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7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34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8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9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0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1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39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2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3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14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15.xml" ContentType="application/vnd.openxmlformats-officedocument.themeOverr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43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16.xml" ContentType="application/vnd.openxmlformats-officedocument.themeOverr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17.xml" ContentType="application/vnd.openxmlformats-officedocument.themeOverr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18.xml" ContentType="application/vnd.openxmlformats-officedocument.themeOverr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19.xml" ContentType="application/vnd.openxmlformats-officedocument.themeOverr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47.xml" ContentType="application/vnd.openxmlformats-officedocument.presentationml.notesSl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20.xml" ContentType="application/vnd.openxmlformats-officedocument.themeOverr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21.xml" ContentType="application/vnd.openxmlformats-officedocument.themeOverr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22.xml" ContentType="application/vnd.openxmlformats-officedocument.themeOverr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23.xml" ContentType="application/vnd.openxmlformats-officedocument.themeOverr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24.xml" ContentType="application/vnd.openxmlformats-officedocument.themeOverr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25.xml" ContentType="application/vnd.openxmlformats-officedocument.themeOverr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theme/themeOverride26.xml" ContentType="application/vnd.openxmlformats-officedocument.themeOverr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theme/themeOverride27.xml" ContentType="application/vnd.openxmlformats-officedocument.themeOverr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theme/themeOverride28.xml" ContentType="application/vnd.openxmlformats-officedocument.themeOverrid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theme/themeOverride29.xml" ContentType="application/vnd.openxmlformats-officedocument.themeOverride+xml"/>
  <Override PartName="/ppt/notesSlides/notesSlide5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theme/themeOverride30.xml" ContentType="application/vnd.openxmlformats-officedocument.themeOverr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theme/themeOverride31.xml" ContentType="application/vnd.openxmlformats-officedocument.themeOverrid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theme/themeOverride32.xml" ContentType="application/vnd.openxmlformats-officedocument.themeOverr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theme/themeOverride33.xml" ContentType="application/vnd.openxmlformats-officedocument.themeOverrid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theme/themeOverride34.xml" ContentType="application/vnd.openxmlformats-officedocument.themeOverr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theme/themeOverride35.xml" ContentType="application/vnd.openxmlformats-officedocument.themeOverrid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theme/themeOverride36.xml" ContentType="application/vnd.openxmlformats-officedocument.themeOverr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theme/themeOverride37.xml" ContentType="application/vnd.openxmlformats-officedocument.themeOverrid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theme/themeOverride38.xml" ContentType="application/vnd.openxmlformats-officedocument.themeOverrid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theme/themeOverride39.xml" ContentType="application/vnd.openxmlformats-officedocument.themeOverr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theme/themeOverride40.xml" ContentType="application/vnd.openxmlformats-officedocument.themeOverrid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theme/themeOverride41.xml" ContentType="application/vnd.openxmlformats-officedocument.themeOverrid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theme/themeOverride42.xml" ContentType="application/vnd.openxmlformats-officedocument.themeOverrid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theme/themeOverride43.xml" ContentType="application/vnd.openxmlformats-officedocument.themeOverride+xml"/>
  <Override PartName="/ppt/notesSlides/notesSlide7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theme/themeOverride44.xml" ContentType="application/vnd.openxmlformats-officedocument.themeOverride+xml"/>
  <Override PartName="/ppt/notesSlides/notesSlide76.xml" ContentType="application/vnd.openxmlformats-officedocument.presentationml.notesSlide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theme/themeOverride45.xml" ContentType="application/vnd.openxmlformats-officedocument.themeOverr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4"/>
    <p:sldMasterId id="2147483683" r:id="rId5"/>
    <p:sldMasterId id="2147483709" r:id="rId6"/>
  </p:sldMasterIdLst>
  <p:notesMasterIdLst>
    <p:notesMasterId r:id="rId86"/>
  </p:notesMasterIdLst>
  <p:sldIdLst>
    <p:sldId id="256" r:id="rId7"/>
    <p:sldId id="258" r:id="rId8"/>
    <p:sldId id="318" r:id="rId9"/>
    <p:sldId id="389" r:id="rId10"/>
    <p:sldId id="390" r:id="rId11"/>
    <p:sldId id="391" r:id="rId12"/>
    <p:sldId id="425" r:id="rId13"/>
    <p:sldId id="402" r:id="rId14"/>
    <p:sldId id="423" r:id="rId15"/>
    <p:sldId id="392" r:id="rId16"/>
    <p:sldId id="393" r:id="rId17"/>
    <p:sldId id="394" r:id="rId18"/>
    <p:sldId id="395" r:id="rId19"/>
    <p:sldId id="398" r:id="rId20"/>
    <p:sldId id="399" r:id="rId21"/>
    <p:sldId id="401" r:id="rId22"/>
    <p:sldId id="424" r:id="rId23"/>
    <p:sldId id="321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22" r:id="rId32"/>
    <p:sldId id="259" r:id="rId33"/>
    <p:sldId id="319" r:id="rId34"/>
    <p:sldId id="343" r:id="rId35"/>
    <p:sldId id="427" r:id="rId36"/>
    <p:sldId id="367" r:id="rId37"/>
    <p:sldId id="377" r:id="rId38"/>
    <p:sldId id="358" r:id="rId39"/>
    <p:sldId id="344" r:id="rId40"/>
    <p:sldId id="426" r:id="rId41"/>
    <p:sldId id="368" r:id="rId42"/>
    <p:sldId id="374" r:id="rId43"/>
    <p:sldId id="349" r:id="rId44"/>
    <p:sldId id="356" r:id="rId45"/>
    <p:sldId id="370" r:id="rId46"/>
    <p:sldId id="375" r:id="rId47"/>
    <p:sldId id="357" r:id="rId48"/>
    <p:sldId id="359" r:id="rId49"/>
    <p:sldId id="372" r:id="rId50"/>
    <p:sldId id="376" r:id="rId51"/>
    <p:sldId id="360" r:id="rId52"/>
    <p:sldId id="362" r:id="rId53"/>
    <p:sldId id="378" r:id="rId54"/>
    <p:sldId id="361" r:id="rId55"/>
    <p:sldId id="324" r:id="rId56"/>
    <p:sldId id="403" r:id="rId57"/>
    <p:sldId id="404" r:id="rId58"/>
    <p:sldId id="405" r:id="rId59"/>
    <p:sldId id="406" r:id="rId60"/>
    <p:sldId id="432" r:id="rId61"/>
    <p:sldId id="407" r:id="rId62"/>
    <p:sldId id="408" r:id="rId63"/>
    <p:sldId id="429" r:id="rId64"/>
    <p:sldId id="409" r:id="rId65"/>
    <p:sldId id="410" r:id="rId66"/>
    <p:sldId id="411" r:id="rId67"/>
    <p:sldId id="440" r:id="rId68"/>
    <p:sldId id="436" r:id="rId69"/>
    <p:sldId id="438" r:id="rId70"/>
    <p:sldId id="413" r:id="rId71"/>
    <p:sldId id="414" r:id="rId72"/>
    <p:sldId id="415" r:id="rId73"/>
    <p:sldId id="416" r:id="rId74"/>
    <p:sldId id="417" r:id="rId75"/>
    <p:sldId id="418" r:id="rId76"/>
    <p:sldId id="419" r:id="rId77"/>
    <p:sldId id="434" r:id="rId78"/>
    <p:sldId id="420" r:id="rId79"/>
    <p:sldId id="421" r:id="rId80"/>
    <p:sldId id="422" r:id="rId81"/>
    <p:sldId id="435" r:id="rId82"/>
    <p:sldId id="382" r:id="rId83"/>
    <p:sldId id="383" r:id="rId84"/>
    <p:sldId id="290" r:id="rId85"/>
  </p:sldIdLst>
  <p:sldSz cx="24377650" cy="13716000"/>
  <p:notesSz cx="6858000" cy="9144000"/>
  <p:embeddedFontLst>
    <p:embeddedFont>
      <p:font typeface="Abel" panose="02000506030000020004" pitchFamily="2" charset="0"/>
      <p:regular r:id="rId87"/>
    </p:embeddedFont>
    <p:embeddedFont>
      <p:font typeface="Anaheim" panose="020B0604020202020204" charset="0"/>
      <p:regular r:id="rId88"/>
    </p:embeddedFont>
    <p:embeddedFont>
      <p:font typeface="Be Vietnam Pro" panose="020B0604020202020204" charset="0"/>
      <p:regular r:id="rId89"/>
      <p:bold r:id="rId90"/>
      <p:italic r:id="rId91"/>
      <p:boldItalic r:id="rId92"/>
    </p:embeddedFont>
    <p:embeddedFont>
      <p:font typeface="Be Vietnam Pro Light" panose="020B0604020202020204" charset="0"/>
      <p:regular r:id="rId93"/>
      <p:bold r:id="rId94"/>
      <p:italic r:id="rId95"/>
      <p:boldItalic r:id="rId96"/>
    </p:embeddedFont>
    <p:embeddedFont>
      <p:font typeface="Bebas Neue" panose="020B0606020202050201" pitchFamily="34" charset="0"/>
      <p:regular r:id="rId97"/>
    </p:embeddedFont>
    <p:embeddedFont>
      <p:font typeface="Josefin Sans SemiBold" pitchFamily="2" charset="0"/>
      <p:bold r:id="rId98"/>
    </p:embeddedFont>
    <p:embeddedFont>
      <p:font typeface="Lexend Deca SemiBold" panose="020B0604020202020204" charset="0"/>
      <p:regular r:id="rId99"/>
      <p:bold r:id="rId100"/>
    </p:embeddedFont>
    <p:embeddedFont>
      <p:font typeface="Montserrat Medium" panose="00000600000000000000" pitchFamily="2" charset="0"/>
      <p:regular r:id="rId101"/>
      <p:italic r:id="rId102"/>
    </p:embeddedFont>
    <p:embeddedFont>
      <p:font typeface="Nanum Gothic" panose="020B0604020202020204" charset="0"/>
      <p:regular r:id="rId103"/>
      <p:bold r:id="rId104"/>
    </p:embeddedFont>
    <p:embeddedFont>
      <p:font typeface="Poppins" panose="00000500000000000000" pitchFamily="2" charset="0"/>
      <p:regular r:id="rId105"/>
      <p:bold r:id="rId106"/>
      <p:italic r:id="rId107"/>
      <p:boldItalic r:id="rId108"/>
    </p:embeddedFont>
    <p:embeddedFont>
      <p:font typeface="Unica One" panose="020B0604020202020204" charset="0"/>
      <p:regular r:id="rId10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B55B"/>
    <a:srgbClr val="38CBB6"/>
    <a:srgbClr val="E1C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6CC828-7A20-46E7-938E-EC15F90C23AA}" v="1639" dt="2023-07-27T18:02:45.768"/>
  </p1510:revLst>
</p1510:revInfo>
</file>

<file path=ppt/tableStyles.xml><?xml version="1.0" encoding="utf-8"?>
<a:tblStyleLst xmlns:a="http://schemas.openxmlformats.org/drawingml/2006/main" def="{FCE26AAD-4FA4-4C1C-8343-F9734F5866CA}">
  <a:tblStyle styleId="{FCE26AAD-4FA4-4C1C-8343-F9734F5866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8F47620-6B18-4864-909D-C17F7AE5D46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6" d="100"/>
          <a:sy n="36" d="100"/>
        </p:scale>
        <p:origin x="8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font" Target="fonts/font3.fntdata"/><Relationship Id="rId112" Type="http://schemas.openxmlformats.org/officeDocument/2006/relationships/theme" Target="theme/theme1.xml"/><Relationship Id="rId16" Type="http://schemas.openxmlformats.org/officeDocument/2006/relationships/slide" Target="slides/slide10.xml"/><Relationship Id="rId107" Type="http://schemas.openxmlformats.org/officeDocument/2006/relationships/font" Target="fonts/font21.fntdata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font" Target="fonts/font16.fntdata"/><Relationship Id="rId5" Type="http://schemas.openxmlformats.org/officeDocument/2006/relationships/slideMaster" Target="slideMasters/slideMaster2.xml"/><Relationship Id="rId90" Type="http://schemas.openxmlformats.org/officeDocument/2006/relationships/font" Target="fonts/font4.fntdata"/><Relationship Id="rId95" Type="http://schemas.openxmlformats.org/officeDocument/2006/relationships/font" Target="fonts/font9.fntdata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tableStyles" Target="tableStyles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font" Target="fonts/font17.fntdata"/><Relationship Id="rId108" Type="http://schemas.openxmlformats.org/officeDocument/2006/relationships/font" Target="fonts/font22.fntdata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font" Target="fonts/font5.fntdata"/><Relationship Id="rId96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font" Target="fonts/font20.fntdata"/><Relationship Id="rId114" Type="http://schemas.microsoft.com/office/2015/10/relationships/revisionInfo" Target="revisionInfo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notesMaster" Target="notesMasters/notesMaster1.xml"/><Relationship Id="rId94" Type="http://schemas.openxmlformats.org/officeDocument/2006/relationships/font" Target="fonts/font8.fntdata"/><Relationship Id="rId99" Type="http://schemas.openxmlformats.org/officeDocument/2006/relationships/font" Target="fonts/font13.fntdata"/><Relationship Id="rId101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font" Target="fonts/font23.fntdata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font" Target="fonts/font11.fntdata"/><Relationship Id="rId104" Type="http://schemas.openxmlformats.org/officeDocument/2006/relationships/font" Target="fonts/font18.fntdata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font" Target="fonts/font6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font" Target="fonts/font1.fntdata"/><Relationship Id="rId110" Type="http://schemas.openxmlformats.org/officeDocument/2006/relationships/presProps" Target="presProps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font" Target="fonts/font14.fntdata"/><Relationship Id="rId105" Type="http://schemas.openxmlformats.org/officeDocument/2006/relationships/font" Target="fonts/font19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font" Target="fonts/font7.fntdata"/><Relationship Id="rId98" Type="http://schemas.openxmlformats.org/officeDocument/2006/relationships/font" Target="fonts/font12.fntdata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font" Target="fonts/font2.fntdata"/><Relationship Id="rId11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7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0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1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2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3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17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Microsoft_Excel_Worksheet18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Microsoft_Excel_Worksheet19.xlsx"/></Relationships>
</file>

<file path=ppt/charts/_rels/chart23.xml.rels><?xml version="1.0" encoding="UTF-8" standalone="yes"?>
<Relationships xmlns="http://schemas.openxmlformats.org/package/2006/relationships"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Microsoft_Excel_Worksheet20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package" Target="../embeddings/Microsoft_Excel_Worksheet21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package" Target="../embeddings/Microsoft_Excel_Worksheet23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package" Target="../embeddings/Microsoft_Excel_Worksheet24.xlsx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package" Target="../embeddings/Microsoft_Excel_Worksheet25.xlsx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package" Target="../embeddings/Microsoft_Excel_Worksheet26.xlsx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package" Target="../embeddings/Microsoft_Excel_Worksheet27.xlsx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package" Target="../embeddings/Microsoft_Excel_Worksheet28.xlsx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39.xml"/><Relationship Id="rId1" Type="http://schemas.microsoft.com/office/2011/relationships/chartStyle" Target="style39.xml"/><Relationship Id="rId4" Type="http://schemas.openxmlformats.org/officeDocument/2006/relationships/package" Target="../embeddings/Microsoft_Excel_Worksheet29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40.xml"/><Relationship Id="rId1" Type="http://schemas.microsoft.com/office/2011/relationships/chartStyle" Target="style40.xml"/><Relationship Id="rId4" Type="http://schemas.openxmlformats.org/officeDocument/2006/relationships/package" Target="../embeddings/Microsoft_Excel_Worksheet30.xlsx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0.xml"/><Relationship Id="rId2" Type="http://schemas.microsoft.com/office/2011/relationships/chartColorStyle" Target="colors41.xml"/><Relationship Id="rId1" Type="http://schemas.microsoft.com/office/2011/relationships/chartStyle" Target="style41.xml"/><Relationship Id="rId4" Type="http://schemas.openxmlformats.org/officeDocument/2006/relationships/package" Target="../embeddings/Microsoft_Excel_Worksheet31.xlsx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1.xml"/><Relationship Id="rId2" Type="http://schemas.microsoft.com/office/2011/relationships/chartColorStyle" Target="colors42.xml"/><Relationship Id="rId1" Type="http://schemas.microsoft.com/office/2011/relationships/chartStyle" Target="style42.xml"/><Relationship Id="rId4" Type="http://schemas.openxmlformats.org/officeDocument/2006/relationships/package" Target="../embeddings/Microsoft_Excel_Worksheet32.xlsx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2.xml"/><Relationship Id="rId2" Type="http://schemas.microsoft.com/office/2011/relationships/chartColorStyle" Target="colors43.xml"/><Relationship Id="rId1" Type="http://schemas.microsoft.com/office/2011/relationships/chartStyle" Target="style43.xml"/><Relationship Id="rId4" Type="http://schemas.openxmlformats.org/officeDocument/2006/relationships/package" Target="../embeddings/Microsoft_Excel_Worksheet33.xlsx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3.xml"/><Relationship Id="rId2" Type="http://schemas.microsoft.com/office/2011/relationships/chartColorStyle" Target="colors44.xml"/><Relationship Id="rId1" Type="http://schemas.microsoft.com/office/2011/relationships/chartStyle" Target="style44.xml"/><Relationship Id="rId4" Type="http://schemas.openxmlformats.org/officeDocument/2006/relationships/package" Target="../embeddings/Microsoft_Excel_Worksheet34.xlsx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4.xml"/><Relationship Id="rId2" Type="http://schemas.microsoft.com/office/2011/relationships/chartColorStyle" Target="colors45.xml"/><Relationship Id="rId1" Type="http://schemas.microsoft.com/office/2011/relationships/chartStyle" Target="style45.xml"/><Relationship Id="rId4" Type="http://schemas.openxmlformats.org/officeDocument/2006/relationships/package" Target="../embeddings/Microsoft_Excel_Worksheet35.xlsx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5.xml"/><Relationship Id="rId2" Type="http://schemas.microsoft.com/office/2011/relationships/chartColorStyle" Target="colors46.xml"/><Relationship Id="rId1" Type="http://schemas.microsoft.com/office/2011/relationships/chartStyle" Target="style46.xml"/><Relationship Id="rId4" Type="http://schemas.openxmlformats.org/officeDocument/2006/relationships/package" Target="../embeddings/Microsoft_Excel_Worksheet36.xlsx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6.xml"/><Relationship Id="rId2" Type="http://schemas.microsoft.com/office/2011/relationships/chartColorStyle" Target="colors47.xml"/><Relationship Id="rId1" Type="http://schemas.microsoft.com/office/2011/relationships/chartStyle" Target="style47.xml"/><Relationship Id="rId4" Type="http://schemas.openxmlformats.org/officeDocument/2006/relationships/package" Target="../embeddings/Microsoft_Excel_Worksheet37.xlsx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7.xml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package" Target="../embeddings/Microsoft_Excel_Worksheet38.xlsx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8.xml"/><Relationship Id="rId2" Type="http://schemas.microsoft.com/office/2011/relationships/chartColorStyle" Target="colors49.xml"/><Relationship Id="rId1" Type="http://schemas.microsoft.com/office/2011/relationships/chartStyle" Target="style49.xml"/><Relationship Id="rId4" Type="http://schemas.openxmlformats.org/officeDocument/2006/relationships/package" Target="../embeddings/Microsoft_Excel_Worksheet39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9.xml"/><Relationship Id="rId2" Type="http://schemas.microsoft.com/office/2011/relationships/chartColorStyle" Target="colors50.xml"/><Relationship Id="rId1" Type="http://schemas.microsoft.com/office/2011/relationships/chartStyle" Target="style50.xml"/><Relationship Id="rId4" Type="http://schemas.openxmlformats.org/officeDocument/2006/relationships/package" Target="../embeddings/Microsoft_Excel_Worksheet40.xlsx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0.xml"/><Relationship Id="rId2" Type="http://schemas.microsoft.com/office/2011/relationships/chartColorStyle" Target="colors51.xml"/><Relationship Id="rId1" Type="http://schemas.microsoft.com/office/2011/relationships/chartStyle" Target="style51.xml"/><Relationship Id="rId4" Type="http://schemas.openxmlformats.org/officeDocument/2006/relationships/package" Target="../embeddings/Microsoft_Excel_Worksheet41.xlsx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1.xml"/><Relationship Id="rId2" Type="http://schemas.microsoft.com/office/2011/relationships/chartColorStyle" Target="colors52.xml"/><Relationship Id="rId1" Type="http://schemas.microsoft.com/office/2011/relationships/chartStyle" Target="style52.xml"/><Relationship Id="rId4" Type="http://schemas.openxmlformats.org/officeDocument/2006/relationships/package" Target="../embeddings/Microsoft_Excel_Worksheet42.xlsx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2.xml"/><Relationship Id="rId2" Type="http://schemas.microsoft.com/office/2011/relationships/chartColorStyle" Target="colors53.xml"/><Relationship Id="rId1" Type="http://schemas.microsoft.com/office/2011/relationships/chartStyle" Target="style53.xml"/><Relationship Id="rId4" Type="http://schemas.openxmlformats.org/officeDocument/2006/relationships/package" Target="../embeddings/Microsoft_Excel_Worksheet43.xlsx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3.xml"/><Relationship Id="rId2" Type="http://schemas.microsoft.com/office/2011/relationships/chartColorStyle" Target="colors54.xml"/><Relationship Id="rId1" Type="http://schemas.microsoft.com/office/2011/relationships/chartStyle" Target="style54.xml"/><Relationship Id="rId4" Type="http://schemas.openxmlformats.org/officeDocument/2006/relationships/package" Target="../embeddings/Microsoft_Excel_Worksheet44.xlsx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4.xml"/><Relationship Id="rId2" Type="http://schemas.microsoft.com/office/2011/relationships/chartColorStyle" Target="colors56.xml"/><Relationship Id="rId1" Type="http://schemas.microsoft.com/office/2011/relationships/chartStyle" Target="style56.xml"/><Relationship Id="rId4" Type="http://schemas.openxmlformats.org/officeDocument/2006/relationships/package" Target="../embeddings/Microsoft_Excel_Worksheet46.xlsx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5.xml"/><Relationship Id="rId2" Type="http://schemas.microsoft.com/office/2011/relationships/chartColorStyle" Target="colors57.xml"/><Relationship Id="rId1" Type="http://schemas.microsoft.com/office/2011/relationships/chartStyle" Target="style57.xml"/><Relationship Id="rId4" Type="http://schemas.openxmlformats.org/officeDocument/2006/relationships/package" Target="../embeddings/Microsoft_Excel_Worksheet47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 Participaciones</c:v>
                </c:pt>
              </c:strCache>
            </c:strRef>
          </c:tx>
          <c:spPr>
            <a:ln w="3810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FFFF00"/>
              </a:solidFill>
              <a:ln w="101600">
                <a:solidFill>
                  <a:srgbClr val="FFFF00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15728</c:v>
                </c:pt>
                <c:pt idx="1">
                  <c:v>26368</c:v>
                </c:pt>
                <c:pt idx="2">
                  <c:v>31341</c:v>
                </c:pt>
                <c:pt idx="3">
                  <c:v>33558.914412198719</c:v>
                </c:pt>
                <c:pt idx="4">
                  <c:v>35883.014756517463</c:v>
                </c:pt>
                <c:pt idx="5">
                  <c:v>41576.832215981151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49-4A65-8CD7-2789FDC02B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Ejecución Participaciones</c:v>
                </c:pt>
              </c:strCache>
            </c:strRef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E56359"/>
              </a:solidFill>
              <a:ln w="101600">
                <a:solidFill>
                  <a:srgbClr val="00B0F0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Sheet1!$C$2:$C$7</c:f>
              <c:numCache>
                <c:formatCode>#,##0</c:formatCode>
                <c:ptCount val="6"/>
                <c:pt idx="0">
                  <c:v>13904</c:v>
                </c:pt>
                <c:pt idx="1">
                  <c:v>33431</c:v>
                </c:pt>
                <c:pt idx="2">
                  <c:v>39201</c:v>
                </c:pt>
                <c:pt idx="3">
                  <c:v>27868</c:v>
                </c:pt>
                <c:pt idx="4">
                  <c:v>40884</c:v>
                </c:pt>
                <c:pt idx="5">
                  <c:v>46740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249-4A65-8CD7-2789FDC02B3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Ejecución Trabajadores</c:v>
                </c:pt>
              </c:strCache>
            </c:strRef>
          </c:tx>
          <c:spPr>
            <a:ln w="28575" cap="rnd">
              <a:solidFill>
                <a:srgbClr val="66FF33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66FF33"/>
              </a:solidFill>
              <a:ln w="101600">
                <a:solidFill>
                  <a:srgbClr val="66FF33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Sheet1!$D$2:$D$7</c:f>
              <c:numCache>
                <c:formatCode>#,##0</c:formatCode>
                <c:ptCount val="6"/>
                <c:pt idx="0">
                  <c:v>6349</c:v>
                </c:pt>
                <c:pt idx="1">
                  <c:v>22281</c:v>
                </c:pt>
                <c:pt idx="2">
                  <c:v>28748</c:v>
                </c:pt>
                <c:pt idx="3">
                  <c:v>18564</c:v>
                </c:pt>
                <c:pt idx="4">
                  <c:v>20880</c:v>
                </c:pt>
                <c:pt idx="5">
                  <c:v>25359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249-4A65-8CD7-2789FDC02B3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Ejecución Jóvenes y Personas Vulnerables</c:v>
                </c:pt>
              </c:strCache>
            </c:strRef>
          </c:tx>
          <c:spPr>
            <a:ln w="28575" cap="rnd">
              <a:solidFill>
                <a:srgbClr val="F347A9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FFFFFF">
                  <a:lumMod val="65000"/>
                </a:srgbClr>
              </a:solidFill>
              <a:ln w="101600">
                <a:solidFill>
                  <a:srgbClr val="F347A9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Sheet1!$E$2:$E$7</c:f>
              <c:numCache>
                <c:formatCode>#,##0</c:formatCode>
                <c:ptCount val="6"/>
                <c:pt idx="0">
                  <c:v>7555</c:v>
                </c:pt>
                <c:pt idx="1">
                  <c:v>11150</c:v>
                </c:pt>
                <c:pt idx="2">
                  <c:v>10453</c:v>
                </c:pt>
                <c:pt idx="3">
                  <c:v>9304</c:v>
                </c:pt>
                <c:pt idx="4">
                  <c:v>20004</c:v>
                </c:pt>
                <c:pt idx="5">
                  <c:v>21381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249-4A65-8CD7-2789FDC02B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86850768"/>
        <c:axId val="-1986849680"/>
      </c:lineChart>
      <c:catAx>
        <c:axId val="-198685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rgbClr val="262968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pPr>
            <a:endParaRPr lang="en-US"/>
          </a:p>
        </c:txPr>
        <c:crossAx val="-1986849680"/>
        <c:crosses val="autoZero"/>
        <c:auto val="1"/>
        <c:lblAlgn val="ctr"/>
        <c:lblOffset val="100"/>
        <c:noMultiLvlLbl val="0"/>
      </c:catAx>
      <c:valAx>
        <c:axId val="-198684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>
                  <a:lumMod val="50000"/>
                </a:srgb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accent2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507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rgbClr val="000000">
                <a:lumMod val="65000"/>
                <a:lumOff val="35000"/>
              </a:srgb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400" b="0" i="0" u="none" strike="noStrike" kern="1200" baseline="0">
                <a:solidFill>
                  <a:schemeClr val="accent2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rgbClr val="262968"/>
          </a:solidFill>
          <a:latin typeface="Poppins SemiBold" pitchFamily="2" charset="77"/>
          <a:cs typeface="Poppins SemiBold" pitchFamily="2" charset="77"/>
        </a:defRPr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Género</c:v>
                </c:pt>
              </c:strCache>
            </c:strRef>
          </c:tx>
          <c:spPr>
            <a:solidFill>
              <a:srgbClr val="132047"/>
            </a:solidFill>
            <a:ln>
              <a:solidFill>
                <a:srgbClr val="CA7D02"/>
              </a:solidFill>
            </a:ln>
          </c:spPr>
          <c:dPt>
            <c:idx val="0"/>
            <c:bubble3D val="0"/>
            <c:spPr>
              <a:solidFill>
                <a:srgbClr val="7CDDCF"/>
              </a:solidFill>
              <a:ln w="9525" cap="flat" cmpd="sng" algn="ctr">
                <a:solidFill>
                  <a:srgbClr val="7CDDC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7254-4129-A4FF-829A780A3DF6}"/>
              </c:ext>
            </c:extLst>
          </c:dPt>
          <c:dPt>
            <c:idx val="1"/>
            <c:bubble3D val="0"/>
            <c:spPr>
              <a:solidFill>
                <a:srgbClr val="A2B081"/>
              </a:solidFill>
              <a:ln w="9525" cap="flat" cmpd="sng" algn="ctr">
                <a:solidFill>
                  <a:srgbClr val="A2B08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7254-4129-A4FF-829A780A3DF6}"/>
              </c:ext>
            </c:extLst>
          </c:dPt>
          <c:dPt>
            <c:idx val="2"/>
            <c:bubble3D val="0"/>
            <c:spPr>
              <a:solidFill>
                <a:srgbClr val="132047"/>
              </a:solidFill>
              <a:ln w="9525" cap="flat" cmpd="sng" algn="ctr">
                <a:solidFill>
                  <a:srgbClr val="CA7D0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7254-4129-A4FF-829A780A3DF6}"/>
              </c:ext>
            </c:extLst>
          </c:dPt>
          <c:dPt>
            <c:idx val="3"/>
            <c:bubble3D val="0"/>
            <c:spPr>
              <a:solidFill>
                <a:srgbClr val="132047"/>
              </a:solidFill>
              <a:ln w="9525" cap="flat" cmpd="sng" algn="ctr">
                <a:solidFill>
                  <a:srgbClr val="CA7D0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7254-4129-A4FF-829A780A3DF6}"/>
              </c:ext>
            </c:extLst>
          </c:dPt>
          <c:dLbls>
            <c:dLbl>
              <c:idx val="0"/>
              <c:layout>
                <c:manualLayout>
                  <c:x val="-0.1663110718031586"/>
                  <c:y val="4.95547911169659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0" i="0" u="none" strike="noStrike" kern="1200" baseline="0">
                      <a:solidFill>
                        <a:schemeClr val="bg1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227344801141433"/>
                      <c:h val="0.329955393855303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254-4129-A4FF-829A780A3DF6}"/>
                </c:ext>
              </c:extLst>
            </c:dLbl>
            <c:dLbl>
              <c:idx val="1"/>
              <c:layout>
                <c:manualLayout>
                  <c:x val="0.17328842828558716"/>
                  <c:y val="-9.91276528009934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2000" b="0" i="0" u="none" strike="noStrike" kern="1200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</a:defRPr>
                    </a:pPr>
                    <a:fld id="{D8F8C063-8354-409E-B168-8AA9D58EEAA7}" type="VALUE">
                      <a:rPr lang="en-US" sz="240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Nanum Gothic" panose="020B0604020202020204" charset="-127"/>
                      </a:rPr>
                      <a:pPr algn="ctr">
                        <a:defRPr sz="2000">
                          <a:solidFill>
                            <a:schemeClr val="bg1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[VALOR]</a:t>
                    </a:fld>
                    <a:r>
                      <a:rPr lang="en-US" sz="2400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Nanum Gothic" panose="020B0604020202020204" charset="-127"/>
                      </a:rPr>
                      <a:t> </a:t>
                    </a:r>
                    <a:fld id="{B4552AC3-98ED-4884-AB45-509FCB1F4FBB}" type="PERCENTAGE">
                      <a:rPr lang="en-US" sz="2400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Nanum Gothic" panose="020B0604020202020204" charset="-127"/>
                      </a:rPr>
                      <a:pPr algn="ctr">
                        <a:defRPr sz="2000">
                          <a:solidFill>
                            <a:schemeClr val="bg1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[PORCENTAJE]</a:t>
                    </a:fld>
                    <a:endParaRPr lang="en-US" sz="2400" baseline="0">
                      <a:solidFill>
                        <a:schemeClr val="bg1"/>
                      </a:solidFill>
                      <a:latin typeface="Abel" panose="02000506030000020004" pitchFamily="2" charset="0"/>
                      <a:ea typeface="Nanum Gothic" panose="020B0604020202020204" charset="-127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000" b="0" i="0" u="none" strike="noStrike" kern="1200" baseline="0">
                      <a:solidFill>
                        <a:schemeClr val="bg1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470477121182233"/>
                      <c:h val="0.3146277559737936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254-4129-A4FF-829A780A3D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bel" panose="02000506030000020004" pitchFamily="2" charset="0"/>
                    <a:ea typeface="Nanum Gothic" panose="020B0604020202020204" charset="-127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62687</c:v>
                </c:pt>
                <c:pt idx="1">
                  <c:v>52527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254-4129-A4FF-829A780A3D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</c:v>
                </c:pt>
              </c:strCache>
            </c:strRef>
          </c:tx>
          <c:spPr>
            <a:ln w="3810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6194E7"/>
              </a:solidFill>
              <a:ln w="101600">
                <a:solidFill>
                  <a:srgbClr val="FFFF00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7070</c:v>
                </c:pt>
                <c:pt idx="1">
                  <c:v>7500</c:v>
                </c:pt>
                <c:pt idx="2">
                  <c:v>8235</c:v>
                </c:pt>
                <c:pt idx="3">
                  <c:v>13562</c:v>
                </c:pt>
                <c:pt idx="4">
                  <c:v>16640</c:v>
                </c:pt>
                <c:pt idx="5">
                  <c:v>16600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94D-400D-9840-3FA3EE7AB6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Ejecución</c:v>
                </c:pt>
              </c:strCache>
            </c:strRef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E56359"/>
              </a:solidFill>
              <a:ln w="101600">
                <a:solidFill>
                  <a:srgbClr val="00B0F0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Sheet1!$C$2:$C$7</c:f>
              <c:numCache>
                <c:formatCode>#,##0</c:formatCode>
                <c:ptCount val="6"/>
                <c:pt idx="0">
                  <c:v>7301</c:v>
                </c:pt>
                <c:pt idx="1">
                  <c:v>9937</c:v>
                </c:pt>
                <c:pt idx="2">
                  <c:v>8461</c:v>
                </c:pt>
                <c:pt idx="3">
                  <c:v>6714</c:v>
                </c:pt>
                <c:pt idx="4">
                  <c:v>16824</c:v>
                </c:pt>
                <c:pt idx="5">
                  <c:v>18258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94D-400D-9840-3FA3EE7AB6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86850768"/>
        <c:axId val="-1986849680"/>
      </c:lineChart>
      <c:catAx>
        <c:axId val="-198685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Poppins SemiBold" pitchFamily="2" charset="77"/>
              </a:defRPr>
            </a:pPr>
            <a:endParaRPr lang="en-US"/>
          </a:p>
        </c:txPr>
        <c:crossAx val="-1986849680"/>
        <c:crosses val="autoZero"/>
        <c:auto val="1"/>
        <c:lblAlgn val="ctr"/>
        <c:lblOffset val="100"/>
        <c:noMultiLvlLbl val="0"/>
      </c:catAx>
      <c:valAx>
        <c:axId val="-198684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2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+mn-ea"/>
                    <a:cs typeface="Poppins SemiBold" pitchFamily="2" charset="77"/>
                  </a:defRPr>
                </a:pPr>
                <a:r>
                  <a:rPr lang="es-MX" b="0">
                    <a:solidFill>
                      <a:srgbClr val="FFFFFF"/>
                    </a:solidFill>
                    <a:latin typeface="Abel" panose="02000506030000020004" pitchFamily="2" charset="0"/>
                  </a:rPr>
                  <a:t>PARTICIPACIONES</a:t>
                </a:r>
                <a:endParaRPr lang="es-SV" b="0">
                  <a:solidFill>
                    <a:srgbClr val="FFFFFF"/>
                  </a:solidFill>
                  <a:latin typeface="Abel" panose="02000506030000020004" pitchFamily="2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200" b="0" i="0" u="none" strike="noStrike" kern="1200" baseline="0">
                  <a:solidFill>
                    <a:srgbClr val="FFFFFF"/>
                  </a:solidFill>
                  <a:latin typeface="Abel" panose="02000506030000020004" pitchFamily="2" charset="0"/>
                  <a:ea typeface="+mn-ea"/>
                  <a:cs typeface="Poppins SemiBold" pitchFamily="2" charset="77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507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2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cs typeface="Poppins SemiBold" pitchFamily="2" charset="77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99280575316039"/>
          <c:y val="4.6514671936543593E-2"/>
          <c:w val="0.84815578001317082"/>
          <c:h val="0.6943599430817520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</c:v>
                </c:pt>
              </c:strCache>
            </c:strRef>
          </c:tx>
          <c:spPr>
            <a:ln w="38100" cap="rnd">
              <a:solidFill>
                <a:srgbClr val="66FF33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2">
                  <a:alpha val="97000"/>
                </a:schemeClr>
              </a:solidFill>
              <a:ln w="101600">
                <a:solidFill>
                  <a:srgbClr val="66FF33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Sheet1!$B$2:$B$7</c:f>
              <c:numCache>
                <c:formatCode>"$"#,##0.00</c:formatCode>
                <c:ptCount val="6"/>
                <c:pt idx="0">
                  <c:v>1.1072886400000002</c:v>
                </c:pt>
                <c:pt idx="1">
                  <c:v>1.4651839700000004</c:v>
                </c:pt>
                <c:pt idx="2">
                  <c:v>1.6674229600000001</c:v>
                </c:pt>
                <c:pt idx="3">
                  <c:v>1.0821776700000001</c:v>
                </c:pt>
                <c:pt idx="4">
                  <c:v>1.8793523700000001</c:v>
                </c:pt>
                <c:pt idx="5">
                  <c:v>1.97960889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24C-4CC3-8B84-24DA20B3105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Inversión</c:v>
                </c:pt>
              </c:strCache>
            </c:strRef>
          </c:tx>
          <c:spPr>
            <a:ln w="38100" cap="rnd">
              <a:solidFill>
                <a:srgbClr val="F347A9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tx2"/>
              </a:solidFill>
              <a:ln w="101600">
                <a:solidFill>
                  <a:srgbClr val="F347A9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Sheet1!$C$2:$C$7</c:f>
              <c:numCache>
                <c:formatCode>"$"#,##0.00</c:formatCode>
                <c:ptCount val="6"/>
                <c:pt idx="0">
                  <c:v>0.78553576000000014</c:v>
                </c:pt>
                <c:pt idx="1">
                  <c:v>1.07914635</c:v>
                </c:pt>
                <c:pt idx="2">
                  <c:v>1.1043040300000002</c:v>
                </c:pt>
                <c:pt idx="3">
                  <c:v>1.1858298999999999</c:v>
                </c:pt>
                <c:pt idx="4">
                  <c:v>1.3143670100000002</c:v>
                </c:pt>
                <c:pt idx="5">
                  <c:v>1.4197253000000003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24C-4CC3-8B84-24DA20B310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86851856"/>
        <c:axId val="-1986853488"/>
      </c:lineChart>
      <c:catAx>
        <c:axId val="-1986851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2">
                    <a:lumMod val="10000"/>
                  </a:schemeClr>
                </a:solidFill>
                <a:latin typeface="Montserrat Medium" panose="00000600000000000000" pitchFamily="2" charset="0"/>
                <a:ea typeface="Open Sans Light" panose="020B0306030504020204" pitchFamily="34" charset="0"/>
                <a:cs typeface="Poppins SemiBold" pitchFamily="2" charset="77"/>
              </a:defRPr>
            </a:pPr>
            <a:endParaRPr lang="en-US"/>
          </a:p>
        </c:txPr>
        <c:crossAx val="-1986853488"/>
        <c:crossesAt val="0"/>
        <c:auto val="1"/>
        <c:lblAlgn val="ctr"/>
        <c:lblOffset val="100"/>
        <c:noMultiLvlLbl val="0"/>
      </c:catAx>
      <c:valAx>
        <c:axId val="-1986853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200" b="0" i="0" u="none" strike="noStrike" kern="1200" baseline="0">
                    <a:solidFill>
                      <a:schemeClr val="bg1"/>
                    </a:solidFill>
                    <a:latin typeface="Abel" panose="02000506030000020004" pitchFamily="2" charset="0"/>
                    <a:ea typeface="Open Sans Light" panose="020B0306030504020204" pitchFamily="34" charset="0"/>
                    <a:cs typeface="Poppins SemiBold" pitchFamily="2" charset="77"/>
                  </a:defRPr>
                </a:pPr>
                <a:r>
                  <a:rPr lang="es-MX" b="0">
                    <a:solidFill>
                      <a:schemeClr val="bg1"/>
                    </a:solidFill>
                    <a:latin typeface="Abel" panose="02000506030000020004" pitchFamily="2" charset="0"/>
                  </a:rPr>
                  <a:t>INVERSIÓN</a:t>
                </a:r>
              </a:p>
              <a:p>
                <a:pPr>
                  <a:defRPr b="0">
                    <a:solidFill>
                      <a:schemeClr val="bg1"/>
                    </a:solidFill>
                    <a:latin typeface="Abel" panose="02000506030000020004" pitchFamily="2" charset="0"/>
                  </a:defRPr>
                </a:pPr>
                <a:r>
                  <a:rPr lang="es-MX" b="0">
                    <a:solidFill>
                      <a:schemeClr val="bg1"/>
                    </a:solidFill>
                    <a:latin typeface="Abel" panose="02000506030000020004" pitchFamily="2" charset="0"/>
                  </a:rPr>
                  <a:t>(En</a:t>
                </a:r>
                <a:r>
                  <a:rPr lang="es-MX" b="0" baseline="0">
                    <a:solidFill>
                      <a:schemeClr val="bg1"/>
                    </a:solidFill>
                    <a:latin typeface="Abel" panose="02000506030000020004" pitchFamily="2" charset="0"/>
                  </a:rPr>
                  <a:t> millones de US$)</a:t>
                </a:r>
                <a:endParaRPr lang="es-SV" b="0">
                  <a:solidFill>
                    <a:schemeClr val="bg1"/>
                  </a:solidFill>
                  <a:latin typeface="Abel" panose="02000506030000020004" pitchFamily="2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200" b="0" i="0" u="none" strike="noStrike" kern="1200" baseline="0">
                  <a:solidFill>
                    <a:schemeClr val="bg1"/>
                  </a:solidFill>
                  <a:latin typeface="Abel" panose="02000506030000020004" pitchFamily="2" charset="0"/>
                  <a:ea typeface="Open Sans Light" panose="020B0306030504020204" pitchFamily="34" charset="0"/>
                  <a:cs typeface="Poppins SemiBold" pitchFamily="2" charset="77"/>
                </a:defRPr>
              </a:pPr>
              <a:endParaRPr lang="en-US"/>
            </a:p>
          </c:txPr>
        </c:title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51856"/>
        <c:crosses val="autoZero"/>
        <c:crossBetween val="between"/>
        <c:majorUnit val="0.5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2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ea typeface="Open Sans Light" panose="020B0306030504020204" pitchFamily="34" charset="0"/>
          <a:cs typeface="Poppins SemiBold" pitchFamily="2" charset="77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02180964110461"/>
          <c:y val="8.6067255589069622E-2"/>
          <c:w val="0.50994312767942018"/>
          <c:h val="0.6584159465740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7CDDCF"/>
              </a:solidFill>
              <a:ln w="9525" cap="flat" cmpd="sng" algn="ctr">
                <a:solidFill>
                  <a:srgbClr val="7CDDC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D0-4CED-AC27-60C638741549}"/>
              </c:ext>
            </c:extLst>
          </c:dPt>
          <c:dPt>
            <c:idx val="1"/>
            <c:bubble3D val="0"/>
            <c:spPr>
              <a:solidFill>
                <a:srgbClr val="A2B081"/>
              </a:solidFill>
              <a:ln w="9525" cap="flat" cmpd="sng" algn="ctr">
                <a:solidFill>
                  <a:srgbClr val="A2B08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BCD0-4CED-AC27-60C638741549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BCD0-4CED-AC27-60C638741549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BCD0-4CED-AC27-60C638741549}"/>
              </c:ext>
            </c:extLst>
          </c:dPt>
          <c:dLbls>
            <c:dLbl>
              <c:idx val="0"/>
              <c:layout>
                <c:manualLayout>
                  <c:x val="-0.15213405556911949"/>
                  <c:y val="9.69756625274081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0" i="0" u="none" strike="noStrike" kern="1200" baseline="0">
                      <a:solidFill>
                        <a:schemeClr val="bg1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961595914212627"/>
                      <c:h val="0.221679784574527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CD0-4CED-AC27-60C638741549}"/>
                </c:ext>
              </c:extLst>
            </c:dLbl>
            <c:dLbl>
              <c:idx val="1"/>
              <c:layout>
                <c:manualLayout>
                  <c:x val="0.16853936705443226"/>
                  <c:y val="8.485860776536617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0" i="0" u="none" strike="noStrike" kern="1200" baseline="0">
                      <a:solidFill>
                        <a:schemeClr val="bg1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445189087748077"/>
                      <c:h val="0.234241324995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CD0-4CED-AC27-60C6387415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bel" panose="02000506030000020004" pitchFamily="2" charset="0"/>
                    <a:ea typeface="Nanum Gothic" panose="020B0604020202020204" charset="-127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Sheet1!$B$2:$B$3</c:f>
              <c:numCache>
                <c:formatCode>_("$"* #,##0.00_);_("$"* \(#,##0.00\);_("$"* "-"??_);_(@_)</c:formatCode>
                <c:ptCount val="2"/>
                <c:pt idx="0">
                  <c:v>3.1645427500000007</c:v>
                </c:pt>
                <c:pt idx="1">
                  <c:v>3.7243655999999992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CD0-4CED-AC27-60C6387415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639039930546972"/>
          <c:y val="0.82972272960036175"/>
          <c:w val="0.46772480258624499"/>
          <c:h val="7.35236737458013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10025465122873"/>
          <c:y val="8.6067255589069622E-2"/>
          <c:w val="0.48161916446593567"/>
          <c:h val="0.6662608327892358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Género</c:v>
                </c:pt>
              </c:strCache>
            </c:strRef>
          </c:tx>
          <c:spPr>
            <a:solidFill>
              <a:srgbClr val="132047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7CDDCF"/>
              </a:solidFill>
              <a:ln w="9525" cap="flat" cmpd="sng" algn="ctr">
                <a:solidFill>
                  <a:srgbClr val="7CDDC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C236-4712-A62D-08AD480B6325}"/>
              </c:ext>
            </c:extLst>
          </c:dPt>
          <c:dPt>
            <c:idx val="1"/>
            <c:bubble3D val="0"/>
            <c:spPr>
              <a:solidFill>
                <a:srgbClr val="A2B081"/>
              </a:solidFill>
              <a:ln w="9525" cap="flat" cmpd="sng" algn="ctr">
                <a:solidFill>
                  <a:srgbClr val="A2B08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C236-4712-A62D-08AD480B6325}"/>
              </c:ext>
            </c:extLst>
          </c:dPt>
          <c:dPt>
            <c:idx val="2"/>
            <c:bubble3D val="0"/>
            <c:spPr>
              <a:solidFill>
                <a:srgbClr val="132047"/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C236-4712-A62D-08AD480B6325}"/>
              </c:ext>
            </c:extLst>
          </c:dPt>
          <c:dPt>
            <c:idx val="3"/>
            <c:bubble3D val="0"/>
            <c:spPr>
              <a:solidFill>
                <a:srgbClr val="132047"/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C236-4712-A62D-08AD480B6325}"/>
              </c:ext>
            </c:extLst>
          </c:dPt>
          <c:dLbls>
            <c:dLbl>
              <c:idx val="0"/>
              <c:layout>
                <c:manualLayout>
                  <c:x val="-0.18048808451773349"/>
                  <c:y val="-2.656440549683107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0" i="0" u="none" strike="noStrike" kern="1200" baseline="0">
                      <a:solidFill>
                        <a:schemeClr val="bg1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961596618105465"/>
                      <c:h val="0.279208971914277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236-4712-A62D-08AD480B6325}"/>
                </c:ext>
              </c:extLst>
            </c:dLbl>
            <c:dLbl>
              <c:idx val="1"/>
              <c:layout>
                <c:manualLayout>
                  <c:x val="0.14614954809788525"/>
                  <c:y val="-7.96278600118146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0" i="0" u="none" strike="noStrike" kern="1200" baseline="0">
                      <a:solidFill>
                        <a:schemeClr val="bg1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445189087748077"/>
                      <c:h val="0.231100939890061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236-4712-A62D-08AD480B63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bel" panose="02000506030000020004" pitchFamily="2" charset="0"/>
                    <a:ea typeface="Nanum Gothic" panose="020B0604020202020204" charset="-127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28052</c:v>
                </c:pt>
                <c:pt idx="1">
                  <c:v>39443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236-4712-A62D-08AD480B63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449155143920641"/>
          <c:y val="0.81926288131346059"/>
          <c:w val="0.46772480258624499"/>
          <c:h val="7.35236737458013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862111655711337"/>
          <c:y val="0"/>
          <c:w val="0.4611154805780362"/>
          <c:h val="0.917233220511024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Ejecución Participaciones</c:v>
                </c:pt>
              </c:strCache>
            </c:strRef>
          </c:tx>
          <c:spPr>
            <a:solidFill>
              <a:srgbClr val="A2B081"/>
            </a:solidFill>
            <a:ln w="38100">
              <a:solidFill>
                <a:srgbClr val="A2B081"/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 SemiBold" pitchFamily="2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Caminos de la Juventud</c:v>
                </c:pt>
                <c:pt idx="1">
                  <c:v>Programa de Becas ENA y ZAMORANO</c:v>
                </c:pt>
                <c:pt idx="2">
                  <c:v>Empresa Centro</c:v>
                </c:pt>
                <c:pt idx="3">
                  <c:v>Proyectos Especiales para Jóvenes</c:v>
                </c:pt>
                <c:pt idx="4">
                  <c:v>Cursos con Uso de Herramientas Tecnológicas</c:v>
                </c:pt>
                <c:pt idx="5">
                  <c:v>Proyectos Especiales</c:v>
                </c:pt>
                <c:pt idx="6">
                  <c:v>Programa de Cultura Emprendedora</c:v>
                </c:pt>
                <c:pt idx="7">
                  <c:v>Formación en Inglés</c:v>
                </c:pt>
                <c:pt idx="8">
                  <c:v>Hábil Técnico Permanente</c:v>
                </c:pt>
              </c:strCache>
            </c:strRef>
          </c:cat>
          <c:val>
            <c:numRef>
              <c:f>Sheet1!$B$2:$B$10</c:f>
              <c:numCache>
                <c:formatCode>#,##0</c:formatCode>
                <c:ptCount val="9"/>
                <c:pt idx="0">
                  <c:v>261</c:v>
                </c:pt>
                <c:pt idx="1">
                  <c:v>299</c:v>
                </c:pt>
                <c:pt idx="2">
                  <c:v>2086</c:v>
                </c:pt>
                <c:pt idx="3">
                  <c:v>3017</c:v>
                </c:pt>
                <c:pt idx="4">
                  <c:v>4974</c:v>
                </c:pt>
                <c:pt idx="5">
                  <c:v>5521</c:v>
                </c:pt>
                <c:pt idx="6">
                  <c:v>13504</c:v>
                </c:pt>
                <c:pt idx="7">
                  <c:v>18887</c:v>
                </c:pt>
                <c:pt idx="8">
                  <c:v>18946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69-4BF3-B732-E696120ED98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986850768"/>
        <c:axId val="-1986849680"/>
      </c:barChart>
      <c:catAx>
        <c:axId val="-1986850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24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49680"/>
        <c:crosses val="autoZero"/>
        <c:auto val="1"/>
        <c:lblAlgn val="l"/>
        <c:lblOffset val="100"/>
        <c:noMultiLvlLbl val="0"/>
      </c:catAx>
      <c:valAx>
        <c:axId val="-1986849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000000">
                  <a:lumMod val="50000"/>
                  <a:lumOff val="50000"/>
                </a:srgb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507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cs typeface="Poppins SemiBold" pitchFamily="2" charset="77"/>
        </a:defRPr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8761586330219336"/>
          <c:y val="0"/>
          <c:w val="0.47152712480812331"/>
          <c:h val="0.917233220511024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Ejecución Inversión</c:v>
                </c:pt>
              </c:strCache>
            </c:strRef>
          </c:tx>
          <c:spPr>
            <a:solidFill>
              <a:srgbClr val="7CDDCF"/>
            </a:solidFill>
            <a:ln w="38100">
              <a:solidFill>
                <a:srgbClr val="7CDDCF"/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 SemiBold" pitchFamily="2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Caminos de la Juventud</c:v>
                </c:pt>
                <c:pt idx="1">
                  <c:v>Programa de Becas ENA y ZAMORANO</c:v>
                </c:pt>
                <c:pt idx="2">
                  <c:v>Empresa Centro</c:v>
                </c:pt>
                <c:pt idx="3">
                  <c:v>Proyectos Especiales para Jóvenes</c:v>
                </c:pt>
                <c:pt idx="4">
                  <c:v>Cursos con Uso de Herramientas Tecnológicas</c:v>
                </c:pt>
                <c:pt idx="5">
                  <c:v>Proyectos Especiales</c:v>
                </c:pt>
                <c:pt idx="6">
                  <c:v>Programa de Cultura Emprededora </c:v>
                </c:pt>
                <c:pt idx="7">
                  <c:v>Formación en Inglés</c:v>
                </c:pt>
                <c:pt idx="8">
                  <c:v>Hábil Técnico Permanente</c:v>
                </c:pt>
              </c:strCache>
            </c:strRef>
          </c:cat>
          <c:val>
            <c:numRef>
              <c:f>Sheet1!$B$2:$B$10</c:f>
              <c:numCache>
                <c:formatCode>_-"$"* #,##0_-;\-"$"* #,##0_-;_-"$"* "-"??_-;_-@_-</c:formatCode>
                <c:ptCount val="9"/>
                <c:pt idx="0">
                  <c:v>111412.8</c:v>
                </c:pt>
                <c:pt idx="1">
                  <c:v>545623.28</c:v>
                </c:pt>
                <c:pt idx="2">
                  <c:v>1527442.02</c:v>
                </c:pt>
                <c:pt idx="3">
                  <c:v>398508.52999999997</c:v>
                </c:pt>
                <c:pt idx="4">
                  <c:v>290146.46999999997</c:v>
                </c:pt>
                <c:pt idx="5">
                  <c:v>1035373.31</c:v>
                </c:pt>
                <c:pt idx="6">
                  <c:v>98984.320000000007</c:v>
                </c:pt>
                <c:pt idx="7">
                  <c:v>1119783.17</c:v>
                </c:pt>
                <c:pt idx="8">
                  <c:v>1761634.4500000002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00-420E-8A03-F8B106F436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986850768"/>
        <c:axId val="-1986849680"/>
      </c:barChart>
      <c:catAx>
        <c:axId val="-1986850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24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49680"/>
        <c:crosses val="autoZero"/>
        <c:auto val="1"/>
        <c:lblAlgn val="l"/>
        <c:lblOffset val="100"/>
        <c:noMultiLvlLbl val="0"/>
      </c:catAx>
      <c:valAx>
        <c:axId val="-1986849680"/>
        <c:scaling>
          <c:orientation val="minMax"/>
          <c:max val="2000000"/>
          <c:min val="0"/>
        </c:scaling>
        <c:delete val="0"/>
        <c:axPos val="b"/>
        <c:majorGridlines>
          <c:spPr>
            <a:ln w="9525" cap="flat" cmpd="sng" algn="ctr">
              <a:solidFill>
                <a:srgbClr val="FFFFFF">
                  <a:lumMod val="50000"/>
                </a:srgbClr>
              </a:solidFill>
              <a:round/>
            </a:ln>
            <a:effectLst/>
          </c:spPr>
        </c:majorGridlines>
        <c:numFmt formatCode="_-&quot;$&quot;* #,##0_-;\-&quot;$&quot;* #,##0_-;_-&quot;$&quot;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50768"/>
        <c:crosses val="autoZero"/>
        <c:crossBetween val="between"/>
        <c:majorUnit val="500000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cs typeface="Poppins SemiBold" pitchFamily="2" charset="77"/>
        </a:defRPr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</c:v>
                </c:pt>
              </c:strCache>
            </c:strRef>
          </c:tx>
          <c:spPr>
            <a:ln w="3810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accent3"/>
              </a:solidFill>
              <a:ln w="101600">
                <a:solidFill>
                  <a:srgbClr val="FFFF00">
                    <a:alpha val="91000"/>
                  </a:srgbClr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205</c:v>
                </c:pt>
                <c:pt idx="1">
                  <c:v>666</c:v>
                </c:pt>
                <c:pt idx="2">
                  <c:v>1166</c:v>
                </c:pt>
                <c:pt idx="3">
                  <c:v>982</c:v>
                </c:pt>
                <c:pt idx="4">
                  <c:v>862</c:v>
                </c:pt>
                <c:pt idx="5">
                  <c:v>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29-481D-8D93-98AF1DE2173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Ejecución</c:v>
                </c:pt>
              </c:strCache>
            </c:strRef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accent1"/>
              </a:solidFill>
              <a:ln w="101600">
                <a:solidFill>
                  <a:srgbClr val="00B0F0">
                    <a:alpha val="89000"/>
                  </a:srgbClr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Sheet1!$C$2:$C$7</c:f>
              <c:numCache>
                <c:formatCode>#,##0</c:formatCode>
                <c:ptCount val="6"/>
                <c:pt idx="0">
                  <c:v>175</c:v>
                </c:pt>
                <c:pt idx="1">
                  <c:v>618</c:v>
                </c:pt>
                <c:pt idx="2">
                  <c:v>780</c:v>
                </c:pt>
                <c:pt idx="3">
                  <c:v>381</c:v>
                </c:pt>
                <c:pt idx="4">
                  <c:v>788</c:v>
                </c:pt>
                <c:pt idx="5">
                  <c:v>1246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29-481D-8D93-98AF1DE217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86850768"/>
        <c:axId val="-1986849680"/>
      </c:lineChart>
      <c:catAx>
        <c:axId val="-198685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rgbClr val="132047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pPr>
            <a:endParaRPr lang="en-US"/>
          </a:p>
        </c:txPr>
        <c:crossAx val="-1986849680"/>
        <c:crosses val="autoZero"/>
        <c:auto val="1"/>
        <c:lblAlgn val="ctr"/>
        <c:lblOffset val="100"/>
        <c:noMultiLvlLbl val="0"/>
      </c:catAx>
      <c:valAx>
        <c:axId val="-198684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200" b="0" i="0" u="none" strike="noStrike" kern="1200" baseline="0">
                    <a:solidFill>
                      <a:schemeClr val="bg1"/>
                    </a:solidFill>
                    <a:latin typeface="Abel" panose="02000506030000020004" pitchFamily="2" charset="0"/>
                    <a:ea typeface="+mn-ea"/>
                    <a:cs typeface="Poppins SemiBold" pitchFamily="2" charset="77"/>
                  </a:defRPr>
                </a:pPr>
                <a:r>
                  <a:rPr lang="es-SV" b="0">
                    <a:solidFill>
                      <a:schemeClr val="bg1"/>
                    </a:solidFill>
                    <a:latin typeface="Abel" panose="02000506030000020004" pitchFamily="2" charset="0"/>
                  </a:rPr>
                  <a:t>PARTICIPACIONES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200" b="0" i="0" u="none" strike="noStrike" kern="1200" baseline="0">
                  <a:solidFill>
                    <a:schemeClr val="bg1"/>
                  </a:solidFill>
                  <a:latin typeface="Abel" panose="02000506030000020004" pitchFamily="2" charset="0"/>
                  <a:ea typeface="+mn-ea"/>
                  <a:cs typeface="Poppins SemiBold" pitchFamily="2" charset="77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50768"/>
        <c:crosses val="autoZero"/>
        <c:crossBetween val="between"/>
        <c:majorUnit val="30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4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rgbClr val="132047"/>
          </a:solidFill>
          <a:latin typeface="Poppins SemiBold" pitchFamily="2" charset="77"/>
          <a:cs typeface="Poppins SemiBold" pitchFamily="2" charset="77"/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</c:v>
                </c:pt>
              </c:strCache>
            </c:strRef>
          </c:tx>
          <c:spPr>
            <a:ln w="38100" cap="rnd">
              <a:solidFill>
                <a:srgbClr val="66FF33">
                  <a:alpha val="98000"/>
                </a:srgbClr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accent2"/>
              </a:solidFill>
              <a:ln w="101600">
                <a:solidFill>
                  <a:srgbClr val="66FF33">
                    <a:alpha val="96000"/>
                  </a:srgbClr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Sheet1!$B$2:$B$7</c:f>
              <c:numCache>
                <c:formatCode>"$"#,##0.0</c:formatCode>
                <c:ptCount val="6"/>
                <c:pt idx="0">
                  <c:v>144.54330999999999</c:v>
                </c:pt>
                <c:pt idx="1">
                  <c:v>234.63079999999999</c:v>
                </c:pt>
                <c:pt idx="2">
                  <c:v>363.00961000000001</c:v>
                </c:pt>
                <c:pt idx="3">
                  <c:v>247.92207226984127</c:v>
                </c:pt>
                <c:pt idx="4">
                  <c:v>339.92341999999996</c:v>
                </c:pt>
                <c:pt idx="5">
                  <c:v>297.57563999999996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09-4E13-B8AD-0A86D0EC567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Inversión</c:v>
                </c:pt>
              </c:strCache>
            </c:strRef>
          </c:tx>
          <c:spPr>
            <a:ln w="38100" cap="rnd">
              <a:solidFill>
                <a:srgbClr val="F347A9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tx2"/>
              </a:solidFill>
              <a:ln w="101600">
                <a:solidFill>
                  <a:srgbClr val="F347A9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Sheet1!$C$2:$C$7</c:f>
              <c:numCache>
                <c:formatCode>"$"#,##0.0</c:formatCode>
                <c:ptCount val="6"/>
                <c:pt idx="0">
                  <c:v>142.59734</c:v>
                </c:pt>
                <c:pt idx="1">
                  <c:v>201.92772999999997</c:v>
                </c:pt>
                <c:pt idx="2">
                  <c:v>227.55419000000003</c:v>
                </c:pt>
                <c:pt idx="3">
                  <c:v>131.35575999999998</c:v>
                </c:pt>
                <c:pt idx="4">
                  <c:v>218.56716999999998</c:v>
                </c:pt>
                <c:pt idx="5">
                  <c:v>278.68931999999995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409-4E13-B8AD-0A86D0EC56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86851856"/>
        <c:axId val="-1986853488"/>
      </c:lineChart>
      <c:catAx>
        <c:axId val="-1986851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rgbClr val="132047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endParaRPr lang="en-US"/>
          </a:p>
        </c:txPr>
        <c:crossAx val="-1986853488"/>
        <c:crosses val="autoZero"/>
        <c:auto val="1"/>
        <c:lblAlgn val="ctr"/>
        <c:lblOffset val="100"/>
        <c:noMultiLvlLbl val="0"/>
      </c:catAx>
      <c:valAx>
        <c:axId val="-1986853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200" b="0" i="0" u="none" strike="noStrike" kern="1200" baseline="0">
                    <a:solidFill>
                      <a:schemeClr val="bg1"/>
                    </a:solidFill>
                    <a:latin typeface="Abel" panose="02000506030000020004" pitchFamily="2" charset="0"/>
                    <a:ea typeface="Open Sans Light" panose="020B0306030504020204" pitchFamily="34" charset="0"/>
                    <a:cs typeface="Poppins SemiBold" pitchFamily="2" charset="77"/>
                  </a:defRPr>
                </a:pPr>
                <a:r>
                  <a:rPr lang="es-SV" b="0">
                    <a:solidFill>
                      <a:schemeClr val="bg1"/>
                    </a:solidFill>
                    <a:latin typeface="Abel" panose="02000506030000020004" pitchFamily="2" charset="0"/>
                  </a:rPr>
                  <a:t>INVERSIÓN</a:t>
                </a:r>
              </a:p>
              <a:p>
                <a:pPr>
                  <a:defRPr b="0">
                    <a:solidFill>
                      <a:schemeClr val="bg1"/>
                    </a:solidFill>
                    <a:latin typeface="Abel" panose="02000506030000020004" pitchFamily="2" charset="0"/>
                  </a:defRPr>
                </a:pPr>
                <a:r>
                  <a:rPr lang="es-SV" b="0">
                    <a:solidFill>
                      <a:schemeClr val="bg1"/>
                    </a:solidFill>
                    <a:latin typeface="Abel" panose="02000506030000020004" pitchFamily="2" charset="0"/>
                  </a:rPr>
                  <a:t>(En miles de US$)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200" b="0" i="0" u="none" strike="noStrike" kern="1200" baseline="0">
                  <a:solidFill>
                    <a:schemeClr val="bg1"/>
                  </a:solidFill>
                  <a:latin typeface="Abel" panose="02000506030000020004" pitchFamily="2" charset="0"/>
                  <a:ea typeface="Open Sans Light" panose="020B0306030504020204" pitchFamily="34" charset="0"/>
                  <a:cs typeface="Poppins SemiBold" pitchFamily="2" charset="77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51856"/>
        <c:crosses val="autoZero"/>
        <c:crossBetween val="between"/>
        <c:majorUnit val="10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4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rgbClr val="132047"/>
          </a:solidFill>
          <a:latin typeface="Poppins SemiBold" pitchFamily="2" charset="77"/>
          <a:ea typeface="Open Sans Light" panose="020B0306030504020204" pitchFamily="34" charset="0"/>
          <a:cs typeface="Poppins SemiBold" pitchFamily="2" charset="77"/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980406108040063"/>
          <c:y val="0.12942449953133928"/>
          <c:w val="0.47088296379940603"/>
          <c:h val="0.6412249628376264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Género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7CDDCF"/>
              </a:solidFill>
              <a:ln w="9525" cap="flat" cmpd="sng" algn="ctr">
                <a:solidFill>
                  <a:srgbClr val="7CDDC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6B-4027-9033-021F6C16C301}"/>
              </c:ext>
            </c:extLst>
          </c:dPt>
          <c:dPt>
            <c:idx val="1"/>
            <c:bubble3D val="0"/>
            <c:spPr>
              <a:solidFill>
                <a:srgbClr val="A2B081"/>
              </a:solidFill>
              <a:ln w="9525" cap="flat" cmpd="sng" algn="ctr">
                <a:solidFill>
                  <a:srgbClr val="A2B08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6B-4027-9033-021F6C16C301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9D6B-4027-9033-021F6C16C301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9D6B-4027-9033-021F6C16C301}"/>
              </c:ext>
            </c:extLst>
          </c:dPt>
          <c:dLbls>
            <c:dLbl>
              <c:idx val="0"/>
              <c:layout>
                <c:manualLayout>
                  <c:x val="-0.162546341772553"/>
                  <c:y val="-7.73450051004487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0" i="0" u="none" strike="noStrike" kern="1200" baseline="0">
                      <a:solidFill>
                        <a:schemeClr val="bg1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961595914212627"/>
                      <c:h val="0.221679784574527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D6B-4027-9033-021F6C16C301}"/>
                </c:ext>
              </c:extLst>
            </c:dLbl>
            <c:dLbl>
              <c:idx val="1"/>
              <c:layout>
                <c:manualLayout>
                  <c:x val="0.17505173647882227"/>
                  <c:y val="2.129297108972173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2400" b="0" i="0" u="none" strike="noStrike" kern="1200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</a:defRPr>
                    </a:pPr>
                    <a:fld id="{7E133A8C-0970-495C-9499-3DC185C23AE6}" type="VALUE">
                      <a:rPr lang="en-US">
                        <a:latin typeface="Abel" panose="02000506030000020004" pitchFamily="2" charset="0"/>
                      </a:rPr>
                      <a:pPr algn="ctr">
                        <a:defRPr sz="2400">
                          <a:solidFill>
                            <a:schemeClr val="bg1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[VALOR]</a:t>
                    </a:fld>
                    <a:r>
                      <a:rPr lang="en-US" baseline="0">
                        <a:latin typeface="Abel" panose="02000506030000020004" pitchFamily="2" charset="0"/>
                      </a:rPr>
                      <a:t> </a:t>
                    </a:r>
                  </a:p>
                  <a:p>
                    <a:pPr algn="ctr">
                      <a:defRPr sz="240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Nanum Gothic" panose="020B0604020202020204" charset="-127"/>
                      </a:defRPr>
                    </a:pPr>
                    <a:fld id="{E7717DE3-D36C-40F4-9709-C21ACF32C797}" type="PERCENTAGE">
                      <a:rPr lang="en-US" baseline="0" smtClean="0">
                        <a:latin typeface="Abel" panose="02000506030000020004" pitchFamily="2" charset="0"/>
                      </a:rPr>
                      <a:pPr algn="ctr">
                        <a:defRPr sz="2400">
                          <a:solidFill>
                            <a:schemeClr val="bg1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[PORCENTAJE]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0" i="0" u="none" strike="noStrike" kern="1200" baseline="0">
                      <a:solidFill>
                        <a:schemeClr val="bg1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920647906230465"/>
                      <c:h val="0.373081987090108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D6B-4027-9033-021F6C16C3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bel" panose="02000506030000020004" pitchFamily="2" charset="0"/>
                    <a:ea typeface="Nanum Gothic" panose="020B0604020202020204" charset="-127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1689</c:v>
                </c:pt>
                <c:pt idx="1">
                  <c:v>2299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D6B-4027-9033-021F6C16C3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853967604688476"/>
          <c:y val="0.83032892941963521"/>
          <c:w val="0.4224364754039332"/>
          <c:h val="7.00353098936937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 Inversión</c:v>
                </c:pt>
              </c:strCache>
            </c:strRef>
          </c:tx>
          <c:spPr>
            <a:ln w="3810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6194E7"/>
              </a:solidFill>
              <a:ln w="101600">
                <a:solidFill>
                  <a:srgbClr val="FFFF00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Sheet1!$B$2:$B$7</c:f>
              <c:numCache>
                <c:formatCode>"$"#,##0</c:formatCode>
                <c:ptCount val="6"/>
                <c:pt idx="0">
                  <c:v>1814899.2599999998</c:v>
                </c:pt>
                <c:pt idx="1">
                  <c:v>3520425.2300000004</c:v>
                </c:pt>
                <c:pt idx="2">
                  <c:v>4100235.9699999988</c:v>
                </c:pt>
                <c:pt idx="3">
                  <c:v>3546329.0822698418</c:v>
                </c:pt>
                <c:pt idx="4">
                  <c:v>3505410.459999999</c:v>
                </c:pt>
                <c:pt idx="5">
                  <c:v>4166065.9899999979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1DF-4B0B-8C60-9628129B17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Ejecución Inversión</c:v>
                </c:pt>
              </c:strCache>
            </c:strRef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E56359"/>
              </a:solidFill>
              <a:ln w="101600">
                <a:solidFill>
                  <a:srgbClr val="00B0F0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Sheet1!$C$2:$C$7</c:f>
              <c:numCache>
                <c:formatCode>"$"#,##0</c:formatCode>
                <c:ptCount val="6"/>
                <c:pt idx="0">
                  <c:v>1488090.0099999995</c:v>
                </c:pt>
                <c:pt idx="1">
                  <c:v>3035857.5500000007</c:v>
                </c:pt>
                <c:pt idx="2">
                  <c:v>3459142.9699999997</c:v>
                </c:pt>
                <c:pt idx="3">
                  <c:v>2796977.8599999989</c:v>
                </c:pt>
                <c:pt idx="4">
                  <c:v>3026052.8000000003</c:v>
                </c:pt>
                <c:pt idx="5">
                  <c:v>3506958.49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1DF-4B0B-8C60-9628129B17D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Ejecución Trabajadores</c:v>
                </c:pt>
              </c:strCache>
            </c:strRef>
          </c:tx>
          <c:spPr>
            <a:ln w="28575" cap="rnd">
              <a:solidFill>
                <a:srgbClr val="66FF33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51A567"/>
              </a:solidFill>
              <a:ln w="101600">
                <a:solidFill>
                  <a:srgbClr val="66FF33">
                    <a:alpha val="92000"/>
                  </a:srgbClr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Sheet1!$D$2:$D$7</c:f>
              <c:numCache>
                <c:formatCode>"$"#,##0</c:formatCode>
                <c:ptCount val="6"/>
                <c:pt idx="0">
                  <c:v>546141.10000000021</c:v>
                </c:pt>
                <c:pt idx="1">
                  <c:v>1710059.5499999998</c:v>
                </c:pt>
                <c:pt idx="2">
                  <c:v>2008378.32</c:v>
                </c:pt>
                <c:pt idx="3">
                  <c:v>1278811.78</c:v>
                </c:pt>
                <c:pt idx="4">
                  <c:v>1339360.6299999999</c:v>
                </c:pt>
                <c:pt idx="5">
                  <c:v>1632024.6300000004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1DF-4B0B-8C60-9628129B17D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Ejecución Jóvenes y Personas Vulnerables</c:v>
                </c:pt>
              </c:strCache>
            </c:strRef>
          </c:tx>
          <c:spPr>
            <a:ln w="28575" cap="rnd">
              <a:solidFill>
                <a:srgbClr val="F347A9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F3C33E"/>
              </a:solidFill>
              <a:ln w="101600">
                <a:solidFill>
                  <a:srgbClr val="F347A9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Sheet1!$E$2:$E$7</c:f>
              <c:numCache>
                <c:formatCode>"$"#,##0</c:formatCode>
                <c:ptCount val="6"/>
                <c:pt idx="0">
                  <c:v>941948.91</c:v>
                </c:pt>
                <c:pt idx="1">
                  <c:v>1325798.0000000005</c:v>
                </c:pt>
                <c:pt idx="2">
                  <c:v>1450764.6500000004</c:v>
                </c:pt>
                <c:pt idx="3">
                  <c:v>1518166.08</c:v>
                </c:pt>
                <c:pt idx="4">
                  <c:v>1686692.1700000002</c:v>
                </c:pt>
                <c:pt idx="5">
                  <c:v>1874933.86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1DF-4B0B-8C60-9628129B17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86850768"/>
        <c:axId val="-1986849680"/>
      </c:lineChart>
      <c:catAx>
        <c:axId val="-198685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rgbClr val="262968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pPr>
            <a:endParaRPr lang="en-US"/>
          </a:p>
        </c:txPr>
        <c:crossAx val="-1986849680"/>
        <c:crosses val="autoZero"/>
        <c:auto val="1"/>
        <c:lblAlgn val="ctr"/>
        <c:lblOffset val="100"/>
        <c:noMultiLvlLbl val="0"/>
      </c:catAx>
      <c:valAx>
        <c:axId val="-198684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&quot;$&quot;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507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4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rgbClr val="262968"/>
          </a:solidFill>
          <a:latin typeface="Poppins SemiBold" pitchFamily="2" charset="77"/>
          <a:cs typeface="Poppins SemiBold" pitchFamily="2" charset="77"/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862111655711337"/>
          <c:y val="0"/>
          <c:w val="0.45269162166828514"/>
          <c:h val="0.917233220511024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Ejecución Participaciones</c:v>
                </c:pt>
              </c:strCache>
            </c:strRef>
          </c:tx>
          <c:spPr>
            <a:solidFill>
              <a:srgbClr val="A2B081"/>
            </a:solidFill>
            <a:ln w="38100">
              <a:solidFill>
                <a:srgbClr val="A2B081"/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 SemiBold" pitchFamily="2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Formación Trabajadores de las Empresas</c:v>
                </c:pt>
                <c:pt idx="1">
                  <c:v>Formación Jóvenes y en condiciones de vulnerabililidad</c:v>
                </c:pt>
                <c:pt idx="2">
                  <c:v>Empresa Centro Industria del Plástico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646</c:v>
                </c:pt>
                <c:pt idx="1">
                  <c:v>3074</c:v>
                </c:pt>
                <c:pt idx="2">
                  <c:v>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07-4DA8-B5F8-72C95D8265B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986850768"/>
        <c:axId val="-1986849680"/>
      </c:barChart>
      <c:catAx>
        <c:axId val="-1986850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28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49680"/>
        <c:crosses val="autoZero"/>
        <c:auto val="1"/>
        <c:lblAlgn val="ctr"/>
        <c:lblOffset val="100"/>
        <c:noMultiLvlLbl val="0"/>
      </c:catAx>
      <c:valAx>
        <c:axId val="-1986849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507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cs typeface="Poppins SemiBold" pitchFamily="2" charset="77"/>
        </a:defRPr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825415886318381"/>
          <c:y val="0"/>
          <c:w val="0.59176814408559131"/>
          <c:h val="0.917233220511024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Ejecución Inversión (En miles)</c:v>
                </c:pt>
              </c:strCache>
            </c:strRef>
          </c:tx>
          <c:spPr>
            <a:solidFill>
              <a:srgbClr val="7CDDCF"/>
            </a:solidFill>
            <a:ln w="38100">
              <a:solidFill>
                <a:srgbClr val="7CDDCF"/>
              </a:solidFill>
              <a:prstDash val="solid"/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2400" b="0" i="0" u="none" strike="noStrike" kern="1200" baseline="0">
                    <a:solidFill>
                      <a:schemeClr val="bg1"/>
                    </a:solidFill>
                    <a:latin typeface="Abel" panose="02000506030000020004" pitchFamily="2" charset="0"/>
                    <a:ea typeface="+mn-ea"/>
                    <a:cs typeface="Poppins SemiBold" pitchFamily="2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Formación Trabajadores de las Empresas</c:v>
                </c:pt>
                <c:pt idx="1">
                  <c:v>Formación Jóvenes y en condiciones de vulnerabililidad</c:v>
                </c:pt>
                <c:pt idx="2">
                  <c:v>Empresa Centro Industria del Plástico</c:v>
                </c:pt>
              </c:strCache>
            </c:strRef>
          </c:cat>
          <c:val>
            <c:numRef>
              <c:f>Sheet1!$B$2:$B$4</c:f>
              <c:numCache>
                <c:formatCode>_-"$"* #,##0.0_-;\-"$"* #,##0.0_-;_-"$"* "-"??_-;_-@_-</c:formatCode>
                <c:ptCount val="3"/>
                <c:pt idx="0">
                  <c:v>96.02619</c:v>
                </c:pt>
                <c:pt idx="1">
                  <c:v>300.09329000000002</c:v>
                </c:pt>
                <c:pt idx="2">
                  <c:v>804.57203000000004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57-42D5-A137-794B1BA8B69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986850768"/>
        <c:axId val="-1986849680"/>
      </c:barChart>
      <c:catAx>
        <c:axId val="-1986850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lang="en-US" sz="24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+mn-ea"/>
                <a:cs typeface="Poppins SemiBold" pitchFamily="2" charset="77"/>
              </a:defRPr>
            </a:pPr>
            <a:endParaRPr lang="en-US"/>
          </a:p>
        </c:txPr>
        <c:crossAx val="-1986849680"/>
        <c:crosses val="autoZero"/>
        <c:auto val="1"/>
        <c:lblAlgn val="ctr"/>
        <c:lblOffset val="100"/>
        <c:noMultiLvlLbl val="0"/>
      </c:catAx>
      <c:valAx>
        <c:axId val="-1986849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round/>
            </a:ln>
            <a:effectLst/>
          </c:spPr>
        </c:majorGridlines>
        <c:numFmt formatCode="_-&quot;$&quot;* #,##0.0_-;\-&quot;$&quot;* #,##0.0_-;_-&quot;$&quot;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20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+mn-ea"/>
                <a:cs typeface="Poppins SemiBold" pitchFamily="2" charset="77"/>
              </a:defRPr>
            </a:pPr>
            <a:endParaRPr lang="en-US"/>
          </a:p>
        </c:txPr>
        <c:crossAx val="-1986850768"/>
        <c:crosses val="autoZero"/>
        <c:crossBetween val="between"/>
        <c:majorUnit val="100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just">
        <a:defRPr lang="en-US" sz="2400" b="0" i="0" u="none" strike="noStrike" kern="1200" baseline="0">
          <a:solidFill>
            <a:schemeClr val="bg1"/>
          </a:solidFill>
          <a:latin typeface="Josefin Sans Light" pitchFamily="2" charset="0"/>
          <a:ea typeface="+mn-ea"/>
          <a:cs typeface="Poppins SemiBold" pitchFamily="2" charset="77"/>
        </a:defRPr>
      </a:pPr>
      <a:endParaRPr lang="en-US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016700463388856"/>
          <c:y val="8.4588390631729821E-2"/>
          <c:w val="0.48368733833493133"/>
          <c:h val="0.6586612879057116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7CDDCF"/>
              </a:solidFill>
              <a:ln w="9525" cap="flat" cmpd="sng" algn="ctr">
                <a:solidFill>
                  <a:srgbClr val="7CDDC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09-4396-B381-C19F19723A40}"/>
              </c:ext>
            </c:extLst>
          </c:dPt>
          <c:dPt>
            <c:idx val="1"/>
            <c:bubble3D val="0"/>
            <c:spPr>
              <a:solidFill>
                <a:srgbClr val="A2B081"/>
              </a:solidFill>
              <a:ln w="9525" cap="flat" cmpd="sng" algn="ctr">
                <a:solidFill>
                  <a:srgbClr val="A2B08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09-4396-B381-C19F19723A40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2309-4396-B381-C19F19723A40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2309-4396-B381-C19F19723A40}"/>
              </c:ext>
            </c:extLst>
          </c:dPt>
          <c:dLbls>
            <c:dLbl>
              <c:idx val="0"/>
              <c:layout>
                <c:manualLayout>
                  <c:x val="-0.19605771641892725"/>
                  <c:y val="0.109749749537713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0" i="0" u="none" strike="noStrike" kern="1200" baseline="0">
                      <a:solidFill>
                        <a:schemeClr val="bg1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062750423773306"/>
                      <c:h val="0.240522052056928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309-4396-B381-C19F19723A40}"/>
                </c:ext>
              </c:extLst>
            </c:dLbl>
            <c:dLbl>
              <c:idx val="1"/>
              <c:layout>
                <c:manualLayout>
                  <c:x val="0.13747526611120464"/>
                  <c:y val="0.112454428416427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0" i="0" u="none" strike="noStrike" kern="1200" baseline="0">
                      <a:solidFill>
                        <a:schemeClr val="bg1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481504270283906"/>
                      <c:h val="0.303986292632525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309-4396-B381-C19F19723A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bel" panose="02000506030000020004" pitchFamily="2" charset="0"/>
                    <a:ea typeface="Nanum Gothic" panose="020B0604020202020204" charset="-127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Sheet1!$B$2:$B$3</c:f>
              <c:numCache>
                <c:formatCode>_("$"* #,##0.00_);_("$"* \(#,##0.00\);_("$"* "-"??_);_(@_)</c:formatCode>
                <c:ptCount val="2"/>
                <c:pt idx="0">
                  <c:v>604.90242999999998</c:v>
                </c:pt>
                <c:pt idx="1">
                  <c:v>595.78908000000001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309-4396-B381-C19F19723A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32536543020930059"/>
          <c:y val="0.8054200274115968"/>
          <c:w val="0.42243641456025877"/>
          <c:h val="7.00352961574338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</c:v>
                </c:pt>
              </c:strCache>
            </c:strRef>
          </c:tx>
          <c:spPr>
            <a:ln w="3810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accent3"/>
              </a:solidFill>
              <a:ln w="101600">
                <a:solidFill>
                  <a:srgbClr val="FFFF00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125</c:v>
                </c:pt>
                <c:pt idx="1">
                  <c:v>200</c:v>
                </c:pt>
                <c:pt idx="2">
                  <c:v>750</c:v>
                </c:pt>
                <c:pt idx="3">
                  <c:v>1450</c:v>
                </c:pt>
                <c:pt idx="4">
                  <c:v>1800</c:v>
                </c:pt>
                <c:pt idx="5">
                  <c:v>2500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AC-40A1-BA55-60AEA8F5960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Ejecución</c:v>
                </c:pt>
              </c:strCache>
            </c:strRef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accent1">
                  <a:alpha val="96000"/>
                </a:schemeClr>
              </a:solidFill>
              <a:ln w="101600">
                <a:solidFill>
                  <a:srgbClr val="00B0F0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Sheet1!$C$2:$C$7</c:f>
              <c:numCache>
                <c:formatCode>#,##0</c:formatCode>
                <c:ptCount val="6"/>
                <c:pt idx="0">
                  <c:v>233</c:v>
                </c:pt>
                <c:pt idx="1">
                  <c:v>1153</c:v>
                </c:pt>
                <c:pt idx="2">
                  <c:v>2663</c:v>
                </c:pt>
                <c:pt idx="3">
                  <c:v>3018</c:v>
                </c:pt>
                <c:pt idx="4">
                  <c:v>3977</c:v>
                </c:pt>
                <c:pt idx="5">
                  <c:v>4287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AC-40A1-BA55-60AEA8F596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86850768"/>
        <c:axId val="-1986849680"/>
      </c:lineChart>
      <c:catAx>
        <c:axId val="-198685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rgbClr val="262968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pPr>
            <a:endParaRPr lang="en-US"/>
          </a:p>
        </c:txPr>
        <c:crossAx val="-1986849680"/>
        <c:crosses val="autoZero"/>
        <c:auto val="1"/>
        <c:lblAlgn val="ctr"/>
        <c:lblOffset val="100"/>
        <c:noMultiLvlLbl val="0"/>
      </c:catAx>
      <c:valAx>
        <c:axId val="-198684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200" b="0" i="0" u="none" strike="noStrike" kern="1200" baseline="0">
                    <a:solidFill>
                      <a:schemeClr val="bg1"/>
                    </a:solidFill>
                    <a:latin typeface="Abel" panose="02000506030000020004" pitchFamily="2" charset="0"/>
                    <a:ea typeface="+mn-ea"/>
                    <a:cs typeface="Poppins SemiBold" pitchFamily="2" charset="77"/>
                  </a:defRPr>
                </a:pPr>
                <a:r>
                  <a:rPr lang="es-SV" b="0">
                    <a:solidFill>
                      <a:schemeClr val="bg1"/>
                    </a:solidFill>
                    <a:latin typeface="Abel" panose="02000506030000020004" pitchFamily="2" charset="0"/>
                  </a:rPr>
                  <a:t>PARTICIPACIONES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200" b="0" i="0" u="none" strike="noStrike" kern="1200" baseline="0">
                  <a:solidFill>
                    <a:schemeClr val="bg1"/>
                  </a:solidFill>
                  <a:latin typeface="Abel" panose="02000506030000020004" pitchFamily="2" charset="0"/>
                  <a:ea typeface="+mn-ea"/>
                  <a:cs typeface="Poppins SemiBold" pitchFamily="2" charset="77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50768"/>
        <c:crosses val="autoZero"/>
        <c:crossBetween val="between"/>
        <c:majorUnit val="100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4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rgbClr val="262968"/>
          </a:solidFill>
          <a:latin typeface="Poppins SemiBold" pitchFamily="2" charset="77"/>
          <a:cs typeface="Poppins SemiBold" pitchFamily="2" charset="77"/>
        </a:defRPr>
      </a:pPr>
      <a:endParaRPr lang="en-US"/>
    </a:p>
  </c:txPr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58732902092719"/>
          <c:y val="4.6547371518259169E-2"/>
          <c:w val="0.84735564486132897"/>
          <c:h val="0.6954219922820520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</c:v>
                </c:pt>
              </c:strCache>
            </c:strRef>
          </c:tx>
          <c:spPr>
            <a:ln w="38100" cap="rnd">
              <a:solidFill>
                <a:srgbClr val="66FF33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accent2"/>
              </a:solidFill>
              <a:ln w="101600">
                <a:solidFill>
                  <a:srgbClr val="66FF33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Sheet1!$B$2:$B$7</c:f>
              <c:numCache>
                <c:formatCode>"$"#,##0.0</c:formatCode>
                <c:ptCount val="6"/>
                <c:pt idx="0">
                  <c:v>15</c:v>
                </c:pt>
                <c:pt idx="1">
                  <c:v>24.0625</c:v>
                </c:pt>
                <c:pt idx="2">
                  <c:v>89.375</c:v>
                </c:pt>
                <c:pt idx="3">
                  <c:v>173.125</c:v>
                </c:pt>
                <c:pt idx="4">
                  <c:v>215</c:v>
                </c:pt>
                <c:pt idx="5">
                  <c:v>297.5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BCB-4382-9927-5B524CB4030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Inversión</c:v>
                </c:pt>
              </c:strCache>
            </c:strRef>
          </c:tx>
          <c:spPr>
            <a:ln w="38100" cap="rnd">
              <a:solidFill>
                <a:srgbClr val="F347A9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tx2"/>
              </a:solidFill>
              <a:ln w="101600">
                <a:solidFill>
                  <a:srgbClr val="F347A9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Sheet1!$C$2:$C$7</c:f>
              <c:numCache>
                <c:formatCode>"$"#,##0.0</c:formatCode>
                <c:ptCount val="6"/>
                <c:pt idx="0">
                  <c:v>33.641979999999997</c:v>
                </c:pt>
                <c:pt idx="1">
                  <c:v>94.772199999999998</c:v>
                </c:pt>
                <c:pt idx="2">
                  <c:v>255.80881999999997</c:v>
                </c:pt>
                <c:pt idx="3">
                  <c:v>294.99700000000001</c:v>
                </c:pt>
                <c:pt idx="4">
                  <c:v>319.96692999999999</c:v>
                </c:pt>
                <c:pt idx="5">
                  <c:v>503.15067000000005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BCB-4382-9927-5B524CB40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86851856"/>
        <c:axId val="-1986853488"/>
      </c:lineChart>
      <c:catAx>
        <c:axId val="-1986851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rgbClr val="262968"/>
                </a:solidFill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53488"/>
        <c:crosses val="autoZero"/>
        <c:auto val="1"/>
        <c:lblAlgn val="ctr"/>
        <c:lblOffset val="100"/>
        <c:noMultiLvlLbl val="0"/>
      </c:catAx>
      <c:valAx>
        <c:axId val="-1986853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200" b="0" i="0" u="none" strike="noStrike" kern="1200" baseline="0">
                    <a:solidFill>
                      <a:schemeClr val="bg1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 SemiBold" panose="00000700000000000000" pitchFamily="2" charset="0"/>
                  </a:defRPr>
                </a:pPr>
                <a:r>
                  <a:rPr lang="es-SV" b="0">
                    <a:solidFill>
                      <a:schemeClr val="bg1"/>
                    </a:solidFill>
                    <a:latin typeface="Abel" panose="02000506030000020004" pitchFamily="2" charset="0"/>
                    <a:cs typeface="Poppins SemiBold" panose="00000700000000000000" pitchFamily="2" charset="0"/>
                  </a:rPr>
                  <a:t>INVERSIÓN</a:t>
                </a:r>
              </a:p>
              <a:p>
                <a:pPr>
                  <a:defRPr>
                    <a:solidFill>
                      <a:schemeClr val="bg1"/>
                    </a:solidFill>
                    <a:latin typeface="Abel" panose="02000506030000020004" pitchFamily="2" charset="0"/>
                    <a:cs typeface="Poppins SemiBold" panose="00000700000000000000" pitchFamily="2" charset="0"/>
                  </a:defRPr>
                </a:pPr>
                <a:r>
                  <a:rPr lang="es-SV" b="0">
                    <a:solidFill>
                      <a:schemeClr val="bg1"/>
                    </a:solidFill>
                    <a:latin typeface="Abel" panose="02000506030000020004" pitchFamily="2" charset="0"/>
                    <a:cs typeface="Poppins SemiBold" panose="00000700000000000000" pitchFamily="2" charset="0"/>
                  </a:rPr>
                  <a:t>(En miles de US$)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200" b="0" i="0" u="none" strike="noStrike" kern="1200" baseline="0">
                  <a:solidFill>
                    <a:schemeClr val="bg1"/>
                  </a:solidFill>
                  <a:latin typeface="Abel" panose="02000506030000020004" pitchFamily="2" charset="0"/>
                  <a:ea typeface="Nanum Gothic" panose="020B0604020202020204" charset="-127"/>
                  <a:cs typeface="Poppins SemiBold" panose="00000700000000000000" pitchFamily="2" charset="0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51856"/>
        <c:crosses val="autoZero"/>
        <c:crossBetween val="between"/>
        <c:majorUnit val="10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4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0" i="0">
          <a:solidFill>
            <a:srgbClr val="262968"/>
          </a:solidFill>
          <a:latin typeface="Nanum Gothic" panose="020B0604020202020204" charset="-127"/>
          <a:ea typeface="Nanum Gothic" panose="020B0604020202020204" charset="-127"/>
          <a:cs typeface="Poppins SemiBold" pitchFamily="2" charset="77"/>
        </a:defRPr>
      </a:pPr>
      <a:endParaRPr lang="en-US"/>
    </a:p>
  </c:txPr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5527527499707398"/>
          <c:y val="7.6944501235447715E-2"/>
          <c:w val="0.43304824244410772"/>
          <c:h val="0.7062968696149959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7CDDCF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7CDDCF"/>
              </a:solidFill>
              <a:ln w="9525" cap="flat" cmpd="sng" algn="ctr">
                <a:solidFill>
                  <a:srgbClr val="7CDDC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F6-4C3C-80DD-2302B8691C17}"/>
              </c:ext>
            </c:extLst>
          </c:dPt>
          <c:dPt>
            <c:idx val="1"/>
            <c:bubble3D val="0"/>
            <c:spPr>
              <a:solidFill>
                <a:srgbClr val="A2B081"/>
              </a:solidFill>
              <a:ln w="9525" cap="flat" cmpd="sng" algn="ctr">
                <a:solidFill>
                  <a:srgbClr val="A2B08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F6-4C3C-80DD-2302B8691C17}"/>
              </c:ext>
            </c:extLst>
          </c:dPt>
          <c:dPt>
            <c:idx val="2"/>
            <c:bubble3D val="0"/>
            <c:spPr>
              <a:solidFill>
                <a:srgbClr val="7CDDCF"/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F1F6-4C3C-80DD-2302B8691C17}"/>
              </c:ext>
            </c:extLst>
          </c:dPt>
          <c:dPt>
            <c:idx val="3"/>
            <c:bubble3D val="0"/>
            <c:spPr>
              <a:solidFill>
                <a:srgbClr val="7CDDCF"/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F1F6-4C3C-80DD-2302B8691C17}"/>
              </c:ext>
            </c:extLst>
          </c:dPt>
          <c:dLbls>
            <c:dLbl>
              <c:idx val="0"/>
              <c:layout>
                <c:manualLayout>
                  <c:x val="-0.15658605510585649"/>
                  <c:y val="-0.2295547131015870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2400" b="0" i="0" u="none" strike="noStrike" kern="1200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</a:defRPr>
                    </a:pPr>
                    <a:fld id="{F34E48AA-5B3B-45C9-BB97-A6F298E05272}" type="VALUE">
                      <a:rPr lang="en-US">
                        <a:latin typeface="Abel" panose="02000506030000020004" pitchFamily="2" charset="0"/>
                      </a:rPr>
                      <a:pPr algn="ctr">
                        <a:defRPr sz="2400">
                          <a:solidFill>
                            <a:schemeClr val="bg1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[VALOR]</a:t>
                    </a:fld>
                    <a:r>
                      <a:rPr lang="en-US" baseline="0">
                        <a:latin typeface="Abel" panose="02000506030000020004" pitchFamily="2" charset="0"/>
                      </a:rPr>
                      <a:t> </a:t>
                    </a:r>
                  </a:p>
                  <a:p>
                    <a:pPr algn="ctr">
                      <a:defRPr sz="240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Nanum Gothic" panose="020B0604020202020204" charset="-127"/>
                      </a:defRPr>
                    </a:pPr>
                    <a:fld id="{2C2F6723-325F-442D-8016-E52DD13FC72E}" type="PERCENTAGE">
                      <a:rPr lang="en-US" baseline="0" smtClean="0">
                        <a:latin typeface="Abel" panose="02000506030000020004" pitchFamily="2" charset="0"/>
                      </a:rPr>
                      <a:pPr algn="ctr">
                        <a:defRPr sz="2400">
                          <a:solidFill>
                            <a:schemeClr val="bg1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[PORCENTAJE]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0" i="0" u="none" strike="noStrike" kern="1200" baseline="0">
                      <a:solidFill>
                        <a:schemeClr val="bg1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560663388224109"/>
                      <c:h val="0.325539245179417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1F6-4C3C-80DD-2302B8691C17}"/>
                </c:ext>
              </c:extLst>
            </c:dLbl>
            <c:dLbl>
              <c:idx val="1"/>
              <c:layout>
                <c:manualLayout>
                  <c:x val="0.16214934410169943"/>
                  <c:y val="0.1523086776011415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2400" b="0" i="0" u="none" strike="noStrike" kern="1200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</a:defRPr>
                    </a:pPr>
                    <a:fld id="{27DEF6B7-773F-4C3E-9E25-E8C59DE4C1F3}" type="VALUE">
                      <a:rPr lang="en-US">
                        <a:latin typeface="Abel" panose="02000506030000020004" pitchFamily="2" charset="0"/>
                      </a:rPr>
                      <a:pPr algn="ctr">
                        <a:defRPr sz="2400">
                          <a:solidFill>
                            <a:schemeClr val="bg1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[VALOR]</a:t>
                    </a:fld>
                    <a:r>
                      <a:rPr lang="en-US" baseline="0">
                        <a:latin typeface="Abel" panose="02000506030000020004" pitchFamily="2" charset="0"/>
                      </a:rPr>
                      <a:t> </a:t>
                    </a:r>
                  </a:p>
                  <a:p>
                    <a:pPr algn="ctr">
                      <a:defRPr sz="240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Nanum Gothic" panose="020B0604020202020204" charset="-127"/>
                      </a:defRPr>
                    </a:pPr>
                    <a:fld id="{BD16391F-02D9-4CEB-840C-1541D01DE60E}" type="PERCENTAGE">
                      <a:rPr lang="en-US" baseline="0" smtClean="0">
                        <a:latin typeface="Abel" panose="02000506030000020004" pitchFamily="2" charset="0"/>
                      </a:rPr>
                      <a:pPr algn="ctr">
                        <a:defRPr sz="2400">
                          <a:solidFill>
                            <a:schemeClr val="bg1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[PORCENTAJE]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0" i="0" u="none" strike="noStrike" kern="1200" baseline="0">
                      <a:solidFill>
                        <a:schemeClr val="bg1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103351564646636"/>
                      <c:h val="0.2342413249952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1F6-4C3C-80DD-2302B8691C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bel" panose="02000506030000020004" pitchFamily="2" charset="0"/>
                    <a:ea typeface="Nanum Gothic" panose="020B0604020202020204" charset="-127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Sheet1!$B$2:$B$3</c:f>
              <c:numCache>
                <c:formatCode>_-"$"* #,##0.0_-;\-"$"* #,##0.0_-;_-"$"* "-"??_-;_-@_-</c:formatCode>
                <c:ptCount val="2"/>
                <c:pt idx="0">
                  <c:v>672.65340000000015</c:v>
                </c:pt>
                <c:pt idx="1">
                  <c:v>829.68419999999992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1F6-4C3C-80DD-2302B8691C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98857148505654"/>
          <c:y val="0.83941399473109313"/>
          <c:w val="0.42017510017768456"/>
          <c:h val="8.34333179510844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300099063871482"/>
          <c:y val="8.7906822287716055E-2"/>
          <c:w val="0.43765000154003847"/>
          <c:h val="0.6891925548791603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7CDDCF"/>
              </a:solidFill>
              <a:ln w="9525" cap="flat" cmpd="sng" algn="ctr">
                <a:solidFill>
                  <a:srgbClr val="7CDDC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6C-424F-9C84-C16D4FA82BEA}"/>
              </c:ext>
            </c:extLst>
          </c:dPt>
          <c:dPt>
            <c:idx val="1"/>
            <c:bubble3D val="0"/>
            <c:spPr>
              <a:solidFill>
                <a:srgbClr val="A2B081"/>
              </a:solidFill>
              <a:ln w="9525" cap="flat" cmpd="sng" algn="ctr">
                <a:solidFill>
                  <a:srgbClr val="A2B08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6C-424F-9C84-C16D4FA82BEA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F46C-424F-9C84-C16D4FA82BEA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F46C-424F-9C84-C16D4FA82BEA}"/>
              </c:ext>
            </c:extLst>
          </c:dPt>
          <c:dLbls>
            <c:dLbl>
              <c:idx val="0"/>
              <c:layout>
                <c:manualLayout>
                  <c:x val="-0.19061452192372944"/>
                  <c:y val="-0.1617140678601522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2400" b="0" i="0" u="none" strike="noStrike" kern="1200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</a:defRPr>
                    </a:pPr>
                    <a:fld id="{903962D9-7BB6-44A2-B100-DB37A9F6CD25}" type="VALUE">
                      <a:rPr lang="en-US">
                        <a:latin typeface="Abel" panose="02000506030000020004" pitchFamily="2" charset="0"/>
                      </a:rPr>
                      <a:pPr algn="ctr">
                        <a:defRPr sz="2400">
                          <a:solidFill>
                            <a:schemeClr val="bg1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[VALOR]</a:t>
                    </a:fld>
                    <a:r>
                      <a:rPr lang="en-US" baseline="0">
                        <a:latin typeface="Abel" panose="02000506030000020004" pitchFamily="2" charset="0"/>
                      </a:rPr>
                      <a:t> </a:t>
                    </a:r>
                  </a:p>
                  <a:p>
                    <a:pPr algn="ctr">
                      <a:defRPr sz="240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Nanum Gothic" panose="020B0604020202020204" charset="-127"/>
                      </a:defRPr>
                    </a:pPr>
                    <a:fld id="{90C0CE8A-FD7A-4A31-AFD6-6D32AD6CB115}" type="PERCENTAGE">
                      <a:rPr lang="en-US" baseline="0" smtClean="0">
                        <a:latin typeface="Abel" panose="02000506030000020004" pitchFamily="2" charset="0"/>
                      </a:rPr>
                      <a:pPr algn="ctr">
                        <a:defRPr sz="2400">
                          <a:solidFill>
                            <a:schemeClr val="bg1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[PORCENTAJE]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0" i="0" u="none" strike="noStrike" kern="1200" baseline="0">
                      <a:solidFill>
                        <a:schemeClr val="bg1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961597170340434"/>
                      <c:h val="0.3219583418308875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46C-424F-9C84-C16D4FA82BEA}"/>
                </c:ext>
              </c:extLst>
            </c:dLbl>
            <c:dLbl>
              <c:idx val="1"/>
              <c:layout>
                <c:manualLayout>
                  <c:x val="0.18317533015918255"/>
                  <c:y val="-0.1521147178842082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2400" b="0" i="0" u="none" strike="noStrike" kern="1200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</a:defRPr>
                    </a:pPr>
                    <a:fld id="{B494EA64-1E16-401E-B988-7AFE4B0C0EAE}" type="VALUE">
                      <a:rPr lang="en-US">
                        <a:latin typeface="Abel" panose="02000506030000020004" pitchFamily="2" charset="0"/>
                      </a:rPr>
                      <a:pPr algn="ctr">
                        <a:defRPr sz="2400">
                          <a:solidFill>
                            <a:schemeClr val="bg1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[VALOR]</a:t>
                    </a:fld>
                    <a:r>
                      <a:rPr lang="en-US" baseline="0">
                        <a:latin typeface="Abel" panose="02000506030000020004" pitchFamily="2" charset="0"/>
                      </a:rPr>
                      <a:t> </a:t>
                    </a:r>
                  </a:p>
                  <a:p>
                    <a:pPr algn="ctr">
                      <a:defRPr sz="240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Nanum Gothic" panose="020B0604020202020204" charset="-127"/>
                      </a:defRPr>
                    </a:pPr>
                    <a:fld id="{4C9EFBDE-3389-479F-B5EC-97A60C953299}" type="PERCENTAGE">
                      <a:rPr lang="en-US" baseline="0" smtClean="0">
                        <a:latin typeface="Abel" panose="02000506030000020004" pitchFamily="2" charset="0"/>
                      </a:rPr>
                      <a:pPr algn="ctr">
                        <a:defRPr sz="2400">
                          <a:solidFill>
                            <a:schemeClr val="bg1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[PORCENTAJE]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0" i="0" u="none" strike="noStrike" kern="1200" baseline="0">
                      <a:solidFill>
                        <a:schemeClr val="bg1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445189087748077"/>
                      <c:h val="0.231100939890061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46C-424F-9C84-C16D4FA82B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bel" panose="02000506030000020004" pitchFamily="2" charset="0"/>
                    <a:ea typeface="Nanum Gothic" panose="020B0604020202020204" charset="-127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6594</c:v>
                </c:pt>
                <c:pt idx="1">
                  <c:v>8737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46C-424F-9C84-C16D4FA82B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991231808742979"/>
          <c:y val="0.83922025840987158"/>
          <c:w val="0.42017522056574569"/>
          <c:h val="8.05568138954412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5173383603421552"/>
          <c:y val="0"/>
          <c:w val="0.43260156061163152"/>
          <c:h val="0.917233220511024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Ejecución Inversión</c:v>
                </c:pt>
              </c:strCache>
            </c:strRef>
          </c:tx>
          <c:spPr>
            <a:solidFill>
              <a:srgbClr val="7CDDCF"/>
            </a:solidFill>
            <a:ln w="38100">
              <a:solidFill>
                <a:srgbClr val="7CDDCF"/>
              </a:solidFill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-2.8622528544207581E-3"/>
                  <c:y val="1.16735523263153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2D-4632-B3D5-2AC7E326C0D8}"/>
                </c:ext>
              </c:extLst>
            </c:dLbl>
            <c:dLbl>
              <c:idx val="1"/>
              <c:layout>
                <c:manualLayout>
                  <c:x val="-2.2394478351717971E-3"/>
                  <c:y val="-7.78236821754354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2D-4632-B3D5-2AC7E326C0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Abel" panose="02000506030000020004" pitchFamily="2" charset="0"/>
                    <a:ea typeface="+mn-ea"/>
                    <a:cs typeface="Poppins SemiBold" pitchFamily="2" charset="77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Formación para Trabajadores de las Empresas</c:v>
                </c:pt>
                <c:pt idx="1">
                  <c:v>Formación para Jóvenes y en Condiciones de Vulnerabililidad</c:v>
                </c:pt>
              </c:strCache>
            </c:strRef>
          </c:cat>
          <c:val>
            <c:numRef>
              <c:f>Sheet1!$B$2:$B$3</c:f>
              <c:numCache>
                <c:formatCode>_-"$"* #,##0.0_-;\-"$"* #,##0.0_-;_-"$"* "-"??_-;_-@_-</c:formatCode>
                <c:ptCount val="2"/>
                <c:pt idx="0">
                  <c:v>697.60760000000005</c:v>
                </c:pt>
                <c:pt idx="1">
                  <c:v>804.73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EE-4966-9CBC-F586AAA83FD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986850768"/>
        <c:axId val="-1986849680"/>
      </c:barChart>
      <c:catAx>
        <c:axId val="-1986850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24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49680"/>
        <c:crosses val="autoZero"/>
        <c:auto val="1"/>
        <c:lblAlgn val="ctr"/>
        <c:lblOffset val="100"/>
        <c:noMultiLvlLbl val="0"/>
      </c:catAx>
      <c:valAx>
        <c:axId val="-1986849680"/>
        <c:scaling>
          <c:orientation val="minMax"/>
          <c:max val="200"/>
          <c:min val="0"/>
        </c:scaling>
        <c:delete val="0"/>
        <c:axPos val="b"/>
        <c:majorGridlines>
          <c:spPr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round/>
            </a:ln>
            <a:effectLst/>
          </c:spPr>
        </c:majorGridlines>
        <c:numFmt formatCode="_-&quot;$&quot;* #,##0.0_-;\-&quot;$&quot;* #,##0.0_-;_-&quot;$&quot;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50768"/>
        <c:crosses val="autoZero"/>
        <c:crossBetween val="between"/>
        <c:majorUnit val="50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cs typeface="Poppins SemiBold" pitchFamily="2" charset="77"/>
        </a:defRPr>
      </a:pPr>
      <a:endParaRPr lang="en-US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5768598296940632"/>
          <c:y val="0"/>
          <c:w val="0.51928997350508488"/>
          <c:h val="0.917233220511024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Ejecución Participaciones</c:v>
                </c:pt>
              </c:strCache>
            </c:strRef>
          </c:tx>
          <c:spPr>
            <a:solidFill>
              <a:srgbClr val="A2B081"/>
            </a:solidFill>
            <a:ln w="38100">
              <a:solidFill>
                <a:srgbClr val="A2B081"/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bel" panose="02000506030000020004" pitchFamily="2" charset="0"/>
                    <a:ea typeface="+mn-ea"/>
                    <a:cs typeface="Poppins SemiBold" pitchFamily="2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Formación para Trabajadores de las Empresas</c:v>
                </c:pt>
                <c:pt idx="1">
                  <c:v>Formación para Jóvenes y en condiciones de vulnerabililidad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6321</c:v>
                </c:pt>
                <c:pt idx="1">
                  <c:v>9010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90-41FC-A7CC-51272713DC4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986850768"/>
        <c:axId val="-1986849680"/>
      </c:barChart>
      <c:catAx>
        <c:axId val="-1986850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24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+mn-ea"/>
                <a:cs typeface="Poppins SemiBold" pitchFamily="2" charset="77"/>
              </a:defRPr>
            </a:pPr>
            <a:endParaRPr lang="en-US"/>
          </a:p>
        </c:txPr>
        <c:crossAx val="-1986849680"/>
        <c:crosses val="autoZero"/>
        <c:auto val="1"/>
        <c:lblAlgn val="ctr"/>
        <c:lblOffset val="100"/>
        <c:noMultiLvlLbl val="0"/>
      </c:catAx>
      <c:valAx>
        <c:axId val="-1986849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+mn-ea"/>
                <a:cs typeface="Poppins SemiBold" pitchFamily="2" charset="77"/>
              </a:defRPr>
            </a:pPr>
            <a:endParaRPr lang="en-US"/>
          </a:p>
        </c:txPr>
        <c:crossAx val="-19868507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bg1"/>
          </a:solidFill>
          <a:latin typeface="Poppins SemiBold" pitchFamily="2" charset="77"/>
          <a:cs typeface="Poppins SemiBold" pitchFamily="2" charset="77"/>
        </a:defRPr>
      </a:pPr>
      <a:endParaRPr lang="en-US"/>
    </a:p>
  </c:txPr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00309683438272"/>
          <c:y val="8.7803313203866848E-3"/>
          <c:w val="0.38025921953093161"/>
          <c:h val="0.872633337491914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Ejecución Participaciones</c:v>
                </c:pt>
              </c:strCache>
            </c:strRef>
          </c:tx>
          <c:spPr>
            <a:solidFill>
              <a:schemeClr val="accent3"/>
            </a:solidFill>
            <a:ln w="38100">
              <a:solidFill>
                <a:schemeClr val="accent3"/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 w="38100">
                <a:solidFill>
                  <a:schemeClr val="accent3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66-4FF1-9079-718A9572643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 w="38100">
                <a:solidFill>
                  <a:schemeClr val="accent3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D166-4FF1-9079-718A9572643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5FD107B-80C6-40DF-BBBC-F5942EF297FC}" type="VALUE">
                      <a:rPr lang="en-US" smtClean="0"/>
                      <a:pPr/>
                      <a:t>[VALOR]</a:t>
                    </a:fld>
                    <a:r>
                      <a:rPr lang="en-US"/>
                      <a:t> (Meta</a:t>
                    </a:r>
                    <a:r>
                      <a:rPr lang="en-US" baseline="0"/>
                      <a:t>: 6)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166-4FF1-9079-718A9572643A}"/>
                </c:ext>
              </c:extLst>
            </c:dLbl>
            <c:dLbl>
              <c:idx val="1"/>
              <c:layout>
                <c:manualLayout>
                  <c:x val="-4.4971951079448734E-3"/>
                  <c:y val="3.0883450219936419E-3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FFFF"/>
                        </a:solidFill>
                      </a:rPr>
                      <a:t>5 (Meta 4)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451318373695538"/>
                      <c:h val="7.90229818834801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D166-4FF1-9079-718A9572643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4C54603-A6E2-460E-92BA-60E6D0D4AAA2}" type="VALUE">
                      <a:rPr lang="en-US" smtClean="0"/>
                      <a:pPr/>
                      <a:t>[VALOR]</a:t>
                    </a:fld>
                    <a:r>
                      <a:rPr lang="en-US"/>
                      <a:t> (Meta:5)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166-4FF1-9079-718A9572643A}"/>
                </c:ext>
              </c:extLst>
            </c:dLbl>
            <c:dLbl>
              <c:idx val="3"/>
              <c:layout>
                <c:manualLayout>
                  <c:x val="0"/>
                  <c:y val="5.8535542135911096E-3"/>
                </c:manualLayout>
              </c:layout>
              <c:tx>
                <c:rich>
                  <a:bodyPr/>
                  <a:lstStyle/>
                  <a:p>
                    <a:fld id="{AE6E8F8A-3DE4-4CA9-8AE0-9D3DC928E98B}" type="VALUE">
                      <a:rPr lang="en-US" smtClean="0"/>
                      <a:pPr/>
                      <a:t>[VALOR]</a:t>
                    </a:fld>
                    <a:r>
                      <a:rPr lang="en-US"/>
                      <a:t> (Meta:</a:t>
                    </a:r>
                    <a:r>
                      <a:rPr lang="en-US" baseline="0"/>
                      <a:t> 5)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166-4FF1-9079-718A957264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 SemiBold" pitchFamily="2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Acciones de apoyo a la Formación Profesional</c:v>
                </c:pt>
                <c:pt idx="1">
                  <c:v>Estudios, sondeos e Investigaciones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 formatCode="General">
                  <c:v>6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166-4FF1-9079-718A9572643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986850768"/>
        <c:axId val="-1986849680"/>
      </c:barChart>
      <c:catAx>
        <c:axId val="-1986850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28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49680"/>
        <c:crosses val="autoZero"/>
        <c:auto val="1"/>
        <c:lblAlgn val="ctr"/>
        <c:lblOffset val="100"/>
        <c:noMultiLvlLbl val="0"/>
      </c:catAx>
      <c:valAx>
        <c:axId val="-1986849680"/>
        <c:scaling>
          <c:orientation val="minMax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+mn-ea"/>
                <a:cs typeface="Poppins SemiBold" pitchFamily="2" charset="77"/>
              </a:defRPr>
            </a:pPr>
            <a:endParaRPr lang="en-US"/>
          </a:p>
        </c:txPr>
        <c:crossAx val="-19868507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cs typeface="Poppins SemiBold" pitchFamily="2" charset="77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76973366990427"/>
          <c:y val="3.2968907872566303E-2"/>
          <c:w val="0.58460541925651721"/>
          <c:h val="0.777822554995436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dPt>
            <c:idx val="0"/>
            <c:bubble3D val="0"/>
            <c:spPr>
              <a:solidFill>
                <a:srgbClr val="A2B081"/>
              </a:solidFill>
              <a:ln w="9525" cap="flat" cmpd="sng" algn="ctr">
                <a:solidFill>
                  <a:srgbClr val="A2B081"/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AB2-4931-8D6E-3C45483010BE}"/>
              </c:ext>
            </c:extLst>
          </c:dPt>
          <c:dPt>
            <c:idx val="1"/>
            <c:bubble3D val="0"/>
            <c:spPr>
              <a:solidFill>
                <a:srgbClr val="7CDDCF"/>
              </a:solidFill>
              <a:ln w="9525" cap="flat" cmpd="sng" algn="ctr">
                <a:solidFill>
                  <a:srgbClr val="7CDDCF"/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AB2-4931-8D6E-3C45483010BE}"/>
              </c:ext>
            </c:extLst>
          </c:dPt>
          <c:dPt>
            <c:idx val="2"/>
            <c:bubble3D val="0"/>
            <c:spPr>
              <a:solidFill>
                <a:srgbClr val="4CABB1">
                  <a:lumMod val="75000"/>
                </a:srgbClr>
              </a:solidFill>
              <a:ln w="9525" cap="flat" cmpd="sng" algn="ctr">
                <a:solidFill>
                  <a:srgbClr val="4CABB1">
                    <a:lumMod val="75000"/>
                  </a:srgb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AB2-4931-8D6E-3C45483010B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AB2-4931-8D6E-3C45483010BE}"/>
              </c:ext>
            </c:extLst>
          </c:dPt>
          <c:dLbls>
            <c:dLbl>
              <c:idx val="0"/>
              <c:layout>
                <c:manualLayout>
                  <c:x val="0.12361282161802353"/>
                  <c:y val="3.6952689945121679E-2"/>
                </c:manualLayout>
              </c:layout>
              <c:tx>
                <c:rich>
                  <a:bodyPr/>
                  <a:lstStyle/>
                  <a:p>
                    <a:fld id="{2E634F23-9F09-4C6B-A317-37C6D07065C1}" type="VALUE">
                      <a:rPr lang="en-US"/>
                      <a:pPr/>
                      <a:t>[VALOR]</a:t>
                    </a:fld>
                    <a:r>
                      <a:rPr lang="en-US" baseline="0"/>
                      <a:t> </a:t>
                    </a:r>
                  </a:p>
                  <a:p>
                    <a:fld id="{18E7DC2A-3763-4629-BCAF-D73ED2D3742F}" type="PERCENTAGE">
                      <a:rPr lang="en-US" baseline="0" smtClean="0"/>
                      <a:pPr/>
                      <a:t>[PORCENTAJE]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091646149849176"/>
                      <c:h val="0.116435709914637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AB2-4931-8D6E-3C45483010BE}"/>
                </c:ext>
              </c:extLst>
            </c:dLbl>
            <c:dLbl>
              <c:idx val="1"/>
              <c:layout>
                <c:manualLayout>
                  <c:x val="-0.15561613828217627"/>
                  <c:y val="8.055522818464640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</a:defRPr>
                    </a:pPr>
                    <a:fld id="{787561DF-59F0-4477-A428-5256B06E092F}" type="VALUE">
                      <a:rPr lang="en-US" sz="2800" b="0" smtClean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</a:rPr>
                      <a:pPr>
                        <a:defRPr sz="2800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[VALOR]</a:t>
                    </a:fld>
                    <a:endParaRPr lang="en-US" sz="2800" b="0">
                      <a:solidFill>
                        <a:srgbClr val="FFFFFF"/>
                      </a:solidFill>
                      <a:latin typeface="Abel" panose="02000506030000020004" pitchFamily="2" charset="0"/>
                      <a:ea typeface="Nanum Gothic" panose="020B0604020202020204" charset="-127"/>
                    </a:endParaRPr>
                  </a:p>
                  <a:p>
                    <a:pPr>
                      <a:defRPr sz="280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</a:defRPr>
                    </a:pPr>
                    <a:r>
                      <a:rPr lang="en-US" sz="2800" b="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</a:rPr>
                      <a:t> </a:t>
                    </a:r>
                    <a:fld id="{AA497358-F9C0-487F-9930-9D111860ACB7}" type="PERCENTAGE">
                      <a:rPr lang="en-US" sz="2800" b="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</a:rPr>
                      <a:pPr>
                        <a:defRPr sz="2800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[PORCENTAJE]</a:t>
                    </a:fld>
                    <a:endParaRPr lang="en-US" sz="2800" b="0" baseline="0">
                      <a:solidFill>
                        <a:srgbClr val="FFFFFF"/>
                      </a:solidFill>
                      <a:latin typeface="Abel" panose="02000506030000020004" pitchFamily="2" charset="0"/>
                      <a:ea typeface="Nanum Gothic" panose="020B0604020202020204" charset="-127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rgbClr val="FFFFFF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425247563832531"/>
                      <c:h val="0.1637489700144136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AB2-4931-8D6E-3C45483010BE}"/>
                </c:ext>
              </c:extLst>
            </c:dLbl>
            <c:dLbl>
              <c:idx val="2"/>
              <c:layout>
                <c:manualLayout>
                  <c:x val="0.26728425283143198"/>
                  <c:y val="-2.3787427740747883E-2"/>
                </c:manualLayout>
              </c:layout>
              <c:tx>
                <c:rich>
                  <a:bodyPr/>
                  <a:lstStyle/>
                  <a:p>
                    <a:fld id="{633FD60F-F739-48AD-9725-F848A7182D19}" type="VALUE">
                      <a:rPr lang="en-US" smtClean="0"/>
                      <a:pPr/>
                      <a:t>[VALOR]</a:t>
                    </a:fld>
                    <a:endParaRPr lang="en-US"/>
                  </a:p>
                  <a:p>
                    <a:r>
                      <a:rPr lang="en-US" baseline="0"/>
                      <a:t> </a:t>
                    </a:r>
                    <a:fld id="{D91714A6-B011-4C68-9E18-97B188618112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AB2-4931-8D6E-3C45483010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rgbClr val="FFFFFF"/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Presencial</c:v>
                </c:pt>
                <c:pt idx="1">
                  <c:v>Herramientas Tecnológicas</c:v>
                </c:pt>
                <c:pt idx="2">
                  <c:v>Virtual 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131432.5</c:v>
                </c:pt>
                <c:pt idx="1">
                  <c:v>55264.5</c:v>
                </c:pt>
                <c:pt idx="2">
                  <c:v>15331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AB2-4931-8D6E-3C45483010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s-SV" sz="32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Baloo 2" panose="03080502040302020200" pitchFamily="66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s-SV" sz="32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Baloo 2" panose="03080502040302020200" pitchFamily="66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"/>
          <c:y val="0.86666808847002941"/>
          <c:w val="1"/>
          <c:h val="0.133331911529970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  <a:cs typeface="Baloo 2" panose="03080502040302020200" pitchFamily="66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00309683438272"/>
          <c:y val="8.7803313203866848E-3"/>
          <c:w val="0.49923601905502452"/>
          <c:h val="0.872633337491914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Ejecución Participaciones</c:v>
                </c:pt>
              </c:strCache>
            </c:strRef>
          </c:tx>
          <c:spPr>
            <a:solidFill>
              <a:schemeClr val="accent5"/>
            </a:solidFill>
            <a:ln w="38100">
              <a:solidFill>
                <a:schemeClr val="accent5"/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 w="38100">
                <a:solidFill>
                  <a:schemeClr val="accent5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A2-4550-AF75-A7540BF7559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 w="38100">
                <a:solidFill>
                  <a:schemeClr val="accent5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A2-4550-AF75-A7540BF7559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5FD107B-80C6-40DF-BBBC-F5942EF297FC}" type="VALUE">
                      <a:rPr lang="en-US" smtClean="0"/>
                      <a:pPr/>
                      <a:t>[VALOR]</a:t>
                    </a:fld>
                    <a:r>
                      <a:rPr lang="en-US"/>
                      <a:t> (Meta</a:t>
                    </a:r>
                    <a:r>
                      <a:rPr lang="en-US" baseline="0"/>
                      <a:t>: 8)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3A2-4550-AF75-A7540BF75594}"/>
                </c:ext>
              </c:extLst>
            </c:dLbl>
            <c:dLbl>
              <c:idx val="1"/>
              <c:layout>
                <c:manualLayout>
                  <c:x val="-4.4971951079448734E-3"/>
                  <c:y val="3.0883450219936419E-3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FFFF"/>
                        </a:solidFill>
                      </a:rPr>
                      <a:t>2 (Meta: 2)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451318373695538"/>
                      <c:h val="7.90229818834801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23A2-4550-AF75-A7540BF7559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4C54603-A6E2-460E-92BA-60E6D0D4AAA2}" type="VALUE">
                      <a:rPr lang="en-US" smtClean="0"/>
                      <a:pPr/>
                      <a:t>[VALOR]</a:t>
                    </a:fld>
                    <a:r>
                      <a:rPr lang="en-US"/>
                      <a:t> (Meta:5)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3A2-4550-AF75-A7540BF75594}"/>
                </c:ext>
              </c:extLst>
            </c:dLbl>
            <c:dLbl>
              <c:idx val="3"/>
              <c:layout>
                <c:manualLayout>
                  <c:x val="0"/>
                  <c:y val="5.8535542135911096E-3"/>
                </c:manualLayout>
              </c:layout>
              <c:tx>
                <c:rich>
                  <a:bodyPr/>
                  <a:lstStyle/>
                  <a:p>
                    <a:fld id="{AE6E8F8A-3DE4-4CA9-8AE0-9D3DC928E98B}" type="VALUE">
                      <a:rPr lang="en-US" smtClean="0"/>
                      <a:pPr/>
                      <a:t>[VALOR]</a:t>
                    </a:fld>
                    <a:r>
                      <a:rPr lang="en-US"/>
                      <a:t> (Meta:</a:t>
                    </a:r>
                    <a:r>
                      <a:rPr lang="en-US" baseline="0"/>
                      <a:t> 5)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3A2-4550-AF75-A7540BF755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 SemiBold" pitchFamily="2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Empresariales</c:v>
                </c:pt>
                <c:pt idx="1">
                  <c:v>Territoriales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 formatCode="General">
                  <c:v>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3A2-4550-AF75-A7540BF755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986850768"/>
        <c:axId val="-1986849680"/>
      </c:barChart>
      <c:catAx>
        <c:axId val="-1986850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28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49680"/>
        <c:crosses val="autoZero"/>
        <c:auto val="1"/>
        <c:lblAlgn val="ctr"/>
        <c:lblOffset val="100"/>
        <c:noMultiLvlLbl val="0"/>
      </c:catAx>
      <c:valAx>
        <c:axId val="-1986849680"/>
        <c:scaling>
          <c:orientation val="minMax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+mn-ea"/>
                <a:cs typeface="Poppins SemiBold" pitchFamily="2" charset="77"/>
              </a:defRPr>
            </a:pPr>
            <a:endParaRPr lang="en-US"/>
          </a:p>
        </c:txPr>
        <c:crossAx val="-19868507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cs typeface="Poppins SemiBold" pitchFamily="2" charset="77"/>
        </a:defRPr>
      </a:pPr>
      <a:endParaRPr lang="en-US"/>
    </a:p>
  </c:txPr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7.5149672587742952E-2"/>
          <c:w val="0.99444250017038993"/>
          <c:h val="0.643820536446057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CDDCF">
                  <a:lumMod val="75000"/>
                </a:srgbClr>
              </a:solidFill>
              <a:ln>
                <a:solidFill>
                  <a:srgbClr val="7CDDCF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9C-44B0-B469-DC8AEBF5E181}"/>
              </c:ext>
            </c:extLst>
          </c:dPt>
          <c:dPt>
            <c:idx val="1"/>
            <c:invertIfNegative val="0"/>
            <c:bubble3D val="0"/>
            <c:spPr>
              <a:solidFill>
                <a:srgbClr val="C2D199">
                  <a:lumMod val="75000"/>
                </a:srgbClr>
              </a:solidFill>
              <a:ln>
                <a:solidFill>
                  <a:srgbClr val="C2D199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9C-44B0-B469-DC8AEBF5E181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27454956673844"/>
                      <c:h val="0.117810991979388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59C-44B0-B469-DC8AEBF5E181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40454255266311"/>
                      <c:h val="9.414240263717987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59C-44B0-B469-DC8AEBF5E1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+mn-ea"/>
                    <a:cs typeface="Poppins" pitchFamily="2" charset="77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1S
2023</c:v>
                </c:pt>
                <c:pt idx="1">
                  <c:v>Ejecutado 1S
2023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336020.14</c:v>
                </c:pt>
                <c:pt idx="1">
                  <c:v>298034.63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9C-44B0-B469-DC8AEBF5E18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58647552"/>
        <c:axId val="-1858647008"/>
      </c:barChart>
      <c:catAx>
        <c:axId val="-185864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+mn-ea"/>
                <a:cs typeface="Poppins" pitchFamily="2" charset="77"/>
              </a:defRPr>
            </a:pPr>
            <a:endParaRPr lang="en-US"/>
          </a:p>
        </c:txPr>
        <c:crossAx val="-1858647008"/>
        <c:crosses val="autoZero"/>
        <c:auto val="1"/>
        <c:lblAlgn val="ctr"/>
        <c:lblOffset val="100"/>
        <c:noMultiLvlLbl val="0"/>
      </c:catAx>
      <c:valAx>
        <c:axId val="-1858647008"/>
        <c:scaling>
          <c:orientation val="minMax"/>
          <c:min val="0"/>
        </c:scaling>
        <c:delete val="1"/>
        <c:axPos val="l"/>
        <c:numFmt formatCode="&quot;$&quot;#,##0_);[Red]\(&quot;$&quot;#,##0\)" sourceLinked="1"/>
        <c:majorTickMark val="out"/>
        <c:minorTickMark val="none"/>
        <c:tickLblPos val="nextTo"/>
        <c:crossAx val="-18586475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rgbClr val="FFFFFF"/>
          </a:solidFill>
          <a:latin typeface="Poppins" pitchFamily="2" charset="77"/>
          <a:cs typeface="Poppins" pitchFamily="2" charset="77"/>
        </a:defRPr>
      </a:pPr>
      <a:endParaRPr lang="en-US"/>
    </a:p>
  </c:txPr>
  <c:externalData r:id="rId4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74551652144068"/>
          <c:y val="0.1509635058535834"/>
          <c:w val="0.81790206122991671"/>
          <c:h val="0.84903623651764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 </c:v>
                </c:pt>
              </c:strCache>
            </c:strRef>
          </c:tx>
          <c:spPr>
            <a:solidFill>
              <a:srgbClr val="7CDDCF"/>
            </a:solidFill>
            <a:ln w="38100">
              <a:solidFill>
                <a:srgbClr val="7CDDCF"/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 SemiBold" pitchFamily="2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Jun</c:v>
                </c:pt>
                <c:pt idx="1">
                  <c:v>May</c:v>
                </c:pt>
                <c:pt idx="2">
                  <c:v>Abr</c:v>
                </c:pt>
                <c:pt idx="3">
                  <c:v>Mar</c:v>
                </c:pt>
                <c:pt idx="4">
                  <c:v>Feb</c:v>
                </c:pt>
                <c:pt idx="5">
                  <c:v>Ene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60</c:v>
                </c:pt>
                <c:pt idx="1">
                  <c:v>55</c:v>
                </c:pt>
                <c:pt idx="2">
                  <c:v>55</c:v>
                </c:pt>
                <c:pt idx="3">
                  <c:v>55</c:v>
                </c:pt>
                <c:pt idx="4">
                  <c:v>55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67-434E-8223-732C3E4D580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Ejecución</c:v>
                </c:pt>
              </c:strCache>
            </c:strRef>
          </c:tx>
          <c:spPr>
            <a:solidFill>
              <a:srgbClr val="A2B081"/>
            </a:solidFill>
            <a:ln>
              <a:solidFill>
                <a:srgbClr val="A2B081"/>
              </a:solidFill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3.0922986805728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67-434E-8223-732C3E4D58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 SemiBold" pitchFamily="2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Jun</c:v>
                </c:pt>
                <c:pt idx="1">
                  <c:v>May</c:v>
                </c:pt>
                <c:pt idx="2">
                  <c:v>Abr</c:v>
                </c:pt>
                <c:pt idx="3">
                  <c:v>Mar</c:v>
                </c:pt>
                <c:pt idx="4">
                  <c:v>Feb</c:v>
                </c:pt>
                <c:pt idx="5">
                  <c:v>Ene</c:v>
                </c:pt>
              </c:strCache>
            </c:strRef>
          </c:cat>
          <c:val>
            <c:numRef>
              <c:f>Sheet1!$C$2:$C$7</c:f>
              <c:numCache>
                <c:formatCode>#,##0</c:formatCode>
                <c:ptCount val="6"/>
                <c:pt idx="0">
                  <c:v>56</c:v>
                </c:pt>
                <c:pt idx="1">
                  <c:v>60</c:v>
                </c:pt>
                <c:pt idx="2">
                  <c:v>38</c:v>
                </c:pt>
                <c:pt idx="3">
                  <c:v>66</c:v>
                </c:pt>
                <c:pt idx="4">
                  <c:v>112</c:v>
                </c:pt>
                <c:pt idx="5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67-434E-8223-732C3E4D580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986850768"/>
        <c:axId val="-1986849680"/>
      </c:barChart>
      <c:catAx>
        <c:axId val="-1986850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2400" b="0" i="0" u="none" strike="noStrike" kern="1200" baseline="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49680"/>
        <c:crosses val="autoZero"/>
        <c:auto val="1"/>
        <c:lblAlgn val="ctr"/>
        <c:lblOffset val="100"/>
        <c:noMultiLvlLbl val="0"/>
      </c:catAx>
      <c:valAx>
        <c:axId val="-1986849680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-198685076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</c:legendEntry>
      <c:layout>
        <c:manualLayout>
          <c:xMode val="edge"/>
          <c:yMode val="edge"/>
          <c:x val="0.21542723355432702"/>
          <c:y val="2.0902710615387544E-2"/>
          <c:w val="0.49135947320602796"/>
          <c:h val="0.124787612130872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FFFFFF"/>
              </a:solidFill>
              <a:latin typeface="Nanum Gothic" panose="020B0604020202020204" charset="-127"/>
              <a:ea typeface="Nanum Gothic" panose="020B0604020202020204" charset="-127"/>
              <a:cs typeface="Poppins SemiBold" pitchFamily="2" charset="77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cs typeface="Poppins SemiBold" pitchFamily="2" charset="77"/>
        </a:defRPr>
      </a:pPr>
      <a:endParaRPr lang="en-US"/>
    </a:p>
  </c:txPr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6.7049728277291998E-2"/>
          <c:w val="1"/>
          <c:h val="0.7636797801994815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 </c:v>
                </c:pt>
              </c:strCache>
            </c:strRef>
          </c:tx>
          <c:spPr>
            <a:ln w="38100" cap="rnd">
              <a:solidFill>
                <a:srgbClr val="7CDDCF">
                  <a:lumMod val="75000"/>
                </a:srgbClr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7CDDCF">
                  <a:lumMod val="75000"/>
                </a:srgbClr>
              </a:solidFill>
              <a:ln w="9525">
                <a:solidFill>
                  <a:srgbClr val="7CDDCF">
                    <a:lumMod val="75000"/>
                  </a:srgb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0678030474001621E-2"/>
                  <c:y val="5.52079481432335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E2-40EB-A285-36FFC8F50430}"/>
                </c:ext>
              </c:extLst>
            </c:dLbl>
            <c:dLbl>
              <c:idx val="1"/>
              <c:layout>
                <c:manualLayout>
                  <c:x val="-3.8238280489148756E-2"/>
                  <c:y val="7.5258970117925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E2-40EB-A285-36FFC8F50430}"/>
                </c:ext>
              </c:extLst>
            </c:dLbl>
            <c:dLbl>
              <c:idx val="2"/>
              <c:layout>
                <c:manualLayout>
                  <c:x val="-1.5410524528066794E-2"/>
                  <c:y val="6.1876368470003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DE2-40EB-A285-36FFC8F50430}"/>
                </c:ext>
              </c:extLst>
            </c:dLbl>
            <c:dLbl>
              <c:idx val="3"/>
              <c:layout>
                <c:manualLayout>
                  <c:x val="-3.9578569575085258E-2"/>
                  <c:y val="-0.102838501139725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DE2-40EB-A285-36FFC8F50430}"/>
                </c:ext>
              </c:extLst>
            </c:dLbl>
            <c:dLbl>
              <c:idx val="4"/>
              <c:layout>
                <c:manualLayout>
                  <c:x val="-2.9635106636225286E-2"/>
                  <c:y val="9.31057177251290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DE2-40EB-A285-36FFC8F50430}"/>
                </c:ext>
              </c:extLst>
            </c:dLbl>
            <c:dLbl>
              <c:idx val="5"/>
              <c:layout>
                <c:manualLayout>
                  <c:x val="-3.3387094442100335E-2"/>
                  <c:y val="9.96360335502331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DE2-40EB-A285-36FFC8F50430}"/>
                </c:ext>
              </c:extLst>
            </c:dLbl>
            <c:dLbl>
              <c:idx val="6"/>
              <c:layout>
                <c:manualLayout>
                  <c:x val="-3.4904689644013991E-2"/>
                  <c:y val="7.7494692761292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DE2-40EB-A285-36FFC8F50430}"/>
                </c:ext>
              </c:extLst>
            </c:dLbl>
            <c:dLbl>
              <c:idx val="7"/>
              <c:layout>
                <c:manualLayout>
                  <c:x val="-3.4904689644014102E-2"/>
                  <c:y val="7.01142458316456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DE2-40EB-A285-36FFC8F50430}"/>
                </c:ext>
              </c:extLst>
            </c:dLbl>
            <c:dLbl>
              <c:idx val="8"/>
              <c:layout>
                <c:manualLayout>
                  <c:x val="-1.5175952019136517E-2"/>
                  <c:y val="7.011424583164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DE2-40EB-A285-36FFC8F50430}"/>
                </c:ext>
              </c:extLst>
            </c:dLbl>
            <c:dLbl>
              <c:idx val="10"/>
              <c:layout>
                <c:manualLayout>
                  <c:x val="-3.0934661749134052E-2"/>
                  <c:y val="7.5068669457305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DE2-40EB-A285-36FFC8F50430}"/>
                </c:ext>
              </c:extLst>
            </c:dLbl>
            <c:dLbl>
              <c:idx val="11"/>
              <c:layout>
                <c:manualLayout>
                  <c:x val="-4.4192373927335596E-3"/>
                  <c:y val="6.854095906971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DE2-40EB-A285-36FFC8F504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+mn-ea"/>
                    <a:cs typeface="Poppins SemiBold" pitchFamily="2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436AC7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150</c:v>
                </c:pt>
                <c:pt idx="1">
                  <c:v>320</c:v>
                </c:pt>
                <c:pt idx="2">
                  <c:v>295</c:v>
                </c:pt>
                <c:pt idx="3">
                  <c:v>304</c:v>
                </c:pt>
                <c:pt idx="4">
                  <c:v>315</c:v>
                </c:pt>
                <c:pt idx="5">
                  <c:v>313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DDE2-40EB-A285-36FFC8F5043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Ejecución</c:v>
                </c:pt>
              </c:strCache>
            </c:strRef>
          </c:tx>
          <c:spPr>
            <a:ln w="38100" cap="rnd">
              <a:solidFill>
                <a:srgbClr val="C2D199">
                  <a:lumMod val="75000"/>
                </a:srgbClr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C2D199">
                  <a:lumMod val="75000"/>
                  <a:alpha val="95000"/>
                </a:srgbClr>
              </a:solidFill>
              <a:ln w="9525">
                <a:solidFill>
                  <a:srgbClr val="C2D199">
                    <a:lumMod val="75000"/>
                  </a:srgb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5184907025784661E-2"/>
                  <c:y val="-7.2229586526442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DE2-40EB-A285-36FFC8F50430}"/>
                </c:ext>
              </c:extLst>
            </c:dLbl>
            <c:dLbl>
              <c:idx val="1"/>
              <c:layout>
                <c:manualLayout>
                  <c:x val="-3.4184947936553634E-2"/>
                  <c:y val="-7.5269427264317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DE2-40EB-A285-36FFC8F50430}"/>
                </c:ext>
              </c:extLst>
            </c:dLbl>
            <c:dLbl>
              <c:idx val="2"/>
              <c:layout>
                <c:manualLayout>
                  <c:x val="-1.3594934513713174E-2"/>
                  <c:y val="-7.5498061024341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DE2-40EB-A285-36FFC8F50430}"/>
                </c:ext>
              </c:extLst>
            </c:dLbl>
            <c:dLbl>
              <c:idx val="3"/>
              <c:layout>
                <c:manualLayout>
                  <c:x val="-3.9199265400254514E-2"/>
                  <c:y val="0.10904443084282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DE2-40EB-A285-36FFC8F50430}"/>
                </c:ext>
              </c:extLst>
            </c:dLbl>
            <c:dLbl>
              <c:idx val="4"/>
              <c:layout>
                <c:manualLayout>
                  <c:x val="-6.2221403278459722E-2"/>
                  <c:y val="-7.01142458316456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DE2-40EB-A285-36FFC8F50430}"/>
                </c:ext>
              </c:extLst>
            </c:dLbl>
            <c:dLbl>
              <c:idx val="5"/>
              <c:layout>
                <c:manualLayout>
                  <c:x val="-3.4904689644013991E-2"/>
                  <c:y val="-8.1184916226115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DE2-40EB-A285-36FFC8F50430}"/>
                </c:ext>
              </c:extLst>
            </c:dLbl>
            <c:dLbl>
              <c:idx val="6"/>
              <c:layout>
                <c:manualLayout>
                  <c:x val="-3.642228484592764E-2"/>
                  <c:y val="-7.01142458316456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DE2-40EB-A285-36FFC8F50430}"/>
                </c:ext>
              </c:extLst>
            </c:dLbl>
            <c:dLbl>
              <c:idx val="7"/>
              <c:layout>
                <c:manualLayout>
                  <c:x val="-3.4904689644014102E-2"/>
                  <c:y val="-8.4875139690939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DE2-40EB-A285-36FFC8F50430}"/>
                </c:ext>
              </c:extLst>
            </c:dLbl>
            <c:dLbl>
              <c:idx val="8"/>
              <c:layout>
                <c:manualLayout>
                  <c:x val="-2.2763928028704774E-2"/>
                  <c:y val="-7.3804469296469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DE2-40EB-A285-36FFC8F50430}"/>
                </c:ext>
              </c:extLst>
            </c:dLbl>
            <c:dLbl>
              <c:idx val="11"/>
              <c:layout>
                <c:manualLayout>
                  <c:x val="0"/>
                  <c:y val="-7.1804814263509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DE2-40EB-A285-36FFC8F504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+mn-ea"/>
                    <a:cs typeface="Poppins SemiBold" pitchFamily="2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Sheet1!$C$2:$C$7</c:f>
              <c:numCache>
                <c:formatCode>#,##0</c:formatCode>
                <c:ptCount val="6"/>
                <c:pt idx="0">
                  <c:v>174</c:v>
                </c:pt>
                <c:pt idx="1">
                  <c:v>314</c:v>
                </c:pt>
                <c:pt idx="2">
                  <c:v>363</c:v>
                </c:pt>
                <c:pt idx="3">
                  <c:v>254</c:v>
                </c:pt>
                <c:pt idx="4">
                  <c:v>356</c:v>
                </c:pt>
                <c:pt idx="5">
                  <c:v>423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DDE2-40EB-A285-36FFC8F504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880680832"/>
        <c:axId val="-1880674304"/>
      </c:lineChart>
      <c:catAx>
        <c:axId val="-188068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+mn-ea"/>
                <a:cs typeface="Poppins SemiBold" pitchFamily="2" charset="77"/>
              </a:defRPr>
            </a:pPr>
            <a:endParaRPr lang="en-US"/>
          </a:p>
        </c:txPr>
        <c:crossAx val="-1880674304"/>
        <c:crosses val="autoZero"/>
        <c:auto val="1"/>
        <c:lblAlgn val="ctr"/>
        <c:lblOffset val="100"/>
        <c:noMultiLvlLbl val="0"/>
      </c:catAx>
      <c:valAx>
        <c:axId val="-188067430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-1880680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2.0308201080978121E-2"/>
          <c:w val="0.32887895082432694"/>
          <c:h val="0.132439842437189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rgbClr val="FFFFFF"/>
              </a:solidFill>
              <a:latin typeface="Abel" panose="02000506030000020004" pitchFamily="2" charset="0"/>
              <a:ea typeface="+mn-ea"/>
              <a:cs typeface="Poppins SemiBold" pitchFamily="2" charset="77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rgbClr val="FFFFFF"/>
          </a:solidFill>
          <a:latin typeface="Poppins SemiBold" pitchFamily="2" charset="77"/>
          <a:cs typeface="Poppins SemiBold" pitchFamily="2" charset="77"/>
        </a:defRPr>
      </a:pPr>
      <a:endParaRPr lang="en-US"/>
    </a:p>
  </c:txPr>
  <c:externalData r:id="rId4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208839145641231"/>
          <c:y val="9.4798136331883331E-2"/>
          <c:w val="0.86714082865139652"/>
          <c:h val="0.651242791888039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rgbClr val="25284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CDDCF"/>
              </a:solidFill>
              <a:ln>
                <a:solidFill>
                  <a:srgbClr val="7CDDC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EA8-47C5-9C77-B67DD194F6A3}"/>
              </c:ext>
            </c:extLst>
          </c:dPt>
          <c:dPt>
            <c:idx val="1"/>
            <c:invertIfNegative val="0"/>
            <c:bubble3D val="0"/>
            <c:spPr>
              <a:solidFill>
                <a:srgbClr val="A2B081"/>
              </a:solidFill>
              <a:ln>
                <a:solidFill>
                  <a:srgbClr val="A2B08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EA8-47C5-9C77-B67DD194F6A3}"/>
              </c:ext>
            </c:extLst>
          </c:dPt>
          <c:dLbls>
            <c:dLbl>
              <c:idx val="0"/>
              <c:layout>
                <c:manualLayout>
                  <c:x val="-8.6003770180609982E-3"/>
                  <c:y val="-7.8042113721398156E-3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EA8-47C5-9C77-B67DD194F6A3}"/>
                </c:ext>
              </c:extLst>
            </c:dLbl>
            <c:dLbl>
              <c:idx val="1"/>
              <c:layout>
                <c:manualLayout>
                  <c:x val="6.4088415506538985E-3"/>
                  <c:y val="-3.8275329860442309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lang="en-US" sz="2400" b="0" i="0" u="none" strike="noStrike" kern="120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+mn-ea"/>
                        <a:cs typeface="Poppins" pitchFamily="2" charset="77"/>
                      </a:defRPr>
                    </a:pPr>
                    <a:fld id="{B56BA7DE-5A9E-473D-916B-47DD17528073}" type="VALUE">
                      <a:rPr lang="en-US" sz="2400" b="0" i="0" u="none" strike="noStrike" kern="120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+mn-ea"/>
                        <a:cs typeface="Poppins" pitchFamily="2" charset="77"/>
                      </a:rPr>
                      <a:pPr>
                        <a:defRPr lang="en-US" b="0">
                          <a:latin typeface="Abel" panose="02000506030000020004" pitchFamily="2" charset="0"/>
                        </a:defRPr>
                      </a:pPr>
                      <a:t>[VALOR]</a:t>
                    </a:fld>
                    <a:endParaRPr lang="en-US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2400" b="0" i="0" u="none" strike="noStrike" kern="1200" baseline="0">
                      <a:solidFill>
                        <a:srgbClr val="FFFFFF"/>
                      </a:solidFill>
                      <a:latin typeface="Abel" panose="02000506030000020004" pitchFamily="2" charset="0"/>
                      <a:ea typeface="+mn-ea"/>
                      <a:cs typeface="Poppins" pitchFamily="2" charset="77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70381467334435"/>
                      <c:h val="0.101637959282134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EA8-47C5-9C77-B67DD194F6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24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+mn-ea"/>
                    <a:cs typeface="Poppins" pitchFamily="2" charset="77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
1S 2023</c:v>
                </c:pt>
                <c:pt idx="1">
                  <c:v>Ejecutado 
1S 2023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>
                  <c:v>129475</c:v>
                </c:pt>
                <c:pt idx="1">
                  <c:v>85741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A8-47C5-9C77-B67DD194F6A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80676480"/>
        <c:axId val="-1880685184"/>
      </c:barChart>
      <c:catAx>
        <c:axId val="-188067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4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+mn-ea"/>
                <a:cs typeface="Poppins" pitchFamily="2" charset="77"/>
              </a:defRPr>
            </a:pPr>
            <a:endParaRPr lang="en-US"/>
          </a:p>
        </c:txPr>
        <c:crossAx val="-1880685184"/>
        <c:crosses val="autoZero"/>
        <c:auto val="1"/>
        <c:lblAlgn val="ctr"/>
        <c:lblOffset val="100"/>
        <c:noMultiLvlLbl val="0"/>
      </c:catAx>
      <c:valAx>
        <c:axId val="-1880685184"/>
        <c:scaling>
          <c:orientation val="minMax"/>
        </c:scaling>
        <c:delete val="1"/>
        <c:axPos val="l"/>
        <c:numFmt formatCode="&quot;$&quot;#,##0.00_);[Red]\(&quot;$&quot;#,##0.00\)" sourceLinked="1"/>
        <c:majorTickMark val="none"/>
        <c:minorTickMark val="none"/>
        <c:tickLblPos val="nextTo"/>
        <c:crossAx val="-18806764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rgbClr val="FFFFFF"/>
          </a:solidFill>
          <a:latin typeface="Poppins" pitchFamily="2" charset="77"/>
          <a:cs typeface="Poppins" pitchFamily="2" charset="77"/>
        </a:defRPr>
      </a:pPr>
      <a:endParaRPr lang="en-US"/>
    </a:p>
  </c:txPr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706929354912592"/>
          <c:y val="0"/>
          <c:w val="0.62051566291656179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Visitas de Seguimiento</c:v>
                </c:pt>
              </c:strCache>
            </c:strRef>
          </c:tx>
          <c:spPr>
            <a:solidFill>
              <a:srgbClr val="7CDDCF">
                <a:lumMod val="75000"/>
              </a:srgbClr>
            </a:solidFill>
            <a:ln>
              <a:solidFill>
                <a:srgbClr val="7CDDCF">
                  <a:lumMod val="75000"/>
                </a:srgb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CDDCF">
                  <a:lumMod val="75000"/>
                </a:srgbClr>
              </a:solidFill>
              <a:ln>
                <a:solidFill>
                  <a:srgbClr val="7CDDCF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EEF-4AAB-BFDE-BBC325261622}"/>
              </c:ext>
            </c:extLst>
          </c:dPt>
          <c:dPt>
            <c:idx val="1"/>
            <c:invertIfNegative val="0"/>
            <c:bubble3D val="0"/>
            <c:spPr>
              <a:solidFill>
                <a:srgbClr val="7CDDCF">
                  <a:lumMod val="75000"/>
                </a:srgbClr>
              </a:solidFill>
              <a:ln>
                <a:solidFill>
                  <a:srgbClr val="7CDDCF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EEF-4AAB-BFDE-BBC325261622}"/>
              </c:ext>
            </c:extLst>
          </c:dPt>
          <c:dPt>
            <c:idx val="2"/>
            <c:invertIfNegative val="0"/>
            <c:bubble3D val="0"/>
            <c:spPr>
              <a:solidFill>
                <a:srgbClr val="7CDDCF">
                  <a:lumMod val="75000"/>
                </a:srgbClr>
              </a:solidFill>
              <a:ln>
                <a:solidFill>
                  <a:srgbClr val="7CDDCF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EEF-4AAB-BFDE-BBC325261622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EF-4AAB-BFDE-BBC325261622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EF-4AAB-BFDE-BBC325261622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EF-4AAB-BFDE-BBC3252616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+mn-ea"/>
                    <a:cs typeface="Poppins" pitchFamily="2" charset="77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Herramientas tecnológicas (Acciones formativas)</c:v>
                </c:pt>
                <c:pt idx="1">
                  <c:v>Acciones formativas In Situ Auditadas</c:v>
                </c:pt>
                <c:pt idx="2">
                  <c:v>Cursos en línea (Participantes)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335</c:v>
                </c:pt>
                <c:pt idx="1">
                  <c:v>343</c:v>
                </c:pt>
                <c:pt idx="2">
                  <c:v>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EEF-4AAB-BFDE-BBC32526162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4"/>
        <c:axId val="-1858639936"/>
        <c:axId val="-1858648096"/>
      </c:barChart>
      <c:catAx>
        <c:axId val="-1858639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24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+mn-ea"/>
                <a:cs typeface="Poppins" pitchFamily="2" charset="77"/>
              </a:defRPr>
            </a:pPr>
            <a:endParaRPr lang="en-US"/>
          </a:p>
        </c:txPr>
        <c:crossAx val="-1858648096"/>
        <c:crosses val="autoZero"/>
        <c:auto val="1"/>
        <c:lblAlgn val="ctr"/>
        <c:lblOffset val="100"/>
        <c:noMultiLvlLbl val="0"/>
      </c:catAx>
      <c:valAx>
        <c:axId val="-1858648096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-1858639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 b="1" i="0">
          <a:solidFill>
            <a:srgbClr val="FFFFFF"/>
          </a:solidFill>
          <a:latin typeface="Poppins" pitchFamily="2" charset="77"/>
          <a:cs typeface="Poppins" pitchFamily="2" charset="77"/>
        </a:defRPr>
      </a:pPr>
      <a:endParaRPr lang="en-US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9.7724260370211369E-2"/>
          <c:w val="1"/>
          <c:h val="0.667725057975091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rgbClr val="CA7D0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CDDCF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1F5-4134-B1EB-BE560770B11A}"/>
              </c:ext>
            </c:extLst>
          </c:dPt>
          <c:dPt>
            <c:idx val="1"/>
            <c:invertIfNegative val="0"/>
            <c:bubble3D val="0"/>
            <c:spPr>
              <a:solidFill>
                <a:srgbClr val="C2D199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1F5-4134-B1EB-BE560770B11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FFFFFF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Poppins" pitchFamily="2" charset="77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3648464756748"/>
                      <c:h val="0.154132620185491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1F5-4134-B1EB-BE560770B11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FFFFFF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Poppins" pitchFamily="2" charset="77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579647591214672"/>
                      <c:h val="0.1186104175851684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1F5-4134-B1EB-BE560770B1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" pitchFamily="2" charset="77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1S 2023</c:v>
                </c:pt>
                <c:pt idx="1">
                  <c:v>Ejecutado 1S 2023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187500</c:v>
                </c:pt>
                <c:pt idx="1">
                  <c:v>142239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F5-4134-B1EB-BE560770B11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58647552"/>
        <c:axId val="-1858647008"/>
      </c:barChart>
      <c:catAx>
        <c:axId val="-185864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defRPr>
            </a:pPr>
            <a:endParaRPr lang="en-US"/>
          </a:p>
        </c:txPr>
        <c:crossAx val="-1858647008"/>
        <c:crosses val="autoZero"/>
        <c:auto val="1"/>
        <c:lblAlgn val="ctr"/>
        <c:lblOffset val="100"/>
        <c:noMultiLvlLbl val="0"/>
      </c:catAx>
      <c:valAx>
        <c:axId val="-1858647008"/>
        <c:scaling>
          <c:orientation val="minMax"/>
          <c:min val="0"/>
        </c:scaling>
        <c:delete val="1"/>
        <c:axPos val="l"/>
        <c:numFmt formatCode="&quot;$&quot;#,##0_);[Red]\(&quot;$&quot;#,##0\)" sourceLinked="1"/>
        <c:majorTickMark val="out"/>
        <c:minorTickMark val="none"/>
        <c:tickLblPos val="nextTo"/>
        <c:crossAx val="-18586475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rgbClr val="0A0902"/>
          </a:solidFill>
          <a:latin typeface="Poppins" pitchFamily="2" charset="77"/>
          <a:cs typeface="Poppins" pitchFamily="2" charset="77"/>
        </a:defRPr>
      </a:pPr>
      <a:endParaRPr lang="en-US"/>
    </a:p>
  </c:txPr>
  <c:externalData r:id="rId4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9738363973120423E-2"/>
          <c:y val="8.7175012983535041E-2"/>
          <c:w val="0.92264989313022394"/>
          <c:h val="0.733405310376711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rgbClr val="CA7D0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CDDCF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FB0-4132-8458-E11F4077D3A7}"/>
              </c:ext>
            </c:extLst>
          </c:dPt>
          <c:dPt>
            <c:idx val="1"/>
            <c:invertIfNegative val="0"/>
            <c:bubble3D val="0"/>
            <c:spPr>
              <a:solidFill>
                <a:srgbClr val="C2D199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FB0-4132-8458-E11F4077D3A7}"/>
              </c:ext>
            </c:extLst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>
                        <a:solidFill>
                          <a:srgbClr val="FFFFFF"/>
                        </a:solidFill>
                        <a:latin typeface="Nanum Gothic" panose="020B0604020202020204" charset="-127"/>
                        <a:ea typeface="Nanum Gothic" panose="020B0604020202020204" charset="-127"/>
                      </a:rPr>
                      <a:pPr/>
                      <a:t>[VALOR]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FB0-4132-8458-E11F4077D3A7}"/>
                </c:ext>
              </c:extLst>
            </c:dLbl>
            <c:dLbl>
              <c:idx val="1"/>
              <c:layout>
                <c:manualLayout>
                  <c:x val="-6.7282725754653494E-3"/>
                  <c:y val="-1.59954363441032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0" i="0" u="none" strike="noStrike" kern="120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Poppins" pitchFamily="2" charset="77"/>
                      </a:defRPr>
                    </a:pPr>
                    <a:fld id="{B56BA7DE-5A9E-473D-916B-47DD17528073}" type="VALUE">
                      <a:rPr lang="en-US" sz="2400" b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</a:rPr>
                      <a:pPr>
                        <a:defRPr b="0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[VALOR]</a:t>
                    </a:fld>
                    <a:endParaRPr lang="en-US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rgbClr val="FFFFFF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Poppins" pitchFamily="2" charset="77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70385603686479"/>
                      <c:h val="0.131381891381579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FB0-4132-8458-E11F4077D3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" pitchFamily="2" charset="77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1S 2023</c:v>
                </c:pt>
                <c:pt idx="1">
                  <c:v>Ejecutado 1S 2023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 formatCode="&quot;$&quot;#,##0_);[Red]\(&quot;$&quot;#,##0\)">
                  <c:v>323602.5</c:v>
                </c:pt>
                <c:pt idx="1">
                  <c:v>109564.25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B0-4132-8458-E11F4077D3A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58649728"/>
        <c:axId val="-1858652992"/>
      </c:barChart>
      <c:catAx>
        <c:axId val="-185864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defRPr>
            </a:pPr>
            <a:endParaRPr lang="en-US"/>
          </a:p>
        </c:txPr>
        <c:crossAx val="-1858652992"/>
        <c:crosses val="autoZero"/>
        <c:auto val="1"/>
        <c:lblAlgn val="ctr"/>
        <c:lblOffset val="100"/>
        <c:noMultiLvlLbl val="0"/>
      </c:catAx>
      <c:valAx>
        <c:axId val="-1858652992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-185864972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rgbClr val="0A0902"/>
          </a:solidFill>
          <a:latin typeface="Poppins" pitchFamily="2" charset="77"/>
          <a:cs typeface="Poppins" pitchFamily="2" charset="77"/>
        </a:defRPr>
      </a:pPr>
      <a:endParaRPr lang="en-US"/>
    </a:p>
  </c:txPr>
  <c:externalData r:id="rId4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43265747366911"/>
          <c:y val="0"/>
          <c:w val="0.83617741652714506"/>
          <c:h val="0.927034508511450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Dic. 2022</c:v>
                </c:pt>
              </c:strCache>
            </c:strRef>
          </c:tx>
          <c:spPr>
            <a:solidFill>
              <a:srgbClr val="7CDDCF">
                <a:lumMod val="75000"/>
              </a:srgbClr>
            </a:solidFill>
            <a:ln w="19050">
              <a:solidFill>
                <a:srgbClr val="7CDDCF">
                  <a:lumMod val="75000"/>
                </a:srgb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CDDCF">
                  <a:lumMod val="75000"/>
                </a:srgbClr>
              </a:solidFill>
              <a:ln w="19050">
                <a:solidFill>
                  <a:srgbClr val="7CDDCF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E3-4C61-BFDA-478B7D959D05}"/>
              </c:ext>
            </c:extLst>
          </c:dPt>
          <c:dPt>
            <c:idx val="1"/>
            <c:invertIfNegative val="0"/>
            <c:bubble3D val="0"/>
            <c:spPr>
              <a:solidFill>
                <a:srgbClr val="7CDDCF">
                  <a:lumMod val="75000"/>
                </a:srgbClr>
              </a:solidFill>
              <a:ln w="19050">
                <a:solidFill>
                  <a:srgbClr val="7CDDCF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E3-4C61-BFDA-478B7D959D05}"/>
              </c:ext>
            </c:extLst>
          </c:dPt>
          <c:dPt>
            <c:idx val="2"/>
            <c:invertIfNegative val="0"/>
            <c:bubble3D val="0"/>
            <c:spPr>
              <a:solidFill>
                <a:srgbClr val="7CDDCF">
                  <a:lumMod val="75000"/>
                </a:srgbClr>
              </a:solidFill>
              <a:ln w="19050">
                <a:solidFill>
                  <a:srgbClr val="7CDDCF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E3-4C61-BFDA-478B7D959D05}"/>
              </c:ext>
            </c:extLst>
          </c:dPt>
          <c:dPt>
            <c:idx val="3"/>
            <c:invertIfNegative val="0"/>
            <c:bubble3D val="0"/>
            <c:spPr>
              <a:solidFill>
                <a:srgbClr val="7CDDCF">
                  <a:lumMod val="75000"/>
                </a:srgbClr>
              </a:solidFill>
              <a:ln w="19050">
                <a:solidFill>
                  <a:srgbClr val="7CDDCF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CE3-4C61-BFDA-478B7D959D05}"/>
              </c:ext>
            </c:extLst>
          </c:dPt>
          <c:dLbls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2400" b="0" i="0" u="none" strike="noStrike" kern="120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</a:defRPr>
                    </a:pPr>
                    <a:fld id="{5F607CA1-C69D-4FA8-A5AC-EECEA48CFF27}" type="VALUE">
                      <a:rPr lang="en-US" sz="2400" b="0" smtClean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</a:rPr>
                      <a:pPr algn="l">
                        <a:defRPr sz="2400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[VALOR]</a:t>
                    </a:fld>
                    <a:r>
                      <a:rPr lang="en-US" sz="2400" b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</a:rPr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2400" b="0" i="0" u="none" strike="noStrike" kern="1200" baseline="0">
                      <a:solidFill>
                        <a:srgbClr val="FFFFFF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999679182565211"/>
                      <c:h val="0.201060107105767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CE3-4C61-BFDA-478B7D959D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Facebook</c:v>
                </c:pt>
                <c:pt idx="1">
                  <c:v>Instagram</c:v>
                </c:pt>
                <c:pt idx="2">
                  <c:v>Twitter</c:v>
                </c:pt>
                <c:pt idx="3">
                  <c:v>YouTube</c:v>
                </c:pt>
                <c:pt idx="4">
                  <c:v>LinkedIn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213749</c:v>
                </c:pt>
                <c:pt idx="1">
                  <c:v>32282</c:v>
                </c:pt>
                <c:pt idx="2">
                  <c:v>4168</c:v>
                </c:pt>
                <c:pt idx="3">
                  <c:v>1950</c:v>
                </c:pt>
                <c:pt idx="4">
                  <c:v>14098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CE3-4C61-BFDA-478B7D959D0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jun-23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rgbClr val="FFFFFF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5.0588761567199873E-2"/>
                  <c:y val="-1.1292544562400904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F75-4329-BE9A-8ADE73E91472}"/>
                </c:ext>
              </c:extLst>
            </c:dLbl>
            <c:dLbl>
              <c:idx val="1"/>
              <c:layout>
                <c:manualLayout>
                  <c:x val="-4.7216177462720124E-2"/>
                  <c:y val="-1.1292544562400904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F75-4329-BE9A-8ADE73E91472}"/>
                </c:ext>
              </c:extLst>
            </c:dLbl>
            <c:dLbl>
              <c:idx val="2"/>
              <c:layout>
                <c:manualLayout>
                  <c:x val="-5.2275053619440126E-2"/>
                  <c:y val="6.159640917185083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F75-4329-BE9A-8ADE73E91472}"/>
                </c:ext>
              </c:extLst>
            </c:dLbl>
            <c:dLbl>
              <c:idx val="3"/>
              <c:layout>
                <c:manualLayout>
                  <c:x val="-5.9374741496075654E-2"/>
                  <c:y val="-3.0798204585925698E-3"/>
                </c:manualLayout>
              </c:layout>
              <c:tx>
                <c:rich>
                  <a:bodyPr/>
                  <a:lstStyle/>
                  <a:p>
                    <a:fld id="{02276607-6C6B-43FD-B6AB-76ABDB2A6CF3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F75-4329-BE9A-8ADE73E914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Abel" panose="02000506030000020004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Facebook</c:v>
                </c:pt>
                <c:pt idx="1">
                  <c:v>Instagram</c:v>
                </c:pt>
                <c:pt idx="2">
                  <c:v>Twitter</c:v>
                </c:pt>
                <c:pt idx="3">
                  <c:v>YouTube</c:v>
                </c:pt>
                <c:pt idx="4">
                  <c:v>LinkedIn</c:v>
                </c:pt>
              </c:strCache>
            </c:strRef>
          </c:cat>
          <c:val>
            <c:numRef>
              <c:f>Sheet1!$C$2:$C$6</c:f>
              <c:numCache>
                <c:formatCode>#,##0</c:formatCode>
                <c:ptCount val="5"/>
                <c:pt idx="0">
                  <c:v>15486</c:v>
                </c:pt>
                <c:pt idx="1">
                  <c:v>3018</c:v>
                </c:pt>
                <c:pt idx="2">
                  <c:v>215</c:v>
                </c:pt>
                <c:pt idx="3">
                  <c:v>61</c:v>
                </c:pt>
                <c:pt idx="4">
                  <c:v>10302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F75-4329-BE9A-8ADE73E914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1858639392"/>
        <c:axId val="-1858649184"/>
      </c:barChart>
      <c:valAx>
        <c:axId val="-185864918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-1858639392"/>
        <c:crosses val="autoZero"/>
        <c:crossBetween val="between"/>
      </c:valAx>
      <c:catAx>
        <c:axId val="-18586393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185864918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accent2"/>
                </a:solidFill>
                <a:latin typeface="Abel" panose="02000506030000020004" pitchFamily="2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accent2"/>
                </a:solidFill>
                <a:latin typeface="Abel" panose="02000506030000020004" pitchFamily="2" charset="0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35104803051046718"/>
          <c:y val="0.92086631711916989"/>
          <c:w val="0.33906048570256703"/>
          <c:h val="7.913368288083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Abel" panose="02000506030000020004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9991211561201646E-2"/>
          <c:y val="0.24870575033330417"/>
          <c:w val="0.86338252234783119"/>
          <c:h val="0.621147801736784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Atendidos</c:v>
                </c:pt>
              </c:strCache>
            </c:strRef>
          </c:tx>
          <c:spPr>
            <a:solidFill>
              <a:srgbClr val="7CDDCF">
                <a:lumMod val="75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5B6-42E1-BCDD-F00A87BCF0A6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5B6-42E1-BCDD-F00A87BCF0A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5B6-42E1-BCDD-F00A87BCF0A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</a:t>
                    </a:r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5B6-42E1-BCDD-F00A87BCF0A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F0D73F4-1250-4BD3-9B6C-E34F8683E8B2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5B6-42E1-BCDD-F00A87BCF0A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08C357F-67DD-4376-AD42-ECCAA7CB4A2F}" type="VALUE">
                      <a:rPr lang="en-US" smtClean="0"/>
                      <a:pPr/>
                      <a:t>[VALOR]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5B6-42E1-BCDD-F00A87BCF0A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34D361B-603F-490D-A54B-89E9443A91FC}" type="VALUE">
                      <a:rPr lang="en-US" smtClean="0"/>
                      <a:pPr/>
                      <a:t>[VALOR]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5B6-42E1-BCDD-F00A87BCF0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+mn-ea"/>
                    <a:cs typeface="Poppins" pitchFamily="2" charset="77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107</c:v>
                </c:pt>
                <c:pt idx="1">
                  <c:v>104</c:v>
                </c:pt>
                <c:pt idx="2">
                  <c:v>58</c:v>
                </c:pt>
                <c:pt idx="3">
                  <c:v>79</c:v>
                </c:pt>
                <c:pt idx="4">
                  <c:v>76</c:v>
                </c:pt>
                <c:pt idx="5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5B6-42E1-BCDD-F00A87BCF0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Recibidos</c:v>
                </c:pt>
              </c:strCache>
            </c:strRef>
          </c:tx>
          <c:spPr>
            <a:solidFill>
              <a:srgbClr val="C2D199">
                <a:lumMod val="75000"/>
              </a:srgb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65B6-42E1-BCDD-F00A87BCF0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24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+mn-ea"/>
                    <a:cs typeface="Poppins" pitchFamily="2" charset="77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114</c:v>
                </c:pt>
                <c:pt idx="1">
                  <c:v>98</c:v>
                </c:pt>
                <c:pt idx="2">
                  <c:v>73</c:v>
                </c:pt>
                <c:pt idx="3">
                  <c:v>66</c:v>
                </c:pt>
                <c:pt idx="4">
                  <c:v>81</c:v>
                </c:pt>
                <c:pt idx="5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5B6-42E1-BCDD-F00A87BCF0A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58644288"/>
        <c:axId val="-1858642656"/>
      </c:barChart>
      <c:catAx>
        <c:axId val="-185864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+mn-ea"/>
                <a:cs typeface="Poppins" pitchFamily="2" charset="77"/>
              </a:defRPr>
            </a:pPr>
            <a:endParaRPr lang="en-US"/>
          </a:p>
        </c:txPr>
        <c:crossAx val="-1858642656"/>
        <c:crosses val="autoZero"/>
        <c:auto val="1"/>
        <c:lblAlgn val="ctr"/>
        <c:lblOffset val="100"/>
        <c:noMultiLvlLbl val="0"/>
      </c:catAx>
      <c:valAx>
        <c:axId val="-18586426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858644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655667129730216"/>
          <c:y val="0.22037855116926705"/>
          <c:w val="0.39027953791496056"/>
          <c:h val="0.118019826147335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FFFFFF"/>
              </a:solidFill>
              <a:latin typeface="Abel" panose="02000506030000020004" pitchFamily="2" charset="0"/>
              <a:ea typeface="+mn-ea"/>
              <a:cs typeface="Poppins" pitchFamily="2" charset="77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0" i="0">
          <a:solidFill>
            <a:srgbClr val="FFFFFF"/>
          </a:solidFill>
          <a:latin typeface="Montserrat Medium" panose="00000600000000000000" pitchFamily="2" charset="0"/>
          <a:cs typeface="Poppins" pitchFamily="2" charset="77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76973366990427"/>
          <c:y val="5.8018946310568198E-2"/>
          <c:w val="0.58460541925651721"/>
          <c:h val="0.777822554995436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A2B081"/>
              </a:solidFill>
              <a:ln w="9525" cap="flat" cmpd="sng" algn="ctr">
                <a:solidFill>
                  <a:srgbClr val="A2B081"/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24F-448B-A8AA-854DE8FA2D7B}"/>
              </c:ext>
            </c:extLst>
          </c:dPt>
          <c:dPt>
            <c:idx val="1"/>
            <c:bubble3D val="0"/>
            <c:spPr>
              <a:solidFill>
                <a:srgbClr val="7CDDCF"/>
              </a:solidFill>
              <a:ln w="9525" cap="flat" cmpd="sng" algn="ctr">
                <a:solidFill>
                  <a:srgbClr val="7CDDCF"/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24F-448B-A8AA-854DE8FA2D7B}"/>
              </c:ext>
            </c:extLst>
          </c:dPt>
          <c:dPt>
            <c:idx val="2"/>
            <c:bubble3D val="0"/>
            <c:spPr>
              <a:solidFill>
                <a:srgbClr val="4CABB1">
                  <a:lumMod val="75000"/>
                </a:srgbClr>
              </a:solidFill>
              <a:ln w="9525" cap="flat" cmpd="sng" algn="ctr">
                <a:solidFill>
                  <a:srgbClr val="4CABB1">
                    <a:lumMod val="75000"/>
                  </a:srgb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24F-448B-A8AA-854DE8FA2D7B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bg1"/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24F-448B-A8AA-854DE8FA2D7B}"/>
              </c:ext>
            </c:extLst>
          </c:dPt>
          <c:dLbls>
            <c:dLbl>
              <c:idx val="0"/>
              <c:layout>
                <c:manualLayout>
                  <c:x val="0.10162287315992584"/>
                  <c:y val="6.356841742437280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</a:defRPr>
                    </a:pPr>
                    <a:fld id="{2E634F23-9F09-4C6B-A317-37C6D07065C1}" type="VALUE">
                      <a:rPr lang="en-US" b="0" smtClean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</a:rPr>
                      <a:pPr>
                        <a:defRPr sz="2800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[VALOR]</a:t>
                    </a:fld>
                    <a:r>
                      <a:rPr lang="en-US" b="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</a:rPr>
                      <a:t> </a:t>
                    </a:r>
                  </a:p>
                  <a:p>
                    <a:pPr>
                      <a:defRPr sz="280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</a:defRPr>
                    </a:pPr>
                    <a:fld id="{18E7DC2A-3763-4629-BCAF-D73ED2D3742F}" type="PERCENTAGE">
                      <a:rPr lang="en-US" b="0" baseline="0" smtClean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</a:rPr>
                      <a:pPr>
                        <a:defRPr sz="2800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[PORCENTAJE]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rgbClr val="FFFFFF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234944646287346"/>
                      <c:h val="0.1630757502313923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24F-448B-A8AA-854DE8FA2D7B}"/>
                </c:ext>
              </c:extLst>
            </c:dLbl>
            <c:dLbl>
              <c:idx val="1"/>
              <c:layout>
                <c:manualLayout>
                  <c:x val="-0.10089896275025545"/>
                  <c:y val="-2.4341992691108892E-2"/>
                </c:manualLayout>
              </c:layout>
              <c:tx>
                <c:rich>
                  <a:bodyPr/>
                  <a:lstStyle/>
                  <a:p>
                    <a:fld id="{787561DF-59F0-4477-A428-5256B06E092F}" type="VALUE">
                      <a:rPr lang="en-US" smtClean="0"/>
                      <a:pPr/>
                      <a:t>[VALOR]</a:t>
                    </a:fld>
                    <a:endParaRPr lang="en-US"/>
                  </a:p>
                  <a:p>
                    <a:r>
                      <a:rPr lang="en-US" baseline="0"/>
                      <a:t> </a:t>
                    </a:r>
                    <a:fld id="{AA497358-F9C0-487F-9930-9D111860ACB7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337840547358915"/>
                      <c:h val="0.116435709914637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24F-448B-A8AA-854DE8FA2D7B}"/>
                </c:ext>
              </c:extLst>
            </c:dLbl>
            <c:dLbl>
              <c:idx val="2"/>
              <c:layout>
                <c:manualLayout>
                  <c:x val="0.26669589610528222"/>
                  <c:y val="-2.851451299618677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</a:defRPr>
                    </a:pPr>
                    <a:fld id="{633FD60F-F739-48AD-9725-F848A7182D19}" type="VALUE">
                      <a:rPr lang="en-US" b="0" smtClean="0">
                        <a:solidFill>
                          <a:srgbClr val="FFFFFF"/>
                        </a:solidFill>
                        <a:latin typeface="Abel" panose="02000506030000020004" pitchFamily="2" charset="0"/>
                      </a:rPr>
                      <a:pPr>
                        <a:defRPr sz="2800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[VALOR]</a:t>
                    </a:fld>
                    <a:endParaRPr lang="en-US" b="0">
                      <a:solidFill>
                        <a:srgbClr val="FFFFFF"/>
                      </a:solidFill>
                      <a:latin typeface="Abel" panose="02000506030000020004" pitchFamily="2" charset="0"/>
                    </a:endParaRPr>
                  </a:p>
                  <a:p>
                    <a:pPr>
                      <a:defRPr sz="280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</a:defRPr>
                    </a:pPr>
                    <a:r>
                      <a:rPr lang="en-US" b="0" baseline="0">
                        <a:solidFill>
                          <a:srgbClr val="FFFFFF"/>
                        </a:solidFill>
                        <a:latin typeface="Abel" panose="02000506030000020004" pitchFamily="2" charset="0"/>
                      </a:rPr>
                      <a:t> </a:t>
                    </a:r>
                    <a:fld id="{D91714A6-B011-4C68-9E18-97B188618112}" type="PERCENTAGE">
                      <a:rPr lang="en-US" b="0" baseline="0">
                        <a:solidFill>
                          <a:srgbClr val="FFFFFF"/>
                        </a:solidFill>
                        <a:latin typeface="Abel" panose="02000506030000020004" pitchFamily="2" charset="0"/>
                      </a:rPr>
                      <a:pPr>
                        <a:defRPr sz="2800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[PORCENTAJE]</a:t>
                    </a:fld>
                    <a:endParaRPr lang="en-US" b="0" baseline="0">
                      <a:solidFill>
                        <a:srgbClr val="FFFFFF"/>
                      </a:solidFill>
                      <a:latin typeface="Abel" panose="02000506030000020004" pitchFamily="2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rgbClr val="FFFFFF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5229618489114752"/>
                      <c:h val="0.147591695221902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24F-448B-A8AA-854DE8FA2D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rgbClr val="FFFFFF"/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Presencial</c:v>
                </c:pt>
                <c:pt idx="1">
                  <c:v>Herramientas Tecnológicas</c:v>
                </c:pt>
                <c:pt idx="2">
                  <c:v>Virtual </c:v>
                </c:pt>
              </c:strCache>
            </c:strRef>
          </c:cat>
          <c:val>
            <c:numRef>
              <c:f>Sheet1!$B$2:$B$4</c:f>
              <c:numCache>
                <c:formatCode>"$"#,##0.0</c:formatCode>
                <c:ptCount val="3"/>
                <c:pt idx="0">
                  <c:v>11.491625980000002</c:v>
                </c:pt>
                <c:pt idx="1">
                  <c:v>4.3191160999999987</c:v>
                </c:pt>
                <c:pt idx="2">
                  <c:v>1.5023375999999999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24F-448B-A8AA-854DE8FA2D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s-SV" sz="32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Baloo 2" panose="03080502040302020200" pitchFamily="66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s-SV" sz="32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Baloo 2" panose="03080502040302020200" pitchFamily="66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"/>
          <c:y val="0.91782453237051775"/>
          <c:w val="1"/>
          <c:h val="7.59129580199818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  <a:cs typeface="Baloo 2" panose="03080502040302020200" pitchFamily="66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5362535562863334E-2"/>
          <c:y val="0"/>
          <c:w val="0.86054149432871796"/>
          <c:h val="0.823881565062517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CDDCF">
                  <a:lumMod val="75000"/>
                </a:srgbClr>
              </a:solidFill>
              <a:ln>
                <a:solidFill>
                  <a:srgbClr val="7CDDCF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D8-4BE9-9535-798DA9A9740A}"/>
              </c:ext>
            </c:extLst>
          </c:dPt>
          <c:dPt>
            <c:idx val="1"/>
            <c:invertIfNegative val="0"/>
            <c:bubble3D val="0"/>
            <c:spPr>
              <a:solidFill>
                <a:srgbClr val="C2D199">
                  <a:lumMod val="75000"/>
                </a:srgbClr>
              </a:solidFill>
              <a:ln>
                <a:solidFill>
                  <a:srgbClr val="C2D199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D8-4BE9-9535-798DA9A9740A}"/>
              </c:ext>
            </c:extLst>
          </c:dPt>
          <c:dLbls>
            <c:dLbl>
              <c:idx val="0"/>
              <c:layout>
                <c:manualLayout>
                  <c:x val="-6.9144355430293142E-3"/>
                  <c:y val="-3.6825959660035791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0" i="0" u="none" strike="noStrike" kern="120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Poppins" pitchFamily="2" charset="77"/>
                      </a:defRPr>
                    </a:pPr>
                    <a:fld id="{C2680C06-14F0-4113-9478-879E99F3A892}" type="VALUE">
                      <a:rPr lang="en-US" smtClean="0">
                        <a:solidFill>
                          <a:srgbClr val="FFFFFF"/>
                        </a:solidFill>
                        <a:latin typeface="Abel" panose="02000506030000020004" pitchFamily="2" charset="0"/>
                      </a:rPr>
                      <a:pPr>
                        <a:defRPr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[VALOR]</a:t>
                    </a:fld>
                    <a:endParaRPr lang="en-US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rgbClr val="FFFFFF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Poppins" pitchFamily="2" charset="77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FD8-4BE9-9535-798DA9A9740A}"/>
                </c:ext>
              </c:extLst>
            </c:dLbl>
            <c:dLbl>
              <c:idx val="1"/>
              <c:layout>
                <c:manualLayout>
                  <c:x val="-6.728216309365583E-3"/>
                  <c:y val="1.6071928713022057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0" i="0" u="none" strike="noStrike" kern="120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Poppins" pitchFamily="2" charset="77"/>
                      </a:defRPr>
                    </a:pPr>
                    <a:fld id="{B56BA7DE-5A9E-473D-916B-47DD17528073}" type="VALUE">
                      <a:rPr lang="en-US" sz="240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</a:rPr>
                      <a:pPr>
                        <a:defRPr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[VALOR]</a:t>
                    </a:fld>
                    <a:endParaRPr lang="en-US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rgbClr val="FFFFFF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Poppins" pitchFamily="2" charset="77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70385603686479"/>
                      <c:h val="0.131381891381579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FD8-4BE9-9535-798DA9A974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" pitchFamily="2" charset="77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1S 2023</c:v>
                </c:pt>
                <c:pt idx="1">
                  <c:v>Ejecutado 1S 2023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>
                  <c:v>432965</c:v>
                </c:pt>
                <c:pt idx="1">
                  <c:v>158786.79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FD8-4BE9-9535-798DA9A9740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58642112"/>
        <c:axId val="-1858641568"/>
      </c:barChart>
      <c:catAx>
        <c:axId val="-1858642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defRPr>
            </a:pPr>
            <a:endParaRPr lang="en-US"/>
          </a:p>
        </c:txPr>
        <c:crossAx val="-1858641568"/>
        <c:crosses val="autoZero"/>
        <c:auto val="1"/>
        <c:lblAlgn val="ctr"/>
        <c:lblOffset val="100"/>
        <c:noMultiLvlLbl val="0"/>
      </c:catAx>
      <c:valAx>
        <c:axId val="-1858641568"/>
        <c:scaling>
          <c:orientation val="minMax"/>
        </c:scaling>
        <c:delete val="1"/>
        <c:axPos val="l"/>
        <c:numFmt formatCode="&quot;$&quot;#,##0.00_);[Red]\(&quot;$&quot;#,##0.00\)" sourceLinked="1"/>
        <c:majorTickMark val="none"/>
        <c:minorTickMark val="none"/>
        <c:tickLblPos val="nextTo"/>
        <c:crossAx val="-185864211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0" i="0">
          <a:solidFill>
            <a:srgbClr val="132047"/>
          </a:solidFill>
          <a:latin typeface="Montserrat Medium" panose="00000600000000000000" pitchFamily="2" charset="0"/>
          <a:cs typeface="Poppins" pitchFamily="2" charset="77"/>
        </a:defRPr>
      </a:pPr>
      <a:endParaRPr lang="en-US"/>
    </a:p>
  </c:txPr>
  <c:externalData r:id="rId4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8566584863375002E-2"/>
          <c:y val="0.15989915100999841"/>
          <c:w val="0.93407131596377135"/>
          <c:h val="0.725822902526642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CDDCF">
                  <a:lumMod val="75000"/>
                </a:srgbClr>
              </a:solidFill>
              <a:ln>
                <a:solidFill>
                  <a:srgbClr val="7CDDCF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DE-4982-A756-E8329E574B3D}"/>
              </c:ext>
            </c:extLst>
          </c:dPt>
          <c:dPt>
            <c:idx val="1"/>
            <c:invertIfNegative val="0"/>
            <c:bubble3D val="0"/>
            <c:spPr>
              <a:solidFill>
                <a:srgbClr val="C2D199">
                  <a:lumMod val="75000"/>
                </a:srgbClr>
              </a:solidFill>
              <a:ln>
                <a:solidFill>
                  <a:srgbClr val="C2D199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DE-4982-A756-E8329E574B3D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62758085138788"/>
                      <c:h val="0.167834904648523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3DE-4982-A756-E8329E574B3D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03181084265446"/>
                      <c:h val="0.1530422493377762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3DE-4982-A756-E8329E574B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+mn-ea"/>
                    <a:cs typeface="Poppins" pitchFamily="2" charset="77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1S 2023</c:v>
                </c:pt>
                <c:pt idx="1">
                  <c:v>Ejecutado 1S 2023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>
                  <c:v>590463.68000000005</c:v>
                </c:pt>
                <c:pt idx="1">
                  <c:v>628570.19999999995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DE-4982-A756-E8329E574B3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75645072"/>
        <c:axId val="-1875649968"/>
      </c:barChart>
      <c:catAx>
        <c:axId val="-187564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+mn-ea"/>
                <a:cs typeface="Poppins" pitchFamily="2" charset="77"/>
              </a:defRPr>
            </a:pPr>
            <a:endParaRPr lang="en-US"/>
          </a:p>
        </c:txPr>
        <c:crossAx val="-1875649968"/>
        <c:crosses val="autoZero"/>
        <c:auto val="1"/>
        <c:lblAlgn val="ctr"/>
        <c:lblOffset val="100"/>
        <c:noMultiLvlLbl val="0"/>
      </c:catAx>
      <c:valAx>
        <c:axId val="-1875649968"/>
        <c:scaling>
          <c:orientation val="minMax"/>
          <c:min val="0"/>
        </c:scaling>
        <c:delete val="1"/>
        <c:axPos val="l"/>
        <c:numFmt formatCode="&quot;$&quot;#,##0.00_);[Red]\(&quot;$&quot;#,##0.00\)" sourceLinked="1"/>
        <c:majorTickMark val="out"/>
        <c:minorTickMark val="none"/>
        <c:tickLblPos val="nextTo"/>
        <c:crossAx val="-187564507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rgbClr val="FFFFFF"/>
          </a:solidFill>
          <a:latin typeface="Poppins" pitchFamily="2" charset="77"/>
          <a:cs typeface="Poppins" pitchFamily="2" charset="77"/>
        </a:defRPr>
      </a:pPr>
      <a:endParaRPr lang="en-US"/>
    </a:p>
  </c:txPr>
  <c:externalData r:id="rId4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6063547030882962E-5"/>
          <c:y val="0.10703295626665373"/>
          <c:w val="0.99995393645296915"/>
          <c:h val="0.678678187963139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CDDCF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87-41E6-832C-B2C7612D7079}"/>
              </c:ext>
            </c:extLst>
          </c:dPt>
          <c:dPt>
            <c:idx val="1"/>
            <c:invertIfNegative val="0"/>
            <c:bubble3D val="0"/>
            <c:spPr>
              <a:solidFill>
                <a:srgbClr val="9DB5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87-41E6-832C-B2C7612D7079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Poppins" pitchFamily="2" charset="77"/>
                      </a:defRPr>
                    </a:pPr>
                    <a:fld id="{EABB64A9-C191-49FC-B096-D8412B44F473}" type="VALUE">
                      <a:rPr lang="en-US" sz="240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</a:rPr>
                      <a:pPr>
                        <a:defRPr b="0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[VALOR]</a:t>
                    </a:fld>
                    <a:endParaRPr lang="en-US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FFFFFF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Poppins" pitchFamily="2" charset="77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18368908853308"/>
                      <c:h val="9.668406350968075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487-41E6-832C-B2C7612D7079}"/>
                </c:ext>
              </c:extLst>
            </c:dLbl>
            <c:dLbl>
              <c:idx val="1"/>
              <c:layout>
                <c:manualLayout>
                  <c:x val="-3.3609246724157003E-3"/>
                  <c:y val="-2.72465419662485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Poppins" pitchFamily="2" charset="77"/>
                      </a:defRPr>
                    </a:pPr>
                    <a:fld id="{D4F8AD56-1A8F-4AD7-BB6B-EB38730C7C6C}" type="VALUE">
                      <a:rPr lang="en-US" sz="240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</a:rPr>
                      <a:pPr>
                        <a:defRPr b="0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[VALOR]</a:t>
                    </a:fld>
                    <a:endParaRPr lang="en-US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FFFFFF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Poppins" pitchFamily="2" charset="77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05194295849231"/>
                      <c:h val="6.035522169890253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487-41E6-832C-B2C7612D7079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" pitchFamily="2" charset="77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1S 2023</c:v>
                </c:pt>
                <c:pt idx="1">
                  <c:v>Ejecutado 1S 2023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331045</c:v>
                </c:pt>
                <c:pt idx="1">
                  <c:v>284495.84999999998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87-41E6-832C-B2C7612D70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58643744"/>
        <c:axId val="-1858644832"/>
      </c:barChart>
      <c:catAx>
        <c:axId val="-1858643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defRPr>
            </a:pPr>
            <a:endParaRPr lang="en-US"/>
          </a:p>
        </c:txPr>
        <c:crossAx val="-1858644832"/>
        <c:crosses val="autoZero"/>
        <c:auto val="1"/>
        <c:lblAlgn val="ctr"/>
        <c:lblOffset val="100"/>
        <c:noMultiLvlLbl val="0"/>
      </c:catAx>
      <c:valAx>
        <c:axId val="-1858644832"/>
        <c:scaling>
          <c:orientation val="minMax"/>
          <c:min val="0"/>
        </c:scaling>
        <c:delete val="1"/>
        <c:axPos val="l"/>
        <c:numFmt formatCode="&quot;$&quot;#,##0_);[Red]\(&quot;$&quot;#,##0\)" sourceLinked="1"/>
        <c:majorTickMark val="out"/>
        <c:minorTickMark val="none"/>
        <c:tickLblPos val="nextTo"/>
        <c:crossAx val="-18586437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n-US"/>
    </a:p>
  </c:txPr>
  <c:externalData r:id="rId4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5569068629211517"/>
          <c:y val="0.18580068668447602"/>
          <c:w val="0.39774743802825863"/>
          <c:h val="0.6667723308917522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7CDDCF">
                  <a:lumMod val="75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FFA-4A3E-92DF-A7131F663615}"/>
              </c:ext>
            </c:extLst>
          </c:dPt>
          <c:dPt>
            <c:idx val="1"/>
            <c:bubble3D val="0"/>
            <c:spPr>
              <a:solidFill>
                <a:srgbClr val="C2D199">
                  <a:lumMod val="75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FFA-4A3E-92DF-A7131F663615}"/>
              </c:ext>
            </c:extLst>
          </c:dPt>
          <c:dPt>
            <c:idx val="2"/>
            <c:bubble3D val="0"/>
            <c:spPr>
              <a:solidFill>
                <a:srgbClr val="FFFFFF">
                  <a:lumMod val="65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FFA-4A3E-92DF-A7131F663615}"/>
              </c:ext>
            </c:extLst>
          </c:dPt>
          <c:dLbls>
            <c:dLbl>
              <c:idx val="0"/>
              <c:layout>
                <c:manualLayout>
                  <c:x val="0.29819964232135432"/>
                  <c:y val="-0.1351654591143826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2400" b="0" i="0" u="none" strike="noStrike" kern="120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Poppins" pitchFamily="2" charset="77"/>
                      </a:defRPr>
                    </a:pPr>
                    <a:fld id="{B36E1587-5A77-46F5-A37C-47C2DD70F567}" type="CELLRANGE">
                      <a:rPr lang="en-US" sz="2400" b="0" i="0" u="none" strike="noStrike" kern="120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Poppins" pitchFamily="2" charset="77"/>
                      </a:rPr>
                      <a:pPr algn="ctr">
                        <a:defRPr lang="en-US" sz="2400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Poppins" pitchFamily="2" charset="77"/>
                        </a:defRPr>
                      </a:pPr>
                      <a:t>[CELLRANGE]</a:t>
                    </a:fld>
                    <a:r>
                      <a:rPr lang="en-US" sz="2400" b="0" i="0" u="none" strike="noStrike" kern="120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Poppins" pitchFamily="2" charset="77"/>
                      </a:rPr>
                      <a:t>
</a:t>
                    </a:r>
                    <a:fld id="{26EBA1A6-14EF-4578-901D-D0A5865037CE}" type="VALUE">
                      <a:rPr lang="en-US" sz="2400" b="0" i="0" u="none" strike="noStrike" kern="120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Poppins" pitchFamily="2" charset="77"/>
                      </a:rPr>
                      <a:pPr algn="ctr">
                        <a:defRPr lang="en-US" sz="2400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Poppins" pitchFamily="2" charset="77"/>
                        </a:defRPr>
                      </a:pPr>
                      <a:t>[VALOR]</a:t>
                    </a:fld>
                    <a:endParaRPr lang="en-US" sz="2400" b="0" i="0" u="none" strike="noStrike" kern="1200" baseline="0">
                      <a:solidFill>
                        <a:srgbClr val="FFFFFF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Poppins" pitchFamily="2" charset="77"/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2400" b="0" i="0" u="none" strike="noStrike" kern="1200" baseline="0">
                      <a:solidFill>
                        <a:srgbClr val="FFFFFF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Poppins" pitchFamily="2" charset="77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064557836758166"/>
                      <c:h val="0.3279806061414973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EFFA-4A3E-92DF-A7131F663615}"/>
                </c:ext>
              </c:extLst>
            </c:dLbl>
            <c:dLbl>
              <c:idx val="1"/>
              <c:layout>
                <c:manualLayout>
                  <c:x val="-0.11885653607314195"/>
                  <c:y val="-8.7284694784835803E-2"/>
                </c:manualLayout>
              </c:layout>
              <c:tx>
                <c:rich>
                  <a:bodyPr/>
                  <a:lstStyle/>
                  <a:p>
                    <a:fld id="{12197191-57ED-4D3C-8E77-C83D99938C0E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272589E2-4D46-44A2-82B0-772413E9672F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EFFA-4A3E-92DF-A7131F663615}"/>
                </c:ext>
              </c:extLst>
            </c:dLbl>
            <c:dLbl>
              <c:idx val="2"/>
              <c:layout>
                <c:manualLayout>
                  <c:x val="2.1707634271204906E-2"/>
                  <c:y val="-0.150940831721319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2400" b="0" i="0" u="none" strike="noStrike" kern="120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Poppins" pitchFamily="2" charset="77"/>
                      </a:defRPr>
                    </a:pPr>
                    <a:fld id="{4126EFFD-6CD2-4A40-A09D-0F37192B89AD}" type="CELLRANGE">
                      <a:rPr lang="en-US" sz="2400" b="0" i="0" u="none" strike="noStrike" kern="120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Poppins" pitchFamily="2" charset="77"/>
                      </a:rPr>
                      <a:pPr algn="ctr">
                        <a:defRPr lang="en-US" sz="2400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Poppins" pitchFamily="2" charset="77"/>
                        </a:defRPr>
                      </a:pPr>
                      <a:t>[CELLRANGE]</a:t>
                    </a:fld>
                    <a:r>
                      <a:rPr lang="en-US" sz="2400" b="0" i="0" u="none" strike="noStrike" kern="120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Poppins" pitchFamily="2" charset="77"/>
                      </a:rPr>
                      <a:t>
</a:t>
                    </a:r>
                    <a:fld id="{A1D392ED-B842-4441-ACC6-50696B94D267}" type="VALUE">
                      <a:rPr lang="en-US" sz="2400" b="0" i="0" u="none" strike="noStrike" kern="120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Poppins" pitchFamily="2" charset="77"/>
                      </a:rPr>
                      <a:pPr algn="ctr">
                        <a:defRPr lang="en-US" sz="2400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Poppins" pitchFamily="2" charset="77"/>
                        </a:defRPr>
                      </a:pPr>
                      <a:t>[VALOR]</a:t>
                    </a:fld>
                    <a:endParaRPr lang="en-US" sz="2400" b="0" i="0" u="none" strike="noStrike" kern="1200" baseline="0">
                      <a:solidFill>
                        <a:srgbClr val="FFFFFF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Poppins" pitchFamily="2" charset="77"/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2400" b="0" i="0" u="none" strike="noStrike" kern="1200" baseline="0">
                      <a:solidFill>
                        <a:srgbClr val="FFFFFF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Poppins" pitchFamily="2" charset="77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7455154947203"/>
                      <c:h val="0.18546120711463579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EFFA-4A3E-92DF-A7131F66361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997D356-1B39-4797-8A84-395C63F55720}" type="PERCENTAGE">
                      <a:rPr lang="en-US"/>
                      <a:pPr/>
                      <a:t>[PORCENTAJE]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EFFA-4A3E-92DF-A7131F66361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" pitchFamily="2" charset="77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Capacitación Técnica</c:v>
                </c:pt>
                <c:pt idx="1">
                  <c:v>Género</c:v>
                </c:pt>
                <c:pt idx="2">
                  <c:v>Normativa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41</c:v>
                </c:pt>
                <c:pt idx="1">
                  <c:v>4</c:v>
                </c:pt>
                <c:pt idx="2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Sheet1!$A$2:$A$4</c15:f>
                <c15:dlblRangeCache>
                  <c:ptCount val="3"/>
                  <c:pt idx="0">
                    <c:v>Capacitación Técnica</c:v>
                  </c:pt>
                  <c:pt idx="1">
                    <c:v>Género</c:v>
                  </c:pt>
                  <c:pt idx="2">
                    <c:v>Normativa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EFFA-4A3E-92DF-A7131F66361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8938438193045904"/>
          <c:y val="0"/>
          <c:w val="0.50503685952323463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7CDDCF">
                <a:lumMod val="75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CDDCF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821-4885-AAAA-BDD2F248F901}"/>
              </c:ext>
            </c:extLst>
          </c:dPt>
          <c:dPt>
            <c:idx val="1"/>
            <c:invertIfNegative val="0"/>
            <c:bubble3D val="0"/>
            <c:spPr>
              <a:solidFill>
                <a:srgbClr val="7CDDCF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821-4885-AAAA-BDD2F248F90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FFFFFF"/>
                    </a:solidFill>
                    <a:effectLst/>
                    <a:latin typeface="Abel" panose="02000506030000020004" pitchFamily="2" charset="0"/>
                    <a:ea typeface="Nanum Gothic" panose="020B0604020202020204" charset="-127"/>
                    <a:cs typeface="Poppins" pitchFamily="2" charset="77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Contratos </c:v>
                </c:pt>
                <c:pt idx="1">
                  <c:v>Resoluciones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158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21-4885-AAAA-BDD2F248F90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-1875655408"/>
        <c:axId val="-1875650512"/>
      </c:barChart>
      <c:catAx>
        <c:axId val="-1875655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defRPr>
            </a:pPr>
            <a:endParaRPr lang="en-US"/>
          </a:p>
        </c:txPr>
        <c:crossAx val="-1875650512"/>
        <c:crosses val="autoZero"/>
        <c:auto val="1"/>
        <c:lblAlgn val="ctr"/>
        <c:lblOffset val="100"/>
        <c:noMultiLvlLbl val="0"/>
      </c:catAx>
      <c:valAx>
        <c:axId val="-1875650512"/>
        <c:scaling>
          <c:orientation val="minMax"/>
        </c:scaling>
        <c:delete val="1"/>
        <c:axPos val="b"/>
        <c:numFmt formatCode="0" sourceLinked="1"/>
        <c:majorTickMark val="none"/>
        <c:minorTickMark val="none"/>
        <c:tickLblPos val="nextTo"/>
        <c:crossAx val="-1875655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n-US"/>
    </a:p>
  </c:txPr>
  <c:externalData r:id="rId4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4571725777191872E-2"/>
          <c:y val="4.7149819766867274E-2"/>
          <c:w val="0.75100420610765017"/>
          <c:h val="0.836933235545796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CDDCF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0C-4CC5-8337-FBA58AF14CDD}"/>
              </c:ext>
            </c:extLst>
          </c:dPt>
          <c:dPt>
            <c:idx val="1"/>
            <c:invertIfNegative val="0"/>
            <c:bubble3D val="0"/>
            <c:spPr>
              <a:solidFill>
                <a:srgbClr val="C2D199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C0C-4CC5-8337-FBA58AF14CDD}"/>
              </c:ext>
            </c:extLst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C0C-4CC5-8337-FBA58AF14CDD}"/>
                </c:ext>
              </c:extLst>
            </c:dLbl>
            <c:dLbl>
              <c:idx val="1"/>
              <c:layout>
                <c:manualLayout>
                  <c:x val="-6.7282725754653494E-3"/>
                  <c:y val="-1.59954363441032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0" i="0" u="none" strike="noStrike" kern="120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Poppins" pitchFamily="2" charset="77"/>
                      </a:defRPr>
                    </a:pPr>
                    <a:fld id="{B56BA7DE-5A9E-473D-916B-47DD17528073}" type="VALUE">
                      <a:rPr lang="en-US" sz="2400" b="0" smtClean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</a:rPr>
                      <a:pPr>
                        <a:defRPr b="0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[VALOR]</a:t>
                    </a:fld>
                    <a:endParaRPr lang="en-US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rgbClr val="FFFFFF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Poppins" pitchFamily="2" charset="77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70385603686479"/>
                      <c:h val="0.131381891381579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C0C-4CC5-8337-FBA58AF14C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" pitchFamily="2" charset="77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1S 2023</c:v>
                </c:pt>
                <c:pt idx="1">
                  <c:v>Ejecutado 1S 2023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 formatCode="&quot;$&quot;#,##0.00_);[Red]\(&quot;$&quot;#,##0.00\)">
                  <c:v>66688</c:v>
                </c:pt>
                <c:pt idx="1">
                  <c:v>55357.43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0C-4CC5-8337-FBA58AF14CD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75648880"/>
        <c:axId val="-1875642896"/>
      </c:barChart>
      <c:catAx>
        <c:axId val="-187564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defRPr>
            </a:pPr>
            <a:endParaRPr lang="en-US"/>
          </a:p>
        </c:txPr>
        <c:crossAx val="-1875642896"/>
        <c:crosses val="autoZero"/>
        <c:auto val="1"/>
        <c:lblAlgn val="ctr"/>
        <c:lblOffset val="100"/>
        <c:noMultiLvlLbl val="0"/>
      </c:catAx>
      <c:valAx>
        <c:axId val="-1875642896"/>
        <c:scaling>
          <c:orientation val="minMax"/>
          <c:min val="0"/>
        </c:scaling>
        <c:delete val="1"/>
        <c:axPos val="l"/>
        <c:numFmt formatCode="&quot;$&quot;#,##0.00_);[Red]\(&quot;$&quot;#,##0.00\)" sourceLinked="1"/>
        <c:majorTickMark val="out"/>
        <c:minorTickMark val="none"/>
        <c:tickLblPos val="nextTo"/>
        <c:crossAx val="-18756488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n-US"/>
    </a:p>
  </c:txPr>
  <c:externalData r:id="rId4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10017593151800015"/>
          <c:w val="1"/>
          <c:h val="0.7365459335629754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CDDCF">
                  <a:lumMod val="75000"/>
                </a:srgbClr>
              </a:solidFill>
              <a:ln>
                <a:solidFill>
                  <a:srgbClr val="7CDDCF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DC-410C-A5DD-BEBAC52BE97E}"/>
              </c:ext>
            </c:extLst>
          </c:dPt>
          <c:dPt>
            <c:idx val="1"/>
            <c:invertIfNegative val="0"/>
            <c:bubble3D val="0"/>
            <c:spPr>
              <a:solidFill>
                <a:srgbClr val="C2D199">
                  <a:lumMod val="75000"/>
                </a:srgbClr>
              </a:solidFill>
              <a:ln>
                <a:solidFill>
                  <a:srgbClr val="C2D199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ADC-410C-A5DD-BEBAC52BE97E}"/>
              </c:ext>
            </c:extLst>
          </c:dPt>
          <c:dPt>
            <c:idx val="2"/>
            <c:invertIfNegative val="0"/>
            <c:bubble3D val="0"/>
            <c:spPr>
              <a:solidFill>
                <a:srgbClr val="FFFFFF">
                  <a:lumMod val="65000"/>
                </a:srgbClr>
              </a:solidFill>
              <a:ln>
                <a:solidFill>
                  <a:srgbClr val="FFFFFF">
                    <a:lumMod val="6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ADC-410C-A5DD-BEBAC52BE97E}"/>
              </c:ext>
            </c:extLst>
          </c:dPt>
          <c:dPt>
            <c:idx val="3"/>
            <c:invertIfNegative val="0"/>
            <c:bubble3D val="0"/>
            <c:spPr>
              <a:solidFill>
                <a:srgbClr val="4CABB1">
                  <a:lumMod val="75000"/>
                </a:srgbClr>
              </a:solidFill>
              <a:ln>
                <a:solidFill>
                  <a:srgbClr val="4CABB1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ADC-410C-A5DD-BEBAC52BE97E}"/>
              </c:ext>
            </c:extLst>
          </c:dPt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787119323863126"/>
                      <c:h val="7.82975621827602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ADC-410C-A5DD-BEBAC52BE9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'Gerencia Legal'!$A$13:$A$18</c:f>
              <c:strCache>
                <c:ptCount val="6"/>
                <c:pt idx="0">
                  <c:v>Contratación Directa</c:v>
                </c:pt>
                <c:pt idx="1">
                  <c:v>Libre Gestión</c:v>
                </c:pt>
                <c:pt idx="2">
                  <c:v>Licitación</c:v>
                </c:pt>
                <c:pt idx="3">
                  <c:v>BOLPROS</c:v>
                </c:pt>
                <c:pt idx="4">
                  <c:v>Consultoría Precio Fijo</c:v>
                </c:pt>
                <c:pt idx="5">
                  <c:v>Comparación de Precios</c:v>
                </c:pt>
              </c:strCache>
            </c:strRef>
          </c:cat>
          <c:val>
            <c:numRef>
              <c:f>'Gerencia Legal'!$B$13:$B$18</c:f>
              <c:numCache>
                <c:formatCode>"$"#,##0.00</c:formatCode>
                <c:ptCount val="6"/>
                <c:pt idx="0">
                  <c:v>3774197.94</c:v>
                </c:pt>
                <c:pt idx="1">
                  <c:v>994511.50000000023</c:v>
                </c:pt>
                <c:pt idx="2">
                  <c:v>2754712.060000001</c:v>
                </c:pt>
                <c:pt idx="3">
                  <c:v>11623248.939999999</c:v>
                </c:pt>
                <c:pt idx="4">
                  <c:v>6305.4</c:v>
                </c:pt>
                <c:pt idx="5">
                  <c:v>93979.17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ADC-410C-A5DD-BEBAC52BE9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779885808"/>
        <c:axId val="373795232"/>
      </c:barChart>
      <c:catAx>
        <c:axId val="77988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+mn-cs"/>
              </a:defRPr>
            </a:pPr>
            <a:endParaRPr lang="en-US"/>
          </a:p>
        </c:txPr>
        <c:crossAx val="373795232"/>
        <c:crosses val="autoZero"/>
        <c:auto val="1"/>
        <c:lblAlgn val="ctr"/>
        <c:lblOffset val="100"/>
        <c:noMultiLvlLbl val="0"/>
      </c:catAx>
      <c:valAx>
        <c:axId val="373795232"/>
        <c:scaling>
          <c:orientation val="minMax"/>
        </c:scaling>
        <c:delete val="1"/>
        <c:axPos val="l"/>
        <c:numFmt formatCode="&quot;$&quot;#,##0.00" sourceLinked="1"/>
        <c:majorTickMark val="none"/>
        <c:minorTickMark val="none"/>
        <c:tickLblPos val="nextTo"/>
        <c:crossAx val="779885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800">
          <a:solidFill>
            <a:schemeClr val="bg2"/>
          </a:solidFill>
          <a:latin typeface="Raleway" pitchFamily="2" charset="0"/>
        </a:defRPr>
      </a:pPr>
      <a:endParaRPr lang="en-US"/>
    </a:p>
  </c:txPr>
  <c:externalData r:id="rId4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1036216165507344E-2"/>
          <c:y val="0.13419139917034328"/>
          <c:w val="0.91943312305468727"/>
          <c:h val="0.738561303190975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CDDCF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FCB-44E4-8C8F-D30F1BF70A20}"/>
              </c:ext>
            </c:extLst>
          </c:dPt>
          <c:dPt>
            <c:idx val="1"/>
            <c:invertIfNegative val="0"/>
            <c:bubble3D val="0"/>
            <c:spPr>
              <a:solidFill>
                <a:srgbClr val="C2D199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FCB-44E4-8C8F-D30F1BF70A20}"/>
              </c:ext>
            </c:extLst>
          </c:dPt>
          <c:dLbls>
            <c:dLbl>
              <c:idx val="0"/>
              <c:layout>
                <c:manualLayout>
                  <c:x val="-4.8894504597509152E-17"/>
                  <c:y val="-6.6883995480922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CB-44E4-8C8F-D30F1BF70A20}"/>
                </c:ext>
              </c:extLst>
            </c:dLbl>
            <c:dLbl>
              <c:idx val="1"/>
              <c:layout>
                <c:manualLayout>
                  <c:x val="4.9806370137001942E-3"/>
                  <c:y val="5.140530646458080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CB-44E4-8C8F-D30F1BF70A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1S 2023</c:v>
                </c:pt>
                <c:pt idx="1">
                  <c:v>Ejecutado 1S 2023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94820</c:v>
                </c:pt>
                <c:pt idx="1">
                  <c:v>65140.46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FCB-44E4-8C8F-D30F1BF70A2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75648880"/>
        <c:axId val="-1875642896"/>
      </c:barChart>
      <c:catAx>
        <c:axId val="-1875648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defRPr>
            </a:pPr>
            <a:endParaRPr lang="en-US"/>
          </a:p>
        </c:txPr>
        <c:crossAx val="-1875642896"/>
        <c:crosses val="autoZero"/>
        <c:auto val="1"/>
        <c:lblAlgn val="ctr"/>
        <c:lblOffset val="100"/>
        <c:noMultiLvlLbl val="0"/>
      </c:catAx>
      <c:valAx>
        <c:axId val="-1875642896"/>
        <c:scaling>
          <c:orientation val="minMax"/>
          <c:min val="0"/>
        </c:scaling>
        <c:delete val="1"/>
        <c:axPos val="l"/>
        <c:numFmt formatCode="&quot;$&quot;#,##0_);[Red]\(&quot;$&quot;#,##0\)" sourceLinked="1"/>
        <c:majorTickMark val="out"/>
        <c:minorTickMark val="none"/>
        <c:tickLblPos val="nextTo"/>
        <c:crossAx val="-18756488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n-US"/>
    </a:p>
  </c:txPr>
  <c:externalData r:id="rId4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353822176316906"/>
          <c:y val="0"/>
          <c:w val="0.59646177823683078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</c:v>
                </c:pt>
              </c:strCache>
            </c:strRef>
          </c:tx>
          <c:spPr>
            <a:solidFill>
              <a:srgbClr val="7CDDCF">
                <a:lumMod val="75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E4E-4E91-B27B-937EFA19A25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E4E-4E91-B27B-937EFA19A254}"/>
              </c:ext>
            </c:extLst>
          </c:dPt>
          <c:dLbls>
            <c:dLbl>
              <c:idx val="0"/>
              <c:layout>
                <c:manualLayout>
                  <c:x val="2.2562165414591294E-3"/>
                  <c:y val="-2.314725501937879E-3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días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E4E-4E91-B27B-937EFA19A254}"/>
                </c:ext>
              </c:extLst>
            </c:dLbl>
            <c:dLbl>
              <c:idx val="1"/>
              <c:layout>
                <c:manualLayout>
                  <c:x val="3.4432424019799155E-3"/>
                  <c:y val="-8.3326908850531733E-3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r>
                      <a:rPr lang="en-US"/>
                      <a:t> días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E4E-4E91-B27B-937EFA19A254}"/>
                </c:ext>
              </c:extLst>
            </c:dLbl>
            <c:dLbl>
              <c:idx val="2"/>
              <c:layout>
                <c:manualLayout>
                  <c:x val="3.1946545148007913E-3"/>
                  <c:y val="0"/>
                </c:manualLayout>
              </c:layout>
              <c:tx>
                <c:rich>
                  <a:bodyPr/>
                  <a:lstStyle/>
                  <a:p>
                    <a:fld id="{3F0D73F4-1250-4BD3-9B6C-E34F8683E8B2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 días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E4E-4E91-B27B-937EFA19A254}"/>
                </c:ext>
              </c:extLst>
            </c:dLbl>
            <c:dLbl>
              <c:idx val="3"/>
              <c:layout>
                <c:manualLayout>
                  <c:x val="8.4729529774393662E-3"/>
                  <c:y val="2.5139810690143869E-3"/>
                </c:manualLayout>
              </c:layout>
              <c:tx>
                <c:rich>
                  <a:bodyPr/>
                  <a:lstStyle/>
                  <a:p>
                    <a:fld id="{408C357F-67DD-4376-AD42-ECCAA7CB4A2F}" type="VALUE">
                      <a:rPr lang="en-US" smtClean="0"/>
                      <a:pPr/>
                      <a:t>[VALOR]</a:t>
                    </a:fld>
                    <a:r>
                      <a:rPr lang="en-US"/>
                      <a:t> (3%)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E4E-4E91-B27B-937EFA19A254}"/>
                </c:ext>
              </c:extLst>
            </c:dLbl>
            <c:dLbl>
              <c:idx val="4"/>
              <c:layout>
                <c:manualLayout>
                  <c:x val="1.2685778771253408E-2"/>
                  <c:y val="0"/>
                </c:manualLayout>
              </c:layout>
              <c:tx>
                <c:rich>
                  <a:bodyPr/>
                  <a:lstStyle/>
                  <a:p>
                    <a:fld id="{634D361B-603F-490D-A54B-89E9443A91FC}" type="VALUE">
                      <a:rPr lang="en-US" smtClean="0"/>
                      <a:pPr/>
                      <a:t>[VALOR]</a:t>
                    </a:fld>
                    <a:r>
                      <a:rPr lang="en-US"/>
                      <a:t> (1%)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E4E-4E91-B27B-937EFA19A2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" pitchFamily="2" charset="77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Informes de contratación de Capacitaciones </c:v>
                </c:pt>
                <c:pt idx="1">
                  <c:v>Informes de contratación de Bienes y Servicios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E4E-4E91-B27B-937EFA19A2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Ejecución</c:v>
                </c:pt>
              </c:strCache>
            </c:strRef>
          </c:tx>
          <c:spPr>
            <a:solidFill>
              <a:srgbClr val="C2D199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917356771401882E-3"/>
                  <c:y val="6.712413260557261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3.1</a:t>
                    </a:r>
                    <a:r>
                      <a:rPr lang="en-US" baseline="0"/>
                      <a:t> </a:t>
                    </a:r>
                    <a:r>
                      <a:rPr lang="en-US"/>
                      <a:t> días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BE4E-4E91-B27B-937EFA19A254}"/>
                </c:ext>
              </c:extLst>
            </c:dLbl>
            <c:dLbl>
              <c:idx val="1"/>
              <c:layout>
                <c:manualLayout>
                  <c:x val="1.2834109035141801E-2"/>
                  <c:y val="-2.16247804318553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1.1 días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E4E-4E91-B27B-937EFA19A254}"/>
                </c:ext>
              </c:extLst>
            </c:dLbl>
            <c:dLbl>
              <c:idx val="2"/>
              <c:layout>
                <c:manualLayout>
                  <c:x val="5.79340548253773E-3"/>
                  <c:y val="0"/>
                </c:manualLayout>
              </c:layout>
              <c:tx>
                <c:rich>
                  <a:bodyPr/>
                  <a:lstStyle/>
                  <a:p>
                    <a:fld id="{ABB385BE-51AE-43CF-BDF2-A498DB6CA840}" type="VALUE">
                      <a:rPr lang="en-US" smtClean="0"/>
                      <a:pPr/>
                      <a:t>[VALOR]</a:t>
                    </a:fld>
                    <a:r>
                      <a:rPr lang="en-US"/>
                      <a:t> días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BE4E-4E91-B27B-937EFA19A2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" pitchFamily="2" charset="77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Informes de contratación de Capacitaciones </c:v>
                </c:pt>
                <c:pt idx="1">
                  <c:v>Informes de contratación de Bienes y Servicios </c:v>
                </c:pt>
              </c:strCache>
            </c:strRef>
          </c:cat>
          <c:val>
            <c:numRef>
              <c:f>Sheet1!$C$2:$C$3</c:f>
              <c:numCache>
                <c:formatCode>0.00</c:formatCode>
                <c:ptCount val="2"/>
                <c:pt idx="0">
                  <c:v>3.05</c:v>
                </c:pt>
                <c:pt idx="1">
                  <c:v>1.1399999999999999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E4E-4E91-B27B-937EFA19A25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75640720"/>
        <c:axId val="-1875654320"/>
      </c:barChart>
      <c:catAx>
        <c:axId val="-1875640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2400" b="0" i="0" u="none" strike="noStrike" kern="1200" baseline="0">
                <a:solidFill>
                  <a:srgbClr val="FFFFFF"/>
                </a:solidFill>
                <a:effectLst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defRPr>
            </a:pPr>
            <a:endParaRPr lang="en-US"/>
          </a:p>
        </c:txPr>
        <c:crossAx val="-1875654320"/>
        <c:crosses val="autoZero"/>
        <c:auto val="1"/>
        <c:lblAlgn val="ctr"/>
        <c:lblOffset val="100"/>
        <c:noMultiLvlLbl val="0"/>
      </c:catAx>
      <c:valAx>
        <c:axId val="-18756543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87564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823068446960975"/>
          <c:y val="0"/>
          <c:w val="0.34176931553039036"/>
          <c:h val="0.144996404680016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n-US"/>
    </a:p>
  </c:txPr>
  <c:externalData r:id="rId4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990151350875086"/>
          <c:y val="9.1725447217979664E-2"/>
          <c:w val="0.75600252552211888"/>
          <c:h val="0.693985535126480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rgbClr val="7CDDCF">
                <a:lumMod val="75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CDDCF">
                  <a:lumMod val="75000"/>
                </a:srgbClr>
              </a:solidFill>
              <a:ln>
                <a:solidFill>
                  <a:srgbClr val="7CDDCF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3D8-4863-BA04-50806A4ACEA6}"/>
              </c:ext>
            </c:extLst>
          </c:dPt>
          <c:dPt>
            <c:idx val="1"/>
            <c:invertIfNegative val="0"/>
            <c:bubble3D val="0"/>
            <c:spPr>
              <a:solidFill>
                <a:srgbClr val="C2D199">
                  <a:lumMod val="75000"/>
                </a:srgbClr>
              </a:solidFill>
              <a:ln>
                <a:solidFill>
                  <a:srgbClr val="C2D199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3D8-4863-BA04-50806A4ACEA6}"/>
              </c:ext>
            </c:extLst>
          </c:dPt>
          <c:dLbls>
            <c:dLbl>
              <c:idx val="0"/>
              <c:layout>
                <c:manualLayout>
                  <c:x val="2.6511832764707539E-3"/>
                  <c:y val="-6.8499410493598183E-3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3D8-4863-BA04-50806A4ACEA6}"/>
                </c:ext>
              </c:extLst>
            </c:dLbl>
            <c:dLbl>
              <c:idx val="1"/>
              <c:layout>
                <c:manualLayout>
                  <c:x val="1.2185553493293554E-3"/>
                  <c:y val="8.6297621962357022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800" b="0" i="0" u="none" strike="noStrike" kern="120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Poppins" pitchFamily="2" charset="77"/>
                      </a:defRPr>
                    </a:pPr>
                    <a:fld id="{B56BA7DE-5A9E-473D-916B-47DD17528073}" type="VALUE">
                      <a:rPr lang="en-US" sz="2800" b="0" smtClean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</a:rPr>
                      <a:pPr>
                        <a:defRPr sz="2800" b="0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[VALOR]</a:t>
                    </a:fld>
                    <a:endParaRPr lang="en-US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0" i="0" u="none" strike="noStrike" kern="1200" baseline="0">
                      <a:solidFill>
                        <a:srgbClr val="FFFFFF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Poppins" pitchFamily="2" charset="77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70385603686479"/>
                      <c:h val="0.131381891381579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3D8-4863-BA04-50806A4ACE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" pitchFamily="2" charset="77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1S 2023</c:v>
                </c:pt>
                <c:pt idx="1">
                  <c:v>Ejecutado 1S 2023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 formatCode="&quot;$&quot;#,##0_);[Red]\(&quot;$&quot;#,##0\)">
                  <c:v>90219</c:v>
                </c:pt>
                <c:pt idx="1">
                  <c:v>70110.399999999994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3D8-4863-BA04-50806A4ACEA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75655952"/>
        <c:axId val="-1875653232"/>
      </c:barChart>
      <c:catAx>
        <c:axId val="-187565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defRPr>
            </a:pPr>
            <a:endParaRPr lang="en-US"/>
          </a:p>
        </c:txPr>
        <c:crossAx val="-1875653232"/>
        <c:crosses val="autoZero"/>
        <c:auto val="1"/>
        <c:lblAlgn val="ctr"/>
        <c:lblOffset val="100"/>
        <c:noMultiLvlLbl val="0"/>
      </c:catAx>
      <c:valAx>
        <c:axId val="-1875653232"/>
        <c:scaling>
          <c:orientation val="minMax"/>
          <c:min val="0"/>
        </c:scaling>
        <c:delete val="1"/>
        <c:axPos val="l"/>
        <c:numFmt formatCode="&quot;$&quot;#,##0_);[Red]\(&quot;$&quot;#,##0\)" sourceLinked="1"/>
        <c:majorTickMark val="out"/>
        <c:minorTickMark val="none"/>
        <c:tickLblPos val="nextTo"/>
        <c:crossAx val="-18756559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</c:v>
                </c:pt>
              </c:strCache>
            </c:strRef>
          </c:tx>
          <c:spPr>
            <a:ln w="3810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6194E7"/>
              </a:solidFill>
              <a:ln w="101600">
                <a:solidFill>
                  <a:srgbClr val="FFFF00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8328</c:v>
                </c:pt>
                <c:pt idx="1">
                  <c:v>18002</c:v>
                </c:pt>
                <c:pt idx="2">
                  <c:v>21190</c:v>
                </c:pt>
                <c:pt idx="3">
                  <c:v>17564.914412198719</c:v>
                </c:pt>
                <c:pt idx="4">
                  <c:v>16581.014756517463</c:v>
                </c:pt>
                <c:pt idx="5">
                  <c:v>21874.832215981151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94D-400D-9840-3FA3EE7AB6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Ejecución</c:v>
                </c:pt>
              </c:strCache>
            </c:strRef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E56359"/>
              </a:solidFill>
              <a:ln w="101600">
                <a:solidFill>
                  <a:srgbClr val="00B0F0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Sheet1!$C$2:$C$7</c:f>
              <c:numCache>
                <c:formatCode>#,##0</c:formatCode>
                <c:ptCount val="6"/>
                <c:pt idx="0">
                  <c:v>6195</c:v>
                </c:pt>
                <c:pt idx="1">
                  <c:v>21723</c:v>
                </c:pt>
                <c:pt idx="2">
                  <c:v>27297</c:v>
                </c:pt>
                <c:pt idx="3">
                  <c:v>17755</c:v>
                </c:pt>
                <c:pt idx="4">
                  <c:v>19295</c:v>
                </c:pt>
                <c:pt idx="5">
                  <c:v>22949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94D-400D-9840-3FA3EE7AB6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86850768"/>
        <c:axId val="-1986849680"/>
      </c:lineChart>
      <c:catAx>
        <c:axId val="-198685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Poppins SemiBold" pitchFamily="2" charset="77"/>
              </a:defRPr>
            </a:pPr>
            <a:endParaRPr lang="en-US"/>
          </a:p>
        </c:txPr>
        <c:crossAx val="-1986849680"/>
        <c:crosses val="autoZero"/>
        <c:auto val="1"/>
        <c:lblAlgn val="ctr"/>
        <c:lblOffset val="100"/>
        <c:noMultiLvlLbl val="0"/>
      </c:catAx>
      <c:valAx>
        <c:axId val="-198684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2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+mn-ea"/>
                    <a:cs typeface="Poppins SemiBold" pitchFamily="2" charset="77"/>
                  </a:defRPr>
                </a:pPr>
                <a:r>
                  <a:rPr lang="es-MX" b="0">
                    <a:solidFill>
                      <a:srgbClr val="FFFFFF"/>
                    </a:solidFill>
                    <a:latin typeface="Abel" panose="02000506030000020004" pitchFamily="2" charset="0"/>
                  </a:rPr>
                  <a:t>PARTICIPACIONES</a:t>
                </a:r>
                <a:endParaRPr lang="es-SV" b="0">
                  <a:solidFill>
                    <a:srgbClr val="FFFFFF"/>
                  </a:solidFill>
                  <a:latin typeface="Abel" panose="02000506030000020004" pitchFamily="2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200" b="0" i="0" u="none" strike="noStrike" kern="1200" baseline="0">
                  <a:solidFill>
                    <a:srgbClr val="FFFFFF"/>
                  </a:solidFill>
                  <a:latin typeface="Abel" panose="02000506030000020004" pitchFamily="2" charset="0"/>
                  <a:ea typeface="+mn-ea"/>
                  <a:cs typeface="Poppins SemiBold" pitchFamily="2" charset="77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507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2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cs typeface="Poppins SemiBold" pitchFamily="2" charset="77"/>
        </a:defRPr>
      </a:pPr>
      <a:endParaRPr lang="en-U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614330108474756"/>
          <c:y val="0.10499034202381317"/>
          <c:w val="0.26948684894406683"/>
          <c:h val="0.7623536766298929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Número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</c:spPr>
          <c:dPt>
            <c:idx val="0"/>
            <c:bubble3D val="0"/>
            <c:spPr>
              <a:solidFill>
                <a:srgbClr val="7CDDCF">
                  <a:lumMod val="75000"/>
                </a:srgbClr>
              </a:solidFill>
              <a:ln w="19050">
                <a:solidFill>
                  <a:srgbClr val="7CDDCF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16-4D78-8328-F4390F49A38B}"/>
              </c:ext>
            </c:extLst>
          </c:dPt>
          <c:dPt>
            <c:idx val="1"/>
            <c:bubble3D val="0"/>
            <c:spPr>
              <a:solidFill>
                <a:srgbClr val="C2D199">
                  <a:lumMod val="75000"/>
                </a:srgbClr>
              </a:solidFill>
              <a:ln w="19050">
                <a:solidFill>
                  <a:srgbClr val="C2D199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16-4D78-8328-F4390F49A38B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E16-4D78-8328-F4390F49A38B}"/>
              </c:ext>
            </c:extLst>
          </c:dPt>
          <c:dPt>
            <c:idx val="3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E16-4D78-8328-F4390F49A38B}"/>
              </c:ext>
            </c:extLst>
          </c:dPt>
          <c:dLbls>
            <c:dLbl>
              <c:idx val="0"/>
              <c:layout>
                <c:manualLayout>
                  <c:x val="0.24206809876969315"/>
                  <c:y val="-0.20116580436136491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176978533975015"/>
                      <c:h val="0.433156377152137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E16-4D78-8328-F4390F49A38B}"/>
                </c:ext>
              </c:extLst>
            </c:dLbl>
            <c:dLbl>
              <c:idx val="1"/>
              <c:layout>
                <c:manualLayout>
                  <c:x val="-0.2040953289653224"/>
                  <c:y val="9.957215335366068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FFFFFF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401768070703608"/>
                      <c:h val="0.474309469729934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E16-4D78-8328-F4390F49A3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rgbClr val="839557">
                      <a:shade val="95000"/>
                      <a:satMod val="105000"/>
                    </a:srgb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Informes sin observación</c:v>
                </c:pt>
                <c:pt idx="1">
                  <c:v>Informes con observación 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9055</c:v>
                </c:pt>
                <c:pt idx="1">
                  <c:v>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E16-4D78-8328-F4390F49A38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9081869342870418"/>
          <c:y val="0"/>
          <c:w val="0.57819435305454581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Visitas de Seguimiento</c:v>
                </c:pt>
              </c:strCache>
            </c:strRef>
          </c:tx>
          <c:spPr>
            <a:solidFill>
              <a:srgbClr val="7CDDCF">
                <a:lumMod val="75000"/>
              </a:srgbClr>
            </a:solidFill>
            <a:ln>
              <a:solidFill>
                <a:srgbClr val="7CDDCF">
                  <a:lumMod val="75000"/>
                </a:srgbClr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698-48A9-9898-4AA60BFB05EA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698-48A9-9898-4AA60BFB05E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+mn-ea"/>
                    <a:cs typeface="Poppins" pitchFamily="2" charset="77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Mantenimiento Institucional</c:v>
                </c:pt>
                <c:pt idx="1">
                  <c:v>Servicios de Transporte </c:v>
                </c:pt>
                <c:pt idx="2">
                  <c:v>Servicios de Almacén </c:v>
                </c:pt>
                <c:pt idx="3">
                  <c:v>Servicios de Limpieza </c:v>
                </c:pt>
                <c:pt idx="4">
                  <c:v>Servicios de Vigilancia </c:v>
                </c:pt>
              </c:strCache>
            </c:strRef>
          </c:cat>
          <c:val>
            <c:numRef>
              <c:f>Sheet1!$B$2:$B$6</c:f>
              <c:numCache>
                <c:formatCode>0.00</c:formatCode>
                <c:ptCount val="5"/>
                <c:pt idx="0">
                  <c:v>9.11</c:v>
                </c:pt>
                <c:pt idx="1">
                  <c:v>8.93</c:v>
                </c:pt>
                <c:pt idx="2">
                  <c:v>9</c:v>
                </c:pt>
                <c:pt idx="3">
                  <c:v>8.64</c:v>
                </c:pt>
                <c:pt idx="4">
                  <c:v>9.1199999999999992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98-48A9-9898-4AA60BFB05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75652688"/>
        <c:axId val="-1875651056"/>
      </c:barChart>
      <c:catAx>
        <c:axId val="-1875652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+mn-ea"/>
                <a:cs typeface="Poppins" pitchFamily="2" charset="77"/>
              </a:defRPr>
            </a:pPr>
            <a:endParaRPr lang="en-US"/>
          </a:p>
        </c:txPr>
        <c:crossAx val="-1875651056"/>
        <c:crosses val="autoZero"/>
        <c:auto val="1"/>
        <c:lblAlgn val="ctr"/>
        <c:lblOffset val="100"/>
        <c:noMultiLvlLbl val="0"/>
      </c:catAx>
      <c:valAx>
        <c:axId val="-1875651056"/>
        <c:scaling>
          <c:orientation val="minMax"/>
          <c:min val="7"/>
        </c:scaling>
        <c:delete val="1"/>
        <c:axPos val="b"/>
        <c:numFmt formatCode="0.00" sourceLinked="1"/>
        <c:majorTickMark val="out"/>
        <c:minorTickMark val="none"/>
        <c:tickLblPos val="nextTo"/>
        <c:crossAx val="-1875652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rgbClr val="FFFFFF"/>
          </a:solidFill>
          <a:latin typeface="Poppins" pitchFamily="2" charset="77"/>
          <a:cs typeface="Poppins" pitchFamily="2" charset="77"/>
        </a:defRPr>
      </a:pPr>
      <a:endParaRPr lang="en-US"/>
    </a:p>
  </c:txPr>
  <c:externalData r:id="rId4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810392542548891E-3"/>
          <c:y val="5.5048269880125511E-2"/>
          <c:w val="0.99411898514049879"/>
          <c:h val="0.731262909062672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rgbClr val="C2D199">
                <a:lumMod val="75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2D199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25-423A-A1E3-46CF1B7C5185}"/>
              </c:ext>
            </c:extLst>
          </c:dPt>
          <c:dPt>
            <c:idx val="1"/>
            <c:invertIfNegative val="0"/>
            <c:bubble3D val="0"/>
            <c:spPr>
              <a:solidFill>
                <a:srgbClr val="C2D199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C25-423A-A1E3-46CF1B7C5185}"/>
              </c:ext>
            </c:extLst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C25-423A-A1E3-46CF1B7C5185}"/>
                </c:ext>
              </c:extLst>
            </c:dLbl>
            <c:dLbl>
              <c:idx val="1"/>
              <c:layout>
                <c:manualLayout>
                  <c:x val="1.1634250859246754E-2"/>
                  <c:y val="1.1010558261820737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0" i="0" u="none" strike="noStrike" kern="1200" baseline="0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+mn-ea"/>
                        <a:cs typeface="Poppins" pitchFamily="2" charset="77"/>
                      </a:defRPr>
                    </a:pPr>
                    <a:fld id="{B56BA7DE-5A9E-473D-916B-47DD17528073}" type="VALUE">
                      <a:rPr lang="en-US" b="0">
                        <a:latin typeface="Abel" panose="02000506030000020004" pitchFamily="2" charset="0"/>
                      </a:rPr>
                      <a:pPr>
                        <a:defRPr b="0">
                          <a:latin typeface="Abel" panose="02000506030000020004" pitchFamily="2" charset="0"/>
                        </a:defRPr>
                      </a:pPr>
                      <a:t>[VALOR]</a:t>
                    </a:fld>
                    <a:endParaRPr lang="en-US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rgbClr val="FFFFFF"/>
                      </a:solidFill>
                      <a:latin typeface="Abel" panose="02000506030000020004" pitchFamily="2" charset="0"/>
                      <a:ea typeface="+mn-ea"/>
                      <a:cs typeface="Poppins" pitchFamily="2" charset="77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70385603686479"/>
                      <c:h val="0.131381891381579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C25-423A-A1E3-46CF1B7C51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+mn-ea"/>
                    <a:cs typeface="Poppins" pitchFamily="2" charset="77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1S 2023</c:v>
                </c:pt>
                <c:pt idx="1">
                  <c:v>Ejecutado 1S 2023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 formatCode="&quot;$&quot;#,##0_);[Red]\(&quot;$&quot;#,##0\)">
                  <c:v>509825</c:v>
                </c:pt>
                <c:pt idx="1">
                  <c:v>383068.73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C25-423A-A1E3-46CF1B7C518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45712992"/>
        <c:axId val="-1845715168"/>
      </c:barChart>
      <c:catAx>
        <c:axId val="-184571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+mn-ea"/>
                <a:cs typeface="Poppins" pitchFamily="2" charset="77"/>
              </a:defRPr>
            </a:pPr>
            <a:endParaRPr lang="en-US"/>
          </a:p>
        </c:txPr>
        <c:crossAx val="-1845715168"/>
        <c:crosses val="autoZero"/>
        <c:auto val="1"/>
        <c:lblAlgn val="ctr"/>
        <c:lblOffset val="100"/>
        <c:noMultiLvlLbl val="0"/>
      </c:catAx>
      <c:valAx>
        <c:axId val="-1845715168"/>
        <c:scaling>
          <c:orientation val="minMax"/>
        </c:scaling>
        <c:delete val="1"/>
        <c:axPos val="l"/>
        <c:numFmt formatCode="&quot;$&quot;#,##0_);[Red]\(&quot;$&quot;#,##0\)" sourceLinked="1"/>
        <c:majorTickMark val="out"/>
        <c:minorTickMark val="none"/>
        <c:tickLblPos val="nextTo"/>
        <c:crossAx val="-18457129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rgbClr val="FFFFFF"/>
          </a:solidFill>
          <a:latin typeface="Poppins" pitchFamily="2" charset="77"/>
          <a:cs typeface="Poppins" pitchFamily="2" charset="77"/>
        </a:defRPr>
      </a:pPr>
      <a:endParaRPr lang="en-US"/>
    </a:p>
  </c:txPr>
  <c:externalData r:id="rId4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20344851620186374"/>
          <c:w val="1"/>
          <c:h val="0.61435949897794517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2022</c:v>
                </c:pt>
              </c:strCache>
            </c:strRef>
          </c:tx>
          <c:spPr>
            <a:ln w="57150" cap="rnd">
              <a:solidFill>
                <a:srgbClr val="C2D199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6194E7"/>
              </a:solidFill>
              <a:ln w="57150">
                <a:solidFill>
                  <a:srgbClr val="C2D199">
                    <a:lumMod val="50000"/>
                  </a:srgb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rgbClr val="6194E7"/>
                </a:solidFill>
                <a:ln w="57150">
                  <a:solidFill>
                    <a:srgbClr val="C2D199">
                      <a:lumMod val="50000"/>
                    </a:srgbClr>
                  </a:solidFill>
                </a:ln>
                <a:effectLst/>
              </c:spPr>
            </c:marker>
            <c:bubble3D val="0"/>
            <c:extLst xmlns:c15="http://schemas.microsoft.com/office/drawing/2012/chart">
              <c:ext xmlns:c16="http://schemas.microsoft.com/office/drawing/2014/chart" uri="{C3380CC4-5D6E-409C-BE32-E72D297353CC}">
                <c16:uniqueId val="{00000000-8CC9-49B1-A8EE-6B4FBBE126AE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6194E7"/>
                </a:solidFill>
                <a:ln w="57150">
                  <a:solidFill>
                    <a:srgbClr val="C2D199">
                      <a:lumMod val="50000"/>
                    </a:srgbClr>
                  </a:solidFill>
                </a:ln>
                <a:effectLst/>
              </c:spPr>
            </c:marker>
            <c:bubble3D val="0"/>
            <c:extLst xmlns:c15="http://schemas.microsoft.com/office/drawing/2012/chart">
              <c:ext xmlns:c16="http://schemas.microsoft.com/office/drawing/2014/chart" uri="{C3380CC4-5D6E-409C-BE32-E72D297353CC}">
                <c16:uniqueId val="{00000001-8CC9-49B1-A8EE-6B4FBBE126AE}"/>
              </c:ext>
            </c:extLst>
          </c:dPt>
          <c:dLbls>
            <c:dLbl>
              <c:idx val="0"/>
              <c:layout>
                <c:manualLayout>
                  <c:x val="-0.1068977717734502"/>
                  <c:y val="0.1046727792237245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layout>
                    <c:manualLayout>
                      <c:w val="0.18301866011400808"/>
                      <c:h val="0.103128976536989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CC9-49B1-A8EE-6B4FBBE126AE}"/>
                </c:ext>
              </c:extLst>
            </c:dLbl>
            <c:dLbl>
              <c:idx val="1"/>
              <c:layout>
                <c:manualLayout>
                  <c:x val="-0.16440043972969817"/>
                  <c:y val="6.5026203550075531E-2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layout>
                    <c:manualLayout>
                      <c:w val="0.26886678726289881"/>
                      <c:h val="0.1280789176649276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CC9-49B1-A8EE-6B4FBBE126AE}"/>
                </c:ext>
              </c:extLst>
            </c:dLbl>
            <c:dLbl>
              <c:idx val="2"/>
              <c:layout>
                <c:manualLayout>
                  <c:x val="-8.8027441908576878E-2"/>
                  <c:y val="9.33890459639899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CC9-49B1-A8EE-6B4FBBE126AE}"/>
                </c:ext>
              </c:extLst>
            </c:dLbl>
            <c:dLbl>
              <c:idx val="6"/>
              <c:layout>
                <c:manualLayout>
                  <c:x val="-2.6059175760633786E-2"/>
                  <c:y val="-4.28022340679313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CC9-49B1-A8EE-6B4FBBE126AE}"/>
                </c:ext>
              </c:extLst>
            </c:dLbl>
            <c:dLbl>
              <c:idx val="7"/>
              <c:layout>
                <c:manualLayout>
                  <c:x val="-4.8290850779654511E-2"/>
                  <c:y val="5.0745311053344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CC9-49B1-A8EE-6B4FBBE126AE}"/>
                </c:ext>
              </c:extLst>
            </c:dLbl>
            <c:dLbl>
              <c:idx val="10"/>
              <c:layout>
                <c:manualLayout>
                  <c:x val="-5.2098199156636174E-2"/>
                  <c:y val="3.05612876378507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CC9-49B1-A8EE-6B4FBBE126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accent3"/>
                    </a:solidFill>
                    <a:latin typeface="Abel" panose="02000506030000020004" pitchFamily="2" charset="0"/>
                    <a:ea typeface="+mn-ea"/>
                    <a:cs typeface="Poppins" pitchFamily="2" charset="77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Sheet1!$B$1:$G$1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</c:strCache>
            </c:strRef>
          </c:cat>
          <c:val>
            <c:numRef>
              <c:f>Sheet1!$B$2:$G$2</c:f>
              <c:numCache>
                <c:formatCode>#,##0</c:formatCode>
                <c:ptCount val="6"/>
                <c:pt idx="0">
                  <c:v>15859</c:v>
                </c:pt>
                <c:pt idx="1">
                  <c:v>14753</c:v>
                </c:pt>
                <c:pt idx="2">
                  <c:v>18318</c:v>
                </c:pt>
                <c:pt idx="3">
                  <c:v>15972</c:v>
                </c:pt>
                <c:pt idx="4">
                  <c:v>18384</c:v>
                </c:pt>
                <c:pt idx="5">
                  <c:v>19699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6-8CC9-49B1-A8EE-6B4FBBE126A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2023</c:v>
                </c:pt>
              </c:strCache>
            </c:strRef>
          </c:tx>
          <c:spPr>
            <a:ln w="57150" cap="rnd">
              <a:solidFill>
                <a:srgbClr val="7CDDCF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CDDCF">
                  <a:lumMod val="50000"/>
                </a:srgbClr>
              </a:solidFill>
              <a:ln w="57150">
                <a:solidFill>
                  <a:srgbClr val="7CDDCF">
                    <a:lumMod val="50000"/>
                  </a:srgb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9449166999457033E-2"/>
                  <c:y val="-9.06718784934055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CC9-49B1-A8EE-6B4FBBE126AE}"/>
                </c:ext>
              </c:extLst>
            </c:dLbl>
            <c:dLbl>
              <c:idx val="1"/>
              <c:layout>
                <c:manualLayout>
                  <c:x val="-0.11022616437620587"/>
                  <c:y val="-0.1015405483757436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CC9-49B1-A8EE-6B4FBBE126AE}"/>
                </c:ext>
              </c:extLst>
            </c:dLbl>
            <c:dLbl>
              <c:idx val="2"/>
              <c:layout>
                <c:manualLayout>
                  <c:x val="-7.1829022236603812E-2"/>
                  <c:y val="-9.33890459639900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CC9-49B1-A8EE-6B4FBBE126AE}"/>
                </c:ext>
              </c:extLst>
            </c:dLbl>
            <c:dLbl>
              <c:idx val="7"/>
              <c:layout>
                <c:manualLayout>
                  <c:x val="-4.2944727668582622E-2"/>
                  <c:y val="-6.23442392941093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CC9-49B1-A8EE-6B4FBBE126AE}"/>
                </c:ext>
              </c:extLst>
            </c:dLbl>
            <c:dLbl>
              <c:idx val="10"/>
              <c:layout>
                <c:manualLayout>
                  <c:x val="-4.6270849566296998E-2"/>
                  <c:y val="-4.41471249907733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CC9-49B1-A8EE-6B4FBBE126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accent2"/>
                    </a:solidFill>
                    <a:latin typeface="Abel" panose="02000506030000020004" pitchFamily="2" charset="0"/>
                    <a:ea typeface="+mn-ea"/>
                    <a:cs typeface="Poppins" pitchFamily="2" charset="77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Sheet1!$B$1:$G$1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</c:strCache>
            </c:strRef>
          </c:cat>
          <c:val>
            <c:numRef>
              <c:f>Sheet1!$B$3:$G$3</c:f>
              <c:numCache>
                <c:formatCode>#,##0</c:formatCode>
                <c:ptCount val="6"/>
                <c:pt idx="0">
                  <c:v>16119</c:v>
                </c:pt>
                <c:pt idx="1">
                  <c:v>17198</c:v>
                </c:pt>
                <c:pt idx="2">
                  <c:v>19439</c:v>
                </c:pt>
                <c:pt idx="3">
                  <c:v>15964</c:v>
                </c:pt>
                <c:pt idx="4">
                  <c:v>17686</c:v>
                </c:pt>
                <c:pt idx="5">
                  <c:v>18790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8CC9-49B1-A8EE-6B4FBBE126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845719520"/>
        <c:axId val="-1845722784"/>
      </c:lineChart>
      <c:catAx>
        <c:axId val="-184571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24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+mn-ea"/>
                <a:cs typeface="Poppins" pitchFamily="2" charset="77"/>
              </a:defRPr>
            </a:pPr>
            <a:endParaRPr lang="en-US"/>
          </a:p>
        </c:txPr>
        <c:crossAx val="-1845722784"/>
        <c:crosses val="autoZero"/>
        <c:auto val="1"/>
        <c:lblAlgn val="ctr"/>
        <c:lblOffset val="100"/>
        <c:noMultiLvlLbl val="0"/>
      </c:catAx>
      <c:valAx>
        <c:axId val="-1845722784"/>
        <c:scaling>
          <c:orientation val="minMax"/>
          <c:min val="12000"/>
        </c:scaling>
        <c:delete val="1"/>
        <c:axPos val="l"/>
        <c:numFmt formatCode="#,##0" sourceLinked="1"/>
        <c:majorTickMark val="out"/>
        <c:minorTickMark val="none"/>
        <c:tickLblPos val="nextTo"/>
        <c:crossAx val="-1845719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4747241500442813"/>
          <c:y val="8.3889620363856842E-3"/>
          <c:w val="0.33637584242093516"/>
          <c:h val="0.120744842986358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rgbClr val="FFFFFF"/>
              </a:solidFill>
              <a:latin typeface="Abel" panose="02000506030000020004" pitchFamily="2" charset="0"/>
              <a:ea typeface="+mn-ea"/>
              <a:cs typeface="Poppins" pitchFamily="2" charset="77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 b="1" i="0">
          <a:solidFill>
            <a:srgbClr val="FFFFFF"/>
          </a:solidFill>
          <a:latin typeface="Montserrat Medium" panose="00000600000000000000" pitchFamily="2" charset="0"/>
          <a:cs typeface="Poppins" pitchFamily="2" charset="77"/>
        </a:defRPr>
      </a:pPr>
      <a:endParaRPr lang="en-US"/>
    </a:p>
  </c:txPr>
  <c:externalData r:id="rId4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5113182839595455E-3"/>
          <c:y val="0.18105041449238563"/>
          <c:w val="0.99720781034361983"/>
          <c:h val="0.57706143460692194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2022</c:v>
                </c:pt>
              </c:strCache>
            </c:strRef>
          </c:tx>
          <c:spPr>
            <a:ln w="57150" cap="rnd">
              <a:solidFill>
                <a:srgbClr val="C2D199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2D199">
                  <a:lumMod val="75000"/>
                </a:srgbClr>
              </a:solidFill>
              <a:ln w="57150">
                <a:solidFill>
                  <a:srgbClr val="C2D199">
                    <a:lumMod val="50000"/>
                  </a:srgb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rgbClr val="C2D199">
                    <a:lumMod val="75000"/>
                  </a:srgbClr>
                </a:solidFill>
                <a:ln w="57150">
                  <a:solidFill>
                    <a:srgbClr val="C2D199">
                      <a:lumMod val="50000"/>
                    </a:srgbClr>
                  </a:solidFill>
                </a:ln>
                <a:effectLst/>
              </c:spPr>
            </c:marker>
            <c:bubble3D val="0"/>
            <c:extLst xmlns:c15="http://schemas.microsoft.com/office/drawing/2012/chart">
              <c:ext xmlns:c16="http://schemas.microsoft.com/office/drawing/2014/chart" uri="{C3380CC4-5D6E-409C-BE32-E72D297353CC}">
                <c16:uniqueId val="{00000000-D180-49BC-8E30-01F4E56284E2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C2D199">
                    <a:lumMod val="75000"/>
                  </a:srgbClr>
                </a:solidFill>
                <a:ln w="57150">
                  <a:solidFill>
                    <a:srgbClr val="C2D199">
                      <a:lumMod val="50000"/>
                    </a:srgbClr>
                  </a:solidFill>
                </a:ln>
                <a:effectLst/>
              </c:spPr>
            </c:marker>
            <c:bubble3D val="0"/>
            <c:extLst xmlns:c15="http://schemas.microsoft.com/office/drawing/2012/chart">
              <c:ext xmlns:c16="http://schemas.microsoft.com/office/drawing/2014/chart" uri="{C3380CC4-5D6E-409C-BE32-E72D297353CC}">
                <c16:uniqueId val="{00000001-D180-49BC-8E30-01F4E56284E2}"/>
              </c:ext>
            </c:extLst>
          </c:dPt>
          <c:dLbls>
            <c:dLbl>
              <c:idx val="0"/>
              <c:layout>
                <c:manualLayout>
                  <c:x val="-0.10031783846373514"/>
                  <c:y val="7.0966463727403131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layout>
                    <c:manualLayout>
                      <c:w val="0.19273424531783193"/>
                      <c:h val="0.108248315104272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180-49BC-8E30-01F4E56284E2}"/>
                </c:ext>
              </c:extLst>
            </c:dLbl>
            <c:dLbl>
              <c:idx val="1"/>
              <c:layout>
                <c:manualLayout>
                  <c:x val="-0.13270032950884014"/>
                  <c:y val="-7.4927699486232527E-2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layout>
                    <c:manualLayout>
                      <c:w val="0.26886678726289881"/>
                      <c:h val="0.1280789176649276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180-49BC-8E30-01F4E56284E2}"/>
                </c:ext>
              </c:extLst>
            </c:dLbl>
            <c:dLbl>
              <c:idx val="2"/>
              <c:layout>
                <c:manualLayout>
                  <c:x val="-2.0932506920885836E-2"/>
                  <c:y val="0.1229467799736681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180-49BC-8E30-01F4E56284E2}"/>
                </c:ext>
              </c:extLst>
            </c:dLbl>
            <c:dLbl>
              <c:idx val="3"/>
              <c:layout>
                <c:manualLayout>
                  <c:x val="-1.732912357781163E-2"/>
                  <c:y val="-0.1203568261344442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36C-4C61-BEBE-A5DBE5FCB22D}"/>
                </c:ext>
              </c:extLst>
            </c:dLbl>
            <c:dLbl>
              <c:idx val="6"/>
              <c:layout>
                <c:manualLayout>
                  <c:x val="-2.4578069951211996E-2"/>
                  <c:y val="7.29999358775716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80-49BC-8E30-01F4E56284E2}"/>
                </c:ext>
              </c:extLst>
            </c:dLbl>
            <c:dLbl>
              <c:idx val="8"/>
              <c:layout>
                <c:manualLayout>
                  <c:x val="-3.4835025491214242E-2"/>
                  <c:y val="7.94888190666891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180-49BC-8E30-01F4E56284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accent3"/>
                    </a:solidFill>
                    <a:effectLst/>
                    <a:latin typeface="Abel" panose="02000506030000020004" pitchFamily="2" charset="0"/>
                    <a:ea typeface="+mn-ea"/>
                    <a:cs typeface="Poppins" pitchFamily="2" charset="77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248</c:v>
                </c:pt>
                <c:pt idx="1">
                  <c:v>343</c:v>
                </c:pt>
                <c:pt idx="2">
                  <c:v>228</c:v>
                </c:pt>
                <c:pt idx="3">
                  <c:v>205</c:v>
                </c:pt>
                <c:pt idx="4">
                  <c:v>166</c:v>
                </c:pt>
                <c:pt idx="5">
                  <c:v>158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5-D180-49BC-8E30-01F4E56284E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2023</c:v>
                </c:pt>
              </c:strCache>
            </c:strRef>
          </c:tx>
          <c:spPr>
            <a:ln w="57150" cap="rnd">
              <a:solidFill>
                <a:srgbClr val="7CDDCF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3C33E">
                  <a:lumMod val="75000"/>
                </a:srgbClr>
              </a:solidFill>
              <a:ln w="57150">
                <a:solidFill>
                  <a:srgbClr val="7CDDCF">
                    <a:lumMod val="50000"/>
                  </a:srgb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6860055887411516E-2"/>
                  <c:y val="-0.1033337545698620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180-49BC-8E30-01F4E56284E2}"/>
                </c:ext>
              </c:extLst>
            </c:dLbl>
            <c:dLbl>
              <c:idx val="1"/>
              <c:layout>
                <c:manualLayout>
                  <c:x val="-5.4474709185955449E-2"/>
                  <c:y val="7.66334051047820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180-49BC-8E30-01F4E56284E2}"/>
                </c:ext>
              </c:extLst>
            </c:dLbl>
            <c:dLbl>
              <c:idx val="2"/>
              <c:layout>
                <c:manualLayout>
                  <c:x val="-1.5727582288718438E-2"/>
                  <c:y val="-7.18520142703255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180-49BC-8E30-01F4E56284E2}"/>
                </c:ext>
              </c:extLst>
            </c:dLbl>
            <c:dLbl>
              <c:idx val="4"/>
              <c:layout>
                <c:manualLayout>
                  <c:x val="-4.5443448550299019E-2"/>
                  <c:y val="-7.25618503268624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6C-4C61-BEBE-A5DBE5FCB22D}"/>
                </c:ext>
              </c:extLst>
            </c:dLbl>
            <c:dLbl>
              <c:idx val="6"/>
              <c:layout>
                <c:manualLayout>
                  <c:x val="-3.2242365745659946E-2"/>
                  <c:y val="-5.35332863102192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180-49BC-8E30-01F4E56284E2}"/>
                </c:ext>
              </c:extLst>
            </c:dLbl>
            <c:dLbl>
              <c:idx val="8"/>
              <c:layout>
                <c:manualLayout>
                  <c:x val="-2.889097786917174E-2"/>
                  <c:y val="-7.29999358775716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180-49BC-8E30-01F4E56284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accent3"/>
                    </a:solidFill>
                    <a:latin typeface="Abel" panose="02000506030000020004" pitchFamily="2" charset="0"/>
                    <a:ea typeface="+mn-ea"/>
                    <a:cs typeface="Poppins" pitchFamily="2" charset="77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268</c:v>
                </c:pt>
                <c:pt idx="1">
                  <c:v>248</c:v>
                </c:pt>
                <c:pt idx="2">
                  <c:v>332</c:v>
                </c:pt>
                <c:pt idx="3">
                  <c:v>226</c:v>
                </c:pt>
                <c:pt idx="4">
                  <c:v>252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D180-49BC-8E30-01F4E56284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845719520"/>
        <c:axId val="-1845722784"/>
      </c:lineChart>
      <c:catAx>
        <c:axId val="-184571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2400" b="0" i="0" u="none" strike="noStrike" kern="1200" baseline="0">
                <a:solidFill>
                  <a:srgbClr val="FFFFFF"/>
                </a:solidFill>
                <a:latin typeface="Abel" panose="02000506030000020004" pitchFamily="2" charset="0"/>
                <a:ea typeface="+mn-ea"/>
                <a:cs typeface="Poppins" pitchFamily="2" charset="77"/>
              </a:defRPr>
            </a:pPr>
            <a:endParaRPr lang="en-US"/>
          </a:p>
        </c:txPr>
        <c:crossAx val="-1845722784"/>
        <c:crosses val="autoZero"/>
        <c:auto val="1"/>
        <c:lblAlgn val="ctr"/>
        <c:lblOffset val="100"/>
        <c:noMultiLvlLbl val="0"/>
      </c:catAx>
      <c:valAx>
        <c:axId val="-1845722784"/>
        <c:scaling>
          <c:orientation val="minMax"/>
          <c:min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-1845719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0337769974604347"/>
          <c:y val="1.4033294287283941E-2"/>
          <c:w val="0.45574554145982721"/>
          <c:h val="0.132974127742949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rgbClr val="FFFFFF"/>
              </a:solidFill>
              <a:latin typeface="Abel" panose="02000506030000020004" pitchFamily="2" charset="0"/>
              <a:ea typeface="+mn-ea"/>
              <a:cs typeface="Poppins" pitchFamily="2" charset="77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0" i="0">
          <a:solidFill>
            <a:srgbClr val="132047"/>
          </a:solidFill>
          <a:latin typeface="Montserrat Medium" panose="00000600000000000000" pitchFamily="2" charset="0"/>
          <a:cs typeface="Poppins" pitchFamily="2" charset="77"/>
        </a:defRPr>
      </a:pPr>
      <a:endParaRPr lang="en-US"/>
    </a:p>
  </c:txPr>
  <c:externalData r:id="rId4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28435920158183"/>
          <c:y val="7.955816013468725E-2"/>
          <c:w val="0.84723229554718971"/>
          <c:h val="0.739626950745687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Red</c:v>
                </c:pt>
              </c:strCache>
            </c:strRef>
          </c:tx>
          <c:spPr>
            <a:solidFill>
              <a:srgbClr val="38CBB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Hoja1!$B$2:$B$4</c:f>
              <c:numCache>
                <c:formatCode>#,##0</c:formatCode>
                <c:ptCount val="3"/>
                <c:pt idx="0">
                  <c:v>143226</c:v>
                </c:pt>
                <c:pt idx="1">
                  <c:v>102985</c:v>
                </c:pt>
                <c:pt idx="2">
                  <c:v>105196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7C-43FB-9CD4-5B64A4F33BD4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Sistema</c:v>
                </c:pt>
              </c:strCache>
            </c:strRef>
          </c:tx>
          <c:spPr>
            <a:solidFill>
              <a:srgbClr val="9DB55B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7181507979311569E-3"/>
                  <c:y val="-3.642245804222468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2487567255312371E-2"/>
                      <c:h val="5.8275828580106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A7C-43FB-9CD4-5B64A4F33BD4}"/>
                </c:ext>
              </c:extLst>
            </c:dLbl>
            <c:dLbl>
              <c:idx val="1"/>
              <c:layout>
                <c:manualLayout>
                  <c:x val="-1.906062772950628E-3"/>
                  <c:y val="-0.127478375018983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A7C-43FB-9CD4-5B64A4F33BD4}"/>
                </c:ext>
              </c:extLst>
            </c:dLbl>
            <c:dLbl>
              <c:idx val="2"/>
              <c:layout>
                <c:manualLayout>
                  <c:x val="1.906062772950628E-3"/>
                  <c:y val="-0.130789501642853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A7C-43FB-9CD4-5B64A4F33B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Hoja1!$C$2:$C$4</c:f>
              <c:numCache>
                <c:formatCode>#,##0</c:formatCode>
                <c:ptCount val="3"/>
                <c:pt idx="0">
                  <c:v>3728</c:v>
                </c:pt>
                <c:pt idx="1">
                  <c:v>41878.639999999999</c:v>
                </c:pt>
                <c:pt idx="2">
                  <c:v>38757.83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7C-43FB-9CD4-5B64A4F33B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1069904"/>
        <c:axId val="291061264"/>
      </c:barChart>
      <c:catAx>
        <c:axId val="291069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061264"/>
        <c:crosses val="autoZero"/>
        <c:auto val="1"/>
        <c:lblAlgn val="ctr"/>
        <c:lblOffset val="100"/>
        <c:noMultiLvlLbl val="0"/>
      </c:catAx>
      <c:valAx>
        <c:axId val="291061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SV" sz="2000">
                    <a:solidFill>
                      <a:schemeClr val="bg1"/>
                    </a:solidFill>
                  </a:rPr>
                  <a:t>Consumo</a:t>
                </a:r>
                <a:r>
                  <a:rPr lang="es-SV" sz="2000" baseline="0">
                    <a:solidFill>
                      <a:schemeClr val="bg1"/>
                    </a:solidFill>
                  </a:rPr>
                  <a:t> en (</a:t>
                </a:r>
                <a:r>
                  <a:rPr lang="es-SV" sz="2000" baseline="0" err="1">
                    <a:solidFill>
                      <a:schemeClr val="bg1"/>
                    </a:solidFill>
                  </a:rPr>
                  <a:t>Kw</a:t>
                </a:r>
                <a:r>
                  <a:rPr lang="es-SV" sz="2000" baseline="0">
                    <a:solidFill>
                      <a:schemeClr val="bg1"/>
                    </a:solidFill>
                  </a:rPr>
                  <a:t>/h)</a:t>
                </a:r>
                <a:endParaRPr lang="es-SV" sz="2000">
                  <a:solidFill>
                    <a:schemeClr val="bg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0699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2207221292633999E-2"/>
          <c:y val="4.7149819766867274E-2"/>
          <c:w val="0.98779277870736604"/>
          <c:h val="0.786519527516045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rgbClr val="13204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CDDCF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EAF-48D9-B099-B01E740936CC}"/>
              </c:ext>
            </c:extLst>
          </c:dPt>
          <c:dPt>
            <c:idx val="1"/>
            <c:invertIfNegative val="0"/>
            <c:bubble3D val="0"/>
            <c:spPr>
              <a:solidFill>
                <a:srgbClr val="C2D199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EAF-48D9-B099-B01E740936CC}"/>
              </c:ext>
            </c:extLst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EAF-48D9-B099-B01E740936CC}"/>
                </c:ext>
              </c:extLst>
            </c:dLbl>
            <c:dLbl>
              <c:idx val="1"/>
              <c:layout>
                <c:manualLayout>
                  <c:x val="-8.048451736629731E-3"/>
                  <c:y val="7.850693021985565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800" b="0" i="0" u="none" strike="noStrike" kern="1200" baseline="0">
                        <a:solidFill>
                          <a:schemeClr val="accent3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Poppins" pitchFamily="2" charset="77"/>
                      </a:defRPr>
                    </a:pPr>
                    <a:fld id="{B56BA7DE-5A9E-473D-916B-47DD17528073}" type="VALUE">
                      <a:rPr lang="en-US">
                        <a:solidFill>
                          <a:schemeClr val="accent3"/>
                        </a:solidFill>
                        <a:latin typeface="Abel" panose="02000506030000020004" pitchFamily="2" charset="0"/>
                        <a:ea typeface="Nanum Gothic" panose="020B0604020202020204" charset="-127"/>
                      </a:rPr>
                      <a:pPr>
                        <a:defRPr>
                          <a:solidFill>
                            <a:schemeClr val="accent3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</a:defRPr>
                      </a:pPr>
                      <a:t>[VALOR]</a:t>
                    </a:fld>
                    <a:endParaRPr lang="en-US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0" i="0" u="none" strike="noStrike" kern="1200" baseline="0">
                      <a:solidFill>
                        <a:schemeClr val="accent3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Poppins" pitchFamily="2" charset="77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70385603686479"/>
                      <c:h val="0.131381891381579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EAF-48D9-B099-B01E740936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accent3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" pitchFamily="2" charset="77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1S 2023</c:v>
                </c:pt>
                <c:pt idx="1">
                  <c:v>Ejecutado 1S 2023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>
                  <c:v>165330</c:v>
                </c:pt>
                <c:pt idx="1">
                  <c:v>54719.76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AF-48D9-B099-B01E740936C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45720064"/>
        <c:axId val="-1845720608"/>
      </c:barChart>
      <c:catAx>
        <c:axId val="-184572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accent3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defRPr>
            </a:pPr>
            <a:endParaRPr lang="en-US"/>
          </a:p>
        </c:txPr>
        <c:crossAx val="-1845720608"/>
        <c:crosses val="autoZero"/>
        <c:auto val="1"/>
        <c:lblAlgn val="ctr"/>
        <c:lblOffset val="100"/>
        <c:noMultiLvlLbl val="0"/>
      </c:catAx>
      <c:valAx>
        <c:axId val="-1845720608"/>
        <c:scaling>
          <c:orientation val="minMax"/>
        </c:scaling>
        <c:delete val="1"/>
        <c:axPos val="l"/>
        <c:numFmt formatCode="&quot;$&quot;#,##0.00_);[Red]\(&quot;$&quot;#,##0.00\)" sourceLinked="1"/>
        <c:majorTickMark val="none"/>
        <c:minorTickMark val="none"/>
        <c:tickLblPos val="nextTo"/>
        <c:crossAx val="-184572006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 b="0" i="0">
          <a:solidFill>
            <a:srgbClr val="132047"/>
          </a:solidFill>
          <a:latin typeface="Montserrat Medium" panose="00000600000000000000" pitchFamily="2" charset="0"/>
          <a:cs typeface="Poppins" pitchFamily="2" charset="77"/>
        </a:defRPr>
      </a:pPr>
      <a:endParaRPr lang="en-US"/>
    </a:p>
  </c:txPr>
  <c:externalData r:id="rId4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817110382945491E-2"/>
          <c:y val="9.4652486586338042E-2"/>
          <c:w val="0.9363421613553965"/>
          <c:h val="0.81757844394443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C2D199">
                  <a:lumMod val="75000"/>
                </a:srgb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CDDCF">
                  <a:lumMod val="75000"/>
                </a:srgbClr>
              </a:solidFill>
              <a:ln>
                <a:solidFill>
                  <a:srgbClr val="7CDDCF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82F-4A0E-8A4E-EE95A0435016}"/>
              </c:ext>
            </c:extLst>
          </c:dPt>
          <c:dPt>
            <c:idx val="1"/>
            <c:invertIfNegative val="0"/>
            <c:bubble3D val="0"/>
            <c:spPr>
              <a:solidFill>
                <a:srgbClr val="C2D199">
                  <a:lumMod val="75000"/>
                </a:srgbClr>
              </a:solidFill>
              <a:ln>
                <a:solidFill>
                  <a:srgbClr val="C2D199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82F-4A0E-8A4E-EE95A0435016}"/>
              </c:ext>
            </c:extLst>
          </c:dPt>
          <c:dPt>
            <c:idx val="2"/>
            <c:invertIfNegative val="0"/>
            <c:bubble3D val="0"/>
            <c:spPr>
              <a:solidFill>
                <a:srgbClr val="FFFFFF">
                  <a:lumMod val="75000"/>
                </a:srgbClr>
              </a:solidFill>
              <a:ln>
                <a:solidFill>
                  <a:srgbClr val="FFFFFF">
                    <a:lumMod val="6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82F-4A0E-8A4E-EE95A0435016}"/>
              </c:ext>
            </c:extLst>
          </c:dPt>
          <c:dPt>
            <c:idx val="3"/>
            <c:invertIfNegative val="0"/>
            <c:bubble3D val="0"/>
            <c:spPr>
              <a:solidFill>
                <a:srgbClr val="4CABB1">
                  <a:lumMod val="75000"/>
                </a:srgbClr>
              </a:solidFill>
              <a:ln>
                <a:solidFill>
                  <a:srgbClr val="4CABB1">
                    <a:lumMod val="7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82F-4A0E-8A4E-EE95A0435016}"/>
              </c:ext>
            </c:extLst>
          </c:dPt>
          <c:dLbls>
            <c:dLbl>
              <c:idx val="0"/>
              <c:layout>
                <c:manualLayout>
                  <c:x val="2.9972035685831011E-3"/>
                  <c:y val="-7.8396128279854E-3"/>
                </c:manualLayout>
              </c:layout>
              <c:tx>
                <c:rich>
                  <a:bodyPr/>
                  <a:lstStyle/>
                  <a:p>
                    <a:r>
                      <a:rPr lang="en-US" sz="2000" b="1"/>
                      <a:t>90.5%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361761600437844E-2"/>
                      <c:h val="5.322982070374996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682F-4A0E-8A4E-EE95A043501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82F-4A0E-8A4E-EE95A0435016}"/>
                </c:ext>
              </c:extLst>
            </c:dLbl>
            <c:dLbl>
              <c:idx val="2"/>
              <c:layout>
                <c:manualLayout>
                  <c:x val="3.9203255445679755E-3"/>
                  <c:y val="2.1869817757258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762904403309762E-2"/>
                      <c:h val="6.561680061212529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682F-4A0E-8A4E-EE95A043501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82F-4A0E-8A4E-EE95A0435016}"/>
                </c:ext>
              </c:extLst>
            </c:dLbl>
            <c:numFmt formatCode="#\ ?/?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Objetivo 1</c:v>
                </c:pt>
                <c:pt idx="1">
                  <c:v>Objetivo 2</c:v>
                </c:pt>
                <c:pt idx="2">
                  <c:v>Objetivo 3</c:v>
                </c:pt>
                <c:pt idx="3">
                  <c:v>Objetivo 4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90.5</c:v>
                </c:pt>
                <c:pt idx="1">
                  <c:v>76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82F-4A0E-8A4E-EE95A04350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7321632"/>
        <c:axId val="1657323296"/>
      </c:barChart>
      <c:catAx>
        <c:axId val="165732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7323296"/>
        <c:crosses val="autoZero"/>
        <c:auto val="1"/>
        <c:lblAlgn val="ctr"/>
        <c:lblOffset val="100"/>
        <c:noMultiLvlLbl val="0"/>
      </c:catAx>
      <c:valAx>
        <c:axId val="165732329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rgbClr val="000000">
                  <a:lumMod val="50000"/>
                  <a:lumOff val="50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73216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</c:v>
                </c:pt>
              </c:strCache>
            </c:strRef>
          </c:tx>
          <c:spPr>
            <a:ln w="38100" cap="rnd">
              <a:solidFill>
                <a:srgbClr val="66FF33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2">
                  <a:alpha val="97000"/>
                </a:schemeClr>
              </a:solidFill>
              <a:ln w="101600">
                <a:solidFill>
                  <a:srgbClr val="66FF33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Sheet1!$B$2:$B$7</c:f>
              <c:numCache>
                <c:formatCode>"$"#,##0.00</c:formatCode>
                <c:ptCount val="6"/>
                <c:pt idx="0">
                  <c:v>0.54806731000000009</c:v>
                </c:pt>
                <c:pt idx="1">
                  <c:v>1.7965479600000005</c:v>
                </c:pt>
                <c:pt idx="2">
                  <c:v>1.9804283999999996</c:v>
                </c:pt>
                <c:pt idx="3">
                  <c:v>2.0431043399999997</c:v>
                </c:pt>
                <c:pt idx="4">
                  <c:v>1.0711346700000004</c:v>
                </c:pt>
                <c:pt idx="5">
                  <c:v>1.5913814600000005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24C-4CC3-8B84-24DA20B3105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Inversión</c:v>
                </c:pt>
              </c:strCache>
            </c:strRef>
          </c:tx>
          <c:spPr>
            <a:ln w="38100" cap="rnd">
              <a:solidFill>
                <a:srgbClr val="F347A9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tx2"/>
              </a:solidFill>
              <a:ln w="101600">
                <a:solidFill>
                  <a:srgbClr val="F347A9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Sheet1!$C$2:$C$7</c:f>
              <c:numCache>
                <c:formatCode>"$"#,##0.00</c:formatCode>
                <c:ptCount val="6"/>
                <c:pt idx="0">
                  <c:v>0.52631493000000018</c:v>
                </c:pt>
                <c:pt idx="1">
                  <c:v>1.6600112699999998</c:v>
                </c:pt>
                <c:pt idx="2">
                  <c:v>1.8714759299999999</c:v>
                </c:pt>
                <c:pt idx="3">
                  <c:v>1.1847951999999999</c:v>
                </c:pt>
                <c:pt idx="4">
                  <c:v>1.1731516899999999</c:v>
                </c:pt>
                <c:pt idx="5">
                  <c:v>1.3053932000000001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24C-4CC3-8B84-24DA20B310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86851856"/>
        <c:axId val="-1986853488"/>
      </c:lineChart>
      <c:catAx>
        <c:axId val="-1986851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2">
                    <a:lumMod val="10000"/>
                  </a:schemeClr>
                </a:solidFill>
                <a:latin typeface="Montserrat Medium" panose="00000600000000000000" pitchFamily="2" charset="0"/>
                <a:ea typeface="Open Sans Light" panose="020B0306030504020204" pitchFamily="34" charset="0"/>
                <a:cs typeface="Poppins SemiBold" pitchFamily="2" charset="77"/>
              </a:defRPr>
            </a:pPr>
            <a:endParaRPr lang="en-US"/>
          </a:p>
        </c:txPr>
        <c:crossAx val="-1986853488"/>
        <c:crosses val="autoZero"/>
        <c:auto val="1"/>
        <c:lblAlgn val="ctr"/>
        <c:lblOffset val="100"/>
        <c:noMultiLvlLbl val="0"/>
      </c:catAx>
      <c:valAx>
        <c:axId val="-1986853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200" b="0" i="0" u="none" strike="noStrike" kern="1200" baseline="0">
                    <a:solidFill>
                      <a:schemeClr val="bg1"/>
                    </a:solidFill>
                    <a:latin typeface="Abel" panose="02000506030000020004" pitchFamily="2" charset="0"/>
                    <a:ea typeface="Open Sans Light" panose="020B0306030504020204" pitchFamily="34" charset="0"/>
                    <a:cs typeface="Poppins SemiBold" pitchFamily="2" charset="77"/>
                  </a:defRPr>
                </a:pPr>
                <a:r>
                  <a:rPr lang="es-MX" b="0">
                    <a:solidFill>
                      <a:schemeClr val="bg1"/>
                    </a:solidFill>
                    <a:latin typeface="Abel" panose="02000506030000020004" pitchFamily="2" charset="0"/>
                  </a:rPr>
                  <a:t>INVERSIÓN</a:t>
                </a:r>
              </a:p>
              <a:p>
                <a:pPr>
                  <a:defRPr b="0">
                    <a:solidFill>
                      <a:schemeClr val="bg1"/>
                    </a:solidFill>
                    <a:latin typeface="Abel" panose="02000506030000020004" pitchFamily="2" charset="0"/>
                  </a:defRPr>
                </a:pPr>
                <a:r>
                  <a:rPr lang="es-MX" b="0">
                    <a:solidFill>
                      <a:schemeClr val="bg1"/>
                    </a:solidFill>
                    <a:latin typeface="Abel" panose="02000506030000020004" pitchFamily="2" charset="0"/>
                  </a:rPr>
                  <a:t>(En</a:t>
                </a:r>
                <a:r>
                  <a:rPr lang="es-MX" b="0" baseline="0">
                    <a:solidFill>
                      <a:schemeClr val="bg1"/>
                    </a:solidFill>
                    <a:latin typeface="Abel" panose="02000506030000020004" pitchFamily="2" charset="0"/>
                  </a:rPr>
                  <a:t> millones de US$)</a:t>
                </a:r>
                <a:endParaRPr lang="es-SV" b="0">
                  <a:solidFill>
                    <a:schemeClr val="bg1"/>
                  </a:solidFill>
                  <a:latin typeface="Abel" panose="02000506030000020004" pitchFamily="2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200" b="0" i="0" u="none" strike="noStrike" kern="1200" baseline="0">
                  <a:solidFill>
                    <a:schemeClr val="bg1"/>
                  </a:solidFill>
                  <a:latin typeface="Abel" panose="02000506030000020004" pitchFamily="2" charset="0"/>
                  <a:ea typeface="Open Sans Light" panose="020B0306030504020204" pitchFamily="34" charset="0"/>
                  <a:cs typeface="Poppins SemiBold" pitchFamily="2" charset="77"/>
                </a:defRPr>
              </a:pPr>
              <a:endParaRPr lang="en-US"/>
            </a:p>
          </c:txPr>
        </c:title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51856"/>
        <c:crosses val="autoZero"/>
        <c:crossBetween val="between"/>
        <c:majorUnit val="0.5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2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ea typeface="Open Sans Light" panose="020B0306030504020204" pitchFamily="34" charset="0"/>
          <a:cs typeface="Poppins SemiBold" pitchFamily="2" charset="77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8233293494574105"/>
          <c:y val="0"/>
          <c:w val="0.5855269258724507"/>
          <c:h val="0.917233220511024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Ejecución Participaciones</c:v>
                </c:pt>
              </c:strCache>
            </c:strRef>
          </c:tx>
          <c:spPr>
            <a:solidFill>
              <a:srgbClr val="A2B081"/>
            </a:solidFill>
            <a:ln w="38100">
              <a:solidFill>
                <a:srgbClr val="A2B081"/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 SemiBold" pitchFamily="2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Competencias Gerenciales</c:v>
                </c:pt>
                <c:pt idx="1">
                  <c:v>Mejora de la competitividad de la MYPES</c:v>
                </c:pt>
                <c:pt idx="2">
                  <c:v>Inglés para el Trabajo.</c:v>
                </c:pt>
                <c:pt idx="3">
                  <c:v>Área Técnica </c:v>
                </c:pt>
                <c:pt idx="4">
                  <c:v>Cursos Abiertos y Cerrados</c:v>
                </c:pt>
              </c:strCache>
            </c:strRef>
          </c:cat>
          <c:val>
            <c:numRef>
              <c:f>Sheet1!$B$2:$B$6</c:f>
              <c:numCache>
                <c:formatCode>_-* #,##0_-;\-* #,##0_-;_-* "-"??_-;_-@_-</c:formatCode>
                <c:ptCount val="5"/>
                <c:pt idx="0">
                  <c:v>5360</c:v>
                </c:pt>
                <c:pt idx="1">
                  <c:v>4776</c:v>
                </c:pt>
                <c:pt idx="2">
                  <c:v>9831</c:v>
                </c:pt>
                <c:pt idx="3">
                  <c:v>14913</c:v>
                </c:pt>
                <c:pt idx="4">
                  <c:v>80334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66-4DDD-9853-8CDE366E19E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986850768"/>
        <c:axId val="-1986849680"/>
      </c:barChart>
      <c:catAx>
        <c:axId val="-1986850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24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49680"/>
        <c:crosses val="autoZero"/>
        <c:auto val="1"/>
        <c:lblAlgn val="l"/>
        <c:lblOffset val="100"/>
        <c:noMultiLvlLbl val="0"/>
      </c:catAx>
      <c:valAx>
        <c:axId val="-1986849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507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cs typeface="Poppins SemiBold" pitchFamily="2" charset="77"/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9231943432070254"/>
          <c:y val="0"/>
          <c:w val="0.5617505301041662"/>
          <c:h val="0.917233220511024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Ejecución Inversión</c:v>
                </c:pt>
              </c:strCache>
            </c:strRef>
          </c:tx>
          <c:spPr>
            <a:solidFill>
              <a:srgbClr val="7CDDCF"/>
            </a:solidFill>
            <a:ln w="38100">
              <a:solidFill>
                <a:srgbClr val="7CDDCF"/>
              </a:solidFill>
              <a:prstDash val="solid"/>
            </a:ln>
            <a:effectLst/>
          </c:spPr>
          <c:invertIfNegative val="0"/>
          <c:dLbls>
            <c:dLbl>
              <c:idx val="4"/>
              <c:layout>
                <c:manualLayout>
                  <c:x val="1.8093220624354572E-2"/>
                  <c:y val="3.4747794932791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45-46FE-829E-D8313DD0FD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 SemiBold" pitchFamily="2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Competencias Gerenciales</c:v>
                </c:pt>
                <c:pt idx="1">
                  <c:v>Mejora de la competitividad de la MYPES</c:v>
                </c:pt>
                <c:pt idx="2">
                  <c:v>Inglés para el Trabajo.</c:v>
                </c:pt>
                <c:pt idx="3">
                  <c:v>Área Técnica </c:v>
                </c:pt>
                <c:pt idx="4">
                  <c:v>Cursos Abiertos y Cerrados</c:v>
                </c:pt>
              </c:strCache>
            </c:strRef>
          </c:cat>
          <c:val>
            <c:numRef>
              <c:f>Sheet1!$B$2:$B$6</c:f>
              <c:numCache>
                <c:formatCode>_-"$"* #,##0_-;\-"$"* #,##0_-;_-"$"* "-"??_-;_-@_-</c:formatCode>
                <c:ptCount val="5"/>
                <c:pt idx="0">
                  <c:v>946267.52</c:v>
                </c:pt>
                <c:pt idx="1">
                  <c:v>253372.87</c:v>
                </c:pt>
                <c:pt idx="2">
                  <c:v>705836.39</c:v>
                </c:pt>
                <c:pt idx="3">
                  <c:v>1516200.96</c:v>
                </c:pt>
                <c:pt idx="4">
                  <c:v>4299464.4800000004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45-46FE-829E-D8313DD0FD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986850768"/>
        <c:axId val="-1986849680"/>
      </c:barChart>
      <c:catAx>
        <c:axId val="-1986850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51A567">
                <a:alpha val="95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24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49680"/>
        <c:crosses val="autoZero"/>
        <c:auto val="1"/>
        <c:lblAlgn val="ctr"/>
        <c:lblOffset val="100"/>
        <c:noMultiLvlLbl val="0"/>
      </c:catAx>
      <c:valAx>
        <c:axId val="-1986849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round/>
            </a:ln>
            <a:effectLst/>
          </c:spPr>
        </c:majorGridlines>
        <c:numFmt formatCode="_-&quot;$&quot;* #,##0_-;\-&quot;$&quot;* #,##0_-;_-&quot;$&quot;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defRPr>
            </a:pPr>
            <a:endParaRPr lang="en-US"/>
          </a:p>
        </c:txPr>
        <c:crossAx val="-19868507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cs typeface="Poppins SemiBold" pitchFamily="2" charset="77"/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3217743274922379"/>
          <c:y val="2.0693203795936595E-2"/>
          <c:w val="0.47551323111103955"/>
          <c:h val="0.613961591354729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CA7D02"/>
              </a:solidFill>
            </a:ln>
          </c:spPr>
          <c:dPt>
            <c:idx val="0"/>
            <c:bubble3D val="0"/>
            <c:spPr>
              <a:solidFill>
                <a:srgbClr val="7CDDCF"/>
              </a:solidFill>
              <a:ln w="9525" cap="flat" cmpd="sng" algn="ctr">
                <a:solidFill>
                  <a:srgbClr val="7CDDC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DC-47A9-9A4E-861D0D33EA33}"/>
              </c:ext>
            </c:extLst>
          </c:dPt>
          <c:dPt>
            <c:idx val="1"/>
            <c:bubble3D val="0"/>
            <c:spPr>
              <a:solidFill>
                <a:srgbClr val="A2B081"/>
              </a:solidFill>
              <a:ln w="9525" cap="flat" cmpd="sng" algn="ctr">
                <a:solidFill>
                  <a:srgbClr val="A2B08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99DC-47A9-9A4E-861D0D33EA33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9525" cap="flat" cmpd="sng" algn="ctr">
                <a:solidFill>
                  <a:srgbClr val="CA7D0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99DC-47A9-9A4E-861D0D33EA33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9525" cap="flat" cmpd="sng" algn="ctr">
                <a:solidFill>
                  <a:srgbClr val="CA7D0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99DC-47A9-9A4E-861D0D33EA33}"/>
              </c:ext>
            </c:extLst>
          </c:dPt>
          <c:dLbls>
            <c:dLbl>
              <c:idx val="0"/>
              <c:layout>
                <c:manualLayout>
                  <c:x val="-0.13998232736851454"/>
                  <c:y val="0.259103284051541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0" i="0" u="none" strike="noStrike" kern="1200" baseline="0">
                      <a:solidFill>
                        <a:schemeClr val="bg1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961595914212627"/>
                      <c:h val="0.221679784574527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9DC-47A9-9A4E-861D0D33EA33}"/>
                </c:ext>
              </c:extLst>
            </c:dLbl>
            <c:dLbl>
              <c:idx val="1"/>
              <c:layout>
                <c:manualLayout>
                  <c:x val="0.13885853171720663"/>
                  <c:y val="0.152308677601141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0" i="0" u="none" strike="noStrike" kern="1200" baseline="0">
                      <a:solidFill>
                        <a:schemeClr val="bg1"/>
                      </a:solidFill>
                      <a:latin typeface="Abel" panose="02000506030000020004" pitchFamily="2" charset="0"/>
                      <a:ea typeface="Nanum Gothic" panose="020B0604020202020204" charset="-127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445189087748077"/>
                      <c:h val="0.234241324995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9DC-47A9-9A4E-861D0D33EA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bel" panose="02000506030000020004" pitchFamily="2" charset="0"/>
                    <a:ea typeface="Nanum Gothic" panose="020B0604020202020204" charset="-127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Sheet1!$B$2:$B$3</c:f>
              <c:numCache>
                <c:formatCode>_("$"* #,##0.00_);_("$"* \(#,##0.00\);_("$"* "-"??_);_(@_)</c:formatCode>
                <c:ptCount val="2"/>
                <c:pt idx="0">
                  <c:v>4.3273983392482682</c:v>
                </c:pt>
                <c:pt idx="1">
                  <c:v>3.3937438807517322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9DC-47A9-9A4E-861D0D33EA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155402714899393"/>
          <c:y val="0.70503227830938375"/>
          <c:w val="0.43454580045363261"/>
          <c:h val="6.7466021450513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6184F7-26F0-460E-B82E-C66C534235DC}" type="doc">
      <dgm:prSet loTypeId="urn:microsoft.com/office/officeart/2005/8/layout/defaul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SV"/>
        </a:p>
      </dgm:t>
    </dgm:pt>
    <dgm:pt modelId="{1465FBB8-8E83-4265-A687-CCA01645A348}">
      <dgm:prSet phldrT="[Texto]" custT="1"/>
      <dgm:spPr>
        <a:noFill/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gm:spPr>
      <dgm:t>
        <a:bodyPr rtlCol="0" anchor="ctr"/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s-SV" sz="36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  <a:sym typeface="Arial"/>
            </a:rPr>
            <a:t>1. </a:t>
          </a:r>
          <a:r>
            <a:rPr kumimoji="0" lang="es-SV" sz="36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</a:rPr>
            <a:t>Sesión de SENSIBILIZACIÓN del proceso de AGILISMO en la Institución, con Dirección Ejecutiva y Equipo Gerencial.</a:t>
          </a:r>
          <a:endParaRPr kumimoji="0" lang="es-SV" sz="3600" b="0" i="0" u="none" strike="noStrike" kern="0" cap="none" spc="0" normalizeH="0" baseline="0">
            <a:ln>
              <a:noFill/>
            </a:ln>
            <a:solidFill>
              <a:srgbClr val="FFFFFF"/>
            </a:solidFill>
            <a:effectLst/>
            <a:uLnTx/>
            <a:uFillTx/>
            <a:latin typeface="Abel" panose="02000506030000020004" pitchFamily="2" charset="0"/>
            <a:ea typeface="Nanum Gothic" panose="020B0604020202020204" charset="-127"/>
            <a:cs typeface="+mn-cs"/>
            <a:sym typeface="Arial"/>
          </a:endParaRPr>
        </a:p>
      </dgm:t>
    </dgm:pt>
    <dgm:pt modelId="{49134617-18C5-44B2-BDD6-415C618940DD}" type="parTrans" cxnId="{36E452B5-9FD7-4A42-B302-FCE7D633C1E1}">
      <dgm:prSet/>
      <dgm:spPr/>
      <dgm:t>
        <a:bodyPr/>
        <a:lstStyle/>
        <a:p>
          <a:endParaRPr lang="es-SV" sz="3000">
            <a:latin typeface="Nanum Gothic" panose="020B0604020202020204" charset="-127"/>
            <a:ea typeface="Nanum Gothic" panose="020B0604020202020204" charset="-127"/>
          </a:endParaRPr>
        </a:p>
      </dgm:t>
    </dgm:pt>
    <dgm:pt modelId="{0B6B1635-A53E-4167-8319-F12C4160D90F}" type="sibTrans" cxnId="{36E452B5-9FD7-4A42-B302-FCE7D633C1E1}">
      <dgm:prSet/>
      <dgm:spPr/>
      <dgm:t>
        <a:bodyPr/>
        <a:lstStyle/>
        <a:p>
          <a:endParaRPr lang="es-SV" sz="3000">
            <a:latin typeface="Nanum Gothic" panose="020B0604020202020204" charset="-127"/>
            <a:ea typeface="Nanum Gothic" panose="020B0604020202020204" charset="-127"/>
          </a:endParaRPr>
        </a:p>
      </dgm:t>
    </dgm:pt>
    <dgm:pt modelId="{5CE3D94A-BBA4-4F7C-9538-12B04F934029}">
      <dgm:prSet phldrT="[Texto]" custT="1"/>
      <dgm:spPr>
        <a:noFill/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gm:spPr>
      <dgm:t>
        <a:bodyPr rtlCol="0" anchor="ctr"/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s-SV" sz="36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  <a:sym typeface="Arial"/>
            </a:rPr>
            <a:t>2. R</a:t>
          </a:r>
          <a:r>
            <a:rPr kumimoji="0" lang="es-SV" sz="36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cs typeface="+mn-cs"/>
              <a:sym typeface="Arial"/>
            </a:rPr>
            <a:t>euniones INCEPTION con responsables de módulos: a. PAGOS y b. FINANCIERO, para iniciar el levantamiento de historias de usuario.</a:t>
          </a:r>
          <a:endParaRPr kumimoji="0" lang="es-SV" sz="3600" b="0" i="0" u="none" strike="noStrike" kern="0" cap="none" spc="0" normalizeH="0" baseline="0">
            <a:ln>
              <a:noFill/>
            </a:ln>
            <a:solidFill>
              <a:srgbClr val="FFFFFF"/>
            </a:solidFill>
            <a:effectLst/>
            <a:uLnTx/>
            <a:uFillTx/>
            <a:latin typeface="Abel" panose="02000506030000020004" pitchFamily="2" charset="0"/>
            <a:ea typeface="Nanum Gothic" panose="020B0604020202020204" charset="-127"/>
            <a:cs typeface="+mn-cs"/>
            <a:sym typeface="Arial"/>
          </a:endParaRPr>
        </a:p>
      </dgm:t>
    </dgm:pt>
    <dgm:pt modelId="{143CD54E-8C9A-4C49-AD55-AFDE42967874}" type="parTrans" cxnId="{E2B887D1-CD71-4680-9EF5-7A5835BCA598}">
      <dgm:prSet/>
      <dgm:spPr/>
      <dgm:t>
        <a:bodyPr/>
        <a:lstStyle/>
        <a:p>
          <a:endParaRPr lang="es-SV" sz="3000">
            <a:latin typeface="Nanum Gothic" panose="020B0604020202020204" charset="-127"/>
            <a:ea typeface="Nanum Gothic" panose="020B0604020202020204" charset="-127"/>
          </a:endParaRPr>
        </a:p>
      </dgm:t>
    </dgm:pt>
    <dgm:pt modelId="{C419F9E0-DA41-42B5-A5E1-CD273E3F1E19}" type="sibTrans" cxnId="{E2B887D1-CD71-4680-9EF5-7A5835BCA598}">
      <dgm:prSet/>
      <dgm:spPr/>
      <dgm:t>
        <a:bodyPr/>
        <a:lstStyle/>
        <a:p>
          <a:endParaRPr lang="es-SV" sz="3000">
            <a:latin typeface="Nanum Gothic" panose="020B0604020202020204" charset="-127"/>
            <a:ea typeface="Nanum Gothic" panose="020B0604020202020204" charset="-127"/>
          </a:endParaRPr>
        </a:p>
      </dgm:t>
    </dgm:pt>
    <dgm:pt modelId="{D2BB9F6F-6D11-4A95-BF7B-3C4FFC3526F2}">
      <dgm:prSet phldrT="[Texto]" custT="1"/>
      <dgm:spPr>
        <a:noFill/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gm:spPr>
      <dgm:t>
        <a:bodyPr rtlCol="0" anchor="ctr"/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s-419" sz="36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  <a:sym typeface="Arial"/>
            </a:rPr>
            <a:t>3. Productos obtenidos de consultoría:</a:t>
          </a:r>
        </a:p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s-SV" sz="36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cs typeface="+mn-cs"/>
              <a:sym typeface="Arial"/>
            </a:rPr>
            <a:t>- “Plan de trabajo inicial | organigrama | plan de comunicación”. </a:t>
          </a:r>
        </a:p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s-SV" sz="36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cs typeface="+mn-cs"/>
              <a:sym typeface="Arial"/>
            </a:rPr>
            <a:t>- “Propuesta de gestión de necesidades de áreas de negocio”.</a:t>
          </a:r>
        </a:p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s-SV" sz="36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cs typeface="+mn-cs"/>
              <a:sym typeface="Arial"/>
            </a:rPr>
            <a:t>siendo este último el estándar de desarrollo que la Institución adoptará bajo la cultura ágil utilizando SCRUM.</a:t>
          </a:r>
          <a:endParaRPr kumimoji="0" lang="es-SV" sz="3600" b="0" i="0" u="none" strike="noStrike" kern="0" cap="none" spc="0" normalizeH="0" baseline="0">
            <a:ln>
              <a:noFill/>
            </a:ln>
            <a:solidFill>
              <a:srgbClr val="FFFFFF"/>
            </a:solidFill>
            <a:effectLst/>
            <a:uLnTx/>
            <a:uFillTx/>
            <a:latin typeface="Abel" panose="02000506030000020004" pitchFamily="2" charset="0"/>
            <a:ea typeface="Nanum Gothic" panose="020B0604020202020204" charset="-127"/>
            <a:cs typeface="+mn-cs"/>
            <a:sym typeface="Arial"/>
          </a:endParaRPr>
        </a:p>
      </dgm:t>
    </dgm:pt>
    <dgm:pt modelId="{C247A889-2EF3-493F-B4C6-822D265BB8B0}" type="parTrans" cxnId="{A25237D8-B8E2-423D-8228-3D7DDBE938F7}">
      <dgm:prSet/>
      <dgm:spPr/>
      <dgm:t>
        <a:bodyPr/>
        <a:lstStyle/>
        <a:p>
          <a:endParaRPr lang="es-SV" sz="3000">
            <a:latin typeface="Nanum Gothic" panose="020B0604020202020204" charset="-127"/>
            <a:ea typeface="Nanum Gothic" panose="020B0604020202020204" charset="-127"/>
          </a:endParaRPr>
        </a:p>
      </dgm:t>
    </dgm:pt>
    <dgm:pt modelId="{2001E512-7B13-4A28-9BA0-A280F8B897A2}" type="sibTrans" cxnId="{A25237D8-B8E2-423D-8228-3D7DDBE938F7}">
      <dgm:prSet/>
      <dgm:spPr/>
      <dgm:t>
        <a:bodyPr/>
        <a:lstStyle/>
        <a:p>
          <a:endParaRPr lang="es-SV" sz="3000">
            <a:latin typeface="Nanum Gothic" panose="020B0604020202020204" charset="-127"/>
            <a:ea typeface="Nanum Gothic" panose="020B0604020202020204" charset="-127"/>
          </a:endParaRPr>
        </a:p>
      </dgm:t>
    </dgm:pt>
    <dgm:pt modelId="{D0A8A1F8-E001-4E16-B1B8-7901C8ED66BD}" type="pres">
      <dgm:prSet presAssocID="{496184F7-26F0-460E-B82E-C66C534235DC}" presName="diagram" presStyleCnt="0">
        <dgm:presLayoutVars>
          <dgm:dir/>
          <dgm:resizeHandles val="exact"/>
        </dgm:presLayoutVars>
      </dgm:prSet>
      <dgm:spPr/>
    </dgm:pt>
    <dgm:pt modelId="{1623C7E3-F1A5-4D2F-8534-7404326BBB85}" type="pres">
      <dgm:prSet presAssocID="{1465FBB8-8E83-4265-A687-CCA01645A348}" presName="node" presStyleLbl="node1" presStyleIdx="0" presStyleCnt="3" custScaleX="119696">
        <dgm:presLayoutVars>
          <dgm:bulletEnabled val="1"/>
        </dgm:presLayoutVars>
      </dgm:prSet>
      <dgm:spPr>
        <a:xfrm>
          <a:off x="2956786" y="2389"/>
          <a:ext cx="6300581" cy="3780349"/>
        </a:xfrm>
        <a:prstGeom prst="rect">
          <a:avLst/>
        </a:prstGeom>
      </dgm:spPr>
    </dgm:pt>
    <dgm:pt modelId="{E78480AB-A5A0-44A3-BA29-171F9F46D0C2}" type="pres">
      <dgm:prSet presAssocID="{0B6B1635-A53E-4167-8319-F12C4160D90F}" presName="sibTrans" presStyleCnt="0"/>
      <dgm:spPr/>
    </dgm:pt>
    <dgm:pt modelId="{C877646A-C89C-4F16-A6FC-25BEE6B17511}" type="pres">
      <dgm:prSet presAssocID="{5CE3D94A-BBA4-4F7C-9538-12B04F934029}" presName="node" presStyleLbl="node1" presStyleIdx="1" presStyleCnt="3" custScaleX="118799">
        <dgm:presLayoutVars>
          <dgm:bulletEnabled val="1"/>
        </dgm:presLayoutVars>
      </dgm:prSet>
      <dgm:spPr>
        <a:xfrm>
          <a:off x="9887426" y="2389"/>
          <a:ext cx="6300581" cy="3780349"/>
        </a:xfrm>
        <a:prstGeom prst="rect">
          <a:avLst/>
        </a:prstGeom>
      </dgm:spPr>
    </dgm:pt>
    <dgm:pt modelId="{DCAE3926-C4C0-4520-90BB-95178D1B1D0D}" type="pres">
      <dgm:prSet presAssocID="{C419F9E0-DA41-42B5-A5E1-CD273E3F1E19}" presName="sibTrans" presStyleCnt="0"/>
      <dgm:spPr/>
    </dgm:pt>
    <dgm:pt modelId="{4BC6C343-C0EA-4F96-B282-287EEE3EF63F}" type="pres">
      <dgm:prSet presAssocID="{D2BB9F6F-6D11-4A95-BF7B-3C4FFC3526F2}" presName="node" presStyleLbl="node1" presStyleIdx="2" presStyleCnt="3" custScaleX="248511" custLinFactNeighborX="510" custLinFactNeighborY="-7182">
        <dgm:presLayoutVars>
          <dgm:bulletEnabled val="1"/>
        </dgm:presLayoutVars>
      </dgm:prSet>
      <dgm:spPr>
        <a:xfrm>
          <a:off x="2956786" y="4412796"/>
          <a:ext cx="6300581" cy="3780349"/>
        </a:xfrm>
        <a:prstGeom prst="rect">
          <a:avLst/>
        </a:prstGeom>
      </dgm:spPr>
    </dgm:pt>
  </dgm:ptLst>
  <dgm:cxnLst>
    <dgm:cxn modelId="{4379632B-78D9-4CA4-940F-AED0ED02E1A6}" type="presOf" srcId="{5CE3D94A-BBA4-4F7C-9538-12B04F934029}" destId="{C877646A-C89C-4F16-A6FC-25BEE6B17511}" srcOrd="0" destOrd="0" presId="urn:microsoft.com/office/officeart/2005/8/layout/default"/>
    <dgm:cxn modelId="{9A4F30AA-03E9-4357-86C3-029396E1ED91}" type="presOf" srcId="{496184F7-26F0-460E-B82E-C66C534235DC}" destId="{D0A8A1F8-E001-4E16-B1B8-7901C8ED66BD}" srcOrd="0" destOrd="0" presId="urn:microsoft.com/office/officeart/2005/8/layout/default"/>
    <dgm:cxn modelId="{36E452B5-9FD7-4A42-B302-FCE7D633C1E1}" srcId="{496184F7-26F0-460E-B82E-C66C534235DC}" destId="{1465FBB8-8E83-4265-A687-CCA01645A348}" srcOrd="0" destOrd="0" parTransId="{49134617-18C5-44B2-BDD6-415C618940DD}" sibTransId="{0B6B1635-A53E-4167-8319-F12C4160D90F}"/>
    <dgm:cxn modelId="{2055CAC4-8FF2-469F-9AFA-B142AF1AA80F}" type="presOf" srcId="{1465FBB8-8E83-4265-A687-CCA01645A348}" destId="{1623C7E3-F1A5-4D2F-8534-7404326BBB85}" srcOrd="0" destOrd="0" presId="urn:microsoft.com/office/officeart/2005/8/layout/default"/>
    <dgm:cxn modelId="{E2B887D1-CD71-4680-9EF5-7A5835BCA598}" srcId="{496184F7-26F0-460E-B82E-C66C534235DC}" destId="{5CE3D94A-BBA4-4F7C-9538-12B04F934029}" srcOrd="1" destOrd="0" parTransId="{143CD54E-8C9A-4C49-AD55-AFDE42967874}" sibTransId="{C419F9E0-DA41-42B5-A5E1-CD273E3F1E19}"/>
    <dgm:cxn modelId="{A25237D8-B8E2-423D-8228-3D7DDBE938F7}" srcId="{496184F7-26F0-460E-B82E-C66C534235DC}" destId="{D2BB9F6F-6D11-4A95-BF7B-3C4FFC3526F2}" srcOrd="2" destOrd="0" parTransId="{C247A889-2EF3-493F-B4C6-822D265BB8B0}" sibTransId="{2001E512-7B13-4A28-9BA0-A280F8B897A2}"/>
    <dgm:cxn modelId="{F9533DE8-814A-43B7-92EF-35065E233357}" type="presOf" srcId="{D2BB9F6F-6D11-4A95-BF7B-3C4FFC3526F2}" destId="{4BC6C343-C0EA-4F96-B282-287EEE3EF63F}" srcOrd="0" destOrd="0" presId="urn:microsoft.com/office/officeart/2005/8/layout/default"/>
    <dgm:cxn modelId="{B551764B-1D53-4FD5-9067-35DB8C3CA3C0}" type="presParOf" srcId="{D0A8A1F8-E001-4E16-B1B8-7901C8ED66BD}" destId="{1623C7E3-F1A5-4D2F-8534-7404326BBB85}" srcOrd="0" destOrd="0" presId="urn:microsoft.com/office/officeart/2005/8/layout/default"/>
    <dgm:cxn modelId="{CCB70DFA-87C1-4B34-A72F-5E620C52B902}" type="presParOf" srcId="{D0A8A1F8-E001-4E16-B1B8-7901C8ED66BD}" destId="{E78480AB-A5A0-44A3-BA29-171F9F46D0C2}" srcOrd="1" destOrd="0" presId="urn:microsoft.com/office/officeart/2005/8/layout/default"/>
    <dgm:cxn modelId="{33FAB90E-977D-476B-92C6-7D983AEACD1E}" type="presParOf" srcId="{D0A8A1F8-E001-4E16-B1B8-7901C8ED66BD}" destId="{C877646A-C89C-4F16-A6FC-25BEE6B17511}" srcOrd="2" destOrd="0" presId="urn:microsoft.com/office/officeart/2005/8/layout/default"/>
    <dgm:cxn modelId="{50EE95D4-EB7A-4DA4-A443-3C417470883D}" type="presParOf" srcId="{D0A8A1F8-E001-4E16-B1B8-7901C8ED66BD}" destId="{DCAE3926-C4C0-4520-90BB-95178D1B1D0D}" srcOrd="3" destOrd="0" presId="urn:microsoft.com/office/officeart/2005/8/layout/default"/>
    <dgm:cxn modelId="{96AB0325-2E99-40EF-ADF8-ACF318A0309B}" type="presParOf" srcId="{D0A8A1F8-E001-4E16-B1B8-7901C8ED66BD}" destId="{4BC6C343-C0EA-4F96-B282-287EEE3EF63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98C6EF-73AC-4F44-9A9F-305EB3FEC3C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SV"/>
        </a:p>
      </dgm:t>
    </dgm:pt>
    <dgm:pt modelId="{DE1BD4BE-7300-497E-A3B0-38C1C26490A6}">
      <dgm:prSet phldrT="[Texto]" custT="1"/>
      <dgm:spPr>
        <a:noFill/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s-SV" sz="3600">
              <a:latin typeface="Abel" panose="02000506030000020004" pitchFamily="2" charset="0"/>
            </a:rPr>
            <a:t>Licitación: “Adquisición de vehículos institucionales” con 67% de avance se recibieron 4 vehículos pendiente de recibir 2 vehículos en la 2da semana de agosto</a:t>
          </a:r>
        </a:p>
      </dgm:t>
    </dgm:pt>
    <dgm:pt modelId="{8E21FA34-F221-43CD-9648-BB3D76FC4ECA}" type="parTrans" cxnId="{6635E63C-65CC-4DF6-8BA3-32317F75B830}">
      <dgm:prSet/>
      <dgm:spPr/>
      <dgm:t>
        <a:bodyPr/>
        <a:lstStyle/>
        <a:p>
          <a:endParaRPr lang="es-SV"/>
        </a:p>
      </dgm:t>
    </dgm:pt>
    <dgm:pt modelId="{E2AFA408-BB99-4153-958B-2ABE757098B2}" type="sibTrans" cxnId="{6635E63C-65CC-4DF6-8BA3-32317F75B830}">
      <dgm:prSet/>
      <dgm:spPr/>
      <dgm:t>
        <a:bodyPr/>
        <a:lstStyle/>
        <a:p>
          <a:endParaRPr lang="es-SV"/>
        </a:p>
      </dgm:t>
    </dgm:pt>
    <dgm:pt modelId="{3E845853-0A54-4CE3-B6CC-F142966139AB}">
      <dgm:prSet phldrT="[Texto]" custT="1"/>
      <dgm:spPr>
        <a:noFill/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s-SV" sz="3600">
              <a:latin typeface="Abel" panose="02000506030000020004" pitchFamily="2" charset="0"/>
            </a:rPr>
            <a:t>Licitación: “Mejoramiento del CFP INSAFORP en San Bartolo” Se declaró desierto el proceso.</a:t>
          </a:r>
        </a:p>
      </dgm:t>
    </dgm:pt>
    <dgm:pt modelId="{9F5564C4-DFAB-46E6-95B4-C923A330069C}" type="parTrans" cxnId="{FDBD57B9-629E-4142-A933-E28BC9D497E5}">
      <dgm:prSet/>
      <dgm:spPr/>
      <dgm:t>
        <a:bodyPr/>
        <a:lstStyle/>
        <a:p>
          <a:endParaRPr lang="es-SV"/>
        </a:p>
      </dgm:t>
    </dgm:pt>
    <dgm:pt modelId="{122C083C-7FD6-4F21-A53D-5F019D86B48A}" type="sibTrans" cxnId="{FDBD57B9-629E-4142-A933-E28BC9D497E5}">
      <dgm:prSet/>
      <dgm:spPr/>
      <dgm:t>
        <a:bodyPr/>
        <a:lstStyle/>
        <a:p>
          <a:endParaRPr lang="es-SV"/>
        </a:p>
      </dgm:t>
    </dgm:pt>
    <dgm:pt modelId="{787C4C06-1ADD-46F4-8845-671F7A62529A}" type="pres">
      <dgm:prSet presAssocID="{1498C6EF-73AC-4F44-9A9F-305EB3FEC3CE}" presName="diagram" presStyleCnt="0">
        <dgm:presLayoutVars>
          <dgm:dir/>
          <dgm:resizeHandles val="exact"/>
        </dgm:presLayoutVars>
      </dgm:prSet>
      <dgm:spPr/>
    </dgm:pt>
    <dgm:pt modelId="{E3868CB6-3232-4C7D-B631-878ACEF5873A}" type="pres">
      <dgm:prSet presAssocID="{DE1BD4BE-7300-497E-A3B0-38C1C26490A6}" presName="node" presStyleLbl="node1" presStyleIdx="0" presStyleCnt="2" custScaleX="130010">
        <dgm:presLayoutVars>
          <dgm:bulletEnabled val="1"/>
        </dgm:presLayoutVars>
      </dgm:prSet>
      <dgm:spPr/>
    </dgm:pt>
    <dgm:pt modelId="{2FEEFD01-1AFE-4B14-84B0-6E445A5EB739}" type="pres">
      <dgm:prSet presAssocID="{E2AFA408-BB99-4153-958B-2ABE757098B2}" presName="sibTrans" presStyleCnt="0"/>
      <dgm:spPr/>
    </dgm:pt>
    <dgm:pt modelId="{84F48343-8B95-4AE1-9CD7-0A41FAC2E60D}" type="pres">
      <dgm:prSet presAssocID="{3E845853-0A54-4CE3-B6CC-F142966139AB}" presName="node" presStyleLbl="node1" presStyleIdx="1" presStyleCnt="2" custScaleX="126728">
        <dgm:presLayoutVars>
          <dgm:bulletEnabled val="1"/>
        </dgm:presLayoutVars>
      </dgm:prSet>
      <dgm:spPr/>
    </dgm:pt>
  </dgm:ptLst>
  <dgm:cxnLst>
    <dgm:cxn modelId="{1101AB2E-FC04-4F52-A2DE-28B326E4413C}" type="presOf" srcId="{DE1BD4BE-7300-497E-A3B0-38C1C26490A6}" destId="{E3868CB6-3232-4C7D-B631-878ACEF5873A}" srcOrd="0" destOrd="0" presId="urn:microsoft.com/office/officeart/2005/8/layout/default"/>
    <dgm:cxn modelId="{6635E63C-65CC-4DF6-8BA3-32317F75B830}" srcId="{1498C6EF-73AC-4F44-9A9F-305EB3FEC3CE}" destId="{DE1BD4BE-7300-497E-A3B0-38C1C26490A6}" srcOrd="0" destOrd="0" parTransId="{8E21FA34-F221-43CD-9648-BB3D76FC4ECA}" sibTransId="{E2AFA408-BB99-4153-958B-2ABE757098B2}"/>
    <dgm:cxn modelId="{2E8005AD-7A66-4075-B62E-BB6A447456C4}" type="presOf" srcId="{3E845853-0A54-4CE3-B6CC-F142966139AB}" destId="{84F48343-8B95-4AE1-9CD7-0A41FAC2E60D}" srcOrd="0" destOrd="0" presId="urn:microsoft.com/office/officeart/2005/8/layout/default"/>
    <dgm:cxn modelId="{FDBD57B9-629E-4142-A933-E28BC9D497E5}" srcId="{1498C6EF-73AC-4F44-9A9F-305EB3FEC3CE}" destId="{3E845853-0A54-4CE3-B6CC-F142966139AB}" srcOrd="1" destOrd="0" parTransId="{9F5564C4-DFAB-46E6-95B4-C923A330069C}" sibTransId="{122C083C-7FD6-4F21-A53D-5F019D86B48A}"/>
    <dgm:cxn modelId="{6D0126EF-D53D-49BF-A1DE-A0D46E636EC4}" type="presOf" srcId="{1498C6EF-73AC-4F44-9A9F-305EB3FEC3CE}" destId="{787C4C06-1ADD-46F4-8845-671F7A62529A}" srcOrd="0" destOrd="0" presId="urn:microsoft.com/office/officeart/2005/8/layout/default"/>
    <dgm:cxn modelId="{C06DCF0C-3F9A-48F1-8339-E02A746FF82F}" type="presParOf" srcId="{787C4C06-1ADD-46F4-8845-671F7A62529A}" destId="{E3868CB6-3232-4C7D-B631-878ACEF5873A}" srcOrd="0" destOrd="0" presId="urn:microsoft.com/office/officeart/2005/8/layout/default"/>
    <dgm:cxn modelId="{CF3C035D-0738-4B08-A9F8-D4FF27869B91}" type="presParOf" srcId="{787C4C06-1ADD-46F4-8845-671F7A62529A}" destId="{2FEEFD01-1AFE-4B14-84B0-6E445A5EB739}" srcOrd="1" destOrd="0" presId="urn:microsoft.com/office/officeart/2005/8/layout/default"/>
    <dgm:cxn modelId="{A44CE66C-4505-4BFC-B0C1-779A9FEB91FB}" type="presParOf" srcId="{787C4C06-1ADD-46F4-8845-671F7A62529A}" destId="{84F48343-8B95-4AE1-9CD7-0A41FAC2E60D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23C7E3-F1A5-4D2F-8534-7404326BBB85}">
      <dsp:nvSpPr>
        <dsp:cNvPr id="0" name=""/>
        <dsp:cNvSpPr/>
      </dsp:nvSpPr>
      <dsp:spPr>
        <a:xfrm>
          <a:off x="2193124" y="2907"/>
          <a:ext cx="7141371" cy="3579754"/>
        </a:xfrm>
        <a:prstGeom prst="rect">
          <a:avLst/>
        </a:prstGeom>
        <a:noFill/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rtlCol="0" anchor="ctr" anchorCtr="0">
          <a:noAutofit/>
        </a:bodyPr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s-SV" sz="36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  <a:sym typeface="Arial"/>
            </a:rPr>
            <a:t>1. </a:t>
          </a:r>
          <a:r>
            <a:rPr kumimoji="0" lang="es-SV" sz="36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</a:rPr>
            <a:t>Sesión de SENSIBILIZACIÓN del proceso de AGILISMO en la Institución, con Dirección Ejecutiva y Equipo Gerencial.</a:t>
          </a:r>
          <a:endParaRPr kumimoji="0" lang="es-SV" sz="3600" b="0" i="0" u="none" strike="noStrike" kern="0" cap="none" spc="0" normalizeH="0" baseline="0">
            <a:ln>
              <a:noFill/>
            </a:ln>
            <a:solidFill>
              <a:srgbClr val="FFFFFF"/>
            </a:solidFill>
            <a:effectLst/>
            <a:uLnTx/>
            <a:uFillTx/>
            <a:latin typeface="Abel" panose="02000506030000020004" pitchFamily="2" charset="0"/>
            <a:ea typeface="Nanum Gothic" panose="020B0604020202020204" charset="-127"/>
            <a:cs typeface="+mn-cs"/>
            <a:sym typeface="Arial"/>
          </a:endParaRPr>
        </a:p>
      </dsp:txBody>
      <dsp:txXfrm>
        <a:off x="2193124" y="2907"/>
        <a:ext cx="7141371" cy="3579754"/>
      </dsp:txXfrm>
    </dsp:sp>
    <dsp:sp modelId="{C877646A-C89C-4F16-A6FC-25BEE6B17511}">
      <dsp:nvSpPr>
        <dsp:cNvPr id="0" name=""/>
        <dsp:cNvSpPr/>
      </dsp:nvSpPr>
      <dsp:spPr>
        <a:xfrm>
          <a:off x="9931121" y="2907"/>
          <a:ext cx="7087854" cy="3579754"/>
        </a:xfrm>
        <a:prstGeom prst="rect">
          <a:avLst/>
        </a:prstGeom>
        <a:noFill/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rtlCol="0" anchor="ctr" anchorCtr="0">
          <a:noAutofit/>
        </a:bodyPr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s-SV" sz="36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  <a:sym typeface="Arial"/>
            </a:rPr>
            <a:t>2. R</a:t>
          </a:r>
          <a:r>
            <a:rPr kumimoji="0" lang="es-SV" sz="36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cs typeface="+mn-cs"/>
              <a:sym typeface="Arial"/>
            </a:rPr>
            <a:t>euniones INCEPTION con responsables de módulos: a. PAGOS y b. FINANCIERO, para iniciar el levantamiento de historias de usuario.</a:t>
          </a:r>
          <a:endParaRPr kumimoji="0" lang="es-SV" sz="3600" b="0" i="0" u="none" strike="noStrike" kern="0" cap="none" spc="0" normalizeH="0" baseline="0">
            <a:ln>
              <a:noFill/>
            </a:ln>
            <a:solidFill>
              <a:srgbClr val="FFFFFF"/>
            </a:solidFill>
            <a:effectLst/>
            <a:uLnTx/>
            <a:uFillTx/>
            <a:latin typeface="Abel" panose="02000506030000020004" pitchFamily="2" charset="0"/>
            <a:ea typeface="Nanum Gothic" panose="020B0604020202020204" charset="-127"/>
            <a:cs typeface="+mn-cs"/>
            <a:sym typeface="Arial"/>
          </a:endParaRPr>
        </a:p>
      </dsp:txBody>
      <dsp:txXfrm>
        <a:off x="9931121" y="2907"/>
        <a:ext cx="7087854" cy="3579754"/>
      </dsp:txXfrm>
    </dsp:sp>
    <dsp:sp modelId="{4BC6C343-C0EA-4F96-B282-287EEE3EF63F}">
      <dsp:nvSpPr>
        <dsp:cNvPr id="0" name=""/>
        <dsp:cNvSpPr/>
      </dsp:nvSpPr>
      <dsp:spPr>
        <a:xfrm>
          <a:off x="2223074" y="3922189"/>
          <a:ext cx="14826806" cy="3579754"/>
        </a:xfrm>
        <a:prstGeom prst="rect">
          <a:avLst/>
        </a:prstGeom>
        <a:noFill/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rtlCol="0" anchor="ctr" anchorCtr="0">
          <a:noAutofit/>
        </a:bodyPr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s-419" sz="36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  <a:sym typeface="Arial"/>
            </a:rPr>
            <a:t>3. Productos obtenidos de consultoría:</a:t>
          </a:r>
        </a:p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s-SV" sz="36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cs typeface="+mn-cs"/>
              <a:sym typeface="Arial"/>
            </a:rPr>
            <a:t>- “Plan de trabajo inicial | organigrama | plan de comunicación”. </a:t>
          </a:r>
        </a:p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s-SV" sz="36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cs typeface="+mn-cs"/>
              <a:sym typeface="Arial"/>
            </a:rPr>
            <a:t>- “Propuesta de gestión de necesidades de áreas de negocio”.</a:t>
          </a:r>
        </a:p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s-SV" sz="36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cs typeface="+mn-cs"/>
              <a:sym typeface="Arial"/>
            </a:rPr>
            <a:t>siendo este último el estándar de desarrollo que la Institución adoptará bajo la cultura ágil utilizando SCRUM.</a:t>
          </a:r>
          <a:endParaRPr kumimoji="0" lang="es-SV" sz="3600" b="0" i="0" u="none" strike="noStrike" kern="0" cap="none" spc="0" normalizeH="0" baseline="0">
            <a:ln>
              <a:noFill/>
            </a:ln>
            <a:solidFill>
              <a:srgbClr val="FFFFFF"/>
            </a:solidFill>
            <a:effectLst/>
            <a:uLnTx/>
            <a:uFillTx/>
            <a:latin typeface="Abel" panose="02000506030000020004" pitchFamily="2" charset="0"/>
            <a:ea typeface="Nanum Gothic" panose="020B0604020202020204" charset="-127"/>
            <a:cs typeface="+mn-cs"/>
            <a:sym typeface="Arial"/>
          </a:endParaRPr>
        </a:p>
      </dsp:txBody>
      <dsp:txXfrm>
        <a:off x="2223074" y="3922189"/>
        <a:ext cx="14826806" cy="35797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868CB6-3232-4C7D-B631-878ACEF5873A}">
      <dsp:nvSpPr>
        <dsp:cNvPr id="0" name=""/>
        <dsp:cNvSpPr/>
      </dsp:nvSpPr>
      <dsp:spPr>
        <a:xfrm>
          <a:off x="646371" y="213"/>
          <a:ext cx="6943055" cy="3204240"/>
        </a:xfrm>
        <a:prstGeom prst="rect">
          <a:avLst/>
        </a:prstGeom>
        <a:noFill/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3600" kern="1200">
              <a:latin typeface="Abel" panose="02000506030000020004" pitchFamily="2" charset="0"/>
            </a:rPr>
            <a:t>Licitación: “Adquisición de vehículos institucionales” con 67% de avance se recibieron 4 vehículos pendiente de recibir 2 vehículos en la 2da semana de agosto</a:t>
          </a:r>
        </a:p>
      </dsp:txBody>
      <dsp:txXfrm>
        <a:off x="646371" y="213"/>
        <a:ext cx="6943055" cy="3204240"/>
      </dsp:txXfrm>
    </dsp:sp>
    <dsp:sp modelId="{84F48343-8B95-4AE1-9CD7-0A41FAC2E60D}">
      <dsp:nvSpPr>
        <dsp:cNvPr id="0" name=""/>
        <dsp:cNvSpPr/>
      </dsp:nvSpPr>
      <dsp:spPr>
        <a:xfrm>
          <a:off x="734007" y="3738494"/>
          <a:ext cx="6767783" cy="3204240"/>
        </a:xfrm>
        <a:prstGeom prst="rect">
          <a:avLst/>
        </a:prstGeom>
        <a:noFill/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3600" kern="1200">
              <a:latin typeface="Abel" panose="02000506030000020004" pitchFamily="2" charset="0"/>
            </a:rPr>
            <a:t>Licitación: “Mejoramiento del CFP INSAFORP en San Bartolo” Se declaró desierto el proceso.</a:t>
          </a:r>
        </a:p>
      </dsp:txBody>
      <dsp:txXfrm>
        <a:off x="734007" y="3738494"/>
        <a:ext cx="6767783" cy="3204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338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9761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5119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1833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0169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347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8042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5846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4a19dd8451_0_36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4a19dd8451_0_36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2735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577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7267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3551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53774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15122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59299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9811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4a19dd8451_0_36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4a19dd8451_0_36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64120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60267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7098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4a19dd8451_0_36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4a19dd8451_0_36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5666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50986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22616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46576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65081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75983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23826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616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59554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4616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020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7942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9844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23580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61707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34428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47263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46651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94252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/>
              <a:t>Respecto al Trimestre anterior en numeral 3 se suman 3 nuevos diseños a los 5 del T1 y 33 documentos actualizados a los 85 de T1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08550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4485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8982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2822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4a19dd8451_0_36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4a19dd8451_0_36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91836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37620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16371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5517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26987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9877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8594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40300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39638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362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79726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60707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13685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200434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31688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72034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974186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977209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740746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68948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02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33826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/>
              <a:t>Gráfico Pastel Indicador 13.4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/>
              <a:t>Acceso informacion indicador 15.1</a:t>
            </a:r>
            <a:endParaRPr lang="es-MX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err="1"/>
              <a:t>Porentaje</a:t>
            </a:r>
            <a:r>
              <a:rPr lang="es-MX"/>
              <a:t> de informes en tiempo meta: Indicador 13.3 </a:t>
            </a:r>
          </a:p>
        </p:txBody>
      </p:sp>
    </p:spTree>
    <p:extLst>
      <p:ext uri="{BB962C8B-B14F-4D97-AF65-F5344CB8AC3E}">
        <p14:creationId xmlns:p14="http://schemas.microsoft.com/office/powerpoint/2010/main" val="16852912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295149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9527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873543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330667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/>
              <a:t>Actividades de divulgación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/>
              <a:t>1T: En febrero se realizan reuniones de evaluación y ajustes del Plan Operativo Anual 2023 con equipo gerencial.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/>
              <a:t>2T: En junio se realiza 5 talleres de divulgación del PEI 2023-2027 con todo el personal.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5339683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520700"/>
            <a:ext cx="4633913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000451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520700"/>
            <a:ext cx="4633913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8545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520700"/>
            <a:ext cx="4633913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3d90df77_0_5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129662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2513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6636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8512533"/>
            <a:ext cx="24377650" cy="520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952">
              <a:solidFill>
                <a:schemeClr val="dk2"/>
              </a:solidFill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01505" y="3628400"/>
            <a:ext cx="20574641" cy="49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4396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58370" y="9290733"/>
            <a:ext cx="11860910" cy="1268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>
                <a:solidFill>
                  <a:schemeClr val="lt1"/>
                </a:solidFill>
                <a:latin typeface="Be Vietnam Pro Light"/>
                <a:ea typeface="Be Vietnam Pro Light"/>
                <a:cs typeface="Be Vietnam Pro Light"/>
                <a:sym typeface="Be Vietnam Pro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6053223" y="4372168"/>
            <a:ext cx="12271204" cy="61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e Vietnam Pro Light"/>
              <a:buChar char="●"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/>
          <p:nvPr/>
        </p:nvSpPr>
        <p:spPr>
          <a:xfrm>
            <a:off x="-99" y="12277333"/>
            <a:ext cx="24375251" cy="143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952"/>
          </a:p>
        </p:txBody>
      </p:sp>
      <p:sp>
        <p:nvSpPr>
          <p:cNvPr id="36" name="Google Shape;36;p7"/>
          <p:cNvSpPr/>
          <p:nvPr/>
        </p:nvSpPr>
        <p:spPr>
          <a:xfrm>
            <a:off x="2498" y="0"/>
            <a:ext cx="24375251" cy="95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952"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919500" y="983533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0" y="2729600"/>
            <a:ext cx="24377650" cy="825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952">
              <a:solidFill>
                <a:schemeClr val="dk2"/>
              </a:solidFill>
            </a:endParaRPr>
          </a:p>
        </p:txBody>
      </p: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5693317" y="3910867"/>
            <a:ext cx="12991016" cy="38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59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5212243" y="7806067"/>
            <a:ext cx="13953165" cy="178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/>
          <p:nvPr/>
        </p:nvSpPr>
        <p:spPr>
          <a:xfrm>
            <a:off x="0" y="0"/>
            <a:ext cx="24377650" cy="378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952">
              <a:solidFill>
                <a:schemeClr val="dk2"/>
              </a:solidFill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1919500" y="983533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1919433" y="9542133"/>
            <a:ext cx="6146399" cy="1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2"/>
          </p:nvPr>
        </p:nvSpPr>
        <p:spPr>
          <a:xfrm>
            <a:off x="9115618" y="9542133"/>
            <a:ext cx="6146399" cy="1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3"/>
          </p:nvPr>
        </p:nvSpPr>
        <p:spPr>
          <a:xfrm>
            <a:off x="16311812" y="9542133"/>
            <a:ext cx="6146399" cy="1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4" hasCustomPrompt="1"/>
          </p:nvPr>
        </p:nvSpPr>
        <p:spPr>
          <a:xfrm>
            <a:off x="3854129" y="5460400"/>
            <a:ext cx="2277007" cy="179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959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5" hasCustomPrompt="1"/>
          </p:nvPr>
        </p:nvSpPr>
        <p:spPr>
          <a:xfrm>
            <a:off x="11050314" y="5460400"/>
            <a:ext cx="2277007" cy="179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959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6" hasCustomPrompt="1"/>
          </p:nvPr>
        </p:nvSpPr>
        <p:spPr>
          <a:xfrm>
            <a:off x="18246508" y="5460400"/>
            <a:ext cx="2277007" cy="179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959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7"/>
          </p:nvPr>
        </p:nvSpPr>
        <p:spPr>
          <a:xfrm>
            <a:off x="9115618" y="7897867"/>
            <a:ext cx="6146399" cy="19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865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8"/>
          </p:nvPr>
        </p:nvSpPr>
        <p:spPr>
          <a:xfrm>
            <a:off x="16311812" y="7897867"/>
            <a:ext cx="6146399" cy="19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865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9"/>
          </p:nvPr>
        </p:nvSpPr>
        <p:spPr>
          <a:xfrm>
            <a:off x="1919433" y="7897867"/>
            <a:ext cx="6146399" cy="19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865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_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6718183" y="7347800"/>
            <a:ext cx="14203500" cy="22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093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title" idx="2" hasCustomPrompt="1"/>
          </p:nvPr>
        </p:nvSpPr>
        <p:spPr>
          <a:xfrm>
            <a:off x="3455967" y="7930267"/>
            <a:ext cx="2448162" cy="232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93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996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996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996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996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996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996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996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996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1"/>
          </p:nvPr>
        </p:nvSpPr>
        <p:spPr>
          <a:xfrm>
            <a:off x="6718183" y="9355067"/>
            <a:ext cx="14203500" cy="10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/>
          <p:nvPr/>
        </p:nvSpPr>
        <p:spPr>
          <a:xfrm>
            <a:off x="0" y="0"/>
            <a:ext cx="24377650" cy="494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952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4976704" y="983533"/>
            <a:ext cx="14424243" cy="30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/>
          <p:nvPr/>
        </p:nvSpPr>
        <p:spPr>
          <a:xfrm>
            <a:off x="-99" y="12277333"/>
            <a:ext cx="24375251" cy="143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952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/>
          <p:nvPr/>
        </p:nvSpPr>
        <p:spPr>
          <a:xfrm>
            <a:off x="9198" y="0"/>
            <a:ext cx="24377650" cy="443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952"/>
          </a:p>
        </p:txBody>
      </p:sp>
      <p:sp>
        <p:nvSpPr>
          <p:cNvPr id="185" name="Google Shape;185;p30"/>
          <p:cNvSpPr txBox="1">
            <a:spLocks noGrp="1"/>
          </p:cNvSpPr>
          <p:nvPr>
            <p:ph type="title"/>
          </p:nvPr>
        </p:nvSpPr>
        <p:spPr>
          <a:xfrm>
            <a:off x="6900603" y="1440000"/>
            <a:ext cx="10576445" cy="28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2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subTitle" idx="1"/>
          </p:nvPr>
        </p:nvSpPr>
        <p:spPr>
          <a:xfrm>
            <a:off x="6900603" y="4704000"/>
            <a:ext cx="10576445" cy="28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/>
          <p:nvPr/>
        </p:nvSpPr>
        <p:spPr>
          <a:xfrm>
            <a:off x="9198" y="0"/>
            <a:ext cx="24377650" cy="1472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952"/>
          </a:p>
        </p:txBody>
      </p:sp>
      <p:sp>
        <p:nvSpPr>
          <p:cNvPr id="190" name="Google Shape;190;p31"/>
          <p:cNvSpPr/>
          <p:nvPr/>
        </p:nvSpPr>
        <p:spPr>
          <a:xfrm>
            <a:off x="0" y="8340400"/>
            <a:ext cx="24377650" cy="540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952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/>
          <p:nvPr/>
        </p:nvSpPr>
        <p:spPr>
          <a:xfrm>
            <a:off x="9198" y="0"/>
            <a:ext cx="24377650" cy="294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952"/>
          </a:p>
        </p:txBody>
      </p:sp>
      <p:sp>
        <p:nvSpPr>
          <p:cNvPr id="193" name="Google Shape;193;p32"/>
          <p:cNvSpPr/>
          <p:nvPr/>
        </p:nvSpPr>
        <p:spPr>
          <a:xfrm>
            <a:off x="0" y="12277333"/>
            <a:ext cx="24377650" cy="1472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952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4"/>
            <a:ext cx="24377650" cy="137159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46">
            <a:off x="7154518" y="9725568"/>
            <a:ext cx="10068577" cy="11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920033" y="2852837"/>
            <a:ext cx="20537850" cy="6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026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2940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4"/>
            <a:ext cx="24377650" cy="1371599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376739" y="1440000"/>
            <a:ext cx="11624172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1464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8837898" y="4447133"/>
            <a:ext cx="6701454" cy="5956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46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 rot="499">
            <a:off x="6684259" y="11023067"/>
            <a:ext cx="11009932" cy="1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0207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1919500" y="1440000"/>
            <a:ext cx="20538650" cy="16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36671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FB56AA-2A15-DD09-C720-24BA82E44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8447404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9921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3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4"/>
            <a:ext cx="24377650" cy="13715997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3"/>
          <p:cNvSpPr txBox="1">
            <a:spLocks noGrp="1"/>
          </p:cNvSpPr>
          <p:nvPr>
            <p:ph type="title" hasCustomPrompt="1"/>
          </p:nvPr>
        </p:nvSpPr>
        <p:spPr>
          <a:xfrm rot="1400">
            <a:off x="4157317" y="3411403"/>
            <a:ext cx="1964288" cy="1693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/>
          </p:nvPr>
        </p:nvSpPr>
        <p:spPr>
          <a:xfrm>
            <a:off x="1919500" y="5059072"/>
            <a:ext cx="6439923" cy="14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919500" y="5928552"/>
            <a:ext cx="6439923" cy="1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 hasCustomPrompt="1"/>
          </p:nvPr>
        </p:nvSpPr>
        <p:spPr>
          <a:xfrm rot="1400">
            <a:off x="11206748" y="3411400"/>
            <a:ext cx="1964288" cy="1693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/>
          </p:nvPr>
        </p:nvSpPr>
        <p:spPr>
          <a:xfrm>
            <a:off x="8968864" y="5059072"/>
            <a:ext cx="6439923" cy="14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8968864" y="5928552"/>
            <a:ext cx="6439923" cy="1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 hasCustomPrompt="1"/>
          </p:nvPr>
        </p:nvSpPr>
        <p:spPr>
          <a:xfrm rot="1400">
            <a:off x="18256178" y="3411403"/>
            <a:ext cx="1964288" cy="1693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/>
          </p:nvPr>
        </p:nvSpPr>
        <p:spPr>
          <a:xfrm>
            <a:off x="16018227" y="5059072"/>
            <a:ext cx="6439923" cy="14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6018227" y="5928552"/>
            <a:ext cx="6439923" cy="1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 hasCustomPrompt="1"/>
          </p:nvPr>
        </p:nvSpPr>
        <p:spPr>
          <a:xfrm rot="1400">
            <a:off x="7629346" y="8151643"/>
            <a:ext cx="1964288" cy="1693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/>
          </p:nvPr>
        </p:nvSpPr>
        <p:spPr>
          <a:xfrm>
            <a:off x="5391529" y="9799312"/>
            <a:ext cx="6439923" cy="14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5391529" y="10668792"/>
            <a:ext cx="6439923" cy="1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 hasCustomPrompt="1"/>
          </p:nvPr>
        </p:nvSpPr>
        <p:spPr>
          <a:xfrm rot="1400">
            <a:off x="14784381" y="8151640"/>
            <a:ext cx="1964288" cy="1693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6"/>
          </p:nvPr>
        </p:nvSpPr>
        <p:spPr>
          <a:xfrm>
            <a:off x="12546465" y="9799312"/>
            <a:ext cx="6439923" cy="14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7"/>
          </p:nvPr>
        </p:nvSpPr>
        <p:spPr>
          <a:xfrm>
            <a:off x="12546465" y="10668792"/>
            <a:ext cx="6439923" cy="1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8"/>
          </p:nvPr>
        </p:nvSpPr>
        <p:spPr>
          <a:xfrm>
            <a:off x="1919500" y="1440000"/>
            <a:ext cx="20538650" cy="16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60121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Background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0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4"/>
            <a:ext cx="24377650" cy="13715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7465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4"/>
            <a:ext cx="24377650" cy="1371599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>
            <a:spLocks noGrp="1"/>
          </p:cNvSpPr>
          <p:nvPr>
            <p:ph type="subTitle" idx="1"/>
          </p:nvPr>
        </p:nvSpPr>
        <p:spPr>
          <a:xfrm>
            <a:off x="7943464" y="10137600"/>
            <a:ext cx="8490588" cy="21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1919500" y="1440000"/>
            <a:ext cx="20538650" cy="16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5352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4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4"/>
            <a:ext cx="24377650" cy="13715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54978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5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4"/>
            <a:ext cx="24377650" cy="13715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9034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6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4"/>
            <a:ext cx="24377650" cy="13715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932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7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4"/>
            <a:ext cx="24377650" cy="13715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87102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8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4"/>
            <a:ext cx="24377650" cy="13715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2675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9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4"/>
            <a:ext cx="24377650" cy="13715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057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7">
  <p:cSld name="Background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1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4"/>
            <a:ext cx="24377650" cy="13715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5414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8">
  <p:cSld name="Background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2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4"/>
            <a:ext cx="24377650" cy="13715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6598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8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"/>
            <a:ext cx="24377650" cy="1371599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769958" y="2674000"/>
            <a:ext cx="14837735" cy="83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594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8089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5"/>
            <a:ext cx="24377650" cy="1371599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46">
            <a:off x="7154519" y="9725568"/>
            <a:ext cx="10068577" cy="11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920034" y="2852838"/>
            <a:ext cx="20537850" cy="6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025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1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1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1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1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1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1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1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1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12063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5"/>
            <a:ext cx="24377650" cy="137159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376739" y="1440000"/>
            <a:ext cx="11624172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146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6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6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6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6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6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6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6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6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8837898" y="4447132"/>
            <a:ext cx="6701454" cy="5956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464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2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 rot="499">
            <a:off x="6684259" y="11023068"/>
            <a:ext cx="11009932" cy="1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5"/>
            </a:lvl1pPr>
            <a:lvl2pPr lvl="1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5"/>
              </a:spcBef>
              <a:spcAft>
                <a:spcPts val="426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2165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5"/>
            <a:ext cx="24377650" cy="1371599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1919500" y="1440000"/>
            <a:ext cx="20538650" cy="16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1919500" y="3135200"/>
            <a:ext cx="20538650" cy="91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218591" lvl="0" indent="-787007" rtl="0">
              <a:spcBef>
                <a:spcPts val="0"/>
              </a:spcBef>
              <a:spcAft>
                <a:spcPts val="0"/>
              </a:spcAft>
              <a:buSzPts val="1050"/>
              <a:buAutoNum type="arabicPeriod"/>
              <a:defRPr sz="2933"/>
            </a:lvl1pPr>
            <a:lvl2pPr marL="2437181" lvl="1" indent="-8462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3655772" lvl="2" indent="-846244" rtl="0">
              <a:lnSpc>
                <a:spcPct val="115000"/>
              </a:lnSpc>
              <a:spcBef>
                <a:spcPts val="4265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4874363" lvl="3" indent="-846244" rtl="0">
              <a:lnSpc>
                <a:spcPct val="115000"/>
              </a:lnSpc>
              <a:spcBef>
                <a:spcPts val="4265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6092952" lvl="4" indent="-846244" rtl="0">
              <a:lnSpc>
                <a:spcPct val="115000"/>
              </a:lnSpc>
              <a:spcBef>
                <a:spcPts val="4265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7311544" lvl="5" indent="-846244" rtl="0">
              <a:lnSpc>
                <a:spcPct val="115000"/>
              </a:lnSpc>
              <a:spcBef>
                <a:spcPts val="4265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8530133" lvl="6" indent="-846244" rtl="0">
              <a:lnSpc>
                <a:spcPct val="115000"/>
              </a:lnSpc>
              <a:spcBef>
                <a:spcPts val="4265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9748724" lvl="7" indent="-846244" rtl="0">
              <a:lnSpc>
                <a:spcPct val="115000"/>
              </a:lnSpc>
              <a:spcBef>
                <a:spcPts val="4265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10967315" lvl="8" indent="-846244" rtl="0">
              <a:lnSpc>
                <a:spcPct val="115000"/>
              </a:lnSpc>
              <a:spcBef>
                <a:spcPts val="4265"/>
              </a:spcBef>
              <a:spcAft>
                <a:spcPts val="4265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9813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1919500" y="1440000"/>
            <a:ext cx="20538650" cy="16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459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FB56AA-2A15-DD09-C720-24BA82E44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7502941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9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5"/>
            <a:ext cx="24377650" cy="1371599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9631891" y="3901334"/>
            <a:ext cx="12826259" cy="31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599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6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10989137" y="6697068"/>
            <a:ext cx="11469013" cy="31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4265"/>
              </a:spcBef>
              <a:spcAft>
                <a:spcPts val="426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84472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0481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3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5"/>
            <a:ext cx="24377650" cy="1371599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3"/>
          <p:cNvSpPr txBox="1">
            <a:spLocks noGrp="1"/>
          </p:cNvSpPr>
          <p:nvPr>
            <p:ph type="title" hasCustomPrompt="1"/>
          </p:nvPr>
        </p:nvSpPr>
        <p:spPr>
          <a:xfrm rot="1400">
            <a:off x="4157317" y="3411404"/>
            <a:ext cx="1964288" cy="1693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/>
          </p:nvPr>
        </p:nvSpPr>
        <p:spPr>
          <a:xfrm>
            <a:off x="1919500" y="5059072"/>
            <a:ext cx="6439923" cy="14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919500" y="5928552"/>
            <a:ext cx="6439923" cy="1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5"/>
              </a:spcBef>
              <a:spcAft>
                <a:spcPts val="426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 hasCustomPrompt="1"/>
          </p:nvPr>
        </p:nvSpPr>
        <p:spPr>
          <a:xfrm rot="1400">
            <a:off x="11206749" y="3411400"/>
            <a:ext cx="1964288" cy="1693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/>
          </p:nvPr>
        </p:nvSpPr>
        <p:spPr>
          <a:xfrm>
            <a:off x="8968865" y="5059072"/>
            <a:ext cx="6439923" cy="14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8968865" y="5928552"/>
            <a:ext cx="6439923" cy="1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5"/>
              </a:spcBef>
              <a:spcAft>
                <a:spcPts val="426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 hasCustomPrompt="1"/>
          </p:nvPr>
        </p:nvSpPr>
        <p:spPr>
          <a:xfrm rot="1400">
            <a:off x="18256179" y="3411404"/>
            <a:ext cx="1964288" cy="1693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/>
          </p:nvPr>
        </p:nvSpPr>
        <p:spPr>
          <a:xfrm>
            <a:off x="16018227" y="5059072"/>
            <a:ext cx="6439923" cy="14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6018227" y="5928552"/>
            <a:ext cx="6439923" cy="1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5"/>
              </a:spcBef>
              <a:spcAft>
                <a:spcPts val="426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 hasCustomPrompt="1"/>
          </p:nvPr>
        </p:nvSpPr>
        <p:spPr>
          <a:xfrm rot="1400">
            <a:off x="7629347" y="8151644"/>
            <a:ext cx="1964288" cy="1693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/>
          </p:nvPr>
        </p:nvSpPr>
        <p:spPr>
          <a:xfrm>
            <a:off x="5391529" y="9799312"/>
            <a:ext cx="6439923" cy="14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5391529" y="10668792"/>
            <a:ext cx="6439923" cy="1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5"/>
              </a:spcBef>
              <a:spcAft>
                <a:spcPts val="426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 hasCustomPrompt="1"/>
          </p:nvPr>
        </p:nvSpPr>
        <p:spPr>
          <a:xfrm rot="1400">
            <a:off x="14784381" y="8151640"/>
            <a:ext cx="1964288" cy="1693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6"/>
          </p:nvPr>
        </p:nvSpPr>
        <p:spPr>
          <a:xfrm>
            <a:off x="12546466" y="9799312"/>
            <a:ext cx="6439923" cy="14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6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7"/>
          </p:nvPr>
        </p:nvSpPr>
        <p:spPr>
          <a:xfrm>
            <a:off x="12546466" y="10668792"/>
            <a:ext cx="6439923" cy="1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5"/>
              </a:spcBef>
              <a:spcAft>
                <a:spcPts val="426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8"/>
          </p:nvPr>
        </p:nvSpPr>
        <p:spPr>
          <a:xfrm>
            <a:off x="1919500" y="1440000"/>
            <a:ext cx="20538650" cy="16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2178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Background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0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5"/>
            <a:ext cx="24377650" cy="13715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9289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5"/>
            <a:ext cx="24377650" cy="1371599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>
            <a:spLocks noGrp="1"/>
          </p:cNvSpPr>
          <p:nvPr>
            <p:ph type="subTitle" idx="1"/>
          </p:nvPr>
        </p:nvSpPr>
        <p:spPr>
          <a:xfrm>
            <a:off x="7943463" y="10137600"/>
            <a:ext cx="8490588" cy="21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5"/>
              </a:spcBef>
              <a:spcAft>
                <a:spcPts val="426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1919500" y="1440000"/>
            <a:ext cx="20538650" cy="16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10251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4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5"/>
            <a:ext cx="24377650" cy="13715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234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5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5"/>
            <a:ext cx="24377650" cy="13715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5404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6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5"/>
            <a:ext cx="24377650" cy="13715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13025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7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5"/>
            <a:ext cx="24377650" cy="13715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148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8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5"/>
            <a:ext cx="24377650" cy="13715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63077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9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5"/>
            <a:ext cx="24377650" cy="13715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2408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7">
  <p:cSld name="Background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1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5"/>
            <a:ext cx="24377650" cy="13715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92697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8">
  <p:cSld name="Background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2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5"/>
            <a:ext cx="24377650" cy="13715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27935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8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3"/>
            <a:ext cx="24377650" cy="1371599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769959" y="2674000"/>
            <a:ext cx="14837735" cy="83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588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795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795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795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795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795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795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795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79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5412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901438" y="1186733"/>
            <a:ext cx="20574641" cy="15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901438" y="3073267"/>
            <a:ext cx="20574641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●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○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■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●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○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■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●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○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 Vietnam Pro"/>
              <a:buChar char="■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5" r:id="rId3"/>
    <p:sldLayoutId id="2147483658" r:id="rId4"/>
    <p:sldLayoutId id="2147483769" r:id="rId5"/>
    <p:sldLayoutId id="2147483702" r:id="rId6"/>
    <p:sldLayoutId id="2147483708" r:id="rId7"/>
    <p:sldLayoutId id="2147483707" r:id="rId8"/>
    <p:sldLayoutId id="2147483706" r:id="rId9"/>
    <p:sldLayoutId id="2147483705" r:id="rId10"/>
    <p:sldLayoutId id="2147483704" r:id="rId11"/>
    <p:sldLayoutId id="2147483703" r:id="rId12"/>
    <p:sldLayoutId id="2147483767" r:id="rId13"/>
    <p:sldLayoutId id="2147483761" r:id="rId14"/>
    <p:sldLayoutId id="2147483768" r:id="rId15"/>
    <p:sldLayoutId id="2147483766" r:id="rId16"/>
    <p:sldLayoutId id="2147483765" r:id="rId17"/>
    <p:sldLayoutId id="2147483764" r:id="rId18"/>
    <p:sldLayoutId id="2147483763" r:id="rId19"/>
    <p:sldLayoutId id="2147483762" r:id="rId20"/>
    <p:sldLayoutId id="2147483758" r:id="rId21"/>
    <p:sldLayoutId id="2147483753" r:id="rId22"/>
    <p:sldLayoutId id="2147483760" r:id="rId23"/>
    <p:sldLayoutId id="2147483759" r:id="rId24"/>
    <p:sldLayoutId id="2147483757" r:id="rId25"/>
    <p:sldLayoutId id="2147483756" r:id="rId26"/>
    <p:sldLayoutId id="2147483755" r:id="rId27"/>
    <p:sldLayoutId id="2147483754" r:id="rId28"/>
    <p:sldLayoutId id="2147483750" r:id="rId29"/>
    <p:sldLayoutId id="2147483745" r:id="rId30"/>
    <p:sldLayoutId id="2147483752" r:id="rId31"/>
    <p:sldLayoutId id="2147483751" r:id="rId32"/>
    <p:sldLayoutId id="2147483749" r:id="rId33"/>
    <p:sldLayoutId id="2147483748" r:id="rId34"/>
    <p:sldLayoutId id="2147483747" r:id="rId35"/>
    <p:sldLayoutId id="2147483746" r:id="rId36"/>
    <p:sldLayoutId id="2147483742" r:id="rId37"/>
    <p:sldLayoutId id="2147483737" r:id="rId38"/>
    <p:sldLayoutId id="2147483744" r:id="rId39"/>
    <p:sldLayoutId id="2147483743" r:id="rId40"/>
    <p:sldLayoutId id="2147483741" r:id="rId41"/>
    <p:sldLayoutId id="2147483740" r:id="rId42"/>
    <p:sldLayoutId id="2147483739" r:id="rId43"/>
    <p:sldLayoutId id="2147483738" r:id="rId44"/>
    <p:sldLayoutId id="2147483734" r:id="rId45"/>
    <p:sldLayoutId id="2147483729" r:id="rId46"/>
    <p:sldLayoutId id="2147483736" r:id="rId47"/>
    <p:sldLayoutId id="2147483735" r:id="rId48"/>
    <p:sldLayoutId id="2147483733" r:id="rId49"/>
    <p:sldLayoutId id="2147483732" r:id="rId50"/>
    <p:sldLayoutId id="2147483731" r:id="rId51"/>
    <p:sldLayoutId id="2147483730" r:id="rId52"/>
    <p:sldLayoutId id="2147483659" r:id="rId53"/>
    <p:sldLayoutId id="2147483660" r:id="rId54"/>
    <p:sldLayoutId id="2147483662" r:id="rId55"/>
    <p:sldLayoutId id="2147483676" r:id="rId56"/>
    <p:sldLayoutId id="2147483677" r:id="rId57"/>
    <p:sldLayoutId id="2147483678" r:id="rId5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919500" y="1440000"/>
            <a:ext cx="20538650" cy="16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919500" y="3135200"/>
            <a:ext cx="20538650" cy="91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●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○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■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●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○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■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●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○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bel"/>
              <a:buChar char="■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263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919500" y="1440000"/>
            <a:ext cx="20538650" cy="16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919500" y="3135200"/>
            <a:ext cx="20538650" cy="91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●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○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■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●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○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■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●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○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bel"/>
              <a:buChar char="■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2249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8.png"/><Relationship Id="rId4" Type="http://schemas.openxmlformats.org/officeDocument/2006/relationships/chart" Target="../charts/char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8.png"/><Relationship Id="rId4" Type="http://schemas.openxmlformats.org/officeDocument/2006/relationships/chart" Target="../charts/char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1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8.png"/><Relationship Id="rId4" Type="http://schemas.openxmlformats.org/officeDocument/2006/relationships/chart" Target="../charts/char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1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8.png"/><Relationship Id="rId4" Type="http://schemas.openxmlformats.org/officeDocument/2006/relationships/chart" Target="../charts/char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1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8.png"/><Relationship Id="rId4" Type="http://schemas.openxmlformats.org/officeDocument/2006/relationships/chart" Target="../charts/char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1.xml"/><Relationship Id="rId6" Type="http://schemas.openxmlformats.org/officeDocument/2006/relationships/chart" Target="../charts/chart28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8.png"/><Relationship Id="rId4" Type="http://schemas.openxmlformats.org/officeDocument/2006/relationships/chart" Target="../charts/chart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8.png"/><Relationship Id="rId5" Type="http://schemas.openxmlformats.org/officeDocument/2006/relationships/chart" Target="../charts/chart34.xml"/><Relationship Id="rId4" Type="http://schemas.openxmlformats.org/officeDocument/2006/relationships/chart" Target="../charts/char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1.xml"/><Relationship Id="rId5" Type="http://schemas.openxmlformats.org/officeDocument/2006/relationships/chart" Target="../charts/chart36.xml"/><Relationship Id="rId4" Type="http://schemas.openxmlformats.org/officeDocument/2006/relationships/chart" Target="../charts/chart3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1.xml"/><Relationship Id="rId5" Type="http://schemas.openxmlformats.org/officeDocument/2006/relationships/chart" Target="../charts/chart38.xml"/><Relationship Id="rId4" Type="http://schemas.openxmlformats.org/officeDocument/2006/relationships/chart" Target="../charts/chart3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1.xml"/><Relationship Id="rId5" Type="http://schemas.openxmlformats.org/officeDocument/2006/relationships/chart" Target="../charts/chart40.xml"/><Relationship Id="rId4" Type="http://schemas.openxmlformats.org/officeDocument/2006/relationships/chart" Target="../charts/chart39.xml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1.xml"/><Relationship Id="rId4" Type="http://schemas.openxmlformats.org/officeDocument/2006/relationships/chart" Target="../charts/chart4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1.xml"/><Relationship Id="rId5" Type="http://schemas.openxmlformats.org/officeDocument/2006/relationships/chart" Target="../charts/chart43.xml"/><Relationship Id="rId4" Type="http://schemas.openxmlformats.org/officeDocument/2006/relationships/chart" Target="../charts/chart4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28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1.xml"/><Relationship Id="rId5" Type="http://schemas.openxmlformats.org/officeDocument/2006/relationships/chart" Target="../charts/chart45.xml"/><Relationship Id="rId4" Type="http://schemas.openxmlformats.org/officeDocument/2006/relationships/chart" Target="../charts/chart4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1.xml"/><Relationship Id="rId5" Type="http://schemas.openxmlformats.org/officeDocument/2006/relationships/chart" Target="../charts/chart47.xml"/><Relationship Id="rId4" Type="http://schemas.openxmlformats.org/officeDocument/2006/relationships/chart" Target="../charts/chart4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1.xml"/><Relationship Id="rId6" Type="http://schemas.openxmlformats.org/officeDocument/2006/relationships/chart" Target="../charts/chart50.xml"/><Relationship Id="rId5" Type="http://schemas.openxmlformats.org/officeDocument/2006/relationships/chart" Target="../charts/chart49.xml"/><Relationship Id="rId4" Type="http://schemas.openxmlformats.org/officeDocument/2006/relationships/chart" Target="../charts/chart4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chart" Target="../charts/chart54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1.xml"/><Relationship Id="rId6" Type="http://schemas.openxmlformats.org/officeDocument/2006/relationships/chart" Target="../charts/chart53.xml"/><Relationship Id="rId5" Type="http://schemas.openxmlformats.org/officeDocument/2006/relationships/chart" Target="../charts/chart52.xml"/><Relationship Id="rId4" Type="http://schemas.openxmlformats.org/officeDocument/2006/relationships/chart" Target="../charts/chart51.xml"/></Relationships>
</file>

<file path=ppt/slides/_rels/slide7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chart" Target="../charts/chart5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1.xml"/><Relationship Id="rId4" Type="http://schemas.openxmlformats.org/officeDocument/2006/relationships/chart" Target="../charts/chart56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chart" Target="../charts/chart57.xml"/><Relationship Id="rId9" Type="http://schemas.openxmlformats.org/officeDocument/2006/relationships/image" Target="../media/image3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6"/>
          <p:cNvSpPr txBox="1">
            <a:spLocks noGrp="1"/>
          </p:cNvSpPr>
          <p:nvPr>
            <p:ph type="ctrTitle"/>
          </p:nvPr>
        </p:nvSpPr>
        <p:spPr>
          <a:xfrm>
            <a:off x="1901503" y="1856214"/>
            <a:ext cx="20574641" cy="3697692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 sz="8800" b="0"/>
              <a:t>Informe de Ejecución</a:t>
            </a:r>
            <a:br>
              <a:rPr lang="en" b="0"/>
            </a:br>
            <a:r>
              <a:rPr lang="en" b="1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 Semestre</a:t>
            </a:r>
            <a:endParaRPr b="0">
              <a:ln>
                <a:solidFill>
                  <a:schemeClr val="bg2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" name="Google Shape;205;p36"/>
          <p:cNvSpPr txBox="1">
            <a:spLocks noGrp="1"/>
          </p:cNvSpPr>
          <p:nvPr>
            <p:ph type="subTitle" idx="1"/>
          </p:nvPr>
        </p:nvSpPr>
        <p:spPr>
          <a:xfrm>
            <a:off x="9964342" y="11859809"/>
            <a:ext cx="4448960" cy="1029661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pPr marL="0" indent="0"/>
            <a:r>
              <a:rPr lang="en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Julio 2023</a:t>
            </a:r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 descr="Forma&#10;&#10;Descripción generada automáticamente con confianza media">
            <a:extLst>
              <a:ext uri="{FF2B5EF4-FFF2-40B4-BE49-F238E27FC236}">
                <a16:creationId xmlns:a16="http://schemas.microsoft.com/office/drawing/2014/main" id="{C68B19CC-275F-8784-967E-323932B74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705" y="7557821"/>
            <a:ext cx="10258240" cy="2731296"/>
          </a:xfrm>
          <a:prstGeom prst="rect">
            <a:avLst/>
          </a:prstGeom>
        </p:spPr>
      </p:pic>
      <p:sp>
        <p:nvSpPr>
          <p:cNvPr id="4" name="Google Shape;204;p36">
            <a:extLst>
              <a:ext uri="{FF2B5EF4-FFF2-40B4-BE49-F238E27FC236}">
                <a16:creationId xmlns:a16="http://schemas.microsoft.com/office/drawing/2014/main" id="{1E9DB426-7340-2E43-C7CB-80DA41C59C71}"/>
              </a:ext>
            </a:extLst>
          </p:cNvPr>
          <p:cNvSpPr txBox="1">
            <a:spLocks/>
          </p:cNvSpPr>
          <p:nvPr/>
        </p:nvSpPr>
        <p:spPr>
          <a:xfrm>
            <a:off x="8523329" y="5107789"/>
            <a:ext cx="7330986" cy="1843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 Vietnam Pro"/>
              <a:buNone/>
              <a:defRPr sz="14396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 Vietnam Pro"/>
              <a:buNone/>
              <a:defRPr sz="13863" b="1" i="0" u="none" strike="noStrike" cap="none">
                <a:solidFill>
                  <a:srgbClr val="191919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 Vietnam Pro"/>
              <a:buNone/>
              <a:defRPr sz="13863" b="1" i="0" u="none" strike="noStrike" cap="none">
                <a:solidFill>
                  <a:srgbClr val="191919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 Vietnam Pro"/>
              <a:buNone/>
              <a:defRPr sz="13863" b="1" i="0" u="none" strike="noStrike" cap="none">
                <a:solidFill>
                  <a:srgbClr val="191919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 Vietnam Pro"/>
              <a:buNone/>
              <a:defRPr sz="13863" b="1" i="0" u="none" strike="noStrike" cap="none">
                <a:solidFill>
                  <a:srgbClr val="191919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 Vietnam Pro"/>
              <a:buNone/>
              <a:defRPr sz="13863" b="1" i="0" u="none" strike="noStrike" cap="none">
                <a:solidFill>
                  <a:srgbClr val="191919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 Vietnam Pro"/>
              <a:buNone/>
              <a:defRPr sz="13863" b="1" i="0" u="none" strike="noStrike" cap="none">
                <a:solidFill>
                  <a:srgbClr val="191919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 Vietnam Pro"/>
              <a:buNone/>
              <a:defRPr sz="13863" b="1" i="0" u="none" strike="noStrike" cap="none">
                <a:solidFill>
                  <a:srgbClr val="191919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 Vietnam Pro"/>
              <a:buNone/>
              <a:defRPr sz="13863" b="1" i="0" u="none" strike="noStrike" cap="none">
                <a:solidFill>
                  <a:srgbClr val="191919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es-MX" sz="10000" b="0"/>
              <a:t>POA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6630CBF0-0F2B-8534-BD16-113AAB4F7BB8}"/>
              </a:ext>
            </a:extLst>
          </p:cNvPr>
          <p:cNvSpPr txBox="1">
            <a:spLocks/>
          </p:cNvSpPr>
          <p:nvPr/>
        </p:nvSpPr>
        <p:spPr>
          <a:xfrm>
            <a:off x="16087564" y="9309248"/>
            <a:ext cx="6734946" cy="1863578"/>
          </a:xfrm>
          <a:prstGeom prst="rect">
            <a:avLst/>
          </a:prstGeom>
        </p:spPr>
        <p:txBody>
          <a:bodyPr vert="horz" lIns="182832" tIns="91416" rIns="182832" bIns="9141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4000">
                <a:latin typeface="Be Vietnam Pro" panose="020B0604020202020204" charset="0"/>
              </a:rPr>
              <a:t>Graduación de cursos de formación Iglesia Adventista / INSAFORP.</a:t>
            </a:r>
          </a:p>
          <a:p>
            <a:pPr algn="l"/>
            <a:endParaRPr lang="es-MX" sz="5599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E4E69D-AA5A-9EF3-5886-53C0C2347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531" y="3362902"/>
            <a:ext cx="12316808" cy="8212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Google Shape;364;p50">
            <a:extLst>
              <a:ext uri="{FF2B5EF4-FFF2-40B4-BE49-F238E27FC236}">
                <a16:creationId xmlns:a16="http://schemas.microsoft.com/office/drawing/2014/main" id="{D11AA94A-2BE8-6BC7-18A1-C8C48B61DD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7531" y="1833497"/>
            <a:ext cx="12315627" cy="1220542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 sz="5400"/>
              <a:t>Actividades relevantes </a:t>
            </a:r>
            <a:r>
              <a:rPr lang="en" sz="4000" b="0"/>
              <a:t>– Mayo 2023</a:t>
            </a:r>
            <a:endParaRPr sz="5400" b="0"/>
          </a:p>
        </p:txBody>
      </p:sp>
      <p:pic>
        <p:nvPicPr>
          <p:cNvPr id="10" name="Imagen 9" descr="Forma&#10;&#10;Descripción generada automáticamente con confianza media">
            <a:extLst>
              <a:ext uri="{FF2B5EF4-FFF2-40B4-BE49-F238E27FC236}">
                <a16:creationId xmlns:a16="http://schemas.microsoft.com/office/drawing/2014/main" id="{15DB739F-6252-D4C4-652E-6C1B183E4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5801" y="1525794"/>
            <a:ext cx="2310011" cy="14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09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9D95FAE-91BD-E8B3-5993-9D07C19D5B17}"/>
              </a:ext>
            </a:extLst>
          </p:cNvPr>
          <p:cNvSpPr txBox="1">
            <a:spLocks/>
          </p:cNvSpPr>
          <p:nvPr/>
        </p:nvSpPr>
        <p:spPr>
          <a:xfrm>
            <a:off x="16268104" y="8883202"/>
            <a:ext cx="6734946" cy="1946723"/>
          </a:xfrm>
          <a:prstGeom prst="rect">
            <a:avLst/>
          </a:prstGeom>
        </p:spPr>
        <p:txBody>
          <a:bodyPr vert="horz" lIns="182832" tIns="91416" rIns="182832" bIns="9141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4000">
                <a:latin typeface="Be Vietnam Pro" panose="020B0604020202020204" charset="0"/>
              </a:rPr>
              <a:t>Firma de convenio interinstitucional INJUVE / INSAFORP.</a:t>
            </a:r>
          </a:p>
          <a:p>
            <a:pPr algn="l"/>
            <a:endParaRPr lang="es-MX" sz="5599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9010B0F-1CDD-B179-0676-79CFF9298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698" y="2836054"/>
            <a:ext cx="12993287" cy="8663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Google Shape;364;p50">
            <a:extLst>
              <a:ext uri="{FF2B5EF4-FFF2-40B4-BE49-F238E27FC236}">
                <a16:creationId xmlns:a16="http://schemas.microsoft.com/office/drawing/2014/main" id="{9BF9DCC7-297C-DE18-7D2B-1825240420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7529" y="1384510"/>
            <a:ext cx="12315627" cy="1220542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 sz="5400"/>
              <a:t>Actividades relevantes </a:t>
            </a:r>
            <a:r>
              <a:rPr lang="en" sz="4000" b="0"/>
              <a:t>– Junio 2023</a:t>
            </a:r>
            <a:endParaRPr sz="5400" b="0"/>
          </a:p>
        </p:txBody>
      </p:sp>
      <p:pic>
        <p:nvPicPr>
          <p:cNvPr id="10" name="Imagen 9" descr="Forma&#10;&#10;Descripción generada automáticamente con confianza media">
            <a:extLst>
              <a:ext uri="{FF2B5EF4-FFF2-40B4-BE49-F238E27FC236}">
                <a16:creationId xmlns:a16="http://schemas.microsoft.com/office/drawing/2014/main" id="{1E230BFA-09A1-94F2-F901-783EBEBA0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5801" y="1525794"/>
            <a:ext cx="2310011" cy="14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02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2390CECC-5062-27F5-8246-203459C5672B}"/>
              </a:ext>
            </a:extLst>
          </p:cNvPr>
          <p:cNvSpPr txBox="1">
            <a:spLocks/>
          </p:cNvSpPr>
          <p:nvPr/>
        </p:nvSpPr>
        <p:spPr>
          <a:xfrm>
            <a:off x="2787650" y="11110947"/>
            <a:ext cx="18802350" cy="747677"/>
          </a:xfrm>
          <a:prstGeom prst="rect">
            <a:avLst/>
          </a:prstGeom>
        </p:spPr>
        <p:txBody>
          <a:bodyPr vert="horz" lIns="182832" tIns="91416" rIns="182832" bIns="9141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4000">
                <a:latin typeface="Be Vietnam Pro" panose="020B0604020202020204" charset="0"/>
              </a:rPr>
              <a:t>Evento institucional interno en el marco del 30° aniversario de INSAFORP.</a:t>
            </a:r>
          </a:p>
          <a:p>
            <a:pPr algn="l"/>
            <a:endParaRPr lang="es-MX" sz="5599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35A97F8-8C55-146F-F644-8E67C6C527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26" b="8087"/>
          <a:stretch/>
        </p:blipFill>
        <p:spPr>
          <a:xfrm>
            <a:off x="4710603" y="3269067"/>
            <a:ext cx="14956444" cy="7177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Google Shape;364;p50">
            <a:extLst>
              <a:ext uri="{FF2B5EF4-FFF2-40B4-BE49-F238E27FC236}">
                <a16:creationId xmlns:a16="http://schemas.microsoft.com/office/drawing/2014/main" id="{2C94F81C-A7BE-9511-3304-0C2911F023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7529" y="1384510"/>
            <a:ext cx="12315627" cy="1220542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 sz="5400"/>
              <a:t>Actividades relevantes </a:t>
            </a:r>
            <a:r>
              <a:rPr lang="en" sz="4000" b="0"/>
              <a:t>– Junio 2023</a:t>
            </a:r>
            <a:endParaRPr sz="5400" b="0"/>
          </a:p>
        </p:txBody>
      </p:sp>
      <p:pic>
        <p:nvPicPr>
          <p:cNvPr id="13" name="Imagen 12" descr="Forma&#10;&#10;Descripción generada automáticamente con confianza media">
            <a:extLst>
              <a:ext uri="{FF2B5EF4-FFF2-40B4-BE49-F238E27FC236}">
                <a16:creationId xmlns:a16="http://schemas.microsoft.com/office/drawing/2014/main" id="{ECD6D227-FB05-210F-5604-73EB81634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5801" y="1525794"/>
            <a:ext cx="2310011" cy="14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90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2">
            <a:extLst>
              <a:ext uri="{FF2B5EF4-FFF2-40B4-BE49-F238E27FC236}">
                <a16:creationId xmlns:a16="http://schemas.microsoft.com/office/drawing/2014/main" id="{4BCD3594-D360-F730-16B6-78780CB04B54}"/>
              </a:ext>
            </a:extLst>
          </p:cNvPr>
          <p:cNvSpPr txBox="1">
            <a:spLocks/>
          </p:cNvSpPr>
          <p:nvPr/>
        </p:nvSpPr>
        <p:spPr>
          <a:xfrm>
            <a:off x="2216150" y="10840621"/>
            <a:ext cx="19945350" cy="932280"/>
          </a:xfrm>
          <a:prstGeom prst="rect">
            <a:avLst/>
          </a:prstGeom>
        </p:spPr>
        <p:txBody>
          <a:bodyPr vert="horz" lIns="182832" tIns="91416" rIns="182832" bIns="9141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MX" sz="4000">
                <a:latin typeface="Be Vietnam Pro" panose="020B0604020202020204" charset="0"/>
              </a:rPr>
              <a:t>Lanzamiento de matasellos conmemorativo al 30° aniversario de INSAFORP.</a:t>
            </a:r>
          </a:p>
          <a:p>
            <a:pPr algn="l"/>
            <a:endParaRPr lang="es-MX" sz="5599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5B57628-1D51-4F7C-EE46-ED2FFC954F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91" b="11891"/>
          <a:stretch/>
        </p:blipFill>
        <p:spPr>
          <a:xfrm>
            <a:off x="5646694" y="3532477"/>
            <a:ext cx="13084262" cy="6651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Google Shape;364;p50">
            <a:extLst>
              <a:ext uri="{FF2B5EF4-FFF2-40B4-BE49-F238E27FC236}">
                <a16:creationId xmlns:a16="http://schemas.microsoft.com/office/drawing/2014/main" id="{E2E2086D-D894-551B-8762-979DC2AE26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7529" y="1757939"/>
            <a:ext cx="12315627" cy="1220542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 sz="5400"/>
              <a:t>Actividades relevantes </a:t>
            </a:r>
            <a:r>
              <a:rPr lang="en" sz="4000" b="0"/>
              <a:t>– Junio 2023</a:t>
            </a:r>
            <a:endParaRPr sz="5400" b="0"/>
          </a:p>
        </p:txBody>
      </p:sp>
      <p:pic>
        <p:nvPicPr>
          <p:cNvPr id="14" name="Imagen 13" descr="Forma&#10;&#10;Descripción generada automáticamente con confianza media">
            <a:extLst>
              <a:ext uri="{FF2B5EF4-FFF2-40B4-BE49-F238E27FC236}">
                <a16:creationId xmlns:a16="http://schemas.microsoft.com/office/drawing/2014/main" id="{5AE4C803-C5A7-3B6C-F42B-613F17CA8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5801" y="1525794"/>
            <a:ext cx="2310011" cy="14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86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2">
            <a:extLst>
              <a:ext uri="{FF2B5EF4-FFF2-40B4-BE49-F238E27FC236}">
                <a16:creationId xmlns:a16="http://schemas.microsoft.com/office/drawing/2014/main" id="{842A4E26-8A49-C42C-7612-6BEA949A6519}"/>
              </a:ext>
            </a:extLst>
          </p:cNvPr>
          <p:cNvSpPr txBox="1">
            <a:spLocks/>
          </p:cNvSpPr>
          <p:nvPr/>
        </p:nvSpPr>
        <p:spPr>
          <a:xfrm>
            <a:off x="15420380" y="7471344"/>
            <a:ext cx="7915432" cy="3805901"/>
          </a:xfrm>
          <a:prstGeom prst="rect">
            <a:avLst/>
          </a:prstGeom>
        </p:spPr>
        <p:txBody>
          <a:bodyPr vert="horz" lIns="182832" tIns="91416" rIns="182832" bIns="9141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s-MX" sz="4000">
                <a:latin typeface="Be Vietnam Pro" panose="020B0604020202020204" charset="0"/>
              </a:rPr>
              <a:t>Graduación “Taller de formación, reparación y mantenimiento de silla de ruedas” – Fundación </a:t>
            </a:r>
            <a:r>
              <a:rPr lang="es-MX" sz="4000" err="1">
                <a:latin typeface="Be Vietnam Pro" panose="020B0604020202020204" charset="0"/>
              </a:rPr>
              <a:t>Kriete</a:t>
            </a:r>
            <a:r>
              <a:rPr lang="es-MX" sz="4000">
                <a:latin typeface="Be Vietnam Pro" panose="020B0604020202020204" charset="0"/>
              </a:rPr>
              <a:t> / INSAFORP.</a:t>
            </a:r>
          </a:p>
          <a:p>
            <a:pPr algn="l"/>
            <a:endParaRPr lang="es-MX" sz="5599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FA43A50-3193-161B-1F26-CD0228586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291" y="3452779"/>
            <a:ext cx="12050905" cy="8037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Google Shape;364;p50">
            <a:extLst>
              <a:ext uri="{FF2B5EF4-FFF2-40B4-BE49-F238E27FC236}">
                <a16:creationId xmlns:a16="http://schemas.microsoft.com/office/drawing/2014/main" id="{8295B724-56E0-56F1-C814-D9DBA228AE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01291" y="1525794"/>
            <a:ext cx="12315627" cy="1220542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 sz="5400"/>
              <a:t>Actividades relevantes </a:t>
            </a:r>
            <a:r>
              <a:rPr lang="en" sz="4000" b="0"/>
              <a:t>– Junio 2023</a:t>
            </a:r>
            <a:endParaRPr sz="5400" b="0"/>
          </a:p>
        </p:txBody>
      </p:sp>
      <p:pic>
        <p:nvPicPr>
          <p:cNvPr id="16" name="Imagen 15" descr="Forma&#10;&#10;Descripción generada automáticamente con confianza media">
            <a:extLst>
              <a:ext uri="{FF2B5EF4-FFF2-40B4-BE49-F238E27FC236}">
                <a16:creationId xmlns:a16="http://schemas.microsoft.com/office/drawing/2014/main" id="{1FD08187-06F9-E934-25FF-A5A5F174C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5801" y="1525794"/>
            <a:ext cx="2310011" cy="14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62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2">
            <a:extLst>
              <a:ext uri="{FF2B5EF4-FFF2-40B4-BE49-F238E27FC236}">
                <a16:creationId xmlns:a16="http://schemas.microsoft.com/office/drawing/2014/main" id="{EB68D995-EB1E-8C3D-B80A-E90DE991AA97}"/>
              </a:ext>
            </a:extLst>
          </p:cNvPr>
          <p:cNvSpPr txBox="1">
            <a:spLocks/>
          </p:cNvSpPr>
          <p:nvPr/>
        </p:nvSpPr>
        <p:spPr>
          <a:xfrm>
            <a:off x="2089318" y="10737518"/>
            <a:ext cx="20199011" cy="1452688"/>
          </a:xfrm>
          <a:prstGeom prst="rect">
            <a:avLst/>
          </a:prstGeom>
        </p:spPr>
        <p:txBody>
          <a:bodyPr vert="horz" lIns="182832" tIns="91416" rIns="182832" bIns="91416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s-MX" sz="4000">
                <a:latin typeface="Be Vietnam Pro" panose="020B0604020202020204" charset="0"/>
              </a:rPr>
              <a:t>Entrega de 20 certificaciones de competencia laboral para operar Unidades de la Central Hidroeléctrica. Convenio CEL / INSAFORP.</a:t>
            </a:r>
          </a:p>
        </p:txBody>
      </p:sp>
      <p:pic>
        <p:nvPicPr>
          <p:cNvPr id="11" name="Imagen 10" descr="Un grupo de personas en un auditorio&#10;&#10;Descripción generada automáticamente">
            <a:extLst>
              <a:ext uri="{FF2B5EF4-FFF2-40B4-BE49-F238E27FC236}">
                <a16:creationId xmlns:a16="http://schemas.microsoft.com/office/drawing/2014/main" id="{49F31702-A145-E6E5-BC2A-94E5D63758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7" b="8955"/>
          <a:stretch/>
        </p:blipFill>
        <p:spPr>
          <a:xfrm>
            <a:off x="5227380" y="3314700"/>
            <a:ext cx="13922889" cy="7086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Google Shape;364;p50">
            <a:extLst>
              <a:ext uri="{FF2B5EF4-FFF2-40B4-BE49-F238E27FC236}">
                <a16:creationId xmlns:a16="http://schemas.microsoft.com/office/drawing/2014/main" id="{4C0C3F98-2FEC-3ACC-3C69-0ACFE917E4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9318" y="1757939"/>
            <a:ext cx="12315627" cy="1220542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 sz="5400"/>
              <a:t>Actividades relevantes </a:t>
            </a:r>
            <a:r>
              <a:rPr lang="en" sz="4000" b="0"/>
              <a:t>– Junio 2023</a:t>
            </a:r>
            <a:endParaRPr sz="5400" b="0"/>
          </a:p>
        </p:txBody>
      </p:sp>
      <p:pic>
        <p:nvPicPr>
          <p:cNvPr id="16" name="Imagen 15" descr="Forma&#10;&#10;Descripción generada automáticamente con confianza media">
            <a:extLst>
              <a:ext uri="{FF2B5EF4-FFF2-40B4-BE49-F238E27FC236}">
                <a16:creationId xmlns:a16="http://schemas.microsoft.com/office/drawing/2014/main" id="{28FF9D81-3A64-769F-C6E2-0AE4AC49C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5801" y="1525794"/>
            <a:ext cx="2310011" cy="14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2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89BAADB-3916-309D-C609-50610A758DB9}"/>
              </a:ext>
            </a:extLst>
          </p:cNvPr>
          <p:cNvSpPr txBox="1">
            <a:spLocks/>
          </p:cNvSpPr>
          <p:nvPr/>
        </p:nvSpPr>
        <p:spPr>
          <a:xfrm>
            <a:off x="15316200" y="6858000"/>
            <a:ext cx="8019612" cy="3805901"/>
          </a:xfrm>
          <a:prstGeom prst="rect">
            <a:avLst/>
          </a:prstGeom>
        </p:spPr>
        <p:txBody>
          <a:bodyPr vert="horz" lIns="182832" tIns="91416" rIns="182832" bIns="9141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s-MX" sz="4000">
                <a:latin typeface="Be Vietnam Pro" panose="020B0604020202020204" charset="0"/>
              </a:rPr>
              <a:t>Feria “Juventudes, Formación y Oportunidades”, en colaboración con Ministerio de Relaciones Exteriores y difusión de oferta formativa en San Miguel.</a:t>
            </a:r>
          </a:p>
        </p:txBody>
      </p:sp>
      <p:pic>
        <p:nvPicPr>
          <p:cNvPr id="5" name="Imagen 4" descr="Un grupo de personas en un salón de clases&#10;&#10;Descripción generada automáticamente con confianza media">
            <a:extLst>
              <a:ext uri="{FF2B5EF4-FFF2-40B4-BE49-F238E27FC236}">
                <a16:creationId xmlns:a16="http://schemas.microsoft.com/office/drawing/2014/main" id="{BF659644-D446-4413-4FC7-13DDF8CE5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291" y="3519453"/>
            <a:ext cx="11648910" cy="7765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Google Shape;364;p50">
            <a:extLst>
              <a:ext uri="{FF2B5EF4-FFF2-40B4-BE49-F238E27FC236}">
                <a16:creationId xmlns:a16="http://schemas.microsoft.com/office/drawing/2014/main" id="{374DB17B-C852-FEF1-B939-877B4F6AF0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01291" y="1525794"/>
            <a:ext cx="12315627" cy="1220542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 sz="5400"/>
              <a:t>Actividades relevantes </a:t>
            </a:r>
            <a:r>
              <a:rPr lang="en" sz="4000" b="0"/>
              <a:t>– Junio 2023</a:t>
            </a:r>
            <a:endParaRPr sz="5400" b="0"/>
          </a:p>
        </p:txBody>
      </p:sp>
      <p:pic>
        <p:nvPicPr>
          <p:cNvPr id="10" name="Imagen 9" descr="Forma&#10;&#10;Descripción generada automáticamente con confianza media">
            <a:extLst>
              <a:ext uri="{FF2B5EF4-FFF2-40B4-BE49-F238E27FC236}">
                <a16:creationId xmlns:a16="http://schemas.microsoft.com/office/drawing/2014/main" id="{8C07B19E-C922-B611-6C8F-4B21F50EC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5801" y="1525794"/>
            <a:ext cx="2310011" cy="14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05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89BAADB-3916-309D-C609-50610A758DB9}"/>
              </a:ext>
            </a:extLst>
          </p:cNvPr>
          <p:cNvSpPr txBox="1">
            <a:spLocks/>
          </p:cNvSpPr>
          <p:nvPr/>
        </p:nvSpPr>
        <p:spPr>
          <a:xfrm>
            <a:off x="2160907" y="10062741"/>
            <a:ext cx="20055836" cy="1452688"/>
          </a:xfrm>
          <a:prstGeom prst="rect">
            <a:avLst/>
          </a:prstGeom>
        </p:spPr>
        <p:txBody>
          <a:bodyPr vert="horz" lIns="182832" tIns="91416" rIns="182832" bIns="9141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40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Be Vietnam Pro" panose="020B0604020202020204" charset="0"/>
                <a:ea typeface="+mn-ea"/>
                <a:cs typeface="+mn-cs"/>
                <a:sym typeface="Arial"/>
              </a:rPr>
              <a:t>Firma de carta de intención entre la Fundación Gloria </a:t>
            </a:r>
            <a:r>
              <a:rPr kumimoji="0" lang="es-MX" sz="4000" b="0" i="0" u="none" strike="noStrike" kern="1200" cap="none" spc="0" normalizeH="0" baseline="0" noProof="0" err="1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Be Vietnam Pro" panose="020B0604020202020204" charset="0"/>
                <a:ea typeface="+mn-ea"/>
                <a:cs typeface="+mn-cs"/>
                <a:sym typeface="Arial"/>
              </a:rPr>
              <a:t>Kriete</a:t>
            </a:r>
            <a:r>
              <a:rPr kumimoji="0" lang="es-MX" sz="40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Be Vietnam Pro" panose="020B0604020202020204" charset="0"/>
                <a:ea typeface="+mn-ea"/>
                <a:cs typeface="+mn-cs"/>
                <a:sym typeface="Arial"/>
              </a:rPr>
              <a:t> e INSAFORP para la participación en la plataforma “Tu chance”.</a:t>
            </a:r>
          </a:p>
        </p:txBody>
      </p:sp>
      <p:sp>
        <p:nvSpPr>
          <p:cNvPr id="9" name="Google Shape;364;p50">
            <a:extLst>
              <a:ext uri="{FF2B5EF4-FFF2-40B4-BE49-F238E27FC236}">
                <a16:creationId xmlns:a16="http://schemas.microsoft.com/office/drawing/2014/main" id="{374DB17B-C852-FEF1-B939-877B4F6AF0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24762" y="1525794"/>
            <a:ext cx="12315627" cy="1220542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 sz="5400"/>
              <a:t>Actividades relevantes </a:t>
            </a:r>
            <a:r>
              <a:rPr lang="en" sz="4000" b="0"/>
              <a:t>– Junio 2023</a:t>
            </a:r>
            <a:endParaRPr sz="5400" b="0"/>
          </a:p>
        </p:txBody>
      </p:sp>
      <p:pic>
        <p:nvPicPr>
          <p:cNvPr id="10" name="Imagen 9" descr="Forma&#10;&#10;Descripción generada automáticamente con confianza media">
            <a:extLst>
              <a:ext uri="{FF2B5EF4-FFF2-40B4-BE49-F238E27FC236}">
                <a16:creationId xmlns:a16="http://schemas.microsoft.com/office/drawing/2014/main" id="{8C07B19E-C922-B611-6C8F-4B21F50EC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801" y="1525794"/>
            <a:ext cx="2310011" cy="1452687"/>
          </a:xfrm>
          <a:prstGeom prst="rect">
            <a:avLst/>
          </a:prstGeom>
        </p:spPr>
      </p:pic>
      <p:pic>
        <p:nvPicPr>
          <p:cNvPr id="4" name="Imagen 3" descr="Un grupo de personas frente a una mesa con un traje de color negro&#10;&#10;Descripción generada automáticamente con confianza media">
            <a:extLst>
              <a:ext uri="{FF2B5EF4-FFF2-40B4-BE49-F238E27FC236}">
                <a16:creationId xmlns:a16="http://schemas.microsoft.com/office/drawing/2014/main" id="{4EE5EE0F-3D3A-5C9B-11E9-E3BBACC51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876" y="3473547"/>
            <a:ext cx="9146908" cy="6094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 descr="Un grupo de personas en un auditorio&#10;&#10;Descripción generada automáticamente">
            <a:extLst>
              <a:ext uri="{FF2B5EF4-FFF2-40B4-BE49-F238E27FC236}">
                <a16:creationId xmlns:a16="http://schemas.microsoft.com/office/drawing/2014/main" id="{A813647C-5968-B8AB-989E-2356816AF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7425" y="3473547"/>
            <a:ext cx="9146909" cy="6094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4919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9E71D0D-678D-6AFB-A2C6-05C5F49736AD}"/>
              </a:ext>
            </a:extLst>
          </p:cNvPr>
          <p:cNvSpPr/>
          <p:nvPr/>
        </p:nvSpPr>
        <p:spPr>
          <a:xfrm>
            <a:off x="1649465" y="1962858"/>
            <a:ext cx="5068718" cy="125418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>
                <a:schemeClr val="lt1"/>
              </a:buClr>
              <a:buSzPts val="6000"/>
            </a:pPr>
            <a:r>
              <a:rPr lang="es-ES" sz="80900" b="1" spc="50">
                <a:ln w="57150">
                  <a:solidFill>
                    <a:schemeClr val="bg2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 Vietnam Pro"/>
                <a:sym typeface="Be Vietnam Pro"/>
              </a:rPr>
              <a:t>2</a:t>
            </a:r>
          </a:p>
        </p:txBody>
      </p:sp>
      <p:sp>
        <p:nvSpPr>
          <p:cNvPr id="364" name="Google Shape;364;p50"/>
          <p:cNvSpPr txBox="1">
            <a:spLocks noGrp="1"/>
          </p:cNvSpPr>
          <p:nvPr>
            <p:ph type="title"/>
          </p:nvPr>
        </p:nvSpPr>
        <p:spPr>
          <a:xfrm>
            <a:off x="3974970" y="8233805"/>
            <a:ext cx="17660953" cy="2244215"/>
          </a:xfrm>
          <a:prstGeom prst="rect">
            <a:avLst/>
          </a:prstGeom>
          <a:ln>
            <a:noFill/>
          </a:ln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/>
              <a:t>Ejecución e indicadores</a:t>
            </a:r>
            <a:br>
              <a:rPr lang="en" b="0"/>
            </a:br>
            <a:endParaRPr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62EC718-E7B2-CA09-0679-F2516129A408}"/>
              </a:ext>
            </a:extLst>
          </p:cNvPr>
          <p:cNvSpPr txBox="1"/>
          <p:nvPr/>
        </p:nvSpPr>
        <p:spPr>
          <a:xfrm>
            <a:off x="6288805" y="8233805"/>
            <a:ext cx="130332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8800" b="0">
                <a:solidFill>
                  <a:schemeClr val="tx2">
                    <a:lumMod val="50000"/>
                  </a:schemeClr>
                </a:solidFill>
                <a:latin typeface="Be Vietnam Pro" panose="020B0604020202020204" charset="0"/>
              </a:rPr>
              <a:t> Primer Semestre 2023</a:t>
            </a:r>
            <a:endParaRPr lang="es-SV" sz="8800">
              <a:solidFill>
                <a:schemeClr val="tx2">
                  <a:lumMod val="50000"/>
                </a:schemeClr>
              </a:solidFill>
              <a:latin typeface="Be Vietnam Pro" panose="020B0604020202020204" charset="0"/>
            </a:endParaRPr>
          </a:p>
        </p:txBody>
      </p:sp>
      <p:pic>
        <p:nvPicPr>
          <p:cNvPr id="10" name="Imagen 9" descr="Forma&#10;&#10;Descripción generada automáticamente con confianza media">
            <a:extLst>
              <a:ext uri="{FF2B5EF4-FFF2-40B4-BE49-F238E27FC236}">
                <a16:creationId xmlns:a16="http://schemas.microsoft.com/office/drawing/2014/main" id="{0924D7A5-E53E-894C-1DE8-428838EA9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1600" y="1147668"/>
            <a:ext cx="3568670" cy="22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35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94">
            <a:extLst>
              <a:ext uri="{FF2B5EF4-FFF2-40B4-BE49-F238E27FC236}">
                <a16:creationId xmlns:a16="http://schemas.microsoft.com/office/drawing/2014/main" id="{7EF8D8DC-085C-BF94-6424-7EE1AC7D6F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3365982"/>
              </p:ext>
            </p:extLst>
          </p:nvPr>
        </p:nvGraphicFramePr>
        <p:xfrm>
          <a:off x="1958006" y="3571901"/>
          <a:ext cx="21179852" cy="9427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upo 2">
            <a:extLst>
              <a:ext uri="{FF2B5EF4-FFF2-40B4-BE49-F238E27FC236}">
                <a16:creationId xmlns:a16="http://schemas.microsoft.com/office/drawing/2014/main" id="{EDB8D808-5C35-6DED-0426-8E5C3A14E4D9}"/>
              </a:ext>
            </a:extLst>
          </p:cNvPr>
          <p:cNvGrpSpPr/>
          <p:nvPr/>
        </p:nvGrpSpPr>
        <p:grpSpPr>
          <a:xfrm>
            <a:off x="1984088" y="3571901"/>
            <a:ext cx="2531462" cy="1146039"/>
            <a:chOff x="1046885" y="2586263"/>
            <a:chExt cx="2531462" cy="1146039"/>
          </a:xfrm>
        </p:grpSpPr>
        <p:sp>
          <p:nvSpPr>
            <p:cNvPr id="4" name="TextBox 15">
              <a:extLst>
                <a:ext uri="{FF2B5EF4-FFF2-40B4-BE49-F238E27FC236}">
                  <a16:creationId xmlns:a16="http://schemas.microsoft.com/office/drawing/2014/main" id="{7BD26CB0-C845-A391-4684-201806C4F9DE}"/>
                </a:ext>
              </a:extLst>
            </p:cNvPr>
            <p:cNvSpPr txBox="1"/>
            <p:nvPr/>
          </p:nvSpPr>
          <p:spPr>
            <a:xfrm>
              <a:off x="1046885" y="2586263"/>
              <a:ext cx="2531462" cy="400110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META 1</a:t>
              </a:r>
              <a:r>
                <a:rPr kumimoji="0" lang="en-US" sz="2000" b="0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er</a:t>
              </a: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 SEM 2023</a:t>
              </a:r>
            </a:p>
          </p:txBody>
        </p: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9186EAB1-42E5-D0C4-A155-3453FB570B36}"/>
                </a:ext>
              </a:extLst>
            </p:cNvPr>
            <p:cNvSpPr txBox="1"/>
            <p:nvPr/>
          </p:nvSpPr>
          <p:spPr>
            <a:xfrm>
              <a:off x="1046885" y="2901305"/>
              <a:ext cx="2414444" cy="830997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Lexend Deca SemiBold"/>
                  <a:cs typeface="Arial"/>
                  <a:sym typeface="Lexend Deca SemiBold"/>
                </a:rPr>
                <a:t>184,456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21522CE2-1EF5-0248-EB65-C60A25C02346}"/>
              </a:ext>
            </a:extLst>
          </p:cNvPr>
          <p:cNvGrpSpPr/>
          <p:nvPr/>
        </p:nvGrpSpPr>
        <p:grpSpPr>
          <a:xfrm>
            <a:off x="1958006" y="4809696"/>
            <a:ext cx="4351907" cy="1178440"/>
            <a:chOff x="534805" y="3788148"/>
            <a:chExt cx="4351907" cy="1178440"/>
          </a:xfrm>
        </p:grpSpPr>
        <p:sp>
          <p:nvSpPr>
            <p:cNvPr id="7" name="TextBox 15">
              <a:extLst>
                <a:ext uri="{FF2B5EF4-FFF2-40B4-BE49-F238E27FC236}">
                  <a16:creationId xmlns:a16="http://schemas.microsoft.com/office/drawing/2014/main" id="{747B0FC9-BBEE-F741-DA71-FAB84646EA41}"/>
                </a:ext>
              </a:extLst>
            </p:cNvPr>
            <p:cNvSpPr txBox="1"/>
            <p:nvPr/>
          </p:nvSpPr>
          <p:spPr>
            <a:xfrm>
              <a:off x="591955" y="3788148"/>
              <a:ext cx="4294757" cy="40011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EJECUCIÓN 1</a:t>
              </a:r>
              <a:r>
                <a:rPr kumimoji="0" lang="en-US" sz="2000" b="0" i="0" u="non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e</a:t>
              </a:r>
              <a:r>
                <a:rPr kumimoji="0" lang="en-US" sz="2000" b="0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r</a:t>
              </a: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 SEM 2023</a:t>
              </a:r>
            </a:p>
          </p:txBody>
        </p:sp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4238A8B8-79E5-AC86-3167-2C152B229A37}"/>
                </a:ext>
              </a:extLst>
            </p:cNvPr>
            <p:cNvSpPr txBox="1"/>
            <p:nvPr/>
          </p:nvSpPr>
          <p:spPr>
            <a:xfrm>
              <a:off x="534805" y="4135591"/>
              <a:ext cx="4182493" cy="830997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Lexend Deca SemiBold" panose="020B0604020202020204" charset="0"/>
                  <a:ea typeface="Lato Light" panose="020F0502020204030203" pitchFamily="34" charset="0"/>
                  <a:cs typeface="Poppins" pitchFamily="2" charset="77"/>
                  <a:sym typeface="Arial"/>
                </a:rPr>
                <a:t>202,028 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Lexend Deca SemiBold" panose="020B0604020202020204" charset="0"/>
                  <a:ea typeface="Lato Light" panose="020F0502020204030203" pitchFamily="34" charset="0"/>
                  <a:cs typeface="Poppins" pitchFamily="2" charset="77"/>
                  <a:sym typeface="Arial"/>
                </a:rPr>
                <a:t>(+9.5%)</a:t>
              </a:r>
              <a:endPara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  <a:sym typeface="Arial"/>
              </a:endParaRPr>
            </a:p>
          </p:txBody>
        </p:sp>
      </p:grpSp>
      <p:sp>
        <p:nvSpPr>
          <p:cNvPr id="9" name="TextBox 15">
            <a:extLst>
              <a:ext uri="{FF2B5EF4-FFF2-40B4-BE49-F238E27FC236}">
                <a16:creationId xmlns:a16="http://schemas.microsoft.com/office/drawing/2014/main" id="{6A1E5BD6-4F24-D219-2F1D-5B99A7954F5D}"/>
              </a:ext>
            </a:extLst>
          </p:cNvPr>
          <p:cNvSpPr txBox="1"/>
          <p:nvPr/>
        </p:nvSpPr>
        <p:spPr>
          <a:xfrm>
            <a:off x="2000498" y="7749274"/>
            <a:ext cx="2255746" cy="40011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TRABAJADORES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Lato Light" panose="020F0502020204030203" pitchFamily="34" charset="0"/>
              <a:cs typeface="Poppins" pitchFamily="2" charset="77"/>
              <a:sym typeface="Arial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43F453F2-493D-F13C-1B44-8A4167F8B2FB}"/>
              </a:ext>
            </a:extLst>
          </p:cNvPr>
          <p:cNvSpPr txBox="1"/>
          <p:nvPr/>
        </p:nvSpPr>
        <p:spPr>
          <a:xfrm>
            <a:off x="2015156" y="8042176"/>
            <a:ext cx="3664786" cy="830997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  <a:sym typeface="Arial"/>
              </a:rPr>
              <a:t>122,181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  <a:sym typeface="Arial"/>
              </a:rPr>
              <a:t>(60.5%)</a:t>
            </a: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66FF33"/>
              </a:solidFill>
              <a:effectLst/>
              <a:uLnTx/>
              <a:uFillTx/>
              <a:latin typeface="Lexend Deca SemiBold" panose="020B0604020202020204" charset="0"/>
              <a:ea typeface="Lato Light" panose="020F0502020204030203" pitchFamily="34" charset="0"/>
              <a:cs typeface="Poppins" pitchFamily="2" charset="77"/>
              <a:sym typeface="Arial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1F65EA7D-7ECC-40A7-66BE-766C526B92E2}"/>
              </a:ext>
            </a:extLst>
          </p:cNvPr>
          <p:cNvSpPr txBox="1"/>
          <p:nvPr/>
        </p:nvSpPr>
        <p:spPr>
          <a:xfrm>
            <a:off x="1984088" y="8937716"/>
            <a:ext cx="3555782" cy="707886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JÓVENES 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PERSONAS VULNERABLES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A42C2977-22A7-E3E6-CC04-2BA3A5A25A60}"/>
              </a:ext>
            </a:extLst>
          </p:cNvPr>
          <p:cNvSpPr txBox="1"/>
          <p:nvPr/>
        </p:nvSpPr>
        <p:spPr>
          <a:xfrm>
            <a:off x="2015156" y="9645602"/>
            <a:ext cx="3321743" cy="830997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565B7"/>
                </a:solidFill>
                <a:effectLst/>
                <a:uLnTx/>
                <a:uFillTx/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  <a:sym typeface="Arial"/>
              </a:rPr>
              <a:t>79,847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565B7"/>
                </a:solidFill>
                <a:effectLst/>
                <a:uLnTx/>
                <a:uFillTx/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  <a:sym typeface="Arial"/>
              </a:rPr>
              <a:t>(39.5%)</a:t>
            </a: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565B7"/>
              </a:solidFill>
              <a:effectLst/>
              <a:uLnTx/>
              <a:uFillTx/>
              <a:latin typeface="Lexend Deca SemiBold" panose="020B0604020202020204" charset="0"/>
              <a:ea typeface="Lato Light" panose="020F0502020204030203" pitchFamily="34" charset="0"/>
              <a:cs typeface="Poppins" pitchFamily="2" charset="77"/>
              <a:sym typeface="Arial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58AAED1-2F7C-D1E9-5150-AA6238DB7061}"/>
              </a:ext>
            </a:extLst>
          </p:cNvPr>
          <p:cNvSpPr txBox="1"/>
          <p:nvPr/>
        </p:nvSpPr>
        <p:spPr>
          <a:xfrm>
            <a:off x="1984088" y="6654478"/>
            <a:ext cx="42947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SemiBold" panose="020B0604020202020204" charset="0"/>
                <a:cs typeface="Arial"/>
                <a:sym typeface="Arial"/>
              </a:rPr>
              <a:t>TIPOS 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SemiBold" panose="020B0604020202020204" charset="0"/>
                <a:cs typeface="Arial"/>
                <a:sym typeface="Arial"/>
              </a:rPr>
              <a:t>POBLACIÓN</a:t>
            </a:r>
            <a:endParaRPr kumimoji="0" lang="es-SV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SemiBold" panose="020B0604020202020204" charset="0"/>
              <a:cs typeface="Arial"/>
              <a:sym typeface="Arial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4FF2BE0-1F4E-AA2A-AD4A-E84D55F7F280}"/>
              </a:ext>
            </a:extLst>
          </p:cNvPr>
          <p:cNvSpPr txBox="1"/>
          <p:nvPr/>
        </p:nvSpPr>
        <p:spPr>
          <a:xfrm>
            <a:off x="1986581" y="2917600"/>
            <a:ext cx="4294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SemiBold" panose="020B0604020202020204" charset="0"/>
                <a:cs typeface="Arial"/>
                <a:sym typeface="Arial"/>
              </a:rPr>
              <a:t>INSAFORP</a:t>
            </a:r>
            <a:endParaRPr kumimoji="0" lang="es-SV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SemiBold" panose="020B0604020202020204" charset="0"/>
              <a:cs typeface="Arial"/>
              <a:sym typeface="Arial"/>
            </a:endParaRPr>
          </a:p>
        </p:txBody>
      </p:sp>
      <p:sp>
        <p:nvSpPr>
          <p:cNvPr id="15" name="Google Shape;297;p33">
            <a:extLst>
              <a:ext uri="{FF2B5EF4-FFF2-40B4-BE49-F238E27FC236}">
                <a16:creationId xmlns:a16="http://schemas.microsoft.com/office/drawing/2014/main" id="{B8B35149-2EFA-3264-7806-B7B6FFE456A7}"/>
              </a:ext>
            </a:extLst>
          </p:cNvPr>
          <p:cNvSpPr txBox="1">
            <a:spLocks/>
          </p:cNvSpPr>
          <p:nvPr/>
        </p:nvSpPr>
        <p:spPr>
          <a:xfrm>
            <a:off x="6140499" y="1051037"/>
            <a:ext cx="11808101" cy="1618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Deca SemiBold"/>
              <a:buNone/>
              <a:tabLst/>
              <a:defRPr/>
            </a:pPr>
            <a:r>
              <a:rPr kumimoji="0" lang="es-419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ca One"/>
                <a:cs typeface="Lexend Deca SemiBold"/>
                <a:sym typeface="Unica One"/>
              </a:rPr>
              <a:t>Participaciones </a:t>
            </a:r>
            <a:r>
              <a:rPr kumimoji="0" lang="es-419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ca One"/>
                <a:cs typeface="Lexend Deca SemiBold"/>
                <a:sym typeface="Lexend Deca SemiBold"/>
              </a:rPr>
              <a:t>Insaforp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66"/>
              </a:spcAft>
              <a:buClr>
                <a:srgbClr val="FFFFFF"/>
              </a:buClr>
              <a:buSzPts val="1400"/>
              <a:buFont typeface="Lexend Deca SemiBold"/>
              <a:buNone/>
              <a:tabLst/>
              <a:defRPr/>
            </a:pPr>
            <a:r>
              <a:rPr kumimoji="0" lang="es-419" sz="4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cs typeface="Lexend Deca SemiBold"/>
                <a:sym typeface="Abel"/>
              </a:rPr>
              <a:t>Metas</a:t>
            </a:r>
            <a:r>
              <a:rPr kumimoji="0" lang="es-419" sz="4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cs typeface="Lexend Deca SemiBold"/>
                <a:sym typeface="Nanum Gothic"/>
              </a:rPr>
              <a:t> – Ejecución / </a:t>
            </a:r>
            <a:r>
              <a:rPr kumimoji="0" lang="es-419" sz="4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cs typeface="Lexend Deca SemiBold"/>
                <a:sym typeface="Lexend Deca SemiBold"/>
              </a:rPr>
              <a:t>1</a:t>
            </a:r>
            <a:r>
              <a:rPr kumimoji="0" lang="es-419" sz="4266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cs typeface="Lexend Deca SemiBold"/>
                <a:sym typeface="Lexend Deca SemiBold"/>
              </a:rPr>
              <a:t>er</a:t>
            </a:r>
            <a:r>
              <a:rPr kumimoji="0" lang="es-419" sz="4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cs typeface="Lexend Deca SemiBold"/>
                <a:sym typeface="Lexend Deca SemiBold"/>
              </a:rPr>
              <a:t> Semestre 2023</a:t>
            </a:r>
            <a:endParaRPr kumimoji="0" lang="es-419" sz="426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/>
              <a:cs typeface="Lexend Deca SemiBold"/>
              <a:sym typeface="Abel"/>
            </a:endParaRPr>
          </a:p>
        </p:txBody>
      </p:sp>
      <p:pic>
        <p:nvPicPr>
          <p:cNvPr id="16" name="Imagen 15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2668A059-7160-7B91-6647-326DF07CE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3038" y="1068622"/>
            <a:ext cx="2454820" cy="116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53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 txBox="1">
            <a:spLocks noGrp="1"/>
          </p:cNvSpPr>
          <p:nvPr>
            <p:ph type="title"/>
          </p:nvPr>
        </p:nvSpPr>
        <p:spPr>
          <a:xfrm>
            <a:off x="1595035" y="1073553"/>
            <a:ext cx="11147571" cy="1526802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n" sz="14400"/>
              <a:t>Contenido</a:t>
            </a:r>
            <a:endParaRPr sz="14400" b="0"/>
          </a:p>
        </p:txBody>
      </p:sp>
      <p:sp>
        <p:nvSpPr>
          <p:cNvPr id="223" name="Google Shape;223;p38"/>
          <p:cNvSpPr txBox="1">
            <a:spLocks noGrp="1"/>
          </p:cNvSpPr>
          <p:nvPr>
            <p:ph type="title" idx="4"/>
          </p:nvPr>
        </p:nvSpPr>
        <p:spPr>
          <a:xfrm>
            <a:off x="2556270" y="5313280"/>
            <a:ext cx="2277007" cy="1793133"/>
          </a:xfrm>
          <a:prstGeom prst="rect">
            <a:avLst/>
          </a:prstGeom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r>
              <a:rPr lang="en"/>
              <a:t>1</a:t>
            </a:r>
            <a:endParaRPr/>
          </a:p>
        </p:txBody>
      </p:sp>
      <p:sp>
        <p:nvSpPr>
          <p:cNvPr id="224" name="Google Shape;224;p38"/>
          <p:cNvSpPr txBox="1">
            <a:spLocks noGrp="1"/>
          </p:cNvSpPr>
          <p:nvPr>
            <p:ph type="title" idx="5"/>
          </p:nvPr>
        </p:nvSpPr>
        <p:spPr>
          <a:xfrm>
            <a:off x="2791217" y="9796790"/>
            <a:ext cx="2277007" cy="1793133"/>
          </a:xfrm>
          <a:prstGeom prst="rect">
            <a:avLst/>
          </a:prstGeom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r>
              <a:rPr lang="en"/>
              <a:t>2</a:t>
            </a:r>
            <a:endParaRPr/>
          </a:p>
        </p:txBody>
      </p:sp>
      <p:sp>
        <p:nvSpPr>
          <p:cNvPr id="225" name="Google Shape;225;p38"/>
          <p:cNvSpPr txBox="1">
            <a:spLocks noGrp="1"/>
          </p:cNvSpPr>
          <p:nvPr>
            <p:ph type="title" idx="6"/>
          </p:nvPr>
        </p:nvSpPr>
        <p:spPr>
          <a:xfrm>
            <a:off x="12831097" y="5313280"/>
            <a:ext cx="2277007" cy="1793133"/>
          </a:xfrm>
          <a:prstGeom prst="rect">
            <a:avLst/>
          </a:prstGeom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r>
              <a:rPr lang="en"/>
              <a:t>3</a:t>
            </a:r>
            <a:endParaRPr/>
          </a:p>
        </p:txBody>
      </p:sp>
      <p:sp>
        <p:nvSpPr>
          <p:cNvPr id="3" name="Google Shape;225;p38">
            <a:extLst>
              <a:ext uri="{FF2B5EF4-FFF2-40B4-BE49-F238E27FC236}">
                <a16:creationId xmlns:a16="http://schemas.microsoft.com/office/drawing/2014/main" id="{683889DF-20C5-8669-3CFB-8CFB85B3A6B8}"/>
              </a:ext>
            </a:extLst>
          </p:cNvPr>
          <p:cNvSpPr txBox="1">
            <a:spLocks/>
          </p:cNvSpPr>
          <p:nvPr/>
        </p:nvSpPr>
        <p:spPr>
          <a:xfrm>
            <a:off x="12831096" y="9796791"/>
            <a:ext cx="2277007" cy="17931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 Vietnam Pro"/>
              <a:buNone/>
              <a:defRPr sz="9598" b="1" i="0" u="none" strike="noStrike" cap="none">
                <a:solidFill>
                  <a:schemeClr val="lt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 Vietnam Pro"/>
              <a:buNone/>
              <a:defRPr sz="7998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 Vietnam Pro"/>
              <a:buNone/>
              <a:defRPr sz="7998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 Vietnam Pro"/>
              <a:buNone/>
              <a:defRPr sz="7998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 Vietnam Pro"/>
              <a:buNone/>
              <a:defRPr sz="7998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 Vietnam Pro"/>
              <a:buNone/>
              <a:defRPr sz="7998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 Vietnam Pro"/>
              <a:buNone/>
              <a:defRPr sz="7998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 Vietnam Pro"/>
              <a:buNone/>
              <a:defRPr sz="7998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 Vietnam Pro"/>
              <a:buNone/>
              <a:defRPr sz="7998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en"/>
              <a:t>4</a:t>
            </a:r>
          </a:p>
        </p:txBody>
      </p:sp>
      <p:pic>
        <p:nvPicPr>
          <p:cNvPr id="16" name="Imagen 15" descr="Forma&#10;&#10;Descripción generada automáticamente con confianza media">
            <a:extLst>
              <a:ext uri="{FF2B5EF4-FFF2-40B4-BE49-F238E27FC236}">
                <a16:creationId xmlns:a16="http://schemas.microsoft.com/office/drawing/2014/main" id="{AF6363B1-371E-A922-A53F-6BAC25F5B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5298" y="1147668"/>
            <a:ext cx="2310011" cy="1452687"/>
          </a:xfrm>
          <a:prstGeom prst="rect">
            <a:avLst/>
          </a:prstGeom>
        </p:spPr>
      </p:pic>
      <p:sp>
        <p:nvSpPr>
          <p:cNvPr id="18" name="Google Shape;204;p36">
            <a:extLst>
              <a:ext uri="{FF2B5EF4-FFF2-40B4-BE49-F238E27FC236}">
                <a16:creationId xmlns:a16="http://schemas.microsoft.com/office/drawing/2014/main" id="{56A5CB0D-6BD7-8B58-34D1-AB55C10A2B39}"/>
              </a:ext>
            </a:extLst>
          </p:cNvPr>
          <p:cNvSpPr txBox="1">
            <a:spLocks/>
          </p:cNvSpPr>
          <p:nvPr/>
        </p:nvSpPr>
        <p:spPr>
          <a:xfrm>
            <a:off x="5068224" y="5446444"/>
            <a:ext cx="6234796" cy="152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es-MX"/>
              <a:t>Actividades Relevantes</a:t>
            </a:r>
          </a:p>
          <a:p>
            <a:r>
              <a:rPr lang="es-MX" b="0"/>
              <a:t>Abril – Junio 2023</a:t>
            </a:r>
          </a:p>
        </p:txBody>
      </p:sp>
      <p:sp>
        <p:nvSpPr>
          <p:cNvPr id="19" name="Google Shape;204;p36">
            <a:extLst>
              <a:ext uri="{FF2B5EF4-FFF2-40B4-BE49-F238E27FC236}">
                <a16:creationId xmlns:a16="http://schemas.microsoft.com/office/drawing/2014/main" id="{164573E5-7C1E-5891-01DE-57C1FA85C5BA}"/>
              </a:ext>
            </a:extLst>
          </p:cNvPr>
          <p:cNvSpPr txBox="1">
            <a:spLocks/>
          </p:cNvSpPr>
          <p:nvPr/>
        </p:nvSpPr>
        <p:spPr>
          <a:xfrm>
            <a:off x="5068224" y="9942823"/>
            <a:ext cx="6234796" cy="152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es-MX"/>
              <a:t>Ejecución e indicadores</a:t>
            </a:r>
          </a:p>
          <a:p>
            <a:r>
              <a:rPr lang="es-MX" b="0"/>
              <a:t>Primer Semestre 2023</a:t>
            </a:r>
          </a:p>
        </p:txBody>
      </p:sp>
      <p:sp>
        <p:nvSpPr>
          <p:cNvPr id="20" name="Google Shape;204;p36">
            <a:extLst>
              <a:ext uri="{FF2B5EF4-FFF2-40B4-BE49-F238E27FC236}">
                <a16:creationId xmlns:a16="http://schemas.microsoft.com/office/drawing/2014/main" id="{73E7DB01-E916-5B4B-A0EB-6352B69B5C29}"/>
              </a:ext>
            </a:extLst>
          </p:cNvPr>
          <p:cNvSpPr txBox="1">
            <a:spLocks/>
          </p:cNvSpPr>
          <p:nvPr/>
        </p:nvSpPr>
        <p:spPr>
          <a:xfrm>
            <a:off x="15737873" y="5446444"/>
            <a:ext cx="7125932" cy="152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es-MX" b="0"/>
              <a:t>Resultados Plan de Gestión de </a:t>
            </a:r>
          </a:p>
          <a:p>
            <a:r>
              <a:rPr lang="es-MX"/>
              <a:t>Formación Profesional</a:t>
            </a:r>
            <a:endParaRPr lang="es-MX" b="0"/>
          </a:p>
        </p:txBody>
      </p:sp>
      <p:sp>
        <p:nvSpPr>
          <p:cNvPr id="21" name="Google Shape;204;p36">
            <a:extLst>
              <a:ext uri="{FF2B5EF4-FFF2-40B4-BE49-F238E27FC236}">
                <a16:creationId xmlns:a16="http://schemas.microsoft.com/office/drawing/2014/main" id="{C84807F0-66E6-6FF6-0806-CBAB84A61E20}"/>
              </a:ext>
            </a:extLst>
          </p:cNvPr>
          <p:cNvSpPr txBox="1">
            <a:spLocks/>
          </p:cNvSpPr>
          <p:nvPr/>
        </p:nvSpPr>
        <p:spPr>
          <a:xfrm>
            <a:off x="15737873" y="9942823"/>
            <a:ext cx="7125932" cy="152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es-MX" b="0"/>
              <a:t>Resultados Plan de Gestión </a:t>
            </a:r>
            <a:r>
              <a:rPr lang="es-MX"/>
              <a:t>Administrativa Financiera</a:t>
            </a:r>
            <a:endParaRPr lang="es-MX" b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94">
            <a:extLst>
              <a:ext uri="{FF2B5EF4-FFF2-40B4-BE49-F238E27FC236}">
                <a16:creationId xmlns:a16="http://schemas.microsoft.com/office/drawing/2014/main" id="{434D3DA3-9D48-9C9C-E62D-6FB1129C58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5817529"/>
              </p:ext>
            </p:extLst>
          </p:nvPr>
        </p:nvGraphicFramePr>
        <p:xfrm>
          <a:off x="2514600" y="3353399"/>
          <a:ext cx="20516850" cy="9821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upo 2">
            <a:extLst>
              <a:ext uri="{FF2B5EF4-FFF2-40B4-BE49-F238E27FC236}">
                <a16:creationId xmlns:a16="http://schemas.microsoft.com/office/drawing/2014/main" id="{FCE46826-0CD8-0FFA-1F88-0FEB36F15731}"/>
              </a:ext>
            </a:extLst>
          </p:cNvPr>
          <p:cNvGrpSpPr/>
          <p:nvPr/>
        </p:nvGrpSpPr>
        <p:grpSpPr>
          <a:xfrm>
            <a:off x="1694085" y="3742870"/>
            <a:ext cx="2557544" cy="1231456"/>
            <a:chOff x="1020803" y="2614055"/>
            <a:chExt cx="2557544" cy="1231456"/>
          </a:xfrm>
        </p:grpSpPr>
        <p:sp>
          <p:nvSpPr>
            <p:cNvPr id="4" name="TextBox 15">
              <a:extLst>
                <a:ext uri="{FF2B5EF4-FFF2-40B4-BE49-F238E27FC236}">
                  <a16:creationId xmlns:a16="http://schemas.microsoft.com/office/drawing/2014/main" id="{63DD799B-2668-3B90-C987-495229EECFB7}"/>
                </a:ext>
              </a:extLst>
            </p:cNvPr>
            <p:cNvSpPr txBox="1"/>
            <p:nvPr/>
          </p:nvSpPr>
          <p:spPr>
            <a:xfrm>
              <a:off x="1046885" y="2614055"/>
              <a:ext cx="2531462" cy="400110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META 1</a:t>
              </a:r>
              <a:r>
                <a:rPr kumimoji="0" lang="en-US" sz="2000" b="0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er</a:t>
              </a: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 SEM 2023</a:t>
              </a:r>
            </a:p>
          </p:txBody>
        </p: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020C0A8E-3096-AC2F-7A86-DF5BBD192841}"/>
                </a:ext>
              </a:extLst>
            </p:cNvPr>
            <p:cNvSpPr txBox="1"/>
            <p:nvPr/>
          </p:nvSpPr>
          <p:spPr>
            <a:xfrm>
              <a:off x="1020803" y="3014514"/>
              <a:ext cx="2412840" cy="830997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Lexend Deca SemiBold"/>
                  <a:cs typeface="Arial"/>
                  <a:sym typeface="Arial"/>
                </a:rPr>
                <a:t>$20.7 M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920F86C8-A457-7973-E2E0-25F0FBCC6A2C}"/>
              </a:ext>
            </a:extLst>
          </p:cNvPr>
          <p:cNvGrpSpPr/>
          <p:nvPr/>
        </p:nvGrpSpPr>
        <p:grpSpPr>
          <a:xfrm>
            <a:off x="1694085" y="5009600"/>
            <a:ext cx="4346915" cy="1236013"/>
            <a:chOff x="534805" y="3930600"/>
            <a:chExt cx="4346915" cy="1236013"/>
          </a:xfrm>
        </p:grpSpPr>
        <p:sp>
          <p:nvSpPr>
            <p:cNvPr id="7" name="TextBox 15">
              <a:extLst>
                <a:ext uri="{FF2B5EF4-FFF2-40B4-BE49-F238E27FC236}">
                  <a16:creationId xmlns:a16="http://schemas.microsoft.com/office/drawing/2014/main" id="{DA2D5D15-AAFF-2038-B634-46BCECF1C0E1}"/>
                </a:ext>
              </a:extLst>
            </p:cNvPr>
            <p:cNvSpPr txBox="1"/>
            <p:nvPr/>
          </p:nvSpPr>
          <p:spPr>
            <a:xfrm>
              <a:off x="586963" y="3930600"/>
              <a:ext cx="4294757" cy="40011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EJECUCIÓN 1</a:t>
              </a:r>
              <a:r>
                <a:rPr kumimoji="0" lang="en-US" sz="2000" b="0" i="0" u="non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e</a:t>
              </a:r>
              <a:r>
                <a:rPr kumimoji="0" lang="en-US" sz="2000" b="0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r</a:t>
              </a: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 SEM 2023</a:t>
              </a:r>
            </a:p>
          </p:txBody>
        </p:sp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274FE8E6-A4B8-C648-F8B7-F3207F6F7E6E}"/>
                </a:ext>
              </a:extLst>
            </p:cNvPr>
            <p:cNvSpPr txBox="1"/>
            <p:nvPr/>
          </p:nvSpPr>
          <p:spPr>
            <a:xfrm>
              <a:off x="534805" y="4335616"/>
              <a:ext cx="4182493" cy="830997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Lexend Deca SemiBold" panose="020B0604020202020204" charset="0"/>
                  <a:ea typeface="Lato Light" panose="020F0502020204030203" pitchFamily="34" charset="0"/>
                  <a:cs typeface="Poppins" pitchFamily="2" charset="77"/>
                  <a:sym typeface="Arial"/>
                </a:rPr>
                <a:t>$</a:t>
              </a:r>
              <a:r>
                <a:rPr lang="en-US" sz="4800">
                  <a:solidFill>
                    <a:srgbClr val="00B0F0"/>
                  </a:solidFill>
                  <a:latin typeface="Lexend Deca SemiBold" panose="020B0604020202020204" charset="0"/>
                  <a:ea typeface="Lato Light" panose="020F0502020204030203" pitchFamily="34" charset="0"/>
                  <a:cs typeface="Poppins" pitchFamily="2" charset="77"/>
                </a:rPr>
                <a:t>17.3</a:t>
              </a: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Lexend Deca SemiBold" panose="020B0604020202020204" charset="0"/>
                  <a:ea typeface="Lato Light" panose="020F0502020204030203" pitchFamily="34" charset="0"/>
                  <a:cs typeface="Poppins" pitchFamily="2" charset="77"/>
                  <a:sym typeface="Arial"/>
                </a:rPr>
                <a:t> M 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Lexend Deca SemiBold" panose="020B0604020202020204" charset="0"/>
                  <a:ea typeface="Lato Light" panose="020F0502020204030203" pitchFamily="34" charset="0"/>
                  <a:cs typeface="Poppins" pitchFamily="2" charset="77"/>
                  <a:sym typeface="Arial"/>
                </a:rPr>
                <a:t>(83.8%)</a:t>
              </a:r>
            </a:p>
          </p:txBody>
        </p:sp>
      </p:grpSp>
      <p:sp>
        <p:nvSpPr>
          <p:cNvPr id="9" name="TextBox 15">
            <a:extLst>
              <a:ext uri="{FF2B5EF4-FFF2-40B4-BE49-F238E27FC236}">
                <a16:creationId xmlns:a16="http://schemas.microsoft.com/office/drawing/2014/main" id="{010B97C9-2735-2DD9-9A79-941E0372618E}"/>
              </a:ext>
            </a:extLst>
          </p:cNvPr>
          <p:cNvSpPr txBox="1"/>
          <p:nvPr/>
        </p:nvSpPr>
        <p:spPr>
          <a:xfrm>
            <a:off x="1736577" y="8035326"/>
            <a:ext cx="2234907" cy="40011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TRABAJADORE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S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75107B20-70F9-69F7-5710-AA006C27B996}"/>
              </a:ext>
            </a:extLst>
          </p:cNvPr>
          <p:cNvSpPr txBox="1"/>
          <p:nvPr/>
        </p:nvSpPr>
        <p:spPr>
          <a:xfrm>
            <a:off x="1751235" y="8328228"/>
            <a:ext cx="3320140" cy="830997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  <a:sym typeface="Arial"/>
              </a:rPr>
              <a:t>$</a:t>
            </a:r>
            <a:r>
              <a:rPr lang="en-US" sz="4800">
                <a:solidFill>
                  <a:srgbClr val="66FF33"/>
                </a:solidFill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</a:rPr>
              <a:t>8.5</a:t>
            </a: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  <a:sym typeface="Arial"/>
              </a:rPr>
              <a:t> M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  <a:sym typeface="Arial"/>
              </a:rPr>
              <a:t>(</a:t>
            </a:r>
            <a:r>
              <a:rPr lang="en-US" sz="2400">
                <a:solidFill>
                  <a:srgbClr val="66FF33"/>
                </a:solidFill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</a:rPr>
              <a:t>49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  <a:sym typeface="Arial"/>
              </a:rPr>
              <a:t>.2%)</a:t>
            </a: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66FF33"/>
              </a:solidFill>
              <a:effectLst/>
              <a:uLnTx/>
              <a:uFillTx/>
              <a:latin typeface="Lexend Deca SemiBold" panose="020B0604020202020204" charset="0"/>
              <a:ea typeface="Lato Light" panose="020F0502020204030203" pitchFamily="34" charset="0"/>
              <a:cs typeface="Poppins" pitchFamily="2" charset="77"/>
              <a:sym typeface="Arial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820F70DE-DB20-E918-0C29-2A1E350F4663}"/>
              </a:ext>
            </a:extLst>
          </p:cNvPr>
          <p:cNvSpPr txBox="1"/>
          <p:nvPr/>
        </p:nvSpPr>
        <p:spPr>
          <a:xfrm>
            <a:off x="1720167" y="9223768"/>
            <a:ext cx="3555782" cy="707886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JÓVENES 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PERSONAS VULNERABLES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6D0FAC78-1BC1-EE14-9F83-DC9B95DED410}"/>
              </a:ext>
            </a:extLst>
          </p:cNvPr>
          <p:cNvSpPr txBox="1"/>
          <p:nvPr/>
        </p:nvSpPr>
        <p:spPr>
          <a:xfrm>
            <a:off x="1751235" y="9931654"/>
            <a:ext cx="3320140" cy="830997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565B7"/>
                </a:solidFill>
                <a:effectLst/>
                <a:uLnTx/>
                <a:uFillTx/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  <a:sym typeface="Arial"/>
              </a:rPr>
              <a:t>$</a:t>
            </a:r>
            <a:r>
              <a:rPr lang="en-US" sz="4800">
                <a:solidFill>
                  <a:srgbClr val="F565B7"/>
                </a:solidFill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</a:rPr>
              <a:t>8.8</a:t>
            </a: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565B7"/>
                </a:solidFill>
                <a:effectLst/>
                <a:uLnTx/>
                <a:uFillTx/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  <a:sym typeface="Arial"/>
              </a:rPr>
              <a:t> M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565B7"/>
                </a:solidFill>
                <a:effectLst/>
                <a:uLnTx/>
                <a:uFillTx/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  <a:sym typeface="Arial"/>
              </a:rPr>
              <a:t>(50.8%)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BE902A8-51C9-D29A-998B-CEB75E2364DA}"/>
              </a:ext>
            </a:extLst>
          </p:cNvPr>
          <p:cNvSpPr txBox="1"/>
          <p:nvPr/>
        </p:nvSpPr>
        <p:spPr>
          <a:xfrm>
            <a:off x="1720167" y="6940530"/>
            <a:ext cx="42947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SemiBold" panose="020B0604020202020204" charset="0"/>
                <a:cs typeface="Arial"/>
                <a:sym typeface="Arial"/>
              </a:rPr>
              <a:t>TIPOS 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SemiBold" panose="020B0604020202020204" charset="0"/>
                <a:cs typeface="Arial"/>
                <a:sym typeface="Arial"/>
              </a:rPr>
              <a:t>POBLACIÓN</a:t>
            </a:r>
            <a:endParaRPr kumimoji="0" lang="es-SV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SemiBold" panose="020B0604020202020204" charset="0"/>
              <a:cs typeface="Arial"/>
              <a:sym typeface="Arial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930E307-A50E-2E86-8F1F-DE5EF9DFEC23}"/>
              </a:ext>
            </a:extLst>
          </p:cNvPr>
          <p:cNvSpPr txBox="1"/>
          <p:nvPr/>
        </p:nvSpPr>
        <p:spPr>
          <a:xfrm>
            <a:off x="1751235" y="3118027"/>
            <a:ext cx="4294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SemiBold" panose="020B0604020202020204" charset="0"/>
                <a:cs typeface="Arial"/>
                <a:sym typeface="Arial"/>
              </a:rPr>
              <a:t>INSAFORP</a:t>
            </a:r>
            <a:endParaRPr kumimoji="0" lang="es-SV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SemiBold" panose="020B0604020202020204" charset="0"/>
              <a:cs typeface="Arial"/>
              <a:sym typeface="Arial"/>
            </a:endParaRPr>
          </a:p>
        </p:txBody>
      </p:sp>
      <p:sp>
        <p:nvSpPr>
          <p:cNvPr id="15" name="Google Shape;297;p33">
            <a:extLst>
              <a:ext uri="{FF2B5EF4-FFF2-40B4-BE49-F238E27FC236}">
                <a16:creationId xmlns:a16="http://schemas.microsoft.com/office/drawing/2014/main" id="{F61B1662-F389-9471-DF8C-B4C4B24B7C6D}"/>
              </a:ext>
            </a:extLst>
          </p:cNvPr>
          <p:cNvSpPr txBox="1">
            <a:spLocks/>
          </p:cNvSpPr>
          <p:nvPr/>
        </p:nvSpPr>
        <p:spPr>
          <a:xfrm>
            <a:off x="6041000" y="706019"/>
            <a:ext cx="8824007" cy="1618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Deca SemiBold"/>
              <a:buNone/>
              <a:tabLst/>
              <a:defRPr/>
            </a:pPr>
            <a:r>
              <a:rPr kumimoji="0" lang="es-419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ca One"/>
                <a:cs typeface="Lexend Deca SemiBold"/>
                <a:sym typeface="Lexend Deca SemiBold"/>
              </a:rPr>
              <a:t>Inversión Insaforp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66"/>
              </a:spcAft>
              <a:buClr>
                <a:srgbClr val="FFFFFF"/>
              </a:buClr>
              <a:buSzPts val="1400"/>
              <a:buFont typeface="Lexend Deca SemiBold"/>
              <a:buNone/>
              <a:tabLst/>
              <a:defRPr/>
            </a:pPr>
            <a:r>
              <a:rPr kumimoji="0" lang="es-419" sz="4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cs typeface="Lexend Deca SemiBold"/>
                <a:sym typeface="Lexend Deca SemiBold"/>
              </a:rPr>
              <a:t>Metas – Ejecución / 1</a:t>
            </a:r>
            <a:r>
              <a:rPr kumimoji="0" lang="es-419" sz="4266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cs typeface="Lexend Deca SemiBold"/>
                <a:sym typeface="Lexend Deca SemiBold"/>
              </a:rPr>
              <a:t>er</a:t>
            </a:r>
            <a:r>
              <a:rPr kumimoji="0" lang="es-419" sz="4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cs typeface="Lexend Deca SemiBold"/>
                <a:sym typeface="Lexend Deca SemiBold"/>
              </a:rPr>
              <a:t> Semestre 2023</a:t>
            </a:r>
          </a:p>
        </p:txBody>
      </p:sp>
      <p:pic>
        <p:nvPicPr>
          <p:cNvPr id="17" name="Imagen 16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9B890705-1AC1-F166-72E2-2B9F70E01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6630" y="933583"/>
            <a:ext cx="2454820" cy="116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13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3B08D32-C37D-E1CD-D2A3-C463D8B00D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4117180"/>
              </p:ext>
            </p:extLst>
          </p:nvPr>
        </p:nvGraphicFramePr>
        <p:xfrm>
          <a:off x="2267334" y="4978904"/>
          <a:ext cx="20409485" cy="6911998"/>
        </p:xfrm>
        <a:graphic>
          <a:graphicData uri="http://schemas.openxmlformats.org/drawingml/2006/table">
            <a:tbl>
              <a:tblPr firstRow="1"/>
              <a:tblGrid>
                <a:gridCol w="5308482">
                  <a:extLst>
                    <a:ext uri="{9D8B030D-6E8A-4147-A177-3AD203B41FA5}">
                      <a16:colId xmlns:a16="http://schemas.microsoft.com/office/drawing/2014/main" val="541534148"/>
                    </a:ext>
                  </a:extLst>
                </a:gridCol>
                <a:gridCol w="3241834">
                  <a:extLst>
                    <a:ext uri="{9D8B030D-6E8A-4147-A177-3AD203B41FA5}">
                      <a16:colId xmlns:a16="http://schemas.microsoft.com/office/drawing/2014/main" val="3138069100"/>
                    </a:ext>
                  </a:extLst>
                </a:gridCol>
                <a:gridCol w="4181727">
                  <a:extLst>
                    <a:ext uri="{9D8B030D-6E8A-4147-A177-3AD203B41FA5}">
                      <a16:colId xmlns:a16="http://schemas.microsoft.com/office/drawing/2014/main" val="2685482510"/>
                    </a:ext>
                  </a:extLst>
                </a:gridCol>
                <a:gridCol w="3595544">
                  <a:extLst>
                    <a:ext uri="{9D8B030D-6E8A-4147-A177-3AD203B41FA5}">
                      <a16:colId xmlns:a16="http://schemas.microsoft.com/office/drawing/2014/main" val="815920531"/>
                    </a:ext>
                  </a:extLst>
                </a:gridCol>
                <a:gridCol w="4081898">
                  <a:extLst>
                    <a:ext uri="{9D8B030D-6E8A-4147-A177-3AD203B41FA5}">
                      <a16:colId xmlns:a16="http://schemas.microsoft.com/office/drawing/2014/main" val="2895995725"/>
                    </a:ext>
                  </a:extLst>
                </a:gridCol>
              </a:tblGrid>
              <a:tr h="931795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 rtl="0"/>
                      <a:r>
                        <a:rPr lang="es-ES" sz="4800" b="1" i="0" u="none" strike="noStrike" cap="none" noProof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sym typeface="Staatliches"/>
                        </a:rPr>
                        <a:t>Tipo de </a:t>
                      </a:r>
                      <a:endParaRPr lang="es-ES" sz="4800" b="1" i="0" u="none" strike="noStrike" cap="none" noProof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sym typeface="Arial"/>
                      </a:endParaRPr>
                    </a:p>
                    <a:p>
                      <a:pPr algn="ctr" rtl="0"/>
                      <a:r>
                        <a:rPr lang="es-ES" sz="4800" b="1" i="0" u="none" strike="noStrike" cap="none" noProof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sym typeface="Staatliches"/>
                        </a:rPr>
                        <a:t>Población</a:t>
                      </a:r>
                      <a:endParaRPr lang="es-ES" sz="4800" b="1" i="0" u="none" strike="noStrike" cap="none" noProof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cs typeface="Poppins" panose="00000500000000000000" pitchFamily="2" charset="0"/>
                        <a:sym typeface="Staatliche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 rtl="0"/>
                      <a:r>
                        <a:rPr lang="es-ES" sz="4800" b="1" i="0" u="none" strike="noStrike" cap="none" noProof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sym typeface="Staatliches"/>
                        </a:rPr>
                        <a:t>Participaciones</a:t>
                      </a:r>
                      <a:endParaRPr lang="es-ES" sz="4800" b="1" i="0" u="none" strike="noStrike" cap="none" noProof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cs typeface="Poppins" panose="00000500000000000000" pitchFamily="2" charset="0"/>
                        <a:sym typeface="Staatliche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/>
                      <a:endParaRPr lang="es-ES" noProof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4800" b="1" i="0" u="none" strike="noStrike" cap="none" noProof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sym typeface="Staatliches"/>
                        </a:rPr>
                        <a:t>Inversión </a:t>
                      </a:r>
                      <a:endParaRPr lang="es-ES" sz="4800" b="1" i="0" u="none" strike="noStrike" cap="none" noProof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cs typeface="Poppins" panose="00000500000000000000" pitchFamily="2" charset="0"/>
                        <a:sym typeface="Staatliche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/>
                      <a:endParaRPr lang="es-ES" noProof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819483"/>
                  </a:ext>
                </a:extLst>
              </a:tr>
              <a:tr h="803269">
                <a:tc vMerge="1">
                  <a:txBody>
                    <a:bodyPr/>
                    <a:lstStyle/>
                    <a:p>
                      <a:pPr rtl="0"/>
                      <a:endParaRPr lang="es-ES" noProof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s-ES" sz="4000" b="1" i="0" u="none" strike="noStrike" cap="none" noProof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sym typeface="Staatliches"/>
                        </a:rPr>
                        <a:t>Meta</a:t>
                      </a:r>
                      <a:endParaRPr lang="es-ES" sz="4000" b="1" i="0" u="none" strike="noStrike" cap="none" noProof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Nanum Gothic" panose="020B0604020202020204" charset="-127"/>
                        <a:cs typeface="Poppins" panose="00000500000000000000" pitchFamily="2" charset="0"/>
                        <a:sym typeface="Staatliche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s-ES" sz="4000" b="1" i="0" u="none" strike="noStrike" cap="none" noProof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sym typeface="Staatliches"/>
                        </a:rPr>
                        <a:t>Ejecución</a:t>
                      </a:r>
                      <a:endParaRPr lang="es-ES" sz="4000" b="1" i="0" u="none" strike="noStrike" cap="none" noProof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Nanum Gothic" panose="020B0604020202020204" charset="-127"/>
                        <a:cs typeface="Poppins" panose="00000500000000000000" pitchFamily="2" charset="0"/>
                        <a:sym typeface="Staatliche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4000" b="1" i="0" u="none" strike="noStrike" cap="none" noProof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sym typeface="Staatliches"/>
                        </a:rPr>
                        <a:t>Meta</a:t>
                      </a:r>
                      <a:endParaRPr lang="es-ES" sz="4000" b="1" i="0" u="none" strike="noStrike" cap="none" noProof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Nanum Gothic" panose="020B0604020202020204" charset="-127"/>
                        <a:cs typeface="Poppins" panose="00000500000000000000" pitchFamily="2" charset="0"/>
                        <a:sym typeface="Staatliche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s-ES" sz="4000" b="1" i="0" u="none" strike="noStrike" cap="none" noProof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sym typeface="Staatliches"/>
                        </a:rPr>
                        <a:t>Ejecución</a:t>
                      </a:r>
                      <a:endParaRPr lang="es-ES" sz="4000" b="1" i="0" u="none" strike="noStrike" cap="none" noProof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Nanum Gothic" panose="020B0604020202020204" charset="-127"/>
                        <a:cs typeface="Poppins" panose="00000500000000000000" pitchFamily="2" charset="0"/>
                        <a:sym typeface="Staatliche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834623"/>
                  </a:ext>
                </a:extLst>
              </a:tr>
              <a:tr h="177022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4000" b="1" i="0" u="none" strike="noStrike" kern="1200" cap="none" noProof="0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Trabajadores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4000" b="1" i="0" u="none" strike="noStrike" kern="1200" cap="none" noProof="0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de las Empresas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600" b="0" i="0" u="none" strike="noStrike" cap="none">
                          <a:solidFill>
                            <a:schemeClr val="bg1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107,434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600" b="0" i="0" u="none" strike="noStrike" cap="none">
                          <a:solidFill>
                            <a:schemeClr val="bg1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122,181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600" b="0" i="0" u="none" strike="noStrike" cap="none">
                          <a:solidFill>
                            <a:schemeClr val="bg1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$9,457,766.64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600" b="0" i="0" u="none" strike="noStrike" cap="none">
                          <a:solidFill>
                            <a:schemeClr val="bg1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$8,514,776.01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316717"/>
                  </a:ext>
                </a:extLst>
              </a:tr>
              <a:tr h="22577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4000" b="1" i="0" u="none" strike="noStrike" kern="1200" cap="none" noProof="0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Jóvenes y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4000" b="1" i="0" u="none" strike="noStrike" kern="1200" cap="none" noProof="0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Población Vulnerable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600" b="0" i="0" u="none" strike="noStrike" cap="none">
                          <a:solidFill>
                            <a:schemeClr val="bg1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77,022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600" b="0" i="0" u="none" strike="noStrike" cap="none">
                          <a:solidFill>
                            <a:schemeClr val="bg1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79,847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600" b="0" i="0" u="none" strike="noStrike" cap="none">
                          <a:solidFill>
                            <a:schemeClr val="bg1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$11,195,599.35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600" b="0" i="0" u="none" strike="noStrike" cap="none">
                          <a:solidFill>
                            <a:schemeClr val="bg1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$8,798,303.67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667950"/>
                  </a:ext>
                </a:extLst>
              </a:tr>
              <a:tr h="114893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4000" b="0" i="0" u="none" strike="noStrike" cap="none" noProof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TOTAL</a:t>
                      </a:r>
                      <a:r>
                        <a:rPr lang="es-ES" sz="4000" b="0" i="0" u="none" strike="noStrike" cap="none" noProof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Josefin Sans SemiBold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600" b="1" i="0" u="none" strike="noStrike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184,456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600" b="1" i="0" u="none" strike="noStrike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202,028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600" b="1" i="0" u="none" strike="noStrike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$20,653,365.99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600" b="1" i="0" u="none" strike="noStrike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$17,313,079.68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409784"/>
                  </a:ext>
                </a:extLst>
              </a:tr>
            </a:tbl>
          </a:graphicData>
        </a:graphic>
      </p:graphicFrame>
      <p:sp>
        <p:nvSpPr>
          <p:cNvPr id="4" name="Google Shape;297;p33">
            <a:extLst>
              <a:ext uri="{FF2B5EF4-FFF2-40B4-BE49-F238E27FC236}">
                <a16:creationId xmlns:a16="http://schemas.microsoft.com/office/drawing/2014/main" id="{BF511420-4688-2E1E-48C7-FD415D5FE6EA}"/>
              </a:ext>
            </a:extLst>
          </p:cNvPr>
          <p:cNvSpPr txBox="1">
            <a:spLocks/>
          </p:cNvSpPr>
          <p:nvPr/>
        </p:nvSpPr>
        <p:spPr>
          <a:xfrm>
            <a:off x="1969553" y="2275084"/>
            <a:ext cx="15404047" cy="1957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Deca SemiBold"/>
              <a:buNone/>
              <a:tabLst/>
              <a:defRPr/>
            </a:pPr>
            <a:r>
              <a:rPr kumimoji="0" lang="es-419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ca One"/>
                <a:cs typeface="Lexend Deca SemiBold"/>
                <a:sym typeface="Lexend Deca SemiBold"/>
              </a:rPr>
              <a:t>Participaciones / Inversión Insaforp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Lexend Deca SemiBold"/>
              <a:buNone/>
              <a:tabLst/>
              <a:defRPr/>
            </a:pPr>
            <a:r>
              <a:rPr kumimoji="0" lang="es-419" sz="4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cs typeface="Lexend Deca SemiBold"/>
                <a:sym typeface="Lexend Deca SemiBold"/>
              </a:rPr>
              <a:t>Por tipo de población  - 1</a:t>
            </a:r>
            <a:r>
              <a:rPr kumimoji="0" lang="es-419" sz="4266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cs typeface="Lexend Deca SemiBold"/>
                <a:sym typeface="Lexend Deca SemiBold"/>
              </a:rPr>
              <a:t>er</a:t>
            </a:r>
            <a:r>
              <a:rPr kumimoji="0" lang="es-419" sz="4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cs typeface="Lexend Deca SemiBold"/>
                <a:sym typeface="Lexend Deca SemiBold"/>
              </a:rPr>
              <a:t> Semestre 2023</a:t>
            </a:r>
          </a:p>
        </p:txBody>
      </p:sp>
      <p:pic>
        <p:nvPicPr>
          <p:cNvPr id="6" name="Imagen 5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666DABCB-C10B-6D3E-9C0C-13C8148BC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1999" y="1112056"/>
            <a:ext cx="2454820" cy="116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58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D6D1F11-111B-B045-13CF-3A695BB52E31}"/>
              </a:ext>
            </a:extLst>
          </p:cNvPr>
          <p:cNvGrpSpPr/>
          <p:nvPr/>
        </p:nvGrpSpPr>
        <p:grpSpPr>
          <a:xfrm>
            <a:off x="1167904" y="4511918"/>
            <a:ext cx="10792772" cy="8111764"/>
            <a:chOff x="4139184" y="3697181"/>
            <a:chExt cx="7478031" cy="4810938"/>
          </a:xfrm>
        </p:grpSpPr>
        <p:graphicFrame>
          <p:nvGraphicFramePr>
            <p:cNvPr id="3" name="Chart 90">
              <a:extLst>
                <a:ext uri="{FF2B5EF4-FFF2-40B4-BE49-F238E27FC236}">
                  <a16:creationId xmlns:a16="http://schemas.microsoft.com/office/drawing/2014/main" id="{5327C51D-7DC2-B55F-295C-2A41B29D7B1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08735734"/>
                </p:ext>
              </p:extLst>
            </p:nvPr>
          </p:nvGraphicFramePr>
          <p:xfrm>
            <a:off x="4139184" y="3697181"/>
            <a:ext cx="7478031" cy="48109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" name="Rectángulo 49">
              <a:extLst>
                <a:ext uri="{FF2B5EF4-FFF2-40B4-BE49-F238E27FC236}">
                  <a16:creationId xmlns:a16="http://schemas.microsoft.com/office/drawing/2014/main" id="{9A1C38E7-6B31-5E5C-795E-8558262D02E6}"/>
                </a:ext>
              </a:extLst>
            </p:cNvPr>
            <p:cNvSpPr/>
            <p:nvPr/>
          </p:nvSpPr>
          <p:spPr>
            <a:xfrm>
              <a:off x="6541766" y="5487254"/>
              <a:ext cx="2672867" cy="383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bel" panose="02000506030000020004" pitchFamily="2" charset="0"/>
                  <a:cs typeface="Baloo 2" panose="03080502040302020200" pitchFamily="66" charset="0"/>
                  <a:sym typeface="Arial"/>
                </a:rPr>
                <a:t>Participaciones</a:t>
              </a:r>
              <a:endParaRPr kumimoji="0" lang="es-SV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cs typeface="Baloo 2" panose="03080502040302020200" pitchFamily="66" charset="0"/>
                <a:sym typeface="Arial"/>
              </a:endParaRPr>
            </a:p>
          </p:txBody>
        </p:sp>
      </p:grpSp>
      <p:graphicFrame>
        <p:nvGraphicFramePr>
          <p:cNvPr id="5" name="Chart 90">
            <a:extLst>
              <a:ext uri="{FF2B5EF4-FFF2-40B4-BE49-F238E27FC236}">
                <a16:creationId xmlns:a16="http://schemas.microsoft.com/office/drawing/2014/main" id="{119AFBEF-0D7B-9051-3A5A-32B287879C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6798036"/>
              </p:ext>
            </p:extLst>
          </p:nvPr>
        </p:nvGraphicFramePr>
        <p:xfrm>
          <a:off x="12759875" y="4348641"/>
          <a:ext cx="10792772" cy="8111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ángulo 49">
            <a:extLst>
              <a:ext uri="{FF2B5EF4-FFF2-40B4-BE49-F238E27FC236}">
                <a16:creationId xmlns:a16="http://schemas.microsoft.com/office/drawing/2014/main" id="{53B61B67-A67E-9566-EC13-FAC67B4BA73A}"/>
              </a:ext>
            </a:extLst>
          </p:cNvPr>
          <p:cNvSpPr/>
          <p:nvPr/>
        </p:nvSpPr>
        <p:spPr>
          <a:xfrm>
            <a:off x="16227435" y="7530175"/>
            <a:ext cx="38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cs typeface="Baloo 2" panose="03080502040302020200" pitchFamily="66" charset="0"/>
                <a:sym typeface="Arial"/>
              </a:rPr>
              <a:t>Inversión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cs typeface="Baloo 2" panose="03080502040302020200" pitchFamily="66" charset="0"/>
                <a:sym typeface="Arial"/>
              </a:rPr>
              <a:t> (</a:t>
            </a:r>
            <a:r>
              <a:rPr kumimoji="0" lang="en-US" sz="36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cs typeface="Baloo 2" panose="03080502040302020200" pitchFamily="66" charset="0"/>
                <a:sym typeface="Arial"/>
              </a:rPr>
              <a:t>Millones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cs typeface="Baloo 2" panose="03080502040302020200" pitchFamily="66" charset="0"/>
                <a:sym typeface="Arial"/>
              </a:rPr>
              <a:t>)</a:t>
            </a:r>
            <a:endParaRPr kumimoji="0" lang="es-SV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cs typeface="Baloo 2" panose="03080502040302020200" pitchFamily="66" charset="0"/>
              <a:sym typeface="Arial"/>
            </a:endParaRPr>
          </a:p>
        </p:txBody>
      </p:sp>
      <p:sp>
        <p:nvSpPr>
          <p:cNvPr id="7" name="Google Shape;297;p33">
            <a:extLst>
              <a:ext uri="{FF2B5EF4-FFF2-40B4-BE49-F238E27FC236}">
                <a16:creationId xmlns:a16="http://schemas.microsoft.com/office/drawing/2014/main" id="{94036EE4-D6C2-9A1C-A0F8-629C707021E0}"/>
              </a:ext>
            </a:extLst>
          </p:cNvPr>
          <p:cNvSpPr txBox="1">
            <a:spLocks/>
          </p:cNvSpPr>
          <p:nvPr/>
        </p:nvSpPr>
        <p:spPr>
          <a:xfrm>
            <a:off x="1977342" y="1255595"/>
            <a:ext cx="14767608" cy="1618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Deca SemiBold"/>
              <a:buNone/>
              <a:tabLst/>
              <a:defRPr/>
            </a:pPr>
            <a:r>
              <a:rPr kumimoji="0" lang="es-419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ca One"/>
                <a:cs typeface="Lexend Deca SemiBold"/>
                <a:sym typeface="Lexend Deca SemiBold"/>
              </a:rPr>
              <a:t>Participaciones / Inversión Insaforp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66"/>
              </a:spcAft>
              <a:buClr>
                <a:srgbClr val="FFFFFF"/>
              </a:buClr>
              <a:buSzPts val="1400"/>
              <a:buFont typeface="Lexend Deca SemiBold"/>
              <a:buNone/>
              <a:tabLst/>
              <a:defRPr/>
            </a:pPr>
            <a:r>
              <a:rPr kumimoji="0" lang="es-419" sz="4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cs typeface="Lexend Deca SemiBold"/>
                <a:sym typeface="Lexend Deca SemiBold"/>
              </a:rPr>
              <a:t>Por modalidad de ejecución – 1</a:t>
            </a:r>
            <a:r>
              <a:rPr kumimoji="0" lang="es-419" sz="4266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cs typeface="Lexend Deca SemiBold"/>
                <a:sym typeface="Lexend Deca SemiBold"/>
              </a:rPr>
              <a:t>er</a:t>
            </a:r>
            <a:r>
              <a:rPr kumimoji="0" lang="es-419" sz="4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cs typeface="Lexend Deca SemiBold"/>
                <a:sym typeface="Lexend Deca SemiBold"/>
              </a:rPr>
              <a:t> Semestre 2023 </a:t>
            </a:r>
          </a:p>
        </p:txBody>
      </p:sp>
      <p:pic>
        <p:nvPicPr>
          <p:cNvPr id="9" name="Imagen 8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A9290362-3045-60AA-368F-0D851F2C6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6630" y="1161148"/>
            <a:ext cx="2454820" cy="116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99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AEFA0AC1-6E1B-8C56-32ED-9363B981B8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718605"/>
              </p:ext>
            </p:extLst>
          </p:nvPr>
        </p:nvGraphicFramePr>
        <p:xfrm>
          <a:off x="592357" y="4560653"/>
          <a:ext cx="23192935" cy="8043148"/>
        </p:xfrm>
        <a:graphic>
          <a:graphicData uri="http://schemas.openxmlformats.org/drawingml/2006/table">
            <a:tbl>
              <a:tblPr firstRow="1" bandRow="1"/>
              <a:tblGrid>
                <a:gridCol w="4121955">
                  <a:extLst>
                    <a:ext uri="{9D8B030D-6E8A-4147-A177-3AD203B41FA5}">
                      <a16:colId xmlns:a16="http://schemas.microsoft.com/office/drawing/2014/main" val="2316888648"/>
                    </a:ext>
                  </a:extLst>
                </a:gridCol>
                <a:gridCol w="3244296">
                  <a:extLst>
                    <a:ext uri="{9D8B030D-6E8A-4147-A177-3AD203B41FA5}">
                      <a16:colId xmlns:a16="http://schemas.microsoft.com/office/drawing/2014/main" val="1381778557"/>
                    </a:ext>
                  </a:extLst>
                </a:gridCol>
                <a:gridCol w="2911548">
                  <a:extLst>
                    <a:ext uri="{9D8B030D-6E8A-4147-A177-3AD203B41FA5}">
                      <a16:colId xmlns:a16="http://schemas.microsoft.com/office/drawing/2014/main" val="3100553527"/>
                    </a:ext>
                  </a:extLst>
                </a:gridCol>
                <a:gridCol w="3327483">
                  <a:extLst>
                    <a:ext uri="{9D8B030D-6E8A-4147-A177-3AD203B41FA5}">
                      <a16:colId xmlns:a16="http://schemas.microsoft.com/office/drawing/2014/main" val="2641238843"/>
                    </a:ext>
                  </a:extLst>
                </a:gridCol>
                <a:gridCol w="2717444">
                  <a:extLst>
                    <a:ext uri="{9D8B030D-6E8A-4147-A177-3AD203B41FA5}">
                      <a16:colId xmlns:a16="http://schemas.microsoft.com/office/drawing/2014/main" val="3535742168"/>
                    </a:ext>
                  </a:extLst>
                </a:gridCol>
                <a:gridCol w="3469784">
                  <a:extLst>
                    <a:ext uri="{9D8B030D-6E8A-4147-A177-3AD203B41FA5}">
                      <a16:colId xmlns:a16="http://schemas.microsoft.com/office/drawing/2014/main" val="4171845457"/>
                    </a:ext>
                  </a:extLst>
                </a:gridCol>
                <a:gridCol w="3400425">
                  <a:extLst>
                    <a:ext uri="{9D8B030D-6E8A-4147-A177-3AD203B41FA5}">
                      <a16:colId xmlns:a16="http://schemas.microsoft.com/office/drawing/2014/main" val="4139290792"/>
                    </a:ext>
                  </a:extLst>
                </a:gridCol>
              </a:tblGrid>
              <a:tr h="132936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4800" b="1" i="0" u="none" strike="noStrike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Modalidad de ejecución</a:t>
                      </a:r>
                      <a:endParaRPr lang="es-SV" sz="4800" b="1" i="0" u="none" strike="noStrike" cap="non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800" b="1" i="0" u="none" strike="noStrike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Trabajadores de 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800" b="1" i="0" u="none" strike="noStrike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las Empresas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s-SV" sz="3732" b="0" i="0" u="none" strike="noStrike" cap="non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 ExtraBold" panose="00000900000000000000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800" b="1" i="0" u="none" strike="noStrike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Jóvenes y 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800" b="1" i="0" u="none" strike="noStrike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población vulnerable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s-SV" sz="3732" b="0" i="0" u="none" strike="noStrike" cap="non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 ExtraBold" panose="00000900000000000000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800" b="1" i="0" u="none" strike="noStrike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Total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s-SV" sz="3732" b="0" i="0" u="none" strike="noStrike" cap="non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 ExtraBold" panose="00000900000000000000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0623405"/>
                  </a:ext>
                </a:extLst>
              </a:tr>
              <a:tr h="596506">
                <a:tc vMerge="1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s-SV" sz="3732" b="0" i="0" u="none" strike="noStrike" cap="non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 ExtraBold" panose="00000900000000000000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000" b="1" i="0" u="none" strike="noStrike" cap="none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Participaciones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000" b="1" i="0" u="none" strike="noStrike" cap="none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Inversión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000" b="1" i="0" u="none" strike="noStrike" cap="none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Participaciones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000" b="1" i="0" u="none" strike="noStrike" cap="none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Inversión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000" b="1" i="0" u="none" strike="noStrike" cap="none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Participaciones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000" b="1" i="0" u="none" strike="noStrike" cap="none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Inversión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788565"/>
                  </a:ext>
                </a:extLst>
              </a:tr>
              <a:tr h="1650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000" b="1" i="0" u="none" strike="noStrike" kern="1200" cap="none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Herramientas tecnológicas</a:t>
                      </a:r>
                      <a:endParaRPr lang="es-419" sz="4000" b="1" i="0" u="none" strike="noStrike" kern="1200" cap="none">
                        <a:solidFill>
                          <a:schemeClr val="accent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28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36,393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28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$3,196,271.53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28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18,872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28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$1,122,844.57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SV" sz="28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55,265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28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$4,319,116.10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124061"/>
                  </a:ext>
                </a:extLst>
              </a:tr>
              <a:tr h="15220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000" b="1" i="0" u="none" strike="noStrike" kern="1200" cap="none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Presencial</a:t>
                      </a:r>
                      <a:endParaRPr lang="es-419" sz="4000" b="1" i="0" u="none" strike="noStrike" kern="1200" cap="none">
                        <a:solidFill>
                          <a:schemeClr val="accent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28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79,468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28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$4,620,896.88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28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51,965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28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$6,870,729.10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28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131,433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28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$11,491,625.98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15226"/>
                  </a:ext>
                </a:extLst>
              </a:tr>
              <a:tr h="1495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000" b="1" i="0" u="none" strike="noStrike" kern="1200" cap="none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Virtual</a:t>
                      </a:r>
                      <a:endParaRPr lang="es-419" sz="4000" b="1" i="0" u="none" strike="noStrike" kern="1200" cap="none">
                        <a:solidFill>
                          <a:schemeClr val="accent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28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6,321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28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$697,607.60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28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9,010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28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$804,730.00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28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15,331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28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$1,502,337.60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495647"/>
                  </a:ext>
                </a:extLst>
              </a:tr>
              <a:tr h="11196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600" b="0" i="0" u="none" strike="noStrike" kern="1200" cap="none">
                          <a:solidFill>
                            <a:srgbClr val="FFFFFF"/>
                          </a:solidFill>
                          <a:effectLst/>
                          <a:latin typeface="Lexend Deca SemiBold" panose="020B0604020202020204" charset="0"/>
                          <a:ea typeface="+mn-ea"/>
                          <a:cs typeface="+mn-cs"/>
                          <a:sym typeface="Arial"/>
                        </a:rPr>
                        <a:t>Total</a:t>
                      </a:r>
                      <a:endParaRPr lang="es-419" sz="3600" b="0" i="0" u="none" strike="noStrike" kern="1200" cap="none">
                        <a:solidFill>
                          <a:srgbClr val="FFFFFF"/>
                        </a:solidFill>
                        <a:effectLst/>
                        <a:latin typeface="Lexend Deca SemiBold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28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122,181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28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$8,514,776.01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28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79,847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28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$8,798,303.67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28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202,028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28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$17,313,079.68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973683"/>
                  </a:ext>
                </a:extLst>
              </a:tr>
            </a:tbl>
          </a:graphicData>
        </a:graphic>
      </p:graphicFrame>
      <p:sp>
        <p:nvSpPr>
          <p:cNvPr id="3" name="Google Shape;297;p33">
            <a:extLst>
              <a:ext uri="{FF2B5EF4-FFF2-40B4-BE49-F238E27FC236}">
                <a16:creationId xmlns:a16="http://schemas.microsoft.com/office/drawing/2014/main" id="{1909967A-D7AE-32F7-1725-FD694CA56920}"/>
              </a:ext>
            </a:extLst>
          </p:cNvPr>
          <p:cNvSpPr txBox="1">
            <a:spLocks/>
          </p:cNvSpPr>
          <p:nvPr/>
        </p:nvSpPr>
        <p:spPr>
          <a:xfrm>
            <a:off x="1605867" y="1824257"/>
            <a:ext cx="15024783" cy="1618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Deca SemiBold"/>
              <a:buNone/>
              <a:tabLst/>
              <a:defRPr/>
            </a:pPr>
            <a:r>
              <a:rPr kumimoji="0" lang="es-419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ca One"/>
                <a:cs typeface="Lexend Deca SemiBold"/>
                <a:sym typeface="Lexend Deca SemiBold"/>
              </a:rPr>
              <a:t>Participaciones / Inversión Insaforp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66"/>
              </a:spcAft>
              <a:buClr>
                <a:srgbClr val="FFFFFF"/>
              </a:buClr>
              <a:buSzPts val="1400"/>
              <a:buFont typeface="Lexend Deca SemiBold"/>
              <a:buNone/>
              <a:tabLst/>
              <a:defRPr/>
            </a:pPr>
            <a:r>
              <a:rPr kumimoji="0" lang="es-419" sz="4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cs typeface="Lexend Deca SemiBold"/>
                <a:sym typeface="Lexend Deca SemiBold"/>
              </a:rPr>
              <a:t>Por modalidad y tipo de población – 1</a:t>
            </a:r>
            <a:r>
              <a:rPr kumimoji="0" lang="es-419" sz="4266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cs typeface="Lexend Deca SemiBold"/>
                <a:sym typeface="Lexend Deca SemiBold"/>
              </a:rPr>
              <a:t>er</a:t>
            </a:r>
            <a:r>
              <a:rPr kumimoji="0" lang="es-419" sz="4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cs typeface="Lexend Deca SemiBold"/>
                <a:sym typeface="Lexend Deca SemiBold"/>
              </a:rPr>
              <a:t> Semestre 2023 </a:t>
            </a:r>
          </a:p>
        </p:txBody>
      </p:sp>
      <p:pic>
        <p:nvPicPr>
          <p:cNvPr id="5" name="Imagen 4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7D63EADD-3969-0FC9-33BF-FAC26129E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6630" y="1161148"/>
            <a:ext cx="2454820" cy="116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82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88FE4FF8-CA99-20E3-CD55-C7D31B2512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310993"/>
              </p:ext>
            </p:extLst>
          </p:nvPr>
        </p:nvGraphicFramePr>
        <p:xfrm>
          <a:off x="1773050" y="2995097"/>
          <a:ext cx="21414378" cy="4823998"/>
        </p:xfrm>
        <a:graphic>
          <a:graphicData uri="http://schemas.openxmlformats.org/drawingml/2006/table">
            <a:tbl>
              <a:tblPr firstRow="1" bandRow="1"/>
              <a:tblGrid>
                <a:gridCol w="3941950">
                  <a:extLst>
                    <a:ext uri="{9D8B030D-6E8A-4147-A177-3AD203B41FA5}">
                      <a16:colId xmlns:a16="http://schemas.microsoft.com/office/drawing/2014/main" val="2316888648"/>
                    </a:ext>
                  </a:extLst>
                </a:gridCol>
                <a:gridCol w="3196176">
                  <a:extLst>
                    <a:ext uri="{9D8B030D-6E8A-4147-A177-3AD203B41FA5}">
                      <a16:colId xmlns:a16="http://schemas.microsoft.com/office/drawing/2014/main" val="1381778557"/>
                    </a:ext>
                  </a:extLst>
                </a:gridCol>
                <a:gridCol w="3569063">
                  <a:extLst>
                    <a:ext uri="{9D8B030D-6E8A-4147-A177-3AD203B41FA5}">
                      <a16:colId xmlns:a16="http://schemas.microsoft.com/office/drawing/2014/main" val="3100553527"/>
                    </a:ext>
                  </a:extLst>
                </a:gridCol>
                <a:gridCol w="3569063">
                  <a:extLst>
                    <a:ext uri="{9D8B030D-6E8A-4147-A177-3AD203B41FA5}">
                      <a16:colId xmlns:a16="http://schemas.microsoft.com/office/drawing/2014/main" val="2641238843"/>
                    </a:ext>
                  </a:extLst>
                </a:gridCol>
                <a:gridCol w="3569063">
                  <a:extLst>
                    <a:ext uri="{9D8B030D-6E8A-4147-A177-3AD203B41FA5}">
                      <a16:colId xmlns:a16="http://schemas.microsoft.com/office/drawing/2014/main" val="3535742168"/>
                    </a:ext>
                  </a:extLst>
                </a:gridCol>
                <a:gridCol w="3569063">
                  <a:extLst>
                    <a:ext uri="{9D8B030D-6E8A-4147-A177-3AD203B41FA5}">
                      <a16:colId xmlns:a16="http://schemas.microsoft.com/office/drawing/2014/main" val="4171845457"/>
                    </a:ext>
                  </a:extLst>
                </a:gridCol>
              </a:tblGrid>
              <a:tr h="783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4000" b="1" i="0" u="none" strike="noStrike" kern="1200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PARTICIPACIONES</a:t>
                      </a:r>
                      <a:endParaRPr lang="es-SV" sz="4000" b="1" i="0" u="none" strike="noStrike" kern="1200" cap="non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4000" b="1" i="0" u="none" strike="noStrike" kern="1200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1T</a:t>
                      </a:r>
                      <a:endParaRPr lang="es-SV" sz="4000" b="1" i="0" u="none" strike="noStrike" kern="1200" cap="non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4000" b="1" i="0" u="none" strike="noStrike" kern="1200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2T</a:t>
                      </a:r>
                      <a:endParaRPr lang="es-SV" sz="4000" b="1" i="0" u="none" strike="noStrike" kern="1200" cap="non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4000" b="1" i="0" u="none" strike="noStrike" kern="1200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3T</a:t>
                      </a:r>
                      <a:endParaRPr lang="es-SV" sz="4000" b="1" i="0" u="none" strike="noStrike" kern="1200" cap="non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4000" b="1" i="0" u="none" strike="noStrike" kern="1200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4T</a:t>
                      </a:r>
                      <a:endParaRPr lang="es-SV" sz="4000" b="1" i="0" u="none" strike="noStrike" kern="1200" cap="non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4000" b="1" i="0" u="none" strike="noStrike" kern="1200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TOTAL</a:t>
                      </a:r>
                      <a:endParaRPr lang="es-SV" sz="4000" b="1" i="0" u="none" strike="noStrike" kern="1200" cap="non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623405"/>
                  </a:ext>
                </a:extLst>
              </a:tr>
              <a:tr h="9048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2019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85,476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80,383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101,100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78,444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32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345,403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124061"/>
                  </a:ext>
                </a:extLst>
              </a:tr>
              <a:tr h="783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2020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55,475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4,512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24,732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55,350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32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140,069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15226"/>
                  </a:ext>
                </a:extLst>
              </a:tr>
              <a:tr h="783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2021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58,893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77,108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53,877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76,563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32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266,441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495647"/>
                  </a:ext>
                </a:extLst>
              </a:tr>
              <a:tr h="783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2022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75,862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83,976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109,141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SV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75,276</a:t>
                      </a:r>
                      <a:endParaRPr lang="es-419" sz="3200" b="0" i="0" u="none" strike="noStrike" cap="none">
                        <a:solidFill>
                          <a:srgbClr val="FFFFFF"/>
                        </a:solidFill>
                        <a:effectLst/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32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344,255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971103"/>
                  </a:ext>
                </a:extLst>
              </a:tr>
              <a:tr h="783824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2023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86,536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115,492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32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202,028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390288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AD9E3C0-07AF-7414-CBBD-4A215B4D75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258936"/>
              </p:ext>
            </p:extLst>
          </p:nvPr>
        </p:nvGraphicFramePr>
        <p:xfrm>
          <a:off x="1773050" y="8330868"/>
          <a:ext cx="21414378" cy="4823999"/>
        </p:xfrm>
        <a:graphic>
          <a:graphicData uri="http://schemas.openxmlformats.org/drawingml/2006/table">
            <a:tbl>
              <a:tblPr firstRow="1" bandRow="1"/>
              <a:tblGrid>
                <a:gridCol w="3850521">
                  <a:extLst>
                    <a:ext uri="{9D8B030D-6E8A-4147-A177-3AD203B41FA5}">
                      <a16:colId xmlns:a16="http://schemas.microsoft.com/office/drawing/2014/main" val="2316888648"/>
                    </a:ext>
                  </a:extLst>
                </a:gridCol>
                <a:gridCol w="3287605">
                  <a:extLst>
                    <a:ext uri="{9D8B030D-6E8A-4147-A177-3AD203B41FA5}">
                      <a16:colId xmlns:a16="http://schemas.microsoft.com/office/drawing/2014/main" val="1381778557"/>
                    </a:ext>
                  </a:extLst>
                </a:gridCol>
                <a:gridCol w="3569063">
                  <a:extLst>
                    <a:ext uri="{9D8B030D-6E8A-4147-A177-3AD203B41FA5}">
                      <a16:colId xmlns:a16="http://schemas.microsoft.com/office/drawing/2014/main" val="3100553527"/>
                    </a:ext>
                  </a:extLst>
                </a:gridCol>
                <a:gridCol w="3569063">
                  <a:extLst>
                    <a:ext uri="{9D8B030D-6E8A-4147-A177-3AD203B41FA5}">
                      <a16:colId xmlns:a16="http://schemas.microsoft.com/office/drawing/2014/main" val="2641238843"/>
                    </a:ext>
                  </a:extLst>
                </a:gridCol>
                <a:gridCol w="3569063">
                  <a:extLst>
                    <a:ext uri="{9D8B030D-6E8A-4147-A177-3AD203B41FA5}">
                      <a16:colId xmlns:a16="http://schemas.microsoft.com/office/drawing/2014/main" val="3535742168"/>
                    </a:ext>
                  </a:extLst>
                </a:gridCol>
                <a:gridCol w="3569063">
                  <a:extLst>
                    <a:ext uri="{9D8B030D-6E8A-4147-A177-3AD203B41FA5}">
                      <a16:colId xmlns:a16="http://schemas.microsoft.com/office/drawing/2014/main" val="4171845457"/>
                    </a:ext>
                  </a:extLst>
                </a:gridCol>
              </a:tblGrid>
              <a:tr h="733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4000" b="1" i="0" u="none" strike="noStrike" kern="1200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INVERSIÓN</a:t>
                      </a:r>
                      <a:endParaRPr lang="es-SV" sz="4000" b="1" i="0" u="none" strike="noStrike" kern="1200" cap="non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4000" b="1" i="0" u="none" strike="noStrike" kern="1200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1T</a:t>
                      </a:r>
                      <a:endParaRPr lang="es-SV" sz="4000" b="1" i="0" u="none" strike="noStrike" kern="1200" cap="non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4000" b="1" i="0" u="none" strike="noStrike" kern="1200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2T</a:t>
                      </a:r>
                      <a:endParaRPr lang="es-SV" sz="4000" b="1" i="0" u="none" strike="noStrike" kern="1200" cap="non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4000" b="1" i="0" u="none" strike="noStrike" kern="1200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3T</a:t>
                      </a:r>
                      <a:endParaRPr lang="es-SV" sz="4000" b="1" i="0" u="none" strike="noStrike" kern="1200" cap="non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4000" b="1" i="0" u="none" strike="noStrike" kern="1200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4T</a:t>
                      </a:r>
                      <a:endParaRPr lang="es-SV" sz="4000" b="1" i="0" u="none" strike="noStrike" kern="1200" cap="non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4000" b="1" i="0" u="none" strike="noStrike" kern="1200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TOTAL</a:t>
                      </a:r>
                      <a:endParaRPr lang="es-SV" sz="4000" b="1" i="0" u="none" strike="noStrike" kern="1200" cap="non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623405"/>
                  </a:ext>
                </a:extLst>
              </a:tr>
              <a:tr h="8290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2019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 $9,938,362.68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 $9,948,689.36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 $10,596,577.15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 $7,152,730.79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 $37,636,359.99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124061"/>
                  </a:ext>
                </a:extLst>
              </a:tr>
              <a:tr h="919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2020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 $5,700,083.26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 $913,728.17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 $2,619,617.57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 $7,692,397.37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 $16,925,826.37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15226"/>
                  </a:ext>
                </a:extLst>
              </a:tr>
              <a:tr h="8752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2021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$7,628,498.49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 $8,670,156.18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 $6,652,545.22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 $8,338,924.84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 $31,290,124.73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495647"/>
                  </a:ext>
                </a:extLst>
              </a:tr>
              <a:tr h="733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2022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$8,892,710.46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$9,086,606.63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$10,253,566.10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$7,696,863.16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$35,929,746.34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603558"/>
                  </a:ext>
                </a:extLst>
              </a:tr>
              <a:tr h="733474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2023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$7,983,090.53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$9,329,989.15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0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32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$17,313,079.68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9876515"/>
                  </a:ext>
                </a:extLst>
              </a:tr>
            </a:tbl>
          </a:graphicData>
        </a:graphic>
      </p:graphicFrame>
      <p:sp>
        <p:nvSpPr>
          <p:cNvPr id="4" name="Google Shape;297;p33">
            <a:extLst>
              <a:ext uri="{FF2B5EF4-FFF2-40B4-BE49-F238E27FC236}">
                <a16:creationId xmlns:a16="http://schemas.microsoft.com/office/drawing/2014/main" id="{19E9EB61-3C09-DAB2-EBF7-C257100802C4}"/>
              </a:ext>
            </a:extLst>
          </p:cNvPr>
          <p:cNvSpPr txBox="1">
            <a:spLocks/>
          </p:cNvSpPr>
          <p:nvPr/>
        </p:nvSpPr>
        <p:spPr>
          <a:xfrm>
            <a:off x="1548716" y="501633"/>
            <a:ext cx="12382783" cy="1618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Deca SemiBold"/>
              <a:buNone/>
              <a:tabLst/>
              <a:defRPr/>
            </a:pPr>
            <a:r>
              <a:rPr kumimoji="0" lang="es-419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ca One"/>
                <a:cs typeface="Lexend Deca SemiBold"/>
                <a:sym typeface="Lexend Deca SemiBold"/>
              </a:rPr>
              <a:t>Cifras Insaforp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66"/>
              </a:spcAft>
              <a:buClr>
                <a:srgbClr val="FFFFFF"/>
              </a:buClr>
              <a:buSzPts val="1400"/>
              <a:buFont typeface="Lexend Deca SemiBold"/>
              <a:buNone/>
              <a:tabLst/>
              <a:defRPr/>
            </a:pPr>
            <a:r>
              <a:rPr kumimoji="0" lang="es-419" sz="4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cs typeface="Lexend Deca SemiBold"/>
                <a:sym typeface="Lexend Deca SemiBold"/>
              </a:rPr>
              <a:t>Histórico PARTICIPACIONES / INVERSIÓN 2019 - 2023</a:t>
            </a:r>
          </a:p>
        </p:txBody>
      </p:sp>
      <p:pic>
        <p:nvPicPr>
          <p:cNvPr id="5" name="Imagen 4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94B78AFA-5C67-A9D5-F693-763C70C32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6630" y="1161148"/>
            <a:ext cx="2454820" cy="116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17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803;p83">
            <a:extLst>
              <a:ext uri="{FF2B5EF4-FFF2-40B4-BE49-F238E27FC236}">
                <a16:creationId xmlns:a16="http://schemas.microsoft.com/office/drawing/2014/main" id="{904AA97B-9B12-4B14-C75A-C1EB90DA3675}"/>
              </a:ext>
            </a:extLst>
          </p:cNvPr>
          <p:cNvGrpSpPr/>
          <p:nvPr/>
        </p:nvGrpSpPr>
        <p:grpSpPr>
          <a:xfrm>
            <a:off x="18216614" y="9513760"/>
            <a:ext cx="1399749" cy="1704870"/>
            <a:chOff x="6974158" y="2789537"/>
            <a:chExt cx="255247" cy="327458"/>
          </a:xfrm>
          <a:solidFill>
            <a:schemeClr val="bg1"/>
          </a:solidFill>
        </p:grpSpPr>
        <p:sp>
          <p:nvSpPr>
            <p:cNvPr id="3" name="Google Shape;9804;p83">
              <a:extLst>
                <a:ext uri="{FF2B5EF4-FFF2-40B4-BE49-F238E27FC236}">
                  <a16:creationId xmlns:a16="http://schemas.microsoft.com/office/drawing/2014/main" id="{2D989349-3FE6-1838-AED4-507A4710EAEA}"/>
                </a:ext>
              </a:extLst>
            </p:cNvPr>
            <p:cNvSpPr/>
            <p:nvPr/>
          </p:nvSpPr>
          <p:spPr>
            <a:xfrm>
              <a:off x="7066407" y="2897282"/>
              <a:ext cx="9876" cy="14798"/>
            </a:xfrm>
            <a:custGeom>
              <a:avLst/>
              <a:gdLst/>
              <a:ahLst/>
              <a:cxnLst/>
              <a:rect l="l" t="t" r="r" b="b"/>
              <a:pathLst>
                <a:path w="311" h="466" extrusionOk="0">
                  <a:moveTo>
                    <a:pt x="144" y="1"/>
                  </a:moveTo>
                  <a:cubicBezTo>
                    <a:pt x="60" y="1"/>
                    <a:pt x="1" y="84"/>
                    <a:pt x="1" y="155"/>
                  </a:cubicBezTo>
                  <a:lnTo>
                    <a:pt x="1" y="322"/>
                  </a:lnTo>
                  <a:cubicBezTo>
                    <a:pt x="1" y="405"/>
                    <a:pt x="72" y="465"/>
                    <a:pt x="144" y="465"/>
                  </a:cubicBezTo>
                  <a:cubicBezTo>
                    <a:pt x="227" y="465"/>
                    <a:pt x="299" y="394"/>
                    <a:pt x="299" y="322"/>
                  </a:cubicBezTo>
                  <a:lnTo>
                    <a:pt x="299" y="155"/>
                  </a:lnTo>
                  <a:cubicBezTo>
                    <a:pt x="310" y="60"/>
                    <a:pt x="239" y="1"/>
                    <a:pt x="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9805;p83">
              <a:extLst>
                <a:ext uri="{FF2B5EF4-FFF2-40B4-BE49-F238E27FC236}">
                  <a16:creationId xmlns:a16="http://schemas.microsoft.com/office/drawing/2014/main" id="{34250F79-B539-1F19-A508-512D496283F1}"/>
                </a:ext>
              </a:extLst>
            </p:cNvPr>
            <p:cNvSpPr/>
            <p:nvPr/>
          </p:nvSpPr>
          <p:spPr>
            <a:xfrm>
              <a:off x="7127662" y="2897282"/>
              <a:ext cx="9495" cy="14798"/>
            </a:xfrm>
            <a:custGeom>
              <a:avLst/>
              <a:gdLst/>
              <a:ahLst/>
              <a:cxnLst/>
              <a:rect l="l" t="t" r="r" b="b"/>
              <a:pathLst>
                <a:path w="299" h="466" extrusionOk="0">
                  <a:moveTo>
                    <a:pt x="155" y="1"/>
                  </a:moveTo>
                  <a:cubicBezTo>
                    <a:pt x="60" y="1"/>
                    <a:pt x="1" y="84"/>
                    <a:pt x="1" y="155"/>
                  </a:cubicBezTo>
                  <a:lnTo>
                    <a:pt x="1" y="322"/>
                  </a:lnTo>
                  <a:cubicBezTo>
                    <a:pt x="1" y="405"/>
                    <a:pt x="84" y="465"/>
                    <a:pt x="155" y="465"/>
                  </a:cubicBezTo>
                  <a:cubicBezTo>
                    <a:pt x="227" y="465"/>
                    <a:pt x="298" y="394"/>
                    <a:pt x="298" y="322"/>
                  </a:cubicBezTo>
                  <a:lnTo>
                    <a:pt x="298" y="155"/>
                  </a:lnTo>
                  <a:cubicBezTo>
                    <a:pt x="298" y="60"/>
                    <a:pt x="239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9806;p83">
              <a:extLst>
                <a:ext uri="{FF2B5EF4-FFF2-40B4-BE49-F238E27FC236}">
                  <a16:creationId xmlns:a16="http://schemas.microsoft.com/office/drawing/2014/main" id="{255531C4-199D-B6F9-2AFC-4FA40CDB1F1B}"/>
                </a:ext>
              </a:extLst>
            </p:cNvPr>
            <p:cNvSpPr/>
            <p:nvPr/>
          </p:nvSpPr>
          <p:spPr>
            <a:xfrm>
              <a:off x="7081935" y="2933292"/>
              <a:ext cx="40837" cy="14703"/>
            </a:xfrm>
            <a:custGeom>
              <a:avLst/>
              <a:gdLst/>
              <a:ahLst/>
              <a:cxnLst/>
              <a:rect l="l" t="t" r="r" b="b"/>
              <a:pathLst>
                <a:path w="1286" h="463" extrusionOk="0">
                  <a:moveTo>
                    <a:pt x="162" y="1"/>
                  </a:moveTo>
                  <a:cubicBezTo>
                    <a:pt x="125" y="1"/>
                    <a:pt x="89" y="16"/>
                    <a:pt x="60" y="45"/>
                  </a:cubicBezTo>
                  <a:cubicBezTo>
                    <a:pt x="0" y="105"/>
                    <a:pt x="0" y="200"/>
                    <a:pt x="60" y="260"/>
                  </a:cubicBezTo>
                  <a:cubicBezTo>
                    <a:pt x="191" y="391"/>
                    <a:pt x="417" y="462"/>
                    <a:pt x="655" y="462"/>
                  </a:cubicBezTo>
                  <a:cubicBezTo>
                    <a:pt x="893" y="462"/>
                    <a:pt x="1119" y="391"/>
                    <a:pt x="1250" y="260"/>
                  </a:cubicBezTo>
                  <a:cubicBezTo>
                    <a:pt x="1286" y="200"/>
                    <a:pt x="1286" y="105"/>
                    <a:pt x="1226" y="45"/>
                  </a:cubicBezTo>
                  <a:cubicBezTo>
                    <a:pt x="1197" y="16"/>
                    <a:pt x="1158" y="1"/>
                    <a:pt x="1119" y="1"/>
                  </a:cubicBezTo>
                  <a:cubicBezTo>
                    <a:pt x="1081" y="1"/>
                    <a:pt x="1042" y="16"/>
                    <a:pt x="1012" y="45"/>
                  </a:cubicBezTo>
                  <a:cubicBezTo>
                    <a:pt x="953" y="105"/>
                    <a:pt x="822" y="164"/>
                    <a:pt x="643" y="164"/>
                  </a:cubicBezTo>
                  <a:cubicBezTo>
                    <a:pt x="464" y="164"/>
                    <a:pt x="310" y="105"/>
                    <a:pt x="274" y="45"/>
                  </a:cubicBezTo>
                  <a:cubicBezTo>
                    <a:pt x="238" y="16"/>
                    <a:pt x="199" y="1"/>
                    <a:pt x="1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9807;p83">
              <a:extLst>
                <a:ext uri="{FF2B5EF4-FFF2-40B4-BE49-F238E27FC236}">
                  <a16:creationId xmlns:a16="http://schemas.microsoft.com/office/drawing/2014/main" id="{507D6F4C-E94E-3B84-9620-E2DE25CFE74A}"/>
                </a:ext>
              </a:extLst>
            </p:cNvPr>
            <p:cNvSpPr/>
            <p:nvPr/>
          </p:nvSpPr>
          <p:spPr>
            <a:xfrm>
              <a:off x="6974158" y="2789537"/>
              <a:ext cx="255247" cy="327458"/>
            </a:xfrm>
            <a:custGeom>
              <a:avLst/>
              <a:gdLst/>
              <a:ahLst/>
              <a:cxnLst/>
              <a:rect l="l" t="t" r="r" b="b"/>
              <a:pathLst>
                <a:path w="8038" h="10312" extrusionOk="0">
                  <a:moveTo>
                    <a:pt x="6228" y="2167"/>
                  </a:moveTo>
                  <a:lnTo>
                    <a:pt x="6132" y="3239"/>
                  </a:lnTo>
                  <a:lnTo>
                    <a:pt x="6121" y="3239"/>
                  </a:lnTo>
                  <a:cubicBezTo>
                    <a:pt x="6025" y="3239"/>
                    <a:pt x="5942" y="3156"/>
                    <a:pt x="5942" y="3060"/>
                  </a:cubicBezTo>
                  <a:lnTo>
                    <a:pt x="5942" y="2227"/>
                  </a:lnTo>
                  <a:cubicBezTo>
                    <a:pt x="6049" y="2227"/>
                    <a:pt x="6132" y="2191"/>
                    <a:pt x="6228" y="2167"/>
                  </a:cubicBezTo>
                  <a:close/>
                  <a:moveTo>
                    <a:pt x="5787" y="322"/>
                  </a:moveTo>
                  <a:cubicBezTo>
                    <a:pt x="6240" y="322"/>
                    <a:pt x="6609" y="691"/>
                    <a:pt x="6609" y="1131"/>
                  </a:cubicBezTo>
                  <a:cubicBezTo>
                    <a:pt x="6609" y="1584"/>
                    <a:pt x="6240" y="1953"/>
                    <a:pt x="5787" y="1953"/>
                  </a:cubicBezTo>
                  <a:cubicBezTo>
                    <a:pt x="5490" y="1953"/>
                    <a:pt x="5228" y="1786"/>
                    <a:pt x="5073" y="1536"/>
                  </a:cubicBezTo>
                  <a:cubicBezTo>
                    <a:pt x="5048" y="1487"/>
                    <a:pt x="4996" y="1455"/>
                    <a:pt x="4942" y="1455"/>
                  </a:cubicBezTo>
                  <a:cubicBezTo>
                    <a:pt x="4918" y="1455"/>
                    <a:pt x="4893" y="1462"/>
                    <a:pt x="4870" y="1477"/>
                  </a:cubicBezTo>
                  <a:cubicBezTo>
                    <a:pt x="4799" y="1524"/>
                    <a:pt x="4763" y="1608"/>
                    <a:pt x="4811" y="1691"/>
                  </a:cubicBezTo>
                  <a:cubicBezTo>
                    <a:pt x="4823" y="1703"/>
                    <a:pt x="4823" y="1715"/>
                    <a:pt x="4835" y="1727"/>
                  </a:cubicBezTo>
                  <a:cubicBezTo>
                    <a:pt x="4775" y="1763"/>
                    <a:pt x="4716" y="1786"/>
                    <a:pt x="4656" y="1786"/>
                  </a:cubicBezTo>
                  <a:cubicBezTo>
                    <a:pt x="4477" y="1786"/>
                    <a:pt x="4335" y="1643"/>
                    <a:pt x="4335" y="1465"/>
                  </a:cubicBezTo>
                  <a:cubicBezTo>
                    <a:pt x="4335" y="1370"/>
                    <a:pt x="4263" y="1310"/>
                    <a:pt x="4180" y="1310"/>
                  </a:cubicBezTo>
                  <a:cubicBezTo>
                    <a:pt x="4108" y="1310"/>
                    <a:pt x="4037" y="1393"/>
                    <a:pt x="4037" y="1465"/>
                  </a:cubicBezTo>
                  <a:cubicBezTo>
                    <a:pt x="4037" y="1810"/>
                    <a:pt x="4323" y="2108"/>
                    <a:pt x="4680" y="2108"/>
                  </a:cubicBezTo>
                  <a:cubicBezTo>
                    <a:pt x="4811" y="2108"/>
                    <a:pt x="4942" y="2060"/>
                    <a:pt x="5061" y="1965"/>
                  </a:cubicBezTo>
                  <a:cubicBezTo>
                    <a:pt x="5228" y="2120"/>
                    <a:pt x="5442" y="2227"/>
                    <a:pt x="5668" y="2251"/>
                  </a:cubicBezTo>
                  <a:lnTo>
                    <a:pt x="5668" y="3072"/>
                  </a:lnTo>
                  <a:cubicBezTo>
                    <a:pt x="5668" y="3334"/>
                    <a:pt x="5882" y="3548"/>
                    <a:pt x="6144" y="3548"/>
                  </a:cubicBezTo>
                  <a:lnTo>
                    <a:pt x="6382" y="3548"/>
                  </a:lnTo>
                  <a:cubicBezTo>
                    <a:pt x="6454" y="3548"/>
                    <a:pt x="6513" y="3572"/>
                    <a:pt x="6573" y="3632"/>
                  </a:cubicBezTo>
                  <a:cubicBezTo>
                    <a:pt x="6621" y="3691"/>
                    <a:pt x="6656" y="3751"/>
                    <a:pt x="6633" y="3834"/>
                  </a:cubicBezTo>
                  <a:cubicBezTo>
                    <a:pt x="6621" y="3953"/>
                    <a:pt x="6502" y="4049"/>
                    <a:pt x="6371" y="4049"/>
                  </a:cubicBezTo>
                  <a:lnTo>
                    <a:pt x="6299" y="4049"/>
                  </a:lnTo>
                  <a:lnTo>
                    <a:pt x="6299" y="4037"/>
                  </a:lnTo>
                  <a:cubicBezTo>
                    <a:pt x="6299" y="3953"/>
                    <a:pt x="6216" y="3894"/>
                    <a:pt x="6144" y="3894"/>
                  </a:cubicBezTo>
                  <a:cubicBezTo>
                    <a:pt x="6061" y="3894"/>
                    <a:pt x="6001" y="3965"/>
                    <a:pt x="6001" y="4037"/>
                  </a:cubicBezTo>
                  <a:cubicBezTo>
                    <a:pt x="6001" y="5108"/>
                    <a:pt x="5120" y="5977"/>
                    <a:pt x="4049" y="5977"/>
                  </a:cubicBezTo>
                  <a:cubicBezTo>
                    <a:pt x="2953" y="5977"/>
                    <a:pt x="2084" y="5096"/>
                    <a:pt x="2084" y="4025"/>
                  </a:cubicBezTo>
                  <a:cubicBezTo>
                    <a:pt x="2084" y="3929"/>
                    <a:pt x="2013" y="3870"/>
                    <a:pt x="1941" y="3870"/>
                  </a:cubicBezTo>
                  <a:cubicBezTo>
                    <a:pt x="1858" y="3870"/>
                    <a:pt x="1787" y="3953"/>
                    <a:pt x="1787" y="4025"/>
                  </a:cubicBezTo>
                  <a:lnTo>
                    <a:pt x="1787" y="4037"/>
                  </a:lnTo>
                  <a:lnTo>
                    <a:pt x="1703" y="4037"/>
                  </a:lnTo>
                  <a:cubicBezTo>
                    <a:pt x="1620" y="4037"/>
                    <a:pt x="1560" y="4013"/>
                    <a:pt x="1501" y="3953"/>
                  </a:cubicBezTo>
                  <a:cubicBezTo>
                    <a:pt x="1465" y="3894"/>
                    <a:pt x="1429" y="3834"/>
                    <a:pt x="1441" y="3751"/>
                  </a:cubicBezTo>
                  <a:cubicBezTo>
                    <a:pt x="1465" y="3632"/>
                    <a:pt x="1584" y="3537"/>
                    <a:pt x="1715" y="3537"/>
                  </a:cubicBezTo>
                  <a:lnTo>
                    <a:pt x="1941" y="3537"/>
                  </a:lnTo>
                  <a:cubicBezTo>
                    <a:pt x="2203" y="3537"/>
                    <a:pt x="2418" y="3322"/>
                    <a:pt x="2418" y="3060"/>
                  </a:cubicBezTo>
                  <a:lnTo>
                    <a:pt x="2418" y="2358"/>
                  </a:lnTo>
                  <a:cubicBezTo>
                    <a:pt x="2418" y="2084"/>
                    <a:pt x="2632" y="1870"/>
                    <a:pt x="2906" y="1870"/>
                  </a:cubicBezTo>
                  <a:lnTo>
                    <a:pt x="3525" y="1870"/>
                  </a:lnTo>
                  <a:cubicBezTo>
                    <a:pt x="3620" y="1870"/>
                    <a:pt x="3680" y="1786"/>
                    <a:pt x="3680" y="1715"/>
                  </a:cubicBezTo>
                  <a:cubicBezTo>
                    <a:pt x="3680" y="1632"/>
                    <a:pt x="3608" y="1572"/>
                    <a:pt x="3525" y="1572"/>
                  </a:cubicBezTo>
                  <a:lnTo>
                    <a:pt x="2906" y="1572"/>
                  </a:lnTo>
                  <a:cubicBezTo>
                    <a:pt x="2477" y="1572"/>
                    <a:pt x="2120" y="1929"/>
                    <a:pt x="2120" y="2358"/>
                  </a:cubicBezTo>
                  <a:lnTo>
                    <a:pt x="2120" y="3060"/>
                  </a:lnTo>
                  <a:cubicBezTo>
                    <a:pt x="2120" y="3144"/>
                    <a:pt x="2037" y="3239"/>
                    <a:pt x="1941" y="3239"/>
                  </a:cubicBezTo>
                  <a:lnTo>
                    <a:pt x="1906" y="3239"/>
                  </a:lnTo>
                  <a:lnTo>
                    <a:pt x="1739" y="1572"/>
                  </a:lnTo>
                  <a:cubicBezTo>
                    <a:pt x="1715" y="1251"/>
                    <a:pt x="1822" y="929"/>
                    <a:pt x="2025" y="691"/>
                  </a:cubicBezTo>
                  <a:cubicBezTo>
                    <a:pt x="2239" y="453"/>
                    <a:pt x="2549" y="322"/>
                    <a:pt x="2870" y="322"/>
                  </a:cubicBezTo>
                  <a:close/>
                  <a:moveTo>
                    <a:pt x="5013" y="6013"/>
                  </a:moveTo>
                  <a:lnTo>
                    <a:pt x="5013" y="6537"/>
                  </a:lnTo>
                  <a:cubicBezTo>
                    <a:pt x="5013" y="6823"/>
                    <a:pt x="5204" y="7073"/>
                    <a:pt x="5478" y="7144"/>
                  </a:cubicBezTo>
                  <a:lnTo>
                    <a:pt x="5740" y="7227"/>
                  </a:lnTo>
                  <a:cubicBezTo>
                    <a:pt x="5668" y="7478"/>
                    <a:pt x="5537" y="7716"/>
                    <a:pt x="5370" y="7906"/>
                  </a:cubicBezTo>
                  <a:cubicBezTo>
                    <a:pt x="5311" y="7966"/>
                    <a:pt x="5323" y="8073"/>
                    <a:pt x="5382" y="8120"/>
                  </a:cubicBezTo>
                  <a:cubicBezTo>
                    <a:pt x="5418" y="8144"/>
                    <a:pt x="5442" y="8156"/>
                    <a:pt x="5490" y="8156"/>
                  </a:cubicBezTo>
                  <a:cubicBezTo>
                    <a:pt x="5537" y="8156"/>
                    <a:pt x="5585" y="8144"/>
                    <a:pt x="5609" y="8120"/>
                  </a:cubicBezTo>
                  <a:cubicBezTo>
                    <a:pt x="5823" y="7882"/>
                    <a:pt x="5966" y="7608"/>
                    <a:pt x="6061" y="7311"/>
                  </a:cubicBezTo>
                  <a:lnTo>
                    <a:pt x="6382" y="7418"/>
                  </a:lnTo>
                  <a:cubicBezTo>
                    <a:pt x="6204" y="7906"/>
                    <a:pt x="5930" y="8335"/>
                    <a:pt x="5525" y="8668"/>
                  </a:cubicBezTo>
                  <a:cubicBezTo>
                    <a:pt x="5085" y="9013"/>
                    <a:pt x="4573" y="9204"/>
                    <a:pt x="4001" y="9204"/>
                  </a:cubicBezTo>
                  <a:cubicBezTo>
                    <a:pt x="3442" y="9204"/>
                    <a:pt x="2918" y="9025"/>
                    <a:pt x="2489" y="8668"/>
                  </a:cubicBezTo>
                  <a:cubicBezTo>
                    <a:pt x="2096" y="8359"/>
                    <a:pt x="1810" y="7918"/>
                    <a:pt x="1668" y="7442"/>
                  </a:cubicBezTo>
                  <a:lnTo>
                    <a:pt x="2001" y="7347"/>
                  </a:lnTo>
                  <a:cubicBezTo>
                    <a:pt x="2108" y="7739"/>
                    <a:pt x="2358" y="8097"/>
                    <a:pt x="2680" y="8370"/>
                  </a:cubicBezTo>
                  <a:cubicBezTo>
                    <a:pt x="3049" y="8668"/>
                    <a:pt x="3513" y="8847"/>
                    <a:pt x="4001" y="8847"/>
                  </a:cubicBezTo>
                  <a:cubicBezTo>
                    <a:pt x="4382" y="8847"/>
                    <a:pt x="4739" y="8751"/>
                    <a:pt x="5049" y="8561"/>
                  </a:cubicBezTo>
                  <a:cubicBezTo>
                    <a:pt x="5120" y="8513"/>
                    <a:pt x="5132" y="8430"/>
                    <a:pt x="5109" y="8359"/>
                  </a:cubicBezTo>
                  <a:cubicBezTo>
                    <a:pt x="5077" y="8304"/>
                    <a:pt x="5031" y="8280"/>
                    <a:pt x="4979" y="8280"/>
                  </a:cubicBezTo>
                  <a:cubicBezTo>
                    <a:pt x="4952" y="8280"/>
                    <a:pt x="4923" y="8287"/>
                    <a:pt x="4894" y="8299"/>
                  </a:cubicBezTo>
                  <a:cubicBezTo>
                    <a:pt x="4632" y="8442"/>
                    <a:pt x="4311" y="8537"/>
                    <a:pt x="4001" y="8537"/>
                  </a:cubicBezTo>
                  <a:cubicBezTo>
                    <a:pt x="3215" y="8537"/>
                    <a:pt x="2513" y="8001"/>
                    <a:pt x="2299" y="7239"/>
                  </a:cubicBezTo>
                  <a:lnTo>
                    <a:pt x="2596" y="7144"/>
                  </a:lnTo>
                  <a:cubicBezTo>
                    <a:pt x="2858" y="7073"/>
                    <a:pt x="3049" y="6823"/>
                    <a:pt x="3049" y="6537"/>
                  </a:cubicBezTo>
                  <a:lnTo>
                    <a:pt x="3049" y="6013"/>
                  </a:lnTo>
                  <a:cubicBezTo>
                    <a:pt x="3346" y="6168"/>
                    <a:pt x="3680" y="6239"/>
                    <a:pt x="4037" y="6239"/>
                  </a:cubicBezTo>
                  <a:cubicBezTo>
                    <a:pt x="4394" y="6239"/>
                    <a:pt x="4716" y="6168"/>
                    <a:pt x="5013" y="6013"/>
                  </a:cubicBezTo>
                  <a:close/>
                  <a:moveTo>
                    <a:pt x="2870" y="0"/>
                  </a:moveTo>
                  <a:cubicBezTo>
                    <a:pt x="2477" y="0"/>
                    <a:pt x="2084" y="179"/>
                    <a:pt x="1799" y="477"/>
                  </a:cubicBezTo>
                  <a:cubicBezTo>
                    <a:pt x="1537" y="774"/>
                    <a:pt x="1406" y="1179"/>
                    <a:pt x="1429" y="1596"/>
                  </a:cubicBezTo>
                  <a:lnTo>
                    <a:pt x="1596" y="3251"/>
                  </a:lnTo>
                  <a:cubicBezTo>
                    <a:pt x="1358" y="3298"/>
                    <a:pt x="1144" y="3489"/>
                    <a:pt x="1132" y="3739"/>
                  </a:cubicBezTo>
                  <a:cubicBezTo>
                    <a:pt x="1120" y="3894"/>
                    <a:pt x="1168" y="4049"/>
                    <a:pt x="1263" y="4168"/>
                  </a:cubicBezTo>
                  <a:cubicBezTo>
                    <a:pt x="1370" y="4287"/>
                    <a:pt x="1525" y="4346"/>
                    <a:pt x="1680" y="4346"/>
                  </a:cubicBezTo>
                  <a:lnTo>
                    <a:pt x="1799" y="4346"/>
                  </a:lnTo>
                  <a:cubicBezTo>
                    <a:pt x="1894" y="4989"/>
                    <a:pt x="2251" y="5525"/>
                    <a:pt x="2739" y="5882"/>
                  </a:cubicBezTo>
                  <a:lnTo>
                    <a:pt x="2739" y="6585"/>
                  </a:lnTo>
                  <a:cubicBezTo>
                    <a:pt x="2739" y="6727"/>
                    <a:pt x="2632" y="6870"/>
                    <a:pt x="2501" y="6894"/>
                  </a:cubicBezTo>
                  <a:lnTo>
                    <a:pt x="810" y="7406"/>
                  </a:lnTo>
                  <a:cubicBezTo>
                    <a:pt x="322" y="7537"/>
                    <a:pt x="1" y="7978"/>
                    <a:pt x="1" y="8478"/>
                  </a:cubicBezTo>
                  <a:lnTo>
                    <a:pt x="1" y="10168"/>
                  </a:lnTo>
                  <a:cubicBezTo>
                    <a:pt x="1" y="10252"/>
                    <a:pt x="72" y="10311"/>
                    <a:pt x="144" y="10311"/>
                  </a:cubicBezTo>
                  <a:cubicBezTo>
                    <a:pt x="227" y="10311"/>
                    <a:pt x="298" y="10240"/>
                    <a:pt x="298" y="10168"/>
                  </a:cubicBezTo>
                  <a:lnTo>
                    <a:pt x="298" y="8466"/>
                  </a:lnTo>
                  <a:cubicBezTo>
                    <a:pt x="298" y="8109"/>
                    <a:pt x="537" y="7787"/>
                    <a:pt x="882" y="7680"/>
                  </a:cubicBezTo>
                  <a:lnTo>
                    <a:pt x="1370" y="7537"/>
                  </a:lnTo>
                  <a:cubicBezTo>
                    <a:pt x="1513" y="8073"/>
                    <a:pt x="1846" y="8549"/>
                    <a:pt x="2275" y="8906"/>
                  </a:cubicBezTo>
                  <a:cubicBezTo>
                    <a:pt x="2751" y="9287"/>
                    <a:pt x="3358" y="9502"/>
                    <a:pt x="3989" y="9502"/>
                  </a:cubicBezTo>
                  <a:cubicBezTo>
                    <a:pt x="4608" y="9502"/>
                    <a:pt x="5204" y="9287"/>
                    <a:pt x="5704" y="8906"/>
                  </a:cubicBezTo>
                  <a:cubicBezTo>
                    <a:pt x="6144" y="8549"/>
                    <a:pt x="6454" y="8073"/>
                    <a:pt x="6621" y="7537"/>
                  </a:cubicBezTo>
                  <a:lnTo>
                    <a:pt x="7144" y="7680"/>
                  </a:lnTo>
                  <a:cubicBezTo>
                    <a:pt x="7490" y="7787"/>
                    <a:pt x="7728" y="8097"/>
                    <a:pt x="7728" y="8466"/>
                  </a:cubicBezTo>
                  <a:lnTo>
                    <a:pt x="7728" y="10168"/>
                  </a:lnTo>
                  <a:cubicBezTo>
                    <a:pt x="7728" y="10252"/>
                    <a:pt x="7799" y="10311"/>
                    <a:pt x="7871" y="10311"/>
                  </a:cubicBezTo>
                  <a:cubicBezTo>
                    <a:pt x="7966" y="10311"/>
                    <a:pt x="8026" y="10240"/>
                    <a:pt x="8026" y="10168"/>
                  </a:cubicBezTo>
                  <a:lnTo>
                    <a:pt x="8026" y="8466"/>
                  </a:lnTo>
                  <a:cubicBezTo>
                    <a:pt x="8037" y="7966"/>
                    <a:pt x="7716" y="7525"/>
                    <a:pt x="7240" y="7382"/>
                  </a:cubicBezTo>
                  <a:lnTo>
                    <a:pt x="5537" y="6882"/>
                  </a:lnTo>
                  <a:cubicBezTo>
                    <a:pt x="5406" y="6835"/>
                    <a:pt x="5299" y="6704"/>
                    <a:pt x="5299" y="6573"/>
                  </a:cubicBezTo>
                  <a:lnTo>
                    <a:pt x="5299" y="5870"/>
                  </a:lnTo>
                  <a:cubicBezTo>
                    <a:pt x="5811" y="5525"/>
                    <a:pt x="6168" y="4977"/>
                    <a:pt x="6240" y="4334"/>
                  </a:cubicBezTo>
                  <a:lnTo>
                    <a:pt x="6323" y="4334"/>
                  </a:lnTo>
                  <a:cubicBezTo>
                    <a:pt x="6621" y="4334"/>
                    <a:pt x="6871" y="4108"/>
                    <a:pt x="6906" y="3846"/>
                  </a:cubicBezTo>
                  <a:cubicBezTo>
                    <a:pt x="6918" y="3691"/>
                    <a:pt x="6871" y="3525"/>
                    <a:pt x="6775" y="3417"/>
                  </a:cubicBezTo>
                  <a:cubicBezTo>
                    <a:pt x="6680" y="3322"/>
                    <a:pt x="6561" y="3251"/>
                    <a:pt x="6442" y="3239"/>
                  </a:cubicBezTo>
                  <a:lnTo>
                    <a:pt x="6549" y="1941"/>
                  </a:lnTo>
                  <a:cubicBezTo>
                    <a:pt x="6775" y="1727"/>
                    <a:pt x="6906" y="1453"/>
                    <a:pt x="6906" y="1120"/>
                  </a:cubicBezTo>
                  <a:cubicBezTo>
                    <a:pt x="6906" y="512"/>
                    <a:pt x="6394" y="0"/>
                    <a:pt x="57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9808;p83">
              <a:extLst>
                <a:ext uri="{FF2B5EF4-FFF2-40B4-BE49-F238E27FC236}">
                  <a16:creationId xmlns:a16="http://schemas.microsoft.com/office/drawing/2014/main" id="{63A5412E-1F5C-9492-F0BB-4C5A8A87D35A}"/>
                </a:ext>
              </a:extLst>
            </p:cNvPr>
            <p:cNvSpPr/>
            <p:nvPr/>
          </p:nvSpPr>
          <p:spPr>
            <a:xfrm>
              <a:off x="7061135" y="2881785"/>
              <a:ext cx="20069" cy="9495"/>
            </a:xfrm>
            <a:custGeom>
              <a:avLst/>
              <a:gdLst/>
              <a:ahLst/>
              <a:cxnLst/>
              <a:rect l="l" t="t" r="r" b="b"/>
              <a:pathLst>
                <a:path w="632" h="299" extrusionOk="0">
                  <a:moveTo>
                    <a:pt x="155" y="1"/>
                  </a:moveTo>
                  <a:cubicBezTo>
                    <a:pt x="60" y="1"/>
                    <a:pt x="0" y="72"/>
                    <a:pt x="0" y="155"/>
                  </a:cubicBezTo>
                  <a:cubicBezTo>
                    <a:pt x="0" y="227"/>
                    <a:pt x="72" y="298"/>
                    <a:pt x="155" y="298"/>
                  </a:cubicBezTo>
                  <a:lnTo>
                    <a:pt x="476" y="298"/>
                  </a:lnTo>
                  <a:cubicBezTo>
                    <a:pt x="560" y="298"/>
                    <a:pt x="631" y="227"/>
                    <a:pt x="631" y="155"/>
                  </a:cubicBezTo>
                  <a:cubicBezTo>
                    <a:pt x="631" y="72"/>
                    <a:pt x="572" y="1"/>
                    <a:pt x="4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9809;p83">
              <a:extLst>
                <a:ext uri="{FF2B5EF4-FFF2-40B4-BE49-F238E27FC236}">
                  <a16:creationId xmlns:a16="http://schemas.microsoft.com/office/drawing/2014/main" id="{92F1E546-A822-F65A-F559-437AC5F191CF}"/>
                </a:ext>
              </a:extLst>
            </p:cNvPr>
            <p:cNvSpPr/>
            <p:nvPr/>
          </p:nvSpPr>
          <p:spPr>
            <a:xfrm>
              <a:off x="7122740" y="2881785"/>
              <a:ext cx="19688" cy="9495"/>
            </a:xfrm>
            <a:custGeom>
              <a:avLst/>
              <a:gdLst/>
              <a:ahLst/>
              <a:cxnLst/>
              <a:rect l="l" t="t" r="r" b="b"/>
              <a:pathLst>
                <a:path w="620" h="299" extrusionOk="0">
                  <a:moveTo>
                    <a:pt x="144" y="1"/>
                  </a:moveTo>
                  <a:cubicBezTo>
                    <a:pt x="60" y="1"/>
                    <a:pt x="1" y="72"/>
                    <a:pt x="1" y="155"/>
                  </a:cubicBezTo>
                  <a:cubicBezTo>
                    <a:pt x="1" y="227"/>
                    <a:pt x="72" y="298"/>
                    <a:pt x="144" y="298"/>
                  </a:cubicBezTo>
                  <a:lnTo>
                    <a:pt x="477" y="298"/>
                  </a:lnTo>
                  <a:cubicBezTo>
                    <a:pt x="560" y="298"/>
                    <a:pt x="620" y="227"/>
                    <a:pt x="620" y="155"/>
                  </a:cubicBezTo>
                  <a:cubicBezTo>
                    <a:pt x="620" y="72"/>
                    <a:pt x="560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9810;p83">
            <a:extLst>
              <a:ext uri="{FF2B5EF4-FFF2-40B4-BE49-F238E27FC236}">
                <a16:creationId xmlns:a16="http://schemas.microsoft.com/office/drawing/2014/main" id="{550130D1-3266-761A-9D58-476671BDD32F}"/>
              </a:ext>
            </a:extLst>
          </p:cNvPr>
          <p:cNvGrpSpPr/>
          <p:nvPr/>
        </p:nvGrpSpPr>
        <p:grpSpPr>
          <a:xfrm>
            <a:off x="20201124" y="9509225"/>
            <a:ext cx="1339663" cy="1698922"/>
            <a:chOff x="7530697" y="2790299"/>
            <a:chExt cx="244291" cy="326314"/>
          </a:xfrm>
          <a:solidFill>
            <a:schemeClr val="bg1"/>
          </a:solidFill>
        </p:grpSpPr>
        <p:sp>
          <p:nvSpPr>
            <p:cNvPr id="10" name="Google Shape;9811;p83">
              <a:extLst>
                <a:ext uri="{FF2B5EF4-FFF2-40B4-BE49-F238E27FC236}">
                  <a16:creationId xmlns:a16="http://schemas.microsoft.com/office/drawing/2014/main" id="{868A6BC4-7B32-A6A5-AC6F-B65FE24B973A}"/>
                </a:ext>
              </a:extLst>
            </p:cNvPr>
            <p:cNvSpPr/>
            <p:nvPr/>
          </p:nvSpPr>
          <p:spPr>
            <a:xfrm>
              <a:off x="7616911" y="2907507"/>
              <a:ext cx="9463" cy="14385"/>
            </a:xfrm>
            <a:custGeom>
              <a:avLst/>
              <a:gdLst/>
              <a:ahLst/>
              <a:cxnLst/>
              <a:rect l="l" t="t" r="r" b="b"/>
              <a:pathLst>
                <a:path w="298" h="453" extrusionOk="0">
                  <a:moveTo>
                    <a:pt x="155" y="0"/>
                  </a:moveTo>
                  <a:cubicBezTo>
                    <a:pt x="60" y="0"/>
                    <a:pt x="0" y="72"/>
                    <a:pt x="0" y="143"/>
                  </a:cubicBezTo>
                  <a:lnTo>
                    <a:pt x="0" y="310"/>
                  </a:lnTo>
                  <a:cubicBezTo>
                    <a:pt x="0" y="393"/>
                    <a:pt x="72" y="453"/>
                    <a:pt x="155" y="453"/>
                  </a:cubicBezTo>
                  <a:cubicBezTo>
                    <a:pt x="227" y="453"/>
                    <a:pt x="298" y="381"/>
                    <a:pt x="298" y="310"/>
                  </a:cubicBezTo>
                  <a:lnTo>
                    <a:pt x="298" y="143"/>
                  </a:lnTo>
                  <a:cubicBezTo>
                    <a:pt x="298" y="72"/>
                    <a:pt x="238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9812;p83">
              <a:extLst>
                <a:ext uri="{FF2B5EF4-FFF2-40B4-BE49-F238E27FC236}">
                  <a16:creationId xmlns:a16="http://schemas.microsoft.com/office/drawing/2014/main" id="{FC505083-485A-248B-7AD1-5AE2B1FC8E1C}"/>
                </a:ext>
              </a:extLst>
            </p:cNvPr>
            <p:cNvSpPr/>
            <p:nvPr/>
          </p:nvSpPr>
          <p:spPr>
            <a:xfrm>
              <a:off x="7678548" y="2907507"/>
              <a:ext cx="9463" cy="14385"/>
            </a:xfrm>
            <a:custGeom>
              <a:avLst/>
              <a:gdLst/>
              <a:ahLst/>
              <a:cxnLst/>
              <a:rect l="l" t="t" r="r" b="b"/>
              <a:pathLst>
                <a:path w="298" h="453" extrusionOk="0">
                  <a:moveTo>
                    <a:pt x="143" y="0"/>
                  </a:moveTo>
                  <a:cubicBezTo>
                    <a:pt x="60" y="0"/>
                    <a:pt x="0" y="72"/>
                    <a:pt x="0" y="143"/>
                  </a:cubicBezTo>
                  <a:lnTo>
                    <a:pt x="0" y="310"/>
                  </a:lnTo>
                  <a:cubicBezTo>
                    <a:pt x="0" y="393"/>
                    <a:pt x="72" y="453"/>
                    <a:pt x="143" y="453"/>
                  </a:cubicBezTo>
                  <a:cubicBezTo>
                    <a:pt x="214" y="453"/>
                    <a:pt x="298" y="381"/>
                    <a:pt x="298" y="310"/>
                  </a:cubicBezTo>
                  <a:lnTo>
                    <a:pt x="298" y="143"/>
                  </a:lnTo>
                  <a:cubicBezTo>
                    <a:pt x="298" y="72"/>
                    <a:pt x="238" y="0"/>
                    <a:pt x="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9813;p83">
              <a:extLst>
                <a:ext uri="{FF2B5EF4-FFF2-40B4-BE49-F238E27FC236}">
                  <a16:creationId xmlns:a16="http://schemas.microsoft.com/office/drawing/2014/main" id="{0728B759-56EE-4909-BC7B-E5D987018F4B}"/>
                </a:ext>
              </a:extLst>
            </p:cNvPr>
            <p:cNvSpPr/>
            <p:nvPr/>
          </p:nvSpPr>
          <p:spPr>
            <a:xfrm>
              <a:off x="7632408" y="2943136"/>
              <a:ext cx="40869" cy="14671"/>
            </a:xfrm>
            <a:custGeom>
              <a:avLst/>
              <a:gdLst/>
              <a:ahLst/>
              <a:cxnLst/>
              <a:rect l="l" t="t" r="r" b="b"/>
              <a:pathLst>
                <a:path w="1287" h="462" extrusionOk="0">
                  <a:moveTo>
                    <a:pt x="167" y="0"/>
                  </a:moveTo>
                  <a:cubicBezTo>
                    <a:pt x="129" y="0"/>
                    <a:pt x="90" y="15"/>
                    <a:pt x="60" y="45"/>
                  </a:cubicBezTo>
                  <a:cubicBezTo>
                    <a:pt x="1" y="104"/>
                    <a:pt x="1" y="200"/>
                    <a:pt x="60" y="259"/>
                  </a:cubicBezTo>
                  <a:cubicBezTo>
                    <a:pt x="203" y="390"/>
                    <a:pt x="417" y="462"/>
                    <a:pt x="655" y="462"/>
                  </a:cubicBezTo>
                  <a:cubicBezTo>
                    <a:pt x="893" y="462"/>
                    <a:pt x="1120" y="390"/>
                    <a:pt x="1251" y="259"/>
                  </a:cubicBezTo>
                  <a:cubicBezTo>
                    <a:pt x="1286" y="212"/>
                    <a:pt x="1286" y="104"/>
                    <a:pt x="1227" y="45"/>
                  </a:cubicBezTo>
                  <a:cubicBezTo>
                    <a:pt x="1197" y="15"/>
                    <a:pt x="1158" y="0"/>
                    <a:pt x="1120" y="0"/>
                  </a:cubicBezTo>
                  <a:cubicBezTo>
                    <a:pt x="1081" y="0"/>
                    <a:pt x="1042" y="15"/>
                    <a:pt x="1013" y="45"/>
                  </a:cubicBezTo>
                  <a:cubicBezTo>
                    <a:pt x="953" y="104"/>
                    <a:pt x="822" y="164"/>
                    <a:pt x="643" y="164"/>
                  </a:cubicBezTo>
                  <a:cubicBezTo>
                    <a:pt x="465" y="164"/>
                    <a:pt x="322" y="104"/>
                    <a:pt x="274" y="45"/>
                  </a:cubicBezTo>
                  <a:cubicBezTo>
                    <a:pt x="245" y="15"/>
                    <a:pt x="206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9814;p83">
              <a:extLst>
                <a:ext uri="{FF2B5EF4-FFF2-40B4-BE49-F238E27FC236}">
                  <a16:creationId xmlns:a16="http://schemas.microsoft.com/office/drawing/2014/main" id="{B6F3CB50-F6DC-EFA7-1D65-5C90A78895F6}"/>
                </a:ext>
              </a:extLst>
            </p:cNvPr>
            <p:cNvSpPr/>
            <p:nvPr/>
          </p:nvSpPr>
          <p:spPr>
            <a:xfrm>
              <a:off x="7530697" y="2790299"/>
              <a:ext cx="244291" cy="326314"/>
            </a:xfrm>
            <a:custGeom>
              <a:avLst/>
              <a:gdLst/>
              <a:ahLst/>
              <a:cxnLst/>
              <a:rect l="l" t="t" r="r" b="b"/>
              <a:pathLst>
                <a:path w="7693" h="10276" extrusionOk="0">
                  <a:moveTo>
                    <a:pt x="3846" y="298"/>
                  </a:moveTo>
                  <a:cubicBezTo>
                    <a:pt x="5275" y="298"/>
                    <a:pt x="6442" y="1453"/>
                    <a:pt x="6442" y="2882"/>
                  </a:cubicBezTo>
                  <a:lnTo>
                    <a:pt x="6442" y="4013"/>
                  </a:lnTo>
                  <a:cubicBezTo>
                    <a:pt x="6442" y="4846"/>
                    <a:pt x="6633" y="5489"/>
                    <a:pt x="6799" y="5870"/>
                  </a:cubicBezTo>
                  <a:cubicBezTo>
                    <a:pt x="6811" y="5918"/>
                    <a:pt x="6811" y="5965"/>
                    <a:pt x="6799" y="6001"/>
                  </a:cubicBezTo>
                  <a:cubicBezTo>
                    <a:pt x="6775" y="6049"/>
                    <a:pt x="6752" y="6084"/>
                    <a:pt x="6704" y="6096"/>
                  </a:cubicBezTo>
                  <a:cubicBezTo>
                    <a:pt x="6359" y="6227"/>
                    <a:pt x="5692" y="6489"/>
                    <a:pt x="4978" y="6632"/>
                  </a:cubicBezTo>
                  <a:lnTo>
                    <a:pt x="4978" y="6132"/>
                  </a:lnTo>
                  <a:cubicBezTo>
                    <a:pt x="5644" y="5739"/>
                    <a:pt x="6109" y="5013"/>
                    <a:pt x="6109" y="4179"/>
                  </a:cubicBezTo>
                  <a:lnTo>
                    <a:pt x="6109" y="3536"/>
                  </a:lnTo>
                  <a:cubicBezTo>
                    <a:pt x="6109" y="3108"/>
                    <a:pt x="5751" y="2751"/>
                    <a:pt x="5323" y="2751"/>
                  </a:cubicBezTo>
                  <a:lnTo>
                    <a:pt x="5073" y="2751"/>
                  </a:lnTo>
                  <a:lnTo>
                    <a:pt x="4311" y="1989"/>
                  </a:lnTo>
                  <a:cubicBezTo>
                    <a:pt x="4282" y="1960"/>
                    <a:pt x="4249" y="1944"/>
                    <a:pt x="4214" y="1944"/>
                  </a:cubicBezTo>
                  <a:cubicBezTo>
                    <a:pt x="4191" y="1944"/>
                    <a:pt x="4168" y="1951"/>
                    <a:pt x="4144" y="1965"/>
                  </a:cubicBezTo>
                  <a:cubicBezTo>
                    <a:pt x="4085" y="1989"/>
                    <a:pt x="4061" y="2036"/>
                    <a:pt x="4061" y="2096"/>
                  </a:cubicBezTo>
                  <a:lnTo>
                    <a:pt x="4061" y="2751"/>
                  </a:lnTo>
                  <a:lnTo>
                    <a:pt x="3239" y="2751"/>
                  </a:lnTo>
                  <a:cubicBezTo>
                    <a:pt x="3144" y="2751"/>
                    <a:pt x="3084" y="2822"/>
                    <a:pt x="3084" y="2893"/>
                  </a:cubicBezTo>
                  <a:cubicBezTo>
                    <a:pt x="3084" y="2965"/>
                    <a:pt x="3168" y="3048"/>
                    <a:pt x="3239" y="3048"/>
                  </a:cubicBezTo>
                  <a:lnTo>
                    <a:pt x="4204" y="3048"/>
                  </a:lnTo>
                  <a:cubicBezTo>
                    <a:pt x="4299" y="3048"/>
                    <a:pt x="4358" y="2965"/>
                    <a:pt x="4358" y="2893"/>
                  </a:cubicBezTo>
                  <a:lnTo>
                    <a:pt x="4358" y="2453"/>
                  </a:lnTo>
                  <a:lnTo>
                    <a:pt x="4906" y="3001"/>
                  </a:lnTo>
                  <a:cubicBezTo>
                    <a:pt x="4930" y="3024"/>
                    <a:pt x="4966" y="3048"/>
                    <a:pt x="5013" y="3048"/>
                  </a:cubicBezTo>
                  <a:lnTo>
                    <a:pt x="5335" y="3048"/>
                  </a:lnTo>
                  <a:cubicBezTo>
                    <a:pt x="5609" y="3048"/>
                    <a:pt x="5823" y="3263"/>
                    <a:pt x="5823" y="3536"/>
                  </a:cubicBezTo>
                  <a:lnTo>
                    <a:pt x="5823" y="4179"/>
                  </a:lnTo>
                  <a:cubicBezTo>
                    <a:pt x="5823" y="5251"/>
                    <a:pt x="4954" y="6132"/>
                    <a:pt x="3882" y="6132"/>
                  </a:cubicBezTo>
                  <a:cubicBezTo>
                    <a:pt x="2811" y="6132"/>
                    <a:pt x="1930" y="5251"/>
                    <a:pt x="1930" y="4179"/>
                  </a:cubicBezTo>
                  <a:lnTo>
                    <a:pt x="1930" y="3536"/>
                  </a:lnTo>
                  <a:cubicBezTo>
                    <a:pt x="1930" y="3263"/>
                    <a:pt x="2156" y="3048"/>
                    <a:pt x="2418" y="3048"/>
                  </a:cubicBezTo>
                  <a:lnTo>
                    <a:pt x="2584" y="3048"/>
                  </a:lnTo>
                  <a:cubicBezTo>
                    <a:pt x="2668" y="3048"/>
                    <a:pt x="2727" y="2965"/>
                    <a:pt x="2727" y="2893"/>
                  </a:cubicBezTo>
                  <a:cubicBezTo>
                    <a:pt x="2727" y="2822"/>
                    <a:pt x="2656" y="2751"/>
                    <a:pt x="2584" y="2751"/>
                  </a:cubicBezTo>
                  <a:lnTo>
                    <a:pt x="2418" y="2751"/>
                  </a:lnTo>
                  <a:cubicBezTo>
                    <a:pt x="1989" y="2751"/>
                    <a:pt x="1632" y="3108"/>
                    <a:pt x="1632" y="3536"/>
                  </a:cubicBezTo>
                  <a:lnTo>
                    <a:pt x="1632" y="4179"/>
                  </a:lnTo>
                  <a:cubicBezTo>
                    <a:pt x="1632" y="5013"/>
                    <a:pt x="2096" y="5739"/>
                    <a:pt x="2763" y="6132"/>
                  </a:cubicBezTo>
                  <a:lnTo>
                    <a:pt x="2763" y="6632"/>
                  </a:lnTo>
                  <a:cubicBezTo>
                    <a:pt x="2001" y="6465"/>
                    <a:pt x="1334" y="6227"/>
                    <a:pt x="989" y="6096"/>
                  </a:cubicBezTo>
                  <a:cubicBezTo>
                    <a:pt x="941" y="6084"/>
                    <a:pt x="918" y="6049"/>
                    <a:pt x="906" y="6001"/>
                  </a:cubicBezTo>
                  <a:cubicBezTo>
                    <a:pt x="882" y="5965"/>
                    <a:pt x="882" y="5918"/>
                    <a:pt x="906" y="5870"/>
                  </a:cubicBezTo>
                  <a:cubicBezTo>
                    <a:pt x="1060" y="5489"/>
                    <a:pt x="1263" y="4846"/>
                    <a:pt x="1263" y="4013"/>
                  </a:cubicBezTo>
                  <a:lnTo>
                    <a:pt x="1263" y="2882"/>
                  </a:lnTo>
                  <a:cubicBezTo>
                    <a:pt x="1263" y="1453"/>
                    <a:pt x="2418" y="298"/>
                    <a:pt x="3846" y="298"/>
                  </a:cubicBezTo>
                  <a:close/>
                  <a:moveTo>
                    <a:pt x="4632" y="6275"/>
                  </a:moveTo>
                  <a:lnTo>
                    <a:pt x="4632" y="6787"/>
                  </a:lnTo>
                  <a:cubicBezTo>
                    <a:pt x="4632" y="7025"/>
                    <a:pt x="4739" y="7239"/>
                    <a:pt x="4918" y="7394"/>
                  </a:cubicBezTo>
                  <a:cubicBezTo>
                    <a:pt x="4894" y="7442"/>
                    <a:pt x="4858" y="7477"/>
                    <a:pt x="4835" y="7513"/>
                  </a:cubicBezTo>
                  <a:cubicBezTo>
                    <a:pt x="4787" y="7573"/>
                    <a:pt x="4787" y="7680"/>
                    <a:pt x="4858" y="7715"/>
                  </a:cubicBezTo>
                  <a:cubicBezTo>
                    <a:pt x="4894" y="7739"/>
                    <a:pt x="4918" y="7751"/>
                    <a:pt x="4954" y="7751"/>
                  </a:cubicBezTo>
                  <a:cubicBezTo>
                    <a:pt x="4989" y="7751"/>
                    <a:pt x="5037" y="7739"/>
                    <a:pt x="5073" y="7692"/>
                  </a:cubicBezTo>
                  <a:cubicBezTo>
                    <a:pt x="5109" y="7632"/>
                    <a:pt x="5156" y="7584"/>
                    <a:pt x="5192" y="7525"/>
                  </a:cubicBezTo>
                  <a:lnTo>
                    <a:pt x="5525" y="7644"/>
                  </a:lnTo>
                  <a:cubicBezTo>
                    <a:pt x="4918" y="8573"/>
                    <a:pt x="4299" y="8894"/>
                    <a:pt x="3882" y="9001"/>
                  </a:cubicBezTo>
                  <a:cubicBezTo>
                    <a:pt x="3864" y="9007"/>
                    <a:pt x="3849" y="9010"/>
                    <a:pt x="3835" y="9010"/>
                  </a:cubicBezTo>
                  <a:cubicBezTo>
                    <a:pt x="3820" y="9010"/>
                    <a:pt x="3805" y="9007"/>
                    <a:pt x="3787" y="9001"/>
                  </a:cubicBezTo>
                  <a:cubicBezTo>
                    <a:pt x="3370" y="8882"/>
                    <a:pt x="2751" y="8549"/>
                    <a:pt x="2120" y="7644"/>
                  </a:cubicBezTo>
                  <a:lnTo>
                    <a:pt x="2465" y="7525"/>
                  </a:lnTo>
                  <a:cubicBezTo>
                    <a:pt x="2763" y="7942"/>
                    <a:pt x="3204" y="8442"/>
                    <a:pt x="3787" y="8644"/>
                  </a:cubicBezTo>
                  <a:cubicBezTo>
                    <a:pt x="3799" y="8644"/>
                    <a:pt x="3823" y="8656"/>
                    <a:pt x="3835" y="8656"/>
                  </a:cubicBezTo>
                  <a:cubicBezTo>
                    <a:pt x="3846" y="8656"/>
                    <a:pt x="3858" y="8656"/>
                    <a:pt x="3882" y="8644"/>
                  </a:cubicBezTo>
                  <a:cubicBezTo>
                    <a:pt x="4144" y="8549"/>
                    <a:pt x="4418" y="8382"/>
                    <a:pt x="4668" y="8132"/>
                  </a:cubicBezTo>
                  <a:cubicBezTo>
                    <a:pt x="4728" y="8073"/>
                    <a:pt x="4728" y="7989"/>
                    <a:pt x="4668" y="7930"/>
                  </a:cubicBezTo>
                  <a:cubicBezTo>
                    <a:pt x="4638" y="7900"/>
                    <a:pt x="4600" y="7885"/>
                    <a:pt x="4561" y="7885"/>
                  </a:cubicBezTo>
                  <a:cubicBezTo>
                    <a:pt x="4522" y="7885"/>
                    <a:pt x="4483" y="7900"/>
                    <a:pt x="4454" y="7930"/>
                  </a:cubicBezTo>
                  <a:cubicBezTo>
                    <a:pt x="4251" y="8120"/>
                    <a:pt x="4025" y="8275"/>
                    <a:pt x="3823" y="8346"/>
                  </a:cubicBezTo>
                  <a:cubicBezTo>
                    <a:pt x="3358" y="8168"/>
                    <a:pt x="2965" y="7751"/>
                    <a:pt x="2715" y="7394"/>
                  </a:cubicBezTo>
                  <a:cubicBezTo>
                    <a:pt x="2894" y="7239"/>
                    <a:pt x="3001" y="7025"/>
                    <a:pt x="3001" y="6787"/>
                  </a:cubicBezTo>
                  <a:lnTo>
                    <a:pt x="3001" y="6275"/>
                  </a:lnTo>
                  <a:cubicBezTo>
                    <a:pt x="3251" y="6382"/>
                    <a:pt x="3525" y="6430"/>
                    <a:pt x="3823" y="6430"/>
                  </a:cubicBezTo>
                  <a:cubicBezTo>
                    <a:pt x="4120" y="6430"/>
                    <a:pt x="4382" y="6370"/>
                    <a:pt x="4632" y="6275"/>
                  </a:cubicBezTo>
                  <a:close/>
                  <a:moveTo>
                    <a:pt x="3846" y="0"/>
                  </a:moveTo>
                  <a:cubicBezTo>
                    <a:pt x="2251" y="0"/>
                    <a:pt x="953" y="1286"/>
                    <a:pt x="953" y="2882"/>
                  </a:cubicBezTo>
                  <a:lnTo>
                    <a:pt x="953" y="4013"/>
                  </a:lnTo>
                  <a:cubicBezTo>
                    <a:pt x="953" y="4846"/>
                    <a:pt x="751" y="5453"/>
                    <a:pt x="632" y="5775"/>
                  </a:cubicBezTo>
                  <a:cubicBezTo>
                    <a:pt x="584" y="5894"/>
                    <a:pt x="584" y="6013"/>
                    <a:pt x="632" y="6132"/>
                  </a:cubicBezTo>
                  <a:cubicBezTo>
                    <a:pt x="679" y="6251"/>
                    <a:pt x="775" y="6334"/>
                    <a:pt x="894" y="6382"/>
                  </a:cubicBezTo>
                  <a:cubicBezTo>
                    <a:pt x="1251" y="6525"/>
                    <a:pt x="1965" y="6787"/>
                    <a:pt x="2715" y="6930"/>
                  </a:cubicBezTo>
                  <a:cubicBezTo>
                    <a:pt x="2668" y="7084"/>
                    <a:pt x="2549" y="7180"/>
                    <a:pt x="2418" y="7239"/>
                  </a:cubicBezTo>
                  <a:lnTo>
                    <a:pt x="751" y="7823"/>
                  </a:lnTo>
                  <a:cubicBezTo>
                    <a:pt x="298" y="7989"/>
                    <a:pt x="1" y="8406"/>
                    <a:pt x="1" y="8882"/>
                  </a:cubicBezTo>
                  <a:lnTo>
                    <a:pt x="1" y="10132"/>
                  </a:lnTo>
                  <a:cubicBezTo>
                    <a:pt x="1" y="10216"/>
                    <a:pt x="84" y="10275"/>
                    <a:pt x="156" y="10275"/>
                  </a:cubicBezTo>
                  <a:cubicBezTo>
                    <a:pt x="227" y="10275"/>
                    <a:pt x="298" y="10204"/>
                    <a:pt x="298" y="10132"/>
                  </a:cubicBezTo>
                  <a:lnTo>
                    <a:pt x="298" y="8882"/>
                  </a:lnTo>
                  <a:cubicBezTo>
                    <a:pt x="298" y="8775"/>
                    <a:pt x="322" y="8692"/>
                    <a:pt x="358" y="8597"/>
                  </a:cubicBezTo>
                  <a:lnTo>
                    <a:pt x="1120" y="9251"/>
                  </a:lnTo>
                  <a:cubicBezTo>
                    <a:pt x="1227" y="9347"/>
                    <a:pt x="1299" y="9478"/>
                    <a:pt x="1299" y="9620"/>
                  </a:cubicBezTo>
                  <a:lnTo>
                    <a:pt x="1299" y="10132"/>
                  </a:lnTo>
                  <a:cubicBezTo>
                    <a:pt x="1299" y="10216"/>
                    <a:pt x="1370" y="10275"/>
                    <a:pt x="1453" y="10275"/>
                  </a:cubicBezTo>
                  <a:cubicBezTo>
                    <a:pt x="1525" y="10275"/>
                    <a:pt x="1596" y="10204"/>
                    <a:pt x="1596" y="10132"/>
                  </a:cubicBezTo>
                  <a:lnTo>
                    <a:pt x="1596" y="9609"/>
                  </a:lnTo>
                  <a:cubicBezTo>
                    <a:pt x="1596" y="9370"/>
                    <a:pt x="1489" y="9168"/>
                    <a:pt x="1310" y="9001"/>
                  </a:cubicBezTo>
                  <a:lnTo>
                    <a:pt x="513" y="8311"/>
                  </a:lnTo>
                  <a:cubicBezTo>
                    <a:pt x="596" y="8216"/>
                    <a:pt x="715" y="8132"/>
                    <a:pt x="834" y="8085"/>
                  </a:cubicBezTo>
                  <a:lnTo>
                    <a:pt x="1846" y="7739"/>
                  </a:lnTo>
                  <a:cubicBezTo>
                    <a:pt x="2537" y="8775"/>
                    <a:pt x="3251" y="9144"/>
                    <a:pt x="3727" y="9275"/>
                  </a:cubicBezTo>
                  <a:cubicBezTo>
                    <a:pt x="3775" y="9299"/>
                    <a:pt x="3799" y="9299"/>
                    <a:pt x="3846" y="9299"/>
                  </a:cubicBezTo>
                  <a:cubicBezTo>
                    <a:pt x="3894" y="9299"/>
                    <a:pt x="3930" y="9299"/>
                    <a:pt x="3966" y="9275"/>
                  </a:cubicBezTo>
                  <a:cubicBezTo>
                    <a:pt x="4442" y="9144"/>
                    <a:pt x="5156" y="8775"/>
                    <a:pt x="5835" y="7739"/>
                  </a:cubicBezTo>
                  <a:lnTo>
                    <a:pt x="6847" y="8085"/>
                  </a:lnTo>
                  <a:cubicBezTo>
                    <a:pt x="6990" y="8132"/>
                    <a:pt x="7085" y="8216"/>
                    <a:pt x="7180" y="8311"/>
                  </a:cubicBezTo>
                  <a:lnTo>
                    <a:pt x="6371" y="9001"/>
                  </a:lnTo>
                  <a:cubicBezTo>
                    <a:pt x="6192" y="9144"/>
                    <a:pt x="6097" y="9370"/>
                    <a:pt x="6097" y="9609"/>
                  </a:cubicBezTo>
                  <a:lnTo>
                    <a:pt x="6097" y="10120"/>
                  </a:lnTo>
                  <a:cubicBezTo>
                    <a:pt x="6097" y="10204"/>
                    <a:pt x="6168" y="10263"/>
                    <a:pt x="6240" y="10263"/>
                  </a:cubicBezTo>
                  <a:cubicBezTo>
                    <a:pt x="6311" y="10263"/>
                    <a:pt x="6394" y="10192"/>
                    <a:pt x="6394" y="10120"/>
                  </a:cubicBezTo>
                  <a:lnTo>
                    <a:pt x="6394" y="9609"/>
                  </a:lnTo>
                  <a:cubicBezTo>
                    <a:pt x="6394" y="9466"/>
                    <a:pt x="6454" y="9323"/>
                    <a:pt x="6573" y="9239"/>
                  </a:cubicBezTo>
                  <a:lnTo>
                    <a:pt x="7323" y="8585"/>
                  </a:lnTo>
                  <a:cubicBezTo>
                    <a:pt x="7359" y="8668"/>
                    <a:pt x="7383" y="8775"/>
                    <a:pt x="7383" y="8870"/>
                  </a:cubicBezTo>
                  <a:lnTo>
                    <a:pt x="7383" y="10120"/>
                  </a:lnTo>
                  <a:cubicBezTo>
                    <a:pt x="7383" y="10204"/>
                    <a:pt x="7466" y="10263"/>
                    <a:pt x="7537" y="10263"/>
                  </a:cubicBezTo>
                  <a:cubicBezTo>
                    <a:pt x="7609" y="10263"/>
                    <a:pt x="7680" y="10192"/>
                    <a:pt x="7680" y="10120"/>
                  </a:cubicBezTo>
                  <a:lnTo>
                    <a:pt x="7680" y="8870"/>
                  </a:lnTo>
                  <a:cubicBezTo>
                    <a:pt x="7692" y="8406"/>
                    <a:pt x="7395" y="7977"/>
                    <a:pt x="6942" y="7823"/>
                  </a:cubicBezTo>
                  <a:lnTo>
                    <a:pt x="5275" y="7239"/>
                  </a:lnTo>
                  <a:cubicBezTo>
                    <a:pt x="5132" y="7203"/>
                    <a:pt x="5025" y="7084"/>
                    <a:pt x="4978" y="6930"/>
                  </a:cubicBezTo>
                  <a:cubicBezTo>
                    <a:pt x="5740" y="6787"/>
                    <a:pt x="6442" y="6513"/>
                    <a:pt x="6799" y="6382"/>
                  </a:cubicBezTo>
                  <a:cubicBezTo>
                    <a:pt x="6918" y="6334"/>
                    <a:pt x="7002" y="6251"/>
                    <a:pt x="7061" y="6132"/>
                  </a:cubicBezTo>
                  <a:cubicBezTo>
                    <a:pt x="7109" y="6013"/>
                    <a:pt x="7109" y="5894"/>
                    <a:pt x="7061" y="5775"/>
                  </a:cubicBezTo>
                  <a:cubicBezTo>
                    <a:pt x="6942" y="5477"/>
                    <a:pt x="6740" y="4846"/>
                    <a:pt x="6740" y="4013"/>
                  </a:cubicBezTo>
                  <a:lnTo>
                    <a:pt x="6740" y="2882"/>
                  </a:lnTo>
                  <a:cubicBezTo>
                    <a:pt x="6740" y="1286"/>
                    <a:pt x="5442" y="0"/>
                    <a:pt x="3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9815;p83">
              <a:extLst>
                <a:ext uri="{FF2B5EF4-FFF2-40B4-BE49-F238E27FC236}">
                  <a16:creationId xmlns:a16="http://schemas.microsoft.com/office/drawing/2014/main" id="{D6FA5EDA-4484-9236-E104-F87D5DB78A0F}"/>
                </a:ext>
              </a:extLst>
            </p:cNvPr>
            <p:cNvSpPr/>
            <p:nvPr/>
          </p:nvSpPr>
          <p:spPr>
            <a:xfrm>
              <a:off x="7611608" y="2891630"/>
              <a:ext cx="20069" cy="9463"/>
            </a:xfrm>
            <a:custGeom>
              <a:avLst/>
              <a:gdLst/>
              <a:ahLst/>
              <a:cxnLst/>
              <a:rect l="l" t="t" r="r" b="b"/>
              <a:pathLst>
                <a:path w="632" h="298" extrusionOk="0">
                  <a:moveTo>
                    <a:pt x="155" y="0"/>
                  </a:moveTo>
                  <a:cubicBezTo>
                    <a:pt x="60" y="0"/>
                    <a:pt x="1" y="83"/>
                    <a:pt x="1" y="155"/>
                  </a:cubicBezTo>
                  <a:cubicBezTo>
                    <a:pt x="1" y="226"/>
                    <a:pt x="84" y="298"/>
                    <a:pt x="155" y="298"/>
                  </a:cubicBezTo>
                  <a:lnTo>
                    <a:pt x="477" y="298"/>
                  </a:lnTo>
                  <a:cubicBezTo>
                    <a:pt x="572" y="298"/>
                    <a:pt x="632" y="226"/>
                    <a:pt x="632" y="155"/>
                  </a:cubicBezTo>
                  <a:cubicBezTo>
                    <a:pt x="632" y="83"/>
                    <a:pt x="572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9816;p83">
              <a:extLst>
                <a:ext uri="{FF2B5EF4-FFF2-40B4-BE49-F238E27FC236}">
                  <a16:creationId xmlns:a16="http://schemas.microsoft.com/office/drawing/2014/main" id="{62859944-DE3A-76F1-16C0-6CE565655BB7}"/>
                </a:ext>
              </a:extLst>
            </p:cNvPr>
            <p:cNvSpPr/>
            <p:nvPr/>
          </p:nvSpPr>
          <p:spPr>
            <a:xfrm>
              <a:off x="7673245" y="2891630"/>
              <a:ext cx="19688" cy="9463"/>
            </a:xfrm>
            <a:custGeom>
              <a:avLst/>
              <a:gdLst/>
              <a:ahLst/>
              <a:cxnLst/>
              <a:rect l="l" t="t" r="r" b="b"/>
              <a:pathLst>
                <a:path w="620" h="298" extrusionOk="0">
                  <a:moveTo>
                    <a:pt x="143" y="0"/>
                  </a:moveTo>
                  <a:cubicBezTo>
                    <a:pt x="60" y="0"/>
                    <a:pt x="0" y="83"/>
                    <a:pt x="0" y="155"/>
                  </a:cubicBezTo>
                  <a:cubicBezTo>
                    <a:pt x="0" y="226"/>
                    <a:pt x="72" y="298"/>
                    <a:pt x="143" y="298"/>
                  </a:cubicBezTo>
                  <a:lnTo>
                    <a:pt x="477" y="298"/>
                  </a:lnTo>
                  <a:cubicBezTo>
                    <a:pt x="560" y="298"/>
                    <a:pt x="620" y="226"/>
                    <a:pt x="620" y="155"/>
                  </a:cubicBezTo>
                  <a:cubicBezTo>
                    <a:pt x="620" y="83"/>
                    <a:pt x="548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13146;p89">
            <a:extLst>
              <a:ext uri="{FF2B5EF4-FFF2-40B4-BE49-F238E27FC236}">
                <a16:creationId xmlns:a16="http://schemas.microsoft.com/office/drawing/2014/main" id="{6FD20218-F546-6F1B-9AC9-94FFBEEDF12E}"/>
              </a:ext>
            </a:extLst>
          </p:cNvPr>
          <p:cNvGrpSpPr/>
          <p:nvPr/>
        </p:nvGrpSpPr>
        <p:grpSpPr>
          <a:xfrm>
            <a:off x="10475589" y="9917164"/>
            <a:ext cx="1809935" cy="1234775"/>
            <a:chOff x="2278533" y="2937377"/>
            <a:chExt cx="346788" cy="254704"/>
          </a:xfrm>
          <a:solidFill>
            <a:schemeClr val="bg1"/>
          </a:solidFill>
        </p:grpSpPr>
        <p:sp>
          <p:nvSpPr>
            <p:cNvPr id="17" name="Google Shape;13147;p89">
              <a:extLst>
                <a:ext uri="{FF2B5EF4-FFF2-40B4-BE49-F238E27FC236}">
                  <a16:creationId xmlns:a16="http://schemas.microsoft.com/office/drawing/2014/main" id="{4EC780E8-E9DF-7BAA-A286-AF525D0D4329}"/>
                </a:ext>
              </a:extLst>
            </p:cNvPr>
            <p:cNvSpPr/>
            <p:nvPr/>
          </p:nvSpPr>
          <p:spPr>
            <a:xfrm>
              <a:off x="2317557" y="2958607"/>
              <a:ext cx="270619" cy="184200"/>
            </a:xfrm>
            <a:custGeom>
              <a:avLst/>
              <a:gdLst/>
              <a:ahLst/>
              <a:cxnLst/>
              <a:rect l="l" t="t" r="r" b="b"/>
              <a:pathLst>
                <a:path w="8502" h="5787" extrusionOk="0">
                  <a:moveTo>
                    <a:pt x="2691" y="1179"/>
                  </a:moveTo>
                  <a:cubicBezTo>
                    <a:pt x="2882" y="1179"/>
                    <a:pt x="3049" y="1346"/>
                    <a:pt x="3049" y="1536"/>
                  </a:cubicBezTo>
                  <a:lnTo>
                    <a:pt x="3049" y="1881"/>
                  </a:lnTo>
                  <a:cubicBezTo>
                    <a:pt x="3049" y="2167"/>
                    <a:pt x="2810" y="2405"/>
                    <a:pt x="2525" y="2405"/>
                  </a:cubicBezTo>
                  <a:cubicBezTo>
                    <a:pt x="2227" y="2405"/>
                    <a:pt x="1989" y="2167"/>
                    <a:pt x="1989" y="1881"/>
                  </a:cubicBezTo>
                  <a:lnTo>
                    <a:pt x="1989" y="1536"/>
                  </a:lnTo>
                  <a:cubicBezTo>
                    <a:pt x="1989" y="1346"/>
                    <a:pt x="2156" y="1179"/>
                    <a:pt x="2346" y="1179"/>
                  </a:cubicBezTo>
                  <a:close/>
                  <a:moveTo>
                    <a:pt x="6787" y="1036"/>
                  </a:moveTo>
                  <a:cubicBezTo>
                    <a:pt x="6894" y="1036"/>
                    <a:pt x="6966" y="1108"/>
                    <a:pt x="6966" y="1215"/>
                  </a:cubicBezTo>
                  <a:lnTo>
                    <a:pt x="6966" y="1715"/>
                  </a:lnTo>
                  <a:cubicBezTo>
                    <a:pt x="6966" y="1774"/>
                    <a:pt x="6930" y="1834"/>
                    <a:pt x="6871" y="1870"/>
                  </a:cubicBezTo>
                  <a:cubicBezTo>
                    <a:pt x="6835" y="1893"/>
                    <a:pt x="6799" y="1941"/>
                    <a:pt x="6799" y="2000"/>
                  </a:cubicBezTo>
                  <a:lnTo>
                    <a:pt x="6799" y="2251"/>
                  </a:lnTo>
                  <a:cubicBezTo>
                    <a:pt x="6799" y="2334"/>
                    <a:pt x="6847" y="2381"/>
                    <a:pt x="6918" y="2405"/>
                  </a:cubicBezTo>
                  <a:lnTo>
                    <a:pt x="7335" y="2512"/>
                  </a:lnTo>
                  <a:cubicBezTo>
                    <a:pt x="7406" y="2524"/>
                    <a:pt x="7466" y="2596"/>
                    <a:pt x="7466" y="2691"/>
                  </a:cubicBezTo>
                  <a:lnTo>
                    <a:pt x="7466" y="2727"/>
                  </a:lnTo>
                  <a:lnTo>
                    <a:pt x="5739" y="2727"/>
                  </a:lnTo>
                  <a:lnTo>
                    <a:pt x="5739" y="2691"/>
                  </a:lnTo>
                  <a:cubicBezTo>
                    <a:pt x="5739" y="2596"/>
                    <a:pt x="5799" y="2536"/>
                    <a:pt x="5870" y="2512"/>
                  </a:cubicBezTo>
                  <a:lnTo>
                    <a:pt x="6287" y="2405"/>
                  </a:lnTo>
                  <a:cubicBezTo>
                    <a:pt x="6370" y="2381"/>
                    <a:pt x="6406" y="2334"/>
                    <a:pt x="6406" y="2251"/>
                  </a:cubicBezTo>
                  <a:lnTo>
                    <a:pt x="6406" y="2000"/>
                  </a:lnTo>
                  <a:cubicBezTo>
                    <a:pt x="6430" y="1941"/>
                    <a:pt x="6394" y="1893"/>
                    <a:pt x="6359" y="1870"/>
                  </a:cubicBezTo>
                  <a:cubicBezTo>
                    <a:pt x="6299" y="1834"/>
                    <a:pt x="6263" y="1774"/>
                    <a:pt x="6263" y="1715"/>
                  </a:cubicBezTo>
                  <a:lnTo>
                    <a:pt x="6263" y="1215"/>
                  </a:lnTo>
                  <a:cubicBezTo>
                    <a:pt x="6263" y="1108"/>
                    <a:pt x="6335" y="1036"/>
                    <a:pt x="6442" y="1036"/>
                  </a:cubicBezTo>
                  <a:close/>
                  <a:moveTo>
                    <a:pt x="8144" y="334"/>
                  </a:moveTo>
                  <a:lnTo>
                    <a:pt x="8144" y="2751"/>
                  </a:lnTo>
                  <a:lnTo>
                    <a:pt x="7787" y="2751"/>
                  </a:lnTo>
                  <a:lnTo>
                    <a:pt x="7787" y="2703"/>
                  </a:lnTo>
                  <a:cubicBezTo>
                    <a:pt x="7787" y="2477"/>
                    <a:pt x="7633" y="2274"/>
                    <a:pt x="7406" y="2215"/>
                  </a:cubicBezTo>
                  <a:lnTo>
                    <a:pt x="7109" y="2131"/>
                  </a:lnTo>
                  <a:lnTo>
                    <a:pt x="7109" y="2096"/>
                  </a:lnTo>
                  <a:cubicBezTo>
                    <a:pt x="7216" y="2000"/>
                    <a:pt x="7275" y="1870"/>
                    <a:pt x="7275" y="1715"/>
                  </a:cubicBezTo>
                  <a:lnTo>
                    <a:pt x="7275" y="1215"/>
                  </a:lnTo>
                  <a:cubicBezTo>
                    <a:pt x="7275" y="929"/>
                    <a:pt x="7049" y="703"/>
                    <a:pt x="6775" y="703"/>
                  </a:cubicBezTo>
                  <a:lnTo>
                    <a:pt x="6430" y="703"/>
                  </a:lnTo>
                  <a:cubicBezTo>
                    <a:pt x="6144" y="703"/>
                    <a:pt x="5918" y="929"/>
                    <a:pt x="5918" y="1215"/>
                  </a:cubicBezTo>
                  <a:lnTo>
                    <a:pt x="5918" y="1715"/>
                  </a:lnTo>
                  <a:cubicBezTo>
                    <a:pt x="5918" y="1870"/>
                    <a:pt x="5978" y="2000"/>
                    <a:pt x="6085" y="2096"/>
                  </a:cubicBezTo>
                  <a:lnTo>
                    <a:pt x="6085" y="2131"/>
                  </a:lnTo>
                  <a:lnTo>
                    <a:pt x="5787" y="2215"/>
                  </a:lnTo>
                  <a:cubicBezTo>
                    <a:pt x="5561" y="2274"/>
                    <a:pt x="5418" y="2465"/>
                    <a:pt x="5418" y="2703"/>
                  </a:cubicBezTo>
                  <a:lnTo>
                    <a:pt x="5418" y="2751"/>
                  </a:lnTo>
                  <a:lnTo>
                    <a:pt x="5061" y="2751"/>
                  </a:lnTo>
                  <a:lnTo>
                    <a:pt x="5061" y="334"/>
                  </a:lnTo>
                  <a:close/>
                  <a:moveTo>
                    <a:pt x="2691" y="2715"/>
                  </a:moveTo>
                  <a:lnTo>
                    <a:pt x="2691" y="2786"/>
                  </a:lnTo>
                  <a:cubicBezTo>
                    <a:pt x="2703" y="2846"/>
                    <a:pt x="2727" y="2905"/>
                    <a:pt x="2751" y="2965"/>
                  </a:cubicBezTo>
                  <a:lnTo>
                    <a:pt x="2525" y="3191"/>
                  </a:lnTo>
                  <a:lnTo>
                    <a:pt x="2513" y="3191"/>
                  </a:lnTo>
                  <a:lnTo>
                    <a:pt x="2287" y="2965"/>
                  </a:lnTo>
                  <a:cubicBezTo>
                    <a:pt x="2322" y="2929"/>
                    <a:pt x="2334" y="2870"/>
                    <a:pt x="2334" y="2810"/>
                  </a:cubicBezTo>
                  <a:lnTo>
                    <a:pt x="2334" y="2715"/>
                  </a:lnTo>
                  <a:close/>
                  <a:moveTo>
                    <a:pt x="3037" y="3143"/>
                  </a:moveTo>
                  <a:lnTo>
                    <a:pt x="3346" y="3263"/>
                  </a:lnTo>
                  <a:cubicBezTo>
                    <a:pt x="3477" y="3310"/>
                    <a:pt x="3572" y="3441"/>
                    <a:pt x="3572" y="3596"/>
                  </a:cubicBezTo>
                  <a:lnTo>
                    <a:pt x="3572" y="4608"/>
                  </a:lnTo>
                  <a:cubicBezTo>
                    <a:pt x="3572" y="4715"/>
                    <a:pt x="3501" y="4787"/>
                    <a:pt x="3394" y="4787"/>
                  </a:cubicBezTo>
                  <a:lnTo>
                    <a:pt x="2691" y="4787"/>
                  </a:lnTo>
                  <a:lnTo>
                    <a:pt x="2691" y="4596"/>
                  </a:lnTo>
                  <a:lnTo>
                    <a:pt x="3049" y="4596"/>
                  </a:lnTo>
                  <a:cubicBezTo>
                    <a:pt x="3144" y="4596"/>
                    <a:pt x="3215" y="4513"/>
                    <a:pt x="3215" y="4429"/>
                  </a:cubicBezTo>
                  <a:lnTo>
                    <a:pt x="3215" y="3917"/>
                  </a:lnTo>
                  <a:cubicBezTo>
                    <a:pt x="3215" y="3834"/>
                    <a:pt x="3144" y="3763"/>
                    <a:pt x="3049" y="3763"/>
                  </a:cubicBezTo>
                  <a:cubicBezTo>
                    <a:pt x="2965" y="3763"/>
                    <a:pt x="2882" y="3834"/>
                    <a:pt x="2882" y="3917"/>
                  </a:cubicBezTo>
                  <a:lnTo>
                    <a:pt x="2882" y="4275"/>
                  </a:lnTo>
                  <a:lnTo>
                    <a:pt x="2191" y="4275"/>
                  </a:lnTo>
                  <a:lnTo>
                    <a:pt x="2191" y="3917"/>
                  </a:lnTo>
                  <a:cubicBezTo>
                    <a:pt x="2191" y="3834"/>
                    <a:pt x="2108" y="3763"/>
                    <a:pt x="2025" y="3763"/>
                  </a:cubicBezTo>
                  <a:cubicBezTo>
                    <a:pt x="1929" y="3763"/>
                    <a:pt x="1858" y="3834"/>
                    <a:pt x="1858" y="3917"/>
                  </a:cubicBezTo>
                  <a:lnTo>
                    <a:pt x="1858" y="4429"/>
                  </a:lnTo>
                  <a:cubicBezTo>
                    <a:pt x="1858" y="4513"/>
                    <a:pt x="1929" y="4596"/>
                    <a:pt x="2025" y="4596"/>
                  </a:cubicBezTo>
                  <a:lnTo>
                    <a:pt x="2382" y="4596"/>
                  </a:lnTo>
                  <a:lnTo>
                    <a:pt x="2382" y="4787"/>
                  </a:lnTo>
                  <a:lnTo>
                    <a:pt x="1679" y="4787"/>
                  </a:lnTo>
                  <a:cubicBezTo>
                    <a:pt x="1572" y="4787"/>
                    <a:pt x="1501" y="4715"/>
                    <a:pt x="1501" y="4608"/>
                  </a:cubicBezTo>
                  <a:lnTo>
                    <a:pt x="1501" y="3596"/>
                  </a:lnTo>
                  <a:lnTo>
                    <a:pt x="1489" y="3596"/>
                  </a:lnTo>
                  <a:cubicBezTo>
                    <a:pt x="1489" y="3441"/>
                    <a:pt x="1572" y="3310"/>
                    <a:pt x="1715" y="3263"/>
                  </a:cubicBezTo>
                  <a:lnTo>
                    <a:pt x="2025" y="3143"/>
                  </a:lnTo>
                  <a:lnTo>
                    <a:pt x="2287" y="3417"/>
                  </a:lnTo>
                  <a:cubicBezTo>
                    <a:pt x="2346" y="3477"/>
                    <a:pt x="2441" y="3501"/>
                    <a:pt x="2525" y="3501"/>
                  </a:cubicBezTo>
                  <a:cubicBezTo>
                    <a:pt x="2620" y="3501"/>
                    <a:pt x="2691" y="3477"/>
                    <a:pt x="2763" y="3417"/>
                  </a:cubicBezTo>
                  <a:lnTo>
                    <a:pt x="3037" y="3143"/>
                  </a:lnTo>
                  <a:close/>
                  <a:moveTo>
                    <a:pt x="4727" y="4763"/>
                  </a:moveTo>
                  <a:lnTo>
                    <a:pt x="4727" y="5465"/>
                  </a:lnTo>
                  <a:lnTo>
                    <a:pt x="298" y="5465"/>
                  </a:lnTo>
                  <a:lnTo>
                    <a:pt x="298" y="4763"/>
                  </a:lnTo>
                  <a:lnTo>
                    <a:pt x="1191" y="4763"/>
                  </a:lnTo>
                  <a:cubicBezTo>
                    <a:pt x="1251" y="4965"/>
                    <a:pt x="1441" y="5108"/>
                    <a:pt x="1667" y="5108"/>
                  </a:cubicBezTo>
                  <a:lnTo>
                    <a:pt x="3358" y="5108"/>
                  </a:lnTo>
                  <a:cubicBezTo>
                    <a:pt x="3584" y="5108"/>
                    <a:pt x="3763" y="4965"/>
                    <a:pt x="3834" y="4763"/>
                  </a:cubicBezTo>
                  <a:close/>
                  <a:moveTo>
                    <a:pt x="6763" y="3775"/>
                  </a:moveTo>
                  <a:cubicBezTo>
                    <a:pt x="6871" y="3775"/>
                    <a:pt x="6942" y="3846"/>
                    <a:pt x="6942" y="3953"/>
                  </a:cubicBezTo>
                  <a:lnTo>
                    <a:pt x="6942" y="4453"/>
                  </a:lnTo>
                  <a:cubicBezTo>
                    <a:pt x="6942" y="4513"/>
                    <a:pt x="6918" y="4572"/>
                    <a:pt x="6859" y="4608"/>
                  </a:cubicBezTo>
                  <a:cubicBezTo>
                    <a:pt x="6811" y="4632"/>
                    <a:pt x="6787" y="4679"/>
                    <a:pt x="6787" y="4739"/>
                  </a:cubicBezTo>
                  <a:lnTo>
                    <a:pt x="6787" y="4989"/>
                  </a:lnTo>
                  <a:cubicBezTo>
                    <a:pt x="6787" y="5060"/>
                    <a:pt x="6823" y="5120"/>
                    <a:pt x="6906" y="5144"/>
                  </a:cubicBezTo>
                  <a:lnTo>
                    <a:pt x="7323" y="5251"/>
                  </a:lnTo>
                  <a:cubicBezTo>
                    <a:pt x="7394" y="5263"/>
                    <a:pt x="7454" y="5334"/>
                    <a:pt x="7454" y="5429"/>
                  </a:cubicBezTo>
                  <a:lnTo>
                    <a:pt x="7454" y="5465"/>
                  </a:lnTo>
                  <a:lnTo>
                    <a:pt x="5739" y="5465"/>
                  </a:lnTo>
                  <a:lnTo>
                    <a:pt x="5739" y="5429"/>
                  </a:lnTo>
                  <a:cubicBezTo>
                    <a:pt x="5739" y="5334"/>
                    <a:pt x="5799" y="5275"/>
                    <a:pt x="5882" y="5251"/>
                  </a:cubicBezTo>
                  <a:lnTo>
                    <a:pt x="6287" y="5144"/>
                  </a:lnTo>
                  <a:cubicBezTo>
                    <a:pt x="6370" y="5120"/>
                    <a:pt x="6406" y="5060"/>
                    <a:pt x="6406" y="4989"/>
                  </a:cubicBezTo>
                  <a:lnTo>
                    <a:pt x="6406" y="4739"/>
                  </a:lnTo>
                  <a:cubicBezTo>
                    <a:pt x="6406" y="4679"/>
                    <a:pt x="6382" y="4632"/>
                    <a:pt x="6335" y="4608"/>
                  </a:cubicBezTo>
                  <a:cubicBezTo>
                    <a:pt x="6275" y="4572"/>
                    <a:pt x="6251" y="4513"/>
                    <a:pt x="6251" y="4453"/>
                  </a:cubicBezTo>
                  <a:lnTo>
                    <a:pt x="6251" y="3953"/>
                  </a:lnTo>
                  <a:cubicBezTo>
                    <a:pt x="6251" y="3846"/>
                    <a:pt x="6323" y="3775"/>
                    <a:pt x="6430" y="3775"/>
                  </a:cubicBezTo>
                  <a:close/>
                  <a:moveTo>
                    <a:pt x="8156" y="3060"/>
                  </a:moveTo>
                  <a:lnTo>
                    <a:pt x="8156" y="5465"/>
                  </a:lnTo>
                  <a:lnTo>
                    <a:pt x="7799" y="5465"/>
                  </a:lnTo>
                  <a:lnTo>
                    <a:pt x="7799" y="5429"/>
                  </a:lnTo>
                  <a:cubicBezTo>
                    <a:pt x="7799" y="5203"/>
                    <a:pt x="7644" y="4989"/>
                    <a:pt x="7430" y="4929"/>
                  </a:cubicBezTo>
                  <a:lnTo>
                    <a:pt x="7132" y="4858"/>
                  </a:lnTo>
                  <a:lnTo>
                    <a:pt x="7132" y="4810"/>
                  </a:lnTo>
                  <a:cubicBezTo>
                    <a:pt x="7228" y="4727"/>
                    <a:pt x="7287" y="4596"/>
                    <a:pt x="7287" y="4441"/>
                  </a:cubicBezTo>
                  <a:lnTo>
                    <a:pt x="7287" y="3941"/>
                  </a:lnTo>
                  <a:cubicBezTo>
                    <a:pt x="7287" y="3655"/>
                    <a:pt x="7073" y="3429"/>
                    <a:pt x="6787" y="3429"/>
                  </a:cubicBezTo>
                  <a:lnTo>
                    <a:pt x="6442" y="3429"/>
                  </a:lnTo>
                  <a:cubicBezTo>
                    <a:pt x="6156" y="3429"/>
                    <a:pt x="5942" y="3655"/>
                    <a:pt x="5942" y="3941"/>
                  </a:cubicBezTo>
                  <a:lnTo>
                    <a:pt x="5942" y="4441"/>
                  </a:lnTo>
                  <a:cubicBezTo>
                    <a:pt x="5942" y="4596"/>
                    <a:pt x="6001" y="4727"/>
                    <a:pt x="6097" y="4810"/>
                  </a:cubicBezTo>
                  <a:lnTo>
                    <a:pt x="6097" y="4858"/>
                  </a:lnTo>
                  <a:lnTo>
                    <a:pt x="5799" y="4929"/>
                  </a:lnTo>
                  <a:cubicBezTo>
                    <a:pt x="5585" y="4989"/>
                    <a:pt x="5430" y="5191"/>
                    <a:pt x="5430" y="5429"/>
                  </a:cubicBezTo>
                  <a:lnTo>
                    <a:pt x="5430" y="5465"/>
                  </a:lnTo>
                  <a:lnTo>
                    <a:pt x="5073" y="5465"/>
                  </a:lnTo>
                  <a:lnTo>
                    <a:pt x="5073" y="3060"/>
                  </a:lnTo>
                  <a:close/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5620"/>
                  </a:lnTo>
                  <a:cubicBezTo>
                    <a:pt x="1" y="5703"/>
                    <a:pt x="72" y="5787"/>
                    <a:pt x="167" y="5787"/>
                  </a:cubicBezTo>
                  <a:lnTo>
                    <a:pt x="8335" y="5787"/>
                  </a:lnTo>
                  <a:cubicBezTo>
                    <a:pt x="8418" y="5787"/>
                    <a:pt x="8502" y="5703"/>
                    <a:pt x="8502" y="5620"/>
                  </a:cubicBezTo>
                  <a:lnTo>
                    <a:pt x="8502" y="167"/>
                  </a:lnTo>
                  <a:cubicBezTo>
                    <a:pt x="8466" y="84"/>
                    <a:pt x="8395" y="24"/>
                    <a:pt x="8311" y="24"/>
                  </a:cubicBezTo>
                  <a:lnTo>
                    <a:pt x="1334" y="24"/>
                  </a:lnTo>
                  <a:cubicBezTo>
                    <a:pt x="1251" y="24"/>
                    <a:pt x="1167" y="95"/>
                    <a:pt x="1167" y="191"/>
                  </a:cubicBezTo>
                  <a:cubicBezTo>
                    <a:pt x="1167" y="274"/>
                    <a:pt x="1251" y="346"/>
                    <a:pt x="1334" y="346"/>
                  </a:cubicBezTo>
                  <a:lnTo>
                    <a:pt x="4763" y="346"/>
                  </a:lnTo>
                  <a:lnTo>
                    <a:pt x="4763" y="4453"/>
                  </a:lnTo>
                  <a:lnTo>
                    <a:pt x="3882" y="4453"/>
                  </a:lnTo>
                  <a:lnTo>
                    <a:pt x="3882" y="3608"/>
                  </a:lnTo>
                  <a:cubicBezTo>
                    <a:pt x="3882" y="3346"/>
                    <a:pt x="3703" y="3084"/>
                    <a:pt x="3453" y="2977"/>
                  </a:cubicBezTo>
                  <a:lnTo>
                    <a:pt x="3037" y="2822"/>
                  </a:lnTo>
                  <a:lnTo>
                    <a:pt x="3037" y="2798"/>
                  </a:lnTo>
                  <a:lnTo>
                    <a:pt x="3037" y="2572"/>
                  </a:lnTo>
                  <a:cubicBezTo>
                    <a:pt x="3239" y="2417"/>
                    <a:pt x="3382" y="2167"/>
                    <a:pt x="3382" y="1893"/>
                  </a:cubicBezTo>
                  <a:lnTo>
                    <a:pt x="3382" y="1560"/>
                  </a:lnTo>
                  <a:cubicBezTo>
                    <a:pt x="3382" y="1179"/>
                    <a:pt x="3084" y="881"/>
                    <a:pt x="2703" y="881"/>
                  </a:cubicBezTo>
                  <a:lnTo>
                    <a:pt x="2370" y="881"/>
                  </a:lnTo>
                  <a:cubicBezTo>
                    <a:pt x="1989" y="881"/>
                    <a:pt x="1691" y="1179"/>
                    <a:pt x="1691" y="1560"/>
                  </a:cubicBezTo>
                  <a:lnTo>
                    <a:pt x="1691" y="1893"/>
                  </a:lnTo>
                  <a:cubicBezTo>
                    <a:pt x="1691" y="2179"/>
                    <a:pt x="1834" y="2417"/>
                    <a:pt x="2037" y="2572"/>
                  </a:cubicBezTo>
                  <a:lnTo>
                    <a:pt x="2037" y="2810"/>
                  </a:lnTo>
                  <a:lnTo>
                    <a:pt x="2037" y="2822"/>
                  </a:lnTo>
                  <a:lnTo>
                    <a:pt x="1620" y="2989"/>
                  </a:lnTo>
                  <a:cubicBezTo>
                    <a:pt x="1370" y="3084"/>
                    <a:pt x="1191" y="3346"/>
                    <a:pt x="1191" y="3608"/>
                  </a:cubicBezTo>
                  <a:lnTo>
                    <a:pt x="1191" y="4453"/>
                  </a:lnTo>
                  <a:lnTo>
                    <a:pt x="310" y="4453"/>
                  </a:lnTo>
                  <a:lnTo>
                    <a:pt x="310" y="334"/>
                  </a:lnTo>
                  <a:lnTo>
                    <a:pt x="667" y="334"/>
                  </a:lnTo>
                  <a:cubicBezTo>
                    <a:pt x="763" y="334"/>
                    <a:pt x="834" y="262"/>
                    <a:pt x="834" y="167"/>
                  </a:cubicBezTo>
                  <a:cubicBezTo>
                    <a:pt x="834" y="84"/>
                    <a:pt x="763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3148;p89">
              <a:extLst>
                <a:ext uri="{FF2B5EF4-FFF2-40B4-BE49-F238E27FC236}">
                  <a16:creationId xmlns:a16="http://schemas.microsoft.com/office/drawing/2014/main" id="{534B3A0B-A7CD-3902-7266-60725CE19AE5}"/>
                </a:ext>
              </a:extLst>
            </p:cNvPr>
            <p:cNvSpPr/>
            <p:nvPr/>
          </p:nvSpPr>
          <p:spPr>
            <a:xfrm>
              <a:off x="2278533" y="2937377"/>
              <a:ext cx="346788" cy="254704"/>
            </a:xfrm>
            <a:custGeom>
              <a:avLst/>
              <a:gdLst/>
              <a:ahLst/>
              <a:cxnLst/>
              <a:rect l="l" t="t" r="r" b="b"/>
              <a:pathLst>
                <a:path w="10895" h="8002" extrusionOk="0">
                  <a:moveTo>
                    <a:pt x="9871" y="310"/>
                  </a:moveTo>
                  <a:cubicBezTo>
                    <a:pt x="9978" y="310"/>
                    <a:pt x="10049" y="393"/>
                    <a:pt x="10049" y="489"/>
                  </a:cubicBezTo>
                  <a:lnTo>
                    <a:pt x="10049" y="6799"/>
                  </a:lnTo>
                  <a:lnTo>
                    <a:pt x="9692" y="6799"/>
                  </a:lnTo>
                  <a:cubicBezTo>
                    <a:pt x="9609" y="6799"/>
                    <a:pt x="9525" y="6882"/>
                    <a:pt x="9525" y="6966"/>
                  </a:cubicBezTo>
                  <a:cubicBezTo>
                    <a:pt x="9525" y="7061"/>
                    <a:pt x="9609" y="7132"/>
                    <a:pt x="9692" y="7132"/>
                  </a:cubicBezTo>
                  <a:lnTo>
                    <a:pt x="10537" y="7132"/>
                  </a:lnTo>
                  <a:cubicBezTo>
                    <a:pt x="10537" y="7132"/>
                    <a:pt x="10561" y="7132"/>
                    <a:pt x="10561" y="7144"/>
                  </a:cubicBezTo>
                  <a:lnTo>
                    <a:pt x="10561" y="7490"/>
                  </a:lnTo>
                  <a:cubicBezTo>
                    <a:pt x="10573" y="7585"/>
                    <a:pt x="10478" y="7668"/>
                    <a:pt x="10394" y="7668"/>
                  </a:cubicBezTo>
                  <a:lnTo>
                    <a:pt x="512" y="7668"/>
                  </a:lnTo>
                  <a:cubicBezTo>
                    <a:pt x="405" y="7668"/>
                    <a:pt x="334" y="7597"/>
                    <a:pt x="334" y="7490"/>
                  </a:cubicBezTo>
                  <a:lnTo>
                    <a:pt x="334" y="7144"/>
                  </a:lnTo>
                  <a:cubicBezTo>
                    <a:pt x="334" y="7144"/>
                    <a:pt x="334" y="7132"/>
                    <a:pt x="346" y="7132"/>
                  </a:cubicBezTo>
                  <a:lnTo>
                    <a:pt x="9037" y="7132"/>
                  </a:lnTo>
                  <a:cubicBezTo>
                    <a:pt x="9132" y="7132"/>
                    <a:pt x="9204" y="7061"/>
                    <a:pt x="9204" y="6966"/>
                  </a:cubicBezTo>
                  <a:cubicBezTo>
                    <a:pt x="9204" y="6882"/>
                    <a:pt x="9132" y="6799"/>
                    <a:pt x="9037" y="6799"/>
                  </a:cubicBezTo>
                  <a:lnTo>
                    <a:pt x="858" y="6799"/>
                  </a:lnTo>
                  <a:lnTo>
                    <a:pt x="858" y="489"/>
                  </a:lnTo>
                  <a:cubicBezTo>
                    <a:pt x="858" y="393"/>
                    <a:pt x="929" y="310"/>
                    <a:pt x="1036" y="310"/>
                  </a:cubicBezTo>
                  <a:close/>
                  <a:moveTo>
                    <a:pt x="1012" y="0"/>
                  </a:moveTo>
                  <a:cubicBezTo>
                    <a:pt x="738" y="0"/>
                    <a:pt x="512" y="227"/>
                    <a:pt x="512" y="512"/>
                  </a:cubicBezTo>
                  <a:lnTo>
                    <a:pt x="512" y="6823"/>
                  </a:lnTo>
                  <a:lnTo>
                    <a:pt x="334" y="6823"/>
                  </a:lnTo>
                  <a:cubicBezTo>
                    <a:pt x="155" y="6823"/>
                    <a:pt x="0" y="6966"/>
                    <a:pt x="0" y="7144"/>
                  </a:cubicBezTo>
                  <a:lnTo>
                    <a:pt x="0" y="7490"/>
                  </a:lnTo>
                  <a:cubicBezTo>
                    <a:pt x="0" y="7775"/>
                    <a:pt x="226" y="8001"/>
                    <a:pt x="512" y="8001"/>
                  </a:cubicBezTo>
                  <a:lnTo>
                    <a:pt x="10394" y="8001"/>
                  </a:lnTo>
                  <a:cubicBezTo>
                    <a:pt x="10680" y="8001"/>
                    <a:pt x="10894" y="7775"/>
                    <a:pt x="10894" y="7490"/>
                  </a:cubicBezTo>
                  <a:lnTo>
                    <a:pt x="10894" y="7144"/>
                  </a:lnTo>
                  <a:cubicBezTo>
                    <a:pt x="10883" y="6966"/>
                    <a:pt x="10728" y="6823"/>
                    <a:pt x="10561" y="6823"/>
                  </a:cubicBezTo>
                  <a:lnTo>
                    <a:pt x="10383" y="6823"/>
                  </a:lnTo>
                  <a:lnTo>
                    <a:pt x="10383" y="512"/>
                  </a:lnTo>
                  <a:cubicBezTo>
                    <a:pt x="10383" y="227"/>
                    <a:pt x="10156" y="0"/>
                    <a:pt x="98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3159;p89">
            <a:extLst>
              <a:ext uri="{FF2B5EF4-FFF2-40B4-BE49-F238E27FC236}">
                <a16:creationId xmlns:a16="http://schemas.microsoft.com/office/drawing/2014/main" id="{9E12882B-41FC-0FD1-8430-CCF0A2C9A832}"/>
              </a:ext>
            </a:extLst>
          </p:cNvPr>
          <p:cNvGrpSpPr/>
          <p:nvPr/>
        </p:nvGrpSpPr>
        <p:grpSpPr>
          <a:xfrm>
            <a:off x="8166619" y="9915808"/>
            <a:ext cx="1538529" cy="1280829"/>
            <a:chOff x="1327676" y="2910480"/>
            <a:chExt cx="347934" cy="310024"/>
          </a:xfrm>
          <a:solidFill>
            <a:schemeClr val="bg1"/>
          </a:solidFill>
        </p:grpSpPr>
        <p:sp>
          <p:nvSpPr>
            <p:cNvPr id="20" name="Google Shape;13160;p89">
              <a:extLst>
                <a:ext uri="{FF2B5EF4-FFF2-40B4-BE49-F238E27FC236}">
                  <a16:creationId xmlns:a16="http://schemas.microsoft.com/office/drawing/2014/main" id="{E477E4E8-7C61-4600-AD62-9752D77432FD}"/>
                </a:ext>
              </a:extLst>
            </p:cNvPr>
            <p:cNvSpPr/>
            <p:nvPr/>
          </p:nvSpPr>
          <p:spPr>
            <a:xfrm>
              <a:off x="1367081" y="3067370"/>
              <a:ext cx="43257" cy="15565"/>
            </a:xfrm>
            <a:custGeom>
              <a:avLst/>
              <a:gdLst/>
              <a:ahLst/>
              <a:cxnLst/>
              <a:rect l="l" t="t" r="r" b="b"/>
              <a:pathLst>
                <a:path w="1359" h="489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8"/>
                    <a:pt x="1168" y="488"/>
                    <a:pt x="1191" y="488"/>
                  </a:cubicBezTo>
                  <a:cubicBezTo>
                    <a:pt x="1251" y="488"/>
                    <a:pt x="1310" y="465"/>
                    <a:pt x="1346" y="405"/>
                  </a:cubicBezTo>
                  <a:cubicBezTo>
                    <a:pt x="1358" y="322"/>
                    <a:pt x="1334" y="238"/>
                    <a:pt x="1251" y="191"/>
                  </a:cubicBezTo>
                  <a:cubicBezTo>
                    <a:pt x="882" y="12"/>
                    <a:pt x="19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161;p89">
              <a:extLst>
                <a:ext uri="{FF2B5EF4-FFF2-40B4-BE49-F238E27FC236}">
                  <a16:creationId xmlns:a16="http://schemas.microsoft.com/office/drawing/2014/main" id="{7DE9BBE1-706C-9C08-929B-54D350159F30}"/>
                </a:ext>
              </a:extLst>
            </p:cNvPr>
            <p:cNvSpPr/>
            <p:nvPr/>
          </p:nvSpPr>
          <p:spPr>
            <a:xfrm>
              <a:off x="1350402" y="3170436"/>
              <a:ext cx="10663" cy="48541"/>
            </a:xfrm>
            <a:custGeom>
              <a:avLst/>
              <a:gdLst/>
              <a:ahLst/>
              <a:cxnLst/>
              <a:rect l="l" t="t" r="r" b="b"/>
              <a:pathLst>
                <a:path w="335" h="1525" extrusionOk="0">
                  <a:moveTo>
                    <a:pt x="168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1358"/>
                  </a:lnTo>
                  <a:cubicBezTo>
                    <a:pt x="1" y="1453"/>
                    <a:pt x="84" y="1525"/>
                    <a:pt x="168" y="1525"/>
                  </a:cubicBezTo>
                  <a:cubicBezTo>
                    <a:pt x="263" y="1525"/>
                    <a:pt x="334" y="1453"/>
                    <a:pt x="334" y="1358"/>
                  </a:cubicBezTo>
                  <a:lnTo>
                    <a:pt x="334" y="168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3162;p89">
              <a:extLst>
                <a:ext uri="{FF2B5EF4-FFF2-40B4-BE49-F238E27FC236}">
                  <a16:creationId xmlns:a16="http://schemas.microsoft.com/office/drawing/2014/main" id="{6FB76D3F-5A82-F996-EE57-FF0AA0D6F4A4}"/>
                </a:ext>
              </a:extLst>
            </p:cNvPr>
            <p:cNvSpPr/>
            <p:nvPr/>
          </p:nvSpPr>
          <p:spPr>
            <a:xfrm>
              <a:off x="1327676" y="3040187"/>
              <a:ext cx="201643" cy="180317"/>
            </a:xfrm>
            <a:custGeom>
              <a:avLst/>
              <a:gdLst/>
              <a:ahLst/>
              <a:cxnLst/>
              <a:rect l="l" t="t" r="r" b="b"/>
              <a:pathLst>
                <a:path w="6335" h="5665" extrusionOk="0">
                  <a:moveTo>
                    <a:pt x="5894" y="628"/>
                  </a:moveTo>
                  <a:lnTo>
                    <a:pt x="5954" y="866"/>
                  </a:lnTo>
                  <a:cubicBezTo>
                    <a:pt x="5977" y="926"/>
                    <a:pt x="5966" y="997"/>
                    <a:pt x="5918" y="1045"/>
                  </a:cubicBezTo>
                  <a:lnTo>
                    <a:pt x="5823" y="1140"/>
                  </a:lnTo>
                  <a:lnTo>
                    <a:pt x="5596" y="914"/>
                  </a:lnTo>
                  <a:lnTo>
                    <a:pt x="5894" y="628"/>
                  </a:lnTo>
                  <a:close/>
                  <a:moveTo>
                    <a:pt x="2941" y="307"/>
                  </a:moveTo>
                  <a:lnTo>
                    <a:pt x="2941" y="961"/>
                  </a:lnTo>
                  <a:cubicBezTo>
                    <a:pt x="2941" y="1057"/>
                    <a:pt x="2906" y="1164"/>
                    <a:pt x="2870" y="1271"/>
                  </a:cubicBezTo>
                  <a:lnTo>
                    <a:pt x="2787" y="1438"/>
                  </a:lnTo>
                  <a:cubicBezTo>
                    <a:pt x="2775" y="1450"/>
                    <a:pt x="2775" y="1473"/>
                    <a:pt x="2775" y="1509"/>
                  </a:cubicBezTo>
                  <a:lnTo>
                    <a:pt x="2775" y="1854"/>
                  </a:lnTo>
                  <a:cubicBezTo>
                    <a:pt x="2775" y="2104"/>
                    <a:pt x="2667" y="2331"/>
                    <a:pt x="2513" y="2485"/>
                  </a:cubicBezTo>
                  <a:cubicBezTo>
                    <a:pt x="2363" y="2635"/>
                    <a:pt x="2165" y="2727"/>
                    <a:pt x="1954" y="2727"/>
                  </a:cubicBezTo>
                  <a:cubicBezTo>
                    <a:pt x="1930" y="2727"/>
                    <a:pt x="1906" y="2726"/>
                    <a:pt x="1882" y="2724"/>
                  </a:cubicBezTo>
                  <a:cubicBezTo>
                    <a:pt x="1417" y="2712"/>
                    <a:pt x="1048" y="2307"/>
                    <a:pt x="1048" y="1819"/>
                  </a:cubicBezTo>
                  <a:lnTo>
                    <a:pt x="1048" y="1521"/>
                  </a:lnTo>
                  <a:cubicBezTo>
                    <a:pt x="1048" y="1497"/>
                    <a:pt x="1048" y="1473"/>
                    <a:pt x="1036" y="1450"/>
                  </a:cubicBezTo>
                  <a:lnTo>
                    <a:pt x="929" y="1259"/>
                  </a:lnTo>
                  <a:cubicBezTo>
                    <a:pt x="905" y="1176"/>
                    <a:pt x="870" y="1104"/>
                    <a:pt x="870" y="1021"/>
                  </a:cubicBezTo>
                  <a:lnTo>
                    <a:pt x="870" y="997"/>
                  </a:lnTo>
                  <a:cubicBezTo>
                    <a:pt x="870" y="616"/>
                    <a:pt x="1179" y="307"/>
                    <a:pt x="1572" y="307"/>
                  </a:cubicBezTo>
                  <a:close/>
                  <a:moveTo>
                    <a:pt x="2275" y="2986"/>
                  </a:moveTo>
                  <a:cubicBezTo>
                    <a:pt x="2286" y="3045"/>
                    <a:pt x="2298" y="3081"/>
                    <a:pt x="2310" y="3117"/>
                  </a:cubicBezTo>
                  <a:lnTo>
                    <a:pt x="2167" y="3259"/>
                  </a:lnTo>
                  <a:cubicBezTo>
                    <a:pt x="2102" y="3325"/>
                    <a:pt x="2013" y="3358"/>
                    <a:pt x="1923" y="3358"/>
                  </a:cubicBezTo>
                  <a:cubicBezTo>
                    <a:pt x="1834" y="3358"/>
                    <a:pt x="1745" y="3325"/>
                    <a:pt x="1679" y="3259"/>
                  </a:cubicBezTo>
                  <a:lnTo>
                    <a:pt x="1536" y="3128"/>
                  </a:lnTo>
                  <a:cubicBezTo>
                    <a:pt x="1560" y="3081"/>
                    <a:pt x="1572" y="3045"/>
                    <a:pt x="1572" y="2986"/>
                  </a:cubicBezTo>
                  <a:cubicBezTo>
                    <a:pt x="1679" y="3009"/>
                    <a:pt x="1775" y="3045"/>
                    <a:pt x="1882" y="3045"/>
                  </a:cubicBezTo>
                  <a:lnTo>
                    <a:pt x="1917" y="3045"/>
                  </a:lnTo>
                  <a:cubicBezTo>
                    <a:pt x="2036" y="3045"/>
                    <a:pt x="2167" y="3021"/>
                    <a:pt x="2275" y="2986"/>
                  </a:cubicBezTo>
                  <a:close/>
                  <a:moveTo>
                    <a:pt x="6162" y="0"/>
                  </a:moveTo>
                  <a:cubicBezTo>
                    <a:pt x="6120" y="0"/>
                    <a:pt x="6079" y="15"/>
                    <a:pt x="6049" y="45"/>
                  </a:cubicBezTo>
                  <a:lnTo>
                    <a:pt x="2906" y="3021"/>
                  </a:lnTo>
                  <a:cubicBezTo>
                    <a:pt x="2882" y="3057"/>
                    <a:pt x="2834" y="3069"/>
                    <a:pt x="2787" y="3069"/>
                  </a:cubicBezTo>
                  <a:lnTo>
                    <a:pt x="2763" y="3069"/>
                  </a:lnTo>
                  <a:cubicBezTo>
                    <a:pt x="2656" y="3069"/>
                    <a:pt x="2584" y="2997"/>
                    <a:pt x="2584" y="2890"/>
                  </a:cubicBezTo>
                  <a:lnTo>
                    <a:pt x="2584" y="2843"/>
                  </a:lnTo>
                  <a:cubicBezTo>
                    <a:pt x="2644" y="2819"/>
                    <a:pt x="2679" y="2771"/>
                    <a:pt x="2727" y="2724"/>
                  </a:cubicBezTo>
                  <a:cubicBezTo>
                    <a:pt x="2965" y="2497"/>
                    <a:pt x="3084" y="2200"/>
                    <a:pt x="3084" y="1878"/>
                  </a:cubicBezTo>
                  <a:lnTo>
                    <a:pt x="3084" y="1581"/>
                  </a:lnTo>
                  <a:lnTo>
                    <a:pt x="3144" y="1450"/>
                  </a:lnTo>
                  <a:cubicBezTo>
                    <a:pt x="3215" y="1307"/>
                    <a:pt x="3251" y="1152"/>
                    <a:pt x="3251" y="997"/>
                  </a:cubicBezTo>
                  <a:lnTo>
                    <a:pt x="3251" y="176"/>
                  </a:lnTo>
                  <a:cubicBezTo>
                    <a:pt x="3251" y="92"/>
                    <a:pt x="3179" y="21"/>
                    <a:pt x="3084" y="21"/>
                  </a:cubicBezTo>
                  <a:lnTo>
                    <a:pt x="1548" y="21"/>
                  </a:lnTo>
                  <a:cubicBezTo>
                    <a:pt x="1001" y="21"/>
                    <a:pt x="536" y="461"/>
                    <a:pt x="536" y="1033"/>
                  </a:cubicBezTo>
                  <a:lnTo>
                    <a:pt x="536" y="1045"/>
                  </a:lnTo>
                  <a:cubicBezTo>
                    <a:pt x="536" y="1176"/>
                    <a:pt x="572" y="1295"/>
                    <a:pt x="632" y="1414"/>
                  </a:cubicBezTo>
                  <a:lnTo>
                    <a:pt x="703" y="1581"/>
                  </a:lnTo>
                  <a:lnTo>
                    <a:pt x="703" y="1831"/>
                  </a:lnTo>
                  <a:cubicBezTo>
                    <a:pt x="703" y="2247"/>
                    <a:pt x="917" y="2616"/>
                    <a:pt x="1215" y="2843"/>
                  </a:cubicBezTo>
                  <a:lnTo>
                    <a:pt x="1215" y="2997"/>
                  </a:lnTo>
                  <a:cubicBezTo>
                    <a:pt x="1215" y="3069"/>
                    <a:pt x="1155" y="3140"/>
                    <a:pt x="1072" y="3176"/>
                  </a:cubicBezTo>
                  <a:lnTo>
                    <a:pt x="501" y="3343"/>
                  </a:lnTo>
                  <a:cubicBezTo>
                    <a:pt x="215" y="3414"/>
                    <a:pt x="0" y="3676"/>
                    <a:pt x="0" y="3974"/>
                  </a:cubicBezTo>
                  <a:lnTo>
                    <a:pt x="0" y="5462"/>
                  </a:lnTo>
                  <a:cubicBezTo>
                    <a:pt x="0" y="5557"/>
                    <a:pt x="84" y="5629"/>
                    <a:pt x="167" y="5629"/>
                  </a:cubicBezTo>
                  <a:cubicBezTo>
                    <a:pt x="262" y="5629"/>
                    <a:pt x="334" y="5557"/>
                    <a:pt x="334" y="5462"/>
                  </a:cubicBezTo>
                  <a:lnTo>
                    <a:pt x="334" y="3974"/>
                  </a:lnTo>
                  <a:cubicBezTo>
                    <a:pt x="334" y="3831"/>
                    <a:pt x="441" y="3676"/>
                    <a:pt x="584" y="3640"/>
                  </a:cubicBezTo>
                  <a:lnTo>
                    <a:pt x="1167" y="3474"/>
                  </a:lnTo>
                  <a:cubicBezTo>
                    <a:pt x="1215" y="3450"/>
                    <a:pt x="1251" y="3438"/>
                    <a:pt x="1298" y="3414"/>
                  </a:cubicBezTo>
                  <a:lnTo>
                    <a:pt x="1405" y="3521"/>
                  </a:lnTo>
                  <a:cubicBezTo>
                    <a:pt x="1536" y="3652"/>
                    <a:pt x="1703" y="3712"/>
                    <a:pt x="1882" y="3712"/>
                  </a:cubicBezTo>
                  <a:cubicBezTo>
                    <a:pt x="2060" y="3712"/>
                    <a:pt x="2227" y="3652"/>
                    <a:pt x="2358" y="3521"/>
                  </a:cubicBezTo>
                  <a:lnTo>
                    <a:pt x="2501" y="3367"/>
                  </a:lnTo>
                  <a:cubicBezTo>
                    <a:pt x="2584" y="3402"/>
                    <a:pt x="2656" y="3426"/>
                    <a:pt x="2727" y="3426"/>
                  </a:cubicBezTo>
                  <a:lnTo>
                    <a:pt x="2763" y="3426"/>
                  </a:lnTo>
                  <a:cubicBezTo>
                    <a:pt x="2894" y="3426"/>
                    <a:pt x="3013" y="3378"/>
                    <a:pt x="3096" y="3295"/>
                  </a:cubicBezTo>
                  <a:lnTo>
                    <a:pt x="5334" y="1176"/>
                  </a:lnTo>
                  <a:lnTo>
                    <a:pt x="5561" y="1402"/>
                  </a:lnTo>
                  <a:lnTo>
                    <a:pt x="2965" y="3986"/>
                  </a:lnTo>
                  <a:cubicBezTo>
                    <a:pt x="2798" y="4152"/>
                    <a:pt x="2715" y="4367"/>
                    <a:pt x="2715" y="4581"/>
                  </a:cubicBezTo>
                  <a:lnTo>
                    <a:pt x="2715" y="5498"/>
                  </a:lnTo>
                  <a:cubicBezTo>
                    <a:pt x="2715" y="5581"/>
                    <a:pt x="2787" y="5664"/>
                    <a:pt x="2882" y="5664"/>
                  </a:cubicBezTo>
                  <a:cubicBezTo>
                    <a:pt x="2965" y="5664"/>
                    <a:pt x="3037" y="5581"/>
                    <a:pt x="3037" y="5498"/>
                  </a:cubicBezTo>
                  <a:lnTo>
                    <a:pt x="3037" y="4581"/>
                  </a:lnTo>
                  <a:cubicBezTo>
                    <a:pt x="3037" y="4450"/>
                    <a:pt x="3096" y="4319"/>
                    <a:pt x="3191" y="4212"/>
                  </a:cubicBezTo>
                  <a:lnTo>
                    <a:pt x="6096" y="1307"/>
                  </a:lnTo>
                  <a:cubicBezTo>
                    <a:pt x="6216" y="1200"/>
                    <a:pt x="6275" y="997"/>
                    <a:pt x="6227" y="831"/>
                  </a:cubicBezTo>
                  <a:lnTo>
                    <a:pt x="6168" y="378"/>
                  </a:lnTo>
                  <a:lnTo>
                    <a:pt x="6275" y="271"/>
                  </a:lnTo>
                  <a:cubicBezTo>
                    <a:pt x="6335" y="211"/>
                    <a:pt x="6335" y="104"/>
                    <a:pt x="6275" y="45"/>
                  </a:cubicBezTo>
                  <a:cubicBezTo>
                    <a:pt x="6245" y="15"/>
                    <a:pt x="6204" y="0"/>
                    <a:pt x="61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3163;p89">
              <a:extLst>
                <a:ext uri="{FF2B5EF4-FFF2-40B4-BE49-F238E27FC236}">
                  <a16:creationId xmlns:a16="http://schemas.microsoft.com/office/drawing/2014/main" id="{AABDDEED-183D-F169-C2FB-10CABBE4C121}"/>
                </a:ext>
              </a:extLst>
            </p:cNvPr>
            <p:cNvSpPr/>
            <p:nvPr/>
          </p:nvSpPr>
          <p:spPr>
            <a:xfrm>
              <a:off x="1470179" y="2910480"/>
              <a:ext cx="205431" cy="173601"/>
            </a:xfrm>
            <a:custGeom>
              <a:avLst/>
              <a:gdLst/>
              <a:ahLst/>
              <a:cxnLst/>
              <a:rect l="l" t="t" r="r" b="b"/>
              <a:pathLst>
                <a:path w="6454" h="5454" extrusionOk="0">
                  <a:moveTo>
                    <a:pt x="500" y="0"/>
                  </a:moveTo>
                  <a:cubicBezTo>
                    <a:pt x="215" y="0"/>
                    <a:pt x="0" y="226"/>
                    <a:pt x="0" y="512"/>
                  </a:cubicBezTo>
                  <a:lnTo>
                    <a:pt x="0" y="4822"/>
                  </a:lnTo>
                  <a:cubicBezTo>
                    <a:pt x="0" y="4917"/>
                    <a:pt x="72" y="4989"/>
                    <a:pt x="155" y="4989"/>
                  </a:cubicBezTo>
                  <a:cubicBezTo>
                    <a:pt x="250" y="4989"/>
                    <a:pt x="322" y="4917"/>
                    <a:pt x="322" y="4822"/>
                  </a:cubicBezTo>
                  <a:lnTo>
                    <a:pt x="322" y="512"/>
                  </a:lnTo>
                  <a:cubicBezTo>
                    <a:pt x="322" y="405"/>
                    <a:pt x="393" y="322"/>
                    <a:pt x="500" y="322"/>
                  </a:cubicBezTo>
                  <a:lnTo>
                    <a:pt x="5953" y="322"/>
                  </a:lnTo>
                  <a:cubicBezTo>
                    <a:pt x="6049" y="322"/>
                    <a:pt x="6132" y="405"/>
                    <a:pt x="6132" y="512"/>
                  </a:cubicBezTo>
                  <a:lnTo>
                    <a:pt x="6132" y="4941"/>
                  </a:lnTo>
                  <a:cubicBezTo>
                    <a:pt x="6132" y="5048"/>
                    <a:pt x="6049" y="5120"/>
                    <a:pt x="5953" y="5120"/>
                  </a:cubicBezTo>
                  <a:lnTo>
                    <a:pt x="2298" y="5120"/>
                  </a:lnTo>
                  <a:cubicBezTo>
                    <a:pt x="2215" y="5120"/>
                    <a:pt x="2131" y="5191"/>
                    <a:pt x="2131" y="5287"/>
                  </a:cubicBezTo>
                  <a:cubicBezTo>
                    <a:pt x="2131" y="5370"/>
                    <a:pt x="2215" y="5453"/>
                    <a:pt x="2298" y="5453"/>
                  </a:cubicBezTo>
                  <a:lnTo>
                    <a:pt x="5953" y="5453"/>
                  </a:lnTo>
                  <a:cubicBezTo>
                    <a:pt x="6227" y="5453"/>
                    <a:pt x="6453" y="5227"/>
                    <a:pt x="6453" y="4941"/>
                  </a:cubicBezTo>
                  <a:lnTo>
                    <a:pt x="6453" y="512"/>
                  </a:lnTo>
                  <a:cubicBezTo>
                    <a:pt x="6453" y="226"/>
                    <a:pt x="6215" y="0"/>
                    <a:pt x="5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3164;p89">
              <a:extLst>
                <a:ext uri="{FF2B5EF4-FFF2-40B4-BE49-F238E27FC236}">
                  <a16:creationId xmlns:a16="http://schemas.microsoft.com/office/drawing/2014/main" id="{6657847C-805F-1166-41A1-5ED4E513913E}"/>
                </a:ext>
              </a:extLst>
            </p:cNvPr>
            <p:cNvSpPr/>
            <p:nvPr/>
          </p:nvSpPr>
          <p:spPr>
            <a:xfrm>
              <a:off x="1497075" y="2942692"/>
              <a:ext cx="152370" cy="96668"/>
            </a:xfrm>
            <a:custGeom>
              <a:avLst/>
              <a:gdLst/>
              <a:ahLst/>
              <a:cxnLst/>
              <a:rect l="l" t="t" r="r" b="b"/>
              <a:pathLst>
                <a:path w="4787" h="3037" extrusionOk="0">
                  <a:moveTo>
                    <a:pt x="3751" y="0"/>
                  </a:moveTo>
                  <a:cubicBezTo>
                    <a:pt x="3656" y="0"/>
                    <a:pt x="3584" y="72"/>
                    <a:pt x="3584" y="167"/>
                  </a:cubicBezTo>
                  <a:cubicBezTo>
                    <a:pt x="3584" y="250"/>
                    <a:pt x="3656" y="334"/>
                    <a:pt x="3751" y="334"/>
                  </a:cubicBezTo>
                  <a:lnTo>
                    <a:pt x="4215" y="334"/>
                  </a:lnTo>
                  <a:lnTo>
                    <a:pt x="2465" y="2072"/>
                  </a:lnTo>
                  <a:lnTo>
                    <a:pt x="1727" y="1322"/>
                  </a:lnTo>
                  <a:cubicBezTo>
                    <a:pt x="1697" y="1292"/>
                    <a:pt x="1656" y="1277"/>
                    <a:pt x="1614" y="1277"/>
                  </a:cubicBezTo>
                  <a:cubicBezTo>
                    <a:pt x="1572" y="1277"/>
                    <a:pt x="1531" y="1292"/>
                    <a:pt x="1501" y="1322"/>
                  </a:cubicBezTo>
                  <a:lnTo>
                    <a:pt x="60" y="2774"/>
                  </a:lnTo>
                  <a:cubicBezTo>
                    <a:pt x="1" y="2834"/>
                    <a:pt x="1" y="2929"/>
                    <a:pt x="60" y="2989"/>
                  </a:cubicBezTo>
                  <a:cubicBezTo>
                    <a:pt x="84" y="3024"/>
                    <a:pt x="132" y="3036"/>
                    <a:pt x="179" y="3036"/>
                  </a:cubicBezTo>
                  <a:cubicBezTo>
                    <a:pt x="227" y="3036"/>
                    <a:pt x="251" y="3024"/>
                    <a:pt x="298" y="2989"/>
                  </a:cubicBezTo>
                  <a:lnTo>
                    <a:pt x="1632" y="1655"/>
                  </a:lnTo>
                  <a:lnTo>
                    <a:pt x="2382" y="2393"/>
                  </a:lnTo>
                  <a:cubicBezTo>
                    <a:pt x="2412" y="2423"/>
                    <a:pt x="2453" y="2438"/>
                    <a:pt x="2495" y="2438"/>
                  </a:cubicBezTo>
                  <a:cubicBezTo>
                    <a:pt x="2537" y="2438"/>
                    <a:pt x="2578" y="2423"/>
                    <a:pt x="2608" y="2393"/>
                  </a:cubicBezTo>
                  <a:lnTo>
                    <a:pt x="4465" y="536"/>
                  </a:lnTo>
                  <a:lnTo>
                    <a:pt x="4465" y="1000"/>
                  </a:lnTo>
                  <a:cubicBezTo>
                    <a:pt x="4465" y="1084"/>
                    <a:pt x="4537" y="1167"/>
                    <a:pt x="4632" y="1167"/>
                  </a:cubicBezTo>
                  <a:cubicBezTo>
                    <a:pt x="4715" y="1167"/>
                    <a:pt x="4787" y="1084"/>
                    <a:pt x="4787" y="1000"/>
                  </a:cubicBezTo>
                  <a:lnTo>
                    <a:pt x="4787" y="155"/>
                  </a:lnTo>
                  <a:cubicBezTo>
                    <a:pt x="4751" y="72"/>
                    <a:pt x="4692" y="0"/>
                    <a:pt x="4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11674;p86">
            <a:extLst>
              <a:ext uri="{FF2B5EF4-FFF2-40B4-BE49-F238E27FC236}">
                <a16:creationId xmlns:a16="http://schemas.microsoft.com/office/drawing/2014/main" id="{A954999F-4243-5488-7256-290C625134E8}"/>
              </a:ext>
            </a:extLst>
          </p:cNvPr>
          <p:cNvGrpSpPr/>
          <p:nvPr/>
        </p:nvGrpSpPr>
        <p:grpSpPr>
          <a:xfrm>
            <a:off x="13011469" y="9711579"/>
            <a:ext cx="1482915" cy="1473266"/>
            <a:chOff x="2633105" y="2431859"/>
            <a:chExt cx="363243" cy="328585"/>
          </a:xfrm>
          <a:solidFill>
            <a:schemeClr val="bg1"/>
          </a:solidFill>
        </p:grpSpPr>
        <p:sp>
          <p:nvSpPr>
            <p:cNvPr id="26" name="Google Shape;11675;p86">
              <a:extLst>
                <a:ext uri="{FF2B5EF4-FFF2-40B4-BE49-F238E27FC236}">
                  <a16:creationId xmlns:a16="http://schemas.microsoft.com/office/drawing/2014/main" id="{F2A28AE5-FF48-C7EB-7232-BEFCE28943A1}"/>
                </a:ext>
              </a:extLst>
            </p:cNvPr>
            <p:cNvSpPr/>
            <p:nvPr/>
          </p:nvSpPr>
          <p:spPr>
            <a:xfrm>
              <a:off x="2633105" y="2498260"/>
              <a:ext cx="250462" cy="262184"/>
            </a:xfrm>
            <a:custGeom>
              <a:avLst/>
              <a:gdLst/>
              <a:ahLst/>
              <a:cxnLst/>
              <a:rect l="l" t="t" r="r" b="b"/>
              <a:pathLst>
                <a:path w="7906" h="8276" extrusionOk="0">
                  <a:moveTo>
                    <a:pt x="5322" y="6644"/>
                  </a:moveTo>
                  <a:lnTo>
                    <a:pt x="5465" y="7263"/>
                  </a:lnTo>
                  <a:lnTo>
                    <a:pt x="4560" y="7263"/>
                  </a:lnTo>
                  <a:lnTo>
                    <a:pt x="4691" y="6644"/>
                  </a:lnTo>
                  <a:close/>
                  <a:moveTo>
                    <a:pt x="6465" y="7608"/>
                  </a:moveTo>
                  <a:lnTo>
                    <a:pt x="6465" y="7954"/>
                  </a:lnTo>
                  <a:lnTo>
                    <a:pt x="3548" y="7954"/>
                  </a:lnTo>
                  <a:lnTo>
                    <a:pt x="3548" y="7608"/>
                  </a:lnTo>
                  <a:close/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6489"/>
                  </a:lnTo>
                  <a:cubicBezTo>
                    <a:pt x="0" y="6585"/>
                    <a:pt x="84" y="6656"/>
                    <a:pt x="167" y="6656"/>
                  </a:cubicBezTo>
                  <a:lnTo>
                    <a:pt x="4346" y="6656"/>
                  </a:lnTo>
                  <a:lnTo>
                    <a:pt x="4203" y="7287"/>
                  </a:lnTo>
                  <a:lnTo>
                    <a:pt x="3370" y="7287"/>
                  </a:lnTo>
                  <a:cubicBezTo>
                    <a:pt x="3274" y="7287"/>
                    <a:pt x="3203" y="7358"/>
                    <a:pt x="3203" y="7442"/>
                  </a:cubicBezTo>
                  <a:lnTo>
                    <a:pt x="3203" y="8120"/>
                  </a:lnTo>
                  <a:cubicBezTo>
                    <a:pt x="3203" y="8204"/>
                    <a:pt x="3274" y="8275"/>
                    <a:pt x="3370" y="8275"/>
                  </a:cubicBezTo>
                  <a:lnTo>
                    <a:pt x="6632" y="8275"/>
                  </a:lnTo>
                  <a:cubicBezTo>
                    <a:pt x="6715" y="8275"/>
                    <a:pt x="6787" y="8204"/>
                    <a:pt x="6787" y="8120"/>
                  </a:cubicBezTo>
                  <a:lnTo>
                    <a:pt x="6787" y="7442"/>
                  </a:lnTo>
                  <a:cubicBezTo>
                    <a:pt x="6787" y="7358"/>
                    <a:pt x="6715" y="7287"/>
                    <a:pt x="6632" y="7287"/>
                  </a:cubicBezTo>
                  <a:lnTo>
                    <a:pt x="5787" y="7287"/>
                  </a:lnTo>
                  <a:lnTo>
                    <a:pt x="5644" y="6656"/>
                  </a:lnTo>
                  <a:lnTo>
                    <a:pt x="7727" y="6656"/>
                  </a:lnTo>
                  <a:cubicBezTo>
                    <a:pt x="7823" y="6656"/>
                    <a:pt x="7894" y="6585"/>
                    <a:pt x="7894" y="6489"/>
                  </a:cubicBezTo>
                  <a:cubicBezTo>
                    <a:pt x="7906" y="6394"/>
                    <a:pt x="7834" y="6311"/>
                    <a:pt x="7739" y="6311"/>
                  </a:cubicBezTo>
                  <a:lnTo>
                    <a:pt x="345" y="6311"/>
                  </a:lnTo>
                  <a:lnTo>
                    <a:pt x="345" y="334"/>
                  </a:lnTo>
                  <a:lnTo>
                    <a:pt x="4763" y="334"/>
                  </a:lnTo>
                  <a:cubicBezTo>
                    <a:pt x="4858" y="334"/>
                    <a:pt x="4929" y="262"/>
                    <a:pt x="4929" y="167"/>
                  </a:cubicBezTo>
                  <a:cubicBezTo>
                    <a:pt x="4929" y="72"/>
                    <a:pt x="4858" y="0"/>
                    <a:pt x="4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1676;p86">
              <a:extLst>
                <a:ext uri="{FF2B5EF4-FFF2-40B4-BE49-F238E27FC236}">
                  <a16:creationId xmlns:a16="http://schemas.microsoft.com/office/drawing/2014/main" id="{396CBCCF-7DF2-5722-DB84-DDB4B38EAE6C}"/>
                </a:ext>
              </a:extLst>
            </p:cNvPr>
            <p:cNvSpPr/>
            <p:nvPr/>
          </p:nvSpPr>
          <p:spPr>
            <a:xfrm>
              <a:off x="2772655" y="2680800"/>
              <a:ext cx="38491" cy="10613"/>
            </a:xfrm>
            <a:custGeom>
              <a:avLst/>
              <a:gdLst/>
              <a:ahLst/>
              <a:cxnLst/>
              <a:rect l="l" t="t" r="r" b="b"/>
              <a:pathLst>
                <a:path w="1215" h="335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cubicBezTo>
                    <a:pt x="0" y="251"/>
                    <a:pt x="84" y="334"/>
                    <a:pt x="167" y="334"/>
                  </a:cubicBezTo>
                  <a:lnTo>
                    <a:pt x="1048" y="334"/>
                  </a:lnTo>
                  <a:cubicBezTo>
                    <a:pt x="1132" y="334"/>
                    <a:pt x="1215" y="251"/>
                    <a:pt x="1215" y="168"/>
                  </a:cubicBezTo>
                  <a:cubicBezTo>
                    <a:pt x="1215" y="72"/>
                    <a:pt x="1132" y="1"/>
                    <a:pt x="1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1677;p86">
              <a:extLst>
                <a:ext uri="{FF2B5EF4-FFF2-40B4-BE49-F238E27FC236}">
                  <a16:creationId xmlns:a16="http://schemas.microsoft.com/office/drawing/2014/main" id="{9F3A6F1C-5AE4-14D4-557F-B3B198007734}"/>
                </a:ext>
              </a:extLst>
            </p:cNvPr>
            <p:cNvSpPr/>
            <p:nvPr/>
          </p:nvSpPr>
          <p:spPr>
            <a:xfrm>
              <a:off x="2729286" y="2583131"/>
              <a:ext cx="35862" cy="35862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798" y="334"/>
                  </a:moveTo>
                  <a:lnTo>
                    <a:pt x="798" y="810"/>
                  </a:lnTo>
                  <a:lnTo>
                    <a:pt x="334" y="810"/>
                  </a:lnTo>
                  <a:lnTo>
                    <a:pt x="334" y="334"/>
                  </a:lnTo>
                  <a:close/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lnTo>
                    <a:pt x="0" y="977"/>
                  </a:lnTo>
                  <a:cubicBezTo>
                    <a:pt x="0" y="1060"/>
                    <a:pt x="84" y="1131"/>
                    <a:pt x="167" y="1131"/>
                  </a:cubicBezTo>
                  <a:lnTo>
                    <a:pt x="953" y="1131"/>
                  </a:lnTo>
                  <a:cubicBezTo>
                    <a:pt x="1048" y="1131"/>
                    <a:pt x="1119" y="1060"/>
                    <a:pt x="1119" y="977"/>
                  </a:cubicBezTo>
                  <a:lnTo>
                    <a:pt x="1119" y="167"/>
                  </a:lnTo>
                  <a:cubicBezTo>
                    <a:pt x="1131" y="84"/>
                    <a:pt x="1060" y="0"/>
                    <a:pt x="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1678;p86">
              <a:extLst>
                <a:ext uri="{FF2B5EF4-FFF2-40B4-BE49-F238E27FC236}">
                  <a16:creationId xmlns:a16="http://schemas.microsoft.com/office/drawing/2014/main" id="{CDF6F678-0C67-3C47-7F25-4B969F2C2B15}"/>
                </a:ext>
              </a:extLst>
            </p:cNvPr>
            <p:cNvSpPr/>
            <p:nvPr/>
          </p:nvSpPr>
          <p:spPr>
            <a:xfrm>
              <a:off x="2774176" y="2583131"/>
              <a:ext cx="35482" cy="35862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786" y="334"/>
                  </a:moveTo>
                  <a:lnTo>
                    <a:pt x="786" y="810"/>
                  </a:lnTo>
                  <a:lnTo>
                    <a:pt x="333" y="810"/>
                  </a:lnTo>
                  <a:lnTo>
                    <a:pt x="333" y="334"/>
                  </a:lnTo>
                  <a:close/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977"/>
                  </a:lnTo>
                  <a:cubicBezTo>
                    <a:pt x="0" y="1060"/>
                    <a:pt x="72" y="1131"/>
                    <a:pt x="167" y="1131"/>
                  </a:cubicBezTo>
                  <a:lnTo>
                    <a:pt x="953" y="1131"/>
                  </a:lnTo>
                  <a:cubicBezTo>
                    <a:pt x="1048" y="1131"/>
                    <a:pt x="1119" y="1060"/>
                    <a:pt x="1119" y="977"/>
                  </a:cubicBezTo>
                  <a:lnTo>
                    <a:pt x="1119" y="167"/>
                  </a:lnTo>
                  <a:cubicBezTo>
                    <a:pt x="1119" y="84"/>
                    <a:pt x="1036" y="0"/>
                    <a:pt x="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1679;p86">
              <a:extLst>
                <a:ext uri="{FF2B5EF4-FFF2-40B4-BE49-F238E27FC236}">
                  <a16:creationId xmlns:a16="http://schemas.microsoft.com/office/drawing/2014/main" id="{F21CE91A-2572-3446-60F7-22ECFC3D2EF5}"/>
                </a:ext>
              </a:extLst>
            </p:cNvPr>
            <p:cNvSpPr/>
            <p:nvPr/>
          </p:nvSpPr>
          <p:spPr>
            <a:xfrm>
              <a:off x="2817926" y="2583131"/>
              <a:ext cx="35862" cy="35862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798" y="334"/>
                  </a:moveTo>
                  <a:lnTo>
                    <a:pt x="798" y="810"/>
                  </a:lnTo>
                  <a:lnTo>
                    <a:pt x="334" y="810"/>
                  </a:lnTo>
                  <a:lnTo>
                    <a:pt x="334" y="334"/>
                  </a:lnTo>
                  <a:close/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lnTo>
                    <a:pt x="0" y="977"/>
                  </a:lnTo>
                  <a:cubicBezTo>
                    <a:pt x="0" y="1060"/>
                    <a:pt x="84" y="1131"/>
                    <a:pt x="167" y="1131"/>
                  </a:cubicBezTo>
                  <a:lnTo>
                    <a:pt x="953" y="1131"/>
                  </a:lnTo>
                  <a:cubicBezTo>
                    <a:pt x="1048" y="1131"/>
                    <a:pt x="1119" y="1060"/>
                    <a:pt x="1119" y="977"/>
                  </a:cubicBezTo>
                  <a:lnTo>
                    <a:pt x="1119" y="167"/>
                  </a:lnTo>
                  <a:cubicBezTo>
                    <a:pt x="1131" y="84"/>
                    <a:pt x="1060" y="0"/>
                    <a:pt x="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1680;p86">
              <a:extLst>
                <a:ext uri="{FF2B5EF4-FFF2-40B4-BE49-F238E27FC236}">
                  <a16:creationId xmlns:a16="http://schemas.microsoft.com/office/drawing/2014/main" id="{720DEFC1-2ABA-5629-A4A0-2CF487C02660}"/>
                </a:ext>
              </a:extLst>
            </p:cNvPr>
            <p:cNvSpPr/>
            <p:nvPr/>
          </p:nvSpPr>
          <p:spPr>
            <a:xfrm>
              <a:off x="2653475" y="2431859"/>
              <a:ext cx="342873" cy="275394"/>
            </a:xfrm>
            <a:custGeom>
              <a:avLst/>
              <a:gdLst/>
              <a:ahLst/>
              <a:cxnLst/>
              <a:rect l="l" t="t" r="r" b="b"/>
              <a:pathLst>
                <a:path w="10823" h="8693" extrusionOk="0">
                  <a:moveTo>
                    <a:pt x="6429" y="3001"/>
                  </a:moveTo>
                  <a:cubicBezTo>
                    <a:pt x="6715" y="3870"/>
                    <a:pt x="7489" y="4513"/>
                    <a:pt x="8406" y="4585"/>
                  </a:cubicBezTo>
                  <a:lnTo>
                    <a:pt x="8406" y="7359"/>
                  </a:lnTo>
                  <a:lnTo>
                    <a:pt x="310" y="7359"/>
                  </a:lnTo>
                  <a:lnTo>
                    <a:pt x="310" y="3001"/>
                  </a:lnTo>
                  <a:close/>
                  <a:moveTo>
                    <a:pt x="8608" y="1"/>
                  </a:moveTo>
                  <a:cubicBezTo>
                    <a:pt x="7430" y="1"/>
                    <a:pt x="6477" y="906"/>
                    <a:pt x="6358" y="2073"/>
                  </a:cubicBezTo>
                  <a:lnTo>
                    <a:pt x="4798" y="2073"/>
                  </a:lnTo>
                  <a:cubicBezTo>
                    <a:pt x="4703" y="2073"/>
                    <a:pt x="4632" y="2144"/>
                    <a:pt x="4632" y="2239"/>
                  </a:cubicBezTo>
                  <a:cubicBezTo>
                    <a:pt x="4632" y="2323"/>
                    <a:pt x="4703" y="2394"/>
                    <a:pt x="4798" y="2394"/>
                  </a:cubicBezTo>
                  <a:lnTo>
                    <a:pt x="6334" y="2394"/>
                  </a:lnTo>
                  <a:cubicBezTo>
                    <a:pt x="6334" y="2489"/>
                    <a:pt x="6358" y="2561"/>
                    <a:pt x="6370" y="2656"/>
                  </a:cubicBezTo>
                  <a:lnTo>
                    <a:pt x="167" y="2656"/>
                  </a:lnTo>
                  <a:cubicBezTo>
                    <a:pt x="72" y="2656"/>
                    <a:pt x="0" y="2727"/>
                    <a:pt x="0" y="2811"/>
                  </a:cubicBezTo>
                  <a:lnTo>
                    <a:pt x="0" y="7502"/>
                  </a:lnTo>
                  <a:cubicBezTo>
                    <a:pt x="0" y="7597"/>
                    <a:pt x="72" y="7668"/>
                    <a:pt x="167" y="7668"/>
                  </a:cubicBezTo>
                  <a:lnTo>
                    <a:pt x="8608" y="7668"/>
                  </a:lnTo>
                  <a:cubicBezTo>
                    <a:pt x="8692" y="7668"/>
                    <a:pt x="8763" y="7597"/>
                    <a:pt x="8763" y="7502"/>
                  </a:cubicBezTo>
                  <a:lnTo>
                    <a:pt x="8763" y="4561"/>
                  </a:lnTo>
                  <a:cubicBezTo>
                    <a:pt x="8858" y="4561"/>
                    <a:pt x="8966" y="4537"/>
                    <a:pt x="9049" y="4513"/>
                  </a:cubicBezTo>
                  <a:lnTo>
                    <a:pt x="9049" y="8371"/>
                  </a:lnTo>
                  <a:lnTo>
                    <a:pt x="7787" y="8371"/>
                  </a:lnTo>
                  <a:cubicBezTo>
                    <a:pt x="7692" y="8371"/>
                    <a:pt x="7620" y="8442"/>
                    <a:pt x="7620" y="8526"/>
                  </a:cubicBezTo>
                  <a:cubicBezTo>
                    <a:pt x="7620" y="8621"/>
                    <a:pt x="7692" y="8692"/>
                    <a:pt x="7787" y="8692"/>
                  </a:cubicBezTo>
                  <a:lnTo>
                    <a:pt x="9216" y="8692"/>
                  </a:lnTo>
                  <a:cubicBezTo>
                    <a:pt x="9299" y="8692"/>
                    <a:pt x="9382" y="8621"/>
                    <a:pt x="9382" y="8526"/>
                  </a:cubicBezTo>
                  <a:lnTo>
                    <a:pt x="9382" y="4406"/>
                  </a:lnTo>
                  <a:cubicBezTo>
                    <a:pt x="9632" y="4323"/>
                    <a:pt x="9858" y="4180"/>
                    <a:pt x="10061" y="4001"/>
                  </a:cubicBezTo>
                  <a:cubicBezTo>
                    <a:pt x="10466" y="3644"/>
                    <a:pt x="10728" y="3168"/>
                    <a:pt x="10823" y="2632"/>
                  </a:cubicBezTo>
                  <a:cubicBezTo>
                    <a:pt x="10823" y="2596"/>
                    <a:pt x="10763" y="2501"/>
                    <a:pt x="10668" y="2489"/>
                  </a:cubicBezTo>
                  <a:cubicBezTo>
                    <a:pt x="10656" y="2486"/>
                    <a:pt x="10643" y="2484"/>
                    <a:pt x="10630" y="2484"/>
                  </a:cubicBezTo>
                  <a:cubicBezTo>
                    <a:pt x="10558" y="2484"/>
                    <a:pt x="10488" y="2539"/>
                    <a:pt x="10478" y="2620"/>
                  </a:cubicBezTo>
                  <a:cubicBezTo>
                    <a:pt x="10359" y="3358"/>
                    <a:pt x="9835" y="3942"/>
                    <a:pt x="9168" y="4156"/>
                  </a:cubicBezTo>
                  <a:lnTo>
                    <a:pt x="9144" y="4156"/>
                  </a:lnTo>
                  <a:cubicBezTo>
                    <a:pt x="8966" y="4216"/>
                    <a:pt x="8763" y="4239"/>
                    <a:pt x="8573" y="4239"/>
                  </a:cubicBezTo>
                  <a:cubicBezTo>
                    <a:pt x="7513" y="4239"/>
                    <a:pt x="6656" y="3358"/>
                    <a:pt x="6656" y="2287"/>
                  </a:cubicBezTo>
                  <a:cubicBezTo>
                    <a:pt x="6656" y="1215"/>
                    <a:pt x="7513" y="346"/>
                    <a:pt x="8573" y="346"/>
                  </a:cubicBezTo>
                  <a:cubicBezTo>
                    <a:pt x="9513" y="346"/>
                    <a:pt x="10335" y="1061"/>
                    <a:pt x="10478" y="1989"/>
                  </a:cubicBezTo>
                  <a:cubicBezTo>
                    <a:pt x="10490" y="2084"/>
                    <a:pt x="10585" y="2144"/>
                    <a:pt x="10668" y="2144"/>
                  </a:cubicBezTo>
                  <a:cubicBezTo>
                    <a:pt x="10763" y="2132"/>
                    <a:pt x="10823" y="2037"/>
                    <a:pt x="10823" y="1953"/>
                  </a:cubicBezTo>
                  <a:cubicBezTo>
                    <a:pt x="10751" y="1418"/>
                    <a:pt x="10478" y="918"/>
                    <a:pt x="10073" y="572"/>
                  </a:cubicBezTo>
                  <a:cubicBezTo>
                    <a:pt x="9656" y="215"/>
                    <a:pt x="9144" y="1"/>
                    <a:pt x="8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1681;p86">
              <a:extLst>
                <a:ext uri="{FF2B5EF4-FFF2-40B4-BE49-F238E27FC236}">
                  <a16:creationId xmlns:a16="http://schemas.microsoft.com/office/drawing/2014/main" id="{CEE13EBA-05AE-5280-4FE6-136009DCB278}"/>
                </a:ext>
              </a:extLst>
            </p:cNvPr>
            <p:cNvSpPr/>
            <p:nvPr/>
          </p:nvSpPr>
          <p:spPr>
            <a:xfrm>
              <a:off x="2881286" y="2460529"/>
              <a:ext cx="87532" cy="87912"/>
            </a:xfrm>
            <a:custGeom>
              <a:avLst/>
              <a:gdLst/>
              <a:ahLst/>
              <a:cxnLst/>
              <a:rect l="l" t="t" r="r" b="b"/>
              <a:pathLst>
                <a:path w="2763" h="2775" extrusionOk="0">
                  <a:moveTo>
                    <a:pt x="1414" y="703"/>
                  </a:moveTo>
                  <a:cubicBezTo>
                    <a:pt x="1786" y="703"/>
                    <a:pt x="2084" y="1020"/>
                    <a:pt x="2084" y="1406"/>
                  </a:cubicBezTo>
                  <a:cubicBezTo>
                    <a:pt x="2084" y="1787"/>
                    <a:pt x="1775" y="2108"/>
                    <a:pt x="1394" y="2108"/>
                  </a:cubicBezTo>
                  <a:cubicBezTo>
                    <a:pt x="1013" y="2108"/>
                    <a:pt x="715" y="1787"/>
                    <a:pt x="715" y="1406"/>
                  </a:cubicBezTo>
                  <a:cubicBezTo>
                    <a:pt x="715" y="1013"/>
                    <a:pt x="1024" y="703"/>
                    <a:pt x="1394" y="703"/>
                  </a:cubicBezTo>
                  <a:cubicBezTo>
                    <a:pt x="1400" y="703"/>
                    <a:pt x="1407" y="703"/>
                    <a:pt x="1414" y="703"/>
                  </a:cubicBezTo>
                  <a:close/>
                  <a:moveTo>
                    <a:pt x="1382" y="1"/>
                  </a:moveTo>
                  <a:cubicBezTo>
                    <a:pt x="1286" y="1"/>
                    <a:pt x="1215" y="72"/>
                    <a:pt x="1215" y="167"/>
                  </a:cubicBezTo>
                  <a:lnTo>
                    <a:pt x="1215" y="370"/>
                  </a:lnTo>
                  <a:cubicBezTo>
                    <a:pt x="1048" y="406"/>
                    <a:pt x="917" y="465"/>
                    <a:pt x="786" y="560"/>
                  </a:cubicBezTo>
                  <a:lnTo>
                    <a:pt x="632" y="406"/>
                  </a:lnTo>
                  <a:cubicBezTo>
                    <a:pt x="607" y="374"/>
                    <a:pt x="559" y="356"/>
                    <a:pt x="511" y="356"/>
                  </a:cubicBezTo>
                  <a:cubicBezTo>
                    <a:pt x="467" y="356"/>
                    <a:pt x="422" y="371"/>
                    <a:pt x="393" y="406"/>
                  </a:cubicBezTo>
                  <a:cubicBezTo>
                    <a:pt x="334" y="465"/>
                    <a:pt x="322" y="584"/>
                    <a:pt x="393" y="644"/>
                  </a:cubicBezTo>
                  <a:lnTo>
                    <a:pt x="548" y="798"/>
                  </a:lnTo>
                  <a:cubicBezTo>
                    <a:pt x="453" y="929"/>
                    <a:pt x="393" y="1072"/>
                    <a:pt x="370" y="1227"/>
                  </a:cubicBezTo>
                  <a:lnTo>
                    <a:pt x="155" y="1227"/>
                  </a:lnTo>
                  <a:cubicBezTo>
                    <a:pt x="72" y="1227"/>
                    <a:pt x="0" y="1299"/>
                    <a:pt x="0" y="1394"/>
                  </a:cubicBezTo>
                  <a:cubicBezTo>
                    <a:pt x="0" y="1477"/>
                    <a:pt x="72" y="1549"/>
                    <a:pt x="155" y="1549"/>
                  </a:cubicBezTo>
                  <a:lnTo>
                    <a:pt x="370" y="1549"/>
                  </a:lnTo>
                  <a:cubicBezTo>
                    <a:pt x="393" y="1715"/>
                    <a:pt x="453" y="1870"/>
                    <a:pt x="548" y="1989"/>
                  </a:cubicBezTo>
                  <a:lnTo>
                    <a:pt x="393" y="2132"/>
                  </a:lnTo>
                  <a:cubicBezTo>
                    <a:pt x="334" y="2191"/>
                    <a:pt x="334" y="2311"/>
                    <a:pt x="393" y="2370"/>
                  </a:cubicBezTo>
                  <a:cubicBezTo>
                    <a:pt x="429" y="2406"/>
                    <a:pt x="477" y="2418"/>
                    <a:pt x="512" y="2418"/>
                  </a:cubicBezTo>
                  <a:cubicBezTo>
                    <a:pt x="560" y="2418"/>
                    <a:pt x="608" y="2394"/>
                    <a:pt x="632" y="2370"/>
                  </a:cubicBezTo>
                  <a:lnTo>
                    <a:pt x="786" y="2227"/>
                  </a:lnTo>
                  <a:cubicBezTo>
                    <a:pt x="905" y="2311"/>
                    <a:pt x="1048" y="2370"/>
                    <a:pt x="1215" y="2406"/>
                  </a:cubicBezTo>
                  <a:lnTo>
                    <a:pt x="1215" y="2608"/>
                  </a:lnTo>
                  <a:cubicBezTo>
                    <a:pt x="1215" y="2703"/>
                    <a:pt x="1286" y="2775"/>
                    <a:pt x="1382" y="2775"/>
                  </a:cubicBezTo>
                  <a:cubicBezTo>
                    <a:pt x="1465" y="2775"/>
                    <a:pt x="1548" y="2703"/>
                    <a:pt x="1548" y="2608"/>
                  </a:cubicBezTo>
                  <a:lnTo>
                    <a:pt x="1548" y="2430"/>
                  </a:lnTo>
                  <a:cubicBezTo>
                    <a:pt x="1703" y="2394"/>
                    <a:pt x="1846" y="2346"/>
                    <a:pt x="1977" y="2251"/>
                  </a:cubicBezTo>
                  <a:lnTo>
                    <a:pt x="2120" y="2394"/>
                  </a:lnTo>
                  <a:cubicBezTo>
                    <a:pt x="2156" y="2430"/>
                    <a:pt x="2203" y="2442"/>
                    <a:pt x="2239" y="2442"/>
                  </a:cubicBezTo>
                  <a:cubicBezTo>
                    <a:pt x="2286" y="2442"/>
                    <a:pt x="2334" y="2430"/>
                    <a:pt x="2358" y="2394"/>
                  </a:cubicBezTo>
                  <a:cubicBezTo>
                    <a:pt x="2417" y="2346"/>
                    <a:pt x="2441" y="2215"/>
                    <a:pt x="2358" y="2156"/>
                  </a:cubicBezTo>
                  <a:lnTo>
                    <a:pt x="2215" y="2013"/>
                  </a:lnTo>
                  <a:cubicBezTo>
                    <a:pt x="2298" y="1882"/>
                    <a:pt x="2358" y="1727"/>
                    <a:pt x="2394" y="1584"/>
                  </a:cubicBezTo>
                  <a:lnTo>
                    <a:pt x="2596" y="1584"/>
                  </a:lnTo>
                  <a:cubicBezTo>
                    <a:pt x="2691" y="1584"/>
                    <a:pt x="2763" y="1501"/>
                    <a:pt x="2763" y="1418"/>
                  </a:cubicBezTo>
                  <a:cubicBezTo>
                    <a:pt x="2763" y="1299"/>
                    <a:pt x="2691" y="1227"/>
                    <a:pt x="2608" y="1227"/>
                  </a:cubicBezTo>
                  <a:lnTo>
                    <a:pt x="2394" y="1227"/>
                  </a:lnTo>
                  <a:cubicBezTo>
                    <a:pt x="2370" y="1060"/>
                    <a:pt x="2310" y="906"/>
                    <a:pt x="2215" y="798"/>
                  </a:cubicBezTo>
                  <a:lnTo>
                    <a:pt x="2370" y="644"/>
                  </a:lnTo>
                  <a:cubicBezTo>
                    <a:pt x="2417" y="584"/>
                    <a:pt x="2417" y="465"/>
                    <a:pt x="2370" y="406"/>
                  </a:cubicBezTo>
                  <a:cubicBezTo>
                    <a:pt x="2340" y="376"/>
                    <a:pt x="2292" y="361"/>
                    <a:pt x="2245" y="361"/>
                  </a:cubicBezTo>
                  <a:cubicBezTo>
                    <a:pt x="2197" y="361"/>
                    <a:pt x="2150" y="376"/>
                    <a:pt x="2120" y="406"/>
                  </a:cubicBezTo>
                  <a:lnTo>
                    <a:pt x="1977" y="560"/>
                  </a:lnTo>
                  <a:cubicBezTo>
                    <a:pt x="1858" y="465"/>
                    <a:pt x="1715" y="406"/>
                    <a:pt x="1548" y="370"/>
                  </a:cubicBezTo>
                  <a:lnTo>
                    <a:pt x="1548" y="167"/>
                  </a:lnTo>
                  <a:cubicBezTo>
                    <a:pt x="1548" y="72"/>
                    <a:pt x="1477" y="1"/>
                    <a:pt x="1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1682;p86">
              <a:extLst>
                <a:ext uri="{FF2B5EF4-FFF2-40B4-BE49-F238E27FC236}">
                  <a16:creationId xmlns:a16="http://schemas.microsoft.com/office/drawing/2014/main" id="{68673EE9-4D77-60B6-8D84-F9BEC4DE4158}"/>
                </a:ext>
              </a:extLst>
            </p:cNvPr>
            <p:cNvSpPr/>
            <p:nvPr/>
          </p:nvSpPr>
          <p:spPr>
            <a:xfrm>
              <a:off x="2908436" y="2488059"/>
              <a:ext cx="33612" cy="33993"/>
            </a:xfrm>
            <a:custGeom>
              <a:avLst/>
              <a:gdLst/>
              <a:ahLst/>
              <a:cxnLst/>
              <a:rect l="l" t="t" r="r" b="b"/>
              <a:pathLst>
                <a:path w="1061" h="1073" extrusionOk="0">
                  <a:moveTo>
                    <a:pt x="525" y="346"/>
                  </a:moveTo>
                  <a:cubicBezTo>
                    <a:pt x="632" y="346"/>
                    <a:pt x="715" y="430"/>
                    <a:pt x="715" y="537"/>
                  </a:cubicBezTo>
                  <a:cubicBezTo>
                    <a:pt x="715" y="632"/>
                    <a:pt x="632" y="727"/>
                    <a:pt x="525" y="727"/>
                  </a:cubicBezTo>
                  <a:cubicBezTo>
                    <a:pt x="417" y="727"/>
                    <a:pt x="334" y="632"/>
                    <a:pt x="334" y="537"/>
                  </a:cubicBezTo>
                  <a:cubicBezTo>
                    <a:pt x="334" y="430"/>
                    <a:pt x="417" y="346"/>
                    <a:pt x="525" y="346"/>
                  </a:cubicBezTo>
                  <a:close/>
                  <a:moveTo>
                    <a:pt x="525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25" y="1072"/>
                  </a:cubicBezTo>
                  <a:cubicBezTo>
                    <a:pt x="810" y="1072"/>
                    <a:pt x="1048" y="834"/>
                    <a:pt x="1048" y="537"/>
                  </a:cubicBezTo>
                  <a:cubicBezTo>
                    <a:pt x="1060" y="239"/>
                    <a:pt x="822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1019;p85">
            <a:extLst>
              <a:ext uri="{FF2B5EF4-FFF2-40B4-BE49-F238E27FC236}">
                <a16:creationId xmlns:a16="http://schemas.microsoft.com/office/drawing/2014/main" id="{441D3BE3-2E12-7F63-2CF6-F2FF92BD3B53}"/>
              </a:ext>
            </a:extLst>
          </p:cNvPr>
          <p:cNvGrpSpPr/>
          <p:nvPr/>
        </p:nvGrpSpPr>
        <p:grpSpPr>
          <a:xfrm>
            <a:off x="4210345" y="4561033"/>
            <a:ext cx="2259554" cy="1539575"/>
            <a:chOff x="5331913" y="3413947"/>
            <a:chExt cx="347143" cy="254684"/>
          </a:xfrm>
          <a:solidFill>
            <a:schemeClr val="bg1"/>
          </a:solidFill>
        </p:grpSpPr>
        <p:sp>
          <p:nvSpPr>
            <p:cNvPr id="35" name="Google Shape;11020;p85">
              <a:extLst>
                <a:ext uri="{FF2B5EF4-FFF2-40B4-BE49-F238E27FC236}">
                  <a16:creationId xmlns:a16="http://schemas.microsoft.com/office/drawing/2014/main" id="{2DB71F5F-61F8-35FD-988C-C8F7C9784F7E}"/>
                </a:ext>
              </a:extLst>
            </p:cNvPr>
            <p:cNvSpPr/>
            <p:nvPr/>
          </p:nvSpPr>
          <p:spPr>
            <a:xfrm>
              <a:off x="5597163" y="3523083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22"/>
                    <a:pt x="167" y="322"/>
                  </a:cubicBezTo>
                  <a:cubicBezTo>
                    <a:pt x="346" y="322"/>
                    <a:pt x="870" y="357"/>
                    <a:pt x="1120" y="476"/>
                  </a:cubicBezTo>
                  <a:cubicBezTo>
                    <a:pt x="1155" y="488"/>
                    <a:pt x="1167" y="488"/>
                    <a:pt x="1191" y="488"/>
                  </a:cubicBezTo>
                  <a:cubicBezTo>
                    <a:pt x="1251" y="488"/>
                    <a:pt x="1310" y="464"/>
                    <a:pt x="1346" y="405"/>
                  </a:cubicBezTo>
                  <a:cubicBezTo>
                    <a:pt x="1358" y="322"/>
                    <a:pt x="1334" y="226"/>
                    <a:pt x="1251" y="191"/>
                  </a:cubicBezTo>
                  <a:cubicBezTo>
                    <a:pt x="882" y="12"/>
                    <a:pt x="20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1021;p85">
              <a:extLst>
                <a:ext uri="{FF2B5EF4-FFF2-40B4-BE49-F238E27FC236}">
                  <a16:creationId xmlns:a16="http://schemas.microsoft.com/office/drawing/2014/main" id="{660D67F7-5E1E-5308-E79D-519F3A6D86EC}"/>
                </a:ext>
              </a:extLst>
            </p:cNvPr>
            <p:cNvSpPr/>
            <p:nvPr/>
          </p:nvSpPr>
          <p:spPr>
            <a:xfrm>
              <a:off x="5331913" y="3413947"/>
              <a:ext cx="347143" cy="253538"/>
            </a:xfrm>
            <a:custGeom>
              <a:avLst/>
              <a:gdLst/>
              <a:ahLst/>
              <a:cxnLst/>
              <a:rect l="l" t="t" r="r" b="b"/>
              <a:pathLst>
                <a:path w="10907" h="7966" extrusionOk="0">
                  <a:moveTo>
                    <a:pt x="7168" y="357"/>
                  </a:moveTo>
                  <a:lnTo>
                    <a:pt x="7168" y="1893"/>
                  </a:lnTo>
                  <a:cubicBezTo>
                    <a:pt x="7168" y="2131"/>
                    <a:pt x="7120" y="2357"/>
                    <a:pt x="7013" y="2560"/>
                  </a:cubicBezTo>
                  <a:cubicBezTo>
                    <a:pt x="7001" y="2584"/>
                    <a:pt x="7001" y="2608"/>
                    <a:pt x="7001" y="2643"/>
                  </a:cubicBezTo>
                  <a:lnTo>
                    <a:pt x="7001" y="3084"/>
                  </a:lnTo>
                  <a:cubicBezTo>
                    <a:pt x="7001" y="3512"/>
                    <a:pt x="6822" y="3917"/>
                    <a:pt x="6513" y="4203"/>
                  </a:cubicBezTo>
                  <a:cubicBezTo>
                    <a:pt x="6465" y="4227"/>
                    <a:pt x="6429" y="4274"/>
                    <a:pt x="6394" y="4310"/>
                  </a:cubicBezTo>
                  <a:cubicBezTo>
                    <a:pt x="6111" y="4514"/>
                    <a:pt x="5775" y="4621"/>
                    <a:pt x="5415" y="4621"/>
                  </a:cubicBezTo>
                  <a:cubicBezTo>
                    <a:pt x="5396" y="4621"/>
                    <a:pt x="5377" y="4620"/>
                    <a:pt x="5358" y="4620"/>
                  </a:cubicBezTo>
                  <a:cubicBezTo>
                    <a:pt x="4536" y="4560"/>
                    <a:pt x="3917" y="3858"/>
                    <a:pt x="3917" y="3024"/>
                  </a:cubicBezTo>
                  <a:lnTo>
                    <a:pt x="3917" y="2643"/>
                  </a:lnTo>
                  <a:cubicBezTo>
                    <a:pt x="3917" y="2608"/>
                    <a:pt x="3917" y="2596"/>
                    <a:pt x="3905" y="2560"/>
                  </a:cubicBezTo>
                  <a:cubicBezTo>
                    <a:pt x="3798" y="2357"/>
                    <a:pt x="3751" y="2131"/>
                    <a:pt x="3751" y="1893"/>
                  </a:cubicBezTo>
                  <a:lnTo>
                    <a:pt x="3751" y="1548"/>
                  </a:lnTo>
                  <a:cubicBezTo>
                    <a:pt x="3751" y="893"/>
                    <a:pt x="4286" y="357"/>
                    <a:pt x="4941" y="357"/>
                  </a:cubicBezTo>
                  <a:close/>
                  <a:moveTo>
                    <a:pt x="10013" y="2905"/>
                  </a:moveTo>
                  <a:lnTo>
                    <a:pt x="10013" y="3560"/>
                  </a:lnTo>
                  <a:cubicBezTo>
                    <a:pt x="10013" y="3667"/>
                    <a:pt x="9989" y="3774"/>
                    <a:pt x="9942" y="3870"/>
                  </a:cubicBezTo>
                  <a:lnTo>
                    <a:pt x="9870" y="4036"/>
                  </a:lnTo>
                  <a:cubicBezTo>
                    <a:pt x="9858" y="4048"/>
                    <a:pt x="9858" y="4084"/>
                    <a:pt x="9858" y="4108"/>
                  </a:cubicBezTo>
                  <a:lnTo>
                    <a:pt x="9858" y="4453"/>
                  </a:lnTo>
                  <a:cubicBezTo>
                    <a:pt x="9870" y="4679"/>
                    <a:pt x="9763" y="4882"/>
                    <a:pt x="9597" y="5048"/>
                  </a:cubicBezTo>
                  <a:cubicBezTo>
                    <a:pt x="9451" y="5205"/>
                    <a:pt x="9244" y="5288"/>
                    <a:pt x="9022" y="5288"/>
                  </a:cubicBezTo>
                  <a:cubicBezTo>
                    <a:pt x="9007" y="5288"/>
                    <a:pt x="8992" y="5287"/>
                    <a:pt x="8977" y="5286"/>
                  </a:cubicBezTo>
                  <a:cubicBezTo>
                    <a:pt x="8513" y="5275"/>
                    <a:pt x="8144" y="4870"/>
                    <a:pt x="8144" y="4382"/>
                  </a:cubicBezTo>
                  <a:lnTo>
                    <a:pt x="8144" y="4084"/>
                  </a:lnTo>
                  <a:cubicBezTo>
                    <a:pt x="8144" y="4048"/>
                    <a:pt x="8144" y="4036"/>
                    <a:pt x="8132" y="4012"/>
                  </a:cubicBezTo>
                  <a:lnTo>
                    <a:pt x="8025" y="3810"/>
                  </a:lnTo>
                  <a:cubicBezTo>
                    <a:pt x="8002" y="3741"/>
                    <a:pt x="7968" y="3672"/>
                    <a:pt x="7966" y="3582"/>
                  </a:cubicBezTo>
                  <a:lnTo>
                    <a:pt x="7966" y="3582"/>
                  </a:lnTo>
                  <a:cubicBezTo>
                    <a:pt x="7973" y="3196"/>
                    <a:pt x="8279" y="2905"/>
                    <a:pt x="8644" y="2905"/>
                  </a:cubicBezTo>
                  <a:close/>
                  <a:moveTo>
                    <a:pt x="1727" y="2893"/>
                  </a:moveTo>
                  <a:cubicBezTo>
                    <a:pt x="2000" y="2893"/>
                    <a:pt x="2250" y="3000"/>
                    <a:pt x="2441" y="3191"/>
                  </a:cubicBezTo>
                  <a:cubicBezTo>
                    <a:pt x="2643" y="3381"/>
                    <a:pt x="2739" y="3655"/>
                    <a:pt x="2774" y="3929"/>
                  </a:cubicBezTo>
                  <a:cubicBezTo>
                    <a:pt x="2774" y="4024"/>
                    <a:pt x="2786" y="4132"/>
                    <a:pt x="2786" y="4227"/>
                  </a:cubicBezTo>
                  <a:lnTo>
                    <a:pt x="2786" y="4262"/>
                  </a:lnTo>
                  <a:cubicBezTo>
                    <a:pt x="2608" y="3989"/>
                    <a:pt x="2358" y="3798"/>
                    <a:pt x="2000" y="3691"/>
                  </a:cubicBezTo>
                  <a:cubicBezTo>
                    <a:pt x="1753" y="3615"/>
                    <a:pt x="1520" y="3607"/>
                    <a:pt x="1431" y="3607"/>
                  </a:cubicBezTo>
                  <a:cubicBezTo>
                    <a:pt x="1409" y="3607"/>
                    <a:pt x="1396" y="3608"/>
                    <a:pt x="1393" y="3608"/>
                  </a:cubicBezTo>
                  <a:cubicBezTo>
                    <a:pt x="1346" y="3608"/>
                    <a:pt x="1310" y="3620"/>
                    <a:pt x="1286" y="3655"/>
                  </a:cubicBezTo>
                  <a:lnTo>
                    <a:pt x="1000" y="3953"/>
                  </a:lnTo>
                  <a:cubicBezTo>
                    <a:pt x="941" y="4012"/>
                    <a:pt x="941" y="4108"/>
                    <a:pt x="1000" y="4167"/>
                  </a:cubicBezTo>
                  <a:cubicBezTo>
                    <a:pt x="1030" y="4197"/>
                    <a:pt x="1072" y="4212"/>
                    <a:pt x="1113" y="4212"/>
                  </a:cubicBezTo>
                  <a:cubicBezTo>
                    <a:pt x="1155" y="4212"/>
                    <a:pt x="1197" y="4197"/>
                    <a:pt x="1226" y="4167"/>
                  </a:cubicBezTo>
                  <a:lnTo>
                    <a:pt x="1465" y="3917"/>
                  </a:lnTo>
                  <a:cubicBezTo>
                    <a:pt x="1667" y="3929"/>
                    <a:pt x="2322" y="4012"/>
                    <a:pt x="2572" y="4572"/>
                  </a:cubicBezTo>
                  <a:cubicBezTo>
                    <a:pt x="2500" y="4989"/>
                    <a:pt x="2143" y="5298"/>
                    <a:pt x="1727" y="5298"/>
                  </a:cubicBezTo>
                  <a:cubicBezTo>
                    <a:pt x="1250" y="5298"/>
                    <a:pt x="869" y="4917"/>
                    <a:pt x="869" y="4441"/>
                  </a:cubicBezTo>
                  <a:cubicBezTo>
                    <a:pt x="869" y="4346"/>
                    <a:pt x="798" y="4274"/>
                    <a:pt x="703" y="4274"/>
                  </a:cubicBezTo>
                  <a:lnTo>
                    <a:pt x="679" y="4274"/>
                  </a:lnTo>
                  <a:lnTo>
                    <a:pt x="679" y="4227"/>
                  </a:lnTo>
                  <a:cubicBezTo>
                    <a:pt x="679" y="4132"/>
                    <a:pt x="679" y="4024"/>
                    <a:pt x="691" y="3929"/>
                  </a:cubicBezTo>
                  <a:cubicBezTo>
                    <a:pt x="703" y="3655"/>
                    <a:pt x="822" y="3381"/>
                    <a:pt x="1012" y="3191"/>
                  </a:cubicBezTo>
                  <a:cubicBezTo>
                    <a:pt x="1215" y="3000"/>
                    <a:pt x="1465" y="2893"/>
                    <a:pt x="1727" y="2893"/>
                  </a:cubicBezTo>
                  <a:close/>
                  <a:moveTo>
                    <a:pt x="643" y="4882"/>
                  </a:moveTo>
                  <a:cubicBezTo>
                    <a:pt x="726" y="5096"/>
                    <a:pt x="881" y="5275"/>
                    <a:pt x="1060" y="5405"/>
                  </a:cubicBezTo>
                  <a:lnTo>
                    <a:pt x="1060" y="5596"/>
                  </a:lnTo>
                  <a:cubicBezTo>
                    <a:pt x="762" y="5501"/>
                    <a:pt x="619" y="5346"/>
                    <a:pt x="560" y="5275"/>
                  </a:cubicBezTo>
                  <a:cubicBezTo>
                    <a:pt x="595" y="5155"/>
                    <a:pt x="631" y="5036"/>
                    <a:pt x="643" y="4882"/>
                  </a:cubicBezTo>
                  <a:close/>
                  <a:moveTo>
                    <a:pt x="2798" y="4882"/>
                  </a:moveTo>
                  <a:cubicBezTo>
                    <a:pt x="2810" y="5024"/>
                    <a:pt x="2846" y="5155"/>
                    <a:pt x="2893" y="5263"/>
                  </a:cubicBezTo>
                  <a:cubicBezTo>
                    <a:pt x="2834" y="5346"/>
                    <a:pt x="2679" y="5477"/>
                    <a:pt x="2381" y="5596"/>
                  </a:cubicBezTo>
                  <a:lnTo>
                    <a:pt x="2381" y="5405"/>
                  </a:lnTo>
                  <a:cubicBezTo>
                    <a:pt x="2560" y="5275"/>
                    <a:pt x="2715" y="5096"/>
                    <a:pt x="2798" y="4882"/>
                  </a:cubicBezTo>
                  <a:close/>
                  <a:moveTo>
                    <a:pt x="6299" y="4727"/>
                  </a:moveTo>
                  <a:lnTo>
                    <a:pt x="6299" y="5001"/>
                  </a:lnTo>
                  <a:lnTo>
                    <a:pt x="5453" y="5596"/>
                  </a:lnTo>
                  <a:lnTo>
                    <a:pt x="4584" y="5024"/>
                  </a:lnTo>
                  <a:lnTo>
                    <a:pt x="4584" y="4727"/>
                  </a:lnTo>
                  <a:cubicBezTo>
                    <a:pt x="4810" y="4846"/>
                    <a:pt x="5060" y="4917"/>
                    <a:pt x="5322" y="4929"/>
                  </a:cubicBezTo>
                  <a:lnTo>
                    <a:pt x="5441" y="4929"/>
                  </a:lnTo>
                  <a:cubicBezTo>
                    <a:pt x="5739" y="4929"/>
                    <a:pt x="6037" y="4858"/>
                    <a:pt x="6299" y="4727"/>
                  </a:cubicBezTo>
                  <a:close/>
                  <a:moveTo>
                    <a:pt x="9347" y="5572"/>
                  </a:moveTo>
                  <a:lnTo>
                    <a:pt x="9347" y="5632"/>
                  </a:lnTo>
                  <a:cubicBezTo>
                    <a:pt x="9347" y="5656"/>
                    <a:pt x="9347" y="5691"/>
                    <a:pt x="9358" y="5715"/>
                  </a:cubicBezTo>
                  <a:lnTo>
                    <a:pt x="9001" y="6072"/>
                  </a:lnTo>
                  <a:lnTo>
                    <a:pt x="8644" y="5715"/>
                  </a:lnTo>
                  <a:cubicBezTo>
                    <a:pt x="8644" y="5691"/>
                    <a:pt x="8668" y="5656"/>
                    <a:pt x="8668" y="5632"/>
                  </a:cubicBezTo>
                  <a:lnTo>
                    <a:pt x="8668" y="5572"/>
                  </a:lnTo>
                  <a:cubicBezTo>
                    <a:pt x="8763" y="5596"/>
                    <a:pt x="8870" y="5632"/>
                    <a:pt x="8977" y="5632"/>
                  </a:cubicBezTo>
                  <a:lnTo>
                    <a:pt x="9001" y="5632"/>
                  </a:lnTo>
                  <a:cubicBezTo>
                    <a:pt x="9120" y="5632"/>
                    <a:pt x="9239" y="5620"/>
                    <a:pt x="9347" y="5572"/>
                  </a:cubicBezTo>
                  <a:close/>
                  <a:moveTo>
                    <a:pt x="2108" y="5572"/>
                  </a:moveTo>
                  <a:lnTo>
                    <a:pt x="2108" y="5739"/>
                  </a:lnTo>
                  <a:cubicBezTo>
                    <a:pt x="2108" y="5798"/>
                    <a:pt x="2119" y="5834"/>
                    <a:pt x="2143" y="5882"/>
                  </a:cubicBezTo>
                  <a:lnTo>
                    <a:pt x="1965" y="6013"/>
                  </a:lnTo>
                  <a:cubicBezTo>
                    <a:pt x="1899" y="6084"/>
                    <a:pt x="1816" y="6120"/>
                    <a:pt x="1731" y="6120"/>
                  </a:cubicBezTo>
                  <a:cubicBezTo>
                    <a:pt x="1646" y="6120"/>
                    <a:pt x="1560" y="6084"/>
                    <a:pt x="1488" y="6013"/>
                  </a:cubicBezTo>
                  <a:lnTo>
                    <a:pt x="1346" y="5882"/>
                  </a:lnTo>
                  <a:cubicBezTo>
                    <a:pt x="1369" y="5834"/>
                    <a:pt x="1381" y="5775"/>
                    <a:pt x="1381" y="5739"/>
                  </a:cubicBezTo>
                  <a:lnTo>
                    <a:pt x="1381" y="5572"/>
                  </a:lnTo>
                  <a:cubicBezTo>
                    <a:pt x="1488" y="5596"/>
                    <a:pt x="1607" y="5632"/>
                    <a:pt x="1750" y="5632"/>
                  </a:cubicBezTo>
                  <a:cubicBezTo>
                    <a:pt x="1857" y="5632"/>
                    <a:pt x="1977" y="5608"/>
                    <a:pt x="2108" y="5572"/>
                  </a:cubicBezTo>
                  <a:close/>
                  <a:moveTo>
                    <a:pt x="4465" y="5298"/>
                  </a:moveTo>
                  <a:lnTo>
                    <a:pt x="5215" y="5810"/>
                  </a:lnTo>
                  <a:lnTo>
                    <a:pt x="4810" y="6215"/>
                  </a:lnTo>
                  <a:lnTo>
                    <a:pt x="4798" y="6215"/>
                  </a:lnTo>
                  <a:lnTo>
                    <a:pt x="4310" y="5465"/>
                  </a:lnTo>
                  <a:lnTo>
                    <a:pt x="4465" y="5298"/>
                  </a:lnTo>
                  <a:close/>
                  <a:moveTo>
                    <a:pt x="6429" y="5298"/>
                  </a:moveTo>
                  <a:lnTo>
                    <a:pt x="6596" y="5465"/>
                  </a:lnTo>
                  <a:lnTo>
                    <a:pt x="6108" y="6215"/>
                  </a:lnTo>
                  <a:lnTo>
                    <a:pt x="6096" y="6215"/>
                  </a:lnTo>
                  <a:lnTo>
                    <a:pt x="5691" y="5810"/>
                  </a:lnTo>
                  <a:lnTo>
                    <a:pt x="6429" y="5298"/>
                  </a:lnTo>
                  <a:close/>
                  <a:moveTo>
                    <a:pt x="4905" y="0"/>
                  </a:moveTo>
                  <a:cubicBezTo>
                    <a:pt x="4072" y="0"/>
                    <a:pt x="3381" y="691"/>
                    <a:pt x="3381" y="1524"/>
                  </a:cubicBezTo>
                  <a:lnTo>
                    <a:pt x="3381" y="1869"/>
                  </a:lnTo>
                  <a:cubicBezTo>
                    <a:pt x="3381" y="2131"/>
                    <a:pt x="3441" y="2381"/>
                    <a:pt x="3548" y="2643"/>
                  </a:cubicBezTo>
                  <a:lnTo>
                    <a:pt x="3548" y="3000"/>
                  </a:lnTo>
                  <a:cubicBezTo>
                    <a:pt x="3548" y="3596"/>
                    <a:pt x="3810" y="4132"/>
                    <a:pt x="4227" y="4465"/>
                  </a:cubicBezTo>
                  <a:lnTo>
                    <a:pt x="4227" y="5001"/>
                  </a:lnTo>
                  <a:lnTo>
                    <a:pt x="3929" y="5322"/>
                  </a:lnTo>
                  <a:cubicBezTo>
                    <a:pt x="3905" y="5346"/>
                    <a:pt x="3893" y="5394"/>
                    <a:pt x="3893" y="5441"/>
                  </a:cubicBezTo>
                  <a:lnTo>
                    <a:pt x="2905" y="5798"/>
                  </a:lnTo>
                  <a:cubicBezTo>
                    <a:pt x="2834" y="5822"/>
                    <a:pt x="2774" y="5858"/>
                    <a:pt x="2715" y="5894"/>
                  </a:cubicBezTo>
                  <a:lnTo>
                    <a:pt x="2560" y="5822"/>
                  </a:lnTo>
                  <a:cubicBezTo>
                    <a:pt x="3024" y="5632"/>
                    <a:pt x="3155" y="5346"/>
                    <a:pt x="3179" y="5334"/>
                  </a:cubicBezTo>
                  <a:cubicBezTo>
                    <a:pt x="3203" y="5286"/>
                    <a:pt x="3203" y="5227"/>
                    <a:pt x="3179" y="5179"/>
                  </a:cubicBezTo>
                  <a:cubicBezTo>
                    <a:pt x="3060" y="4965"/>
                    <a:pt x="3036" y="4524"/>
                    <a:pt x="3036" y="4203"/>
                  </a:cubicBezTo>
                  <a:cubicBezTo>
                    <a:pt x="3036" y="4084"/>
                    <a:pt x="3036" y="3977"/>
                    <a:pt x="3024" y="3893"/>
                  </a:cubicBezTo>
                  <a:cubicBezTo>
                    <a:pt x="2965" y="3131"/>
                    <a:pt x="2405" y="2548"/>
                    <a:pt x="1691" y="2548"/>
                  </a:cubicBezTo>
                  <a:cubicBezTo>
                    <a:pt x="976" y="2548"/>
                    <a:pt x="393" y="3131"/>
                    <a:pt x="345" y="3893"/>
                  </a:cubicBezTo>
                  <a:cubicBezTo>
                    <a:pt x="345" y="3977"/>
                    <a:pt x="333" y="4084"/>
                    <a:pt x="333" y="4203"/>
                  </a:cubicBezTo>
                  <a:cubicBezTo>
                    <a:pt x="322" y="4548"/>
                    <a:pt x="298" y="4965"/>
                    <a:pt x="203" y="5179"/>
                  </a:cubicBezTo>
                  <a:cubicBezTo>
                    <a:pt x="167" y="5227"/>
                    <a:pt x="167" y="5286"/>
                    <a:pt x="203" y="5334"/>
                  </a:cubicBezTo>
                  <a:cubicBezTo>
                    <a:pt x="203" y="5346"/>
                    <a:pt x="345" y="5632"/>
                    <a:pt x="810" y="5822"/>
                  </a:cubicBezTo>
                  <a:lnTo>
                    <a:pt x="369" y="6037"/>
                  </a:lnTo>
                  <a:cubicBezTo>
                    <a:pt x="155" y="6156"/>
                    <a:pt x="0" y="6370"/>
                    <a:pt x="0" y="6632"/>
                  </a:cubicBezTo>
                  <a:lnTo>
                    <a:pt x="0" y="7799"/>
                  </a:lnTo>
                  <a:cubicBezTo>
                    <a:pt x="0" y="7894"/>
                    <a:pt x="72" y="7965"/>
                    <a:pt x="167" y="7965"/>
                  </a:cubicBezTo>
                  <a:cubicBezTo>
                    <a:pt x="250" y="7965"/>
                    <a:pt x="333" y="7894"/>
                    <a:pt x="333" y="7799"/>
                  </a:cubicBezTo>
                  <a:lnTo>
                    <a:pt x="333" y="6632"/>
                  </a:lnTo>
                  <a:cubicBezTo>
                    <a:pt x="333" y="6489"/>
                    <a:pt x="405" y="6370"/>
                    <a:pt x="524" y="6310"/>
                  </a:cubicBezTo>
                  <a:lnTo>
                    <a:pt x="1060" y="6048"/>
                  </a:lnTo>
                  <a:lnTo>
                    <a:pt x="1238" y="6227"/>
                  </a:lnTo>
                  <a:cubicBezTo>
                    <a:pt x="1369" y="6346"/>
                    <a:pt x="1536" y="6406"/>
                    <a:pt x="1703" y="6406"/>
                  </a:cubicBezTo>
                  <a:cubicBezTo>
                    <a:pt x="1857" y="6406"/>
                    <a:pt x="2024" y="6346"/>
                    <a:pt x="2155" y="6227"/>
                  </a:cubicBezTo>
                  <a:lnTo>
                    <a:pt x="2334" y="6048"/>
                  </a:lnTo>
                  <a:lnTo>
                    <a:pt x="2512" y="6132"/>
                  </a:lnTo>
                  <a:cubicBezTo>
                    <a:pt x="2441" y="6275"/>
                    <a:pt x="2381" y="6418"/>
                    <a:pt x="2381" y="6584"/>
                  </a:cubicBezTo>
                  <a:lnTo>
                    <a:pt x="2381" y="7799"/>
                  </a:lnTo>
                  <a:cubicBezTo>
                    <a:pt x="2381" y="7894"/>
                    <a:pt x="2453" y="7965"/>
                    <a:pt x="2548" y="7965"/>
                  </a:cubicBezTo>
                  <a:cubicBezTo>
                    <a:pt x="2631" y="7965"/>
                    <a:pt x="2715" y="7894"/>
                    <a:pt x="2715" y="7799"/>
                  </a:cubicBezTo>
                  <a:lnTo>
                    <a:pt x="2715" y="6584"/>
                  </a:lnTo>
                  <a:cubicBezTo>
                    <a:pt x="2715" y="6358"/>
                    <a:pt x="2846" y="6167"/>
                    <a:pt x="3048" y="6096"/>
                  </a:cubicBezTo>
                  <a:lnTo>
                    <a:pt x="4084" y="5715"/>
                  </a:lnTo>
                  <a:lnTo>
                    <a:pt x="4513" y="6358"/>
                  </a:lnTo>
                  <a:cubicBezTo>
                    <a:pt x="4572" y="6453"/>
                    <a:pt x="4655" y="6489"/>
                    <a:pt x="4751" y="6513"/>
                  </a:cubicBezTo>
                  <a:lnTo>
                    <a:pt x="4775" y="6513"/>
                  </a:lnTo>
                  <a:cubicBezTo>
                    <a:pt x="4870" y="6513"/>
                    <a:pt x="4941" y="6477"/>
                    <a:pt x="5013" y="6418"/>
                  </a:cubicBezTo>
                  <a:lnTo>
                    <a:pt x="5286" y="6156"/>
                  </a:lnTo>
                  <a:lnTo>
                    <a:pt x="5286" y="7799"/>
                  </a:lnTo>
                  <a:cubicBezTo>
                    <a:pt x="5286" y="7894"/>
                    <a:pt x="5358" y="7965"/>
                    <a:pt x="5453" y="7965"/>
                  </a:cubicBezTo>
                  <a:cubicBezTo>
                    <a:pt x="5537" y="7965"/>
                    <a:pt x="5608" y="7894"/>
                    <a:pt x="5608" y="7799"/>
                  </a:cubicBezTo>
                  <a:lnTo>
                    <a:pt x="5608" y="6156"/>
                  </a:lnTo>
                  <a:lnTo>
                    <a:pt x="5882" y="6418"/>
                  </a:lnTo>
                  <a:cubicBezTo>
                    <a:pt x="5941" y="6477"/>
                    <a:pt x="6025" y="6513"/>
                    <a:pt x="6120" y="6513"/>
                  </a:cubicBezTo>
                  <a:lnTo>
                    <a:pt x="6144" y="6513"/>
                  </a:lnTo>
                  <a:cubicBezTo>
                    <a:pt x="6251" y="6489"/>
                    <a:pt x="6322" y="6453"/>
                    <a:pt x="6382" y="6358"/>
                  </a:cubicBezTo>
                  <a:lnTo>
                    <a:pt x="6822" y="5715"/>
                  </a:lnTo>
                  <a:lnTo>
                    <a:pt x="7846" y="6096"/>
                  </a:lnTo>
                  <a:cubicBezTo>
                    <a:pt x="8049" y="6167"/>
                    <a:pt x="8192" y="6358"/>
                    <a:pt x="8192" y="6584"/>
                  </a:cubicBezTo>
                  <a:lnTo>
                    <a:pt x="8192" y="7799"/>
                  </a:lnTo>
                  <a:cubicBezTo>
                    <a:pt x="8192" y="7894"/>
                    <a:pt x="8263" y="7965"/>
                    <a:pt x="8346" y="7965"/>
                  </a:cubicBezTo>
                  <a:cubicBezTo>
                    <a:pt x="8442" y="7965"/>
                    <a:pt x="8513" y="7894"/>
                    <a:pt x="8513" y="7799"/>
                  </a:cubicBezTo>
                  <a:lnTo>
                    <a:pt x="8513" y="6584"/>
                  </a:lnTo>
                  <a:cubicBezTo>
                    <a:pt x="8513" y="6358"/>
                    <a:pt x="8430" y="6156"/>
                    <a:pt x="8275" y="6001"/>
                  </a:cubicBezTo>
                  <a:lnTo>
                    <a:pt x="8323" y="5989"/>
                  </a:lnTo>
                  <a:cubicBezTo>
                    <a:pt x="8370" y="5977"/>
                    <a:pt x="8406" y="5953"/>
                    <a:pt x="8465" y="5929"/>
                  </a:cubicBezTo>
                  <a:lnTo>
                    <a:pt x="8870" y="6334"/>
                  </a:lnTo>
                  <a:lnTo>
                    <a:pt x="8870" y="7787"/>
                  </a:lnTo>
                  <a:cubicBezTo>
                    <a:pt x="8870" y="7882"/>
                    <a:pt x="8942" y="7953"/>
                    <a:pt x="9037" y="7953"/>
                  </a:cubicBezTo>
                  <a:cubicBezTo>
                    <a:pt x="9120" y="7953"/>
                    <a:pt x="9204" y="7882"/>
                    <a:pt x="9204" y="7787"/>
                  </a:cubicBezTo>
                  <a:lnTo>
                    <a:pt x="9204" y="6334"/>
                  </a:lnTo>
                  <a:lnTo>
                    <a:pt x="9597" y="5929"/>
                  </a:lnTo>
                  <a:cubicBezTo>
                    <a:pt x="9620" y="5941"/>
                    <a:pt x="9644" y="5941"/>
                    <a:pt x="9680" y="5953"/>
                  </a:cubicBezTo>
                  <a:lnTo>
                    <a:pt x="10335" y="6156"/>
                  </a:lnTo>
                  <a:cubicBezTo>
                    <a:pt x="10478" y="6191"/>
                    <a:pt x="10585" y="6334"/>
                    <a:pt x="10585" y="6489"/>
                  </a:cubicBezTo>
                  <a:lnTo>
                    <a:pt x="10585" y="7799"/>
                  </a:lnTo>
                  <a:cubicBezTo>
                    <a:pt x="10585" y="7894"/>
                    <a:pt x="10656" y="7965"/>
                    <a:pt x="10751" y="7965"/>
                  </a:cubicBezTo>
                  <a:cubicBezTo>
                    <a:pt x="10835" y="7965"/>
                    <a:pt x="10906" y="7894"/>
                    <a:pt x="10906" y="7799"/>
                  </a:cubicBezTo>
                  <a:lnTo>
                    <a:pt x="10906" y="6489"/>
                  </a:lnTo>
                  <a:cubicBezTo>
                    <a:pt x="10871" y="6227"/>
                    <a:pt x="10656" y="5953"/>
                    <a:pt x="10382" y="5870"/>
                  </a:cubicBezTo>
                  <a:lnTo>
                    <a:pt x="9716" y="5679"/>
                  </a:lnTo>
                  <a:cubicBezTo>
                    <a:pt x="9692" y="5656"/>
                    <a:pt x="9680" y="5644"/>
                    <a:pt x="9680" y="5620"/>
                  </a:cubicBezTo>
                  <a:lnTo>
                    <a:pt x="9680" y="5394"/>
                  </a:lnTo>
                  <a:cubicBezTo>
                    <a:pt x="9739" y="5358"/>
                    <a:pt x="9787" y="5322"/>
                    <a:pt x="9823" y="5275"/>
                  </a:cubicBezTo>
                  <a:cubicBezTo>
                    <a:pt x="10049" y="5048"/>
                    <a:pt x="10180" y="4751"/>
                    <a:pt x="10180" y="4429"/>
                  </a:cubicBezTo>
                  <a:lnTo>
                    <a:pt x="10180" y="4132"/>
                  </a:lnTo>
                  <a:lnTo>
                    <a:pt x="10239" y="3989"/>
                  </a:lnTo>
                  <a:cubicBezTo>
                    <a:pt x="10323" y="3858"/>
                    <a:pt x="10347" y="3691"/>
                    <a:pt x="10347" y="3548"/>
                  </a:cubicBezTo>
                  <a:lnTo>
                    <a:pt x="10347" y="2727"/>
                  </a:lnTo>
                  <a:cubicBezTo>
                    <a:pt x="10347" y="2643"/>
                    <a:pt x="10275" y="2560"/>
                    <a:pt x="10180" y="2560"/>
                  </a:cubicBezTo>
                  <a:lnTo>
                    <a:pt x="8656" y="2560"/>
                  </a:lnTo>
                  <a:cubicBezTo>
                    <a:pt x="8096" y="2560"/>
                    <a:pt x="7644" y="3012"/>
                    <a:pt x="7644" y="3572"/>
                  </a:cubicBezTo>
                  <a:lnTo>
                    <a:pt x="7644" y="3596"/>
                  </a:lnTo>
                  <a:cubicBezTo>
                    <a:pt x="7644" y="3727"/>
                    <a:pt x="7668" y="3846"/>
                    <a:pt x="7727" y="3965"/>
                  </a:cubicBezTo>
                  <a:lnTo>
                    <a:pt x="7799" y="4132"/>
                  </a:lnTo>
                  <a:lnTo>
                    <a:pt x="7799" y="4382"/>
                  </a:lnTo>
                  <a:cubicBezTo>
                    <a:pt x="7799" y="4798"/>
                    <a:pt x="8013" y="5155"/>
                    <a:pt x="8311" y="5382"/>
                  </a:cubicBezTo>
                  <a:lnTo>
                    <a:pt x="8311" y="5596"/>
                  </a:lnTo>
                  <a:cubicBezTo>
                    <a:pt x="8311" y="5632"/>
                    <a:pt x="8311" y="5644"/>
                    <a:pt x="8180" y="5691"/>
                  </a:cubicBezTo>
                  <a:lnTo>
                    <a:pt x="7858" y="5775"/>
                  </a:lnTo>
                  <a:lnTo>
                    <a:pt x="6941" y="5441"/>
                  </a:lnTo>
                  <a:cubicBezTo>
                    <a:pt x="6941" y="5394"/>
                    <a:pt x="6930" y="5346"/>
                    <a:pt x="6894" y="5322"/>
                  </a:cubicBezTo>
                  <a:lnTo>
                    <a:pt x="6596" y="5001"/>
                  </a:lnTo>
                  <a:lnTo>
                    <a:pt x="6596" y="4489"/>
                  </a:lnTo>
                  <a:cubicBezTo>
                    <a:pt x="6632" y="4453"/>
                    <a:pt x="6656" y="4429"/>
                    <a:pt x="6691" y="4405"/>
                  </a:cubicBezTo>
                  <a:cubicBezTo>
                    <a:pt x="7061" y="4072"/>
                    <a:pt x="7263" y="3560"/>
                    <a:pt x="7263" y="3060"/>
                  </a:cubicBezTo>
                  <a:lnTo>
                    <a:pt x="7263" y="2643"/>
                  </a:lnTo>
                  <a:cubicBezTo>
                    <a:pt x="7382" y="2405"/>
                    <a:pt x="7430" y="2131"/>
                    <a:pt x="7430" y="1869"/>
                  </a:cubicBezTo>
                  <a:lnTo>
                    <a:pt x="7430" y="167"/>
                  </a:lnTo>
                  <a:cubicBezTo>
                    <a:pt x="7430" y="83"/>
                    <a:pt x="7358" y="0"/>
                    <a:pt x="7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1022;p85">
              <a:extLst>
                <a:ext uri="{FF2B5EF4-FFF2-40B4-BE49-F238E27FC236}">
                  <a16:creationId xmlns:a16="http://schemas.microsoft.com/office/drawing/2014/main" id="{0105C135-6EAF-4DA8-8956-73F3A5ED2447}"/>
                </a:ext>
              </a:extLst>
            </p:cNvPr>
            <p:cNvSpPr/>
            <p:nvPr/>
          </p:nvSpPr>
          <p:spPr>
            <a:xfrm>
              <a:off x="5645669" y="3625759"/>
              <a:ext cx="10248" cy="42872"/>
            </a:xfrm>
            <a:custGeom>
              <a:avLst/>
              <a:gdLst/>
              <a:ahLst/>
              <a:cxnLst/>
              <a:rect l="l" t="t" r="r" b="b"/>
              <a:pathLst>
                <a:path w="322" h="1347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179"/>
                  </a:lnTo>
                  <a:cubicBezTo>
                    <a:pt x="0" y="1263"/>
                    <a:pt x="72" y="1346"/>
                    <a:pt x="167" y="1346"/>
                  </a:cubicBezTo>
                  <a:cubicBezTo>
                    <a:pt x="251" y="1346"/>
                    <a:pt x="322" y="1263"/>
                    <a:pt x="322" y="1179"/>
                  </a:cubicBezTo>
                  <a:lnTo>
                    <a:pt x="322" y="167"/>
                  </a:lnTo>
                  <a:cubicBezTo>
                    <a:pt x="322" y="60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1023;p85">
              <a:extLst>
                <a:ext uri="{FF2B5EF4-FFF2-40B4-BE49-F238E27FC236}">
                  <a16:creationId xmlns:a16="http://schemas.microsoft.com/office/drawing/2014/main" id="{E5DECF64-91E7-008C-6040-FA1BF61F818B}"/>
                </a:ext>
              </a:extLst>
            </p:cNvPr>
            <p:cNvSpPr/>
            <p:nvPr/>
          </p:nvSpPr>
          <p:spPr>
            <a:xfrm>
              <a:off x="5462247" y="3461115"/>
              <a:ext cx="86825" cy="29759"/>
            </a:xfrm>
            <a:custGeom>
              <a:avLst/>
              <a:gdLst/>
              <a:ahLst/>
              <a:cxnLst/>
              <a:rect l="l" t="t" r="r" b="b"/>
              <a:pathLst>
                <a:path w="2728" h="935" extrusionOk="0">
                  <a:moveTo>
                    <a:pt x="1094" y="0"/>
                  </a:moveTo>
                  <a:cubicBezTo>
                    <a:pt x="768" y="0"/>
                    <a:pt x="473" y="35"/>
                    <a:pt x="287" y="66"/>
                  </a:cubicBezTo>
                  <a:cubicBezTo>
                    <a:pt x="120" y="102"/>
                    <a:pt x="1" y="233"/>
                    <a:pt x="1" y="399"/>
                  </a:cubicBezTo>
                  <a:lnTo>
                    <a:pt x="1" y="768"/>
                  </a:lnTo>
                  <a:cubicBezTo>
                    <a:pt x="1" y="864"/>
                    <a:pt x="72" y="935"/>
                    <a:pt x="168" y="935"/>
                  </a:cubicBezTo>
                  <a:cubicBezTo>
                    <a:pt x="251" y="935"/>
                    <a:pt x="322" y="864"/>
                    <a:pt x="322" y="768"/>
                  </a:cubicBezTo>
                  <a:lnTo>
                    <a:pt x="322" y="399"/>
                  </a:lnTo>
                  <a:cubicBezTo>
                    <a:pt x="322" y="399"/>
                    <a:pt x="322" y="387"/>
                    <a:pt x="346" y="387"/>
                  </a:cubicBezTo>
                  <a:cubicBezTo>
                    <a:pt x="498" y="361"/>
                    <a:pt x="764" y="327"/>
                    <a:pt x="1063" y="327"/>
                  </a:cubicBezTo>
                  <a:cubicBezTo>
                    <a:pt x="1162" y="327"/>
                    <a:pt x="1266" y="331"/>
                    <a:pt x="1370" y="340"/>
                  </a:cubicBezTo>
                  <a:cubicBezTo>
                    <a:pt x="1858" y="364"/>
                    <a:pt x="2215" y="506"/>
                    <a:pt x="2442" y="709"/>
                  </a:cubicBezTo>
                  <a:cubicBezTo>
                    <a:pt x="2471" y="739"/>
                    <a:pt x="2513" y="753"/>
                    <a:pt x="2555" y="753"/>
                  </a:cubicBezTo>
                  <a:cubicBezTo>
                    <a:pt x="2596" y="753"/>
                    <a:pt x="2638" y="739"/>
                    <a:pt x="2668" y="709"/>
                  </a:cubicBezTo>
                  <a:cubicBezTo>
                    <a:pt x="2727" y="637"/>
                    <a:pt x="2727" y="530"/>
                    <a:pt x="2656" y="471"/>
                  </a:cubicBezTo>
                  <a:cubicBezTo>
                    <a:pt x="2283" y="97"/>
                    <a:pt x="1643" y="0"/>
                    <a:pt x="10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1024;p85">
              <a:extLst>
                <a:ext uri="{FF2B5EF4-FFF2-40B4-BE49-F238E27FC236}">
                  <a16:creationId xmlns:a16="http://schemas.microsoft.com/office/drawing/2014/main" id="{EF65D6B7-0CC5-BECE-D73B-B9C1092F5BE8}"/>
                </a:ext>
              </a:extLst>
            </p:cNvPr>
            <p:cNvSpPr/>
            <p:nvPr/>
          </p:nvSpPr>
          <p:spPr>
            <a:xfrm>
              <a:off x="5441050" y="3636389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845"/>
                  </a:lnTo>
                  <a:cubicBezTo>
                    <a:pt x="0" y="929"/>
                    <a:pt x="72" y="1012"/>
                    <a:pt x="167" y="1012"/>
                  </a:cubicBezTo>
                  <a:cubicBezTo>
                    <a:pt x="250" y="1012"/>
                    <a:pt x="322" y="929"/>
                    <a:pt x="322" y="845"/>
                  </a:cubicBezTo>
                  <a:lnTo>
                    <a:pt x="322" y="155"/>
                  </a:lnTo>
                  <a:cubicBezTo>
                    <a:pt x="310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1025;p85">
              <a:extLst>
                <a:ext uri="{FF2B5EF4-FFF2-40B4-BE49-F238E27FC236}">
                  <a16:creationId xmlns:a16="http://schemas.microsoft.com/office/drawing/2014/main" id="{1DC98525-5583-7567-E805-B73CD49E7F8C}"/>
                </a:ext>
              </a:extLst>
            </p:cNvPr>
            <p:cNvSpPr/>
            <p:nvPr/>
          </p:nvSpPr>
          <p:spPr>
            <a:xfrm>
              <a:off x="5559257" y="3636389"/>
              <a:ext cx="10662" cy="32241"/>
            </a:xfrm>
            <a:custGeom>
              <a:avLst/>
              <a:gdLst/>
              <a:ahLst/>
              <a:cxnLst/>
              <a:rect l="l" t="t" r="r" b="b"/>
              <a:pathLst>
                <a:path w="335" h="1013" extrusionOk="0">
                  <a:moveTo>
                    <a:pt x="168" y="0"/>
                  </a:moveTo>
                  <a:cubicBezTo>
                    <a:pt x="84" y="0"/>
                    <a:pt x="1" y="71"/>
                    <a:pt x="1" y="155"/>
                  </a:cubicBezTo>
                  <a:lnTo>
                    <a:pt x="1" y="845"/>
                  </a:lnTo>
                  <a:cubicBezTo>
                    <a:pt x="1" y="929"/>
                    <a:pt x="84" y="1012"/>
                    <a:pt x="168" y="1012"/>
                  </a:cubicBezTo>
                  <a:cubicBezTo>
                    <a:pt x="263" y="1012"/>
                    <a:pt x="334" y="929"/>
                    <a:pt x="334" y="845"/>
                  </a:cubicBezTo>
                  <a:lnTo>
                    <a:pt x="334" y="155"/>
                  </a:lnTo>
                  <a:cubicBezTo>
                    <a:pt x="334" y="71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11026;p85">
            <a:extLst>
              <a:ext uri="{FF2B5EF4-FFF2-40B4-BE49-F238E27FC236}">
                <a16:creationId xmlns:a16="http://schemas.microsoft.com/office/drawing/2014/main" id="{A8FD2E4F-03E7-2F39-52D0-6FACAC1F2E20}"/>
              </a:ext>
            </a:extLst>
          </p:cNvPr>
          <p:cNvGrpSpPr/>
          <p:nvPr/>
        </p:nvGrpSpPr>
        <p:grpSpPr>
          <a:xfrm>
            <a:off x="1896039" y="4491165"/>
            <a:ext cx="2254572" cy="1599013"/>
            <a:chOff x="5776798" y="3409778"/>
            <a:chExt cx="346379" cy="264518"/>
          </a:xfrm>
          <a:solidFill>
            <a:schemeClr val="bg1"/>
          </a:solidFill>
        </p:grpSpPr>
        <p:sp>
          <p:nvSpPr>
            <p:cNvPr id="42" name="Google Shape;11027;p85">
              <a:extLst>
                <a:ext uri="{FF2B5EF4-FFF2-40B4-BE49-F238E27FC236}">
                  <a16:creationId xmlns:a16="http://schemas.microsoft.com/office/drawing/2014/main" id="{37135FF9-7BBC-3316-2523-234DBBB60722}"/>
                </a:ext>
              </a:extLst>
            </p:cNvPr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1028;p85">
              <a:extLst>
                <a:ext uri="{FF2B5EF4-FFF2-40B4-BE49-F238E27FC236}">
                  <a16:creationId xmlns:a16="http://schemas.microsoft.com/office/drawing/2014/main" id="{C45AEBC9-AA95-3513-2B07-20377A374F9E}"/>
                </a:ext>
              </a:extLst>
            </p:cNvPr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1029;p85">
              <a:extLst>
                <a:ext uri="{FF2B5EF4-FFF2-40B4-BE49-F238E27FC236}">
                  <a16:creationId xmlns:a16="http://schemas.microsoft.com/office/drawing/2014/main" id="{8DEC57BD-877F-68B3-AE62-BA8E200D778A}"/>
                </a:ext>
              </a:extLst>
            </p:cNvPr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1030;p85">
              <a:extLst>
                <a:ext uri="{FF2B5EF4-FFF2-40B4-BE49-F238E27FC236}">
                  <a16:creationId xmlns:a16="http://schemas.microsoft.com/office/drawing/2014/main" id="{3955DD7F-C428-5BF5-7CE1-8F9414DE8D3D}"/>
                </a:ext>
              </a:extLst>
            </p:cNvPr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1031;p85">
              <a:extLst>
                <a:ext uri="{FF2B5EF4-FFF2-40B4-BE49-F238E27FC236}">
                  <a16:creationId xmlns:a16="http://schemas.microsoft.com/office/drawing/2014/main" id="{CDCA14A3-0C3D-6A98-2EF1-DD3357195552}"/>
                </a:ext>
              </a:extLst>
            </p:cNvPr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1032;p85">
              <a:extLst>
                <a:ext uri="{FF2B5EF4-FFF2-40B4-BE49-F238E27FC236}">
                  <a16:creationId xmlns:a16="http://schemas.microsoft.com/office/drawing/2014/main" id="{AA04FE52-27DB-1A71-FE0B-CA9F4074D7A0}"/>
                </a:ext>
              </a:extLst>
            </p:cNvPr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Rectangle 17">
            <a:extLst>
              <a:ext uri="{FF2B5EF4-FFF2-40B4-BE49-F238E27FC236}">
                <a16:creationId xmlns:a16="http://schemas.microsoft.com/office/drawing/2014/main" id="{A87321F5-7A8C-1E9C-2B88-F0003FB002E6}"/>
              </a:ext>
            </a:extLst>
          </p:cNvPr>
          <p:cNvSpPr/>
          <p:nvPr/>
        </p:nvSpPr>
        <p:spPr>
          <a:xfrm>
            <a:off x="551035" y="6331465"/>
            <a:ext cx="731871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202,028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Participaciones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Arial"/>
              <a:sym typeface="Arial"/>
            </a:endParaRPr>
          </a:p>
        </p:txBody>
      </p:sp>
      <p:sp>
        <p:nvSpPr>
          <p:cNvPr id="49" name="Rectangle 17">
            <a:extLst>
              <a:ext uri="{FF2B5EF4-FFF2-40B4-BE49-F238E27FC236}">
                <a16:creationId xmlns:a16="http://schemas.microsoft.com/office/drawing/2014/main" id="{66F8C222-5735-3C15-4195-4B9F922EF0F0}"/>
              </a:ext>
            </a:extLst>
          </p:cNvPr>
          <p:cNvSpPr/>
          <p:nvPr/>
        </p:nvSpPr>
        <p:spPr>
          <a:xfrm>
            <a:off x="7391019" y="11452077"/>
            <a:ext cx="28129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65%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Presencial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Arial"/>
              <a:sym typeface="Arial"/>
            </a:endParaRPr>
          </a:p>
        </p:txBody>
      </p:sp>
      <p:sp>
        <p:nvSpPr>
          <p:cNvPr id="50" name="Rectangle 17">
            <a:extLst>
              <a:ext uri="{FF2B5EF4-FFF2-40B4-BE49-F238E27FC236}">
                <a16:creationId xmlns:a16="http://schemas.microsoft.com/office/drawing/2014/main" id="{9349E9C2-974E-846C-A873-9F5BF53441A9}"/>
              </a:ext>
            </a:extLst>
          </p:cNvPr>
          <p:cNvSpPr/>
          <p:nvPr/>
        </p:nvSpPr>
        <p:spPr>
          <a:xfrm>
            <a:off x="9079727" y="11452077"/>
            <a:ext cx="46370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 typeface="Arial"/>
              <a:buNone/>
              <a:tabLst/>
              <a:defRPr/>
            </a:pPr>
            <a:r>
              <a:rPr lang="en-US" sz="4400" kern="12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rPr>
              <a:t>27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%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Herramientas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tecnológicas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Arial"/>
              <a:sym typeface="Arial"/>
            </a:endParaRPr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id="{5775DA03-53A0-FF29-4E0B-94A52A6B27BB}"/>
              </a:ext>
            </a:extLst>
          </p:cNvPr>
          <p:cNvSpPr/>
          <p:nvPr/>
        </p:nvSpPr>
        <p:spPr>
          <a:xfrm>
            <a:off x="11776719" y="11452077"/>
            <a:ext cx="379403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 typeface="Arial"/>
              <a:buNone/>
              <a:tabLst/>
              <a:defRPr/>
            </a:pPr>
            <a:r>
              <a:rPr lang="en-US" sz="4400" kern="12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rPr>
              <a:t>8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%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Virtual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Arial"/>
              <a:sym typeface="Arial"/>
            </a:endParaRPr>
          </a:p>
        </p:txBody>
      </p:sp>
      <p:sp>
        <p:nvSpPr>
          <p:cNvPr id="52" name="Rectangle 17">
            <a:extLst>
              <a:ext uri="{FF2B5EF4-FFF2-40B4-BE49-F238E27FC236}">
                <a16:creationId xmlns:a16="http://schemas.microsoft.com/office/drawing/2014/main" id="{F670DB08-DED3-626F-52F8-19D7237C08F2}"/>
              </a:ext>
            </a:extLst>
          </p:cNvPr>
          <p:cNvSpPr/>
          <p:nvPr/>
        </p:nvSpPr>
        <p:spPr>
          <a:xfrm>
            <a:off x="17764660" y="11335863"/>
            <a:ext cx="233856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49%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Hombres</a:t>
            </a:r>
          </a:p>
        </p:txBody>
      </p:sp>
      <p:sp>
        <p:nvSpPr>
          <p:cNvPr id="53" name="Rectangle 17">
            <a:extLst>
              <a:ext uri="{FF2B5EF4-FFF2-40B4-BE49-F238E27FC236}">
                <a16:creationId xmlns:a16="http://schemas.microsoft.com/office/drawing/2014/main" id="{C1F5F038-1824-CDC6-850C-9132A33ADEF6}"/>
              </a:ext>
            </a:extLst>
          </p:cNvPr>
          <p:cNvSpPr/>
          <p:nvPr/>
        </p:nvSpPr>
        <p:spPr>
          <a:xfrm>
            <a:off x="19777616" y="11311300"/>
            <a:ext cx="233856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51%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Mujeres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Arial"/>
              <a:sym typeface="Arial"/>
            </a:endParaRPr>
          </a:p>
        </p:txBody>
      </p:sp>
      <p:sp>
        <p:nvSpPr>
          <p:cNvPr id="54" name="Rectangle 17">
            <a:extLst>
              <a:ext uri="{FF2B5EF4-FFF2-40B4-BE49-F238E27FC236}">
                <a16:creationId xmlns:a16="http://schemas.microsoft.com/office/drawing/2014/main" id="{4DEDE43C-BF1D-890D-083D-D91EF961F2DB}"/>
              </a:ext>
            </a:extLst>
          </p:cNvPr>
          <p:cNvSpPr/>
          <p:nvPr/>
        </p:nvSpPr>
        <p:spPr>
          <a:xfrm>
            <a:off x="9517155" y="8812341"/>
            <a:ext cx="37940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 typeface="Arial"/>
              <a:buNone/>
              <a:tabLst/>
              <a:defRPr/>
            </a:pPr>
            <a:r>
              <a:rPr kumimoji="0" lang="en-US" sz="440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ca One"/>
                <a:cs typeface="Arial"/>
                <a:sym typeface="Arial"/>
              </a:rPr>
              <a:t>Modalidad</a:t>
            </a:r>
            <a:endParaRPr kumimoji="0" lang="en-US" sz="44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nica One"/>
              <a:cs typeface="Arial"/>
              <a:sym typeface="Arial"/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id="{B72DE13F-356D-40A6-993D-56C023A52FF5}"/>
              </a:ext>
            </a:extLst>
          </p:cNvPr>
          <p:cNvSpPr/>
          <p:nvPr/>
        </p:nvSpPr>
        <p:spPr>
          <a:xfrm>
            <a:off x="18216613" y="8514502"/>
            <a:ext cx="3393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 typeface="Arial"/>
              <a:buNone/>
              <a:tabLst/>
              <a:defRPr/>
            </a:pPr>
            <a:r>
              <a:rPr kumimoji="0" lang="en-US" sz="440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ca One"/>
                <a:cs typeface="Arial"/>
                <a:sym typeface="Arial"/>
              </a:rPr>
              <a:t>Sexo</a:t>
            </a:r>
            <a:endParaRPr kumimoji="0" lang="en-US" sz="44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nica One"/>
              <a:cs typeface="Arial"/>
              <a:sym typeface="Arial"/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54340785-CEDE-549E-4A0B-31202710885F}"/>
              </a:ext>
            </a:extLst>
          </p:cNvPr>
          <p:cNvSpPr/>
          <p:nvPr/>
        </p:nvSpPr>
        <p:spPr>
          <a:xfrm>
            <a:off x="7800127" y="6231591"/>
            <a:ext cx="37940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$17.3 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62968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Inversión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Arial"/>
              <a:sym typeface="Arial"/>
            </a:endParaRPr>
          </a:p>
        </p:txBody>
      </p:sp>
      <p:grpSp>
        <p:nvGrpSpPr>
          <p:cNvPr id="60" name="Google Shape;10203;p66">
            <a:extLst>
              <a:ext uri="{FF2B5EF4-FFF2-40B4-BE49-F238E27FC236}">
                <a16:creationId xmlns:a16="http://schemas.microsoft.com/office/drawing/2014/main" id="{95180723-9DEF-7241-FCDA-A8C648D90CA6}"/>
              </a:ext>
            </a:extLst>
          </p:cNvPr>
          <p:cNvGrpSpPr/>
          <p:nvPr/>
        </p:nvGrpSpPr>
        <p:grpSpPr>
          <a:xfrm>
            <a:off x="8882106" y="4491165"/>
            <a:ext cx="1630082" cy="1473194"/>
            <a:chOff x="6222125" y="2025975"/>
            <a:chExt cx="499450" cy="474125"/>
          </a:xfrm>
          <a:solidFill>
            <a:schemeClr val="bg1"/>
          </a:solidFill>
        </p:grpSpPr>
        <p:sp>
          <p:nvSpPr>
            <p:cNvPr id="61" name="Google Shape;10204;p66">
              <a:extLst>
                <a:ext uri="{FF2B5EF4-FFF2-40B4-BE49-F238E27FC236}">
                  <a16:creationId xmlns:a16="http://schemas.microsoft.com/office/drawing/2014/main" id="{E52D6506-B549-303F-9B06-AF4EF47B160C}"/>
                </a:ext>
              </a:extLst>
            </p:cNvPr>
            <p:cNvSpPr/>
            <p:nvPr/>
          </p:nvSpPr>
          <p:spPr>
            <a:xfrm>
              <a:off x="6222125" y="2025975"/>
              <a:ext cx="499450" cy="474125"/>
            </a:xfrm>
            <a:custGeom>
              <a:avLst/>
              <a:gdLst/>
              <a:ahLst/>
              <a:cxnLst/>
              <a:rect l="l" t="t" r="r" b="b"/>
              <a:pathLst>
                <a:path w="19978" h="18965" extrusionOk="0">
                  <a:moveTo>
                    <a:pt x="10490" y="1134"/>
                  </a:moveTo>
                  <a:cubicBezTo>
                    <a:pt x="15095" y="1134"/>
                    <a:pt x="18839" y="4878"/>
                    <a:pt x="18839" y="9483"/>
                  </a:cubicBezTo>
                  <a:cubicBezTo>
                    <a:pt x="18839" y="14087"/>
                    <a:pt x="15095" y="17832"/>
                    <a:pt x="10490" y="17832"/>
                  </a:cubicBezTo>
                  <a:cubicBezTo>
                    <a:pt x="5886" y="17832"/>
                    <a:pt x="2142" y="14087"/>
                    <a:pt x="2142" y="9483"/>
                  </a:cubicBezTo>
                  <a:cubicBezTo>
                    <a:pt x="2142" y="4878"/>
                    <a:pt x="5886" y="1134"/>
                    <a:pt x="10490" y="1134"/>
                  </a:cubicBezTo>
                  <a:close/>
                  <a:moveTo>
                    <a:pt x="10488" y="0"/>
                  </a:moveTo>
                  <a:cubicBezTo>
                    <a:pt x="6717" y="0"/>
                    <a:pt x="3222" y="2259"/>
                    <a:pt x="1731" y="5853"/>
                  </a:cubicBezTo>
                  <a:cubicBezTo>
                    <a:pt x="1" y="10032"/>
                    <a:pt x="1462" y="14854"/>
                    <a:pt x="5222" y="17367"/>
                  </a:cubicBezTo>
                  <a:cubicBezTo>
                    <a:pt x="6828" y="18439"/>
                    <a:pt x="8663" y="18964"/>
                    <a:pt x="10487" y="18964"/>
                  </a:cubicBezTo>
                  <a:cubicBezTo>
                    <a:pt x="12934" y="18964"/>
                    <a:pt x="15362" y="18020"/>
                    <a:pt x="17194" y="16186"/>
                  </a:cubicBezTo>
                  <a:cubicBezTo>
                    <a:pt x="18978" y="14414"/>
                    <a:pt x="19978" y="11998"/>
                    <a:pt x="19972" y="9483"/>
                  </a:cubicBezTo>
                  <a:cubicBezTo>
                    <a:pt x="19972" y="4960"/>
                    <a:pt x="16777" y="1065"/>
                    <a:pt x="12341" y="183"/>
                  </a:cubicBezTo>
                  <a:cubicBezTo>
                    <a:pt x="11721" y="60"/>
                    <a:pt x="11101" y="0"/>
                    <a:pt x="104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0205;p66">
              <a:extLst>
                <a:ext uri="{FF2B5EF4-FFF2-40B4-BE49-F238E27FC236}">
                  <a16:creationId xmlns:a16="http://schemas.microsoft.com/office/drawing/2014/main" id="{B1505FB3-1B04-1218-ACA2-29A51E5B1937}"/>
                </a:ext>
              </a:extLst>
            </p:cNvPr>
            <p:cNvSpPr/>
            <p:nvPr/>
          </p:nvSpPr>
          <p:spPr>
            <a:xfrm>
              <a:off x="6309175" y="2087825"/>
              <a:ext cx="350425" cy="350425"/>
            </a:xfrm>
            <a:custGeom>
              <a:avLst/>
              <a:gdLst/>
              <a:ahLst/>
              <a:cxnLst/>
              <a:rect l="l" t="t" r="r" b="b"/>
              <a:pathLst>
                <a:path w="14017" h="14017" extrusionOk="0">
                  <a:moveTo>
                    <a:pt x="7008" y="1133"/>
                  </a:moveTo>
                  <a:cubicBezTo>
                    <a:pt x="10248" y="1133"/>
                    <a:pt x="12884" y="3769"/>
                    <a:pt x="12884" y="7009"/>
                  </a:cubicBezTo>
                  <a:cubicBezTo>
                    <a:pt x="12884" y="10249"/>
                    <a:pt x="10248" y="12885"/>
                    <a:pt x="7008" y="12885"/>
                  </a:cubicBezTo>
                  <a:cubicBezTo>
                    <a:pt x="3769" y="12885"/>
                    <a:pt x="1133" y="10249"/>
                    <a:pt x="1133" y="7009"/>
                  </a:cubicBezTo>
                  <a:cubicBezTo>
                    <a:pt x="1133" y="3769"/>
                    <a:pt x="3769" y="1133"/>
                    <a:pt x="7008" y="1133"/>
                  </a:cubicBezTo>
                  <a:close/>
                  <a:moveTo>
                    <a:pt x="7008" y="1"/>
                  </a:moveTo>
                  <a:cubicBezTo>
                    <a:pt x="3144" y="1"/>
                    <a:pt x="0" y="3144"/>
                    <a:pt x="0" y="7009"/>
                  </a:cubicBezTo>
                  <a:cubicBezTo>
                    <a:pt x="0" y="10874"/>
                    <a:pt x="3144" y="14017"/>
                    <a:pt x="7008" y="14017"/>
                  </a:cubicBezTo>
                  <a:cubicBezTo>
                    <a:pt x="10873" y="14017"/>
                    <a:pt x="14017" y="10874"/>
                    <a:pt x="14017" y="7009"/>
                  </a:cubicBezTo>
                  <a:cubicBezTo>
                    <a:pt x="14017" y="3144"/>
                    <a:pt x="10873" y="1"/>
                    <a:pt x="70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0206;p66">
              <a:extLst>
                <a:ext uri="{FF2B5EF4-FFF2-40B4-BE49-F238E27FC236}">
                  <a16:creationId xmlns:a16="http://schemas.microsoft.com/office/drawing/2014/main" id="{A0508D44-217F-D127-EB77-05D020A65902}"/>
                </a:ext>
              </a:extLst>
            </p:cNvPr>
            <p:cNvSpPr/>
            <p:nvPr/>
          </p:nvSpPr>
          <p:spPr>
            <a:xfrm>
              <a:off x="6431600" y="2142250"/>
              <a:ext cx="105575" cy="241575"/>
            </a:xfrm>
            <a:custGeom>
              <a:avLst/>
              <a:gdLst/>
              <a:ahLst/>
              <a:cxnLst/>
              <a:rect l="l" t="t" r="r" b="b"/>
              <a:pathLst>
                <a:path w="4223" h="9663" extrusionOk="0">
                  <a:moveTo>
                    <a:pt x="2111" y="1"/>
                  </a:moveTo>
                  <a:cubicBezTo>
                    <a:pt x="1797" y="1"/>
                    <a:pt x="1547" y="254"/>
                    <a:pt x="1547" y="568"/>
                  </a:cubicBezTo>
                  <a:lnTo>
                    <a:pt x="1547" y="1504"/>
                  </a:lnTo>
                  <a:cubicBezTo>
                    <a:pt x="599" y="1785"/>
                    <a:pt x="1" y="2718"/>
                    <a:pt x="143" y="3697"/>
                  </a:cubicBezTo>
                  <a:cubicBezTo>
                    <a:pt x="285" y="4675"/>
                    <a:pt x="1124" y="5399"/>
                    <a:pt x="2111" y="5399"/>
                  </a:cubicBezTo>
                  <a:cubicBezTo>
                    <a:pt x="2872" y="5399"/>
                    <a:pt x="3256" y="6320"/>
                    <a:pt x="2715" y="6858"/>
                  </a:cubicBezTo>
                  <a:cubicBezTo>
                    <a:pt x="2542" y="7033"/>
                    <a:pt x="2328" y="7111"/>
                    <a:pt x="2118" y="7111"/>
                  </a:cubicBezTo>
                  <a:cubicBezTo>
                    <a:pt x="1679" y="7111"/>
                    <a:pt x="1257" y="6769"/>
                    <a:pt x="1257" y="6254"/>
                  </a:cubicBezTo>
                  <a:cubicBezTo>
                    <a:pt x="1257" y="5940"/>
                    <a:pt x="1003" y="5686"/>
                    <a:pt x="689" y="5686"/>
                  </a:cubicBezTo>
                  <a:cubicBezTo>
                    <a:pt x="378" y="5686"/>
                    <a:pt x="125" y="5940"/>
                    <a:pt x="125" y="6254"/>
                  </a:cubicBezTo>
                  <a:cubicBezTo>
                    <a:pt x="125" y="7133"/>
                    <a:pt x="701" y="7909"/>
                    <a:pt x="1547" y="8159"/>
                  </a:cubicBezTo>
                  <a:lnTo>
                    <a:pt x="1547" y="9098"/>
                  </a:lnTo>
                  <a:cubicBezTo>
                    <a:pt x="1547" y="9409"/>
                    <a:pt x="1797" y="9663"/>
                    <a:pt x="2111" y="9663"/>
                  </a:cubicBezTo>
                  <a:cubicBezTo>
                    <a:pt x="2425" y="9663"/>
                    <a:pt x="2679" y="9409"/>
                    <a:pt x="2679" y="9098"/>
                  </a:cubicBezTo>
                  <a:lnTo>
                    <a:pt x="2679" y="8159"/>
                  </a:lnTo>
                  <a:cubicBezTo>
                    <a:pt x="3624" y="7878"/>
                    <a:pt x="4222" y="6945"/>
                    <a:pt x="4080" y="5967"/>
                  </a:cubicBezTo>
                  <a:cubicBezTo>
                    <a:pt x="3939" y="4991"/>
                    <a:pt x="3102" y="4267"/>
                    <a:pt x="2118" y="4267"/>
                  </a:cubicBezTo>
                  <a:cubicBezTo>
                    <a:pt x="2116" y="4267"/>
                    <a:pt x="2114" y="4267"/>
                    <a:pt x="2111" y="4267"/>
                  </a:cubicBezTo>
                  <a:cubicBezTo>
                    <a:pt x="2106" y="4267"/>
                    <a:pt x="2100" y="4267"/>
                    <a:pt x="2095" y="4267"/>
                  </a:cubicBezTo>
                  <a:cubicBezTo>
                    <a:pt x="1622" y="4267"/>
                    <a:pt x="1239" y="3884"/>
                    <a:pt x="1239" y="3410"/>
                  </a:cubicBezTo>
                  <a:cubicBezTo>
                    <a:pt x="1239" y="2935"/>
                    <a:pt x="1622" y="2555"/>
                    <a:pt x="2095" y="2555"/>
                  </a:cubicBezTo>
                  <a:cubicBezTo>
                    <a:pt x="2100" y="2555"/>
                    <a:pt x="2106" y="2555"/>
                    <a:pt x="2111" y="2555"/>
                  </a:cubicBezTo>
                  <a:cubicBezTo>
                    <a:pt x="2582" y="2555"/>
                    <a:pt x="2966" y="2939"/>
                    <a:pt x="2966" y="3410"/>
                  </a:cubicBezTo>
                  <a:cubicBezTo>
                    <a:pt x="2966" y="3724"/>
                    <a:pt x="3220" y="3977"/>
                    <a:pt x="3534" y="3977"/>
                  </a:cubicBezTo>
                  <a:cubicBezTo>
                    <a:pt x="3845" y="3977"/>
                    <a:pt x="4098" y="3724"/>
                    <a:pt x="4098" y="3410"/>
                  </a:cubicBezTo>
                  <a:cubicBezTo>
                    <a:pt x="4098" y="2531"/>
                    <a:pt x="3522" y="1755"/>
                    <a:pt x="2679" y="1504"/>
                  </a:cubicBezTo>
                  <a:lnTo>
                    <a:pt x="2679" y="568"/>
                  </a:lnTo>
                  <a:cubicBezTo>
                    <a:pt x="2679" y="254"/>
                    <a:pt x="2425" y="1"/>
                    <a:pt x="21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10687;p68">
            <a:extLst>
              <a:ext uri="{FF2B5EF4-FFF2-40B4-BE49-F238E27FC236}">
                <a16:creationId xmlns:a16="http://schemas.microsoft.com/office/drawing/2014/main" id="{68552153-4BE2-A418-8B06-A3B30FEF4203}"/>
              </a:ext>
            </a:extLst>
          </p:cNvPr>
          <p:cNvGrpSpPr/>
          <p:nvPr/>
        </p:nvGrpSpPr>
        <p:grpSpPr>
          <a:xfrm>
            <a:off x="2734240" y="9322078"/>
            <a:ext cx="1630082" cy="1596704"/>
            <a:chOff x="-59502375" y="1904375"/>
            <a:chExt cx="319000" cy="319500"/>
          </a:xfrm>
          <a:solidFill>
            <a:schemeClr val="bg1"/>
          </a:solidFill>
        </p:grpSpPr>
        <p:sp>
          <p:nvSpPr>
            <p:cNvPr id="65" name="Google Shape;10688;p68">
              <a:extLst>
                <a:ext uri="{FF2B5EF4-FFF2-40B4-BE49-F238E27FC236}">
                  <a16:creationId xmlns:a16="http://schemas.microsoft.com/office/drawing/2014/main" id="{C2706060-E384-D071-C300-E3D29457EF4D}"/>
                </a:ext>
              </a:extLst>
            </p:cNvPr>
            <p:cNvSpPr/>
            <p:nvPr/>
          </p:nvSpPr>
          <p:spPr>
            <a:xfrm>
              <a:off x="-59455125" y="2097050"/>
              <a:ext cx="227650" cy="62225"/>
            </a:xfrm>
            <a:custGeom>
              <a:avLst/>
              <a:gdLst/>
              <a:ahLst/>
              <a:cxnLst/>
              <a:rect l="l" t="t" r="r" b="b"/>
              <a:pathLst>
                <a:path w="9106" h="2489" extrusionOk="0">
                  <a:moveTo>
                    <a:pt x="1670" y="819"/>
                  </a:moveTo>
                  <a:lnTo>
                    <a:pt x="1670" y="1670"/>
                  </a:lnTo>
                  <a:lnTo>
                    <a:pt x="820" y="1670"/>
                  </a:lnTo>
                  <a:lnTo>
                    <a:pt x="820" y="819"/>
                  </a:lnTo>
                  <a:close/>
                  <a:moveTo>
                    <a:pt x="3309" y="819"/>
                  </a:moveTo>
                  <a:lnTo>
                    <a:pt x="3309" y="1670"/>
                  </a:lnTo>
                  <a:lnTo>
                    <a:pt x="2489" y="1670"/>
                  </a:lnTo>
                  <a:lnTo>
                    <a:pt x="2489" y="819"/>
                  </a:lnTo>
                  <a:close/>
                  <a:moveTo>
                    <a:pt x="4978" y="819"/>
                  </a:moveTo>
                  <a:lnTo>
                    <a:pt x="4978" y="1670"/>
                  </a:lnTo>
                  <a:lnTo>
                    <a:pt x="4128" y="1670"/>
                  </a:lnTo>
                  <a:lnTo>
                    <a:pt x="4128" y="819"/>
                  </a:lnTo>
                  <a:close/>
                  <a:moveTo>
                    <a:pt x="6617" y="819"/>
                  </a:moveTo>
                  <a:lnTo>
                    <a:pt x="6617" y="1670"/>
                  </a:lnTo>
                  <a:lnTo>
                    <a:pt x="5798" y="1670"/>
                  </a:lnTo>
                  <a:lnTo>
                    <a:pt x="5798" y="819"/>
                  </a:lnTo>
                  <a:close/>
                  <a:moveTo>
                    <a:pt x="8286" y="819"/>
                  </a:moveTo>
                  <a:lnTo>
                    <a:pt x="8286" y="1670"/>
                  </a:lnTo>
                  <a:lnTo>
                    <a:pt x="7436" y="1670"/>
                  </a:lnTo>
                  <a:lnTo>
                    <a:pt x="7436" y="819"/>
                  </a:lnTo>
                  <a:close/>
                  <a:moveTo>
                    <a:pt x="410" y="0"/>
                  </a:moveTo>
                  <a:cubicBezTo>
                    <a:pt x="158" y="0"/>
                    <a:pt x="1" y="189"/>
                    <a:pt x="1" y="410"/>
                  </a:cubicBezTo>
                  <a:lnTo>
                    <a:pt x="1" y="2048"/>
                  </a:lnTo>
                  <a:cubicBezTo>
                    <a:pt x="1" y="2300"/>
                    <a:pt x="190" y="2489"/>
                    <a:pt x="410" y="2489"/>
                  </a:cubicBezTo>
                  <a:lnTo>
                    <a:pt x="8664" y="2489"/>
                  </a:lnTo>
                  <a:cubicBezTo>
                    <a:pt x="8917" y="2489"/>
                    <a:pt x="9106" y="2300"/>
                    <a:pt x="9106" y="2048"/>
                  </a:cubicBezTo>
                  <a:lnTo>
                    <a:pt x="9106" y="410"/>
                  </a:lnTo>
                  <a:cubicBezTo>
                    <a:pt x="9106" y="158"/>
                    <a:pt x="8917" y="0"/>
                    <a:pt x="86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0689;p68">
              <a:extLst>
                <a:ext uri="{FF2B5EF4-FFF2-40B4-BE49-F238E27FC236}">
                  <a16:creationId xmlns:a16="http://schemas.microsoft.com/office/drawing/2014/main" id="{65D9C76B-3480-43CA-6118-A968BF4C4582}"/>
                </a:ext>
              </a:extLst>
            </p:cNvPr>
            <p:cNvSpPr/>
            <p:nvPr/>
          </p:nvSpPr>
          <p:spPr>
            <a:xfrm>
              <a:off x="-59502375" y="1966300"/>
              <a:ext cx="319000" cy="257575"/>
            </a:xfrm>
            <a:custGeom>
              <a:avLst/>
              <a:gdLst/>
              <a:ahLst/>
              <a:cxnLst/>
              <a:rect l="l" t="t" r="r" b="b"/>
              <a:pathLst>
                <a:path w="12760" h="10303" extrusionOk="0">
                  <a:moveTo>
                    <a:pt x="8633" y="1639"/>
                  </a:moveTo>
                  <a:lnTo>
                    <a:pt x="8633" y="3592"/>
                  </a:lnTo>
                  <a:lnTo>
                    <a:pt x="7814" y="3592"/>
                  </a:lnTo>
                  <a:lnTo>
                    <a:pt x="7814" y="1639"/>
                  </a:lnTo>
                  <a:close/>
                  <a:moveTo>
                    <a:pt x="11941" y="819"/>
                  </a:moveTo>
                  <a:lnTo>
                    <a:pt x="11941" y="3592"/>
                  </a:lnTo>
                  <a:lnTo>
                    <a:pt x="11122" y="3592"/>
                  </a:lnTo>
                  <a:lnTo>
                    <a:pt x="11122" y="819"/>
                  </a:lnTo>
                  <a:close/>
                  <a:moveTo>
                    <a:pt x="5041" y="3119"/>
                  </a:moveTo>
                  <a:lnTo>
                    <a:pt x="5041" y="3970"/>
                  </a:lnTo>
                  <a:cubicBezTo>
                    <a:pt x="5041" y="4222"/>
                    <a:pt x="5230" y="4411"/>
                    <a:pt x="5482" y="4411"/>
                  </a:cubicBezTo>
                  <a:lnTo>
                    <a:pt x="11941" y="4411"/>
                  </a:lnTo>
                  <a:lnTo>
                    <a:pt x="11941" y="9357"/>
                  </a:lnTo>
                  <a:lnTo>
                    <a:pt x="914" y="9357"/>
                  </a:lnTo>
                  <a:lnTo>
                    <a:pt x="914" y="4222"/>
                  </a:lnTo>
                  <a:lnTo>
                    <a:pt x="2552" y="3119"/>
                  </a:lnTo>
                  <a:lnTo>
                    <a:pt x="2552" y="3970"/>
                  </a:lnTo>
                  <a:cubicBezTo>
                    <a:pt x="2552" y="4207"/>
                    <a:pt x="2767" y="4373"/>
                    <a:pt x="2980" y="4373"/>
                  </a:cubicBezTo>
                  <a:cubicBezTo>
                    <a:pt x="3050" y="4373"/>
                    <a:pt x="3120" y="4355"/>
                    <a:pt x="3182" y="4316"/>
                  </a:cubicBezTo>
                  <a:lnTo>
                    <a:pt x="5041" y="3119"/>
                  </a:lnTo>
                  <a:close/>
                  <a:moveTo>
                    <a:pt x="10712" y="0"/>
                  </a:moveTo>
                  <a:cubicBezTo>
                    <a:pt x="10491" y="0"/>
                    <a:pt x="10334" y="189"/>
                    <a:pt x="10334" y="441"/>
                  </a:cubicBezTo>
                  <a:lnTo>
                    <a:pt x="10334" y="3592"/>
                  </a:lnTo>
                  <a:lnTo>
                    <a:pt x="9483" y="3592"/>
                  </a:lnTo>
                  <a:lnTo>
                    <a:pt x="9483" y="1261"/>
                  </a:lnTo>
                  <a:cubicBezTo>
                    <a:pt x="9483" y="1008"/>
                    <a:pt x="9294" y="819"/>
                    <a:pt x="9074" y="819"/>
                  </a:cubicBezTo>
                  <a:lnTo>
                    <a:pt x="7404" y="819"/>
                  </a:lnTo>
                  <a:cubicBezTo>
                    <a:pt x="7183" y="819"/>
                    <a:pt x="6963" y="1008"/>
                    <a:pt x="6963" y="1261"/>
                  </a:cubicBezTo>
                  <a:lnTo>
                    <a:pt x="6963" y="3592"/>
                  </a:lnTo>
                  <a:lnTo>
                    <a:pt x="5860" y="3592"/>
                  </a:lnTo>
                  <a:lnTo>
                    <a:pt x="5860" y="2363"/>
                  </a:lnTo>
                  <a:cubicBezTo>
                    <a:pt x="5860" y="2206"/>
                    <a:pt x="5797" y="2080"/>
                    <a:pt x="5640" y="2017"/>
                  </a:cubicBezTo>
                  <a:cubicBezTo>
                    <a:pt x="5581" y="1973"/>
                    <a:pt x="5509" y="1949"/>
                    <a:pt x="5436" y="1949"/>
                  </a:cubicBezTo>
                  <a:cubicBezTo>
                    <a:pt x="5352" y="1949"/>
                    <a:pt x="5266" y="1981"/>
                    <a:pt x="5199" y="2048"/>
                  </a:cubicBezTo>
                  <a:lnTo>
                    <a:pt x="3340" y="3245"/>
                  </a:lnTo>
                  <a:lnTo>
                    <a:pt x="3340" y="2395"/>
                  </a:lnTo>
                  <a:cubicBezTo>
                    <a:pt x="3340" y="2237"/>
                    <a:pt x="3277" y="2111"/>
                    <a:pt x="3119" y="2048"/>
                  </a:cubicBezTo>
                  <a:cubicBezTo>
                    <a:pt x="3061" y="2004"/>
                    <a:pt x="2989" y="1981"/>
                    <a:pt x="2916" y="1981"/>
                  </a:cubicBezTo>
                  <a:cubicBezTo>
                    <a:pt x="2831" y="1981"/>
                    <a:pt x="2746" y="2012"/>
                    <a:pt x="2678" y="2080"/>
                  </a:cubicBezTo>
                  <a:lnTo>
                    <a:pt x="189" y="3718"/>
                  </a:lnTo>
                  <a:cubicBezTo>
                    <a:pt x="95" y="3812"/>
                    <a:pt x="0" y="3938"/>
                    <a:pt x="0" y="4096"/>
                  </a:cubicBezTo>
                  <a:lnTo>
                    <a:pt x="0" y="9861"/>
                  </a:lnTo>
                  <a:cubicBezTo>
                    <a:pt x="0" y="10113"/>
                    <a:pt x="189" y="10302"/>
                    <a:pt x="441" y="10302"/>
                  </a:cubicBezTo>
                  <a:lnTo>
                    <a:pt x="12287" y="10302"/>
                  </a:lnTo>
                  <a:cubicBezTo>
                    <a:pt x="12539" y="10302"/>
                    <a:pt x="12697" y="10113"/>
                    <a:pt x="12697" y="9861"/>
                  </a:cubicBezTo>
                  <a:lnTo>
                    <a:pt x="12697" y="504"/>
                  </a:lnTo>
                  <a:cubicBezTo>
                    <a:pt x="12760" y="158"/>
                    <a:pt x="12602" y="0"/>
                    <a:pt x="12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0690;p68">
              <a:extLst>
                <a:ext uri="{FF2B5EF4-FFF2-40B4-BE49-F238E27FC236}">
                  <a16:creationId xmlns:a16="http://schemas.microsoft.com/office/drawing/2014/main" id="{9A06737C-F6D9-5451-019C-B2D6A1816C36}"/>
                </a:ext>
              </a:extLst>
            </p:cNvPr>
            <p:cNvSpPr/>
            <p:nvPr/>
          </p:nvSpPr>
          <p:spPr>
            <a:xfrm>
              <a:off x="-59322800" y="1904375"/>
              <a:ext cx="106350" cy="41175"/>
            </a:xfrm>
            <a:custGeom>
              <a:avLst/>
              <a:gdLst/>
              <a:ahLst/>
              <a:cxnLst/>
              <a:rect l="l" t="t" r="r" b="b"/>
              <a:pathLst>
                <a:path w="4254" h="1647" extrusionOk="0">
                  <a:moveTo>
                    <a:pt x="1291" y="0"/>
                  </a:moveTo>
                  <a:cubicBezTo>
                    <a:pt x="890" y="0"/>
                    <a:pt x="485" y="181"/>
                    <a:pt x="158" y="556"/>
                  </a:cubicBezTo>
                  <a:cubicBezTo>
                    <a:pt x="0" y="713"/>
                    <a:pt x="32" y="965"/>
                    <a:pt x="189" y="1123"/>
                  </a:cubicBezTo>
                  <a:cubicBezTo>
                    <a:pt x="265" y="1198"/>
                    <a:pt x="369" y="1237"/>
                    <a:pt x="474" y="1237"/>
                  </a:cubicBezTo>
                  <a:cubicBezTo>
                    <a:pt x="589" y="1237"/>
                    <a:pt x="706" y="1190"/>
                    <a:pt x="788" y="1091"/>
                  </a:cubicBezTo>
                  <a:cubicBezTo>
                    <a:pt x="946" y="918"/>
                    <a:pt x="1119" y="831"/>
                    <a:pt x="1292" y="831"/>
                  </a:cubicBezTo>
                  <a:cubicBezTo>
                    <a:pt x="1465" y="831"/>
                    <a:pt x="1639" y="918"/>
                    <a:pt x="1796" y="1091"/>
                  </a:cubicBezTo>
                  <a:cubicBezTo>
                    <a:pt x="2115" y="1457"/>
                    <a:pt x="2530" y="1646"/>
                    <a:pt x="2948" y="1646"/>
                  </a:cubicBezTo>
                  <a:cubicBezTo>
                    <a:pt x="3357" y="1646"/>
                    <a:pt x="3769" y="1465"/>
                    <a:pt x="4096" y="1091"/>
                  </a:cubicBezTo>
                  <a:cubicBezTo>
                    <a:pt x="4254" y="902"/>
                    <a:pt x="4191" y="650"/>
                    <a:pt x="4033" y="493"/>
                  </a:cubicBezTo>
                  <a:cubicBezTo>
                    <a:pt x="3975" y="420"/>
                    <a:pt x="3885" y="381"/>
                    <a:pt x="3788" y="381"/>
                  </a:cubicBezTo>
                  <a:cubicBezTo>
                    <a:pt x="3674" y="381"/>
                    <a:pt x="3551" y="436"/>
                    <a:pt x="3466" y="556"/>
                  </a:cubicBezTo>
                  <a:cubicBezTo>
                    <a:pt x="3308" y="729"/>
                    <a:pt x="3127" y="815"/>
                    <a:pt x="2946" y="815"/>
                  </a:cubicBezTo>
                  <a:cubicBezTo>
                    <a:pt x="2765" y="815"/>
                    <a:pt x="2584" y="729"/>
                    <a:pt x="2426" y="556"/>
                  </a:cubicBezTo>
                  <a:cubicBezTo>
                    <a:pt x="2108" y="189"/>
                    <a:pt x="1701" y="0"/>
                    <a:pt x="12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9" name="Rectangle 17">
            <a:extLst>
              <a:ext uri="{FF2B5EF4-FFF2-40B4-BE49-F238E27FC236}">
                <a16:creationId xmlns:a16="http://schemas.microsoft.com/office/drawing/2014/main" id="{D041C17C-AFF7-48C8-F1D5-559DCF4D3EA8}"/>
              </a:ext>
            </a:extLst>
          </p:cNvPr>
          <p:cNvSpPr/>
          <p:nvPr/>
        </p:nvSpPr>
        <p:spPr>
          <a:xfrm>
            <a:off x="-167554" y="11293771"/>
            <a:ext cx="731871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4,076	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Empresas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atendidas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Arial"/>
              <a:sym typeface="Arial"/>
            </a:endParaRPr>
          </a:p>
        </p:txBody>
      </p:sp>
      <p:pic>
        <p:nvPicPr>
          <p:cNvPr id="77" name="Imagen 76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5E377C64-CEC8-9F5A-56E5-FD7CD742D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173" y="886674"/>
            <a:ext cx="8352962" cy="2224008"/>
          </a:xfrm>
          <a:prstGeom prst="rect">
            <a:avLst/>
          </a:prstGeom>
        </p:spPr>
      </p:pic>
      <p:sp>
        <p:nvSpPr>
          <p:cNvPr id="89" name="CuadroTexto 88">
            <a:extLst>
              <a:ext uri="{FF2B5EF4-FFF2-40B4-BE49-F238E27FC236}">
                <a16:creationId xmlns:a16="http://schemas.microsoft.com/office/drawing/2014/main" id="{CE8A5347-CBA9-B9FA-5020-17B9D7B511E3}"/>
              </a:ext>
            </a:extLst>
          </p:cNvPr>
          <p:cNvSpPr txBox="1"/>
          <p:nvPr/>
        </p:nvSpPr>
        <p:spPr>
          <a:xfrm>
            <a:off x="5983143" y="3072647"/>
            <a:ext cx="16242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SV" sz="3600">
                <a:solidFill>
                  <a:schemeClr val="accent3"/>
                </a:solidFill>
                <a:latin typeface="Be Vietnam Pro" panose="020B0604020202020204" charset="0"/>
              </a:rPr>
              <a:t>Cifras generales al primer Semestre 2023, en resumen…</a:t>
            </a:r>
          </a:p>
        </p:txBody>
      </p:sp>
      <p:grpSp>
        <p:nvGrpSpPr>
          <p:cNvPr id="57" name="Google Shape;11174;p92">
            <a:extLst>
              <a:ext uri="{FF2B5EF4-FFF2-40B4-BE49-F238E27FC236}">
                <a16:creationId xmlns:a16="http://schemas.microsoft.com/office/drawing/2014/main" id="{3649D6B5-06CB-9783-908F-C63C17102BFF}"/>
              </a:ext>
            </a:extLst>
          </p:cNvPr>
          <p:cNvGrpSpPr/>
          <p:nvPr/>
        </p:nvGrpSpPr>
        <p:grpSpPr>
          <a:xfrm>
            <a:off x="14623830" y="4526729"/>
            <a:ext cx="1491281" cy="1532647"/>
            <a:chOff x="1075480" y="3034378"/>
            <a:chExt cx="351988" cy="352042"/>
          </a:xfrm>
          <a:solidFill>
            <a:schemeClr val="bg1"/>
          </a:solidFill>
        </p:grpSpPr>
        <p:sp>
          <p:nvSpPr>
            <p:cNvPr id="58" name="Google Shape;11175;p92">
              <a:extLst>
                <a:ext uri="{FF2B5EF4-FFF2-40B4-BE49-F238E27FC236}">
                  <a16:creationId xmlns:a16="http://schemas.microsoft.com/office/drawing/2014/main" id="{9FAFB301-224E-D8D7-9E6B-4E043F58BCDA}"/>
                </a:ext>
              </a:extLst>
            </p:cNvPr>
            <p:cNvSpPr/>
            <p:nvPr/>
          </p:nvSpPr>
          <p:spPr>
            <a:xfrm>
              <a:off x="1075480" y="3034378"/>
              <a:ext cx="351988" cy="352042"/>
            </a:xfrm>
            <a:custGeom>
              <a:avLst/>
              <a:gdLst/>
              <a:ahLst/>
              <a:cxnLst/>
              <a:rect l="l" t="t" r="r" b="b"/>
              <a:pathLst>
                <a:path w="21731" h="21731" extrusionOk="0">
                  <a:moveTo>
                    <a:pt x="10866" y="1273"/>
                  </a:moveTo>
                  <a:cubicBezTo>
                    <a:pt x="16155" y="1273"/>
                    <a:pt x="20458" y="5577"/>
                    <a:pt x="20458" y="10866"/>
                  </a:cubicBezTo>
                  <a:cubicBezTo>
                    <a:pt x="20458" y="16155"/>
                    <a:pt x="16155" y="20458"/>
                    <a:pt x="10866" y="20458"/>
                  </a:cubicBezTo>
                  <a:cubicBezTo>
                    <a:pt x="5577" y="20458"/>
                    <a:pt x="1273" y="16155"/>
                    <a:pt x="1273" y="10866"/>
                  </a:cubicBezTo>
                  <a:cubicBezTo>
                    <a:pt x="1273" y="5577"/>
                    <a:pt x="5577" y="1273"/>
                    <a:pt x="10866" y="1273"/>
                  </a:cubicBezTo>
                  <a:close/>
                  <a:moveTo>
                    <a:pt x="10866" y="0"/>
                  </a:moveTo>
                  <a:cubicBezTo>
                    <a:pt x="4883" y="0"/>
                    <a:pt x="1" y="4883"/>
                    <a:pt x="1" y="10866"/>
                  </a:cubicBezTo>
                  <a:cubicBezTo>
                    <a:pt x="1" y="16848"/>
                    <a:pt x="4883" y="21731"/>
                    <a:pt x="10866" y="21731"/>
                  </a:cubicBezTo>
                  <a:cubicBezTo>
                    <a:pt x="16848" y="21731"/>
                    <a:pt x="21731" y="16848"/>
                    <a:pt x="21731" y="10866"/>
                  </a:cubicBezTo>
                  <a:cubicBezTo>
                    <a:pt x="21731" y="4883"/>
                    <a:pt x="16848" y="0"/>
                    <a:pt x="108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9952"/>
            </a:p>
          </p:txBody>
        </p:sp>
        <p:sp>
          <p:nvSpPr>
            <p:cNvPr id="59" name="Google Shape;11176;p92">
              <a:extLst>
                <a:ext uri="{FF2B5EF4-FFF2-40B4-BE49-F238E27FC236}">
                  <a16:creationId xmlns:a16="http://schemas.microsoft.com/office/drawing/2014/main" id="{E01EF8AE-0A2C-AE8F-C43A-C0DB3AF666A2}"/>
                </a:ext>
              </a:extLst>
            </p:cNvPr>
            <p:cNvSpPr/>
            <p:nvPr/>
          </p:nvSpPr>
          <p:spPr>
            <a:xfrm>
              <a:off x="1152855" y="3287584"/>
              <a:ext cx="21445" cy="20655"/>
            </a:xfrm>
            <a:custGeom>
              <a:avLst/>
              <a:gdLst/>
              <a:ahLst/>
              <a:cxnLst/>
              <a:rect l="l" t="t" r="r" b="b"/>
              <a:pathLst>
                <a:path w="1324" h="1275" extrusionOk="0">
                  <a:moveTo>
                    <a:pt x="687" y="1"/>
                  </a:moveTo>
                  <a:cubicBezTo>
                    <a:pt x="429" y="1"/>
                    <a:pt x="196" y="156"/>
                    <a:pt x="98" y="394"/>
                  </a:cubicBezTo>
                  <a:cubicBezTo>
                    <a:pt x="0" y="632"/>
                    <a:pt x="55" y="906"/>
                    <a:pt x="236" y="1088"/>
                  </a:cubicBezTo>
                  <a:cubicBezTo>
                    <a:pt x="358" y="1210"/>
                    <a:pt x="521" y="1274"/>
                    <a:pt x="687" y="1274"/>
                  </a:cubicBezTo>
                  <a:cubicBezTo>
                    <a:pt x="769" y="1274"/>
                    <a:pt x="852" y="1258"/>
                    <a:pt x="931" y="1226"/>
                  </a:cubicBezTo>
                  <a:cubicBezTo>
                    <a:pt x="1168" y="1127"/>
                    <a:pt x="1324" y="895"/>
                    <a:pt x="1324" y="637"/>
                  </a:cubicBezTo>
                  <a:cubicBezTo>
                    <a:pt x="1324" y="287"/>
                    <a:pt x="1038" y="1"/>
                    <a:pt x="6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9952"/>
            </a:p>
          </p:txBody>
        </p:sp>
        <p:sp>
          <p:nvSpPr>
            <p:cNvPr id="68" name="Google Shape;11177;p92">
              <a:extLst>
                <a:ext uri="{FF2B5EF4-FFF2-40B4-BE49-F238E27FC236}">
                  <a16:creationId xmlns:a16="http://schemas.microsoft.com/office/drawing/2014/main" id="{142F9A16-5999-EDBE-46D9-A19A3D1DE062}"/>
                </a:ext>
              </a:extLst>
            </p:cNvPr>
            <p:cNvSpPr/>
            <p:nvPr/>
          </p:nvSpPr>
          <p:spPr>
            <a:xfrm>
              <a:off x="1327837" y="3112559"/>
              <a:ext cx="21478" cy="20639"/>
            </a:xfrm>
            <a:custGeom>
              <a:avLst/>
              <a:gdLst/>
              <a:ahLst/>
              <a:cxnLst/>
              <a:rect l="l" t="t" r="r" b="b"/>
              <a:pathLst>
                <a:path w="1326" h="1274" extrusionOk="0">
                  <a:moveTo>
                    <a:pt x="687" y="0"/>
                  </a:moveTo>
                  <a:cubicBezTo>
                    <a:pt x="431" y="0"/>
                    <a:pt x="198" y="157"/>
                    <a:pt x="100" y="393"/>
                  </a:cubicBezTo>
                  <a:cubicBezTo>
                    <a:pt x="0" y="632"/>
                    <a:pt x="56" y="905"/>
                    <a:pt x="237" y="1088"/>
                  </a:cubicBezTo>
                  <a:cubicBezTo>
                    <a:pt x="360" y="1209"/>
                    <a:pt x="523" y="1274"/>
                    <a:pt x="688" y="1274"/>
                  </a:cubicBezTo>
                  <a:cubicBezTo>
                    <a:pt x="770" y="1274"/>
                    <a:pt x="852" y="1258"/>
                    <a:pt x="931" y="1226"/>
                  </a:cubicBezTo>
                  <a:cubicBezTo>
                    <a:pt x="1169" y="1128"/>
                    <a:pt x="1325" y="895"/>
                    <a:pt x="1325" y="638"/>
                  </a:cubicBezTo>
                  <a:cubicBezTo>
                    <a:pt x="1325" y="286"/>
                    <a:pt x="1039" y="0"/>
                    <a:pt x="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9952"/>
            </a:p>
          </p:txBody>
        </p:sp>
        <p:sp>
          <p:nvSpPr>
            <p:cNvPr id="70" name="Google Shape;11178;p92">
              <a:extLst>
                <a:ext uri="{FF2B5EF4-FFF2-40B4-BE49-F238E27FC236}">
                  <a16:creationId xmlns:a16="http://schemas.microsoft.com/office/drawing/2014/main" id="{A2EBB32A-B28C-B2CF-22BD-98C36DA33666}"/>
                </a:ext>
              </a:extLst>
            </p:cNvPr>
            <p:cNvSpPr/>
            <p:nvPr/>
          </p:nvSpPr>
          <p:spPr>
            <a:xfrm>
              <a:off x="1152855" y="3112575"/>
              <a:ext cx="22255" cy="20639"/>
            </a:xfrm>
            <a:custGeom>
              <a:avLst/>
              <a:gdLst/>
              <a:ahLst/>
              <a:cxnLst/>
              <a:rect l="l" t="t" r="r" b="b"/>
              <a:pathLst>
                <a:path w="1374" h="1274" extrusionOk="0">
                  <a:moveTo>
                    <a:pt x="687" y="0"/>
                  </a:moveTo>
                  <a:cubicBezTo>
                    <a:pt x="523" y="0"/>
                    <a:pt x="360" y="62"/>
                    <a:pt x="236" y="186"/>
                  </a:cubicBezTo>
                  <a:cubicBezTo>
                    <a:pt x="55" y="369"/>
                    <a:pt x="0" y="642"/>
                    <a:pt x="98" y="881"/>
                  </a:cubicBezTo>
                  <a:cubicBezTo>
                    <a:pt x="198" y="1118"/>
                    <a:pt x="429" y="1274"/>
                    <a:pt x="687" y="1274"/>
                  </a:cubicBezTo>
                  <a:cubicBezTo>
                    <a:pt x="944" y="1274"/>
                    <a:pt x="1177" y="1118"/>
                    <a:pt x="1275" y="881"/>
                  </a:cubicBezTo>
                  <a:cubicBezTo>
                    <a:pt x="1374" y="642"/>
                    <a:pt x="1318" y="369"/>
                    <a:pt x="1137" y="186"/>
                  </a:cubicBezTo>
                  <a:cubicBezTo>
                    <a:pt x="1013" y="62"/>
                    <a:pt x="850" y="0"/>
                    <a:pt x="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9952"/>
            </a:p>
          </p:txBody>
        </p:sp>
        <p:sp>
          <p:nvSpPr>
            <p:cNvPr id="71" name="Google Shape;11179;p92">
              <a:extLst>
                <a:ext uri="{FF2B5EF4-FFF2-40B4-BE49-F238E27FC236}">
                  <a16:creationId xmlns:a16="http://schemas.microsoft.com/office/drawing/2014/main" id="{AB97DD5E-5F39-FC67-A550-247671803500}"/>
                </a:ext>
              </a:extLst>
            </p:cNvPr>
            <p:cNvSpPr/>
            <p:nvPr/>
          </p:nvSpPr>
          <p:spPr>
            <a:xfrm>
              <a:off x="1327837" y="3287584"/>
              <a:ext cx="22272" cy="20639"/>
            </a:xfrm>
            <a:custGeom>
              <a:avLst/>
              <a:gdLst/>
              <a:ahLst/>
              <a:cxnLst/>
              <a:rect l="l" t="t" r="r" b="b"/>
              <a:pathLst>
                <a:path w="1375" h="1274" extrusionOk="0">
                  <a:moveTo>
                    <a:pt x="688" y="1"/>
                  </a:moveTo>
                  <a:cubicBezTo>
                    <a:pt x="525" y="1"/>
                    <a:pt x="362" y="63"/>
                    <a:pt x="237" y="187"/>
                  </a:cubicBezTo>
                  <a:cubicBezTo>
                    <a:pt x="56" y="370"/>
                    <a:pt x="0" y="644"/>
                    <a:pt x="100" y="881"/>
                  </a:cubicBezTo>
                  <a:cubicBezTo>
                    <a:pt x="198" y="1119"/>
                    <a:pt x="431" y="1274"/>
                    <a:pt x="687" y="1274"/>
                  </a:cubicBezTo>
                  <a:cubicBezTo>
                    <a:pt x="945" y="1274"/>
                    <a:pt x="1177" y="1119"/>
                    <a:pt x="1276" y="881"/>
                  </a:cubicBezTo>
                  <a:cubicBezTo>
                    <a:pt x="1374" y="644"/>
                    <a:pt x="1320" y="370"/>
                    <a:pt x="1138" y="187"/>
                  </a:cubicBezTo>
                  <a:cubicBezTo>
                    <a:pt x="1014" y="63"/>
                    <a:pt x="851" y="1"/>
                    <a:pt x="6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9952"/>
            </a:p>
          </p:txBody>
        </p:sp>
        <p:sp>
          <p:nvSpPr>
            <p:cNvPr id="72" name="Google Shape;11180;p92">
              <a:extLst>
                <a:ext uri="{FF2B5EF4-FFF2-40B4-BE49-F238E27FC236}">
                  <a16:creationId xmlns:a16="http://schemas.microsoft.com/office/drawing/2014/main" id="{F0DD2240-549F-9183-012F-175DAC64BA51}"/>
                </a:ext>
              </a:extLst>
            </p:cNvPr>
            <p:cNvSpPr/>
            <p:nvPr/>
          </p:nvSpPr>
          <p:spPr>
            <a:xfrm>
              <a:off x="1241132" y="3076304"/>
              <a:ext cx="20668" cy="41278"/>
            </a:xfrm>
            <a:custGeom>
              <a:avLst/>
              <a:gdLst/>
              <a:ahLst/>
              <a:cxnLst/>
              <a:rect l="l" t="t" r="r" b="b"/>
              <a:pathLst>
                <a:path w="1276" h="2548" extrusionOk="0">
                  <a:moveTo>
                    <a:pt x="639" y="1"/>
                  </a:moveTo>
                  <a:cubicBezTo>
                    <a:pt x="287" y="1"/>
                    <a:pt x="2" y="287"/>
                    <a:pt x="2" y="637"/>
                  </a:cubicBezTo>
                  <a:lnTo>
                    <a:pt x="2" y="1912"/>
                  </a:lnTo>
                  <a:cubicBezTo>
                    <a:pt x="1" y="2264"/>
                    <a:pt x="287" y="2548"/>
                    <a:pt x="639" y="2548"/>
                  </a:cubicBezTo>
                  <a:cubicBezTo>
                    <a:pt x="991" y="2548"/>
                    <a:pt x="1275" y="2264"/>
                    <a:pt x="1275" y="1912"/>
                  </a:cubicBezTo>
                  <a:lnTo>
                    <a:pt x="1275" y="637"/>
                  </a:lnTo>
                  <a:cubicBezTo>
                    <a:pt x="1275" y="287"/>
                    <a:pt x="991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9952"/>
            </a:p>
          </p:txBody>
        </p:sp>
        <p:sp>
          <p:nvSpPr>
            <p:cNvPr id="73" name="Google Shape;11181;p92">
              <a:extLst>
                <a:ext uri="{FF2B5EF4-FFF2-40B4-BE49-F238E27FC236}">
                  <a16:creationId xmlns:a16="http://schemas.microsoft.com/office/drawing/2014/main" id="{717C4C33-7B4B-428E-B0D8-B705164E790C}"/>
                </a:ext>
              </a:extLst>
            </p:cNvPr>
            <p:cNvSpPr/>
            <p:nvPr/>
          </p:nvSpPr>
          <p:spPr>
            <a:xfrm>
              <a:off x="1241164" y="3303217"/>
              <a:ext cx="20636" cy="41278"/>
            </a:xfrm>
            <a:custGeom>
              <a:avLst/>
              <a:gdLst/>
              <a:ahLst/>
              <a:cxnLst/>
              <a:rect l="l" t="t" r="r" b="b"/>
              <a:pathLst>
                <a:path w="1274" h="2548" extrusionOk="0">
                  <a:moveTo>
                    <a:pt x="637" y="0"/>
                  </a:moveTo>
                  <a:cubicBezTo>
                    <a:pt x="285" y="0"/>
                    <a:pt x="0" y="285"/>
                    <a:pt x="0" y="637"/>
                  </a:cubicBezTo>
                  <a:lnTo>
                    <a:pt x="0" y="1911"/>
                  </a:lnTo>
                  <a:cubicBezTo>
                    <a:pt x="0" y="2262"/>
                    <a:pt x="285" y="2548"/>
                    <a:pt x="637" y="2548"/>
                  </a:cubicBezTo>
                  <a:cubicBezTo>
                    <a:pt x="989" y="2548"/>
                    <a:pt x="1273" y="2262"/>
                    <a:pt x="1273" y="1911"/>
                  </a:cubicBezTo>
                  <a:lnTo>
                    <a:pt x="1273" y="637"/>
                  </a:lnTo>
                  <a:cubicBezTo>
                    <a:pt x="1273" y="285"/>
                    <a:pt x="989" y="0"/>
                    <a:pt x="6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9952"/>
            </a:p>
          </p:txBody>
        </p:sp>
        <p:sp>
          <p:nvSpPr>
            <p:cNvPr id="74" name="Google Shape;11182;p92">
              <a:extLst>
                <a:ext uri="{FF2B5EF4-FFF2-40B4-BE49-F238E27FC236}">
                  <a16:creationId xmlns:a16="http://schemas.microsoft.com/office/drawing/2014/main" id="{B230458E-7A85-A428-A016-EFA52CB00AF3}"/>
                </a:ext>
              </a:extLst>
            </p:cNvPr>
            <p:cNvSpPr/>
            <p:nvPr/>
          </p:nvSpPr>
          <p:spPr>
            <a:xfrm>
              <a:off x="1117399" y="3200088"/>
              <a:ext cx="41287" cy="20639"/>
            </a:xfrm>
            <a:custGeom>
              <a:avLst/>
              <a:gdLst/>
              <a:ahLst/>
              <a:cxnLst/>
              <a:rect l="l" t="t" r="r" b="b"/>
              <a:pathLst>
                <a:path w="2549" h="1274" extrusionOk="0">
                  <a:moveTo>
                    <a:pt x="637" y="0"/>
                  </a:moveTo>
                  <a:cubicBezTo>
                    <a:pt x="287" y="0"/>
                    <a:pt x="1" y="285"/>
                    <a:pt x="1" y="637"/>
                  </a:cubicBezTo>
                  <a:cubicBezTo>
                    <a:pt x="1" y="989"/>
                    <a:pt x="287" y="1273"/>
                    <a:pt x="637" y="1273"/>
                  </a:cubicBezTo>
                  <a:lnTo>
                    <a:pt x="1912" y="1273"/>
                  </a:lnTo>
                  <a:cubicBezTo>
                    <a:pt x="2264" y="1273"/>
                    <a:pt x="2548" y="989"/>
                    <a:pt x="2548" y="637"/>
                  </a:cubicBezTo>
                  <a:cubicBezTo>
                    <a:pt x="2548" y="285"/>
                    <a:pt x="2264" y="0"/>
                    <a:pt x="19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9952"/>
            </a:p>
          </p:txBody>
        </p:sp>
        <p:sp>
          <p:nvSpPr>
            <p:cNvPr id="75" name="Google Shape;11183;p92">
              <a:extLst>
                <a:ext uri="{FF2B5EF4-FFF2-40B4-BE49-F238E27FC236}">
                  <a16:creationId xmlns:a16="http://schemas.microsoft.com/office/drawing/2014/main" id="{C8721278-AEC5-CDF0-A600-A42D2F4C9C9E}"/>
                </a:ext>
              </a:extLst>
            </p:cNvPr>
            <p:cNvSpPr/>
            <p:nvPr/>
          </p:nvSpPr>
          <p:spPr>
            <a:xfrm>
              <a:off x="1344277" y="3200088"/>
              <a:ext cx="41271" cy="20639"/>
            </a:xfrm>
            <a:custGeom>
              <a:avLst/>
              <a:gdLst/>
              <a:ahLst/>
              <a:cxnLst/>
              <a:rect l="l" t="t" r="r" b="b"/>
              <a:pathLst>
                <a:path w="2548" h="1274" extrusionOk="0">
                  <a:moveTo>
                    <a:pt x="634" y="0"/>
                  </a:moveTo>
                  <a:cubicBezTo>
                    <a:pt x="284" y="0"/>
                    <a:pt x="0" y="286"/>
                    <a:pt x="0" y="637"/>
                  </a:cubicBezTo>
                  <a:cubicBezTo>
                    <a:pt x="0" y="989"/>
                    <a:pt x="285" y="1273"/>
                    <a:pt x="637" y="1273"/>
                  </a:cubicBezTo>
                  <a:lnTo>
                    <a:pt x="1910" y="1273"/>
                  </a:lnTo>
                  <a:cubicBezTo>
                    <a:pt x="2262" y="1273"/>
                    <a:pt x="2548" y="989"/>
                    <a:pt x="2548" y="637"/>
                  </a:cubicBezTo>
                  <a:cubicBezTo>
                    <a:pt x="2548" y="285"/>
                    <a:pt x="2262" y="0"/>
                    <a:pt x="1910" y="0"/>
                  </a:cubicBezTo>
                  <a:lnTo>
                    <a:pt x="637" y="0"/>
                  </a:lnTo>
                  <a:cubicBezTo>
                    <a:pt x="636" y="0"/>
                    <a:pt x="635" y="0"/>
                    <a:pt x="6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9952"/>
            </a:p>
          </p:txBody>
        </p:sp>
        <p:sp>
          <p:nvSpPr>
            <p:cNvPr id="76" name="Google Shape;11184;p92">
              <a:extLst>
                <a:ext uri="{FF2B5EF4-FFF2-40B4-BE49-F238E27FC236}">
                  <a16:creationId xmlns:a16="http://schemas.microsoft.com/office/drawing/2014/main" id="{AA1F7EE2-D5D0-6A30-2F13-C8E9A8AF3527}"/>
                </a:ext>
              </a:extLst>
            </p:cNvPr>
            <p:cNvSpPr/>
            <p:nvPr/>
          </p:nvSpPr>
          <p:spPr>
            <a:xfrm>
              <a:off x="1241164" y="3138188"/>
              <a:ext cx="83433" cy="144342"/>
            </a:xfrm>
            <a:custGeom>
              <a:avLst/>
              <a:gdLst/>
              <a:ahLst/>
              <a:cxnLst/>
              <a:rect l="l" t="t" r="r" b="b"/>
              <a:pathLst>
                <a:path w="5151" h="8910" extrusionOk="0">
                  <a:moveTo>
                    <a:pt x="637" y="1"/>
                  </a:moveTo>
                  <a:cubicBezTo>
                    <a:pt x="285" y="1"/>
                    <a:pt x="0" y="285"/>
                    <a:pt x="0" y="637"/>
                  </a:cubicBezTo>
                  <a:lnTo>
                    <a:pt x="0" y="4458"/>
                  </a:lnTo>
                  <a:cubicBezTo>
                    <a:pt x="0" y="4626"/>
                    <a:pt x="68" y="4788"/>
                    <a:pt x="187" y="4908"/>
                  </a:cubicBezTo>
                  <a:lnTo>
                    <a:pt x="4007" y="8728"/>
                  </a:lnTo>
                  <a:cubicBezTo>
                    <a:pt x="4131" y="8849"/>
                    <a:pt x="4291" y="8909"/>
                    <a:pt x="4452" y="8909"/>
                  </a:cubicBezTo>
                  <a:cubicBezTo>
                    <a:pt x="4615" y="8909"/>
                    <a:pt x="4778" y="8847"/>
                    <a:pt x="4902" y="8723"/>
                  </a:cubicBezTo>
                  <a:cubicBezTo>
                    <a:pt x="5149" y="8476"/>
                    <a:pt x="5150" y="8077"/>
                    <a:pt x="4907" y="7827"/>
                  </a:cubicBezTo>
                  <a:lnTo>
                    <a:pt x="1275" y="4194"/>
                  </a:lnTo>
                  <a:lnTo>
                    <a:pt x="1275" y="637"/>
                  </a:lnTo>
                  <a:cubicBezTo>
                    <a:pt x="1275" y="285"/>
                    <a:pt x="989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9952"/>
            </a:p>
          </p:txBody>
        </p:sp>
      </p:grpSp>
      <p:sp>
        <p:nvSpPr>
          <p:cNvPr id="78" name="Rectangle 17">
            <a:extLst>
              <a:ext uri="{FF2B5EF4-FFF2-40B4-BE49-F238E27FC236}">
                <a16:creationId xmlns:a16="http://schemas.microsoft.com/office/drawing/2014/main" id="{DF058530-7E7F-11F6-D6F9-A6EFD6BF9636}"/>
              </a:ext>
            </a:extLst>
          </p:cNvPr>
          <p:cNvSpPr/>
          <p:nvPr/>
        </p:nvSpPr>
        <p:spPr>
          <a:xfrm>
            <a:off x="13515250" y="6320731"/>
            <a:ext cx="37940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250,145	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62968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Horas de Formación</a:t>
            </a:r>
          </a:p>
        </p:txBody>
      </p:sp>
      <p:grpSp>
        <p:nvGrpSpPr>
          <p:cNvPr id="81" name="Google Shape;11920;p95">
            <a:extLst>
              <a:ext uri="{FF2B5EF4-FFF2-40B4-BE49-F238E27FC236}">
                <a16:creationId xmlns:a16="http://schemas.microsoft.com/office/drawing/2014/main" id="{5450390A-613E-3CC7-4A2F-D45A45A4C222}"/>
              </a:ext>
            </a:extLst>
          </p:cNvPr>
          <p:cNvGrpSpPr/>
          <p:nvPr/>
        </p:nvGrpSpPr>
        <p:grpSpPr>
          <a:xfrm>
            <a:off x="19856035" y="4644583"/>
            <a:ext cx="1234772" cy="1365546"/>
            <a:chOff x="2756925" y="4164750"/>
            <a:chExt cx="376775" cy="410300"/>
          </a:xfrm>
          <a:solidFill>
            <a:schemeClr val="bg1"/>
          </a:solidFill>
        </p:grpSpPr>
        <p:sp>
          <p:nvSpPr>
            <p:cNvPr id="82" name="Google Shape;11921;p95">
              <a:extLst>
                <a:ext uri="{FF2B5EF4-FFF2-40B4-BE49-F238E27FC236}">
                  <a16:creationId xmlns:a16="http://schemas.microsoft.com/office/drawing/2014/main" id="{3098DAE5-7507-35E4-5925-58176F7AA134}"/>
                </a:ext>
              </a:extLst>
            </p:cNvPr>
            <p:cNvSpPr/>
            <p:nvPr/>
          </p:nvSpPr>
          <p:spPr>
            <a:xfrm>
              <a:off x="2756925" y="4164750"/>
              <a:ext cx="376775" cy="410300"/>
            </a:xfrm>
            <a:custGeom>
              <a:avLst/>
              <a:gdLst/>
              <a:ahLst/>
              <a:cxnLst/>
              <a:rect l="l" t="t" r="r" b="b"/>
              <a:pathLst>
                <a:path w="15071" h="16412" extrusionOk="0">
                  <a:moveTo>
                    <a:pt x="2566" y="2307"/>
                  </a:moveTo>
                  <a:lnTo>
                    <a:pt x="2566" y="5674"/>
                  </a:lnTo>
                  <a:cubicBezTo>
                    <a:pt x="2566" y="6320"/>
                    <a:pt x="2690" y="6961"/>
                    <a:pt x="2936" y="7559"/>
                  </a:cubicBezTo>
                  <a:cubicBezTo>
                    <a:pt x="1749" y="7115"/>
                    <a:pt x="962" y="5980"/>
                    <a:pt x="964" y="4712"/>
                  </a:cubicBezTo>
                  <a:lnTo>
                    <a:pt x="964" y="3110"/>
                  </a:lnTo>
                  <a:cubicBezTo>
                    <a:pt x="964" y="2666"/>
                    <a:pt x="1322" y="2309"/>
                    <a:pt x="1765" y="2307"/>
                  </a:cubicBezTo>
                  <a:close/>
                  <a:moveTo>
                    <a:pt x="13305" y="2309"/>
                  </a:moveTo>
                  <a:cubicBezTo>
                    <a:pt x="13747" y="2309"/>
                    <a:pt x="14104" y="2667"/>
                    <a:pt x="14106" y="3110"/>
                  </a:cubicBezTo>
                  <a:lnTo>
                    <a:pt x="14106" y="4712"/>
                  </a:lnTo>
                  <a:cubicBezTo>
                    <a:pt x="14107" y="5980"/>
                    <a:pt x="13321" y="7115"/>
                    <a:pt x="12133" y="7560"/>
                  </a:cubicBezTo>
                  <a:cubicBezTo>
                    <a:pt x="12378" y="6961"/>
                    <a:pt x="12504" y="6321"/>
                    <a:pt x="12502" y="5674"/>
                  </a:cubicBezTo>
                  <a:lnTo>
                    <a:pt x="12502" y="2309"/>
                  </a:lnTo>
                  <a:close/>
                  <a:moveTo>
                    <a:pt x="11541" y="961"/>
                  </a:moveTo>
                  <a:lnTo>
                    <a:pt x="11541" y="5674"/>
                  </a:lnTo>
                  <a:cubicBezTo>
                    <a:pt x="11544" y="6545"/>
                    <a:pt x="11260" y="7395"/>
                    <a:pt x="10732" y="8089"/>
                  </a:cubicBezTo>
                  <a:cubicBezTo>
                    <a:pt x="10215" y="8767"/>
                    <a:pt x="9497" y="9266"/>
                    <a:pt x="8680" y="9512"/>
                  </a:cubicBezTo>
                  <a:cubicBezTo>
                    <a:pt x="8475" y="9572"/>
                    <a:pt x="8336" y="9760"/>
                    <a:pt x="8336" y="9972"/>
                  </a:cubicBezTo>
                  <a:lnTo>
                    <a:pt x="8336" y="14007"/>
                  </a:lnTo>
                  <a:cubicBezTo>
                    <a:pt x="8336" y="14273"/>
                    <a:pt x="8551" y="14489"/>
                    <a:pt x="8816" y="14489"/>
                  </a:cubicBezTo>
                  <a:lnTo>
                    <a:pt x="9816" y="14489"/>
                  </a:lnTo>
                  <a:cubicBezTo>
                    <a:pt x="9817" y="14489"/>
                    <a:pt x="9819" y="14489"/>
                    <a:pt x="9820" y="14489"/>
                  </a:cubicBezTo>
                  <a:cubicBezTo>
                    <a:pt x="10162" y="14489"/>
                    <a:pt x="10467" y="14709"/>
                    <a:pt x="10576" y="15036"/>
                  </a:cubicBezTo>
                  <a:lnTo>
                    <a:pt x="10714" y="15449"/>
                  </a:lnTo>
                  <a:lnTo>
                    <a:pt x="4357" y="15449"/>
                  </a:lnTo>
                  <a:lnTo>
                    <a:pt x="4494" y="15036"/>
                  </a:lnTo>
                  <a:cubicBezTo>
                    <a:pt x="4602" y="14709"/>
                    <a:pt x="4907" y="14489"/>
                    <a:pt x="5251" y="14489"/>
                  </a:cubicBezTo>
                  <a:cubicBezTo>
                    <a:pt x="5252" y="14489"/>
                    <a:pt x="5253" y="14489"/>
                    <a:pt x="5255" y="14489"/>
                  </a:cubicBezTo>
                  <a:lnTo>
                    <a:pt x="6253" y="14489"/>
                  </a:lnTo>
                  <a:cubicBezTo>
                    <a:pt x="6518" y="14489"/>
                    <a:pt x="6734" y="14273"/>
                    <a:pt x="6734" y="14007"/>
                  </a:cubicBezTo>
                  <a:lnTo>
                    <a:pt x="6734" y="9972"/>
                  </a:lnTo>
                  <a:cubicBezTo>
                    <a:pt x="6734" y="9760"/>
                    <a:pt x="6595" y="9572"/>
                    <a:pt x="6391" y="9512"/>
                  </a:cubicBezTo>
                  <a:cubicBezTo>
                    <a:pt x="5574" y="9266"/>
                    <a:pt x="4855" y="8767"/>
                    <a:pt x="4339" y="8089"/>
                  </a:cubicBezTo>
                  <a:cubicBezTo>
                    <a:pt x="3811" y="7395"/>
                    <a:pt x="3526" y="6545"/>
                    <a:pt x="3529" y="5674"/>
                  </a:cubicBezTo>
                  <a:lnTo>
                    <a:pt x="3529" y="961"/>
                  </a:lnTo>
                  <a:close/>
                  <a:moveTo>
                    <a:pt x="3048" y="1"/>
                  </a:moveTo>
                  <a:cubicBezTo>
                    <a:pt x="2782" y="1"/>
                    <a:pt x="2567" y="216"/>
                    <a:pt x="2567" y="481"/>
                  </a:cubicBezTo>
                  <a:lnTo>
                    <a:pt x="2567" y="1346"/>
                  </a:lnTo>
                  <a:lnTo>
                    <a:pt x="1766" y="1346"/>
                  </a:lnTo>
                  <a:cubicBezTo>
                    <a:pt x="792" y="1348"/>
                    <a:pt x="4" y="2136"/>
                    <a:pt x="3" y="3110"/>
                  </a:cubicBezTo>
                  <a:lnTo>
                    <a:pt x="3" y="4712"/>
                  </a:lnTo>
                  <a:cubicBezTo>
                    <a:pt x="0" y="6764"/>
                    <a:pt x="1551" y="8483"/>
                    <a:pt x="3591" y="8692"/>
                  </a:cubicBezTo>
                  <a:cubicBezTo>
                    <a:pt x="4155" y="9424"/>
                    <a:pt x="4909" y="9987"/>
                    <a:pt x="5773" y="10316"/>
                  </a:cubicBezTo>
                  <a:lnTo>
                    <a:pt x="5773" y="13526"/>
                  </a:lnTo>
                  <a:lnTo>
                    <a:pt x="5255" y="13526"/>
                  </a:lnTo>
                  <a:cubicBezTo>
                    <a:pt x="4494" y="13526"/>
                    <a:pt x="3821" y="14011"/>
                    <a:pt x="3582" y="14732"/>
                  </a:cubicBezTo>
                  <a:lnTo>
                    <a:pt x="3234" y="15779"/>
                  </a:lnTo>
                  <a:cubicBezTo>
                    <a:pt x="3130" y="16089"/>
                    <a:pt x="3361" y="16411"/>
                    <a:pt x="3690" y="16411"/>
                  </a:cubicBezTo>
                  <a:lnTo>
                    <a:pt x="11382" y="16411"/>
                  </a:lnTo>
                  <a:cubicBezTo>
                    <a:pt x="11710" y="16411"/>
                    <a:pt x="11941" y="16089"/>
                    <a:pt x="11839" y="15779"/>
                  </a:cubicBezTo>
                  <a:lnTo>
                    <a:pt x="11490" y="14732"/>
                  </a:lnTo>
                  <a:cubicBezTo>
                    <a:pt x="11252" y="14011"/>
                    <a:pt x="10576" y="13526"/>
                    <a:pt x="9818" y="13526"/>
                  </a:cubicBezTo>
                  <a:lnTo>
                    <a:pt x="9299" y="13526"/>
                  </a:lnTo>
                  <a:lnTo>
                    <a:pt x="9299" y="10316"/>
                  </a:lnTo>
                  <a:cubicBezTo>
                    <a:pt x="10162" y="9987"/>
                    <a:pt x="10916" y="9424"/>
                    <a:pt x="11480" y="8692"/>
                  </a:cubicBezTo>
                  <a:cubicBezTo>
                    <a:pt x="13520" y="8483"/>
                    <a:pt x="15071" y="6764"/>
                    <a:pt x="15068" y="4712"/>
                  </a:cubicBezTo>
                  <a:lnTo>
                    <a:pt x="15068" y="3110"/>
                  </a:lnTo>
                  <a:cubicBezTo>
                    <a:pt x="15066" y="2136"/>
                    <a:pt x="14277" y="1348"/>
                    <a:pt x="13305" y="1346"/>
                  </a:cubicBezTo>
                  <a:lnTo>
                    <a:pt x="12502" y="1346"/>
                  </a:lnTo>
                  <a:lnTo>
                    <a:pt x="12502" y="481"/>
                  </a:lnTo>
                  <a:cubicBezTo>
                    <a:pt x="12502" y="216"/>
                    <a:pt x="12287" y="1"/>
                    <a:pt x="12022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9952"/>
            </a:p>
          </p:txBody>
        </p:sp>
        <p:sp>
          <p:nvSpPr>
            <p:cNvPr id="83" name="Google Shape;11922;p95">
              <a:extLst>
                <a:ext uri="{FF2B5EF4-FFF2-40B4-BE49-F238E27FC236}">
                  <a16:creationId xmlns:a16="http://schemas.microsoft.com/office/drawing/2014/main" id="{19F41A3B-5563-AA79-74E5-851E71CEC48E}"/>
                </a:ext>
              </a:extLst>
            </p:cNvPr>
            <p:cNvSpPr/>
            <p:nvPr/>
          </p:nvSpPr>
          <p:spPr>
            <a:xfrm>
              <a:off x="2865650" y="4214425"/>
              <a:ext cx="159275" cy="146025"/>
            </a:xfrm>
            <a:custGeom>
              <a:avLst/>
              <a:gdLst/>
              <a:ahLst/>
              <a:cxnLst/>
              <a:rect l="l" t="t" r="r" b="b"/>
              <a:pathLst>
                <a:path w="6371" h="5841" extrusionOk="0">
                  <a:moveTo>
                    <a:pt x="3186" y="1568"/>
                  </a:moveTo>
                  <a:lnTo>
                    <a:pt x="3547" y="2300"/>
                  </a:lnTo>
                  <a:cubicBezTo>
                    <a:pt x="3618" y="2442"/>
                    <a:pt x="3752" y="2540"/>
                    <a:pt x="3909" y="2564"/>
                  </a:cubicBezTo>
                  <a:lnTo>
                    <a:pt x="4718" y="2681"/>
                  </a:lnTo>
                  <a:lnTo>
                    <a:pt x="4133" y="3249"/>
                  </a:lnTo>
                  <a:cubicBezTo>
                    <a:pt x="4019" y="3360"/>
                    <a:pt x="3968" y="3519"/>
                    <a:pt x="3994" y="3675"/>
                  </a:cubicBezTo>
                  <a:lnTo>
                    <a:pt x="4133" y="4481"/>
                  </a:lnTo>
                  <a:lnTo>
                    <a:pt x="4133" y="4481"/>
                  </a:lnTo>
                  <a:lnTo>
                    <a:pt x="3410" y="4101"/>
                  </a:lnTo>
                  <a:cubicBezTo>
                    <a:pt x="3339" y="4064"/>
                    <a:pt x="3263" y="4045"/>
                    <a:pt x="3186" y="4045"/>
                  </a:cubicBezTo>
                  <a:cubicBezTo>
                    <a:pt x="3109" y="4045"/>
                    <a:pt x="3033" y="4064"/>
                    <a:pt x="2963" y="4101"/>
                  </a:cubicBezTo>
                  <a:lnTo>
                    <a:pt x="2240" y="4481"/>
                  </a:lnTo>
                  <a:lnTo>
                    <a:pt x="2379" y="3677"/>
                  </a:lnTo>
                  <a:cubicBezTo>
                    <a:pt x="2405" y="3520"/>
                    <a:pt x="2352" y="3360"/>
                    <a:pt x="2240" y="3251"/>
                  </a:cubicBezTo>
                  <a:lnTo>
                    <a:pt x="1655" y="2681"/>
                  </a:lnTo>
                  <a:lnTo>
                    <a:pt x="2464" y="2564"/>
                  </a:lnTo>
                  <a:cubicBezTo>
                    <a:pt x="2619" y="2540"/>
                    <a:pt x="2755" y="2442"/>
                    <a:pt x="2825" y="2300"/>
                  </a:cubicBezTo>
                  <a:lnTo>
                    <a:pt x="3186" y="1568"/>
                  </a:lnTo>
                  <a:close/>
                  <a:moveTo>
                    <a:pt x="3186" y="1"/>
                  </a:moveTo>
                  <a:cubicBezTo>
                    <a:pt x="3014" y="1"/>
                    <a:pt x="2843" y="90"/>
                    <a:pt x="2755" y="269"/>
                  </a:cubicBezTo>
                  <a:lnTo>
                    <a:pt x="2074" y="1647"/>
                  </a:lnTo>
                  <a:lnTo>
                    <a:pt x="553" y="1868"/>
                  </a:lnTo>
                  <a:cubicBezTo>
                    <a:pt x="159" y="1925"/>
                    <a:pt x="0" y="2410"/>
                    <a:pt x="286" y="2688"/>
                  </a:cubicBezTo>
                  <a:lnTo>
                    <a:pt x="1387" y="3762"/>
                  </a:lnTo>
                  <a:lnTo>
                    <a:pt x="1127" y="5277"/>
                  </a:lnTo>
                  <a:cubicBezTo>
                    <a:pt x="1073" y="5588"/>
                    <a:pt x="1321" y="5841"/>
                    <a:pt x="1601" y="5841"/>
                  </a:cubicBezTo>
                  <a:cubicBezTo>
                    <a:pt x="1675" y="5841"/>
                    <a:pt x="1751" y="5823"/>
                    <a:pt x="1825" y="5784"/>
                  </a:cubicBezTo>
                  <a:lnTo>
                    <a:pt x="3186" y="5069"/>
                  </a:lnTo>
                  <a:lnTo>
                    <a:pt x="4548" y="5784"/>
                  </a:lnTo>
                  <a:cubicBezTo>
                    <a:pt x="4621" y="5823"/>
                    <a:pt x="4697" y="5841"/>
                    <a:pt x="4771" y="5841"/>
                  </a:cubicBezTo>
                  <a:cubicBezTo>
                    <a:pt x="5051" y="5841"/>
                    <a:pt x="5298" y="5588"/>
                    <a:pt x="5245" y="5277"/>
                  </a:cubicBezTo>
                  <a:lnTo>
                    <a:pt x="4984" y="3762"/>
                  </a:lnTo>
                  <a:lnTo>
                    <a:pt x="6085" y="2688"/>
                  </a:lnTo>
                  <a:cubicBezTo>
                    <a:pt x="6371" y="2410"/>
                    <a:pt x="6213" y="1927"/>
                    <a:pt x="5819" y="1868"/>
                  </a:cubicBezTo>
                  <a:lnTo>
                    <a:pt x="5820" y="1868"/>
                  </a:lnTo>
                  <a:lnTo>
                    <a:pt x="4299" y="1647"/>
                  </a:lnTo>
                  <a:lnTo>
                    <a:pt x="3618" y="269"/>
                  </a:lnTo>
                  <a:cubicBezTo>
                    <a:pt x="3529" y="90"/>
                    <a:pt x="3357" y="1"/>
                    <a:pt x="3186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9952"/>
            </a:p>
          </p:txBody>
        </p:sp>
      </p:grpSp>
      <p:sp>
        <p:nvSpPr>
          <p:cNvPr id="84" name="Rectangle 17">
            <a:extLst>
              <a:ext uri="{FF2B5EF4-FFF2-40B4-BE49-F238E27FC236}">
                <a16:creationId xmlns:a16="http://schemas.microsoft.com/office/drawing/2014/main" id="{F323D78D-B77E-D9CC-DBA7-D8C94162485D}"/>
              </a:ext>
            </a:extLst>
          </p:cNvPr>
          <p:cNvSpPr/>
          <p:nvPr/>
        </p:nvSpPr>
        <p:spPr>
          <a:xfrm>
            <a:off x="18725703" y="6300687"/>
            <a:ext cx="37940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249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868"/>
              </a:buClr>
              <a:buSzPts val="2800"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62968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Municipios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Atendidos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9379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9E71D0D-678D-6AFB-A2C6-05C5F49736AD}"/>
              </a:ext>
            </a:extLst>
          </p:cNvPr>
          <p:cNvSpPr/>
          <p:nvPr/>
        </p:nvSpPr>
        <p:spPr>
          <a:xfrm>
            <a:off x="1649465" y="1962858"/>
            <a:ext cx="5068718" cy="125418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>
                <a:schemeClr val="lt1"/>
              </a:buClr>
              <a:buSzPts val="6000"/>
            </a:pPr>
            <a:r>
              <a:rPr lang="es-ES" sz="80900" b="1" spc="50">
                <a:ln w="57150">
                  <a:solidFill>
                    <a:schemeClr val="bg2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 Vietnam Pro"/>
                <a:sym typeface="Be Vietnam Pro"/>
              </a:rPr>
              <a:t>3</a:t>
            </a:r>
          </a:p>
        </p:txBody>
      </p:sp>
      <p:sp>
        <p:nvSpPr>
          <p:cNvPr id="364" name="Google Shape;364;p50"/>
          <p:cNvSpPr txBox="1">
            <a:spLocks noGrp="1"/>
          </p:cNvSpPr>
          <p:nvPr>
            <p:ph type="title"/>
          </p:nvPr>
        </p:nvSpPr>
        <p:spPr>
          <a:xfrm>
            <a:off x="4771395" y="8817181"/>
            <a:ext cx="17660953" cy="2244215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/>
              <a:t>Formación Profesional</a:t>
            </a:r>
            <a:br>
              <a:rPr lang="en" b="0"/>
            </a:br>
            <a:endParaRPr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62EC718-E7B2-CA09-0679-F2516129A408}"/>
              </a:ext>
            </a:extLst>
          </p:cNvPr>
          <p:cNvSpPr txBox="1"/>
          <p:nvPr/>
        </p:nvSpPr>
        <p:spPr>
          <a:xfrm>
            <a:off x="4654280" y="6403796"/>
            <a:ext cx="1766095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8800" b="0">
                <a:solidFill>
                  <a:schemeClr val="tx2">
                    <a:lumMod val="50000"/>
                  </a:schemeClr>
                </a:solidFill>
                <a:latin typeface="Be Vietnam Pro" panose="020B0604020202020204" charset="0"/>
              </a:rPr>
              <a:t> Resultados Plan de Gestión de</a:t>
            </a:r>
            <a:endParaRPr lang="es-SV" sz="8800">
              <a:solidFill>
                <a:schemeClr val="tx2">
                  <a:lumMod val="50000"/>
                </a:schemeClr>
              </a:solidFill>
              <a:latin typeface="Be Vietnam Pro" panose="020B0604020202020204" charset="0"/>
            </a:endParaRPr>
          </a:p>
        </p:txBody>
      </p:sp>
      <p:pic>
        <p:nvPicPr>
          <p:cNvPr id="10" name="Imagen 9" descr="Forma&#10;&#10;Descripción generada automáticamente con confianza media">
            <a:extLst>
              <a:ext uri="{FF2B5EF4-FFF2-40B4-BE49-F238E27FC236}">
                <a16:creationId xmlns:a16="http://schemas.microsoft.com/office/drawing/2014/main" id="{0924D7A5-E53E-894C-1DE8-428838EA9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1600" y="1147668"/>
            <a:ext cx="3568670" cy="22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69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title"/>
          </p:nvPr>
        </p:nvSpPr>
        <p:spPr>
          <a:xfrm>
            <a:off x="1566095" y="5213583"/>
            <a:ext cx="8211065" cy="1394880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br>
              <a:rPr lang="en" sz="13800"/>
            </a:br>
            <a:br>
              <a:rPr lang="en" sz="13800"/>
            </a:br>
            <a:br>
              <a:rPr lang="en" sz="13800"/>
            </a:br>
            <a:r>
              <a:rPr lang="es-419" sz="7200" b="0" spc="200">
                <a:solidFill>
                  <a:schemeClr val="tx2">
                    <a:lumMod val="50000"/>
                  </a:schemeClr>
                </a:solidFill>
                <a:latin typeface="Be Vietnam Pro" panose="020B0604020202020204" charset="0"/>
                <a:cs typeface="Arial"/>
                <a:sym typeface="Arial"/>
              </a:rPr>
              <a:t>Gerencia de </a:t>
            </a:r>
            <a:endParaRPr lang="es-419" sz="10931" spc="20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D9B836-F891-6495-887B-AAFB72AAEB47}"/>
              </a:ext>
            </a:extLst>
          </p:cNvPr>
          <p:cNvSpPr/>
          <p:nvPr/>
        </p:nvSpPr>
        <p:spPr>
          <a:xfrm>
            <a:off x="1359615" y="5911023"/>
            <a:ext cx="22099537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chemeClr val="lt1"/>
              </a:buClr>
              <a:buSzPts val="6000"/>
            </a:pPr>
            <a:r>
              <a:rPr lang="es-ES" sz="16500" b="1" spc="50">
                <a:ln w="57150">
                  <a:solidFill>
                    <a:schemeClr val="accent1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 Vietnam Pro"/>
                <a:sym typeface="Be Vietnam Pro"/>
              </a:rPr>
              <a:t>Formación Continua</a:t>
            </a:r>
          </a:p>
        </p:txBody>
      </p:sp>
      <p:pic>
        <p:nvPicPr>
          <p:cNvPr id="46" name="Imagen 45" descr="Forma&#10;&#10;Descripción generada automáticamente con confianza media">
            <a:extLst>
              <a:ext uri="{FF2B5EF4-FFF2-40B4-BE49-F238E27FC236}">
                <a16:creationId xmlns:a16="http://schemas.microsoft.com/office/drawing/2014/main" id="{BA3F07BC-5E26-083D-DF34-A250DCCB8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9985" y="662990"/>
            <a:ext cx="2791924" cy="175574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94">
            <a:extLst>
              <a:ext uri="{FF2B5EF4-FFF2-40B4-BE49-F238E27FC236}">
                <a16:creationId xmlns:a16="http://schemas.microsoft.com/office/drawing/2014/main" id="{66BE138B-C05D-2C8B-134F-83A0144903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0186748"/>
              </p:ext>
            </p:extLst>
          </p:nvPr>
        </p:nvGraphicFramePr>
        <p:xfrm>
          <a:off x="9058275" y="2600326"/>
          <a:ext cx="12873898" cy="5344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89">
            <a:extLst>
              <a:ext uri="{FF2B5EF4-FFF2-40B4-BE49-F238E27FC236}">
                <a16:creationId xmlns:a16="http://schemas.microsoft.com/office/drawing/2014/main" id="{4E98D78D-A71A-3D7B-1DC6-AF9568B214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8729456"/>
              </p:ext>
            </p:extLst>
          </p:nvPr>
        </p:nvGraphicFramePr>
        <p:xfrm>
          <a:off x="9058275" y="8253036"/>
          <a:ext cx="12873898" cy="4920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Grupo 3">
            <a:extLst>
              <a:ext uri="{FF2B5EF4-FFF2-40B4-BE49-F238E27FC236}">
                <a16:creationId xmlns:a16="http://schemas.microsoft.com/office/drawing/2014/main" id="{808DE7B7-A356-B702-0290-FE832209C291}"/>
              </a:ext>
            </a:extLst>
          </p:cNvPr>
          <p:cNvGrpSpPr/>
          <p:nvPr/>
        </p:nvGrpSpPr>
        <p:grpSpPr>
          <a:xfrm>
            <a:off x="2548417" y="4176030"/>
            <a:ext cx="3298930" cy="1356255"/>
            <a:chOff x="555697" y="2581240"/>
            <a:chExt cx="3298930" cy="1356255"/>
          </a:xfrm>
        </p:grpSpPr>
        <p:sp>
          <p:nvSpPr>
            <p:cNvPr id="5" name="TextBox 15">
              <a:extLst>
                <a:ext uri="{FF2B5EF4-FFF2-40B4-BE49-F238E27FC236}">
                  <a16:creationId xmlns:a16="http://schemas.microsoft.com/office/drawing/2014/main" id="{272CF5F7-DA3D-65B8-9058-717E58EBA9E3}"/>
                </a:ext>
              </a:extLst>
            </p:cNvPr>
            <p:cNvSpPr txBox="1"/>
            <p:nvPr/>
          </p:nvSpPr>
          <p:spPr>
            <a:xfrm>
              <a:off x="555697" y="2581240"/>
              <a:ext cx="3092513" cy="461665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META 1</a:t>
              </a:r>
              <a:r>
                <a:rPr kumimoji="0" lang="en-US" sz="2400" b="0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er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 SEM 2023</a:t>
              </a:r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EA2E770B-2F53-8ECC-5DBC-B34CA4EC4B73}"/>
                </a:ext>
              </a:extLst>
            </p:cNvPr>
            <p:cNvSpPr txBox="1"/>
            <p:nvPr/>
          </p:nvSpPr>
          <p:spPr>
            <a:xfrm>
              <a:off x="555697" y="3014165"/>
              <a:ext cx="3298930" cy="92333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Lexend Deca SemiBold"/>
                  <a:cs typeface="Arial"/>
                  <a:sym typeface="Arial"/>
                </a:rPr>
                <a:t>103,541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4479212D-E6E3-43E2-FDF6-6E9BC0C414FF}"/>
              </a:ext>
            </a:extLst>
          </p:cNvPr>
          <p:cNvGrpSpPr/>
          <p:nvPr/>
        </p:nvGrpSpPr>
        <p:grpSpPr>
          <a:xfrm>
            <a:off x="2540826" y="5619913"/>
            <a:ext cx="5063132" cy="1306523"/>
            <a:chOff x="147833" y="3989213"/>
            <a:chExt cx="3962674" cy="1306523"/>
          </a:xfrm>
        </p:grpSpPr>
        <p:sp>
          <p:nvSpPr>
            <p:cNvPr id="8" name="TextBox 15">
              <a:extLst>
                <a:ext uri="{FF2B5EF4-FFF2-40B4-BE49-F238E27FC236}">
                  <a16:creationId xmlns:a16="http://schemas.microsoft.com/office/drawing/2014/main" id="{3387FFEA-CD4D-5DA4-2D1B-4BE0D048E619}"/>
                </a:ext>
              </a:extLst>
            </p:cNvPr>
            <p:cNvSpPr txBox="1"/>
            <p:nvPr/>
          </p:nvSpPr>
          <p:spPr>
            <a:xfrm>
              <a:off x="155424" y="3989213"/>
              <a:ext cx="3926075" cy="461665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EJECUCIÓN 1</a:t>
              </a:r>
              <a:r>
                <a:rPr kumimoji="0" lang="en-US" sz="2400" b="0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er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 SEM 2023</a:t>
              </a:r>
            </a:p>
          </p:txBody>
        </p:sp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E02E9113-337E-2D70-6C21-63618945E448}"/>
                </a:ext>
              </a:extLst>
            </p:cNvPr>
            <p:cNvSpPr txBox="1"/>
            <p:nvPr/>
          </p:nvSpPr>
          <p:spPr>
            <a:xfrm>
              <a:off x="147833" y="4372406"/>
              <a:ext cx="3962674" cy="92333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Lexend Deca SemiBold" panose="020B0604020202020204" charset="0"/>
                  <a:ea typeface="Lato Light" panose="020F0502020204030203" pitchFamily="34" charset="0"/>
                  <a:cs typeface="Poppins" pitchFamily="2" charset="77"/>
                  <a:sym typeface="Arial"/>
                </a:rPr>
                <a:t>115,214</a:t>
              </a: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Lexend Deca SemiBold" panose="020B0604020202020204" charset="0"/>
                  <a:ea typeface="Lato Light" panose="020F0502020204030203" pitchFamily="34" charset="0"/>
                  <a:cs typeface="Poppins" pitchFamily="2" charset="77"/>
                  <a:sym typeface="Arial"/>
                </a:rPr>
                <a:t>(+11.3%)</a:t>
              </a:r>
            </a:p>
          </p:txBody>
        </p:sp>
      </p:grpSp>
      <p:sp>
        <p:nvSpPr>
          <p:cNvPr id="10" name="TextBox 15">
            <a:extLst>
              <a:ext uri="{FF2B5EF4-FFF2-40B4-BE49-F238E27FC236}">
                <a16:creationId xmlns:a16="http://schemas.microsoft.com/office/drawing/2014/main" id="{9CD4A794-B161-810C-B15A-3A1E4E6ECA53}"/>
              </a:ext>
            </a:extLst>
          </p:cNvPr>
          <p:cNvSpPr txBox="1"/>
          <p:nvPr/>
        </p:nvSpPr>
        <p:spPr>
          <a:xfrm>
            <a:off x="2548418" y="9780289"/>
            <a:ext cx="4463662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META 1er SEM 2023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A261DF06-34CB-B1F6-25C0-E6CDCCEF2E9B}"/>
              </a:ext>
            </a:extLst>
          </p:cNvPr>
          <p:cNvSpPr txBox="1"/>
          <p:nvPr/>
        </p:nvSpPr>
        <p:spPr>
          <a:xfrm>
            <a:off x="2540826" y="11678308"/>
            <a:ext cx="7667999" cy="92333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F565B7"/>
                </a:solidFill>
                <a:effectLst/>
                <a:uLnTx/>
                <a:uFillTx/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  <a:sym typeface="Arial"/>
              </a:rPr>
              <a:t>$7,721,142.22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565B7"/>
                </a:solidFill>
                <a:effectLst/>
                <a:uLnTx/>
                <a:uFillTx/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  <a:sym typeface="Arial"/>
              </a:rPr>
              <a:t>(85.5%)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A4A89A2D-693C-0559-1E60-DDBB79378EAE}"/>
              </a:ext>
            </a:extLst>
          </p:cNvPr>
          <p:cNvSpPr txBox="1"/>
          <p:nvPr/>
        </p:nvSpPr>
        <p:spPr>
          <a:xfrm>
            <a:off x="2548418" y="11201400"/>
            <a:ext cx="4463662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EJECUCIÓN 1er SEM 2023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EAF6DC77-B7EF-B1D3-3F03-64F17B4E7E85}"/>
              </a:ext>
            </a:extLst>
          </p:cNvPr>
          <p:cNvSpPr txBox="1"/>
          <p:nvPr/>
        </p:nvSpPr>
        <p:spPr>
          <a:xfrm>
            <a:off x="2540826" y="10219680"/>
            <a:ext cx="4679577" cy="92333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Lexend Deca SemiBold"/>
                <a:cs typeface="Arial"/>
                <a:sym typeface="Arial"/>
              </a:rPr>
              <a:t>$9,030,664.14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84D1E15-6035-24AB-89F2-5F9AC5E327D7}"/>
              </a:ext>
            </a:extLst>
          </p:cNvPr>
          <p:cNvSpPr txBox="1"/>
          <p:nvPr/>
        </p:nvSpPr>
        <p:spPr>
          <a:xfrm>
            <a:off x="3348477" y="8960790"/>
            <a:ext cx="55105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SemiBold" panose="020B0604020202020204" charset="0"/>
                <a:cs typeface="Arial"/>
                <a:sym typeface="Arial"/>
              </a:rPr>
              <a:t>INVERSIÓN</a:t>
            </a:r>
            <a:endParaRPr kumimoji="0" lang="es-SV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SemiBold" panose="020B0604020202020204" charset="0"/>
              <a:cs typeface="Arial"/>
              <a:sym typeface="Arial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F5EE985-729F-55F0-9394-84D60234E756}"/>
              </a:ext>
            </a:extLst>
          </p:cNvPr>
          <p:cNvSpPr txBox="1"/>
          <p:nvPr/>
        </p:nvSpPr>
        <p:spPr>
          <a:xfrm>
            <a:off x="3312351" y="3415511"/>
            <a:ext cx="42947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SemiBold" panose="020B0604020202020204" charset="0"/>
                <a:cs typeface="Arial"/>
                <a:sym typeface="Arial"/>
              </a:rPr>
              <a:t>PARTICIPACIONES</a:t>
            </a:r>
            <a:endParaRPr kumimoji="0" lang="es-SV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297;p33">
            <a:extLst>
              <a:ext uri="{FF2B5EF4-FFF2-40B4-BE49-F238E27FC236}">
                <a16:creationId xmlns:a16="http://schemas.microsoft.com/office/drawing/2014/main" id="{C2D7C95D-FA55-541D-A904-081919D093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4491" y="786733"/>
            <a:ext cx="13999756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n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Formación Continua</a:t>
            </a:r>
            <a:endParaRPr sz="72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Google Shape;236;p31">
            <a:extLst>
              <a:ext uri="{FF2B5EF4-FFF2-40B4-BE49-F238E27FC236}">
                <a16:creationId xmlns:a16="http://schemas.microsoft.com/office/drawing/2014/main" id="{1CEB79FA-65AC-F3BD-F9D8-0E6D3B669470}"/>
              </a:ext>
            </a:extLst>
          </p:cNvPr>
          <p:cNvSpPr txBox="1">
            <a:spLocks/>
          </p:cNvSpPr>
          <p:nvPr/>
        </p:nvSpPr>
        <p:spPr>
          <a:xfrm>
            <a:off x="2003066" y="1809771"/>
            <a:ext cx="8205759" cy="904855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cs typeface="Arial"/>
                <a:sym typeface="Arial"/>
              </a:rPr>
              <a:t>Participaciones / Inversión</a:t>
            </a:r>
          </a:p>
        </p:txBody>
      </p:sp>
      <p:pic>
        <p:nvPicPr>
          <p:cNvPr id="18" name="Imagen 17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468E22A5-227A-AAC8-44CF-D430502A3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4763" y="900780"/>
            <a:ext cx="2454820" cy="116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23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9">
            <a:extLst>
              <a:ext uri="{FF2B5EF4-FFF2-40B4-BE49-F238E27FC236}">
                <a16:creationId xmlns:a16="http://schemas.microsoft.com/office/drawing/2014/main" id="{ACCEA5D5-88B4-FA16-3252-BFEEEA763142}"/>
              </a:ext>
            </a:extLst>
          </p:cNvPr>
          <p:cNvSpPr txBox="1"/>
          <p:nvPr/>
        </p:nvSpPr>
        <p:spPr>
          <a:xfrm>
            <a:off x="1521285" y="3491572"/>
            <a:ext cx="9757799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PARTICIPACIONES POR PROGRAMAS DE FORMACIÓN</a:t>
            </a:r>
          </a:p>
        </p:txBody>
      </p:sp>
      <p:graphicFrame>
        <p:nvGraphicFramePr>
          <p:cNvPr id="3" name="Chart 94">
            <a:extLst>
              <a:ext uri="{FF2B5EF4-FFF2-40B4-BE49-F238E27FC236}">
                <a16:creationId xmlns:a16="http://schemas.microsoft.com/office/drawing/2014/main" id="{D4C8FE3A-07C3-2CE7-DC7D-9752AED477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8640791"/>
              </p:ext>
            </p:extLst>
          </p:nvPr>
        </p:nvGraphicFramePr>
        <p:xfrm>
          <a:off x="331363" y="4252569"/>
          <a:ext cx="15442248" cy="3605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94">
            <a:extLst>
              <a:ext uri="{FF2B5EF4-FFF2-40B4-BE49-F238E27FC236}">
                <a16:creationId xmlns:a16="http://schemas.microsoft.com/office/drawing/2014/main" id="{86B34998-F598-2BAD-783E-D00D92DBBB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2737349"/>
              </p:ext>
            </p:extLst>
          </p:nvPr>
        </p:nvGraphicFramePr>
        <p:xfrm>
          <a:off x="213775" y="8930987"/>
          <a:ext cx="15442248" cy="4020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79">
            <a:extLst>
              <a:ext uri="{FF2B5EF4-FFF2-40B4-BE49-F238E27FC236}">
                <a16:creationId xmlns:a16="http://schemas.microsoft.com/office/drawing/2014/main" id="{B4FD217D-92D2-4FB4-A897-E53B0E7FD337}"/>
              </a:ext>
            </a:extLst>
          </p:cNvPr>
          <p:cNvSpPr txBox="1"/>
          <p:nvPr/>
        </p:nvSpPr>
        <p:spPr>
          <a:xfrm>
            <a:off x="1652847" y="8213077"/>
            <a:ext cx="8420895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INVERSIÓN POR PROGRAMAS DE FORMACIÓN</a:t>
            </a:r>
          </a:p>
        </p:txBody>
      </p:sp>
      <p:sp>
        <p:nvSpPr>
          <p:cNvPr id="6" name="TextBox 79">
            <a:extLst>
              <a:ext uri="{FF2B5EF4-FFF2-40B4-BE49-F238E27FC236}">
                <a16:creationId xmlns:a16="http://schemas.microsoft.com/office/drawing/2014/main" id="{4E2FCB21-BD18-70C1-A6A1-D101D9CB9B68}"/>
              </a:ext>
            </a:extLst>
          </p:cNvPr>
          <p:cNvSpPr txBox="1"/>
          <p:nvPr/>
        </p:nvSpPr>
        <p:spPr>
          <a:xfrm>
            <a:off x="17028372" y="3499623"/>
            <a:ext cx="5987331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Staatliches"/>
              </a:rPr>
              <a:t>PARTICIPACIONES POR SEXO</a:t>
            </a:r>
          </a:p>
        </p:txBody>
      </p:sp>
      <p:graphicFrame>
        <p:nvGraphicFramePr>
          <p:cNvPr id="7" name="Chart 90">
            <a:extLst>
              <a:ext uri="{FF2B5EF4-FFF2-40B4-BE49-F238E27FC236}">
                <a16:creationId xmlns:a16="http://schemas.microsoft.com/office/drawing/2014/main" id="{4547D206-9A65-4651-836F-7C0C2D9AEE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7236179"/>
              </p:ext>
            </p:extLst>
          </p:nvPr>
        </p:nvGraphicFramePr>
        <p:xfrm>
          <a:off x="16280844" y="9140426"/>
          <a:ext cx="6634942" cy="4856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90">
            <a:extLst>
              <a:ext uri="{FF2B5EF4-FFF2-40B4-BE49-F238E27FC236}">
                <a16:creationId xmlns:a16="http://schemas.microsoft.com/office/drawing/2014/main" id="{35EECF8F-030B-9312-A6BB-3D8241B764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5877059"/>
              </p:ext>
            </p:extLst>
          </p:nvPr>
        </p:nvGraphicFramePr>
        <p:xfrm>
          <a:off x="16735950" y="4019512"/>
          <a:ext cx="6585038" cy="41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79">
            <a:extLst>
              <a:ext uri="{FF2B5EF4-FFF2-40B4-BE49-F238E27FC236}">
                <a16:creationId xmlns:a16="http://schemas.microsoft.com/office/drawing/2014/main" id="{70578AAB-AAA9-661F-EFCE-ECE053A3F202}"/>
              </a:ext>
            </a:extLst>
          </p:cNvPr>
          <p:cNvSpPr txBox="1"/>
          <p:nvPr/>
        </p:nvSpPr>
        <p:spPr>
          <a:xfrm>
            <a:off x="16554338" y="8443180"/>
            <a:ext cx="6980346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Staatliches"/>
              </a:rPr>
              <a:t>INVERSIÓN POR SEXO (</a:t>
            </a:r>
            <a:r>
              <a:rPr kumimoji="0" lang="en-US" sz="28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Staatliches"/>
              </a:rPr>
              <a:t>Millones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Staatliches"/>
              </a:rPr>
              <a:t>)</a:t>
            </a:r>
          </a:p>
        </p:txBody>
      </p:sp>
      <p:sp>
        <p:nvSpPr>
          <p:cNvPr id="10" name="Google Shape;297;p33">
            <a:extLst>
              <a:ext uri="{FF2B5EF4-FFF2-40B4-BE49-F238E27FC236}">
                <a16:creationId xmlns:a16="http://schemas.microsoft.com/office/drawing/2014/main" id="{0544A7D0-982A-779E-A95A-46CF6493E1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1293" y="815306"/>
            <a:ext cx="13999756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n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Formación Continua</a:t>
            </a:r>
            <a:endParaRPr sz="72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Google Shape;236;p31">
            <a:extLst>
              <a:ext uri="{FF2B5EF4-FFF2-40B4-BE49-F238E27FC236}">
                <a16:creationId xmlns:a16="http://schemas.microsoft.com/office/drawing/2014/main" id="{E544645E-6DBF-1151-BAD3-1247FFE7DE7E}"/>
              </a:ext>
            </a:extLst>
          </p:cNvPr>
          <p:cNvSpPr txBox="1">
            <a:spLocks/>
          </p:cNvSpPr>
          <p:nvPr/>
        </p:nvSpPr>
        <p:spPr>
          <a:xfrm>
            <a:off x="2438443" y="1809770"/>
            <a:ext cx="12849182" cy="866076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cs typeface="Arial"/>
                <a:sym typeface="Arial"/>
              </a:rPr>
              <a:t>Participaciones / Inversión </a:t>
            </a:r>
            <a:r>
              <a:rPr kumimoji="0" lang="es-MX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cs typeface="Arial"/>
                <a:sym typeface="Arial"/>
              </a:rPr>
              <a:t>por programas de formación y sexo</a:t>
            </a:r>
          </a:p>
        </p:txBody>
      </p:sp>
      <p:pic>
        <p:nvPicPr>
          <p:cNvPr id="12" name="Imagen 11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43ECC8B0-FF80-C73E-83BF-796B0701EC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04763" y="900780"/>
            <a:ext cx="2454820" cy="116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78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9E71D0D-678D-6AFB-A2C6-05C5F49736AD}"/>
              </a:ext>
            </a:extLst>
          </p:cNvPr>
          <p:cNvSpPr/>
          <p:nvPr/>
        </p:nvSpPr>
        <p:spPr>
          <a:xfrm>
            <a:off x="1649465" y="1962858"/>
            <a:ext cx="5068718" cy="125418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>
                <a:schemeClr val="lt1"/>
              </a:buClr>
              <a:buSzPts val="6000"/>
            </a:pPr>
            <a:r>
              <a:rPr lang="es-ES" sz="80900" b="1" spc="50">
                <a:ln w="57150">
                  <a:solidFill>
                    <a:schemeClr val="bg2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 Vietnam Pro"/>
                <a:sym typeface="Be Vietnam Pro"/>
              </a:rPr>
              <a:t>1</a:t>
            </a:r>
          </a:p>
        </p:txBody>
      </p:sp>
      <p:sp>
        <p:nvSpPr>
          <p:cNvPr id="364" name="Google Shape;364;p50"/>
          <p:cNvSpPr txBox="1">
            <a:spLocks noGrp="1"/>
          </p:cNvSpPr>
          <p:nvPr>
            <p:ph type="title"/>
          </p:nvPr>
        </p:nvSpPr>
        <p:spPr>
          <a:xfrm>
            <a:off x="4269947" y="8233805"/>
            <a:ext cx="17219371" cy="2244215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/>
              <a:t>Actividades relevantes</a:t>
            </a:r>
            <a:br>
              <a:rPr lang="en" b="0"/>
            </a:br>
            <a:endParaRPr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62EC718-E7B2-CA09-0679-F2516129A408}"/>
              </a:ext>
            </a:extLst>
          </p:cNvPr>
          <p:cNvSpPr txBox="1"/>
          <p:nvPr/>
        </p:nvSpPr>
        <p:spPr>
          <a:xfrm>
            <a:off x="6611568" y="8233805"/>
            <a:ext cx="1253612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8800" b="0">
                <a:solidFill>
                  <a:schemeClr val="tx2">
                    <a:lumMod val="50000"/>
                  </a:schemeClr>
                </a:solidFill>
                <a:latin typeface="Be Vietnam Pro" panose="020B0604020202020204" charset="0"/>
              </a:rPr>
              <a:t> Abril – Junio 2023</a:t>
            </a:r>
            <a:endParaRPr lang="es-SV" sz="8800">
              <a:solidFill>
                <a:schemeClr val="tx2">
                  <a:lumMod val="50000"/>
                </a:schemeClr>
              </a:solidFill>
              <a:latin typeface="Be Vietnam Pro" panose="020B0604020202020204" charset="0"/>
            </a:endParaRPr>
          </a:p>
        </p:txBody>
      </p:sp>
      <p:pic>
        <p:nvPicPr>
          <p:cNvPr id="11" name="Imagen 10" descr="Forma&#10;&#10;Descripción generada automáticamente con confianza media">
            <a:extLst>
              <a:ext uri="{FF2B5EF4-FFF2-40B4-BE49-F238E27FC236}">
                <a16:creationId xmlns:a16="http://schemas.microsoft.com/office/drawing/2014/main" id="{AA6F407E-6662-379A-A613-FA8F490EC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1600" y="1147668"/>
            <a:ext cx="3568670" cy="22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52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97;p33">
            <a:extLst>
              <a:ext uri="{FF2B5EF4-FFF2-40B4-BE49-F238E27FC236}">
                <a16:creationId xmlns:a16="http://schemas.microsoft.com/office/drawing/2014/main" id="{4470E553-B245-EA79-A656-0E03D43DD5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7078" y="788100"/>
            <a:ext cx="13999756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n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Formación </a:t>
            </a:r>
            <a:r>
              <a:rPr lang="en" sz="7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Inicial</a:t>
            </a:r>
            <a:endParaRPr sz="72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Google Shape;236;p31">
            <a:extLst>
              <a:ext uri="{FF2B5EF4-FFF2-40B4-BE49-F238E27FC236}">
                <a16:creationId xmlns:a16="http://schemas.microsoft.com/office/drawing/2014/main" id="{F430ABEA-B4B9-63DF-7AA1-30491C4AC993}"/>
              </a:ext>
            </a:extLst>
          </p:cNvPr>
          <p:cNvSpPr txBox="1">
            <a:spLocks/>
          </p:cNvSpPr>
          <p:nvPr/>
        </p:nvSpPr>
        <p:spPr>
          <a:xfrm>
            <a:off x="2274228" y="1782564"/>
            <a:ext cx="12849182" cy="866076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cs typeface="Arial"/>
                <a:sym typeface="Arial"/>
              </a:rPr>
              <a:t>Cursos más demandados / Cursos Nuevos o innovadores</a:t>
            </a:r>
            <a:endParaRPr kumimoji="0" lang="es-MX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el" panose="02000506030000020004" pitchFamily="2" charset="0"/>
              <a:cs typeface="Arial"/>
              <a:sym typeface="Arial"/>
            </a:endParaRPr>
          </a:p>
        </p:txBody>
      </p:sp>
      <p:pic>
        <p:nvPicPr>
          <p:cNvPr id="12" name="Imagen 11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A5EDBBD9-9A1D-A128-0D01-E903F5A83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4763" y="900780"/>
            <a:ext cx="2454820" cy="1163028"/>
          </a:xfrm>
          <a:prstGeom prst="rect">
            <a:avLst/>
          </a:prstGeo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CD8796D5-3477-A389-4D95-35F7AFECBE84}"/>
              </a:ext>
            </a:extLst>
          </p:cNvPr>
          <p:cNvSpPr txBox="1"/>
          <p:nvPr/>
        </p:nvSpPr>
        <p:spPr>
          <a:xfrm>
            <a:off x="974904" y="4173619"/>
            <a:ext cx="21569786" cy="403187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L ADMINISTRACION DE INFORMACION DIGITAL PARA PRESENTACION DE REPORTES EMPRESARIALES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CURSO INTERNACIONAL SCRUM MASTER PROFESSIONAL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IMPORTACION Y ADMINISTRACION DE DATOS DE DIFERENTES ORIGENES EN SISTEMAS DE INFORMACION PARA LA TOMA DE DESICIONES GERENCIALES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POWER BI AVANZADO Y FUNCIONES DAX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DISEÑO DE SERVICIOS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DISEÑO Y MANUFACTURA DE PIEZAS EN SOFTWARE CAD/CAM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Mecanizado de Piezas en Fresadora Industrial con Diseño CAD/CAM</a:t>
            </a:r>
          </a:p>
        </p:txBody>
      </p:sp>
      <p:sp>
        <p:nvSpPr>
          <p:cNvPr id="14" name="TextBox 78">
            <a:extLst>
              <a:ext uri="{FF2B5EF4-FFF2-40B4-BE49-F238E27FC236}">
                <a16:creationId xmlns:a16="http://schemas.microsoft.com/office/drawing/2014/main" id="{C20EB2B4-F6AF-9B58-185C-1CFCBF483E0D}"/>
              </a:ext>
            </a:extLst>
          </p:cNvPr>
          <p:cNvSpPr txBox="1"/>
          <p:nvPr/>
        </p:nvSpPr>
        <p:spPr>
          <a:xfrm>
            <a:off x="1258143" y="3381494"/>
            <a:ext cx="3334567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CURSOS NUEVOS</a:t>
            </a:r>
          </a:p>
        </p:txBody>
      </p:sp>
      <p:sp>
        <p:nvSpPr>
          <p:cNvPr id="15" name="TextBox 78">
            <a:extLst>
              <a:ext uri="{FF2B5EF4-FFF2-40B4-BE49-F238E27FC236}">
                <a16:creationId xmlns:a16="http://schemas.microsoft.com/office/drawing/2014/main" id="{043AE0EA-A755-D882-2A78-757499EE48B9}"/>
              </a:ext>
            </a:extLst>
          </p:cNvPr>
          <p:cNvSpPr txBox="1"/>
          <p:nvPr/>
        </p:nvSpPr>
        <p:spPr>
          <a:xfrm>
            <a:off x="1258143" y="8738917"/>
            <a:ext cx="5290231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CURSOS MÁS DEMANDADOS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BE89E7-D515-0F3F-EB9D-DAA727EE006F}"/>
              </a:ext>
            </a:extLst>
          </p:cNvPr>
          <p:cNvSpPr txBox="1"/>
          <p:nvPr/>
        </p:nvSpPr>
        <p:spPr>
          <a:xfrm>
            <a:off x="974904" y="9464188"/>
            <a:ext cx="21569786" cy="304698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INGLES PRINCIPIANTE MODULO 1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EXCEL INTERMEDIO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INTELIGENCIA EMOCIONAL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TRABAJO EN EQUIPO ENFASIS EN VALORES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INCREMENTADO LA COMPETITIVIDAD PARA LA VENTA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PREVENCION DEL LAVADO DE DINERO Y ACTIVOS EN EL CONTEXTO EMPRESARIAL</a:t>
            </a:r>
          </a:p>
        </p:txBody>
      </p:sp>
    </p:spTree>
    <p:extLst>
      <p:ext uri="{BB962C8B-B14F-4D97-AF65-F5344CB8AC3E}">
        <p14:creationId xmlns:p14="http://schemas.microsoft.com/office/powerpoint/2010/main" val="475040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AEFA0AC1-6E1B-8C56-32ED-9363B981B8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964784"/>
              </p:ext>
            </p:extLst>
          </p:nvPr>
        </p:nvGraphicFramePr>
        <p:xfrm>
          <a:off x="4498290" y="4274830"/>
          <a:ext cx="15381070" cy="7116994"/>
        </p:xfrm>
        <a:graphic>
          <a:graphicData uri="http://schemas.openxmlformats.org/drawingml/2006/table">
            <a:tbl>
              <a:tblPr firstRow="1" bandRow="1"/>
              <a:tblGrid>
                <a:gridCol w="7524592">
                  <a:extLst>
                    <a:ext uri="{9D8B030D-6E8A-4147-A177-3AD203B41FA5}">
                      <a16:colId xmlns:a16="http://schemas.microsoft.com/office/drawing/2014/main" val="2316888648"/>
                    </a:ext>
                  </a:extLst>
                </a:gridCol>
                <a:gridCol w="4206619">
                  <a:extLst>
                    <a:ext uri="{9D8B030D-6E8A-4147-A177-3AD203B41FA5}">
                      <a16:colId xmlns:a16="http://schemas.microsoft.com/office/drawing/2014/main" val="1381778557"/>
                    </a:ext>
                  </a:extLst>
                </a:gridCol>
                <a:gridCol w="3649859">
                  <a:extLst>
                    <a:ext uri="{9D8B030D-6E8A-4147-A177-3AD203B41FA5}">
                      <a16:colId xmlns:a16="http://schemas.microsoft.com/office/drawing/2014/main" val="2641238843"/>
                    </a:ext>
                  </a:extLst>
                </a:gridCol>
              </a:tblGrid>
              <a:tr h="13293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4800" b="1" i="0" u="none" strike="noStrike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Modalidad de ejecución</a:t>
                      </a:r>
                      <a:endParaRPr lang="es-SV" sz="4800" b="1" i="0" u="none" strike="noStrike" cap="non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800" b="1" i="0" u="none" strike="noStrike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Participaciones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800" b="1" i="0" u="none" strike="noStrike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Inversión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623405"/>
                  </a:ext>
                </a:extLst>
              </a:tr>
              <a:tr h="1650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000" b="1" i="0" u="none" strike="noStrike" kern="1200" cap="none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Herramientas tecnológicas</a:t>
                      </a:r>
                      <a:endParaRPr lang="es-419" sz="4000" b="1" i="0" u="none" strike="noStrike" kern="1200" cap="none">
                        <a:solidFill>
                          <a:schemeClr val="accent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36,393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$3,196,271.53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124061"/>
                  </a:ext>
                </a:extLst>
              </a:tr>
              <a:tr h="15220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000" b="1" i="0" u="none" strike="noStrike" kern="1200" cap="none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Presencial</a:t>
                      </a:r>
                      <a:endParaRPr lang="es-419" sz="4000" b="1" i="0" u="none" strike="noStrike" kern="1200" cap="none">
                        <a:solidFill>
                          <a:schemeClr val="accent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78,822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$4,524,870.69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15226"/>
                  </a:ext>
                </a:extLst>
              </a:tr>
              <a:tr h="1495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000" b="1" i="0" u="none" strike="noStrike" kern="1200" cap="none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Virtual</a:t>
                      </a:r>
                      <a:endParaRPr lang="es-419" sz="4000" b="1" i="0" u="none" strike="noStrike" kern="1200" cap="none">
                        <a:solidFill>
                          <a:schemeClr val="accent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28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--</a:t>
                      </a:r>
                      <a:endParaRPr lang="es-419" sz="2800" b="0" i="0" u="none" strike="noStrike" kern="1200" cap="none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28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--</a:t>
                      </a:r>
                      <a:endParaRPr lang="es-419" sz="2800" b="0" i="0" u="none" strike="noStrike" kern="1200" cap="none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495647"/>
                  </a:ext>
                </a:extLst>
              </a:tr>
              <a:tr h="11196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600" b="0" i="0" u="none" strike="noStrike" kern="1200" cap="none">
                          <a:solidFill>
                            <a:srgbClr val="FFFFFF"/>
                          </a:solidFill>
                          <a:effectLst/>
                          <a:latin typeface="Lexend Deca SemiBold" panose="020B0604020202020204" charset="0"/>
                          <a:ea typeface="+mn-ea"/>
                          <a:cs typeface="+mn-cs"/>
                          <a:sym typeface="Arial"/>
                        </a:rPr>
                        <a:t>Total</a:t>
                      </a:r>
                      <a:endParaRPr lang="es-419" sz="3600" b="0" i="0" u="none" strike="noStrike" kern="1200" cap="none">
                        <a:solidFill>
                          <a:srgbClr val="FFFFFF"/>
                        </a:solidFill>
                        <a:effectLst/>
                        <a:latin typeface="Lexend Deca SemiBold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4000" b="1" i="0" u="none" strike="noStrike" cap="none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115,214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4000" b="1" i="0" u="none" strike="noStrike" cap="none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$7,721,142.22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973683"/>
                  </a:ext>
                </a:extLst>
              </a:tr>
            </a:tbl>
          </a:graphicData>
        </a:graphic>
      </p:graphicFrame>
      <p:sp>
        <p:nvSpPr>
          <p:cNvPr id="3" name="Google Shape;297;p33">
            <a:extLst>
              <a:ext uri="{FF2B5EF4-FFF2-40B4-BE49-F238E27FC236}">
                <a16:creationId xmlns:a16="http://schemas.microsoft.com/office/drawing/2014/main" id="{1909967A-D7AE-32F7-1725-FD694CA56920}"/>
              </a:ext>
            </a:extLst>
          </p:cNvPr>
          <p:cNvSpPr txBox="1">
            <a:spLocks/>
          </p:cNvSpPr>
          <p:nvPr/>
        </p:nvSpPr>
        <p:spPr>
          <a:xfrm>
            <a:off x="2663142" y="2324176"/>
            <a:ext cx="16482108" cy="116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Lexend Deca SemiBold"/>
              <a:buNone/>
              <a:tabLst/>
              <a:defRPr/>
            </a:pPr>
            <a:r>
              <a:rPr kumimoji="0" lang="es-419" sz="4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cs typeface="Lexend Deca SemiBold"/>
                <a:sym typeface="Lexend Deca SemiBold"/>
              </a:rPr>
              <a:t>Participaciones / Inversión por modalidad</a:t>
            </a:r>
            <a:r>
              <a:rPr lang="es-419" sz="4266">
                <a:solidFill>
                  <a:srgbClr val="FFFFFF"/>
                </a:solidFill>
                <a:latin typeface="Abel"/>
              </a:rPr>
              <a:t> - 1</a:t>
            </a:r>
            <a:r>
              <a:rPr lang="es-419" sz="4266" baseline="30000">
                <a:solidFill>
                  <a:srgbClr val="FFFFFF"/>
                </a:solidFill>
                <a:latin typeface="Abel"/>
              </a:rPr>
              <a:t>er</a:t>
            </a:r>
            <a:r>
              <a:rPr lang="es-419" sz="4266">
                <a:solidFill>
                  <a:srgbClr val="FFFFFF"/>
                </a:solidFill>
                <a:latin typeface="Abel"/>
              </a:rPr>
              <a:t> Semestre 2023 </a:t>
            </a:r>
            <a:endParaRPr kumimoji="0" lang="es-419" sz="426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/>
              <a:cs typeface="Lexend Deca SemiBold"/>
              <a:sym typeface="Lexend Deca SemiBold"/>
            </a:endParaRPr>
          </a:p>
        </p:txBody>
      </p:sp>
      <p:pic>
        <p:nvPicPr>
          <p:cNvPr id="5" name="Imagen 4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7D63EADD-3969-0FC9-33BF-FAC26129E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6630" y="1161148"/>
            <a:ext cx="2454820" cy="1163028"/>
          </a:xfrm>
          <a:prstGeom prst="rect">
            <a:avLst/>
          </a:prstGeom>
        </p:spPr>
      </p:pic>
      <p:sp>
        <p:nvSpPr>
          <p:cNvPr id="4" name="Google Shape;297;p33">
            <a:extLst>
              <a:ext uri="{FF2B5EF4-FFF2-40B4-BE49-F238E27FC236}">
                <a16:creationId xmlns:a16="http://schemas.microsoft.com/office/drawing/2014/main" id="{DEAD81FA-BD39-D89D-CECD-77A6B7FF3D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09893" y="1223475"/>
            <a:ext cx="13999756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n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Formación Continua</a:t>
            </a:r>
            <a:endParaRPr sz="72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0676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title"/>
          </p:nvPr>
        </p:nvSpPr>
        <p:spPr>
          <a:xfrm>
            <a:off x="2230148" y="5234520"/>
            <a:ext cx="8211065" cy="1394880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br>
              <a:rPr lang="en" sz="13800"/>
            </a:br>
            <a:br>
              <a:rPr lang="en" sz="13800"/>
            </a:br>
            <a:br>
              <a:rPr lang="en" sz="13800"/>
            </a:br>
            <a:r>
              <a:rPr lang="es-419" sz="7200" b="0" spc="200">
                <a:solidFill>
                  <a:schemeClr val="tx2">
                    <a:lumMod val="50000"/>
                  </a:schemeClr>
                </a:solidFill>
                <a:latin typeface="Be Vietnam Pro" panose="020B0604020202020204" charset="0"/>
                <a:cs typeface="Arial"/>
                <a:sym typeface="Arial"/>
              </a:rPr>
              <a:t>Gerencia de </a:t>
            </a:r>
            <a:endParaRPr lang="es-419" sz="10931" spc="20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D9B836-F891-6495-887B-AAFB72AAEB47}"/>
              </a:ext>
            </a:extLst>
          </p:cNvPr>
          <p:cNvSpPr/>
          <p:nvPr/>
        </p:nvSpPr>
        <p:spPr>
          <a:xfrm>
            <a:off x="1571654" y="5629835"/>
            <a:ext cx="21234342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chemeClr val="lt1"/>
              </a:buClr>
              <a:buSzPts val="6000"/>
            </a:pPr>
            <a:r>
              <a:rPr lang="es-ES" sz="18800" b="1" spc="50">
                <a:ln w="57150">
                  <a:solidFill>
                    <a:schemeClr val="accent1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 Vietnam Pro"/>
                <a:sym typeface="Be Vietnam Pro"/>
              </a:rPr>
              <a:t>Formación Inicial</a:t>
            </a:r>
          </a:p>
        </p:txBody>
      </p:sp>
      <p:pic>
        <p:nvPicPr>
          <p:cNvPr id="46" name="Imagen 45" descr="Forma&#10;&#10;Descripción generada automáticamente con confianza media">
            <a:extLst>
              <a:ext uri="{FF2B5EF4-FFF2-40B4-BE49-F238E27FC236}">
                <a16:creationId xmlns:a16="http://schemas.microsoft.com/office/drawing/2014/main" id="{BA3F07BC-5E26-083D-DF34-A250DCCB8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9985" y="662990"/>
            <a:ext cx="2791924" cy="175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89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94">
            <a:extLst>
              <a:ext uri="{FF2B5EF4-FFF2-40B4-BE49-F238E27FC236}">
                <a16:creationId xmlns:a16="http://schemas.microsoft.com/office/drawing/2014/main" id="{66BE138B-C05D-2C8B-134F-83A0144903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6763232"/>
              </p:ext>
            </p:extLst>
          </p:nvPr>
        </p:nvGraphicFramePr>
        <p:xfrm>
          <a:off x="9058275" y="2600326"/>
          <a:ext cx="12873898" cy="5344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89">
            <a:extLst>
              <a:ext uri="{FF2B5EF4-FFF2-40B4-BE49-F238E27FC236}">
                <a16:creationId xmlns:a16="http://schemas.microsoft.com/office/drawing/2014/main" id="{4E98D78D-A71A-3D7B-1DC6-AF9568B214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7468081"/>
              </p:ext>
            </p:extLst>
          </p:nvPr>
        </p:nvGraphicFramePr>
        <p:xfrm>
          <a:off x="8954330" y="8323555"/>
          <a:ext cx="12977843" cy="4920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Grupo 3">
            <a:extLst>
              <a:ext uri="{FF2B5EF4-FFF2-40B4-BE49-F238E27FC236}">
                <a16:creationId xmlns:a16="http://schemas.microsoft.com/office/drawing/2014/main" id="{808DE7B7-A356-B702-0290-FE832209C291}"/>
              </a:ext>
            </a:extLst>
          </p:cNvPr>
          <p:cNvGrpSpPr/>
          <p:nvPr/>
        </p:nvGrpSpPr>
        <p:grpSpPr>
          <a:xfrm>
            <a:off x="2548417" y="4061730"/>
            <a:ext cx="3001143" cy="1356255"/>
            <a:chOff x="555697" y="2581240"/>
            <a:chExt cx="3001143" cy="1356255"/>
          </a:xfrm>
        </p:grpSpPr>
        <p:sp>
          <p:nvSpPr>
            <p:cNvPr id="5" name="TextBox 15">
              <a:extLst>
                <a:ext uri="{FF2B5EF4-FFF2-40B4-BE49-F238E27FC236}">
                  <a16:creationId xmlns:a16="http://schemas.microsoft.com/office/drawing/2014/main" id="{272CF5F7-DA3D-65B8-9058-717E58EBA9E3}"/>
                </a:ext>
              </a:extLst>
            </p:cNvPr>
            <p:cNvSpPr txBox="1"/>
            <p:nvPr/>
          </p:nvSpPr>
          <p:spPr>
            <a:xfrm>
              <a:off x="555697" y="2581240"/>
              <a:ext cx="3001143" cy="461665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META 1</a:t>
              </a:r>
              <a:r>
                <a:rPr kumimoji="0" lang="en-US" sz="2400" b="0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er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 SEM 2023</a:t>
              </a:r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EA2E770B-2F53-8ECC-5DBC-B34CA4EC4B73}"/>
                </a:ext>
              </a:extLst>
            </p:cNvPr>
            <p:cNvSpPr txBox="1"/>
            <p:nvPr/>
          </p:nvSpPr>
          <p:spPr>
            <a:xfrm>
              <a:off x="555697" y="3014165"/>
              <a:ext cx="2300630" cy="92333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Lexend Deca SemiBold"/>
                  <a:cs typeface="Arial"/>
                  <a:sym typeface="Arial"/>
                </a:rPr>
                <a:t>69,607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4479212D-E6E3-43E2-FDF6-6E9BC0C414FF}"/>
              </a:ext>
            </a:extLst>
          </p:cNvPr>
          <p:cNvGrpSpPr/>
          <p:nvPr/>
        </p:nvGrpSpPr>
        <p:grpSpPr>
          <a:xfrm>
            <a:off x="2540826" y="5505613"/>
            <a:ext cx="3962674" cy="1306523"/>
            <a:chOff x="147833" y="3989213"/>
            <a:chExt cx="3962674" cy="1306523"/>
          </a:xfrm>
        </p:grpSpPr>
        <p:sp>
          <p:nvSpPr>
            <p:cNvPr id="8" name="TextBox 15">
              <a:extLst>
                <a:ext uri="{FF2B5EF4-FFF2-40B4-BE49-F238E27FC236}">
                  <a16:creationId xmlns:a16="http://schemas.microsoft.com/office/drawing/2014/main" id="{3387FFEA-CD4D-5DA4-2D1B-4BE0D048E619}"/>
                </a:ext>
              </a:extLst>
            </p:cNvPr>
            <p:cNvSpPr txBox="1"/>
            <p:nvPr/>
          </p:nvSpPr>
          <p:spPr>
            <a:xfrm>
              <a:off x="155424" y="3989213"/>
              <a:ext cx="3926075" cy="461665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EJECUCIÓN 1</a:t>
              </a:r>
              <a:r>
                <a:rPr kumimoji="0" lang="en-US" sz="2400" b="0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er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 SEM 2023</a:t>
              </a:r>
            </a:p>
          </p:txBody>
        </p:sp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E02E9113-337E-2D70-6C21-63618945E448}"/>
                </a:ext>
              </a:extLst>
            </p:cNvPr>
            <p:cNvSpPr txBox="1"/>
            <p:nvPr/>
          </p:nvSpPr>
          <p:spPr>
            <a:xfrm>
              <a:off x="147833" y="4372406"/>
              <a:ext cx="3962674" cy="92333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Lexend Deca SemiBold" panose="020B0604020202020204" charset="0"/>
                  <a:ea typeface="Lato Light" panose="020F0502020204030203" pitchFamily="34" charset="0"/>
                  <a:cs typeface="Poppins" pitchFamily="2" charset="77"/>
                  <a:sym typeface="Arial"/>
                </a:rPr>
                <a:t>67,495 </a:t>
              </a: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Lexend Deca SemiBold" panose="020B0604020202020204" charset="0"/>
                  <a:ea typeface="Lato Light" panose="020F0502020204030203" pitchFamily="34" charset="0"/>
                  <a:cs typeface="Poppins" pitchFamily="2" charset="77"/>
                  <a:sym typeface="Arial"/>
                </a:rPr>
                <a:t>(+</a:t>
              </a:r>
              <a:r>
                <a:rPr lang="en-US" sz="2800">
                  <a:solidFill>
                    <a:srgbClr val="00B0F0"/>
                  </a:solidFill>
                  <a:latin typeface="Lexend Deca SemiBold" panose="020B0604020202020204" charset="0"/>
                  <a:ea typeface="Lato Light" panose="020F0502020204030203" pitchFamily="34" charset="0"/>
                  <a:cs typeface="Poppins" pitchFamily="2" charset="77"/>
                </a:rPr>
                <a:t>97</a:t>
              </a: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Lexend Deca SemiBold" panose="020B0604020202020204" charset="0"/>
                  <a:ea typeface="Lato Light" panose="020F0502020204030203" pitchFamily="34" charset="0"/>
                  <a:cs typeface="Poppins" pitchFamily="2" charset="77"/>
                  <a:sym typeface="Arial"/>
                </a:rPr>
                <a:t>%)</a:t>
              </a:r>
            </a:p>
          </p:txBody>
        </p:sp>
      </p:grpSp>
      <p:sp>
        <p:nvSpPr>
          <p:cNvPr id="10" name="TextBox 15">
            <a:extLst>
              <a:ext uri="{FF2B5EF4-FFF2-40B4-BE49-F238E27FC236}">
                <a16:creationId xmlns:a16="http://schemas.microsoft.com/office/drawing/2014/main" id="{9CD4A794-B161-810C-B15A-3A1E4E6ECA53}"/>
              </a:ext>
            </a:extLst>
          </p:cNvPr>
          <p:cNvSpPr txBox="1"/>
          <p:nvPr/>
        </p:nvSpPr>
        <p:spPr>
          <a:xfrm>
            <a:off x="2548418" y="9351664"/>
            <a:ext cx="3659877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META 1</a:t>
            </a:r>
            <a:r>
              <a:rPr kumimoji="0" lang="en-US" sz="24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er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 SEM 2023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A261DF06-34CB-B1F6-25C0-E6CDCCEF2E9B}"/>
              </a:ext>
            </a:extLst>
          </p:cNvPr>
          <p:cNvSpPr txBox="1"/>
          <p:nvPr/>
        </p:nvSpPr>
        <p:spPr>
          <a:xfrm>
            <a:off x="2540826" y="11249683"/>
            <a:ext cx="7667999" cy="92333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F565B7"/>
                </a:solidFill>
                <a:effectLst/>
                <a:uLnTx/>
                <a:uFillTx/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  <a:sym typeface="Arial"/>
              </a:rPr>
              <a:t>$6,888,908.35 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565B7"/>
                </a:solidFill>
                <a:effectLst/>
                <a:uLnTx/>
                <a:uFillTx/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  <a:sym typeface="Arial"/>
              </a:rPr>
              <a:t>(75%)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A4A89A2D-693C-0559-1E60-DDBB79378EAE}"/>
              </a:ext>
            </a:extLst>
          </p:cNvPr>
          <p:cNvSpPr txBox="1"/>
          <p:nvPr/>
        </p:nvSpPr>
        <p:spPr>
          <a:xfrm>
            <a:off x="2548418" y="10772775"/>
            <a:ext cx="4463662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EJECUCIÓN 1</a:t>
            </a:r>
            <a:r>
              <a:rPr kumimoji="0" lang="en-US" sz="24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er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 SEM 2023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EAF6DC77-B7EF-B1D3-3F03-64F17B4E7E85}"/>
              </a:ext>
            </a:extLst>
          </p:cNvPr>
          <p:cNvSpPr txBox="1"/>
          <p:nvPr/>
        </p:nvSpPr>
        <p:spPr>
          <a:xfrm>
            <a:off x="2540826" y="9791055"/>
            <a:ext cx="4679577" cy="92333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Lexend Deca SemiBold"/>
                <a:cs typeface="Arial"/>
                <a:sym typeface="Arial"/>
              </a:rPr>
              <a:t>$9,181,034.50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84D1E15-6035-24AB-89F2-5F9AC5E327D7}"/>
              </a:ext>
            </a:extLst>
          </p:cNvPr>
          <p:cNvSpPr txBox="1"/>
          <p:nvPr/>
        </p:nvSpPr>
        <p:spPr>
          <a:xfrm>
            <a:off x="3348477" y="8532165"/>
            <a:ext cx="55105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SemiBold" panose="020B0604020202020204" charset="0"/>
                <a:cs typeface="Arial"/>
                <a:sym typeface="Arial"/>
              </a:rPr>
              <a:t>INVERSIÓN</a:t>
            </a:r>
            <a:endParaRPr kumimoji="0" lang="es-SV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SemiBold" panose="020B0604020202020204" charset="0"/>
              <a:cs typeface="Arial"/>
              <a:sym typeface="Arial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F5EE985-729F-55F0-9394-84D60234E756}"/>
              </a:ext>
            </a:extLst>
          </p:cNvPr>
          <p:cNvSpPr txBox="1"/>
          <p:nvPr/>
        </p:nvSpPr>
        <p:spPr>
          <a:xfrm>
            <a:off x="3013523" y="3269677"/>
            <a:ext cx="42947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SemiBold" panose="020B0604020202020204" charset="0"/>
                <a:cs typeface="Arial"/>
                <a:sym typeface="Arial"/>
              </a:rPr>
              <a:t>PARTICIPACIONES</a:t>
            </a:r>
            <a:endParaRPr kumimoji="0" lang="es-SV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297;p33">
            <a:extLst>
              <a:ext uri="{FF2B5EF4-FFF2-40B4-BE49-F238E27FC236}">
                <a16:creationId xmlns:a16="http://schemas.microsoft.com/office/drawing/2014/main" id="{C2D7C95D-FA55-541D-A904-081919D093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1293" y="558131"/>
            <a:ext cx="13999756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n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Formación Inicial</a:t>
            </a:r>
            <a:endParaRPr sz="72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Google Shape;236;p31">
            <a:extLst>
              <a:ext uri="{FF2B5EF4-FFF2-40B4-BE49-F238E27FC236}">
                <a16:creationId xmlns:a16="http://schemas.microsoft.com/office/drawing/2014/main" id="{1CEB79FA-65AC-F3BD-F9D8-0E6D3B669470}"/>
              </a:ext>
            </a:extLst>
          </p:cNvPr>
          <p:cNvSpPr txBox="1">
            <a:spLocks/>
          </p:cNvSpPr>
          <p:nvPr/>
        </p:nvSpPr>
        <p:spPr>
          <a:xfrm>
            <a:off x="2381293" y="1549648"/>
            <a:ext cx="8205759" cy="866076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cs typeface="Arial"/>
                <a:sym typeface="Arial"/>
              </a:rPr>
              <a:t>Participaciones / Inversión</a:t>
            </a:r>
          </a:p>
        </p:txBody>
      </p:sp>
      <p:pic>
        <p:nvPicPr>
          <p:cNvPr id="18" name="Imagen 17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468E22A5-227A-AAC8-44CF-D430502A3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4763" y="900780"/>
            <a:ext cx="2454820" cy="116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68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9">
            <a:extLst>
              <a:ext uri="{FF2B5EF4-FFF2-40B4-BE49-F238E27FC236}">
                <a16:creationId xmlns:a16="http://schemas.microsoft.com/office/drawing/2014/main" id="{F0269788-19FF-5A83-7258-305E7DCCE70D}"/>
              </a:ext>
            </a:extLst>
          </p:cNvPr>
          <p:cNvSpPr txBox="1"/>
          <p:nvPr/>
        </p:nvSpPr>
        <p:spPr>
          <a:xfrm>
            <a:off x="1396570" y="3304005"/>
            <a:ext cx="9757799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PARTICIPACIONES POR PROGRAMAS DE FORMACIÓN</a:t>
            </a:r>
          </a:p>
        </p:txBody>
      </p:sp>
      <p:sp>
        <p:nvSpPr>
          <p:cNvPr id="3" name="TextBox 79">
            <a:extLst>
              <a:ext uri="{FF2B5EF4-FFF2-40B4-BE49-F238E27FC236}">
                <a16:creationId xmlns:a16="http://schemas.microsoft.com/office/drawing/2014/main" id="{5ACAF64E-6233-EAF4-CD00-A646120BBCF1}"/>
              </a:ext>
            </a:extLst>
          </p:cNvPr>
          <p:cNvSpPr txBox="1"/>
          <p:nvPr/>
        </p:nvSpPr>
        <p:spPr>
          <a:xfrm>
            <a:off x="1396570" y="8301302"/>
            <a:ext cx="8420895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INVERSIÓN POR PROGRAMAS DE FORMACIÓN</a:t>
            </a:r>
          </a:p>
        </p:txBody>
      </p:sp>
      <p:sp>
        <p:nvSpPr>
          <p:cNvPr id="4" name="TextBox 79">
            <a:extLst>
              <a:ext uri="{FF2B5EF4-FFF2-40B4-BE49-F238E27FC236}">
                <a16:creationId xmlns:a16="http://schemas.microsoft.com/office/drawing/2014/main" id="{0D182533-A813-05A4-C2A4-3434E5176D31}"/>
              </a:ext>
            </a:extLst>
          </p:cNvPr>
          <p:cNvSpPr txBox="1"/>
          <p:nvPr/>
        </p:nvSpPr>
        <p:spPr>
          <a:xfrm>
            <a:off x="16806619" y="3152473"/>
            <a:ext cx="5830169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Staatliches"/>
              </a:rPr>
              <a:t>PARTICIPACIONES POR SEXO</a:t>
            </a:r>
          </a:p>
        </p:txBody>
      </p:sp>
      <p:graphicFrame>
        <p:nvGraphicFramePr>
          <p:cNvPr id="5" name="Chart 90">
            <a:extLst>
              <a:ext uri="{FF2B5EF4-FFF2-40B4-BE49-F238E27FC236}">
                <a16:creationId xmlns:a16="http://schemas.microsoft.com/office/drawing/2014/main" id="{B522499C-20F1-3343-2526-A10A0E4C18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7526678"/>
              </p:ext>
            </p:extLst>
          </p:nvPr>
        </p:nvGraphicFramePr>
        <p:xfrm>
          <a:off x="16586348" y="8693540"/>
          <a:ext cx="6270713" cy="4856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90">
            <a:extLst>
              <a:ext uri="{FF2B5EF4-FFF2-40B4-BE49-F238E27FC236}">
                <a16:creationId xmlns:a16="http://schemas.microsoft.com/office/drawing/2014/main" id="{BF2FD8DE-0735-D672-20BE-08C00E0201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2279811"/>
              </p:ext>
            </p:extLst>
          </p:nvPr>
        </p:nvGraphicFramePr>
        <p:xfrm>
          <a:off x="16216834" y="3600663"/>
          <a:ext cx="6718601" cy="4856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94">
            <a:extLst>
              <a:ext uri="{FF2B5EF4-FFF2-40B4-BE49-F238E27FC236}">
                <a16:creationId xmlns:a16="http://schemas.microsoft.com/office/drawing/2014/main" id="{D5A4FD1B-EFAC-4764-9633-2E8C7F7A35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1574266"/>
              </p:ext>
            </p:extLst>
          </p:nvPr>
        </p:nvGraphicFramePr>
        <p:xfrm>
          <a:off x="-1" y="3830133"/>
          <a:ext cx="15694323" cy="4163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94">
            <a:extLst>
              <a:ext uri="{FF2B5EF4-FFF2-40B4-BE49-F238E27FC236}">
                <a16:creationId xmlns:a16="http://schemas.microsoft.com/office/drawing/2014/main" id="{CA682F8E-B1EA-D7C2-22E5-2097D13FEE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3816981"/>
              </p:ext>
            </p:extLst>
          </p:nvPr>
        </p:nvGraphicFramePr>
        <p:xfrm>
          <a:off x="-2" y="9144460"/>
          <a:ext cx="15694323" cy="4571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79">
            <a:extLst>
              <a:ext uri="{FF2B5EF4-FFF2-40B4-BE49-F238E27FC236}">
                <a16:creationId xmlns:a16="http://schemas.microsoft.com/office/drawing/2014/main" id="{D6C8B6B6-98D9-87C3-86AD-7E941C45C70D}"/>
              </a:ext>
            </a:extLst>
          </p:cNvPr>
          <p:cNvSpPr txBox="1"/>
          <p:nvPr/>
        </p:nvSpPr>
        <p:spPr>
          <a:xfrm>
            <a:off x="16357793" y="8301302"/>
            <a:ext cx="6980346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Staatliches"/>
              </a:rPr>
              <a:t>INVERSIÓN POR SEXO (</a:t>
            </a:r>
            <a:r>
              <a:rPr kumimoji="0" lang="en-US" sz="28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Staatliches"/>
              </a:rPr>
              <a:t>Millones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Staatliches"/>
              </a:rPr>
              <a:t>)</a:t>
            </a:r>
          </a:p>
        </p:txBody>
      </p:sp>
      <p:sp>
        <p:nvSpPr>
          <p:cNvPr id="10" name="Google Shape;297;p33">
            <a:extLst>
              <a:ext uri="{FF2B5EF4-FFF2-40B4-BE49-F238E27FC236}">
                <a16:creationId xmlns:a16="http://schemas.microsoft.com/office/drawing/2014/main" id="{4470E553-B245-EA79-A656-0E03D43DD5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7078" y="788100"/>
            <a:ext cx="13999756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n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Formación </a:t>
            </a:r>
            <a:r>
              <a:rPr lang="en" sz="7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Inicial</a:t>
            </a:r>
            <a:endParaRPr sz="72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Google Shape;236;p31">
            <a:extLst>
              <a:ext uri="{FF2B5EF4-FFF2-40B4-BE49-F238E27FC236}">
                <a16:creationId xmlns:a16="http://schemas.microsoft.com/office/drawing/2014/main" id="{F430ABEA-B4B9-63DF-7AA1-30491C4AC993}"/>
              </a:ext>
            </a:extLst>
          </p:cNvPr>
          <p:cNvSpPr txBox="1">
            <a:spLocks/>
          </p:cNvSpPr>
          <p:nvPr/>
        </p:nvSpPr>
        <p:spPr>
          <a:xfrm>
            <a:off x="2274228" y="1782564"/>
            <a:ext cx="12849182" cy="866076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cs typeface="Arial"/>
                <a:sym typeface="Arial"/>
              </a:rPr>
              <a:t>Participaciones / Inversión </a:t>
            </a:r>
            <a:r>
              <a:rPr kumimoji="0" lang="es-MX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cs typeface="Arial"/>
                <a:sym typeface="Arial"/>
              </a:rPr>
              <a:t>por programas de formación y sexo</a:t>
            </a:r>
          </a:p>
        </p:txBody>
      </p:sp>
      <p:pic>
        <p:nvPicPr>
          <p:cNvPr id="12" name="Imagen 11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A5EDBBD9-9A1D-A128-0D01-E903F5A83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04763" y="900780"/>
            <a:ext cx="2454820" cy="116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71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97;p33">
            <a:extLst>
              <a:ext uri="{FF2B5EF4-FFF2-40B4-BE49-F238E27FC236}">
                <a16:creationId xmlns:a16="http://schemas.microsoft.com/office/drawing/2014/main" id="{4470E553-B245-EA79-A656-0E03D43DD5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7078" y="788100"/>
            <a:ext cx="13999756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n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Formación </a:t>
            </a:r>
            <a:r>
              <a:rPr lang="en" sz="7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Inicial</a:t>
            </a:r>
            <a:endParaRPr sz="72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Google Shape;236;p31">
            <a:extLst>
              <a:ext uri="{FF2B5EF4-FFF2-40B4-BE49-F238E27FC236}">
                <a16:creationId xmlns:a16="http://schemas.microsoft.com/office/drawing/2014/main" id="{F430ABEA-B4B9-63DF-7AA1-30491C4AC993}"/>
              </a:ext>
            </a:extLst>
          </p:cNvPr>
          <p:cNvSpPr txBox="1">
            <a:spLocks/>
          </p:cNvSpPr>
          <p:nvPr/>
        </p:nvSpPr>
        <p:spPr>
          <a:xfrm>
            <a:off x="2274228" y="1782564"/>
            <a:ext cx="12849182" cy="866076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cs typeface="Arial"/>
                <a:sym typeface="Arial"/>
              </a:rPr>
              <a:t>Cursos más demandados / Cursos Nuevos o innovadores</a:t>
            </a:r>
            <a:endParaRPr kumimoji="0" lang="es-MX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el" panose="02000506030000020004" pitchFamily="2" charset="0"/>
              <a:cs typeface="Arial"/>
              <a:sym typeface="Arial"/>
            </a:endParaRPr>
          </a:p>
        </p:txBody>
      </p:sp>
      <p:pic>
        <p:nvPicPr>
          <p:cNvPr id="12" name="Imagen 11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A5EDBBD9-9A1D-A128-0D01-E903F5A83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4763" y="900780"/>
            <a:ext cx="2454820" cy="1163028"/>
          </a:xfrm>
          <a:prstGeom prst="rect">
            <a:avLst/>
          </a:prstGeo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CD8796D5-3477-A389-4D95-35F7AFECBE84}"/>
              </a:ext>
            </a:extLst>
          </p:cNvPr>
          <p:cNvSpPr txBox="1"/>
          <p:nvPr/>
        </p:nvSpPr>
        <p:spPr>
          <a:xfrm>
            <a:off x="974904" y="4173619"/>
            <a:ext cx="21569786" cy="255454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JAVA FUNDAMENTALS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PROGRAMACION FRONT END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ADMINISTRACIÓN DE LA TECNOLOGÍA Y SISTEMAS DE INFORMACIÓN CON HERRAMIENTAS VIRTUALES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MICROSOFT SQL SERVER NIVEL I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BASES DE DATOS EN MYSQL SERVER. </a:t>
            </a:r>
          </a:p>
        </p:txBody>
      </p:sp>
      <p:sp>
        <p:nvSpPr>
          <p:cNvPr id="14" name="TextBox 78">
            <a:extLst>
              <a:ext uri="{FF2B5EF4-FFF2-40B4-BE49-F238E27FC236}">
                <a16:creationId xmlns:a16="http://schemas.microsoft.com/office/drawing/2014/main" id="{C20EB2B4-F6AF-9B58-185C-1CFCBF483E0D}"/>
              </a:ext>
            </a:extLst>
          </p:cNvPr>
          <p:cNvSpPr txBox="1"/>
          <p:nvPr/>
        </p:nvSpPr>
        <p:spPr>
          <a:xfrm>
            <a:off x="1258143" y="3381494"/>
            <a:ext cx="3334567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CURSOS NUEVOS</a:t>
            </a:r>
          </a:p>
        </p:txBody>
      </p:sp>
      <p:sp>
        <p:nvSpPr>
          <p:cNvPr id="15" name="TextBox 78">
            <a:extLst>
              <a:ext uri="{FF2B5EF4-FFF2-40B4-BE49-F238E27FC236}">
                <a16:creationId xmlns:a16="http://schemas.microsoft.com/office/drawing/2014/main" id="{043AE0EA-A755-D882-2A78-757499EE48B9}"/>
              </a:ext>
            </a:extLst>
          </p:cNvPr>
          <p:cNvSpPr txBox="1"/>
          <p:nvPr/>
        </p:nvSpPr>
        <p:spPr>
          <a:xfrm>
            <a:off x="1258143" y="7729923"/>
            <a:ext cx="5290231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CURSOS MÁS DEMANDADOS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BE89E7-D515-0F3F-EB9D-DAA727EE006F}"/>
              </a:ext>
            </a:extLst>
          </p:cNvPr>
          <p:cNvSpPr txBox="1"/>
          <p:nvPr/>
        </p:nvSpPr>
        <p:spPr>
          <a:xfrm>
            <a:off x="974904" y="8455194"/>
            <a:ext cx="21569786" cy="255454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FORMACIÓN EN INGLÉS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MANEJO DEFENSIVO DE AUTOMOTORES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MICROSOFT EXCEL 2019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COSMETOLOGÍA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MANTENIMIENTO Y REPARACION DE MOTOCICLETAS</a:t>
            </a:r>
          </a:p>
        </p:txBody>
      </p:sp>
    </p:spTree>
    <p:extLst>
      <p:ext uri="{BB962C8B-B14F-4D97-AF65-F5344CB8AC3E}">
        <p14:creationId xmlns:p14="http://schemas.microsoft.com/office/powerpoint/2010/main" val="305485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AEFA0AC1-6E1B-8C56-32ED-9363B981B8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359953"/>
              </p:ext>
            </p:extLst>
          </p:nvPr>
        </p:nvGraphicFramePr>
        <p:xfrm>
          <a:off x="4498290" y="4474928"/>
          <a:ext cx="15381070" cy="7116994"/>
        </p:xfrm>
        <a:graphic>
          <a:graphicData uri="http://schemas.openxmlformats.org/drawingml/2006/table">
            <a:tbl>
              <a:tblPr firstRow="1" bandRow="1"/>
              <a:tblGrid>
                <a:gridCol w="7524592">
                  <a:extLst>
                    <a:ext uri="{9D8B030D-6E8A-4147-A177-3AD203B41FA5}">
                      <a16:colId xmlns:a16="http://schemas.microsoft.com/office/drawing/2014/main" val="2316888648"/>
                    </a:ext>
                  </a:extLst>
                </a:gridCol>
                <a:gridCol w="4206619">
                  <a:extLst>
                    <a:ext uri="{9D8B030D-6E8A-4147-A177-3AD203B41FA5}">
                      <a16:colId xmlns:a16="http://schemas.microsoft.com/office/drawing/2014/main" val="1381778557"/>
                    </a:ext>
                  </a:extLst>
                </a:gridCol>
                <a:gridCol w="3649859">
                  <a:extLst>
                    <a:ext uri="{9D8B030D-6E8A-4147-A177-3AD203B41FA5}">
                      <a16:colId xmlns:a16="http://schemas.microsoft.com/office/drawing/2014/main" val="2641238843"/>
                    </a:ext>
                  </a:extLst>
                </a:gridCol>
              </a:tblGrid>
              <a:tr h="13293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4800" b="1" i="0" u="none" strike="noStrike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Modalidad de ejecución</a:t>
                      </a:r>
                      <a:endParaRPr lang="es-SV" sz="4800" b="1" i="0" u="none" strike="noStrike" cap="non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800" b="1" i="0" u="none" strike="noStrike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Participaciones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800" b="1" i="0" u="none" strike="noStrike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Inversión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623405"/>
                  </a:ext>
                </a:extLst>
              </a:tr>
              <a:tr h="1650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000" b="1" i="0" u="none" strike="noStrike" kern="1200" cap="none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Herramientas tecnológicas</a:t>
                      </a:r>
                      <a:endParaRPr lang="es-419" sz="4000" b="1" i="0" u="none" strike="noStrike" kern="1200" cap="none">
                        <a:solidFill>
                          <a:schemeClr val="accent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18,872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$1,122,844.57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124061"/>
                  </a:ext>
                </a:extLst>
              </a:tr>
              <a:tr h="15220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000" b="1" i="0" u="none" strike="noStrike" kern="1200" cap="none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Presencial</a:t>
                      </a:r>
                      <a:endParaRPr lang="es-419" sz="4000" b="1" i="0" u="none" strike="noStrike" kern="1200" cap="none">
                        <a:solidFill>
                          <a:schemeClr val="accent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48,623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$5,766,063.78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15226"/>
                  </a:ext>
                </a:extLst>
              </a:tr>
              <a:tr h="1495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000" b="1" i="0" u="none" strike="noStrike" kern="1200" cap="none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Virtual</a:t>
                      </a:r>
                      <a:endParaRPr lang="es-419" sz="4000" b="1" i="0" u="none" strike="noStrike" kern="1200" cap="none">
                        <a:solidFill>
                          <a:schemeClr val="accent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--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--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495647"/>
                  </a:ext>
                </a:extLst>
              </a:tr>
              <a:tr h="11196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600" b="0" i="0" u="none" strike="noStrike" kern="1200" cap="none">
                          <a:solidFill>
                            <a:srgbClr val="FFFFFF"/>
                          </a:solidFill>
                          <a:effectLst/>
                          <a:latin typeface="Lexend Deca SemiBold" panose="020B0604020202020204" charset="0"/>
                          <a:ea typeface="+mn-ea"/>
                          <a:cs typeface="+mn-cs"/>
                          <a:sym typeface="Arial"/>
                        </a:rPr>
                        <a:t>Total</a:t>
                      </a:r>
                      <a:endParaRPr lang="es-419" sz="3600" b="0" i="0" u="none" strike="noStrike" kern="1200" cap="none">
                        <a:solidFill>
                          <a:srgbClr val="FFFFFF"/>
                        </a:solidFill>
                        <a:effectLst/>
                        <a:latin typeface="Lexend Deca SemiBold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40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67,495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419" sz="4000" b="1" i="0" u="none" strike="noStrike" cap="none">
                          <a:solidFill>
                            <a:srgbClr val="FFFFFF"/>
                          </a:solidFill>
                          <a:effectLst/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$6,888,908.35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973683"/>
                  </a:ext>
                </a:extLst>
              </a:tr>
            </a:tbl>
          </a:graphicData>
        </a:graphic>
      </p:graphicFrame>
      <p:sp>
        <p:nvSpPr>
          <p:cNvPr id="3" name="Google Shape;297;p33">
            <a:extLst>
              <a:ext uri="{FF2B5EF4-FFF2-40B4-BE49-F238E27FC236}">
                <a16:creationId xmlns:a16="http://schemas.microsoft.com/office/drawing/2014/main" id="{1909967A-D7AE-32F7-1725-FD694CA56920}"/>
              </a:ext>
            </a:extLst>
          </p:cNvPr>
          <p:cNvSpPr txBox="1">
            <a:spLocks/>
          </p:cNvSpPr>
          <p:nvPr/>
        </p:nvSpPr>
        <p:spPr>
          <a:xfrm>
            <a:off x="2663142" y="2324176"/>
            <a:ext cx="15024783" cy="116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Lexend Deca SemiBold"/>
              <a:buNone/>
              <a:tabLst/>
              <a:defRPr/>
            </a:pPr>
            <a:r>
              <a:rPr kumimoji="0" lang="es-419" sz="4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cs typeface="Lexend Deca SemiBold"/>
                <a:sym typeface="Lexend Deca SemiBold"/>
              </a:rPr>
              <a:t>Participaciones / Inversión por modalidad - </a:t>
            </a:r>
            <a:r>
              <a:rPr lang="es-MX" sz="4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</a:rPr>
              <a:t>1</a:t>
            </a:r>
            <a:r>
              <a:rPr lang="es-MX" sz="4400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</a:rPr>
              <a:t>er</a:t>
            </a:r>
            <a:r>
              <a:rPr lang="es-MX" sz="4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</a:rPr>
              <a:t> Semestre 2023 </a:t>
            </a:r>
            <a:endParaRPr kumimoji="0" lang="es-SV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el" panose="02000506030000020004" pitchFamily="2" charset="0"/>
              <a:cs typeface="Arial"/>
              <a:sym typeface="Arial"/>
            </a:endParaRPr>
          </a:p>
        </p:txBody>
      </p:sp>
      <p:pic>
        <p:nvPicPr>
          <p:cNvPr id="5" name="Imagen 4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7D63EADD-3969-0FC9-33BF-FAC26129E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6630" y="1161148"/>
            <a:ext cx="2454820" cy="1163028"/>
          </a:xfrm>
          <a:prstGeom prst="rect">
            <a:avLst/>
          </a:prstGeom>
        </p:spPr>
      </p:pic>
      <p:sp>
        <p:nvSpPr>
          <p:cNvPr id="4" name="Google Shape;297;p33">
            <a:extLst>
              <a:ext uri="{FF2B5EF4-FFF2-40B4-BE49-F238E27FC236}">
                <a16:creationId xmlns:a16="http://schemas.microsoft.com/office/drawing/2014/main" id="{DEAD81FA-BD39-D89D-CECD-77A6B7FF3D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09893" y="1223475"/>
            <a:ext cx="13999756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n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Formación </a:t>
            </a:r>
            <a:r>
              <a:rPr lang="en" sz="7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Inicial</a:t>
            </a:r>
            <a:endParaRPr sz="72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30609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title"/>
          </p:nvPr>
        </p:nvSpPr>
        <p:spPr>
          <a:xfrm>
            <a:off x="3822883" y="7357465"/>
            <a:ext cx="10379177" cy="1394880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br>
              <a:rPr lang="en" sz="13800"/>
            </a:br>
            <a:br>
              <a:rPr lang="en" sz="13800"/>
            </a:br>
            <a:br>
              <a:rPr lang="en" sz="13800"/>
            </a:br>
            <a:r>
              <a:rPr lang="es-419" sz="8800" b="0" spc="200">
                <a:solidFill>
                  <a:schemeClr val="tx2">
                    <a:lumMod val="50000"/>
                  </a:schemeClr>
                </a:solidFill>
                <a:latin typeface="Be Vietnam Pro" panose="020B0604020202020204" charset="0"/>
                <a:cs typeface="Arial"/>
                <a:sym typeface="Arial"/>
              </a:rPr>
              <a:t>en San Bartolo</a:t>
            </a:r>
            <a:endParaRPr lang="es-419" sz="10931" spc="20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D9B836-F891-6495-887B-AAFB72AAEB47}"/>
              </a:ext>
            </a:extLst>
          </p:cNvPr>
          <p:cNvSpPr/>
          <p:nvPr/>
        </p:nvSpPr>
        <p:spPr>
          <a:xfrm>
            <a:off x="2849489" y="4637503"/>
            <a:ext cx="19590833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chemeClr val="lt1"/>
              </a:buClr>
              <a:buSzPts val="6000"/>
            </a:pPr>
            <a:r>
              <a:rPr lang="es-ES" sz="18800" b="1" spc="50">
                <a:ln w="57150">
                  <a:solidFill>
                    <a:schemeClr val="accent1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 Vietnam Pro"/>
                <a:sym typeface="Be Vietnam Pro"/>
              </a:rPr>
              <a:t>CFP Insaforp</a:t>
            </a:r>
          </a:p>
        </p:txBody>
      </p:sp>
      <p:pic>
        <p:nvPicPr>
          <p:cNvPr id="46" name="Imagen 45" descr="Forma&#10;&#10;Descripción generada automáticamente con confianza media">
            <a:extLst>
              <a:ext uri="{FF2B5EF4-FFF2-40B4-BE49-F238E27FC236}">
                <a16:creationId xmlns:a16="http://schemas.microsoft.com/office/drawing/2014/main" id="{BA3F07BC-5E26-083D-DF34-A250DCCB8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9985" y="662990"/>
            <a:ext cx="2791924" cy="175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16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94">
            <a:extLst>
              <a:ext uri="{FF2B5EF4-FFF2-40B4-BE49-F238E27FC236}">
                <a16:creationId xmlns:a16="http://schemas.microsoft.com/office/drawing/2014/main" id="{0096FBA6-5C89-B5B3-94F4-9A6EE0EA3E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2696080"/>
              </p:ext>
            </p:extLst>
          </p:nvPr>
        </p:nvGraphicFramePr>
        <p:xfrm>
          <a:off x="8770079" y="2874734"/>
          <a:ext cx="12477610" cy="4699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89">
            <a:extLst>
              <a:ext uri="{FF2B5EF4-FFF2-40B4-BE49-F238E27FC236}">
                <a16:creationId xmlns:a16="http://schemas.microsoft.com/office/drawing/2014/main" id="{B2912A2B-B005-A15B-D38B-694E78AFF9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1495394"/>
              </p:ext>
            </p:extLst>
          </p:nvPr>
        </p:nvGraphicFramePr>
        <p:xfrm>
          <a:off x="8770078" y="8434618"/>
          <a:ext cx="12477610" cy="4699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6" name="Grupo 15">
            <a:extLst>
              <a:ext uri="{FF2B5EF4-FFF2-40B4-BE49-F238E27FC236}">
                <a16:creationId xmlns:a16="http://schemas.microsoft.com/office/drawing/2014/main" id="{E00DF31E-7F84-C292-C233-5CD04D69BB9C}"/>
              </a:ext>
            </a:extLst>
          </p:cNvPr>
          <p:cNvGrpSpPr/>
          <p:nvPr/>
        </p:nvGrpSpPr>
        <p:grpSpPr>
          <a:xfrm>
            <a:off x="2220728" y="3964057"/>
            <a:ext cx="3001143" cy="1270882"/>
            <a:chOff x="555697" y="2581240"/>
            <a:chExt cx="3008892" cy="1356255"/>
          </a:xfrm>
        </p:grpSpPr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22F09835-442C-E6C1-3EFE-3DCBD069A38A}"/>
                </a:ext>
              </a:extLst>
            </p:cNvPr>
            <p:cNvSpPr txBox="1"/>
            <p:nvPr/>
          </p:nvSpPr>
          <p:spPr>
            <a:xfrm>
              <a:off x="555697" y="2581240"/>
              <a:ext cx="3008892" cy="492678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META 1</a:t>
              </a:r>
              <a:r>
                <a:rPr kumimoji="0" lang="en-US" sz="2400" b="0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er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 SEM 2023</a:t>
              </a:r>
            </a:p>
          </p:txBody>
        </p: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BA3D25DA-1620-C840-614C-1AF33EBC22C5}"/>
                </a:ext>
              </a:extLst>
            </p:cNvPr>
            <p:cNvSpPr txBox="1"/>
            <p:nvPr/>
          </p:nvSpPr>
          <p:spPr>
            <a:xfrm>
              <a:off x="555697" y="3014165"/>
              <a:ext cx="2300630" cy="92333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  <a:tabLst/>
                <a:defRPr/>
              </a:pPr>
              <a:r>
                <a:rPr lang="en-US" sz="5400">
                  <a:solidFill>
                    <a:srgbClr val="FFFF00"/>
                  </a:solidFill>
                  <a:latin typeface="Lexend Deca SemiBold"/>
                </a:rPr>
                <a:t>4,483</a:t>
              </a: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exend Deca SemiBold"/>
                <a:cs typeface="Arial"/>
                <a:sym typeface="Arial"/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5246BBD2-FA49-0BB2-8EAB-72164A07DF38}"/>
              </a:ext>
            </a:extLst>
          </p:cNvPr>
          <p:cNvGrpSpPr/>
          <p:nvPr/>
        </p:nvGrpSpPr>
        <p:grpSpPr>
          <a:xfrm>
            <a:off x="2213138" y="5407940"/>
            <a:ext cx="3952470" cy="1224280"/>
            <a:chOff x="147833" y="3989213"/>
            <a:chExt cx="3962674" cy="1306523"/>
          </a:xfrm>
        </p:grpSpPr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6A911CAC-2E81-3968-3ECE-266BAADD5A10}"/>
                </a:ext>
              </a:extLst>
            </p:cNvPr>
            <p:cNvSpPr txBox="1"/>
            <p:nvPr/>
          </p:nvSpPr>
          <p:spPr>
            <a:xfrm>
              <a:off x="155424" y="3989213"/>
              <a:ext cx="3936211" cy="492678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EJECUCIÓN 1</a:t>
              </a:r>
              <a:r>
                <a:rPr kumimoji="0" lang="en-US" sz="2400" b="0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er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 SEM 2023</a:t>
              </a:r>
            </a:p>
          </p:txBody>
        </p:sp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id="{4FF66FFF-FBB3-D2F6-8D03-5FB99EB09C8D}"/>
                </a:ext>
              </a:extLst>
            </p:cNvPr>
            <p:cNvSpPr txBox="1"/>
            <p:nvPr/>
          </p:nvSpPr>
          <p:spPr>
            <a:xfrm>
              <a:off x="147833" y="4372406"/>
              <a:ext cx="3962674" cy="92333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5400">
                  <a:solidFill>
                    <a:srgbClr val="00B0F0"/>
                  </a:solidFill>
                  <a:latin typeface="Lexend Deca SemiBold" panose="020B0604020202020204" charset="0"/>
                  <a:ea typeface="Lato Light" panose="020F0502020204030203" pitchFamily="34" charset="0"/>
                  <a:cs typeface="Poppins" pitchFamily="2" charset="77"/>
                </a:rPr>
                <a:t>3,988</a:t>
              </a:r>
              <a:r>
                <a:rPr kumimoji="0" 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Lexend Deca SemiBold" panose="020B0604020202020204" charset="0"/>
                  <a:ea typeface="Lato Light" panose="020F0502020204030203" pitchFamily="34" charset="0"/>
                  <a:cs typeface="Poppins" pitchFamily="2" charset="77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Lexend Deca SemiBold" panose="020B0604020202020204" charset="0"/>
                  <a:ea typeface="Lato Light" panose="020F0502020204030203" pitchFamily="34" charset="0"/>
                  <a:cs typeface="Poppins" pitchFamily="2" charset="77"/>
                  <a:sym typeface="Arial"/>
                </a:rPr>
                <a:t>(</a:t>
              </a:r>
              <a:r>
                <a:rPr lang="en-US" sz="2800">
                  <a:solidFill>
                    <a:srgbClr val="00B0F0"/>
                  </a:solidFill>
                  <a:latin typeface="Lexend Deca SemiBold" panose="020B0604020202020204" charset="0"/>
                  <a:ea typeface="Lato Light" panose="020F0502020204030203" pitchFamily="34" charset="0"/>
                  <a:cs typeface="Poppins" pitchFamily="2" charset="77"/>
                </a:rPr>
                <a:t>89</a:t>
              </a: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Lexend Deca SemiBold" panose="020B0604020202020204" charset="0"/>
                  <a:ea typeface="Lato Light" panose="020F0502020204030203" pitchFamily="34" charset="0"/>
                  <a:cs typeface="Poppins" pitchFamily="2" charset="77"/>
                  <a:sym typeface="Arial"/>
                </a:rPr>
                <a:t>.0%)</a:t>
              </a:r>
            </a:p>
          </p:txBody>
        </p:sp>
      </p:grpSp>
      <p:sp>
        <p:nvSpPr>
          <p:cNvPr id="22" name="TextBox 15">
            <a:extLst>
              <a:ext uri="{FF2B5EF4-FFF2-40B4-BE49-F238E27FC236}">
                <a16:creationId xmlns:a16="http://schemas.microsoft.com/office/drawing/2014/main" id="{14E81C60-CFA1-E369-A059-67E547B7EE9E}"/>
              </a:ext>
            </a:extLst>
          </p:cNvPr>
          <p:cNvSpPr txBox="1"/>
          <p:nvPr/>
        </p:nvSpPr>
        <p:spPr>
          <a:xfrm>
            <a:off x="2220729" y="9253991"/>
            <a:ext cx="3430224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META 1</a:t>
            </a:r>
            <a:r>
              <a:rPr kumimoji="0" lang="en-US" sz="24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er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 SEM 2023</a:t>
            </a: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498E09F6-79E7-B274-DE61-122AC22B22D7}"/>
              </a:ext>
            </a:extLst>
          </p:cNvPr>
          <p:cNvSpPr txBox="1"/>
          <p:nvPr/>
        </p:nvSpPr>
        <p:spPr>
          <a:xfrm>
            <a:off x="2213138" y="11196556"/>
            <a:ext cx="6303963" cy="92333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F565B7"/>
                </a:solidFill>
                <a:effectLst/>
                <a:uLnTx/>
                <a:uFillTx/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  <a:sym typeface="Arial"/>
              </a:rPr>
              <a:t>$1,200,691.51 </a:t>
            </a:r>
            <a:r>
              <a:rPr lang="en-US" sz="2800">
                <a:solidFill>
                  <a:srgbClr val="F565B7"/>
                </a:solidFill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</a:rPr>
              <a:t>(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565B7"/>
                </a:solidFill>
                <a:effectLst/>
                <a:uLnTx/>
                <a:uFillTx/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  <a:sym typeface="Arial"/>
              </a:rPr>
              <a:t>73.8%)</a:t>
            </a: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158D5FEC-DA4F-8D29-539D-733F1A9FD3BE}"/>
              </a:ext>
            </a:extLst>
          </p:cNvPr>
          <p:cNvSpPr txBox="1"/>
          <p:nvPr/>
        </p:nvSpPr>
        <p:spPr>
          <a:xfrm>
            <a:off x="2220729" y="10675102"/>
            <a:ext cx="4452167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EJECUCIÓN 1</a:t>
            </a:r>
            <a:r>
              <a:rPr kumimoji="0" lang="en-US" sz="24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er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 SEM 2023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EF064392-A84A-533F-6428-51826A3BB147}"/>
              </a:ext>
            </a:extLst>
          </p:cNvPr>
          <p:cNvSpPr txBox="1"/>
          <p:nvPr/>
        </p:nvSpPr>
        <p:spPr>
          <a:xfrm>
            <a:off x="2213138" y="9693381"/>
            <a:ext cx="4667526" cy="92333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Lexend Deca SemiBold"/>
                <a:cs typeface="Arial"/>
                <a:sym typeface="Arial"/>
              </a:rPr>
              <a:t>$1,627,604.85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DD06D21-9D1D-E2AE-5497-89F116FB69C2}"/>
              </a:ext>
            </a:extLst>
          </p:cNvPr>
          <p:cNvSpPr txBox="1"/>
          <p:nvPr/>
        </p:nvSpPr>
        <p:spPr>
          <a:xfrm>
            <a:off x="2788496" y="8467794"/>
            <a:ext cx="5496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SemiBold" panose="020B0604020202020204" charset="0"/>
                <a:cs typeface="Arial"/>
                <a:sym typeface="Arial"/>
              </a:rPr>
              <a:t>INVERSIÓN</a:t>
            </a:r>
            <a:endParaRPr kumimoji="0" lang="es-SV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SemiBold" panose="020B0604020202020204" charset="0"/>
              <a:cs typeface="Arial"/>
              <a:sym typeface="Arial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C232F35-73B5-C642-7DC3-08FE8075A910}"/>
              </a:ext>
            </a:extLst>
          </p:cNvPr>
          <p:cNvSpPr txBox="1"/>
          <p:nvPr/>
        </p:nvSpPr>
        <p:spPr>
          <a:xfrm>
            <a:off x="2707669" y="3206281"/>
            <a:ext cx="42836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SemiBold" panose="020B0604020202020204" charset="0"/>
                <a:cs typeface="Arial"/>
                <a:sym typeface="Arial"/>
              </a:rPr>
              <a:t>PARTICIPACIONES</a:t>
            </a:r>
            <a:endParaRPr kumimoji="0" lang="es-SV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97;p33">
            <a:extLst>
              <a:ext uri="{FF2B5EF4-FFF2-40B4-BE49-F238E27FC236}">
                <a16:creationId xmlns:a16="http://schemas.microsoft.com/office/drawing/2014/main" id="{23E934D7-57BD-96E1-68D1-6412F27DED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1293" y="558131"/>
            <a:ext cx="13999756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n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CFP Insaforp en San Bartolo</a:t>
            </a:r>
            <a:endParaRPr sz="72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Google Shape;236;p31">
            <a:extLst>
              <a:ext uri="{FF2B5EF4-FFF2-40B4-BE49-F238E27FC236}">
                <a16:creationId xmlns:a16="http://schemas.microsoft.com/office/drawing/2014/main" id="{23BB3961-78DC-0FCC-21AD-F1604C1A17B8}"/>
              </a:ext>
            </a:extLst>
          </p:cNvPr>
          <p:cNvSpPr txBox="1">
            <a:spLocks/>
          </p:cNvSpPr>
          <p:nvPr/>
        </p:nvSpPr>
        <p:spPr>
          <a:xfrm>
            <a:off x="2381293" y="1549648"/>
            <a:ext cx="8205759" cy="866076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cs typeface="Arial"/>
                <a:sym typeface="Arial"/>
              </a:rPr>
              <a:t>Participaciones / Inversión</a:t>
            </a:r>
          </a:p>
        </p:txBody>
      </p:sp>
      <p:pic>
        <p:nvPicPr>
          <p:cNvPr id="30" name="Imagen 29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5F0B6D2A-9ABD-561B-57A1-4C249B137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4763" y="900780"/>
            <a:ext cx="2454820" cy="116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47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9">
            <a:extLst>
              <a:ext uri="{FF2B5EF4-FFF2-40B4-BE49-F238E27FC236}">
                <a16:creationId xmlns:a16="http://schemas.microsoft.com/office/drawing/2014/main" id="{FCFFDF20-C259-DF48-D979-560F9F172CD5}"/>
              </a:ext>
            </a:extLst>
          </p:cNvPr>
          <p:cNvSpPr txBox="1"/>
          <p:nvPr/>
        </p:nvSpPr>
        <p:spPr>
          <a:xfrm>
            <a:off x="16179590" y="3159518"/>
            <a:ext cx="6648777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Staatliches"/>
              </a:rPr>
              <a:t>PARTICIPACIONES POR SEXO</a:t>
            </a:r>
          </a:p>
        </p:txBody>
      </p:sp>
      <p:graphicFrame>
        <p:nvGraphicFramePr>
          <p:cNvPr id="3" name="Chart 90">
            <a:extLst>
              <a:ext uri="{FF2B5EF4-FFF2-40B4-BE49-F238E27FC236}">
                <a16:creationId xmlns:a16="http://schemas.microsoft.com/office/drawing/2014/main" id="{E5F04D96-BFB8-4D87-027F-23952A3F94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3844164"/>
              </p:ext>
            </p:extLst>
          </p:nvPr>
        </p:nvGraphicFramePr>
        <p:xfrm>
          <a:off x="16299218" y="3277761"/>
          <a:ext cx="6942980" cy="5098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9380A785-71FC-07F6-9406-7842A5D9E7E9}"/>
              </a:ext>
            </a:extLst>
          </p:cNvPr>
          <p:cNvSpPr txBox="1"/>
          <p:nvPr/>
        </p:nvSpPr>
        <p:spPr>
          <a:xfrm>
            <a:off x="1081638" y="3556801"/>
            <a:ext cx="10082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PARTICIPACIONES POR PROGRAMA DE FORMACIÓN</a:t>
            </a:r>
            <a:endParaRPr kumimoji="0" lang="es-SV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anum Gothic" panose="020B0604020202020204" charset="-127"/>
              <a:ea typeface="Nanum Gothic" panose="020B0604020202020204" charset="-127"/>
              <a:cs typeface="Poppins SemiBold" pitchFamily="2" charset="77"/>
              <a:sym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C70C4C4-59AB-B551-C87B-ABF5BD1EFA1C}"/>
              </a:ext>
            </a:extLst>
          </p:cNvPr>
          <p:cNvSpPr txBox="1"/>
          <p:nvPr/>
        </p:nvSpPr>
        <p:spPr>
          <a:xfrm>
            <a:off x="1447345" y="8431312"/>
            <a:ext cx="9363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INVERSIÓN (Miles) POR PROGRAMA DE FORMACIÓN</a:t>
            </a:r>
            <a:endParaRPr kumimoji="0" lang="es-SV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anum Gothic" panose="020B0604020202020204" charset="-127"/>
              <a:ea typeface="Nanum Gothic" panose="020B0604020202020204" charset="-127"/>
              <a:cs typeface="Poppins SemiBold" pitchFamily="2" charset="77"/>
              <a:sym typeface="Arial"/>
            </a:endParaRPr>
          </a:p>
        </p:txBody>
      </p:sp>
      <p:graphicFrame>
        <p:nvGraphicFramePr>
          <p:cNvPr id="6" name="Chart 94">
            <a:extLst>
              <a:ext uri="{FF2B5EF4-FFF2-40B4-BE49-F238E27FC236}">
                <a16:creationId xmlns:a16="http://schemas.microsoft.com/office/drawing/2014/main" id="{1E102265-1BE6-AA40-3935-F1B88FD036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6765618"/>
              </p:ext>
            </p:extLst>
          </p:nvPr>
        </p:nvGraphicFramePr>
        <p:xfrm>
          <a:off x="418188" y="4338633"/>
          <a:ext cx="15076283" cy="3495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94">
            <a:extLst>
              <a:ext uri="{FF2B5EF4-FFF2-40B4-BE49-F238E27FC236}">
                <a16:creationId xmlns:a16="http://schemas.microsoft.com/office/drawing/2014/main" id="{20AEC582-B249-BE39-36FE-1044D00E42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0814067"/>
              </p:ext>
            </p:extLst>
          </p:nvPr>
        </p:nvGraphicFramePr>
        <p:xfrm>
          <a:off x="472780" y="9065181"/>
          <a:ext cx="15082091" cy="3622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9">
            <a:extLst>
              <a:ext uri="{FF2B5EF4-FFF2-40B4-BE49-F238E27FC236}">
                <a16:creationId xmlns:a16="http://schemas.microsoft.com/office/drawing/2014/main" id="{7781F099-B953-243C-AC82-C3E342CA9A7C}"/>
              </a:ext>
            </a:extLst>
          </p:cNvPr>
          <p:cNvSpPr txBox="1"/>
          <p:nvPr/>
        </p:nvSpPr>
        <p:spPr>
          <a:xfrm>
            <a:off x="16936757" y="8419019"/>
            <a:ext cx="5389624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Staatliches"/>
              </a:rPr>
              <a:t>INVERSIÓN (Miles) POR SEXO</a:t>
            </a:r>
          </a:p>
        </p:txBody>
      </p:sp>
      <p:graphicFrame>
        <p:nvGraphicFramePr>
          <p:cNvPr id="9" name="Chart 90">
            <a:extLst>
              <a:ext uri="{FF2B5EF4-FFF2-40B4-BE49-F238E27FC236}">
                <a16:creationId xmlns:a16="http://schemas.microsoft.com/office/drawing/2014/main" id="{469C2F85-C3F3-4B10-898D-4D41332536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6732085"/>
              </p:ext>
            </p:extLst>
          </p:nvPr>
        </p:nvGraphicFramePr>
        <p:xfrm>
          <a:off x="15677604" y="8692922"/>
          <a:ext cx="7252701" cy="5098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Google Shape;297;p33">
            <a:extLst>
              <a:ext uri="{FF2B5EF4-FFF2-40B4-BE49-F238E27FC236}">
                <a16:creationId xmlns:a16="http://schemas.microsoft.com/office/drawing/2014/main" id="{42A3377F-6170-9DF1-E9FA-317F17290B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44683" y="560731"/>
            <a:ext cx="13999756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n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CFP Insaforp en San Bartolo</a:t>
            </a:r>
            <a:endParaRPr sz="72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Google Shape;236;p31">
            <a:extLst>
              <a:ext uri="{FF2B5EF4-FFF2-40B4-BE49-F238E27FC236}">
                <a16:creationId xmlns:a16="http://schemas.microsoft.com/office/drawing/2014/main" id="{0BDD1A2B-E791-3EAA-AC07-32DB5B30BC24}"/>
              </a:ext>
            </a:extLst>
          </p:cNvPr>
          <p:cNvSpPr txBox="1">
            <a:spLocks/>
          </p:cNvSpPr>
          <p:nvPr/>
        </p:nvSpPr>
        <p:spPr>
          <a:xfrm>
            <a:off x="3244683" y="1577187"/>
            <a:ext cx="12849182" cy="866076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cs typeface="Arial"/>
                <a:sym typeface="Arial"/>
              </a:rPr>
              <a:t>Participaciones / Inversión </a:t>
            </a:r>
            <a:r>
              <a:rPr kumimoji="0" lang="es-MX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cs typeface="Arial"/>
                <a:sym typeface="Arial"/>
              </a:rPr>
              <a:t>por programas de formación y sexo</a:t>
            </a:r>
          </a:p>
          <a:p>
            <a:pPr>
              <a:defRPr/>
            </a:pPr>
            <a:r>
              <a:rPr lang="es-MX" sz="4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</a:rPr>
              <a:t>1</a:t>
            </a:r>
            <a:r>
              <a:rPr lang="es-MX" sz="4000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</a:rPr>
              <a:t>er</a:t>
            </a:r>
            <a:r>
              <a:rPr lang="es-MX" sz="4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</a:rPr>
              <a:t> Semestre 2023 </a:t>
            </a:r>
            <a:endParaRPr kumimoji="0" lang="es-SV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el" panose="02000506030000020004" pitchFamily="2" charset="0"/>
              <a:cs typeface="Arial"/>
              <a:sym typeface="Arial"/>
            </a:endParaRPr>
          </a:p>
        </p:txBody>
      </p:sp>
      <p:pic>
        <p:nvPicPr>
          <p:cNvPr id="12" name="Imagen 11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79AB838E-D910-7863-E031-72609C8C12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87378" y="1111081"/>
            <a:ext cx="2454820" cy="116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46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5538102-D864-F696-2BBA-069D7C2E691C}"/>
              </a:ext>
            </a:extLst>
          </p:cNvPr>
          <p:cNvSpPr txBox="1">
            <a:spLocks/>
          </p:cNvSpPr>
          <p:nvPr/>
        </p:nvSpPr>
        <p:spPr>
          <a:xfrm>
            <a:off x="14711674" y="7897382"/>
            <a:ext cx="8242744" cy="3805901"/>
          </a:xfrm>
          <a:prstGeom prst="rect">
            <a:avLst/>
          </a:prstGeom>
        </p:spPr>
        <p:txBody>
          <a:bodyPr vert="horz" lIns="182832" tIns="91416" rIns="182832" bIns="9141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4000">
                <a:latin typeface="Be Vietnam Pro" panose="020B0604020202020204" charset="0"/>
              </a:rPr>
              <a:t>Graduación de 75 jóvenes bajo el programa de becas  Escuela Nacional de Agricultura-INSAFORP de “Agrónomo en el grado de técnico”.</a:t>
            </a:r>
          </a:p>
          <a:p>
            <a:pPr algn="just"/>
            <a:endParaRPr lang="es-MX" sz="5599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E5A5A9-E635-EB7A-76AB-25E060EED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51" y="3687097"/>
            <a:ext cx="11489447" cy="7660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 descr="Forma&#10;&#10;Descripción generada automáticamente con confianza media">
            <a:extLst>
              <a:ext uri="{FF2B5EF4-FFF2-40B4-BE49-F238E27FC236}">
                <a16:creationId xmlns:a16="http://schemas.microsoft.com/office/drawing/2014/main" id="{EC33E999-B16B-1559-BE28-1DCA0F7EF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5801" y="1525794"/>
            <a:ext cx="2310011" cy="1452687"/>
          </a:xfrm>
          <a:prstGeom prst="rect">
            <a:avLst/>
          </a:prstGeom>
        </p:spPr>
      </p:pic>
      <p:sp>
        <p:nvSpPr>
          <p:cNvPr id="7" name="Google Shape;364;p50">
            <a:extLst>
              <a:ext uri="{FF2B5EF4-FFF2-40B4-BE49-F238E27FC236}">
                <a16:creationId xmlns:a16="http://schemas.microsoft.com/office/drawing/2014/main" id="{E7D8FCFF-E802-B234-0C8A-2635172C73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59421" y="1757939"/>
            <a:ext cx="11961506" cy="1220542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 sz="5400"/>
              <a:t>Actividades relevantes </a:t>
            </a:r>
            <a:r>
              <a:rPr lang="en" sz="4000" b="0"/>
              <a:t>– Abril 2023</a:t>
            </a:r>
            <a:endParaRPr sz="5400" b="0"/>
          </a:p>
        </p:txBody>
      </p:sp>
    </p:spTree>
    <p:extLst>
      <p:ext uri="{BB962C8B-B14F-4D97-AF65-F5344CB8AC3E}">
        <p14:creationId xmlns:p14="http://schemas.microsoft.com/office/powerpoint/2010/main" val="1494848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AEFA0AC1-6E1B-8C56-32ED-9363B981B8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789218"/>
              </p:ext>
            </p:extLst>
          </p:nvPr>
        </p:nvGraphicFramePr>
        <p:xfrm>
          <a:off x="4498290" y="4274830"/>
          <a:ext cx="15381070" cy="7116994"/>
        </p:xfrm>
        <a:graphic>
          <a:graphicData uri="http://schemas.openxmlformats.org/drawingml/2006/table">
            <a:tbl>
              <a:tblPr firstRow="1" bandRow="1"/>
              <a:tblGrid>
                <a:gridCol w="7524592">
                  <a:extLst>
                    <a:ext uri="{9D8B030D-6E8A-4147-A177-3AD203B41FA5}">
                      <a16:colId xmlns:a16="http://schemas.microsoft.com/office/drawing/2014/main" val="2316888648"/>
                    </a:ext>
                  </a:extLst>
                </a:gridCol>
                <a:gridCol w="4206619">
                  <a:extLst>
                    <a:ext uri="{9D8B030D-6E8A-4147-A177-3AD203B41FA5}">
                      <a16:colId xmlns:a16="http://schemas.microsoft.com/office/drawing/2014/main" val="1381778557"/>
                    </a:ext>
                  </a:extLst>
                </a:gridCol>
                <a:gridCol w="3649859">
                  <a:extLst>
                    <a:ext uri="{9D8B030D-6E8A-4147-A177-3AD203B41FA5}">
                      <a16:colId xmlns:a16="http://schemas.microsoft.com/office/drawing/2014/main" val="2641238843"/>
                    </a:ext>
                  </a:extLst>
                </a:gridCol>
              </a:tblGrid>
              <a:tr h="13293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4800" b="1" i="0" u="none" strike="noStrike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Modalidad de ejecución</a:t>
                      </a:r>
                      <a:endParaRPr lang="es-SV" sz="4800" b="1" i="0" u="none" strike="noStrike" cap="non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800" b="1" i="0" u="none" strike="noStrike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Participaciones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800" b="1" i="0" u="none" strike="noStrike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Inversión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623405"/>
                  </a:ext>
                </a:extLst>
              </a:tr>
              <a:tr h="1650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000" b="1" i="0" u="none" strike="noStrike" kern="1200" cap="none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Herramientas tecnológicas</a:t>
                      </a:r>
                      <a:endParaRPr lang="es-419" sz="4000" b="1" i="0" u="none" strike="noStrike" kern="1200" cap="none">
                        <a:solidFill>
                          <a:schemeClr val="accent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--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--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124061"/>
                  </a:ext>
                </a:extLst>
              </a:tr>
              <a:tr h="15220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000" b="1" i="0" u="none" strike="noStrike" kern="1200" cap="none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Presencial</a:t>
                      </a:r>
                      <a:endParaRPr lang="es-419" sz="4000" b="1" i="0" u="none" strike="noStrike" kern="1200" cap="none">
                        <a:solidFill>
                          <a:schemeClr val="accent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0" i="0" u="none" strike="noStrike" kern="1200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3,988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0" i="0" u="none" strike="noStrike" kern="1200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 $1,200,691.51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15226"/>
                  </a:ext>
                </a:extLst>
              </a:tr>
              <a:tr h="1495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000" b="1" i="0" u="none" strike="noStrike" kern="1200" cap="none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Virtual</a:t>
                      </a:r>
                      <a:endParaRPr lang="es-419" sz="4000" b="1" i="0" u="none" strike="noStrike" kern="1200" cap="none">
                        <a:solidFill>
                          <a:schemeClr val="accent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--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--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495647"/>
                  </a:ext>
                </a:extLst>
              </a:tr>
              <a:tr h="11196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600" b="0" i="0" u="none" strike="noStrike" kern="1200" cap="none">
                          <a:solidFill>
                            <a:srgbClr val="FFFFFF"/>
                          </a:solidFill>
                          <a:effectLst/>
                          <a:latin typeface="Lexend Deca SemiBold" panose="020B0604020202020204" charset="0"/>
                          <a:ea typeface="+mn-ea"/>
                          <a:cs typeface="+mn-cs"/>
                          <a:sym typeface="Arial"/>
                        </a:rPr>
                        <a:t>Total</a:t>
                      </a:r>
                      <a:endParaRPr lang="es-419" sz="3600" b="0" i="0" u="none" strike="noStrike" kern="1200" cap="none">
                        <a:solidFill>
                          <a:srgbClr val="FFFFFF"/>
                        </a:solidFill>
                        <a:effectLst/>
                        <a:latin typeface="Lexend Deca SemiBold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1" i="0" u="none" strike="noStrike" kern="1200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3,988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1" i="0" u="none" strike="noStrike" kern="1200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 $1,200,691.51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973683"/>
                  </a:ext>
                </a:extLst>
              </a:tr>
            </a:tbl>
          </a:graphicData>
        </a:graphic>
      </p:graphicFrame>
      <p:sp>
        <p:nvSpPr>
          <p:cNvPr id="3" name="Google Shape;297;p33">
            <a:extLst>
              <a:ext uri="{FF2B5EF4-FFF2-40B4-BE49-F238E27FC236}">
                <a16:creationId xmlns:a16="http://schemas.microsoft.com/office/drawing/2014/main" id="{1909967A-D7AE-32F7-1725-FD694CA56920}"/>
              </a:ext>
            </a:extLst>
          </p:cNvPr>
          <p:cNvSpPr txBox="1">
            <a:spLocks/>
          </p:cNvSpPr>
          <p:nvPr/>
        </p:nvSpPr>
        <p:spPr>
          <a:xfrm>
            <a:off x="2600080" y="2098694"/>
            <a:ext cx="15024783" cy="116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Lexend Deca SemiBold"/>
              <a:buNone/>
              <a:tabLst/>
              <a:defRPr/>
            </a:pPr>
            <a:r>
              <a:rPr kumimoji="0" lang="es-419" sz="4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cs typeface="Lexend Deca SemiBold"/>
                <a:sym typeface="Lexend Deca SemiBold"/>
              </a:rPr>
              <a:t>Participaciones / Inversión por modalidad</a:t>
            </a:r>
            <a:r>
              <a:rPr lang="es-419" sz="4266">
                <a:solidFill>
                  <a:srgbClr val="FFFFFF"/>
                </a:solidFill>
                <a:latin typeface="Abel"/>
              </a:rPr>
              <a:t> </a:t>
            </a:r>
            <a:r>
              <a:rPr lang="es-MX" sz="4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</a:rPr>
              <a:t>- 1</a:t>
            </a:r>
            <a:r>
              <a:rPr lang="es-MX" sz="4000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</a:rPr>
              <a:t>er</a:t>
            </a:r>
            <a:r>
              <a:rPr lang="es-MX" sz="4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</a:rPr>
              <a:t> Semestre 2023 </a:t>
            </a:r>
            <a:endParaRPr kumimoji="0" lang="es-SV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el" panose="02000506030000020004" pitchFamily="2" charset="0"/>
              <a:cs typeface="Arial"/>
              <a:sym typeface="Arial"/>
            </a:endParaRPr>
          </a:p>
        </p:txBody>
      </p:sp>
      <p:pic>
        <p:nvPicPr>
          <p:cNvPr id="5" name="Imagen 4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7D63EADD-3969-0FC9-33BF-FAC26129E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6630" y="1161148"/>
            <a:ext cx="2454820" cy="1163028"/>
          </a:xfrm>
          <a:prstGeom prst="rect">
            <a:avLst/>
          </a:prstGeom>
        </p:spPr>
      </p:pic>
      <p:sp>
        <p:nvSpPr>
          <p:cNvPr id="4" name="Google Shape;297;p33">
            <a:extLst>
              <a:ext uri="{FF2B5EF4-FFF2-40B4-BE49-F238E27FC236}">
                <a16:creationId xmlns:a16="http://schemas.microsoft.com/office/drawing/2014/main" id="{DEAD81FA-BD39-D89D-CECD-77A6B7FF3D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6831" y="997993"/>
            <a:ext cx="13999756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n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CFP Insaforp en San Bartolo</a:t>
            </a:r>
            <a:endParaRPr sz="72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85766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title"/>
          </p:nvPr>
        </p:nvSpPr>
        <p:spPr>
          <a:xfrm>
            <a:off x="1032388" y="5208960"/>
            <a:ext cx="8211065" cy="1394880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br>
              <a:rPr lang="en" sz="13800"/>
            </a:br>
            <a:br>
              <a:rPr lang="en" sz="13800"/>
            </a:br>
            <a:br>
              <a:rPr lang="en" sz="13800"/>
            </a:br>
            <a:r>
              <a:rPr lang="es-419" sz="8800" b="0" spc="200">
                <a:solidFill>
                  <a:schemeClr val="tx2">
                    <a:lumMod val="50000"/>
                  </a:schemeClr>
                </a:solidFill>
                <a:latin typeface="Be Vietnam Pro" panose="020B0604020202020204" charset="0"/>
                <a:cs typeface="Arial"/>
                <a:sym typeface="Arial"/>
              </a:rPr>
              <a:t>Unidad de </a:t>
            </a:r>
            <a:endParaRPr lang="es-419" sz="10931" spc="20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D9B836-F891-6495-887B-AAFB72AAEB47}"/>
              </a:ext>
            </a:extLst>
          </p:cNvPr>
          <p:cNvSpPr/>
          <p:nvPr/>
        </p:nvSpPr>
        <p:spPr>
          <a:xfrm>
            <a:off x="678426" y="5906400"/>
            <a:ext cx="23404255" cy="25083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chemeClr val="lt1"/>
              </a:buClr>
              <a:buSzPts val="6000"/>
            </a:pPr>
            <a:r>
              <a:rPr lang="es-ES" sz="15700" b="1" spc="50">
                <a:ln w="57150">
                  <a:solidFill>
                    <a:schemeClr val="accent1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 Vietnam Pro"/>
                <a:sym typeface="Be Vietnam Pro"/>
              </a:rPr>
              <a:t>Formación a Distancia</a:t>
            </a:r>
          </a:p>
        </p:txBody>
      </p:sp>
      <p:pic>
        <p:nvPicPr>
          <p:cNvPr id="46" name="Imagen 45" descr="Forma&#10;&#10;Descripción generada automáticamente con confianza media">
            <a:extLst>
              <a:ext uri="{FF2B5EF4-FFF2-40B4-BE49-F238E27FC236}">
                <a16:creationId xmlns:a16="http://schemas.microsoft.com/office/drawing/2014/main" id="{BA3F07BC-5E26-083D-DF34-A250DCCB8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9985" y="662990"/>
            <a:ext cx="2791924" cy="175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538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94">
            <a:extLst>
              <a:ext uri="{FF2B5EF4-FFF2-40B4-BE49-F238E27FC236}">
                <a16:creationId xmlns:a16="http://schemas.microsoft.com/office/drawing/2014/main" id="{216846DA-85A6-08F4-202B-DC526A5BA3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1517165"/>
              </p:ext>
            </p:extLst>
          </p:nvPr>
        </p:nvGraphicFramePr>
        <p:xfrm>
          <a:off x="8722964" y="2705227"/>
          <a:ext cx="13431654" cy="471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89">
            <a:extLst>
              <a:ext uri="{FF2B5EF4-FFF2-40B4-BE49-F238E27FC236}">
                <a16:creationId xmlns:a16="http://schemas.microsoft.com/office/drawing/2014/main" id="{9BA83A45-22CA-65DA-D240-9704C2B972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7911296"/>
              </p:ext>
            </p:extLst>
          </p:nvPr>
        </p:nvGraphicFramePr>
        <p:xfrm>
          <a:off x="8515350" y="7933789"/>
          <a:ext cx="13639268" cy="5430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" name="Grupo 1">
            <a:extLst>
              <a:ext uri="{FF2B5EF4-FFF2-40B4-BE49-F238E27FC236}">
                <a16:creationId xmlns:a16="http://schemas.microsoft.com/office/drawing/2014/main" id="{EDEA6EF3-22E9-0F29-B8DB-0BB0A25EF623}"/>
              </a:ext>
            </a:extLst>
          </p:cNvPr>
          <p:cNvGrpSpPr/>
          <p:nvPr/>
        </p:nvGrpSpPr>
        <p:grpSpPr>
          <a:xfrm>
            <a:off x="2548417" y="4316948"/>
            <a:ext cx="3001143" cy="1356255"/>
            <a:chOff x="555697" y="2581240"/>
            <a:chExt cx="3001143" cy="1356255"/>
          </a:xfrm>
        </p:grpSpPr>
        <p:sp>
          <p:nvSpPr>
            <p:cNvPr id="3" name="TextBox 15">
              <a:extLst>
                <a:ext uri="{FF2B5EF4-FFF2-40B4-BE49-F238E27FC236}">
                  <a16:creationId xmlns:a16="http://schemas.microsoft.com/office/drawing/2014/main" id="{1C3239EC-6914-566D-A73D-D5EBA3ED1207}"/>
                </a:ext>
              </a:extLst>
            </p:cNvPr>
            <p:cNvSpPr txBox="1"/>
            <p:nvPr/>
          </p:nvSpPr>
          <p:spPr>
            <a:xfrm>
              <a:off x="555697" y="2581240"/>
              <a:ext cx="3001143" cy="461665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META 1</a:t>
              </a:r>
              <a:r>
                <a:rPr kumimoji="0" lang="en-US" sz="2400" b="0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er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 SEM 2023</a:t>
              </a:r>
            </a:p>
          </p:txBody>
        </p:sp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D5184D32-46ED-0A78-20D8-65C26DD20C0C}"/>
                </a:ext>
              </a:extLst>
            </p:cNvPr>
            <p:cNvSpPr txBox="1"/>
            <p:nvPr/>
          </p:nvSpPr>
          <p:spPr>
            <a:xfrm>
              <a:off x="555697" y="3014165"/>
              <a:ext cx="2300630" cy="92333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Lexend Deca SemiBold"/>
                  <a:cs typeface="Arial"/>
                  <a:sym typeface="Arial"/>
                </a:rPr>
                <a:t>6,825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25F0EF29-119D-255F-BF34-5959D7DDA4BA}"/>
              </a:ext>
            </a:extLst>
          </p:cNvPr>
          <p:cNvGrpSpPr/>
          <p:nvPr/>
        </p:nvGrpSpPr>
        <p:grpSpPr>
          <a:xfrm>
            <a:off x="2540826" y="5760831"/>
            <a:ext cx="3962674" cy="1306523"/>
            <a:chOff x="147833" y="3989213"/>
            <a:chExt cx="3962674" cy="1306523"/>
          </a:xfrm>
        </p:grpSpPr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15B8E5E2-66A8-9C8B-FCE4-05967E4D9135}"/>
                </a:ext>
              </a:extLst>
            </p:cNvPr>
            <p:cNvSpPr txBox="1"/>
            <p:nvPr/>
          </p:nvSpPr>
          <p:spPr>
            <a:xfrm>
              <a:off x="155424" y="3989213"/>
              <a:ext cx="3926075" cy="461665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EJECUCIÓN 1</a:t>
              </a:r>
              <a:r>
                <a:rPr kumimoji="0" lang="en-US" sz="2400" b="0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er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 SEM 2023</a:t>
              </a:r>
            </a:p>
          </p:txBody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37089FF-0C1E-5779-155E-08F272BE235F}"/>
                </a:ext>
              </a:extLst>
            </p:cNvPr>
            <p:cNvSpPr txBox="1"/>
            <p:nvPr/>
          </p:nvSpPr>
          <p:spPr>
            <a:xfrm>
              <a:off x="147833" y="4372406"/>
              <a:ext cx="3962674" cy="92333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Lexend Deca SemiBold" panose="020B0604020202020204" charset="0"/>
                  <a:ea typeface="Lato Light" panose="020F0502020204030203" pitchFamily="34" charset="0"/>
                  <a:cs typeface="Poppins" pitchFamily="2" charset="77"/>
                  <a:sym typeface="Arial"/>
                </a:rPr>
                <a:t>15,331 </a:t>
              </a: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Lexend Deca SemiBold" panose="020B0604020202020204" charset="0"/>
                  <a:ea typeface="Lato Light" panose="020F0502020204030203" pitchFamily="34" charset="0"/>
                  <a:cs typeface="Poppins" pitchFamily="2" charset="77"/>
                  <a:sym typeface="Arial"/>
                </a:rPr>
                <a:t>(+</a:t>
              </a:r>
              <a:r>
                <a:rPr lang="en-US" sz="2800">
                  <a:solidFill>
                    <a:srgbClr val="00B0F0"/>
                  </a:solidFill>
                  <a:latin typeface="Lexend Deca SemiBold" panose="020B0604020202020204" charset="0"/>
                  <a:ea typeface="Lato Light" panose="020F0502020204030203" pitchFamily="34" charset="0"/>
                  <a:cs typeface="Poppins" pitchFamily="2" charset="77"/>
                </a:rPr>
                <a:t>225</a:t>
              </a: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Lexend Deca SemiBold" panose="020B0604020202020204" charset="0"/>
                  <a:ea typeface="Lato Light" panose="020F0502020204030203" pitchFamily="34" charset="0"/>
                  <a:cs typeface="Poppins" pitchFamily="2" charset="77"/>
                  <a:sym typeface="Arial"/>
                </a:rPr>
                <a:t>%)</a:t>
              </a:r>
            </a:p>
          </p:txBody>
        </p:sp>
      </p:grpSp>
      <p:sp>
        <p:nvSpPr>
          <p:cNvPr id="8" name="TextBox 15">
            <a:extLst>
              <a:ext uri="{FF2B5EF4-FFF2-40B4-BE49-F238E27FC236}">
                <a16:creationId xmlns:a16="http://schemas.microsoft.com/office/drawing/2014/main" id="{08ED34D6-78EE-D24A-916A-513ADB5F87FA}"/>
              </a:ext>
            </a:extLst>
          </p:cNvPr>
          <p:cNvSpPr txBox="1"/>
          <p:nvPr/>
        </p:nvSpPr>
        <p:spPr>
          <a:xfrm>
            <a:off x="2548418" y="8808739"/>
            <a:ext cx="3694727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META 1</a:t>
            </a:r>
            <a:r>
              <a:rPr kumimoji="0" lang="en-US" sz="24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er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 SEM 2023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127BC772-B1E5-EA9B-0084-AD087FA7186B}"/>
              </a:ext>
            </a:extLst>
          </p:cNvPr>
          <p:cNvSpPr txBox="1"/>
          <p:nvPr/>
        </p:nvSpPr>
        <p:spPr>
          <a:xfrm>
            <a:off x="2540826" y="10706758"/>
            <a:ext cx="7667999" cy="92333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F565B7"/>
                </a:solidFill>
                <a:effectLst/>
                <a:uLnTx/>
                <a:uFillTx/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  <a:sym typeface="Arial"/>
              </a:rPr>
              <a:t>$1,502,337.60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565B7"/>
                </a:solidFill>
                <a:effectLst/>
                <a:uLnTx/>
                <a:uFillTx/>
                <a:latin typeface="Lexend Deca SemiBold" panose="020B0604020202020204" charset="0"/>
                <a:ea typeface="Lato Light" panose="020F0502020204030203" pitchFamily="34" charset="0"/>
                <a:cs typeface="Poppins" pitchFamily="2" charset="77"/>
                <a:sym typeface="Arial"/>
              </a:rPr>
              <a:t>(+185%)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5477276C-D106-4935-21B1-D14598FF1B6C}"/>
              </a:ext>
            </a:extLst>
          </p:cNvPr>
          <p:cNvSpPr txBox="1"/>
          <p:nvPr/>
        </p:nvSpPr>
        <p:spPr>
          <a:xfrm>
            <a:off x="2548418" y="10229850"/>
            <a:ext cx="4463662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EJECUCIÓN 1</a:t>
            </a:r>
            <a:r>
              <a:rPr kumimoji="0" lang="en-US" sz="24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er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 SEM 2023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27F13E36-9D54-3F47-63DB-7D791F1568EB}"/>
              </a:ext>
            </a:extLst>
          </p:cNvPr>
          <p:cNvSpPr txBox="1"/>
          <p:nvPr/>
        </p:nvSpPr>
        <p:spPr>
          <a:xfrm>
            <a:off x="2540826" y="9248130"/>
            <a:ext cx="4679577" cy="92333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Lexend Deca SemiBold"/>
                <a:cs typeface="Arial"/>
                <a:sym typeface="Arial"/>
              </a:rPr>
              <a:t>$814,062.50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FE1BC75-C700-94C5-14D3-B179CE0E765E}"/>
              </a:ext>
            </a:extLst>
          </p:cNvPr>
          <p:cNvSpPr txBox="1"/>
          <p:nvPr/>
        </p:nvSpPr>
        <p:spPr>
          <a:xfrm>
            <a:off x="3013523" y="3524895"/>
            <a:ext cx="42947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SemiBold" panose="020B0604020202020204" charset="0"/>
                <a:cs typeface="Arial"/>
                <a:sym typeface="Arial"/>
              </a:rPr>
              <a:t>PARTICIPACIONES</a:t>
            </a:r>
            <a:endParaRPr kumimoji="0" lang="es-SV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297;p33">
            <a:extLst>
              <a:ext uri="{FF2B5EF4-FFF2-40B4-BE49-F238E27FC236}">
                <a16:creationId xmlns:a16="http://schemas.microsoft.com/office/drawing/2014/main" id="{07FED77A-82F1-67FB-81D9-07E87506C8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60031" y="621784"/>
            <a:ext cx="14299194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n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de Formación a Distancia</a:t>
            </a:r>
            <a:endParaRPr sz="72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Google Shape;236;p31">
            <a:extLst>
              <a:ext uri="{FF2B5EF4-FFF2-40B4-BE49-F238E27FC236}">
                <a16:creationId xmlns:a16="http://schemas.microsoft.com/office/drawing/2014/main" id="{9216D240-8E43-6068-EF7C-814C2C039D92}"/>
              </a:ext>
            </a:extLst>
          </p:cNvPr>
          <p:cNvSpPr txBox="1">
            <a:spLocks/>
          </p:cNvSpPr>
          <p:nvPr/>
        </p:nvSpPr>
        <p:spPr>
          <a:xfrm>
            <a:off x="2409868" y="1606798"/>
            <a:ext cx="8205759" cy="866076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cs typeface="Arial"/>
                <a:sym typeface="Arial"/>
              </a:rPr>
              <a:t>Participaciones / Inversión</a:t>
            </a:r>
          </a:p>
        </p:txBody>
      </p:sp>
      <p:pic>
        <p:nvPicPr>
          <p:cNvPr id="15" name="Imagen 14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7734E451-0EF4-338E-D3A7-22B19AC33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4763" y="900780"/>
            <a:ext cx="2454820" cy="1163028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986B078F-AD5F-74D4-C8E8-354685F979BF}"/>
              </a:ext>
            </a:extLst>
          </p:cNvPr>
          <p:cNvSpPr txBox="1"/>
          <p:nvPr/>
        </p:nvSpPr>
        <p:spPr>
          <a:xfrm>
            <a:off x="3226651" y="7998108"/>
            <a:ext cx="5496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SemiBold" panose="020B0604020202020204" charset="0"/>
                <a:cs typeface="Arial"/>
                <a:sym typeface="Arial"/>
              </a:rPr>
              <a:t>INVERSIÓN</a:t>
            </a:r>
            <a:endParaRPr kumimoji="0" lang="es-SV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SemiBold" panose="020B060402020202020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28510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9">
            <a:extLst>
              <a:ext uri="{FF2B5EF4-FFF2-40B4-BE49-F238E27FC236}">
                <a16:creationId xmlns:a16="http://schemas.microsoft.com/office/drawing/2014/main" id="{4051E150-57EB-50F5-1F0A-184F89638105}"/>
              </a:ext>
            </a:extLst>
          </p:cNvPr>
          <p:cNvSpPr txBox="1"/>
          <p:nvPr/>
        </p:nvSpPr>
        <p:spPr>
          <a:xfrm>
            <a:off x="16188101" y="3448465"/>
            <a:ext cx="5911484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Staatliches"/>
              </a:rPr>
              <a:t>PARTICIPACIONES POR SEXO</a:t>
            </a:r>
          </a:p>
        </p:txBody>
      </p:sp>
      <p:graphicFrame>
        <p:nvGraphicFramePr>
          <p:cNvPr id="3" name="Chart 90">
            <a:extLst>
              <a:ext uri="{FF2B5EF4-FFF2-40B4-BE49-F238E27FC236}">
                <a16:creationId xmlns:a16="http://schemas.microsoft.com/office/drawing/2014/main" id="{22BBFCC4-FA17-1D4E-C090-99733FEBA0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2344748"/>
              </p:ext>
            </p:extLst>
          </p:nvPr>
        </p:nvGraphicFramePr>
        <p:xfrm>
          <a:off x="15653670" y="8937749"/>
          <a:ext cx="6980347" cy="4279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90">
            <a:extLst>
              <a:ext uri="{FF2B5EF4-FFF2-40B4-BE49-F238E27FC236}">
                <a16:creationId xmlns:a16="http://schemas.microsoft.com/office/drawing/2014/main" id="{2B12A756-65A3-9E4C-5210-EAB51F7FF0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8282826"/>
              </p:ext>
            </p:extLst>
          </p:nvPr>
        </p:nvGraphicFramePr>
        <p:xfrm>
          <a:off x="15380171" y="3865709"/>
          <a:ext cx="6980345" cy="44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79">
            <a:extLst>
              <a:ext uri="{FF2B5EF4-FFF2-40B4-BE49-F238E27FC236}">
                <a16:creationId xmlns:a16="http://schemas.microsoft.com/office/drawing/2014/main" id="{9ED28386-6327-5983-9739-2DE76A9DC3AE}"/>
              </a:ext>
            </a:extLst>
          </p:cNvPr>
          <p:cNvSpPr txBox="1"/>
          <p:nvPr/>
        </p:nvSpPr>
        <p:spPr>
          <a:xfrm>
            <a:off x="16045708" y="8453991"/>
            <a:ext cx="5649269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Staatliches"/>
              </a:rPr>
              <a:t>INVERSIÓN (Miles) POR SEXO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5881BF-ECDA-EC7E-6E2A-D409E183C558}"/>
              </a:ext>
            </a:extLst>
          </p:cNvPr>
          <p:cNvSpPr txBox="1"/>
          <p:nvPr/>
        </p:nvSpPr>
        <p:spPr>
          <a:xfrm>
            <a:off x="2957705" y="3656966"/>
            <a:ext cx="9960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PARTICIPACIONES POR PROGRAMA DE FORMACIÓN</a:t>
            </a:r>
            <a:endParaRPr kumimoji="0" lang="es-SV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anum Gothic" panose="020B0604020202020204" charset="-127"/>
              <a:ea typeface="Nanum Gothic" panose="020B0604020202020204" charset="-127"/>
              <a:cs typeface="Poppins SemiBold" pitchFamily="2" charset="77"/>
              <a:sym typeface="Arial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CAE3DE1-9E32-4FC3-5455-B3357FF5A044}"/>
              </a:ext>
            </a:extLst>
          </p:cNvPr>
          <p:cNvSpPr txBox="1"/>
          <p:nvPr/>
        </p:nvSpPr>
        <p:spPr>
          <a:xfrm>
            <a:off x="2929130" y="8414529"/>
            <a:ext cx="111564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INVERSIÓN POR PROGRAMA DE FORMACIÓN (EN MILES)</a:t>
            </a:r>
            <a:endParaRPr kumimoji="0" lang="es-SV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anum Gothic" panose="020B0604020202020204" charset="-127"/>
              <a:ea typeface="Nanum Gothic" panose="020B0604020202020204" charset="-127"/>
              <a:cs typeface="Poppins SemiBold" pitchFamily="2" charset="77"/>
              <a:sym typeface="Arial"/>
            </a:endParaRPr>
          </a:p>
        </p:txBody>
      </p:sp>
      <p:graphicFrame>
        <p:nvGraphicFramePr>
          <p:cNvPr id="8" name="Chart 94">
            <a:extLst>
              <a:ext uri="{FF2B5EF4-FFF2-40B4-BE49-F238E27FC236}">
                <a16:creationId xmlns:a16="http://schemas.microsoft.com/office/drawing/2014/main" id="{7D9662AC-2AA4-89C4-8CA8-2EC62E548F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6686471"/>
              </p:ext>
            </p:extLst>
          </p:nvPr>
        </p:nvGraphicFramePr>
        <p:xfrm>
          <a:off x="1947489" y="9264509"/>
          <a:ext cx="12225335" cy="3263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94">
            <a:extLst>
              <a:ext uri="{FF2B5EF4-FFF2-40B4-BE49-F238E27FC236}">
                <a16:creationId xmlns:a16="http://schemas.microsoft.com/office/drawing/2014/main" id="{F35FC5C2-8CAA-B226-9D29-AA72415837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9778023"/>
              </p:ext>
            </p:extLst>
          </p:nvPr>
        </p:nvGraphicFramePr>
        <p:xfrm>
          <a:off x="1947489" y="4436321"/>
          <a:ext cx="11980856" cy="3263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Google Shape;297;p33">
            <a:extLst>
              <a:ext uri="{FF2B5EF4-FFF2-40B4-BE49-F238E27FC236}">
                <a16:creationId xmlns:a16="http://schemas.microsoft.com/office/drawing/2014/main" id="{EF290AF2-1D26-FF2C-2B2D-D2BACDCDA2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60031" y="621784"/>
            <a:ext cx="13999756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n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de formación a distancia</a:t>
            </a:r>
            <a:endParaRPr sz="72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Google Shape;236;p31">
            <a:extLst>
              <a:ext uri="{FF2B5EF4-FFF2-40B4-BE49-F238E27FC236}">
                <a16:creationId xmlns:a16="http://schemas.microsoft.com/office/drawing/2014/main" id="{630A180D-AE45-A992-4DBD-FF52D3855931}"/>
              </a:ext>
            </a:extLst>
          </p:cNvPr>
          <p:cNvSpPr txBox="1">
            <a:spLocks/>
          </p:cNvSpPr>
          <p:nvPr/>
        </p:nvSpPr>
        <p:spPr>
          <a:xfrm>
            <a:off x="2409868" y="1606798"/>
            <a:ext cx="12706307" cy="866076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cs typeface="Arial"/>
                <a:sym typeface="Arial"/>
              </a:rPr>
              <a:t>Participaciones / Inversión </a:t>
            </a:r>
            <a:r>
              <a:rPr kumimoji="0" lang="es-MX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cs typeface="Arial"/>
                <a:sym typeface="Arial"/>
              </a:rPr>
              <a:t>por programas de formación y sexo</a:t>
            </a:r>
          </a:p>
          <a:p>
            <a:pPr>
              <a:defRPr/>
            </a:pPr>
            <a:r>
              <a:rPr lang="es-MX" sz="4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</a:rPr>
              <a:t>1</a:t>
            </a:r>
            <a:r>
              <a:rPr lang="es-MX" sz="4000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</a:rPr>
              <a:t>er</a:t>
            </a:r>
            <a:r>
              <a:rPr lang="es-MX" sz="4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</a:rPr>
              <a:t> Semestre 2023 </a:t>
            </a:r>
            <a:endParaRPr kumimoji="0" lang="es-SV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el" panose="02000506030000020004" pitchFamily="2" charset="0"/>
              <a:cs typeface="Arial"/>
              <a:sym typeface="Arial"/>
            </a:endParaRPr>
          </a:p>
        </p:txBody>
      </p:sp>
      <p:pic>
        <p:nvPicPr>
          <p:cNvPr id="12" name="Imagen 11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2CB97A2C-73EF-781B-E32D-F82F3107A0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1246" y="1140970"/>
            <a:ext cx="2454820" cy="116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27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AEFA0AC1-6E1B-8C56-32ED-9363B981B8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463475"/>
              </p:ext>
            </p:extLst>
          </p:nvPr>
        </p:nvGraphicFramePr>
        <p:xfrm>
          <a:off x="4164230" y="4646378"/>
          <a:ext cx="15381070" cy="7116994"/>
        </p:xfrm>
        <a:graphic>
          <a:graphicData uri="http://schemas.openxmlformats.org/drawingml/2006/table">
            <a:tbl>
              <a:tblPr firstRow="1" bandRow="1"/>
              <a:tblGrid>
                <a:gridCol w="7524592">
                  <a:extLst>
                    <a:ext uri="{9D8B030D-6E8A-4147-A177-3AD203B41FA5}">
                      <a16:colId xmlns:a16="http://schemas.microsoft.com/office/drawing/2014/main" val="2316888648"/>
                    </a:ext>
                  </a:extLst>
                </a:gridCol>
                <a:gridCol w="4206619">
                  <a:extLst>
                    <a:ext uri="{9D8B030D-6E8A-4147-A177-3AD203B41FA5}">
                      <a16:colId xmlns:a16="http://schemas.microsoft.com/office/drawing/2014/main" val="1381778557"/>
                    </a:ext>
                  </a:extLst>
                </a:gridCol>
                <a:gridCol w="3649859">
                  <a:extLst>
                    <a:ext uri="{9D8B030D-6E8A-4147-A177-3AD203B41FA5}">
                      <a16:colId xmlns:a16="http://schemas.microsoft.com/office/drawing/2014/main" val="2641238843"/>
                    </a:ext>
                  </a:extLst>
                </a:gridCol>
              </a:tblGrid>
              <a:tr h="13293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4800" b="1" i="0" u="none" strike="noStrike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Modalidad de ejecución</a:t>
                      </a:r>
                      <a:endParaRPr lang="es-SV" sz="4800" b="1" i="0" u="none" strike="noStrike" cap="non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800" b="1" i="0" u="none" strike="noStrike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Participaciones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800" b="1" i="0" u="none" strike="noStrike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Inversión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623405"/>
                  </a:ext>
                </a:extLst>
              </a:tr>
              <a:tr h="1650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000" b="1" i="0" u="none" strike="noStrike" kern="1200" cap="none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Herramientas tecnológicas</a:t>
                      </a:r>
                      <a:endParaRPr lang="es-419" sz="4000" b="1" i="0" u="none" strike="noStrike" kern="1200" cap="none">
                        <a:solidFill>
                          <a:schemeClr val="accent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--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--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124061"/>
                  </a:ext>
                </a:extLst>
              </a:tr>
              <a:tr h="15220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000" b="1" i="0" u="none" strike="noStrike" kern="1200" cap="none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Presencial</a:t>
                      </a:r>
                      <a:endParaRPr lang="es-419" sz="4000" b="1" i="0" u="none" strike="noStrike" kern="1200" cap="none">
                        <a:solidFill>
                          <a:schemeClr val="accent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--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--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15226"/>
                  </a:ext>
                </a:extLst>
              </a:tr>
              <a:tr h="1495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4000" b="1" i="0" u="none" strike="noStrike" kern="1200" cap="none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Virtual</a:t>
                      </a:r>
                      <a:endParaRPr lang="es-419" sz="4000" b="1" i="0" u="none" strike="noStrike" kern="1200" cap="none">
                        <a:solidFill>
                          <a:schemeClr val="accent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Nanum Gothic" panose="020B0604020202020204" charset="-127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0" i="0" u="none" strike="noStrike" kern="1200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15,331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0" i="0" u="none" strike="noStrike" kern="1200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$1,502,337.60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495647"/>
                  </a:ext>
                </a:extLst>
              </a:tr>
              <a:tr h="11196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600" b="0" i="0" u="none" strike="noStrike" kern="1200" cap="none">
                          <a:solidFill>
                            <a:srgbClr val="FFFFFF"/>
                          </a:solidFill>
                          <a:effectLst/>
                          <a:latin typeface="Lexend Deca SemiBold" panose="020B0604020202020204" charset="0"/>
                          <a:ea typeface="+mn-ea"/>
                          <a:cs typeface="+mn-cs"/>
                          <a:sym typeface="Arial"/>
                        </a:rPr>
                        <a:t>Total</a:t>
                      </a:r>
                      <a:endParaRPr lang="es-419" sz="3600" b="0" i="0" u="none" strike="noStrike" kern="1200" cap="none">
                        <a:solidFill>
                          <a:srgbClr val="FFFFFF"/>
                        </a:solidFill>
                        <a:effectLst/>
                        <a:latin typeface="Lexend Deca SemiBold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1" i="0" u="none" strike="noStrike" kern="1200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15,331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419" sz="4000" b="1" i="0" u="none" strike="noStrike" kern="1200" cap="non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Nanum Gothic" panose="020B0604020202020204" charset="-127"/>
                          <a:cs typeface="+mn-cs"/>
                          <a:sym typeface="Arial"/>
                        </a:rPr>
                        <a:t>$1,502,337.60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973683"/>
                  </a:ext>
                </a:extLst>
              </a:tr>
            </a:tbl>
          </a:graphicData>
        </a:graphic>
      </p:graphicFrame>
      <p:sp>
        <p:nvSpPr>
          <p:cNvPr id="3" name="Google Shape;297;p33">
            <a:extLst>
              <a:ext uri="{FF2B5EF4-FFF2-40B4-BE49-F238E27FC236}">
                <a16:creationId xmlns:a16="http://schemas.microsoft.com/office/drawing/2014/main" id="{1909967A-D7AE-32F7-1725-FD694CA56920}"/>
              </a:ext>
            </a:extLst>
          </p:cNvPr>
          <p:cNvSpPr txBox="1">
            <a:spLocks/>
          </p:cNvSpPr>
          <p:nvPr/>
        </p:nvSpPr>
        <p:spPr>
          <a:xfrm>
            <a:off x="2663142" y="2324176"/>
            <a:ext cx="15024783" cy="116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SemiBold"/>
              <a:buNone/>
              <a:defRPr sz="30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Lexend Deca SemiBold"/>
              <a:buNone/>
              <a:tabLst/>
              <a:defRPr/>
            </a:pPr>
            <a:r>
              <a:rPr kumimoji="0" lang="es-419" sz="4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cs typeface="Lexend Deca SemiBold"/>
                <a:sym typeface="Lexend Deca SemiBold"/>
              </a:rPr>
              <a:t>Participaciones / Inversión por modalidad - </a:t>
            </a:r>
            <a:r>
              <a:rPr lang="es-MX" sz="4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</a:rPr>
              <a:t>1</a:t>
            </a:r>
            <a:r>
              <a:rPr lang="es-MX" sz="4400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</a:rPr>
              <a:t>er</a:t>
            </a:r>
            <a:r>
              <a:rPr lang="es-MX" sz="4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</a:rPr>
              <a:t> Semestre 2023 </a:t>
            </a:r>
            <a:endParaRPr kumimoji="0" lang="es-SV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el" panose="02000506030000020004" pitchFamily="2" charset="0"/>
              <a:cs typeface="Arial"/>
              <a:sym typeface="Arial"/>
            </a:endParaRPr>
          </a:p>
        </p:txBody>
      </p:sp>
      <p:pic>
        <p:nvPicPr>
          <p:cNvPr id="5" name="Imagen 4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7D63EADD-3969-0FC9-33BF-FAC26129E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6630" y="1161148"/>
            <a:ext cx="2454820" cy="1163028"/>
          </a:xfrm>
          <a:prstGeom prst="rect">
            <a:avLst/>
          </a:prstGeom>
        </p:spPr>
      </p:pic>
      <p:sp>
        <p:nvSpPr>
          <p:cNvPr id="4" name="Google Shape;297;p33">
            <a:extLst>
              <a:ext uri="{FF2B5EF4-FFF2-40B4-BE49-F238E27FC236}">
                <a16:creationId xmlns:a16="http://schemas.microsoft.com/office/drawing/2014/main" id="{DEAD81FA-BD39-D89D-CECD-77A6B7FF3D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09893" y="1223475"/>
            <a:ext cx="17349252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n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de Formación a Distancia</a:t>
            </a:r>
            <a:endParaRPr sz="72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94052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title"/>
          </p:nvPr>
        </p:nvSpPr>
        <p:spPr>
          <a:xfrm>
            <a:off x="2651023" y="3974620"/>
            <a:ext cx="8211065" cy="1394880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br>
              <a:rPr lang="en" sz="13800"/>
            </a:br>
            <a:br>
              <a:rPr lang="en" sz="13800"/>
            </a:br>
            <a:br>
              <a:rPr lang="en" sz="13800"/>
            </a:br>
            <a:r>
              <a:rPr lang="es-419" sz="7200" b="0" spc="200">
                <a:solidFill>
                  <a:schemeClr val="tx2">
                    <a:lumMod val="50000"/>
                  </a:schemeClr>
                </a:solidFill>
                <a:latin typeface="Be Vietnam Pro" panose="020B0604020202020204" charset="0"/>
                <a:cs typeface="Arial"/>
                <a:sym typeface="Arial"/>
              </a:rPr>
              <a:t>Gerencia de </a:t>
            </a:r>
            <a:endParaRPr lang="es-419" sz="10931" spc="20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D9B836-F891-6495-887B-AAFB72AAEB47}"/>
              </a:ext>
            </a:extLst>
          </p:cNvPr>
          <p:cNvSpPr/>
          <p:nvPr/>
        </p:nvSpPr>
        <p:spPr>
          <a:xfrm>
            <a:off x="3163090" y="4519262"/>
            <a:ext cx="21080420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chemeClr val="lt1"/>
              </a:buClr>
              <a:buSzPts val="6000"/>
            </a:pPr>
            <a:r>
              <a:rPr lang="es-ES" sz="18800" b="1" spc="50">
                <a:ln w="57150">
                  <a:solidFill>
                    <a:schemeClr val="accent1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 Vietnam Pro"/>
                <a:sym typeface="Be Vietnam Pro"/>
              </a:rPr>
              <a:t>Investigación</a:t>
            </a:r>
          </a:p>
        </p:txBody>
      </p:sp>
      <p:pic>
        <p:nvPicPr>
          <p:cNvPr id="46" name="Imagen 45" descr="Forma&#10;&#10;Descripción generada automáticamente con confianza media">
            <a:extLst>
              <a:ext uri="{FF2B5EF4-FFF2-40B4-BE49-F238E27FC236}">
                <a16:creationId xmlns:a16="http://schemas.microsoft.com/office/drawing/2014/main" id="{BA3F07BC-5E26-083D-DF34-A250DCCB8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9985" y="662990"/>
            <a:ext cx="2791924" cy="175574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670EA03-F4DF-1B0B-A07C-F97C630399BB}"/>
              </a:ext>
            </a:extLst>
          </p:cNvPr>
          <p:cNvSpPr/>
          <p:nvPr/>
        </p:nvSpPr>
        <p:spPr>
          <a:xfrm>
            <a:off x="3363115" y="6619788"/>
            <a:ext cx="21080420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chemeClr val="lt1"/>
              </a:buClr>
              <a:buSzPts val="6000"/>
            </a:pPr>
            <a:r>
              <a:rPr lang="es-ES" sz="18800" b="1" spc="50">
                <a:ln w="57150">
                  <a:solidFill>
                    <a:schemeClr val="accent1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 Vietnam Pro"/>
                <a:sym typeface="Be Vietnam Pro"/>
              </a:rPr>
              <a:t>y Desarrollo</a:t>
            </a:r>
          </a:p>
        </p:txBody>
      </p:sp>
    </p:spTree>
    <p:extLst>
      <p:ext uri="{BB962C8B-B14F-4D97-AF65-F5344CB8AC3E}">
        <p14:creationId xmlns:p14="http://schemas.microsoft.com/office/powerpoint/2010/main" val="3705964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94">
            <a:extLst>
              <a:ext uri="{FF2B5EF4-FFF2-40B4-BE49-F238E27FC236}">
                <a16:creationId xmlns:a16="http://schemas.microsoft.com/office/drawing/2014/main" id="{19899F87-D13C-C917-0B41-E12F9F816B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5338096"/>
              </p:ext>
            </p:extLst>
          </p:nvPr>
        </p:nvGraphicFramePr>
        <p:xfrm>
          <a:off x="2598035" y="4252585"/>
          <a:ext cx="10579965" cy="3919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78">
            <a:extLst>
              <a:ext uri="{FF2B5EF4-FFF2-40B4-BE49-F238E27FC236}">
                <a16:creationId xmlns:a16="http://schemas.microsoft.com/office/drawing/2014/main" id="{1585CD5A-49F0-566F-6178-79B8E317EDD7}"/>
              </a:ext>
            </a:extLst>
          </p:cNvPr>
          <p:cNvSpPr txBox="1"/>
          <p:nvPr/>
        </p:nvSpPr>
        <p:spPr>
          <a:xfrm>
            <a:off x="4001343" y="3481964"/>
            <a:ext cx="5707012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ACCIONES DE INVESTIGACIÓN</a:t>
            </a: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A30E9D43-1B81-7F06-1D82-39D9627B4201}"/>
              </a:ext>
            </a:extLst>
          </p:cNvPr>
          <p:cNvSpPr txBox="1"/>
          <p:nvPr/>
        </p:nvSpPr>
        <p:spPr>
          <a:xfrm>
            <a:off x="570617" y="9457561"/>
            <a:ext cx="12971018" cy="35394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457200" marR="0" lvl="0" indent="-457200" algn="just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419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1-Seguimiento egresados del Programa CIF/OIT: “Formación y certificación de competencias laborales para personal que gestiona R.R. HH y los que facilitan formación.</a:t>
            </a:r>
          </a:p>
          <a:p>
            <a:pPr marL="457200" marR="0" lvl="0" indent="-457200" algn="just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419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2-Seguimiento de participantes egresados de la carrera de Empresa Centro “Eficiencia Energética y Energías Renovables”.</a:t>
            </a:r>
          </a:p>
          <a:p>
            <a:pPr marL="457200" marR="0" lvl="0" indent="-457200" algn="just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419" sz="2800" kern="12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3</a:t>
            </a:r>
            <a:r>
              <a:rPr kumimoji="0" lang="es-419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-Revisión y actualización de la Política Nacional de Formación Profesional (PNFP).</a:t>
            </a:r>
          </a:p>
          <a:p>
            <a:pPr marL="457200" marR="0" lvl="0" indent="-457200" algn="just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419" sz="2800" kern="12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4</a:t>
            </a:r>
            <a:r>
              <a:rPr kumimoji="0" lang="es-419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-Estudio de evaluación de resultados del programa de formación en el idioma inglés dirigido a población en condiciones de vulnerabilidad, ejecutado durante el año 2022.</a:t>
            </a:r>
          </a:p>
          <a:p>
            <a:pPr marL="457200" marR="0" lvl="0" indent="-457200" algn="just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419" sz="2800" kern="12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5</a:t>
            </a:r>
            <a:r>
              <a:rPr kumimoji="0" lang="es-419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- Sondeo poblacional para la detección de necesidades de formación.</a:t>
            </a:r>
            <a:endParaRPr kumimoji="0" lang="es-MX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Poppins" pitchFamily="2" charset="77"/>
              <a:sym typeface="Arial"/>
            </a:endParaRPr>
          </a:p>
        </p:txBody>
      </p:sp>
      <p:sp>
        <p:nvSpPr>
          <p:cNvPr id="5" name="TextBox 78">
            <a:extLst>
              <a:ext uri="{FF2B5EF4-FFF2-40B4-BE49-F238E27FC236}">
                <a16:creationId xmlns:a16="http://schemas.microsoft.com/office/drawing/2014/main" id="{6C17C341-B75E-7349-ECCC-14652F20E398}"/>
              </a:ext>
            </a:extLst>
          </p:cNvPr>
          <p:cNvSpPr txBox="1"/>
          <p:nvPr/>
        </p:nvSpPr>
        <p:spPr>
          <a:xfrm>
            <a:off x="15729890" y="3373586"/>
            <a:ext cx="5489003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DIAGNÓSTICOS REALIZADOS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2DED16E-7706-7928-E06B-4A8B0556B7F2}"/>
              </a:ext>
            </a:extLst>
          </p:cNvPr>
          <p:cNvSpPr txBox="1"/>
          <p:nvPr/>
        </p:nvSpPr>
        <p:spPr>
          <a:xfrm>
            <a:off x="3049769" y="8761502"/>
            <a:ext cx="10491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419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1. ESTUDIOS, SONDEOS E INVESTIGACIONES</a:t>
            </a:r>
          </a:p>
        </p:txBody>
      </p:sp>
      <p:graphicFrame>
        <p:nvGraphicFramePr>
          <p:cNvPr id="7" name="Chart 94">
            <a:extLst>
              <a:ext uri="{FF2B5EF4-FFF2-40B4-BE49-F238E27FC236}">
                <a16:creationId xmlns:a16="http://schemas.microsoft.com/office/drawing/2014/main" id="{56585C60-2181-B989-CA50-AD85CAAE2B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2980666"/>
              </p:ext>
            </p:extLst>
          </p:nvPr>
        </p:nvGraphicFramePr>
        <p:xfrm>
          <a:off x="11500650" y="4195570"/>
          <a:ext cx="10579965" cy="3976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F39C77A9-4DAA-03B9-FE6A-647E59290ABF}"/>
              </a:ext>
            </a:extLst>
          </p:cNvPr>
          <p:cNvSpPr txBox="1"/>
          <p:nvPr/>
        </p:nvSpPr>
        <p:spPr>
          <a:xfrm>
            <a:off x="14624807" y="9674052"/>
            <a:ext cx="884641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419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1- Investigación de las necesidades de capacitación en el departamento de Santa Ana</a:t>
            </a:r>
          </a:p>
          <a:p>
            <a:pPr marL="457200" marR="0" lvl="0" indent="-457200" algn="just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419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2- Investigación de las necesidades de capacitación en el departamento de Ahuachapán</a:t>
            </a:r>
            <a:endParaRPr kumimoji="0" lang="es-MX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Poppins" pitchFamily="2" charset="77"/>
              <a:sym typeface="Arial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C8CBBB8-6A94-5C4F-6F6B-6FFD02B80C3D}"/>
              </a:ext>
            </a:extLst>
          </p:cNvPr>
          <p:cNvSpPr txBox="1"/>
          <p:nvPr/>
        </p:nvSpPr>
        <p:spPr>
          <a:xfrm>
            <a:off x="14979379" y="8699108"/>
            <a:ext cx="74808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419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2. DIAGNÓSTICOS TERRITORIALES</a:t>
            </a:r>
          </a:p>
        </p:txBody>
      </p:sp>
      <p:grpSp>
        <p:nvGrpSpPr>
          <p:cNvPr id="10" name="Google Shape;8660;p115">
            <a:extLst>
              <a:ext uri="{FF2B5EF4-FFF2-40B4-BE49-F238E27FC236}">
                <a16:creationId xmlns:a16="http://schemas.microsoft.com/office/drawing/2014/main" id="{1C57B6E0-6E40-BF01-45C3-453C93969887}"/>
              </a:ext>
            </a:extLst>
          </p:cNvPr>
          <p:cNvGrpSpPr/>
          <p:nvPr/>
        </p:nvGrpSpPr>
        <p:grpSpPr>
          <a:xfrm>
            <a:off x="2005473" y="8737394"/>
            <a:ext cx="679126" cy="523220"/>
            <a:chOff x="-40378075" y="3267450"/>
            <a:chExt cx="317425" cy="289075"/>
          </a:xfrm>
          <a:solidFill>
            <a:schemeClr val="accent3">
              <a:lumMod val="75000"/>
            </a:schemeClr>
          </a:solidFill>
        </p:grpSpPr>
        <p:sp>
          <p:nvSpPr>
            <p:cNvPr id="11" name="Google Shape;8661;p115">
              <a:extLst>
                <a:ext uri="{FF2B5EF4-FFF2-40B4-BE49-F238E27FC236}">
                  <a16:creationId xmlns:a16="http://schemas.microsoft.com/office/drawing/2014/main" id="{8D35F709-F088-5218-871D-80C7D1E48F9C}"/>
                </a:ext>
              </a:extLst>
            </p:cNvPr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12" name="Google Shape;8662;p115">
              <a:extLst>
                <a:ext uri="{FF2B5EF4-FFF2-40B4-BE49-F238E27FC236}">
                  <a16:creationId xmlns:a16="http://schemas.microsoft.com/office/drawing/2014/main" id="{1929770A-544A-C91C-8153-01B9842DB595}"/>
                </a:ext>
              </a:extLst>
            </p:cNvPr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13" name="Google Shape;8663;p115">
              <a:extLst>
                <a:ext uri="{FF2B5EF4-FFF2-40B4-BE49-F238E27FC236}">
                  <a16:creationId xmlns:a16="http://schemas.microsoft.com/office/drawing/2014/main" id="{FF9D1D75-3329-73D7-C362-0A0BBC26F27A}"/>
                </a:ext>
              </a:extLst>
            </p:cNvPr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14" name="Google Shape;8664;p115">
              <a:extLst>
                <a:ext uri="{FF2B5EF4-FFF2-40B4-BE49-F238E27FC236}">
                  <a16:creationId xmlns:a16="http://schemas.microsoft.com/office/drawing/2014/main" id="{8B022A67-2C6B-D28C-D5ED-9602182F7FA0}"/>
                </a:ext>
              </a:extLst>
            </p:cNvPr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5" name="Google Shape;8660;p115">
            <a:extLst>
              <a:ext uri="{FF2B5EF4-FFF2-40B4-BE49-F238E27FC236}">
                <a16:creationId xmlns:a16="http://schemas.microsoft.com/office/drawing/2014/main" id="{B86C0921-EEEB-37C3-B2FA-6BC1F44584EB}"/>
              </a:ext>
            </a:extLst>
          </p:cNvPr>
          <p:cNvGrpSpPr/>
          <p:nvPr/>
        </p:nvGrpSpPr>
        <p:grpSpPr>
          <a:xfrm>
            <a:off x="14039933" y="8669504"/>
            <a:ext cx="679126" cy="523220"/>
            <a:chOff x="-40378075" y="3267450"/>
            <a:chExt cx="317425" cy="289075"/>
          </a:xfrm>
          <a:solidFill>
            <a:schemeClr val="accent4">
              <a:lumMod val="75000"/>
            </a:schemeClr>
          </a:solidFill>
        </p:grpSpPr>
        <p:sp>
          <p:nvSpPr>
            <p:cNvPr id="16" name="Google Shape;8661;p115">
              <a:extLst>
                <a:ext uri="{FF2B5EF4-FFF2-40B4-BE49-F238E27FC236}">
                  <a16:creationId xmlns:a16="http://schemas.microsoft.com/office/drawing/2014/main" id="{53C8A3F3-DE24-5B92-FB8C-42166FE3943E}"/>
                </a:ext>
              </a:extLst>
            </p:cNvPr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17" name="Google Shape;8662;p115">
              <a:extLst>
                <a:ext uri="{FF2B5EF4-FFF2-40B4-BE49-F238E27FC236}">
                  <a16:creationId xmlns:a16="http://schemas.microsoft.com/office/drawing/2014/main" id="{30B85115-D25F-C6C7-6AB6-C56991A49F94}"/>
                </a:ext>
              </a:extLst>
            </p:cNvPr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18" name="Google Shape;8663;p115">
              <a:extLst>
                <a:ext uri="{FF2B5EF4-FFF2-40B4-BE49-F238E27FC236}">
                  <a16:creationId xmlns:a16="http://schemas.microsoft.com/office/drawing/2014/main" id="{7A40793B-EEF8-A2F6-2E08-6DD30BDF1FEA}"/>
                </a:ext>
              </a:extLst>
            </p:cNvPr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19" name="Google Shape;8664;p115">
              <a:extLst>
                <a:ext uri="{FF2B5EF4-FFF2-40B4-BE49-F238E27FC236}">
                  <a16:creationId xmlns:a16="http://schemas.microsoft.com/office/drawing/2014/main" id="{ED00A571-E160-7A2B-1209-24DFDEF1F2DB}"/>
                </a:ext>
              </a:extLst>
            </p:cNvPr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</p:grpSp>
      <p:sp>
        <p:nvSpPr>
          <p:cNvPr id="27" name="Google Shape;297;p33">
            <a:extLst>
              <a:ext uri="{FF2B5EF4-FFF2-40B4-BE49-F238E27FC236}">
                <a16:creationId xmlns:a16="http://schemas.microsoft.com/office/drawing/2014/main" id="{56EA6115-FF05-B4BE-F871-52E27817E4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9482" y="771285"/>
            <a:ext cx="14899269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s-SV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investigación y Desarrollo</a:t>
            </a:r>
            <a:br>
              <a:rPr lang="es-SV" sz="7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SV" sz="4266" b="0">
                <a:solidFill>
                  <a:srgbClr val="FFFFFF"/>
                </a:solidFill>
                <a:latin typeface="Abel"/>
                <a:cs typeface="Lexend Deca SemiBold"/>
              </a:rPr>
              <a:t>Resultados al </a:t>
            </a:r>
            <a:r>
              <a:rPr lang="es-419" sz="4266" b="0">
                <a:solidFill>
                  <a:srgbClr val="FFFFFF"/>
                </a:solidFill>
                <a:latin typeface="Abel"/>
                <a:cs typeface="Lexend Deca SemiBold"/>
                <a:sym typeface="Lexend Deca SemiBold"/>
              </a:rPr>
              <a:t>1er Semestre 2023 </a:t>
            </a:r>
            <a:endParaRPr lang="es-SV" sz="72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Imagen 27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FC4C52DB-3008-A95C-CD9F-57B122CFE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3348" y="1406460"/>
            <a:ext cx="2454820" cy="116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91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8">
            <a:extLst>
              <a:ext uri="{FF2B5EF4-FFF2-40B4-BE49-F238E27FC236}">
                <a16:creationId xmlns:a16="http://schemas.microsoft.com/office/drawing/2014/main" id="{4719E85C-4263-BB3B-4526-11BA9AE7ABA3}"/>
              </a:ext>
            </a:extLst>
          </p:cNvPr>
          <p:cNvSpPr txBox="1"/>
          <p:nvPr/>
        </p:nvSpPr>
        <p:spPr>
          <a:xfrm>
            <a:off x="548348" y="9983215"/>
            <a:ext cx="9424063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419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ACCIONES DE MEJORA CONTINUA E INNOVACIÓN 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1FDA8F49-5CF1-4CF9-5DFF-F1B4B1855E43}"/>
              </a:ext>
            </a:extLst>
          </p:cNvPr>
          <p:cNvSpPr txBox="1"/>
          <p:nvPr/>
        </p:nvSpPr>
        <p:spPr>
          <a:xfrm>
            <a:off x="12579961" y="3248807"/>
            <a:ext cx="9754267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V</a:t>
            </a:r>
            <a:r>
              <a:rPr kumimoji="0" lang="es-419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ALIDACIÓN Y ACTUALIZACIÓN TÉCNICA DE INSTRUCTORES, FACILITADORES Y OTROS ACTORES 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4D3FA05-2328-E021-75B0-E044366267DE}"/>
              </a:ext>
            </a:extLst>
          </p:cNvPr>
          <p:cNvSpPr/>
          <p:nvPr/>
        </p:nvSpPr>
        <p:spPr>
          <a:xfrm>
            <a:off x="12871906" y="4433957"/>
            <a:ext cx="9198174" cy="1273108"/>
          </a:xfrm>
          <a:prstGeom prst="roundRect">
            <a:avLst/>
          </a:prstGeom>
          <a:noFill/>
          <a:ln w="254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A2C57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F7D33B26-E958-C5BA-C445-F701ACCCD22F}"/>
              </a:ext>
            </a:extLst>
          </p:cNvPr>
          <p:cNvSpPr txBox="1"/>
          <p:nvPr/>
        </p:nvSpPr>
        <p:spPr>
          <a:xfrm>
            <a:off x="13950323" y="4700358"/>
            <a:ext cx="1190201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</a:rPr>
              <a:t>197</a:t>
            </a: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el" panose="02000506030000020004" pitchFamily="2" charset="0"/>
              <a:ea typeface="Nanum Gothic" panose="020B0604020202020204" charset="-127"/>
              <a:cs typeface="Arial"/>
              <a:sym typeface="Arial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27AF0183-6FC6-AC31-2820-BF43E360F1BE}"/>
              </a:ext>
            </a:extLst>
          </p:cNvPr>
          <p:cNvSpPr/>
          <p:nvPr/>
        </p:nvSpPr>
        <p:spPr>
          <a:xfrm>
            <a:off x="12871906" y="5809330"/>
            <a:ext cx="9198174" cy="1273108"/>
          </a:xfrm>
          <a:prstGeom prst="round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A2C57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2F98D646-75E7-1F6F-053A-2B8061149D00}"/>
              </a:ext>
            </a:extLst>
          </p:cNvPr>
          <p:cNvSpPr txBox="1"/>
          <p:nvPr/>
        </p:nvSpPr>
        <p:spPr>
          <a:xfrm>
            <a:off x="13799599" y="6050839"/>
            <a:ext cx="1853566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10</a:t>
            </a:r>
          </a:p>
        </p:txBody>
      </p:sp>
      <p:graphicFrame>
        <p:nvGraphicFramePr>
          <p:cNvPr id="15" name="Chart 25">
            <a:extLst>
              <a:ext uri="{FF2B5EF4-FFF2-40B4-BE49-F238E27FC236}">
                <a16:creationId xmlns:a16="http://schemas.microsoft.com/office/drawing/2014/main" id="{335D165D-4754-54FD-2EFB-26EE53EECA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3466479"/>
              </p:ext>
            </p:extLst>
          </p:nvPr>
        </p:nvGraphicFramePr>
        <p:xfrm>
          <a:off x="13334705" y="8697495"/>
          <a:ext cx="8434435" cy="5448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78">
            <a:extLst>
              <a:ext uri="{FF2B5EF4-FFF2-40B4-BE49-F238E27FC236}">
                <a16:creationId xmlns:a16="http://schemas.microsoft.com/office/drawing/2014/main" id="{63B5EE1C-0D61-CE43-50B1-DBE28D289C47}"/>
              </a:ext>
            </a:extLst>
          </p:cNvPr>
          <p:cNvSpPr txBox="1"/>
          <p:nvPr/>
        </p:nvSpPr>
        <p:spPr>
          <a:xfrm>
            <a:off x="15246796" y="7934434"/>
            <a:ext cx="4660936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M</a:t>
            </a:r>
            <a:r>
              <a:rPr kumimoji="0" lang="es-419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ONTO EJECUTADO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1EE77F52-F0E3-D431-5265-AC170F704576}"/>
              </a:ext>
            </a:extLst>
          </p:cNvPr>
          <p:cNvGrpSpPr/>
          <p:nvPr/>
        </p:nvGrpSpPr>
        <p:grpSpPr>
          <a:xfrm>
            <a:off x="21604122" y="8521517"/>
            <a:ext cx="2056026" cy="746163"/>
            <a:chOff x="19102820" y="9647571"/>
            <a:chExt cx="2436121" cy="746163"/>
          </a:xfrm>
        </p:grpSpPr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7C131FB2-50ED-C184-3928-A35EDD3CFD14}"/>
                </a:ext>
              </a:extLst>
            </p:cNvPr>
            <p:cNvSpPr txBox="1"/>
            <p:nvPr/>
          </p:nvSpPr>
          <p:spPr>
            <a:xfrm>
              <a:off x="19781273" y="9647571"/>
              <a:ext cx="1079210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000" kern="1200">
                  <a:solidFill>
                    <a:srgbClr val="FFFFFF"/>
                  </a:solidFill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</a:rPr>
                <a:t>88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.7%</a:t>
              </a: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52A5F339-EEAC-45E4-28BB-DBBDD8C8657C}"/>
                </a:ext>
              </a:extLst>
            </p:cNvPr>
            <p:cNvSpPr txBox="1"/>
            <p:nvPr/>
          </p:nvSpPr>
          <p:spPr>
            <a:xfrm>
              <a:off x="19102820" y="9993624"/>
              <a:ext cx="2436121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EJECUCIÓN</a:t>
              </a:r>
            </a:p>
          </p:txBody>
        </p:sp>
      </p:grpSp>
      <p:grpSp>
        <p:nvGrpSpPr>
          <p:cNvPr id="36" name="Google Shape;9084;p116">
            <a:extLst>
              <a:ext uri="{FF2B5EF4-FFF2-40B4-BE49-F238E27FC236}">
                <a16:creationId xmlns:a16="http://schemas.microsoft.com/office/drawing/2014/main" id="{F6BC5BC6-9D6A-B60F-56B0-042F955E4959}"/>
              </a:ext>
            </a:extLst>
          </p:cNvPr>
          <p:cNvGrpSpPr/>
          <p:nvPr/>
        </p:nvGrpSpPr>
        <p:grpSpPr>
          <a:xfrm>
            <a:off x="13344368" y="4759722"/>
            <a:ext cx="521773" cy="663575"/>
            <a:chOff x="-62148800" y="3377700"/>
            <a:chExt cx="311125" cy="316750"/>
          </a:xfrm>
          <a:solidFill>
            <a:schemeClr val="accent3">
              <a:lumMod val="75000"/>
            </a:schemeClr>
          </a:solidFill>
        </p:grpSpPr>
        <p:sp>
          <p:nvSpPr>
            <p:cNvPr id="37" name="Google Shape;9085;p116">
              <a:extLst>
                <a:ext uri="{FF2B5EF4-FFF2-40B4-BE49-F238E27FC236}">
                  <a16:creationId xmlns:a16="http://schemas.microsoft.com/office/drawing/2014/main" id="{10ADF55D-1F2B-EB0E-EBAC-9E0E9DC14974}"/>
                </a:ext>
              </a:extLst>
            </p:cNvPr>
            <p:cNvSpPr/>
            <p:nvPr/>
          </p:nvSpPr>
          <p:spPr>
            <a:xfrm>
              <a:off x="-62085775" y="3653375"/>
              <a:ext cx="185875" cy="41075"/>
            </a:xfrm>
            <a:custGeom>
              <a:avLst/>
              <a:gdLst/>
              <a:ahLst/>
              <a:cxnLst/>
              <a:rect l="l" t="t" r="r" b="b"/>
              <a:pathLst>
                <a:path w="7435" h="1643" extrusionOk="0">
                  <a:moveTo>
                    <a:pt x="819" y="1"/>
                  </a:moveTo>
                  <a:cubicBezTo>
                    <a:pt x="347" y="1"/>
                    <a:pt x="0" y="347"/>
                    <a:pt x="0" y="851"/>
                  </a:cubicBezTo>
                  <a:lnTo>
                    <a:pt x="0" y="1229"/>
                  </a:lnTo>
                  <a:cubicBezTo>
                    <a:pt x="0" y="1481"/>
                    <a:pt x="189" y="1639"/>
                    <a:pt x="410" y="1639"/>
                  </a:cubicBezTo>
                  <a:lnTo>
                    <a:pt x="7026" y="1639"/>
                  </a:lnTo>
                  <a:cubicBezTo>
                    <a:pt x="7044" y="1641"/>
                    <a:pt x="7062" y="1642"/>
                    <a:pt x="7080" y="1642"/>
                  </a:cubicBezTo>
                  <a:cubicBezTo>
                    <a:pt x="7300" y="1642"/>
                    <a:pt x="7435" y="1463"/>
                    <a:pt x="7435" y="1229"/>
                  </a:cubicBezTo>
                  <a:lnTo>
                    <a:pt x="7435" y="851"/>
                  </a:lnTo>
                  <a:cubicBezTo>
                    <a:pt x="7435" y="379"/>
                    <a:pt x="7089" y="1"/>
                    <a:pt x="66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A2C57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38" name="Google Shape;9086;p116">
              <a:extLst>
                <a:ext uri="{FF2B5EF4-FFF2-40B4-BE49-F238E27FC236}">
                  <a16:creationId xmlns:a16="http://schemas.microsoft.com/office/drawing/2014/main" id="{9C32FBE0-83CF-1EA2-9756-D0695010F236}"/>
                </a:ext>
              </a:extLst>
            </p:cNvPr>
            <p:cNvSpPr/>
            <p:nvPr/>
          </p:nvSpPr>
          <p:spPr>
            <a:xfrm>
              <a:off x="-62148800" y="3377700"/>
              <a:ext cx="311125" cy="254425"/>
            </a:xfrm>
            <a:custGeom>
              <a:avLst/>
              <a:gdLst/>
              <a:ahLst/>
              <a:cxnLst/>
              <a:rect l="l" t="t" r="r" b="b"/>
              <a:pathLst>
                <a:path w="12445" h="10177" extrusionOk="0">
                  <a:moveTo>
                    <a:pt x="11626" y="1608"/>
                  </a:moveTo>
                  <a:lnTo>
                    <a:pt x="11626" y="2899"/>
                  </a:lnTo>
                  <a:cubicBezTo>
                    <a:pt x="11626" y="3939"/>
                    <a:pt x="10807" y="4853"/>
                    <a:pt x="9767" y="4916"/>
                  </a:cubicBezTo>
                  <a:cubicBezTo>
                    <a:pt x="9893" y="4538"/>
                    <a:pt x="9956" y="4128"/>
                    <a:pt x="9956" y="3718"/>
                  </a:cubicBezTo>
                  <a:lnTo>
                    <a:pt x="9956" y="1608"/>
                  </a:lnTo>
                  <a:close/>
                  <a:moveTo>
                    <a:pt x="2521" y="1639"/>
                  </a:moveTo>
                  <a:lnTo>
                    <a:pt x="2521" y="3718"/>
                  </a:lnTo>
                  <a:cubicBezTo>
                    <a:pt x="2521" y="4160"/>
                    <a:pt x="2616" y="4538"/>
                    <a:pt x="2710" y="4947"/>
                  </a:cubicBezTo>
                  <a:cubicBezTo>
                    <a:pt x="1702" y="4853"/>
                    <a:pt x="883" y="4002"/>
                    <a:pt x="883" y="2899"/>
                  </a:cubicBezTo>
                  <a:lnTo>
                    <a:pt x="883" y="1639"/>
                  </a:lnTo>
                  <a:close/>
                  <a:moveTo>
                    <a:pt x="6176" y="1576"/>
                  </a:moveTo>
                  <a:cubicBezTo>
                    <a:pt x="6333" y="1576"/>
                    <a:pt x="6491" y="1671"/>
                    <a:pt x="6554" y="1828"/>
                  </a:cubicBezTo>
                  <a:lnTo>
                    <a:pt x="6932" y="2647"/>
                  </a:lnTo>
                  <a:lnTo>
                    <a:pt x="7845" y="2773"/>
                  </a:lnTo>
                  <a:cubicBezTo>
                    <a:pt x="8003" y="2805"/>
                    <a:pt x="8129" y="2899"/>
                    <a:pt x="8160" y="3025"/>
                  </a:cubicBezTo>
                  <a:cubicBezTo>
                    <a:pt x="8349" y="3214"/>
                    <a:pt x="8318" y="3403"/>
                    <a:pt x="8192" y="3466"/>
                  </a:cubicBezTo>
                  <a:lnTo>
                    <a:pt x="7530" y="4097"/>
                  </a:lnTo>
                  <a:lnTo>
                    <a:pt x="7688" y="5010"/>
                  </a:lnTo>
                  <a:cubicBezTo>
                    <a:pt x="7719" y="5168"/>
                    <a:pt x="7656" y="5325"/>
                    <a:pt x="7530" y="5420"/>
                  </a:cubicBezTo>
                  <a:cubicBezTo>
                    <a:pt x="7452" y="5459"/>
                    <a:pt x="7363" y="5486"/>
                    <a:pt x="7268" y="5486"/>
                  </a:cubicBezTo>
                  <a:cubicBezTo>
                    <a:pt x="7210" y="5486"/>
                    <a:pt x="7149" y="5475"/>
                    <a:pt x="7089" y="5451"/>
                  </a:cubicBezTo>
                  <a:lnTo>
                    <a:pt x="6270" y="5010"/>
                  </a:lnTo>
                  <a:lnTo>
                    <a:pt x="5451" y="5451"/>
                  </a:lnTo>
                  <a:cubicBezTo>
                    <a:pt x="5380" y="5480"/>
                    <a:pt x="5309" y="5495"/>
                    <a:pt x="5241" y="5495"/>
                  </a:cubicBezTo>
                  <a:cubicBezTo>
                    <a:pt x="5158" y="5495"/>
                    <a:pt x="5079" y="5472"/>
                    <a:pt x="5010" y="5420"/>
                  </a:cubicBezTo>
                  <a:cubicBezTo>
                    <a:pt x="4884" y="5325"/>
                    <a:pt x="4821" y="5168"/>
                    <a:pt x="4852" y="5010"/>
                  </a:cubicBezTo>
                  <a:lnTo>
                    <a:pt x="5010" y="4097"/>
                  </a:lnTo>
                  <a:lnTo>
                    <a:pt x="4348" y="3466"/>
                  </a:lnTo>
                  <a:cubicBezTo>
                    <a:pt x="4222" y="3340"/>
                    <a:pt x="4191" y="3214"/>
                    <a:pt x="4222" y="3025"/>
                  </a:cubicBezTo>
                  <a:cubicBezTo>
                    <a:pt x="4254" y="2899"/>
                    <a:pt x="4411" y="2773"/>
                    <a:pt x="4537" y="2773"/>
                  </a:cubicBezTo>
                  <a:lnTo>
                    <a:pt x="5451" y="2647"/>
                  </a:lnTo>
                  <a:lnTo>
                    <a:pt x="5829" y="1828"/>
                  </a:lnTo>
                  <a:cubicBezTo>
                    <a:pt x="5924" y="1671"/>
                    <a:pt x="6018" y="1576"/>
                    <a:pt x="6176" y="1576"/>
                  </a:cubicBezTo>
                  <a:close/>
                  <a:moveTo>
                    <a:pt x="2931" y="1"/>
                  </a:moveTo>
                  <a:cubicBezTo>
                    <a:pt x="2679" y="1"/>
                    <a:pt x="2521" y="190"/>
                    <a:pt x="2521" y="410"/>
                  </a:cubicBezTo>
                  <a:lnTo>
                    <a:pt x="2521" y="852"/>
                  </a:lnTo>
                  <a:lnTo>
                    <a:pt x="442" y="852"/>
                  </a:lnTo>
                  <a:cubicBezTo>
                    <a:pt x="190" y="852"/>
                    <a:pt x="1" y="1041"/>
                    <a:pt x="1" y="1230"/>
                  </a:cubicBezTo>
                  <a:lnTo>
                    <a:pt x="1" y="2899"/>
                  </a:lnTo>
                  <a:cubicBezTo>
                    <a:pt x="1" y="4506"/>
                    <a:pt x="1292" y="5766"/>
                    <a:pt x="2931" y="5766"/>
                  </a:cubicBezTo>
                  <a:lnTo>
                    <a:pt x="3120" y="5766"/>
                  </a:lnTo>
                  <a:cubicBezTo>
                    <a:pt x="3561" y="6428"/>
                    <a:pt x="4222" y="6932"/>
                    <a:pt x="4978" y="7216"/>
                  </a:cubicBezTo>
                  <a:lnTo>
                    <a:pt x="4978" y="8507"/>
                  </a:lnTo>
                  <a:cubicBezTo>
                    <a:pt x="4506" y="8507"/>
                    <a:pt x="4128" y="8854"/>
                    <a:pt x="4128" y="9358"/>
                  </a:cubicBezTo>
                  <a:lnTo>
                    <a:pt x="4128" y="10177"/>
                  </a:lnTo>
                  <a:lnTo>
                    <a:pt x="8286" y="10177"/>
                  </a:lnTo>
                  <a:lnTo>
                    <a:pt x="8286" y="9358"/>
                  </a:lnTo>
                  <a:cubicBezTo>
                    <a:pt x="8286" y="8885"/>
                    <a:pt x="7908" y="8507"/>
                    <a:pt x="7436" y="8507"/>
                  </a:cubicBezTo>
                  <a:lnTo>
                    <a:pt x="7436" y="7216"/>
                  </a:lnTo>
                  <a:cubicBezTo>
                    <a:pt x="8192" y="6932"/>
                    <a:pt x="8854" y="6428"/>
                    <a:pt x="9295" y="5766"/>
                  </a:cubicBezTo>
                  <a:lnTo>
                    <a:pt x="9484" y="5766"/>
                  </a:lnTo>
                  <a:cubicBezTo>
                    <a:pt x="11122" y="5766"/>
                    <a:pt x="12414" y="4475"/>
                    <a:pt x="12414" y="2899"/>
                  </a:cubicBezTo>
                  <a:lnTo>
                    <a:pt x="12414" y="1230"/>
                  </a:lnTo>
                  <a:cubicBezTo>
                    <a:pt x="12445" y="978"/>
                    <a:pt x="12288" y="852"/>
                    <a:pt x="12067" y="852"/>
                  </a:cubicBezTo>
                  <a:lnTo>
                    <a:pt x="9956" y="852"/>
                  </a:lnTo>
                  <a:lnTo>
                    <a:pt x="9956" y="410"/>
                  </a:lnTo>
                  <a:cubicBezTo>
                    <a:pt x="9956" y="158"/>
                    <a:pt x="9767" y="1"/>
                    <a:pt x="95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A2C57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</p:grpSp>
      <p:sp>
        <p:nvSpPr>
          <p:cNvPr id="39" name="TextBox 15">
            <a:extLst>
              <a:ext uri="{FF2B5EF4-FFF2-40B4-BE49-F238E27FC236}">
                <a16:creationId xmlns:a16="http://schemas.microsoft.com/office/drawing/2014/main" id="{9286FCD5-D57B-FF12-0FC2-096BC1488F87}"/>
              </a:ext>
            </a:extLst>
          </p:cNvPr>
          <p:cNvSpPr txBox="1"/>
          <p:nvPr/>
        </p:nvSpPr>
        <p:spPr>
          <a:xfrm>
            <a:off x="15110048" y="4720240"/>
            <a:ext cx="3875324" cy="76944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EE"/>
              </a:buClr>
              <a:buSzTx/>
              <a:buFontTx/>
              <a:buChar char="-"/>
              <a:tabLst/>
              <a:defRPr/>
            </a:pPr>
            <a:r>
              <a:rPr lang="es-419" sz="22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22</a:t>
            </a:r>
            <a:r>
              <a:rPr kumimoji="0" lang="es-419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 Personal Psicopedagógico.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EE"/>
              </a:buClr>
              <a:buSzTx/>
              <a:buFontTx/>
              <a:buChar char="-"/>
              <a:tabLst/>
              <a:defRPr/>
            </a:pPr>
            <a:r>
              <a:rPr kumimoji="0" lang="es-419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43 Hábil Técnico Permanente.</a:t>
            </a:r>
          </a:p>
        </p:txBody>
      </p:sp>
      <p:sp>
        <p:nvSpPr>
          <p:cNvPr id="40" name="TextBox 78">
            <a:extLst>
              <a:ext uri="{FF2B5EF4-FFF2-40B4-BE49-F238E27FC236}">
                <a16:creationId xmlns:a16="http://schemas.microsoft.com/office/drawing/2014/main" id="{610BD9CF-560C-A68B-3F3B-1ED9645A8BD0}"/>
              </a:ext>
            </a:extLst>
          </p:cNvPr>
          <p:cNvSpPr txBox="1"/>
          <p:nvPr/>
        </p:nvSpPr>
        <p:spPr>
          <a:xfrm>
            <a:off x="431195" y="3349035"/>
            <a:ext cx="10027660" cy="95410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419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DOCUMENTOS CURRICULARES  DISEÑADOS Y/O ACTUALIZADOS</a:t>
            </a:r>
          </a:p>
        </p:txBody>
      </p:sp>
      <p:sp>
        <p:nvSpPr>
          <p:cNvPr id="41" name="Rectangle 8">
            <a:extLst>
              <a:ext uri="{FF2B5EF4-FFF2-40B4-BE49-F238E27FC236}">
                <a16:creationId xmlns:a16="http://schemas.microsoft.com/office/drawing/2014/main" id="{70510D5B-718A-FF08-750A-19A02649ACDA}"/>
              </a:ext>
            </a:extLst>
          </p:cNvPr>
          <p:cNvSpPr/>
          <p:nvPr/>
        </p:nvSpPr>
        <p:spPr>
          <a:xfrm>
            <a:off x="463448" y="4444777"/>
            <a:ext cx="10537178" cy="1367009"/>
          </a:xfrm>
          <a:prstGeom prst="roundRect">
            <a:avLst/>
          </a:prstGeom>
          <a:noFill/>
          <a:ln w="254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A2C57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43" name="TextBox 16">
            <a:extLst>
              <a:ext uri="{FF2B5EF4-FFF2-40B4-BE49-F238E27FC236}">
                <a16:creationId xmlns:a16="http://schemas.microsoft.com/office/drawing/2014/main" id="{E83E5C01-2A2E-C9A7-F540-BF661874D8C3}"/>
              </a:ext>
            </a:extLst>
          </p:cNvPr>
          <p:cNvSpPr txBox="1"/>
          <p:nvPr/>
        </p:nvSpPr>
        <p:spPr>
          <a:xfrm>
            <a:off x="1741196" y="4712782"/>
            <a:ext cx="2023706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154</a:t>
            </a:r>
          </a:p>
        </p:txBody>
      </p:sp>
      <p:grpSp>
        <p:nvGrpSpPr>
          <p:cNvPr id="44" name="Google Shape;8660;p115">
            <a:extLst>
              <a:ext uri="{FF2B5EF4-FFF2-40B4-BE49-F238E27FC236}">
                <a16:creationId xmlns:a16="http://schemas.microsoft.com/office/drawing/2014/main" id="{BF772030-897F-0D1D-E69C-79D742CCB69E}"/>
              </a:ext>
            </a:extLst>
          </p:cNvPr>
          <p:cNvGrpSpPr/>
          <p:nvPr/>
        </p:nvGrpSpPr>
        <p:grpSpPr>
          <a:xfrm>
            <a:off x="949609" y="4864379"/>
            <a:ext cx="679126" cy="523220"/>
            <a:chOff x="-40378075" y="3267450"/>
            <a:chExt cx="317425" cy="289075"/>
          </a:xfrm>
          <a:solidFill>
            <a:schemeClr val="accent3">
              <a:lumMod val="75000"/>
            </a:schemeClr>
          </a:solidFill>
        </p:grpSpPr>
        <p:sp>
          <p:nvSpPr>
            <p:cNvPr id="45" name="Google Shape;8661;p115">
              <a:extLst>
                <a:ext uri="{FF2B5EF4-FFF2-40B4-BE49-F238E27FC236}">
                  <a16:creationId xmlns:a16="http://schemas.microsoft.com/office/drawing/2014/main" id="{192E3C48-6B37-5DAB-0F75-68C8E0192B80}"/>
                </a:ext>
              </a:extLst>
            </p:cNvPr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A2C57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46" name="Google Shape;8662;p115">
              <a:extLst>
                <a:ext uri="{FF2B5EF4-FFF2-40B4-BE49-F238E27FC236}">
                  <a16:creationId xmlns:a16="http://schemas.microsoft.com/office/drawing/2014/main" id="{08BE6197-C202-03A8-F08D-CD316AB9E695}"/>
                </a:ext>
              </a:extLst>
            </p:cNvPr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A2C57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47" name="Google Shape;8663;p115">
              <a:extLst>
                <a:ext uri="{FF2B5EF4-FFF2-40B4-BE49-F238E27FC236}">
                  <a16:creationId xmlns:a16="http://schemas.microsoft.com/office/drawing/2014/main" id="{5985A11E-1F65-9C2A-01C0-E0695C8D308E}"/>
                </a:ext>
              </a:extLst>
            </p:cNvPr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A2C57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48" name="Google Shape;8664;p115">
              <a:extLst>
                <a:ext uri="{FF2B5EF4-FFF2-40B4-BE49-F238E27FC236}">
                  <a16:creationId xmlns:a16="http://schemas.microsoft.com/office/drawing/2014/main" id="{E8441014-B05C-55C6-B585-B36A955B3753}"/>
                </a:ext>
              </a:extLst>
            </p:cNvPr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A2C57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</p:grpSp>
      <p:sp>
        <p:nvSpPr>
          <p:cNvPr id="49" name="TextBox 15">
            <a:extLst>
              <a:ext uri="{FF2B5EF4-FFF2-40B4-BE49-F238E27FC236}">
                <a16:creationId xmlns:a16="http://schemas.microsoft.com/office/drawing/2014/main" id="{7E7E5D7C-6F85-77A5-5188-648FA77A210F}"/>
              </a:ext>
            </a:extLst>
          </p:cNvPr>
          <p:cNvSpPr txBox="1"/>
          <p:nvPr/>
        </p:nvSpPr>
        <p:spPr>
          <a:xfrm>
            <a:off x="15300307" y="5982265"/>
            <a:ext cx="6199991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419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Reconocimiento y actualización técnica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419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 Centros de Formación Profesional (Entidades)</a:t>
            </a:r>
          </a:p>
        </p:txBody>
      </p:sp>
      <p:sp>
        <p:nvSpPr>
          <p:cNvPr id="60" name="TextBox 15">
            <a:extLst>
              <a:ext uri="{FF2B5EF4-FFF2-40B4-BE49-F238E27FC236}">
                <a16:creationId xmlns:a16="http://schemas.microsoft.com/office/drawing/2014/main" id="{E1B3237E-117F-FCD0-78C2-6E33B8F61002}"/>
              </a:ext>
            </a:extLst>
          </p:cNvPr>
          <p:cNvSpPr txBox="1"/>
          <p:nvPr/>
        </p:nvSpPr>
        <p:spPr>
          <a:xfrm>
            <a:off x="18939307" y="4746993"/>
            <a:ext cx="3692828" cy="76944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EE"/>
              </a:buClr>
              <a:buSzTx/>
              <a:buFontTx/>
              <a:buChar char="-"/>
              <a:tabLst/>
              <a:defRPr/>
            </a:pPr>
            <a:r>
              <a:rPr kumimoji="0" lang="es-419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35 Empresa Centro.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EE"/>
              </a:buClr>
              <a:buSzTx/>
              <a:buFontTx/>
              <a:buChar char="-"/>
              <a:tabLst/>
              <a:defRPr/>
            </a:pPr>
            <a:r>
              <a:rPr lang="es-419" sz="22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97</a:t>
            </a:r>
            <a:r>
              <a:rPr kumimoji="0" lang="es-419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 Formación Continua.</a:t>
            </a:r>
          </a:p>
        </p:txBody>
      </p:sp>
      <p:sp>
        <p:nvSpPr>
          <p:cNvPr id="61" name="TextBox 15">
            <a:extLst>
              <a:ext uri="{FF2B5EF4-FFF2-40B4-BE49-F238E27FC236}">
                <a16:creationId xmlns:a16="http://schemas.microsoft.com/office/drawing/2014/main" id="{60DC776C-1A7A-48B0-7B0C-16BA4DE433E0}"/>
              </a:ext>
            </a:extLst>
          </p:cNvPr>
          <p:cNvSpPr txBox="1"/>
          <p:nvPr/>
        </p:nvSpPr>
        <p:spPr>
          <a:xfrm>
            <a:off x="3601462" y="4545688"/>
            <a:ext cx="6380203" cy="120032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EE"/>
              </a:buClr>
              <a:buSzTx/>
              <a:buFontTx/>
              <a:buChar char="-"/>
              <a:tabLst/>
              <a:defRPr/>
            </a:pPr>
            <a:r>
              <a:rPr kumimoji="0" lang="es-419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28 Manuales elaborados y/o revisados.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EE"/>
              </a:buClr>
              <a:buSzTx/>
              <a:buFontTx/>
              <a:buChar char="-"/>
              <a:tabLst/>
              <a:defRPr/>
            </a:pPr>
            <a:r>
              <a:rPr lang="es-419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8</a:t>
            </a:r>
            <a:r>
              <a:rPr kumimoji="0" lang="es-419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 Nuevos Diseños.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EE"/>
              </a:buClr>
              <a:buSzTx/>
              <a:buFontTx/>
              <a:buChar char="-"/>
              <a:tabLst/>
              <a:defRPr/>
            </a:pPr>
            <a:r>
              <a:rPr lang="es-419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118</a:t>
            </a:r>
            <a:r>
              <a:rPr kumimoji="0" lang="es-419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 Actualizados.</a:t>
            </a:r>
          </a:p>
        </p:txBody>
      </p:sp>
      <p:sp>
        <p:nvSpPr>
          <p:cNvPr id="62" name="Google Shape;297;p33">
            <a:extLst>
              <a:ext uri="{FF2B5EF4-FFF2-40B4-BE49-F238E27FC236}">
                <a16:creationId xmlns:a16="http://schemas.microsoft.com/office/drawing/2014/main" id="{60D732DB-DBB4-3E8A-9816-DCEEE2373B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75861" y="541691"/>
            <a:ext cx="14899269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s-SV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erencia investigación y Desarrollo</a:t>
            </a:r>
            <a:br>
              <a:rPr lang="es-SV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SV" sz="4266" b="0">
                <a:solidFill>
                  <a:srgbClr val="FFFFFF"/>
                </a:solidFill>
                <a:latin typeface="Abel"/>
                <a:cs typeface="Lexend Deca SemiBold"/>
              </a:rPr>
              <a:t>Resultados al </a:t>
            </a:r>
            <a:r>
              <a:rPr lang="es-SV" sz="4266" b="0">
                <a:solidFill>
                  <a:srgbClr val="FFFFFF"/>
                </a:solidFill>
                <a:latin typeface="Abel"/>
                <a:cs typeface="Lexend Deca SemiBold"/>
                <a:sym typeface="Lexend Deca SemiBold"/>
              </a:rPr>
              <a:t>1er Semestre 2023</a:t>
            </a:r>
            <a:endParaRPr lang="es-SV" sz="4266" b="0">
              <a:solidFill>
                <a:srgbClr val="FFFFFF"/>
              </a:solidFill>
              <a:latin typeface="Abel"/>
              <a:cs typeface="Lexend Deca SemiBold"/>
            </a:endParaRPr>
          </a:p>
        </p:txBody>
      </p:sp>
      <p:pic>
        <p:nvPicPr>
          <p:cNvPr id="63" name="Imagen 62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E3A2067D-39B0-4F5B-16A2-31FE4CDCE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3348" y="964005"/>
            <a:ext cx="2454820" cy="1163028"/>
          </a:xfrm>
          <a:prstGeom prst="rect">
            <a:avLst/>
          </a:prstGeom>
        </p:spPr>
      </p:pic>
      <p:grpSp>
        <p:nvGrpSpPr>
          <p:cNvPr id="64" name="Google Shape;9298;p116">
            <a:extLst>
              <a:ext uri="{FF2B5EF4-FFF2-40B4-BE49-F238E27FC236}">
                <a16:creationId xmlns:a16="http://schemas.microsoft.com/office/drawing/2014/main" id="{317A71F7-4DE3-6E60-FBAB-F7BD92D76DC6}"/>
              </a:ext>
            </a:extLst>
          </p:cNvPr>
          <p:cNvGrpSpPr/>
          <p:nvPr/>
        </p:nvGrpSpPr>
        <p:grpSpPr>
          <a:xfrm>
            <a:off x="13228434" y="5968148"/>
            <a:ext cx="794986" cy="859229"/>
            <a:chOff x="4991425" y="3234750"/>
            <a:chExt cx="296175" cy="297225"/>
          </a:xfrm>
          <a:solidFill>
            <a:schemeClr val="accent4">
              <a:lumMod val="75000"/>
            </a:schemeClr>
          </a:solidFill>
        </p:grpSpPr>
        <p:sp>
          <p:nvSpPr>
            <p:cNvPr id="65" name="Google Shape;9299;p116">
              <a:extLst>
                <a:ext uri="{FF2B5EF4-FFF2-40B4-BE49-F238E27FC236}">
                  <a16:creationId xmlns:a16="http://schemas.microsoft.com/office/drawing/2014/main" id="{6B0A2C7B-847B-E6A7-639D-DCD1F2284E00}"/>
                </a:ext>
              </a:extLst>
            </p:cNvPr>
            <p:cNvSpPr/>
            <p:nvPr/>
          </p:nvSpPr>
          <p:spPr>
            <a:xfrm>
              <a:off x="5077275" y="3304450"/>
              <a:ext cx="122100" cy="99275"/>
            </a:xfrm>
            <a:custGeom>
              <a:avLst/>
              <a:gdLst/>
              <a:ahLst/>
              <a:cxnLst/>
              <a:rect l="l" t="t" r="r" b="b"/>
              <a:pathLst>
                <a:path w="4884" h="3971" extrusionOk="0">
                  <a:moveTo>
                    <a:pt x="2426" y="1"/>
                  </a:moveTo>
                  <a:cubicBezTo>
                    <a:pt x="1103" y="1"/>
                    <a:pt x="0" y="1104"/>
                    <a:pt x="0" y="2427"/>
                  </a:cubicBezTo>
                  <a:cubicBezTo>
                    <a:pt x="0" y="3025"/>
                    <a:pt x="190" y="3530"/>
                    <a:pt x="536" y="3971"/>
                  </a:cubicBezTo>
                  <a:cubicBezTo>
                    <a:pt x="820" y="3624"/>
                    <a:pt x="1103" y="3309"/>
                    <a:pt x="1481" y="3057"/>
                  </a:cubicBezTo>
                  <a:cubicBezTo>
                    <a:pt x="1261" y="2805"/>
                    <a:pt x="1103" y="2458"/>
                    <a:pt x="1103" y="2112"/>
                  </a:cubicBezTo>
                  <a:cubicBezTo>
                    <a:pt x="1103" y="1356"/>
                    <a:pt x="1733" y="726"/>
                    <a:pt x="2489" y="726"/>
                  </a:cubicBezTo>
                  <a:cubicBezTo>
                    <a:pt x="3214" y="726"/>
                    <a:pt x="3844" y="1356"/>
                    <a:pt x="3844" y="2112"/>
                  </a:cubicBezTo>
                  <a:cubicBezTo>
                    <a:pt x="3844" y="2458"/>
                    <a:pt x="3687" y="2805"/>
                    <a:pt x="3466" y="3057"/>
                  </a:cubicBezTo>
                  <a:cubicBezTo>
                    <a:pt x="3844" y="3246"/>
                    <a:pt x="4128" y="3561"/>
                    <a:pt x="4317" y="3971"/>
                  </a:cubicBezTo>
                  <a:cubicBezTo>
                    <a:pt x="4695" y="3530"/>
                    <a:pt x="4884" y="3025"/>
                    <a:pt x="4884" y="2427"/>
                  </a:cubicBezTo>
                  <a:cubicBezTo>
                    <a:pt x="4884" y="1104"/>
                    <a:pt x="3781" y="1"/>
                    <a:pt x="24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A2C57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66" name="Google Shape;9300;p116">
              <a:extLst>
                <a:ext uri="{FF2B5EF4-FFF2-40B4-BE49-F238E27FC236}">
                  <a16:creationId xmlns:a16="http://schemas.microsoft.com/office/drawing/2014/main" id="{9855161A-1977-81DD-BB67-B17B70013F22}"/>
                </a:ext>
              </a:extLst>
            </p:cNvPr>
            <p:cNvSpPr/>
            <p:nvPr/>
          </p:nvSpPr>
          <p:spPr>
            <a:xfrm>
              <a:off x="5121375" y="33399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1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A2C57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67" name="Google Shape;9301;p116">
              <a:extLst>
                <a:ext uri="{FF2B5EF4-FFF2-40B4-BE49-F238E27FC236}">
                  <a16:creationId xmlns:a16="http://schemas.microsoft.com/office/drawing/2014/main" id="{871CCFFF-C844-25B2-CAEA-7C2AA479B328}"/>
                </a:ext>
              </a:extLst>
            </p:cNvPr>
            <p:cNvSpPr/>
            <p:nvPr/>
          </p:nvSpPr>
          <p:spPr>
            <a:xfrm>
              <a:off x="5009550" y="3234750"/>
              <a:ext cx="259150" cy="261125"/>
            </a:xfrm>
            <a:custGeom>
              <a:avLst/>
              <a:gdLst/>
              <a:ahLst/>
              <a:cxnLst/>
              <a:rect l="l" t="t" r="r" b="b"/>
              <a:pathLst>
                <a:path w="10366" h="10445" extrusionOk="0">
                  <a:moveTo>
                    <a:pt x="5198" y="2159"/>
                  </a:moveTo>
                  <a:cubicBezTo>
                    <a:pt x="6931" y="2159"/>
                    <a:pt x="8286" y="3514"/>
                    <a:pt x="8286" y="5246"/>
                  </a:cubicBezTo>
                  <a:cubicBezTo>
                    <a:pt x="8286" y="6916"/>
                    <a:pt x="6931" y="8365"/>
                    <a:pt x="5198" y="8365"/>
                  </a:cubicBezTo>
                  <a:cubicBezTo>
                    <a:pt x="3340" y="8365"/>
                    <a:pt x="2079" y="6822"/>
                    <a:pt x="2079" y="5246"/>
                  </a:cubicBezTo>
                  <a:cubicBezTo>
                    <a:pt x="2079" y="3514"/>
                    <a:pt x="3497" y="2159"/>
                    <a:pt x="5198" y="2159"/>
                  </a:cubicBezTo>
                  <a:close/>
                  <a:moveTo>
                    <a:pt x="5167" y="1"/>
                  </a:moveTo>
                  <a:cubicBezTo>
                    <a:pt x="5088" y="1"/>
                    <a:pt x="5009" y="17"/>
                    <a:pt x="4946" y="48"/>
                  </a:cubicBezTo>
                  <a:lnTo>
                    <a:pt x="4001" y="836"/>
                  </a:lnTo>
                  <a:lnTo>
                    <a:pt x="2773" y="678"/>
                  </a:lnTo>
                  <a:cubicBezTo>
                    <a:pt x="2756" y="675"/>
                    <a:pt x="2739" y="673"/>
                    <a:pt x="2723" y="673"/>
                  </a:cubicBezTo>
                  <a:cubicBezTo>
                    <a:pt x="2583" y="673"/>
                    <a:pt x="2454" y="786"/>
                    <a:pt x="2426" y="899"/>
                  </a:cubicBezTo>
                  <a:lnTo>
                    <a:pt x="1953" y="2033"/>
                  </a:lnTo>
                  <a:lnTo>
                    <a:pt x="819" y="2505"/>
                  </a:lnTo>
                  <a:cubicBezTo>
                    <a:pt x="662" y="2568"/>
                    <a:pt x="567" y="2694"/>
                    <a:pt x="630" y="2852"/>
                  </a:cubicBezTo>
                  <a:lnTo>
                    <a:pt x="788" y="4081"/>
                  </a:lnTo>
                  <a:lnTo>
                    <a:pt x="32" y="5026"/>
                  </a:lnTo>
                  <a:cubicBezTo>
                    <a:pt x="0" y="5183"/>
                    <a:pt x="0" y="5341"/>
                    <a:pt x="63" y="5467"/>
                  </a:cubicBezTo>
                  <a:lnTo>
                    <a:pt x="819" y="6381"/>
                  </a:lnTo>
                  <a:lnTo>
                    <a:pt x="662" y="7609"/>
                  </a:lnTo>
                  <a:cubicBezTo>
                    <a:pt x="630" y="7767"/>
                    <a:pt x="725" y="7924"/>
                    <a:pt x="851" y="7956"/>
                  </a:cubicBezTo>
                  <a:lnTo>
                    <a:pt x="1985" y="8428"/>
                  </a:lnTo>
                  <a:lnTo>
                    <a:pt x="2457" y="9594"/>
                  </a:lnTo>
                  <a:cubicBezTo>
                    <a:pt x="2536" y="9725"/>
                    <a:pt x="2637" y="9791"/>
                    <a:pt x="2741" y="9791"/>
                  </a:cubicBezTo>
                  <a:cubicBezTo>
                    <a:pt x="2762" y="9791"/>
                    <a:pt x="2783" y="9788"/>
                    <a:pt x="2804" y="9783"/>
                  </a:cubicBezTo>
                  <a:lnTo>
                    <a:pt x="4033" y="9626"/>
                  </a:lnTo>
                  <a:lnTo>
                    <a:pt x="4978" y="10382"/>
                  </a:lnTo>
                  <a:cubicBezTo>
                    <a:pt x="5072" y="10413"/>
                    <a:pt x="5104" y="10445"/>
                    <a:pt x="5167" y="10445"/>
                  </a:cubicBezTo>
                  <a:cubicBezTo>
                    <a:pt x="5261" y="10445"/>
                    <a:pt x="5324" y="10413"/>
                    <a:pt x="5387" y="10382"/>
                  </a:cubicBezTo>
                  <a:lnTo>
                    <a:pt x="6333" y="9626"/>
                  </a:lnTo>
                  <a:lnTo>
                    <a:pt x="7530" y="9783"/>
                  </a:lnTo>
                  <a:cubicBezTo>
                    <a:pt x="7687" y="9783"/>
                    <a:pt x="7876" y="9689"/>
                    <a:pt x="7908" y="9594"/>
                  </a:cubicBezTo>
                  <a:lnTo>
                    <a:pt x="8380" y="8428"/>
                  </a:lnTo>
                  <a:lnTo>
                    <a:pt x="9515" y="7956"/>
                  </a:lnTo>
                  <a:cubicBezTo>
                    <a:pt x="9672" y="7893"/>
                    <a:pt x="9735" y="7767"/>
                    <a:pt x="9704" y="7609"/>
                  </a:cubicBezTo>
                  <a:lnTo>
                    <a:pt x="9546" y="6381"/>
                  </a:lnTo>
                  <a:lnTo>
                    <a:pt x="10302" y="5467"/>
                  </a:lnTo>
                  <a:cubicBezTo>
                    <a:pt x="10365" y="5341"/>
                    <a:pt x="10365" y="5120"/>
                    <a:pt x="10302" y="5026"/>
                  </a:cubicBezTo>
                  <a:lnTo>
                    <a:pt x="9546" y="4081"/>
                  </a:lnTo>
                  <a:lnTo>
                    <a:pt x="9704" y="2852"/>
                  </a:lnTo>
                  <a:cubicBezTo>
                    <a:pt x="9735" y="2694"/>
                    <a:pt x="9641" y="2537"/>
                    <a:pt x="9515" y="2505"/>
                  </a:cubicBezTo>
                  <a:lnTo>
                    <a:pt x="8380" y="2033"/>
                  </a:lnTo>
                  <a:lnTo>
                    <a:pt x="7908" y="899"/>
                  </a:lnTo>
                  <a:cubicBezTo>
                    <a:pt x="7826" y="762"/>
                    <a:pt x="7719" y="672"/>
                    <a:pt x="7589" y="672"/>
                  </a:cubicBezTo>
                  <a:cubicBezTo>
                    <a:pt x="7570" y="672"/>
                    <a:pt x="7550" y="674"/>
                    <a:pt x="7530" y="678"/>
                  </a:cubicBezTo>
                  <a:lnTo>
                    <a:pt x="6333" y="836"/>
                  </a:lnTo>
                  <a:lnTo>
                    <a:pt x="5387" y="48"/>
                  </a:lnTo>
                  <a:cubicBezTo>
                    <a:pt x="5324" y="17"/>
                    <a:pt x="5246" y="1"/>
                    <a:pt x="5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A2C57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68" name="Google Shape;9302;p116">
              <a:extLst>
                <a:ext uri="{FF2B5EF4-FFF2-40B4-BE49-F238E27FC236}">
                  <a16:creationId xmlns:a16="http://schemas.microsoft.com/office/drawing/2014/main" id="{BA819505-3787-F199-09DA-06625753248D}"/>
                </a:ext>
              </a:extLst>
            </p:cNvPr>
            <p:cNvSpPr/>
            <p:nvPr/>
          </p:nvSpPr>
          <p:spPr>
            <a:xfrm>
              <a:off x="5105625" y="3391900"/>
              <a:ext cx="66975" cy="34675"/>
            </a:xfrm>
            <a:custGeom>
              <a:avLst/>
              <a:gdLst/>
              <a:ahLst/>
              <a:cxnLst/>
              <a:rect l="l" t="t" r="r" b="b"/>
              <a:pathLst>
                <a:path w="2679" h="1387" extrusionOk="0">
                  <a:moveTo>
                    <a:pt x="1355" y="0"/>
                  </a:moveTo>
                  <a:cubicBezTo>
                    <a:pt x="725" y="0"/>
                    <a:pt x="190" y="441"/>
                    <a:pt x="1" y="977"/>
                  </a:cubicBezTo>
                  <a:cubicBezTo>
                    <a:pt x="410" y="1229"/>
                    <a:pt x="820" y="1386"/>
                    <a:pt x="1355" y="1386"/>
                  </a:cubicBezTo>
                  <a:cubicBezTo>
                    <a:pt x="1859" y="1386"/>
                    <a:pt x="2301" y="1229"/>
                    <a:pt x="2679" y="977"/>
                  </a:cubicBezTo>
                  <a:cubicBezTo>
                    <a:pt x="2521" y="410"/>
                    <a:pt x="1985" y="0"/>
                    <a:pt x="1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A2C57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69" name="Google Shape;9303;p116">
              <a:extLst>
                <a:ext uri="{FF2B5EF4-FFF2-40B4-BE49-F238E27FC236}">
                  <a16:creationId xmlns:a16="http://schemas.microsoft.com/office/drawing/2014/main" id="{80EF5670-7818-2BC6-6485-060999E731C1}"/>
                </a:ext>
              </a:extLst>
            </p:cNvPr>
            <p:cNvSpPr/>
            <p:nvPr/>
          </p:nvSpPr>
          <p:spPr>
            <a:xfrm>
              <a:off x="5192275" y="3443075"/>
              <a:ext cx="95325" cy="86975"/>
            </a:xfrm>
            <a:custGeom>
              <a:avLst/>
              <a:gdLst/>
              <a:ahLst/>
              <a:cxnLst/>
              <a:rect l="l" t="t" r="r" b="b"/>
              <a:pathLst>
                <a:path w="3813" h="3479" extrusionOk="0">
                  <a:moveTo>
                    <a:pt x="2867" y="1"/>
                  </a:moveTo>
                  <a:cubicBezTo>
                    <a:pt x="2741" y="127"/>
                    <a:pt x="2647" y="221"/>
                    <a:pt x="2489" y="284"/>
                  </a:cubicBezTo>
                  <a:lnTo>
                    <a:pt x="1607" y="631"/>
                  </a:lnTo>
                  <a:lnTo>
                    <a:pt x="1260" y="1482"/>
                  </a:lnTo>
                  <a:cubicBezTo>
                    <a:pt x="1103" y="1891"/>
                    <a:pt x="693" y="2112"/>
                    <a:pt x="284" y="2112"/>
                  </a:cubicBezTo>
                  <a:lnTo>
                    <a:pt x="158" y="2112"/>
                  </a:lnTo>
                  <a:lnTo>
                    <a:pt x="0" y="2080"/>
                  </a:lnTo>
                  <a:lnTo>
                    <a:pt x="1166" y="3372"/>
                  </a:lnTo>
                  <a:cubicBezTo>
                    <a:pt x="1237" y="3443"/>
                    <a:pt x="1343" y="3478"/>
                    <a:pt x="1445" y="3478"/>
                  </a:cubicBezTo>
                  <a:cubicBezTo>
                    <a:pt x="1479" y="3478"/>
                    <a:pt x="1512" y="3474"/>
                    <a:pt x="1544" y="3466"/>
                  </a:cubicBezTo>
                  <a:cubicBezTo>
                    <a:pt x="1638" y="3403"/>
                    <a:pt x="1764" y="3340"/>
                    <a:pt x="1764" y="3183"/>
                  </a:cubicBezTo>
                  <a:lnTo>
                    <a:pt x="2080" y="1639"/>
                  </a:lnTo>
                  <a:lnTo>
                    <a:pt x="3497" y="1324"/>
                  </a:lnTo>
                  <a:cubicBezTo>
                    <a:pt x="3532" y="1338"/>
                    <a:pt x="3563" y="1344"/>
                    <a:pt x="3592" y="1344"/>
                  </a:cubicBezTo>
                  <a:cubicBezTo>
                    <a:pt x="3693" y="1344"/>
                    <a:pt x="3756" y="1265"/>
                    <a:pt x="3781" y="1167"/>
                  </a:cubicBezTo>
                  <a:cubicBezTo>
                    <a:pt x="3812" y="1072"/>
                    <a:pt x="3781" y="946"/>
                    <a:pt x="3686" y="820"/>
                  </a:cubicBezTo>
                  <a:lnTo>
                    <a:pt x="28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A2C57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70" name="Google Shape;9304;p116">
              <a:extLst>
                <a:ext uri="{FF2B5EF4-FFF2-40B4-BE49-F238E27FC236}">
                  <a16:creationId xmlns:a16="http://schemas.microsoft.com/office/drawing/2014/main" id="{D7B95331-C278-6675-4A57-66563ADB7082}"/>
                </a:ext>
              </a:extLst>
            </p:cNvPr>
            <p:cNvSpPr/>
            <p:nvPr/>
          </p:nvSpPr>
          <p:spPr>
            <a:xfrm>
              <a:off x="4991425" y="3444650"/>
              <a:ext cx="95325" cy="87325"/>
            </a:xfrm>
            <a:custGeom>
              <a:avLst/>
              <a:gdLst/>
              <a:ahLst/>
              <a:cxnLst/>
              <a:rect l="l" t="t" r="r" b="b"/>
              <a:pathLst>
                <a:path w="3813" h="3493" extrusionOk="0">
                  <a:moveTo>
                    <a:pt x="946" y="1"/>
                  </a:moveTo>
                  <a:lnTo>
                    <a:pt x="126" y="851"/>
                  </a:lnTo>
                  <a:cubicBezTo>
                    <a:pt x="0" y="851"/>
                    <a:pt x="0" y="1009"/>
                    <a:pt x="32" y="1104"/>
                  </a:cubicBezTo>
                  <a:cubicBezTo>
                    <a:pt x="95" y="1230"/>
                    <a:pt x="158" y="1324"/>
                    <a:pt x="315" y="1356"/>
                  </a:cubicBezTo>
                  <a:lnTo>
                    <a:pt x="1733" y="1671"/>
                  </a:lnTo>
                  <a:lnTo>
                    <a:pt x="2048" y="3214"/>
                  </a:lnTo>
                  <a:cubicBezTo>
                    <a:pt x="2080" y="3309"/>
                    <a:pt x="2174" y="3435"/>
                    <a:pt x="2300" y="3466"/>
                  </a:cubicBezTo>
                  <a:cubicBezTo>
                    <a:pt x="2328" y="3485"/>
                    <a:pt x="2361" y="3492"/>
                    <a:pt x="2396" y="3492"/>
                  </a:cubicBezTo>
                  <a:cubicBezTo>
                    <a:pt x="2482" y="3492"/>
                    <a:pt x="2580" y="3448"/>
                    <a:pt x="2647" y="3403"/>
                  </a:cubicBezTo>
                  <a:lnTo>
                    <a:pt x="3813" y="2112"/>
                  </a:lnTo>
                  <a:lnTo>
                    <a:pt x="3813" y="2112"/>
                  </a:lnTo>
                  <a:lnTo>
                    <a:pt x="3624" y="2143"/>
                  </a:lnTo>
                  <a:lnTo>
                    <a:pt x="3561" y="2143"/>
                  </a:lnTo>
                  <a:cubicBezTo>
                    <a:pt x="3119" y="2143"/>
                    <a:pt x="2773" y="1891"/>
                    <a:pt x="2552" y="1513"/>
                  </a:cubicBezTo>
                  <a:lnTo>
                    <a:pt x="2206" y="631"/>
                  </a:lnTo>
                  <a:lnTo>
                    <a:pt x="1355" y="284"/>
                  </a:lnTo>
                  <a:cubicBezTo>
                    <a:pt x="1198" y="221"/>
                    <a:pt x="1072" y="127"/>
                    <a:pt x="9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A2C57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</p:grpSp>
      <p:sp>
        <p:nvSpPr>
          <p:cNvPr id="2" name="TextBox 15">
            <a:extLst>
              <a:ext uri="{FF2B5EF4-FFF2-40B4-BE49-F238E27FC236}">
                <a16:creationId xmlns:a16="http://schemas.microsoft.com/office/drawing/2014/main" id="{03503AEE-323E-24FD-3856-798920D5EEF7}"/>
              </a:ext>
            </a:extLst>
          </p:cNvPr>
          <p:cNvSpPr txBox="1"/>
          <p:nvPr/>
        </p:nvSpPr>
        <p:spPr>
          <a:xfrm>
            <a:off x="1365046" y="10669012"/>
            <a:ext cx="7723915" cy="304698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Propuesta de Innovación para fortalecer al sistema: APRENDIENDO DE LA EXPERIENCIA DE LOS ACTORES DEL SFP - </a:t>
            </a:r>
            <a:r>
              <a:rPr kumimoji="0" lang="es-419" sz="2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Webinars</a:t>
            </a:r>
            <a:r>
              <a:rPr kumimoji="0" lang="es-419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 periodos sobre temáticas como Enfoque de Género (ODS5), Acción por el Clima (ODS 13) y herramientas digitales (ODS 4)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Propuesta, análisis y recomendación de equipo didáctico (EDIBON) en Aire acondicionado y refrigeración.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419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Poppins" pitchFamily="2" charset="77"/>
              <a:sym typeface="Arial"/>
            </a:endParaRPr>
          </a:p>
        </p:txBody>
      </p:sp>
      <p:sp>
        <p:nvSpPr>
          <p:cNvPr id="3" name="TextBox 78">
            <a:extLst>
              <a:ext uri="{FF2B5EF4-FFF2-40B4-BE49-F238E27FC236}">
                <a16:creationId xmlns:a16="http://schemas.microsoft.com/office/drawing/2014/main" id="{5588CEBA-DBD7-68F9-D81F-B553717E1327}"/>
              </a:ext>
            </a:extLst>
          </p:cNvPr>
          <p:cNvSpPr txBox="1"/>
          <p:nvPr/>
        </p:nvSpPr>
        <p:spPr>
          <a:xfrm>
            <a:off x="180675" y="6637989"/>
            <a:ext cx="10537178" cy="95410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419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PROPUESTAS Y/O ACCIONES DE FORTALECIMIENTO ACTORES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EA0A98B9-A25C-5321-D7B2-820F7C6A4FC2}"/>
              </a:ext>
            </a:extLst>
          </p:cNvPr>
          <p:cNvSpPr/>
          <p:nvPr/>
        </p:nvSpPr>
        <p:spPr>
          <a:xfrm>
            <a:off x="431195" y="7754673"/>
            <a:ext cx="10525679" cy="1367009"/>
          </a:xfrm>
          <a:prstGeom prst="roundRect">
            <a:avLst/>
          </a:prstGeom>
          <a:noFill/>
          <a:ln w="254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A2C57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5BAEF7A2-6C90-3BB0-6132-57BA1133C68D}"/>
              </a:ext>
            </a:extLst>
          </p:cNvPr>
          <p:cNvSpPr txBox="1"/>
          <p:nvPr/>
        </p:nvSpPr>
        <p:spPr>
          <a:xfrm>
            <a:off x="1016104" y="8057445"/>
            <a:ext cx="2023706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5</a:t>
            </a:r>
          </a:p>
        </p:txBody>
      </p:sp>
      <p:grpSp>
        <p:nvGrpSpPr>
          <p:cNvPr id="29" name="Google Shape;8660;p115">
            <a:extLst>
              <a:ext uri="{FF2B5EF4-FFF2-40B4-BE49-F238E27FC236}">
                <a16:creationId xmlns:a16="http://schemas.microsoft.com/office/drawing/2014/main" id="{71B68109-2154-49DA-9231-33BF4B169413}"/>
              </a:ext>
            </a:extLst>
          </p:cNvPr>
          <p:cNvGrpSpPr/>
          <p:nvPr/>
        </p:nvGrpSpPr>
        <p:grpSpPr>
          <a:xfrm>
            <a:off x="917357" y="8174275"/>
            <a:ext cx="679126" cy="523220"/>
            <a:chOff x="-40378075" y="3267450"/>
            <a:chExt cx="317425" cy="289075"/>
          </a:xfrm>
          <a:solidFill>
            <a:schemeClr val="accent3">
              <a:lumMod val="75000"/>
            </a:schemeClr>
          </a:solidFill>
        </p:grpSpPr>
        <p:sp>
          <p:nvSpPr>
            <p:cNvPr id="30" name="Google Shape;8661;p115">
              <a:extLst>
                <a:ext uri="{FF2B5EF4-FFF2-40B4-BE49-F238E27FC236}">
                  <a16:creationId xmlns:a16="http://schemas.microsoft.com/office/drawing/2014/main" id="{5CE57D27-DDF1-7F1D-C8EC-4C0CAE3C8DB9}"/>
                </a:ext>
              </a:extLst>
            </p:cNvPr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A2C57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31" name="Google Shape;8662;p115">
              <a:extLst>
                <a:ext uri="{FF2B5EF4-FFF2-40B4-BE49-F238E27FC236}">
                  <a16:creationId xmlns:a16="http://schemas.microsoft.com/office/drawing/2014/main" id="{FD14E616-0C86-49BC-9200-02A1E0824A49}"/>
                </a:ext>
              </a:extLst>
            </p:cNvPr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A2C57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32" name="Google Shape;8663;p115">
              <a:extLst>
                <a:ext uri="{FF2B5EF4-FFF2-40B4-BE49-F238E27FC236}">
                  <a16:creationId xmlns:a16="http://schemas.microsoft.com/office/drawing/2014/main" id="{EA3B899E-3A1B-E743-5E13-C3148AF6F692}"/>
                </a:ext>
              </a:extLst>
            </p:cNvPr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A2C57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33" name="Google Shape;8664;p115">
              <a:extLst>
                <a:ext uri="{FF2B5EF4-FFF2-40B4-BE49-F238E27FC236}">
                  <a16:creationId xmlns:a16="http://schemas.microsoft.com/office/drawing/2014/main" id="{47ECC2EB-6E4A-F494-2193-046F731FA15E}"/>
                </a:ext>
              </a:extLst>
            </p:cNvPr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A2C57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</p:grpSp>
      <p:sp>
        <p:nvSpPr>
          <p:cNvPr id="34" name="TextBox 15">
            <a:extLst>
              <a:ext uri="{FF2B5EF4-FFF2-40B4-BE49-F238E27FC236}">
                <a16:creationId xmlns:a16="http://schemas.microsoft.com/office/drawing/2014/main" id="{754AF56D-C707-984F-C089-D4AD224FDDF0}"/>
              </a:ext>
            </a:extLst>
          </p:cNvPr>
          <p:cNvSpPr txBox="1"/>
          <p:nvPr/>
        </p:nvSpPr>
        <p:spPr>
          <a:xfrm>
            <a:off x="2456131" y="7921353"/>
            <a:ext cx="4068213" cy="120032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EE"/>
              </a:buClr>
              <a:buSzTx/>
              <a:buFontTx/>
              <a:buChar char="-"/>
              <a:tabLst/>
              <a:defRPr/>
            </a:pPr>
            <a:r>
              <a:rPr kumimoji="0" lang="es-SV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Competencias técnicas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EE"/>
              </a:buClr>
              <a:buSzTx/>
              <a:buFontTx/>
              <a:buChar char="-"/>
              <a:tabLst/>
              <a:defRPr/>
            </a:pPr>
            <a:r>
              <a:rPr lang="es-SV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Metodologías de FP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EE"/>
              </a:buClr>
              <a:buSzTx/>
              <a:buFontTx/>
              <a:buChar char="-"/>
              <a:tabLst/>
              <a:defRPr/>
            </a:pPr>
            <a:r>
              <a:rPr kumimoji="0" lang="es-SV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Certificación de Competencias</a:t>
            </a:r>
            <a:endParaRPr kumimoji="0" lang="es-419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Poppins" pitchFamily="2" charset="77"/>
              <a:sym typeface="Arial"/>
            </a:endParaRPr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id="{75F0150E-4273-C70A-C986-9980AD4DCEFE}"/>
              </a:ext>
            </a:extLst>
          </p:cNvPr>
          <p:cNvSpPr txBox="1"/>
          <p:nvPr/>
        </p:nvSpPr>
        <p:spPr>
          <a:xfrm>
            <a:off x="6606593" y="7921352"/>
            <a:ext cx="4394033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EE"/>
              </a:buClr>
              <a:buSzTx/>
              <a:buFontTx/>
              <a:buChar char="-"/>
              <a:tabLst/>
              <a:defRPr/>
            </a:pPr>
            <a:r>
              <a:rPr kumimoji="0" lang="es-SV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Competencias metodológicas (2) </a:t>
            </a:r>
          </a:p>
        </p:txBody>
      </p:sp>
    </p:spTree>
    <p:extLst>
      <p:ext uri="{BB962C8B-B14F-4D97-AF65-F5344CB8AC3E}">
        <p14:creationId xmlns:p14="http://schemas.microsoft.com/office/powerpoint/2010/main" val="41148125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title"/>
          </p:nvPr>
        </p:nvSpPr>
        <p:spPr>
          <a:xfrm>
            <a:off x="2565298" y="3964697"/>
            <a:ext cx="8211065" cy="1394880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br>
              <a:rPr lang="en" sz="13800"/>
            </a:br>
            <a:br>
              <a:rPr lang="en" sz="13800"/>
            </a:br>
            <a:br>
              <a:rPr lang="en" sz="13800"/>
            </a:br>
            <a:r>
              <a:rPr lang="es-419" sz="7200" b="0" spc="200">
                <a:solidFill>
                  <a:schemeClr val="tx2">
                    <a:lumMod val="50000"/>
                  </a:schemeClr>
                </a:solidFill>
                <a:latin typeface="Be Vietnam Pro" panose="020B0604020202020204" charset="0"/>
                <a:cs typeface="Arial"/>
                <a:sym typeface="Arial"/>
              </a:rPr>
              <a:t>Unidad de </a:t>
            </a:r>
            <a:endParaRPr lang="es-419" sz="10931" spc="20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D9B836-F891-6495-887B-AAFB72AAEB47}"/>
              </a:ext>
            </a:extLst>
          </p:cNvPr>
          <p:cNvSpPr/>
          <p:nvPr/>
        </p:nvSpPr>
        <p:spPr>
          <a:xfrm>
            <a:off x="3220240" y="4719287"/>
            <a:ext cx="21080420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chemeClr val="lt1"/>
              </a:buClr>
              <a:buSzPts val="6000"/>
            </a:pPr>
            <a:r>
              <a:rPr lang="es-ES" sz="18800" b="1" spc="50">
                <a:ln w="57150">
                  <a:solidFill>
                    <a:schemeClr val="accent1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 Vietnam Pro"/>
                <a:sym typeface="Be Vietnam Pro"/>
              </a:rPr>
              <a:t>Monitoreo y </a:t>
            </a:r>
          </a:p>
        </p:txBody>
      </p:sp>
      <p:pic>
        <p:nvPicPr>
          <p:cNvPr id="46" name="Imagen 45" descr="Forma&#10;&#10;Descripción generada automáticamente con confianza media">
            <a:extLst>
              <a:ext uri="{FF2B5EF4-FFF2-40B4-BE49-F238E27FC236}">
                <a16:creationId xmlns:a16="http://schemas.microsoft.com/office/drawing/2014/main" id="{BA3F07BC-5E26-083D-DF34-A250DCCB8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9985" y="662990"/>
            <a:ext cx="2791924" cy="175574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670EA03-F4DF-1B0B-A07C-F97C630399BB}"/>
              </a:ext>
            </a:extLst>
          </p:cNvPr>
          <p:cNvSpPr/>
          <p:nvPr/>
        </p:nvSpPr>
        <p:spPr>
          <a:xfrm>
            <a:off x="3248815" y="6819813"/>
            <a:ext cx="21080420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chemeClr val="lt1"/>
              </a:buClr>
              <a:buSzPts val="6000"/>
            </a:pPr>
            <a:r>
              <a:rPr lang="es-ES" sz="18800" b="1" spc="50">
                <a:ln w="57150">
                  <a:solidFill>
                    <a:schemeClr val="accent1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 Vietnam Pro"/>
                <a:sym typeface="Be Vietnam Pro"/>
              </a:rPr>
              <a:t>Evaluación</a:t>
            </a:r>
          </a:p>
        </p:txBody>
      </p:sp>
    </p:spTree>
    <p:extLst>
      <p:ext uri="{BB962C8B-B14F-4D97-AF65-F5344CB8AC3E}">
        <p14:creationId xmlns:p14="http://schemas.microsoft.com/office/powerpoint/2010/main" val="38564066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8">
            <a:extLst>
              <a:ext uri="{FF2B5EF4-FFF2-40B4-BE49-F238E27FC236}">
                <a16:creationId xmlns:a16="http://schemas.microsoft.com/office/drawing/2014/main" id="{4FBC6158-08C8-34C3-48E9-257B403AAF75}"/>
              </a:ext>
            </a:extLst>
          </p:cNvPr>
          <p:cNvSpPr txBox="1"/>
          <p:nvPr/>
        </p:nvSpPr>
        <p:spPr>
          <a:xfrm>
            <a:off x="1678768" y="2977346"/>
            <a:ext cx="7265130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1. MONITOREO ACCIONES FORMATIVAS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FC43908B-AA7B-2921-6AEB-D1699DF17E5A}"/>
              </a:ext>
            </a:extLst>
          </p:cNvPr>
          <p:cNvGrpSpPr/>
          <p:nvPr/>
        </p:nvGrpSpPr>
        <p:grpSpPr>
          <a:xfrm>
            <a:off x="8953482" y="2939445"/>
            <a:ext cx="2056029" cy="854079"/>
            <a:chOff x="19070914" y="9616795"/>
            <a:chExt cx="2436121" cy="854079"/>
          </a:xfrm>
        </p:grpSpPr>
        <p:sp>
          <p:nvSpPr>
            <p:cNvPr id="4" name="TextBox 18">
              <a:extLst>
                <a:ext uri="{FF2B5EF4-FFF2-40B4-BE49-F238E27FC236}">
                  <a16:creationId xmlns:a16="http://schemas.microsoft.com/office/drawing/2014/main" id="{BA9F036F-4BA9-6028-CB37-B53F808B2BFD}"/>
                </a:ext>
              </a:extLst>
            </p:cNvPr>
            <p:cNvSpPr txBox="1"/>
            <p:nvPr/>
          </p:nvSpPr>
          <p:spPr>
            <a:xfrm>
              <a:off x="19805207" y="9616795"/>
              <a:ext cx="1031345" cy="46166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400" kern="12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1,697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endParaRPr>
            </a:p>
          </p:txBody>
        </p:sp>
        <p:sp>
          <p:nvSpPr>
            <p:cNvPr id="5" name="TextBox 15">
              <a:extLst>
                <a:ext uri="{FF2B5EF4-FFF2-40B4-BE49-F238E27FC236}">
                  <a16:creationId xmlns:a16="http://schemas.microsoft.com/office/drawing/2014/main" id="{AA7B9585-3DEB-4B59-7C0F-DC95DCA7DA8D}"/>
                </a:ext>
              </a:extLst>
            </p:cNvPr>
            <p:cNvSpPr txBox="1"/>
            <p:nvPr/>
          </p:nvSpPr>
          <p:spPr>
            <a:xfrm>
              <a:off x="19070914" y="10009209"/>
              <a:ext cx="2436121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  <a:sym typeface="Arial"/>
                </a:rPr>
                <a:t>META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99C9183E-653E-102F-6116-9503DD868F0F}"/>
              </a:ext>
            </a:extLst>
          </p:cNvPr>
          <p:cNvGrpSpPr/>
          <p:nvPr/>
        </p:nvGrpSpPr>
        <p:grpSpPr>
          <a:xfrm>
            <a:off x="10353451" y="2939445"/>
            <a:ext cx="2056026" cy="854079"/>
            <a:chOff x="19026534" y="9616795"/>
            <a:chExt cx="2436121" cy="854079"/>
          </a:xfrm>
        </p:grpSpPr>
        <p:sp>
          <p:nvSpPr>
            <p:cNvPr id="7" name="TextBox 18">
              <a:extLst>
                <a:ext uri="{FF2B5EF4-FFF2-40B4-BE49-F238E27FC236}">
                  <a16:creationId xmlns:a16="http://schemas.microsoft.com/office/drawing/2014/main" id="{3D64DD1A-727F-F135-A817-F86036F03AE3}"/>
                </a:ext>
              </a:extLst>
            </p:cNvPr>
            <p:cNvSpPr txBox="1"/>
            <p:nvPr/>
          </p:nvSpPr>
          <p:spPr>
            <a:xfrm>
              <a:off x="19348452" y="9616795"/>
              <a:ext cx="1944857" cy="46166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400" kern="12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1,884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  <a:sym typeface="Arial"/>
                </a:rPr>
                <a:t> (+11)</a:t>
              </a:r>
            </a:p>
          </p:txBody>
        </p:sp>
        <p:sp>
          <p:nvSpPr>
            <p:cNvPr id="8" name="TextBox 15">
              <a:extLst>
                <a:ext uri="{FF2B5EF4-FFF2-40B4-BE49-F238E27FC236}">
                  <a16:creationId xmlns:a16="http://schemas.microsoft.com/office/drawing/2014/main" id="{3AE85F08-88E8-574A-512B-B765192C7226}"/>
                </a:ext>
              </a:extLst>
            </p:cNvPr>
            <p:cNvSpPr txBox="1"/>
            <p:nvPr/>
          </p:nvSpPr>
          <p:spPr>
            <a:xfrm>
              <a:off x="19026534" y="10009209"/>
              <a:ext cx="2436121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  <a:sym typeface="Arial"/>
                </a:rPr>
                <a:t>EJECUCIÓN</a:t>
              </a:r>
            </a:p>
          </p:txBody>
        </p:sp>
      </p:grpSp>
      <p:sp>
        <p:nvSpPr>
          <p:cNvPr id="9" name="TextBox 78">
            <a:extLst>
              <a:ext uri="{FF2B5EF4-FFF2-40B4-BE49-F238E27FC236}">
                <a16:creationId xmlns:a16="http://schemas.microsoft.com/office/drawing/2014/main" id="{7F9A0D7D-8D8D-2D8A-AFB4-F7D7DBC4E6CE}"/>
              </a:ext>
            </a:extLst>
          </p:cNvPr>
          <p:cNvSpPr txBox="1"/>
          <p:nvPr/>
        </p:nvSpPr>
        <p:spPr>
          <a:xfrm>
            <a:off x="14442167" y="2696588"/>
            <a:ext cx="5331909" cy="954107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2. EVALUACIONES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REALIZADAS A PROGRAMAS</a:t>
            </a:r>
          </a:p>
        </p:txBody>
      </p:sp>
      <p:graphicFrame>
        <p:nvGraphicFramePr>
          <p:cNvPr id="10" name="Chart 94">
            <a:extLst>
              <a:ext uri="{FF2B5EF4-FFF2-40B4-BE49-F238E27FC236}">
                <a16:creationId xmlns:a16="http://schemas.microsoft.com/office/drawing/2014/main" id="{8B003F74-2F54-AC80-3518-656283B417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5161998"/>
              </p:ext>
            </p:extLst>
          </p:nvPr>
        </p:nvGraphicFramePr>
        <p:xfrm>
          <a:off x="13860002" y="3719897"/>
          <a:ext cx="8344581" cy="3881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1" name="Grupo 10">
            <a:extLst>
              <a:ext uri="{FF2B5EF4-FFF2-40B4-BE49-F238E27FC236}">
                <a16:creationId xmlns:a16="http://schemas.microsoft.com/office/drawing/2014/main" id="{3DFAB808-0A9D-0B47-2C9A-F1237C15C553}"/>
              </a:ext>
            </a:extLst>
          </p:cNvPr>
          <p:cNvGrpSpPr/>
          <p:nvPr/>
        </p:nvGrpSpPr>
        <p:grpSpPr>
          <a:xfrm>
            <a:off x="19529527" y="2811540"/>
            <a:ext cx="2056029" cy="791117"/>
            <a:chOff x="19102819" y="9647572"/>
            <a:chExt cx="2436121" cy="791117"/>
          </a:xfrm>
        </p:grpSpPr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5C745620-7057-D1B0-3A63-2744876022DA}"/>
                </a:ext>
              </a:extLst>
            </p:cNvPr>
            <p:cNvSpPr txBox="1"/>
            <p:nvPr/>
          </p:nvSpPr>
          <p:spPr>
            <a:xfrm>
              <a:off x="19957913" y="9647572"/>
              <a:ext cx="725930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000" kern="1200">
                  <a:solidFill>
                    <a:srgbClr val="FFFFFF"/>
                  </a:solidFill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</a:rPr>
                <a:t>32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5</a:t>
              </a:r>
            </a:p>
          </p:txBody>
        </p:sp>
        <p:sp>
          <p:nvSpPr>
            <p:cNvPr id="13" name="TextBox 15">
              <a:extLst>
                <a:ext uri="{FF2B5EF4-FFF2-40B4-BE49-F238E27FC236}">
                  <a16:creationId xmlns:a16="http://schemas.microsoft.com/office/drawing/2014/main" id="{1EC2B848-5E16-3133-E017-3EDB92EA2E4F}"/>
                </a:ext>
              </a:extLst>
            </p:cNvPr>
            <p:cNvSpPr txBox="1"/>
            <p:nvPr/>
          </p:nvSpPr>
          <p:spPr>
            <a:xfrm>
              <a:off x="19102819" y="10038579"/>
              <a:ext cx="2436121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META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E32B7BF0-09DB-394C-AA74-4FFA0A96DCD0}"/>
              </a:ext>
            </a:extLst>
          </p:cNvPr>
          <p:cNvGrpSpPr/>
          <p:nvPr/>
        </p:nvGrpSpPr>
        <p:grpSpPr>
          <a:xfrm>
            <a:off x="21176569" y="2777234"/>
            <a:ext cx="2056027" cy="810167"/>
            <a:chOff x="19102820" y="9746090"/>
            <a:chExt cx="2436121" cy="810167"/>
          </a:xfrm>
        </p:grpSpPr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524DEA4B-62B1-88B0-E979-B961D24C166D}"/>
                </a:ext>
              </a:extLst>
            </p:cNvPr>
            <p:cNvSpPr txBox="1"/>
            <p:nvPr/>
          </p:nvSpPr>
          <p:spPr>
            <a:xfrm>
              <a:off x="19356403" y="9746090"/>
              <a:ext cx="2025313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000" kern="1200">
                  <a:solidFill>
                    <a:srgbClr val="FFFFFF"/>
                  </a:solidFill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</a:rPr>
                <a:t>362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 (+</a:t>
              </a:r>
              <a:r>
                <a:rPr lang="en-US" sz="2000" kern="1200">
                  <a:solidFill>
                    <a:srgbClr val="FFFFFF"/>
                  </a:solidFill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</a:rPr>
                <a:t>11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.4%)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1972D4-5F22-C7B4-3338-35239096BA7D}"/>
                </a:ext>
              </a:extLst>
            </p:cNvPr>
            <p:cNvSpPr txBox="1"/>
            <p:nvPr/>
          </p:nvSpPr>
          <p:spPr>
            <a:xfrm>
              <a:off x="19102820" y="10156147"/>
              <a:ext cx="2436121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  <a:cs typeface="Poppins" pitchFamily="2" charset="77"/>
                  <a:sym typeface="Arial"/>
                </a:rPr>
                <a:t>EJECUCIÓN</a:t>
              </a:r>
            </a:p>
          </p:txBody>
        </p:sp>
      </p:grpSp>
      <p:sp>
        <p:nvSpPr>
          <p:cNvPr id="25" name="TextBox 78">
            <a:extLst>
              <a:ext uri="{FF2B5EF4-FFF2-40B4-BE49-F238E27FC236}">
                <a16:creationId xmlns:a16="http://schemas.microsoft.com/office/drawing/2014/main" id="{99398762-9A16-119C-54AE-9127EF048956}"/>
              </a:ext>
            </a:extLst>
          </p:cNvPr>
          <p:cNvSpPr txBox="1"/>
          <p:nvPr/>
        </p:nvSpPr>
        <p:spPr>
          <a:xfrm>
            <a:off x="16578055" y="7941131"/>
            <a:ext cx="4235455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4. M</a:t>
            </a:r>
            <a:r>
              <a:rPr kumimoji="0" lang="es-419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ONTO EJECUTADO</a:t>
            </a:r>
          </a:p>
        </p:txBody>
      </p:sp>
      <p:graphicFrame>
        <p:nvGraphicFramePr>
          <p:cNvPr id="31" name="Chart 94">
            <a:extLst>
              <a:ext uri="{FF2B5EF4-FFF2-40B4-BE49-F238E27FC236}">
                <a16:creationId xmlns:a16="http://schemas.microsoft.com/office/drawing/2014/main" id="{9E8DE75B-B953-9065-8371-9DB626E7D0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1988971"/>
              </p:ext>
            </p:extLst>
          </p:nvPr>
        </p:nvGraphicFramePr>
        <p:xfrm>
          <a:off x="980292" y="3764060"/>
          <a:ext cx="8813507" cy="4471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2" name="Chart 25">
            <a:extLst>
              <a:ext uri="{FF2B5EF4-FFF2-40B4-BE49-F238E27FC236}">
                <a16:creationId xmlns:a16="http://schemas.microsoft.com/office/drawing/2014/main" id="{4B6AA78A-1947-454F-E264-14B4B9F877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6919094"/>
              </p:ext>
            </p:extLst>
          </p:nvPr>
        </p:nvGraphicFramePr>
        <p:xfrm>
          <a:off x="13982315" y="8464351"/>
          <a:ext cx="8344581" cy="5013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3" name="TextBox 18">
            <a:extLst>
              <a:ext uri="{FF2B5EF4-FFF2-40B4-BE49-F238E27FC236}">
                <a16:creationId xmlns:a16="http://schemas.microsoft.com/office/drawing/2014/main" id="{B820BE32-FFCC-0913-F287-84BC908323E1}"/>
              </a:ext>
            </a:extLst>
          </p:cNvPr>
          <p:cNvSpPr txBox="1"/>
          <p:nvPr/>
        </p:nvSpPr>
        <p:spPr>
          <a:xfrm>
            <a:off x="21951205" y="8774324"/>
            <a:ext cx="910827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66.2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%</a:t>
            </a:r>
          </a:p>
        </p:txBody>
      </p:sp>
      <p:sp>
        <p:nvSpPr>
          <p:cNvPr id="34" name="TextBox 15">
            <a:extLst>
              <a:ext uri="{FF2B5EF4-FFF2-40B4-BE49-F238E27FC236}">
                <a16:creationId xmlns:a16="http://schemas.microsoft.com/office/drawing/2014/main" id="{0454E603-4E5A-D3AF-CFCD-23DD4EAE3430}"/>
              </a:ext>
            </a:extLst>
          </p:cNvPr>
          <p:cNvSpPr txBox="1"/>
          <p:nvPr/>
        </p:nvSpPr>
        <p:spPr>
          <a:xfrm>
            <a:off x="21126205" y="9121590"/>
            <a:ext cx="243612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" pitchFamily="2" charset="77"/>
                <a:sym typeface="Arial"/>
              </a:rPr>
              <a:t>EJECUCIÓN</a:t>
            </a:r>
          </a:p>
        </p:txBody>
      </p:sp>
      <p:graphicFrame>
        <p:nvGraphicFramePr>
          <p:cNvPr id="35" name="Tabla 6">
            <a:extLst>
              <a:ext uri="{FF2B5EF4-FFF2-40B4-BE49-F238E27FC236}">
                <a16:creationId xmlns:a16="http://schemas.microsoft.com/office/drawing/2014/main" id="{601866D2-CBD7-F86E-CBD6-BBF051EE54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595318"/>
              </p:ext>
            </p:extLst>
          </p:nvPr>
        </p:nvGraphicFramePr>
        <p:xfrm>
          <a:off x="10097071" y="4677726"/>
          <a:ext cx="3088184" cy="11887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119422">
                  <a:extLst>
                    <a:ext uri="{9D8B030D-6E8A-4147-A177-3AD203B41FA5}">
                      <a16:colId xmlns:a16="http://schemas.microsoft.com/office/drawing/2014/main" val="160702646"/>
                    </a:ext>
                  </a:extLst>
                </a:gridCol>
                <a:gridCol w="1968762">
                  <a:extLst>
                    <a:ext uri="{9D8B030D-6E8A-4147-A177-3AD203B41FA5}">
                      <a16:colId xmlns:a16="http://schemas.microsoft.com/office/drawing/2014/main" val="3557250245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MX" sz="2000" b="0" u="none" strike="noStrike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sym typeface="Arial"/>
                        </a:rPr>
                        <a:t>FC</a:t>
                      </a:r>
                      <a:endParaRPr lang="es-SV" sz="2000" b="0" i="0" u="none" strike="noStrike" cap="none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Baloo 2" panose="03080502040302020200" pitchFamily="66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MX" sz="2000" b="0" u="none" strike="noStrike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sym typeface="Arial"/>
                        </a:rPr>
                        <a:t>974 (52%)</a:t>
                      </a:r>
                      <a:endParaRPr lang="es-SV" sz="2000" b="0" i="0" u="none" strike="noStrike" cap="none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Baloo 2" panose="03080502040302020200" pitchFamily="66" charset="0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4865350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MX" sz="2000" b="0" u="none" strike="noStrike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sym typeface="Arial"/>
                        </a:rPr>
                        <a:t>FI</a:t>
                      </a:r>
                      <a:endParaRPr lang="es-SV" sz="2000" b="0" i="0" u="none" strike="noStrike" cap="none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Baloo 2" panose="03080502040302020200" pitchFamily="66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MX" sz="2000" b="0" u="none" strike="noStrike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sym typeface="Arial"/>
                        </a:rPr>
                        <a:t>875 (46%)</a:t>
                      </a:r>
                      <a:endParaRPr lang="es-MX" sz="2000" b="0" i="0" u="none" strike="noStrike" cap="none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4844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SV" sz="2000" b="0" u="none" strike="noStrike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sym typeface="Arial"/>
                        </a:rPr>
                        <a:t>CFPSB</a:t>
                      </a:r>
                      <a:endParaRPr lang="es-SV" sz="2000" b="0" i="0" u="none" strike="noStrike" cap="none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Baloo 2" panose="03080502040302020200" pitchFamily="66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0" u="none" strike="noStrike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sym typeface="Arial"/>
                        </a:rPr>
                        <a:t>35 (2%)</a:t>
                      </a:r>
                      <a:endParaRPr lang="es-MX" sz="2000" b="0" i="0" u="none" strike="noStrike" cap="none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1476280"/>
                  </a:ext>
                </a:extLst>
              </a:tr>
            </a:tbl>
          </a:graphicData>
        </a:graphic>
      </p:graphicFrame>
      <p:graphicFrame>
        <p:nvGraphicFramePr>
          <p:cNvPr id="36" name="Tabla 6">
            <a:extLst>
              <a:ext uri="{FF2B5EF4-FFF2-40B4-BE49-F238E27FC236}">
                <a16:creationId xmlns:a16="http://schemas.microsoft.com/office/drawing/2014/main" id="{49EA878E-8129-AC3F-9999-D0AF36BFE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604733"/>
              </p:ext>
            </p:extLst>
          </p:nvPr>
        </p:nvGraphicFramePr>
        <p:xfrm>
          <a:off x="20046907" y="5966592"/>
          <a:ext cx="2819599" cy="109728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998070">
                  <a:extLst>
                    <a:ext uri="{9D8B030D-6E8A-4147-A177-3AD203B41FA5}">
                      <a16:colId xmlns:a16="http://schemas.microsoft.com/office/drawing/2014/main" val="160702646"/>
                    </a:ext>
                  </a:extLst>
                </a:gridCol>
                <a:gridCol w="1821529">
                  <a:extLst>
                    <a:ext uri="{9D8B030D-6E8A-4147-A177-3AD203B41FA5}">
                      <a16:colId xmlns:a16="http://schemas.microsoft.com/office/drawing/2014/main" val="3557250245"/>
                    </a:ext>
                  </a:extLst>
                </a:gridCol>
              </a:tblGrid>
              <a:tr h="28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MX" sz="1800" b="0" u="none" strike="noStrike" cap="none">
                          <a:solidFill>
                            <a:srgbClr val="FFFFFF"/>
                          </a:solidFill>
                          <a:latin typeface="Nanum Gothic" panose="020B0604020202020204" charset="-127"/>
                          <a:ea typeface="Nanum Gothic" panose="020B0604020202020204" charset="-127"/>
                          <a:sym typeface="Arial"/>
                        </a:rPr>
                        <a:t>FC</a:t>
                      </a:r>
                      <a:endParaRPr lang="es-SV" sz="1800" b="0" i="0" u="none" strike="noStrike" cap="none">
                        <a:solidFill>
                          <a:srgbClr val="FFFFFF"/>
                        </a:solidFill>
                        <a:latin typeface="Nanum Gothic" panose="020B0604020202020204" charset="-127"/>
                        <a:ea typeface="Nanum Gothic" panose="020B0604020202020204" charset="-127"/>
                        <a:cs typeface="Baloo 2" panose="03080502040302020200" pitchFamily="66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MX" sz="1800" b="0" u="none" strike="noStrike" cap="none">
                          <a:solidFill>
                            <a:srgbClr val="FFFFFF"/>
                          </a:solidFill>
                          <a:latin typeface="Nanum Gothic" panose="020B0604020202020204" charset="-127"/>
                          <a:ea typeface="Nanum Gothic" panose="020B0604020202020204" charset="-127"/>
                          <a:sym typeface="Arial"/>
                        </a:rPr>
                        <a:t> 74 (20%)</a:t>
                      </a:r>
                      <a:endParaRPr lang="es-SV" sz="1800" b="0" i="0" u="none" strike="noStrike" cap="none">
                        <a:solidFill>
                          <a:srgbClr val="FFFFFF"/>
                        </a:solidFill>
                        <a:latin typeface="Nanum Gothic" panose="020B0604020202020204" charset="-127"/>
                        <a:ea typeface="Nanum Gothic" panose="020B0604020202020204" charset="-127"/>
                        <a:cs typeface="Baloo 2" panose="03080502040302020200" pitchFamily="66" charset="0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4865350"/>
                  </a:ext>
                </a:extLst>
              </a:tr>
              <a:tr h="28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MX" sz="1800" b="0" u="none" strike="noStrike" cap="none">
                          <a:solidFill>
                            <a:srgbClr val="FFFFFF"/>
                          </a:solidFill>
                          <a:latin typeface="Nanum Gothic" panose="020B0604020202020204" charset="-127"/>
                          <a:ea typeface="Nanum Gothic" panose="020B0604020202020204" charset="-127"/>
                          <a:sym typeface="Arial"/>
                        </a:rPr>
                        <a:t>FI</a:t>
                      </a:r>
                      <a:endParaRPr lang="es-SV" sz="1800" b="0" i="0" u="none" strike="noStrike" cap="none">
                        <a:solidFill>
                          <a:srgbClr val="FFFFFF"/>
                        </a:solidFill>
                        <a:latin typeface="Nanum Gothic" panose="020B0604020202020204" charset="-127"/>
                        <a:ea typeface="Nanum Gothic" panose="020B0604020202020204" charset="-127"/>
                        <a:cs typeface="Baloo 2" panose="03080502040302020200" pitchFamily="66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MX" sz="1800" b="0" u="none" strike="noStrike" cap="none">
                          <a:solidFill>
                            <a:srgbClr val="FFFFFF"/>
                          </a:solidFill>
                          <a:latin typeface="Nanum Gothic" panose="020B0604020202020204" charset="-127"/>
                          <a:ea typeface="Nanum Gothic" panose="020B0604020202020204" charset="-127"/>
                          <a:sym typeface="Arial"/>
                        </a:rPr>
                        <a:t>270 (75%)</a:t>
                      </a:r>
                      <a:endParaRPr lang="es-SV" sz="1800" b="0" i="0" u="none" strike="noStrike" cap="none">
                        <a:solidFill>
                          <a:srgbClr val="FFFFFF"/>
                        </a:solidFill>
                        <a:latin typeface="Nanum Gothic" panose="020B0604020202020204" charset="-127"/>
                        <a:ea typeface="Nanum Gothic" panose="020B0604020202020204" charset="-127"/>
                        <a:cs typeface="Baloo 2" panose="03080502040302020200" pitchFamily="66" charset="0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484492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s-MX" sz="1800" b="0" u="none" strike="noStrike" cap="none">
                          <a:solidFill>
                            <a:srgbClr val="FFFFFF"/>
                          </a:solidFill>
                          <a:latin typeface="Nanum Gothic" panose="020B0604020202020204" charset="-127"/>
                          <a:ea typeface="Nanum Gothic" panose="020B0604020202020204" charset="-127"/>
                          <a:sym typeface="Arial"/>
                        </a:rPr>
                        <a:t>CFPSB</a:t>
                      </a:r>
                      <a:endParaRPr lang="es-SV" sz="1800" b="0" i="0" u="none" strike="noStrike" cap="none">
                        <a:solidFill>
                          <a:srgbClr val="FFFFFF"/>
                        </a:solidFill>
                        <a:latin typeface="Nanum Gothic" panose="020B0604020202020204" charset="-127"/>
                        <a:ea typeface="Nanum Gothic" panose="020B0604020202020204" charset="-127"/>
                        <a:cs typeface="Baloo 2" panose="03080502040302020200" pitchFamily="66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u="none" strike="noStrike" cap="none">
                          <a:solidFill>
                            <a:srgbClr val="FFFFFF"/>
                          </a:solidFill>
                          <a:latin typeface="Nanum Gothic" panose="020B0604020202020204" charset="-127"/>
                          <a:ea typeface="Nanum Gothic" panose="020B0604020202020204" charset="-127"/>
                          <a:sym typeface="Arial"/>
                        </a:rPr>
                        <a:t>18 </a:t>
                      </a:r>
                      <a:r>
                        <a:rPr lang="es-SV" sz="1800" b="0" u="none" strike="noStrike" cap="none">
                          <a:solidFill>
                            <a:srgbClr val="FFFFFF"/>
                          </a:solidFill>
                          <a:latin typeface="Nanum Gothic" panose="020B0604020202020204" charset="-127"/>
                          <a:ea typeface="Nanum Gothic" panose="020B0604020202020204" charset="-127"/>
                          <a:sym typeface="Arial"/>
                        </a:rPr>
                        <a:t>(5%)</a:t>
                      </a:r>
                      <a:endParaRPr lang="es-MX" sz="1800" b="0" i="0" u="none" strike="noStrike" cap="none">
                        <a:solidFill>
                          <a:srgbClr val="FFFFFF"/>
                        </a:solidFill>
                        <a:latin typeface="Nanum Gothic" panose="020B0604020202020204" charset="-127"/>
                        <a:ea typeface="Nanum Gothic" panose="020B0604020202020204" charset="-127"/>
                        <a:cs typeface="Baloo 2" panose="03080502040302020200" pitchFamily="66" charset="0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9080697"/>
                  </a:ext>
                </a:extLst>
              </a:tr>
            </a:tbl>
          </a:graphicData>
        </a:graphic>
      </p:graphicFrame>
      <p:graphicFrame>
        <p:nvGraphicFramePr>
          <p:cNvPr id="46" name="Tabla 6">
            <a:extLst>
              <a:ext uri="{FF2B5EF4-FFF2-40B4-BE49-F238E27FC236}">
                <a16:creationId xmlns:a16="http://schemas.microsoft.com/office/drawing/2014/main" id="{DDCBA245-D8D3-5382-81F6-9816DE8B7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483670"/>
              </p:ext>
            </p:extLst>
          </p:nvPr>
        </p:nvGraphicFramePr>
        <p:xfrm>
          <a:off x="10097070" y="6027492"/>
          <a:ext cx="3474726" cy="79248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017183">
                  <a:extLst>
                    <a:ext uri="{9D8B030D-6E8A-4147-A177-3AD203B41FA5}">
                      <a16:colId xmlns:a16="http://schemas.microsoft.com/office/drawing/2014/main" val="160702646"/>
                    </a:ext>
                  </a:extLst>
                </a:gridCol>
                <a:gridCol w="1457543">
                  <a:extLst>
                    <a:ext uri="{9D8B030D-6E8A-4147-A177-3AD203B41FA5}">
                      <a16:colId xmlns:a16="http://schemas.microsoft.com/office/drawing/2014/main" val="3557250245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MX" sz="2000" b="0" i="0" u="none" strike="noStrike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Baloo 2" panose="03080502040302020200" pitchFamily="66" charset="0"/>
                          <a:sym typeface="Arial"/>
                        </a:rPr>
                        <a:t>PRESENCIAL</a:t>
                      </a:r>
                      <a:endParaRPr lang="es-SV" sz="2000" b="0" i="0" u="none" strike="noStrike" cap="none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Baloo 2" panose="03080502040302020200" pitchFamily="66" charset="0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MX" sz="2000" b="0" i="0" u="none" strike="noStrike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sym typeface="Arial"/>
                        </a:rPr>
                        <a:t>1,284 (68%)</a:t>
                      </a:r>
                      <a:endParaRPr lang="es-SV" sz="2000" b="0" i="0" u="none" strike="noStrike" cap="none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Baloo 2" panose="03080502040302020200" pitchFamily="66" charset="0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865350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MX" sz="2000" b="0" i="0" u="none" strike="noStrike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Baloo 2" panose="03080502040302020200" pitchFamily="66" charset="0"/>
                          <a:sym typeface="Arial"/>
                        </a:rPr>
                        <a:t>HERRAMIENTAS</a:t>
                      </a:r>
                      <a:endParaRPr lang="es-SV" sz="2000" b="0" i="0" u="none" strike="noStrike" cap="none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Baloo 2" panose="03080502040302020200" pitchFamily="66" charset="0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MX" sz="2000" b="0" i="0" u="none" strike="noStrike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sym typeface="Arial"/>
                        </a:rPr>
                        <a:t>600 (32%)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4844928"/>
                  </a:ext>
                </a:extLst>
              </a:tr>
            </a:tbl>
          </a:graphicData>
        </a:graphic>
      </p:graphicFrame>
      <p:sp>
        <p:nvSpPr>
          <p:cNvPr id="18" name="Google Shape;297;p33">
            <a:extLst>
              <a:ext uri="{FF2B5EF4-FFF2-40B4-BE49-F238E27FC236}">
                <a16:creationId xmlns:a16="http://schemas.microsoft.com/office/drawing/2014/main" id="{77053180-6B0C-7CFB-5577-32656204C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7456" y="711686"/>
            <a:ext cx="14899269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s-SV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de Monitoreo y Evaluación</a:t>
            </a:r>
            <a:endParaRPr sz="72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Imagen 57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64D09A49-8036-C587-BE1F-9E89D056C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85232" y="686386"/>
            <a:ext cx="2454820" cy="1163028"/>
          </a:xfrm>
          <a:prstGeom prst="rect">
            <a:avLst/>
          </a:prstGeom>
        </p:spPr>
      </p:pic>
      <p:sp>
        <p:nvSpPr>
          <p:cNvPr id="19" name="TextBox 78">
            <a:extLst>
              <a:ext uri="{FF2B5EF4-FFF2-40B4-BE49-F238E27FC236}">
                <a16:creationId xmlns:a16="http://schemas.microsoft.com/office/drawing/2014/main" id="{918EB136-7CC6-2FC0-92A6-9BBAF0D4BE01}"/>
              </a:ext>
            </a:extLst>
          </p:cNvPr>
          <p:cNvSpPr txBox="1"/>
          <p:nvPr/>
        </p:nvSpPr>
        <p:spPr>
          <a:xfrm>
            <a:off x="2939258" y="8787165"/>
            <a:ext cx="8334205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  <a:cs typeface="Poppins SemiBold" pitchFamily="2" charset="77"/>
                <a:sym typeface="Arial"/>
              </a:rPr>
              <a:t>3. FORTALECIMIENTO METODOLÓGICO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9CDB4552-89F2-875C-819F-313CE3590151}"/>
              </a:ext>
            </a:extLst>
          </p:cNvPr>
          <p:cNvSpPr txBox="1"/>
          <p:nvPr/>
        </p:nvSpPr>
        <p:spPr>
          <a:xfrm>
            <a:off x="8735724" y="9878722"/>
            <a:ext cx="2738360" cy="919401"/>
          </a:xfrm>
          <a:prstGeom prst="round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419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154</a:t>
            </a:r>
            <a:r>
              <a:rPr kumimoji="0" lang="es-419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  Mujeres (60%)    102 Hombres  (40%)</a:t>
            </a: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6E57D912-21CA-DC9B-765B-B95986AAD105}"/>
              </a:ext>
            </a:extLst>
          </p:cNvPr>
          <p:cNvSpPr/>
          <p:nvPr/>
        </p:nvSpPr>
        <p:spPr>
          <a:xfrm>
            <a:off x="2125934" y="9618723"/>
            <a:ext cx="6141456" cy="1425938"/>
          </a:xfrm>
          <a:prstGeom prst="round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A2C57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790D126A-74D5-CF69-E459-ED7FEB064BC2}"/>
              </a:ext>
            </a:extLst>
          </p:cNvPr>
          <p:cNvSpPr txBox="1"/>
          <p:nvPr/>
        </p:nvSpPr>
        <p:spPr>
          <a:xfrm>
            <a:off x="3159011" y="9695070"/>
            <a:ext cx="1853566" cy="120032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256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Meta: 201</a:t>
            </a: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el" panose="02000506030000020004" pitchFamily="2" charset="0"/>
              <a:ea typeface="Nanum Gothic" panose="020B0604020202020204" charset="-127"/>
              <a:cs typeface="Arial"/>
              <a:sym typeface="Arial"/>
            </a:endParaRP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B0C91B66-EDD3-A383-B903-DB8D46391D59}"/>
              </a:ext>
            </a:extLst>
          </p:cNvPr>
          <p:cNvSpPr txBox="1"/>
          <p:nvPr/>
        </p:nvSpPr>
        <p:spPr>
          <a:xfrm>
            <a:off x="4529868" y="9764184"/>
            <a:ext cx="3879146" cy="120032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419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Asesorías Metodológicas realizadas a personas formadoras </a:t>
            </a:r>
          </a:p>
        </p:txBody>
      </p:sp>
      <p:grpSp>
        <p:nvGrpSpPr>
          <p:cNvPr id="24" name="Google Shape;9298;p116">
            <a:extLst>
              <a:ext uri="{FF2B5EF4-FFF2-40B4-BE49-F238E27FC236}">
                <a16:creationId xmlns:a16="http://schemas.microsoft.com/office/drawing/2014/main" id="{FC077DEF-9861-CA97-675D-8BA2043A0504}"/>
              </a:ext>
            </a:extLst>
          </p:cNvPr>
          <p:cNvGrpSpPr/>
          <p:nvPr/>
        </p:nvGrpSpPr>
        <p:grpSpPr>
          <a:xfrm>
            <a:off x="2472972" y="9908237"/>
            <a:ext cx="794986" cy="859229"/>
            <a:chOff x="4991425" y="3234750"/>
            <a:chExt cx="296175" cy="297225"/>
          </a:xfrm>
          <a:solidFill>
            <a:schemeClr val="accent4">
              <a:lumMod val="75000"/>
            </a:schemeClr>
          </a:solidFill>
        </p:grpSpPr>
        <p:sp>
          <p:nvSpPr>
            <p:cNvPr id="26" name="Google Shape;9299;p116">
              <a:extLst>
                <a:ext uri="{FF2B5EF4-FFF2-40B4-BE49-F238E27FC236}">
                  <a16:creationId xmlns:a16="http://schemas.microsoft.com/office/drawing/2014/main" id="{4C37427E-13DF-9C9F-19E3-F6DB4728055D}"/>
                </a:ext>
              </a:extLst>
            </p:cNvPr>
            <p:cNvSpPr/>
            <p:nvPr/>
          </p:nvSpPr>
          <p:spPr>
            <a:xfrm>
              <a:off x="5077275" y="3304450"/>
              <a:ext cx="122100" cy="99275"/>
            </a:xfrm>
            <a:custGeom>
              <a:avLst/>
              <a:gdLst/>
              <a:ahLst/>
              <a:cxnLst/>
              <a:rect l="l" t="t" r="r" b="b"/>
              <a:pathLst>
                <a:path w="4884" h="3971" extrusionOk="0">
                  <a:moveTo>
                    <a:pt x="2426" y="1"/>
                  </a:moveTo>
                  <a:cubicBezTo>
                    <a:pt x="1103" y="1"/>
                    <a:pt x="0" y="1104"/>
                    <a:pt x="0" y="2427"/>
                  </a:cubicBezTo>
                  <a:cubicBezTo>
                    <a:pt x="0" y="3025"/>
                    <a:pt x="190" y="3530"/>
                    <a:pt x="536" y="3971"/>
                  </a:cubicBezTo>
                  <a:cubicBezTo>
                    <a:pt x="820" y="3624"/>
                    <a:pt x="1103" y="3309"/>
                    <a:pt x="1481" y="3057"/>
                  </a:cubicBezTo>
                  <a:cubicBezTo>
                    <a:pt x="1261" y="2805"/>
                    <a:pt x="1103" y="2458"/>
                    <a:pt x="1103" y="2112"/>
                  </a:cubicBezTo>
                  <a:cubicBezTo>
                    <a:pt x="1103" y="1356"/>
                    <a:pt x="1733" y="726"/>
                    <a:pt x="2489" y="726"/>
                  </a:cubicBezTo>
                  <a:cubicBezTo>
                    <a:pt x="3214" y="726"/>
                    <a:pt x="3844" y="1356"/>
                    <a:pt x="3844" y="2112"/>
                  </a:cubicBezTo>
                  <a:cubicBezTo>
                    <a:pt x="3844" y="2458"/>
                    <a:pt x="3687" y="2805"/>
                    <a:pt x="3466" y="3057"/>
                  </a:cubicBezTo>
                  <a:cubicBezTo>
                    <a:pt x="3844" y="3246"/>
                    <a:pt x="4128" y="3561"/>
                    <a:pt x="4317" y="3971"/>
                  </a:cubicBezTo>
                  <a:cubicBezTo>
                    <a:pt x="4695" y="3530"/>
                    <a:pt x="4884" y="3025"/>
                    <a:pt x="4884" y="2427"/>
                  </a:cubicBezTo>
                  <a:cubicBezTo>
                    <a:pt x="4884" y="1104"/>
                    <a:pt x="3781" y="1"/>
                    <a:pt x="24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A2C57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28" name="Google Shape;9300;p116">
              <a:extLst>
                <a:ext uri="{FF2B5EF4-FFF2-40B4-BE49-F238E27FC236}">
                  <a16:creationId xmlns:a16="http://schemas.microsoft.com/office/drawing/2014/main" id="{E23CB83A-7171-B3C8-4BB4-D7C8BFCABA40}"/>
                </a:ext>
              </a:extLst>
            </p:cNvPr>
            <p:cNvSpPr/>
            <p:nvPr/>
          </p:nvSpPr>
          <p:spPr>
            <a:xfrm>
              <a:off x="5121375" y="33399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1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A2C57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29" name="Google Shape;9301;p116">
              <a:extLst>
                <a:ext uri="{FF2B5EF4-FFF2-40B4-BE49-F238E27FC236}">
                  <a16:creationId xmlns:a16="http://schemas.microsoft.com/office/drawing/2014/main" id="{2264C5CE-8914-C93E-22F3-C18A8A0497C1}"/>
                </a:ext>
              </a:extLst>
            </p:cNvPr>
            <p:cNvSpPr/>
            <p:nvPr/>
          </p:nvSpPr>
          <p:spPr>
            <a:xfrm>
              <a:off x="5009550" y="3234750"/>
              <a:ext cx="259150" cy="261125"/>
            </a:xfrm>
            <a:custGeom>
              <a:avLst/>
              <a:gdLst/>
              <a:ahLst/>
              <a:cxnLst/>
              <a:rect l="l" t="t" r="r" b="b"/>
              <a:pathLst>
                <a:path w="10366" h="10445" extrusionOk="0">
                  <a:moveTo>
                    <a:pt x="5198" y="2159"/>
                  </a:moveTo>
                  <a:cubicBezTo>
                    <a:pt x="6931" y="2159"/>
                    <a:pt x="8286" y="3514"/>
                    <a:pt x="8286" y="5246"/>
                  </a:cubicBezTo>
                  <a:cubicBezTo>
                    <a:pt x="8286" y="6916"/>
                    <a:pt x="6931" y="8365"/>
                    <a:pt x="5198" y="8365"/>
                  </a:cubicBezTo>
                  <a:cubicBezTo>
                    <a:pt x="3340" y="8365"/>
                    <a:pt x="2079" y="6822"/>
                    <a:pt x="2079" y="5246"/>
                  </a:cubicBezTo>
                  <a:cubicBezTo>
                    <a:pt x="2079" y="3514"/>
                    <a:pt x="3497" y="2159"/>
                    <a:pt x="5198" y="2159"/>
                  </a:cubicBezTo>
                  <a:close/>
                  <a:moveTo>
                    <a:pt x="5167" y="1"/>
                  </a:moveTo>
                  <a:cubicBezTo>
                    <a:pt x="5088" y="1"/>
                    <a:pt x="5009" y="17"/>
                    <a:pt x="4946" y="48"/>
                  </a:cubicBezTo>
                  <a:lnTo>
                    <a:pt x="4001" y="836"/>
                  </a:lnTo>
                  <a:lnTo>
                    <a:pt x="2773" y="678"/>
                  </a:lnTo>
                  <a:cubicBezTo>
                    <a:pt x="2756" y="675"/>
                    <a:pt x="2739" y="673"/>
                    <a:pt x="2723" y="673"/>
                  </a:cubicBezTo>
                  <a:cubicBezTo>
                    <a:pt x="2583" y="673"/>
                    <a:pt x="2454" y="786"/>
                    <a:pt x="2426" y="899"/>
                  </a:cubicBezTo>
                  <a:lnTo>
                    <a:pt x="1953" y="2033"/>
                  </a:lnTo>
                  <a:lnTo>
                    <a:pt x="819" y="2505"/>
                  </a:lnTo>
                  <a:cubicBezTo>
                    <a:pt x="662" y="2568"/>
                    <a:pt x="567" y="2694"/>
                    <a:pt x="630" y="2852"/>
                  </a:cubicBezTo>
                  <a:lnTo>
                    <a:pt x="788" y="4081"/>
                  </a:lnTo>
                  <a:lnTo>
                    <a:pt x="32" y="5026"/>
                  </a:lnTo>
                  <a:cubicBezTo>
                    <a:pt x="0" y="5183"/>
                    <a:pt x="0" y="5341"/>
                    <a:pt x="63" y="5467"/>
                  </a:cubicBezTo>
                  <a:lnTo>
                    <a:pt x="819" y="6381"/>
                  </a:lnTo>
                  <a:lnTo>
                    <a:pt x="662" y="7609"/>
                  </a:lnTo>
                  <a:cubicBezTo>
                    <a:pt x="630" y="7767"/>
                    <a:pt x="725" y="7924"/>
                    <a:pt x="851" y="7956"/>
                  </a:cubicBezTo>
                  <a:lnTo>
                    <a:pt x="1985" y="8428"/>
                  </a:lnTo>
                  <a:lnTo>
                    <a:pt x="2457" y="9594"/>
                  </a:lnTo>
                  <a:cubicBezTo>
                    <a:pt x="2536" y="9725"/>
                    <a:pt x="2637" y="9791"/>
                    <a:pt x="2741" y="9791"/>
                  </a:cubicBezTo>
                  <a:cubicBezTo>
                    <a:pt x="2762" y="9791"/>
                    <a:pt x="2783" y="9788"/>
                    <a:pt x="2804" y="9783"/>
                  </a:cubicBezTo>
                  <a:lnTo>
                    <a:pt x="4033" y="9626"/>
                  </a:lnTo>
                  <a:lnTo>
                    <a:pt x="4978" y="10382"/>
                  </a:lnTo>
                  <a:cubicBezTo>
                    <a:pt x="5072" y="10413"/>
                    <a:pt x="5104" y="10445"/>
                    <a:pt x="5167" y="10445"/>
                  </a:cubicBezTo>
                  <a:cubicBezTo>
                    <a:pt x="5261" y="10445"/>
                    <a:pt x="5324" y="10413"/>
                    <a:pt x="5387" y="10382"/>
                  </a:cubicBezTo>
                  <a:lnTo>
                    <a:pt x="6333" y="9626"/>
                  </a:lnTo>
                  <a:lnTo>
                    <a:pt x="7530" y="9783"/>
                  </a:lnTo>
                  <a:cubicBezTo>
                    <a:pt x="7687" y="9783"/>
                    <a:pt x="7876" y="9689"/>
                    <a:pt x="7908" y="9594"/>
                  </a:cubicBezTo>
                  <a:lnTo>
                    <a:pt x="8380" y="8428"/>
                  </a:lnTo>
                  <a:lnTo>
                    <a:pt x="9515" y="7956"/>
                  </a:lnTo>
                  <a:cubicBezTo>
                    <a:pt x="9672" y="7893"/>
                    <a:pt x="9735" y="7767"/>
                    <a:pt x="9704" y="7609"/>
                  </a:cubicBezTo>
                  <a:lnTo>
                    <a:pt x="9546" y="6381"/>
                  </a:lnTo>
                  <a:lnTo>
                    <a:pt x="10302" y="5467"/>
                  </a:lnTo>
                  <a:cubicBezTo>
                    <a:pt x="10365" y="5341"/>
                    <a:pt x="10365" y="5120"/>
                    <a:pt x="10302" y="5026"/>
                  </a:cubicBezTo>
                  <a:lnTo>
                    <a:pt x="9546" y="4081"/>
                  </a:lnTo>
                  <a:lnTo>
                    <a:pt x="9704" y="2852"/>
                  </a:lnTo>
                  <a:cubicBezTo>
                    <a:pt x="9735" y="2694"/>
                    <a:pt x="9641" y="2537"/>
                    <a:pt x="9515" y="2505"/>
                  </a:cubicBezTo>
                  <a:lnTo>
                    <a:pt x="8380" y="2033"/>
                  </a:lnTo>
                  <a:lnTo>
                    <a:pt x="7908" y="899"/>
                  </a:lnTo>
                  <a:cubicBezTo>
                    <a:pt x="7826" y="762"/>
                    <a:pt x="7719" y="672"/>
                    <a:pt x="7589" y="672"/>
                  </a:cubicBezTo>
                  <a:cubicBezTo>
                    <a:pt x="7570" y="672"/>
                    <a:pt x="7550" y="674"/>
                    <a:pt x="7530" y="678"/>
                  </a:cubicBezTo>
                  <a:lnTo>
                    <a:pt x="6333" y="836"/>
                  </a:lnTo>
                  <a:lnTo>
                    <a:pt x="5387" y="48"/>
                  </a:lnTo>
                  <a:cubicBezTo>
                    <a:pt x="5324" y="17"/>
                    <a:pt x="5246" y="1"/>
                    <a:pt x="5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A2C57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30" name="Google Shape;9302;p116">
              <a:extLst>
                <a:ext uri="{FF2B5EF4-FFF2-40B4-BE49-F238E27FC236}">
                  <a16:creationId xmlns:a16="http://schemas.microsoft.com/office/drawing/2014/main" id="{370FA86B-88BA-C81A-1CE3-3C8B028FE450}"/>
                </a:ext>
              </a:extLst>
            </p:cNvPr>
            <p:cNvSpPr/>
            <p:nvPr/>
          </p:nvSpPr>
          <p:spPr>
            <a:xfrm>
              <a:off x="5105625" y="3391900"/>
              <a:ext cx="66975" cy="34675"/>
            </a:xfrm>
            <a:custGeom>
              <a:avLst/>
              <a:gdLst/>
              <a:ahLst/>
              <a:cxnLst/>
              <a:rect l="l" t="t" r="r" b="b"/>
              <a:pathLst>
                <a:path w="2679" h="1387" extrusionOk="0">
                  <a:moveTo>
                    <a:pt x="1355" y="0"/>
                  </a:moveTo>
                  <a:cubicBezTo>
                    <a:pt x="725" y="0"/>
                    <a:pt x="190" y="441"/>
                    <a:pt x="1" y="977"/>
                  </a:cubicBezTo>
                  <a:cubicBezTo>
                    <a:pt x="410" y="1229"/>
                    <a:pt x="820" y="1386"/>
                    <a:pt x="1355" y="1386"/>
                  </a:cubicBezTo>
                  <a:cubicBezTo>
                    <a:pt x="1859" y="1386"/>
                    <a:pt x="2301" y="1229"/>
                    <a:pt x="2679" y="977"/>
                  </a:cubicBezTo>
                  <a:cubicBezTo>
                    <a:pt x="2521" y="410"/>
                    <a:pt x="1985" y="0"/>
                    <a:pt x="1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A2C57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37" name="Google Shape;9303;p116">
              <a:extLst>
                <a:ext uri="{FF2B5EF4-FFF2-40B4-BE49-F238E27FC236}">
                  <a16:creationId xmlns:a16="http://schemas.microsoft.com/office/drawing/2014/main" id="{CEE6772F-3994-2767-A147-B12EA415ABE8}"/>
                </a:ext>
              </a:extLst>
            </p:cNvPr>
            <p:cNvSpPr/>
            <p:nvPr/>
          </p:nvSpPr>
          <p:spPr>
            <a:xfrm>
              <a:off x="5192275" y="3443075"/>
              <a:ext cx="95325" cy="86975"/>
            </a:xfrm>
            <a:custGeom>
              <a:avLst/>
              <a:gdLst/>
              <a:ahLst/>
              <a:cxnLst/>
              <a:rect l="l" t="t" r="r" b="b"/>
              <a:pathLst>
                <a:path w="3813" h="3479" extrusionOk="0">
                  <a:moveTo>
                    <a:pt x="2867" y="1"/>
                  </a:moveTo>
                  <a:cubicBezTo>
                    <a:pt x="2741" y="127"/>
                    <a:pt x="2647" y="221"/>
                    <a:pt x="2489" y="284"/>
                  </a:cubicBezTo>
                  <a:lnTo>
                    <a:pt x="1607" y="631"/>
                  </a:lnTo>
                  <a:lnTo>
                    <a:pt x="1260" y="1482"/>
                  </a:lnTo>
                  <a:cubicBezTo>
                    <a:pt x="1103" y="1891"/>
                    <a:pt x="693" y="2112"/>
                    <a:pt x="284" y="2112"/>
                  </a:cubicBezTo>
                  <a:lnTo>
                    <a:pt x="158" y="2112"/>
                  </a:lnTo>
                  <a:lnTo>
                    <a:pt x="0" y="2080"/>
                  </a:lnTo>
                  <a:lnTo>
                    <a:pt x="1166" y="3372"/>
                  </a:lnTo>
                  <a:cubicBezTo>
                    <a:pt x="1237" y="3443"/>
                    <a:pt x="1343" y="3478"/>
                    <a:pt x="1445" y="3478"/>
                  </a:cubicBezTo>
                  <a:cubicBezTo>
                    <a:pt x="1479" y="3478"/>
                    <a:pt x="1512" y="3474"/>
                    <a:pt x="1544" y="3466"/>
                  </a:cubicBezTo>
                  <a:cubicBezTo>
                    <a:pt x="1638" y="3403"/>
                    <a:pt x="1764" y="3340"/>
                    <a:pt x="1764" y="3183"/>
                  </a:cubicBezTo>
                  <a:lnTo>
                    <a:pt x="2080" y="1639"/>
                  </a:lnTo>
                  <a:lnTo>
                    <a:pt x="3497" y="1324"/>
                  </a:lnTo>
                  <a:cubicBezTo>
                    <a:pt x="3532" y="1338"/>
                    <a:pt x="3563" y="1344"/>
                    <a:pt x="3592" y="1344"/>
                  </a:cubicBezTo>
                  <a:cubicBezTo>
                    <a:pt x="3693" y="1344"/>
                    <a:pt x="3756" y="1265"/>
                    <a:pt x="3781" y="1167"/>
                  </a:cubicBezTo>
                  <a:cubicBezTo>
                    <a:pt x="3812" y="1072"/>
                    <a:pt x="3781" y="946"/>
                    <a:pt x="3686" y="820"/>
                  </a:cubicBezTo>
                  <a:lnTo>
                    <a:pt x="28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A2C57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  <p:sp>
          <p:nvSpPr>
            <p:cNvPr id="38" name="Google Shape;9304;p116">
              <a:extLst>
                <a:ext uri="{FF2B5EF4-FFF2-40B4-BE49-F238E27FC236}">
                  <a16:creationId xmlns:a16="http://schemas.microsoft.com/office/drawing/2014/main" id="{6F8E7201-98B7-4F13-A015-C8EE034A6E87}"/>
                </a:ext>
              </a:extLst>
            </p:cNvPr>
            <p:cNvSpPr/>
            <p:nvPr/>
          </p:nvSpPr>
          <p:spPr>
            <a:xfrm>
              <a:off x="4991425" y="3444650"/>
              <a:ext cx="95325" cy="87325"/>
            </a:xfrm>
            <a:custGeom>
              <a:avLst/>
              <a:gdLst/>
              <a:ahLst/>
              <a:cxnLst/>
              <a:rect l="l" t="t" r="r" b="b"/>
              <a:pathLst>
                <a:path w="3813" h="3493" extrusionOk="0">
                  <a:moveTo>
                    <a:pt x="946" y="1"/>
                  </a:moveTo>
                  <a:lnTo>
                    <a:pt x="126" y="851"/>
                  </a:lnTo>
                  <a:cubicBezTo>
                    <a:pt x="0" y="851"/>
                    <a:pt x="0" y="1009"/>
                    <a:pt x="32" y="1104"/>
                  </a:cubicBezTo>
                  <a:cubicBezTo>
                    <a:pt x="95" y="1230"/>
                    <a:pt x="158" y="1324"/>
                    <a:pt x="315" y="1356"/>
                  </a:cubicBezTo>
                  <a:lnTo>
                    <a:pt x="1733" y="1671"/>
                  </a:lnTo>
                  <a:lnTo>
                    <a:pt x="2048" y="3214"/>
                  </a:lnTo>
                  <a:cubicBezTo>
                    <a:pt x="2080" y="3309"/>
                    <a:pt x="2174" y="3435"/>
                    <a:pt x="2300" y="3466"/>
                  </a:cubicBezTo>
                  <a:cubicBezTo>
                    <a:pt x="2328" y="3485"/>
                    <a:pt x="2361" y="3492"/>
                    <a:pt x="2396" y="3492"/>
                  </a:cubicBezTo>
                  <a:cubicBezTo>
                    <a:pt x="2482" y="3492"/>
                    <a:pt x="2580" y="3448"/>
                    <a:pt x="2647" y="3403"/>
                  </a:cubicBezTo>
                  <a:lnTo>
                    <a:pt x="3813" y="2112"/>
                  </a:lnTo>
                  <a:lnTo>
                    <a:pt x="3813" y="2112"/>
                  </a:lnTo>
                  <a:lnTo>
                    <a:pt x="3624" y="2143"/>
                  </a:lnTo>
                  <a:lnTo>
                    <a:pt x="3561" y="2143"/>
                  </a:lnTo>
                  <a:cubicBezTo>
                    <a:pt x="3119" y="2143"/>
                    <a:pt x="2773" y="1891"/>
                    <a:pt x="2552" y="1513"/>
                  </a:cubicBezTo>
                  <a:lnTo>
                    <a:pt x="2206" y="631"/>
                  </a:lnTo>
                  <a:lnTo>
                    <a:pt x="1355" y="284"/>
                  </a:lnTo>
                  <a:cubicBezTo>
                    <a:pt x="1198" y="221"/>
                    <a:pt x="1072" y="127"/>
                    <a:pt x="9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A2C57"/>
                </a:solidFill>
                <a:effectLst/>
                <a:uLnTx/>
                <a:uFillTx/>
                <a:latin typeface="Montserrat Medium" panose="00000600000000000000" pitchFamily="2" charset="0"/>
                <a:cs typeface="Arial"/>
                <a:sym typeface="Arial"/>
              </a:endParaRPr>
            </a:p>
          </p:txBody>
        </p:sp>
      </p:grpSp>
      <p:sp>
        <p:nvSpPr>
          <p:cNvPr id="39" name="Rectangle 8">
            <a:extLst>
              <a:ext uri="{FF2B5EF4-FFF2-40B4-BE49-F238E27FC236}">
                <a16:creationId xmlns:a16="http://schemas.microsoft.com/office/drawing/2014/main" id="{C8E84638-53B8-9909-3818-638A33F88A6A}"/>
              </a:ext>
            </a:extLst>
          </p:cNvPr>
          <p:cNvSpPr/>
          <p:nvPr/>
        </p:nvSpPr>
        <p:spPr>
          <a:xfrm>
            <a:off x="2085441" y="11244796"/>
            <a:ext cx="9684494" cy="1626618"/>
          </a:xfrm>
          <a:prstGeom prst="roundRect">
            <a:avLst/>
          </a:prstGeom>
          <a:noFill/>
          <a:ln w="254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A2C57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F3A4461-CD08-1A1B-FFB7-D44BDBA3F856}"/>
              </a:ext>
            </a:extLst>
          </p:cNvPr>
          <p:cNvSpPr txBox="1"/>
          <p:nvPr/>
        </p:nvSpPr>
        <p:spPr>
          <a:xfrm>
            <a:off x="2156283" y="11359071"/>
            <a:ext cx="28562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Arial"/>
                <a:sym typeface="Arial"/>
              </a:rPr>
              <a:t>CONTENIDOS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</a:rPr>
              <a:t>EVENTOS PRESENCIALES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el" panose="02000506030000020004" pitchFamily="2" charset="0"/>
              <a:ea typeface="Nanum Gothic" panose="020B0604020202020204" charset="-127"/>
              <a:cs typeface="Arial"/>
              <a:sym typeface="Arial"/>
            </a:endParaRPr>
          </a:p>
        </p:txBody>
      </p:sp>
      <p:sp>
        <p:nvSpPr>
          <p:cNvPr id="41" name="TextBox 15">
            <a:extLst>
              <a:ext uri="{FF2B5EF4-FFF2-40B4-BE49-F238E27FC236}">
                <a16:creationId xmlns:a16="http://schemas.microsoft.com/office/drawing/2014/main" id="{08E438C3-2C75-2624-ACC9-C292AFEBB8AB}"/>
              </a:ext>
            </a:extLst>
          </p:cNvPr>
          <p:cNvSpPr txBox="1"/>
          <p:nvPr/>
        </p:nvSpPr>
        <p:spPr>
          <a:xfrm>
            <a:off x="4865647" y="11450169"/>
            <a:ext cx="6803485" cy="120032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419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Coaching en la formación profesional.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419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SCRUM como herramienta ágil para el aprendizaje.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419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Arial"/>
              </a:rPr>
              <a:t>Seguridad y salud en los entornos de aprendizaje.</a:t>
            </a:r>
          </a:p>
        </p:txBody>
      </p:sp>
      <p:sp>
        <p:nvSpPr>
          <p:cNvPr id="42" name="Rectangle 8">
            <a:extLst>
              <a:ext uri="{FF2B5EF4-FFF2-40B4-BE49-F238E27FC236}">
                <a16:creationId xmlns:a16="http://schemas.microsoft.com/office/drawing/2014/main" id="{9F8E87D7-F71E-6CC0-1CEB-60D85E6F2C3A}"/>
              </a:ext>
            </a:extLst>
          </p:cNvPr>
          <p:cNvSpPr/>
          <p:nvPr/>
        </p:nvSpPr>
        <p:spPr>
          <a:xfrm>
            <a:off x="8487865" y="9625454"/>
            <a:ext cx="3172407" cy="1425938"/>
          </a:xfrm>
          <a:prstGeom prst="round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A2C57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5314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3677D49A-1357-3614-C75C-F7150F4D9EC1}"/>
              </a:ext>
            </a:extLst>
          </p:cNvPr>
          <p:cNvSpPr txBox="1">
            <a:spLocks/>
          </p:cNvSpPr>
          <p:nvPr/>
        </p:nvSpPr>
        <p:spPr>
          <a:xfrm>
            <a:off x="14845856" y="8762431"/>
            <a:ext cx="8185594" cy="3805901"/>
          </a:xfrm>
          <a:prstGeom prst="rect">
            <a:avLst/>
          </a:prstGeom>
        </p:spPr>
        <p:txBody>
          <a:bodyPr vert="horz" lIns="182832" tIns="91416" rIns="182832" bIns="9141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4000">
                <a:latin typeface="Be Vietnam Pro" panose="020B0604020202020204" charset="0"/>
              </a:rPr>
              <a:t>Celebración Día de la Mujer INSAFORP “Desarrollo integral y reconocimiento a la mujer INSAFORP”.</a:t>
            </a:r>
          </a:p>
          <a:p>
            <a:pPr algn="just"/>
            <a:endParaRPr lang="es-MX" sz="5599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C58FAD6-A394-47DB-5EFA-BFA09EA20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359" y="3653144"/>
            <a:ext cx="11792688" cy="7861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Google Shape;364;p50">
            <a:extLst>
              <a:ext uri="{FF2B5EF4-FFF2-40B4-BE49-F238E27FC236}">
                <a16:creationId xmlns:a16="http://schemas.microsoft.com/office/drawing/2014/main" id="{A3931093-1D79-2B20-90C8-327221B1D4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20889" y="1874011"/>
            <a:ext cx="12315627" cy="1220542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 sz="5400"/>
              <a:t>Actividades relevantes </a:t>
            </a:r>
            <a:r>
              <a:rPr lang="en" sz="4000" b="0"/>
              <a:t>– Mayo 2023</a:t>
            </a:r>
            <a:endParaRPr sz="5400" b="0"/>
          </a:p>
        </p:txBody>
      </p:sp>
      <p:pic>
        <p:nvPicPr>
          <p:cNvPr id="10" name="Imagen 9" descr="Forma&#10;&#10;Descripción generada automáticamente con confianza media">
            <a:extLst>
              <a:ext uri="{FF2B5EF4-FFF2-40B4-BE49-F238E27FC236}">
                <a16:creationId xmlns:a16="http://schemas.microsoft.com/office/drawing/2014/main" id="{EF198EB4-DE18-0000-9BAC-095E14E16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5801" y="1525794"/>
            <a:ext cx="2310011" cy="14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869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9E71D0D-678D-6AFB-A2C6-05C5F49736AD}"/>
              </a:ext>
            </a:extLst>
          </p:cNvPr>
          <p:cNvSpPr/>
          <p:nvPr/>
        </p:nvSpPr>
        <p:spPr>
          <a:xfrm>
            <a:off x="1649465" y="1962858"/>
            <a:ext cx="5068718" cy="125418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>
                <a:schemeClr val="lt1"/>
              </a:buClr>
              <a:buSzPts val="6000"/>
            </a:pPr>
            <a:r>
              <a:rPr lang="es-ES" sz="80900" b="1" spc="50">
                <a:ln w="57150">
                  <a:solidFill>
                    <a:schemeClr val="bg2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 Vietnam Pro"/>
                <a:sym typeface="Be Vietnam Pro"/>
              </a:rPr>
              <a:t>4</a:t>
            </a:r>
          </a:p>
        </p:txBody>
      </p:sp>
      <p:sp>
        <p:nvSpPr>
          <p:cNvPr id="364" name="Google Shape;364;p50"/>
          <p:cNvSpPr txBox="1">
            <a:spLocks noGrp="1"/>
          </p:cNvSpPr>
          <p:nvPr>
            <p:ph type="title"/>
          </p:nvPr>
        </p:nvSpPr>
        <p:spPr>
          <a:xfrm>
            <a:off x="4358437" y="8345229"/>
            <a:ext cx="19179986" cy="2244215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/>
              <a:t>Administrativa Financiera</a:t>
            </a:r>
            <a:br>
              <a:rPr lang="en" b="0"/>
            </a:br>
            <a:endParaRPr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62EC718-E7B2-CA09-0679-F2516129A408}"/>
              </a:ext>
            </a:extLst>
          </p:cNvPr>
          <p:cNvSpPr txBox="1"/>
          <p:nvPr/>
        </p:nvSpPr>
        <p:spPr>
          <a:xfrm>
            <a:off x="5066359" y="5931844"/>
            <a:ext cx="1766095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8800" b="0">
                <a:solidFill>
                  <a:schemeClr val="tx2">
                    <a:lumMod val="50000"/>
                  </a:schemeClr>
                </a:solidFill>
                <a:latin typeface="Be Vietnam Pro" panose="020B0604020202020204" charset="0"/>
              </a:rPr>
              <a:t> Resultados Plan de Gestión</a:t>
            </a:r>
            <a:endParaRPr lang="es-SV" sz="8800">
              <a:solidFill>
                <a:schemeClr val="tx2">
                  <a:lumMod val="50000"/>
                </a:schemeClr>
              </a:solidFill>
              <a:latin typeface="Be Vietnam Pro" panose="020B0604020202020204" charset="0"/>
            </a:endParaRPr>
          </a:p>
        </p:txBody>
      </p:sp>
      <p:pic>
        <p:nvPicPr>
          <p:cNvPr id="10" name="Imagen 9" descr="Forma&#10;&#10;Descripción generada automáticamente con confianza media">
            <a:extLst>
              <a:ext uri="{FF2B5EF4-FFF2-40B4-BE49-F238E27FC236}">
                <a16:creationId xmlns:a16="http://schemas.microsoft.com/office/drawing/2014/main" id="{0924D7A5-E53E-894C-1DE8-428838EA9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1600" y="1147668"/>
            <a:ext cx="3568670" cy="22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04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title"/>
          </p:nvPr>
        </p:nvSpPr>
        <p:spPr>
          <a:xfrm>
            <a:off x="2023295" y="5013558"/>
            <a:ext cx="8211065" cy="1394880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br>
              <a:rPr lang="en" sz="13800"/>
            </a:br>
            <a:br>
              <a:rPr lang="en" sz="13800"/>
            </a:br>
            <a:br>
              <a:rPr lang="en" sz="13800"/>
            </a:br>
            <a:r>
              <a:rPr lang="es-419" sz="7200" b="0" spc="200">
                <a:solidFill>
                  <a:schemeClr val="tx2">
                    <a:lumMod val="50000"/>
                  </a:schemeClr>
                </a:solidFill>
                <a:latin typeface="Be Vietnam Pro" panose="020B0604020202020204" charset="0"/>
                <a:cs typeface="Arial"/>
                <a:sym typeface="Arial"/>
              </a:rPr>
              <a:t>Gerencia de </a:t>
            </a:r>
            <a:endParaRPr lang="es-419" sz="10931" spc="20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D9B836-F891-6495-887B-AAFB72AAEB47}"/>
              </a:ext>
            </a:extLst>
          </p:cNvPr>
          <p:cNvSpPr/>
          <p:nvPr/>
        </p:nvSpPr>
        <p:spPr>
          <a:xfrm>
            <a:off x="1931115" y="5911023"/>
            <a:ext cx="22099537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tabLst/>
              <a:defRPr/>
            </a:pPr>
            <a:r>
              <a:rPr kumimoji="0" lang="es-ES" sz="16500" b="1" i="0" u="none" strike="noStrike" kern="0" cap="none" spc="50" normalizeH="0" baseline="0" noProof="0">
                <a:ln w="57150">
                  <a:solidFill>
                    <a:srgbClr val="999999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e Vietnam Pro"/>
                <a:cs typeface="Arial"/>
                <a:sym typeface="Be Vietnam Pro"/>
              </a:rPr>
              <a:t>Auditoría Interna</a:t>
            </a:r>
          </a:p>
        </p:txBody>
      </p:sp>
      <p:pic>
        <p:nvPicPr>
          <p:cNvPr id="46" name="Imagen 45" descr="Forma&#10;&#10;Descripción generada automáticamente con confianza media">
            <a:extLst>
              <a:ext uri="{FF2B5EF4-FFF2-40B4-BE49-F238E27FC236}">
                <a16:creationId xmlns:a16="http://schemas.microsoft.com/office/drawing/2014/main" id="{BA3F07BC-5E26-083D-DF34-A250DCCB8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9985" y="662990"/>
            <a:ext cx="2791924" cy="175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618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97;p33">
            <a:extLst>
              <a:ext uri="{FF2B5EF4-FFF2-40B4-BE49-F238E27FC236}">
                <a16:creationId xmlns:a16="http://schemas.microsoft.com/office/drawing/2014/main" id="{77053180-6B0C-7CFB-5577-32656204C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7456" y="911711"/>
            <a:ext cx="14899269" cy="2298474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s-SV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Auditoría Interna</a:t>
            </a:r>
            <a:br>
              <a:rPr lang="es-SV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SV" sz="4270" b="0">
                <a:solidFill>
                  <a:srgbClr val="FFFFFF"/>
                </a:solidFill>
                <a:latin typeface="Abel"/>
                <a:cs typeface="Lexend Deca SemiBold"/>
              </a:rPr>
              <a:t>Resultados al </a:t>
            </a:r>
            <a:r>
              <a:rPr lang="es-SV" sz="4270" b="0">
                <a:solidFill>
                  <a:srgbClr val="FFFFFF"/>
                </a:solidFill>
                <a:latin typeface="Abel"/>
                <a:cs typeface="Lexend Deca SemiBold"/>
                <a:sym typeface="Lexend Deca SemiBold"/>
              </a:rPr>
              <a:t>1er Semestre 2023</a:t>
            </a:r>
            <a:endParaRPr sz="427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Imagen 57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64D09A49-8036-C587-BE1F-9E89D056C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5232" y="686386"/>
            <a:ext cx="2454820" cy="1163028"/>
          </a:xfrm>
          <a:prstGeom prst="rect">
            <a:avLst/>
          </a:prstGeom>
        </p:spPr>
      </p:pic>
      <p:sp>
        <p:nvSpPr>
          <p:cNvPr id="2" name="TextBox 15">
            <a:extLst>
              <a:ext uri="{FF2B5EF4-FFF2-40B4-BE49-F238E27FC236}">
                <a16:creationId xmlns:a16="http://schemas.microsoft.com/office/drawing/2014/main" id="{D879533E-D46D-84C5-FF8D-A2D1A2DFA998}"/>
              </a:ext>
            </a:extLst>
          </p:cNvPr>
          <p:cNvSpPr txBox="1"/>
          <p:nvPr/>
        </p:nvSpPr>
        <p:spPr>
          <a:xfrm>
            <a:off x="3708094" y="3746837"/>
            <a:ext cx="768397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chemeClr val="bg1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SEGUIMIENTO A PARTICIPANTES /CURSOS</a:t>
            </a:r>
          </a:p>
        </p:txBody>
      </p:sp>
      <p:graphicFrame>
        <p:nvGraphicFramePr>
          <p:cNvPr id="3" name="Chart 25">
            <a:extLst>
              <a:ext uri="{FF2B5EF4-FFF2-40B4-BE49-F238E27FC236}">
                <a16:creationId xmlns:a16="http://schemas.microsoft.com/office/drawing/2014/main" id="{504BC5FA-CECF-1FD5-556F-01DCB283A6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7792474"/>
              </p:ext>
            </p:extLst>
          </p:nvPr>
        </p:nvGraphicFramePr>
        <p:xfrm>
          <a:off x="1442865" y="4691091"/>
          <a:ext cx="13229370" cy="4154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52">
            <a:extLst>
              <a:ext uri="{FF2B5EF4-FFF2-40B4-BE49-F238E27FC236}">
                <a16:creationId xmlns:a16="http://schemas.microsoft.com/office/drawing/2014/main" id="{054377C7-C547-D38D-D43C-F87B15A8983C}"/>
              </a:ext>
            </a:extLst>
          </p:cNvPr>
          <p:cNvSpPr txBox="1"/>
          <p:nvPr/>
        </p:nvSpPr>
        <p:spPr>
          <a:xfrm>
            <a:off x="14843685" y="6898264"/>
            <a:ext cx="5568551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MONTO EJECUTADO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D5FB263D-5F8B-62F5-E816-7AAF544230AB}"/>
              </a:ext>
            </a:extLst>
          </p:cNvPr>
          <p:cNvGrpSpPr/>
          <p:nvPr/>
        </p:nvGrpSpPr>
        <p:grpSpPr>
          <a:xfrm>
            <a:off x="20814661" y="7630252"/>
            <a:ext cx="2436121" cy="889042"/>
            <a:chOff x="19256238" y="8092722"/>
            <a:chExt cx="2436121" cy="889042"/>
          </a:xfrm>
        </p:grpSpPr>
        <p:sp>
          <p:nvSpPr>
            <p:cNvPr id="6" name="TextBox 18">
              <a:extLst>
                <a:ext uri="{FF2B5EF4-FFF2-40B4-BE49-F238E27FC236}">
                  <a16:creationId xmlns:a16="http://schemas.microsoft.com/office/drawing/2014/main" id="{FD544D33-F2BB-8139-7C30-2F2C41DAC6D6}"/>
                </a:ext>
              </a:extLst>
            </p:cNvPr>
            <p:cNvSpPr txBox="1"/>
            <p:nvPr/>
          </p:nvSpPr>
          <p:spPr>
            <a:xfrm>
              <a:off x="20121479" y="8092722"/>
              <a:ext cx="710451" cy="46166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 defTabSz="1828434">
                <a:buClrTx/>
              </a:pPr>
              <a:r>
                <a:rPr lang="en-US" sz="2400" kern="12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76%</a:t>
              </a:r>
            </a:p>
          </p:txBody>
        </p:sp>
        <p:sp>
          <p:nvSpPr>
            <p:cNvPr id="7" name="TextBox 15">
              <a:extLst>
                <a:ext uri="{FF2B5EF4-FFF2-40B4-BE49-F238E27FC236}">
                  <a16:creationId xmlns:a16="http://schemas.microsoft.com/office/drawing/2014/main" id="{2D5E1FDA-EEC1-2954-9A70-F4AEB5271A86}"/>
                </a:ext>
              </a:extLst>
            </p:cNvPr>
            <p:cNvSpPr txBox="1"/>
            <p:nvPr/>
          </p:nvSpPr>
          <p:spPr>
            <a:xfrm>
              <a:off x="19256238" y="8520099"/>
              <a:ext cx="2436121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  <a:buFontTx/>
                <a:buNone/>
              </a:pPr>
              <a:r>
                <a:rPr lang="en-US" sz="2400" kern="12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EJECUCIÓN</a:t>
              </a:r>
            </a:p>
          </p:txBody>
        </p:sp>
      </p:grp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407EF072-5DA4-E8F9-45D9-D8F5678034D2}"/>
              </a:ext>
            </a:extLst>
          </p:cNvPr>
          <p:cNvSpPr/>
          <p:nvPr/>
        </p:nvSpPr>
        <p:spPr>
          <a:xfrm>
            <a:off x="14630436" y="3208077"/>
            <a:ext cx="6086399" cy="1430990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36AC7"/>
              </a:solidFill>
              <a:effectLst/>
              <a:uLnTx/>
              <a:uFillTx/>
              <a:latin typeface="Abel" panose="02000506030000020004" pitchFamily="2" charset="0"/>
              <a:ea typeface="+mn-ea"/>
            </a:endParaRP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3176A5DC-C7A4-167E-2D87-31771FDC9C9B}"/>
              </a:ext>
            </a:extLst>
          </p:cNvPr>
          <p:cNvSpPr/>
          <p:nvPr/>
        </p:nvSpPr>
        <p:spPr>
          <a:xfrm>
            <a:off x="14615376" y="4761632"/>
            <a:ext cx="6101459" cy="1279912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36AC7"/>
              </a:solidFill>
              <a:effectLst/>
              <a:uLnTx/>
              <a:uFillTx/>
              <a:latin typeface="Abel" panose="02000506030000020004" pitchFamily="2" charset="0"/>
              <a:ea typeface="+mn-ea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C8A05722-81F0-18F1-834F-AF7EC1F3FC8C}"/>
              </a:ext>
            </a:extLst>
          </p:cNvPr>
          <p:cNvSpPr txBox="1"/>
          <p:nvPr/>
        </p:nvSpPr>
        <p:spPr>
          <a:xfrm>
            <a:off x="16130122" y="4774174"/>
            <a:ext cx="643473" cy="92333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7</a:t>
            </a:r>
          </a:p>
        </p:txBody>
      </p:sp>
      <p:sp>
        <p:nvSpPr>
          <p:cNvPr id="11" name="Freeform 77">
            <a:extLst>
              <a:ext uri="{FF2B5EF4-FFF2-40B4-BE49-F238E27FC236}">
                <a16:creationId xmlns:a16="http://schemas.microsoft.com/office/drawing/2014/main" id="{CC1D79C7-91CC-A47D-6408-74E9ECB7E697}"/>
              </a:ext>
            </a:extLst>
          </p:cNvPr>
          <p:cNvSpPr>
            <a:spLocks noEditPoints="1"/>
          </p:cNvSpPr>
          <p:nvPr/>
        </p:nvSpPr>
        <p:spPr bwMode="auto">
          <a:xfrm>
            <a:off x="14849881" y="3493761"/>
            <a:ext cx="820695" cy="801119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</a:endParaRPr>
          </a:p>
        </p:txBody>
      </p:sp>
      <p:sp>
        <p:nvSpPr>
          <p:cNvPr id="12" name="Freeform 77">
            <a:extLst>
              <a:ext uri="{FF2B5EF4-FFF2-40B4-BE49-F238E27FC236}">
                <a16:creationId xmlns:a16="http://schemas.microsoft.com/office/drawing/2014/main" id="{F2F72F31-5521-C08E-5F23-DD2F707F55A4}"/>
              </a:ext>
            </a:extLst>
          </p:cNvPr>
          <p:cNvSpPr>
            <a:spLocks noEditPoints="1"/>
          </p:cNvSpPr>
          <p:nvPr/>
        </p:nvSpPr>
        <p:spPr bwMode="auto">
          <a:xfrm>
            <a:off x="14810641" y="4968630"/>
            <a:ext cx="819713" cy="802449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36AC7"/>
              </a:solidFill>
              <a:effectLst/>
              <a:uLnTx/>
              <a:uFillTx/>
              <a:latin typeface="Abel" panose="02000506030000020004" pitchFamily="2" charset="0"/>
            </a:endParaRP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69ABDA5B-964C-AF0C-1654-6BD99FECC6D1}"/>
              </a:ext>
            </a:extLst>
          </p:cNvPr>
          <p:cNvSpPr txBox="1"/>
          <p:nvPr/>
        </p:nvSpPr>
        <p:spPr>
          <a:xfrm>
            <a:off x="15980414" y="3345902"/>
            <a:ext cx="997598" cy="92333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16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CBE7B3-A604-7CC4-EC80-60ACB1DB84DA}"/>
              </a:ext>
            </a:extLst>
          </p:cNvPr>
          <p:cNvSpPr/>
          <p:nvPr/>
        </p:nvSpPr>
        <p:spPr>
          <a:xfrm>
            <a:off x="3355376" y="10072317"/>
            <a:ext cx="8540839" cy="1423290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A0902"/>
              </a:solidFill>
              <a:effectLst/>
              <a:uLnTx/>
              <a:uFillTx/>
              <a:latin typeface="Montserrat Medium" panose="00000600000000000000" pitchFamily="2" charset="0"/>
              <a:ea typeface="+mn-ea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9156D0E9-4E28-6FF5-78EC-8F6CD208ACAB}"/>
              </a:ext>
            </a:extLst>
          </p:cNvPr>
          <p:cNvSpPr txBox="1"/>
          <p:nvPr/>
        </p:nvSpPr>
        <p:spPr>
          <a:xfrm>
            <a:off x="4297181" y="10484859"/>
            <a:ext cx="4775600" cy="64633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792000"/>
            <a:r>
              <a: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US$1,552,484 </a:t>
            </a:r>
            <a:r>
              <a:rPr 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(10%)</a:t>
            </a:r>
            <a:endParaRPr lang="en-US" sz="3600" kern="1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466D62-7D5A-BD41-36A4-E18892E9DD40}"/>
              </a:ext>
            </a:extLst>
          </p:cNvPr>
          <p:cNvSpPr txBox="1"/>
          <p:nvPr/>
        </p:nvSpPr>
        <p:spPr>
          <a:xfrm>
            <a:off x="8591594" y="10328868"/>
            <a:ext cx="3240732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Monto de </a:t>
            </a:r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acciones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</a:p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formativas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auditadas</a:t>
            </a: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17" name="Freeform 245">
            <a:extLst>
              <a:ext uri="{FF2B5EF4-FFF2-40B4-BE49-F238E27FC236}">
                <a16:creationId xmlns:a16="http://schemas.microsoft.com/office/drawing/2014/main" id="{8EB9CC04-9E50-8154-A1CD-A9A14229DC67}"/>
              </a:ext>
            </a:extLst>
          </p:cNvPr>
          <p:cNvSpPr>
            <a:spLocks noEditPoints="1"/>
          </p:cNvSpPr>
          <p:nvPr/>
        </p:nvSpPr>
        <p:spPr bwMode="auto">
          <a:xfrm>
            <a:off x="3587615" y="10355265"/>
            <a:ext cx="830605" cy="804600"/>
          </a:xfrm>
          <a:custGeom>
            <a:avLst/>
            <a:gdLst>
              <a:gd name="T0" fmla="*/ 97 w 176"/>
              <a:gd name="T1" fmla="*/ 84 h 176"/>
              <a:gd name="T2" fmla="*/ 90 w 176"/>
              <a:gd name="T3" fmla="*/ 62 h 176"/>
              <a:gd name="T4" fmla="*/ 99 w 176"/>
              <a:gd name="T5" fmla="*/ 72 h 176"/>
              <a:gd name="T6" fmla="*/ 107 w 176"/>
              <a:gd name="T7" fmla="*/ 64 h 176"/>
              <a:gd name="T8" fmla="*/ 97 w 176"/>
              <a:gd name="T9" fmla="*/ 55 h 176"/>
              <a:gd name="T10" fmla="*/ 90 w 176"/>
              <a:gd name="T11" fmla="*/ 48 h 176"/>
              <a:gd name="T12" fmla="*/ 85 w 176"/>
              <a:gd name="T13" fmla="*/ 54 h 176"/>
              <a:gd name="T14" fmla="*/ 72 w 176"/>
              <a:gd name="T15" fmla="*/ 58 h 176"/>
              <a:gd name="T16" fmla="*/ 66 w 176"/>
              <a:gd name="T17" fmla="*/ 72 h 176"/>
              <a:gd name="T18" fmla="*/ 72 w 176"/>
              <a:gd name="T19" fmla="*/ 86 h 176"/>
              <a:gd name="T20" fmla="*/ 85 w 176"/>
              <a:gd name="T21" fmla="*/ 92 h 176"/>
              <a:gd name="T22" fmla="*/ 77 w 176"/>
              <a:gd name="T23" fmla="*/ 110 h 176"/>
              <a:gd name="T24" fmla="*/ 64 w 176"/>
              <a:gd name="T25" fmla="*/ 100 h 176"/>
              <a:gd name="T26" fmla="*/ 70 w 176"/>
              <a:gd name="T27" fmla="*/ 116 h 176"/>
              <a:gd name="T28" fmla="*/ 85 w 176"/>
              <a:gd name="T29" fmla="*/ 122 h 176"/>
              <a:gd name="T30" fmla="*/ 90 w 176"/>
              <a:gd name="T31" fmla="*/ 128 h 176"/>
              <a:gd name="T32" fmla="*/ 98 w 176"/>
              <a:gd name="T33" fmla="*/ 120 h 176"/>
              <a:gd name="T34" fmla="*/ 109 w 176"/>
              <a:gd name="T35" fmla="*/ 110 h 176"/>
              <a:gd name="T36" fmla="*/ 109 w 176"/>
              <a:gd name="T37" fmla="*/ 93 h 176"/>
              <a:gd name="T38" fmla="*/ 85 w 176"/>
              <a:gd name="T39" fmla="*/ 80 h 176"/>
              <a:gd name="T40" fmla="*/ 79 w 176"/>
              <a:gd name="T41" fmla="*/ 77 h 176"/>
              <a:gd name="T42" fmla="*/ 76 w 176"/>
              <a:gd name="T43" fmla="*/ 71 h 176"/>
              <a:gd name="T44" fmla="*/ 85 w 176"/>
              <a:gd name="T45" fmla="*/ 62 h 176"/>
              <a:gd name="T46" fmla="*/ 97 w 176"/>
              <a:gd name="T47" fmla="*/ 111 h 176"/>
              <a:gd name="T48" fmla="*/ 90 w 176"/>
              <a:gd name="T49" fmla="*/ 92 h 176"/>
              <a:gd name="T50" fmla="*/ 97 w 176"/>
              <a:gd name="T51" fmla="*/ 96 h 176"/>
              <a:gd name="T52" fmla="*/ 100 w 176"/>
              <a:gd name="T53" fmla="*/ 103 h 176"/>
              <a:gd name="T54" fmla="*/ 88 w 176"/>
              <a:gd name="T55" fmla="*/ 0 h 176"/>
              <a:gd name="T56" fmla="*/ 88 w 176"/>
              <a:gd name="T57" fmla="*/ 176 h 176"/>
              <a:gd name="T58" fmla="*/ 88 w 176"/>
              <a:gd name="T59" fmla="*/ 0 h 176"/>
              <a:gd name="T60" fmla="*/ 8 w 176"/>
              <a:gd name="T61" fmla="*/ 88 h 176"/>
              <a:gd name="T62" fmla="*/ 168 w 176"/>
              <a:gd name="T6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04" y="87"/>
                </a:moveTo>
                <a:cubicBezTo>
                  <a:pt x="102" y="86"/>
                  <a:pt x="100" y="85"/>
                  <a:pt x="97" y="84"/>
                </a:cubicBezTo>
                <a:cubicBezTo>
                  <a:pt x="95" y="83"/>
                  <a:pt x="93" y="82"/>
                  <a:pt x="90" y="81"/>
                </a:cubicBezTo>
                <a:cubicBezTo>
                  <a:pt x="90" y="62"/>
                  <a:pt x="90" y="62"/>
                  <a:pt x="90" y="62"/>
                </a:cubicBezTo>
                <a:cubicBezTo>
                  <a:pt x="93" y="62"/>
                  <a:pt x="95" y="63"/>
                  <a:pt x="96" y="64"/>
                </a:cubicBezTo>
                <a:cubicBezTo>
                  <a:pt x="98" y="66"/>
                  <a:pt x="99" y="68"/>
                  <a:pt x="99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69"/>
                  <a:pt x="108" y="66"/>
                  <a:pt x="107" y="64"/>
                </a:cubicBezTo>
                <a:cubicBezTo>
                  <a:pt x="106" y="62"/>
                  <a:pt x="105" y="60"/>
                  <a:pt x="103" y="58"/>
                </a:cubicBezTo>
                <a:cubicBezTo>
                  <a:pt x="101" y="57"/>
                  <a:pt x="99" y="56"/>
                  <a:pt x="97" y="55"/>
                </a:cubicBezTo>
                <a:cubicBezTo>
                  <a:pt x="95" y="54"/>
                  <a:pt x="93" y="54"/>
                  <a:pt x="90" y="54"/>
                </a:cubicBezTo>
                <a:cubicBezTo>
                  <a:pt x="90" y="48"/>
                  <a:pt x="90" y="48"/>
                  <a:pt x="90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54"/>
                  <a:pt x="85" y="54"/>
                  <a:pt x="85" y="54"/>
                </a:cubicBezTo>
                <a:cubicBezTo>
                  <a:pt x="82" y="54"/>
                  <a:pt x="81" y="54"/>
                  <a:pt x="78" y="55"/>
                </a:cubicBezTo>
                <a:cubicBezTo>
                  <a:pt x="76" y="56"/>
                  <a:pt x="74" y="57"/>
                  <a:pt x="72" y="58"/>
                </a:cubicBezTo>
                <a:cubicBezTo>
                  <a:pt x="70" y="60"/>
                  <a:pt x="69" y="62"/>
                  <a:pt x="67" y="64"/>
                </a:cubicBezTo>
                <a:cubicBezTo>
                  <a:pt x="66" y="66"/>
                  <a:pt x="66" y="69"/>
                  <a:pt x="66" y="72"/>
                </a:cubicBezTo>
                <a:cubicBezTo>
                  <a:pt x="66" y="75"/>
                  <a:pt x="66" y="78"/>
                  <a:pt x="68" y="80"/>
                </a:cubicBezTo>
                <a:cubicBezTo>
                  <a:pt x="69" y="82"/>
                  <a:pt x="70" y="84"/>
                  <a:pt x="72" y="86"/>
                </a:cubicBezTo>
                <a:cubicBezTo>
                  <a:pt x="74" y="87"/>
                  <a:pt x="76" y="88"/>
                  <a:pt x="79" y="89"/>
                </a:cubicBezTo>
                <a:cubicBezTo>
                  <a:pt x="81" y="90"/>
                  <a:pt x="83" y="91"/>
                  <a:pt x="85" y="92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1" y="113"/>
                  <a:pt x="79" y="112"/>
                  <a:pt x="77" y="110"/>
                </a:cubicBezTo>
                <a:cubicBezTo>
                  <a:pt x="75" y="108"/>
                  <a:pt x="74" y="104"/>
                  <a:pt x="75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4"/>
                  <a:pt x="65" y="107"/>
                  <a:pt x="66" y="109"/>
                </a:cubicBezTo>
                <a:cubicBezTo>
                  <a:pt x="67" y="112"/>
                  <a:pt x="68" y="114"/>
                  <a:pt x="70" y="116"/>
                </a:cubicBezTo>
                <a:cubicBezTo>
                  <a:pt x="72" y="118"/>
                  <a:pt x="74" y="119"/>
                  <a:pt x="77" y="120"/>
                </a:cubicBezTo>
                <a:cubicBezTo>
                  <a:pt x="80" y="121"/>
                  <a:pt x="82" y="122"/>
                  <a:pt x="85" y="122"/>
                </a:cubicBezTo>
                <a:cubicBezTo>
                  <a:pt x="85" y="128"/>
                  <a:pt x="85" y="128"/>
                  <a:pt x="85" y="128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3" y="122"/>
                  <a:pt x="95" y="121"/>
                  <a:pt x="98" y="120"/>
                </a:cubicBezTo>
                <a:cubicBezTo>
                  <a:pt x="100" y="119"/>
                  <a:pt x="102" y="118"/>
                  <a:pt x="104" y="116"/>
                </a:cubicBezTo>
                <a:cubicBezTo>
                  <a:pt x="106" y="115"/>
                  <a:pt x="108" y="113"/>
                  <a:pt x="109" y="110"/>
                </a:cubicBezTo>
                <a:cubicBezTo>
                  <a:pt x="110" y="108"/>
                  <a:pt x="110" y="105"/>
                  <a:pt x="110" y="101"/>
                </a:cubicBezTo>
                <a:cubicBezTo>
                  <a:pt x="110" y="98"/>
                  <a:pt x="110" y="95"/>
                  <a:pt x="109" y="93"/>
                </a:cubicBezTo>
                <a:cubicBezTo>
                  <a:pt x="108" y="91"/>
                  <a:pt x="106" y="89"/>
                  <a:pt x="104" y="87"/>
                </a:cubicBezTo>
                <a:moveTo>
                  <a:pt x="85" y="80"/>
                </a:moveTo>
                <a:cubicBezTo>
                  <a:pt x="84" y="80"/>
                  <a:pt x="83" y="79"/>
                  <a:pt x="82" y="79"/>
                </a:cubicBezTo>
                <a:cubicBezTo>
                  <a:pt x="81" y="79"/>
                  <a:pt x="80" y="78"/>
                  <a:pt x="79" y="77"/>
                </a:cubicBezTo>
                <a:cubicBezTo>
                  <a:pt x="78" y="77"/>
                  <a:pt x="77" y="76"/>
                  <a:pt x="77" y="75"/>
                </a:cubicBezTo>
                <a:cubicBezTo>
                  <a:pt x="76" y="74"/>
                  <a:pt x="76" y="72"/>
                  <a:pt x="76" y="71"/>
                </a:cubicBezTo>
                <a:cubicBezTo>
                  <a:pt x="76" y="68"/>
                  <a:pt x="77" y="65"/>
                  <a:pt x="78" y="64"/>
                </a:cubicBezTo>
                <a:cubicBezTo>
                  <a:pt x="80" y="63"/>
                  <a:pt x="82" y="62"/>
                  <a:pt x="85" y="62"/>
                </a:cubicBezTo>
                <a:lnTo>
                  <a:pt x="85" y="80"/>
                </a:lnTo>
                <a:close/>
                <a:moveTo>
                  <a:pt x="97" y="111"/>
                </a:moveTo>
                <a:cubicBezTo>
                  <a:pt x="95" y="112"/>
                  <a:pt x="93" y="113"/>
                  <a:pt x="90" y="114"/>
                </a:cubicBezTo>
                <a:cubicBezTo>
                  <a:pt x="90" y="92"/>
                  <a:pt x="90" y="92"/>
                  <a:pt x="90" y="92"/>
                </a:cubicBezTo>
                <a:cubicBezTo>
                  <a:pt x="92" y="93"/>
                  <a:pt x="92" y="93"/>
                  <a:pt x="94" y="94"/>
                </a:cubicBezTo>
                <a:cubicBezTo>
                  <a:pt x="95" y="94"/>
                  <a:pt x="96" y="95"/>
                  <a:pt x="97" y="96"/>
                </a:cubicBezTo>
                <a:cubicBezTo>
                  <a:pt x="98" y="96"/>
                  <a:pt x="99" y="97"/>
                  <a:pt x="99" y="98"/>
                </a:cubicBezTo>
                <a:cubicBezTo>
                  <a:pt x="100" y="100"/>
                  <a:pt x="100" y="101"/>
                  <a:pt x="100" y="103"/>
                </a:cubicBezTo>
                <a:cubicBezTo>
                  <a:pt x="100" y="106"/>
                  <a:pt x="99" y="109"/>
                  <a:pt x="97" y="111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A0902"/>
              </a:solidFill>
              <a:effectLst/>
              <a:uLnTx/>
              <a:uFillTx/>
              <a:latin typeface="Montserrat Medium" panose="00000600000000000000" pitchFamily="2" charset="0"/>
            </a:endParaRP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53325F5F-A2C0-D17C-98D0-4A3713F54158}"/>
              </a:ext>
            </a:extLst>
          </p:cNvPr>
          <p:cNvSpPr txBox="1"/>
          <p:nvPr/>
        </p:nvSpPr>
        <p:spPr>
          <a:xfrm>
            <a:off x="15975745" y="4116049"/>
            <a:ext cx="1002197" cy="369332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15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FF87E85A-9D34-FEC0-ED23-5BFB06D57EC0}"/>
              </a:ext>
            </a:extLst>
          </p:cNvPr>
          <p:cNvSpPr txBox="1"/>
          <p:nvPr/>
        </p:nvSpPr>
        <p:spPr>
          <a:xfrm>
            <a:off x="15962771" y="5592687"/>
            <a:ext cx="883575" cy="369332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5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AAF69505-7C1E-AA90-875F-3689D4877F51}"/>
              </a:ext>
            </a:extLst>
          </p:cNvPr>
          <p:cNvSpPr txBox="1"/>
          <p:nvPr/>
        </p:nvSpPr>
        <p:spPr>
          <a:xfrm>
            <a:off x="8516424" y="5015940"/>
            <a:ext cx="1223412" cy="707886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META:410 </a:t>
            </a:r>
          </a:p>
          <a:p>
            <a:pPr algn="ctr"/>
            <a:r>
              <a:rPr lang="en-US" sz="2000">
                <a:solidFill>
                  <a:schemeClr val="tx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(+1.2%)</a:t>
            </a: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D38E2BA1-169D-C43C-B33B-DCE4C759C4DD}"/>
              </a:ext>
            </a:extLst>
          </p:cNvPr>
          <p:cNvSpPr txBox="1"/>
          <p:nvPr/>
        </p:nvSpPr>
        <p:spPr>
          <a:xfrm>
            <a:off x="8057550" y="6441505"/>
            <a:ext cx="1223412" cy="707886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330</a:t>
            </a:r>
          </a:p>
          <a:p>
            <a:pPr algn="ctr"/>
            <a:r>
              <a:rPr lang="en-US" sz="2000">
                <a:solidFill>
                  <a:schemeClr val="tx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(+4%)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3B6CE7C1-DA52-4F12-D880-74719C5F9F5F}"/>
              </a:ext>
            </a:extLst>
          </p:cNvPr>
          <p:cNvSpPr txBox="1"/>
          <p:nvPr/>
        </p:nvSpPr>
        <p:spPr>
          <a:xfrm>
            <a:off x="8275054" y="7829946"/>
            <a:ext cx="1223412" cy="707886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330</a:t>
            </a:r>
          </a:p>
          <a:p>
            <a:pPr algn="ctr"/>
            <a:r>
              <a:rPr lang="en-US" sz="2000">
                <a:solidFill>
                  <a:schemeClr val="tx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(+1.5%)</a:t>
            </a: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028028F9-A983-3A6B-88E8-1FFA310586B3}"/>
              </a:ext>
            </a:extLst>
          </p:cNvPr>
          <p:cNvSpPr txBox="1"/>
          <p:nvPr/>
        </p:nvSpPr>
        <p:spPr>
          <a:xfrm>
            <a:off x="16909906" y="5069066"/>
            <a:ext cx="3696365" cy="523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8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Consultorías</a:t>
            </a: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  <a:r>
              <a:rPr lang="en-US" sz="28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realizadas</a:t>
            </a: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2580A3FE-75F8-38E4-AE48-11B95233D6EB}"/>
              </a:ext>
            </a:extLst>
          </p:cNvPr>
          <p:cNvSpPr txBox="1"/>
          <p:nvPr/>
        </p:nvSpPr>
        <p:spPr>
          <a:xfrm>
            <a:off x="16756486" y="3676392"/>
            <a:ext cx="3726047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8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Auditorías</a:t>
            </a: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  <a:r>
              <a:rPr lang="en-US" sz="28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realizadas</a:t>
            </a: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A3B1F66A-7CD9-4475-395F-84B223C45B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3403148"/>
              </p:ext>
            </p:extLst>
          </p:nvPr>
        </p:nvGraphicFramePr>
        <p:xfrm>
          <a:off x="13267110" y="7476646"/>
          <a:ext cx="8765612" cy="6289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050191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title"/>
          </p:nvPr>
        </p:nvSpPr>
        <p:spPr>
          <a:xfrm>
            <a:off x="2566220" y="4727808"/>
            <a:ext cx="8211065" cy="1394880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br>
              <a:rPr lang="en" sz="13800"/>
            </a:br>
            <a:br>
              <a:rPr lang="en" sz="13800"/>
            </a:br>
            <a:br>
              <a:rPr lang="en" sz="13800"/>
            </a:br>
            <a:r>
              <a:rPr lang="es-419" sz="7200" b="0" spc="200">
                <a:solidFill>
                  <a:schemeClr val="tx2">
                    <a:lumMod val="50000"/>
                  </a:schemeClr>
                </a:solidFill>
                <a:latin typeface="Be Vietnam Pro" panose="020B0604020202020204" charset="0"/>
                <a:cs typeface="Arial"/>
                <a:sym typeface="Arial"/>
              </a:rPr>
              <a:t>Gerencia de </a:t>
            </a:r>
            <a:endParaRPr lang="es-419" sz="10931" spc="20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D9B836-F891-6495-887B-AAFB72AAEB47}"/>
              </a:ext>
            </a:extLst>
          </p:cNvPr>
          <p:cNvSpPr/>
          <p:nvPr/>
        </p:nvSpPr>
        <p:spPr>
          <a:xfrm>
            <a:off x="2359741" y="5425248"/>
            <a:ext cx="15585360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tabLst/>
              <a:defRPr/>
            </a:pPr>
            <a:r>
              <a:rPr kumimoji="0" lang="es-ES" sz="16500" b="1" i="0" u="none" strike="noStrike" kern="0" cap="none" spc="50" normalizeH="0" baseline="0" noProof="0">
                <a:ln w="57150">
                  <a:solidFill>
                    <a:srgbClr val="999999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e Vietnam Pro"/>
                <a:cs typeface="Arial"/>
                <a:sym typeface="Be Vietnam Pro"/>
              </a:rPr>
              <a:t>Comunicación</a:t>
            </a:r>
          </a:p>
        </p:txBody>
      </p:sp>
      <p:pic>
        <p:nvPicPr>
          <p:cNvPr id="46" name="Imagen 45" descr="Forma&#10;&#10;Descripción generada automáticamente con confianza media">
            <a:extLst>
              <a:ext uri="{FF2B5EF4-FFF2-40B4-BE49-F238E27FC236}">
                <a16:creationId xmlns:a16="http://schemas.microsoft.com/office/drawing/2014/main" id="{BA3F07BC-5E26-083D-DF34-A250DCCB8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9985" y="662990"/>
            <a:ext cx="2791924" cy="175574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EEE5FE0-9D94-94CF-30F1-85716425DF6C}"/>
              </a:ext>
            </a:extLst>
          </p:cNvPr>
          <p:cNvSpPr/>
          <p:nvPr/>
        </p:nvSpPr>
        <p:spPr>
          <a:xfrm>
            <a:off x="2439220" y="7324133"/>
            <a:ext cx="13752462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tabLst/>
              <a:defRPr/>
            </a:pPr>
            <a:r>
              <a:rPr lang="es-ES" sz="16500" b="1" spc="50">
                <a:ln w="57150">
                  <a:solidFill>
                    <a:srgbClr val="999999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 Vietnam Pro"/>
                <a:sym typeface="Be Vietnam Pro"/>
              </a:rPr>
              <a:t>Institucional</a:t>
            </a:r>
            <a:endParaRPr kumimoji="0" lang="es-ES" sz="16500" b="1" i="0" u="none" strike="noStrike" kern="0" cap="none" spc="50" normalizeH="0" baseline="0" noProof="0">
              <a:ln w="57150">
                <a:solidFill>
                  <a:srgbClr val="999999"/>
                </a:solidFill>
              </a:ln>
              <a:noFill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e Vietnam Pro"/>
              <a:cs typeface="Arial"/>
              <a:sym typeface="Be Vietnam Pro"/>
            </a:endParaRPr>
          </a:p>
        </p:txBody>
      </p:sp>
    </p:spTree>
    <p:extLst>
      <p:ext uri="{BB962C8B-B14F-4D97-AF65-F5344CB8AC3E}">
        <p14:creationId xmlns:p14="http://schemas.microsoft.com/office/powerpoint/2010/main" val="4158580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97;p33">
            <a:extLst>
              <a:ext uri="{FF2B5EF4-FFF2-40B4-BE49-F238E27FC236}">
                <a16:creationId xmlns:a16="http://schemas.microsoft.com/office/drawing/2014/main" id="{77053180-6B0C-7CFB-5577-32656204C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3393" y="211252"/>
            <a:ext cx="17158373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s-SV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de Comunicación Institucional</a:t>
            </a:r>
            <a:br>
              <a:rPr lang="es-SV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SV" sz="4270" b="0">
                <a:solidFill>
                  <a:srgbClr val="FFFFFF"/>
                </a:solidFill>
                <a:latin typeface="Abel"/>
                <a:cs typeface="Lexend Deca SemiBold"/>
              </a:rPr>
              <a:t>Resultados al </a:t>
            </a:r>
            <a:r>
              <a:rPr lang="es-SV" sz="4270" b="0">
                <a:solidFill>
                  <a:srgbClr val="FFFFFF"/>
                </a:solidFill>
                <a:latin typeface="Abel"/>
                <a:cs typeface="Lexend Deca SemiBold"/>
                <a:sym typeface="Lexend Deca SemiBold"/>
              </a:rPr>
              <a:t>1er Semestre 2023</a:t>
            </a:r>
            <a:endParaRPr sz="427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Imagen 57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64D09A49-8036-C587-BE1F-9E89D056C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5232" y="686386"/>
            <a:ext cx="2454820" cy="1163028"/>
          </a:xfrm>
          <a:prstGeom prst="rect">
            <a:avLst/>
          </a:prstGeom>
        </p:spPr>
      </p:pic>
      <p:sp>
        <p:nvSpPr>
          <p:cNvPr id="2" name="TextBox 52">
            <a:extLst>
              <a:ext uri="{FF2B5EF4-FFF2-40B4-BE49-F238E27FC236}">
                <a16:creationId xmlns:a16="http://schemas.microsoft.com/office/drawing/2014/main" id="{7A8720C3-2340-7DAE-38B8-0AB9C59E3FAE}"/>
              </a:ext>
            </a:extLst>
          </p:cNvPr>
          <p:cNvSpPr txBox="1"/>
          <p:nvPr/>
        </p:nvSpPr>
        <p:spPr>
          <a:xfrm>
            <a:off x="15635379" y="8661159"/>
            <a:ext cx="4526539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MONTO EJECUTADO</a:t>
            </a:r>
          </a:p>
        </p:txBody>
      </p:sp>
      <p:graphicFrame>
        <p:nvGraphicFramePr>
          <p:cNvPr id="3" name="Chart 25">
            <a:extLst>
              <a:ext uri="{FF2B5EF4-FFF2-40B4-BE49-F238E27FC236}">
                <a16:creationId xmlns:a16="http://schemas.microsoft.com/office/drawing/2014/main" id="{7BBBF731-81EC-4597-DF69-020184EF83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1806751"/>
              </p:ext>
            </p:extLst>
          </p:nvPr>
        </p:nvGraphicFramePr>
        <p:xfrm>
          <a:off x="13043307" y="9053745"/>
          <a:ext cx="8806156" cy="4368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16">
            <a:extLst>
              <a:ext uri="{FF2B5EF4-FFF2-40B4-BE49-F238E27FC236}">
                <a16:creationId xmlns:a16="http://schemas.microsoft.com/office/drawing/2014/main" id="{D8D477F9-91F1-4DC6-20E3-4A51E9853F4F}"/>
              </a:ext>
            </a:extLst>
          </p:cNvPr>
          <p:cNvSpPr txBox="1"/>
          <p:nvPr/>
        </p:nvSpPr>
        <p:spPr>
          <a:xfrm>
            <a:off x="13549642" y="2788980"/>
            <a:ext cx="8730364" cy="954107"/>
          </a:xfrm>
          <a:prstGeom prst="rect">
            <a:avLst/>
          </a:prstGeom>
          <a:noFill/>
        </p:spPr>
        <p:txBody>
          <a:bodyPr wrap="square" lIns="91440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GESTIÓN REDES SOCIALES DE INSAFORP</a:t>
            </a:r>
          </a:p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CRECIMIENTO SEGUIDORES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F55D33D8-75A8-8748-7D34-4ED6B98C9531}"/>
              </a:ext>
            </a:extLst>
          </p:cNvPr>
          <p:cNvSpPr/>
          <p:nvPr/>
        </p:nvSpPr>
        <p:spPr>
          <a:xfrm>
            <a:off x="2548517" y="6783909"/>
            <a:ext cx="6955845" cy="1417886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D62031B1-EC41-EED8-B983-EC3C11E44659}"/>
              </a:ext>
            </a:extLst>
          </p:cNvPr>
          <p:cNvSpPr txBox="1"/>
          <p:nvPr/>
        </p:nvSpPr>
        <p:spPr>
          <a:xfrm>
            <a:off x="3556671" y="6883081"/>
            <a:ext cx="1346485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132</a:t>
            </a:r>
          </a:p>
        </p:txBody>
      </p:sp>
      <p:grpSp>
        <p:nvGrpSpPr>
          <p:cNvPr id="7" name="Grupo 23">
            <a:extLst>
              <a:ext uri="{FF2B5EF4-FFF2-40B4-BE49-F238E27FC236}">
                <a16:creationId xmlns:a16="http://schemas.microsoft.com/office/drawing/2014/main" id="{A7B8A163-2F04-A993-CF75-4CA87D1DDFD2}"/>
              </a:ext>
            </a:extLst>
          </p:cNvPr>
          <p:cNvGrpSpPr/>
          <p:nvPr/>
        </p:nvGrpSpPr>
        <p:grpSpPr>
          <a:xfrm>
            <a:off x="11822750" y="3972924"/>
            <a:ext cx="7531317" cy="4123617"/>
            <a:chOff x="8218932" y="8764961"/>
            <a:chExt cx="6187314" cy="4733847"/>
          </a:xfrm>
        </p:grpSpPr>
        <p:graphicFrame>
          <p:nvGraphicFramePr>
            <p:cNvPr id="8" name="Chart 41">
              <a:extLst>
                <a:ext uri="{FF2B5EF4-FFF2-40B4-BE49-F238E27FC236}">
                  <a16:creationId xmlns:a16="http://schemas.microsoft.com/office/drawing/2014/main" id="{EC75C4BA-E6DA-1736-16DD-16905C8B388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23434224"/>
                </p:ext>
              </p:extLst>
            </p:nvPr>
          </p:nvGraphicFramePr>
          <p:xfrm>
            <a:off x="8218932" y="8764961"/>
            <a:ext cx="6187314" cy="47338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9" name="Grupo 24">
              <a:extLst>
                <a:ext uri="{FF2B5EF4-FFF2-40B4-BE49-F238E27FC236}">
                  <a16:creationId xmlns:a16="http://schemas.microsoft.com/office/drawing/2014/main" id="{634732D0-212E-8F92-1550-E993602E24A7}"/>
                </a:ext>
              </a:extLst>
            </p:cNvPr>
            <p:cNvGrpSpPr/>
            <p:nvPr/>
          </p:nvGrpSpPr>
          <p:grpSpPr>
            <a:xfrm>
              <a:off x="8332450" y="8893151"/>
              <a:ext cx="527770" cy="4169213"/>
              <a:chOff x="8332450" y="8893151"/>
              <a:chExt cx="527770" cy="4169213"/>
            </a:xfrm>
          </p:grpSpPr>
          <p:sp>
            <p:nvSpPr>
              <p:cNvPr id="10" name="Freeform 317">
                <a:extLst>
                  <a:ext uri="{FF2B5EF4-FFF2-40B4-BE49-F238E27FC236}">
                    <a16:creationId xmlns:a16="http://schemas.microsoft.com/office/drawing/2014/main" id="{22D73A32-9EF3-FA14-4312-9866F53E77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43120" y="8893151"/>
                <a:ext cx="509386" cy="653286"/>
              </a:xfrm>
              <a:custGeom>
                <a:avLst/>
                <a:gdLst>
                  <a:gd name="T0" fmla="*/ 64 w 176"/>
                  <a:gd name="T1" fmla="*/ 56 h 176"/>
                  <a:gd name="T2" fmla="*/ 56 w 176"/>
                  <a:gd name="T3" fmla="*/ 64 h 176"/>
                  <a:gd name="T4" fmla="*/ 64 w 176"/>
                  <a:gd name="T5" fmla="*/ 72 h 176"/>
                  <a:gd name="T6" fmla="*/ 72 w 176"/>
                  <a:gd name="T7" fmla="*/ 64 h 176"/>
                  <a:gd name="T8" fmla="*/ 64 w 176"/>
                  <a:gd name="T9" fmla="*/ 56 h 176"/>
                  <a:gd name="T10" fmla="*/ 56 w 176"/>
                  <a:gd name="T11" fmla="*/ 120 h 176"/>
                  <a:gd name="T12" fmla="*/ 72 w 176"/>
                  <a:gd name="T13" fmla="*/ 120 h 176"/>
                  <a:gd name="T14" fmla="*/ 72 w 176"/>
                  <a:gd name="T15" fmla="*/ 76 h 176"/>
                  <a:gd name="T16" fmla="*/ 56 w 176"/>
                  <a:gd name="T17" fmla="*/ 76 h 176"/>
                  <a:gd name="T18" fmla="*/ 56 w 176"/>
                  <a:gd name="T19" fmla="*/ 120 h 176"/>
                  <a:gd name="T20" fmla="*/ 109 w 176"/>
                  <a:gd name="T21" fmla="*/ 76 h 176"/>
                  <a:gd name="T22" fmla="*/ 96 w 176"/>
                  <a:gd name="T23" fmla="*/ 83 h 176"/>
                  <a:gd name="T24" fmla="*/ 96 w 176"/>
                  <a:gd name="T25" fmla="*/ 76 h 176"/>
                  <a:gd name="T26" fmla="*/ 80 w 176"/>
                  <a:gd name="T27" fmla="*/ 76 h 176"/>
                  <a:gd name="T28" fmla="*/ 80 w 176"/>
                  <a:gd name="T29" fmla="*/ 120 h 176"/>
                  <a:gd name="T30" fmla="*/ 96 w 176"/>
                  <a:gd name="T31" fmla="*/ 120 h 176"/>
                  <a:gd name="T32" fmla="*/ 96 w 176"/>
                  <a:gd name="T33" fmla="*/ 96 h 176"/>
                  <a:gd name="T34" fmla="*/ 103 w 176"/>
                  <a:gd name="T35" fmla="*/ 88 h 176"/>
                  <a:gd name="T36" fmla="*/ 108 w 176"/>
                  <a:gd name="T37" fmla="*/ 96 h 176"/>
                  <a:gd name="T38" fmla="*/ 108 w 176"/>
                  <a:gd name="T39" fmla="*/ 120 h 176"/>
                  <a:gd name="T40" fmla="*/ 124 w 176"/>
                  <a:gd name="T41" fmla="*/ 120 h 176"/>
                  <a:gd name="T42" fmla="*/ 124 w 176"/>
                  <a:gd name="T43" fmla="*/ 96 h 176"/>
                  <a:gd name="T44" fmla="*/ 109 w 176"/>
                  <a:gd name="T45" fmla="*/ 76 h 176"/>
                  <a:gd name="T46" fmla="*/ 88 w 176"/>
                  <a:gd name="T47" fmla="*/ 0 h 176"/>
                  <a:gd name="T48" fmla="*/ 0 w 176"/>
                  <a:gd name="T49" fmla="*/ 88 h 176"/>
                  <a:gd name="T50" fmla="*/ 88 w 176"/>
                  <a:gd name="T51" fmla="*/ 176 h 176"/>
                  <a:gd name="T52" fmla="*/ 176 w 176"/>
                  <a:gd name="T53" fmla="*/ 88 h 176"/>
                  <a:gd name="T54" fmla="*/ 88 w 176"/>
                  <a:gd name="T55" fmla="*/ 0 h 176"/>
                  <a:gd name="T56" fmla="*/ 88 w 176"/>
                  <a:gd name="T57" fmla="*/ 168 h 176"/>
                  <a:gd name="T58" fmla="*/ 8 w 176"/>
                  <a:gd name="T59" fmla="*/ 88 h 176"/>
                  <a:gd name="T60" fmla="*/ 88 w 176"/>
                  <a:gd name="T61" fmla="*/ 8 h 176"/>
                  <a:gd name="T62" fmla="*/ 168 w 176"/>
                  <a:gd name="T63" fmla="*/ 88 h 176"/>
                  <a:gd name="T64" fmla="*/ 88 w 176"/>
                  <a:gd name="T65" fmla="*/ 16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6" h="176">
                    <a:moveTo>
                      <a:pt x="64" y="56"/>
                    </a:moveTo>
                    <a:cubicBezTo>
                      <a:pt x="60" y="56"/>
                      <a:pt x="56" y="60"/>
                      <a:pt x="56" y="64"/>
                    </a:cubicBezTo>
                    <a:cubicBezTo>
                      <a:pt x="56" y="68"/>
                      <a:pt x="60" y="72"/>
                      <a:pt x="64" y="72"/>
                    </a:cubicBezTo>
                    <a:cubicBezTo>
                      <a:pt x="68" y="72"/>
                      <a:pt x="72" y="68"/>
                      <a:pt x="72" y="64"/>
                    </a:cubicBezTo>
                    <a:cubicBezTo>
                      <a:pt x="72" y="60"/>
                      <a:pt x="68" y="56"/>
                      <a:pt x="64" y="56"/>
                    </a:cubicBezTo>
                    <a:moveTo>
                      <a:pt x="56" y="120"/>
                    </a:moveTo>
                    <a:cubicBezTo>
                      <a:pt x="72" y="120"/>
                      <a:pt x="72" y="120"/>
                      <a:pt x="72" y="120"/>
                    </a:cubicBezTo>
                    <a:cubicBezTo>
                      <a:pt x="72" y="76"/>
                      <a:pt x="72" y="76"/>
                      <a:pt x="72" y="76"/>
                    </a:cubicBezTo>
                    <a:cubicBezTo>
                      <a:pt x="56" y="76"/>
                      <a:pt x="56" y="76"/>
                      <a:pt x="56" y="76"/>
                    </a:cubicBezTo>
                    <a:lnTo>
                      <a:pt x="56" y="120"/>
                    </a:lnTo>
                    <a:close/>
                    <a:moveTo>
                      <a:pt x="109" y="76"/>
                    </a:moveTo>
                    <a:cubicBezTo>
                      <a:pt x="98" y="76"/>
                      <a:pt x="96" y="83"/>
                      <a:pt x="96" y="83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80" y="76"/>
                      <a:pt x="80" y="76"/>
                      <a:pt x="80" y="7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96" y="96"/>
                      <a:pt x="96" y="96"/>
                      <a:pt x="96" y="96"/>
                    </a:cubicBezTo>
                    <a:cubicBezTo>
                      <a:pt x="96" y="96"/>
                      <a:pt x="96" y="88"/>
                      <a:pt x="103" y="88"/>
                    </a:cubicBezTo>
                    <a:cubicBezTo>
                      <a:pt x="107" y="88"/>
                      <a:pt x="108" y="92"/>
                      <a:pt x="108" y="96"/>
                    </a:cubicBezTo>
                    <a:cubicBezTo>
                      <a:pt x="108" y="120"/>
                      <a:pt x="108" y="120"/>
                      <a:pt x="108" y="120"/>
                    </a:cubicBezTo>
                    <a:cubicBezTo>
                      <a:pt x="124" y="120"/>
                      <a:pt x="124" y="120"/>
                      <a:pt x="124" y="120"/>
                    </a:cubicBezTo>
                    <a:cubicBezTo>
                      <a:pt x="124" y="96"/>
                      <a:pt x="124" y="96"/>
                      <a:pt x="124" y="96"/>
                    </a:cubicBezTo>
                    <a:cubicBezTo>
                      <a:pt x="124" y="83"/>
                      <a:pt x="119" y="76"/>
                      <a:pt x="109" y="76"/>
                    </a:cubicBezTo>
                    <a:moveTo>
                      <a:pt x="88" y="0"/>
                    </a:moveTo>
                    <a:cubicBezTo>
                      <a:pt x="39" y="0"/>
                      <a:pt x="0" y="39"/>
                      <a:pt x="0" y="88"/>
                    </a:cubicBezTo>
                    <a:cubicBezTo>
                      <a:pt x="0" y="137"/>
                      <a:pt x="39" y="176"/>
                      <a:pt x="88" y="176"/>
                    </a:cubicBezTo>
                    <a:cubicBezTo>
                      <a:pt x="137" y="176"/>
                      <a:pt x="176" y="137"/>
                      <a:pt x="176" y="88"/>
                    </a:cubicBezTo>
                    <a:cubicBezTo>
                      <a:pt x="176" y="39"/>
                      <a:pt x="137" y="0"/>
                      <a:pt x="88" y="0"/>
                    </a:cubicBezTo>
                    <a:moveTo>
                      <a:pt x="88" y="168"/>
                    </a:moveTo>
                    <a:cubicBezTo>
                      <a:pt x="44" y="168"/>
                      <a:pt x="8" y="132"/>
                      <a:pt x="8" y="88"/>
                    </a:cubicBezTo>
                    <a:cubicBezTo>
                      <a:pt x="8" y="44"/>
                      <a:pt x="44" y="8"/>
                      <a:pt x="88" y="8"/>
                    </a:cubicBezTo>
                    <a:cubicBezTo>
                      <a:pt x="132" y="8"/>
                      <a:pt x="168" y="44"/>
                      <a:pt x="168" y="88"/>
                    </a:cubicBezTo>
                    <a:cubicBezTo>
                      <a:pt x="168" y="132"/>
                      <a:pt x="132" y="168"/>
                      <a:pt x="88" y="168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</a:endParaRPr>
              </a:p>
            </p:txBody>
          </p:sp>
          <p:sp>
            <p:nvSpPr>
              <p:cNvPr id="11" name="Freeform 313">
                <a:extLst>
                  <a:ext uri="{FF2B5EF4-FFF2-40B4-BE49-F238E27FC236}">
                    <a16:creationId xmlns:a16="http://schemas.microsoft.com/office/drawing/2014/main" id="{8683AB84-FB57-DEE5-4263-D0187D6B1B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43120" y="9836495"/>
                <a:ext cx="509386" cy="628045"/>
              </a:xfrm>
              <a:custGeom>
                <a:avLst/>
                <a:gdLst>
                  <a:gd name="T0" fmla="*/ 86 w 176"/>
                  <a:gd name="T1" fmla="*/ 72 h 176"/>
                  <a:gd name="T2" fmla="*/ 93 w 176"/>
                  <a:gd name="T3" fmla="*/ 54 h 176"/>
                  <a:gd name="T4" fmla="*/ 84 w 176"/>
                  <a:gd name="T5" fmla="*/ 48 h 176"/>
                  <a:gd name="T6" fmla="*/ 78 w 176"/>
                  <a:gd name="T7" fmla="*/ 65 h 176"/>
                  <a:gd name="T8" fmla="*/ 83 w 176"/>
                  <a:gd name="T9" fmla="*/ 54 h 176"/>
                  <a:gd name="T10" fmla="*/ 88 w 176"/>
                  <a:gd name="T11" fmla="*/ 54 h 176"/>
                  <a:gd name="T12" fmla="*/ 85 w 176"/>
                  <a:gd name="T13" fmla="*/ 68 h 176"/>
                  <a:gd name="T14" fmla="*/ 83 w 176"/>
                  <a:gd name="T15" fmla="*/ 54 h 176"/>
                  <a:gd name="T16" fmla="*/ 107 w 176"/>
                  <a:gd name="T17" fmla="*/ 69 h 176"/>
                  <a:gd name="T18" fmla="*/ 112 w 176"/>
                  <a:gd name="T19" fmla="*/ 71 h 176"/>
                  <a:gd name="T20" fmla="*/ 107 w 176"/>
                  <a:gd name="T21" fmla="*/ 48 h 176"/>
                  <a:gd name="T22" fmla="*/ 104 w 176"/>
                  <a:gd name="T23" fmla="*/ 68 h 176"/>
                  <a:gd name="T24" fmla="*/ 102 w 176"/>
                  <a:gd name="T25" fmla="*/ 48 h 176"/>
                  <a:gd name="T26" fmla="*/ 97 w 176"/>
                  <a:gd name="T27" fmla="*/ 68 h 176"/>
                  <a:gd name="T28" fmla="*/ 65 w 176"/>
                  <a:gd name="T29" fmla="*/ 71 h 176"/>
                  <a:gd name="T30" fmla="*/ 71 w 176"/>
                  <a:gd name="T31" fmla="*/ 59 h 176"/>
                  <a:gd name="T32" fmla="*/ 72 w 176"/>
                  <a:gd name="T33" fmla="*/ 40 h 176"/>
                  <a:gd name="T34" fmla="*/ 64 w 176"/>
                  <a:gd name="T35" fmla="*/ 40 h 176"/>
                  <a:gd name="T36" fmla="*/ 65 w 176"/>
                  <a:gd name="T37" fmla="*/ 59 h 176"/>
                  <a:gd name="T38" fmla="*/ 98 w 176"/>
                  <a:gd name="T39" fmla="*/ 99 h 176"/>
                  <a:gd name="T40" fmla="*/ 95 w 176"/>
                  <a:gd name="T41" fmla="*/ 116 h 176"/>
                  <a:gd name="T42" fmla="*/ 100 w 176"/>
                  <a:gd name="T43" fmla="*/ 115 h 176"/>
                  <a:gd name="T44" fmla="*/ 98 w 176"/>
                  <a:gd name="T45" fmla="*/ 99 h 176"/>
                  <a:gd name="T46" fmla="*/ 0 w 176"/>
                  <a:gd name="T47" fmla="*/ 88 h 176"/>
                  <a:gd name="T48" fmla="*/ 176 w 176"/>
                  <a:gd name="T49" fmla="*/ 88 h 176"/>
                  <a:gd name="T50" fmla="*/ 88 w 176"/>
                  <a:gd name="T51" fmla="*/ 168 h 176"/>
                  <a:gd name="T52" fmla="*/ 88 w 176"/>
                  <a:gd name="T53" fmla="*/ 8 h 176"/>
                  <a:gd name="T54" fmla="*/ 88 w 176"/>
                  <a:gd name="T55" fmla="*/ 168 h 176"/>
                  <a:gd name="T56" fmla="*/ 88 w 176"/>
                  <a:gd name="T57" fmla="*/ 76 h 176"/>
                  <a:gd name="T58" fmla="*/ 45 w 176"/>
                  <a:gd name="T59" fmla="*/ 89 h 176"/>
                  <a:gd name="T60" fmla="*/ 45 w 176"/>
                  <a:gd name="T61" fmla="*/ 119 h 176"/>
                  <a:gd name="T62" fmla="*/ 88 w 176"/>
                  <a:gd name="T63" fmla="*/ 132 h 176"/>
                  <a:gd name="T64" fmla="*/ 131 w 176"/>
                  <a:gd name="T65" fmla="*/ 119 h 176"/>
                  <a:gd name="T66" fmla="*/ 131 w 176"/>
                  <a:gd name="T67" fmla="*/ 89 h 176"/>
                  <a:gd name="T68" fmla="*/ 70 w 176"/>
                  <a:gd name="T69" fmla="*/ 90 h 176"/>
                  <a:gd name="T70" fmla="*/ 64 w 176"/>
                  <a:gd name="T71" fmla="*/ 121 h 176"/>
                  <a:gd name="T72" fmla="*/ 58 w 176"/>
                  <a:gd name="T73" fmla="*/ 90 h 176"/>
                  <a:gd name="T74" fmla="*/ 52 w 176"/>
                  <a:gd name="T75" fmla="*/ 85 h 176"/>
                  <a:gd name="T76" fmla="*/ 70 w 176"/>
                  <a:gd name="T77" fmla="*/ 90 h 176"/>
                  <a:gd name="T78" fmla="*/ 81 w 176"/>
                  <a:gd name="T79" fmla="*/ 121 h 176"/>
                  <a:gd name="T80" fmla="*/ 75 w 176"/>
                  <a:gd name="T81" fmla="*/ 122 h 176"/>
                  <a:gd name="T82" fmla="*/ 71 w 176"/>
                  <a:gd name="T83" fmla="*/ 94 h 176"/>
                  <a:gd name="T84" fmla="*/ 76 w 176"/>
                  <a:gd name="T85" fmla="*/ 117 h 176"/>
                  <a:gd name="T86" fmla="*/ 81 w 176"/>
                  <a:gd name="T87" fmla="*/ 116 h 176"/>
                  <a:gd name="T88" fmla="*/ 86 w 176"/>
                  <a:gd name="T89" fmla="*/ 94 h 176"/>
                  <a:gd name="T90" fmla="*/ 105 w 176"/>
                  <a:gd name="T91" fmla="*/ 115 h 176"/>
                  <a:gd name="T92" fmla="*/ 95 w 176"/>
                  <a:gd name="T93" fmla="*/ 119 h 176"/>
                  <a:gd name="T94" fmla="*/ 90 w 176"/>
                  <a:gd name="T95" fmla="*/ 121 h 176"/>
                  <a:gd name="T96" fmla="*/ 95 w 176"/>
                  <a:gd name="T97" fmla="*/ 85 h 176"/>
                  <a:gd name="T98" fmla="*/ 101 w 176"/>
                  <a:gd name="T99" fmla="*/ 94 h 176"/>
                  <a:gd name="T100" fmla="*/ 105 w 176"/>
                  <a:gd name="T101" fmla="*/ 115 h 176"/>
                  <a:gd name="T102" fmla="*/ 125 w 176"/>
                  <a:gd name="T103" fmla="*/ 109 h 176"/>
                  <a:gd name="T104" fmla="*/ 114 w 176"/>
                  <a:gd name="T105" fmla="*/ 115 h 176"/>
                  <a:gd name="T106" fmla="*/ 119 w 176"/>
                  <a:gd name="T107" fmla="*/ 115 h 176"/>
                  <a:gd name="T108" fmla="*/ 125 w 176"/>
                  <a:gd name="T109" fmla="*/ 112 h 176"/>
                  <a:gd name="T110" fmla="*/ 117 w 176"/>
                  <a:gd name="T111" fmla="*/ 122 h 176"/>
                  <a:gd name="T112" fmla="*/ 109 w 176"/>
                  <a:gd name="T113" fmla="*/ 101 h 176"/>
                  <a:gd name="T114" fmla="*/ 125 w 176"/>
                  <a:gd name="T115" fmla="*/ 101 h 176"/>
                  <a:gd name="T116" fmla="*/ 114 w 176"/>
                  <a:gd name="T117" fmla="*/ 101 h 176"/>
                  <a:gd name="T118" fmla="*/ 119 w 176"/>
                  <a:gd name="T119" fmla="*/ 105 h 176"/>
                  <a:gd name="T120" fmla="*/ 117 w 176"/>
                  <a:gd name="T121" fmla="*/ 9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6" h="176">
                    <a:moveTo>
                      <a:pt x="84" y="72"/>
                    </a:moveTo>
                    <a:cubicBezTo>
                      <a:pt x="86" y="72"/>
                      <a:pt x="86" y="72"/>
                      <a:pt x="86" y="72"/>
                    </a:cubicBezTo>
                    <a:cubicBezTo>
                      <a:pt x="90" y="72"/>
                      <a:pt x="93" y="69"/>
                      <a:pt x="93" y="65"/>
                    </a:cubicBezTo>
                    <a:cubicBezTo>
                      <a:pt x="93" y="54"/>
                      <a:pt x="93" y="54"/>
                      <a:pt x="93" y="54"/>
                    </a:cubicBezTo>
                    <a:cubicBezTo>
                      <a:pt x="93" y="51"/>
                      <a:pt x="90" y="48"/>
                      <a:pt x="86" y="48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1" y="48"/>
                      <a:pt x="78" y="51"/>
                      <a:pt x="78" y="54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9"/>
                      <a:pt x="81" y="72"/>
                      <a:pt x="84" y="72"/>
                    </a:cubicBezTo>
                    <a:moveTo>
                      <a:pt x="83" y="54"/>
                    </a:moveTo>
                    <a:cubicBezTo>
                      <a:pt x="83" y="53"/>
                      <a:pt x="84" y="52"/>
                      <a:pt x="85" y="52"/>
                    </a:cubicBezTo>
                    <a:cubicBezTo>
                      <a:pt x="87" y="52"/>
                      <a:pt x="88" y="53"/>
                      <a:pt x="88" y="54"/>
                    </a:cubicBezTo>
                    <a:cubicBezTo>
                      <a:pt x="88" y="66"/>
                      <a:pt x="88" y="66"/>
                      <a:pt x="88" y="66"/>
                    </a:cubicBezTo>
                    <a:cubicBezTo>
                      <a:pt x="88" y="67"/>
                      <a:pt x="87" y="68"/>
                      <a:pt x="85" y="68"/>
                    </a:cubicBezTo>
                    <a:cubicBezTo>
                      <a:pt x="84" y="68"/>
                      <a:pt x="83" y="67"/>
                      <a:pt x="83" y="66"/>
                    </a:cubicBezTo>
                    <a:lnTo>
                      <a:pt x="83" y="54"/>
                    </a:lnTo>
                    <a:close/>
                    <a:moveTo>
                      <a:pt x="101" y="72"/>
                    </a:moveTo>
                    <a:cubicBezTo>
                      <a:pt x="104" y="72"/>
                      <a:pt x="107" y="69"/>
                      <a:pt x="107" y="69"/>
                    </a:cubicBezTo>
                    <a:cubicBezTo>
                      <a:pt x="107" y="71"/>
                      <a:pt x="107" y="71"/>
                      <a:pt x="107" y="71"/>
                    </a:cubicBezTo>
                    <a:cubicBezTo>
                      <a:pt x="112" y="71"/>
                      <a:pt x="112" y="71"/>
                      <a:pt x="112" y="71"/>
                    </a:cubicBezTo>
                    <a:cubicBezTo>
                      <a:pt x="112" y="48"/>
                      <a:pt x="112" y="48"/>
                      <a:pt x="112" y="48"/>
                    </a:cubicBezTo>
                    <a:cubicBezTo>
                      <a:pt x="107" y="48"/>
                      <a:pt x="107" y="48"/>
                      <a:pt x="107" y="48"/>
                    </a:cubicBezTo>
                    <a:cubicBezTo>
                      <a:pt x="107" y="66"/>
                      <a:pt x="107" y="66"/>
                      <a:pt x="107" y="66"/>
                    </a:cubicBezTo>
                    <a:cubicBezTo>
                      <a:pt x="107" y="66"/>
                      <a:pt x="106" y="68"/>
                      <a:pt x="104" y="68"/>
                    </a:cubicBezTo>
                    <a:cubicBezTo>
                      <a:pt x="102" y="68"/>
                      <a:pt x="102" y="67"/>
                      <a:pt x="102" y="67"/>
                    </a:cubicBezTo>
                    <a:cubicBezTo>
                      <a:pt x="102" y="48"/>
                      <a:pt x="102" y="48"/>
                      <a:pt x="102" y="48"/>
                    </a:cubicBezTo>
                    <a:cubicBezTo>
                      <a:pt x="97" y="48"/>
                      <a:pt x="97" y="48"/>
                      <a:pt x="97" y="48"/>
                    </a:cubicBezTo>
                    <a:cubicBezTo>
                      <a:pt x="97" y="68"/>
                      <a:pt x="97" y="68"/>
                      <a:pt x="97" y="68"/>
                    </a:cubicBezTo>
                    <a:cubicBezTo>
                      <a:pt x="97" y="68"/>
                      <a:pt x="98" y="72"/>
                      <a:pt x="101" y="72"/>
                    </a:cubicBezTo>
                    <a:moveTo>
                      <a:pt x="65" y="71"/>
                    </a:moveTo>
                    <a:cubicBezTo>
                      <a:pt x="71" y="71"/>
                      <a:pt x="71" y="71"/>
                      <a:pt x="71" y="71"/>
                    </a:cubicBezTo>
                    <a:cubicBezTo>
                      <a:pt x="71" y="59"/>
                      <a:pt x="71" y="59"/>
                      <a:pt x="71" y="59"/>
                    </a:cubicBezTo>
                    <a:cubicBezTo>
                      <a:pt x="77" y="40"/>
                      <a:pt x="77" y="40"/>
                      <a:pt x="77" y="40"/>
                    </a:cubicBezTo>
                    <a:cubicBezTo>
                      <a:pt x="72" y="40"/>
                      <a:pt x="72" y="40"/>
                      <a:pt x="72" y="40"/>
                    </a:cubicBezTo>
                    <a:cubicBezTo>
                      <a:pt x="68" y="52"/>
                      <a:pt x="68" y="52"/>
                      <a:pt x="68" y="52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65" y="59"/>
                      <a:pt x="65" y="59"/>
                      <a:pt x="65" y="59"/>
                    </a:cubicBezTo>
                    <a:lnTo>
                      <a:pt x="65" y="71"/>
                    </a:lnTo>
                    <a:close/>
                    <a:moveTo>
                      <a:pt x="98" y="99"/>
                    </a:moveTo>
                    <a:cubicBezTo>
                      <a:pt x="97" y="99"/>
                      <a:pt x="96" y="99"/>
                      <a:pt x="95" y="100"/>
                    </a:cubicBezTo>
                    <a:cubicBezTo>
                      <a:pt x="95" y="116"/>
                      <a:pt x="95" y="116"/>
                      <a:pt x="95" y="116"/>
                    </a:cubicBezTo>
                    <a:cubicBezTo>
                      <a:pt x="96" y="117"/>
                      <a:pt x="97" y="117"/>
                      <a:pt x="98" y="117"/>
                    </a:cubicBezTo>
                    <a:cubicBezTo>
                      <a:pt x="100" y="117"/>
                      <a:pt x="100" y="115"/>
                      <a:pt x="100" y="115"/>
                    </a:cubicBezTo>
                    <a:cubicBezTo>
                      <a:pt x="100" y="101"/>
                      <a:pt x="100" y="101"/>
                      <a:pt x="100" y="101"/>
                    </a:cubicBezTo>
                    <a:cubicBezTo>
                      <a:pt x="100" y="101"/>
                      <a:pt x="100" y="99"/>
                      <a:pt x="98" y="99"/>
                    </a:cubicBezTo>
                    <a:moveTo>
                      <a:pt x="88" y="0"/>
                    </a:moveTo>
                    <a:cubicBezTo>
                      <a:pt x="39" y="0"/>
                      <a:pt x="0" y="39"/>
                      <a:pt x="0" y="88"/>
                    </a:cubicBezTo>
                    <a:cubicBezTo>
                      <a:pt x="0" y="137"/>
                      <a:pt x="39" y="176"/>
                      <a:pt x="88" y="176"/>
                    </a:cubicBezTo>
                    <a:cubicBezTo>
                      <a:pt x="137" y="176"/>
                      <a:pt x="176" y="137"/>
                      <a:pt x="176" y="88"/>
                    </a:cubicBezTo>
                    <a:cubicBezTo>
                      <a:pt x="176" y="39"/>
                      <a:pt x="137" y="0"/>
                      <a:pt x="88" y="0"/>
                    </a:cubicBezTo>
                    <a:moveTo>
                      <a:pt x="88" y="168"/>
                    </a:moveTo>
                    <a:cubicBezTo>
                      <a:pt x="44" y="168"/>
                      <a:pt x="8" y="132"/>
                      <a:pt x="8" y="88"/>
                    </a:cubicBezTo>
                    <a:cubicBezTo>
                      <a:pt x="8" y="44"/>
                      <a:pt x="44" y="8"/>
                      <a:pt x="88" y="8"/>
                    </a:cubicBezTo>
                    <a:cubicBezTo>
                      <a:pt x="132" y="8"/>
                      <a:pt x="168" y="44"/>
                      <a:pt x="168" y="88"/>
                    </a:cubicBezTo>
                    <a:cubicBezTo>
                      <a:pt x="168" y="132"/>
                      <a:pt x="132" y="168"/>
                      <a:pt x="88" y="168"/>
                    </a:cubicBezTo>
                    <a:moveTo>
                      <a:pt x="118" y="77"/>
                    </a:moveTo>
                    <a:cubicBezTo>
                      <a:pt x="118" y="77"/>
                      <a:pt x="103" y="76"/>
                      <a:pt x="88" y="76"/>
                    </a:cubicBezTo>
                    <a:cubicBezTo>
                      <a:pt x="73" y="76"/>
                      <a:pt x="58" y="77"/>
                      <a:pt x="58" y="77"/>
                    </a:cubicBezTo>
                    <a:cubicBezTo>
                      <a:pt x="51" y="77"/>
                      <a:pt x="45" y="82"/>
                      <a:pt x="45" y="89"/>
                    </a:cubicBezTo>
                    <a:cubicBezTo>
                      <a:pt x="45" y="89"/>
                      <a:pt x="44" y="96"/>
                      <a:pt x="44" y="104"/>
                    </a:cubicBezTo>
                    <a:cubicBezTo>
                      <a:pt x="44" y="112"/>
                      <a:pt x="45" y="119"/>
                      <a:pt x="45" y="119"/>
                    </a:cubicBezTo>
                    <a:cubicBezTo>
                      <a:pt x="45" y="126"/>
                      <a:pt x="51" y="131"/>
                      <a:pt x="58" y="131"/>
                    </a:cubicBezTo>
                    <a:cubicBezTo>
                      <a:pt x="58" y="131"/>
                      <a:pt x="73" y="132"/>
                      <a:pt x="88" y="132"/>
                    </a:cubicBezTo>
                    <a:cubicBezTo>
                      <a:pt x="103" y="132"/>
                      <a:pt x="118" y="131"/>
                      <a:pt x="118" y="131"/>
                    </a:cubicBezTo>
                    <a:cubicBezTo>
                      <a:pt x="125" y="131"/>
                      <a:pt x="131" y="126"/>
                      <a:pt x="131" y="119"/>
                    </a:cubicBezTo>
                    <a:cubicBezTo>
                      <a:pt x="131" y="119"/>
                      <a:pt x="132" y="112"/>
                      <a:pt x="132" y="104"/>
                    </a:cubicBezTo>
                    <a:cubicBezTo>
                      <a:pt x="132" y="96"/>
                      <a:pt x="131" y="89"/>
                      <a:pt x="131" y="89"/>
                    </a:cubicBezTo>
                    <a:cubicBezTo>
                      <a:pt x="131" y="82"/>
                      <a:pt x="125" y="77"/>
                      <a:pt x="118" y="77"/>
                    </a:cubicBezTo>
                    <a:moveTo>
                      <a:pt x="70" y="90"/>
                    </a:moveTo>
                    <a:cubicBezTo>
                      <a:pt x="64" y="90"/>
                      <a:pt x="64" y="90"/>
                      <a:pt x="64" y="90"/>
                    </a:cubicBezTo>
                    <a:cubicBezTo>
                      <a:pt x="64" y="121"/>
                      <a:pt x="64" y="121"/>
                      <a:pt x="64" y="121"/>
                    </a:cubicBezTo>
                    <a:cubicBezTo>
                      <a:pt x="58" y="121"/>
                      <a:pt x="58" y="121"/>
                      <a:pt x="58" y="121"/>
                    </a:cubicBezTo>
                    <a:cubicBezTo>
                      <a:pt x="58" y="90"/>
                      <a:pt x="58" y="90"/>
                      <a:pt x="58" y="90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85"/>
                      <a:pt x="52" y="85"/>
                      <a:pt x="52" y="85"/>
                    </a:cubicBezTo>
                    <a:cubicBezTo>
                      <a:pt x="70" y="85"/>
                      <a:pt x="70" y="85"/>
                      <a:pt x="70" y="85"/>
                    </a:cubicBezTo>
                    <a:lnTo>
                      <a:pt x="70" y="90"/>
                    </a:lnTo>
                    <a:close/>
                    <a:moveTo>
                      <a:pt x="86" y="121"/>
                    </a:moveTo>
                    <a:cubicBezTo>
                      <a:pt x="81" y="121"/>
                      <a:pt x="81" y="121"/>
                      <a:pt x="81" y="121"/>
                    </a:cubicBezTo>
                    <a:cubicBezTo>
                      <a:pt x="81" y="119"/>
                      <a:pt x="81" y="119"/>
                      <a:pt x="81" y="119"/>
                    </a:cubicBezTo>
                    <a:cubicBezTo>
                      <a:pt x="81" y="119"/>
                      <a:pt x="78" y="122"/>
                      <a:pt x="75" y="122"/>
                    </a:cubicBezTo>
                    <a:cubicBezTo>
                      <a:pt x="71" y="122"/>
                      <a:pt x="71" y="119"/>
                      <a:pt x="71" y="119"/>
                    </a:cubicBezTo>
                    <a:cubicBezTo>
                      <a:pt x="71" y="94"/>
                      <a:pt x="71" y="94"/>
                      <a:pt x="71" y="94"/>
                    </a:cubicBezTo>
                    <a:cubicBezTo>
                      <a:pt x="76" y="94"/>
                      <a:pt x="76" y="94"/>
                      <a:pt x="76" y="94"/>
                    </a:cubicBezTo>
                    <a:cubicBezTo>
                      <a:pt x="76" y="117"/>
                      <a:pt x="76" y="117"/>
                      <a:pt x="76" y="117"/>
                    </a:cubicBezTo>
                    <a:cubicBezTo>
                      <a:pt x="76" y="117"/>
                      <a:pt x="76" y="118"/>
                      <a:pt x="77" y="118"/>
                    </a:cubicBezTo>
                    <a:cubicBezTo>
                      <a:pt x="79" y="118"/>
                      <a:pt x="81" y="116"/>
                      <a:pt x="81" y="116"/>
                    </a:cubicBezTo>
                    <a:cubicBezTo>
                      <a:pt x="81" y="94"/>
                      <a:pt x="81" y="94"/>
                      <a:pt x="81" y="94"/>
                    </a:cubicBezTo>
                    <a:cubicBezTo>
                      <a:pt x="86" y="94"/>
                      <a:pt x="86" y="94"/>
                      <a:pt x="86" y="94"/>
                    </a:cubicBezTo>
                    <a:lnTo>
                      <a:pt x="86" y="121"/>
                    </a:lnTo>
                    <a:close/>
                    <a:moveTo>
                      <a:pt x="105" y="115"/>
                    </a:moveTo>
                    <a:cubicBezTo>
                      <a:pt x="105" y="115"/>
                      <a:pt x="105" y="122"/>
                      <a:pt x="101" y="122"/>
                    </a:cubicBezTo>
                    <a:cubicBezTo>
                      <a:pt x="98" y="122"/>
                      <a:pt x="96" y="120"/>
                      <a:pt x="95" y="119"/>
                    </a:cubicBezTo>
                    <a:cubicBezTo>
                      <a:pt x="95" y="121"/>
                      <a:pt x="95" y="121"/>
                      <a:pt x="95" y="121"/>
                    </a:cubicBezTo>
                    <a:cubicBezTo>
                      <a:pt x="90" y="121"/>
                      <a:pt x="90" y="121"/>
                      <a:pt x="90" y="121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5" y="85"/>
                      <a:pt x="95" y="85"/>
                      <a:pt x="95" y="85"/>
                    </a:cubicBezTo>
                    <a:cubicBezTo>
                      <a:pt x="95" y="97"/>
                      <a:pt x="95" y="97"/>
                      <a:pt x="95" y="97"/>
                    </a:cubicBezTo>
                    <a:cubicBezTo>
                      <a:pt x="96" y="96"/>
                      <a:pt x="98" y="94"/>
                      <a:pt x="101" y="94"/>
                    </a:cubicBezTo>
                    <a:cubicBezTo>
                      <a:pt x="104" y="94"/>
                      <a:pt x="105" y="97"/>
                      <a:pt x="105" y="100"/>
                    </a:cubicBezTo>
                    <a:lnTo>
                      <a:pt x="105" y="115"/>
                    </a:lnTo>
                    <a:close/>
                    <a:moveTo>
                      <a:pt x="125" y="101"/>
                    </a:moveTo>
                    <a:cubicBezTo>
                      <a:pt x="125" y="109"/>
                      <a:pt x="125" y="109"/>
                      <a:pt x="125" y="109"/>
                    </a:cubicBezTo>
                    <a:cubicBezTo>
                      <a:pt x="114" y="109"/>
                      <a:pt x="114" y="109"/>
                      <a:pt x="114" y="109"/>
                    </a:cubicBezTo>
                    <a:cubicBezTo>
                      <a:pt x="114" y="115"/>
                      <a:pt x="114" y="115"/>
                      <a:pt x="114" y="115"/>
                    </a:cubicBezTo>
                    <a:cubicBezTo>
                      <a:pt x="114" y="115"/>
                      <a:pt x="114" y="117"/>
                      <a:pt x="117" y="117"/>
                    </a:cubicBezTo>
                    <a:cubicBezTo>
                      <a:pt x="119" y="117"/>
                      <a:pt x="119" y="115"/>
                      <a:pt x="119" y="115"/>
                    </a:cubicBezTo>
                    <a:cubicBezTo>
                      <a:pt x="119" y="112"/>
                      <a:pt x="119" y="112"/>
                      <a:pt x="119" y="112"/>
                    </a:cubicBezTo>
                    <a:cubicBezTo>
                      <a:pt x="125" y="112"/>
                      <a:pt x="125" y="112"/>
                      <a:pt x="125" y="112"/>
                    </a:cubicBezTo>
                    <a:cubicBezTo>
                      <a:pt x="125" y="116"/>
                      <a:pt x="125" y="116"/>
                      <a:pt x="125" y="116"/>
                    </a:cubicBezTo>
                    <a:cubicBezTo>
                      <a:pt x="125" y="116"/>
                      <a:pt x="124" y="122"/>
                      <a:pt x="117" y="122"/>
                    </a:cubicBezTo>
                    <a:cubicBezTo>
                      <a:pt x="111" y="122"/>
                      <a:pt x="109" y="116"/>
                      <a:pt x="109" y="116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94"/>
                      <a:pt x="117" y="94"/>
                    </a:cubicBezTo>
                    <a:cubicBezTo>
                      <a:pt x="125" y="94"/>
                      <a:pt x="125" y="101"/>
                      <a:pt x="125" y="101"/>
                    </a:cubicBezTo>
                    <a:moveTo>
                      <a:pt x="117" y="99"/>
                    </a:moveTo>
                    <a:cubicBezTo>
                      <a:pt x="114" y="99"/>
                      <a:pt x="114" y="101"/>
                      <a:pt x="114" y="101"/>
                    </a:cubicBezTo>
                    <a:cubicBezTo>
                      <a:pt x="114" y="105"/>
                      <a:pt x="114" y="105"/>
                      <a:pt x="114" y="105"/>
                    </a:cubicBezTo>
                    <a:cubicBezTo>
                      <a:pt x="119" y="105"/>
                      <a:pt x="119" y="105"/>
                      <a:pt x="119" y="105"/>
                    </a:cubicBezTo>
                    <a:cubicBezTo>
                      <a:pt x="119" y="101"/>
                      <a:pt x="119" y="101"/>
                      <a:pt x="119" y="101"/>
                    </a:cubicBezTo>
                    <a:cubicBezTo>
                      <a:pt x="119" y="101"/>
                      <a:pt x="119" y="99"/>
                      <a:pt x="117" y="99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</a:endParaRPr>
              </a:p>
            </p:txBody>
          </p:sp>
          <p:sp>
            <p:nvSpPr>
              <p:cNvPr id="12" name="Freeform 311">
                <a:extLst>
                  <a:ext uri="{FF2B5EF4-FFF2-40B4-BE49-F238E27FC236}">
                    <a16:creationId xmlns:a16="http://schemas.microsoft.com/office/drawing/2014/main" id="{B9770EB1-6B9C-594B-5B02-9196BBB1C2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2450" y="10666770"/>
                <a:ext cx="523546" cy="616482"/>
              </a:xfrm>
              <a:custGeom>
                <a:avLst/>
                <a:gdLst>
                  <a:gd name="T0" fmla="*/ 130 w 176"/>
                  <a:gd name="T1" fmla="*/ 57 h 176"/>
                  <a:gd name="T2" fmla="*/ 119 w 176"/>
                  <a:gd name="T3" fmla="*/ 61 h 176"/>
                  <a:gd name="T4" fmla="*/ 107 w 176"/>
                  <a:gd name="T5" fmla="*/ 56 h 176"/>
                  <a:gd name="T6" fmla="*/ 91 w 176"/>
                  <a:gd name="T7" fmla="*/ 72 h 176"/>
                  <a:gd name="T8" fmla="*/ 91 w 176"/>
                  <a:gd name="T9" fmla="*/ 76 h 176"/>
                  <a:gd name="T10" fmla="*/ 58 w 176"/>
                  <a:gd name="T11" fmla="*/ 59 h 176"/>
                  <a:gd name="T12" fmla="*/ 55 w 176"/>
                  <a:gd name="T13" fmla="*/ 67 h 176"/>
                  <a:gd name="T14" fmla="*/ 63 w 176"/>
                  <a:gd name="T15" fmla="*/ 81 h 176"/>
                  <a:gd name="T16" fmla="*/ 55 w 176"/>
                  <a:gd name="T17" fmla="*/ 79 h 176"/>
                  <a:gd name="T18" fmla="*/ 55 w 176"/>
                  <a:gd name="T19" fmla="*/ 79 h 176"/>
                  <a:gd name="T20" fmla="*/ 68 w 176"/>
                  <a:gd name="T21" fmla="*/ 95 h 176"/>
                  <a:gd name="T22" fmla="*/ 64 w 176"/>
                  <a:gd name="T23" fmla="*/ 95 h 176"/>
                  <a:gd name="T24" fmla="*/ 61 w 176"/>
                  <a:gd name="T25" fmla="*/ 95 h 176"/>
                  <a:gd name="T26" fmla="*/ 76 w 176"/>
                  <a:gd name="T27" fmla="*/ 106 h 176"/>
                  <a:gd name="T28" fmla="*/ 56 w 176"/>
                  <a:gd name="T29" fmla="*/ 113 h 176"/>
                  <a:gd name="T30" fmla="*/ 52 w 176"/>
                  <a:gd name="T31" fmla="*/ 113 h 176"/>
                  <a:gd name="T32" fmla="*/ 77 w 176"/>
                  <a:gd name="T33" fmla="*/ 120 h 176"/>
                  <a:gd name="T34" fmla="*/ 124 w 176"/>
                  <a:gd name="T35" fmla="*/ 74 h 176"/>
                  <a:gd name="T36" fmla="*/ 124 w 176"/>
                  <a:gd name="T37" fmla="*/ 72 h 176"/>
                  <a:gd name="T38" fmla="*/ 132 w 176"/>
                  <a:gd name="T39" fmla="*/ 64 h 176"/>
                  <a:gd name="T40" fmla="*/ 123 w 176"/>
                  <a:gd name="T41" fmla="*/ 66 h 176"/>
                  <a:gd name="T42" fmla="*/ 130 w 176"/>
                  <a:gd name="T43" fmla="*/ 57 h 176"/>
                  <a:gd name="T44" fmla="*/ 88 w 176"/>
                  <a:gd name="T45" fmla="*/ 0 h 176"/>
                  <a:gd name="T46" fmla="*/ 0 w 176"/>
                  <a:gd name="T47" fmla="*/ 88 h 176"/>
                  <a:gd name="T48" fmla="*/ 88 w 176"/>
                  <a:gd name="T49" fmla="*/ 176 h 176"/>
                  <a:gd name="T50" fmla="*/ 176 w 176"/>
                  <a:gd name="T51" fmla="*/ 88 h 176"/>
                  <a:gd name="T52" fmla="*/ 88 w 176"/>
                  <a:gd name="T53" fmla="*/ 0 h 176"/>
                  <a:gd name="T54" fmla="*/ 88 w 176"/>
                  <a:gd name="T55" fmla="*/ 168 h 176"/>
                  <a:gd name="T56" fmla="*/ 8 w 176"/>
                  <a:gd name="T57" fmla="*/ 88 h 176"/>
                  <a:gd name="T58" fmla="*/ 88 w 176"/>
                  <a:gd name="T59" fmla="*/ 8 h 176"/>
                  <a:gd name="T60" fmla="*/ 168 w 176"/>
                  <a:gd name="T61" fmla="*/ 88 h 176"/>
                  <a:gd name="T62" fmla="*/ 88 w 176"/>
                  <a:gd name="T63" fmla="*/ 16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6" h="176">
                    <a:moveTo>
                      <a:pt x="130" y="57"/>
                    </a:moveTo>
                    <a:cubicBezTo>
                      <a:pt x="127" y="59"/>
                      <a:pt x="123" y="60"/>
                      <a:pt x="119" y="61"/>
                    </a:cubicBezTo>
                    <a:cubicBezTo>
                      <a:pt x="116" y="58"/>
                      <a:pt x="112" y="56"/>
                      <a:pt x="107" y="56"/>
                    </a:cubicBezTo>
                    <a:cubicBezTo>
                      <a:pt x="98" y="56"/>
                      <a:pt x="91" y="63"/>
                      <a:pt x="91" y="72"/>
                    </a:cubicBezTo>
                    <a:cubicBezTo>
                      <a:pt x="91" y="73"/>
                      <a:pt x="91" y="75"/>
                      <a:pt x="91" y="76"/>
                    </a:cubicBezTo>
                    <a:cubicBezTo>
                      <a:pt x="78" y="75"/>
                      <a:pt x="66" y="69"/>
                      <a:pt x="58" y="59"/>
                    </a:cubicBezTo>
                    <a:cubicBezTo>
                      <a:pt x="56" y="61"/>
                      <a:pt x="55" y="64"/>
                      <a:pt x="55" y="67"/>
                    </a:cubicBezTo>
                    <a:cubicBezTo>
                      <a:pt x="55" y="73"/>
                      <a:pt x="58" y="78"/>
                      <a:pt x="63" y="81"/>
                    </a:cubicBezTo>
                    <a:cubicBezTo>
                      <a:pt x="60" y="80"/>
                      <a:pt x="57" y="80"/>
                      <a:pt x="55" y="79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87"/>
                      <a:pt x="61" y="93"/>
                      <a:pt x="68" y="95"/>
                    </a:cubicBezTo>
                    <a:cubicBezTo>
                      <a:pt x="67" y="95"/>
                      <a:pt x="66" y="95"/>
                      <a:pt x="64" y="95"/>
                    </a:cubicBezTo>
                    <a:cubicBezTo>
                      <a:pt x="63" y="95"/>
                      <a:pt x="62" y="95"/>
                      <a:pt x="61" y="95"/>
                    </a:cubicBezTo>
                    <a:cubicBezTo>
                      <a:pt x="63" y="101"/>
                      <a:pt x="69" y="106"/>
                      <a:pt x="76" y="106"/>
                    </a:cubicBezTo>
                    <a:cubicBezTo>
                      <a:pt x="71" y="110"/>
                      <a:pt x="64" y="113"/>
                      <a:pt x="56" y="113"/>
                    </a:cubicBezTo>
                    <a:cubicBezTo>
                      <a:pt x="55" y="113"/>
                      <a:pt x="53" y="113"/>
                      <a:pt x="52" y="113"/>
                    </a:cubicBezTo>
                    <a:cubicBezTo>
                      <a:pt x="59" y="117"/>
                      <a:pt x="68" y="120"/>
                      <a:pt x="77" y="120"/>
                    </a:cubicBezTo>
                    <a:cubicBezTo>
                      <a:pt x="107" y="120"/>
                      <a:pt x="124" y="95"/>
                      <a:pt x="124" y="74"/>
                    </a:cubicBezTo>
                    <a:cubicBezTo>
                      <a:pt x="124" y="73"/>
                      <a:pt x="124" y="73"/>
                      <a:pt x="124" y="72"/>
                    </a:cubicBezTo>
                    <a:cubicBezTo>
                      <a:pt x="127" y="70"/>
                      <a:pt x="130" y="67"/>
                      <a:pt x="132" y="64"/>
                    </a:cubicBezTo>
                    <a:cubicBezTo>
                      <a:pt x="129" y="65"/>
                      <a:pt x="126" y="66"/>
                      <a:pt x="123" y="66"/>
                    </a:cubicBezTo>
                    <a:cubicBezTo>
                      <a:pt x="126" y="64"/>
                      <a:pt x="129" y="61"/>
                      <a:pt x="130" y="57"/>
                    </a:cubicBezTo>
                    <a:moveTo>
                      <a:pt x="88" y="0"/>
                    </a:moveTo>
                    <a:cubicBezTo>
                      <a:pt x="39" y="0"/>
                      <a:pt x="0" y="39"/>
                      <a:pt x="0" y="88"/>
                    </a:cubicBezTo>
                    <a:cubicBezTo>
                      <a:pt x="0" y="137"/>
                      <a:pt x="39" y="176"/>
                      <a:pt x="88" y="176"/>
                    </a:cubicBezTo>
                    <a:cubicBezTo>
                      <a:pt x="137" y="176"/>
                      <a:pt x="176" y="137"/>
                      <a:pt x="176" y="88"/>
                    </a:cubicBezTo>
                    <a:cubicBezTo>
                      <a:pt x="176" y="39"/>
                      <a:pt x="137" y="0"/>
                      <a:pt x="88" y="0"/>
                    </a:cubicBezTo>
                    <a:moveTo>
                      <a:pt x="88" y="168"/>
                    </a:moveTo>
                    <a:cubicBezTo>
                      <a:pt x="44" y="168"/>
                      <a:pt x="8" y="132"/>
                      <a:pt x="8" y="88"/>
                    </a:cubicBezTo>
                    <a:cubicBezTo>
                      <a:pt x="8" y="44"/>
                      <a:pt x="44" y="8"/>
                      <a:pt x="88" y="8"/>
                    </a:cubicBezTo>
                    <a:cubicBezTo>
                      <a:pt x="132" y="8"/>
                      <a:pt x="168" y="44"/>
                      <a:pt x="168" y="88"/>
                    </a:cubicBezTo>
                    <a:cubicBezTo>
                      <a:pt x="168" y="132"/>
                      <a:pt x="132" y="168"/>
                      <a:pt x="88" y="168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</a:endParaRPr>
              </a:p>
            </p:txBody>
          </p:sp>
          <p:sp>
            <p:nvSpPr>
              <p:cNvPr id="13" name="Freeform 321">
                <a:extLst>
                  <a:ext uri="{FF2B5EF4-FFF2-40B4-BE49-F238E27FC236}">
                    <a16:creationId xmlns:a16="http://schemas.microsoft.com/office/drawing/2014/main" id="{018AD025-EF03-5215-277E-714B9C5E44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5406" y="11553377"/>
                <a:ext cx="524814" cy="597657"/>
              </a:xfrm>
              <a:custGeom>
                <a:avLst/>
                <a:gdLst>
                  <a:gd name="T0" fmla="*/ 88 w 176"/>
                  <a:gd name="T1" fmla="*/ 0 h 176"/>
                  <a:gd name="T2" fmla="*/ 0 w 176"/>
                  <a:gd name="T3" fmla="*/ 88 h 176"/>
                  <a:gd name="T4" fmla="*/ 88 w 176"/>
                  <a:gd name="T5" fmla="*/ 176 h 176"/>
                  <a:gd name="T6" fmla="*/ 176 w 176"/>
                  <a:gd name="T7" fmla="*/ 88 h 176"/>
                  <a:gd name="T8" fmla="*/ 88 w 176"/>
                  <a:gd name="T9" fmla="*/ 0 h 176"/>
                  <a:gd name="T10" fmla="*/ 88 w 176"/>
                  <a:gd name="T11" fmla="*/ 168 h 176"/>
                  <a:gd name="T12" fmla="*/ 8 w 176"/>
                  <a:gd name="T13" fmla="*/ 88 h 176"/>
                  <a:gd name="T14" fmla="*/ 88 w 176"/>
                  <a:gd name="T15" fmla="*/ 8 h 176"/>
                  <a:gd name="T16" fmla="*/ 168 w 176"/>
                  <a:gd name="T17" fmla="*/ 88 h 176"/>
                  <a:gd name="T18" fmla="*/ 88 w 176"/>
                  <a:gd name="T19" fmla="*/ 168 h 176"/>
                  <a:gd name="T20" fmla="*/ 112 w 176"/>
                  <a:gd name="T21" fmla="*/ 48 h 176"/>
                  <a:gd name="T22" fmla="*/ 64 w 176"/>
                  <a:gd name="T23" fmla="*/ 48 h 176"/>
                  <a:gd name="T24" fmla="*/ 48 w 176"/>
                  <a:gd name="T25" fmla="*/ 64 h 176"/>
                  <a:gd name="T26" fmla="*/ 48 w 176"/>
                  <a:gd name="T27" fmla="*/ 112 h 176"/>
                  <a:gd name="T28" fmla="*/ 64 w 176"/>
                  <a:gd name="T29" fmla="*/ 128 h 176"/>
                  <a:gd name="T30" fmla="*/ 112 w 176"/>
                  <a:gd name="T31" fmla="*/ 128 h 176"/>
                  <a:gd name="T32" fmla="*/ 128 w 176"/>
                  <a:gd name="T33" fmla="*/ 112 h 176"/>
                  <a:gd name="T34" fmla="*/ 128 w 176"/>
                  <a:gd name="T35" fmla="*/ 64 h 176"/>
                  <a:gd name="T36" fmla="*/ 112 w 176"/>
                  <a:gd name="T37" fmla="*/ 48 h 176"/>
                  <a:gd name="T38" fmla="*/ 104 w 176"/>
                  <a:gd name="T39" fmla="*/ 60 h 176"/>
                  <a:gd name="T40" fmla="*/ 116 w 176"/>
                  <a:gd name="T41" fmla="*/ 60 h 176"/>
                  <a:gd name="T42" fmla="*/ 116 w 176"/>
                  <a:gd name="T43" fmla="*/ 72 h 176"/>
                  <a:gd name="T44" fmla="*/ 104 w 176"/>
                  <a:gd name="T45" fmla="*/ 72 h 176"/>
                  <a:gd name="T46" fmla="*/ 104 w 176"/>
                  <a:gd name="T47" fmla="*/ 60 h 176"/>
                  <a:gd name="T48" fmla="*/ 88 w 176"/>
                  <a:gd name="T49" fmla="*/ 72 h 176"/>
                  <a:gd name="T50" fmla="*/ 104 w 176"/>
                  <a:gd name="T51" fmla="*/ 88 h 176"/>
                  <a:gd name="T52" fmla="*/ 88 w 176"/>
                  <a:gd name="T53" fmla="*/ 104 h 176"/>
                  <a:gd name="T54" fmla="*/ 72 w 176"/>
                  <a:gd name="T55" fmla="*/ 88 h 176"/>
                  <a:gd name="T56" fmla="*/ 88 w 176"/>
                  <a:gd name="T57" fmla="*/ 72 h 176"/>
                  <a:gd name="T58" fmla="*/ 120 w 176"/>
                  <a:gd name="T59" fmla="*/ 112 h 176"/>
                  <a:gd name="T60" fmla="*/ 112 w 176"/>
                  <a:gd name="T61" fmla="*/ 120 h 176"/>
                  <a:gd name="T62" fmla="*/ 64 w 176"/>
                  <a:gd name="T63" fmla="*/ 120 h 176"/>
                  <a:gd name="T64" fmla="*/ 56 w 176"/>
                  <a:gd name="T65" fmla="*/ 112 h 176"/>
                  <a:gd name="T66" fmla="*/ 56 w 176"/>
                  <a:gd name="T67" fmla="*/ 84 h 176"/>
                  <a:gd name="T68" fmla="*/ 64 w 176"/>
                  <a:gd name="T69" fmla="*/ 84 h 176"/>
                  <a:gd name="T70" fmla="*/ 64 w 176"/>
                  <a:gd name="T71" fmla="*/ 88 h 176"/>
                  <a:gd name="T72" fmla="*/ 88 w 176"/>
                  <a:gd name="T73" fmla="*/ 112 h 176"/>
                  <a:gd name="T74" fmla="*/ 112 w 176"/>
                  <a:gd name="T75" fmla="*/ 88 h 176"/>
                  <a:gd name="T76" fmla="*/ 112 w 176"/>
                  <a:gd name="T77" fmla="*/ 84 h 176"/>
                  <a:gd name="T78" fmla="*/ 120 w 176"/>
                  <a:gd name="T79" fmla="*/ 84 h 176"/>
                  <a:gd name="T80" fmla="*/ 120 w 176"/>
                  <a:gd name="T81" fmla="*/ 11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6" h="176">
                    <a:moveTo>
                      <a:pt x="88" y="0"/>
                    </a:moveTo>
                    <a:cubicBezTo>
                      <a:pt x="39" y="0"/>
                      <a:pt x="0" y="39"/>
                      <a:pt x="0" y="88"/>
                    </a:cubicBezTo>
                    <a:cubicBezTo>
                      <a:pt x="0" y="137"/>
                      <a:pt x="39" y="176"/>
                      <a:pt x="88" y="176"/>
                    </a:cubicBezTo>
                    <a:cubicBezTo>
                      <a:pt x="137" y="176"/>
                      <a:pt x="176" y="137"/>
                      <a:pt x="176" y="88"/>
                    </a:cubicBezTo>
                    <a:cubicBezTo>
                      <a:pt x="176" y="39"/>
                      <a:pt x="137" y="0"/>
                      <a:pt x="88" y="0"/>
                    </a:cubicBezTo>
                    <a:moveTo>
                      <a:pt x="88" y="168"/>
                    </a:moveTo>
                    <a:cubicBezTo>
                      <a:pt x="44" y="168"/>
                      <a:pt x="8" y="132"/>
                      <a:pt x="8" y="88"/>
                    </a:cubicBezTo>
                    <a:cubicBezTo>
                      <a:pt x="8" y="44"/>
                      <a:pt x="44" y="8"/>
                      <a:pt x="88" y="8"/>
                    </a:cubicBezTo>
                    <a:cubicBezTo>
                      <a:pt x="132" y="8"/>
                      <a:pt x="168" y="44"/>
                      <a:pt x="168" y="88"/>
                    </a:cubicBezTo>
                    <a:cubicBezTo>
                      <a:pt x="168" y="132"/>
                      <a:pt x="132" y="168"/>
                      <a:pt x="88" y="168"/>
                    </a:cubicBezTo>
                    <a:moveTo>
                      <a:pt x="112" y="48"/>
                    </a:moveTo>
                    <a:cubicBezTo>
                      <a:pt x="64" y="48"/>
                      <a:pt x="64" y="48"/>
                      <a:pt x="64" y="48"/>
                    </a:cubicBezTo>
                    <a:cubicBezTo>
                      <a:pt x="55" y="48"/>
                      <a:pt x="48" y="55"/>
                      <a:pt x="48" y="64"/>
                    </a:cubicBezTo>
                    <a:cubicBezTo>
                      <a:pt x="48" y="112"/>
                      <a:pt x="48" y="112"/>
                      <a:pt x="48" y="112"/>
                    </a:cubicBezTo>
                    <a:cubicBezTo>
                      <a:pt x="48" y="121"/>
                      <a:pt x="55" y="128"/>
                      <a:pt x="64" y="128"/>
                    </a:cubicBez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21" y="128"/>
                      <a:pt x="128" y="121"/>
                      <a:pt x="128" y="112"/>
                    </a:cubicBezTo>
                    <a:cubicBezTo>
                      <a:pt x="128" y="64"/>
                      <a:pt x="128" y="64"/>
                      <a:pt x="128" y="64"/>
                    </a:cubicBezTo>
                    <a:cubicBezTo>
                      <a:pt x="128" y="55"/>
                      <a:pt x="121" y="48"/>
                      <a:pt x="112" y="48"/>
                    </a:cubicBezTo>
                    <a:moveTo>
                      <a:pt x="104" y="60"/>
                    </a:moveTo>
                    <a:cubicBezTo>
                      <a:pt x="116" y="60"/>
                      <a:pt x="116" y="60"/>
                      <a:pt x="116" y="60"/>
                    </a:cubicBezTo>
                    <a:cubicBezTo>
                      <a:pt x="116" y="72"/>
                      <a:pt x="116" y="72"/>
                      <a:pt x="116" y="72"/>
                    </a:cubicBezTo>
                    <a:cubicBezTo>
                      <a:pt x="104" y="72"/>
                      <a:pt x="104" y="72"/>
                      <a:pt x="104" y="72"/>
                    </a:cubicBezTo>
                    <a:lnTo>
                      <a:pt x="104" y="60"/>
                    </a:lnTo>
                    <a:close/>
                    <a:moveTo>
                      <a:pt x="88" y="72"/>
                    </a:moveTo>
                    <a:cubicBezTo>
                      <a:pt x="97" y="72"/>
                      <a:pt x="104" y="79"/>
                      <a:pt x="104" y="88"/>
                    </a:cubicBezTo>
                    <a:cubicBezTo>
                      <a:pt x="104" y="97"/>
                      <a:pt x="97" y="104"/>
                      <a:pt x="88" y="104"/>
                    </a:cubicBezTo>
                    <a:cubicBezTo>
                      <a:pt x="79" y="104"/>
                      <a:pt x="72" y="97"/>
                      <a:pt x="72" y="88"/>
                    </a:cubicBezTo>
                    <a:cubicBezTo>
                      <a:pt x="72" y="79"/>
                      <a:pt x="79" y="72"/>
                      <a:pt x="88" y="72"/>
                    </a:cubicBezTo>
                    <a:moveTo>
                      <a:pt x="120" y="112"/>
                    </a:moveTo>
                    <a:cubicBezTo>
                      <a:pt x="120" y="116"/>
                      <a:pt x="116" y="120"/>
                      <a:pt x="112" y="120"/>
                    </a:cubicBezTo>
                    <a:cubicBezTo>
                      <a:pt x="64" y="120"/>
                      <a:pt x="64" y="120"/>
                      <a:pt x="64" y="120"/>
                    </a:cubicBezTo>
                    <a:cubicBezTo>
                      <a:pt x="60" y="120"/>
                      <a:pt x="56" y="116"/>
                      <a:pt x="56" y="112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64" y="84"/>
                      <a:pt x="64" y="84"/>
                      <a:pt x="64" y="84"/>
                    </a:cubicBezTo>
                    <a:cubicBezTo>
                      <a:pt x="64" y="85"/>
                      <a:pt x="64" y="87"/>
                      <a:pt x="64" y="88"/>
                    </a:cubicBezTo>
                    <a:cubicBezTo>
                      <a:pt x="64" y="101"/>
                      <a:pt x="75" y="112"/>
                      <a:pt x="88" y="112"/>
                    </a:cubicBezTo>
                    <a:cubicBezTo>
                      <a:pt x="101" y="112"/>
                      <a:pt x="112" y="101"/>
                      <a:pt x="112" y="88"/>
                    </a:cubicBezTo>
                    <a:cubicBezTo>
                      <a:pt x="112" y="87"/>
                      <a:pt x="112" y="85"/>
                      <a:pt x="112" y="84"/>
                    </a:cubicBezTo>
                    <a:cubicBezTo>
                      <a:pt x="120" y="84"/>
                      <a:pt x="120" y="84"/>
                      <a:pt x="120" y="84"/>
                    </a:cubicBezTo>
                    <a:lnTo>
                      <a:pt x="120" y="112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</a:endParaRPr>
              </a:p>
            </p:txBody>
          </p:sp>
          <p:sp>
            <p:nvSpPr>
              <p:cNvPr id="14" name="Freeform 312">
                <a:extLst>
                  <a:ext uri="{FF2B5EF4-FFF2-40B4-BE49-F238E27FC236}">
                    <a16:creationId xmlns:a16="http://schemas.microsoft.com/office/drawing/2014/main" id="{ECA09AC4-568A-F38C-BA02-295B2675C0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43120" y="12409078"/>
                <a:ext cx="509386" cy="653286"/>
              </a:xfrm>
              <a:custGeom>
                <a:avLst/>
                <a:gdLst>
                  <a:gd name="T0" fmla="*/ 88 w 176"/>
                  <a:gd name="T1" fmla="*/ 0 h 176"/>
                  <a:gd name="T2" fmla="*/ 0 w 176"/>
                  <a:gd name="T3" fmla="*/ 88 h 176"/>
                  <a:gd name="T4" fmla="*/ 88 w 176"/>
                  <a:gd name="T5" fmla="*/ 176 h 176"/>
                  <a:gd name="T6" fmla="*/ 176 w 176"/>
                  <a:gd name="T7" fmla="*/ 88 h 176"/>
                  <a:gd name="T8" fmla="*/ 88 w 176"/>
                  <a:gd name="T9" fmla="*/ 0 h 176"/>
                  <a:gd name="T10" fmla="*/ 88 w 176"/>
                  <a:gd name="T11" fmla="*/ 168 h 176"/>
                  <a:gd name="T12" fmla="*/ 8 w 176"/>
                  <a:gd name="T13" fmla="*/ 88 h 176"/>
                  <a:gd name="T14" fmla="*/ 88 w 176"/>
                  <a:gd name="T15" fmla="*/ 8 h 176"/>
                  <a:gd name="T16" fmla="*/ 168 w 176"/>
                  <a:gd name="T17" fmla="*/ 88 h 176"/>
                  <a:gd name="T18" fmla="*/ 88 w 176"/>
                  <a:gd name="T19" fmla="*/ 168 h 176"/>
                  <a:gd name="T20" fmla="*/ 96 w 176"/>
                  <a:gd name="T21" fmla="*/ 69 h 176"/>
                  <a:gd name="T22" fmla="*/ 101 w 176"/>
                  <a:gd name="T23" fmla="*/ 64 h 176"/>
                  <a:gd name="T24" fmla="*/ 108 w 176"/>
                  <a:gd name="T25" fmla="*/ 64 h 176"/>
                  <a:gd name="T26" fmla="*/ 108 w 176"/>
                  <a:gd name="T27" fmla="*/ 52 h 176"/>
                  <a:gd name="T28" fmla="*/ 97 w 176"/>
                  <a:gd name="T29" fmla="*/ 52 h 176"/>
                  <a:gd name="T30" fmla="*/ 80 w 176"/>
                  <a:gd name="T31" fmla="*/ 68 h 176"/>
                  <a:gd name="T32" fmla="*/ 80 w 176"/>
                  <a:gd name="T33" fmla="*/ 76 h 176"/>
                  <a:gd name="T34" fmla="*/ 72 w 176"/>
                  <a:gd name="T35" fmla="*/ 76 h 176"/>
                  <a:gd name="T36" fmla="*/ 72 w 176"/>
                  <a:gd name="T37" fmla="*/ 88 h 176"/>
                  <a:gd name="T38" fmla="*/ 80 w 176"/>
                  <a:gd name="T39" fmla="*/ 88 h 176"/>
                  <a:gd name="T40" fmla="*/ 80 w 176"/>
                  <a:gd name="T41" fmla="*/ 124 h 176"/>
                  <a:gd name="T42" fmla="*/ 96 w 176"/>
                  <a:gd name="T43" fmla="*/ 124 h 176"/>
                  <a:gd name="T44" fmla="*/ 96 w 176"/>
                  <a:gd name="T45" fmla="*/ 88 h 176"/>
                  <a:gd name="T46" fmla="*/ 107 w 176"/>
                  <a:gd name="T47" fmla="*/ 88 h 176"/>
                  <a:gd name="T48" fmla="*/ 108 w 176"/>
                  <a:gd name="T49" fmla="*/ 76 h 176"/>
                  <a:gd name="T50" fmla="*/ 96 w 176"/>
                  <a:gd name="T51" fmla="*/ 76 h 176"/>
                  <a:gd name="T52" fmla="*/ 96 w 176"/>
                  <a:gd name="T53" fmla="*/ 6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6" h="176">
                    <a:moveTo>
                      <a:pt x="88" y="0"/>
                    </a:moveTo>
                    <a:cubicBezTo>
                      <a:pt x="39" y="0"/>
                      <a:pt x="0" y="39"/>
                      <a:pt x="0" y="88"/>
                    </a:cubicBezTo>
                    <a:cubicBezTo>
                      <a:pt x="0" y="137"/>
                      <a:pt x="39" y="176"/>
                      <a:pt x="88" y="176"/>
                    </a:cubicBezTo>
                    <a:cubicBezTo>
                      <a:pt x="137" y="176"/>
                      <a:pt x="176" y="137"/>
                      <a:pt x="176" y="88"/>
                    </a:cubicBezTo>
                    <a:cubicBezTo>
                      <a:pt x="176" y="39"/>
                      <a:pt x="137" y="0"/>
                      <a:pt x="88" y="0"/>
                    </a:cubicBezTo>
                    <a:moveTo>
                      <a:pt x="88" y="168"/>
                    </a:moveTo>
                    <a:cubicBezTo>
                      <a:pt x="44" y="168"/>
                      <a:pt x="8" y="132"/>
                      <a:pt x="8" y="88"/>
                    </a:cubicBezTo>
                    <a:cubicBezTo>
                      <a:pt x="8" y="44"/>
                      <a:pt x="44" y="8"/>
                      <a:pt x="88" y="8"/>
                    </a:cubicBezTo>
                    <a:cubicBezTo>
                      <a:pt x="132" y="8"/>
                      <a:pt x="168" y="44"/>
                      <a:pt x="168" y="88"/>
                    </a:cubicBezTo>
                    <a:cubicBezTo>
                      <a:pt x="168" y="132"/>
                      <a:pt x="132" y="168"/>
                      <a:pt x="88" y="168"/>
                    </a:cubicBezTo>
                    <a:moveTo>
                      <a:pt x="96" y="69"/>
                    </a:moveTo>
                    <a:cubicBezTo>
                      <a:pt x="96" y="66"/>
                      <a:pt x="96" y="64"/>
                      <a:pt x="101" y="64"/>
                    </a:cubicBezTo>
                    <a:cubicBezTo>
                      <a:pt x="108" y="64"/>
                      <a:pt x="108" y="64"/>
                      <a:pt x="108" y="64"/>
                    </a:cubicBezTo>
                    <a:cubicBezTo>
                      <a:pt x="108" y="52"/>
                      <a:pt x="108" y="52"/>
                      <a:pt x="108" y="52"/>
                    </a:cubicBezTo>
                    <a:cubicBezTo>
                      <a:pt x="97" y="52"/>
                      <a:pt x="97" y="52"/>
                      <a:pt x="97" y="52"/>
                    </a:cubicBezTo>
                    <a:cubicBezTo>
                      <a:pt x="84" y="52"/>
                      <a:pt x="80" y="58"/>
                      <a:pt x="80" y="68"/>
                    </a:cubicBezTo>
                    <a:cubicBezTo>
                      <a:pt x="80" y="76"/>
                      <a:pt x="80" y="76"/>
                      <a:pt x="80" y="76"/>
                    </a:cubicBezTo>
                    <a:cubicBezTo>
                      <a:pt x="72" y="76"/>
                      <a:pt x="72" y="76"/>
                      <a:pt x="72" y="76"/>
                    </a:cubicBezTo>
                    <a:cubicBezTo>
                      <a:pt x="72" y="88"/>
                      <a:pt x="72" y="88"/>
                      <a:pt x="72" y="88"/>
                    </a:cubicBezTo>
                    <a:cubicBezTo>
                      <a:pt x="80" y="88"/>
                      <a:pt x="80" y="88"/>
                      <a:pt x="80" y="88"/>
                    </a:cubicBezTo>
                    <a:cubicBezTo>
                      <a:pt x="80" y="124"/>
                      <a:pt x="80" y="124"/>
                      <a:pt x="80" y="124"/>
                    </a:cubicBezTo>
                    <a:cubicBezTo>
                      <a:pt x="96" y="124"/>
                      <a:pt x="96" y="124"/>
                      <a:pt x="96" y="124"/>
                    </a:cubicBezTo>
                    <a:cubicBezTo>
                      <a:pt x="96" y="88"/>
                      <a:pt x="96" y="88"/>
                      <a:pt x="96" y="88"/>
                    </a:cubicBezTo>
                    <a:cubicBezTo>
                      <a:pt x="107" y="88"/>
                      <a:pt x="107" y="88"/>
                      <a:pt x="107" y="88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96" y="76"/>
                      <a:pt x="96" y="76"/>
                      <a:pt x="96" y="76"/>
                    </a:cubicBezTo>
                    <a:lnTo>
                      <a:pt x="96" y="69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anum Gothic" panose="020B0604020202020204" charset="-127"/>
                  <a:ea typeface="Nanum Gothic" panose="020B0604020202020204" charset="-127"/>
                </a:endParaRPr>
              </a:p>
            </p:txBody>
          </p:sp>
        </p:grpSp>
      </p:grpSp>
      <p:sp>
        <p:nvSpPr>
          <p:cNvPr id="15" name="TextBox 8">
            <a:extLst>
              <a:ext uri="{FF2B5EF4-FFF2-40B4-BE49-F238E27FC236}">
                <a16:creationId xmlns:a16="http://schemas.microsoft.com/office/drawing/2014/main" id="{727DCFD3-9A12-0A7A-1E1B-A855D80C3B65}"/>
              </a:ext>
            </a:extLst>
          </p:cNvPr>
          <p:cNvSpPr txBox="1"/>
          <p:nvPr/>
        </p:nvSpPr>
        <p:spPr>
          <a:xfrm>
            <a:off x="2530147" y="2756781"/>
            <a:ext cx="7564315" cy="95410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1828434">
              <a:buClrTx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POSICIONAMIENTO DE MARCA INSAFORP</a:t>
            </a:r>
          </a:p>
          <a:p>
            <a:pPr algn="ctr" defTabSz="1828434">
              <a:buClrTx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ESPACIOS / PUBLICITY</a:t>
            </a:r>
          </a:p>
        </p:txBody>
      </p:sp>
      <p:sp>
        <p:nvSpPr>
          <p:cNvPr id="16" name="TextBox 31">
            <a:extLst>
              <a:ext uri="{FF2B5EF4-FFF2-40B4-BE49-F238E27FC236}">
                <a16:creationId xmlns:a16="http://schemas.microsoft.com/office/drawing/2014/main" id="{01317872-1556-44FD-FA11-B394428178FF}"/>
              </a:ext>
            </a:extLst>
          </p:cNvPr>
          <p:cNvSpPr txBox="1"/>
          <p:nvPr/>
        </p:nvSpPr>
        <p:spPr>
          <a:xfrm>
            <a:off x="2051491" y="3644099"/>
            <a:ext cx="2488117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4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$237,398</a:t>
            </a:r>
          </a:p>
        </p:txBody>
      </p:sp>
      <p:sp>
        <p:nvSpPr>
          <p:cNvPr id="17" name="TextBox 35">
            <a:extLst>
              <a:ext uri="{FF2B5EF4-FFF2-40B4-BE49-F238E27FC236}">
                <a16:creationId xmlns:a16="http://schemas.microsoft.com/office/drawing/2014/main" id="{8817695A-3FC8-EAA1-F1E6-D1ADC26D624B}"/>
              </a:ext>
            </a:extLst>
          </p:cNvPr>
          <p:cNvSpPr txBox="1"/>
          <p:nvPr/>
        </p:nvSpPr>
        <p:spPr>
          <a:xfrm>
            <a:off x="4719936" y="3944169"/>
            <a:ext cx="6108073" cy="5847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3200" kern="12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Lato Light" panose="020F0502020204030203" pitchFamily="34" charset="0"/>
              </a:rPr>
              <a:t>Ahorro</a:t>
            </a:r>
            <a:r>
              <a:rPr lang="en-US" sz="3200" kern="12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Lato Light" panose="020F0502020204030203" pitchFamily="34" charset="0"/>
              </a:rPr>
              <a:t> PUBLICITY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30D30C81-C787-43D2-D908-A66A5CDC4992}"/>
              </a:ext>
            </a:extLst>
          </p:cNvPr>
          <p:cNvSpPr txBox="1"/>
          <p:nvPr/>
        </p:nvSpPr>
        <p:spPr>
          <a:xfrm>
            <a:off x="1231326" y="8631695"/>
            <a:ext cx="9819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PUBLICACIONES, ATENCIONES Y PRODUCCIONES</a:t>
            </a:r>
          </a:p>
        </p:txBody>
      </p:sp>
      <p:sp>
        <p:nvSpPr>
          <p:cNvPr id="20" name="Freeform 77">
            <a:extLst>
              <a:ext uri="{FF2B5EF4-FFF2-40B4-BE49-F238E27FC236}">
                <a16:creationId xmlns:a16="http://schemas.microsoft.com/office/drawing/2014/main" id="{4E2CD2AD-8316-CED7-8CFD-EBD55C315DF9}"/>
              </a:ext>
            </a:extLst>
          </p:cNvPr>
          <p:cNvSpPr>
            <a:spLocks noEditPoints="1"/>
          </p:cNvSpPr>
          <p:nvPr/>
        </p:nvSpPr>
        <p:spPr bwMode="auto">
          <a:xfrm>
            <a:off x="2823895" y="7097270"/>
            <a:ext cx="622698" cy="66250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7F36C1FB-927F-FB45-CBC3-5E30C01B6F9F}"/>
              </a:ext>
            </a:extLst>
          </p:cNvPr>
          <p:cNvSpPr/>
          <p:nvPr/>
        </p:nvSpPr>
        <p:spPr>
          <a:xfrm>
            <a:off x="2593815" y="10513959"/>
            <a:ext cx="6960573" cy="1153092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208BF340-A87E-D3A6-62A4-5C509FA8B007}"/>
              </a:ext>
            </a:extLst>
          </p:cNvPr>
          <p:cNvSpPr txBox="1"/>
          <p:nvPr/>
        </p:nvSpPr>
        <p:spPr>
          <a:xfrm>
            <a:off x="3907919" y="10524180"/>
            <a:ext cx="1889639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4,549</a:t>
            </a:r>
          </a:p>
        </p:txBody>
      </p:sp>
      <p:sp>
        <p:nvSpPr>
          <p:cNvPr id="23" name="Freeform 77">
            <a:extLst>
              <a:ext uri="{FF2B5EF4-FFF2-40B4-BE49-F238E27FC236}">
                <a16:creationId xmlns:a16="http://schemas.microsoft.com/office/drawing/2014/main" id="{6F5592CF-0B75-BB15-65CE-20216AF13CD5}"/>
              </a:ext>
            </a:extLst>
          </p:cNvPr>
          <p:cNvSpPr>
            <a:spLocks noEditPoints="1"/>
          </p:cNvSpPr>
          <p:nvPr/>
        </p:nvSpPr>
        <p:spPr bwMode="auto">
          <a:xfrm>
            <a:off x="2878674" y="10707209"/>
            <a:ext cx="622698" cy="66250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CB40371D-81A6-99BC-547D-F2F14724BB89}"/>
              </a:ext>
            </a:extLst>
          </p:cNvPr>
          <p:cNvGrpSpPr/>
          <p:nvPr/>
        </p:nvGrpSpPr>
        <p:grpSpPr>
          <a:xfrm>
            <a:off x="20485815" y="10091941"/>
            <a:ext cx="2436121" cy="917969"/>
            <a:chOff x="19020837" y="9616794"/>
            <a:chExt cx="2436121" cy="917969"/>
          </a:xfrm>
        </p:grpSpPr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9ED51069-BE65-40ED-6A11-367E035DD027}"/>
                </a:ext>
              </a:extLst>
            </p:cNvPr>
            <p:cNvSpPr txBox="1"/>
            <p:nvPr/>
          </p:nvSpPr>
          <p:spPr>
            <a:xfrm>
              <a:off x="19788972" y="9616794"/>
              <a:ext cx="911533" cy="46166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 defTabSz="1828434">
                <a:buClrTx/>
              </a:pPr>
              <a:r>
                <a:rPr lang="en-US" sz="2400" kern="12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33.9%</a:t>
              </a:r>
            </a:p>
          </p:txBody>
        </p: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F522FF99-101B-71CC-17E4-246FA152CA6F}"/>
                </a:ext>
              </a:extLst>
            </p:cNvPr>
            <p:cNvSpPr txBox="1"/>
            <p:nvPr/>
          </p:nvSpPr>
          <p:spPr>
            <a:xfrm>
              <a:off x="19020837" y="10073098"/>
              <a:ext cx="2436121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  <a:buFontTx/>
                <a:buNone/>
              </a:pPr>
              <a:r>
                <a:rPr lang="en-US" sz="2400" kern="12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EJECUCIÓN</a:t>
              </a:r>
            </a:p>
          </p:txBody>
        </p:sp>
      </p:grpSp>
      <p:sp>
        <p:nvSpPr>
          <p:cNvPr id="27" name="TextBox 15">
            <a:extLst>
              <a:ext uri="{FF2B5EF4-FFF2-40B4-BE49-F238E27FC236}">
                <a16:creationId xmlns:a16="http://schemas.microsoft.com/office/drawing/2014/main" id="{A6D74B08-29E7-84D7-851F-DCC549FB4227}"/>
              </a:ext>
            </a:extLst>
          </p:cNvPr>
          <p:cNvSpPr txBox="1"/>
          <p:nvPr/>
        </p:nvSpPr>
        <p:spPr>
          <a:xfrm>
            <a:off x="2324226" y="4408896"/>
            <a:ext cx="1808508" cy="40011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$115,000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B2462232-F66E-2240-C992-35D2BC7E61B7}"/>
              </a:ext>
            </a:extLst>
          </p:cNvPr>
          <p:cNvSpPr txBox="1"/>
          <p:nvPr/>
        </p:nvSpPr>
        <p:spPr>
          <a:xfrm>
            <a:off x="3983922" y="11216788"/>
            <a:ext cx="1822936" cy="36933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2,750</a:t>
            </a: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CF965865-F755-7A4D-5927-7AC7B65A7015}"/>
              </a:ext>
            </a:extLst>
          </p:cNvPr>
          <p:cNvSpPr txBox="1"/>
          <p:nvPr/>
        </p:nvSpPr>
        <p:spPr>
          <a:xfrm>
            <a:off x="3764595" y="7644268"/>
            <a:ext cx="1480284" cy="36933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90</a:t>
            </a:r>
          </a:p>
        </p:txBody>
      </p:sp>
      <p:grpSp>
        <p:nvGrpSpPr>
          <p:cNvPr id="30" name="Google Shape;8741;p115">
            <a:extLst>
              <a:ext uri="{FF2B5EF4-FFF2-40B4-BE49-F238E27FC236}">
                <a16:creationId xmlns:a16="http://schemas.microsoft.com/office/drawing/2014/main" id="{12EAE499-CA97-F6FA-212A-AE9A381EA1F3}"/>
              </a:ext>
            </a:extLst>
          </p:cNvPr>
          <p:cNvGrpSpPr/>
          <p:nvPr/>
        </p:nvGrpSpPr>
        <p:grpSpPr>
          <a:xfrm>
            <a:off x="8166951" y="5270575"/>
            <a:ext cx="908588" cy="651989"/>
            <a:chOff x="-37806500" y="3643030"/>
            <a:chExt cx="319025" cy="206400"/>
          </a:xfrm>
          <a:solidFill>
            <a:schemeClr val="accent3">
              <a:lumMod val="75000"/>
            </a:schemeClr>
          </a:solidFill>
        </p:grpSpPr>
        <p:sp>
          <p:nvSpPr>
            <p:cNvPr id="31" name="Google Shape;8742;p115">
              <a:extLst>
                <a:ext uri="{FF2B5EF4-FFF2-40B4-BE49-F238E27FC236}">
                  <a16:creationId xmlns:a16="http://schemas.microsoft.com/office/drawing/2014/main" id="{659EF403-EDD6-B56C-C5CD-AF8761AE6DFD}"/>
                </a:ext>
              </a:extLst>
            </p:cNvPr>
            <p:cNvSpPr/>
            <p:nvPr/>
          </p:nvSpPr>
          <p:spPr>
            <a:xfrm>
              <a:off x="-37615100" y="3759700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229" y="1"/>
                  </a:moveTo>
                  <a:cubicBezTo>
                    <a:pt x="568" y="1"/>
                    <a:pt x="1" y="568"/>
                    <a:pt x="1" y="1261"/>
                  </a:cubicBezTo>
                  <a:cubicBezTo>
                    <a:pt x="1" y="1923"/>
                    <a:pt x="568" y="2490"/>
                    <a:pt x="1229" y="2490"/>
                  </a:cubicBezTo>
                  <a:cubicBezTo>
                    <a:pt x="1891" y="2490"/>
                    <a:pt x="2426" y="1954"/>
                    <a:pt x="2490" y="1261"/>
                  </a:cubicBezTo>
                  <a:cubicBezTo>
                    <a:pt x="2490" y="599"/>
                    <a:pt x="1922" y="1"/>
                    <a:pt x="12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  <p:sp>
          <p:nvSpPr>
            <p:cNvPr id="32" name="Google Shape;8743;p115">
              <a:extLst>
                <a:ext uri="{FF2B5EF4-FFF2-40B4-BE49-F238E27FC236}">
                  <a16:creationId xmlns:a16="http://schemas.microsoft.com/office/drawing/2014/main" id="{8B935D00-8E15-B5CB-BF15-3EEFB5BFC67F}"/>
                </a:ext>
              </a:extLst>
            </p:cNvPr>
            <p:cNvSpPr/>
            <p:nvPr/>
          </p:nvSpPr>
          <p:spPr>
            <a:xfrm>
              <a:off x="-37806500" y="3643030"/>
              <a:ext cx="319025" cy="206400"/>
            </a:xfrm>
            <a:custGeom>
              <a:avLst/>
              <a:gdLst/>
              <a:ahLst/>
              <a:cxnLst/>
              <a:rect l="l" t="t" r="r" b="b"/>
              <a:pathLst>
                <a:path w="12761" h="8256" extrusionOk="0">
                  <a:moveTo>
                    <a:pt x="5357" y="1702"/>
                  </a:moveTo>
                  <a:cubicBezTo>
                    <a:pt x="5609" y="1702"/>
                    <a:pt x="5798" y="1923"/>
                    <a:pt x="5798" y="2112"/>
                  </a:cubicBezTo>
                  <a:cubicBezTo>
                    <a:pt x="5766" y="2332"/>
                    <a:pt x="5609" y="2490"/>
                    <a:pt x="5357" y="2490"/>
                  </a:cubicBezTo>
                  <a:lnTo>
                    <a:pt x="2049" y="2490"/>
                  </a:lnTo>
                  <a:cubicBezTo>
                    <a:pt x="1828" y="2490"/>
                    <a:pt x="1639" y="2301"/>
                    <a:pt x="1639" y="2112"/>
                  </a:cubicBezTo>
                  <a:cubicBezTo>
                    <a:pt x="1639" y="1860"/>
                    <a:pt x="1828" y="1702"/>
                    <a:pt x="2049" y="1702"/>
                  </a:cubicBezTo>
                  <a:close/>
                  <a:moveTo>
                    <a:pt x="5357" y="3309"/>
                  </a:moveTo>
                  <a:cubicBezTo>
                    <a:pt x="5609" y="3309"/>
                    <a:pt x="5798" y="3529"/>
                    <a:pt x="5798" y="3750"/>
                  </a:cubicBezTo>
                  <a:cubicBezTo>
                    <a:pt x="5766" y="4002"/>
                    <a:pt x="5609" y="4160"/>
                    <a:pt x="5357" y="4160"/>
                  </a:cubicBezTo>
                  <a:lnTo>
                    <a:pt x="2049" y="4160"/>
                  </a:lnTo>
                  <a:cubicBezTo>
                    <a:pt x="1828" y="4160"/>
                    <a:pt x="1639" y="3939"/>
                    <a:pt x="1639" y="3750"/>
                  </a:cubicBezTo>
                  <a:cubicBezTo>
                    <a:pt x="1639" y="3529"/>
                    <a:pt x="1828" y="3309"/>
                    <a:pt x="2049" y="3309"/>
                  </a:cubicBezTo>
                  <a:close/>
                  <a:moveTo>
                    <a:pt x="5357" y="4979"/>
                  </a:moveTo>
                  <a:cubicBezTo>
                    <a:pt x="5609" y="4979"/>
                    <a:pt x="5798" y="5168"/>
                    <a:pt x="5798" y="5388"/>
                  </a:cubicBezTo>
                  <a:cubicBezTo>
                    <a:pt x="5766" y="5640"/>
                    <a:pt x="5609" y="5798"/>
                    <a:pt x="5357" y="5798"/>
                  </a:cubicBezTo>
                  <a:lnTo>
                    <a:pt x="2049" y="5798"/>
                  </a:lnTo>
                  <a:cubicBezTo>
                    <a:pt x="1828" y="5798"/>
                    <a:pt x="1639" y="5609"/>
                    <a:pt x="1639" y="5388"/>
                  </a:cubicBezTo>
                  <a:cubicBezTo>
                    <a:pt x="1639" y="5136"/>
                    <a:pt x="1828" y="4979"/>
                    <a:pt x="2049" y="4979"/>
                  </a:cubicBezTo>
                  <a:close/>
                  <a:moveTo>
                    <a:pt x="8948" y="1671"/>
                  </a:moveTo>
                  <a:cubicBezTo>
                    <a:pt x="10082" y="1671"/>
                    <a:pt x="10996" y="2584"/>
                    <a:pt x="11028" y="3750"/>
                  </a:cubicBezTo>
                  <a:cubicBezTo>
                    <a:pt x="10996" y="4916"/>
                    <a:pt x="10082" y="5798"/>
                    <a:pt x="8948" y="5798"/>
                  </a:cubicBezTo>
                  <a:cubicBezTo>
                    <a:pt x="7814" y="5798"/>
                    <a:pt x="6900" y="4853"/>
                    <a:pt x="6869" y="3750"/>
                  </a:cubicBezTo>
                  <a:cubicBezTo>
                    <a:pt x="6869" y="2616"/>
                    <a:pt x="7814" y="1702"/>
                    <a:pt x="8948" y="1671"/>
                  </a:cubicBezTo>
                  <a:close/>
                  <a:moveTo>
                    <a:pt x="1230" y="1"/>
                  </a:moveTo>
                  <a:cubicBezTo>
                    <a:pt x="568" y="1"/>
                    <a:pt x="1" y="568"/>
                    <a:pt x="1" y="1230"/>
                  </a:cubicBezTo>
                  <a:lnTo>
                    <a:pt x="1" y="6207"/>
                  </a:lnTo>
                  <a:cubicBezTo>
                    <a:pt x="1" y="6743"/>
                    <a:pt x="379" y="7184"/>
                    <a:pt x="852" y="7373"/>
                  </a:cubicBezTo>
                  <a:lnTo>
                    <a:pt x="852" y="7846"/>
                  </a:lnTo>
                  <a:cubicBezTo>
                    <a:pt x="852" y="8098"/>
                    <a:pt x="1041" y="8255"/>
                    <a:pt x="1261" y="8255"/>
                  </a:cubicBezTo>
                  <a:lnTo>
                    <a:pt x="2931" y="8255"/>
                  </a:lnTo>
                  <a:cubicBezTo>
                    <a:pt x="3151" y="8255"/>
                    <a:pt x="3372" y="8066"/>
                    <a:pt x="3372" y="7846"/>
                  </a:cubicBezTo>
                  <a:lnTo>
                    <a:pt x="3372" y="7436"/>
                  </a:lnTo>
                  <a:lnTo>
                    <a:pt x="9421" y="7436"/>
                  </a:lnTo>
                  <a:lnTo>
                    <a:pt x="9421" y="7846"/>
                  </a:lnTo>
                  <a:cubicBezTo>
                    <a:pt x="9421" y="8098"/>
                    <a:pt x="9610" y="8255"/>
                    <a:pt x="9862" y="8255"/>
                  </a:cubicBezTo>
                  <a:lnTo>
                    <a:pt x="11500" y="8255"/>
                  </a:lnTo>
                  <a:cubicBezTo>
                    <a:pt x="11752" y="8255"/>
                    <a:pt x="11941" y="8066"/>
                    <a:pt x="11941" y="7846"/>
                  </a:cubicBezTo>
                  <a:lnTo>
                    <a:pt x="11941" y="7373"/>
                  </a:lnTo>
                  <a:cubicBezTo>
                    <a:pt x="12414" y="7215"/>
                    <a:pt x="12760" y="6743"/>
                    <a:pt x="12760" y="6207"/>
                  </a:cubicBezTo>
                  <a:lnTo>
                    <a:pt x="12760" y="1230"/>
                  </a:lnTo>
                  <a:cubicBezTo>
                    <a:pt x="12666" y="599"/>
                    <a:pt x="12099" y="1"/>
                    <a:pt x="11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</p:grpSp>
      <p:grpSp>
        <p:nvGrpSpPr>
          <p:cNvPr id="33" name="Google Shape;8378;p114">
            <a:extLst>
              <a:ext uri="{FF2B5EF4-FFF2-40B4-BE49-F238E27FC236}">
                <a16:creationId xmlns:a16="http://schemas.microsoft.com/office/drawing/2014/main" id="{F861E62C-73CA-1AE2-4A64-76C4AA4E065B}"/>
              </a:ext>
            </a:extLst>
          </p:cNvPr>
          <p:cNvGrpSpPr/>
          <p:nvPr/>
        </p:nvGrpSpPr>
        <p:grpSpPr>
          <a:xfrm>
            <a:off x="2138173" y="5152854"/>
            <a:ext cx="1099793" cy="830280"/>
            <a:chOff x="5049725" y="2635825"/>
            <a:chExt cx="481825" cy="451700"/>
          </a:xfrm>
          <a:solidFill>
            <a:schemeClr val="accent3">
              <a:lumMod val="75000"/>
            </a:schemeClr>
          </a:solidFill>
        </p:grpSpPr>
        <p:sp>
          <p:nvSpPr>
            <p:cNvPr id="34" name="Google Shape;8379;p114">
              <a:extLst>
                <a:ext uri="{FF2B5EF4-FFF2-40B4-BE49-F238E27FC236}">
                  <a16:creationId xmlns:a16="http://schemas.microsoft.com/office/drawing/2014/main" id="{6D114C11-6F20-04A8-5745-32CEDC4402B1}"/>
                </a:ext>
              </a:extLst>
            </p:cNvPr>
            <p:cNvSpPr/>
            <p:nvPr/>
          </p:nvSpPr>
          <p:spPr>
            <a:xfrm>
              <a:off x="5135325" y="3031050"/>
              <a:ext cx="310550" cy="56475"/>
            </a:xfrm>
            <a:custGeom>
              <a:avLst/>
              <a:gdLst/>
              <a:ahLst/>
              <a:cxnLst/>
              <a:rect l="l" t="t" r="r" b="b"/>
              <a:pathLst>
                <a:path w="12422" h="2259" extrusionOk="0">
                  <a:moveTo>
                    <a:pt x="2791" y="0"/>
                  </a:moveTo>
                  <a:lnTo>
                    <a:pt x="2415" y="1130"/>
                  </a:lnTo>
                  <a:lnTo>
                    <a:pt x="566" y="1130"/>
                  </a:lnTo>
                  <a:cubicBezTo>
                    <a:pt x="253" y="1130"/>
                    <a:pt x="0" y="1383"/>
                    <a:pt x="0" y="1696"/>
                  </a:cubicBezTo>
                  <a:cubicBezTo>
                    <a:pt x="0" y="2006"/>
                    <a:pt x="253" y="2259"/>
                    <a:pt x="566" y="2259"/>
                  </a:cubicBezTo>
                  <a:lnTo>
                    <a:pt x="11858" y="2259"/>
                  </a:lnTo>
                  <a:cubicBezTo>
                    <a:pt x="12169" y="2259"/>
                    <a:pt x="12421" y="2006"/>
                    <a:pt x="12421" y="1696"/>
                  </a:cubicBezTo>
                  <a:cubicBezTo>
                    <a:pt x="12421" y="1383"/>
                    <a:pt x="12169" y="1130"/>
                    <a:pt x="11858" y="1130"/>
                  </a:cubicBezTo>
                  <a:lnTo>
                    <a:pt x="10006" y="1130"/>
                  </a:lnTo>
                  <a:lnTo>
                    <a:pt x="96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  <p:sp>
          <p:nvSpPr>
            <p:cNvPr id="35" name="Google Shape;8380;p114">
              <a:extLst>
                <a:ext uri="{FF2B5EF4-FFF2-40B4-BE49-F238E27FC236}">
                  <a16:creationId xmlns:a16="http://schemas.microsoft.com/office/drawing/2014/main" id="{4A6BB215-E930-E26D-4951-DDCC24C54266}"/>
                </a:ext>
              </a:extLst>
            </p:cNvPr>
            <p:cNvSpPr/>
            <p:nvPr/>
          </p:nvSpPr>
          <p:spPr>
            <a:xfrm>
              <a:off x="5049725" y="2946350"/>
              <a:ext cx="481825" cy="56500"/>
            </a:xfrm>
            <a:custGeom>
              <a:avLst/>
              <a:gdLst/>
              <a:ahLst/>
              <a:cxnLst/>
              <a:rect l="l" t="t" r="r" b="b"/>
              <a:pathLst>
                <a:path w="19273" h="2260" extrusionOk="0">
                  <a:moveTo>
                    <a:pt x="0" y="1"/>
                  </a:moveTo>
                  <a:lnTo>
                    <a:pt x="0" y="567"/>
                  </a:lnTo>
                  <a:cubicBezTo>
                    <a:pt x="0" y="1500"/>
                    <a:pt x="756" y="2259"/>
                    <a:pt x="1693" y="2259"/>
                  </a:cubicBezTo>
                  <a:lnTo>
                    <a:pt x="17577" y="2259"/>
                  </a:lnTo>
                  <a:cubicBezTo>
                    <a:pt x="18513" y="2259"/>
                    <a:pt x="19269" y="1500"/>
                    <a:pt x="19272" y="567"/>
                  </a:cubicBezTo>
                  <a:lnTo>
                    <a:pt x="192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  <p:sp>
          <p:nvSpPr>
            <p:cNvPr id="36" name="Google Shape;8381;p114">
              <a:extLst>
                <a:ext uri="{FF2B5EF4-FFF2-40B4-BE49-F238E27FC236}">
                  <a16:creationId xmlns:a16="http://schemas.microsoft.com/office/drawing/2014/main" id="{4440A5A0-20ED-5A45-E8EA-7F680DF7D257}"/>
                </a:ext>
              </a:extLst>
            </p:cNvPr>
            <p:cNvSpPr/>
            <p:nvPr/>
          </p:nvSpPr>
          <p:spPr>
            <a:xfrm>
              <a:off x="5049725" y="2635825"/>
              <a:ext cx="481825" cy="282325"/>
            </a:xfrm>
            <a:custGeom>
              <a:avLst/>
              <a:gdLst/>
              <a:ahLst/>
              <a:cxnLst/>
              <a:rect l="l" t="t" r="r" b="b"/>
              <a:pathLst>
                <a:path w="19273" h="11293" extrusionOk="0">
                  <a:moveTo>
                    <a:pt x="1693" y="0"/>
                  </a:moveTo>
                  <a:cubicBezTo>
                    <a:pt x="756" y="0"/>
                    <a:pt x="0" y="759"/>
                    <a:pt x="0" y="1696"/>
                  </a:cubicBezTo>
                  <a:lnTo>
                    <a:pt x="0" y="11293"/>
                  </a:lnTo>
                  <a:lnTo>
                    <a:pt x="19272" y="11293"/>
                  </a:lnTo>
                  <a:lnTo>
                    <a:pt x="19272" y="1696"/>
                  </a:lnTo>
                  <a:cubicBezTo>
                    <a:pt x="19269" y="759"/>
                    <a:pt x="18513" y="0"/>
                    <a:pt x="175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</p:grpSp>
      <p:sp>
        <p:nvSpPr>
          <p:cNvPr id="37" name="TextBox 15">
            <a:extLst>
              <a:ext uri="{FF2B5EF4-FFF2-40B4-BE49-F238E27FC236}">
                <a16:creationId xmlns:a16="http://schemas.microsoft.com/office/drawing/2014/main" id="{4E2DE2B8-B6EC-BD2B-C318-EAE929B45CE4}"/>
              </a:ext>
            </a:extLst>
          </p:cNvPr>
          <p:cNvSpPr txBox="1"/>
          <p:nvPr/>
        </p:nvSpPr>
        <p:spPr>
          <a:xfrm>
            <a:off x="2701323" y="5152496"/>
            <a:ext cx="2930491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  <a:defRPr/>
            </a:pPr>
            <a:r>
              <a:rPr lang="es-419" sz="2400" kern="12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$177,935</a:t>
            </a:r>
          </a:p>
          <a:p>
            <a:pPr algn="ctr" defTabSz="1828434">
              <a:buClrTx/>
              <a:buFontTx/>
              <a:buNone/>
              <a:defRPr/>
            </a:pPr>
            <a:r>
              <a:rPr lang="es-419" sz="2400" kern="12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Televisión</a:t>
            </a:r>
          </a:p>
        </p:txBody>
      </p:sp>
      <p:sp>
        <p:nvSpPr>
          <p:cNvPr id="38" name="TextBox 15">
            <a:extLst>
              <a:ext uri="{FF2B5EF4-FFF2-40B4-BE49-F238E27FC236}">
                <a16:creationId xmlns:a16="http://schemas.microsoft.com/office/drawing/2014/main" id="{970481B4-CC2D-36C6-D70E-E7BBE957AD03}"/>
              </a:ext>
            </a:extLst>
          </p:cNvPr>
          <p:cNvSpPr txBox="1"/>
          <p:nvPr/>
        </p:nvSpPr>
        <p:spPr>
          <a:xfrm>
            <a:off x="5562608" y="5152496"/>
            <a:ext cx="2930491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  <a:defRPr/>
            </a:pPr>
            <a:r>
              <a:rPr lang="es-419" sz="2400" kern="12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$54,463</a:t>
            </a:r>
          </a:p>
          <a:p>
            <a:pPr algn="ctr" defTabSz="1828434">
              <a:buClrTx/>
              <a:buFontTx/>
              <a:buNone/>
              <a:defRPr/>
            </a:pPr>
            <a:r>
              <a:rPr lang="es-419" sz="2400" kern="12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Prensa Escrita</a:t>
            </a:r>
          </a:p>
        </p:txBody>
      </p:sp>
      <p:sp>
        <p:nvSpPr>
          <p:cNvPr id="39" name="TextBox 15">
            <a:extLst>
              <a:ext uri="{FF2B5EF4-FFF2-40B4-BE49-F238E27FC236}">
                <a16:creationId xmlns:a16="http://schemas.microsoft.com/office/drawing/2014/main" id="{1E9D5867-90A8-A323-BF20-3A44429DF33F}"/>
              </a:ext>
            </a:extLst>
          </p:cNvPr>
          <p:cNvSpPr txBox="1"/>
          <p:nvPr/>
        </p:nvSpPr>
        <p:spPr>
          <a:xfrm>
            <a:off x="8925166" y="5152496"/>
            <a:ext cx="1679308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  <a:defRPr/>
            </a:pPr>
            <a:r>
              <a:rPr lang="es-419" sz="2400" kern="12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$5,000</a:t>
            </a:r>
          </a:p>
          <a:p>
            <a:pPr algn="ctr" defTabSz="1828434">
              <a:buClrTx/>
              <a:buFontTx/>
              <a:buNone/>
              <a:defRPr/>
            </a:pPr>
            <a:r>
              <a:rPr lang="es-419" sz="2400" kern="12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Radio</a:t>
            </a:r>
          </a:p>
        </p:txBody>
      </p:sp>
      <p:grpSp>
        <p:nvGrpSpPr>
          <p:cNvPr id="40" name="Google Shape;11114;p120">
            <a:extLst>
              <a:ext uri="{FF2B5EF4-FFF2-40B4-BE49-F238E27FC236}">
                <a16:creationId xmlns:a16="http://schemas.microsoft.com/office/drawing/2014/main" id="{2A465DDF-AD44-79A2-9DDE-C44DB3AD22BF}"/>
              </a:ext>
            </a:extLst>
          </p:cNvPr>
          <p:cNvGrpSpPr/>
          <p:nvPr/>
        </p:nvGrpSpPr>
        <p:grpSpPr>
          <a:xfrm>
            <a:off x="5228477" y="4928621"/>
            <a:ext cx="797963" cy="1042244"/>
            <a:chOff x="-2310650" y="3525775"/>
            <a:chExt cx="292250" cy="363125"/>
          </a:xfrm>
          <a:solidFill>
            <a:schemeClr val="accent3">
              <a:lumMod val="75000"/>
            </a:schemeClr>
          </a:solidFill>
        </p:grpSpPr>
        <p:sp>
          <p:nvSpPr>
            <p:cNvPr id="41" name="Google Shape;11115;p120">
              <a:extLst>
                <a:ext uri="{FF2B5EF4-FFF2-40B4-BE49-F238E27FC236}">
                  <a16:creationId xmlns:a16="http://schemas.microsoft.com/office/drawing/2014/main" id="{D80D4A89-CFA2-6084-D17E-F097D2F00A4F}"/>
                </a:ext>
              </a:extLst>
            </p:cNvPr>
            <p:cNvSpPr/>
            <p:nvPr/>
          </p:nvSpPr>
          <p:spPr>
            <a:xfrm>
              <a:off x="-2053075" y="3648650"/>
              <a:ext cx="34675" cy="233950"/>
            </a:xfrm>
            <a:custGeom>
              <a:avLst/>
              <a:gdLst/>
              <a:ahLst/>
              <a:cxnLst/>
              <a:rect l="l" t="t" r="r" b="b"/>
              <a:pathLst>
                <a:path w="1387" h="9358" extrusionOk="0">
                  <a:moveTo>
                    <a:pt x="0" y="1"/>
                  </a:moveTo>
                  <a:lnTo>
                    <a:pt x="0" y="8286"/>
                  </a:lnTo>
                  <a:cubicBezTo>
                    <a:pt x="0" y="8664"/>
                    <a:pt x="158" y="9011"/>
                    <a:pt x="441" y="9263"/>
                  </a:cubicBezTo>
                  <a:cubicBezTo>
                    <a:pt x="504" y="9326"/>
                    <a:pt x="591" y="9358"/>
                    <a:pt x="677" y="9358"/>
                  </a:cubicBezTo>
                  <a:cubicBezTo>
                    <a:pt x="764" y="9358"/>
                    <a:pt x="851" y="9326"/>
                    <a:pt x="914" y="9263"/>
                  </a:cubicBezTo>
                  <a:cubicBezTo>
                    <a:pt x="1197" y="9011"/>
                    <a:pt x="1355" y="8664"/>
                    <a:pt x="1355" y="8286"/>
                  </a:cubicBezTo>
                  <a:lnTo>
                    <a:pt x="1355" y="347"/>
                  </a:lnTo>
                  <a:lnTo>
                    <a:pt x="1386" y="347"/>
                  </a:ln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  <p:sp>
          <p:nvSpPr>
            <p:cNvPr id="42" name="Google Shape;11116;p120">
              <a:extLst>
                <a:ext uri="{FF2B5EF4-FFF2-40B4-BE49-F238E27FC236}">
                  <a16:creationId xmlns:a16="http://schemas.microsoft.com/office/drawing/2014/main" id="{D3483F1F-9AE1-9F81-BADC-99B18F8048CE}"/>
                </a:ext>
              </a:extLst>
            </p:cNvPr>
            <p:cNvSpPr/>
            <p:nvPr/>
          </p:nvSpPr>
          <p:spPr>
            <a:xfrm>
              <a:off x="-2259450" y="375182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" y="1"/>
                  </a:moveTo>
                  <a:lnTo>
                    <a:pt x="1" y="2049"/>
                  </a:lnTo>
                  <a:lnTo>
                    <a:pt x="2049" y="2049"/>
                  </a:lnTo>
                  <a:lnTo>
                    <a:pt x="20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  <p:sp>
          <p:nvSpPr>
            <p:cNvPr id="43" name="Google Shape;11117;p120">
              <a:extLst>
                <a:ext uri="{FF2B5EF4-FFF2-40B4-BE49-F238E27FC236}">
                  <a16:creationId xmlns:a16="http://schemas.microsoft.com/office/drawing/2014/main" id="{A9209A5F-44BE-9F16-F880-588397D97DA7}"/>
                </a:ext>
              </a:extLst>
            </p:cNvPr>
            <p:cNvSpPr/>
            <p:nvPr/>
          </p:nvSpPr>
          <p:spPr>
            <a:xfrm>
              <a:off x="-2259450" y="3649450"/>
              <a:ext cx="137075" cy="51200"/>
            </a:xfrm>
            <a:custGeom>
              <a:avLst/>
              <a:gdLst/>
              <a:ahLst/>
              <a:cxnLst/>
              <a:rect l="l" t="t" r="r" b="b"/>
              <a:pathLst>
                <a:path w="5483" h="2048" extrusionOk="0">
                  <a:moveTo>
                    <a:pt x="1" y="0"/>
                  </a:moveTo>
                  <a:lnTo>
                    <a:pt x="1" y="2048"/>
                  </a:lnTo>
                  <a:lnTo>
                    <a:pt x="5483" y="2048"/>
                  </a:lnTo>
                  <a:lnTo>
                    <a:pt x="54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  <p:sp>
          <p:nvSpPr>
            <p:cNvPr id="44" name="Google Shape;11118;p120">
              <a:extLst>
                <a:ext uri="{FF2B5EF4-FFF2-40B4-BE49-F238E27FC236}">
                  <a16:creationId xmlns:a16="http://schemas.microsoft.com/office/drawing/2014/main" id="{D0B53C5F-33B0-DF1C-734A-BCAA6075CD5F}"/>
                </a:ext>
              </a:extLst>
            </p:cNvPr>
            <p:cNvSpPr/>
            <p:nvPr/>
          </p:nvSpPr>
          <p:spPr>
            <a:xfrm>
              <a:off x="-2310650" y="3525775"/>
              <a:ext cx="252075" cy="363125"/>
            </a:xfrm>
            <a:custGeom>
              <a:avLst/>
              <a:gdLst/>
              <a:ahLst/>
              <a:cxnLst/>
              <a:rect l="l" t="t" r="r" b="b"/>
              <a:pathLst>
                <a:path w="10083" h="14525" extrusionOk="0">
                  <a:moveTo>
                    <a:pt x="7814" y="4222"/>
                  </a:moveTo>
                  <a:cubicBezTo>
                    <a:pt x="8035" y="4222"/>
                    <a:pt x="8192" y="4380"/>
                    <a:pt x="8192" y="4569"/>
                  </a:cubicBezTo>
                  <a:lnTo>
                    <a:pt x="8192" y="7310"/>
                  </a:lnTo>
                  <a:cubicBezTo>
                    <a:pt x="8192" y="7530"/>
                    <a:pt x="8035" y="7657"/>
                    <a:pt x="7814" y="7657"/>
                  </a:cubicBezTo>
                  <a:lnTo>
                    <a:pt x="1671" y="7657"/>
                  </a:lnTo>
                  <a:cubicBezTo>
                    <a:pt x="1482" y="7657"/>
                    <a:pt x="1324" y="7530"/>
                    <a:pt x="1324" y="7310"/>
                  </a:cubicBezTo>
                  <a:lnTo>
                    <a:pt x="1324" y="4569"/>
                  </a:lnTo>
                  <a:cubicBezTo>
                    <a:pt x="1324" y="4380"/>
                    <a:pt x="1482" y="4222"/>
                    <a:pt x="1671" y="4222"/>
                  </a:cubicBezTo>
                  <a:close/>
                  <a:moveTo>
                    <a:pt x="7904" y="8380"/>
                  </a:moveTo>
                  <a:cubicBezTo>
                    <a:pt x="8287" y="8380"/>
                    <a:pt x="8278" y="9043"/>
                    <a:pt x="7877" y="9043"/>
                  </a:cubicBezTo>
                  <a:lnTo>
                    <a:pt x="5829" y="9043"/>
                  </a:lnTo>
                  <a:cubicBezTo>
                    <a:pt x="5388" y="9043"/>
                    <a:pt x="5357" y="8381"/>
                    <a:pt x="5829" y="8381"/>
                  </a:cubicBezTo>
                  <a:lnTo>
                    <a:pt x="7877" y="8381"/>
                  </a:lnTo>
                  <a:cubicBezTo>
                    <a:pt x="7886" y="8380"/>
                    <a:pt x="7895" y="8380"/>
                    <a:pt x="7904" y="8380"/>
                  </a:cubicBezTo>
                  <a:close/>
                  <a:moveTo>
                    <a:pt x="7904" y="9766"/>
                  </a:moveTo>
                  <a:cubicBezTo>
                    <a:pt x="8287" y="9766"/>
                    <a:pt x="8278" y="10429"/>
                    <a:pt x="7877" y="10429"/>
                  </a:cubicBezTo>
                  <a:lnTo>
                    <a:pt x="5829" y="10429"/>
                  </a:lnTo>
                  <a:cubicBezTo>
                    <a:pt x="5388" y="10429"/>
                    <a:pt x="5357" y="9767"/>
                    <a:pt x="5829" y="9767"/>
                  </a:cubicBezTo>
                  <a:lnTo>
                    <a:pt x="7877" y="9767"/>
                  </a:lnTo>
                  <a:cubicBezTo>
                    <a:pt x="7886" y="9767"/>
                    <a:pt x="7895" y="9766"/>
                    <a:pt x="7904" y="9766"/>
                  </a:cubicBezTo>
                  <a:close/>
                  <a:moveTo>
                    <a:pt x="7877" y="11091"/>
                  </a:moveTo>
                  <a:cubicBezTo>
                    <a:pt x="8287" y="11091"/>
                    <a:pt x="8287" y="11784"/>
                    <a:pt x="7877" y="11784"/>
                  </a:cubicBezTo>
                  <a:lnTo>
                    <a:pt x="5829" y="11784"/>
                  </a:lnTo>
                  <a:cubicBezTo>
                    <a:pt x="5388" y="11784"/>
                    <a:pt x="5357" y="11091"/>
                    <a:pt x="5829" y="11091"/>
                  </a:cubicBezTo>
                  <a:close/>
                  <a:moveTo>
                    <a:pt x="4475" y="8350"/>
                  </a:moveTo>
                  <a:cubicBezTo>
                    <a:pt x="4664" y="8350"/>
                    <a:pt x="4821" y="8507"/>
                    <a:pt x="4821" y="8696"/>
                  </a:cubicBezTo>
                  <a:lnTo>
                    <a:pt x="4821" y="11469"/>
                  </a:lnTo>
                  <a:cubicBezTo>
                    <a:pt x="4821" y="11658"/>
                    <a:pt x="4664" y="11815"/>
                    <a:pt x="4475" y="11815"/>
                  </a:cubicBezTo>
                  <a:lnTo>
                    <a:pt x="1734" y="11815"/>
                  </a:lnTo>
                  <a:cubicBezTo>
                    <a:pt x="1513" y="11815"/>
                    <a:pt x="1356" y="11658"/>
                    <a:pt x="1356" y="11469"/>
                  </a:cubicBezTo>
                  <a:lnTo>
                    <a:pt x="1356" y="8696"/>
                  </a:lnTo>
                  <a:cubicBezTo>
                    <a:pt x="1356" y="8507"/>
                    <a:pt x="1513" y="8350"/>
                    <a:pt x="1734" y="8350"/>
                  </a:cubicBezTo>
                  <a:close/>
                  <a:moveTo>
                    <a:pt x="7877" y="12508"/>
                  </a:moveTo>
                  <a:cubicBezTo>
                    <a:pt x="8287" y="12508"/>
                    <a:pt x="8287" y="13170"/>
                    <a:pt x="7877" y="13170"/>
                  </a:cubicBezTo>
                  <a:lnTo>
                    <a:pt x="1734" y="13170"/>
                  </a:lnTo>
                  <a:cubicBezTo>
                    <a:pt x="1293" y="13170"/>
                    <a:pt x="1261" y="12508"/>
                    <a:pt x="1734" y="12508"/>
                  </a:cubicBezTo>
                  <a:close/>
                  <a:moveTo>
                    <a:pt x="348" y="2868"/>
                  </a:moveTo>
                  <a:cubicBezTo>
                    <a:pt x="158" y="2868"/>
                    <a:pt x="1" y="3025"/>
                    <a:pt x="1" y="3214"/>
                  </a:cubicBezTo>
                  <a:lnTo>
                    <a:pt x="1" y="12823"/>
                  </a:lnTo>
                  <a:cubicBezTo>
                    <a:pt x="1" y="13768"/>
                    <a:pt x="726" y="14525"/>
                    <a:pt x="1702" y="14525"/>
                  </a:cubicBezTo>
                  <a:lnTo>
                    <a:pt x="10083" y="14525"/>
                  </a:lnTo>
                  <a:cubicBezTo>
                    <a:pt x="9767" y="14178"/>
                    <a:pt x="9515" y="13705"/>
                    <a:pt x="9515" y="13138"/>
                  </a:cubicBezTo>
                  <a:cubicBezTo>
                    <a:pt x="9547" y="1"/>
                    <a:pt x="9547" y="6333"/>
                    <a:pt x="9547" y="3214"/>
                  </a:cubicBezTo>
                  <a:cubicBezTo>
                    <a:pt x="9547" y="3025"/>
                    <a:pt x="9389" y="2868"/>
                    <a:pt x="9200" y="28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8E4988D5-064E-9B01-1773-FA21E17596EE}"/>
              </a:ext>
            </a:extLst>
          </p:cNvPr>
          <p:cNvGrpSpPr/>
          <p:nvPr/>
        </p:nvGrpSpPr>
        <p:grpSpPr>
          <a:xfrm>
            <a:off x="2593815" y="9333136"/>
            <a:ext cx="6960573" cy="1083253"/>
            <a:chOff x="3237966" y="9699218"/>
            <a:chExt cx="6614211" cy="1083253"/>
          </a:xfrm>
        </p:grpSpPr>
        <p:sp>
          <p:nvSpPr>
            <p:cNvPr id="46" name="Rounded Rectangle 12">
              <a:extLst>
                <a:ext uri="{FF2B5EF4-FFF2-40B4-BE49-F238E27FC236}">
                  <a16:creationId xmlns:a16="http://schemas.microsoft.com/office/drawing/2014/main" id="{823B68CF-0876-EBF7-72E3-C89C371CFA3A}"/>
                </a:ext>
              </a:extLst>
            </p:cNvPr>
            <p:cNvSpPr/>
            <p:nvPr/>
          </p:nvSpPr>
          <p:spPr>
            <a:xfrm>
              <a:off x="3237966" y="9699218"/>
              <a:ext cx="6614211" cy="1083253"/>
            </a:xfrm>
            <a:prstGeom prst="roundRect">
              <a:avLst>
                <a:gd name="adj" fmla="val 12821"/>
              </a:avLst>
            </a:prstGeom>
            <a:noFill/>
            <a:ln w="25400" cap="flat" cmpd="sng" algn="ctr">
              <a:solidFill>
                <a:schemeClr val="accent3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  <p:sp>
          <p:nvSpPr>
            <p:cNvPr id="47" name="TextBox 19">
              <a:extLst>
                <a:ext uri="{FF2B5EF4-FFF2-40B4-BE49-F238E27FC236}">
                  <a16:creationId xmlns:a16="http://schemas.microsoft.com/office/drawing/2014/main" id="{7DE271F6-11C4-CD21-FF52-F6147F0F939A}"/>
                </a:ext>
              </a:extLst>
            </p:cNvPr>
            <p:cNvSpPr txBox="1"/>
            <p:nvPr/>
          </p:nvSpPr>
          <p:spPr>
            <a:xfrm>
              <a:off x="4182149" y="9704305"/>
              <a:ext cx="2343286" cy="830997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US" sz="4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18,831</a:t>
              </a:r>
            </a:p>
          </p:txBody>
        </p:sp>
        <p:sp>
          <p:nvSpPr>
            <p:cNvPr id="48" name="Freeform 77">
              <a:extLst>
                <a:ext uri="{FF2B5EF4-FFF2-40B4-BE49-F238E27FC236}">
                  <a16:creationId xmlns:a16="http://schemas.microsoft.com/office/drawing/2014/main" id="{1837DBC8-5E02-504E-78E3-A7A7EC19BF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2825" y="9910283"/>
              <a:ext cx="622698" cy="662501"/>
            </a:xfrm>
            <a:custGeom>
              <a:avLst/>
              <a:gdLst>
                <a:gd name="T0" fmla="*/ 88 w 176"/>
                <a:gd name="T1" fmla="*/ 110 h 176"/>
                <a:gd name="T2" fmla="*/ 51 w 176"/>
                <a:gd name="T3" fmla="*/ 73 h 176"/>
                <a:gd name="T4" fmla="*/ 48 w 176"/>
                <a:gd name="T5" fmla="*/ 72 h 176"/>
                <a:gd name="T6" fmla="*/ 44 w 176"/>
                <a:gd name="T7" fmla="*/ 76 h 176"/>
                <a:gd name="T8" fmla="*/ 45 w 176"/>
                <a:gd name="T9" fmla="*/ 79 h 176"/>
                <a:gd name="T10" fmla="*/ 85 w 176"/>
                <a:gd name="T11" fmla="*/ 119 h 176"/>
                <a:gd name="T12" fmla="*/ 88 w 176"/>
                <a:gd name="T13" fmla="*/ 120 h 176"/>
                <a:gd name="T14" fmla="*/ 91 w 176"/>
                <a:gd name="T15" fmla="*/ 119 h 176"/>
                <a:gd name="T16" fmla="*/ 91 w 176"/>
                <a:gd name="T17" fmla="*/ 119 h 176"/>
                <a:gd name="T18" fmla="*/ 158 w 176"/>
                <a:gd name="T19" fmla="*/ 49 h 176"/>
                <a:gd name="T20" fmla="*/ 158 w 176"/>
                <a:gd name="T21" fmla="*/ 49 h 176"/>
                <a:gd name="T22" fmla="*/ 163 w 176"/>
                <a:gd name="T23" fmla="*/ 43 h 176"/>
                <a:gd name="T24" fmla="*/ 163 w 176"/>
                <a:gd name="T25" fmla="*/ 43 h 176"/>
                <a:gd name="T26" fmla="*/ 175 w 176"/>
                <a:gd name="T27" fmla="*/ 31 h 176"/>
                <a:gd name="T28" fmla="*/ 175 w 176"/>
                <a:gd name="T29" fmla="*/ 31 h 176"/>
                <a:gd name="T30" fmla="*/ 176 w 176"/>
                <a:gd name="T31" fmla="*/ 28 h 176"/>
                <a:gd name="T32" fmla="*/ 172 w 176"/>
                <a:gd name="T33" fmla="*/ 24 h 176"/>
                <a:gd name="T34" fmla="*/ 169 w 176"/>
                <a:gd name="T35" fmla="*/ 25 h 176"/>
                <a:gd name="T36" fmla="*/ 169 w 176"/>
                <a:gd name="T37" fmla="*/ 25 h 176"/>
                <a:gd name="T38" fmla="*/ 159 w 176"/>
                <a:gd name="T39" fmla="*/ 36 h 176"/>
                <a:gd name="T40" fmla="*/ 159 w 176"/>
                <a:gd name="T41" fmla="*/ 36 h 176"/>
                <a:gd name="T42" fmla="*/ 153 w 176"/>
                <a:gd name="T43" fmla="*/ 42 h 176"/>
                <a:gd name="T44" fmla="*/ 153 w 176"/>
                <a:gd name="T45" fmla="*/ 42 h 176"/>
                <a:gd name="T46" fmla="*/ 88 w 176"/>
                <a:gd name="T47" fmla="*/ 110 h 176"/>
                <a:gd name="T48" fmla="*/ 169 w 176"/>
                <a:gd name="T49" fmla="*/ 54 h 176"/>
                <a:gd name="T50" fmla="*/ 163 w 176"/>
                <a:gd name="T51" fmla="*/ 54 h 176"/>
                <a:gd name="T52" fmla="*/ 162 w 176"/>
                <a:gd name="T53" fmla="*/ 58 h 176"/>
                <a:gd name="T54" fmla="*/ 162 w 176"/>
                <a:gd name="T55" fmla="*/ 58 h 176"/>
                <a:gd name="T56" fmla="*/ 168 w 176"/>
                <a:gd name="T57" fmla="*/ 88 h 176"/>
                <a:gd name="T58" fmla="*/ 88 w 176"/>
                <a:gd name="T59" fmla="*/ 168 h 176"/>
                <a:gd name="T60" fmla="*/ 8 w 176"/>
                <a:gd name="T61" fmla="*/ 88 h 176"/>
                <a:gd name="T62" fmla="*/ 88 w 176"/>
                <a:gd name="T63" fmla="*/ 8 h 176"/>
                <a:gd name="T64" fmla="*/ 146 w 176"/>
                <a:gd name="T65" fmla="*/ 33 h 176"/>
                <a:gd name="T66" fmla="*/ 146 w 176"/>
                <a:gd name="T67" fmla="*/ 32 h 176"/>
                <a:gd name="T68" fmla="*/ 151 w 176"/>
                <a:gd name="T69" fmla="*/ 32 h 176"/>
                <a:gd name="T70" fmla="*/ 151 w 176"/>
                <a:gd name="T71" fmla="*/ 27 h 176"/>
                <a:gd name="T72" fmla="*/ 151 w 176"/>
                <a:gd name="T73" fmla="*/ 26 h 176"/>
                <a:gd name="T74" fmla="*/ 88 w 176"/>
                <a:gd name="T75" fmla="*/ 0 h 176"/>
                <a:gd name="T76" fmla="*/ 0 w 176"/>
                <a:gd name="T77" fmla="*/ 88 h 176"/>
                <a:gd name="T78" fmla="*/ 88 w 176"/>
                <a:gd name="T79" fmla="*/ 176 h 176"/>
                <a:gd name="T80" fmla="*/ 176 w 176"/>
                <a:gd name="T81" fmla="*/ 88 h 176"/>
                <a:gd name="T82" fmla="*/ 170 w 176"/>
                <a:gd name="T83" fmla="*/ 56 h 176"/>
                <a:gd name="T84" fmla="*/ 169 w 176"/>
                <a:gd name="T85" fmla="*/ 5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176">
                  <a:moveTo>
                    <a:pt x="88" y="110"/>
                  </a:moveTo>
                  <a:cubicBezTo>
                    <a:pt x="51" y="73"/>
                    <a:pt x="51" y="73"/>
                    <a:pt x="51" y="73"/>
                  </a:cubicBezTo>
                  <a:cubicBezTo>
                    <a:pt x="50" y="72"/>
                    <a:pt x="49" y="72"/>
                    <a:pt x="48" y="72"/>
                  </a:cubicBezTo>
                  <a:cubicBezTo>
                    <a:pt x="46" y="72"/>
                    <a:pt x="44" y="74"/>
                    <a:pt x="44" y="76"/>
                  </a:cubicBezTo>
                  <a:cubicBezTo>
                    <a:pt x="44" y="77"/>
                    <a:pt x="44" y="78"/>
                    <a:pt x="45" y="79"/>
                  </a:cubicBezTo>
                  <a:cubicBezTo>
                    <a:pt x="85" y="119"/>
                    <a:pt x="85" y="119"/>
                    <a:pt x="85" y="119"/>
                  </a:cubicBezTo>
                  <a:cubicBezTo>
                    <a:pt x="86" y="120"/>
                    <a:pt x="87" y="120"/>
                    <a:pt x="88" y="120"/>
                  </a:cubicBezTo>
                  <a:cubicBezTo>
                    <a:pt x="89" y="120"/>
                    <a:pt x="90" y="120"/>
                    <a:pt x="91" y="119"/>
                  </a:cubicBezTo>
                  <a:cubicBezTo>
                    <a:pt x="91" y="119"/>
                    <a:pt x="91" y="119"/>
                    <a:pt x="91" y="11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6" y="30"/>
                    <a:pt x="176" y="29"/>
                    <a:pt x="176" y="28"/>
                  </a:cubicBezTo>
                  <a:cubicBezTo>
                    <a:pt x="176" y="26"/>
                    <a:pt x="174" y="24"/>
                    <a:pt x="172" y="24"/>
                  </a:cubicBezTo>
                  <a:cubicBezTo>
                    <a:pt x="171" y="24"/>
                    <a:pt x="170" y="24"/>
                    <a:pt x="169" y="25"/>
                  </a:cubicBezTo>
                  <a:cubicBezTo>
                    <a:pt x="169" y="25"/>
                    <a:pt x="169" y="25"/>
                    <a:pt x="169" y="25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3" y="42"/>
                    <a:pt x="153" y="42"/>
                    <a:pt x="153" y="42"/>
                  </a:cubicBezTo>
                  <a:lnTo>
                    <a:pt x="88" y="110"/>
                  </a:lnTo>
                  <a:close/>
                  <a:moveTo>
                    <a:pt x="169" y="54"/>
                  </a:moveTo>
                  <a:cubicBezTo>
                    <a:pt x="167" y="53"/>
                    <a:pt x="165" y="53"/>
                    <a:pt x="163" y="54"/>
                  </a:cubicBezTo>
                  <a:cubicBezTo>
                    <a:pt x="162" y="55"/>
                    <a:pt x="162" y="57"/>
                    <a:pt x="162" y="58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6" y="68"/>
                    <a:pt x="168" y="78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11" y="8"/>
                    <a:pt x="131" y="17"/>
                    <a:pt x="146" y="33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7" y="34"/>
                    <a:pt x="150" y="34"/>
                    <a:pt x="151" y="32"/>
                  </a:cubicBezTo>
                  <a:cubicBezTo>
                    <a:pt x="153" y="31"/>
                    <a:pt x="153" y="28"/>
                    <a:pt x="151" y="27"/>
                  </a:cubicBezTo>
                  <a:cubicBezTo>
                    <a:pt x="151" y="27"/>
                    <a:pt x="151" y="26"/>
                    <a:pt x="151" y="26"/>
                  </a:cubicBezTo>
                  <a:cubicBezTo>
                    <a:pt x="135" y="10"/>
                    <a:pt x="113" y="0"/>
                    <a:pt x="88" y="0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77"/>
                    <a:pt x="174" y="66"/>
                    <a:pt x="170" y="56"/>
                  </a:cubicBezTo>
                  <a:cubicBezTo>
                    <a:pt x="170" y="55"/>
                    <a:pt x="169" y="55"/>
                    <a:pt x="169" y="5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  <p:sp>
          <p:nvSpPr>
            <p:cNvPr id="49" name="TextBox 15">
              <a:extLst>
                <a:ext uri="{FF2B5EF4-FFF2-40B4-BE49-F238E27FC236}">
                  <a16:creationId xmlns:a16="http://schemas.microsoft.com/office/drawing/2014/main" id="{F3810ECD-D187-CE79-F951-47CF86C4150C}"/>
                </a:ext>
              </a:extLst>
            </p:cNvPr>
            <p:cNvSpPr txBox="1"/>
            <p:nvPr/>
          </p:nvSpPr>
          <p:spPr>
            <a:xfrm>
              <a:off x="4573292" y="10386597"/>
              <a:ext cx="2081019" cy="369332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META: 13,200 </a:t>
              </a: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92CE5710-AE22-0FF0-9B6A-5D3D9656A34C}"/>
                </a:ext>
              </a:extLst>
            </p:cNvPr>
            <p:cNvSpPr txBox="1"/>
            <p:nvPr/>
          </p:nvSpPr>
          <p:spPr>
            <a:xfrm>
              <a:off x="6118018" y="9828364"/>
              <a:ext cx="36892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SV" sz="28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</a:rPr>
                <a:t>Atención usuarios </a:t>
              </a:r>
            </a:p>
            <a:p>
              <a:pPr algn="ctr"/>
              <a:r>
                <a:rPr lang="es-SV" sz="28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</a:rPr>
                <a:t>en redes sociales</a:t>
              </a:r>
            </a:p>
          </p:txBody>
        </p:sp>
      </p:grp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E862924-B17E-47B3-7341-0138BB8ECB92}"/>
              </a:ext>
            </a:extLst>
          </p:cNvPr>
          <p:cNvSpPr txBox="1"/>
          <p:nvPr/>
        </p:nvSpPr>
        <p:spPr>
          <a:xfrm>
            <a:off x="4819752" y="10599906"/>
            <a:ext cx="4997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rPr>
              <a:t>Publicaciones en redes </a:t>
            </a:r>
          </a:p>
          <a:p>
            <a:pPr algn="ctr"/>
            <a:r>
              <a:rPr lang="es-SV" sz="28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rPr>
              <a:t>sociales institucionales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22AE0F0-CAE5-CF25-02AD-8A4B2559E07A}"/>
              </a:ext>
            </a:extLst>
          </p:cNvPr>
          <p:cNvSpPr txBox="1"/>
          <p:nvPr/>
        </p:nvSpPr>
        <p:spPr>
          <a:xfrm>
            <a:off x="4723996" y="7003130"/>
            <a:ext cx="4780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rPr>
              <a:t>Número de espacios noticiosos </a:t>
            </a:r>
          </a:p>
          <a:p>
            <a:pPr algn="ctr"/>
            <a:r>
              <a:rPr lang="es-SV" sz="28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rPr>
              <a:t>en medios de comunicación</a:t>
            </a:r>
          </a:p>
        </p:txBody>
      </p:sp>
      <p:grpSp>
        <p:nvGrpSpPr>
          <p:cNvPr id="53" name="Grupo 52">
            <a:extLst>
              <a:ext uri="{FF2B5EF4-FFF2-40B4-BE49-F238E27FC236}">
                <a16:creationId xmlns:a16="http://schemas.microsoft.com/office/drawing/2014/main" id="{1A2309DF-C293-6E57-C83F-41F3C8F56614}"/>
              </a:ext>
            </a:extLst>
          </p:cNvPr>
          <p:cNvGrpSpPr/>
          <p:nvPr/>
        </p:nvGrpSpPr>
        <p:grpSpPr>
          <a:xfrm>
            <a:off x="19091701" y="4155435"/>
            <a:ext cx="4594789" cy="3460433"/>
            <a:chOff x="20108563" y="3991750"/>
            <a:chExt cx="5506673" cy="3460433"/>
          </a:xfrm>
        </p:grpSpPr>
        <p:sp>
          <p:nvSpPr>
            <p:cNvPr id="54" name="TextBox 19">
              <a:extLst>
                <a:ext uri="{FF2B5EF4-FFF2-40B4-BE49-F238E27FC236}">
                  <a16:creationId xmlns:a16="http://schemas.microsoft.com/office/drawing/2014/main" id="{0979AF50-1DB3-371D-BBD6-0359E21124FE}"/>
                </a:ext>
              </a:extLst>
            </p:cNvPr>
            <p:cNvSpPr txBox="1"/>
            <p:nvPr/>
          </p:nvSpPr>
          <p:spPr>
            <a:xfrm>
              <a:off x="20108563" y="6744297"/>
              <a:ext cx="5506673" cy="707886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US" sz="2000" err="1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Número</a:t>
              </a:r>
              <a:r>
                <a:rPr lang="en-US" sz="20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 total de </a:t>
              </a:r>
              <a:r>
                <a:rPr lang="en-US" sz="2000" err="1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seguidores</a:t>
              </a:r>
              <a:r>
                <a:rPr lang="en-US" sz="20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 / fans </a:t>
              </a:r>
            </a:p>
            <a:p>
              <a:pPr algn="ctr"/>
              <a:r>
                <a:rPr lang="en-US" sz="20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INSAFORP a Junio 2023</a:t>
              </a:r>
              <a:endParaRPr lang="en-US" sz="40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endParaRPr>
            </a:p>
          </p:txBody>
        </p: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78B682A1-87D2-2C27-B390-69B5785EC08F}"/>
                </a:ext>
              </a:extLst>
            </p:cNvPr>
            <p:cNvGrpSpPr/>
            <p:nvPr/>
          </p:nvGrpSpPr>
          <p:grpSpPr>
            <a:xfrm>
              <a:off x="20700621" y="3991750"/>
              <a:ext cx="4636993" cy="2749521"/>
              <a:chOff x="20700621" y="3991750"/>
              <a:chExt cx="4636993" cy="2749521"/>
            </a:xfrm>
          </p:grpSpPr>
          <p:grpSp>
            <p:nvGrpSpPr>
              <p:cNvPr id="56" name="Google Shape;11186;p120">
                <a:extLst>
                  <a:ext uri="{FF2B5EF4-FFF2-40B4-BE49-F238E27FC236}">
                    <a16:creationId xmlns:a16="http://schemas.microsoft.com/office/drawing/2014/main" id="{94C8D3A1-9B23-C018-509C-FC9FEA295880}"/>
                  </a:ext>
                </a:extLst>
              </p:cNvPr>
              <p:cNvGrpSpPr/>
              <p:nvPr/>
            </p:nvGrpSpPr>
            <p:grpSpPr>
              <a:xfrm>
                <a:off x="20700621" y="5931265"/>
                <a:ext cx="690555" cy="692861"/>
                <a:chOff x="-5809231" y="3023925"/>
                <a:chExt cx="292250" cy="290650"/>
              </a:xfrm>
              <a:noFill/>
            </p:grpSpPr>
            <p:sp>
              <p:nvSpPr>
                <p:cNvPr id="62" name="Google Shape;11187;p120">
                  <a:extLst>
                    <a:ext uri="{FF2B5EF4-FFF2-40B4-BE49-F238E27FC236}">
                      <a16:creationId xmlns:a16="http://schemas.microsoft.com/office/drawing/2014/main" id="{419BD977-368A-A7B0-14A7-2F90D114365B}"/>
                    </a:ext>
                  </a:extLst>
                </p:cNvPr>
                <p:cNvSpPr/>
                <p:nvPr/>
              </p:nvSpPr>
              <p:spPr>
                <a:xfrm>
                  <a:off x="-5706029" y="3023925"/>
                  <a:ext cx="85075" cy="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3372" extrusionOk="0">
                      <a:moveTo>
                        <a:pt x="1701" y="0"/>
                      </a:moveTo>
                      <a:cubicBezTo>
                        <a:pt x="788" y="0"/>
                        <a:pt x="0" y="756"/>
                        <a:pt x="0" y="1702"/>
                      </a:cubicBezTo>
                      <a:cubicBezTo>
                        <a:pt x="0" y="2615"/>
                        <a:pt x="788" y="3371"/>
                        <a:pt x="1701" y="3371"/>
                      </a:cubicBezTo>
                      <a:cubicBezTo>
                        <a:pt x="2646" y="3371"/>
                        <a:pt x="3403" y="2615"/>
                        <a:pt x="3403" y="1702"/>
                      </a:cubicBezTo>
                      <a:cubicBezTo>
                        <a:pt x="3403" y="756"/>
                        <a:pt x="2646" y="0"/>
                        <a:pt x="1701" y="0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bel" panose="02000506030000020004" pitchFamily="2" charset="0"/>
                    <a:ea typeface="Nanum Gothic" panose="020B0604020202020204" charset="-127"/>
                  </a:endParaRPr>
                </a:p>
              </p:txBody>
            </p:sp>
            <p:sp>
              <p:nvSpPr>
                <p:cNvPr id="63" name="Google Shape;11188;p120">
                  <a:extLst>
                    <a:ext uri="{FF2B5EF4-FFF2-40B4-BE49-F238E27FC236}">
                      <a16:creationId xmlns:a16="http://schemas.microsoft.com/office/drawing/2014/main" id="{67D6882C-D125-7B86-B486-D27D22749D23}"/>
                    </a:ext>
                  </a:extLst>
                </p:cNvPr>
                <p:cNvSpPr/>
                <p:nvPr/>
              </p:nvSpPr>
              <p:spPr>
                <a:xfrm>
                  <a:off x="-5809231" y="3058575"/>
                  <a:ext cx="292250" cy="25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0" h="10240" extrusionOk="0">
                      <a:moveTo>
                        <a:pt x="2049" y="1"/>
                      </a:moveTo>
                      <a:cubicBezTo>
                        <a:pt x="1324" y="1"/>
                        <a:pt x="694" y="599"/>
                        <a:pt x="694" y="1355"/>
                      </a:cubicBezTo>
                      <a:cubicBezTo>
                        <a:pt x="694" y="1733"/>
                        <a:pt x="852" y="2080"/>
                        <a:pt x="1072" y="2300"/>
                      </a:cubicBezTo>
                      <a:cubicBezTo>
                        <a:pt x="442" y="2647"/>
                        <a:pt x="1" y="3340"/>
                        <a:pt x="1" y="4096"/>
                      </a:cubicBezTo>
                      <a:lnTo>
                        <a:pt x="1" y="5766"/>
                      </a:lnTo>
                      <a:cubicBezTo>
                        <a:pt x="1" y="6207"/>
                        <a:pt x="284" y="6617"/>
                        <a:pt x="694" y="6774"/>
                      </a:cubicBezTo>
                      <a:lnTo>
                        <a:pt x="694" y="8538"/>
                      </a:lnTo>
                      <a:cubicBezTo>
                        <a:pt x="694" y="9074"/>
                        <a:pt x="1167" y="9546"/>
                        <a:pt x="1702" y="9546"/>
                      </a:cubicBezTo>
                      <a:lnTo>
                        <a:pt x="2364" y="9546"/>
                      </a:lnTo>
                      <a:cubicBezTo>
                        <a:pt x="2931" y="9546"/>
                        <a:pt x="3403" y="9074"/>
                        <a:pt x="3403" y="8538"/>
                      </a:cubicBezTo>
                      <a:lnTo>
                        <a:pt x="3403" y="6774"/>
                      </a:lnTo>
                      <a:cubicBezTo>
                        <a:pt x="3529" y="6711"/>
                        <a:pt x="3624" y="6648"/>
                        <a:pt x="3750" y="6522"/>
                      </a:cubicBezTo>
                      <a:cubicBezTo>
                        <a:pt x="3876" y="6585"/>
                        <a:pt x="3939" y="6680"/>
                        <a:pt x="4097" y="6774"/>
                      </a:cubicBezTo>
                      <a:lnTo>
                        <a:pt x="4097" y="9200"/>
                      </a:lnTo>
                      <a:cubicBezTo>
                        <a:pt x="4097" y="9735"/>
                        <a:pt x="4569" y="10240"/>
                        <a:pt x="5136" y="10240"/>
                      </a:cubicBezTo>
                      <a:lnTo>
                        <a:pt x="6522" y="10240"/>
                      </a:lnTo>
                      <a:cubicBezTo>
                        <a:pt x="7058" y="10240"/>
                        <a:pt x="7562" y="9767"/>
                        <a:pt x="7562" y="9200"/>
                      </a:cubicBezTo>
                      <a:lnTo>
                        <a:pt x="7562" y="6774"/>
                      </a:lnTo>
                      <a:cubicBezTo>
                        <a:pt x="7688" y="6711"/>
                        <a:pt x="7814" y="6648"/>
                        <a:pt x="7940" y="6522"/>
                      </a:cubicBezTo>
                      <a:cubicBezTo>
                        <a:pt x="8035" y="6585"/>
                        <a:pt x="8129" y="6680"/>
                        <a:pt x="8287" y="6774"/>
                      </a:cubicBezTo>
                      <a:lnTo>
                        <a:pt x="8287" y="8538"/>
                      </a:lnTo>
                      <a:cubicBezTo>
                        <a:pt x="8287" y="9074"/>
                        <a:pt x="8759" y="9546"/>
                        <a:pt x="9295" y="9546"/>
                      </a:cubicBezTo>
                      <a:lnTo>
                        <a:pt x="9988" y="9546"/>
                      </a:lnTo>
                      <a:cubicBezTo>
                        <a:pt x="10524" y="9546"/>
                        <a:pt x="10996" y="9074"/>
                        <a:pt x="10996" y="8538"/>
                      </a:cubicBezTo>
                      <a:lnTo>
                        <a:pt x="10996" y="6774"/>
                      </a:lnTo>
                      <a:cubicBezTo>
                        <a:pt x="11406" y="6617"/>
                        <a:pt x="11658" y="6238"/>
                        <a:pt x="11658" y="5766"/>
                      </a:cubicBezTo>
                      <a:lnTo>
                        <a:pt x="11658" y="4096"/>
                      </a:lnTo>
                      <a:cubicBezTo>
                        <a:pt x="11689" y="3340"/>
                        <a:pt x="11280" y="2678"/>
                        <a:pt x="10650" y="2300"/>
                      </a:cubicBezTo>
                      <a:cubicBezTo>
                        <a:pt x="10870" y="2080"/>
                        <a:pt x="11028" y="1733"/>
                        <a:pt x="11028" y="1355"/>
                      </a:cubicBezTo>
                      <a:cubicBezTo>
                        <a:pt x="11028" y="599"/>
                        <a:pt x="10398" y="1"/>
                        <a:pt x="9641" y="1"/>
                      </a:cubicBezTo>
                      <a:cubicBezTo>
                        <a:pt x="8917" y="1"/>
                        <a:pt x="8287" y="599"/>
                        <a:pt x="8287" y="1355"/>
                      </a:cubicBezTo>
                      <a:cubicBezTo>
                        <a:pt x="8287" y="1733"/>
                        <a:pt x="8444" y="2080"/>
                        <a:pt x="8665" y="2300"/>
                      </a:cubicBezTo>
                      <a:cubicBezTo>
                        <a:pt x="8444" y="2426"/>
                        <a:pt x="8224" y="2584"/>
                        <a:pt x="8066" y="2773"/>
                      </a:cubicBezTo>
                      <a:cubicBezTo>
                        <a:pt x="7972" y="2521"/>
                        <a:pt x="7751" y="2237"/>
                        <a:pt x="7562" y="2017"/>
                      </a:cubicBezTo>
                      <a:cubicBezTo>
                        <a:pt x="7216" y="2395"/>
                        <a:pt x="6743" y="2584"/>
                        <a:pt x="6239" y="2647"/>
                      </a:cubicBezTo>
                      <a:lnTo>
                        <a:pt x="6239" y="4380"/>
                      </a:lnTo>
                      <a:cubicBezTo>
                        <a:pt x="6239" y="4604"/>
                        <a:pt x="6043" y="4722"/>
                        <a:pt x="5851" y="4722"/>
                      </a:cubicBezTo>
                      <a:cubicBezTo>
                        <a:pt x="5665" y="4722"/>
                        <a:pt x="5483" y="4612"/>
                        <a:pt x="5483" y="4380"/>
                      </a:cubicBezTo>
                      <a:lnTo>
                        <a:pt x="5483" y="2647"/>
                      </a:lnTo>
                      <a:cubicBezTo>
                        <a:pt x="4979" y="2584"/>
                        <a:pt x="4506" y="2332"/>
                        <a:pt x="4160" y="2017"/>
                      </a:cubicBezTo>
                      <a:cubicBezTo>
                        <a:pt x="3908" y="2237"/>
                        <a:pt x="3750" y="2521"/>
                        <a:pt x="3624" y="2773"/>
                      </a:cubicBezTo>
                      <a:cubicBezTo>
                        <a:pt x="3466" y="2584"/>
                        <a:pt x="3277" y="2426"/>
                        <a:pt x="3057" y="2300"/>
                      </a:cubicBezTo>
                      <a:cubicBezTo>
                        <a:pt x="3277" y="2080"/>
                        <a:pt x="3435" y="1733"/>
                        <a:pt x="3435" y="1355"/>
                      </a:cubicBezTo>
                      <a:cubicBezTo>
                        <a:pt x="3435" y="599"/>
                        <a:pt x="2805" y="1"/>
                        <a:pt x="2049" y="1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bel" panose="02000506030000020004" pitchFamily="2" charset="0"/>
                    <a:ea typeface="Nanum Gothic" panose="020B0604020202020204" charset="-127"/>
                  </a:endParaRPr>
                </a:p>
              </p:txBody>
            </p:sp>
          </p:grpSp>
          <p:grpSp>
            <p:nvGrpSpPr>
              <p:cNvPr id="57" name="Google Shape;11186;p120">
                <a:extLst>
                  <a:ext uri="{FF2B5EF4-FFF2-40B4-BE49-F238E27FC236}">
                    <a16:creationId xmlns:a16="http://schemas.microsoft.com/office/drawing/2014/main" id="{228D2192-E58D-ED4F-D531-311081DA5D2B}"/>
                  </a:ext>
                </a:extLst>
              </p:cNvPr>
              <p:cNvGrpSpPr/>
              <p:nvPr/>
            </p:nvGrpSpPr>
            <p:grpSpPr>
              <a:xfrm>
                <a:off x="21537776" y="3991750"/>
                <a:ext cx="690555" cy="692856"/>
                <a:chOff x="-5466260" y="3103223"/>
                <a:chExt cx="292250" cy="290648"/>
              </a:xfrm>
              <a:noFill/>
            </p:grpSpPr>
            <p:sp>
              <p:nvSpPr>
                <p:cNvPr id="60" name="Google Shape;11187;p120">
                  <a:extLst>
                    <a:ext uri="{FF2B5EF4-FFF2-40B4-BE49-F238E27FC236}">
                      <a16:creationId xmlns:a16="http://schemas.microsoft.com/office/drawing/2014/main" id="{06993548-0525-C1F6-6CD9-83F66E2148F0}"/>
                    </a:ext>
                  </a:extLst>
                </p:cNvPr>
                <p:cNvSpPr/>
                <p:nvPr/>
              </p:nvSpPr>
              <p:spPr>
                <a:xfrm>
                  <a:off x="-5363057" y="3103223"/>
                  <a:ext cx="85075" cy="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3372" extrusionOk="0">
                      <a:moveTo>
                        <a:pt x="1701" y="0"/>
                      </a:moveTo>
                      <a:cubicBezTo>
                        <a:pt x="788" y="0"/>
                        <a:pt x="0" y="756"/>
                        <a:pt x="0" y="1702"/>
                      </a:cubicBezTo>
                      <a:cubicBezTo>
                        <a:pt x="0" y="2615"/>
                        <a:pt x="788" y="3371"/>
                        <a:pt x="1701" y="3371"/>
                      </a:cubicBezTo>
                      <a:cubicBezTo>
                        <a:pt x="2646" y="3371"/>
                        <a:pt x="3403" y="2615"/>
                        <a:pt x="3403" y="1702"/>
                      </a:cubicBezTo>
                      <a:cubicBezTo>
                        <a:pt x="3403" y="756"/>
                        <a:pt x="2646" y="0"/>
                        <a:pt x="1701" y="0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bel" panose="02000506030000020004" pitchFamily="2" charset="0"/>
                    <a:ea typeface="Nanum Gothic" panose="020B0604020202020204" charset="-127"/>
                  </a:endParaRPr>
                </a:p>
              </p:txBody>
            </p:sp>
            <p:sp>
              <p:nvSpPr>
                <p:cNvPr id="61" name="Google Shape;11188;p120">
                  <a:extLst>
                    <a:ext uri="{FF2B5EF4-FFF2-40B4-BE49-F238E27FC236}">
                      <a16:creationId xmlns:a16="http://schemas.microsoft.com/office/drawing/2014/main" id="{DC2BF1F5-C36F-9507-6E65-E6AE7817C9D6}"/>
                    </a:ext>
                  </a:extLst>
                </p:cNvPr>
                <p:cNvSpPr/>
                <p:nvPr/>
              </p:nvSpPr>
              <p:spPr>
                <a:xfrm>
                  <a:off x="-5466260" y="3137871"/>
                  <a:ext cx="292250" cy="25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0" h="10240" extrusionOk="0">
                      <a:moveTo>
                        <a:pt x="2049" y="1"/>
                      </a:moveTo>
                      <a:cubicBezTo>
                        <a:pt x="1324" y="1"/>
                        <a:pt x="694" y="599"/>
                        <a:pt x="694" y="1355"/>
                      </a:cubicBezTo>
                      <a:cubicBezTo>
                        <a:pt x="694" y="1733"/>
                        <a:pt x="852" y="2080"/>
                        <a:pt x="1072" y="2300"/>
                      </a:cubicBezTo>
                      <a:cubicBezTo>
                        <a:pt x="442" y="2647"/>
                        <a:pt x="1" y="3340"/>
                        <a:pt x="1" y="4096"/>
                      </a:cubicBezTo>
                      <a:lnTo>
                        <a:pt x="1" y="5766"/>
                      </a:lnTo>
                      <a:cubicBezTo>
                        <a:pt x="1" y="6207"/>
                        <a:pt x="284" y="6617"/>
                        <a:pt x="694" y="6774"/>
                      </a:cubicBezTo>
                      <a:lnTo>
                        <a:pt x="694" y="8538"/>
                      </a:lnTo>
                      <a:cubicBezTo>
                        <a:pt x="694" y="9074"/>
                        <a:pt x="1167" y="9546"/>
                        <a:pt x="1702" y="9546"/>
                      </a:cubicBezTo>
                      <a:lnTo>
                        <a:pt x="2364" y="9546"/>
                      </a:lnTo>
                      <a:cubicBezTo>
                        <a:pt x="2931" y="9546"/>
                        <a:pt x="3403" y="9074"/>
                        <a:pt x="3403" y="8538"/>
                      </a:cubicBezTo>
                      <a:lnTo>
                        <a:pt x="3403" y="6774"/>
                      </a:lnTo>
                      <a:cubicBezTo>
                        <a:pt x="3529" y="6711"/>
                        <a:pt x="3624" y="6648"/>
                        <a:pt x="3750" y="6522"/>
                      </a:cubicBezTo>
                      <a:cubicBezTo>
                        <a:pt x="3876" y="6585"/>
                        <a:pt x="3939" y="6680"/>
                        <a:pt x="4097" y="6774"/>
                      </a:cubicBezTo>
                      <a:lnTo>
                        <a:pt x="4097" y="9200"/>
                      </a:lnTo>
                      <a:cubicBezTo>
                        <a:pt x="4097" y="9735"/>
                        <a:pt x="4569" y="10240"/>
                        <a:pt x="5136" y="10240"/>
                      </a:cubicBezTo>
                      <a:lnTo>
                        <a:pt x="6522" y="10240"/>
                      </a:lnTo>
                      <a:cubicBezTo>
                        <a:pt x="7058" y="10240"/>
                        <a:pt x="7562" y="9767"/>
                        <a:pt x="7562" y="9200"/>
                      </a:cubicBezTo>
                      <a:lnTo>
                        <a:pt x="7562" y="6774"/>
                      </a:lnTo>
                      <a:cubicBezTo>
                        <a:pt x="7688" y="6711"/>
                        <a:pt x="7814" y="6648"/>
                        <a:pt x="7940" y="6522"/>
                      </a:cubicBezTo>
                      <a:cubicBezTo>
                        <a:pt x="8035" y="6585"/>
                        <a:pt x="8129" y="6680"/>
                        <a:pt x="8287" y="6774"/>
                      </a:cubicBezTo>
                      <a:lnTo>
                        <a:pt x="8287" y="8538"/>
                      </a:lnTo>
                      <a:cubicBezTo>
                        <a:pt x="8287" y="9074"/>
                        <a:pt x="8759" y="9546"/>
                        <a:pt x="9295" y="9546"/>
                      </a:cubicBezTo>
                      <a:lnTo>
                        <a:pt x="9988" y="9546"/>
                      </a:lnTo>
                      <a:cubicBezTo>
                        <a:pt x="10524" y="9546"/>
                        <a:pt x="10996" y="9074"/>
                        <a:pt x="10996" y="8538"/>
                      </a:cubicBezTo>
                      <a:lnTo>
                        <a:pt x="10996" y="6774"/>
                      </a:lnTo>
                      <a:cubicBezTo>
                        <a:pt x="11406" y="6617"/>
                        <a:pt x="11658" y="6238"/>
                        <a:pt x="11658" y="5766"/>
                      </a:cubicBezTo>
                      <a:lnTo>
                        <a:pt x="11658" y="4096"/>
                      </a:lnTo>
                      <a:cubicBezTo>
                        <a:pt x="11689" y="3340"/>
                        <a:pt x="11280" y="2678"/>
                        <a:pt x="10650" y="2300"/>
                      </a:cubicBezTo>
                      <a:cubicBezTo>
                        <a:pt x="10870" y="2080"/>
                        <a:pt x="11028" y="1733"/>
                        <a:pt x="11028" y="1355"/>
                      </a:cubicBezTo>
                      <a:cubicBezTo>
                        <a:pt x="11028" y="599"/>
                        <a:pt x="10398" y="1"/>
                        <a:pt x="9641" y="1"/>
                      </a:cubicBezTo>
                      <a:cubicBezTo>
                        <a:pt x="8917" y="1"/>
                        <a:pt x="8287" y="599"/>
                        <a:pt x="8287" y="1355"/>
                      </a:cubicBezTo>
                      <a:cubicBezTo>
                        <a:pt x="8287" y="1733"/>
                        <a:pt x="8444" y="2080"/>
                        <a:pt x="8665" y="2300"/>
                      </a:cubicBezTo>
                      <a:cubicBezTo>
                        <a:pt x="8444" y="2426"/>
                        <a:pt x="8224" y="2584"/>
                        <a:pt x="8066" y="2773"/>
                      </a:cubicBezTo>
                      <a:cubicBezTo>
                        <a:pt x="7972" y="2521"/>
                        <a:pt x="7751" y="2237"/>
                        <a:pt x="7562" y="2017"/>
                      </a:cubicBezTo>
                      <a:cubicBezTo>
                        <a:pt x="7216" y="2395"/>
                        <a:pt x="6743" y="2584"/>
                        <a:pt x="6239" y="2647"/>
                      </a:cubicBezTo>
                      <a:lnTo>
                        <a:pt x="6239" y="4380"/>
                      </a:lnTo>
                      <a:cubicBezTo>
                        <a:pt x="6239" y="4604"/>
                        <a:pt x="6043" y="4722"/>
                        <a:pt x="5851" y="4722"/>
                      </a:cubicBezTo>
                      <a:cubicBezTo>
                        <a:pt x="5665" y="4722"/>
                        <a:pt x="5483" y="4612"/>
                        <a:pt x="5483" y="4380"/>
                      </a:cubicBezTo>
                      <a:lnTo>
                        <a:pt x="5483" y="2647"/>
                      </a:lnTo>
                      <a:cubicBezTo>
                        <a:pt x="4979" y="2584"/>
                        <a:pt x="4506" y="2332"/>
                        <a:pt x="4160" y="2017"/>
                      </a:cubicBezTo>
                      <a:cubicBezTo>
                        <a:pt x="3908" y="2237"/>
                        <a:pt x="3750" y="2521"/>
                        <a:pt x="3624" y="2773"/>
                      </a:cubicBezTo>
                      <a:cubicBezTo>
                        <a:pt x="3466" y="2584"/>
                        <a:pt x="3277" y="2426"/>
                        <a:pt x="3057" y="2300"/>
                      </a:cubicBezTo>
                      <a:cubicBezTo>
                        <a:pt x="3277" y="2080"/>
                        <a:pt x="3435" y="1733"/>
                        <a:pt x="3435" y="1355"/>
                      </a:cubicBezTo>
                      <a:cubicBezTo>
                        <a:pt x="3435" y="599"/>
                        <a:pt x="2805" y="1"/>
                        <a:pt x="2049" y="1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bel" panose="02000506030000020004" pitchFamily="2" charset="0"/>
                    <a:ea typeface="Nanum Gothic" panose="020B0604020202020204" charset="-127"/>
                  </a:endParaRPr>
                </a:p>
              </p:txBody>
            </p:sp>
          </p:grpSp>
          <p:sp>
            <p:nvSpPr>
              <p:cNvPr id="59" name="CuadroTexto 58">
                <a:extLst>
                  <a:ext uri="{FF2B5EF4-FFF2-40B4-BE49-F238E27FC236}">
                    <a16:creationId xmlns:a16="http://schemas.microsoft.com/office/drawing/2014/main" id="{A0CFB0F5-E0DC-79F3-E7CE-BC234D6AB26E}"/>
                  </a:ext>
                </a:extLst>
              </p:cNvPr>
              <p:cNvSpPr txBox="1"/>
              <p:nvPr/>
            </p:nvSpPr>
            <p:spPr>
              <a:xfrm>
                <a:off x="21263792" y="6094940"/>
                <a:ext cx="407382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" pitchFamily="2" charset="77"/>
                  </a:rPr>
                  <a:t>295,370 </a:t>
                </a:r>
                <a:r>
                  <a:rPr lang="en-US" sz="240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" pitchFamily="2" charset="77"/>
                  </a:rPr>
                  <a:t>(</a:t>
                </a:r>
                <a:r>
                  <a:rPr lang="en-US" sz="240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" pitchFamily="2" charset="77"/>
                    <a:sym typeface="Symbol" panose="05050102010706020507" pitchFamily="18" charset="2"/>
                  </a:rPr>
                  <a:t>+ 4</a:t>
                </a:r>
                <a:r>
                  <a:rPr lang="en-US" sz="2400">
                    <a:solidFill>
                      <a:srgbClr val="FFFFFF"/>
                    </a:solidFill>
                    <a:latin typeface="Abel" panose="02000506030000020004" pitchFamily="2" charset="0"/>
                    <a:ea typeface="Nanum Gothic" panose="020B0604020202020204" charset="-127"/>
                    <a:cs typeface="Poppins" pitchFamily="2" charset="77"/>
                  </a:rPr>
                  <a:t>.7%)</a:t>
                </a:r>
                <a:endParaRPr lang="en-US" sz="36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endParaRPr>
              </a:p>
            </p:txBody>
          </p:sp>
        </p:grp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C56AE9FD-3812-2A6D-79DD-3060462DF42E}"/>
              </a:ext>
            </a:extLst>
          </p:cNvPr>
          <p:cNvGrpSpPr/>
          <p:nvPr/>
        </p:nvGrpSpPr>
        <p:grpSpPr>
          <a:xfrm>
            <a:off x="19172227" y="4232911"/>
            <a:ext cx="4382709" cy="1405103"/>
            <a:chOff x="24183900" y="57821"/>
            <a:chExt cx="4382709" cy="1405103"/>
          </a:xfrm>
        </p:grpSpPr>
        <p:sp>
          <p:nvSpPr>
            <p:cNvPr id="65" name="TextBox 19">
              <a:extLst>
                <a:ext uri="{FF2B5EF4-FFF2-40B4-BE49-F238E27FC236}">
                  <a16:creationId xmlns:a16="http://schemas.microsoft.com/office/drawing/2014/main" id="{C6708DD0-EC22-145A-7C8D-262429E4848C}"/>
                </a:ext>
              </a:extLst>
            </p:cNvPr>
            <p:cNvSpPr txBox="1"/>
            <p:nvPr/>
          </p:nvSpPr>
          <p:spPr>
            <a:xfrm>
              <a:off x="24183900" y="755038"/>
              <a:ext cx="4382709" cy="707886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US" sz="2000" err="1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Incremento</a:t>
              </a:r>
              <a:r>
                <a:rPr lang="en-US" sz="20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 Fans / </a:t>
              </a:r>
              <a:r>
                <a:rPr lang="en-US" sz="2000" err="1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Seguidores</a:t>
              </a:r>
              <a:r>
                <a:rPr lang="en-US" sz="20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 </a:t>
              </a:r>
            </a:p>
            <a:p>
              <a:pPr algn="ctr"/>
              <a:r>
                <a:rPr lang="en-US" sz="20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 al 1er </a:t>
              </a:r>
              <a:r>
                <a:rPr lang="en-US" sz="2000" err="1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Semestre</a:t>
              </a:r>
              <a:r>
                <a:rPr lang="en-US" sz="20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 2023</a:t>
              </a:r>
              <a:endParaRPr lang="en-US" sz="40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endParaRPr>
            </a:p>
          </p:txBody>
        </p: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F1E53A00-7580-A172-24E7-0E722313A1B1}"/>
                </a:ext>
              </a:extLst>
            </p:cNvPr>
            <p:cNvSpPr txBox="1"/>
            <p:nvPr/>
          </p:nvSpPr>
          <p:spPr>
            <a:xfrm>
              <a:off x="25369385" y="57821"/>
              <a:ext cx="27494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29,081</a:t>
              </a:r>
            </a:p>
          </p:txBody>
        </p: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143F8191-2416-F8AE-010B-A79E5E506AB4}"/>
              </a:ext>
            </a:extLst>
          </p:cNvPr>
          <p:cNvGrpSpPr/>
          <p:nvPr/>
        </p:nvGrpSpPr>
        <p:grpSpPr>
          <a:xfrm>
            <a:off x="2593814" y="11849672"/>
            <a:ext cx="7178836" cy="1083253"/>
            <a:chOff x="3237966" y="9699218"/>
            <a:chExt cx="6763907" cy="1083253"/>
          </a:xfrm>
        </p:grpSpPr>
        <p:sp>
          <p:nvSpPr>
            <p:cNvPr id="73" name="Rounded Rectangle 12">
              <a:extLst>
                <a:ext uri="{FF2B5EF4-FFF2-40B4-BE49-F238E27FC236}">
                  <a16:creationId xmlns:a16="http://schemas.microsoft.com/office/drawing/2014/main" id="{FFFE89E0-1F06-95B5-B7BC-950BE2A714CB}"/>
                </a:ext>
              </a:extLst>
            </p:cNvPr>
            <p:cNvSpPr/>
            <p:nvPr/>
          </p:nvSpPr>
          <p:spPr>
            <a:xfrm>
              <a:off x="3237966" y="9699218"/>
              <a:ext cx="6614211" cy="1083253"/>
            </a:xfrm>
            <a:prstGeom prst="roundRect">
              <a:avLst>
                <a:gd name="adj" fmla="val 12821"/>
              </a:avLst>
            </a:prstGeom>
            <a:noFill/>
            <a:ln w="25400" cap="flat" cmpd="sng" algn="ctr">
              <a:solidFill>
                <a:schemeClr val="accent3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  <p:sp>
          <p:nvSpPr>
            <p:cNvPr id="74" name="TextBox 19">
              <a:extLst>
                <a:ext uri="{FF2B5EF4-FFF2-40B4-BE49-F238E27FC236}">
                  <a16:creationId xmlns:a16="http://schemas.microsoft.com/office/drawing/2014/main" id="{FE32C730-D844-AA40-F74D-F83C7E632E59}"/>
                </a:ext>
              </a:extLst>
            </p:cNvPr>
            <p:cNvSpPr txBox="1"/>
            <p:nvPr/>
          </p:nvSpPr>
          <p:spPr>
            <a:xfrm>
              <a:off x="4219919" y="9704305"/>
              <a:ext cx="1760545" cy="830997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US" sz="4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28</a:t>
              </a:r>
            </a:p>
          </p:txBody>
        </p:sp>
        <p:sp>
          <p:nvSpPr>
            <p:cNvPr id="75" name="Freeform 77">
              <a:extLst>
                <a:ext uri="{FF2B5EF4-FFF2-40B4-BE49-F238E27FC236}">
                  <a16:creationId xmlns:a16="http://schemas.microsoft.com/office/drawing/2014/main" id="{04E02E75-93E1-2EEA-9CCB-5750B9898B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2825" y="9910283"/>
              <a:ext cx="622698" cy="662501"/>
            </a:xfrm>
            <a:custGeom>
              <a:avLst/>
              <a:gdLst>
                <a:gd name="T0" fmla="*/ 88 w 176"/>
                <a:gd name="T1" fmla="*/ 110 h 176"/>
                <a:gd name="T2" fmla="*/ 51 w 176"/>
                <a:gd name="T3" fmla="*/ 73 h 176"/>
                <a:gd name="T4" fmla="*/ 48 w 176"/>
                <a:gd name="T5" fmla="*/ 72 h 176"/>
                <a:gd name="T6" fmla="*/ 44 w 176"/>
                <a:gd name="T7" fmla="*/ 76 h 176"/>
                <a:gd name="T8" fmla="*/ 45 w 176"/>
                <a:gd name="T9" fmla="*/ 79 h 176"/>
                <a:gd name="T10" fmla="*/ 85 w 176"/>
                <a:gd name="T11" fmla="*/ 119 h 176"/>
                <a:gd name="T12" fmla="*/ 88 w 176"/>
                <a:gd name="T13" fmla="*/ 120 h 176"/>
                <a:gd name="T14" fmla="*/ 91 w 176"/>
                <a:gd name="T15" fmla="*/ 119 h 176"/>
                <a:gd name="T16" fmla="*/ 91 w 176"/>
                <a:gd name="T17" fmla="*/ 119 h 176"/>
                <a:gd name="T18" fmla="*/ 158 w 176"/>
                <a:gd name="T19" fmla="*/ 49 h 176"/>
                <a:gd name="T20" fmla="*/ 158 w 176"/>
                <a:gd name="T21" fmla="*/ 49 h 176"/>
                <a:gd name="T22" fmla="*/ 163 w 176"/>
                <a:gd name="T23" fmla="*/ 43 h 176"/>
                <a:gd name="T24" fmla="*/ 163 w 176"/>
                <a:gd name="T25" fmla="*/ 43 h 176"/>
                <a:gd name="T26" fmla="*/ 175 w 176"/>
                <a:gd name="T27" fmla="*/ 31 h 176"/>
                <a:gd name="T28" fmla="*/ 175 w 176"/>
                <a:gd name="T29" fmla="*/ 31 h 176"/>
                <a:gd name="T30" fmla="*/ 176 w 176"/>
                <a:gd name="T31" fmla="*/ 28 h 176"/>
                <a:gd name="T32" fmla="*/ 172 w 176"/>
                <a:gd name="T33" fmla="*/ 24 h 176"/>
                <a:gd name="T34" fmla="*/ 169 w 176"/>
                <a:gd name="T35" fmla="*/ 25 h 176"/>
                <a:gd name="T36" fmla="*/ 169 w 176"/>
                <a:gd name="T37" fmla="*/ 25 h 176"/>
                <a:gd name="T38" fmla="*/ 159 w 176"/>
                <a:gd name="T39" fmla="*/ 36 h 176"/>
                <a:gd name="T40" fmla="*/ 159 w 176"/>
                <a:gd name="T41" fmla="*/ 36 h 176"/>
                <a:gd name="T42" fmla="*/ 153 w 176"/>
                <a:gd name="T43" fmla="*/ 42 h 176"/>
                <a:gd name="T44" fmla="*/ 153 w 176"/>
                <a:gd name="T45" fmla="*/ 42 h 176"/>
                <a:gd name="T46" fmla="*/ 88 w 176"/>
                <a:gd name="T47" fmla="*/ 110 h 176"/>
                <a:gd name="T48" fmla="*/ 169 w 176"/>
                <a:gd name="T49" fmla="*/ 54 h 176"/>
                <a:gd name="T50" fmla="*/ 163 w 176"/>
                <a:gd name="T51" fmla="*/ 54 h 176"/>
                <a:gd name="T52" fmla="*/ 162 w 176"/>
                <a:gd name="T53" fmla="*/ 58 h 176"/>
                <a:gd name="T54" fmla="*/ 162 w 176"/>
                <a:gd name="T55" fmla="*/ 58 h 176"/>
                <a:gd name="T56" fmla="*/ 168 w 176"/>
                <a:gd name="T57" fmla="*/ 88 h 176"/>
                <a:gd name="T58" fmla="*/ 88 w 176"/>
                <a:gd name="T59" fmla="*/ 168 h 176"/>
                <a:gd name="T60" fmla="*/ 8 w 176"/>
                <a:gd name="T61" fmla="*/ 88 h 176"/>
                <a:gd name="T62" fmla="*/ 88 w 176"/>
                <a:gd name="T63" fmla="*/ 8 h 176"/>
                <a:gd name="T64" fmla="*/ 146 w 176"/>
                <a:gd name="T65" fmla="*/ 33 h 176"/>
                <a:gd name="T66" fmla="*/ 146 w 176"/>
                <a:gd name="T67" fmla="*/ 32 h 176"/>
                <a:gd name="T68" fmla="*/ 151 w 176"/>
                <a:gd name="T69" fmla="*/ 32 h 176"/>
                <a:gd name="T70" fmla="*/ 151 w 176"/>
                <a:gd name="T71" fmla="*/ 27 h 176"/>
                <a:gd name="T72" fmla="*/ 151 w 176"/>
                <a:gd name="T73" fmla="*/ 26 h 176"/>
                <a:gd name="T74" fmla="*/ 88 w 176"/>
                <a:gd name="T75" fmla="*/ 0 h 176"/>
                <a:gd name="T76" fmla="*/ 0 w 176"/>
                <a:gd name="T77" fmla="*/ 88 h 176"/>
                <a:gd name="T78" fmla="*/ 88 w 176"/>
                <a:gd name="T79" fmla="*/ 176 h 176"/>
                <a:gd name="T80" fmla="*/ 176 w 176"/>
                <a:gd name="T81" fmla="*/ 88 h 176"/>
                <a:gd name="T82" fmla="*/ 170 w 176"/>
                <a:gd name="T83" fmla="*/ 56 h 176"/>
                <a:gd name="T84" fmla="*/ 169 w 176"/>
                <a:gd name="T85" fmla="*/ 5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176">
                  <a:moveTo>
                    <a:pt x="88" y="110"/>
                  </a:moveTo>
                  <a:cubicBezTo>
                    <a:pt x="51" y="73"/>
                    <a:pt x="51" y="73"/>
                    <a:pt x="51" y="73"/>
                  </a:cubicBezTo>
                  <a:cubicBezTo>
                    <a:pt x="50" y="72"/>
                    <a:pt x="49" y="72"/>
                    <a:pt x="48" y="72"/>
                  </a:cubicBezTo>
                  <a:cubicBezTo>
                    <a:pt x="46" y="72"/>
                    <a:pt x="44" y="74"/>
                    <a:pt x="44" y="76"/>
                  </a:cubicBezTo>
                  <a:cubicBezTo>
                    <a:pt x="44" y="77"/>
                    <a:pt x="44" y="78"/>
                    <a:pt x="45" y="79"/>
                  </a:cubicBezTo>
                  <a:cubicBezTo>
                    <a:pt x="85" y="119"/>
                    <a:pt x="85" y="119"/>
                    <a:pt x="85" y="119"/>
                  </a:cubicBezTo>
                  <a:cubicBezTo>
                    <a:pt x="86" y="120"/>
                    <a:pt x="87" y="120"/>
                    <a:pt x="88" y="120"/>
                  </a:cubicBezTo>
                  <a:cubicBezTo>
                    <a:pt x="89" y="120"/>
                    <a:pt x="90" y="120"/>
                    <a:pt x="91" y="119"/>
                  </a:cubicBezTo>
                  <a:cubicBezTo>
                    <a:pt x="91" y="119"/>
                    <a:pt x="91" y="119"/>
                    <a:pt x="91" y="11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6" y="30"/>
                    <a:pt x="176" y="29"/>
                    <a:pt x="176" y="28"/>
                  </a:cubicBezTo>
                  <a:cubicBezTo>
                    <a:pt x="176" y="26"/>
                    <a:pt x="174" y="24"/>
                    <a:pt x="172" y="24"/>
                  </a:cubicBezTo>
                  <a:cubicBezTo>
                    <a:pt x="171" y="24"/>
                    <a:pt x="170" y="24"/>
                    <a:pt x="169" y="25"/>
                  </a:cubicBezTo>
                  <a:cubicBezTo>
                    <a:pt x="169" y="25"/>
                    <a:pt x="169" y="25"/>
                    <a:pt x="169" y="25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3" y="42"/>
                    <a:pt x="153" y="42"/>
                    <a:pt x="153" y="42"/>
                  </a:cubicBezTo>
                  <a:lnTo>
                    <a:pt x="88" y="110"/>
                  </a:lnTo>
                  <a:close/>
                  <a:moveTo>
                    <a:pt x="169" y="54"/>
                  </a:moveTo>
                  <a:cubicBezTo>
                    <a:pt x="167" y="53"/>
                    <a:pt x="165" y="53"/>
                    <a:pt x="163" y="54"/>
                  </a:cubicBezTo>
                  <a:cubicBezTo>
                    <a:pt x="162" y="55"/>
                    <a:pt x="162" y="57"/>
                    <a:pt x="162" y="58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6" y="68"/>
                    <a:pt x="168" y="78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11" y="8"/>
                    <a:pt x="131" y="17"/>
                    <a:pt x="146" y="33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7" y="34"/>
                    <a:pt x="150" y="34"/>
                    <a:pt x="151" y="32"/>
                  </a:cubicBezTo>
                  <a:cubicBezTo>
                    <a:pt x="153" y="31"/>
                    <a:pt x="153" y="28"/>
                    <a:pt x="151" y="27"/>
                  </a:cubicBezTo>
                  <a:cubicBezTo>
                    <a:pt x="151" y="27"/>
                    <a:pt x="151" y="26"/>
                    <a:pt x="151" y="26"/>
                  </a:cubicBezTo>
                  <a:cubicBezTo>
                    <a:pt x="135" y="10"/>
                    <a:pt x="113" y="0"/>
                    <a:pt x="88" y="0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77"/>
                    <a:pt x="174" y="66"/>
                    <a:pt x="170" y="56"/>
                  </a:cubicBezTo>
                  <a:cubicBezTo>
                    <a:pt x="170" y="55"/>
                    <a:pt x="169" y="55"/>
                    <a:pt x="169" y="5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  <p:sp>
          <p:nvSpPr>
            <p:cNvPr id="76" name="TextBox 15">
              <a:extLst>
                <a:ext uri="{FF2B5EF4-FFF2-40B4-BE49-F238E27FC236}">
                  <a16:creationId xmlns:a16="http://schemas.microsoft.com/office/drawing/2014/main" id="{526FB755-FE66-11AF-80F6-6D3C0C9342E2}"/>
                </a:ext>
              </a:extLst>
            </p:cNvPr>
            <p:cNvSpPr txBox="1"/>
            <p:nvPr/>
          </p:nvSpPr>
          <p:spPr>
            <a:xfrm>
              <a:off x="4573292" y="10386597"/>
              <a:ext cx="2081019" cy="369332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META: 20</a:t>
              </a:r>
            </a:p>
          </p:txBody>
        </p:sp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id="{CBE58D8D-E550-6A8A-7167-E2DCA871DE7D}"/>
                </a:ext>
              </a:extLst>
            </p:cNvPr>
            <p:cNvSpPr txBox="1"/>
            <p:nvPr/>
          </p:nvSpPr>
          <p:spPr>
            <a:xfrm>
              <a:off x="5798895" y="9798128"/>
              <a:ext cx="42029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SV" sz="28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</a:rPr>
                <a:t>Producción material audiovisual interno y externo</a:t>
              </a:r>
            </a:p>
          </p:txBody>
        </p:sp>
      </p:grpSp>
      <p:sp>
        <p:nvSpPr>
          <p:cNvPr id="67" name="TextBox 15">
            <a:extLst>
              <a:ext uri="{FF2B5EF4-FFF2-40B4-BE49-F238E27FC236}">
                <a16:creationId xmlns:a16="http://schemas.microsoft.com/office/drawing/2014/main" id="{05C16B80-7BED-5822-6C5C-5DF7B8E6551D}"/>
              </a:ext>
            </a:extLst>
          </p:cNvPr>
          <p:cNvSpPr txBox="1"/>
          <p:nvPr/>
        </p:nvSpPr>
        <p:spPr>
          <a:xfrm>
            <a:off x="2283045" y="6104253"/>
            <a:ext cx="2619628" cy="40011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9 </a:t>
            </a:r>
            <a:r>
              <a:rPr lang="en-US" sz="20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notas</a:t>
            </a:r>
            <a:r>
              <a:rPr lang="en-US" sz="20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– 32:21 </a:t>
            </a:r>
            <a:r>
              <a:rPr lang="en-US" sz="20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minutos</a:t>
            </a:r>
            <a:endParaRPr lang="en-US" sz="2000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68" name="TextBox 15">
            <a:extLst>
              <a:ext uri="{FF2B5EF4-FFF2-40B4-BE49-F238E27FC236}">
                <a16:creationId xmlns:a16="http://schemas.microsoft.com/office/drawing/2014/main" id="{7AC6AA39-9CAF-0030-1C18-A0C1B0B3855D}"/>
              </a:ext>
            </a:extLst>
          </p:cNvPr>
          <p:cNvSpPr txBox="1"/>
          <p:nvPr/>
        </p:nvSpPr>
        <p:spPr>
          <a:xfrm>
            <a:off x="5679860" y="6104253"/>
            <a:ext cx="1840568" cy="40011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72 </a:t>
            </a:r>
            <a:r>
              <a:rPr lang="en-US" sz="20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publicaciones</a:t>
            </a:r>
            <a:endParaRPr lang="en-US" sz="2000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69" name="TextBox 15">
            <a:extLst>
              <a:ext uri="{FF2B5EF4-FFF2-40B4-BE49-F238E27FC236}">
                <a16:creationId xmlns:a16="http://schemas.microsoft.com/office/drawing/2014/main" id="{B8D6AB6C-6648-DA67-9BE7-D47D45C84F57}"/>
              </a:ext>
            </a:extLst>
          </p:cNvPr>
          <p:cNvSpPr txBox="1"/>
          <p:nvPr/>
        </p:nvSpPr>
        <p:spPr>
          <a:xfrm>
            <a:off x="8290321" y="6104253"/>
            <a:ext cx="1829347" cy="40011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3 </a:t>
            </a:r>
            <a:r>
              <a:rPr lang="en-US" sz="20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notas</a:t>
            </a:r>
            <a:r>
              <a:rPr lang="en-US" sz="20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– 2’ 46” </a:t>
            </a:r>
          </a:p>
        </p:txBody>
      </p:sp>
      <p:sp>
        <p:nvSpPr>
          <p:cNvPr id="70" name="TextBox 15">
            <a:extLst>
              <a:ext uri="{FF2B5EF4-FFF2-40B4-BE49-F238E27FC236}">
                <a16:creationId xmlns:a16="http://schemas.microsoft.com/office/drawing/2014/main" id="{92A5EC8D-EEDB-1023-9FF7-4B17DAF76AEC}"/>
              </a:ext>
            </a:extLst>
          </p:cNvPr>
          <p:cNvSpPr txBox="1"/>
          <p:nvPr/>
        </p:nvSpPr>
        <p:spPr>
          <a:xfrm>
            <a:off x="1101652" y="6124571"/>
            <a:ext cx="1132041" cy="40011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2000">
                <a:solidFill>
                  <a:schemeClr val="accent2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2T - 2023</a:t>
            </a:r>
          </a:p>
        </p:txBody>
      </p:sp>
    </p:spTree>
    <p:extLst>
      <p:ext uri="{BB962C8B-B14F-4D97-AF65-F5344CB8AC3E}">
        <p14:creationId xmlns:p14="http://schemas.microsoft.com/office/powerpoint/2010/main" val="15162023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A96EA656-09CC-818D-7156-3A01C3C84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4479" y="1451222"/>
            <a:ext cx="2454181" cy="1162725"/>
          </a:xfrm>
          <a:prstGeom prst="rect">
            <a:avLst/>
          </a:pr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2258D433-2316-73E7-CF03-250A271EE4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497029"/>
              </p:ext>
            </p:extLst>
          </p:nvPr>
        </p:nvGraphicFramePr>
        <p:xfrm>
          <a:off x="1056693" y="3520679"/>
          <a:ext cx="22264266" cy="934455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03952">
                  <a:extLst>
                    <a:ext uri="{9D8B030D-6E8A-4147-A177-3AD203B41FA5}">
                      <a16:colId xmlns:a16="http://schemas.microsoft.com/office/drawing/2014/main" val="3954994672"/>
                    </a:ext>
                  </a:extLst>
                </a:gridCol>
                <a:gridCol w="12764011">
                  <a:extLst>
                    <a:ext uri="{9D8B030D-6E8A-4147-A177-3AD203B41FA5}">
                      <a16:colId xmlns:a16="http://schemas.microsoft.com/office/drawing/2014/main" val="3818672365"/>
                    </a:ext>
                  </a:extLst>
                </a:gridCol>
                <a:gridCol w="5414052">
                  <a:extLst>
                    <a:ext uri="{9D8B030D-6E8A-4147-A177-3AD203B41FA5}">
                      <a16:colId xmlns:a16="http://schemas.microsoft.com/office/drawing/2014/main" val="953570116"/>
                    </a:ext>
                  </a:extLst>
                </a:gridCol>
                <a:gridCol w="2982251">
                  <a:extLst>
                    <a:ext uri="{9D8B030D-6E8A-4147-A177-3AD203B41FA5}">
                      <a16:colId xmlns:a16="http://schemas.microsoft.com/office/drawing/2014/main" val="1392957125"/>
                    </a:ext>
                  </a:extLst>
                </a:gridCol>
              </a:tblGrid>
              <a:tr h="749531">
                <a:tc>
                  <a:txBody>
                    <a:bodyPr/>
                    <a:lstStyle/>
                    <a:p>
                      <a:endParaRPr lang="es-SV" sz="3200">
                        <a:latin typeface="Abel" panose="02000506030000020004" pitchFamily="2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0">
                          <a:solidFill>
                            <a:schemeClr val="bg1"/>
                          </a:solidFill>
                          <a:latin typeface="Abel" panose="02000506030000020004" pitchFamily="2" charset="0"/>
                        </a:rPr>
                        <a:t>ACTIVIDAD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0">
                          <a:solidFill>
                            <a:schemeClr val="bg1"/>
                          </a:solidFill>
                          <a:latin typeface="Abel" panose="02000506030000020004" pitchFamily="2" charset="0"/>
                        </a:rPr>
                        <a:t>FECHA PROPUESTA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0">
                          <a:solidFill>
                            <a:schemeClr val="bg1"/>
                          </a:solidFill>
                          <a:latin typeface="Abel" panose="02000506030000020004" pitchFamily="2" charset="0"/>
                        </a:rPr>
                        <a:t>% DE AVANCE</a:t>
                      </a: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1572801755"/>
                  </a:ext>
                </a:extLst>
              </a:tr>
              <a:tr h="578969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 b="1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</a:rPr>
                        <a:t>1</a:t>
                      </a:r>
                      <a:endParaRPr lang="es-ES_tradnl" sz="3200" b="1" baseline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cs typeface="Avenir Book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 b="1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</a:rPr>
                        <a:t>Producción línea gráfica para conmemoración 30 años.</a:t>
                      </a:r>
                      <a:endParaRPr lang="es-ES_tradnl" sz="3200" b="1" baseline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cs typeface="Avenir Book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1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sym typeface="Arial"/>
                        </a:rPr>
                        <a:t>Febrero-marzo</a:t>
                      </a:r>
                      <a:endParaRPr lang="es-SV" sz="3200" b="1" i="0" u="none" strike="noStrike" cap="none" baseline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sym typeface="Arial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1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sym typeface="Arial"/>
                        </a:rPr>
                        <a:t>100%</a:t>
                      </a:r>
                      <a:endParaRPr lang="es-SV" sz="3200" b="1" i="0" u="none" strike="noStrike" cap="none" baseline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sym typeface="Arial"/>
                      </a:endParaRP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1129142197"/>
                  </a:ext>
                </a:extLst>
              </a:tr>
              <a:tr h="578969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 b="1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</a:rPr>
                        <a:t>2</a:t>
                      </a:r>
                      <a:endParaRPr lang="es-ES_tradnl" sz="3200" b="1" baseline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cs typeface="Avenir Book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 b="1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</a:rPr>
                        <a:t>Evento de conmemoración “Día internacional de la Mujer”.</a:t>
                      </a:r>
                      <a:endParaRPr lang="es-ES_tradnl" sz="3200" b="1" baseline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cs typeface="Avenir Book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1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sym typeface="Arial"/>
                        </a:rPr>
                        <a:t>10 marzo</a:t>
                      </a:r>
                      <a:endParaRPr lang="es-SV" sz="3200" b="1" i="0" u="none" strike="noStrike" cap="none" baseline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sym typeface="Arial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1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sym typeface="Arial"/>
                        </a:rPr>
                        <a:t>100%</a:t>
                      </a:r>
                      <a:endParaRPr lang="es-SV" sz="3200" b="1" i="0" u="none" strike="noStrike" cap="none" baseline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sym typeface="Arial"/>
                      </a:endParaRP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1490293658"/>
                  </a:ext>
                </a:extLst>
              </a:tr>
              <a:tr h="5789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Producción de contenido de campaña conmemoración 30 años.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Abril – mayo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100%</a:t>
                      </a: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322605892"/>
                  </a:ext>
                </a:extLst>
              </a:tr>
              <a:tr h="578969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4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Evento de integración INSAFORP.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14 de abril 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100%</a:t>
                      </a: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1518414447"/>
                  </a:ext>
                </a:extLst>
              </a:tr>
              <a:tr h="578969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5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Torneo interinstitucional de fútbol.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Sábado 20 mayo – agosto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100%</a:t>
                      </a: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905954804"/>
                  </a:ext>
                </a:extLst>
              </a:tr>
              <a:tr h="10665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6</a:t>
                      </a:r>
                      <a:endParaRPr lang="es-SV" sz="3200" b="1" i="0" u="none" strike="noStrike" cap="none" baseline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Reconocimiento en prensa el día 2 de junio, DÍA NACIONAL DE LA FORMACIÓN PROFESIONAL.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Viernes 2 junio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100%</a:t>
                      </a: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893949360"/>
                  </a:ext>
                </a:extLst>
              </a:tr>
              <a:tr h="5789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7</a:t>
                      </a:r>
                      <a:endParaRPr lang="es-SV" sz="3200" b="1" i="0" u="none" strike="noStrike" cap="none" baseline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el" panose="02000506030000020004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Evento de sello conmemorativo correos de El Salvador.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Junio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100%</a:t>
                      </a: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2123841337"/>
                  </a:ext>
                </a:extLst>
              </a:tr>
              <a:tr h="578969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8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Celebración interna 30 años.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Jueves 1 junio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1" i="0" u="none" strike="noStrike" cap="none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el" panose="02000506030000020004" pitchFamily="2" charset="0"/>
                          <a:ea typeface="+mn-ea"/>
                          <a:cs typeface="+mn-cs"/>
                          <a:sym typeface="Arial"/>
                        </a:rPr>
                        <a:t>100%</a:t>
                      </a: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3545063950"/>
                  </a:ext>
                </a:extLst>
              </a:tr>
              <a:tr h="578969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 baseline="0">
                          <a:solidFill>
                            <a:schemeClr val="bg1"/>
                          </a:solidFill>
                          <a:latin typeface="Abel" panose="02000506030000020004" pitchFamily="2" charset="0"/>
                          <a:cs typeface="Avenir Book"/>
                        </a:rPr>
                        <a:t>9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 baseline="0">
                          <a:solidFill>
                            <a:schemeClr val="bg1"/>
                          </a:solidFill>
                          <a:latin typeface="Abel" panose="02000506030000020004" pitchFamily="2" charset="0"/>
                        </a:rPr>
                        <a:t>Divulgación de Estrategia de INSAFORP – Plan Estratégico.</a:t>
                      </a:r>
                      <a:endParaRPr lang="es-ES_tradnl" sz="3200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cs typeface="Avenir Book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0" u="none" strike="noStrike" cap="none" baseline="0">
                          <a:solidFill>
                            <a:schemeClr val="bg1"/>
                          </a:solidFill>
                          <a:latin typeface="Abel" panose="02000506030000020004" pitchFamily="2" charset="0"/>
                          <a:sym typeface="Arial"/>
                        </a:rPr>
                        <a:t>Marzo a noviembre</a:t>
                      </a:r>
                      <a:endParaRPr lang="es-SV" sz="3200" b="0" i="0" u="none" strike="noStrike" cap="none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+mn-ea"/>
                        <a:sym typeface="Arial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0" u="none" strike="noStrike" cap="none" baseline="0">
                          <a:solidFill>
                            <a:schemeClr val="bg1"/>
                          </a:solidFill>
                          <a:latin typeface="Abel" panose="02000506030000020004" pitchFamily="2" charset="0"/>
                          <a:sym typeface="Arial"/>
                        </a:rPr>
                        <a:t>30%</a:t>
                      </a:r>
                      <a:endParaRPr lang="es-SV" sz="3200" b="0" i="0" u="none" strike="noStrike" cap="none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+mn-ea"/>
                        <a:sym typeface="Arial"/>
                      </a:endParaRP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2247044538"/>
                  </a:ext>
                </a:extLst>
              </a:tr>
              <a:tr h="578969">
                <a:tc>
                  <a:txBody>
                    <a:bodyPr/>
                    <a:lstStyle/>
                    <a:p>
                      <a:pPr algn="ctr"/>
                      <a:r>
                        <a:rPr lang="es-MX" sz="3200">
                          <a:solidFill>
                            <a:schemeClr val="bg1"/>
                          </a:solidFill>
                          <a:latin typeface="Abel" panose="02000506030000020004" pitchFamily="2" charset="0"/>
                        </a:rPr>
                        <a:t>1</a:t>
                      </a:r>
                      <a:r>
                        <a:rPr lang="es-SV" sz="3200">
                          <a:solidFill>
                            <a:schemeClr val="bg1"/>
                          </a:solidFill>
                          <a:latin typeface="Abel" panose="02000506030000020004" pitchFamily="2" charset="0"/>
                        </a:rPr>
                        <a:t>0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>
                          <a:solidFill>
                            <a:schemeClr val="bg1"/>
                          </a:solidFill>
                          <a:latin typeface="Abel" panose="02000506030000020004" pitchFamily="2" charset="0"/>
                        </a:rPr>
                        <a:t>Lanzamiento de campaña para conmemoración 30 años.</a:t>
                      </a:r>
                      <a:endParaRPr lang="es-ES_tradnl" sz="3200">
                        <a:solidFill>
                          <a:schemeClr val="bg1"/>
                        </a:solidFill>
                        <a:latin typeface="Abel" panose="02000506030000020004" pitchFamily="2" charset="0"/>
                        <a:cs typeface="Avenir Book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0" u="none" strike="noStrike" cap="none" baseline="0">
                          <a:solidFill>
                            <a:schemeClr val="bg1"/>
                          </a:solidFill>
                          <a:latin typeface="Abel" panose="02000506030000020004" pitchFamily="2" charset="0"/>
                          <a:sym typeface="Arial"/>
                        </a:rPr>
                        <a:t>Junio - noviembre</a:t>
                      </a:r>
                      <a:endParaRPr lang="es-SV" sz="3200" b="0" i="0" u="none" strike="noStrike" cap="none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+mn-ea"/>
                        <a:sym typeface="Arial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0" u="none" strike="noStrike" cap="none" baseline="0">
                          <a:solidFill>
                            <a:schemeClr val="bg1"/>
                          </a:solidFill>
                          <a:latin typeface="Abel" panose="02000506030000020004" pitchFamily="2" charset="0"/>
                          <a:sym typeface="Arial"/>
                        </a:rPr>
                        <a:t>25%</a:t>
                      </a:r>
                      <a:endParaRPr lang="es-SV" sz="3200" b="0" i="0" u="none" strike="noStrike" cap="none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+mn-ea"/>
                        <a:sym typeface="Arial"/>
                      </a:endParaRP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1436195626"/>
                  </a:ext>
                </a:extLst>
              </a:tr>
              <a:tr h="578969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>
                          <a:solidFill>
                            <a:schemeClr val="bg1"/>
                          </a:solidFill>
                          <a:latin typeface="Abel" panose="02000506030000020004" pitchFamily="2" charset="0"/>
                        </a:rPr>
                        <a:t>11</a:t>
                      </a:r>
                      <a:endParaRPr lang="es-ES_tradnl" sz="3200">
                        <a:solidFill>
                          <a:schemeClr val="bg1"/>
                        </a:solidFill>
                        <a:latin typeface="Abel" panose="02000506030000020004" pitchFamily="2" charset="0"/>
                        <a:cs typeface="Avenir Book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>
                          <a:solidFill>
                            <a:schemeClr val="bg1"/>
                          </a:solidFill>
                          <a:latin typeface="Abel" panose="02000506030000020004" pitchFamily="2" charset="0"/>
                        </a:rPr>
                        <a:t>Reunión tripartita de representantes de la REDIFP.</a:t>
                      </a:r>
                      <a:endParaRPr lang="es-ES_tradnl" sz="3200">
                        <a:solidFill>
                          <a:schemeClr val="bg1"/>
                        </a:solidFill>
                        <a:latin typeface="Abel" panose="02000506030000020004" pitchFamily="2" charset="0"/>
                        <a:cs typeface="Avenir Book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0" i="0" u="none" strike="noStrike" cap="none" baseline="0">
                          <a:solidFill>
                            <a:schemeClr val="bg1"/>
                          </a:solidFill>
                          <a:latin typeface="Abel" panose="02000506030000020004" pitchFamily="2" charset="0"/>
                          <a:ea typeface="+mn-ea"/>
                          <a:sym typeface="Arial"/>
                        </a:rPr>
                        <a:t>Septiembre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0" u="none" strike="noStrike" cap="none" baseline="0">
                          <a:solidFill>
                            <a:schemeClr val="bg1"/>
                          </a:solidFill>
                          <a:latin typeface="Abel" panose="02000506030000020004" pitchFamily="2" charset="0"/>
                          <a:sym typeface="Arial"/>
                        </a:rPr>
                        <a:t>10%</a:t>
                      </a:r>
                      <a:endParaRPr lang="es-SV" sz="3200" b="0" i="0" u="none" strike="noStrike" cap="none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+mn-ea"/>
                        <a:sym typeface="Arial"/>
                      </a:endParaRP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1405044115"/>
                  </a:ext>
                </a:extLst>
              </a:tr>
              <a:tr h="578969">
                <a:tc>
                  <a:txBody>
                    <a:bodyPr/>
                    <a:lstStyle/>
                    <a:p>
                      <a:pPr algn="ctr"/>
                      <a:r>
                        <a:rPr lang="es-ES_tradnl" sz="3200">
                          <a:solidFill>
                            <a:schemeClr val="bg1"/>
                          </a:solidFill>
                          <a:latin typeface="Abel" panose="02000506030000020004" pitchFamily="2" charset="0"/>
                        </a:rPr>
                        <a:t>12</a:t>
                      </a:r>
                      <a:endParaRPr lang="es-ES_tradnl" sz="3200">
                        <a:solidFill>
                          <a:schemeClr val="bg1"/>
                        </a:solidFill>
                        <a:latin typeface="Abel" panose="02000506030000020004" pitchFamily="2" charset="0"/>
                        <a:cs typeface="Avenir Book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s-ES_tradnl" sz="3200">
                          <a:solidFill>
                            <a:schemeClr val="bg1"/>
                          </a:solidFill>
                          <a:latin typeface="Abel" panose="02000506030000020004" pitchFamily="2" charset="0"/>
                        </a:rPr>
                        <a:t>Conferencia técnica para Instructores y Facilitadores.</a:t>
                      </a:r>
                      <a:endParaRPr lang="es-ES_tradnl" sz="3200">
                        <a:solidFill>
                          <a:schemeClr val="bg1"/>
                        </a:solidFill>
                        <a:latin typeface="Abel" panose="02000506030000020004" pitchFamily="2" charset="0"/>
                        <a:cs typeface="Avenir Book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0" i="0" u="none" strike="noStrike" cap="none" baseline="0">
                          <a:solidFill>
                            <a:schemeClr val="bg1"/>
                          </a:solidFill>
                          <a:latin typeface="Abel" panose="02000506030000020004" pitchFamily="2" charset="0"/>
                          <a:ea typeface="+mn-ea"/>
                          <a:sym typeface="Arial"/>
                        </a:rPr>
                        <a:t>Agosto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0" u="none" strike="noStrike" cap="none" baseline="0">
                          <a:solidFill>
                            <a:schemeClr val="bg1"/>
                          </a:solidFill>
                          <a:latin typeface="Abel" panose="02000506030000020004" pitchFamily="2" charset="0"/>
                          <a:sym typeface="Arial"/>
                        </a:rPr>
                        <a:t>30%</a:t>
                      </a:r>
                      <a:endParaRPr lang="es-SV" sz="3200" b="0" i="0" u="none" strike="noStrike" cap="none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+mn-ea"/>
                        <a:sym typeface="Arial"/>
                      </a:endParaRP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2462319898"/>
                  </a:ext>
                </a:extLst>
              </a:tr>
              <a:tr h="5789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 baseline="0">
                          <a:solidFill>
                            <a:schemeClr val="bg1"/>
                          </a:solidFill>
                          <a:latin typeface="Abel" panose="02000506030000020004" pitchFamily="2" charset="0"/>
                        </a:rPr>
                        <a:t>13</a:t>
                      </a:r>
                      <a:endParaRPr lang="es-ES_tradnl" sz="3200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cs typeface="Avenir Book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 baseline="0">
                          <a:solidFill>
                            <a:schemeClr val="bg1"/>
                          </a:solidFill>
                          <a:latin typeface="Abel" panose="02000506030000020004" pitchFamily="2" charset="0"/>
                        </a:rPr>
                        <a:t>Evento Lotería Nacional de Beneficencia.</a:t>
                      </a:r>
                      <a:endParaRPr lang="es-ES_tradnl" sz="3200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cs typeface="Avenir Book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0" u="none" strike="noStrike" cap="none" baseline="0">
                          <a:solidFill>
                            <a:schemeClr val="bg1"/>
                          </a:solidFill>
                          <a:latin typeface="Abel" panose="02000506030000020004" pitchFamily="2" charset="0"/>
                          <a:sym typeface="Arial"/>
                        </a:rPr>
                        <a:t>13 Septiembre</a:t>
                      </a:r>
                      <a:endParaRPr lang="es-SV" sz="3200" b="0" i="0" u="none" strike="noStrike" cap="none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+mn-ea"/>
                        <a:sym typeface="Arial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0" u="none" strike="noStrike" cap="none" baseline="0">
                          <a:solidFill>
                            <a:schemeClr val="bg1"/>
                          </a:solidFill>
                          <a:latin typeface="Abel" panose="02000506030000020004" pitchFamily="2" charset="0"/>
                          <a:sym typeface="Arial"/>
                        </a:rPr>
                        <a:t>40%</a:t>
                      </a:r>
                      <a:endParaRPr lang="es-SV" sz="3200" b="0" i="0" u="none" strike="noStrike" cap="none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+mn-ea"/>
                        <a:sym typeface="Arial"/>
                      </a:endParaRP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795911794"/>
                  </a:ext>
                </a:extLst>
              </a:tr>
              <a:tr h="5789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 baseline="0">
                          <a:solidFill>
                            <a:schemeClr val="bg1"/>
                          </a:solidFill>
                          <a:latin typeface="Abel" panose="02000506030000020004" pitchFamily="2" charset="0"/>
                        </a:rPr>
                        <a:t>14</a:t>
                      </a:r>
                      <a:endParaRPr lang="es-ES_tradnl" sz="3200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cs typeface="Avenir Book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 baseline="0">
                          <a:solidFill>
                            <a:schemeClr val="bg1"/>
                          </a:solidFill>
                          <a:latin typeface="Abel" panose="02000506030000020004" pitchFamily="2" charset="0"/>
                        </a:rPr>
                        <a:t>Congreso de la formación profesional - reconocimiento a CFP y Empresas.</a:t>
                      </a:r>
                      <a:endParaRPr lang="es-ES_tradnl" sz="3200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cs typeface="Avenir Book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0" u="none" strike="noStrike" cap="none" baseline="0">
                          <a:solidFill>
                            <a:schemeClr val="bg1"/>
                          </a:solidFill>
                          <a:latin typeface="Abel" panose="02000506030000020004" pitchFamily="2" charset="0"/>
                          <a:sym typeface="Arial"/>
                        </a:rPr>
                        <a:t>4° semana septiembre</a:t>
                      </a:r>
                      <a:endParaRPr lang="es-SV" sz="3200" b="0" i="0" u="none" strike="noStrike" cap="none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+mn-ea"/>
                        <a:sym typeface="Arial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b="0" u="none" strike="noStrike" cap="none" baseline="0">
                          <a:solidFill>
                            <a:schemeClr val="bg1"/>
                          </a:solidFill>
                          <a:latin typeface="Abel" panose="02000506030000020004" pitchFamily="2" charset="0"/>
                          <a:sym typeface="Arial"/>
                        </a:rPr>
                        <a:t>30%</a:t>
                      </a:r>
                      <a:endParaRPr lang="es-SV" sz="3200" b="0" i="0" u="none" strike="noStrike" cap="none" baseline="0">
                        <a:solidFill>
                          <a:schemeClr val="bg1"/>
                        </a:solidFill>
                        <a:latin typeface="Abel" panose="02000506030000020004" pitchFamily="2" charset="0"/>
                        <a:ea typeface="+mn-ea"/>
                        <a:sym typeface="Arial"/>
                      </a:endParaRP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3422635605"/>
                  </a:ext>
                </a:extLst>
              </a:tr>
            </a:tbl>
          </a:graphicData>
        </a:graphic>
      </p:graphicFrame>
      <p:sp>
        <p:nvSpPr>
          <p:cNvPr id="10" name="Título 1">
            <a:extLst>
              <a:ext uri="{FF2B5EF4-FFF2-40B4-BE49-F238E27FC236}">
                <a16:creationId xmlns:a16="http://schemas.microsoft.com/office/drawing/2014/main" id="{981EDC54-AE6E-1A9C-84EC-A0CD7F09667A}"/>
              </a:ext>
            </a:extLst>
          </p:cNvPr>
          <p:cNvSpPr txBox="1">
            <a:spLocks/>
          </p:cNvSpPr>
          <p:nvPr/>
        </p:nvSpPr>
        <p:spPr>
          <a:xfrm>
            <a:off x="1056694" y="1284455"/>
            <a:ext cx="11793794" cy="1025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2" tIns="91402" rIns="91402" bIns="9140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>
            <a:pPr defTabSz="914171">
              <a:buClr>
                <a:srgbClr val="000000"/>
              </a:buClr>
            </a:pPr>
            <a:r>
              <a:rPr lang="es-MX" sz="4399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Plan de acción para la conmemoración del </a:t>
            </a:r>
            <a:endParaRPr lang="es-SV" sz="4399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  <a:sym typeface="Arial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6CA722A4-3CB4-2B10-3AFF-77B5D2843D28}"/>
              </a:ext>
            </a:extLst>
          </p:cNvPr>
          <p:cNvSpPr txBox="1">
            <a:spLocks/>
          </p:cNvSpPr>
          <p:nvPr/>
        </p:nvSpPr>
        <p:spPr>
          <a:xfrm>
            <a:off x="1056694" y="1913415"/>
            <a:ext cx="10547327" cy="1025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2" tIns="91402" rIns="91402" bIns="9140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>
            <a:pPr defTabSz="914171">
              <a:buClr>
                <a:srgbClr val="000000"/>
              </a:buClr>
            </a:pPr>
            <a:r>
              <a:rPr lang="es-MX" sz="7198">
                <a:solidFill>
                  <a:srgbClr val="7CDDCF">
                    <a:lumMod val="75000"/>
                  </a:srgbClr>
                </a:solidFill>
                <a:cs typeface="Arial"/>
                <a:sym typeface="Arial"/>
              </a:rPr>
              <a:t>30° Aniversario</a:t>
            </a:r>
            <a:endParaRPr lang="es-SV" sz="7198">
              <a:solidFill>
                <a:srgbClr val="7CDDCF">
                  <a:lumMod val="75000"/>
                </a:srgb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01070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title"/>
          </p:nvPr>
        </p:nvSpPr>
        <p:spPr>
          <a:xfrm>
            <a:off x="2016840" y="4299183"/>
            <a:ext cx="8211065" cy="1394880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br>
              <a:rPr lang="en" sz="13800"/>
            </a:br>
            <a:br>
              <a:rPr lang="en" sz="13800"/>
            </a:br>
            <a:br>
              <a:rPr lang="en" sz="13800"/>
            </a:br>
            <a:r>
              <a:rPr lang="es-419" sz="7200" b="0" spc="200">
                <a:solidFill>
                  <a:schemeClr val="tx2">
                    <a:lumMod val="50000"/>
                  </a:schemeClr>
                </a:solidFill>
                <a:latin typeface="Be Vietnam Pro" panose="020B0604020202020204" charset="0"/>
                <a:cs typeface="Arial"/>
                <a:sym typeface="Arial"/>
              </a:rPr>
              <a:t>Gerencia de </a:t>
            </a:r>
            <a:endParaRPr lang="es-419" sz="10931" spc="20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D9B836-F891-6495-887B-AAFB72AAEB47}"/>
              </a:ext>
            </a:extLst>
          </p:cNvPr>
          <p:cNvSpPr/>
          <p:nvPr/>
        </p:nvSpPr>
        <p:spPr>
          <a:xfrm>
            <a:off x="2016840" y="5196648"/>
            <a:ext cx="13785135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tabLst/>
              <a:defRPr/>
            </a:pPr>
            <a:r>
              <a:rPr kumimoji="0" lang="es-ES" sz="16500" b="1" i="0" u="none" strike="noStrike" kern="0" cap="none" spc="50" normalizeH="0" baseline="0" noProof="0">
                <a:ln w="57150">
                  <a:solidFill>
                    <a:srgbClr val="999999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e Vietnam Pro"/>
                <a:cs typeface="Arial"/>
                <a:sym typeface="Be Vietnam Pro"/>
              </a:rPr>
              <a:t>Tecnologías </a:t>
            </a:r>
          </a:p>
        </p:txBody>
      </p:sp>
      <p:pic>
        <p:nvPicPr>
          <p:cNvPr id="46" name="Imagen 45" descr="Forma&#10;&#10;Descripción generada automáticamente con confianza media">
            <a:extLst>
              <a:ext uri="{FF2B5EF4-FFF2-40B4-BE49-F238E27FC236}">
                <a16:creationId xmlns:a16="http://schemas.microsoft.com/office/drawing/2014/main" id="{BA3F07BC-5E26-083D-DF34-A250DCCB8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9985" y="662990"/>
            <a:ext cx="2791924" cy="175574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F579223-6D4D-0A0A-4F47-6ADC3F6BA7BF}"/>
              </a:ext>
            </a:extLst>
          </p:cNvPr>
          <p:cNvSpPr/>
          <p:nvPr/>
        </p:nvSpPr>
        <p:spPr>
          <a:xfrm>
            <a:off x="1539106" y="7181258"/>
            <a:ext cx="22099537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tabLst/>
              <a:defRPr/>
            </a:pPr>
            <a:r>
              <a:rPr kumimoji="0" lang="es-ES" sz="16500" b="1" i="0" u="none" strike="noStrike" kern="0" cap="none" spc="50" normalizeH="0" baseline="0" noProof="0">
                <a:ln w="57150">
                  <a:solidFill>
                    <a:srgbClr val="999999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e Vietnam Pro"/>
                <a:cs typeface="Arial"/>
                <a:sym typeface="Be Vietnam Pro"/>
              </a:rPr>
              <a:t> de la </a:t>
            </a:r>
            <a:r>
              <a:rPr lang="es-ES" sz="16500" b="1" spc="50">
                <a:ln w="57150">
                  <a:solidFill>
                    <a:srgbClr val="999999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 Vietnam Pro"/>
                <a:sym typeface="Be Vietnam Pro"/>
              </a:rPr>
              <a:t>Información</a:t>
            </a:r>
            <a:endParaRPr kumimoji="0" lang="es-ES" sz="16500" b="1" i="0" u="none" strike="noStrike" kern="0" cap="none" spc="50" normalizeH="0" baseline="0" noProof="0">
              <a:ln w="57150">
                <a:solidFill>
                  <a:srgbClr val="999999"/>
                </a:solidFill>
              </a:ln>
              <a:noFill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e Vietnam Pro"/>
              <a:cs typeface="Arial"/>
              <a:sym typeface="Be Vietnam Pro"/>
            </a:endParaRPr>
          </a:p>
        </p:txBody>
      </p:sp>
    </p:spTree>
    <p:extLst>
      <p:ext uri="{BB962C8B-B14F-4D97-AF65-F5344CB8AC3E}">
        <p14:creationId xmlns:p14="http://schemas.microsoft.com/office/powerpoint/2010/main" val="20114723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97;p33">
            <a:extLst>
              <a:ext uri="{FF2B5EF4-FFF2-40B4-BE49-F238E27FC236}">
                <a16:creationId xmlns:a16="http://schemas.microsoft.com/office/drawing/2014/main" id="{77053180-6B0C-7CFB-5577-32656204C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7456" y="711686"/>
            <a:ext cx="18268715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s-SV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de Tecnologías de la Información</a:t>
            </a:r>
            <a:br>
              <a:rPr lang="es-SV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SV" sz="4270" b="0">
                <a:solidFill>
                  <a:srgbClr val="FFFFFF"/>
                </a:solidFill>
                <a:latin typeface="Abel"/>
                <a:cs typeface="Lexend Deca SemiBold"/>
              </a:rPr>
              <a:t>Resultados al </a:t>
            </a:r>
            <a:r>
              <a:rPr lang="es-SV" sz="4270" b="0">
                <a:solidFill>
                  <a:srgbClr val="FFFFFF"/>
                </a:solidFill>
                <a:latin typeface="Abel"/>
                <a:cs typeface="Lexend Deca SemiBold"/>
                <a:sym typeface="Lexend Deca SemiBold"/>
              </a:rPr>
              <a:t>1er Semestre 2023</a:t>
            </a:r>
            <a:endParaRPr sz="427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Imagen 57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64D09A49-8036-C587-BE1F-9E89D056C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5232" y="686386"/>
            <a:ext cx="2454820" cy="1163028"/>
          </a:xfrm>
          <a:prstGeom prst="rect">
            <a:avLst/>
          </a:prstGeom>
        </p:spPr>
      </p:pic>
      <p:sp>
        <p:nvSpPr>
          <p:cNvPr id="2" name="TextBox 15">
            <a:extLst>
              <a:ext uri="{FF2B5EF4-FFF2-40B4-BE49-F238E27FC236}">
                <a16:creationId xmlns:a16="http://schemas.microsoft.com/office/drawing/2014/main" id="{D54870AE-A326-6026-F679-5E80966B0ADF}"/>
              </a:ext>
            </a:extLst>
          </p:cNvPr>
          <p:cNvSpPr txBox="1"/>
          <p:nvPr/>
        </p:nvSpPr>
        <p:spPr>
          <a:xfrm>
            <a:off x="3177233" y="3175229"/>
            <a:ext cx="861565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REQUERIMIENTOS RECIBIDOS / ATENDIDOS </a:t>
            </a:r>
          </a:p>
        </p:txBody>
      </p:sp>
      <p:graphicFrame>
        <p:nvGraphicFramePr>
          <p:cNvPr id="3" name="Chart 25">
            <a:extLst>
              <a:ext uri="{FF2B5EF4-FFF2-40B4-BE49-F238E27FC236}">
                <a16:creationId xmlns:a16="http://schemas.microsoft.com/office/drawing/2014/main" id="{9810F45F-D645-D200-6273-654B05904B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6326623"/>
              </p:ext>
            </p:extLst>
          </p:nvPr>
        </p:nvGraphicFramePr>
        <p:xfrm>
          <a:off x="1872560" y="3417815"/>
          <a:ext cx="11533334" cy="485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52">
            <a:extLst>
              <a:ext uri="{FF2B5EF4-FFF2-40B4-BE49-F238E27FC236}">
                <a16:creationId xmlns:a16="http://schemas.microsoft.com/office/drawing/2014/main" id="{0311720E-9FAF-EAD5-4C7D-376CCE69398C}"/>
              </a:ext>
            </a:extLst>
          </p:cNvPr>
          <p:cNvSpPr txBox="1"/>
          <p:nvPr/>
        </p:nvSpPr>
        <p:spPr>
          <a:xfrm>
            <a:off x="16206057" y="7922720"/>
            <a:ext cx="4443297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MONTO EJECUTADO</a:t>
            </a:r>
          </a:p>
        </p:txBody>
      </p:sp>
      <p:graphicFrame>
        <p:nvGraphicFramePr>
          <p:cNvPr id="5" name="Chart 25">
            <a:extLst>
              <a:ext uri="{FF2B5EF4-FFF2-40B4-BE49-F238E27FC236}">
                <a16:creationId xmlns:a16="http://schemas.microsoft.com/office/drawing/2014/main" id="{44F790F7-FF42-53AE-DAFF-0337796140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1057781"/>
              </p:ext>
            </p:extLst>
          </p:nvPr>
        </p:nvGraphicFramePr>
        <p:xfrm>
          <a:off x="13829101" y="8503159"/>
          <a:ext cx="8947536" cy="485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6" name="Grupo 5">
            <a:extLst>
              <a:ext uri="{FF2B5EF4-FFF2-40B4-BE49-F238E27FC236}">
                <a16:creationId xmlns:a16="http://schemas.microsoft.com/office/drawing/2014/main" id="{06941697-DB96-3BA6-C18C-845FBB6DD746}"/>
              </a:ext>
            </a:extLst>
          </p:cNvPr>
          <p:cNvGrpSpPr/>
          <p:nvPr/>
        </p:nvGrpSpPr>
        <p:grpSpPr>
          <a:xfrm>
            <a:off x="20856330" y="9409078"/>
            <a:ext cx="2436121" cy="906138"/>
            <a:chOff x="21471275" y="8593184"/>
            <a:chExt cx="2436121" cy="593460"/>
          </a:xfrm>
        </p:grpSpPr>
        <p:sp>
          <p:nvSpPr>
            <p:cNvPr id="7" name="TextBox 18">
              <a:extLst>
                <a:ext uri="{FF2B5EF4-FFF2-40B4-BE49-F238E27FC236}">
                  <a16:creationId xmlns:a16="http://schemas.microsoft.com/office/drawing/2014/main" id="{87280882-5631-C515-CD0A-4F5EBFD0DD42}"/>
                </a:ext>
              </a:extLst>
            </p:cNvPr>
            <p:cNvSpPr txBox="1"/>
            <p:nvPr/>
          </p:nvSpPr>
          <p:spPr>
            <a:xfrm>
              <a:off x="22149525" y="8593184"/>
              <a:ext cx="1036566" cy="34267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1828434">
                <a:buClrTx/>
              </a:pPr>
              <a:r>
                <a:rPr lang="en-US" sz="2800" kern="12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36.7%</a:t>
              </a:r>
            </a:p>
          </p:txBody>
        </p:sp>
        <p:sp>
          <p:nvSpPr>
            <p:cNvPr id="8" name="TextBox 15">
              <a:extLst>
                <a:ext uri="{FF2B5EF4-FFF2-40B4-BE49-F238E27FC236}">
                  <a16:creationId xmlns:a16="http://schemas.microsoft.com/office/drawing/2014/main" id="{E48236C6-0BE1-0CF5-3596-591FE831CE29}"/>
                </a:ext>
              </a:extLst>
            </p:cNvPr>
            <p:cNvSpPr txBox="1"/>
            <p:nvPr/>
          </p:nvSpPr>
          <p:spPr>
            <a:xfrm>
              <a:off x="21471275" y="8924599"/>
              <a:ext cx="2436121" cy="26204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  <a:buFontTx/>
                <a:buNone/>
              </a:pPr>
              <a:r>
                <a:rPr lang="en-US" sz="2000" kern="12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EJECUCIÓN</a:t>
              </a:r>
              <a:endParaRPr lang="en-US" sz="2400" kern="12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endParaRPr>
            </a:p>
          </p:txBody>
        </p:sp>
      </p:grp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E1EB6727-C81F-19FF-6D32-F3D077EE6F4E}"/>
              </a:ext>
            </a:extLst>
          </p:cNvPr>
          <p:cNvSpPr/>
          <p:nvPr/>
        </p:nvSpPr>
        <p:spPr>
          <a:xfrm>
            <a:off x="15139099" y="4611248"/>
            <a:ext cx="6327538" cy="1268890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A1B93ECF-E503-4B44-E84B-290F5A65521C}"/>
              </a:ext>
            </a:extLst>
          </p:cNvPr>
          <p:cNvSpPr/>
          <p:nvPr/>
        </p:nvSpPr>
        <p:spPr>
          <a:xfrm>
            <a:off x="15132608" y="5988235"/>
            <a:ext cx="6334029" cy="1289126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90334ADA-0231-4A6D-C8A8-F796C79E2A96}"/>
              </a:ext>
            </a:extLst>
          </p:cNvPr>
          <p:cNvSpPr txBox="1"/>
          <p:nvPr/>
        </p:nvSpPr>
        <p:spPr>
          <a:xfrm>
            <a:off x="16559130" y="4706791"/>
            <a:ext cx="1558087" cy="76944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100%</a:t>
            </a: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22BA51AE-6EE7-A08F-F248-04F475765077}"/>
              </a:ext>
            </a:extLst>
          </p:cNvPr>
          <p:cNvSpPr txBox="1"/>
          <p:nvPr/>
        </p:nvSpPr>
        <p:spPr>
          <a:xfrm>
            <a:off x="16528519" y="6535080"/>
            <a:ext cx="5427385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6FE52E8B-E1CB-3195-81D5-E2ADE6ACC034}"/>
              </a:ext>
            </a:extLst>
          </p:cNvPr>
          <p:cNvSpPr txBox="1"/>
          <p:nvPr/>
        </p:nvSpPr>
        <p:spPr>
          <a:xfrm>
            <a:off x="17830662" y="4813508"/>
            <a:ext cx="3330501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Disponibilidad</a:t>
            </a:r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de </a:t>
            </a:r>
          </a:p>
          <a:p>
            <a:pPr algn="ctr"/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aplicaciones</a:t>
            </a:r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criticas</a:t>
            </a:r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.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DB322A26-036F-5926-0325-D0533A1CFF0F}"/>
              </a:ext>
            </a:extLst>
          </p:cNvPr>
          <p:cNvSpPr txBox="1"/>
          <p:nvPr/>
        </p:nvSpPr>
        <p:spPr>
          <a:xfrm>
            <a:off x="17898070" y="6211138"/>
            <a:ext cx="3307973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Disponibilidad</a:t>
            </a:r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de </a:t>
            </a:r>
          </a:p>
          <a:p>
            <a:pPr algn="ctr"/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servicios</a:t>
            </a:r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base de </a:t>
            </a:r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datos</a:t>
            </a:r>
            <a:endParaRPr lang="en-US" sz="2400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15" name="Freeform 77">
            <a:extLst>
              <a:ext uri="{FF2B5EF4-FFF2-40B4-BE49-F238E27FC236}">
                <a16:creationId xmlns:a16="http://schemas.microsoft.com/office/drawing/2014/main" id="{98018B4D-DC69-BA69-4CB7-C7AB047D592A}"/>
              </a:ext>
            </a:extLst>
          </p:cNvPr>
          <p:cNvSpPr>
            <a:spLocks noEditPoints="1"/>
          </p:cNvSpPr>
          <p:nvPr/>
        </p:nvSpPr>
        <p:spPr bwMode="auto">
          <a:xfrm>
            <a:off x="15377245" y="4857597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1EF954-2D2A-AF7D-9C73-F0271ED01DD8}"/>
              </a:ext>
            </a:extLst>
          </p:cNvPr>
          <p:cNvSpPr txBox="1"/>
          <p:nvPr/>
        </p:nvSpPr>
        <p:spPr>
          <a:xfrm>
            <a:off x="16421365" y="6071006"/>
            <a:ext cx="1558087" cy="76944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100%</a:t>
            </a:r>
          </a:p>
        </p:txBody>
      </p:sp>
      <p:sp>
        <p:nvSpPr>
          <p:cNvPr id="17" name="Freeform 77">
            <a:extLst>
              <a:ext uri="{FF2B5EF4-FFF2-40B4-BE49-F238E27FC236}">
                <a16:creationId xmlns:a16="http://schemas.microsoft.com/office/drawing/2014/main" id="{ED0DEAC1-EC4B-832E-B9DA-DAEFFBB2E32E}"/>
              </a:ext>
            </a:extLst>
          </p:cNvPr>
          <p:cNvSpPr>
            <a:spLocks noEditPoints="1"/>
          </p:cNvSpPr>
          <p:nvPr/>
        </p:nvSpPr>
        <p:spPr bwMode="auto">
          <a:xfrm>
            <a:off x="15355942" y="6222287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1A40BEF2-3C84-BC67-A8A1-8977A0CE5CBA}"/>
              </a:ext>
            </a:extLst>
          </p:cNvPr>
          <p:cNvSpPr/>
          <p:nvPr/>
        </p:nvSpPr>
        <p:spPr>
          <a:xfrm>
            <a:off x="15139100" y="3264482"/>
            <a:ext cx="6327538" cy="1268890"/>
          </a:xfrm>
          <a:prstGeom prst="roundRect">
            <a:avLst/>
          </a:prstGeom>
          <a:noFill/>
          <a:ln w="254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</a:endParaRP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8909650B-7842-D57A-428E-9C63318B46C8}"/>
              </a:ext>
            </a:extLst>
          </p:cNvPr>
          <p:cNvSpPr txBox="1"/>
          <p:nvPr/>
        </p:nvSpPr>
        <p:spPr>
          <a:xfrm>
            <a:off x="17827906" y="3477388"/>
            <a:ext cx="3333257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Disponibilidad</a:t>
            </a:r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de </a:t>
            </a:r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servicios</a:t>
            </a:r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</a:p>
          <a:p>
            <a:pPr algn="ctr"/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de </a:t>
            </a:r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comunicaciones</a:t>
            </a:r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.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9CB4DE27-F4B8-C851-36FE-A2417E8A21E2}"/>
              </a:ext>
            </a:extLst>
          </p:cNvPr>
          <p:cNvSpPr txBox="1"/>
          <p:nvPr/>
        </p:nvSpPr>
        <p:spPr>
          <a:xfrm>
            <a:off x="16505256" y="3345594"/>
            <a:ext cx="1474196" cy="76944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100%</a:t>
            </a: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6CE575A7-852D-A2C2-F649-0B28F9EE9698}"/>
              </a:ext>
            </a:extLst>
          </p:cNvPr>
          <p:cNvSpPr txBox="1"/>
          <p:nvPr/>
        </p:nvSpPr>
        <p:spPr>
          <a:xfrm>
            <a:off x="16559131" y="4022812"/>
            <a:ext cx="1157689" cy="369332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95%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CDE6103-9C37-DAA7-1160-5103FA8D0A6C}"/>
              </a:ext>
            </a:extLst>
          </p:cNvPr>
          <p:cNvSpPr txBox="1"/>
          <p:nvPr/>
        </p:nvSpPr>
        <p:spPr>
          <a:xfrm>
            <a:off x="9703765" y="4112943"/>
            <a:ext cx="1198786" cy="464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anose="00000500000000000000" pitchFamily="2" charset="0"/>
              </a:rPr>
              <a:t>480   </a:t>
            </a:r>
            <a:endParaRPr lang="es-SV" sz="2400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  <a:cs typeface="Poppins" panose="00000500000000000000" pitchFamily="2" charset="0"/>
            </a:endParaRP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96483377-777A-B316-30D8-F11096D33CD3}"/>
              </a:ext>
            </a:extLst>
          </p:cNvPr>
          <p:cNvSpPr txBox="1"/>
          <p:nvPr/>
        </p:nvSpPr>
        <p:spPr>
          <a:xfrm>
            <a:off x="16559131" y="5421607"/>
            <a:ext cx="1157689" cy="369332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95%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907BEC12-D17F-6C82-5D7D-58B576300981}"/>
              </a:ext>
            </a:extLst>
          </p:cNvPr>
          <p:cNvSpPr txBox="1"/>
          <p:nvPr/>
        </p:nvSpPr>
        <p:spPr>
          <a:xfrm>
            <a:off x="16559131" y="6770552"/>
            <a:ext cx="1157689" cy="369332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95%</a:t>
            </a:r>
          </a:p>
        </p:txBody>
      </p:sp>
      <p:sp>
        <p:nvSpPr>
          <p:cNvPr id="26" name="Freeform 77">
            <a:extLst>
              <a:ext uri="{FF2B5EF4-FFF2-40B4-BE49-F238E27FC236}">
                <a16:creationId xmlns:a16="http://schemas.microsoft.com/office/drawing/2014/main" id="{0F69CA2A-39BF-F4B2-E223-2EEB3FADD8B4}"/>
              </a:ext>
            </a:extLst>
          </p:cNvPr>
          <p:cNvSpPr>
            <a:spLocks noEditPoints="1"/>
          </p:cNvSpPr>
          <p:nvPr/>
        </p:nvSpPr>
        <p:spPr bwMode="auto">
          <a:xfrm>
            <a:off x="15408753" y="3517213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765C76A-7E9F-B86A-4FF1-17615A213D78}"/>
              </a:ext>
            </a:extLst>
          </p:cNvPr>
          <p:cNvSpPr txBox="1"/>
          <p:nvPr/>
        </p:nvSpPr>
        <p:spPr>
          <a:xfrm>
            <a:off x="11600193" y="4112943"/>
            <a:ext cx="1075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anose="00000500000000000000" pitchFamily="2" charset="0"/>
              </a:rPr>
              <a:t>485</a:t>
            </a:r>
            <a:endParaRPr lang="es-SV" sz="2400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  <a:cs typeface="Poppins" panose="00000500000000000000" pitchFamily="2" charset="0"/>
            </a:endParaRP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55ADD80A-2337-8EAA-87FC-1BE794443CB2}"/>
              </a:ext>
            </a:extLst>
          </p:cNvPr>
          <p:cNvSpPr txBox="1"/>
          <p:nvPr/>
        </p:nvSpPr>
        <p:spPr>
          <a:xfrm>
            <a:off x="3177233" y="8932028"/>
            <a:ext cx="8378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SOLUCIONES IMPLEMENTADAS </a:t>
            </a:r>
          </a:p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Y ATENCION A REQUERIMIENTOS </a:t>
            </a:r>
          </a:p>
        </p:txBody>
      </p:sp>
      <p:sp>
        <p:nvSpPr>
          <p:cNvPr id="29" name="Rounded Rectangle 12">
            <a:extLst>
              <a:ext uri="{FF2B5EF4-FFF2-40B4-BE49-F238E27FC236}">
                <a16:creationId xmlns:a16="http://schemas.microsoft.com/office/drawing/2014/main" id="{D279A3BA-1EC9-117E-8B5F-26577C662B78}"/>
              </a:ext>
            </a:extLst>
          </p:cNvPr>
          <p:cNvSpPr/>
          <p:nvPr/>
        </p:nvSpPr>
        <p:spPr>
          <a:xfrm>
            <a:off x="3629678" y="10139041"/>
            <a:ext cx="7257398" cy="1280121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30" name="Rounded Rectangle 13">
            <a:extLst>
              <a:ext uri="{FF2B5EF4-FFF2-40B4-BE49-F238E27FC236}">
                <a16:creationId xmlns:a16="http://schemas.microsoft.com/office/drawing/2014/main" id="{FA18EFF3-3A89-7B95-4E39-1C27453F7365}"/>
              </a:ext>
            </a:extLst>
          </p:cNvPr>
          <p:cNvSpPr/>
          <p:nvPr/>
        </p:nvSpPr>
        <p:spPr>
          <a:xfrm>
            <a:off x="3629677" y="11545462"/>
            <a:ext cx="7257399" cy="1153092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2775C10C-DE21-D0BD-246F-38F49BC8222E}"/>
              </a:ext>
            </a:extLst>
          </p:cNvPr>
          <p:cNvSpPr txBox="1"/>
          <p:nvPr/>
        </p:nvSpPr>
        <p:spPr>
          <a:xfrm>
            <a:off x="4885202" y="11554674"/>
            <a:ext cx="2156018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105.7%</a:t>
            </a: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A8BE5D0E-704A-B72E-4D5B-63EE09A546CC}"/>
              </a:ext>
            </a:extLst>
          </p:cNvPr>
          <p:cNvSpPr txBox="1"/>
          <p:nvPr/>
        </p:nvSpPr>
        <p:spPr>
          <a:xfrm>
            <a:off x="4467162" y="10202227"/>
            <a:ext cx="2343286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1</a:t>
            </a:r>
          </a:p>
        </p:txBody>
      </p:sp>
      <p:sp>
        <p:nvSpPr>
          <p:cNvPr id="33" name="Freeform 77">
            <a:extLst>
              <a:ext uri="{FF2B5EF4-FFF2-40B4-BE49-F238E27FC236}">
                <a16:creationId xmlns:a16="http://schemas.microsoft.com/office/drawing/2014/main" id="{0BE806C8-5C6B-4539-B3B7-A817D9930EEC}"/>
              </a:ext>
            </a:extLst>
          </p:cNvPr>
          <p:cNvSpPr>
            <a:spLocks noEditPoints="1"/>
          </p:cNvSpPr>
          <p:nvPr/>
        </p:nvSpPr>
        <p:spPr bwMode="auto">
          <a:xfrm>
            <a:off x="3914536" y="11738712"/>
            <a:ext cx="622698" cy="66250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34" name="Freeform 77">
            <a:extLst>
              <a:ext uri="{FF2B5EF4-FFF2-40B4-BE49-F238E27FC236}">
                <a16:creationId xmlns:a16="http://schemas.microsoft.com/office/drawing/2014/main" id="{61066178-2804-2D5D-89A3-60CFE385F7EF}"/>
              </a:ext>
            </a:extLst>
          </p:cNvPr>
          <p:cNvSpPr>
            <a:spLocks noEditPoints="1"/>
          </p:cNvSpPr>
          <p:nvPr/>
        </p:nvSpPr>
        <p:spPr bwMode="auto">
          <a:xfrm>
            <a:off x="3914536" y="10448077"/>
            <a:ext cx="622698" cy="66250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id="{414F854B-EE09-D45F-5C15-F7847DDBC669}"/>
              </a:ext>
            </a:extLst>
          </p:cNvPr>
          <p:cNvSpPr txBox="1"/>
          <p:nvPr/>
        </p:nvSpPr>
        <p:spPr>
          <a:xfrm>
            <a:off x="5184029" y="10946311"/>
            <a:ext cx="1559672" cy="36933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2 </a:t>
            </a:r>
          </a:p>
        </p:txBody>
      </p:sp>
      <p:sp>
        <p:nvSpPr>
          <p:cNvPr id="36" name="TextBox 15">
            <a:extLst>
              <a:ext uri="{FF2B5EF4-FFF2-40B4-BE49-F238E27FC236}">
                <a16:creationId xmlns:a16="http://schemas.microsoft.com/office/drawing/2014/main" id="{AD09736F-3B13-2D5B-CF60-A6E947D8B5A3}"/>
              </a:ext>
            </a:extLst>
          </p:cNvPr>
          <p:cNvSpPr txBox="1"/>
          <p:nvPr/>
        </p:nvSpPr>
        <p:spPr>
          <a:xfrm>
            <a:off x="5113044" y="12272784"/>
            <a:ext cx="1822936" cy="36933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92%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2B88C9B-D47D-45F5-4958-7E99BF66FCBF}"/>
              </a:ext>
            </a:extLst>
          </p:cNvPr>
          <p:cNvSpPr txBox="1"/>
          <p:nvPr/>
        </p:nvSpPr>
        <p:spPr>
          <a:xfrm>
            <a:off x="6563984" y="10361536"/>
            <a:ext cx="44367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rPr>
              <a:t>Solución desarrollada</a:t>
            </a:r>
          </a:p>
          <a:p>
            <a:pPr algn="ctr"/>
            <a:r>
              <a:rPr lang="es-SV" sz="28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rPr>
              <a:t> por la GTI 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30B53DC-2645-AB2A-3D52-531C5DED51E5}"/>
              </a:ext>
            </a:extLst>
          </p:cNvPr>
          <p:cNvSpPr txBox="1"/>
          <p:nvPr/>
        </p:nvSpPr>
        <p:spPr>
          <a:xfrm>
            <a:off x="6602705" y="11669430"/>
            <a:ext cx="4284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rPr>
              <a:t>Porcentaje promedio de atención de requerimientos </a:t>
            </a:r>
          </a:p>
        </p:txBody>
      </p:sp>
    </p:spTree>
    <p:extLst>
      <p:ext uri="{BB962C8B-B14F-4D97-AF65-F5344CB8AC3E}">
        <p14:creationId xmlns:p14="http://schemas.microsoft.com/office/powerpoint/2010/main" val="743048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97;p33">
            <a:extLst>
              <a:ext uri="{FF2B5EF4-FFF2-40B4-BE49-F238E27FC236}">
                <a16:creationId xmlns:a16="http://schemas.microsoft.com/office/drawing/2014/main" id="{77053180-6B0C-7CFB-5577-32656204C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8881" y="1397486"/>
            <a:ext cx="18268715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s-SV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de Tecnologías de la Información</a:t>
            </a:r>
            <a:endParaRPr sz="72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Imagen 57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64D09A49-8036-C587-BE1F-9E89D056C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5232" y="686386"/>
            <a:ext cx="2454820" cy="1163028"/>
          </a:xfrm>
          <a:prstGeom prst="rect">
            <a:avLst/>
          </a:prstGeom>
        </p:spPr>
      </p:pic>
      <p:graphicFrame>
        <p:nvGraphicFramePr>
          <p:cNvPr id="39" name="Diagrama 38">
            <a:extLst>
              <a:ext uri="{FF2B5EF4-FFF2-40B4-BE49-F238E27FC236}">
                <a16:creationId xmlns:a16="http://schemas.microsoft.com/office/drawing/2014/main" id="{899D3F93-AC8D-A739-4319-3FC73D339F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8101414"/>
              </p:ext>
            </p:extLst>
          </p:nvPr>
        </p:nvGraphicFramePr>
        <p:xfrm>
          <a:off x="2582775" y="4979425"/>
          <a:ext cx="19212100" cy="7761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0" name="CuadroTexto 39">
            <a:extLst>
              <a:ext uri="{FF2B5EF4-FFF2-40B4-BE49-F238E27FC236}">
                <a16:creationId xmlns:a16="http://schemas.microsoft.com/office/drawing/2014/main" id="{D9711B37-76E9-606F-975E-E5A08B7F18F9}"/>
              </a:ext>
            </a:extLst>
          </p:cNvPr>
          <p:cNvSpPr txBox="1"/>
          <p:nvPr/>
        </p:nvSpPr>
        <p:spPr>
          <a:xfrm>
            <a:off x="3433221" y="3225071"/>
            <a:ext cx="176826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434"/>
            <a:r>
              <a:rPr lang="es-SV" sz="4800">
                <a:solidFill>
                  <a:schemeClr val="accent3">
                    <a:lumMod val="75000"/>
                  </a:schemeClr>
                </a:solidFill>
                <a:latin typeface="Be Vietnam Pro" panose="020B0604020202020204" charset="0"/>
                <a:sym typeface="Unica One"/>
              </a:rPr>
              <a:t>MACRO ACTIVIDADES DESARROLLO DEL </a:t>
            </a:r>
          </a:p>
          <a:p>
            <a:pPr defTabSz="1828434"/>
            <a:r>
              <a:rPr lang="es-SV" sz="4800">
                <a:solidFill>
                  <a:schemeClr val="accent3">
                    <a:lumMod val="75000"/>
                  </a:schemeClr>
                </a:solidFill>
                <a:latin typeface="Be Vietnam Pro" panose="020B0604020202020204" charset="0"/>
                <a:sym typeface="Unica One"/>
              </a:rPr>
              <a:t>SISTEMA INTEGRADO INSTITUCIONAL – 25% Ejecución </a:t>
            </a:r>
          </a:p>
        </p:txBody>
      </p:sp>
    </p:spTree>
    <p:extLst>
      <p:ext uri="{BB962C8B-B14F-4D97-AF65-F5344CB8AC3E}">
        <p14:creationId xmlns:p14="http://schemas.microsoft.com/office/powerpoint/2010/main" val="33961337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title"/>
          </p:nvPr>
        </p:nvSpPr>
        <p:spPr>
          <a:xfrm>
            <a:off x="3166296" y="5348820"/>
            <a:ext cx="5606230" cy="1394880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br>
              <a:rPr lang="en" sz="13800"/>
            </a:br>
            <a:br>
              <a:rPr lang="en" sz="13800"/>
            </a:br>
            <a:br>
              <a:rPr lang="en" sz="13800"/>
            </a:br>
            <a:r>
              <a:rPr lang="es-419" sz="7200" b="0" spc="200">
                <a:solidFill>
                  <a:schemeClr val="tx2">
                    <a:lumMod val="50000"/>
                  </a:schemeClr>
                </a:solidFill>
                <a:latin typeface="Be Vietnam Pro" panose="020B0604020202020204" charset="0"/>
                <a:cs typeface="Arial"/>
                <a:sym typeface="Arial"/>
              </a:rPr>
              <a:t>Gerencia  </a:t>
            </a:r>
            <a:endParaRPr lang="es-419" sz="10931" spc="20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D9B836-F891-6495-887B-AAFB72AAEB47}"/>
              </a:ext>
            </a:extLst>
          </p:cNvPr>
          <p:cNvSpPr/>
          <p:nvPr/>
        </p:nvSpPr>
        <p:spPr>
          <a:xfrm>
            <a:off x="2845516" y="6111048"/>
            <a:ext cx="11927760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tabLst/>
              <a:defRPr/>
            </a:pPr>
            <a:r>
              <a:rPr kumimoji="0" lang="es-ES" sz="16500" b="1" i="0" u="none" strike="noStrike" kern="0" cap="none" spc="50" normalizeH="0" baseline="0" noProof="0">
                <a:ln w="57150">
                  <a:solidFill>
                    <a:srgbClr val="999999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e Vietnam Pro"/>
                <a:cs typeface="Arial"/>
                <a:sym typeface="Be Vietnam Pro"/>
              </a:rPr>
              <a:t>Financiera</a:t>
            </a:r>
          </a:p>
        </p:txBody>
      </p:sp>
      <p:pic>
        <p:nvPicPr>
          <p:cNvPr id="46" name="Imagen 45" descr="Forma&#10;&#10;Descripción generada automáticamente con confianza media">
            <a:extLst>
              <a:ext uri="{FF2B5EF4-FFF2-40B4-BE49-F238E27FC236}">
                <a16:creationId xmlns:a16="http://schemas.microsoft.com/office/drawing/2014/main" id="{BA3F07BC-5E26-083D-DF34-A250DCCB8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9985" y="662990"/>
            <a:ext cx="2791924" cy="175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09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7B9598-C372-499B-C105-86000FE27A86}"/>
              </a:ext>
            </a:extLst>
          </p:cNvPr>
          <p:cNvSpPr txBox="1">
            <a:spLocks/>
          </p:cNvSpPr>
          <p:nvPr/>
        </p:nvSpPr>
        <p:spPr>
          <a:xfrm>
            <a:off x="16572469" y="9779406"/>
            <a:ext cx="5944631" cy="1452688"/>
          </a:xfrm>
          <a:prstGeom prst="rect">
            <a:avLst/>
          </a:prstGeom>
        </p:spPr>
        <p:txBody>
          <a:bodyPr vert="horz" lIns="182832" tIns="91416" rIns="182832" bIns="9141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4000">
                <a:latin typeface="Be Vietnam Pro" panose="020B0604020202020204" charset="0"/>
              </a:rPr>
              <a:t>Torneo de Fútbol:</a:t>
            </a:r>
          </a:p>
          <a:p>
            <a:pPr algn="just"/>
            <a:r>
              <a:rPr lang="es-MX" sz="4000">
                <a:latin typeface="Be Vietnam Pro" panose="020B0604020202020204" charset="0"/>
              </a:rPr>
              <a:t> “30 años INSAFORP”</a:t>
            </a:r>
          </a:p>
          <a:p>
            <a:pPr algn="just"/>
            <a:endParaRPr lang="es-MX" sz="5599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36BB286-CCEF-781F-449C-DF450480C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350" y="3412984"/>
            <a:ext cx="12316808" cy="8212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Google Shape;364;p50">
            <a:extLst>
              <a:ext uri="{FF2B5EF4-FFF2-40B4-BE49-F238E27FC236}">
                <a16:creationId xmlns:a16="http://schemas.microsoft.com/office/drawing/2014/main" id="{AF629C8E-A278-AADE-D681-E27875CA6A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7531" y="1833497"/>
            <a:ext cx="12315627" cy="1220542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 sz="5400"/>
              <a:t>Actividades relevantes </a:t>
            </a:r>
            <a:r>
              <a:rPr lang="en" sz="4000" b="0"/>
              <a:t>– Mayo 2023</a:t>
            </a:r>
            <a:endParaRPr sz="5400" b="0"/>
          </a:p>
        </p:txBody>
      </p:sp>
      <p:pic>
        <p:nvPicPr>
          <p:cNvPr id="10" name="Imagen 9" descr="Forma&#10;&#10;Descripción generada automáticamente con confianza media">
            <a:extLst>
              <a:ext uri="{FF2B5EF4-FFF2-40B4-BE49-F238E27FC236}">
                <a16:creationId xmlns:a16="http://schemas.microsoft.com/office/drawing/2014/main" id="{9E864120-11E6-5916-F6DF-FE25F8C84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5801" y="1525794"/>
            <a:ext cx="2310011" cy="14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683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97;p33">
            <a:extLst>
              <a:ext uri="{FF2B5EF4-FFF2-40B4-BE49-F238E27FC236}">
                <a16:creationId xmlns:a16="http://schemas.microsoft.com/office/drawing/2014/main" id="{77053180-6B0C-7CFB-5577-32656204C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7456" y="711686"/>
            <a:ext cx="18268715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s-SV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Financiera</a:t>
            </a:r>
            <a:br>
              <a:rPr lang="es-SV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SV" sz="4270" b="0">
                <a:solidFill>
                  <a:srgbClr val="FFFFFF"/>
                </a:solidFill>
                <a:latin typeface="Abel"/>
                <a:cs typeface="Lexend Deca SemiBold"/>
              </a:rPr>
              <a:t>Resultados al </a:t>
            </a:r>
            <a:r>
              <a:rPr lang="es-SV" sz="4270" b="0">
                <a:solidFill>
                  <a:srgbClr val="FFFFFF"/>
                </a:solidFill>
                <a:latin typeface="Abel"/>
                <a:cs typeface="Lexend Deca SemiBold"/>
                <a:sym typeface="Lexend Deca SemiBold"/>
              </a:rPr>
              <a:t>1er Semestre 2023</a:t>
            </a:r>
            <a:endParaRPr sz="427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Imagen 57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64D09A49-8036-C587-BE1F-9E89D056C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5232" y="686386"/>
            <a:ext cx="2454820" cy="1163028"/>
          </a:xfrm>
          <a:prstGeom prst="rect">
            <a:avLst/>
          </a:prstGeom>
        </p:spPr>
      </p:pic>
      <p:sp>
        <p:nvSpPr>
          <p:cNvPr id="2" name="Google Shape;653;p49">
            <a:extLst>
              <a:ext uri="{FF2B5EF4-FFF2-40B4-BE49-F238E27FC236}">
                <a16:creationId xmlns:a16="http://schemas.microsoft.com/office/drawing/2014/main" id="{4E784323-E73D-4671-86B9-6CBCE8CF15DC}"/>
              </a:ext>
            </a:extLst>
          </p:cNvPr>
          <p:cNvSpPr/>
          <p:nvPr/>
        </p:nvSpPr>
        <p:spPr>
          <a:xfrm rot="14188893">
            <a:off x="21212032" y="5710747"/>
            <a:ext cx="6332" cy="4199"/>
          </a:xfrm>
          <a:custGeom>
            <a:avLst/>
            <a:gdLst/>
            <a:ahLst/>
            <a:cxnLst/>
            <a:rect l="l" t="t" r="r" b="b"/>
            <a:pathLst>
              <a:path w="95" h="63" extrusionOk="0">
                <a:moveTo>
                  <a:pt x="94" y="0"/>
                </a:moveTo>
                <a:cubicBezTo>
                  <a:pt x="63" y="21"/>
                  <a:pt x="32" y="42"/>
                  <a:pt x="1" y="63"/>
                </a:cubicBezTo>
                <a:cubicBezTo>
                  <a:pt x="42" y="52"/>
                  <a:pt x="74" y="21"/>
                  <a:pt x="9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defTabSz="24377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373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anum Gothic" panose="020B0604020202020204" charset="-127"/>
              <a:ea typeface="Nanum Gothic" panose="020B0604020202020204" charset="-127"/>
            </a:endParaRPr>
          </a:p>
        </p:txBody>
      </p:sp>
      <p:sp>
        <p:nvSpPr>
          <p:cNvPr id="3" name="TextBox 52">
            <a:extLst>
              <a:ext uri="{FF2B5EF4-FFF2-40B4-BE49-F238E27FC236}">
                <a16:creationId xmlns:a16="http://schemas.microsoft.com/office/drawing/2014/main" id="{C94EF670-3CA4-2B4D-A16A-DE108056DF12}"/>
              </a:ext>
            </a:extLst>
          </p:cNvPr>
          <p:cNvSpPr txBox="1"/>
          <p:nvPr/>
        </p:nvSpPr>
        <p:spPr>
          <a:xfrm>
            <a:off x="15788493" y="7540234"/>
            <a:ext cx="393959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MONTO EJECUTADO</a:t>
            </a:r>
          </a:p>
        </p:txBody>
      </p:sp>
      <p:graphicFrame>
        <p:nvGraphicFramePr>
          <p:cNvPr id="4" name="Chart 25">
            <a:extLst>
              <a:ext uri="{FF2B5EF4-FFF2-40B4-BE49-F238E27FC236}">
                <a16:creationId xmlns:a16="http://schemas.microsoft.com/office/drawing/2014/main" id="{34100CCE-E467-65DB-F93E-A74FA02E92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0778409"/>
              </p:ext>
            </p:extLst>
          </p:nvPr>
        </p:nvGraphicFramePr>
        <p:xfrm>
          <a:off x="13128415" y="7816924"/>
          <a:ext cx="9184227" cy="5600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5" name="Grupo 8">
            <a:extLst>
              <a:ext uri="{FF2B5EF4-FFF2-40B4-BE49-F238E27FC236}">
                <a16:creationId xmlns:a16="http://schemas.microsoft.com/office/drawing/2014/main" id="{585B6A8F-B1FA-002B-C606-C71074A57BC0}"/>
              </a:ext>
            </a:extLst>
          </p:cNvPr>
          <p:cNvGrpSpPr/>
          <p:nvPr/>
        </p:nvGrpSpPr>
        <p:grpSpPr>
          <a:xfrm>
            <a:off x="21221963" y="8199785"/>
            <a:ext cx="2436121" cy="955087"/>
            <a:chOff x="21894303" y="8537577"/>
            <a:chExt cx="2436121" cy="955087"/>
          </a:xfrm>
        </p:grpSpPr>
        <p:sp>
          <p:nvSpPr>
            <p:cNvPr id="6" name="TextBox 18">
              <a:extLst>
                <a:ext uri="{FF2B5EF4-FFF2-40B4-BE49-F238E27FC236}">
                  <a16:creationId xmlns:a16="http://schemas.microsoft.com/office/drawing/2014/main" id="{BAED3D48-9410-3A51-AF74-7B0B0724C377}"/>
                </a:ext>
              </a:extLst>
            </p:cNvPr>
            <p:cNvSpPr txBox="1"/>
            <p:nvPr/>
          </p:nvSpPr>
          <p:spPr>
            <a:xfrm>
              <a:off x="22575741" y="8537577"/>
              <a:ext cx="1073243" cy="46166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 defTabSz="1828434">
                <a:buClrTx/>
              </a:pPr>
              <a:r>
                <a:rPr lang="en-US" sz="2400" kern="12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106.5%</a:t>
              </a:r>
            </a:p>
          </p:txBody>
        </p:sp>
        <p:sp>
          <p:nvSpPr>
            <p:cNvPr id="7" name="TextBox 15">
              <a:extLst>
                <a:ext uri="{FF2B5EF4-FFF2-40B4-BE49-F238E27FC236}">
                  <a16:creationId xmlns:a16="http://schemas.microsoft.com/office/drawing/2014/main" id="{B601B764-C17C-E760-6034-246E43C24DA3}"/>
                </a:ext>
              </a:extLst>
            </p:cNvPr>
            <p:cNvSpPr txBox="1"/>
            <p:nvPr/>
          </p:nvSpPr>
          <p:spPr>
            <a:xfrm>
              <a:off x="21894303" y="9030999"/>
              <a:ext cx="2436121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  <a:buFontTx/>
                <a:buNone/>
              </a:pPr>
              <a:r>
                <a:rPr lang="en-US" sz="2400" kern="12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EJECUCIÓN</a:t>
              </a:r>
            </a:p>
          </p:txBody>
        </p:sp>
      </p:grpSp>
      <p:sp>
        <p:nvSpPr>
          <p:cNvPr id="8" name="TextBox 40">
            <a:extLst>
              <a:ext uri="{FF2B5EF4-FFF2-40B4-BE49-F238E27FC236}">
                <a16:creationId xmlns:a16="http://schemas.microsoft.com/office/drawing/2014/main" id="{6230617D-C963-7DF2-38F6-44A715624A42}"/>
              </a:ext>
            </a:extLst>
          </p:cNvPr>
          <p:cNvSpPr txBox="1"/>
          <p:nvPr/>
        </p:nvSpPr>
        <p:spPr>
          <a:xfrm>
            <a:off x="2712721" y="3505826"/>
            <a:ext cx="8466664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EJECUCIÓN PRESUPUESTARIA </a:t>
            </a: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7938B5C0-58E3-6BC4-CF4E-474DC57DC98C}"/>
              </a:ext>
            </a:extLst>
          </p:cNvPr>
          <p:cNvSpPr/>
          <p:nvPr/>
        </p:nvSpPr>
        <p:spPr>
          <a:xfrm>
            <a:off x="2851918" y="6836107"/>
            <a:ext cx="7668150" cy="1244589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D229B35A-CEC3-4A09-3235-563377202D06}"/>
              </a:ext>
            </a:extLst>
          </p:cNvPr>
          <p:cNvSpPr/>
          <p:nvPr/>
        </p:nvSpPr>
        <p:spPr>
          <a:xfrm>
            <a:off x="2851920" y="4402347"/>
            <a:ext cx="7668150" cy="1089451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096F754E-D6CF-249F-6CD3-CB0339481A76}"/>
              </a:ext>
            </a:extLst>
          </p:cNvPr>
          <p:cNvSpPr txBox="1"/>
          <p:nvPr/>
        </p:nvSpPr>
        <p:spPr>
          <a:xfrm>
            <a:off x="4574011" y="6938639"/>
            <a:ext cx="943634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0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12</a:t>
            </a: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D07132DC-C48D-A96F-E4FE-EEF888359DFB}"/>
              </a:ext>
            </a:extLst>
          </p:cNvPr>
          <p:cNvSpPr txBox="1"/>
          <p:nvPr/>
        </p:nvSpPr>
        <p:spPr>
          <a:xfrm>
            <a:off x="4026421" y="4668930"/>
            <a:ext cx="4166684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14,977,630		</a:t>
            </a: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1B907A9E-C4F8-A06D-F79E-A5AC172CE71C}"/>
              </a:ext>
            </a:extLst>
          </p:cNvPr>
          <p:cNvSpPr/>
          <p:nvPr/>
        </p:nvSpPr>
        <p:spPr>
          <a:xfrm>
            <a:off x="2851920" y="5588286"/>
            <a:ext cx="7668150" cy="1128637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</a:endParaRP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CB534F59-7BD9-F1A8-5887-29E7D11EF08A}"/>
              </a:ext>
            </a:extLst>
          </p:cNvPr>
          <p:cNvSpPr txBox="1"/>
          <p:nvPr/>
        </p:nvSpPr>
        <p:spPr>
          <a:xfrm>
            <a:off x="4070916" y="5787479"/>
            <a:ext cx="4043197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11,601,668</a:t>
            </a:r>
          </a:p>
        </p:txBody>
      </p:sp>
      <p:sp>
        <p:nvSpPr>
          <p:cNvPr id="15" name="Freeform 245">
            <a:extLst>
              <a:ext uri="{FF2B5EF4-FFF2-40B4-BE49-F238E27FC236}">
                <a16:creationId xmlns:a16="http://schemas.microsoft.com/office/drawing/2014/main" id="{4D4EEDBE-76D2-5843-5294-5127D09D9EEF}"/>
              </a:ext>
            </a:extLst>
          </p:cNvPr>
          <p:cNvSpPr>
            <a:spLocks noEditPoints="1"/>
          </p:cNvSpPr>
          <p:nvPr/>
        </p:nvSpPr>
        <p:spPr bwMode="auto">
          <a:xfrm>
            <a:off x="3127250" y="4542170"/>
            <a:ext cx="830605" cy="804600"/>
          </a:xfrm>
          <a:custGeom>
            <a:avLst/>
            <a:gdLst>
              <a:gd name="T0" fmla="*/ 97 w 176"/>
              <a:gd name="T1" fmla="*/ 84 h 176"/>
              <a:gd name="T2" fmla="*/ 90 w 176"/>
              <a:gd name="T3" fmla="*/ 62 h 176"/>
              <a:gd name="T4" fmla="*/ 99 w 176"/>
              <a:gd name="T5" fmla="*/ 72 h 176"/>
              <a:gd name="T6" fmla="*/ 107 w 176"/>
              <a:gd name="T7" fmla="*/ 64 h 176"/>
              <a:gd name="T8" fmla="*/ 97 w 176"/>
              <a:gd name="T9" fmla="*/ 55 h 176"/>
              <a:gd name="T10" fmla="*/ 90 w 176"/>
              <a:gd name="T11" fmla="*/ 48 h 176"/>
              <a:gd name="T12" fmla="*/ 85 w 176"/>
              <a:gd name="T13" fmla="*/ 54 h 176"/>
              <a:gd name="T14" fmla="*/ 72 w 176"/>
              <a:gd name="T15" fmla="*/ 58 h 176"/>
              <a:gd name="T16" fmla="*/ 66 w 176"/>
              <a:gd name="T17" fmla="*/ 72 h 176"/>
              <a:gd name="T18" fmla="*/ 72 w 176"/>
              <a:gd name="T19" fmla="*/ 86 h 176"/>
              <a:gd name="T20" fmla="*/ 85 w 176"/>
              <a:gd name="T21" fmla="*/ 92 h 176"/>
              <a:gd name="T22" fmla="*/ 77 w 176"/>
              <a:gd name="T23" fmla="*/ 110 h 176"/>
              <a:gd name="T24" fmla="*/ 64 w 176"/>
              <a:gd name="T25" fmla="*/ 100 h 176"/>
              <a:gd name="T26" fmla="*/ 70 w 176"/>
              <a:gd name="T27" fmla="*/ 116 h 176"/>
              <a:gd name="T28" fmla="*/ 85 w 176"/>
              <a:gd name="T29" fmla="*/ 122 h 176"/>
              <a:gd name="T30" fmla="*/ 90 w 176"/>
              <a:gd name="T31" fmla="*/ 128 h 176"/>
              <a:gd name="T32" fmla="*/ 98 w 176"/>
              <a:gd name="T33" fmla="*/ 120 h 176"/>
              <a:gd name="T34" fmla="*/ 109 w 176"/>
              <a:gd name="T35" fmla="*/ 110 h 176"/>
              <a:gd name="T36" fmla="*/ 109 w 176"/>
              <a:gd name="T37" fmla="*/ 93 h 176"/>
              <a:gd name="T38" fmla="*/ 85 w 176"/>
              <a:gd name="T39" fmla="*/ 80 h 176"/>
              <a:gd name="T40" fmla="*/ 79 w 176"/>
              <a:gd name="T41" fmla="*/ 77 h 176"/>
              <a:gd name="T42" fmla="*/ 76 w 176"/>
              <a:gd name="T43" fmla="*/ 71 h 176"/>
              <a:gd name="T44" fmla="*/ 85 w 176"/>
              <a:gd name="T45" fmla="*/ 62 h 176"/>
              <a:gd name="T46" fmla="*/ 97 w 176"/>
              <a:gd name="T47" fmla="*/ 111 h 176"/>
              <a:gd name="T48" fmla="*/ 90 w 176"/>
              <a:gd name="T49" fmla="*/ 92 h 176"/>
              <a:gd name="T50" fmla="*/ 97 w 176"/>
              <a:gd name="T51" fmla="*/ 96 h 176"/>
              <a:gd name="T52" fmla="*/ 100 w 176"/>
              <a:gd name="T53" fmla="*/ 103 h 176"/>
              <a:gd name="T54" fmla="*/ 88 w 176"/>
              <a:gd name="T55" fmla="*/ 0 h 176"/>
              <a:gd name="T56" fmla="*/ 88 w 176"/>
              <a:gd name="T57" fmla="*/ 176 h 176"/>
              <a:gd name="T58" fmla="*/ 88 w 176"/>
              <a:gd name="T59" fmla="*/ 0 h 176"/>
              <a:gd name="T60" fmla="*/ 8 w 176"/>
              <a:gd name="T61" fmla="*/ 88 h 176"/>
              <a:gd name="T62" fmla="*/ 168 w 176"/>
              <a:gd name="T6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04" y="87"/>
                </a:moveTo>
                <a:cubicBezTo>
                  <a:pt x="102" y="86"/>
                  <a:pt x="100" y="85"/>
                  <a:pt x="97" y="84"/>
                </a:cubicBezTo>
                <a:cubicBezTo>
                  <a:pt x="95" y="83"/>
                  <a:pt x="93" y="82"/>
                  <a:pt x="90" y="81"/>
                </a:cubicBezTo>
                <a:cubicBezTo>
                  <a:pt x="90" y="62"/>
                  <a:pt x="90" y="62"/>
                  <a:pt x="90" y="62"/>
                </a:cubicBezTo>
                <a:cubicBezTo>
                  <a:pt x="93" y="62"/>
                  <a:pt x="95" y="63"/>
                  <a:pt x="96" y="64"/>
                </a:cubicBezTo>
                <a:cubicBezTo>
                  <a:pt x="98" y="66"/>
                  <a:pt x="99" y="68"/>
                  <a:pt x="99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69"/>
                  <a:pt x="108" y="66"/>
                  <a:pt x="107" y="64"/>
                </a:cubicBezTo>
                <a:cubicBezTo>
                  <a:pt x="106" y="62"/>
                  <a:pt x="105" y="60"/>
                  <a:pt x="103" y="58"/>
                </a:cubicBezTo>
                <a:cubicBezTo>
                  <a:pt x="101" y="57"/>
                  <a:pt x="99" y="56"/>
                  <a:pt x="97" y="55"/>
                </a:cubicBezTo>
                <a:cubicBezTo>
                  <a:pt x="95" y="54"/>
                  <a:pt x="93" y="54"/>
                  <a:pt x="90" y="54"/>
                </a:cubicBezTo>
                <a:cubicBezTo>
                  <a:pt x="90" y="48"/>
                  <a:pt x="90" y="48"/>
                  <a:pt x="90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54"/>
                  <a:pt x="85" y="54"/>
                  <a:pt x="85" y="54"/>
                </a:cubicBezTo>
                <a:cubicBezTo>
                  <a:pt x="82" y="54"/>
                  <a:pt x="81" y="54"/>
                  <a:pt x="78" y="55"/>
                </a:cubicBezTo>
                <a:cubicBezTo>
                  <a:pt x="76" y="56"/>
                  <a:pt x="74" y="57"/>
                  <a:pt x="72" y="58"/>
                </a:cubicBezTo>
                <a:cubicBezTo>
                  <a:pt x="70" y="60"/>
                  <a:pt x="69" y="62"/>
                  <a:pt x="67" y="64"/>
                </a:cubicBezTo>
                <a:cubicBezTo>
                  <a:pt x="66" y="66"/>
                  <a:pt x="66" y="69"/>
                  <a:pt x="66" y="72"/>
                </a:cubicBezTo>
                <a:cubicBezTo>
                  <a:pt x="66" y="75"/>
                  <a:pt x="66" y="78"/>
                  <a:pt x="68" y="80"/>
                </a:cubicBezTo>
                <a:cubicBezTo>
                  <a:pt x="69" y="82"/>
                  <a:pt x="70" y="84"/>
                  <a:pt x="72" y="86"/>
                </a:cubicBezTo>
                <a:cubicBezTo>
                  <a:pt x="74" y="87"/>
                  <a:pt x="76" y="88"/>
                  <a:pt x="79" y="89"/>
                </a:cubicBezTo>
                <a:cubicBezTo>
                  <a:pt x="81" y="90"/>
                  <a:pt x="83" y="91"/>
                  <a:pt x="85" y="92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1" y="113"/>
                  <a:pt x="79" y="112"/>
                  <a:pt x="77" y="110"/>
                </a:cubicBezTo>
                <a:cubicBezTo>
                  <a:pt x="75" y="108"/>
                  <a:pt x="74" y="104"/>
                  <a:pt x="75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4"/>
                  <a:pt x="65" y="107"/>
                  <a:pt x="66" y="109"/>
                </a:cubicBezTo>
                <a:cubicBezTo>
                  <a:pt x="67" y="112"/>
                  <a:pt x="68" y="114"/>
                  <a:pt x="70" y="116"/>
                </a:cubicBezTo>
                <a:cubicBezTo>
                  <a:pt x="72" y="118"/>
                  <a:pt x="74" y="119"/>
                  <a:pt x="77" y="120"/>
                </a:cubicBezTo>
                <a:cubicBezTo>
                  <a:pt x="80" y="121"/>
                  <a:pt x="82" y="122"/>
                  <a:pt x="85" y="122"/>
                </a:cubicBezTo>
                <a:cubicBezTo>
                  <a:pt x="85" y="128"/>
                  <a:pt x="85" y="128"/>
                  <a:pt x="85" y="128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3" y="122"/>
                  <a:pt x="95" y="121"/>
                  <a:pt x="98" y="120"/>
                </a:cubicBezTo>
                <a:cubicBezTo>
                  <a:pt x="100" y="119"/>
                  <a:pt x="102" y="118"/>
                  <a:pt x="104" y="116"/>
                </a:cubicBezTo>
                <a:cubicBezTo>
                  <a:pt x="106" y="115"/>
                  <a:pt x="108" y="113"/>
                  <a:pt x="109" y="110"/>
                </a:cubicBezTo>
                <a:cubicBezTo>
                  <a:pt x="110" y="108"/>
                  <a:pt x="110" y="105"/>
                  <a:pt x="110" y="101"/>
                </a:cubicBezTo>
                <a:cubicBezTo>
                  <a:pt x="110" y="98"/>
                  <a:pt x="110" y="95"/>
                  <a:pt x="109" y="93"/>
                </a:cubicBezTo>
                <a:cubicBezTo>
                  <a:pt x="108" y="91"/>
                  <a:pt x="106" y="89"/>
                  <a:pt x="104" y="87"/>
                </a:cubicBezTo>
                <a:moveTo>
                  <a:pt x="85" y="80"/>
                </a:moveTo>
                <a:cubicBezTo>
                  <a:pt x="84" y="80"/>
                  <a:pt x="83" y="79"/>
                  <a:pt x="82" y="79"/>
                </a:cubicBezTo>
                <a:cubicBezTo>
                  <a:pt x="81" y="79"/>
                  <a:pt x="80" y="78"/>
                  <a:pt x="79" y="77"/>
                </a:cubicBezTo>
                <a:cubicBezTo>
                  <a:pt x="78" y="77"/>
                  <a:pt x="77" y="76"/>
                  <a:pt x="77" y="75"/>
                </a:cubicBezTo>
                <a:cubicBezTo>
                  <a:pt x="76" y="74"/>
                  <a:pt x="76" y="72"/>
                  <a:pt x="76" y="71"/>
                </a:cubicBezTo>
                <a:cubicBezTo>
                  <a:pt x="76" y="68"/>
                  <a:pt x="77" y="65"/>
                  <a:pt x="78" y="64"/>
                </a:cubicBezTo>
                <a:cubicBezTo>
                  <a:pt x="80" y="63"/>
                  <a:pt x="82" y="62"/>
                  <a:pt x="85" y="62"/>
                </a:cubicBezTo>
                <a:lnTo>
                  <a:pt x="85" y="80"/>
                </a:lnTo>
                <a:close/>
                <a:moveTo>
                  <a:pt x="97" y="111"/>
                </a:moveTo>
                <a:cubicBezTo>
                  <a:pt x="95" y="112"/>
                  <a:pt x="93" y="113"/>
                  <a:pt x="90" y="114"/>
                </a:cubicBezTo>
                <a:cubicBezTo>
                  <a:pt x="90" y="92"/>
                  <a:pt x="90" y="92"/>
                  <a:pt x="90" y="92"/>
                </a:cubicBezTo>
                <a:cubicBezTo>
                  <a:pt x="92" y="93"/>
                  <a:pt x="92" y="93"/>
                  <a:pt x="94" y="94"/>
                </a:cubicBezTo>
                <a:cubicBezTo>
                  <a:pt x="95" y="94"/>
                  <a:pt x="96" y="95"/>
                  <a:pt x="97" y="96"/>
                </a:cubicBezTo>
                <a:cubicBezTo>
                  <a:pt x="98" y="96"/>
                  <a:pt x="99" y="97"/>
                  <a:pt x="99" y="98"/>
                </a:cubicBezTo>
                <a:cubicBezTo>
                  <a:pt x="100" y="100"/>
                  <a:pt x="100" y="101"/>
                  <a:pt x="100" y="103"/>
                </a:cubicBezTo>
                <a:cubicBezTo>
                  <a:pt x="100" y="106"/>
                  <a:pt x="99" y="109"/>
                  <a:pt x="97" y="111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16" name="Freeform 245">
            <a:extLst>
              <a:ext uri="{FF2B5EF4-FFF2-40B4-BE49-F238E27FC236}">
                <a16:creationId xmlns:a16="http://schemas.microsoft.com/office/drawing/2014/main" id="{2A66B4EC-55E5-96DC-1583-0D627C498DA0}"/>
              </a:ext>
            </a:extLst>
          </p:cNvPr>
          <p:cNvSpPr>
            <a:spLocks noEditPoints="1"/>
          </p:cNvSpPr>
          <p:nvPr/>
        </p:nvSpPr>
        <p:spPr bwMode="auto">
          <a:xfrm>
            <a:off x="3127250" y="5729352"/>
            <a:ext cx="830605" cy="804600"/>
          </a:xfrm>
          <a:custGeom>
            <a:avLst/>
            <a:gdLst>
              <a:gd name="T0" fmla="*/ 97 w 176"/>
              <a:gd name="T1" fmla="*/ 84 h 176"/>
              <a:gd name="T2" fmla="*/ 90 w 176"/>
              <a:gd name="T3" fmla="*/ 62 h 176"/>
              <a:gd name="T4" fmla="*/ 99 w 176"/>
              <a:gd name="T5" fmla="*/ 72 h 176"/>
              <a:gd name="T6" fmla="*/ 107 w 176"/>
              <a:gd name="T7" fmla="*/ 64 h 176"/>
              <a:gd name="T8" fmla="*/ 97 w 176"/>
              <a:gd name="T9" fmla="*/ 55 h 176"/>
              <a:gd name="T10" fmla="*/ 90 w 176"/>
              <a:gd name="T11" fmla="*/ 48 h 176"/>
              <a:gd name="T12" fmla="*/ 85 w 176"/>
              <a:gd name="T13" fmla="*/ 54 h 176"/>
              <a:gd name="T14" fmla="*/ 72 w 176"/>
              <a:gd name="T15" fmla="*/ 58 h 176"/>
              <a:gd name="T16" fmla="*/ 66 w 176"/>
              <a:gd name="T17" fmla="*/ 72 h 176"/>
              <a:gd name="T18" fmla="*/ 72 w 176"/>
              <a:gd name="T19" fmla="*/ 86 h 176"/>
              <a:gd name="T20" fmla="*/ 85 w 176"/>
              <a:gd name="T21" fmla="*/ 92 h 176"/>
              <a:gd name="T22" fmla="*/ 77 w 176"/>
              <a:gd name="T23" fmla="*/ 110 h 176"/>
              <a:gd name="T24" fmla="*/ 64 w 176"/>
              <a:gd name="T25" fmla="*/ 100 h 176"/>
              <a:gd name="T26" fmla="*/ 70 w 176"/>
              <a:gd name="T27" fmla="*/ 116 h 176"/>
              <a:gd name="T28" fmla="*/ 85 w 176"/>
              <a:gd name="T29" fmla="*/ 122 h 176"/>
              <a:gd name="T30" fmla="*/ 90 w 176"/>
              <a:gd name="T31" fmla="*/ 128 h 176"/>
              <a:gd name="T32" fmla="*/ 98 w 176"/>
              <a:gd name="T33" fmla="*/ 120 h 176"/>
              <a:gd name="T34" fmla="*/ 109 w 176"/>
              <a:gd name="T35" fmla="*/ 110 h 176"/>
              <a:gd name="T36" fmla="*/ 109 w 176"/>
              <a:gd name="T37" fmla="*/ 93 h 176"/>
              <a:gd name="T38" fmla="*/ 85 w 176"/>
              <a:gd name="T39" fmla="*/ 80 h 176"/>
              <a:gd name="T40" fmla="*/ 79 w 176"/>
              <a:gd name="T41" fmla="*/ 77 h 176"/>
              <a:gd name="T42" fmla="*/ 76 w 176"/>
              <a:gd name="T43" fmla="*/ 71 h 176"/>
              <a:gd name="T44" fmla="*/ 85 w 176"/>
              <a:gd name="T45" fmla="*/ 62 h 176"/>
              <a:gd name="T46" fmla="*/ 97 w 176"/>
              <a:gd name="T47" fmla="*/ 111 h 176"/>
              <a:gd name="T48" fmla="*/ 90 w 176"/>
              <a:gd name="T49" fmla="*/ 92 h 176"/>
              <a:gd name="T50" fmla="*/ 97 w 176"/>
              <a:gd name="T51" fmla="*/ 96 h 176"/>
              <a:gd name="T52" fmla="*/ 100 w 176"/>
              <a:gd name="T53" fmla="*/ 103 h 176"/>
              <a:gd name="T54" fmla="*/ 88 w 176"/>
              <a:gd name="T55" fmla="*/ 0 h 176"/>
              <a:gd name="T56" fmla="*/ 88 w 176"/>
              <a:gd name="T57" fmla="*/ 176 h 176"/>
              <a:gd name="T58" fmla="*/ 88 w 176"/>
              <a:gd name="T59" fmla="*/ 0 h 176"/>
              <a:gd name="T60" fmla="*/ 8 w 176"/>
              <a:gd name="T61" fmla="*/ 88 h 176"/>
              <a:gd name="T62" fmla="*/ 168 w 176"/>
              <a:gd name="T6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04" y="87"/>
                </a:moveTo>
                <a:cubicBezTo>
                  <a:pt x="102" y="86"/>
                  <a:pt x="100" y="85"/>
                  <a:pt x="97" y="84"/>
                </a:cubicBezTo>
                <a:cubicBezTo>
                  <a:pt x="95" y="83"/>
                  <a:pt x="93" y="82"/>
                  <a:pt x="90" y="81"/>
                </a:cubicBezTo>
                <a:cubicBezTo>
                  <a:pt x="90" y="62"/>
                  <a:pt x="90" y="62"/>
                  <a:pt x="90" y="62"/>
                </a:cubicBezTo>
                <a:cubicBezTo>
                  <a:pt x="93" y="62"/>
                  <a:pt x="95" y="63"/>
                  <a:pt x="96" y="64"/>
                </a:cubicBezTo>
                <a:cubicBezTo>
                  <a:pt x="98" y="66"/>
                  <a:pt x="99" y="68"/>
                  <a:pt x="99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69"/>
                  <a:pt x="108" y="66"/>
                  <a:pt x="107" y="64"/>
                </a:cubicBezTo>
                <a:cubicBezTo>
                  <a:pt x="106" y="62"/>
                  <a:pt x="105" y="60"/>
                  <a:pt x="103" y="58"/>
                </a:cubicBezTo>
                <a:cubicBezTo>
                  <a:pt x="101" y="57"/>
                  <a:pt x="99" y="56"/>
                  <a:pt x="97" y="55"/>
                </a:cubicBezTo>
                <a:cubicBezTo>
                  <a:pt x="95" y="54"/>
                  <a:pt x="93" y="54"/>
                  <a:pt x="90" y="54"/>
                </a:cubicBezTo>
                <a:cubicBezTo>
                  <a:pt x="90" y="48"/>
                  <a:pt x="90" y="48"/>
                  <a:pt x="90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54"/>
                  <a:pt x="85" y="54"/>
                  <a:pt x="85" y="54"/>
                </a:cubicBezTo>
                <a:cubicBezTo>
                  <a:pt x="82" y="54"/>
                  <a:pt x="81" y="54"/>
                  <a:pt x="78" y="55"/>
                </a:cubicBezTo>
                <a:cubicBezTo>
                  <a:pt x="76" y="56"/>
                  <a:pt x="74" y="57"/>
                  <a:pt x="72" y="58"/>
                </a:cubicBezTo>
                <a:cubicBezTo>
                  <a:pt x="70" y="60"/>
                  <a:pt x="69" y="62"/>
                  <a:pt x="67" y="64"/>
                </a:cubicBezTo>
                <a:cubicBezTo>
                  <a:pt x="66" y="66"/>
                  <a:pt x="66" y="69"/>
                  <a:pt x="66" y="72"/>
                </a:cubicBezTo>
                <a:cubicBezTo>
                  <a:pt x="66" y="75"/>
                  <a:pt x="66" y="78"/>
                  <a:pt x="68" y="80"/>
                </a:cubicBezTo>
                <a:cubicBezTo>
                  <a:pt x="69" y="82"/>
                  <a:pt x="70" y="84"/>
                  <a:pt x="72" y="86"/>
                </a:cubicBezTo>
                <a:cubicBezTo>
                  <a:pt x="74" y="87"/>
                  <a:pt x="76" y="88"/>
                  <a:pt x="79" y="89"/>
                </a:cubicBezTo>
                <a:cubicBezTo>
                  <a:pt x="81" y="90"/>
                  <a:pt x="83" y="91"/>
                  <a:pt x="85" y="92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1" y="113"/>
                  <a:pt x="79" y="112"/>
                  <a:pt x="77" y="110"/>
                </a:cubicBezTo>
                <a:cubicBezTo>
                  <a:pt x="75" y="108"/>
                  <a:pt x="74" y="104"/>
                  <a:pt x="75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4"/>
                  <a:pt x="65" y="107"/>
                  <a:pt x="66" y="109"/>
                </a:cubicBezTo>
                <a:cubicBezTo>
                  <a:pt x="67" y="112"/>
                  <a:pt x="68" y="114"/>
                  <a:pt x="70" y="116"/>
                </a:cubicBezTo>
                <a:cubicBezTo>
                  <a:pt x="72" y="118"/>
                  <a:pt x="74" y="119"/>
                  <a:pt x="77" y="120"/>
                </a:cubicBezTo>
                <a:cubicBezTo>
                  <a:pt x="80" y="121"/>
                  <a:pt x="82" y="122"/>
                  <a:pt x="85" y="122"/>
                </a:cubicBezTo>
                <a:cubicBezTo>
                  <a:pt x="85" y="128"/>
                  <a:pt x="85" y="128"/>
                  <a:pt x="85" y="128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3" y="122"/>
                  <a:pt x="95" y="121"/>
                  <a:pt x="98" y="120"/>
                </a:cubicBezTo>
                <a:cubicBezTo>
                  <a:pt x="100" y="119"/>
                  <a:pt x="102" y="118"/>
                  <a:pt x="104" y="116"/>
                </a:cubicBezTo>
                <a:cubicBezTo>
                  <a:pt x="106" y="115"/>
                  <a:pt x="108" y="113"/>
                  <a:pt x="109" y="110"/>
                </a:cubicBezTo>
                <a:cubicBezTo>
                  <a:pt x="110" y="108"/>
                  <a:pt x="110" y="105"/>
                  <a:pt x="110" y="101"/>
                </a:cubicBezTo>
                <a:cubicBezTo>
                  <a:pt x="110" y="98"/>
                  <a:pt x="110" y="95"/>
                  <a:pt x="109" y="93"/>
                </a:cubicBezTo>
                <a:cubicBezTo>
                  <a:pt x="108" y="91"/>
                  <a:pt x="106" y="89"/>
                  <a:pt x="104" y="87"/>
                </a:cubicBezTo>
                <a:moveTo>
                  <a:pt x="85" y="80"/>
                </a:moveTo>
                <a:cubicBezTo>
                  <a:pt x="84" y="80"/>
                  <a:pt x="83" y="79"/>
                  <a:pt x="82" y="79"/>
                </a:cubicBezTo>
                <a:cubicBezTo>
                  <a:pt x="81" y="79"/>
                  <a:pt x="80" y="78"/>
                  <a:pt x="79" y="77"/>
                </a:cubicBezTo>
                <a:cubicBezTo>
                  <a:pt x="78" y="77"/>
                  <a:pt x="77" y="76"/>
                  <a:pt x="77" y="75"/>
                </a:cubicBezTo>
                <a:cubicBezTo>
                  <a:pt x="76" y="74"/>
                  <a:pt x="76" y="72"/>
                  <a:pt x="76" y="71"/>
                </a:cubicBezTo>
                <a:cubicBezTo>
                  <a:pt x="76" y="68"/>
                  <a:pt x="77" y="65"/>
                  <a:pt x="78" y="64"/>
                </a:cubicBezTo>
                <a:cubicBezTo>
                  <a:pt x="80" y="63"/>
                  <a:pt x="82" y="62"/>
                  <a:pt x="85" y="62"/>
                </a:cubicBezTo>
                <a:lnTo>
                  <a:pt x="85" y="80"/>
                </a:lnTo>
                <a:close/>
                <a:moveTo>
                  <a:pt x="97" y="111"/>
                </a:moveTo>
                <a:cubicBezTo>
                  <a:pt x="95" y="112"/>
                  <a:pt x="93" y="113"/>
                  <a:pt x="90" y="114"/>
                </a:cubicBezTo>
                <a:cubicBezTo>
                  <a:pt x="90" y="92"/>
                  <a:pt x="90" y="92"/>
                  <a:pt x="90" y="92"/>
                </a:cubicBezTo>
                <a:cubicBezTo>
                  <a:pt x="92" y="93"/>
                  <a:pt x="92" y="93"/>
                  <a:pt x="94" y="94"/>
                </a:cubicBezTo>
                <a:cubicBezTo>
                  <a:pt x="95" y="94"/>
                  <a:pt x="96" y="95"/>
                  <a:pt x="97" y="96"/>
                </a:cubicBezTo>
                <a:cubicBezTo>
                  <a:pt x="98" y="96"/>
                  <a:pt x="99" y="97"/>
                  <a:pt x="99" y="98"/>
                </a:cubicBezTo>
                <a:cubicBezTo>
                  <a:pt x="100" y="100"/>
                  <a:pt x="100" y="101"/>
                  <a:pt x="100" y="103"/>
                </a:cubicBezTo>
                <a:cubicBezTo>
                  <a:pt x="100" y="106"/>
                  <a:pt x="99" y="109"/>
                  <a:pt x="97" y="111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17" name="Freeform 77">
            <a:extLst>
              <a:ext uri="{FF2B5EF4-FFF2-40B4-BE49-F238E27FC236}">
                <a16:creationId xmlns:a16="http://schemas.microsoft.com/office/drawing/2014/main" id="{95BB591C-DC5C-3C41-23A1-ED398DF1D0FD}"/>
              </a:ext>
            </a:extLst>
          </p:cNvPr>
          <p:cNvSpPr>
            <a:spLocks noEditPoints="1"/>
          </p:cNvSpPr>
          <p:nvPr/>
        </p:nvSpPr>
        <p:spPr bwMode="auto">
          <a:xfrm>
            <a:off x="3104376" y="7104437"/>
            <a:ext cx="718079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19" name="Rounded Rectangle 12">
            <a:extLst>
              <a:ext uri="{FF2B5EF4-FFF2-40B4-BE49-F238E27FC236}">
                <a16:creationId xmlns:a16="http://schemas.microsoft.com/office/drawing/2014/main" id="{E00C2001-D27F-506C-422C-21802CEE524B}"/>
              </a:ext>
            </a:extLst>
          </p:cNvPr>
          <p:cNvSpPr/>
          <p:nvPr/>
        </p:nvSpPr>
        <p:spPr>
          <a:xfrm>
            <a:off x="3010410" y="9713514"/>
            <a:ext cx="7284235" cy="1236853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anum Gothic" panose="020B0604020202020204" charset="-127"/>
              <a:ea typeface="Nanum Gothic" panose="020B0604020202020204" charset="-127"/>
              <a:cs typeface="+mn-cs"/>
            </a:endParaRP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9CDC6452-834D-B499-FBD9-34B5B61B949A}"/>
              </a:ext>
            </a:extLst>
          </p:cNvPr>
          <p:cNvSpPr txBox="1"/>
          <p:nvPr/>
        </p:nvSpPr>
        <p:spPr>
          <a:xfrm>
            <a:off x="4418688" y="9891897"/>
            <a:ext cx="1796255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100%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8C9589D1-0B02-B419-E242-4A279428F38B}"/>
              </a:ext>
            </a:extLst>
          </p:cNvPr>
          <p:cNvSpPr txBox="1"/>
          <p:nvPr/>
        </p:nvSpPr>
        <p:spPr>
          <a:xfrm>
            <a:off x="5260481" y="9900085"/>
            <a:ext cx="5302568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Pagos </a:t>
            </a:r>
            <a:r>
              <a:rPr lang="en-US" sz="24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realizados</a:t>
            </a:r>
            <a:r>
              <a:rPr 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  <a:r>
              <a:rPr lang="en-US" sz="24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en</a:t>
            </a:r>
            <a:r>
              <a:rPr 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8 días </a:t>
            </a:r>
          </a:p>
          <a:p>
            <a:pPr algn="ctr"/>
            <a:r>
              <a:rPr lang="en-US" sz="24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hábiles</a:t>
            </a:r>
            <a:r>
              <a:rPr 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  <a:r>
              <a:rPr lang="en-US" sz="24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después</a:t>
            </a:r>
            <a:r>
              <a:rPr 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del </a:t>
            </a:r>
            <a:r>
              <a:rPr lang="en-US" sz="24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quedan</a:t>
            </a: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22" name="Freeform 77">
            <a:extLst>
              <a:ext uri="{FF2B5EF4-FFF2-40B4-BE49-F238E27FC236}">
                <a16:creationId xmlns:a16="http://schemas.microsoft.com/office/drawing/2014/main" id="{DCBED30A-44E9-D5C4-CAEF-ACD813AB8E25}"/>
              </a:ext>
            </a:extLst>
          </p:cNvPr>
          <p:cNvSpPr>
            <a:spLocks noEditPoints="1"/>
          </p:cNvSpPr>
          <p:nvPr/>
        </p:nvSpPr>
        <p:spPr bwMode="auto">
          <a:xfrm>
            <a:off x="3340297" y="9996853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23" name="Rounded Rectangle 12">
            <a:extLst>
              <a:ext uri="{FF2B5EF4-FFF2-40B4-BE49-F238E27FC236}">
                <a16:creationId xmlns:a16="http://schemas.microsoft.com/office/drawing/2014/main" id="{ED9CB05D-A382-EEBC-DE0C-D97884A38ECA}"/>
              </a:ext>
            </a:extLst>
          </p:cNvPr>
          <p:cNvSpPr/>
          <p:nvPr/>
        </p:nvSpPr>
        <p:spPr>
          <a:xfrm>
            <a:off x="12885519" y="4289542"/>
            <a:ext cx="8640211" cy="1549530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anum Gothic" panose="020B0604020202020204" charset="-127"/>
              <a:ea typeface="Nanum Gothic" panose="020B0604020202020204" charset="-127"/>
              <a:cs typeface="+mn-cs"/>
            </a:endParaRP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00167EA9-2234-D825-8E54-67A84D2EE86C}"/>
              </a:ext>
            </a:extLst>
          </p:cNvPr>
          <p:cNvSpPr txBox="1"/>
          <p:nvPr/>
        </p:nvSpPr>
        <p:spPr>
          <a:xfrm>
            <a:off x="14389269" y="4531323"/>
            <a:ext cx="3931311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$159,474.31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9D475B00-5777-04FC-25B0-59C1741012AC}"/>
              </a:ext>
            </a:extLst>
          </p:cNvPr>
          <p:cNvSpPr txBox="1"/>
          <p:nvPr/>
        </p:nvSpPr>
        <p:spPr>
          <a:xfrm>
            <a:off x="16933582" y="4508718"/>
            <a:ext cx="4264590" cy="120032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s-MX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Reducción riesgo pérdida de rentabilidad por concentración de efectivo en bancos</a:t>
            </a:r>
            <a:endParaRPr lang="en-US" sz="2400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26" name="Freeform 77">
            <a:extLst>
              <a:ext uri="{FF2B5EF4-FFF2-40B4-BE49-F238E27FC236}">
                <a16:creationId xmlns:a16="http://schemas.microsoft.com/office/drawing/2014/main" id="{812CD6A4-4CC0-33BF-C5A1-B7D6EB0AC754}"/>
              </a:ext>
            </a:extLst>
          </p:cNvPr>
          <p:cNvSpPr>
            <a:spLocks noEditPoints="1"/>
          </p:cNvSpPr>
          <p:nvPr/>
        </p:nvSpPr>
        <p:spPr bwMode="auto">
          <a:xfrm>
            <a:off x="13164518" y="4688493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anum Gothic" panose="020B0604020202020204" charset="-127"/>
              <a:ea typeface="Nanum Gothic" panose="020B0604020202020204" charset="-127"/>
            </a:endParaRPr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22E40D0B-F844-F6E9-A3AD-E9BA59179182}"/>
              </a:ext>
            </a:extLst>
          </p:cNvPr>
          <p:cNvSpPr txBox="1"/>
          <p:nvPr/>
        </p:nvSpPr>
        <p:spPr>
          <a:xfrm>
            <a:off x="14921161" y="5209269"/>
            <a:ext cx="1864613" cy="40011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$350,000 </a:t>
            </a:r>
          </a:p>
        </p:txBody>
      </p:sp>
      <p:sp>
        <p:nvSpPr>
          <p:cNvPr id="28" name="Rounded Rectangle 13">
            <a:extLst>
              <a:ext uri="{FF2B5EF4-FFF2-40B4-BE49-F238E27FC236}">
                <a16:creationId xmlns:a16="http://schemas.microsoft.com/office/drawing/2014/main" id="{2153AACD-55C6-9194-81E3-4EC80D15D7E7}"/>
              </a:ext>
            </a:extLst>
          </p:cNvPr>
          <p:cNvSpPr/>
          <p:nvPr/>
        </p:nvSpPr>
        <p:spPr>
          <a:xfrm>
            <a:off x="3010410" y="11053766"/>
            <a:ext cx="7284235" cy="1236853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anum Gothic" panose="020B0604020202020204" charset="-127"/>
              <a:ea typeface="Nanum Gothic" panose="020B0604020202020204" charset="-127"/>
              <a:cs typeface="+mn-cs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7D833AA-C3C0-F665-7BCE-6CCF0E64AF90}"/>
              </a:ext>
            </a:extLst>
          </p:cNvPr>
          <p:cNvSpPr txBox="1"/>
          <p:nvPr/>
        </p:nvSpPr>
        <p:spPr>
          <a:xfrm>
            <a:off x="4557207" y="11318248"/>
            <a:ext cx="829696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5</a:t>
            </a:r>
          </a:p>
        </p:txBody>
      </p:sp>
      <p:sp>
        <p:nvSpPr>
          <p:cNvPr id="30" name="Freeform 77">
            <a:extLst>
              <a:ext uri="{FF2B5EF4-FFF2-40B4-BE49-F238E27FC236}">
                <a16:creationId xmlns:a16="http://schemas.microsoft.com/office/drawing/2014/main" id="{E9B99D2F-4324-A23C-218C-8AE7300BF6CD}"/>
              </a:ext>
            </a:extLst>
          </p:cNvPr>
          <p:cNvSpPr>
            <a:spLocks noEditPoints="1"/>
          </p:cNvSpPr>
          <p:nvPr/>
        </p:nvSpPr>
        <p:spPr bwMode="auto">
          <a:xfrm>
            <a:off x="3366721" y="11311776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DD6BDF5C-ABC5-FBB2-0C3B-7F6D167DAA8E}"/>
              </a:ext>
            </a:extLst>
          </p:cNvPr>
          <p:cNvSpPr txBox="1"/>
          <p:nvPr/>
        </p:nvSpPr>
        <p:spPr>
          <a:xfrm>
            <a:off x="4447357" y="10497067"/>
            <a:ext cx="1157689" cy="369332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95%</a:t>
            </a: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3303C04B-2053-1C95-D901-000F9E95BEEE}"/>
              </a:ext>
            </a:extLst>
          </p:cNvPr>
          <p:cNvSpPr txBox="1"/>
          <p:nvPr/>
        </p:nvSpPr>
        <p:spPr>
          <a:xfrm>
            <a:off x="4295467" y="7540234"/>
            <a:ext cx="1692041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12</a:t>
            </a:r>
          </a:p>
        </p:txBody>
      </p:sp>
      <p:sp>
        <p:nvSpPr>
          <p:cNvPr id="33" name="TextBox 40">
            <a:extLst>
              <a:ext uri="{FF2B5EF4-FFF2-40B4-BE49-F238E27FC236}">
                <a16:creationId xmlns:a16="http://schemas.microsoft.com/office/drawing/2014/main" id="{ED688F57-D0C4-B5E8-38EE-26073FD33A7E}"/>
              </a:ext>
            </a:extLst>
          </p:cNvPr>
          <p:cNvSpPr txBox="1"/>
          <p:nvPr/>
        </p:nvSpPr>
        <p:spPr>
          <a:xfrm>
            <a:off x="13729977" y="3551045"/>
            <a:ext cx="8466664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REDUCCIÓN DE RIESGOS FINANCIEROS</a:t>
            </a:r>
          </a:p>
        </p:txBody>
      </p:sp>
      <p:sp>
        <p:nvSpPr>
          <p:cNvPr id="34" name="TextBox 40">
            <a:extLst>
              <a:ext uri="{FF2B5EF4-FFF2-40B4-BE49-F238E27FC236}">
                <a16:creationId xmlns:a16="http://schemas.microsoft.com/office/drawing/2014/main" id="{C2CD7728-76CD-8DCD-2803-F0100228434E}"/>
              </a:ext>
            </a:extLst>
          </p:cNvPr>
          <p:cNvSpPr txBox="1"/>
          <p:nvPr/>
        </p:nvSpPr>
        <p:spPr>
          <a:xfrm>
            <a:off x="2557489" y="8882067"/>
            <a:ext cx="8466664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1" algn="ctr" defTabSz="1828434">
              <a:buClrTx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EFICIENCIA EN EL PAGO A PROVEEDORES 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469C32C-9EEE-3AD6-B23D-BB6C378B7DE4}"/>
              </a:ext>
            </a:extLst>
          </p:cNvPr>
          <p:cNvSpPr txBox="1"/>
          <p:nvPr/>
        </p:nvSpPr>
        <p:spPr>
          <a:xfrm>
            <a:off x="7073762" y="4580919"/>
            <a:ext cx="348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rPr>
              <a:t>Ejecución presupuestaria total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2545D992-ACEA-19F7-0F9E-EBE678C46F67}"/>
              </a:ext>
            </a:extLst>
          </p:cNvPr>
          <p:cNvSpPr txBox="1"/>
          <p:nvPr/>
        </p:nvSpPr>
        <p:spPr>
          <a:xfrm>
            <a:off x="6233053" y="5773026"/>
            <a:ext cx="4562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rPr>
              <a:t>Ejecución presupuestaria de Formación Profesional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75E4260-B002-CEAE-C41E-3F2742083FB7}"/>
              </a:ext>
            </a:extLst>
          </p:cNvPr>
          <p:cNvSpPr txBox="1"/>
          <p:nvPr/>
        </p:nvSpPr>
        <p:spPr>
          <a:xfrm>
            <a:off x="5987508" y="7021336"/>
            <a:ext cx="5802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rPr>
              <a:t>Número de informe de ejecución </a:t>
            </a:r>
          </a:p>
          <a:p>
            <a:r>
              <a:rPr lang="es-SV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rPr>
              <a:t>presupuestaria y plan de compra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5E48B668-5F4F-3E04-0448-5165E5BD1C9F}"/>
              </a:ext>
            </a:extLst>
          </p:cNvPr>
          <p:cNvSpPr txBox="1"/>
          <p:nvPr/>
        </p:nvSpPr>
        <p:spPr>
          <a:xfrm>
            <a:off x="5517645" y="11225880"/>
            <a:ext cx="4562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rPr>
              <a:t>Días hábiles promedio en </a:t>
            </a:r>
          </a:p>
          <a:p>
            <a:pPr algn="ctr"/>
            <a:r>
              <a:rPr lang="es-SV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rPr>
              <a:t>que se realizan los pagos</a:t>
            </a:r>
          </a:p>
        </p:txBody>
      </p:sp>
      <p:sp>
        <p:nvSpPr>
          <p:cNvPr id="39" name="TextBox 15">
            <a:extLst>
              <a:ext uri="{FF2B5EF4-FFF2-40B4-BE49-F238E27FC236}">
                <a16:creationId xmlns:a16="http://schemas.microsoft.com/office/drawing/2014/main" id="{634BE6F6-57AD-1E1B-57DF-5F7BD39540FB}"/>
              </a:ext>
            </a:extLst>
          </p:cNvPr>
          <p:cNvSpPr txBox="1"/>
          <p:nvPr/>
        </p:nvSpPr>
        <p:spPr>
          <a:xfrm>
            <a:off x="12524743" y="5886672"/>
            <a:ext cx="9647258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s-MX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Al exceder el límite establecido en la meta se está perdiendo la oportunidad                                                                               de aperturar  un Certificado de depósito que es más rentable</a:t>
            </a:r>
          </a:p>
        </p:txBody>
      </p:sp>
    </p:spTree>
    <p:extLst>
      <p:ext uri="{BB962C8B-B14F-4D97-AF65-F5344CB8AC3E}">
        <p14:creationId xmlns:p14="http://schemas.microsoft.com/office/powerpoint/2010/main" val="28915046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title"/>
          </p:nvPr>
        </p:nvSpPr>
        <p:spPr>
          <a:xfrm>
            <a:off x="1508945" y="5185008"/>
            <a:ext cx="8211065" cy="1394880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br>
              <a:rPr lang="en" sz="13800"/>
            </a:br>
            <a:br>
              <a:rPr lang="en" sz="13800"/>
            </a:br>
            <a:br>
              <a:rPr lang="en" sz="13800"/>
            </a:br>
            <a:r>
              <a:rPr lang="es-419" sz="7200" b="0" spc="200">
                <a:solidFill>
                  <a:schemeClr val="tx2">
                    <a:lumMod val="50000"/>
                  </a:schemeClr>
                </a:solidFill>
                <a:latin typeface="Be Vietnam Pro" panose="020B0604020202020204" charset="0"/>
                <a:cs typeface="Arial"/>
                <a:sym typeface="Arial"/>
              </a:rPr>
              <a:t>Gerencia de  </a:t>
            </a:r>
            <a:endParaRPr lang="es-419" sz="10931" spc="20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D9B836-F891-6495-887B-AAFB72AAEB47}"/>
              </a:ext>
            </a:extLst>
          </p:cNvPr>
          <p:cNvSpPr/>
          <p:nvPr/>
        </p:nvSpPr>
        <p:spPr>
          <a:xfrm>
            <a:off x="1873965" y="5882448"/>
            <a:ext cx="22099537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tabLst/>
              <a:defRPr/>
            </a:pPr>
            <a:r>
              <a:rPr kumimoji="0" lang="es-ES" sz="16500" b="1" i="0" u="none" strike="noStrike" kern="0" cap="none" spc="50" normalizeH="0" baseline="0" noProof="0">
                <a:ln w="57150">
                  <a:solidFill>
                    <a:srgbClr val="999999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e Vietnam Pro"/>
                <a:cs typeface="Arial"/>
                <a:sym typeface="Be Vietnam Pro"/>
              </a:rPr>
              <a:t>Recursos Humanos</a:t>
            </a:r>
          </a:p>
        </p:txBody>
      </p:sp>
      <p:pic>
        <p:nvPicPr>
          <p:cNvPr id="46" name="Imagen 45" descr="Forma&#10;&#10;Descripción generada automáticamente con confianza media">
            <a:extLst>
              <a:ext uri="{FF2B5EF4-FFF2-40B4-BE49-F238E27FC236}">
                <a16:creationId xmlns:a16="http://schemas.microsoft.com/office/drawing/2014/main" id="{BA3F07BC-5E26-083D-DF34-A250DCCB8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9985" y="662990"/>
            <a:ext cx="2791924" cy="175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435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97;p33">
            <a:extLst>
              <a:ext uri="{FF2B5EF4-FFF2-40B4-BE49-F238E27FC236}">
                <a16:creationId xmlns:a16="http://schemas.microsoft.com/office/drawing/2014/main" id="{77053180-6B0C-7CFB-5577-32656204C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7456" y="711686"/>
            <a:ext cx="18268715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s-SV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</a:t>
            </a:r>
            <a:r>
              <a:rPr lang="es-SV" sz="7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Recursos Humanos</a:t>
            </a:r>
            <a:br>
              <a:rPr lang="es-SV" sz="7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SV" sz="4270" b="0">
                <a:solidFill>
                  <a:srgbClr val="FFFFFF"/>
                </a:solidFill>
                <a:latin typeface="Abel"/>
                <a:cs typeface="Lexend Deca SemiBold"/>
              </a:rPr>
              <a:t>Resultados al </a:t>
            </a:r>
            <a:r>
              <a:rPr lang="es-SV" sz="4270" b="0">
                <a:solidFill>
                  <a:srgbClr val="FFFFFF"/>
                </a:solidFill>
                <a:latin typeface="Abel"/>
                <a:cs typeface="Lexend Deca SemiBold"/>
                <a:sym typeface="Lexend Deca SemiBold"/>
              </a:rPr>
              <a:t>1er Semestre 2023</a:t>
            </a:r>
            <a:endParaRPr sz="427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Imagen 57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64D09A49-8036-C587-BE1F-9E89D056C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5232" y="686386"/>
            <a:ext cx="2454820" cy="1163028"/>
          </a:xfrm>
          <a:prstGeom prst="rect">
            <a:avLst/>
          </a:prstGeom>
        </p:spPr>
      </p:pic>
      <p:sp>
        <p:nvSpPr>
          <p:cNvPr id="2" name="Google Shape;653;p49">
            <a:extLst>
              <a:ext uri="{FF2B5EF4-FFF2-40B4-BE49-F238E27FC236}">
                <a16:creationId xmlns:a16="http://schemas.microsoft.com/office/drawing/2014/main" id="{5828D575-179E-05A9-83FF-777908E8386B}"/>
              </a:ext>
            </a:extLst>
          </p:cNvPr>
          <p:cNvSpPr/>
          <p:nvPr/>
        </p:nvSpPr>
        <p:spPr>
          <a:xfrm rot="14188893">
            <a:off x="16288103" y="6118166"/>
            <a:ext cx="6332" cy="4199"/>
          </a:xfrm>
          <a:custGeom>
            <a:avLst/>
            <a:gdLst/>
            <a:ahLst/>
            <a:cxnLst/>
            <a:rect l="l" t="t" r="r" b="b"/>
            <a:pathLst>
              <a:path w="95" h="63" extrusionOk="0">
                <a:moveTo>
                  <a:pt x="94" y="0"/>
                </a:moveTo>
                <a:cubicBezTo>
                  <a:pt x="63" y="21"/>
                  <a:pt x="32" y="42"/>
                  <a:pt x="1" y="63"/>
                </a:cubicBezTo>
                <a:cubicBezTo>
                  <a:pt x="42" y="52"/>
                  <a:pt x="74" y="21"/>
                  <a:pt x="9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defTabSz="24377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1EC1458C-56AB-3348-86F8-F9648AA8C013}"/>
              </a:ext>
            </a:extLst>
          </p:cNvPr>
          <p:cNvSpPr txBox="1"/>
          <p:nvPr/>
        </p:nvSpPr>
        <p:spPr>
          <a:xfrm>
            <a:off x="3134130" y="3376046"/>
            <a:ext cx="12457918" cy="5232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chemeClr val="bg1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PLAN DE CAPACITACIÓN DE INSAFORP</a:t>
            </a:r>
          </a:p>
        </p:txBody>
      </p:sp>
      <p:sp>
        <p:nvSpPr>
          <p:cNvPr id="4" name="TextBox 52">
            <a:extLst>
              <a:ext uri="{FF2B5EF4-FFF2-40B4-BE49-F238E27FC236}">
                <a16:creationId xmlns:a16="http://schemas.microsoft.com/office/drawing/2014/main" id="{28A96AF4-E75F-9B95-563D-3D0A189C473F}"/>
              </a:ext>
            </a:extLst>
          </p:cNvPr>
          <p:cNvSpPr txBox="1"/>
          <p:nvPr/>
        </p:nvSpPr>
        <p:spPr>
          <a:xfrm>
            <a:off x="17746169" y="7581261"/>
            <a:ext cx="393959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chemeClr val="bg1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MONTO EJECUTADO</a:t>
            </a:r>
          </a:p>
        </p:txBody>
      </p:sp>
      <p:graphicFrame>
        <p:nvGraphicFramePr>
          <p:cNvPr id="5" name="Chart 25">
            <a:extLst>
              <a:ext uri="{FF2B5EF4-FFF2-40B4-BE49-F238E27FC236}">
                <a16:creationId xmlns:a16="http://schemas.microsoft.com/office/drawing/2014/main" id="{A60AF9F4-E80A-3DFF-18F8-E3BF2AB0323D}"/>
              </a:ext>
            </a:extLst>
          </p:cNvPr>
          <p:cNvGraphicFramePr/>
          <p:nvPr/>
        </p:nvGraphicFramePr>
        <p:xfrm>
          <a:off x="15852011" y="8146964"/>
          <a:ext cx="7557444" cy="5593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16">
            <a:extLst>
              <a:ext uri="{FF2B5EF4-FFF2-40B4-BE49-F238E27FC236}">
                <a16:creationId xmlns:a16="http://schemas.microsoft.com/office/drawing/2014/main" id="{C90D126F-36C5-82F4-6DBA-521DCBF4F22D}"/>
              </a:ext>
            </a:extLst>
          </p:cNvPr>
          <p:cNvSpPr txBox="1"/>
          <p:nvPr/>
        </p:nvSpPr>
        <p:spPr>
          <a:xfrm>
            <a:off x="20068951" y="2716921"/>
            <a:ext cx="4713189" cy="1384995"/>
          </a:xfrm>
          <a:prstGeom prst="rect">
            <a:avLst/>
          </a:prstGeom>
          <a:noFill/>
        </p:spPr>
        <p:txBody>
          <a:bodyPr wrap="square" lIns="91440" rtlCol="0" anchor="ctr" anchorCtr="0">
            <a:spAutoFit/>
          </a:bodyPr>
          <a:lstStyle/>
          <a:p>
            <a:pPr algn="ctr" defTabSz="1828434">
              <a:buClrTx/>
            </a:pPr>
            <a:r>
              <a:rPr lang="en-US" sz="2800" b="1" kern="1200">
                <a:solidFill>
                  <a:schemeClr val="bg1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CAPACITACIONES </a:t>
            </a:r>
          </a:p>
          <a:p>
            <a:pPr algn="ctr" defTabSz="1828434">
              <a:buClrTx/>
            </a:pPr>
            <a:r>
              <a:rPr lang="en-US" sz="2800" b="1" kern="1200">
                <a:solidFill>
                  <a:schemeClr val="bg1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EJECUTADAS POR </a:t>
            </a:r>
          </a:p>
          <a:p>
            <a:pPr algn="ctr" defTabSz="1828434">
              <a:buClrTx/>
            </a:pPr>
            <a:r>
              <a:rPr lang="en-US" sz="2800" b="1" kern="1200">
                <a:solidFill>
                  <a:schemeClr val="bg1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ÁREA DE FORMACIÓN</a:t>
            </a:r>
          </a:p>
        </p:txBody>
      </p:sp>
      <p:grpSp>
        <p:nvGrpSpPr>
          <p:cNvPr id="7" name="Grupo 8">
            <a:extLst>
              <a:ext uri="{FF2B5EF4-FFF2-40B4-BE49-F238E27FC236}">
                <a16:creationId xmlns:a16="http://schemas.microsoft.com/office/drawing/2014/main" id="{202C0FE3-F857-19F9-6163-DDDAB65B38BF}"/>
              </a:ext>
            </a:extLst>
          </p:cNvPr>
          <p:cNvGrpSpPr/>
          <p:nvPr/>
        </p:nvGrpSpPr>
        <p:grpSpPr>
          <a:xfrm>
            <a:off x="22493444" y="7864718"/>
            <a:ext cx="2436121" cy="883017"/>
            <a:chOff x="21555153" y="8819777"/>
            <a:chExt cx="2436121" cy="522634"/>
          </a:xfrm>
        </p:grpSpPr>
        <p:sp>
          <p:nvSpPr>
            <p:cNvPr id="8" name="TextBox 18">
              <a:extLst>
                <a:ext uri="{FF2B5EF4-FFF2-40B4-BE49-F238E27FC236}">
                  <a16:creationId xmlns:a16="http://schemas.microsoft.com/office/drawing/2014/main" id="{EC4D4E8F-5B49-95C2-3267-FBA8E4A537DE}"/>
                </a:ext>
              </a:extLst>
            </p:cNvPr>
            <p:cNvSpPr txBox="1"/>
            <p:nvPr/>
          </p:nvSpPr>
          <p:spPr>
            <a:xfrm>
              <a:off x="22313531" y="8819777"/>
              <a:ext cx="911532" cy="27324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1828434">
                <a:buClrTx/>
              </a:pPr>
              <a:r>
                <a:rPr lang="en-US" sz="2400" kern="1200">
                  <a:solidFill>
                    <a:schemeClr val="bg1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85.9%</a:t>
              </a:r>
            </a:p>
          </p:txBody>
        </p:sp>
        <p:sp>
          <p:nvSpPr>
            <p:cNvPr id="9" name="TextBox 15">
              <a:extLst>
                <a:ext uri="{FF2B5EF4-FFF2-40B4-BE49-F238E27FC236}">
                  <a16:creationId xmlns:a16="http://schemas.microsoft.com/office/drawing/2014/main" id="{B869D568-A06B-26B3-4AE2-07B45E27956D}"/>
                </a:ext>
              </a:extLst>
            </p:cNvPr>
            <p:cNvSpPr txBox="1"/>
            <p:nvPr/>
          </p:nvSpPr>
          <p:spPr>
            <a:xfrm>
              <a:off x="21555153" y="9105597"/>
              <a:ext cx="2436121" cy="23681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  <a:buFontTx/>
                <a:buNone/>
              </a:pPr>
              <a:r>
                <a:rPr lang="en-US" sz="2000" kern="1200">
                  <a:solidFill>
                    <a:schemeClr val="bg1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EJECUCIÓN</a:t>
              </a:r>
            </a:p>
          </p:txBody>
        </p:sp>
      </p:grp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C8421E3E-08E1-8C76-3A6D-2CE135F8DB56}"/>
              </a:ext>
            </a:extLst>
          </p:cNvPr>
          <p:cNvSpPr/>
          <p:nvPr/>
        </p:nvSpPr>
        <p:spPr>
          <a:xfrm>
            <a:off x="11870886" y="4163258"/>
            <a:ext cx="4243274" cy="1288395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</a:endParaRP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6A1B1788-EEEE-0B90-C941-0CB9FC32A8D6}"/>
              </a:ext>
            </a:extLst>
          </p:cNvPr>
          <p:cNvSpPr txBox="1"/>
          <p:nvPr/>
        </p:nvSpPr>
        <p:spPr>
          <a:xfrm>
            <a:off x="12782958" y="4443314"/>
            <a:ext cx="3188125" cy="9140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$50,942.12 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E0DA179D-323D-7724-04B5-F76E52894730}"/>
              </a:ext>
            </a:extLst>
          </p:cNvPr>
          <p:cNvSpPr txBox="1"/>
          <p:nvPr/>
        </p:nvSpPr>
        <p:spPr>
          <a:xfrm>
            <a:off x="11532666" y="5550024"/>
            <a:ext cx="4206251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Inversión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 en </a:t>
            </a:r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capacitación</a:t>
            </a:r>
            <a:endParaRPr lang="en-US" sz="240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13" name="TextBox 40">
            <a:extLst>
              <a:ext uri="{FF2B5EF4-FFF2-40B4-BE49-F238E27FC236}">
                <a16:creationId xmlns:a16="http://schemas.microsoft.com/office/drawing/2014/main" id="{F2A013A6-2584-2522-52BB-6ED2E2E98773}"/>
              </a:ext>
            </a:extLst>
          </p:cNvPr>
          <p:cNvSpPr txBox="1"/>
          <p:nvPr/>
        </p:nvSpPr>
        <p:spPr>
          <a:xfrm>
            <a:off x="1379866" y="9831878"/>
            <a:ext cx="12362987" cy="5232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chemeClr val="bg1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PLAN DE SALUD PARA PERSONAS TRABAJADORAS DE INSAFORP</a:t>
            </a:r>
          </a:p>
        </p:txBody>
      </p: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C9192E91-A3E4-78D2-D6A4-70ED596B361B}"/>
              </a:ext>
            </a:extLst>
          </p:cNvPr>
          <p:cNvSpPr/>
          <p:nvPr/>
        </p:nvSpPr>
        <p:spPr>
          <a:xfrm>
            <a:off x="1958503" y="10634027"/>
            <a:ext cx="5400324" cy="1322316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</a:endParaRPr>
          </a:p>
        </p:txBody>
      </p:sp>
      <p:sp>
        <p:nvSpPr>
          <p:cNvPr id="15" name="Rounded Rectangle 13">
            <a:extLst>
              <a:ext uri="{FF2B5EF4-FFF2-40B4-BE49-F238E27FC236}">
                <a16:creationId xmlns:a16="http://schemas.microsoft.com/office/drawing/2014/main" id="{3ED40A49-A442-B45C-16C8-CD46BEC5B0C7}"/>
              </a:ext>
            </a:extLst>
          </p:cNvPr>
          <p:cNvSpPr/>
          <p:nvPr/>
        </p:nvSpPr>
        <p:spPr>
          <a:xfrm>
            <a:off x="1958502" y="12038584"/>
            <a:ext cx="5400325" cy="1322316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D5E425-517D-E1A1-D5E3-752531375ADA}"/>
              </a:ext>
            </a:extLst>
          </p:cNvPr>
          <p:cNvSpPr txBox="1"/>
          <p:nvPr/>
        </p:nvSpPr>
        <p:spPr>
          <a:xfrm>
            <a:off x="3319344" y="10652818"/>
            <a:ext cx="978741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3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24E03F2C-E1A7-E81F-7489-11C08BDDC046}"/>
              </a:ext>
            </a:extLst>
          </p:cNvPr>
          <p:cNvSpPr txBox="1"/>
          <p:nvPr/>
        </p:nvSpPr>
        <p:spPr>
          <a:xfrm>
            <a:off x="3318295" y="12029904"/>
            <a:ext cx="1012447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5</a:t>
            </a:r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57EC88C3-B49C-6396-40DC-A70094DDE558}"/>
              </a:ext>
            </a:extLst>
          </p:cNvPr>
          <p:cNvSpPr/>
          <p:nvPr/>
        </p:nvSpPr>
        <p:spPr>
          <a:xfrm>
            <a:off x="7483878" y="10597109"/>
            <a:ext cx="5845109" cy="1359234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6121F-D69F-55F4-F2D0-EB00D0960237}"/>
              </a:ext>
            </a:extLst>
          </p:cNvPr>
          <p:cNvSpPr txBox="1"/>
          <p:nvPr/>
        </p:nvSpPr>
        <p:spPr>
          <a:xfrm>
            <a:off x="8581002" y="10673442"/>
            <a:ext cx="984141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5</a:t>
            </a:r>
          </a:p>
        </p:txBody>
      </p:sp>
      <p:graphicFrame>
        <p:nvGraphicFramePr>
          <p:cNvPr id="21" name="Chart 41">
            <a:extLst>
              <a:ext uri="{FF2B5EF4-FFF2-40B4-BE49-F238E27FC236}">
                <a16:creationId xmlns:a16="http://schemas.microsoft.com/office/drawing/2014/main" id="{A9596719-B4BF-D934-318B-C79DD51513C6}"/>
              </a:ext>
            </a:extLst>
          </p:cNvPr>
          <p:cNvGraphicFramePr/>
          <p:nvPr/>
        </p:nvGraphicFramePr>
        <p:xfrm>
          <a:off x="14886273" y="2556704"/>
          <a:ext cx="9244052" cy="5514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Freeform 156">
            <a:extLst>
              <a:ext uri="{FF2B5EF4-FFF2-40B4-BE49-F238E27FC236}">
                <a16:creationId xmlns:a16="http://schemas.microsoft.com/office/drawing/2014/main" id="{D20B0B0C-1210-F2B4-36DB-10D0DDEBAF6E}"/>
              </a:ext>
            </a:extLst>
          </p:cNvPr>
          <p:cNvSpPr>
            <a:spLocks noEditPoints="1"/>
          </p:cNvSpPr>
          <p:nvPr/>
        </p:nvSpPr>
        <p:spPr bwMode="auto">
          <a:xfrm>
            <a:off x="7729914" y="10937373"/>
            <a:ext cx="681132" cy="678706"/>
          </a:xfrm>
          <a:custGeom>
            <a:avLst/>
            <a:gdLst>
              <a:gd name="T0" fmla="*/ 160 w 176"/>
              <a:gd name="T1" fmla="*/ 3 h 176"/>
              <a:gd name="T2" fmla="*/ 158 w 176"/>
              <a:gd name="T3" fmla="*/ 0 h 176"/>
              <a:gd name="T4" fmla="*/ 154 w 176"/>
              <a:gd name="T5" fmla="*/ 0 h 176"/>
              <a:gd name="T6" fmla="*/ 88 w 176"/>
              <a:gd name="T7" fmla="*/ 16 h 176"/>
              <a:gd name="T8" fmla="*/ 22 w 176"/>
              <a:gd name="T9" fmla="*/ 0 h 176"/>
              <a:gd name="T10" fmla="*/ 18 w 176"/>
              <a:gd name="T11" fmla="*/ 0 h 176"/>
              <a:gd name="T12" fmla="*/ 16 w 176"/>
              <a:gd name="T13" fmla="*/ 3 h 176"/>
              <a:gd name="T14" fmla="*/ 0 w 176"/>
              <a:gd name="T15" fmla="*/ 100 h 176"/>
              <a:gd name="T16" fmla="*/ 87 w 176"/>
              <a:gd name="T17" fmla="*/ 176 h 176"/>
              <a:gd name="T18" fmla="*/ 88 w 176"/>
              <a:gd name="T19" fmla="*/ 176 h 176"/>
              <a:gd name="T20" fmla="*/ 89 w 176"/>
              <a:gd name="T21" fmla="*/ 176 h 176"/>
              <a:gd name="T22" fmla="*/ 176 w 176"/>
              <a:gd name="T23" fmla="*/ 100 h 176"/>
              <a:gd name="T24" fmla="*/ 160 w 176"/>
              <a:gd name="T25" fmla="*/ 3 h 176"/>
              <a:gd name="T26" fmla="*/ 88 w 176"/>
              <a:gd name="T27" fmla="*/ 168 h 176"/>
              <a:gd name="T28" fmla="*/ 8 w 176"/>
              <a:gd name="T29" fmla="*/ 100 h 176"/>
              <a:gd name="T30" fmla="*/ 23 w 176"/>
              <a:gd name="T31" fmla="*/ 10 h 176"/>
              <a:gd name="T32" fmla="*/ 88 w 176"/>
              <a:gd name="T33" fmla="*/ 24 h 176"/>
              <a:gd name="T34" fmla="*/ 153 w 176"/>
              <a:gd name="T35" fmla="*/ 10 h 176"/>
              <a:gd name="T36" fmla="*/ 168 w 176"/>
              <a:gd name="T37" fmla="*/ 100 h 176"/>
              <a:gd name="T38" fmla="*/ 88 w 176"/>
              <a:gd name="T39" fmla="*/ 168 h 176"/>
              <a:gd name="T40" fmla="*/ 102 w 176"/>
              <a:gd name="T41" fmla="*/ 72 h 176"/>
              <a:gd name="T42" fmla="*/ 88 w 176"/>
              <a:gd name="T43" fmla="*/ 36 h 176"/>
              <a:gd name="T44" fmla="*/ 74 w 176"/>
              <a:gd name="T45" fmla="*/ 72 h 176"/>
              <a:gd name="T46" fmla="*/ 38 w 176"/>
              <a:gd name="T47" fmla="*/ 72 h 176"/>
              <a:gd name="T48" fmla="*/ 67 w 176"/>
              <a:gd name="T49" fmla="*/ 95 h 176"/>
              <a:gd name="T50" fmla="*/ 54 w 176"/>
              <a:gd name="T51" fmla="*/ 136 h 176"/>
              <a:gd name="T52" fmla="*/ 88 w 176"/>
              <a:gd name="T53" fmla="*/ 111 h 176"/>
              <a:gd name="T54" fmla="*/ 122 w 176"/>
              <a:gd name="T55" fmla="*/ 136 h 176"/>
              <a:gd name="T56" fmla="*/ 108 w 176"/>
              <a:gd name="T57" fmla="*/ 95 h 176"/>
              <a:gd name="T58" fmla="*/ 138 w 176"/>
              <a:gd name="T59" fmla="*/ 72 h 176"/>
              <a:gd name="T60" fmla="*/ 102 w 176"/>
              <a:gd name="T61" fmla="*/ 72 h 176"/>
              <a:gd name="T62" fmla="*/ 101 w 176"/>
              <a:gd name="T63" fmla="*/ 97 h 176"/>
              <a:gd name="T64" fmla="*/ 106 w 176"/>
              <a:gd name="T65" fmla="*/ 114 h 176"/>
              <a:gd name="T66" fmla="*/ 93 w 176"/>
              <a:gd name="T67" fmla="*/ 104 h 176"/>
              <a:gd name="T68" fmla="*/ 88 w 176"/>
              <a:gd name="T69" fmla="*/ 101 h 176"/>
              <a:gd name="T70" fmla="*/ 83 w 176"/>
              <a:gd name="T71" fmla="*/ 104 h 176"/>
              <a:gd name="T72" fmla="*/ 69 w 176"/>
              <a:gd name="T73" fmla="*/ 114 h 176"/>
              <a:gd name="T74" fmla="*/ 75 w 176"/>
              <a:gd name="T75" fmla="*/ 97 h 176"/>
              <a:gd name="T76" fmla="*/ 77 w 176"/>
              <a:gd name="T77" fmla="*/ 92 h 176"/>
              <a:gd name="T78" fmla="*/ 72 w 176"/>
              <a:gd name="T79" fmla="*/ 89 h 176"/>
              <a:gd name="T80" fmla="*/ 61 w 176"/>
              <a:gd name="T81" fmla="*/ 80 h 176"/>
              <a:gd name="T82" fmla="*/ 80 w 176"/>
              <a:gd name="T83" fmla="*/ 80 h 176"/>
              <a:gd name="T84" fmla="*/ 82 w 176"/>
              <a:gd name="T85" fmla="*/ 75 h 176"/>
              <a:gd name="T86" fmla="*/ 88 w 176"/>
              <a:gd name="T87" fmla="*/ 58 h 176"/>
              <a:gd name="T88" fmla="*/ 94 w 176"/>
              <a:gd name="T89" fmla="*/ 75 h 176"/>
              <a:gd name="T90" fmla="*/ 96 w 176"/>
              <a:gd name="T91" fmla="*/ 80 h 176"/>
              <a:gd name="T92" fmla="*/ 115 w 176"/>
              <a:gd name="T93" fmla="*/ 80 h 176"/>
              <a:gd name="T94" fmla="*/ 103 w 176"/>
              <a:gd name="T95" fmla="*/ 89 h 176"/>
              <a:gd name="T96" fmla="*/ 99 w 176"/>
              <a:gd name="T97" fmla="*/ 92 h 176"/>
              <a:gd name="T98" fmla="*/ 101 w 176"/>
              <a:gd name="T99" fmla="*/ 97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6" h="176">
                <a:moveTo>
                  <a:pt x="160" y="3"/>
                </a:moveTo>
                <a:cubicBezTo>
                  <a:pt x="160" y="2"/>
                  <a:pt x="159" y="1"/>
                  <a:pt x="158" y="0"/>
                </a:cubicBezTo>
                <a:cubicBezTo>
                  <a:pt x="157" y="0"/>
                  <a:pt x="155" y="0"/>
                  <a:pt x="154" y="0"/>
                </a:cubicBezTo>
                <a:cubicBezTo>
                  <a:pt x="154" y="1"/>
                  <a:pt x="123" y="16"/>
                  <a:pt x="88" y="16"/>
                </a:cubicBezTo>
                <a:cubicBezTo>
                  <a:pt x="53" y="16"/>
                  <a:pt x="22" y="1"/>
                  <a:pt x="22" y="0"/>
                </a:cubicBezTo>
                <a:cubicBezTo>
                  <a:pt x="21" y="0"/>
                  <a:pt x="19" y="0"/>
                  <a:pt x="18" y="0"/>
                </a:cubicBezTo>
                <a:cubicBezTo>
                  <a:pt x="17" y="1"/>
                  <a:pt x="16" y="2"/>
                  <a:pt x="16" y="3"/>
                </a:cubicBezTo>
                <a:cubicBezTo>
                  <a:pt x="16" y="3"/>
                  <a:pt x="0" y="52"/>
                  <a:pt x="0" y="100"/>
                </a:cubicBezTo>
                <a:cubicBezTo>
                  <a:pt x="0" y="151"/>
                  <a:pt x="84" y="175"/>
                  <a:pt x="87" y="176"/>
                </a:cubicBezTo>
                <a:cubicBezTo>
                  <a:pt x="87" y="176"/>
                  <a:pt x="88" y="176"/>
                  <a:pt x="88" y="176"/>
                </a:cubicBezTo>
                <a:cubicBezTo>
                  <a:pt x="88" y="176"/>
                  <a:pt x="89" y="176"/>
                  <a:pt x="89" y="176"/>
                </a:cubicBezTo>
                <a:cubicBezTo>
                  <a:pt x="92" y="175"/>
                  <a:pt x="176" y="151"/>
                  <a:pt x="176" y="100"/>
                </a:cubicBezTo>
                <a:cubicBezTo>
                  <a:pt x="176" y="52"/>
                  <a:pt x="160" y="3"/>
                  <a:pt x="160" y="3"/>
                </a:cubicBezTo>
                <a:moveTo>
                  <a:pt x="88" y="168"/>
                </a:moveTo>
                <a:cubicBezTo>
                  <a:pt x="80" y="166"/>
                  <a:pt x="8" y="142"/>
                  <a:pt x="8" y="100"/>
                </a:cubicBezTo>
                <a:cubicBezTo>
                  <a:pt x="8" y="61"/>
                  <a:pt x="19" y="24"/>
                  <a:pt x="23" y="10"/>
                </a:cubicBezTo>
                <a:cubicBezTo>
                  <a:pt x="33" y="14"/>
                  <a:pt x="59" y="24"/>
                  <a:pt x="88" y="24"/>
                </a:cubicBezTo>
                <a:cubicBezTo>
                  <a:pt x="117" y="24"/>
                  <a:pt x="143" y="14"/>
                  <a:pt x="153" y="10"/>
                </a:cubicBezTo>
                <a:cubicBezTo>
                  <a:pt x="157" y="24"/>
                  <a:pt x="168" y="61"/>
                  <a:pt x="168" y="100"/>
                </a:cubicBezTo>
                <a:cubicBezTo>
                  <a:pt x="168" y="142"/>
                  <a:pt x="96" y="166"/>
                  <a:pt x="88" y="168"/>
                </a:cubicBezTo>
                <a:moveTo>
                  <a:pt x="102" y="72"/>
                </a:moveTo>
                <a:cubicBezTo>
                  <a:pt x="88" y="36"/>
                  <a:pt x="88" y="36"/>
                  <a:pt x="88" y="36"/>
                </a:cubicBezTo>
                <a:cubicBezTo>
                  <a:pt x="74" y="72"/>
                  <a:pt x="74" y="72"/>
                  <a:pt x="74" y="72"/>
                </a:cubicBezTo>
                <a:cubicBezTo>
                  <a:pt x="38" y="72"/>
                  <a:pt x="38" y="72"/>
                  <a:pt x="38" y="72"/>
                </a:cubicBezTo>
                <a:cubicBezTo>
                  <a:pt x="67" y="95"/>
                  <a:pt x="67" y="95"/>
                  <a:pt x="67" y="95"/>
                </a:cubicBezTo>
                <a:cubicBezTo>
                  <a:pt x="54" y="136"/>
                  <a:pt x="54" y="136"/>
                  <a:pt x="54" y="136"/>
                </a:cubicBezTo>
                <a:cubicBezTo>
                  <a:pt x="88" y="111"/>
                  <a:pt x="88" y="111"/>
                  <a:pt x="88" y="111"/>
                </a:cubicBezTo>
                <a:cubicBezTo>
                  <a:pt x="122" y="136"/>
                  <a:pt x="122" y="136"/>
                  <a:pt x="122" y="136"/>
                </a:cubicBezTo>
                <a:cubicBezTo>
                  <a:pt x="108" y="95"/>
                  <a:pt x="108" y="95"/>
                  <a:pt x="108" y="95"/>
                </a:cubicBezTo>
                <a:cubicBezTo>
                  <a:pt x="138" y="72"/>
                  <a:pt x="138" y="72"/>
                  <a:pt x="138" y="72"/>
                </a:cubicBezTo>
                <a:lnTo>
                  <a:pt x="102" y="72"/>
                </a:lnTo>
                <a:close/>
                <a:moveTo>
                  <a:pt x="101" y="97"/>
                </a:moveTo>
                <a:cubicBezTo>
                  <a:pt x="106" y="114"/>
                  <a:pt x="106" y="114"/>
                  <a:pt x="106" y="114"/>
                </a:cubicBezTo>
                <a:cubicBezTo>
                  <a:pt x="93" y="104"/>
                  <a:pt x="93" y="104"/>
                  <a:pt x="93" y="104"/>
                </a:cubicBezTo>
                <a:cubicBezTo>
                  <a:pt x="88" y="101"/>
                  <a:pt x="88" y="101"/>
                  <a:pt x="88" y="101"/>
                </a:cubicBezTo>
                <a:cubicBezTo>
                  <a:pt x="83" y="104"/>
                  <a:pt x="83" y="104"/>
                  <a:pt x="83" y="104"/>
                </a:cubicBezTo>
                <a:cubicBezTo>
                  <a:pt x="69" y="114"/>
                  <a:pt x="69" y="114"/>
                  <a:pt x="69" y="114"/>
                </a:cubicBezTo>
                <a:cubicBezTo>
                  <a:pt x="75" y="97"/>
                  <a:pt x="75" y="97"/>
                  <a:pt x="75" y="97"/>
                </a:cubicBezTo>
                <a:cubicBezTo>
                  <a:pt x="77" y="92"/>
                  <a:pt x="77" y="92"/>
                  <a:pt x="77" y="92"/>
                </a:cubicBezTo>
                <a:cubicBezTo>
                  <a:pt x="72" y="89"/>
                  <a:pt x="72" y="89"/>
                  <a:pt x="72" y="89"/>
                </a:cubicBezTo>
                <a:cubicBezTo>
                  <a:pt x="61" y="80"/>
                  <a:pt x="61" y="80"/>
                  <a:pt x="61" y="80"/>
                </a:cubicBezTo>
                <a:cubicBezTo>
                  <a:pt x="80" y="80"/>
                  <a:pt x="80" y="80"/>
                  <a:pt x="80" y="80"/>
                </a:cubicBezTo>
                <a:cubicBezTo>
                  <a:pt x="82" y="75"/>
                  <a:pt x="82" y="75"/>
                  <a:pt x="82" y="75"/>
                </a:cubicBezTo>
                <a:cubicBezTo>
                  <a:pt x="88" y="58"/>
                  <a:pt x="88" y="58"/>
                  <a:pt x="88" y="58"/>
                </a:cubicBezTo>
                <a:cubicBezTo>
                  <a:pt x="94" y="75"/>
                  <a:pt x="94" y="75"/>
                  <a:pt x="94" y="75"/>
                </a:cubicBezTo>
                <a:cubicBezTo>
                  <a:pt x="96" y="80"/>
                  <a:pt x="96" y="80"/>
                  <a:pt x="96" y="80"/>
                </a:cubicBezTo>
                <a:cubicBezTo>
                  <a:pt x="115" y="80"/>
                  <a:pt x="115" y="80"/>
                  <a:pt x="115" y="80"/>
                </a:cubicBezTo>
                <a:cubicBezTo>
                  <a:pt x="103" y="89"/>
                  <a:pt x="103" y="89"/>
                  <a:pt x="103" y="89"/>
                </a:cubicBezTo>
                <a:cubicBezTo>
                  <a:pt x="99" y="92"/>
                  <a:pt x="99" y="92"/>
                  <a:pt x="99" y="92"/>
                </a:cubicBezTo>
                <a:lnTo>
                  <a:pt x="101" y="9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23" name="Freeform 492">
            <a:extLst>
              <a:ext uri="{FF2B5EF4-FFF2-40B4-BE49-F238E27FC236}">
                <a16:creationId xmlns:a16="http://schemas.microsoft.com/office/drawing/2014/main" id="{41A3CCC5-3549-F2FD-8C86-B48B9D080EF9}"/>
              </a:ext>
            </a:extLst>
          </p:cNvPr>
          <p:cNvSpPr>
            <a:spLocks noEditPoints="1"/>
          </p:cNvSpPr>
          <p:nvPr/>
        </p:nvSpPr>
        <p:spPr bwMode="auto">
          <a:xfrm>
            <a:off x="2299052" y="10931733"/>
            <a:ext cx="747152" cy="726904"/>
          </a:xfrm>
          <a:custGeom>
            <a:avLst/>
            <a:gdLst>
              <a:gd name="T0" fmla="*/ 160 w 176"/>
              <a:gd name="T1" fmla="*/ 0 h 176"/>
              <a:gd name="T2" fmla="*/ 16 w 176"/>
              <a:gd name="T3" fmla="*/ 0 h 176"/>
              <a:gd name="T4" fmla="*/ 0 w 176"/>
              <a:gd name="T5" fmla="*/ 16 h 176"/>
              <a:gd name="T6" fmla="*/ 0 w 176"/>
              <a:gd name="T7" fmla="*/ 160 h 176"/>
              <a:gd name="T8" fmla="*/ 16 w 176"/>
              <a:gd name="T9" fmla="*/ 176 h 176"/>
              <a:gd name="T10" fmla="*/ 160 w 176"/>
              <a:gd name="T11" fmla="*/ 176 h 176"/>
              <a:gd name="T12" fmla="*/ 176 w 176"/>
              <a:gd name="T13" fmla="*/ 160 h 176"/>
              <a:gd name="T14" fmla="*/ 176 w 176"/>
              <a:gd name="T15" fmla="*/ 16 h 176"/>
              <a:gd name="T16" fmla="*/ 160 w 176"/>
              <a:gd name="T17" fmla="*/ 0 h 176"/>
              <a:gd name="T18" fmla="*/ 168 w 176"/>
              <a:gd name="T19" fmla="*/ 160 h 176"/>
              <a:gd name="T20" fmla="*/ 160 w 176"/>
              <a:gd name="T21" fmla="*/ 168 h 176"/>
              <a:gd name="T22" fmla="*/ 16 w 176"/>
              <a:gd name="T23" fmla="*/ 168 h 176"/>
              <a:gd name="T24" fmla="*/ 8 w 176"/>
              <a:gd name="T25" fmla="*/ 160 h 176"/>
              <a:gd name="T26" fmla="*/ 8 w 176"/>
              <a:gd name="T27" fmla="*/ 16 h 176"/>
              <a:gd name="T28" fmla="*/ 16 w 176"/>
              <a:gd name="T29" fmla="*/ 8 h 176"/>
              <a:gd name="T30" fmla="*/ 160 w 176"/>
              <a:gd name="T31" fmla="*/ 8 h 176"/>
              <a:gd name="T32" fmla="*/ 168 w 176"/>
              <a:gd name="T33" fmla="*/ 16 h 176"/>
              <a:gd name="T34" fmla="*/ 168 w 176"/>
              <a:gd name="T35" fmla="*/ 160 h 176"/>
              <a:gd name="T36" fmla="*/ 128 w 176"/>
              <a:gd name="T37" fmla="*/ 72 h 176"/>
              <a:gd name="T38" fmla="*/ 104 w 176"/>
              <a:gd name="T39" fmla="*/ 72 h 176"/>
              <a:gd name="T40" fmla="*/ 104 w 176"/>
              <a:gd name="T41" fmla="*/ 48 h 176"/>
              <a:gd name="T42" fmla="*/ 96 w 176"/>
              <a:gd name="T43" fmla="*/ 40 h 176"/>
              <a:gd name="T44" fmla="*/ 80 w 176"/>
              <a:gd name="T45" fmla="*/ 40 h 176"/>
              <a:gd name="T46" fmla="*/ 72 w 176"/>
              <a:gd name="T47" fmla="*/ 48 h 176"/>
              <a:gd name="T48" fmla="*/ 72 w 176"/>
              <a:gd name="T49" fmla="*/ 72 h 176"/>
              <a:gd name="T50" fmla="*/ 48 w 176"/>
              <a:gd name="T51" fmla="*/ 72 h 176"/>
              <a:gd name="T52" fmla="*/ 40 w 176"/>
              <a:gd name="T53" fmla="*/ 80 h 176"/>
              <a:gd name="T54" fmla="*/ 40 w 176"/>
              <a:gd name="T55" fmla="*/ 96 h 176"/>
              <a:gd name="T56" fmla="*/ 48 w 176"/>
              <a:gd name="T57" fmla="*/ 104 h 176"/>
              <a:gd name="T58" fmla="*/ 72 w 176"/>
              <a:gd name="T59" fmla="*/ 104 h 176"/>
              <a:gd name="T60" fmla="*/ 72 w 176"/>
              <a:gd name="T61" fmla="*/ 128 h 176"/>
              <a:gd name="T62" fmla="*/ 80 w 176"/>
              <a:gd name="T63" fmla="*/ 136 h 176"/>
              <a:gd name="T64" fmla="*/ 96 w 176"/>
              <a:gd name="T65" fmla="*/ 136 h 176"/>
              <a:gd name="T66" fmla="*/ 104 w 176"/>
              <a:gd name="T67" fmla="*/ 128 h 176"/>
              <a:gd name="T68" fmla="*/ 104 w 176"/>
              <a:gd name="T69" fmla="*/ 104 h 176"/>
              <a:gd name="T70" fmla="*/ 128 w 176"/>
              <a:gd name="T71" fmla="*/ 104 h 176"/>
              <a:gd name="T72" fmla="*/ 136 w 176"/>
              <a:gd name="T73" fmla="*/ 96 h 176"/>
              <a:gd name="T74" fmla="*/ 136 w 176"/>
              <a:gd name="T75" fmla="*/ 80 h 176"/>
              <a:gd name="T76" fmla="*/ 128 w 176"/>
              <a:gd name="T77" fmla="*/ 72 h 176"/>
              <a:gd name="T78" fmla="*/ 128 w 176"/>
              <a:gd name="T79" fmla="*/ 96 h 176"/>
              <a:gd name="T80" fmla="*/ 96 w 176"/>
              <a:gd name="T81" fmla="*/ 96 h 176"/>
              <a:gd name="T82" fmla="*/ 96 w 176"/>
              <a:gd name="T83" fmla="*/ 128 h 176"/>
              <a:gd name="T84" fmla="*/ 80 w 176"/>
              <a:gd name="T85" fmla="*/ 128 h 176"/>
              <a:gd name="T86" fmla="*/ 80 w 176"/>
              <a:gd name="T87" fmla="*/ 96 h 176"/>
              <a:gd name="T88" fmla="*/ 48 w 176"/>
              <a:gd name="T89" fmla="*/ 96 h 176"/>
              <a:gd name="T90" fmla="*/ 48 w 176"/>
              <a:gd name="T91" fmla="*/ 80 h 176"/>
              <a:gd name="T92" fmla="*/ 80 w 176"/>
              <a:gd name="T93" fmla="*/ 80 h 176"/>
              <a:gd name="T94" fmla="*/ 80 w 176"/>
              <a:gd name="T95" fmla="*/ 48 h 176"/>
              <a:gd name="T96" fmla="*/ 96 w 176"/>
              <a:gd name="T97" fmla="*/ 48 h 176"/>
              <a:gd name="T98" fmla="*/ 96 w 176"/>
              <a:gd name="T99" fmla="*/ 80 h 176"/>
              <a:gd name="T100" fmla="*/ 128 w 176"/>
              <a:gd name="T101" fmla="*/ 80 h 176"/>
              <a:gd name="T102" fmla="*/ 128 w 176"/>
              <a:gd name="T103" fmla="*/ 9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6" h="176"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128" y="72"/>
                </a:moveTo>
                <a:cubicBezTo>
                  <a:pt x="104" y="72"/>
                  <a:pt x="104" y="72"/>
                  <a:pt x="104" y="72"/>
                </a:cubicBezTo>
                <a:cubicBezTo>
                  <a:pt x="104" y="48"/>
                  <a:pt x="104" y="48"/>
                  <a:pt x="104" y="48"/>
                </a:cubicBezTo>
                <a:cubicBezTo>
                  <a:pt x="104" y="44"/>
                  <a:pt x="100" y="40"/>
                  <a:pt x="96" y="40"/>
                </a:cubicBezTo>
                <a:cubicBezTo>
                  <a:pt x="80" y="40"/>
                  <a:pt x="80" y="40"/>
                  <a:pt x="80" y="40"/>
                </a:cubicBezTo>
                <a:cubicBezTo>
                  <a:pt x="76" y="40"/>
                  <a:pt x="72" y="44"/>
                  <a:pt x="72" y="48"/>
                </a:cubicBezTo>
                <a:cubicBezTo>
                  <a:pt x="72" y="72"/>
                  <a:pt x="72" y="72"/>
                  <a:pt x="72" y="72"/>
                </a:cubicBezTo>
                <a:cubicBezTo>
                  <a:pt x="48" y="72"/>
                  <a:pt x="48" y="72"/>
                  <a:pt x="48" y="72"/>
                </a:cubicBezTo>
                <a:cubicBezTo>
                  <a:pt x="44" y="72"/>
                  <a:pt x="40" y="76"/>
                  <a:pt x="40" y="80"/>
                </a:cubicBezTo>
                <a:cubicBezTo>
                  <a:pt x="40" y="96"/>
                  <a:pt x="40" y="96"/>
                  <a:pt x="40" y="96"/>
                </a:cubicBezTo>
                <a:cubicBezTo>
                  <a:pt x="40" y="100"/>
                  <a:pt x="44" y="104"/>
                  <a:pt x="48" y="104"/>
                </a:cubicBezTo>
                <a:cubicBezTo>
                  <a:pt x="72" y="104"/>
                  <a:pt x="72" y="104"/>
                  <a:pt x="72" y="104"/>
                </a:cubicBezTo>
                <a:cubicBezTo>
                  <a:pt x="72" y="128"/>
                  <a:pt x="72" y="128"/>
                  <a:pt x="72" y="128"/>
                </a:cubicBezTo>
                <a:cubicBezTo>
                  <a:pt x="72" y="132"/>
                  <a:pt x="76" y="136"/>
                  <a:pt x="80" y="136"/>
                </a:cubicBezTo>
                <a:cubicBezTo>
                  <a:pt x="96" y="136"/>
                  <a:pt x="96" y="136"/>
                  <a:pt x="96" y="136"/>
                </a:cubicBezTo>
                <a:cubicBezTo>
                  <a:pt x="100" y="136"/>
                  <a:pt x="104" y="132"/>
                  <a:pt x="104" y="128"/>
                </a:cubicBezTo>
                <a:cubicBezTo>
                  <a:pt x="104" y="104"/>
                  <a:pt x="104" y="104"/>
                  <a:pt x="104" y="104"/>
                </a:cubicBezTo>
                <a:cubicBezTo>
                  <a:pt x="128" y="104"/>
                  <a:pt x="128" y="104"/>
                  <a:pt x="128" y="104"/>
                </a:cubicBezTo>
                <a:cubicBezTo>
                  <a:pt x="132" y="104"/>
                  <a:pt x="136" y="100"/>
                  <a:pt x="136" y="96"/>
                </a:cubicBezTo>
                <a:cubicBezTo>
                  <a:pt x="136" y="80"/>
                  <a:pt x="136" y="80"/>
                  <a:pt x="136" y="80"/>
                </a:cubicBezTo>
                <a:cubicBezTo>
                  <a:pt x="136" y="76"/>
                  <a:pt x="132" y="72"/>
                  <a:pt x="128" y="72"/>
                </a:cubicBezTo>
                <a:moveTo>
                  <a:pt x="128" y="96"/>
                </a:moveTo>
                <a:cubicBezTo>
                  <a:pt x="96" y="96"/>
                  <a:pt x="96" y="96"/>
                  <a:pt x="96" y="96"/>
                </a:cubicBezTo>
                <a:cubicBezTo>
                  <a:pt x="96" y="128"/>
                  <a:pt x="96" y="128"/>
                  <a:pt x="96" y="128"/>
                </a:cubicBezTo>
                <a:cubicBezTo>
                  <a:pt x="80" y="128"/>
                  <a:pt x="80" y="128"/>
                  <a:pt x="80" y="128"/>
                </a:cubicBezTo>
                <a:cubicBezTo>
                  <a:pt x="80" y="96"/>
                  <a:pt x="80" y="96"/>
                  <a:pt x="80" y="96"/>
                </a:cubicBezTo>
                <a:cubicBezTo>
                  <a:pt x="48" y="96"/>
                  <a:pt x="48" y="96"/>
                  <a:pt x="48" y="96"/>
                </a:cubicBezTo>
                <a:cubicBezTo>
                  <a:pt x="48" y="80"/>
                  <a:pt x="48" y="80"/>
                  <a:pt x="48" y="80"/>
                </a:cubicBezTo>
                <a:cubicBezTo>
                  <a:pt x="80" y="80"/>
                  <a:pt x="80" y="80"/>
                  <a:pt x="80" y="80"/>
                </a:cubicBezTo>
                <a:cubicBezTo>
                  <a:pt x="80" y="48"/>
                  <a:pt x="80" y="48"/>
                  <a:pt x="80" y="48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80"/>
                  <a:pt x="96" y="80"/>
                  <a:pt x="96" y="80"/>
                </a:cubicBezTo>
                <a:cubicBezTo>
                  <a:pt x="128" y="80"/>
                  <a:pt x="128" y="80"/>
                  <a:pt x="128" y="80"/>
                </a:cubicBezTo>
                <a:lnTo>
                  <a:pt x="128" y="9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24" name="TextBox 43">
            <a:extLst>
              <a:ext uri="{FF2B5EF4-FFF2-40B4-BE49-F238E27FC236}">
                <a16:creationId xmlns:a16="http://schemas.microsoft.com/office/drawing/2014/main" id="{19E089C4-CDE9-69EF-720E-ED887B1D4E25}"/>
              </a:ext>
            </a:extLst>
          </p:cNvPr>
          <p:cNvSpPr txBox="1"/>
          <p:nvPr/>
        </p:nvSpPr>
        <p:spPr>
          <a:xfrm>
            <a:off x="18313150" y="4852829"/>
            <a:ext cx="1584088" cy="107721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3200" kern="12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46</a:t>
            </a:r>
          </a:p>
          <a:p>
            <a:pPr algn="ctr" defTabSz="1828434">
              <a:buClrTx/>
              <a:buFontTx/>
              <a:buNone/>
            </a:pPr>
            <a:r>
              <a:rPr lang="en-US" sz="3200" kern="12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Acciones</a:t>
            </a:r>
            <a:endParaRPr lang="en-US" sz="4000" kern="120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25" name="Freeform 245">
            <a:extLst>
              <a:ext uri="{FF2B5EF4-FFF2-40B4-BE49-F238E27FC236}">
                <a16:creationId xmlns:a16="http://schemas.microsoft.com/office/drawing/2014/main" id="{253642B3-C4C7-CB0F-1A8E-528B7A05E144}"/>
              </a:ext>
            </a:extLst>
          </p:cNvPr>
          <p:cNvSpPr>
            <a:spLocks noEditPoints="1"/>
          </p:cNvSpPr>
          <p:nvPr/>
        </p:nvSpPr>
        <p:spPr bwMode="auto">
          <a:xfrm>
            <a:off x="12014634" y="4390484"/>
            <a:ext cx="895024" cy="884352"/>
          </a:xfrm>
          <a:custGeom>
            <a:avLst/>
            <a:gdLst>
              <a:gd name="T0" fmla="*/ 97 w 176"/>
              <a:gd name="T1" fmla="*/ 84 h 176"/>
              <a:gd name="T2" fmla="*/ 90 w 176"/>
              <a:gd name="T3" fmla="*/ 62 h 176"/>
              <a:gd name="T4" fmla="*/ 99 w 176"/>
              <a:gd name="T5" fmla="*/ 72 h 176"/>
              <a:gd name="T6" fmla="*/ 107 w 176"/>
              <a:gd name="T7" fmla="*/ 64 h 176"/>
              <a:gd name="T8" fmla="*/ 97 w 176"/>
              <a:gd name="T9" fmla="*/ 55 h 176"/>
              <a:gd name="T10" fmla="*/ 90 w 176"/>
              <a:gd name="T11" fmla="*/ 48 h 176"/>
              <a:gd name="T12" fmla="*/ 85 w 176"/>
              <a:gd name="T13" fmla="*/ 54 h 176"/>
              <a:gd name="T14" fmla="*/ 72 w 176"/>
              <a:gd name="T15" fmla="*/ 58 h 176"/>
              <a:gd name="T16" fmla="*/ 66 w 176"/>
              <a:gd name="T17" fmla="*/ 72 h 176"/>
              <a:gd name="T18" fmla="*/ 72 w 176"/>
              <a:gd name="T19" fmla="*/ 86 h 176"/>
              <a:gd name="T20" fmla="*/ 85 w 176"/>
              <a:gd name="T21" fmla="*/ 92 h 176"/>
              <a:gd name="T22" fmla="*/ 77 w 176"/>
              <a:gd name="T23" fmla="*/ 110 h 176"/>
              <a:gd name="T24" fmla="*/ 64 w 176"/>
              <a:gd name="T25" fmla="*/ 100 h 176"/>
              <a:gd name="T26" fmla="*/ 70 w 176"/>
              <a:gd name="T27" fmla="*/ 116 h 176"/>
              <a:gd name="T28" fmla="*/ 85 w 176"/>
              <a:gd name="T29" fmla="*/ 122 h 176"/>
              <a:gd name="T30" fmla="*/ 90 w 176"/>
              <a:gd name="T31" fmla="*/ 128 h 176"/>
              <a:gd name="T32" fmla="*/ 98 w 176"/>
              <a:gd name="T33" fmla="*/ 120 h 176"/>
              <a:gd name="T34" fmla="*/ 109 w 176"/>
              <a:gd name="T35" fmla="*/ 110 h 176"/>
              <a:gd name="T36" fmla="*/ 109 w 176"/>
              <a:gd name="T37" fmla="*/ 93 h 176"/>
              <a:gd name="T38" fmla="*/ 85 w 176"/>
              <a:gd name="T39" fmla="*/ 80 h 176"/>
              <a:gd name="T40" fmla="*/ 79 w 176"/>
              <a:gd name="T41" fmla="*/ 77 h 176"/>
              <a:gd name="T42" fmla="*/ 76 w 176"/>
              <a:gd name="T43" fmla="*/ 71 h 176"/>
              <a:gd name="T44" fmla="*/ 85 w 176"/>
              <a:gd name="T45" fmla="*/ 62 h 176"/>
              <a:gd name="T46" fmla="*/ 97 w 176"/>
              <a:gd name="T47" fmla="*/ 111 h 176"/>
              <a:gd name="T48" fmla="*/ 90 w 176"/>
              <a:gd name="T49" fmla="*/ 92 h 176"/>
              <a:gd name="T50" fmla="*/ 97 w 176"/>
              <a:gd name="T51" fmla="*/ 96 h 176"/>
              <a:gd name="T52" fmla="*/ 100 w 176"/>
              <a:gd name="T53" fmla="*/ 103 h 176"/>
              <a:gd name="T54" fmla="*/ 88 w 176"/>
              <a:gd name="T55" fmla="*/ 0 h 176"/>
              <a:gd name="T56" fmla="*/ 88 w 176"/>
              <a:gd name="T57" fmla="*/ 176 h 176"/>
              <a:gd name="T58" fmla="*/ 88 w 176"/>
              <a:gd name="T59" fmla="*/ 0 h 176"/>
              <a:gd name="T60" fmla="*/ 8 w 176"/>
              <a:gd name="T61" fmla="*/ 88 h 176"/>
              <a:gd name="T62" fmla="*/ 168 w 176"/>
              <a:gd name="T6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04" y="87"/>
                </a:moveTo>
                <a:cubicBezTo>
                  <a:pt x="102" y="86"/>
                  <a:pt x="100" y="85"/>
                  <a:pt x="97" y="84"/>
                </a:cubicBezTo>
                <a:cubicBezTo>
                  <a:pt x="95" y="83"/>
                  <a:pt x="93" y="82"/>
                  <a:pt x="90" y="81"/>
                </a:cubicBezTo>
                <a:cubicBezTo>
                  <a:pt x="90" y="62"/>
                  <a:pt x="90" y="62"/>
                  <a:pt x="90" y="62"/>
                </a:cubicBezTo>
                <a:cubicBezTo>
                  <a:pt x="93" y="62"/>
                  <a:pt x="95" y="63"/>
                  <a:pt x="96" y="64"/>
                </a:cubicBezTo>
                <a:cubicBezTo>
                  <a:pt x="98" y="66"/>
                  <a:pt x="99" y="68"/>
                  <a:pt x="99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69"/>
                  <a:pt x="108" y="66"/>
                  <a:pt x="107" y="64"/>
                </a:cubicBezTo>
                <a:cubicBezTo>
                  <a:pt x="106" y="62"/>
                  <a:pt x="105" y="60"/>
                  <a:pt x="103" y="58"/>
                </a:cubicBezTo>
                <a:cubicBezTo>
                  <a:pt x="101" y="57"/>
                  <a:pt x="99" y="56"/>
                  <a:pt x="97" y="55"/>
                </a:cubicBezTo>
                <a:cubicBezTo>
                  <a:pt x="95" y="54"/>
                  <a:pt x="93" y="54"/>
                  <a:pt x="90" y="54"/>
                </a:cubicBezTo>
                <a:cubicBezTo>
                  <a:pt x="90" y="48"/>
                  <a:pt x="90" y="48"/>
                  <a:pt x="90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54"/>
                  <a:pt x="85" y="54"/>
                  <a:pt x="85" y="54"/>
                </a:cubicBezTo>
                <a:cubicBezTo>
                  <a:pt x="82" y="54"/>
                  <a:pt x="81" y="54"/>
                  <a:pt x="78" y="55"/>
                </a:cubicBezTo>
                <a:cubicBezTo>
                  <a:pt x="76" y="56"/>
                  <a:pt x="74" y="57"/>
                  <a:pt x="72" y="58"/>
                </a:cubicBezTo>
                <a:cubicBezTo>
                  <a:pt x="70" y="60"/>
                  <a:pt x="69" y="62"/>
                  <a:pt x="67" y="64"/>
                </a:cubicBezTo>
                <a:cubicBezTo>
                  <a:pt x="66" y="66"/>
                  <a:pt x="66" y="69"/>
                  <a:pt x="66" y="72"/>
                </a:cubicBezTo>
                <a:cubicBezTo>
                  <a:pt x="66" y="75"/>
                  <a:pt x="66" y="78"/>
                  <a:pt x="68" y="80"/>
                </a:cubicBezTo>
                <a:cubicBezTo>
                  <a:pt x="69" y="82"/>
                  <a:pt x="70" y="84"/>
                  <a:pt x="72" y="86"/>
                </a:cubicBezTo>
                <a:cubicBezTo>
                  <a:pt x="74" y="87"/>
                  <a:pt x="76" y="88"/>
                  <a:pt x="79" y="89"/>
                </a:cubicBezTo>
                <a:cubicBezTo>
                  <a:pt x="81" y="90"/>
                  <a:pt x="83" y="91"/>
                  <a:pt x="85" y="92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1" y="113"/>
                  <a:pt x="79" y="112"/>
                  <a:pt x="77" y="110"/>
                </a:cubicBezTo>
                <a:cubicBezTo>
                  <a:pt x="75" y="108"/>
                  <a:pt x="74" y="104"/>
                  <a:pt x="75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4"/>
                  <a:pt x="65" y="107"/>
                  <a:pt x="66" y="109"/>
                </a:cubicBezTo>
                <a:cubicBezTo>
                  <a:pt x="67" y="112"/>
                  <a:pt x="68" y="114"/>
                  <a:pt x="70" y="116"/>
                </a:cubicBezTo>
                <a:cubicBezTo>
                  <a:pt x="72" y="118"/>
                  <a:pt x="74" y="119"/>
                  <a:pt x="77" y="120"/>
                </a:cubicBezTo>
                <a:cubicBezTo>
                  <a:pt x="80" y="121"/>
                  <a:pt x="82" y="122"/>
                  <a:pt x="85" y="122"/>
                </a:cubicBezTo>
                <a:cubicBezTo>
                  <a:pt x="85" y="128"/>
                  <a:pt x="85" y="128"/>
                  <a:pt x="85" y="128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3" y="122"/>
                  <a:pt x="95" y="121"/>
                  <a:pt x="98" y="120"/>
                </a:cubicBezTo>
                <a:cubicBezTo>
                  <a:pt x="100" y="119"/>
                  <a:pt x="102" y="118"/>
                  <a:pt x="104" y="116"/>
                </a:cubicBezTo>
                <a:cubicBezTo>
                  <a:pt x="106" y="115"/>
                  <a:pt x="108" y="113"/>
                  <a:pt x="109" y="110"/>
                </a:cubicBezTo>
                <a:cubicBezTo>
                  <a:pt x="110" y="108"/>
                  <a:pt x="110" y="105"/>
                  <a:pt x="110" y="101"/>
                </a:cubicBezTo>
                <a:cubicBezTo>
                  <a:pt x="110" y="98"/>
                  <a:pt x="110" y="95"/>
                  <a:pt x="109" y="93"/>
                </a:cubicBezTo>
                <a:cubicBezTo>
                  <a:pt x="108" y="91"/>
                  <a:pt x="106" y="89"/>
                  <a:pt x="104" y="87"/>
                </a:cubicBezTo>
                <a:moveTo>
                  <a:pt x="85" y="80"/>
                </a:moveTo>
                <a:cubicBezTo>
                  <a:pt x="84" y="80"/>
                  <a:pt x="83" y="79"/>
                  <a:pt x="82" y="79"/>
                </a:cubicBezTo>
                <a:cubicBezTo>
                  <a:pt x="81" y="79"/>
                  <a:pt x="80" y="78"/>
                  <a:pt x="79" y="77"/>
                </a:cubicBezTo>
                <a:cubicBezTo>
                  <a:pt x="78" y="77"/>
                  <a:pt x="77" y="76"/>
                  <a:pt x="77" y="75"/>
                </a:cubicBezTo>
                <a:cubicBezTo>
                  <a:pt x="76" y="74"/>
                  <a:pt x="76" y="72"/>
                  <a:pt x="76" y="71"/>
                </a:cubicBezTo>
                <a:cubicBezTo>
                  <a:pt x="76" y="68"/>
                  <a:pt x="77" y="65"/>
                  <a:pt x="78" y="64"/>
                </a:cubicBezTo>
                <a:cubicBezTo>
                  <a:pt x="80" y="63"/>
                  <a:pt x="82" y="62"/>
                  <a:pt x="85" y="62"/>
                </a:cubicBezTo>
                <a:lnTo>
                  <a:pt x="85" y="80"/>
                </a:lnTo>
                <a:close/>
                <a:moveTo>
                  <a:pt x="97" y="111"/>
                </a:moveTo>
                <a:cubicBezTo>
                  <a:pt x="95" y="112"/>
                  <a:pt x="93" y="113"/>
                  <a:pt x="90" y="114"/>
                </a:cubicBezTo>
                <a:cubicBezTo>
                  <a:pt x="90" y="92"/>
                  <a:pt x="90" y="92"/>
                  <a:pt x="90" y="92"/>
                </a:cubicBezTo>
                <a:cubicBezTo>
                  <a:pt x="92" y="93"/>
                  <a:pt x="92" y="93"/>
                  <a:pt x="94" y="94"/>
                </a:cubicBezTo>
                <a:cubicBezTo>
                  <a:pt x="95" y="94"/>
                  <a:pt x="96" y="95"/>
                  <a:pt x="97" y="96"/>
                </a:cubicBezTo>
                <a:cubicBezTo>
                  <a:pt x="98" y="96"/>
                  <a:pt x="99" y="97"/>
                  <a:pt x="99" y="98"/>
                </a:cubicBezTo>
                <a:cubicBezTo>
                  <a:pt x="100" y="100"/>
                  <a:pt x="100" y="101"/>
                  <a:pt x="100" y="103"/>
                </a:cubicBezTo>
                <a:cubicBezTo>
                  <a:pt x="100" y="106"/>
                  <a:pt x="99" y="109"/>
                  <a:pt x="97" y="111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7BEEF1A1-B2FD-F320-1C77-B2CED908058D}"/>
              </a:ext>
            </a:extLst>
          </p:cNvPr>
          <p:cNvSpPr/>
          <p:nvPr/>
        </p:nvSpPr>
        <p:spPr>
          <a:xfrm>
            <a:off x="7483878" y="12048624"/>
            <a:ext cx="5921199" cy="1312276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</a:endParaRPr>
          </a:p>
        </p:txBody>
      </p:sp>
      <p:sp>
        <p:nvSpPr>
          <p:cNvPr id="27" name="TextBox 19">
            <a:extLst>
              <a:ext uri="{FF2B5EF4-FFF2-40B4-BE49-F238E27FC236}">
                <a16:creationId xmlns:a16="http://schemas.microsoft.com/office/drawing/2014/main" id="{209307F9-4CFF-80FF-D7DD-B2FEFFE23E82}"/>
              </a:ext>
            </a:extLst>
          </p:cNvPr>
          <p:cNvSpPr txBox="1"/>
          <p:nvPr/>
        </p:nvSpPr>
        <p:spPr>
          <a:xfrm>
            <a:off x="8528842" y="12138079"/>
            <a:ext cx="1570152" cy="76944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8.77</a:t>
            </a:r>
          </a:p>
        </p:txBody>
      </p:sp>
      <p:sp>
        <p:nvSpPr>
          <p:cNvPr id="29" name="Freeform 492">
            <a:extLst>
              <a:ext uri="{FF2B5EF4-FFF2-40B4-BE49-F238E27FC236}">
                <a16:creationId xmlns:a16="http://schemas.microsoft.com/office/drawing/2014/main" id="{156C52D4-A660-7CDC-537E-0BE11D5D8333}"/>
              </a:ext>
            </a:extLst>
          </p:cNvPr>
          <p:cNvSpPr>
            <a:spLocks noEditPoints="1"/>
          </p:cNvSpPr>
          <p:nvPr/>
        </p:nvSpPr>
        <p:spPr bwMode="auto">
          <a:xfrm>
            <a:off x="2299052" y="12277833"/>
            <a:ext cx="747152" cy="726904"/>
          </a:xfrm>
          <a:custGeom>
            <a:avLst/>
            <a:gdLst>
              <a:gd name="T0" fmla="*/ 160 w 176"/>
              <a:gd name="T1" fmla="*/ 0 h 176"/>
              <a:gd name="T2" fmla="*/ 16 w 176"/>
              <a:gd name="T3" fmla="*/ 0 h 176"/>
              <a:gd name="T4" fmla="*/ 0 w 176"/>
              <a:gd name="T5" fmla="*/ 16 h 176"/>
              <a:gd name="T6" fmla="*/ 0 w 176"/>
              <a:gd name="T7" fmla="*/ 160 h 176"/>
              <a:gd name="T8" fmla="*/ 16 w 176"/>
              <a:gd name="T9" fmla="*/ 176 h 176"/>
              <a:gd name="T10" fmla="*/ 160 w 176"/>
              <a:gd name="T11" fmla="*/ 176 h 176"/>
              <a:gd name="T12" fmla="*/ 176 w 176"/>
              <a:gd name="T13" fmla="*/ 160 h 176"/>
              <a:gd name="T14" fmla="*/ 176 w 176"/>
              <a:gd name="T15" fmla="*/ 16 h 176"/>
              <a:gd name="T16" fmla="*/ 160 w 176"/>
              <a:gd name="T17" fmla="*/ 0 h 176"/>
              <a:gd name="T18" fmla="*/ 168 w 176"/>
              <a:gd name="T19" fmla="*/ 160 h 176"/>
              <a:gd name="T20" fmla="*/ 160 w 176"/>
              <a:gd name="T21" fmla="*/ 168 h 176"/>
              <a:gd name="T22" fmla="*/ 16 w 176"/>
              <a:gd name="T23" fmla="*/ 168 h 176"/>
              <a:gd name="T24" fmla="*/ 8 w 176"/>
              <a:gd name="T25" fmla="*/ 160 h 176"/>
              <a:gd name="T26" fmla="*/ 8 w 176"/>
              <a:gd name="T27" fmla="*/ 16 h 176"/>
              <a:gd name="T28" fmla="*/ 16 w 176"/>
              <a:gd name="T29" fmla="*/ 8 h 176"/>
              <a:gd name="T30" fmla="*/ 160 w 176"/>
              <a:gd name="T31" fmla="*/ 8 h 176"/>
              <a:gd name="T32" fmla="*/ 168 w 176"/>
              <a:gd name="T33" fmla="*/ 16 h 176"/>
              <a:gd name="T34" fmla="*/ 168 w 176"/>
              <a:gd name="T35" fmla="*/ 160 h 176"/>
              <a:gd name="T36" fmla="*/ 128 w 176"/>
              <a:gd name="T37" fmla="*/ 72 h 176"/>
              <a:gd name="T38" fmla="*/ 104 w 176"/>
              <a:gd name="T39" fmla="*/ 72 h 176"/>
              <a:gd name="T40" fmla="*/ 104 w 176"/>
              <a:gd name="T41" fmla="*/ 48 h 176"/>
              <a:gd name="T42" fmla="*/ 96 w 176"/>
              <a:gd name="T43" fmla="*/ 40 h 176"/>
              <a:gd name="T44" fmla="*/ 80 w 176"/>
              <a:gd name="T45" fmla="*/ 40 h 176"/>
              <a:gd name="T46" fmla="*/ 72 w 176"/>
              <a:gd name="T47" fmla="*/ 48 h 176"/>
              <a:gd name="T48" fmla="*/ 72 w 176"/>
              <a:gd name="T49" fmla="*/ 72 h 176"/>
              <a:gd name="T50" fmla="*/ 48 w 176"/>
              <a:gd name="T51" fmla="*/ 72 h 176"/>
              <a:gd name="T52" fmla="*/ 40 w 176"/>
              <a:gd name="T53" fmla="*/ 80 h 176"/>
              <a:gd name="T54" fmla="*/ 40 w 176"/>
              <a:gd name="T55" fmla="*/ 96 h 176"/>
              <a:gd name="T56" fmla="*/ 48 w 176"/>
              <a:gd name="T57" fmla="*/ 104 h 176"/>
              <a:gd name="T58" fmla="*/ 72 w 176"/>
              <a:gd name="T59" fmla="*/ 104 h 176"/>
              <a:gd name="T60" fmla="*/ 72 w 176"/>
              <a:gd name="T61" fmla="*/ 128 h 176"/>
              <a:gd name="T62" fmla="*/ 80 w 176"/>
              <a:gd name="T63" fmla="*/ 136 h 176"/>
              <a:gd name="T64" fmla="*/ 96 w 176"/>
              <a:gd name="T65" fmla="*/ 136 h 176"/>
              <a:gd name="T66" fmla="*/ 104 w 176"/>
              <a:gd name="T67" fmla="*/ 128 h 176"/>
              <a:gd name="T68" fmla="*/ 104 w 176"/>
              <a:gd name="T69" fmla="*/ 104 h 176"/>
              <a:gd name="T70" fmla="*/ 128 w 176"/>
              <a:gd name="T71" fmla="*/ 104 h 176"/>
              <a:gd name="T72" fmla="*/ 136 w 176"/>
              <a:gd name="T73" fmla="*/ 96 h 176"/>
              <a:gd name="T74" fmla="*/ 136 w 176"/>
              <a:gd name="T75" fmla="*/ 80 h 176"/>
              <a:gd name="T76" fmla="*/ 128 w 176"/>
              <a:gd name="T77" fmla="*/ 72 h 176"/>
              <a:gd name="T78" fmla="*/ 128 w 176"/>
              <a:gd name="T79" fmla="*/ 96 h 176"/>
              <a:gd name="T80" fmla="*/ 96 w 176"/>
              <a:gd name="T81" fmla="*/ 96 h 176"/>
              <a:gd name="T82" fmla="*/ 96 w 176"/>
              <a:gd name="T83" fmla="*/ 128 h 176"/>
              <a:gd name="T84" fmla="*/ 80 w 176"/>
              <a:gd name="T85" fmla="*/ 128 h 176"/>
              <a:gd name="T86" fmla="*/ 80 w 176"/>
              <a:gd name="T87" fmla="*/ 96 h 176"/>
              <a:gd name="T88" fmla="*/ 48 w 176"/>
              <a:gd name="T89" fmla="*/ 96 h 176"/>
              <a:gd name="T90" fmla="*/ 48 w 176"/>
              <a:gd name="T91" fmla="*/ 80 h 176"/>
              <a:gd name="T92" fmla="*/ 80 w 176"/>
              <a:gd name="T93" fmla="*/ 80 h 176"/>
              <a:gd name="T94" fmla="*/ 80 w 176"/>
              <a:gd name="T95" fmla="*/ 48 h 176"/>
              <a:gd name="T96" fmla="*/ 96 w 176"/>
              <a:gd name="T97" fmla="*/ 48 h 176"/>
              <a:gd name="T98" fmla="*/ 96 w 176"/>
              <a:gd name="T99" fmla="*/ 80 h 176"/>
              <a:gd name="T100" fmla="*/ 128 w 176"/>
              <a:gd name="T101" fmla="*/ 80 h 176"/>
              <a:gd name="T102" fmla="*/ 128 w 176"/>
              <a:gd name="T103" fmla="*/ 9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6" h="176"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128" y="72"/>
                </a:moveTo>
                <a:cubicBezTo>
                  <a:pt x="104" y="72"/>
                  <a:pt x="104" y="72"/>
                  <a:pt x="104" y="72"/>
                </a:cubicBezTo>
                <a:cubicBezTo>
                  <a:pt x="104" y="48"/>
                  <a:pt x="104" y="48"/>
                  <a:pt x="104" y="48"/>
                </a:cubicBezTo>
                <a:cubicBezTo>
                  <a:pt x="104" y="44"/>
                  <a:pt x="100" y="40"/>
                  <a:pt x="96" y="40"/>
                </a:cubicBezTo>
                <a:cubicBezTo>
                  <a:pt x="80" y="40"/>
                  <a:pt x="80" y="40"/>
                  <a:pt x="80" y="40"/>
                </a:cubicBezTo>
                <a:cubicBezTo>
                  <a:pt x="76" y="40"/>
                  <a:pt x="72" y="44"/>
                  <a:pt x="72" y="48"/>
                </a:cubicBezTo>
                <a:cubicBezTo>
                  <a:pt x="72" y="72"/>
                  <a:pt x="72" y="72"/>
                  <a:pt x="72" y="72"/>
                </a:cubicBezTo>
                <a:cubicBezTo>
                  <a:pt x="48" y="72"/>
                  <a:pt x="48" y="72"/>
                  <a:pt x="48" y="72"/>
                </a:cubicBezTo>
                <a:cubicBezTo>
                  <a:pt x="44" y="72"/>
                  <a:pt x="40" y="76"/>
                  <a:pt x="40" y="80"/>
                </a:cubicBezTo>
                <a:cubicBezTo>
                  <a:pt x="40" y="96"/>
                  <a:pt x="40" y="96"/>
                  <a:pt x="40" y="96"/>
                </a:cubicBezTo>
                <a:cubicBezTo>
                  <a:pt x="40" y="100"/>
                  <a:pt x="44" y="104"/>
                  <a:pt x="48" y="104"/>
                </a:cubicBezTo>
                <a:cubicBezTo>
                  <a:pt x="72" y="104"/>
                  <a:pt x="72" y="104"/>
                  <a:pt x="72" y="104"/>
                </a:cubicBezTo>
                <a:cubicBezTo>
                  <a:pt x="72" y="128"/>
                  <a:pt x="72" y="128"/>
                  <a:pt x="72" y="128"/>
                </a:cubicBezTo>
                <a:cubicBezTo>
                  <a:pt x="72" y="132"/>
                  <a:pt x="76" y="136"/>
                  <a:pt x="80" y="136"/>
                </a:cubicBezTo>
                <a:cubicBezTo>
                  <a:pt x="96" y="136"/>
                  <a:pt x="96" y="136"/>
                  <a:pt x="96" y="136"/>
                </a:cubicBezTo>
                <a:cubicBezTo>
                  <a:pt x="100" y="136"/>
                  <a:pt x="104" y="132"/>
                  <a:pt x="104" y="128"/>
                </a:cubicBezTo>
                <a:cubicBezTo>
                  <a:pt x="104" y="104"/>
                  <a:pt x="104" y="104"/>
                  <a:pt x="104" y="104"/>
                </a:cubicBezTo>
                <a:cubicBezTo>
                  <a:pt x="128" y="104"/>
                  <a:pt x="128" y="104"/>
                  <a:pt x="128" y="104"/>
                </a:cubicBezTo>
                <a:cubicBezTo>
                  <a:pt x="132" y="104"/>
                  <a:pt x="136" y="100"/>
                  <a:pt x="136" y="96"/>
                </a:cubicBezTo>
                <a:cubicBezTo>
                  <a:pt x="136" y="80"/>
                  <a:pt x="136" y="80"/>
                  <a:pt x="136" y="80"/>
                </a:cubicBezTo>
                <a:cubicBezTo>
                  <a:pt x="136" y="76"/>
                  <a:pt x="132" y="72"/>
                  <a:pt x="128" y="72"/>
                </a:cubicBezTo>
                <a:moveTo>
                  <a:pt x="128" y="96"/>
                </a:moveTo>
                <a:cubicBezTo>
                  <a:pt x="96" y="96"/>
                  <a:pt x="96" y="96"/>
                  <a:pt x="96" y="96"/>
                </a:cubicBezTo>
                <a:cubicBezTo>
                  <a:pt x="96" y="128"/>
                  <a:pt x="96" y="128"/>
                  <a:pt x="96" y="128"/>
                </a:cubicBezTo>
                <a:cubicBezTo>
                  <a:pt x="80" y="128"/>
                  <a:pt x="80" y="128"/>
                  <a:pt x="80" y="128"/>
                </a:cubicBezTo>
                <a:cubicBezTo>
                  <a:pt x="80" y="96"/>
                  <a:pt x="80" y="96"/>
                  <a:pt x="80" y="96"/>
                </a:cubicBezTo>
                <a:cubicBezTo>
                  <a:pt x="48" y="96"/>
                  <a:pt x="48" y="96"/>
                  <a:pt x="48" y="96"/>
                </a:cubicBezTo>
                <a:cubicBezTo>
                  <a:pt x="48" y="80"/>
                  <a:pt x="48" y="80"/>
                  <a:pt x="48" y="80"/>
                </a:cubicBezTo>
                <a:cubicBezTo>
                  <a:pt x="80" y="80"/>
                  <a:pt x="80" y="80"/>
                  <a:pt x="80" y="80"/>
                </a:cubicBezTo>
                <a:cubicBezTo>
                  <a:pt x="80" y="48"/>
                  <a:pt x="80" y="48"/>
                  <a:pt x="80" y="48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80"/>
                  <a:pt x="96" y="80"/>
                  <a:pt x="96" y="80"/>
                </a:cubicBezTo>
                <a:cubicBezTo>
                  <a:pt x="128" y="80"/>
                  <a:pt x="128" y="80"/>
                  <a:pt x="128" y="80"/>
                </a:cubicBezTo>
                <a:lnTo>
                  <a:pt x="128" y="96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650C0FB2-DFB6-B1E1-2178-94128545B5E1}"/>
              </a:ext>
            </a:extLst>
          </p:cNvPr>
          <p:cNvSpPr txBox="1"/>
          <p:nvPr/>
        </p:nvSpPr>
        <p:spPr>
          <a:xfrm>
            <a:off x="3298413" y="11349890"/>
            <a:ext cx="1615782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5</a:t>
            </a: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333B634C-015E-046B-EE89-B83D9A334424}"/>
              </a:ext>
            </a:extLst>
          </p:cNvPr>
          <p:cNvSpPr txBox="1"/>
          <p:nvPr/>
        </p:nvSpPr>
        <p:spPr>
          <a:xfrm>
            <a:off x="3321183" y="12734279"/>
            <a:ext cx="1615782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5</a:t>
            </a: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AE386712-06A8-F790-53F5-DDAAC4EBA0A8}"/>
              </a:ext>
            </a:extLst>
          </p:cNvPr>
          <p:cNvSpPr txBox="1"/>
          <p:nvPr/>
        </p:nvSpPr>
        <p:spPr>
          <a:xfrm>
            <a:off x="8326516" y="12822207"/>
            <a:ext cx="1604717" cy="36933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8</a:t>
            </a:r>
          </a:p>
        </p:txBody>
      </p:sp>
      <p:sp>
        <p:nvSpPr>
          <p:cNvPr id="33" name="TextBox 15">
            <a:extLst>
              <a:ext uri="{FF2B5EF4-FFF2-40B4-BE49-F238E27FC236}">
                <a16:creationId xmlns:a16="http://schemas.microsoft.com/office/drawing/2014/main" id="{D3663678-C0AC-582C-500A-F0BF6339266A}"/>
              </a:ext>
            </a:extLst>
          </p:cNvPr>
          <p:cNvSpPr txBox="1"/>
          <p:nvPr/>
        </p:nvSpPr>
        <p:spPr>
          <a:xfrm>
            <a:off x="8583478" y="11447901"/>
            <a:ext cx="1615782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 SemiBold" pitchFamily="2" charset="77"/>
              </a:rPr>
              <a:t>META: 5</a:t>
            </a: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A12CE427-C53B-4811-95B8-1B09627C327A}"/>
              </a:ext>
            </a:extLst>
          </p:cNvPr>
          <p:cNvGrpSpPr/>
          <p:nvPr/>
        </p:nvGrpSpPr>
        <p:grpSpPr>
          <a:xfrm>
            <a:off x="-80094" y="4137887"/>
            <a:ext cx="5345464" cy="1292425"/>
            <a:chOff x="3491374" y="3143779"/>
            <a:chExt cx="5345464" cy="1349094"/>
          </a:xfrm>
        </p:grpSpPr>
        <p:sp>
          <p:nvSpPr>
            <p:cNvPr id="35" name="Rounded Rectangle 12">
              <a:extLst>
                <a:ext uri="{FF2B5EF4-FFF2-40B4-BE49-F238E27FC236}">
                  <a16:creationId xmlns:a16="http://schemas.microsoft.com/office/drawing/2014/main" id="{E16FCFA7-4832-16E0-AE87-62331827D5D3}"/>
                </a:ext>
              </a:extLst>
            </p:cNvPr>
            <p:cNvSpPr/>
            <p:nvPr/>
          </p:nvSpPr>
          <p:spPr>
            <a:xfrm>
              <a:off x="4198174" y="3143779"/>
              <a:ext cx="3080911" cy="1349094"/>
            </a:xfrm>
            <a:prstGeom prst="roundRect">
              <a:avLst>
                <a:gd name="adj" fmla="val 12821"/>
              </a:avLst>
            </a:prstGeom>
            <a:noFill/>
            <a:ln w="25400" cap="flat" cmpd="sng" algn="ctr">
              <a:solidFill>
                <a:schemeClr val="accent3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+mn-cs"/>
              </a:endParaRPr>
            </a:p>
          </p:txBody>
        </p:sp>
        <p:sp>
          <p:nvSpPr>
            <p:cNvPr id="36" name="TextBox 15">
              <a:extLst>
                <a:ext uri="{FF2B5EF4-FFF2-40B4-BE49-F238E27FC236}">
                  <a16:creationId xmlns:a16="http://schemas.microsoft.com/office/drawing/2014/main" id="{303E63BF-8C12-D1BE-F416-59C8E899A63A}"/>
                </a:ext>
              </a:extLst>
            </p:cNvPr>
            <p:cNvSpPr txBox="1"/>
            <p:nvPr/>
          </p:nvSpPr>
          <p:spPr>
            <a:xfrm>
              <a:off x="5111358" y="3226756"/>
              <a:ext cx="2226915" cy="830997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36</a:t>
              </a: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%</a:t>
              </a:r>
            </a:p>
          </p:txBody>
        </p:sp>
        <p:sp>
          <p:nvSpPr>
            <p:cNvPr id="38" name="TextBox 15">
              <a:extLst>
                <a:ext uri="{FF2B5EF4-FFF2-40B4-BE49-F238E27FC236}">
                  <a16:creationId xmlns:a16="http://schemas.microsoft.com/office/drawing/2014/main" id="{81ACF702-82AB-383A-00EF-177F8FD1DEE1}"/>
                </a:ext>
              </a:extLst>
            </p:cNvPr>
            <p:cNvSpPr txBox="1"/>
            <p:nvPr/>
          </p:nvSpPr>
          <p:spPr>
            <a:xfrm>
              <a:off x="3491374" y="3903406"/>
              <a:ext cx="5345464" cy="461665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>
                  <a:solidFill>
                    <a:schemeClr val="bg1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42 personas</a:t>
              </a: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endParaRPr>
            </a:p>
          </p:txBody>
        </p:sp>
        <p:grpSp>
          <p:nvGrpSpPr>
            <p:cNvPr id="39" name="Google Shape;11186;p120">
              <a:extLst>
                <a:ext uri="{FF2B5EF4-FFF2-40B4-BE49-F238E27FC236}">
                  <a16:creationId xmlns:a16="http://schemas.microsoft.com/office/drawing/2014/main" id="{30B88B78-FE72-C4F0-933C-7C0597E67A38}"/>
                </a:ext>
              </a:extLst>
            </p:cNvPr>
            <p:cNvGrpSpPr/>
            <p:nvPr/>
          </p:nvGrpSpPr>
          <p:grpSpPr>
            <a:xfrm>
              <a:off x="4476718" y="3432970"/>
              <a:ext cx="735872" cy="758869"/>
              <a:chOff x="-5971525" y="3273750"/>
              <a:chExt cx="292250" cy="290650"/>
            </a:xfrm>
            <a:solidFill>
              <a:srgbClr val="FFFFFF"/>
            </a:solidFill>
          </p:grpSpPr>
          <p:sp>
            <p:nvSpPr>
              <p:cNvPr id="40" name="Google Shape;11187;p120">
                <a:extLst>
                  <a:ext uri="{FF2B5EF4-FFF2-40B4-BE49-F238E27FC236}">
                    <a16:creationId xmlns:a16="http://schemas.microsoft.com/office/drawing/2014/main" id="{457326EC-DCDE-9413-AE1E-6A619C764649}"/>
                  </a:ext>
                </a:extLst>
              </p:cNvPr>
              <p:cNvSpPr/>
              <p:nvPr/>
            </p:nvSpPr>
            <p:spPr>
              <a:xfrm>
                <a:off x="-5868325" y="3273750"/>
                <a:ext cx="85075" cy="8430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3372" extrusionOk="0">
                    <a:moveTo>
                      <a:pt x="1701" y="0"/>
                    </a:moveTo>
                    <a:cubicBezTo>
                      <a:pt x="788" y="0"/>
                      <a:pt x="0" y="756"/>
                      <a:pt x="0" y="1702"/>
                    </a:cubicBezTo>
                    <a:cubicBezTo>
                      <a:pt x="0" y="2615"/>
                      <a:pt x="788" y="3371"/>
                      <a:pt x="1701" y="3371"/>
                    </a:cubicBezTo>
                    <a:cubicBezTo>
                      <a:pt x="2646" y="3371"/>
                      <a:pt x="3403" y="2615"/>
                      <a:pt x="3403" y="1702"/>
                    </a:cubicBezTo>
                    <a:cubicBezTo>
                      <a:pt x="3403" y="756"/>
                      <a:pt x="2646" y="0"/>
                      <a:pt x="1701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bel" panose="02000506030000020004" pitchFamily="2" charset="0"/>
                  <a:ea typeface="Nanum Gothic" panose="020B0604020202020204" charset="-127"/>
                </a:endParaRPr>
              </a:p>
            </p:txBody>
          </p:sp>
          <p:sp>
            <p:nvSpPr>
              <p:cNvPr id="41" name="Google Shape;11188;p120">
                <a:extLst>
                  <a:ext uri="{FF2B5EF4-FFF2-40B4-BE49-F238E27FC236}">
                    <a16:creationId xmlns:a16="http://schemas.microsoft.com/office/drawing/2014/main" id="{31D1F750-4C9A-4C0B-2CE0-3394134C3CF6}"/>
                  </a:ext>
                </a:extLst>
              </p:cNvPr>
              <p:cNvSpPr/>
              <p:nvPr/>
            </p:nvSpPr>
            <p:spPr>
              <a:xfrm>
                <a:off x="-5971525" y="3308400"/>
                <a:ext cx="292250" cy="256000"/>
              </a:xfrm>
              <a:custGeom>
                <a:avLst/>
                <a:gdLst/>
                <a:ahLst/>
                <a:cxnLst/>
                <a:rect l="l" t="t" r="r" b="b"/>
                <a:pathLst>
                  <a:path w="11690" h="10240" extrusionOk="0">
                    <a:moveTo>
                      <a:pt x="2049" y="1"/>
                    </a:moveTo>
                    <a:cubicBezTo>
                      <a:pt x="1324" y="1"/>
                      <a:pt x="694" y="599"/>
                      <a:pt x="694" y="1355"/>
                    </a:cubicBezTo>
                    <a:cubicBezTo>
                      <a:pt x="694" y="1733"/>
                      <a:pt x="852" y="2080"/>
                      <a:pt x="1072" y="2300"/>
                    </a:cubicBezTo>
                    <a:cubicBezTo>
                      <a:pt x="442" y="2647"/>
                      <a:pt x="1" y="3340"/>
                      <a:pt x="1" y="4096"/>
                    </a:cubicBezTo>
                    <a:lnTo>
                      <a:pt x="1" y="5766"/>
                    </a:lnTo>
                    <a:cubicBezTo>
                      <a:pt x="1" y="6207"/>
                      <a:pt x="284" y="6617"/>
                      <a:pt x="694" y="6774"/>
                    </a:cubicBezTo>
                    <a:lnTo>
                      <a:pt x="694" y="8538"/>
                    </a:lnTo>
                    <a:cubicBezTo>
                      <a:pt x="694" y="9074"/>
                      <a:pt x="1167" y="9546"/>
                      <a:pt x="1702" y="9546"/>
                    </a:cubicBezTo>
                    <a:lnTo>
                      <a:pt x="2364" y="9546"/>
                    </a:lnTo>
                    <a:cubicBezTo>
                      <a:pt x="2931" y="9546"/>
                      <a:pt x="3403" y="9074"/>
                      <a:pt x="3403" y="8538"/>
                    </a:cubicBezTo>
                    <a:lnTo>
                      <a:pt x="3403" y="6774"/>
                    </a:lnTo>
                    <a:cubicBezTo>
                      <a:pt x="3529" y="6711"/>
                      <a:pt x="3624" y="6648"/>
                      <a:pt x="3750" y="6522"/>
                    </a:cubicBezTo>
                    <a:cubicBezTo>
                      <a:pt x="3876" y="6585"/>
                      <a:pt x="3939" y="6680"/>
                      <a:pt x="4097" y="6774"/>
                    </a:cubicBezTo>
                    <a:lnTo>
                      <a:pt x="4097" y="9200"/>
                    </a:lnTo>
                    <a:cubicBezTo>
                      <a:pt x="4097" y="9735"/>
                      <a:pt x="4569" y="10240"/>
                      <a:pt x="5136" y="10240"/>
                    </a:cubicBezTo>
                    <a:lnTo>
                      <a:pt x="6522" y="10240"/>
                    </a:lnTo>
                    <a:cubicBezTo>
                      <a:pt x="7058" y="10240"/>
                      <a:pt x="7562" y="9767"/>
                      <a:pt x="7562" y="9200"/>
                    </a:cubicBezTo>
                    <a:lnTo>
                      <a:pt x="7562" y="6774"/>
                    </a:lnTo>
                    <a:cubicBezTo>
                      <a:pt x="7688" y="6711"/>
                      <a:pt x="7814" y="6648"/>
                      <a:pt x="7940" y="6522"/>
                    </a:cubicBezTo>
                    <a:cubicBezTo>
                      <a:pt x="8035" y="6585"/>
                      <a:pt x="8129" y="6680"/>
                      <a:pt x="8287" y="6774"/>
                    </a:cubicBezTo>
                    <a:lnTo>
                      <a:pt x="8287" y="8538"/>
                    </a:lnTo>
                    <a:cubicBezTo>
                      <a:pt x="8287" y="9074"/>
                      <a:pt x="8759" y="9546"/>
                      <a:pt x="9295" y="9546"/>
                    </a:cubicBezTo>
                    <a:lnTo>
                      <a:pt x="9988" y="9546"/>
                    </a:lnTo>
                    <a:cubicBezTo>
                      <a:pt x="10524" y="9546"/>
                      <a:pt x="10996" y="9074"/>
                      <a:pt x="10996" y="8538"/>
                    </a:cubicBezTo>
                    <a:lnTo>
                      <a:pt x="10996" y="6774"/>
                    </a:lnTo>
                    <a:cubicBezTo>
                      <a:pt x="11406" y="6617"/>
                      <a:pt x="11658" y="6238"/>
                      <a:pt x="11658" y="5766"/>
                    </a:cubicBezTo>
                    <a:lnTo>
                      <a:pt x="11658" y="4096"/>
                    </a:lnTo>
                    <a:cubicBezTo>
                      <a:pt x="11689" y="3340"/>
                      <a:pt x="11280" y="2678"/>
                      <a:pt x="10650" y="2300"/>
                    </a:cubicBezTo>
                    <a:cubicBezTo>
                      <a:pt x="10870" y="2080"/>
                      <a:pt x="11028" y="1733"/>
                      <a:pt x="11028" y="1355"/>
                    </a:cubicBezTo>
                    <a:cubicBezTo>
                      <a:pt x="11028" y="599"/>
                      <a:pt x="10398" y="1"/>
                      <a:pt x="9641" y="1"/>
                    </a:cubicBezTo>
                    <a:cubicBezTo>
                      <a:pt x="8917" y="1"/>
                      <a:pt x="8287" y="599"/>
                      <a:pt x="8287" y="1355"/>
                    </a:cubicBezTo>
                    <a:cubicBezTo>
                      <a:pt x="8287" y="1733"/>
                      <a:pt x="8444" y="2080"/>
                      <a:pt x="8665" y="2300"/>
                    </a:cubicBezTo>
                    <a:cubicBezTo>
                      <a:pt x="8444" y="2426"/>
                      <a:pt x="8224" y="2584"/>
                      <a:pt x="8066" y="2773"/>
                    </a:cubicBezTo>
                    <a:cubicBezTo>
                      <a:pt x="7972" y="2521"/>
                      <a:pt x="7751" y="2237"/>
                      <a:pt x="7562" y="2017"/>
                    </a:cubicBezTo>
                    <a:cubicBezTo>
                      <a:pt x="7216" y="2395"/>
                      <a:pt x="6743" y="2584"/>
                      <a:pt x="6239" y="2647"/>
                    </a:cubicBezTo>
                    <a:lnTo>
                      <a:pt x="6239" y="4380"/>
                    </a:lnTo>
                    <a:cubicBezTo>
                      <a:pt x="6239" y="4604"/>
                      <a:pt x="6043" y="4722"/>
                      <a:pt x="5851" y="4722"/>
                    </a:cubicBezTo>
                    <a:cubicBezTo>
                      <a:pt x="5665" y="4722"/>
                      <a:pt x="5483" y="4612"/>
                      <a:pt x="5483" y="4380"/>
                    </a:cubicBezTo>
                    <a:lnTo>
                      <a:pt x="5483" y="2647"/>
                    </a:lnTo>
                    <a:cubicBezTo>
                      <a:pt x="4979" y="2584"/>
                      <a:pt x="4506" y="2332"/>
                      <a:pt x="4160" y="2017"/>
                    </a:cubicBezTo>
                    <a:cubicBezTo>
                      <a:pt x="3908" y="2237"/>
                      <a:pt x="3750" y="2521"/>
                      <a:pt x="3624" y="2773"/>
                    </a:cubicBezTo>
                    <a:cubicBezTo>
                      <a:pt x="3466" y="2584"/>
                      <a:pt x="3277" y="2426"/>
                      <a:pt x="3057" y="2300"/>
                    </a:cubicBezTo>
                    <a:cubicBezTo>
                      <a:pt x="3277" y="2080"/>
                      <a:pt x="3435" y="1733"/>
                      <a:pt x="3435" y="1355"/>
                    </a:cubicBezTo>
                    <a:cubicBezTo>
                      <a:pt x="3435" y="599"/>
                      <a:pt x="2805" y="1"/>
                      <a:pt x="2049" y="1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bel" panose="02000506030000020004" pitchFamily="2" charset="0"/>
                  <a:ea typeface="Nanum Gothic" panose="020B0604020202020204" charset="-127"/>
                </a:endParaRPr>
              </a:p>
            </p:txBody>
          </p:sp>
        </p:grpSp>
      </p:grpSp>
      <p:grpSp>
        <p:nvGrpSpPr>
          <p:cNvPr id="42" name="Google Shape;9084;p116">
            <a:extLst>
              <a:ext uri="{FF2B5EF4-FFF2-40B4-BE49-F238E27FC236}">
                <a16:creationId xmlns:a16="http://schemas.microsoft.com/office/drawing/2014/main" id="{2AA522F7-74FA-7120-AD41-79DA2EC5C7C1}"/>
              </a:ext>
            </a:extLst>
          </p:cNvPr>
          <p:cNvGrpSpPr/>
          <p:nvPr/>
        </p:nvGrpSpPr>
        <p:grpSpPr>
          <a:xfrm>
            <a:off x="7825536" y="12369772"/>
            <a:ext cx="521773" cy="663575"/>
            <a:chOff x="-62148800" y="3377700"/>
            <a:chExt cx="311125" cy="316750"/>
          </a:xfrm>
          <a:solidFill>
            <a:schemeClr val="accent1">
              <a:lumMod val="75000"/>
            </a:schemeClr>
          </a:solidFill>
        </p:grpSpPr>
        <p:sp>
          <p:nvSpPr>
            <p:cNvPr id="43" name="Google Shape;9085;p116">
              <a:extLst>
                <a:ext uri="{FF2B5EF4-FFF2-40B4-BE49-F238E27FC236}">
                  <a16:creationId xmlns:a16="http://schemas.microsoft.com/office/drawing/2014/main" id="{0D9FF900-91A2-2A2B-864D-AC77A9A1BBEC}"/>
                </a:ext>
              </a:extLst>
            </p:cNvPr>
            <p:cNvSpPr/>
            <p:nvPr/>
          </p:nvSpPr>
          <p:spPr>
            <a:xfrm>
              <a:off x="-62085775" y="3653375"/>
              <a:ext cx="185875" cy="41075"/>
            </a:xfrm>
            <a:custGeom>
              <a:avLst/>
              <a:gdLst/>
              <a:ahLst/>
              <a:cxnLst/>
              <a:rect l="l" t="t" r="r" b="b"/>
              <a:pathLst>
                <a:path w="7435" h="1643" extrusionOk="0">
                  <a:moveTo>
                    <a:pt x="819" y="1"/>
                  </a:moveTo>
                  <a:cubicBezTo>
                    <a:pt x="347" y="1"/>
                    <a:pt x="0" y="347"/>
                    <a:pt x="0" y="851"/>
                  </a:cubicBezTo>
                  <a:lnTo>
                    <a:pt x="0" y="1229"/>
                  </a:lnTo>
                  <a:cubicBezTo>
                    <a:pt x="0" y="1481"/>
                    <a:pt x="189" y="1639"/>
                    <a:pt x="410" y="1639"/>
                  </a:cubicBezTo>
                  <a:lnTo>
                    <a:pt x="7026" y="1639"/>
                  </a:lnTo>
                  <a:cubicBezTo>
                    <a:pt x="7044" y="1641"/>
                    <a:pt x="7062" y="1642"/>
                    <a:pt x="7080" y="1642"/>
                  </a:cubicBezTo>
                  <a:cubicBezTo>
                    <a:pt x="7300" y="1642"/>
                    <a:pt x="7435" y="1463"/>
                    <a:pt x="7435" y="1229"/>
                  </a:cubicBezTo>
                  <a:lnTo>
                    <a:pt x="7435" y="851"/>
                  </a:lnTo>
                  <a:cubicBezTo>
                    <a:pt x="7435" y="379"/>
                    <a:pt x="7089" y="1"/>
                    <a:pt x="66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  <p:sp>
          <p:nvSpPr>
            <p:cNvPr id="44" name="Google Shape;9086;p116">
              <a:extLst>
                <a:ext uri="{FF2B5EF4-FFF2-40B4-BE49-F238E27FC236}">
                  <a16:creationId xmlns:a16="http://schemas.microsoft.com/office/drawing/2014/main" id="{90263BA6-2A02-461A-9E32-DE0EFBCABF3F}"/>
                </a:ext>
              </a:extLst>
            </p:cNvPr>
            <p:cNvSpPr/>
            <p:nvPr/>
          </p:nvSpPr>
          <p:spPr>
            <a:xfrm>
              <a:off x="-62148800" y="3377700"/>
              <a:ext cx="311125" cy="254425"/>
            </a:xfrm>
            <a:custGeom>
              <a:avLst/>
              <a:gdLst/>
              <a:ahLst/>
              <a:cxnLst/>
              <a:rect l="l" t="t" r="r" b="b"/>
              <a:pathLst>
                <a:path w="12445" h="10177" extrusionOk="0">
                  <a:moveTo>
                    <a:pt x="11626" y="1608"/>
                  </a:moveTo>
                  <a:lnTo>
                    <a:pt x="11626" y="2899"/>
                  </a:lnTo>
                  <a:cubicBezTo>
                    <a:pt x="11626" y="3939"/>
                    <a:pt x="10807" y="4853"/>
                    <a:pt x="9767" y="4916"/>
                  </a:cubicBezTo>
                  <a:cubicBezTo>
                    <a:pt x="9893" y="4538"/>
                    <a:pt x="9956" y="4128"/>
                    <a:pt x="9956" y="3718"/>
                  </a:cubicBezTo>
                  <a:lnTo>
                    <a:pt x="9956" y="1608"/>
                  </a:lnTo>
                  <a:close/>
                  <a:moveTo>
                    <a:pt x="2521" y="1639"/>
                  </a:moveTo>
                  <a:lnTo>
                    <a:pt x="2521" y="3718"/>
                  </a:lnTo>
                  <a:cubicBezTo>
                    <a:pt x="2521" y="4160"/>
                    <a:pt x="2616" y="4538"/>
                    <a:pt x="2710" y="4947"/>
                  </a:cubicBezTo>
                  <a:cubicBezTo>
                    <a:pt x="1702" y="4853"/>
                    <a:pt x="883" y="4002"/>
                    <a:pt x="883" y="2899"/>
                  </a:cubicBezTo>
                  <a:lnTo>
                    <a:pt x="883" y="1639"/>
                  </a:lnTo>
                  <a:close/>
                  <a:moveTo>
                    <a:pt x="6176" y="1576"/>
                  </a:moveTo>
                  <a:cubicBezTo>
                    <a:pt x="6333" y="1576"/>
                    <a:pt x="6491" y="1671"/>
                    <a:pt x="6554" y="1828"/>
                  </a:cubicBezTo>
                  <a:lnTo>
                    <a:pt x="6932" y="2647"/>
                  </a:lnTo>
                  <a:lnTo>
                    <a:pt x="7845" y="2773"/>
                  </a:lnTo>
                  <a:cubicBezTo>
                    <a:pt x="8003" y="2805"/>
                    <a:pt x="8129" y="2899"/>
                    <a:pt x="8160" y="3025"/>
                  </a:cubicBezTo>
                  <a:cubicBezTo>
                    <a:pt x="8349" y="3214"/>
                    <a:pt x="8318" y="3403"/>
                    <a:pt x="8192" y="3466"/>
                  </a:cubicBezTo>
                  <a:lnTo>
                    <a:pt x="7530" y="4097"/>
                  </a:lnTo>
                  <a:lnTo>
                    <a:pt x="7688" y="5010"/>
                  </a:lnTo>
                  <a:cubicBezTo>
                    <a:pt x="7719" y="5168"/>
                    <a:pt x="7656" y="5325"/>
                    <a:pt x="7530" y="5420"/>
                  </a:cubicBezTo>
                  <a:cubicBezTo>
                    <a:pt x="7452" y="5459"/>
                    <a:pt x="7363" y="5486"/>
                    <a:pt x="7268" y="5486"/>
                  </a:cubicBezTo>
                  <a:cubicBezTo>
                    <a:pt x="7210" y="5486"/>
                    <a:pt x="7149" y="5475"/>
                    <a:pt x="7089" y="5451"/>
                  </a:cubicBezTo>
                  <a:lnTo>
                    <a:pt x="6270" y="5010"/>
                  </a:lnTo>
                  <a:lnTo>
                    <a:pt x="5451" y="5451"/>
                  </a:lnTo>
                  <a:cubicBezTo>
                    <a:pt x="5380" y="5480"/>
                    <a:pt x="5309" y="5495"/>
                    <a:pt x="5241" y="5495"/>
                  </a:cubicBezTo>
                  <a:cubicBezTo>
                    <a:pt x="5158" y="5495"/>
                    <a:pt x="5079" y="5472"/>
                    <a:pt x="5010" y="5420"/>
                  </a:cubicBezTo>
                  <a:cubicBezTo>
                    <a:pt x="4884" y="5325"/>
                    <a:pt x="4821" y="5168"/>
                    <a:pt x="4852" y="5010"/>
                  </a:cubicBezTo>
                  <a:lnTo>
                    <a:pt x="5010" y="4097"/>
                  </a:lnTo>
                  <a:lnTo>
                    <a:pt x="4348" y="3466"/>
                  </a:lnTo>
                  <a:cubicBezTo>
                    <a:pt x="4222" y="3340"/>
                    <a:pt x="4191" y="3214"/>
                    <a:pt x="4222" y="3025"/>
                  </a:cubicBezTo>
                  <a:cubicBezTo>
                    <a:pt x="4254" y="2899"/>
                    <a:pt x="4411" y="2773"/>
                    <a:pt x="4537" y="2773"/>
                  </a:cubicBezTo>
                  <a:lnTo>
                    <a:pt x="5451" y="2647"/>
                  </a:lnTo>
                  <a:lnTo>
                    <a:pt x="5829" y="1828"/>
                  </a:lnTo>
                  <a:cubicBezTo>
                    <a:pt x="5924" y="1671"/>
                    <a:pt x="6018" y="1576"/>
                    <a:pt x="6176" y="1576"/>
                  </a:cubicBezTo>
                  <a:close/>
                  <a:moveTo>
                    <a:pt x="2931" y="1"/>
                  </a:moveTo>
                  <a:cubicBezTo>
                    <a:pt x="2679" y="1"/>
                    <a:pt x="2521" y="190"/>
                    <a:pt x="2521" y="410"/>
                  </a:cubicBezTo>
                  <a:lnTo>
                    <a:pt x="2521" y="852"/>
                  </a:lnTo>
                  <a:lnTo>
                    <a:pt x="442" y="852"/>
                  </a:lnTo>
                  <a:cubicBezTo>
                    <a:pt x="190" y="852"/>
                    <a:pt x="1" y="1041"/>
                    <a:pt x="1" y="1230"/>
                  </a:cubicBezTo>
                  <a:lnTo>
                    <a:pt x="1" y="2899"/>
                  </a:lnTo>
                  <a:cubicBezTo>
                    <a:pt x="1" y="4506"/>
                    <a:pt x="1292" y="5766"/>
                    <a:pt x="2931" y="5766"/>
                  </a:cubicBezTo>
                  <a:lnTo>
                    <a:pt x="3120" y="5766"/>
                  </a:lnTo>
                  <a:cubicBezTo>
                    <a:pt x="3561" y="6428"/>
                    <a:pt x="4222" y="6932"/>
                    <a:pt x="4978" y="7216"/>
                  </a:cubicBezTo>
                  <a:lnTo>
                    <a:pt x="4978" y="8507"/>
                  </a:lnTo>
                  <a:cubicBezTo>
                    <a:pt x="4506" y="8507"/>
                    <a:pt x="4128" y="8854"/>
                    <a:pt x="4128" y="9358"/>
                  </a:cubicBezTo>
                  <a:lnTo>
                    <a:pt x="4128" y="10177"/>
                  </a:lnTo>
                  <a:lnTo>
                    <a:pt x="8286" y="10177"/>
                  </a:lnTo>
                  <a:lnTo>
                    <a:pt x="8286" y="9358"/>
                  </a:lnTo>
                  <a:cubicBezTo>
                    <a:pt x="8286" y="8885"/>
                    <a:pt x="7908" y="8507"/>
                    <a:pt x="7436" y="8507"/>
                  </a:cubicBezTo>
                  <a:lnTo>
                    <a:pt x="7436" y="7216"/>
                  </a:lnTo>
                  <a:cubicBezTo>
                    <a:pt x="8192" y="6932"/>
                    <a:pt x="8854" y="6428"/>
                    <a:pt x="9295" y="5766"/>
                  </a:cubicBezTo>
                  <a:lnTo>
                    <a:pt x="9484" y="5766"/>
                  </a:lnTo>
                  <a:cubicBezTo>
                    <a:pt x="11122" y="5766"/>
                    <a:pt x="12414" y="4475"/>
                    <a:pt x="12414" y="2899"/>
                  </a:cubicBezTo>
                  <a:lnTo>
                    <a:pt x="12414" y="1230"/>
                  </a:lnTo>
                  <a:cubicBezTo>
                    <a:pt x="12445" y="978"/>
                    <a:pt x="12288" y="852"/>
                    <a:pt x="12067" y="852"/>
                  </a:cubicBezTo>
                  <a:lnTo>
                    <a:pt x="9956" y="852"/>
                  </a:lnTo>
                  <a:lnTo>
                    <a:pt x="9956" y="410"/>
                  </a:lnTo>
                  <a:cubicBezTo>
                    <a:pt x="9956" y="158"/>
                    <a:pt x="9767" y="1"/>
                    <a:pt x="95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</p:grpSp>
      <p:sp>
        <p:nvSpPr>
          <p:cNvPr id="45" name="TextBox 15">
            <a:extLst>
              <a:ext uri="{FF2B5EF4-FFF2-40B4-BE49-F238E27FC236}">
                <a16:creationId xmlns:a16="http://schemas.microsoft.com/office/drawing/2014/main" id="{7F07C637-64BC-192B-5B13-59BC1698DFF9}"/>
              </a:ext>
            </a:extLst>
          </p:cNvPr>
          <p:cNvSpPr txBox="1"/>
          <p:nvPr/>
        </p:nvSpPr>
        <p:spPr>
          <a:xfrm>
            <a:off x="4453489" y="11022150"/>
            <a:ext cx="2663114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Campañas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 de </a:t>
            </a:r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salud</a:t>
            </a:r>
            <a:endParaRPr lang="en-US" sz="240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46" name="TextBox 15">
            <a:extLst>
              <a:ext uri="{FF2B5EF4-FFF2-40B4-BE49-F238E27FC236}">
                <a16:creationId xmlns:a16="http://schemas.microsoft.com/office/drawing/2014/main" id="{C2B7ECA3-8358-4D4B-72A6-0BB5CE5CC49B}"/>
              </a:ext>
            </a:extLst>
          </p:cNvPr>
          <p:cNvSpPr txBox="1"/>
          <p:nvPr/>
        </p:nvSpPr>
        <p:spPr>
          <a:xfrm>
            <a:off x="4459873" y="12466685"/>
            <a:ext cx="2713977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Charlas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 de </a:t>
            </a:r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salud</a:t>
            </a:r>
            <a:endParaRPr lang="en-US" sz="240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47" name="TextBox 15">
            <a:extLst>
              <a:ext uri="{FF2B5EF4-FFF2-40B4-BE49-F238E27FC236}">
                <a16:creationId xmlns:a16="http://schemas.microsoft.com/office/drawing/2014/main" id="{5DA2D681-6FA3-5F9D-4473-5C78A0587A90}"/>
              </a:ext>
            </a:extLst>
          </p:cNvPr>
          <p:cNvSpPr txBox="1"/>
          <p:nvPr/>
        </p:nvSpPr>
        <p:spPr>
          <a:xfrm>
            <a:off x="9428809" y="10671946"/>
            <a:ext cx="3976268" cy="120032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Actividades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Programa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Prevención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Riesgos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Psicosociales</a:t>
            </a:r>
            <a:endParaRPr lang="en-US" sz="240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48" name="TextBox 15">
            <a:extLst>
              <a:ext uri="{FF2B5EF4-FFF2-40B4-BE49-F238E27FC236}">
                <a16:creationId xmlns:a16="http://schemas.microsoft.com/office/drawing/2014/main" id="{15AD2EDD-4E26-1554-0D81-6C36DF869F98}"/>
              </a:ext>
            </a:extLst>
          </p:cNvPr>
          <p:cNvSpPr txBox="1"/>
          <p:nvPr/>
        </p:nvSpPr>
        <p:spPr>
          <a:xfrm>
            <a:off x="9514556" y="12290471"/>
            <a:ext cx="3976268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Nivel de </a:t>
            </a:r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satisfacción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 </a:t>
            </a:r>
          </a:p>
          <a:p>
            <a:pPr algn="ctr"/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Clínica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</a:rPr>
              <a:t>Empresarial</a:t>
            </a:r>
            <a:endParaRPr lang="en-US" sz="240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grpSp>
        <p:nvGrpSpPr>
          <p:cNvPr id="57" name="Grupo 56">
            <a:extLst>
              <a:ext uri="{FF2B5EF4-FFF2-40B4-BE49-F238E27FC236}">
                <a16:creationId xmlns:a16="http://schemas.microsoft.com/office/drawing/2014/main" id="{E52E8379-0D89-DB4A-46A2-536DBFD75198}"/>
              </a:ext>
            </a:extLst>
          </p:cNvPr>
          <p:cNvGrpSpPr/>
          <p:nvPr/>
        </p:nvGrpSpPr>
        <p:grpSpPr>
          <a:xfrm>
            <a:off x="3812721" y="4136169"/>
            <a:ext cx="5345464" cy="1301818"/>
            <a:chOff x="3491374" y="3191055"/>
            <a:chExt cx="5345464" cy="1301818"/>
          </a:xfrm>
        </p:grpSpPr>
        <p:sp>
          <p:nvSpPr>
            <p:cNvPr id="59" name="Rounded Rectangle 12">
              <a:extLst>
                <a:ext uri="{FF2B5EF4-FFF2-40B4-BE49-F238E27FC236}">
                  <a16:creationId xmlns:a16="http://schemas.microsoft.com/office/drawing/2014/main" id="{507DA5A6-BE8D-BC32-F82B-F78FFF379072}"/>
                </a:ext>
              </a:extLst>
            </p:cNvPr>
            <p:cNvSpPr/>
            <p:nvPr/>
          </p:nvSpPr>
          <p:spPr>
            <a:xfrm>
              <a:off x="4198174" y="3191055"/>
              <a:ext cx="2956310" cy="1301818"/>
            </a:xfrm>
            <a:prstGeom prst="roundRect">
              <a:avLst>
                <a:gd name="adj" fmla="val 12821"/>
              </a:avLst>
            </a:prstGeom>
            <a:noFill/>
            <a:ln w="25400" cap="flat" cmpd="sng" algn="ctr">
              <a:solidFill>
                <a:schemeClr val="accent4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+mn-cs"/>
              </a:endParaRPr>
            </a:p>
          </p:txBody>
        </p:sp>
        <p:sp>
          <p:nvSpPr>
            <p:cNvPr id="60" name="TextBox 15">
              <a:extLst>
                <a:ext uri="{FF2B5EF4-FFF2-40B4-BE49-F238E27FC236}">
                  <a16:creationId xmlns:a16="http://schemas.microsoft.com/office/drawing/2014/main" id="{5C6F02FB-66A0-07C8-778C-E2AD9F7CCB34}"/>
                </a:ext>
              </a:extLst>
            </p:cNvPr>
            <p:cNvSpPr txBox="1"/>
            <p:nvPr/>
          </p:nvSpPr>
          <p:spPr>
            <a:xfrm>
              <a:off x="5111358" y="3226756"/>
              <a:ext cx="2226915" cy="830997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32</a:t>
              </a: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%</a:t>
              </a:r>
            </a:p>
          </p:txBody>
        </p:sp>
        <p:sp>
          <p:nvSpPr>
            <p:cNvPr id="62" name="TextBox 15">
              <a:extLst>
                <a:ext uri="{FF2B5EF4-FFF2-40B4-BE49-F238E27FC236}">
                  <a16:creationId xmlns:a16="http://schemas.microsoft.com/office/drawing/2014/main" id="{62A03A83-2D90-D2BE-2D19-5CF3E0533C9E}"/>
                </a:ext>
              </a:extLst>
            </p:cNvPr>
            <p:cNvSpPr txBox="1"/>
            <p:nvPr/>
          </p:nvSpPr>
          <p:spPr>
            <a:xfrm>
              <a:off x="3491374" y="3903406"/>
              <a:ext cx="5345464" cy="461665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>
                  <a:solidFill>
                    <a:schemeClr val="bg1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37 personas</a:t>
              </a: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endParaRPr>
            </a:p>
          </p:txBody>
        </p:sp>
        <p:grpSp>
          <p:nvGrpSpPr>
            <p:cNvPr id="63" name="Google Shape;11186;p120">
              <a:extLst>
                <a:ext uri="{FF2B5EF4-FFF2-40B4-BE49-F238E27FC236}">
                  <a16:creationId xmlns:a16="http://schemas.microsoft.com/office/drawing/2014/main" id="{10F88433-7DD3-3EE4-357A-AE0703D83217}"/>
                </a:ext>
              </a:extLst>
            </p:cNvPr>
            <p:cNvGrpSpPr/>
            <p:nvPr/>
          </p:nvGrpSpPr>
          <p:grpSpPr>
            <a:xfrm>
              <a:off x="4476718" y="3432970"/>
              <a:ext cx="735872" cy="758869"/>
              <a:chOff x="-5971525" y="3273750"/>
              <a:chExt cx="292250" cy="290650"/>
            </a:xfrm>
            <a:solidFill>
              <a:srgbClr val="FFFFFF"/>
            </a:solidFill>
          </p:grpSpPr>
          <p:sp>
            <p:nvSpPr>
              <p:cNvPr id="64" name="Google Shape;11187;p120">
                <a:extLst>
                  <a:ext uri="{FF2B5EF4-FFF2-40B4-BE49-F238E27FC236}">
                    <a16:creationId xmlns:a16="http://schemas.microsoft.com/office/drawing/2014/main" id="{FF0FB72A-0A46-42B1-1283-D3288202A9E7}"/>
                  </a:ext>
                </a:extLst>
              </p:cNvPr>
              <p:cNvSpPr/>
              <p:nvPr/>
            </p:nvSpPr>
            <p:spPr>
              <a:xfrm>
                <a:off x="-5868325" y="3273750"/>
                <a:ext cx="85075" cy="8430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3372" extrusionOk="0">
                    <a:moveTo>
                      <a:pt x="1701" y="0"/>
                    </a:moveTo>
                    <a:cubicBezTo>
                      <a:pt x="788" y="0"/>
                      <a:pt x="0" y="756"/>
                      <a:pt x="0" y="1702"/>
                    </a:cubicBezTo>
                    <a:cubicBezTo>
                      <a:pt x="0" y="2615"/>
                      <a:pt x="788" y="3371"/>
                      <a:pt x="1701" y="3371"/>
                    </a:cubicBezTo>
                    <a:cubicBezTo>
                      <a:pt x="2646" y="3371"/>
                      <a:pt x="3403" y="2615"/>
                      <a:pt x="3403" y="1702"/>
                    </a:cubicBezTo>
                    <a:cubicBezTo>
                      <a:pt x="3403" y="756"/>
                      <a:pt x="2646" y="0"/>
                      <a:pt x="1701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bel" panose="02000506030000020004" pitchFamily="2" charset="0"/>
                  <a:ea typeface="Nanum Gothic" panose="020B0604020202020204" charset="-127"/>
                </a:endParaRPr>
              </a:p>
            </p:txBody>
          </p:sp>
          <p:sp>
            <p:nvSpPr>
              <p:cNvPr id="65" name="Google Shape;11188;p120">
                <a:extLst>
                  <a:ext uri="{FF2B5EF4-FFF2-40B4-BE49-F238E27FC236}">
                    <a16:creationId xmlns:a16="http://schemas.microsoft.com/office/drawing/2014/main" id="{C90FF131-91C2-FB96-3295-6D6ACDB27C60}"/>
                  </a:ext>
                </a:extLst>
              </p:cNvPr>
              <p:cNvSpPr/>
              <p:nvPr/>
            </p:nvSpPr>
            <p:spPr>
              <a:xfrm>
                <a:off x="-5971525" y="3308400"/>
                <a:ext cx="292250" cy="256000"/>
              </a:xfrm>
              <a:custGeom>
                <a:avLst/>
                <a:gdLst/>
                <a:ahLst/>
                <a:cxnLst/>
                <a:rect l="l" t="t" r="r" b="b"/>
                <a:pathLst>
                  <a:path w="11690" h="10240" extrusionOk="0">
                    <a:moveTo>
                      <a:pt x="2049" y="1"/>
                    </a:moveTo>
                    <a:cubicBezTo>
                      <a:pt x="1324" y="1"/>
                      <a:pt x="694" y="599"/>
                      <a:pt x="694" y="1355"/>
                    </a:cubicBezTo>
                    <a:cubicBezTo>
                      <a:pt x="694" y="1733"/>
                      <a:pt x="852" y="2080"/>
                      <a:pt x="1072" y="2300"/>
                    </a:cubicBezTo>
                    <a:cubicBezTo>
                      <a:pt x="442" y="2647"/>
                      <a:pt x="1" y="3340"/>
                      <a:pt x="1" y="4096"/>
                    </a:cubicBezTo>
                    <a:lnTo>
                      <a:pt x="1" y="5766"/>
                    </a:lnTo>
                    <a:cubicBezTo>
                      <a:pt x="1" y="6207"/>
                      <a:pt x="284" y="6617"/>
                      <a:pt x="694" y="6774"/>
                    </a:cubicBezTo>
                    <a:lnTo>
                      <a:pt x="694" y="8538"/>
                    </a:lnTo>
                    <a:cubicBezTo>
                      <a:pt x="694" y="9074"/>
                      <a:pt x="1167" y="9546"/>
                      <a:pt x="1702" y="9546"/>
                    </a:cubicBezTo>
                    <a:lnTo>
                      <a:pt x="2364" y="9546"/>
                    </a:lnTo>
                    <a:cubicBezTo>
                      <a:pt x="2931" y="9546"/>
                      <a:pt x="3403" y="9074"/>
                      <a:pt x="3403" y="8538"/>
                    </a:cubicBezTo>
                    <a:lnTo>
                      <a:pt x="3403" y="6774"/>
                    </a:lnTo>
                    <a:cubicBezTo>
                      <a:pt x="3529" y="6711"/>
                      <a:pt x="3624" y="6648"/>
                      <a:pt x="3750" y="6522"/>
                    </a:cubicBezTo>
                    <a:cubicBezTo>
                      <a:pt x="3876" y="6585"/>
                      <a:pt x="3939" y="6680"/>
                      <a:pt x="4097" y="6774"/>
                    </a:cubicBezTo>
                    <a:lnTo>
                      <a:pt x="4097" y="9200"/>
                    </a:lnTo>
                    <a:cubicBezTo>
                      <a:pt x="4097" y="9735"/>
                      <a:pt x="4569" y="10240"/>
                      <a:pt x="5136" y="10240"/>
                    </a:cubicBezTo>
                    <a:lnTo>
                      <a:pt x="6522" y="10240"/>
                    </a:lnTo>
                    <a:cubicBezTo>
                      <a:pt x="7058" y="10240"/>
                      <a:pt x="7562" y="9767"/>
                      <a:pt x="7562" y="9200"/>
                    </a:cubicBezTo>
                    <a:lnTo>
                      <a:pt x="7562" y="6774"/>
                    </a:lnTo>
                    <a:cubicBezTo>
                      <a:pt x="7688" y="6711"/>
                      <a:pt x="7814" y="6648"/>
                      <a:pt x="7940" y="6522"/>
                    </a:cubicBezTo>
                    <a:cubicBezTo>
                      <a:pt x="8035" y="6585"/>
                      <a:pt x="8129" y="6680"/>
                      <a:pt x="8287" y="6774"/>
                    </a:cubicBezTo>
                    <a:lnTo>
                      <a:pt x="8287" y="8538"/>
                    </a:lnTo>
                    <a:cubicBezTo>
                      <a:pt x="8287" y="9074"/>
                      <a:pt x="8759" y="9546"/>
                      <a:pt x="9295" y="9546"/>
                    </a:cubicBezTo>
                    <a:lnTo>
                      <a:pt x="9988" y="9546"/>
                    </a:lnTo>
                    <a:cubicBezTo>
                      <a:pt x="10524" y="9546"/>
                      <a:pt x="10996" y="9074"/>
                      <a:pt x="10996" y="8538"/>
                    </a:cubicBezTo>
                    <a:lnTo>
                      <a:pt x="10996" y="6774"/>
                    </a:lnTo>
                    <a:cubicBezTo>
                      <a:pt x="11406" y="6617"/>
                      <a:pt x="11658" y="6238"/>
                      <a:pt x="11658" y="5766"/>
                    </a:cubicBezTo>
                    <a:lnTo>
                      <a:pt x="11658" y="4096"/>
                    </a:lnTo>
                    <a:cubicBezTo>
                      <a:pt x="11689" y="3340"/>
                      <a:pt x="11280" y="2678"/>
                      <a:pt x="10650" y="2300"/>
                    </a:cubicBezTo>
                    <a:cubicBezTo>
                      <a:pt x="10870" y="2080"/>
                      <a:pt x="11028" y="1733"/>
                      <a:pt x="11028" y="1355"/>
                    </a:cubicBezTo>
                    <a:cubicBezTo>
                      <a:pt x="11028" y="599"/>
                      <a:pt x="10398" y="1"/>
                      <a:pt x="9641" y="1"/>
                    </a:cubicBezTo>
                    <a:cubicBezTo>
                      <a:pt x="8917" y="1"/>
                      <a:pt x="8287" y="599"/>
                      <a:pt x="8287" y="1355"/>
                    </a:cubicBezTo>
                    <a:cubicBezTo>
                      <a:pt x="8287" y="1733"/>
                      <a:pt x="8444" y="2080"/>
                      <a:pt x="8665" y="2300"/>
                    </a:cubicBezTo>
                    <a:cubicBezTo>
                      <a:pt x="8444" y="2426"/>
                      <a:pt x="8224" y="2584"/>
                      <a:pt x="8066" y="2773"/>
                    </a:cubicBezTo>
                    <a:cubicBezTo>
                      <a:pt x="7972" y="2521"/>
                      <a:pt x="7751" y="2237"/>
                      <a:pt x="7562" y="2017"/>
                    </a:cubicBezTo>
                    <a:cubicBezTo>
                      <a:pt x="7216" y="2395"/>
                      <a:pt x="6743" y="2584"/>
                      <a:pt x="6239" y="2647"/>
                    </a:cubicBezTo>
                    <a:lnTo>
                      <a:pt x="6239" y="4380"/>
                    </a:lnTo>
                    <a:cubicBezTo>
                      <a:pt x="6239" y="4604"/>
                      <a:pt x="6043" y="4722"/>
                      <a:pt x="5851" y="4722"/>
                    </a:cubicBezTo>
                    <a:cubicBezTo>
                      <a:pt x="5665" y="4722"/>
                      <a:pt x="5483" y="4612"/>
                      <a:pt x="5483" y="4380"/>
                    </a:cubicBezTo>
                    <a:lnTo>
                      <a:pt x="5483" y="2647"/>
                    </a:lnTo>
                    <a:cubicBezTo>
                      <a:pt x="4979" y="2584"/>
                      <a:pt x="4506" y="2332"/>
                      <a:pt x="4160" y="2017"/>
                    </a:cubicBezTo>
                    <a:cubicBezTo>
                      <a:pt x="3908" y="2237"/>
                      <a:pt x="3750" y="2521"/>
                      <a:pt x="3624" y="2773"/>
                    </a:cubicBezTo>
                    <a:cubicBezTo>
                      <a:pt x="3466" y="2584"/>
                      <a:pt x="3277" y="2426"/>
                      <a:pt x="3057" y="2300"/>
                    </a:cubicBezTo>
                    <a:cubicBezTo>
                      <a:pt x="3277" y="2080"/>
                      <a:pt x="3435" y="1733"/>
                      <a:pt x="3435" y="1355"/>
                    </a:cubicBezTo>
                    <a:cubicBezTo>
                      <a:pt x="3435" y="599"/>
                      <a:pt x="2805" y="1"/>
                      <a:pt x="2049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bel" panose="02000506030000020004" pitchFamily="2" charset="0"/>
                  <a:ea typeface="Nanum Gothic" panose="020B0604020202020204" charset="-127"/>
                </a:endParaRPr>
              </a:p>
            </p:txBody>
          </p:sp>
        </p:grp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CBB78658-7E3A-8800-47D8-FF1A9C0BE719}"/>
              </a:ext>
            </a:extLst>
          </p:cNvPr>
          <p:cNvGrpSpPr/>
          <p:nvPr/>
        </p:nvGrpSpPr>
        <p:grpSpPr>
          <a:xfrm>
            <a:off x="7325866" y="4132155"/>
            <a:ext cx="5345464" cy="1315719"/>
            <a:chOff x="3556688" y="3177153"/>
            <a:chExt cx="5345464" cy="1315719"/>
          </a:xfrm>
        </p:grpSpPr>
        <p:sp>
          <p:nvSpPr>
            <p:cNvPr id="67" name="Rounded Rectangle 12">
              <a:extLst>
                <a:ext uri="{FF2B5EF4-FFF2-40B4-BE49-F238E27FC236}">
                  <a16:creationId xmlns:a16="http://schemas.microsoft.com/office/drawing/2014/main" id="{57E6C176-8136-1449-ADDA-120B1CC53245}"/>
                </a:ext>
              </a:extLst>
            </p:cNvPr>
            <p:cNvSpPr/>
            <p:nvPr/>
          </p:nvSpPr>
          <p:spPr>
            <a:xfrm>
              <a:off x="4198174" y="3177153"/>
              <a:ext cx="3119145" cy="1315719"/>
            </a:xfrm>
            <a:prstGeom prst="roundRect">
              <a:avLst>
                <a:gd name="adj" fmla="val 12821"/>
              </a:avLst>
            </a:prstGeom>
            <a:noFill/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+mn-cs"/>
              </a:endParaRPr>
            </a:p>
          </p:txBody>
        </p:sp>
        <p:sp>
          <p:nvSpPr>
            <p:cNvPr id="68" name="TextBox 15">
              <a:extLst>
                <a:ext uri="{FF2B5EF4-FFF2-40B4-BE49-F238E27FC236}">
                  <a16:creationId xmlns:a16="http://schemas.microsoft.com/office/drawing/2014/main" id="{AE4ACA9E-B24B-D73C-7C34-6684CD2772BC}"/>
                </a:ext>
              </a:extLst>
            </p:cNvPr>
            <p:cNvSpPr txBox="1"/>
            <p:nvPr/>
          </p:nvSpPr>
          <p:spPr>
            <a:xfrm>
              <a:off x="5176672" y="3226756"/>
              <a:ext cx="2226915" cy="830997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32</a:t>
              </a: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%</a:t>
              </a:r>
            </a:p>
          </p:txBody>
        </p:sp>
        <p:sp>
          <p:nvSpPr>
            <p:cNvPr id="70" name="TextBox 15">
              <a:extLst>
                <a:ext uri="{FF2B5EF4-FFF2-40B4-BE49-F238E27FC236}">
                  <a16:creationId xmlns:a16="http://schemas.microsoft.com/office/drawing/2014/main" id="{59AC1130-356F-15AE-DE77-44F669C76F79}"/>
                </a:ext>
              </a:extLst>
            </p:cNvPr>
            <p:cNvSpPr txBox="1"/>
            <p:nvPr/>
          </p:nvSpPr>
          <p:spPr>
            <a:xfrm>
              <a:off x="3556688" y="3903406"/>
              <a:ext cx="5345464" cy="461665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>
                  <a:solidFill>
                    <a:schemeClr val="bg1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38 personas</a:t>
              </a: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endParaRPr>
            </a:p>
          </p:txBody>
        </p:sp>
        <p:grpSp>
          <p:nvGrpSpPr>
            <p:cNvPr id="71" name="Google Shape;11186;p120">
              <a:extLst>
                <a:ext uri="{FF2B5EF4-FFF2-40B4-BE49-F238E27FC236}">
                  <a16:creationId xmlns:a16="http://schemas.microsoft.com/office/drawing/2014/main" id="{C1D68284-BBC0-F1C8-21EA-D28100569BD6}"/>
                </a:ext>
              </a:extLst>
            </p:cNvPr>
            <p:cNvGrpSpPr/>
            <p:nvPr/>
          </p:nvGrpSpPr>
          <p:grpSpPr>
            <a:xfrm>
              <a:off x="4476718" y="3432970"/>
              <a:ext cx="735872" cy="758869"/>
              <a:chOff x="-5971525" y="3273750"/>
              <a:chExt cx="292250" cy="290650"/>
            </a:xfrm>
            <a:solidFill>
              <a:srgbClr val="FFFFFF"/>
            </a:solidFill>
          </p:grpSpPr>
          <p:sp>
            <p:nvSpPr>
              <p:cNvPr id="72" name="Google Shape;11187;p120">
                <a:extLst>
                  <a:ext uri="{FF2B5EF4-FFF2-40B4-BE49-F238E27FC236}">
                    <a16:creationId xmlns:a16="http://schemas.microsoft.com/office/drawing/2014/main" id="{85A672A9-01F2-6F17-9DD7-52C1D179FBA1}"/>
                  </a:ext>
                </a:extLst>
              </p:cNvPr>
              <p:cNvSpPr/>
              <p:nvPr/>
            </p:nvSpPr>
            <p:spPr>
              <a:xfrm>
                <a:off x="-5868325" y="3273750"/>
                <a:ext cx="85075" cy="8430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3372" extrusionOk="0">
                    <a:moveTo>
                      <a:pt x="1701" y="0"/>
                    </a:moveTo>
                    <a:cubicBezTo>
                      <a:pt x="788" y="0"/>
                      <a:pt x="0" y="756"/>
                      <a:pt x="0" y="1702"/>
                    </a:cubicBezTo>
                    <a:cubicBezTo>
                      <a:pt x="0" y="2615"/>
                      <a:pt x="788" y="3371"/>
                      <a:pt x="1701" y="3371"/>
                    </a:cubicBezTo>
                    <a:cubicBezTo>
                      <a:pt x="2646" y="3371"/>
                      <a:pt x="3403" y="2615"/>
                      <a:pt x="3403" y="1702"/>
                    </a:cubicBezTo>
                    <a:cubicBezTo>
                      <a:pt x="3403" y="756"/>
                      <a:pt x="2646" y="0"/>
                      <a:pt x="1701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bel" panose="02000506030000020004" pitchFamily="2" charset="0"/>
                  <a:ea typeface="Nanum Gothic" panose="020B0604020202020204" charset="-127"/>
                </a:endParaRPr>
              </a:p>
            </p:txBody>
          </p:sp>
          <p:sp>
            <p:nvSpPr>
              <p:cNvPr id="73" name="Google Shape;11188;p120">
                <a:extLst>
                  <a:ext uri="{FF2B5EF4-FFF2-40B4-BE49-F238E27FC236}">
                    <a16:creationId xmlns:a16="http://schemas.microsoft.com/office/drawing/2014/main" id="{833C937E-6F6E-DF75-BCE2-7BD6DEC5B63D}"/>
                  </a:ext>
                </a:extLst>
              </p:cNvPr>
              <p:cNvSpPr/>
              <p:nvPr/>
            </p:nvSpPr>
            <p:spPr>
              <a:xfrm>
                <a:off x="-5971525" y="3308400"/>
                <a:ext cx="292250" cy="256000"/>
              </a:xfrm>
              <a:custGeom>
                <a:avLst/>
                <a:gdLst/>
                <a:ahLst/>
                <a:cxnLst/>
                <a:rect l="l" t="t" r="r" b="b"/>
                <a:pathLst>
                  <a:path w="11690" h="10240" extrusionOk="0">
                    <a:moveTo>
                      <a:pt x="2049" y="1"/>
                    </a:moveTo>
                    <a:cubicBezTo>
                      <a:pt x="1324" y="1"/>
                      <a:pt x="694" y="599"/>
                      <a:pt x="694" y="1355"/>
                    </a:cubicBezTo>
                    <a:cubicBezTo>
                      <a:pt x="694" y="1733"/>
                      <a:pt x="852" y="2080"/>
                      <a:pt x="1072" y="2300"/>
                    </a:cubicBezTo>
                    <a:cubicBezTo>
                      <a:pt x="442" y="2647"/>
                      <a:pt x="1" y="3340"/>
                      <a:pt x="1" y="4096"/>
                    </a:cubicBezTo>
                    <a:lnTo>
                      <a:pt x="1" y="5766"/>
                    </a:lnTo>
                    <a:cubicBezTo>
                      <a:pt x="1" y="6207"/>
                      <a:pt x="284" y="6617"/>
                      <a:pt x="694" y="6774"/>
                    </a:cubicBezTo>
                    <a:lnTo>
                      <a:pt x="694" y="8538"/>
                    </a:lnTo>
                    <a:cubicBezTo>
                      <a:pt x="694" y="9074"/>
                      <a:pt x="1167" y="9546"/>
                      <a:pt x="1702" y="9546"/>
                    </a:cubicBezTo>
                    <a:lnTo>
                      <a:pt x="2364" y="9546"/>
                    </a:lnTo>
                    <a:cubicBezTo>
                      <a:pt x="2931" y="9546"/>
                      <a:pt x="3403" y="9074"/>
                      <a:pt x="3403" y="8538"/>
                    </a:cubicBezTo>
                    <a:lnTo>
                      <a:pt x="3403" y="6774"/>
                    </a:lnTo>
                    <a:cubicBezTo>
                      <a:pt x="3529" y="6711"/>
                      <a:pt x="3624" y="6648"/>
                      <a:pt x="3750" y="6522"/>
                    </a:cubicBezTo>
                    <a:cubicBezTo>
                      <a:pt x="3876" y="6585"/>
                      <a:pt x="3939" y="6680"/>
                      <a:pt x="4097" y="6774"/>
                    </a:cubicBezTo>
                    <a:lnTo>
                      <a:pt x="4097" y="9200"/>
                    </a:lnTo>
                    <a:cubicBezTo>
                      <a:pt x="4097" y="9735"/>
                      <a:pt x="4569" y="10240"/>
                      <a:pt x="5136" y="10240"/>
                    </a:cubicBezTo>
                    <a:lnTo>
                      <a:pt x="6522" y="10240"/>
                    </a:lnTo>
                    <a:cubicBezTo>
                      <a:pt x="7058" y="10240"/>
                      <a:pt x="7562" y="9767"/>
                      <a:pt x="7562" y="9200"/>
                    </a:cubicBezTo>
                    <a:lnTo>
                      <a:pt x="7562" y="6774"/>
                    </a:lnTo>
                    <a:cubicBezTo>
                      <a:pt x="7688" y="6711"/>
                      <a:pt x="7814" y="6648"/>
                      <a:pt x="7940" y="6522"/>
                    </a:cubicBezTo>
                    <a:cubicBezTo>
                      <a:pt x="8035" y="6585"/>
                      <a:pt x="8129" y="6680"/>
                      <a:pt x="8287" y="6774"/>
                    </a:cubicBezTo>
                    <a:lnTo>
                      <a:pt x="8287" y="8538"/>
                    </a:lnTo>
                    <a:cubicBezTo>
                      <a:pt x="8287" y="9074"/>
                      <a:pt x="8759" y="9546"/>
                      <a:pt x="9295" y="9546"/>
                    </a:cubicBezTo>
                    <a:lnTo>
                      <a:pt x="9988" y="9546"/>
                    </a:lnTo>
                    <a:cubicBezTo>
                      <a:pt x="10524" y="9546"/>
                      <a:pt x="10996" y="9074"/>
                      <a:pt x="10996" y="8538"/>
                    </a:cubicBezTo>
                    <a:lnTo>
                      <a:pt x="10996" y="6774"/>
                    </a:lnTo>
                    <a:cubicBezTo>
                      <a:pt x="11406" y="6617"/>
                      <a:pt x="11658" y="6238"/>
                      <a:pt x="11658" y="5766"/>
                    </a:cubicBezTo>
                    <a:lnTo>
                      <a:pt x="11658" y="4096"/>
                    </a:lnTo>
                    <a:cubicBezTo>
                      <a:pt x="11689" y="3340"/>
                      <a:pt x="11280" y="2678"/>
                      <a:pt x="10650" y="2300"/>
                    </a:cubicBezTo>
                    <a:cubicBezTo>
                      <a:pt x="10870" y="2080"/>
                      <a:pt x="11028" y="1733"/>
                      <a:pt x="11028" y="1355"/>
                    </a:cubicBezTo>
                    <a:cubicBezTo>
                      <a:pt x="11028" y="599"/>
                      <a:pt x="10398" y="1"/>
                      <a:pt x="9641" y="1"/>
                    </a:cubicBezTo>
                    <a:cubicBezTo>
                      <a:pt x="8917" y="1"/>
                      <a:pt x="8287" y="599"/>
                      <a:pt x="8287" y="1355"/>
                    </a:cubicBezTo>
                    <a:cubicBezTo>
                      <a:pt x="8287" y="1733"/>
                      <a:pt x="8444" y="2080"/>
                      <a:pt x="8665" y="2300"/>
                    </a:cubicBezTo>
                    <a:cubicBezTo>
                      <a:pt x="8444" y="2426"/>
                      <a:pt x="8224" y="2584"/>
                      <a:pt x="8066" y="2773"/>
                    </a:cubicBezTo>
                    <a:cubicBezTo>
                      <a:pt x="7972" y="2521"/>
                      <a:pt x="7751" y="2237"/>
                      <a:pt x="7562" y="2017"/>
                    </a:cubicBezTo>
                    <a:cubicBezTo>
                      <a:pt x="7216" y="2395"/>
                      <a:pt x="6743" y="2584"/>
                      <a:pt x="6239" y="2647"/>
                    </a:cubicBezTo>
                    <a:lnTo>
                      <a:pt x="6239" y="4380"/>
                    </a:lnTo>
                    <a:cubicBezTo>
                      <a:pt x="6239" y="4604"/>
                      <a:pt x="6043" y="4722"/>
                      <a:pt x="5851" y="4722"/>
                    </a:cubicBezTo>
                    <a:cubicBezTo>
                      <a:pt x="5665" y="4722"/>
                      <a:pt x="5483" y="4612"/>
                      <a:pt x="5483" y="4380"/>
                    </a:cubicBezTo>
                    <a:lnTo>
                      <a:pt x="5483" y="2647"/>
                    </a:lnTo>
                    <a:cubicBezTo>
                      <a:pt x="4979" y="2584"/>
                      <a:pt x="4506" y="2332"/>
                      <a:pt x="4160" y="2017"/>
                    </a:cubicBezTo>
                    <a:cubicBezTo>
                      <a:pt x="3908" y="2237"/>
                      <a:pt x="3750" y="2521"/>
                      <a:pt x="3624" y="2773"/>
                    </a:cubicBezTo>
                    <a:cubicBezTo>
                      <a:pt x="3466" y="2584"/>
                      <a:pt x="3277" y="2426"/>
                      <a:pt x="3057" y="2300"/>
                    </a:cubicBezTo>
                    <a:cubicBezTo>
                      <a:pt x="3277" y="2080"/>
                      <a:pt x="3435" y="1733"/>
                      <a:pt x="3435" y="1355"/>
                    </a:cubicBezTo>
                    <a:cubicBezTo>
                      <a:pt x="3435" y="599"/>
                      <a:pt x="2805" y="1"/>
                      <a:pt x="2049" y="1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bel" panose="02000506030000020004" pitchFamily="2" charset="0"/>
                  <a:ea typeface="Nanum Gothic" panose="020B0604020202020204" charset="-127"/>
                </a:endParaRPr>
              </a:p>
            </p:txBody>
          </p:sp>
        </p:grpSp>
      </p:grpSp>
      <p:sp>
        <p:nvSpPr>
          <p:cNvPr id="74" name="TextBox 15">
            <a:extLst>
              <a:ext uri="{FF2B5EF4-FFF2-40B4-BE49-F238E27FC236}">
                <a16:creationId xmlns:a16="http://schemas.microsoft.com/office/drawing/2014/main" id="{C941261E-F272-A0DB-9676-7747128638F8}"/>
              </a:ext>
            </a:extLst>
          </p:cNvPr>
          <p:cNvSpPr txBox="1"/>
          <p:nvPr/>
        </p:nvSpPr>
        <p:spPr>
          <a:xfrm>
            <a:off x="-484357" y="5493183"/>
            <a:ext cx="5165047" cy="79609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% de personal con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+50 horas de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capacitación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75" name="TextBox 15">
            <a:extLst>
              <a:ext uri="{FF2B5EF4-FFF2-40B4-BE49-F238E27FC236}">
                <a16:creationId xmlns:a16="http://schemas.microsoft.com/office/drawing/2014/main" id="{93437E50-368B-8A81-2D2D-1C28F930C105}"/>
              </a:ext>
            </a:extLst>
          </p:cNvPr>
          <p:cNvSpPr txBox="1"/>
          <p:nvPr/>
        </p:nvSpPr>
        <p:spPr>
          <a:xfrm>
            <a:off x="3435268" y="5475730"/>
            <a:ext cx="5165047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% de personal con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25 - 49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horas de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capacitación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76" name="TextBox 15">
            <a:extLst>
              <a:ext uri="{FF2B5EF4-FFF2-40B4-BE49-F238E27FC236}">
                <a16:creationId xmlns:a16="http://schemas.microsoft.com/office/drawing/2014/main" id="{82E18033-09A7-F24A-DFF6-CD7A44D8671C}"/>
              </a:ext>
            </a:extLst>
          </p:cNvPr>
          <p:cNvSpPr txBox="1"/>
          <p:nvPr/>
        </p:nvSpPr>
        <p:spPr>
          <a:xfrm>
            <a:off x="7200958" y="5475730"/>
            <a:ext cx="5165047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% de personal con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- 25 horas de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capacitación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37" name="TextBox 15">
            <a:extLst>
              <a:ext uri="{FF2B5EF4-FFF2-40B4-BE49-F238E27FC236}">
                <a16:creationId xmlns:a16="http://schemas.microsoft.com/office/drawing/2014/main" id="{ABC63BF1-A391-E331-CC32-2E28C510289A}"/>
              </a:ext>
            </a:extLst>
          </p:cNvPr>
          <p:cNvSpPr txBox="1"/>
          <p:nvPr/>
        </p:nvSpPr>
        <p:spPr>
          <a:xfrm>
            <a:off x="2206276" y="6651448"/>
            <a:ext cx="1245791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chemeClr val="bg1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PRESTACIONES PARA 101 PERSONAS (98 PERSONAL Y 3 CD)</a:t>
            </a:r>
          </a:p>
        </p:txBody>
      </p:sp>
      <p:grpSp>
        <p:nvGrpSpPr>
          <p:cNvPr id="86" name="Grupo 85">
            <a:extLst>
              <a:ext uri="{FF2B5EF4-FFF2-40B4-BE49-F238E27FC236}">
                <a16:creationId xmlns:a16="http://schemas.microsoft.com/office/drawing/2014/main" id="{B4377C23-8C8F-B61F-0016-3AFC9FDF4495}"/>
              </a:ext>
            </a:extLst>
          </p:cNvPr>
          <p:cNvGrpSpPr/>
          <p:nvPr/>
        </p:nvGrpSpPr>
        <p:grpSpPr>
          <a:xfrm>
            <a:off x="4222642" y="7380877"/>
            <a:ext cx="8705595" cy="2067932"/>
            <a:chOff x="4198173" y="3143779"/>
            <a:chExt cx="8802889" cy="1764332"/>
          </a:xfrm>
        </p:grpSpPr>
        <p:sp>
          <p:nvSpPr>
            <p:cNvPr id="87" name="Rounded Rectangle 12">
              <a:extLst>
                <a:ext uri="{FF2B5EF4-FFF2-40B4-BE49-F238E27FC236}">
                  <a16:creationId xmlns:a16="http://schemas.microsoft.com/office/drawing/2014/main" id="{4D1AEDB3-B22F-267C-B84E-9EAAB0C7F5BE}"/>
                </a:ext>
              </a:extLst>
            </p:cNvPr>
            <p:cNvSpPr/>
            <p:nvPr/>
          </p:nvSpPr>
          <p:spPr>
            <a:xfrm>
              <a:off x="4198173" y="3143779"/>
              <a:ext cx="7556831" cy="1764332"/>
            </a:xfrm>
            <a:prstGeom prst="roundRect">
              <a:avLst>
                <a:gd name="adj" fmla="val 12821"/>
              </a:avLst>
            </a:prstGeom>
            <a:noFill/>
            <a:ln w="25400" cap="flat" cmpd="sng" algn="ctr">
              <a:solidFill>
                <a:schemeClr val="accent3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+mn-cs"/>
              </a:endParaRPr>
            </a:p>
          </p:txBody>
        </p:sp>
        <p:sp>
          <p:nvSpPr>
            <p:cNvPr id="88" name="TextBox 15">
              <a:extLst>
                <a:ext uri="{FF2B5EF4-FFF2-40B4-BE49-F238E27FC236}">
                  <a16:creationId xmlns:a16="http://schemas.microsoft.com/office/drawing/2014/main" id="{DA13BB5E-CB0B-34C0-B2A0-5A52121B66EB}"/>
                </a:ext>
              </a:extLst>
            </p:cNvPr>
            <p:cNvSpPr txBox="1"/>
            <p:nvPr/>
          </p:nvSpPr>
          <p:spPr>
            <a:xfrm>
              <a:off x="4417938" y="3391322"/>
              <a:ext cx="2835503" cy="1129141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154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Prestaciones</a:t>
              </a:r>
              <a:endParaRPr kumimoji="0" lang="en-US" sz="4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endParaRPr>
            </a:p>
          </p:txBody>
        </p:sp>
        <p:sp>
          <p:nvSpPr>
            <p:cNvPr id="89" name="TextBox 15">
              <a:extLst>
                <a:ext uri="{FF2B5EF4-FFF2-40B4-BE49-F238E27FC236}">
                  <a16:creationId xmlns:a16="http://schemas.microsoft.com/office/drawing/2014/main" id="{AF1CBBC3-AC2F-C7CD-08AE-A729AC6AA879}"/>
                </a:ext>
              </a:extLst>
            </p:cNvPr>
            <p:cNvSpPr txBox="1"/>
            <p:nvPr/>
          </p:nvSpPr>
          <p:spPr>
            <a:xfrm>
              <a:off x="7375632" y="3182509"/>
              <a:ext cx="5625430" cy="1654322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400">
                  <a:solidFill>
                    <a:schemeClr val="bg1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A</a:t>
              </a:r>
              <a:r>
                <a:rPr kumimoji="0" lang="en-US" sz="2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yuda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 para </a:t>
              </a:r>
              <a:r>
                <a:rPr kumimoji="0" lang="en-US" sz="2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estudios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 </a:t>
              </a: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Ayuda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 para </a:t>
              </a:r>
              <a:r>
                <a:rPr kumimoji="0" lang="en-US" sz="2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Gastos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 </a:t>
              </a:r>
              <a:r>
                <a:rPr kumimoji="0" lang="en-US" sz="2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funerarios</a:t>
              </a: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endParaRP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400" err="1">
                  <a:solidFill>
                    <a:schemeClr val="bg1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Ayuda</a:t>
              </a:r>
              <a:r>
                <a:rPr lang="en-US" sz="2400">
                  <a:solidFill>
                    <a:schemeClr val="bg1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 Escolar para </a:t>
              </a:r>
              <a:r>
                <a:rPr lang="en-US" sz="2400" err="1">
                  <a:solidFill>
                    <a:schemeClr val="bg1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hijos</a:t>
              </a:r>
              <a:endPara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endParaRP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Ayuda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 para </a:t>
              </a:r>
              <a:r>
                <a:rPr kumimoji="0" lang="en-US" sz="2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lentes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 </a:t>
              </a:r>
              <a:r>
                <a:rPr kumimoji="0" lang="en-US" sz="2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Graduados</a:t>
              </a: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endParaRP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400" err="1">
                  <a:solidFill>
                    <a:schemeClr val="bg1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Ayuda</a:t>
              </a:r>
              <a:r>
                <a:rPr lang="en-US" sz="2400">
                  <a:solidFill>
                    <a:schemeClr val="bg1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 </a:t>
              </a:r>
              <a:r>
                <a:rPr lang="en-US" sz="2400" err="1">
                  <a:solidFill>
                    <a:schemeClr val="bg1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por</a:t>
              </a:r>
              <a:r>
                <a:rPr lang="en-US" sz="2400">
                  <a:solidFill>
                    <a:schemeClr val="bg1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 </a:t>
              </a:r>
              <a:r>
                <a:rPr lang="en-US" sz="2400" err="1">
                  <a:solidFill>
                    <a:schemeClr val="bg1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maternidad</a:t>
              </a: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9019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n 57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64D09A49-8036-C587-BE1F-9E89D056C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5232" y="686386"/>
            <a:ext cx="2454820" cy="1163028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D9711B37-76E9-606F-975E-E5A08B7F18F9}"/>
              </a:ext>
            </a:extLst>
          </p:cNvPr>
          <p:cNvSpPr txBox="1"/>
          <p:nvPr/>
        </p:nvSpPr>
        <p:spPr>
          <a:xfrm>
            <a:off x="2459119" y="2417544"/>
            <a:ext cx="964723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/>
            <a:r>
              <a:rPr lang="es-MX" sz="4400">
                <a:solidFill>
                  <a:schemeClr val="accent3">
                    <a:lumMod val="75000"/>
                  </a:schemeClr>
                </a:solidFill>
                <a:latin typeface="Be Vietnam Pro" panose="020B0604020202020204" charset="0"/>
                <a:sym typeface="Unica One"/>
              </a:rPr>
              <a:t>Concurso “Celebremos</a:t>
            </a:r>
          </a:p>
          <a:p>
            <a:pPr algn="ctr" defTabSz="1828434"/>
            <a:r>
              <a:rPr lang="es-MX" sz="4400">
                <a:solidFill>
                  <a:schemeClr val="accent3">
                    <a:lumMod val="75000"/>
                  </a:schemeClr>
                </a:solidFill>
                <a:latin typeface="Be Vietnam Pro" panose="020B0604020202020204" charset="0"/>
                <a:sym typeface="Unica One"/>
              </a:rPr>
              <a:t>El cumpleaños 30 de INSAFORP”</a:t>
            </a:r>
            <a:endParaRPr lang="es-SV" sz="4400">
              <a:solidFill>
                <a:schemeClr val="accent3">
                  <a:lumMod val="75000"/>
                </a:schemeClr>
              </a:solidFill>
              <a:latin typeface="Be Vietnam Pro" panose="020B0604020202020204" charset="0"/>
              <a:sym typeface="Unica One"/>
            </a:endParaRPr>
          </a:p>
        </p:txBody>
      </p:sp>
      <p:sp>
        <p:nvSpPr>
          <p:cNvPr id="2" name="Google Shape;297;p33">
            <a:extLst>
              <a:ext uri="{FF2B5EF4-FFF2-40B4-BE49-F238E27FC236}">
                <a16:creationId xmlns:a16="http://schemas.microsoft.com/office/drawing/2014/main" id="{219F464C-A95B-5267-81DB-E8B6751F9841}"/>
              </a:ext>
            </a:extLst>
          </p:cNvPr>
          <p:cNvSpPr txBox="1">
            <a:spLocks/>
          </p:cNvSpPr>
          <p:nvPr/>
        </p:nvSpPr>
        <p:spPr>
          <a:xfrm>
            <a:off x="1717456" y="711686"/>
            <a:ext cx="18268715" cy="11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>
            <a:r>
              <a:rPr lang="es-SV" sz="7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de Recursos Humanos</a:t>
            </a:r>
            <a:br>
              <a:rPr lang="es-SV" sz="7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SV" sz="427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B6709B-74EE-E681-8EA9-E69FC43048EB}"/>
              </a:ext>
            </a:extLst>
          </p:cNvPr>
          <p:cNvSpPr txBox="1"/>
          <p:nvPr/>
        </p:nvSpPr>
        <p:spPr>
          <a:xfrm>
            <a:off x="1097199" y="8138696"/>
            <a:ext cx="1212148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/>
            <a:r>
              <a:rPr lang="es-MX" sz="4400">
                <a:solidFill>
                  <a:schemeClr val="accent3">
                    <a:lumMod val="75000"/>
                  </a:schemeClr>
                </a:solidFill>
                <a:latin typeface="Be Vietnam Pro" panose="020B0604020202020204" charset="0"/>
                <a:sym typeface="Unica One"/>
              </a:rPr>
              <a:t>Torneo Interinstitucional </a:t>
            </a:r>
          </a:p>
          <a:p>
            <a:pPr algn="ctr" defTabSz="1828434"/>
            <a:r>
              <a:rPr lang="es-MX" sz="4400">
                <a:solidFill>
                  <a:schemeClr val="accent3">
                    <a:lumMod val="75000"/>
                  </a:schemeClr>
                </a:solidFill>
                <a:latin typeface="Be Vietnam Pro" panose="020B0604020202020204" charset="0"/>
                <a:sym typeface="Unica One"/>
              </a:rPr>
              <a:t>de Fútbol 30 años INSAFORP– GRH, GCI</a:t>
            </a:r>
            <a:endParaRPr lang="es-SV" sz="4400">
              <a:solidFill>
                <a:schemeClr val="accent3">
                  <a:lumMod val="75000"/>
                </a:schemeClr>
              </a:solidFill>
              <a:latin typeface="Be Vietnam Pro" panose="020B0604020202020204" charset="0"/>
              <a:sym typeface="Unica One"/>
            </a:endParaRPr>
          </a:p>
        </p:txBody>
      </p:sp>
      <p:pic>
        <p:nvPicPr>
          <p:cNvPr id="8" name="Google Shape;4416;p58">
            <a:extLst>
              <a:ext uri="{FF2B5EF4-FFF2-40B4-BE49-F238E27FC236}">
                <a16:creationId xmlns:a16="http://schemas.microsoft.com/office/drawing/2014/main" id="{452CDEEC-B4F6-4DBD-624B-B4E6CBDECA49}"/>
              </a:ext>
            </a:extLst>
          </p:cNvPr>
          <p:cNvPicPr preferRelativeResize="0"/>
          <p:nvPr/>
        </p:nvPicPr>
        <p:blipFill rotWithShape="1">
          <a:blip r:embed="rId4"/>
          <a:srcRect l="2581" r="2581"/>
          <a:stretch/>
        </p:blipFill>
        <p:spPr>
          <a:xfrm>
            <a:off x="2039456" y="4473801"/>
            <a:ext cx="5243278" cy="3298598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9" name="Google Shape;4414;p58">
            <a:extLst>
              <a:ext uri="{FF2B5EF4-FFF2-40B4-BE49-F238E27FC236}">
                <a16:creationId xmlns:a16="http://schemas.microsoft.com/office/drawing/2014/main" id="{467BABEE-A5C6-720A-1A63-B36C7A875A3F}"/>
              </a:ext>
            </a:extLst>
          </p:cNvPr>
          <p:cNvPicPr preferRelativeResize="0"/>
          <p:nvPr/>
        </p:nvPicPr>
        <p:blipFill>
          <a:blip r:embed="rId5"/>
          <a:srcRect l="16520" r="16520"/>
          <a:stretch/>
        </p:blipFill>
        <p:spPr>
          <a:xfrm>
            <a:off x="7649597" y="4478351"/>
            <a:ext cx="4539228" cy="3294048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13" name="Imagen 12" descr="Un grupo de niños posando para una foto&#10;&#10;Descripción generada automáticamente">
            <a:extLst>
              <a:ext uri="{FF2B5EF4-FFF2-40B4-BE49-F238E27FC236}">
                <a16:creationId xmlns:a16="http://schemas.microsoft.com/office/drawing/2014/main" id="{A8FFFD21-88AD-1337-261A-473CAED801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414"/>
          <a:stretch/>
        </p:blipFill>
        <p:spPr>
          <a:xfrm>
            <a:off x="7368202" y="9951543"/>
            <a:ext cx="5914343" cy="2874571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15" name="Imagen 14" descr="Grupo de personas en una cancha&#10;&#10;Descripción generada automáticamente">
            <a:extLst>
              <a:ext uri="{FF2B5EF4-FFF2-40B4-BE49-F238E27FC236}">
                <a16:creationId xmlns:a16="http://schemas.microsoft.com/office/drawing/2014/main" id="{9364F3BE-F11F-146B-AD05-67C8A7D9A2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1843"/>
          <a:stretch/>
        </p:blipFill>
        <p:spPr>
          <a:xfrm>
            <a:off x="1429329" y="9951544"/>
            <a:ext cx="5631374" cy="287457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4E98A55-2F7E-1E3E-A94B-D0B9569A5CDD}"/>
              </a:ext>
            </a:extLst>
          </p:cNvPr>
          <p:cNvSpPr txBox="1"/>
          <p:nvPr/>
        </p:nvSpPr>
        <p:spPr>
          <a:xfrm>
            <a:off x="14288558" y="3411972"/>
            <a:ext cx="925149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/>
            <a:r>
              <a:rPr lang="es-MX" sz="4400">
                <a:solidFill>
                  <a:schemeClr val="accent3">
                    <a:lumMod val="75000"/>
                  </a:schemeClr>
                </a:solidFill>
                <a:latin typeface="Be Vietnam Pro" panose="020B0604020202020204" charset="0"/>
                <a:sym typeface="Unica One"/>
              </a:rPr>
              <a:t>Evento “Desarrollo integral </a:t>
            </a:r>
          </a:p>
          <a:p>
            <a:pPr algn="ctr" defTabSz="1828434"/>
            <a:r>
              <a:rPr lang="es-MX" sz="4400">
                <a:solidFill>
                  <a:schemeClr val="accent3">
                    <a:lumMod val="75000"/>
                  </a:schemeClr>
                </a:solidFill>
                <a:latin typeface="Be Vietnam Pro" panose="020B0604020202020204" charset="0"/>
                <a:sym typeface="Unica One"/>
              </a:rPr>
              <a:t>y reconocimiento a la </a:t>
            </a:r>
          </a:p>
          <a:p>
            <a:pPr algn="ctr" defTabSz="1828434"/>
            <a:r>
              <a:rPr lang="es-MX" sz="4400">
                <a:solidFill>
                  <a:schemeClr val="accent3">
                    <a:lumMod val="75000"/>
                  </a:schemeClr>
                </a:solidFill>
                <a:latin typeface="Be Vietnam Pro" panose="020B0604020202020204" charset="0"/>
                <a:sym typeface="Unica One"/>
              </a:rPr>
              <a:t>mujer INSAFORP”. </a:t>
            </a:r>
            <a:endParaRPr lang="es-SV" sz="4400">
              <a:solidFill>
                <a:schemeClr val="accent3">
                  <a:lumMod val="75000"/>
                </a:schemeClr>
              </a:solidFill>
              <a:latin typeface="Be Vietnam Pro" panose="020B0604020202020204" charset="0"/>
              <a:sym typeface="Unica One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ABA26C1-F314-1055-0CA9-16CBE6FD21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68767" y="6123100"/>
            <a:ext cx="8082800" cy="5388534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98863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97;p33">
            <a:extLst>
              <a:ext uri="{FF2B5EF4-FFF2-40B4-BE49-F238E27FC236}">
                <a16:creationId xmlns:a16="http://schemas.microsoft.com/office/drawing/2014/main" id="{77053180-6B0C-7CFB-5577-32656204C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7456" y="711686"/>
            <a:ext cx="18268715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s-SV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</a:t>
            </a:r>
            <a:r>
              <a:rPr lang="es-SV" sz="7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Recursos Humanos</a:t>
            </a:r>
            <a:br>
              <a:rPr lang="es-SV" sz="7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sz="427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Imagen 57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64D09A49-8036-C587-BE1F-9E89D056C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5232" y="686386"/>
            <a:ext cx="2454820" cy="1163028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DAE00A78-B400-9109-8284-0F553E80AFF8}"/>
              </a:ext>
            </a:extLst>
          </p:cNvPr>
          <p:cNvSpPr txBox="1"/>
          <p:nvPr/>
        </p:nvSpPr>
        <p:spPr>
          <a:xfrm>
            <a:off x="1949635" y="1927028"/>
            <a:ext cx="121879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SV" sz="4000">
                <a:solidFill>
                  <a:srgbClr val="FFFFFF"/>
                </a:solidFill>
                <a:latin typeface="Abel"/>
                <a:cs typeface="Lexend Deca SemiBold"/>
              </a:rPr>
              <a:t>Datos </a:t>
            </a:r>
            <a:r>
              <a:rPr lang="es-SV" sz="4000" b="0">
                <a:solidFill>
                  <a:srgbClr val="FFFFFF"/>
                </a:solidFill>
                <a:latin typeface="Abel"/>
                <a:cs typeface="Lexend Deca SemiBold"/>
              </a:rPr>
              <a:t>de movimientos de personal Primer Semestre 2023</a:t>
            </a:r>
            <a:endParaRPr lang="es-SV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A88705-CEEA-A560-8F64-9B3B1F4E1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665" y="11336599"/>
            <a:ext cx="2269095" cy="285521"/>
          </a:xfrm>
          <a:prstGeom prst="rect">
            <a:avLst/>
          </a:prstGeom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3C712DE4-736D-0F71-66CF-4747C45C73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702906"/>
              </p:ext>
            </p:extLst>
          </p:nvPr>
        </p:nvGraphicFramePr>
        <p:xfrm>
          <a:off x="5651805" y="4463947"/>
          <a:ext cx="11944820" cy="5043618"/>
        </p:xfrm>
        <a:graphic>
          <a:graphicData uri="http://schemas.openxmlformats.org/drawingml/2006/table">
            <a:tbl>
              <a:tblPr firstRow="1" bandRow="1">
                <a:tableStyleId>{FCE26AAD-4FA4-4C1C-8343-F9734F5866CA}</a:tableStyleId>
              </a:tblPr>
              <a:tblGrid>
                <a:gridCol w="8125884">
                  <a:extLst>
                    <a:ext uri="{9D8B030D-6E8A-4147-A177-3AD203B41FA5}">
                      <a16:colId xmlns:a16="http://schemas.microsoft.com/office/drawing/2014/main" val="3132254893"/>
                    </a:ext>
                  </a:extLst>
                </a:gridCol>
                <a:gridCol w="3818936">
                  <a:extLst>
                    <a:ext uri="{9D8B030D-6E8A-4147-A177-3AD203B41FA5}">
                      <a16:colId xmlns:a16="http://schemas.microsoft.com/office/drawing/2014/main" val="1435456490"/>
                    </a:ext>
                  </a:extLst>
                </a:gridCol>
              </a:tblGrid>
              <a:tr h="1425878">
                <a:tc>
                  <a:txBody>
                    <a:bodyPr/>
                    <a:lstStyle/>
                    <a:p>
                      <a:r>
                        <a:rPr lang="es-SV">
                          <a:solidFill>
                            <a:schemeClr val="bg1"/>
                          </a:solidFill>
                        </a:rPr>
                        <a:t>Ingresos de personal </a:t>
                      </a:r>
                    </a:p>
                    <a:p>
                      <a:r>
                        <a:rPr lang="es-SV">
                          <a:solidFill>
                            <a:schemeClr val="bg1"/>
                          </a:solidFill>
                        </a:rPr>
                        <a:t>Enero-Julio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>
                          <a:solidFill>
                            <a:schemeClr val="bg1"/>
                          </a:solidFill>
                        </a:rPr>
                        <a:t>4 personas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3080153"/>
                  </a:ext>
                </a:extLst>
              </a:tr>
              <a:tr h="1425878">
                <a:tc>
                  <a:txBody>
                    <a:bodyPr/>
                    <a:lstStyle/>
                    <a:p>
                      <a:r>
                        <a:rPr lang="es-SV">
                          <a:solidFill>
                            <a:schemeClr val="bg1"/>
                          </a:solidFill>
                        </a:rPr>
                        <a:t>Salidas de Personal</a:t>
                      </a:r>
                    </a:p>
                    <a:p>
                      <a:r>
                        <a:rPr lang="es-SV">
                          <a:solidFill>
                            <a:schemeClr val="bg1"/>
                          </a:solidFill>
                        </a:rPr>
                        <a:t>Enero-Julio 2023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>
                          <a:solidFill>
                            <a:schemeClr val="bg1"/>
                          </a:solidFill>
                        </a:rPr>
                        <a:t>9 personas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9405326"/>
                  </a:ext>
                </a:extLst>
              </a:tr>
              <a:tr h="1425878">
                <a:tc>
                  <a:txBody>
                    <a:bodyPr/>
                    <a:lstStyle/>
                    <a:p>
                      <a:r>
                        <a:rPr lang="es-SV">
                          <a:solidFill>
                            <a:schemeClr val="bg1"/>
                          </a:solidFill>
                        </a:rPr>
                        <a:t>Tasa de rotación del personal </a:t>
                      </a:r>
                    </a:p>
                    <a:p>
                      <a:r>
                        <a:rPr lang="es-SV">
                          <a:solidFill>
                            <a:schemeClr val="bg1"/>
                          </a:solidFill>
                        </a:rPr>
                        <a:t>Enero – Julio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>
                          <a:solidFill>
                            <a:schemeClr val="bg1"/>
                          </a:solidFill>
                        </a:rPr>
                        <a:t>7.69%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715621"/>
                  </a:ext>
                </a:extLst>
              </a:tr>
              <a:tr h="765984">
                <a:tc>
                  <a:txBody>
                    <a:bodyPr/>
                    <a:lstStyle/>
                    <a:p>
                      <a:r>
                        <a:rPr lang="es-SV" b="1">
                          <a:solidFill>
                            <a:schemeClr val="bg1"/>
                          </a:solidFill>
                        </a:rPr>
                        <a:t>Total personal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b="1">
                          <a:solidFill>
                            <a:schemeClr val="bg1"/>
                          </a:solidFill>
                        </a:rPr>
                        <a:t>117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2335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08329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title"/>
          </p:nvPr>
        </p:nvSpPr>
        <p:spPr>
          <a:xfrm>
            <a:off x="4224744" y="5263095"/>
            <a:ext cx="4797326" cy="1394880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br>
              <a:rPr lang="en" sz="13800"/>
            </a:br>
            <a:br>
              <a:rPr lang="en" sz="13800"/>
            </a:br>
            <a:br>
              <a:rPr lang="en" sz="13800"/>
            </a:br>
            <a:r>
              <a:rPr lang="es-419" sz="7200" b="0" spc="200">
                <a:solidFill>
                  <a:schemeClr val="tx2">
                    <a:lumMod val="50000"/>
                  </a:schemeClr>
                </a:solidFill>
                <a:latin typeface="Be Vietnam Pro" panose="020B0604020202020204" charset="0"/>
                <a:cs typeface="Arial"/>
                <a:sym typeface="Arial"/>
              </a:rPr>
              <a:t>Gerencia</a:t>
            </a:r>
            <a:endParaRPr lang="es-419" sz="10931" spc="20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D9B836-F891-6495-887B-AAFB72AAEB47}"/>
              </a:ext>
            </a:extLst>
          </p:cNvPr>
          <p:cNvSpPr/>
          <p:nvPr/>
        </p:nvSpPr>
        <p:spPr>
          <a:xfrm>
            <a:off x="3559890" y="5911023"/>
            <a:ext cx="6584235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tabLst/>
              <a:defRPr/>
            </a:pPr>
            <a:r>
              <a:rPr kumimoji="0" lang="es-ES" sz="16500" b="1" i="0" u="none" strike="noStrike" kern="0" cap="none" spc="50" normalizeH="0" baseline="0" noProof="0">
                <a:ln w="57150">
                  <a:solidFill>
                    <a:srgbClr val="999999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e Vietnam Pro"/>
                <a:cs typeface="Arial"/>
                <a:sym typeface="Be Vietnam Pro"/>
              </a:rPr>
              <a:t>Legal</a:t>
            </a:r>
          </a:p>
        </p:txBody>
      </p:sp>
      <p:pic>
        <p:nvPicPr>
          <p:cNvPr id="46" name="Imagen 45" descr="Forma&#10;&#10;Descripción generada automáticamente con confianza media">
            <a:extLst>
              <a:ext uri="{FF2B5EF4-FFF2-40B4-BE49-F238E27FC236}">
                <a16:creationId xmlns:a16="http://schemas.microsoft.com/office/drawing/2014/main" id="{BA3F07BC-5E26-083D-DF34-A250DCCB8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9985" y="662990"/>
            <a:ext cx="2791924" cy="175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582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97;p33">
            <a:extLst>
              <a:ext uri="{FF2B5EF4-FFF2-40B4-BE49-F238E27FC236}">
                <a16:creationId xmlns:a16="http://schemas.microsoft.com/office/drawing/2014/main" id="{77053180-6B0C-7CFB-5577-32656204C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7456" y="711686"/>
            <a:ext cx="18268715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s-SV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</a:t>
            </a:r>
            <a:r>
              <a:rPr lang="es-SV" sz="7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Legal</a:t>
            </a:r>
            <a:endParaRPr sz="72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Imagen 57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64D09A49-8036-C587-BE1F-9E89D056C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5232" y="686386"/>
            <a:ext cx="2454820" cy="1163028"/>
          </a:xfrm>
          <a:prstGeom prst="rect">
            <a:avLst/>
          </a:prstGeom>
        </p:spPr>
      </p:pic>
      <p:sp>
        <p:nvSpPr>
          <p:cNvPr id="2" name="TextBox 15">
            <a:extLst>
              <a:ext uri="{FF2B5EF4-FFF2-40B4-BE49-F238E27FC236}">
                <a16:creationId xmlns:a16="http://schemas.microsoft.com/office/drawing/2014/main" id="{6852FF23-C887-5054-82AC-8AA48EBFB865}"/>
              </a:ext>
            </a:extLst>
          </p:cNvPr>
          <p:cNvSpPr txBox="1"/>
          <p:nvPr/>
        </p:nvSpPr>
        <p:spPr>
          <a:xfrm>
            <a:off x="1990368" y="3874512"/>
            <a:ext cx="10521402" cy="52308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7885">
              <a:buClrTx/>
              <a:defRPr/>
            </a:pPr>
            <a:r>
              <a:rPr lang="en-US" sz="2799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GESTIÓN DE DOCUMENTOS LEGALES</a:t>
            </a:r>
          </a:p>
        </p:txBody>
      </p:sp>
      <p:graphicFrame>
        <p:nvGraphicFramePr>
          <p:cNvPr id="3" name="Chart 25">
            <a:extLst>
              <a:ext uri="{FF2B5EF4-FFF2-40B4-BE49-F238E27FC236}">
                <a16:creationId xmlns:a16="http://schemas.microsoft.com/office/drawing/2014/main" id="{9FAFB60F-B89F-9451-0C1B-79ACC615A5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0406550"/>
              </p:ext>
            </p:extLst>
          </p:nvPr>
        </p:nvGraphicFramePr>
        <p:xfrm>
          <a:off x="1152701" y="4739374"/>
          <a:ext cx="11822141" cy="2516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52">
            <a:extLst>
              <a:ext uri="{FF2B5EF4-FFF2-40B4-BE49-F238E27FC236}">
                <a16:creationId xmlns:a16="http://schemas.microsoft.com/office/drawing/2014/main" id="{53FAB337-DCDC-5734-6FAB-E9B733BF77D1}"/>
              </a:ext>
            </a:extLst>
          </p:cNvPr>
          <p:cNvSpPr txBox="1"/>
          <p:nvPr/>
        </p:nvSpPr>
        <p:spPr>
          <a:xfrm>
            <a:off x="15153472" y="7285436"/>
            <a:ext cx="3938569" cy="52308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7885">
              <a:buClrTx/>
              <a:defRPr/>
            </a:pPr>
            <a:r>
              <a:rPr lang="en-US" sz="2799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MONTO EJECUTADO</a:t>
            </a:r>
          </a:p>
        </p:txBody>
      </p:sp>
      <p:graphicFrame>
        <p:nvGraphicFramePr>
          <p:cNvPr id="5" name="Chart 25">
            <a:extLst>
              <a:ext uri="{FF2B5EF4-FFF2-40B4-BE49-F238E27FC236}">
                <a16:creationId xmlns:a16="http://schemas.microsoft.com/office/drawing/2014/main" id="{4CDD8F61-6675-ECAB-383E-9A864C7DC1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7905675"/>
              </p:ext>
            </p:extLst>
          </p:nvPr>
        </p:nvGraphicFramePr>
        <p:xfrm>
          <a:off x="12601493" y="8013580"/>
          <a:ext cx="9549336" cy="4648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Rectangle 8">
            <a:extLst>
              <a:ext uri="{FF2B5EF4-FFF2-40B4-BE49-F238E27FC236}">
                <a16:creationId xmlns:a16="http://schemas.microsoft.com/office/drawing/2014/main" id="{4968E273-2A1F-390D-D6C2-FE3BA115508D}"/>
              </a:ext>
            </a:extLst>
          </p:cNvPr>
          <p:cNvSpPr/>
          <p:nvPr/>
        </p:nvSpPr>
        <p:spPr>
          <a:xfrm>
            <a:off x="3751901" y="8049189"/>
            <a:ext cx="7587610" cy="1321510"/>
          </a:xfrm>
          <a:prstGeom prst="roundRect">
            <a:avLst/>
          </a:prstGeom>
          <a:noFill/>
          <a:ln w="254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126">
              <a:buClrTx/>
              <a:defRPr/>
            </a:pPr>
            <a:endParaRPr lang="en-US" sz="1799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A0499E9F-9733-F3D1-5162-32A9EC18312A}"/>
              </a:ext>
            </a:extLst>
          </p:cNvPr>
          <p:cNvSpPr txBox="1"/>
          <p:nvPr/>
        </p:nvSpPr>
        <p:spPr>
          <a:xfrm>
            <a:off x="7709870" y="8323906"/>
            <a:ext cx="2542284" cy="83078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914126">
              <a:defRPr/>
            </a:pPr>
            <a:r>
              <a:rPr lang="en-US" sz="2399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Documentos</a:t>
            </a:r>
            <a:r>
              <a:rPr lang="en-US" sz="2399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</a:p>
          <a:p>
            <a:pPr algn="ctr" defTabSz="914126">
              <a:defRPr/>
            </a:pPr>
            <a:r>
              <a:rPr lang="en-US" sz="2399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legales</a:t>
            </a:r>
            <a:r>
              <a:rPr lang="en-US" sz="2399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  <a:r>
              <a:rPr lang="en-US" sz="2399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elaborados</a:t>
            </a:r>
            <a:endParaRPr lang="en-US" sz="2399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DCDD76A6-4FBA-340E-CE14-3429E4BF96F3}"/>
              </a:ext>
            </a:extLst>
          </p:cNvPr>
          <p:cNvSpPr txBox="1"/>
          <p:nvPr/>
        </p:nvSpPr>
        <p:spPr>
          <a:xfrm>
            <a:off x="5281184" y="8152961"/>
            <a:ext cx="1673121" cy="83078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914126">
              <a:defRPr/>
            </a:pPr>
            <a:r>
              <a:rPr lang="en-US" sz="4799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178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90BE62-5943-C9D9-C777-5371A5D4BFE4}"/>
              </a:ext>
            </a:extLst>
          </p:cNvPr>
          <p:cNvSpPr/>
          <p:nvPr/>
        </p:nvSpPr>
        <p:spPr>
          <a:xfrm>
            <a:off x="3751900" y="9524492"/>
            <a:ext cx="7587610" cy="1321510"/>
          </a:xfrm>
          <a:prstGeom prst="roundRect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126">
              <a:buClrTx/>
              <a:defRPr/>
            </a:pPr>
            <a:endParaRPr lang="en-US" sz="1799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6EA04AC8-317E-61A0-630C-C976FC465B83}"/>
              </a:ext>
            </a:extLst>
          </p:cNvPr>
          <p:cNvSpPr txBox="1"/>
          <p:nvPr/>
        </p:nvSpPr>
        <p:spPr>
          <a:xfrm>
            <a:off x="6843654" y="9722878"/>
            <a:ext cx="4273261" cy="830716"/>
          </a:xfrm>
          <a:prstGeom prst="rect">
            <a:avLst/>
          </a:prstGeom>
          <a:noFill/>
        </p:spPr>
        <p:txBody>
          <a:bodyPr wrap="square" lIns="91416" tIns="45708" rIns="91416" bIns="45708" rtlCol="0" anchor="t" anchorCtr="0">
            <a:spAutoFit/>
          </a:bodyPr>
          <a:lstStyle/>
          <a:p>
            <a:pPr algn="ctr" defTabSz="914126">
              <a:defRPr/>
            </a:pPr>
            <a:r>
              <a:rPr lang="en-US" sz="2399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Porcentaje</a:t>
            </a:r>
            <a:r>
              <a:rPr lang="en-US" sz="2399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de </a:t>
            </a:r>
            <a:r>
              <a:rPr lang="en-US" sz="2399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atención</a:t>
            </a:r>
            <a:r>
              <a:rPr lang="en-US" sz="2399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a las </a:t>
            </a:r>
            <a:r>
              <a:rPr lang="en-US" sz="2399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gestiones</a:t>
            </a:r>
            <a:r>
              <a:rPr lang="en-US" sz="2399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  <a:r>
              <a:rPr lang="en-US" sz="2399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legales</a:t>
            </a:r>
            <a:r>
              <a:rPr lang="en-US" sz="2399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  <a:r>
              <a:rPr lang="en-US" sz="2399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institucionales</a:t>
            </a:r>
            <a:endParaRPr lang="en-US" sz="2399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A9E945D2-1003-BE05-48CD-76E12182068D}"/>
              </a:ext>
            </a:extLst>
          </p:cNvPr>
          <p:cNvSpPr txBox="1"/>
          <p:nvPr/>
        </p:nvSpPr>
        <p:spPr>
          <a:xfrm>
            <a:off x="5291327" y="9768933"/>
            <a:ext cx="1691489" cy="830868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ctr" defTabSz="914126">
              <a:defRPr/>
            </a:pPr>
            <a:r>
              <a:rPr lang="en-US" sz="4799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100% 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6D218D9E-1377-26C5-C3A2-30FD105C33D6}"/>
              </a:ext>
            </a:extLst>
          </p:cNvPr>
          <p:cNvSpPr/>
          <p:nvPr/>
        </p:nvSpPr>
        <p:spPr>
          <a:xfrm>
            <a:off x="3751897" y="10978937"/>
            <a:ext cx="7587610" cy="1321510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126">
              <a:buClrTx/>
              <a:defRPr/>
            </a:pPr>
            <a:endParaRPr lang="en-US" sz="1799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B2039767-0F5F-6628-D39C-C4C4FDCF2FBF}"/>
              </a:ext>
            </a:extLst>
          </p:cNvPr>
          <p:cNvSpPr txBox="1"/>
          <p:nvPr/>
        </p:nvSpPr>
        <p:spPr>
          <a:xfrm>
            <a:off x="5288748" y="11183529"/>
            <a:ext cx="2237468" cy="830781"/>
          </a:xfrm>
          <a:prstGeom prst="rect">
            <a:avLst/>
          </a:prstGeom>
          <a:noFill/>
        </p:spPr>
        <p:txBody>
          <a:bodyPr wrap="square" lIns="91416" tIns="45708" rIns="91416" bIns="45708" rtlCol="0" anchor="t" anchorCtr="0">
            <a:spAutoFit/>
          </a:bodyPr>
          <a:lstStyle/>
          <a:p>
            <a:pPr defTabSz="914126">
              <a:defRPr/>
            </a:pPr>
            <a:r>
              <a:rPr lang="en-US" sz="4799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100%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E5AD4477-F793-DEE2-EEA1-DB97FF607B14}"/>
              </a:ext>
            </a:extLst>
          </p:cNvPr>
          <p:cNvSpPr txBox="1"/>
          <p:nvPr/>
        </p:nvSpPr>
        <p:spPr>
          <a:xfrm>
            <a:off x="6843654" y="11152791"/>
            <a:ext cx="4271072" cy="830781"/>
          </a:xfrm>
          <a:prstGeom prst="rect">
            <a:avLst/>
          </a:prstGeom>
          <a:noFill/>
        </p:spPr>
        <p:txBody>
          <a:bodyPr wrap="square" lIns="91416" tIns="45708" rIns="91416" bIns="45708" rtlCol="0" anchor="t" anchorCtr="0">
            <a:spAutoFit/>
          </a:bodyPr>
          <a:lstStyle/>
          <a:p>
            <a:pPr algn="ctr" defTabSz="914126">
              <a:defRPr/>
            </a:pPr>
            <a:r>
              <a:rPr lang="en-US" sz="2399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rPr>
              <a:t>Asesorias</a:t>
            </a:r>
            <a:r>
              <a:rPr lang="en-US" sz="2399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rPr>
              <a:t> y </a:t>
            </a:r>
            <a:r>
              <a:rPr lang="en-US" sz="2399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rPr>
              <a:t>viabilidades</a:t>
            </a:r>
            <a:r>
              <a:rPr lang="en-US" sz="2399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rPr>
              <a:t> </a:t>
            </a:r>
          </a:p>
          <a:p>
            <a:pPr algn="ctr" defTabSz="914126">
              <a:defRPr/>
            </a:pPr>
            <a:r>
              <a:rPr lang="en-US" sz="2399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rPr>
              <a:t>sin </a:t>
            </a:r>
            <a:r>
              <a:rPr lang="en-US" sz="2399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rPr>
              <a:t>observaciones</a:t>
            </a:r>
            <a:endParaRPr lang="en-US" sz="2399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15" name="Freeform 77">
            <a:extLst>
              <a:ext uri="{FF2B5EF4-FFF2-40B4-BE49-F238E27FC236}">
                <a16:creationId xmlns:a16="http://schemas.microsoft.com/office/drawing/2014/main" id="{22288559-3E6D-8FBD-4E2D-D93D158ED44A}"/>
              </a:ext>
            </a:extLst>
          </p:cNvPr>
          <p:cNvSpPr>
            <a:spLocks noEditPoints="1"/>
          </p:cNvSpPr>
          <p:nvPr/>
        </p:nvSpPr>
        <p:spPr bwMode="auto">
          <a:xfrm>
            <a:off x="4192210" y="11293667"/>
            <a:ext cx="705547" cy="720643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26">
              <a:buClrTx/>
              <a:defRPr/>
            </a:pPr>
            <a:endParaRPr lang="en-US" sz="1799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grpSp>
        <p:nvGrpSpPr>
          <p:cNvPr id="16" name="Grupo 8">
            <a:extLst>
              <a:ext uri="{FF2B5EF4-FFF2-40B4-BE49-F238E27FC236}">
                <a16:creationId xmlns:a16="http://schemas.microsoft.com/office/drawing/2014/main" id="{E7C893CB-4015-DC95-9F76-0613F6F88AE2}"/>
              </a:ext>
            </a:extLst>
          </p:cNvPr>
          <p:cNvGrpSpPr/>
          <p:nvPr/>
        </p:nvGrpSpPr>
        <p:grpSpPr>
          <a:xfrm>
            <a:off x="19715343" y="8013803"/>
            <a:ext cx="2435486" cy="923092"/>
            <a:chOff x="21808511" y="8736953"/>
            <a:chExt cx="2436121" cy="923333"/>
          </a:xfrm>
        </p:grpSpPr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45E39BAB-1C21-99B3-859A-5310945D9ACC}"/>
                </a:ext>
              </a:extLst>
            </p:cNvPr>
            <p:cNvSpPr txBox="1"/>
            <p:nvPr/>
          </p:nvSpPr>
          <p:spPr>
            <a:xfrm>
              <a:off x="22680217" y="8736953"/>
              <a:ext cx="792089" cy="52322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 defTabSz="1827885">
                <a:buClrTx/>
              </a:pPr>
              <a:r>
                <a:rPr lang="en-US" sz="2799" kern="12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83%</a:t>
              </a: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260E423D-39B5-C202-B13D-85C19968CA1F}"/>
                </a:ext>
              </a:extLst>
            </p:cNvPr>
            <p:cNvSpPr txBox="1"/>
            <p:nvPr/>
          </p:nvSpPr>
          <p:spPr>
            <a:xfrm>
              <a:off x="21808511" y="9260176"/>
              <a:ext cx="2436121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7885">
                <a:buClrTx/>
              </a:pPr>
              <a:r>
                <a:rPr lang="en-US" sz="1999" kern="12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EJECUCIÓN</a:t>
              </a:r>
            </a:p>
          </p:txBody>
        </p:sp>
      </p:grpSp>
      <p:sp>
        <p:nvSpPr>
          <p:cNvPr id="20" name="Google Shape;13271;p88">
            <a:extLst>
              <a:ext uri="{FF2B5EF4-FFF2-40B4-BE49-F238E27FC236}">
                <a16:creationId xmlns:a16="http://schemas.microsoft.com/office/drawing/2014/main" id="{7F0C6893-30F8-FBB2-F98A-15B6A01A7248}"/>
              </a:ext>
            </a:extLst>
          </p:cNvPr>
          <p:cNvSpPr/>
          <p:nvPr/>
        </p:nvSpPr>
        <p:spPr>
          <a:xfrm>
            <a:off x="4110427" y="8253585"/>
            <a:ext cx="868034" cy="830781"/>
          </a:xfrm>
          <a:custGeom>
            <a:avLst/>
            <a:gdLst/>
            <a:ahLst/>
            <a:cxnLst/>
            <a:rect l="l" t="t" r="r" b="b"/>
            <a:pathLst>
              <a:path w="10895" h="11216" extrusionOk="0">
                <a:moveTo>
                  <a:pt x="5454" y="322"/>
                </a:moveTo>
                <a:cubicBezTo>
                  <a:pt x="5740" y="322"/>
                  <a:pt x="5954" y="548"/>
                  <a:pt x="5954" y="834"/>
                </a:cubicBezTo>
                <a:cubicBezTo>
                  <a:pt x="5954" y="1012"/>
                  <a:pt x="5871" y="1155"/>
                  <a:pt x="5716" y="1250"/>
                </a:cubicBezTo>
                <a:lnTo>
                  <a:pt x="5704" y="1262"/>
                </a:lnTo>
                <a:lnTo>
                  <a:pt x="5692" y="1262"/>
                </a:lnTo>
                <a:cubicBezTo>
                  <a:pt x="5680" y="1262"/>
                  <a:pt x="5680" y="1274"/>
                  <a:pt x="5656" y="1274"/>
                </a:cubicBezTo>
                <a:lnTo>
                  <a:pt x="5644" y="1274"/>
                </a:lnTo>
                <a:cubicBezTo>
                  <a:pt x="5644" y="1274"/>
                  <a:pt x="5632" y="1274"/>
                  <a:pt x="5632" y="1298"/>
                </a:cubicBezTo>
                <a:lnTo>
                  <a:pt x="5621" y="1298"/>
                </a:lnTo>
                <a:cubicBezTo>
                  <a:pt x="5597" y="1298"/>
                  <a:pt x="5597" y="1298"/>
                  <a:pt x="5585" y="1310"/>
                </a:cubicBezTo>
                <a:lnTo>
                  <a:pt x="5263" y="1310"/>
                </a:lnTo>
                <a:cubicBezTo>
                  <a:pt x="5240" y="1310"/>
                  <a:pt x="5240" y="1310"/>
                  <a:pt x="5228" y="1298"/>
                </a:cubicBezTo>
                <a:lnTo>
                  <a:pt x="5216" y="1298"/>
                </a:lnTo>
                <a:cubicBezTo>
                  <a:pt x="5216" y="1298"/>
                  <a:pt x="5204" y="1298"/>
                  <a:pt x="5204" y="1274"/>
                </a:cubicBezTo>
                <a:lnTo>
                  <a:pt x="5180" y="1274"/>
                </a:lnTo>
                <a:cubicBezTo>
                  <a:pt x="5168" y="1274"/>
                  <a:pt x="5168" y="1262"/>
                  <a:pt x="5156" y="1262"/>
                </a:cubicBezTo>
                <a:lnTo>
                  <a:pt x="5144" y="1262"/>
                </a:lnTo>
                <a:cubicBezTo>
                  <a:pt x="5144" y="1262"/>
                  <a:pt x="5120" y="1262"/>
                  <a:pt x="5120" y="1250"/>
                </a:cubicBezTo>
                <a:cubicBezTo>
                  <a:pt x="4989" y="1155"/>
                  <a:pt x="4882" y="1012"/>
                  <a:pt x="4882" y="834"/>
                </a:cubicBezTo>
                <a:cubicBezTo>
                  <a:pt x="4942" y="548"/>
                  <a:pt x="5168" y="322"/>
                  <a:pt x="5454" y="322"/>
                </a:cubicBezTo>
                <a:close/>
                <a:moveTo>
                  <a:pt x="5644" y="1631"/>
                </a:moveTo>
                <a:lnTo>
                  <a:pt x="5644" y="1834"/>
                </a:lnTo>
                <a:lnTo>
                  <a:pt x="5240" y="1834"/>
                </a:lnTo>
                <a:lnTo>
                  <a:pt x="5240" y="1631"/>
                </a:lnTo>
                <a:lnTo>
                  <a:pt x="5263" y="1631"/>
                </a:lnTo>
                <a:cubicBezTo>
                  <a:pt x="5275" y="1631"/>
                  <a:pt x="5287" y="1631"/>
                  <a:pt x="5287" y="1655"/>
                </a:cubicBezTo>
                <a:lnTo>
                  <a:pt x="5632" y="1655"/>
                </a:lnTo>
                <a:cubicBezTo>
                  <a:pt x="5621" y="1631"/>
                  <a:pt x="5632" y="1631"/>
                  <a:pt x="5644" y="1631"/>
                </a:cubicBezTo>
                <a:close/>
                <a:moveTo>
                  <a:pt x="7002" y="2143"/>
                </a:moveTo>
                <a:cubicBezTo>
                  <a:pt x="7418" y="2143"/>
                  <a:pt x="7799" y="2310"/>
                  <a:pt x="8085" y="2584"/>
                </a:cubicBezTo>
                <a:cubicBezTo>
                  <a:pt x="8335" y="2858"/>
                  <a:pt x="8680" y="3001"/>
                  <a:pt x="9050" y="3001"/>
                </a:cubicBezTo>
                <a:lnTo>
                  <a:pt x="10514" y="3001"/>
                </a:lnTo>
                <a:lnTo>
                  <a:pt x="10514" y="3334"/>
                </a:lnTo>
                <a:lnTo>
                  <a:pt x="9050" y="3334"/>
                </a:lnTo>
                <a:lnTo>
                  <a:pt x="9050" y="3346"/>
                </a:lnTo>
                <a:cubicBezTo>
                  <a:pt x="8597" y="3346"/>
                  <a:pt x="8180" y="3167"/>
                  <a:pt x="7859" y="2846"/>
                </a:cubicBezTo>
                <a:cubicBezTo>
                  <a:pt x="7645" y="2608"/>
                  <a:pt x="7323" y="2465"/>
                  <a:pt x="7002" y="2465"/>
                </a:cubicBezTo>
                <a:lnTo>
                  <a:pt x="3942" y="2465"/>
                </a:lnTo>
                <a:cubicBezTo>
                  <a:pt x="3573" y="2465"/>
                  <a:pt x="3227" y="2620"/>
                  <a:pt x="2977" y="2882"/>
                </a:cubicBezTo>
                <a:cubicBezTo>
                  <a:pt x="2715" y="3167"/>
                  <a:pt x="2311" y="3334"/>
                  <a:pt x="1894" y="3334"/>
                </a:cubicBezTo>
                <a:lnTo>
                  <a:pt x="370" y="3334"/>
                </a:lnTo>
                <a:lnTo>
                  <a:pt x="370" y="3001"/>
                </a:lnTo>
                <a:lnTo>
                  <a:pt x="1834" y="3001"/>
                </a:lnTo>
                <a:cubicBezTo>
                  <a:pt x="2203" y="3001"/>
                  <a:pt x="2549" y="2858"/>
                  <a:pt x="2799" y="2584"/>
                </a:cubicBezTo>
                <a:cubicBezTo>
                  <a:pt x="3073" y="2310"/>
                  <a:pt x="3477" y="2143"/>
                  <a:pt x="3894" y="2143"/>
                </a:cubicBezTo>
                <a:close/>
                <a:moveTo>
                  <a:pt x="1525" y="3894"/>
                </a:moveTo>
                <a:lnTo>
                  <a:pt x="2644" y="6382"/>
                </a:lnTo>
                <a:lnTo>
                  <a:pt x="406" y="6382"/>
                </a:lnTo>
                <a:lnTo>
                  <a:pt x="1525" y="3894"/>
                </a:lnTo>
                <a:close/>
                <a:moveTo>
                  <a:pt x="9371" y="3894"/>
                </a:moveTo>
                <a:lnTo>
                  <a:pt x="10478" y="6382"/>
                </a:lnTo>
                <a:lnTo>
                  <a:pt x="8252" y="6382"/>
                </a:lnTo>
                <a:lnTo>
                  <a:pt x="9371" y="3894"/>
                </a:lnTo>
                <a:close/>
                <a:moveTo>
                  <a:pt x="2739" y="6692"/>
                </a:moveTo>
                <a:cubicBezTo>
                  <a:pt x="2727" y="7335"/>
                  <a:pt x="2227" y="7847"/>
                  <a:pt x="1596" y="7847"/>
                </a:cubicBezTo>
                <a:lnTo>
                  <a:pt x="1477" y="7847"/>
                </a:lnTo>
                <a:cubicBezTo>
                  <a:pt x="858" y="7847"/>
                  <a:pt x="334" y="7335"/>
                  <a:pt x="334" y="6692"/>
                </a:cubicBezTo>
                <a:close/>
                <a:moveTo>
                  <a:pt x="10574" y="6692"/>
                </a:moveTo>
                <a:cubicBezTo>
                  <a:pt x="10574" y="7335"/>
                  <a:pt x="10050" y="7847"/>
                  <a:pt x="9431" y="7847"/>
                </a:cubicBezTo>
                <a:lnTo>
                  <a:pt x="9300" y="7847"/>
                </a:lnTo>
                <a:cubicBezTo>
                  <a:pt x="8680" y="7847"/>
                  <a:pt x="8157" y="7335"/>
                  <a:pt x="8157" y="6692"/>
                </a:cubicBezTo>
                <a:close/>
                <a:moveTo>
                  <a:pt x="7645" y="9585"/>
                </a:moveTo>
                <a:cubicBezTo>
                  <a:pt x="7728" y="9585"/>
                  <a:pt x="7811" y="9656"/>
                  <a:pt x="7811" y="9763"/>
                </a:cubicBezTo>
                <a:lnTo>
                  <a:pt x="7811" y="10049"/>
                </a:lnTo>
                <a:lnTo>
                  <a:pt x="4418" y="10049"/>
                </a:lnTo>
                <a:cubicBezTo>
                  <a:pt x="4335" y="10049"/>
                  <a:pt x="4263" y="10121"/>
                  <a:pt x="4263" y="10204"/>
                </a:cubicBezTo>
                <a:cubicBezTo>
                  <a:pt x="4263" y="10299"/>
                  <a:pt x="4335" y="10371"/>
                  <a:pt x="4418" y="10371"/>
                </a:cubicBezTo>
                <a:lnTo>
                  <a:pt x="8407" y="10371"/>
                </a:lnTo>
                <a:cubicBezTo>
                  <a:pt x="8514" y="10371"/>
                  <a:pt x="8585" y="10442"/>
                  <a:pt x="8585" y="10549"/>
                </a:cubicBezTo>
                <a:lnTo>
                  <a:pt x="8585" y="10906"/>
                </a:lnTo>
                <a:lnTo>
                  <a:pt x="2275" y="10906"/>
                </a:lnTo>
                <a:lnTo>
                  <a:pt x="2275" y="10549"/>
                </a:lnTo>
                <a:cubicBezTo>
                  <a:pt x="2275" y="10442"/>
                  <a:pt x="2358" y="10371"/>
                  <a:pt x="2453" y="10371"/>
                </a:cubicBezTo>
                <a:lnTo>
                  <a:pt x="3382" y="10371"/>
                </a:lnTo>
                <a:cubicBezTo>
                  <a:pt x="3465" y="10371"/>
                  <a:pt x="3549" y="10299"/>
                  <a:pt x="3549" y="10204"/>
                </a:cubicBezTo>
                <a:cubicBezTo>
                  <a:pt x="3549" y="10121"/>
                  <a:pt x="3465" y="10049"/>
                  <a:pt x="3382" y="10049"/>
                </a:cubicBezTo>
                <a:lnTo>
                  <a:pt x="3073" y="10049"/>
                </a:lnTo>
                <a:lnTo>
                  <a:pt x="3073" y="9763"/>
                </a:lnTo>
                <a:cubicBezTo>
                  <a:pt x="3073" y="9668"/>
                  <a:pt x="3144" y="9585"/>
                  <a:pt x="3251" y="9585"/>
                </a:cubicBezTo>
                <a:close/>
                <a:moveTo>
                  <a:pt x="5454" y="0"/>
                </a:moveTo>
                <a:cubicBezTo>
                  <a:pt x="4989" y="0"/>
                  <a:pt x="4632" y="369"/>
                  <a:pt x="4632" y="822"/>
                </a:cubicBezTo>
                <a:cubicBezTo>
                  <a:pt x="4632" y="1072"/>
                  <a:pt x="4751" y="1298"/>
                  <a:pt x="4930" y="1453"/>
                </a:cubicBezTo>
                <a:lnTo>
                  <a:pt x="4930" y="1810"/>
                </a:lnTo>
                <a:lnTo>
                  <a:pt x="3894" y="1810"/>
                </a:lnTo>
                <a:cubicBezTo>
                  <a:pt x="3382" y="1810"/>
                  <a:pt x="2906" y="2024"/>
                  <a:pt x="2584" y="2370"/>
                </a:cubicBezTo>
                <a:cubicBezTo>
                  <a:pt x="2382" y="2572"/>
                  <a:pt x="2120" y="2691"/>
                  <a:pt x="1834" y="2691"/>
                </a:cubicBezTo>
                <a:lnTo>
                  <a:pt x="346" y="2691"/>
                </a:lnTo>
                <a:cubicBezTo>
                  <a:pt x="179" y="2691"/>
                  <a:pt x="48" y="2822"/>
                  <a:pt x="48" y="2989"/>
                </a:cubicBezTo>
                <a:lnTo>
                  <a:pt x="48" y="3382"/>
                </a:lnTo>
                <a:cubicBezTo>
                  <a:pt x="48" y="3536"/>
                  <a:pt x="179" y="3679"/>
                  <a:pt x="346" y="3679"/>
                </a:cubicBezTo>
                <a:lnTo>
                  <a:pt x="1263" y="3679"/>
                </a:lnTo>
                <a:lnTo>
                  <a:pt x="1" y="6477"/>
                </a:lnTo>
                <a:lnTo>
                  <a:pt x="1" y="6489"/>
                </a:lnTo>
                <a:lnTo>
                  <a:pt x="1" y="6501"/>
                </a:lnTo>
                <a:lnTo>
                  <a:pt x="1" y="6513"/>
                </a:lnTo>
                <a:lnTo>
                  <a:pt x="1" y="6537"/>
                </a:lnTo>
                <a:lnTo>
                  <a:pt x="1" y="6692"/>
                </a:lnTo>
                <a:cubicBezTo>
                  <a:pt x="1" y="7501"/>
                  <a:pt x="656" y="8168"/>
                  <a:pt x="1477" y="8168"/>
                </a:cubicBezTo>
                <a:lnTo>
                  <a:pt x="1596" y="8168"/>
                </a:lnTo>
                <a:cubicBezTo>
                  <a:pt x="2406" y="8168"/>
                  <a:pt x="3073" y="7513"/>
                  <a:pt x="3073" y="6692"/>
                </a:cubicBezTo>
                <a:lnTo>
                  <a:pt x="3073" y="6537"/>
                </a:lnTo>
                <a:lnTo>
                  <a:pt x="3073" y="6513"/>
                </a:lnTo>
                <a:lnTo>
                  <a:pt x="3073" y="6501"/>
                </a:lnTo>
                <a:lnTo>
                  <a:pt x="3073" y="6489"/>
                </a:lnTo>
                <a:lnTo>
                  <a:pt x="3073" y="6477"/>
                </a:lnTo>
                <a:lnTo>
                  <a:pt x="1811" y="3679"/>
                </a:lnTo>
                <a:lnTo>
                  <a:pt x="1930" y="3679"/>
                </a:lnTo>
                <a:cubicBezTo>
                  <a:pt x="2430" y="3679"/>
                  <a:pt x="2906" y="3465"/>
                  <a:pt x="3239" y="3120"/>
                </a:cubicBezTo>
                <a:cubicBezTo>
                  <a:pt x="3430" y="2917"/>
                  <a:pt x="3692" y="2798"/>
                  <a:pt x="3977" y="2798"/>
                </a:cubicBezTo>
                <a:lnTo>
                  <a:pt x="4942" y="2798"/>
                </a:lnTo>
                <a:lnTo>
                  <a:pt x="4942" y="9251"/>
                </a:lnTo>
                <a:lnTo>
                  <a:pt x="3275" y="9251"/>
                </a:lnTo>
                <a:cubicBezTo>
                  <a:pt x="3013" y="9251"/>
                  <a:pt x="2787" y="9478"/>
                  <a:pt x="2787" y="9752"/>
                </a:cubicBezTo>
                <a:lnTo>
                  <a:pt x="2787" y="10025"/>
                </a:lnTo>
                <a:lnTo>
                  <a:pt x="2501" y="10025"/>
                </a:lnTo>
                <a:cubicBezTo>
                  <a:pt x="2227" y="10025"/>
                  <a:pt x="2001" y="10252"/>
                  <a:pt x="2001" y="10537"/>
                </a:cubicBezTo>
                <a:lnTo>
                  <a:pt x="2001" y="11061"/>
                </a:lnTo>
                <a:cubicBezTo>
                  <a:pt x="2001" y="11145"/>
                  <a:pt x="2072" y="11216"/>
                  <a:pt x="2168" y="11216"/>
                </a:cubicBezTo>
                <a:lnTo>
                  <a:pt x="8799" y="11216"/>
                </a:lnTo>
                <a:cubicBezTo>
                  <a:pt x="8895" y="11216"/>
                  <a:pt x="8966" y="11145"/>
                  <a:pt x="8966" y="11061"/>
                </a:cubicBezTo>
                <a:lnTo>
                  <a:pt x="8966" y="10537"/>
                </a:lnTo>
                <a:cubicBezTo>
                  <a:pt x="8966" y="10252"/>
                  <a:pt x="8740" y="10025"/>
                  <a:pt x="8454" y="10025"/>
                </a:cubicBezTo>
                <a:lnTo>
                  <a:pt x="8180" y="10025"/>
                </a:lnTo>
                <a:lnTo>
                  <a:pt x="8180" y="9752"/>
                </a:lnTo>
                <a:cubicBezTo>
                  <a:pt x="8180" y="9478"/>
                  <a:pt x="7954" y="9251"/>
                  <a:pt x="7680" y="9251"/>
                </a:cubicBezTo>
                <a:lnTo>
                  <a:pt x="5978" y="9251"/>
                </a:lnTo>
                <a:lnTo>
                  <a:pt x="5978" y="4572"/>
                </a:lnTo>
                <a:cubicBezTo>
                  <a:pt x="5978" y="4477"/>
                  <a:pt x="5894" y="4406"/>
                  <a:pt x="5811" y="4406"/>
                </a:cubicBezTo>
                <a:cubicBezTo>
                  <a:pt x="5716" y="4406"/>
                  <a:pt x="5644" y="4477"/>
                  <a:pt x="5644" y="4572"/>
                </a:cubicBezTo>
                <a:lnTo>
                  <a:pt x="5644" y="9251"/>
                </a:lnTo>
                <a:lnTo>
                  <a:pt x="5240" y="9251"/>
                </a:lnTo>
                <a:lnTo>
                  <a:pt x="5240" y="2798"/>
                </a:lnTo>
                <a:lnTo>
                  <a:pt x="5644" y="2798"/>
                </a:lnTo>
                <a:lnTo>
                  <a:pt x="5644" y="3536"/>
                </a:lnTo>
                <a:cubicBezTo>
                  <a:pt x="5644" y="3632"/>
                  <a:pt x="5716" y="3703"/>
                  <a:pt x="5811" y="3703"/>
                </a:cubicBezTo>
                <a:cubicBezTo>
                  <a:pt x="5894" y="3703"/>
                  <a:pt x="5978" y="3632"/>
                  <a:pt x="5978" y="3536"/>
                </a:cubicBezTo>
                <a:lnTo>
                  <a:pt x="5978" y="2798"/>
                </a:lnTo>
                <a:lnTo>
                  <a:pt x="7002" y="2798"/>
                </a:lnTo>
                <a:cubicBezTo>
                  <a:pt x="7240" y="2798"/>
                  <a:pt x="7466" y="2905"/>
                  <a:pt x="7621" y="3060"/>
                </a:cubicBezTo>
                <a:cubicBezTo>
                  <a:pt x="8002" y="3453"/>
                  <a:pt x="8502" y="3679"/>
                  <a:pt x="9050" y="3679"/>
                </a:cubicBezTo>
                <a:lnTo>
                  <a:pt x="9097" y="3679"/>
                </a:lnTo>
                <a:lnTo>
                  <a:pt x="7835" y="6477"/>
                </a:lnTo>
                <a:lnTo>
                  <a:pt x="7835" y="6489"/>
                </a:lnTo>
                <a:lnTo>
                  <a:pt x="7835" y="6501"/>
                </a:lnTo>
                <a:lnTo>
                  <a:pt x="7835" y="6513"/>
                </a:lnTo>
                <a:lnTo>
                  <a:pt x="7835" y="6537"/>
                </a:lnTo>
                <a:lnTo>
                  <a:pt x="7835" y="6692"/>
                </a:lnTo>
                <a:cubicBezTo>
                  <a:pt x="7835" y="7501"/>
                  <a:pt x="8490" y="8168"/>
                  <a:pt x="9311" y="8168"/>
                </a:cubicBezTo>
                <a:lnTo>
                  <a:pt x="9431" y="8168"/>
                </a:lnTo>
                <a:cubicBezTo>
                  <a:pt x="10228" y="8168"/>
                  <a:pt x="10895" y="7513"/>
                  <a:pt x="10895" y="6692"/>
                </a:cubicBezTo>
                <a:lnTo>
                  <a:pt x="10895" y="6537"/>
                </a:lnTo>
                <a:lnTo>
                  <a:pt x="10895" y="6513"/>
                </a:lnTo>
                <a:lnTo>
                  <a:pt x="10895" y="6501"/>
                </a:lnTo>
                <a:lnTo>
                  <a:pt x="10895" y="6489"/>
                </a:lnTo>
                <a:lnTo>
                  <a:pt x="10895" y="6465"/>
                </a:lnTo>
                <a:lnTo>
                  <a:pt x="9633" y="3667"/>
                </a:lnTo>
                <a:lnTo>
                  <a:pt x="10562" y="3667"/>
                </a:lnTo>
                <a:cubicBezTo>
                  <a:pt x="10716" y="3667"/>
                  <a:pt x="10859" y="3536"/>
                  <a:pt x="10859" y="3370"/>
                </a:cubicBezTo>
                <a:lnTo>
                  <a:pt x="10859" y="2989"/>
                </a:lnTo>
                <a:cubicBezTo>
                  <a:pt x="10859" y="2822"/>
                  <a:pt x="10716" y="2691"/>
                  <a:pt x="10562" y="2691"/>
                </a:cubicBezTo>
                <a:lnTo>
                  <a:pt x="9073" y="2691"/>
                </a:lnTo>
                <a:cubicBezTo>
                  <a:pt x="8788" y="2691"/>
                  <a:pt x="8514" y="2572"/>
                  <a:pt x="8323" y="2370"/>
                </a:cubicBezTo>
                <a:cubicBezTo>
                  <a:pt x="8002" y="2012"/>
                  <a:pt x="7502" y="1810"/>
                  <a:pt x="7014" y="1810"/>
                </a:cubicBezTo>
                <a:lnTo>
                  <a:pt x="5978" y="1810"/>
                </a:lnTo>
                <a:lnTo>
                  <a:pt x="5978" y="1453"/>
                </a:lnTo>
                <a:cubicBezTo>
                  <a:pt x="6156" y="1310"/>
                  <a:pt x="6275" y="1072"/>
                  <a:pt x="6275" y="822"/>
                </a:cubicBezTo>
                <a:cubicBezTo>
                  <a:pt x="6275" y="358"/>
                  <a:pt x="5894" y="0"/>
                  <a:pt x="5454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914126">
              <a:buClrTx/>
              <a:defRPr/>
            </a:pPr>
            <a:endParaRPr sz="1799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grpSp>
        <p:nvGrpSpPr>
          <p:cNvPr id="21" name="Google Shape;12919;p88">
            <a:extLst>
              <a:ext uri="{FF2B5EF4-FFF2-40B4-BE49-F238E27FC236}">
                <a16:creationId xmlns:a16="http://schemas.microsoft.com/office/drawing/2014/main" id="{6F610943-F898-E934-0038-C7475DD9ED98}"/>
              </a:ext>
            </a:extLst>
          </p:cNvPr>
          <p:cNvGrpSpPr/>
          <p:nvPr/>
        </p:nvGrpSpPr>
        <p:grpSpPr>
          <a:xfrm>
            <a:off x="4135053" y="9741188"/>
            <a:ext cx="937793" cy="889215"/>
            <a:chOff x="3950316" y="3820307"/>
            <a:chExt cx="369805" cy="353782"/>
          </a:xfrm>
          <a:solidFill>
            <a:schemeClr val="accent4">
              <a:lumMod val="75000"/>
            </a:schemeClr>
          </a:solidFill>
        </p:grpSpPr>
        <p:sp>
          <p:nvSpPr>
            <p:cNvPr id="22" name="Google Shape;12920;p88">
              <a:extLst>
                <a:ext uri="{FF2B5EF4-FFF2-40B4-BE49-F238E27FC236}">
                  <a16:creationId xmlns:a16="http://schemas.microsoft.com/office/drawing/2014/main" id="{5014F3D6-AEE7-0129-4845-5537582A3B60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pPr defTabSz="914126">
                <a:buClrTx/>
                <a:defRPr/>
              </a:pPr>
              <a:endParaRPr sz="1799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  <p:sp>
          <p:nvSpPr>
            <p:cNvPr id="23" name="Google Shape;12921;p88">
              <a:extLst>
                <a:ext uri="{FF2B5EF4-FFF2-40B4-BE49-F238E27FC236}">
                  <a16:creationId xmlns:a16="http://schemas.microsoft.com/office/drawing/2014/main" id="{A59CA757-91D1-8429-45EC-94F7A1AA2842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pPr defTabSz="914126">
                <a:buClrTx/>
                <a:defRPr/>
              </a:pPr>
              <a:endParaRPr sz="1799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  <p:sp>
          <p:nvSpPr>
            <p:cNvPr id="24" name="Google Shape;12922;p88">
              <a:extLst>
                <a:ext uri="{FF2B5EF4-FFF2-40B4-BE49-F238E27FC236}">
                  <a16:creationId xmlns:a16="http://schemas.microsoft.com/office/drawing/2014/main" id="{00F4F68B-50B1-5ABC-1038-2D723640A842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pPr defTabSz="914126">
                <a:buClrTx/>
                <a:defRPr/>
              </a:pPr>
              <a:endParaRPr sz="1799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  <p:sp>
          <p:nvSpPr>
            <p:cNvPr id="25" name="Google Shape;12923;p88">
              <a:extLst>
                <a:ext uri="{FF2B5EF4-FFF2-40B4-BE49-F238E27FC236}">
                  <a16:creationId xmlns:a16="http://schemas.microsoft.com/office/drawing/2014/main" id="{109B814F-5E14-FB4A-D251-3025F741BA62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pPr defTabSz="914126">
                <a:buClrTx/>
                <a:defRPr/>
              </a:pPr>
              <a:endParaRPr sz="1799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</p:grpSp>
      <p:sp>
        <p:nvSpPr>
          <p:cNvPr id="26" name="TextBox 15">
            <a:extLst>
              <a:ext uri="{FF2B5EF4-FFF2-40B4-BE49-F238E27FC236}">
                <a16:creationId xmlns:a16="http://schemas.microsoft.com/office/drawing/2014/main" id="{2E21698D-AA29-9461-6ECD-D13C1DB2B00E}"/>
              </a:ext>
            </a:extLst>
          </p:cNvPr>
          <p:cNvSpPr txBox="1"/>
          <p:nvPr/>
        </p:nvSpPr>
        <p:spPr>
          <a:xfrm>
            <a:off x="3136787" y="8815579"/>
            <a:ext cx="5843498" cy="46154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914126">
              <a:defRPr/>
            </a:pPr>
            <a:r>
              <a:rPr lang="en-US" sz="2399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170</a:t>
            </a:r>
          </a:p>
        </p:txBody>
      </p:sp>
      <p:sp>
        <p:nvSpPr>
          <p:cNvPr id="27" name="Google Shape;653;p49">
            <a:extLst>
              <a:ext uri="{FF2B5EF4-FFF2-40B4-BE49-F238E27FC236}">
                <a16:creationId xmlns:a16="http://schemas.microsoft.com/office/drawing/2014/main" id="{1C5A3157-4E92-46B4-4844-A0F8059F6FD1}"/>
              </a:ext>
            </a:extLst>
          </p:cNvPr>
          <p:cNvSpPr/>
          <p:nvPr/>
        </p:nvSpPr>
        <p:spPr>
          <a:xfrm rot="14188893">
            <a:off x="20401192" y="6061891"/>
            <a:ext cx="6330" cy="4198"/>
          </a:xfrm>
          <a:custGeom>
            <a:avLst/>
            <a:gdLst/>
            <a:ahLst/>
            <a:cxnLst/>
            <a:rect l="l" t="t" r="r" b="b"/>
            <a:pathLst>
              <a:path w="95" h="63" extrusionOk="0">
                <a:moveTo>
                  <a:pt x="94" y="0"/>
                </a:moveTo>
                <a:cubicBezTo>
                  <a:pt x="63" y="21"/>
                  <a:pt x="32" y="42"/>
                  <a:pt x="1" y="63"/>
                </a:cubicBezTo>
                <a:cubicBezTo>
                  <a:pt x="42" y="52"/>
                  <a:pt x="74" y="21"/>
                  <a:pt x="9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43674" tIns="243674" rIns="243674" bIns="243674" anchor="ctr" anchorCtr="0">
            <a:noAutofit/>
          </a:bodyPr>
          <a:lstStyle/>
          <a:p>
            <a:pPr defTabSz="2437059">
              <a:buClrTx/>
              <a:defRPr/>
            </a:pPr>
            <a:endParaRPr lang="es-SV" sz="3731">
              <a:solidFill>
                <a:srgbClr val="FFFFFF"/>
              </a:solidFill>
              <a:latin typeface="Nanum Gothic" panose="020B0604020202020204" charset="-127"/>
              <a:ea typeface="Nanum Gothic" panose="020B0604020202020204" charset="-127"/>
            </a:endParaRPr>
          </a:p>
        </p:txBody>
      </p:sp>
      <p:sp>
        <p:nvSpPr>
          <p:cNvPr id="28" name="Rounded Rectangle 12">
            <a:extLst>
              <a:ext uri="{FF2B5EF4-FFF2-40B4-BE49-F238E27FC236}">
                <a16:creationId xmlns:a16="http://schemas.microsoft.com/office/drawing/2014/main" id="{DD23E634-ACD4-4AC3-EF1B-036673588F15}"/>
              </a:ext>
            </a:extLst>
          </p:cNvPr>
          <p:cNvSpPr/>
          <p:nvPr/>
        </p:nvSpPr>
        <p:spPr>
          <a:xfrm>
            <a:off x="13765325" y="4641056"/>
            <a:ext cx="6642530" cy="1549126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126">
              <a:buClrTx/>
              <a:defRPr/>
            </a:pPr>
            <a:endParaRPr lang="en-US" sz="1799">
              <a:solidFill>
                <a:srgbClr val="FFFFFF"/>
              </a:solidFill>
              <a:latin typeface="Nanum Gothic" panose="020B0604020202020204" charset="-127"/>
              <a:ea typeface="Nanum Gothic" panose="020B0604020202020204" charset="-127"/>
            </a:endParaRP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9A2D1ADC-D5E4-26F3-D2F0-1DECED0F63EA}"/>
              </a:ext>
            </a:extLst>
          </p:cNvPr>
          <p:cNvSpPr txBox="1"/>
          <p:nvPr/>
        </p:nvSpPr>
        <p:spPr>
          <a:xfrm>
            <a:off x="15153472" y="4893484"/>
            <a:ext cx="3930287" cy="70770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defTabSz="914126"/>
            <a:r>
              <a:rPr lang="en-US" sz="3999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118</a:t>
            </a: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2C2E6DA8-53A8-2330-4E41-F350FDE32993}"/>
              </a:ext>
            </a:extLst>
          </p:cNvPr>
          <p:cNvSpPr txBox="1"/>
          <p:nvPr/>
        </p:nvSpPr>
        <p:spPr>
          <a:xfrm>
            <a:off x="15745310" y="5170787"/>
            <a:ext cx="5125044" cy="46153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914126"/>
            <a:r>
              <a:rPr lang="es-MX" sz="2399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Asesorías y ofertas evaluadas </a:t>
            </a:r>
            <a:endParaRPr lang="en-US" sz="2399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31" name="Freeform 77">
            <a:extLst>
              <a:ext uri="{FF2B5EF4-FFF2-40B4-BE49-F238E27FC236}">
                <a16:creationId xmlns:a16="http://schemas.microsoft.com/office/drawing/2014/main" id="{23F41BBC-5800-EC06-9F2E-09BFCB41E4EB}"/>
              </a:ext>
            </a:extLst>
          </p:cNvPr>
          <p:cNvSpPr>
            <a:spLocks noEditPoints="1"/>
          </p:cNvSpPr>
          <p:nvPr/>
        </p:nvSpPr>
        <p:spPr bwMode="auto">
          <a:xfrm>
            <a:off x="14123941" y="5014694"/>
            <a:ext cx="705547" cy="720643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26">
              <a:buClrTx/>
              <a:defRPr/>
            </a:pPr>
            <a:endParaRPr lang="en-US" sz="1799">
              <a:solidFill>
                <a:srgbClr val="FFFFFF"/>
              </a:solidFill>
              <a:latin typeface="Nanum Gothic" panose="020B0604020202020204" charset="-127"/>
              <a:ea typeface="Nanum Gothic" panose="020B0604020202020204" charset="-127"/>
            </a:endParaRP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95506699-7036-08E4-956E-A11BFCFC1638}"/>
              </a:ext>
            </a:extLst>
          </p:cNvPr>
          <p:cNvSpPr txBox="1"/>
          <p:nvPr/>
        </p:nvSpPr>
        <p:spPr>
          <a:xfrm>
            <a:off x="15061619" y="5540240"/>
            <a:ext cx="1467068" cy="399981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defTabSz="914126"/>
            <a:r>
              <a:rPr lang="en-US" sz="1999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META: 100</a:t>
            </a:r>
          </a:p>
        </p:txBody>
      </p:sp>
      <p:sp>
        <p:nvSpPr>
          <p:cNvPr id="33" name="TextBox 40">
            <a:extLst>
              <a:ext uri="{FF2B5EF4-FFF2-40B4-BE49-F238E27FC236}">
                <a16:creationId xmlns:a16="http://schemas.microsoft.com/office/drawing/2014/main" id="{7338DF25-134A-F115-7A99-2D3FFA298D05}"/>
              </a:ext>
            </a:extLst>
          </p:cNvPr>
          <p:cNvSpPr txBox="1"/>
          <p:nvPr/>
        </p:nvSpPr>
        <p:spPr>
          <a:xfrm>
            <a:off x="12797781" y="3900456"/>
            <a:ext cx="8464459" cy="52308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7885">
              <a:buClrTx/>
            </a:pPr>
            <a:r>
              <a:rPr lang="en-US" sz="2799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ASESORÍAS Y OFERTAS EVALUADAS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54E91C7-66B9-46D2-A062-F2AFDD826363}"/>
              </a:ext>
            </a:extLst>
          </p:cNvPr>
          <p:cNvSpPr txBox="1"/>
          <p:nvPr/>
        </p:nvSpPr>
        <p:spPr>
          <a:xfrm>
            <a:off x="1942827" y="2069367"/>
            <a:ext cx="12181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SV" sz="4000" b="0">
                <a:solidFill>
                  <a:srgbClr val="FFFFFF"/>
                </a:solidFill>
                <a:latin typeface="Abel"/>
                <a:cs typeface="Lexend Deca SemiBold"/>
              </a:rPr>
              <a:t>Resultados al </a:t>
            </a:r>
            <a:r>
              <a:rPr lang="es-SV" sz="4000" b="0">
                <a:solidFill>
                  <a:srgbClr val="FFFFFF"/>
                </a:solidFill>
                <a:latin typeface="Abel"/>
                <a:cs typeface="Lexend Deca SemiBold"/>
                <a:sym typeface="Lexend Deca SemiBold"/>
              </a:rPr>
              <a:t>1er Semestre 2023</a:t>
            </a:r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3689446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title"/>
          </p:nvPr>
        </p:nvSpPr>
        <p:spPr>
          <a:xfrm>
            <a:off x="1849488" y="5213583"/>
            <a:ext cx="8211065" cy="1394880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br>
              <a:rPr lang="en" sz="13800"/>
            </a:br>
            <a:br>
              <a:rPr lang="en" sz="13800"/>
            </a:br>
            <a:br>
              <a:rPr lang="en" sz="13800"/>
            </a:br>
            <a:r>
              <a:rPr lang="es-419" sz="7200" b="0" spc="200">
                <a:solidFill>
                  <a:schemeClr val="tx2">
                    <a:lumMod val="50000"/>
                  </a:schemeClr>
                </a:solidFill>
                <a:latin typeface="Be Vietnam Pro" panose="020B0604020202020204" charset="0"/>
                <a:cs typeface="Arial"/>
                <a:sym typeface="Arial"/>
              </a:rPr>
              <a:t>Unidad de </a:t>
            </a:r>
            <a:endParaRPr lang="es-419" sz="10931" spc="20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D9B836-F891-6495-887B-AAFB72AAEB47}"/>
              </a:ext>
            </a:extLst>
          </p:cNvPr>
          <p:cNvSpPr/>
          <p:nvPr/>
        </p:nvSpPr>
        <p:spPr>
          <a:xfrm>
            <a:off x="2278113" y="6111048"/>
            <a:ext cx="22099537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tabLst/>
              <a:defRPr/>
            </a:pPr>
            <a:r>
              <a:rPr kumimoji="0" lang="es-ES" sz="16500" b="1" i="0" u="none" strike="noStrike" kern="0" cap="none" spc="50" normalizeH="0" baseline="0" noProof="0">
                <a:ln w="57150">
                  <a:solidFill>
                    <a:srgbClr val="999999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e Vietnam Pro"/>
                <a:cs typeface="Arial"/>
                <a:sym typeface="Be Vietnam Pro"/>
              </a:rPr>
              <a:t>Compras Públicas</a:t>
            </a:r>
          </a:p>
        </p:txBody>
      </p:sp>
      <p:pic>
        <p:nvPicPr>
          <p:cNvPr id="46" name="Imagen 45" descr="Forma&#10;&#10;Descripción generada automáticamente con confianza media">
            <a:extLst>
              <a:ext uri="{FF2B5EF4-FFF2-40B4-BE49-F238E27FC236}">
                <a16:creationId xmlns:a16="http://schemas.microsoft.com/office/drawing/2014/main" id="{BA3F07BC-5E26-083D-DF34-A250DCCB8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9985" y="662990"/>
            <a:ext cx="2791924" cy="175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232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97;p33">
            <a:extLst>
              <a:ext uri="{FF2B5EF4-FFF2-40B4-BE49-F238E27FC236}">
                <a16:creationId xmlns:a16="http://schemas.microsoft.com/office/drawing/2014/main" id="{77053180-6B0C-7CFB-5577-32656204C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7456" y="711686"/>
            <a:ext cx="18268715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s-SV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de Compras Públicas</a:t>
            </a:r>
            <a:endParaRPr sz="72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Imagen 57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64D09A49-8036-C587-BE1F-9E89D056C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5232" y="686386"/>
            <a:ext cx="2454820" cy="1163028"/>
          </a:xfrm>
          <a:prstGeom prst="rect">
            <a:avLst/>
          </a:prstGeom>
        </p:spPr>
      </p:pic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FD341C8-73A2-4A0E-2DE5-192B4E0419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4031224"/>
              </p:ext>
            </p:extLst>
          </p:nvPr>
        </p:nvGraphicFramePr>
        <p:xfrm>
          <a:off x="3314491" y="4993167"/>
          <a:ext cx="10717911" cy="6894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52">
            <a:extLst>
              <a:ext uri="{FF2B5EF4-FFF2-40B4-BE49-F238E27FC236}">
                <a16:creationId xmlns:a16="http://schemas.microsoft.com/office/drawing/2014/main" id="{36BAA617-505E-08E5-E036-E80A36938C45}"/>
              </a:ext>
            </a:extLst>
          </p:cNvPr>
          <p:cNvSpPr txBox="1"/>
          <p:nvPr/>
        </p:nvSpPr>
        <p:spPr>
          <a:xfrm>
            <a:off x="16703515" y="7228276"/>
            <a:ext cx="393959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defRPr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MONTO EJECUTADO</a:t>
            </a:r>
          </a:p>
        </p:txBody>
      </p:sp>
      <p:graphicFrame>
        <p:nvGraphicFramePr>
          <p:cNvPr id="4" name="Chart 25">
            <a:extLst>
              <a:ext uri="{FF2B5EF4-FFF2-40B4-BE49-F238E27FC236}">
                <a16:creationId xmlns:a16="http://schemas.microsoft.com/office/drawing/2014/main" id="{FE3443FA-3682-B2E0-3877-7E8D185346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8664769"/>
              </p:ext>
            </p:extLst>
          </p:nvPr>
        </p:nvGraphicFramePr>
        <p:xfrm>
          <a:off x="14846486" y="7297487"/>
          <a:ext cx="7653654" cy="5658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:a16="http://schemas.microsoft.com/office/drawing/2014/main" id="{818A8E6B-CADA-C4D1-29FA-5CF2E0D7A196}"/>
              </a:ext>
            </a:extLst>
          </p:cNvPr>
          <p:cNvGrpSpPr/>
          <p:nvPr/>
        </p:nvGrpSpPr>
        <p:grpSpPr>
          <a:xfrm>
            <a:off x="21282078" y="7710982"/>
            <a:ext cx="2436121" cy="885698"/>
            <a:chOff x="21808511" y="8719642"/>
            <a:chExt cx="2436121" cy="885698"/>
          </a:xfrm>
        </p:grpSpPr>
        <p:sp>
          <p:nvSpPr>
            <p:cNvPr id="6" name="TextBox 18">
              <a:extLst>
                <a:ext uri="{FF2B5EF4-FFF2-40B4-BE49-F238E27FC236}">
                  <a16:creationId xmlns:a16="http://schemas.microsoft.com/office/drawing/2014/main" id="{42302545-B1B2-6A11-47EB-CBEA550DA00E}"/>
                </a:ext>
              </a:extLst>
            </p:cNvPr>
            <p:cNvSpPr txBox="1"/>
            <p:nvPr/>
          </p:nvSpPr>
          <p:spPr>
            <a:xfrm>
              <a:off x="22133544" y="8719642"/>
              <a:ext cx="1707113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</a:pPr>
              <a:r>
                <a:rPr lang="en-US" sz="2400" kern="12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68.7%</a:t>
              </a:r>
            </a:p>
          </p:txBody>
        </p:sp>
        <p:sp>
          <p:nvSpPr>
            <p:cNvPr id="7" name="TextBox 15">
              <a:extLst>
                <a:ext uri="{FF2B5EF4-FFF2-40B4-BE49-F238E27FC236}">
                  <a16:creationId xmlns:a16="http://schemas.microsoft.com/office/drawing/2014/main" id="{B6BBF42D-2426-A7B2-8760-1BF12F7E14DF}"/>
                </a:ext>
              </a:extLst>
            </p:cNvPr>
            <p:cNvSpPr txBox="1"/>
            <p:nvPr/>
          </p:nvSpPr>
          <p:spPr>
            <a:xfrm>
              <a:off x="21808511" y="9143675"/>
              <a:ext cx="2436121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  <a:buFontTx/>
                <a:buNone/>
              </a:pPr>
              <a:r>
                <a:rPr lang="en-US" sz="2400" kern="12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EJECUCIÓN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07B1508B-2625-7F1C-CDB2-BC8E416136A6}"/>
              </a:ext>
            </a:extLst>
          </p:cNvPr>
          <p:cNvGrpSpPr/>
          <p:nvPr/>
        </p:nvGrpSpPr>
        <p:grpSpPr>
          <a:xfrm>
            <a:off x="15577482" y="3606206"/>
            <a:ext cx="7042821" cy="1308940"/>
            <a:chOff x="580145" y="3205578"/>
            <a:chExt cx="7042821" cy="1308940"/>
          </a:xfrm>
        </p:grpSpPr>
        <p:sp>
          <p:nvSpPr>
            <p:cNvPr id="10" name="Rounded Rectangle 13">
              <a:extLst>
                <a:ext uri="{FF2B5EF4-FFF2-40B4-BE49-F238E27FC236}">
                  <a16:creationId xmlns:a16="http://schemas.microsoft.com/office/drawing/2014/main" id="{0F844C89-5BD3-E55F-94D3-77B29F6A433C}"/>
                </a:ext>
              </a:extLst>
            </p:cNvPr>
            <p:cNvSpPr/>
            <p:nvPr/>
          </p:nvSpPr>
          <p:spPr>
            <a:xfrm>
              <a:off x="580145" y="3205578"/>
              <a:ext cx="6514695" cy="1308940"/>
            </a:xfrm>
            <a:prstGeom prst="roundRect">
              <a:avLst>
                <a:gd name="adj" fmla="val 12821"/>
              </a:avLst>
            </a:prstGeom>
            <a:noFill/>
            <a:ln w="25400" cap="flat" cmpd="sng" algn="ctr">
              <a:solidFill>
                <a:schemeClr val="accent3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+mn-ea"/>
                <a:cs typeface="+mn-cs"/>
              </a:endParaRPr>
            </a:p>
          </p:txBody>
        </p:sp>
        <p:sp>
          <p:nvSpPr>
            <p:cNvPr id="11" name="TextBox 19">
              <a:extLst>
                <a:ext uri="{FF2B5EF4-FFF2-40B4-BE49-F238E27FC236}">
                  <a16:creationId xmlns:a16="http://schemas.microsoft.com/office/drawing/2014/main" id="{ACBF59DA-78CA-26AE-4056-2C8AD46E1012}"/>
                </a:ext>
              </a:extLst>
            </p:cNvPr>
            <p:cNvSpPr txBox="1"/>
            <p:nvPr/>
          </p:nvSpPr>
          <p:spPr>
            <a:xfrm>
              <a:off x="1947463" y="3309070"/>
              <a:ext cx="1842832" cy="76944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 anchorCtr="0">
              <a:spAutoFit/>
            </a:bodyPr>
            <a:lstStyle/>
            <a:p>
              <a:pPr>
                <a:defRPr/>
              </a:pPr>
              <a:r>
                <a:rPr lang="en-US" sz="4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100%</a:t>
              </a:r>
            </a:p>
          </p:txBody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5DD27E3F-5C05-2528-E112-E7A7883455B6}"/>
                </a:ext>
              </a:extLst>
            </p:cNvPr>
            <p:cNvSpPr txBox="1"/>
            <p:nvPr/>
          </p:nvSpPr>
          <p:spPr>
            <a:xfrm>
              <a:off x="2541822" y="3438388"/>
              <a:ext cx="5081144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 anchorCtr="0">
              <a:spAutoFit/>
            </a:bodyPr>
            <a:lstStyle/>
            <a:p>
              <a:pPr algn="ctr">
                <a:defRPr/>
              </a:pPr>
              <a:r>
                <a:rPr lang="es-SV" sz="24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</a:rPr>
                <a:t>Porcentaje de garantías </a:t>
              </a:r>
            </a:p>
            <a:p>
              <a:pPr algn="ctr">
                <a:defRPr/>
              </a:pPr>
              <a:r>
                <a:rPr lang="es-SV" sz="24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</a:rPr>
                <a:t>entregadas a tiempo</a:t>
              </a:r>
            </a:p>
          </p:txBody>
        </p:sp>
        <p:sp>
          <p:nvSpPr>
            <p:cNvPr id="13" name="Freeform 77">
              <a:extLst>
                <a:ext uri="{FF2B5EF4-FFF2-40B4-BE49-F238E27FC236}">
                  <a16:creationId xmlns:a16="http://schemas.microsoft.com/office/drawing/2014/main" id="{2780EBF8-0A22-5A3F-0F81-9CD0546956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331" y="3447676"/>
              <a:ext cx="705731" cy="720831"/>
            </a:xfrm>
            <a:custGeom>
              <a:avLst/>
              <a:gdLst>
                <a:gd name="T0" fmla="*/ 88 w 176"/>
                <a:gd name="T1" fmla="*/ 110 h 176"/>
                <a:gd name="T2" fmla="*/ 51 w 176"/>
                <a:gd name="T3" fmla="*/ 73 h 176"/>
                <a:gd name="T4" fmla="*/ 48 w 176"/>
                <a:gd name="T5" fmla="*/ 72 h 176"/>
                <a:gd name="T6" fmla="*/ 44 w 176"/>
                <a:gd name="T7" fmla="*/ 76 h 176"/>
                <a:gd name="T8" fmla="*/ 45 w 176"/>
                <a:gd name="T9" fmla="*/ 79 h 176"/>
                <a:gd name="T10" fmla="*/ 85 w 176"/>
                <a:gd name="T11" fmla="*/ 119 h 176"/>
                <a:gd name="T12" fmla="*/ 88 w 176"/>
                <a:gd name="T13" fmla="*/ 120 h 176"/>
                <a:gd name="T14" fmla="*/ 91 w 176"/>
                <a:gd name="T15" fmla="*/ 119 h 176"/>
                <a:gd name="T16" fmla="*/ 91 w 176"/>
                <a:gd name="T17" fmla="*/ 119 h 176"/>
                <a:gd name="T18" fmla="*/ 158 w 176"/>
                <a:gd name="T19" fmla="*/ 49 h 176"/>
                <a:gd name="T20" fmla="*/ 158 w 176"/>
                <a:gd name="T21" fmla="*/ 49 h 176"/>
                <a:gd name="T22" fmla="*/ 163 w 176"/>
                <a:gd name="T23" fmla="*/ 43 h 176"/>
                <a:gd name="T24" fmla="*/ 163 w 176"/>
                <a:gd name="T25" fmla="*/ 43 h 176"/>
                <a:gd name="T26" fmla="*/ 175 w 176"/>
                <a:gd name="T27" fmla="*/ 31 h 176"/>
                <a:gd name="T28" fmla="*/ 175 w 176"/>
                <a:gd name="T29" fmla="*/ 31 h 176"/>
                <a:gd name="T30" fmla="*/ 176 w 176"/>
                <a:gd name="T31" fmla="*/ 28 h 176"/>
                <a:gd name="T32" fmla="*/ 172 w 176"/>
                <a:gd name="T33" fmla="*/ 24 h 176"/>
                <a:gd name="T34" fmla="*/ 169 w 176"/>
                <a:gd name="T35" fmla="*/ 25 h 176"/>
                <a:gd name="T36" fmla="*/ 169 w 176"/>
                <a:gd name="T37" fmla="*/ 25 h 176"/>
                <a:gd name="T38" fmla="*/ 159 w 176"/>
                <a:gd name="T39" fmla="*/ 36 h 176"/>
                <a:gd name="T40" fmla="*/ 159 w 176"/>
                <a:gd name="T41" fmla="*/ 36 h 176"/>
                <a:gd name="T42" fmla="*/ 153 w 176"/>
                <a:gd name="T43" fmla="*/ 42 h 176"/>
                <a:gd name="T44" fmla="*/ 153 w 176"/>
                <a:gd name="T45" fmla="*/ 42 h 176"/>
                <a:gd name="T46" fmla="*/ 88 w 176"/>
                <a:gd name="T47" fmla="*/ 110 h 176"/>
                <a:gd name="T48" fmla="*/ 169 w 176"/>
                <a:gd name="T49" fmla="*/ 54 h 176"/>
                <a:gd name="T50" fmla="*/ 163 w 176"/>
                <a:gd name="T51" fmla="*/ 54 h 176"/>
                <a:gd name="T52" fmla="*/ 162 w 176"/>
                <a:gd name="T53" fmla="*/ 58 h 176"/>
                <a:gd name="T54" fmla="*/ 162 w 176"/>
                <a:gd name="T55" fmla="*/ 58 h 176"/>
                <a:gd name="T56" fmla="*/ 168 w 176"/>
                <a:gd name="T57" fmla="*/ 88 h 176"/>
                <a:gd name="T58" fmla="*/ 88 w 176"/>
                <a:gd name="T59" fmla="*/ 168 h 176"/>
                <a:gd name="T60" fmla="*/ 8 w 176"/>
                <a:gd name="T61" fmla="*/ 88 h 176"/>
                <a:gd name="T62" fmla="*/ 88 w 176"/>
                <a:gd name="T63" fmla="*/ 8 h 176"/>
                <a:gd name="T64" fmla="*/ 146 w 176"/>
                <a:gd name="T65" fmla="*/ 33 h 176"/>
                <a:gd name="T66" fmla="*/ 146 w 176"/>
                <a:gd name="T67" fmla="*/ 32 h 176"/>
                <a:gd name="T68" fmla="*/ 151 w 176"/>
                <a:gd name="T69" fmla="*/ 32 h 176"/>
                <a:gd name="T70" fmla="*/ 151 w 176"/>
                <a:gd name="T71" fmla="*/ 27 h 176"/>
                <a:gd name="T72" fmla="*/ 151 w 176"/>
                <a:gd name="T73" fmla="*/ 26 h 176"/>
                <a:gd name="T74" fmla="*/ 88 w 176"/>
                <a:gd name="T75" fmla="*/ 0 h 176"/>
                <a:gd name="T76" fmla="*/ 0 w 176"/>
                <a:gd name="T77" fmla="*/ 88 h 176"/>
                <a:gd name="T78" fmla="*/ 88 w 176"/>
                <a:gd name="T79" fmla="*/ 176 h 176"/>
                <a:gd name="T80" fmla="*/ 176 w 176"/>
                <a:gd name="T81" fmla="*/ 88 h 176"/>
                <a:gd name="T82" fmla="*/ 170 w 176"/>
                <a:gd name="T83" fmla="*/ 56 h 176"/>
                <a:gd name="T84" fmla="*/ 169 w 176"/>
                <a:gd name="T85" fmla="*/ 5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176">
                  <a:moveTo>
                    <a:pt x="88" y="110"/>
                  </a:moveTo>
                  <a:cubicBezTo>
                    <a:pt x="51" y="73"/>
                    <a:pt x="51" y="73"/>
                    <a:pt x="51" y="73"/>
                  </a:cubicBezTo>
                  <a:cubicBezTo>
                    <a:pt x="50" y="72"/>
                    <a:pt x="49" y="72"/>
                    <a:pt x="48" y="72"/>
                  </a:cubicBezTo>
                  <a:cubicBezTo>
                    <a:pt x="46" y="72"/>
                    <a:pt x="44" y="74"/>
                    <a:pt x="44" y="76"/>
                  </a:cubicBezTo>
                  <a:cubicBezTo>
                    <a:pt x="44" y="77"/>
                    <a:pt x="44" y="78"/>
                    <a:pt x="45" y="79"/>
                  </a:cubicBezTo>
                  <a:cubicBezTo>
                    <a:pt x="85" y="119"/>
                    <a:pt x="85" y="119"/>
                    <a:pt x="85" y="119"/>
                  </a:cubicBezTo>
                  <a:cubicBezTo>
                    <a:pt x="86" y="120"/>
                    <a:pt x="87" y="120"/>
                    <a:pt x="88" y="120"/>
                  </a:cubicBezTo>
                  <a:cubicBezTo>
                    <a:pt x="89" y="120"/>
                    <a:pt x="90" y="120"/>
                    <a:pt x="91" y="119"/>
                  </a:cubicBezTo>
                  <a:cubicBezTo>
                    <a:pt x="91" y="119"/>
                    <a:pt x="91" y="119"/>
                    <a:pt x="91" y="11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6" y="30"/>
                    <a:pt x="176" y="29"/>
                    <a:pt x="176" y="28"/>
                  </a:cubicBezTo>
                  <a:cubicBezTo>
                    <a:pt x="176" y="26"/>
                    <a:pt x="174" y="24"/>
                    <a:pt x="172" y="24"/>
                  </a:cubicBezTo>
                  <a:cubicBezTo>
                    <a:pt x="171" y="24"/>
                    <a:pt x="170" y="24"/>
                    <a:pt x="169" y="25"/>
                  </a:cubicBezTo>
                  <a:cubicBezTo>
                    <a:pt x="169" y="25"/>
                    <a:pt x="169" y="25"/>
                    <a:pt x="169" y="25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3" y="42"/>
                    <a:pt x="153" y="42"/>
                    <a:pt x="153" y="42"/>
                  </a:cubicBezTo>
                  <a:lnTo>
                    <a:pt x="88" y="110"/>
                  </a:lnTo>
                  <a:close/>
                  <a:moveTo>
                    <a:pt x="169" y="54"/>
                  </a:moveTo>
                  <a:cubicBezTo>
                    <a:pt x="167" y="53"/>
                    <a:pt x="165" y="53"/>
                    <a:pt x="163" y="54"/>
                  </a:cubicBezTo>
                  <a:cubicBezTo>
                    <a:pt x="162" y="55"/>
                    <a:pt x="162" y="57"/>
                    <a:pt x="162" y="58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6" y="68"/>
                    <a:pt x="168" y="78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11" y="8"/>
                    <a:pt x="131" y="17"/>
                    <a:pt x="146" y="33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7" y="34"/>
                    <a:pt x="150" y="34"/>
                    <a:pt x="151" y="32"/>
                  </a:cubicBezTo>
                  <a:cubicBezTo>
                    <a:pt x="153" y="31"/>
                    <a:pt x="153" y="28"/>
                    <a:pt x="151" y="27"/>
                  </a:cubicBezTo>
                  <a:cubicBezTo>
                    <a:pt x="151" y="27"/>
                    <a:pt x="151" y="26"/>
                    <a:pt x="151" y="26"/>
                  </a:cubicBezTo>
                  <a:cubicBezTo>
                    <a:pt x="135" y="10"/>
                    <a:pt x="113" y="0"/>
                    <a:pt x="88" y="0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77"/>
                    <a:pt x="174" y="66"/>
                    <a:pt x="170" y="56"/>
                  </a:cubicBezTo>
                  <a:cubicBezTo>
                    <a:pt x="170" y="55"/>
                    <a:pt x="169" y="55"/>
                    <a:pt x="169" y="5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</a:endParaRPr>
            </a:p>
          </p:txBody>
        </p:sp>
        <p:sp>
          <p:nvSpPr>
            <p:cNvPr id="14" name="TextBox 15">
              <a:extLst>
                <a:ext uri="{FF2B5EF4-FFF2-40B4-BE49-F238E27FC236}">
                  <a16:creationId xmlns:a16="http://schemas.microsoft.com/office/drawing/2014/main" id="{F1235E10-C774-A39C-2A8C-F7A38AA5DA4A}"/>
                </a:ext>
              </a:extLst>
            </p:cNvPr>
            <p:cNvSpPr txBox="1"/>
            <p:nvPr/>
          </p:nvSpPr>
          <p:spPr>
            <a:xfrm>
              <a:off x="2004611" y="3988483"/>
              <a:ext cx="1785683" cy="40011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META: 85%</a:t>
              </a:r>
            </a:p>
          </p:txBody>
        </p:sp>
      </p:grpSp>
      <p:sp>
        <p:nvSpPr>
          <p:cNvPr id="15" name="TextBox 52">
            <a:extLst>
              <a:ext uri="{FF2B5EF4-FFF2-40B4-BE49-F238E27FC236}">
                <a16:creationId xmlns:a16="http://schemas.microsoft.com/office/drawing/2014/main" id="{E0927CD9-8BFE-6AAD-D7C5-97C154B6F5D6}"/>
              </a:ext>
            </a:extLst>
          </p:cNvPr>
          <p:cNvSpPr txBox="1"/>
          <p:nvPr/>
        </p:nvSpPr>
        <p:spPr>
          <a:xfrm>
            <a:off x="2707146" y="3961039"/>
            <a:ext cx="10443324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  <a:defRPr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DISTRIBUCIÓN DE COMPRAS </a:t>
            </a:r>
          </a:p>
          <a:p>
            <a:pPr algn="ctr" defTabSz="1828434">
              <a:buClrTx/>
              <a:buFontTx/>
              <a:buNone/>
              <a:defRPr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INSTITUCIONALES Y MONTOS ADJUDICADOS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0C5AFF4-E7F5-0A81-172B-4A97D60544CE}"/>
              </a:ext>
            </a:extLst>
          </p:cNvPr>
          <p:cNvGrpSpPr/>
          <p:nvPr/>
        </p:nvGrpSpPr>
        <p:grpSpPr>
          <a:xfrm>
            <a:off x="15532293" y="5100910"/>
            <a:ext cx="6737347" cy="1308940"/>
            <a:chOff x="8695101" y="3242083"/>
            <a:chExt cx="6737347" cy="1308940"/>
          </a:xfrm>
        </p:grpSpPr>
        <p:sp>
          <p:nvSpPr>
            <p:cNvPr id="17" name="Rounded Rectangle 13">
              <a:extLst>
                <a:ext uri="{FF2B5EF4-FFF2-40B4-BE49-F238E27FC236}">
                  <a16:creationId xmlns:a16="http://schemas.microsoft.com/office/drawing/2014/main" id="{C2F9DF8C-1DA1-3396-50D7-FA0A2C3C160A}"/>
                </a:ext>
              </a:extLst>
            </p:cNvPr>
            <p:cNvSpPr/>
            <p:nvPr/>
          </p:nvSpPr>
          <p:spPr>
            <a:xfrm>
              <a:off x="8695101" y="3242083"/>
              <a:ext cx="6588460" cy="1308940"/>
            </a:xfrm>
            <a:prstGeom prst="roundRect">
              <a:avLst>
                <a:gd name="adj" fmla="val 12821"/>
              </a:avLst>
            </a:prstGeom>
            <a:noFill/>
            <a:ln w="25400" cap="flat" cmpd="sng" algn="ctr">
              <a:solidFill>
                <a:schemeClr val="accent4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  <a:ea typeface="+mn-ea"/>
                <a:cs typeface="+mn-cs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C7FE2EA2-A1A5-E0A7-4A6F-9D957BA38CB9}"/>
                </a:ext>
              </a:extLst>
            </p:cNvPr>
            <p:cNvSpPr txBox="1"/>
            <p:nvPr/>
          </p:nvSpPr>
          <p:spPr>
            <a:xfrm>
              <a:off x="10221908" y="3345575"/>
              <a:ext cx="1842832" cy="76944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 anchorCtr="0">
              <a:spAutoFit/>
            </a:bodyPr>
            <a:lstStyle/>
            <a:p>
              <a:pPr>
                <a:defRPr/>
              </a:pPr>
              <a:r>
                <a:rPr lang="en-US" sz="4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5,304</a:t>
              </a:r>
            </a:p>
          </p:txBody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CBA348C6-3578-F53D-F5AE-2295EAAB3C1D}"/>
                </a:ext>
              </a:extLst>
            </p:cNvPr>
            <p:cNvSpPr txBox="1"/>
            <p:nvPr/>
          </p:nvSpPr>
          <p:spPr>
            <a:xfrm>
              <a:off x="11000447" y="3476792"/>
              <a:ext cx="4432001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 anchorCtr="0">
              <a:spAutoFit/>
            </a:bodyPr>
            <a:lstStyle/>
            <a:p>
              <a:pPr algn="ctr">
                <a:defRPr/>
              </a:pPr>
              <a:r>
                <a:rPr lang="es-SV" sz="24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</a:rPr>
                <a:t>Órdenes de Inicio </a:t>
              </a:r>
            </a:p>
            <a:p>
              <a:pPr algn="ctr">
                <a:defRPr/>
              </a:pPr>
              <a:r>
                <a:rPr lang="es-SV" sz="24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</a:rPr>
                <a:t>generadas en el período </a:t>
              </a:r>
            </a:p>
          </p:txBody>
        </p:sp>
        <p:sp>
          <p:nvSpPr>
            <p:cNvPr id="21" name="Freeform 77">
              <a:extLst>
                <a:ext uri="{FF2B5EF4-FFF2-40B4-BE49-F238E27FC236}">
                  <a16:creationId xmlns:a16="http://schemas.microsoft.com/office/drawing/2014/main" id="{E9ECDCFC-84EA-07FF-191C-63D940F5D3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77051" y="3484181"/>
              <a:ext cx="705731" cy="720831"/>
            </a:xfrm>
            <a:custGeom>
              <a:avLst/>
              <a:gdLst>
                <a:gd name="T0" fmla="*/ 88 w 176"/>
                <a:gd name="T1" fmla="*/ 110 h 176"/>
                <a:gd name="T2" fmla="*/ 51 w 176"/>
                <a:gd name="T3" fmla="*/ 73 h 176"/>
                <a:gd name="T4" fmla="*/ 48 w 176"/>
                <a:gd name="T5" fmla="*/ 72 h 176"/>
                <a:gd name="T6" fmla="*/ 44 w 176"/>
                <a:gd name="T7" fmla="*/ 76 h 176"/>
                <a:gd name="T8" fmla="*/ 45 w 176"/>
                <a:gd name="T9" fmla="*/ 79 h 176"/>
                <a:gd name="T10" fmla="*/ 85 w 176"/>
                <a:gd name="T11" fmla="*/ 119 h 176"/>
                <a:gd name="T12" fmla="*/ 88 w 176"/>
                <a:gd name="T13" fmla="*/ 120 h 176"/>
                <a:gd name="T14" fmla="*/ 91 w 176"/>
                <a:gd name="T15" fmla="*/ 119 h 176"/>
                <a:gd name="T16" fmla="*/ 91 w 176"/>
                <a:gd name="T17" fmla="*/ 119 h 176"/>
                <a:gd name="T18" fmla="*/ 158 w 176"/>
                <a:gd name="T19" fmla="*/ 49 h 176"/>
                <a:gd name="T20" fmla="*/ 158 w 176"/>
                <a:gd name="T21" fmla="*/ 49 h 176"/>
                <a:gd name="T22" fmla="*/ 163 w 176"/>
                <a:gd name="T23" fmla="*/ 43 h 176"/>
                <a:gd name="T24" fmla="*/ 163 w 176"/>
                <a:gd name="T25" fmla="*/ 43 h 176"/>
                <a:gd name="T26" fmla="*/ 175 w 176"/>
                <a:gd name="T27" fmla="*/ 31 h 176"/>
                <a:gd name="T28" fmla="*/ 175 w 176"/>
                <a:gd name="T29" fmla="*/ 31 h 176"/>
                <a:gd name="T30" fmla="*/ 176 w 176"/>
                <a:gd name="T31" fmla="*/ 28 h 176"/>
                <a:gd name="T32" fmla="*/ 172 w 176"/>
                <a:gd name="T33" fmla="*/ 24 h 176"/>
                <a:gd name="T34" fmla="*/ 169 w 176"/>
                <a:gd name="T35" fmla="*/ 25 h 176"/>
                <a:gd name="T36" fmla="*/ 169 w 176"/>
                <a:gd name="T37" fmla="*/ 25 h 176"/>
                <a:gd name="T38" fmla="*/ 159 w 176"/>
                <a:gd name="T39" fmla="*/ 36 h 176"/>
                <a:gd name="T40" fmla="*/ 159 w 176"/>
                <a:gd name="T41" fmla="*/ 36 h 176"/>
                <a:gd name="T42" fmla="*/ 153 w 176"/>
                <a:gd name="T43" fmla="*/ 42 h 176"/>
                <a:gd name="T44" fmla="*/ 153 w 176"/>
                <a:gd name="T45" fmla="*/ 42 h 176"/>
                <a:gd name="T46" fmla="*/ 88 w 176"/>
                <a:gd name="T47" fmla="*/ 110 h 176"/>
                <a:gd name="T48" fmla="*/ 169 w 176"/>
                <a:gd name="T49" fmla="*/ 54 h 176"/>
                <a:gd name="T50" fmla="*/ 163 w 176"/>
                <a:gd name="T51" fmla="*/ 54 h 176"/>
                <a:gd name="T52" fmla="*/ 162 w 176"/>
                <a:gd name="T53" fmla="*/ 58 h 176"/>
                <a:gd name="T54" fmla="*/ 162 w 176"/>
                <a:gd name="T55" fmla="*/ 58 h 176"/>
                <a:gd name="T56" fmla="*/ 168 w 176"/>
                <a:gd name="T57" fmla="*/ 88 h 176"/>
                <a:gd name="T58" fmla="*/ 88 w 176"/>
                <a:gd name="T59" fmla="*/ 168 h 176"/>
                <a:gd name="T60" fmla="*/ 8 w 176"/>
                <a:gd name="T61" fmla="*/ 88 h 176"/>
                <a:gd name="T62" fmla="*/ 88 w 176"/>
                <a:gd name="T63" fmla="*/ 8 h 176"/>
                <a:gd name="T64" fmla="*/ 146 w 176"/>
                <a:gd name="T65" fmla="*/ 33 h 176"/>
                <a:gd name="T66" fmla="*/ 146 w 176"/>
                <a:gd name="T67" fmla="*/ 32 h 176"/>
                <a:gd name="T68" fmla="*/ 151 w 176"/>
                <a:gd name="T69" fmla="*/ 32 h 176"/>
                <a:gd name="T70" fmla="*/ 151 w 176"/>
                <a:gd name="T71" fmla="*/ 27 h 176"/>
                <a:gd name="T72" fmla="*/ 151 w 176"/>
                <a:gd name="T73" fmla="*/ 26 h 176"/>
                <a:gd name="T74" fmla="*/ 88 w 176"/>
                <a:gd name="T75" fmla="*/ 0 h 176"/>
                <a:gd name="T76" fmla="*/ 0 w 176"/>
                <a:gd name="T77" fmla="*/ 88 h 176"/>
                <a:gd name="T78" fmla="*/ 88 w 176"/>
                <a:gd name="T79" fmla="*/ 176 h 176"/>
                <a:gd name="T80" fmla="*/ 176 w 176"/>
                <a:gd name="T81" fmla="*/ 88 h 176"/>
                <a:gd name="T82" fmla="*/ 170 w 176"/>
                <a:gd name="T83" fmla="*/ 56 h 176"/>
                <a:gd name="T84" fmla="*/ 169 w 176"/>
                <a:gd name="T85" fmla="*/ 5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176">
                  <a:moveTo>
                    <a:pt x="88" y="110"/>
                  </a:moveTo>
                  <a:cubicBezTo>
                    <a:pt x="51" y="73"/>
                    <a:pt x="51" y="73"/>
                    <a:pt x="51" y="73"/>
                  </a:cubicBezTo>
                  <a:cubicBezTo>
                    <a:pt x="50" y="72"/>
                    <a:pt x="49" y="72"/>
                    <a:pt x="48" y="72"/>
                  </a:cubicBezTo>
                  <a:cubicBezTo>
                    <a:pt x="46" y="72"/>
                    <a:pt x="44" y="74"/>
                    <a:pt x="44" y="76"/>
                  </a:cubicBezTo>
                  <a:cubicBezTo>
                    <a:pt x="44" y="77"/>
                    <a:pt x="44" y="78"/>
                    <a:pt x="45" y="79"/>
                  </a:cubicBezTo>
                  <a:cubicBezTo>
                    <a:pt x="85" y="119"/>
                    <a:pt x="85" y="119"/>
                    <a:pt x="85" y="119"/>
                  </a:cubicBezTo>
                  <a:cubicBezTo>
                    <a:pt x="86" y="120"/>
                    <a:pt x="87" y="120"/>
                    <a:pt x="88" y="120"/>
                  </a:cubicBezTo>
                  <a:cubicBezTo>
                    <a:pt x="89" y="120"/>
                    <a:pt x="90" y="120"/>
                    <a:pt x="91" y="119"/>
                  </a:cubicBezTo>
                  <a:cubicBezTo>
                    <a:pt x="91" y="119"/>
                    <a:pt x="91" y="119"/>
                    <a:pt x="91" y="11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6" y="30"/>
                    <a:pt x="176" y="29"/>
                    <a:pt x="176" y="28"/>
                  </a:cubicBezTo>
                  <a:cubicBezTo>
                    <a:pt x="176" y="26"/>
                    <a:pt x="174" y="24"/>
                    <a:pt x="172" y="24"/>
                  </a:cubicBezTo>
                  <a:cubicBezTo>
                    <a:pt x="171" y="24"/>
                    <a:pt x="170" y="24"/>
                    <a:pt x="169" y="25"/>
                  </a:cubicBezTo>
                  <a:cubicBezTo>
                    <a:pt x="169" y="25"/>
                    <a:pt x="169" y="25"/>
                    <a:pt x="169" y="25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3" y="42"/>
                    <a:pt x="153" y="42"/>
                    <a:pt x="153" y="42"/>
                  </a:cubicBezTo>
                  <a:lnTo>
                    <a:pt x="88" y="110"/>
                  </a:lnTo>
                  <a:close/>
                  <a:moveTo>
                    <a:pt x="169" y="54"/>
                  </a:moveTo>
                  <a:cubicBezTo>
                    <a:pt x="167" y="53"/>
                    <a:pt x="165" y="53"/>
                    <a:pt x="163" y="54"/>
                  </a:cubicBezTo>
                  <a:cubicBezTo>
                    <a:pt x="162" y="55"/>
                    <a:pt x="162" y="57"/>
                    <a:pt x="162" y="58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6" y="68"/>
                    <a:pt x="168" y="78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11" y="8"/>
                    <a:pt x="131" y="17"/>
                    <a:pt x="146" y="33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7" y="34"/>
                    <a:pt x="150" y="34"/>
                    <a:pt x="151" y="32"/>
                  </a:cubicBezTo>
                  <a:cubicBezTo>
                    <a:pt x="153" y="31"/>
                    <a:pt x="153" y="28"/>
                    <a:pt x="151" y="27"/>
                  </a:cubicBezTo>
                  <a:cubicBezTo>
                    <a:pt x="151" y="27"/>
                    <a:pt x="151" y="26"/>
                    <a:pt x="151" y="26"/>
                  </a:cubicBezTo>
                  <a:cubicBezTo>
                    <a:pt x="135" y="10"/>
                    <a:pt x="113" y="0"/>
                    <a:pt x="88" y="0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77"/>
                    <a:pt x="174" y="66"/>
                    <a:pt x="170" y="56"/>
                  </a:cubicBezTo>
                  <a:cubicBezTo>
                    <a:pt x="170" y="55"/>
                    <a:pt x="169" y="55"/>
                    <a:pt x="169" y="54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 panose="02000506030000020004" pitchFamily="2" charset="0"/>
              </a:endParaRPr>
            </a:p>
          </p:txBody>
        </p:sp>
        <p:sp>
          <p:nvSpPr>
            <p:cNvPr id="22" name="TextBox 15">
              <a:extLst>
                <a:ext uri="{FF2B5EF4-FFF2-40B4-BE49-F238E27FC236}">
                  <a16:creationId xmlns:a16="http://schemas.microsoft.com/office/drawing/2014/main" id="{CCCA8E5F-9529-3F93-9B38-B1B2A8F80714}"/>
                </a:ext>
              </a:extLst>
            </p:cNvPr>
            <p:cNvSpPr txBox="1"/>
            <p:nvPr/>
          </p:nvSpPr>
          <p:spPr>
            <a:xfrm>
              <a:off x="10279056" y="4024988"/>
              <a:ext cx="1785683" cy="40011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META: 600</a:t>
              </a:r>
            </a:p>
          </p:txBody>
        </p:sp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B08D520-E2A0-1161-5E48-8B628B8CB3A0}"/>
              </a:ext>
            </a:extLst>
          </p:cNvPr>
          <p:cNvSpPr txBox="1"/>
          <p:nvPr/>
        </p:nvSpPr>
        <p:spPr>
          <a:xfrm>
            <a:off x="1942827" y="2069367"/>
            <a:ext cx="12181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SV" sz="4000" b="0">
                <a:solidFill>
                  <a:srgbClr val="FFFFFF"/>
                </a:solidFill>
                <a:latin typeface="Abel"/>
                <a:cs typeface="Lexend Deca SemiBold"/>
              </a:rPr>
              <a:t>Resultados al </a:t>
            </a:r>
            <a:r>
              <a:rPr lang="es-SV" sz="4000" b="0">
                <a:solidFill>
                  <a:srgbClr val="FFFFFF"/>
                </a:solidFill>
                <a:latin typeface="Abel"/>
                <a:cs typeface="Lexend Deca SemiBold"/>
                <a:sym typeface="Lexend Deca SemiBold"/>
              </a:rPr>
              <a:t>1er Semestre 2023</a:t>
            </a:r>
            <a:endParaRPr lang="es-SV"/>
          </a:p>
        </p:txBody>
      </p:sp>
      <p:graphicFrame>
        <p:nvGraphicFramePr>
          <p:cNvPr id="8" name="Tabla 4">
            <a:extLst>
              <a:ext uri="{FF2B5EF4-FFF2-40B4-BE49-F238E27FC236}">
                <a16:creationId xmlns:a16="http://schemas.microsoft.com/office/drawing/2014/main" id="{B6F5E6A5-4DBA-099E-A9A9-C6905C4BDE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418110"/>
              </p:ext>
            </p:extLst>
          </p:nvPr>
        </p:nvGraphicFramePr>
        <p:xfrm>
          <a:off x="1977614" y="11887200"/>
          <a:ext cx="11902388" cy="1188720"/>
        </p:xfrm>
        <a:graphic>
          <a:graphicData uri="http://schemas.openxmlformats.org/drawingml/2006/table">
            <a:tbl>
              <a:tblPr bandRow="1"/>
              <a:tblGrid>
                <a:gridCol w="1497628">
                  <a:extLst>
                    <a:ext uri="{9D8B030D-6E8A-4147-A177-3AD203B41FA5}">
                      <a16:colId xmlns:a16="http://schemas.microsoft.com/office/drawing/2014/main" val="4244189457"/>
                    </a:ext>
                  </a:extLst>
                </a:gridCol>
                <a:gridCol w="1319645">
                  <a:extLst>
                    <a:ext uri="{9D8B030D-6E8A-4147-A177-3AD203B41FA5}">
                      <a16:colId xmlns:a16="http://schemas.microsoft.com/office/drawing/2014/main" val="3369334983"/>
                    </a:ext>
                  </a:extLst>
                </a:gridCol>
                <a:gridCol w="2177744">
                  <a:extLst>
                    <a:ext uri="{9D8B030D-6E8A-4147-A177-3AD203B41FA5}">
                      <a16:colId xmlns:a16="http://schemas.microsoft.com/office/drawing/2014/main" val="2772985376"/>
                    </a:ext>
                  </a:extLst>
                </a:gridCol>
                <a:gridCol w="1907667">
                  <a:extLst>
                    <a:ext uri="{9D8B030D-6E8A-4147-A177-3AD203B41FA5}">
                      <a16:colId xmlns:a16="http://schemas.microsoft.com/office/drawing/2014/main" val="3028075362"/>
                    </a:ext>
                  </a:extLst>
                </a:gridCol>
                <a:gridCol w="1666568">
                  <a:extLst>
                    <a:ext uri="{9D8B030D-6E8A-4147-A177-3AD203B41FA5}">
                      <a16:colId xmlns:a16="http://schemas.microsoft.com/office/drawing/2014/main" val="1348937398"/>
                    </a:ext>
                  </a:extLst>
                </a:gridCol>
                <a:gridCol w="1666568">
                  <a:extLst>
                    <a:ext uri="{9D8B030D-6E8A-4147-A177-3AD203B41FA5}">
                      <a16:colId xmlns:a16="http://schemas.microsoft.com/office/drawing/2014/main" val="1362299194"/>
                    </a:ext>
                  </a:extLst>
                </a:gridCol>
                <a:gridCol w="1666568">
                  <a:extLst>
                    <a:ext uri="{9D8B030D-6E8A-4147-A177-3AD203B41FA5}">
                      <a16:colId xmlns:a16="http://schemas.microsoft.com/office/drawing/2014/main" val="175672296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24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Poppins" pitchFamily="2" charset="77"/>
                          <a:sym typeface="Arial"/>
                        </a:rPr>
                        <a:t>Número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24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Poppins" pitchFamily="2" charset="77"/>
                          <a:sym typeface="Arial"/>
                        </a:rPr>
                        <a:t>de procesos</a:t>
                      </a:r>
                      <a:endParaRPr lang="es-SV" sz="2400" b="0" i="0" u="none" strike="noStrike" kern="1200" cap="none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Poppins" pitchFamily="2" charset="77"/>
                        <a:sym typeface="Arial"/>
                      </a:endParaRPr>
                    </a:p>
                  </a:txBody>
                  <a:tcPr marL="83127" marR="83127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24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Poppins" pitchFamily="2" charset="77"/>
                          <a:sym typeface="Arial"/>
                        </a:rPr>
                        <a:t>8</a:t>
                      </a:r>
                      <a:endParaRPr lang="es-SV" sz="2400" b="0" i="0" u="none" strike="noStrike" kern="1200" cap="none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Poppins" pitchFamily="2" charset="77"/>
                        <a:sym typeface="Arial"/>
                      </a:endParaRPr>
                    </a:p>
                  </a:txBody>
                  <a:tcPr marL="83127" marR="83127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24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Poppins" pitchFamily="2" charset="77"/>
                          <a:sym typeface="Arial"/>
                        </a:rPr>
                        <a:t>308</a:t>
                      </a:r>
                      <a:endParaRPr lang="es-SV" sz="2400" b="0" i="0" u="none" strike="noStrike" kern="1200" cap="none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Poppins" pitchFamily="2" charset="77"/>
                        <a:sym typeface="Arial"/>
                      </a:endParaRPr>
                    </a:p>
                  </a:txBody>
                  <a:tcPr marL="83127" marR="831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MX" sz="24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Poppins" pitchFamily="2" charset="77"/>
                          <a:sym typeface="Arial"/>
                        </a:rPr>
                        <a:t>2</a:t>
                      </a:r>
                      <a:endParaRPr lang="es-SV" sz="2400" b="0" i="0" u="none" strike="noStrike" kern="1200" cap="none">
                        <a:solidFill>
                          <a:srgbClr val="FFFFFF"/>
                        </a:solidFill>
                        <a:latin typeface="Abel" panose="02000506030000020004" pitchFamily="2" charset="0"/>
                        <a:ea typeface="Nanum Gothic" panose="020B0604020202020204" charset="-127"/>
                        <a:cs typeface="Poppins" pitchFamily="2" charset="77"/>
                        <a:sym typeface="Arial"/>
                      </a:endParaRPr>
                    </a:p>
                  </a:txBody>
                  <a:tcPr marL="83127" marR="83127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3732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SV" sz="24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Poppins" pitchFamily="2" charset="77"/>
                          <a:sym typeface="Arial"/>
                        </a:rPr>
                        <a:t>22</a:t>
                      </a:r>
                    </a:p>
                  </a:txBody>
                  <a:tcPr marL="83127" marR="83127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4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Poppins" pitchFamily="2" charset="77"/>
                          <a:sym typeface="Arial"/>
                        </a:rPr>
                        <a:t>1</a:t>
                      </a:r>
                    </a:p>
                  </a:txBody>
                  <a:tcPr marL="83127" marR="83127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400" b="0" i="0" u="none" strike="noStrike" kern="1200" cap="none">
                          <a:solidFill>
                            <a:srgbClr val="FFFFFF"/>
                          </a:solidFill>
                          <a:latin typeface="Abel" panose="02000506030000020004" pitchFamily="2" charset="0"/>
                          <a:ea typeface="Nanum Gothic" panose="020B0604020202020204" charset="-127"/>
                          <a:cs typeface="Poppins" pitchFamily="2" charset="77"/>
                          <a:sym typeface="Arial"/>
                        </a:rPr>
                        <a:t>17</a:t>
                      </a:r>
                    </a:p>
                  </a:txBody>
                  <a:tcPr marL="83127" marR="83127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448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21405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title"/>
          </p:nvPr>
        </p:nvSpPr>
        <p:spPr>
          <a:xfrm>
            <a:off x="771525" y="4331315"/>
            <a:ext cx="8211065" cy="1394880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br>
              <a:rPr lang="en" sz="13800"/>
            </a:br>
            <a:br>
              <a:rPr lang="en" sz="13800"/>
            </a:br>
            <a:br>
              <a:rPr lang="en" sz="13800"/>
            </a:br>
            <a:r>
              <a:rPr lang="es-419" sz="7200" b="0" spc="200">
                <a:solidFill>
                  <a:schemeClr val="tx2">
                    <a:lumMod val="50000"/>
                  </a:schemeClr>
                </a:solidFill>
                <a:latin typeface="Be Vietnam Pro" panose="020B0604020202020204" charset="0"/>
                <a:cs typeface="Arial"/>
                <a:sym typeface="Arial"/>
              </a:rPr>
              <a:t>Unidad de</a:t>
            </a:r>
            <a:endParaRPr lang="es-419" sz="10931" spc="20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D9B836-F891-6495-887B-AAFB72AAEB47}"/>
              </a:ext>
            </a:extLst>
          </p:cNvPr>
          <p:cNvSpPr/>
          <p:nvPr/>
        </p:nvSpPr>
        <p:spPr>
          <a:xfrm>
            <a:off x="1225481" y="5143055"/>
            <a:ext cx="23018035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tabLst/>
              <a:defRPr/>
            </a:pPr>
            <a:r>
              <a:rPr kumimoji="0" lang="es-ES" sz="13800" b="1" i="0" u="none" strike="noStrike" kern="0" cap="none" spc="50" normalizeH="0" baseline="0" noProof="0">
                <a:ln w="57150">
                  <a:solidFill>
                    <a:srgbClr val="999999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e Vietnam Pro"/>
                <a:cs typeface="Arial"/>
                <a:sym typeface="Be Vietnam Pro"/>
              </a:rPr>
              <a:t>Centro de Atención y</a:t>
            </a:r>
          </a:p>
        </p:txBody>
      </p:sp>
      <p:pic>
        <p:nvPicPr>
          <p:cNvPr id="46" name="Imagen 45" descr="Forma&#10;&#10;Descripción generada automáticamente con confianza media">
            <a:extLst>
              <a:ext uri="{FF2B5EF4-FFF2-40B4-BE49-F238E27FC236}">
                <a16:creationId xmlns:a16="http://schemas.microsoft.com/office/drawing/2014/main" id="{BA3F07BC-5E26-083D-DF34-A250DCCB8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9985" y="662990"/>
            <a:ext cx="2791924" cy="175574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2424935-563B-A903-E081-4CFBCD419515}"/>
              </a:ext>
            </a:extLst>
          </p:cNvPr>
          <p:cNvSpPr/>
          <p:nvPr/>
        </p:nvSpPr>
        <p:spPr>
          <a:xfrm>
            <a:off x="1222732" y="6814353"/>
            <a:ext cx="23018035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tabLst/>
              <a:defRPr/>
            </a:pPr>
            <a:r>
              <a:rPr lang="es-ES" sz="13800" b="1" spc="50">
                <a:ln w="57150">
                  <a:solidFill>
                    <a:srgbClr val="999999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 Vietnam Pro"/>
                <a:sym typeface="Be Vietnam Pro"/>
              </a:rPr>
              <a:t>A</a:t>
            </a:r>
            <a:r>
              <a:rPr kumimoji="0" lang="es-ES" sz="13800" b="1" i="0" u="none" strike="noStrike" kern="0" cap="none" spc="50" normalizeH="0" baseline="0" noProof="0" err="1">
                <a:ln w="57150">
                  <a:solidFill>
                    <a:srgbClr val="999999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e Vietnam Pro"/>
                <a:cs typeface="Arial"/>
                <a:sym typeface="Be Vietnam Pro"/>
              </a:rPr>
              <a:t>cceso</a:t>
            </a:r>
            <a:r>
              <a:rPr kumimoji="0" lang="es-ES" sz="13800" b="1" i="0" u="none" strike="noStrike" kern="0" cap="none" spc="50" normalizeH="0" baseline="0" noProof="0">
                <a:ln w="57150">
                  <a:solidFill>
                    <a:srgbClr val="999999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e Vietnam Pro"/>
                <a:cs typeface="Arial"/>
                <a:sym typeface="Be Vietnam Pro"/>
              </a:rPr>
              <a:t> a la Información</a:t>
            </a:r>
          </a:p>
        </p:txBody>
      </p:sp>
    </p:spTree>
    <p:extLst>
      <p:ext uri="{BB962C8B-B14F-4D97-AF65-F5344CB8AC3E}">
        <p14:creationId xmlns:p14="http://schemas.microsoft.com/office/powerpoint/2010/main" val="3797467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6630CBF0-0F2B-8534-BD16-113AAB4F7BB8}"/>
              </a:ext>
            </a:extLst>
          </p:cNvPr>
          <p:cNvSpPr txBox="1">
            <a:spLocks/>
          </p:cNvSpPr>
          <p:nvPr/>
        </p:nvSpPr>
        <p:spPr>
          <a:xfrm>
            <a:off x="16087564" y="9309248"/>
            <a:ext cx="6734946" cy="1863578"/>
          </a:xfrm>
          <a:prstGeom prst="rect">
            <a:avLst/>
          </a:prstGeom>
        </p:spPr>
        <p:txBody>
          <a:bodyPr vert="horz" lIns="182832" tIns="91416" rIns="182832" bIns="9141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40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Be Vietnam Pro" panose="020B0604020202020204" charset="0"/>
                <a:ea typeface="+mn-ea"/>
                <a:cs typeface="+mn-cs"/>
                <a:sym typeface="Arial"/>
              </a:rPr>
              <a:t>Graduación de cursos de formación Iglesia Adventista / INSAFORP.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5599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E4E69D-AA5A-9EF3-5886-53C0C2347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531" y="3362902"/>
            <a:ext cx="12316808" cy="8212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Google Shape;364;p50">
            <a:extLst>
              <a:ext uri="{FF2B5EF4-FFF2-40B4-BE49-F238E27FC236}">
                <a16:creationId xmlns:a16="http://schemas.microsoft.com/office/drawing/2014/main" id="{D11AA94A-2BE8-6BC7-18A1-C8C48B61DD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7531" y="1833497"/>
            <a:ext cx="12315627" cy="1220542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 sz="5400"/>
              <a:t>Actividades relevantes </a:t>
            </a:r>
            <a:r>
              <a:rPr lang="en" sz="4000" b="0"/>
              <a:t>– Mayo 2023</a:t>
            </a:r>
            <a:endParaRPr sz="5400" b="0"/>
          </a:p>
        </p:txBody>
      </p:sp>
      <p:pic>
        <p:nvPicPr>
          <p:cNvPr id="10" name="Imagen 9" descr="Forma&#10;&#10;Descripción generada automáticamente con confianza media">
            <a:extLst>
              <a:ext uri="{FF2B5EF4-FFF2-40B4-BE49-F238E27FC236}">
                <a16:creationId xmlns:a16="http://schemas.microsoft.com/office/drawing/2014/main" id="{15DB739F-6252-D4C4-652E-6C1B183E4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5801" y="1525794"/>
            <a:ext cx="2310011" cy="14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066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97;p33">
            <a:extLst>
              <a:ext uri="{FF2B5EF4-FFF2-40B4-BE49-F238E27FC236}">
                <a16:creationId xmlns:a16="http://schemas.microsoft.com/office/drawing/2014/main" id="{77053180-6B0C-7CFB-5577-32656204C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6470" y="450361"/>
            <a:ext cx="18268715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s-SV" sz="6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Centro de Atención </a:t>
            </a:r>
            <a:br>
              <a:rPr lang="es-SV" sz="6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SV" sz="6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acceso a la </a:t>
            </a:r>
            <a:r>
              <a:rPr lang="es-SV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s-SV" sz="6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nformación </a:t>
            </a:r>
            <a:endParaRPr sz="6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Imagen 57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64D09A49-8036-C587-BE1F-9E89D056C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5232" y="686386"/>
            <a:ext cx="2454820" cy="1163028"/>
          </a:xfrm>
          <a:prstGeom prst="rect">
            <a:avLst/>
          </a:prstGeom>
        </p:spPr>
      </p:pic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BABF1A08-DBD9-E1C2-166F-D90E02B60DC6}"/>
              </a:ext>
            </a:extLst>
          </p:cNvPr>
          <p:cNvSpPr/>
          <p:nvPr/>
        </p:nvSpPr>
        <p:spPr>
          <a:xfrm>
            <a:off x="1786235" y="9375372"/>
            <a:ext cx="5283139" cy="1144299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1A2C57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</a:endParaRPr>
          </a:p>
        </p:txBody>
      </p:sp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512BFB37-34E4-53DE-C4B9-448FCBE89923}"/>
              </a:ext>
            </a:extLst>
          </p:cNvPr>
          <p:cNvSpPr/>
          <p:nvPr/>
        </p:nvSpPr>
        <p:spPr>
          <a:xfrm>
            <a:off x="1786235" y="8116066"/>
            <a:ext cx="10683647" cy="1144300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1A2C57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BEA4A80F-81F8-C544-93CD-913AEE8BF403}"/>
              </a:ext>
            </a:extLst>
          </p:cNvPr>
          <p:cNvSpPr txBox="1"/>
          <p:nvPr/>
        </p:nvSpPr>
        <p:spPr>
          <a:xfrm>
            <a:off x="3547562" y="3583178"/>
            <a:ext cx="16409349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  <a:defRPr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GESTIÓN DE INFORMES DE CONTRATACIÓN DE ACCIONES FORMATIVAS Y PROVEEDORES </a:t>
            </a:r>
          </a:p>
        </p:txBody>
      </p:sp>
      <p:graphicFrame>
        <p:nvGraphicFramePr>
          <p:cNvPr id="5" name="Chart 25">
            <a:extLst>
              <a:ext uri="{FF2B5EF4-FFF2-40B4-BE49-F238E27FC236}">
                <a16:creationId xmlns:a16="http://schemas.microsoft.com/office/drawing/2014/main" id="{1309394C-62F0-E903-01E7-E82BBD160D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0334808"/>
              </p:ext>
            </p:extLst>
          </p:nvPr>
        </p:nvGraphicFramePr>
        <p:xfrm>
          <a:off x="11191794" y="4618214"/>
          <a:ext cx="10541207" cy="2936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2">
            <a:extLst>
              <a:ext uri="{FF2B5EF4-FFF2-40B4-BE49-F238E27FC236}">
                <a16:creationId xmlns:a16="http://schemas.microsoft.com/office/drawing/2014/main" id="{BC981EB3-C12F-4EBA-3FAD-C3D3C9D2D20B}"/>
              </a:ext>
            </a:extLst>
          </p:cNvPr>
          <p:cNvSpPr txBox="1"/>
          <p:nvPr/>
        </p:nvSpPr>
        <p:spPr>
          <a:xfrm>
            <a:off x="15935590" y="8098376"/>
            <a:ext cx="393959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  <a:defRPr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MONTO EJECUTADO</a:t>
            </a:r>
          </a:p>
        </p:txBody>
      </p:sp>
      <p:graphicFrame>
        <p:nvGraphicFramePr>
          <p:cNvPr id="7" name="Chart 25">
            <a:extLst>
              <a:ext uri="{FF2B5EF4-FFF2-40B4-BE49-F238E27FC236}">
                <a16:creationId xmlns:a16="http://schemas.microsoft.com/office/drawing/2014/main" id="{9F3FDBDD-B59F-31D2-9A90-0E93CB483F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3334533"/>
              </p:ext>
            </p:extLst>
          </p:nvPr>
        </p:nvGraphicFramePr>
        <p:xfrm>
          <a:off x="12447724" y="8770337"/>
          <a:ext cx="9919533" cy="4945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41">
            <a:extLst>
              <a:ext uri="{FF2B5EF4-FFF2-40B4-BE49-F238E27FC236}">
                <a16:creationId xmlns:a16="http://schemas.microsoft.com/office/drawing/2014/main" id="{A2A81FA4-948D-5467-27F9-97684AFC48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1886448"/>
              </p:ext>
            </p:extLst>
          </p:nvPr>
        </p:nvGraphicFramePr>
        <p:xfrm>
          <a:off x="2132434" y="4338665"/>
          <a:ext cx="10824454" cy="3826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715D7C70-D8E0-A426-CC32-80BA4D54E413}"/>
              </a:ext>
            </a:extLst>
          </p:cNvPr>
          <p:cNvSpPr/>
          <p:nvPr/>
        </p:nvSpPr>
        <p:spPr>
          <a:xfrm>
            <a:off x="2655532" y="11884461"/>
            <a:ext cx="8534761" cy="1362522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9CB9AD9A-FE13-02C8-5D3C-4CB47C094FB3}"/>
              </a:ext>
            </a:extLst>
          </p:cNvPr>
          <p:cNvSpPr txBox="1"/>
          <p:nvPr/>
        </p:nvSpPr>
        <p:spPr>
          <a:xfrm>
            <a:off x="3773730" y="11983665"/>
            <a:ext cx="2534318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5 días</a:t>
            </a:r>
          </a:p>
        </p:txBody>
      </p:sp>
      <p:sp>
        <p:nvSpPr>
          <p:cNvPr id="11" name="Freeform 77">
            <a:extLst>
              <a:ext uri="{FF2B5EF4-FFF2-40B4-BE49-F238E27FC236}">
                <a16:creationId xmlns:a16="http://schemas.microsoft.com/office/drawing/2014/main" id="{29E2D5DB-D8AB-1281-342D-FE878C21FE51}"/>
              </a:ext>
            </a:extLst>
          </p:cNvPr>
          <p:cNvSpPr>
            <a:spLocks noEditPoints="1"/>
          </p:cNvSpPr>
          <p:nvPr/>
        </p:nvSpPr>
        <p:spPr bwMode="auto">
          <a:xfrm>
            <a:off x="2847607" y="12178454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5FC597BD-7167-05F4-034B-F4146B2B183F}"/>
              </a:ext>
            </a:extLst>
          </p:cNvPr>
          <p:cNvSpPr txBox="1"/>
          <p:nvPr/>
        </p:nvSpPr>
        <p:spPr>
          <a:xfrm>
            <a:off x="3519709" y="8116424"/>
            <a:ext cx="307419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>
              <a:defRPr/>
            </a:pPr>
            <a:r>
              <a:rPr lang="en-US" sz="4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90.7%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07BA821F-8C08-2FE1-E8AE-21F1C87C5327}"/>
              </a:ext>
            </a:extLst>
          </p:cNvPr>
          <p:cNvSpPr txBox="1"/>
          <p:nvPr/>
        </p:nvSpPr>
        <p:spPr>
          <a:xfrm>
            <a:off x="5466849" y="8466736"/>
            <a:ext cx="626431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algn="ctr">
              <a:defRPr/>
            </a:pPr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Porcentaje</a:t>
            </a:r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de </a:t>
            </a:r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informes</a:t>
            </a:r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revisados</a:t>
            </a:r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en</a:t>
            </a:r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tiempo</a:t>
            </a:r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meta</a:t>
            </a:r>
            <a:endParaRPr lang="en-US" sz="2000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37B11D2A-6FFD-1EF1-10F5-92AE35792E5A}"/>
              </a:ext>
            </a:extLst>
          </p:cNvPr>
          <p:cNvSpPr txBox="1"/>
          <p:nvPr/>
        </p:nvSpPr>
        <p:spPr>
          <a:xfrm>
            <a:off x="5552574" y="12106019"/>
            <a:ext cx="5812406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defRPr/>
            </a:pPr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Tiempo</a:t>
            </a:r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promedio</a:t>
            </a:r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respuesta</a:t>
            </a:r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</a:p>
          <a:p>
            <a:pPr algn="ctr">
              <a:defRPr/>
            </a:pPr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a 13 solicitudes de </a:t>
            </a:r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información</a:t>
            </a:r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- LAIP</a:t>
            </a:r>
            <a:endParaRPr lang="en-US" sz="2000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15" name="TextBox 43">
            <a:extLst>
              <a:ext uri="{FF2B5EF4-FFF2-40B4-BE49-F238E27FC236}">
                <a16:creationId xmlns:a16="http://schemas.microsoft.com/office/drawing/2014/main" id="{808625FB-21AE-B1B6-C749-6D4472129D50}"/>
              </a:ext>
            </a:extLst>
          </p:cNvPr>
          <p:cNvSpPr txBox="1"/>
          <p:nvPr/>
        </p:nvSpPr>
        <p:spPr>
          <a:xfrm>
            <a:off x="5971861" y="5597957"/>
            <a:ext cx="1380506" cy="95410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anose="00000500000000000000" pitchFamily="2" charset="0"/>
              </a:rPr>
              <a:t>9,764</a:t>
            </a:r>
          </a:p>
          <a:p>
            <a:pPr algn="ctr"/>
            <a:r>
              <a:rPr lang="en-US" sz="28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anose="00000500000000000000" pitchFamily="2" charset="0"/>
              </a:rPr>
              <a:t>Informes</a:t>
            </a:r>
            <a:endParaRPr lang="en-US" sz="2800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  <a:cs typeface="Poppins" panose="00000500000000000000" pitchFamily="2" charset="0"/>
            </a:endParaRPr>
          </a:p>
        </p:txBody>
      </p:sp>
      <p:grpSp>
        <p:nvGrpSpPr>
          <p:cNvPr id="16" name="Grupo 8">
            <a:extLst>
              <a:ext uri="{FF2B5EF4-FFF2-40B4-BE49-F238E27FC236}">
                <a16:creationId xmlns:a16="http://schemas.microsoft.com/office/drawing/2014/main" id="{0E3E6C1E-8EBD-C01C-EC0B-9C1D9F292869}"/>
              </a:ext>
            </a:extLst>
          </p:cNvPr>
          <p:cNvGrpSpPr/>
          <p:nvPr/>
        </p:nvGrpSpPr>
        <p:grpSpPr>
          <a:xfrm>
            <a:off x="21103931" y="8981524"/>
            <a:ext cx="2436121" cy="900584"/>
            <a:chOff x="21808511" y="8731127"/>
            <a:chExt cx="2436121" cy="900584"/>
          </a:xfrm>
        </p:grpSpPr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667D8765-BF6A-0758-D39D-BFA9462B4F5B}"/>
                </a:ext>
              </a:extLst>
            </p:cNvPr>
            <p:cNvSpPr txBox="1"/>
            <p:nvPr/>
          </p:nvSpPr>
          <p:spPr>
            <a:xfrm>
              <a:off x="22537475" y="8731127"/>
              <a:ext cx="1050224" cy="52322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 defTabSz="1828434">
                <a:buClrTx/>
              </a:pPr>
              <a:r>
                <a:rPr lang="en-US" sz="2800" kern="12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77.7%</a:t>
              </a: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A8056810-A05F-FCF1-00D9-67A08BAFA8F7}"/>
                </a:ext>
              </a:extLst>
            </p:cNvPr>
            <p:cNvSpPr txBox="1"/>
            <p:nvPr/>
          </p:nvSpPr>
          <p:spPr>
            <a:xfrm>
              <a:off x="21808511" y="9231601"/>
              <a:ext cx="2436121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  <a:buFontTx/>
                <a:buNone/>
              </a:pPr>
              <a:r>
                <a:rPr lang="en-US" sz="2000" kern="12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EJECUCIÓN</a:t>
              </a:r>
            </a:p>
          </p:txBody>
        </p:sp>
      </p:grpSp>
      <p:sp>
        <p:nvSpPr>
          <p:cNvPr id="20" name="TextBox 15">
            <a:extLst>
              <a:ext uri="{FF2B5EF4-FFF2-40B4-BE49-F238E27FC236}">
                <a16:creationId xmlns:a16="http://schemas.microsoft.com/office/drawing/2014/main" id="{BFBEF755-30E5-5310-B26A-ACBCD0F03E9A}"/>
              </a:ext>
            </a:extLst>
          </p:cNvPr>
          <p:cNvSpPr txBox="1"/>
          <p:nvPr/>
        </p:nvSpPr>
        <p:spPr>
          <a:xfrm>
            <a:off x="3605242" y="8837112"/>
            <a:ext cx="1265090" cy="40011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95%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2E6B2799-B853-9BAA-81EF-2B6B0B12B7C4}"/>
              </a:ext>
            </a:extLst>
          </p:cNvPr>
          <p:cNvSpPr txBox="1"/>
          <p:nvPr/>
        </p:nvSpPr>
        <p:spPr>
          <a:xfrm>
            <a:off x="4035775" y="9551533"/>
            <a:ext cx="3033599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Nivel de </a:t>
            </a:r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satisfacción</a:t>
            </a:r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</a:p>
          <a:p>
            <a:pPr algn="ctr"/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cliente</a:t>
            </a:r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Interno</a:t>
            </a:r>
            <a:endParaRPr lang="en-US" sz="2400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7A9A8D22-66FA-1F90-AE10-53FA0CE9B309}"/>
              </a:ext>
            </a:extLst>
          </p:cNvPr>
          <p:cNvSpPr txBox="1"/>
          <p:nvPr/>
        </p:nvSpPr>
        <p:spPr>
          <a:xfrm>
            <a:off x="3110744" y="9406885"/>
            <a:ext cx="1680123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9.3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3D7D0ED1-FAEF-C2F5-38B7-F979038E9A69}"/>
              </a:ext>
            </a:extLst>
          </p:cNvPr>
          <p:cNvSpPr txBox="1"/>
          <p:nvPr/>
        </p:nvSpPr>
        <p:spPr>
          <a:xfrm>
            <a:off x="3060251" y="10100042"/>
            <a:ext cx="1146468" cy="400110"/>
          </a:xfrm>
          <a:prstGeom prst="rect">
            <a:avLst/>
          </a:prstGeom>
          <a:noFill/>
          <a:ln>
            <a:noFill/>
          </a:ln>
        </p:spPr>
        <p:txBody>
          <a:bodyPr wrap="none" rtlCol="0" anchor="t" anchorCtr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8.5</a:t>
            </a:r>
          </a:p>
        </p:txBody>
      </p:sp>
      <p:grpSp>
        <p:nvGrpSpPr>
          <p:cNvPr id="24" name="Google Shape;9084;p116">
            <a:extLst>
              <a:ext uri="{FF2B5EF4-FFF2-40B4-BE49-F238E27FC236}">
                <a16:creationId xmlns:a16="http://schemas.microsoft.com/office/drawing/2014/main" id="{ABE31BB6-84B5-7674-82C7-8A49811863D7}"/>
              </a:ext>
            </a:extLst>
          </p:cNvPr>
          <p:cNvGrpSpPr/>
          <p:nvPr/>
        </p:nvGrpSpPr>
        <p:grpSpPr>
          <a:xfrm>
            <a:off x="2110626" y="9547037"/>
            <a:ext cx="681132" cy="788802"/>
            <a:chOff x="-62148800" y="3377700"/>
            <a:chExt cx="311125" cy="316750"/>
          </a:xfrm>
          <a:solidFill>
            <a:schemeClr val="accent4">
              <a:lumMod val="75000"/>
            </a:schemeClr>
          </a:solidFill>
        </p:grpSpPr>
        <p:sp>
          <p:nvSpPr>
            <p:cNvPr id="25" name="Google Shape;9085;p116">
              <a:extLst>
                <a:ext uri="{FF2B5EF4-FFF2-40B4-BE49-F238E27FC236}">
                  <a16:creationId xmlns:a16="http://schemas.microsoft.com/office/drawing/2014/main" id="{A73A8EE7-A5C2-DFCB-E023-96AEBAD15DC1}"/>
                </a:ext>
              </a:extLst>
            </p:cNvPr>
            <p:cNvSpPr/>
            <p:nvPr/>
          </p:nvSpPr>
          <p:spPr>
            <a:xfrm>
              <a:off x="-62085775" y="3653375"/>
              <a:ext cx="185875" cy="41075"/>
            </a:xfrm>
            <a:custGeom>
              <a:avLst/>
              <a:gdLst/>
              <a:ahLst/>
              <a:cxnLst/>
              <a:rect l="l" t="t" r="r" b="b"/>
              <a:pathLst>
                <a:path w="7435" h="1643" extrusionOk="0">
                  <a:moveTo>
                    <a:pt x="819" y="1"/>
                  </a:moveTo>
                  <a:cubicBezTo>
                    <a:pt x="347" y="1"/>
                    <a:pt x="0" y="347"/>
                    <a:pt x="0" y="851"/>
                  </a:cubicBezTo>
                  <a:lnTo>
                    <a:pt x="0" y="1229"/>
                  </a:lnTo>
                  <a:cubicBezTo>
                    <a:pt x="0" y="1481"/>
                    <a:pt x="189" y="1639"/>
                    <a:pt x="410" y="1639"/>
                  </a:cubicBezTo>
                  <a:lnTo>
                    <a:pt x="7026" y="1639"/>
                  </a:lnTo>
                  <a:cubicBezTo>
                    <a:pt x="7044" y="1641"/>
                    <a:pt x="7062" y="1642"/>
                    <a:pt x="7080" y="1642"/>
                  </a:cubicBezTo>
                  <a:cubicBezTo>
                    <a:pt x="7300" y="1642"/>
                    <a:pt x="7435" y="1463"/>
                    <a:pt x="7435" y="1229"/>
                  </a:cubicBezTo>
                  <a:lnTo>
                    <a:pt x="7435" y="851"/>
                  </a:lnTo>
                  <a:cubicBezTo>
                    <a:pt x="7435" y="379"/>
                    <a:pt x="7089" y="1"/>
                    <a:pt x="66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  <p:sp>
          <p:nvSpPr>
            <p:cNvPr id="26" name="Google Shape;9086;p116">
              <a:extLst>
                <a:ext uri="{FF2B5EF4-FFF2-40B4-BE49-F238E27FC236}">
                  <a16:creationId xmlns:a16="http://schemas.microsoft.com/office/drawing/2014/main" id="{476C0702-8842-AFB2-692A-AD7339598922}"/>
                </a:ext>
              </a:extLst>
            </p:cNvPr>
            <p:cNvSpPr/>
            <p:nvPr/>
          </p:nvSpPr>
          <p:spPr>
            <a:xfrm>
              <a:off x="-62148800" y="3377700"/>
              <a:ext cx="311125" cy="254425"/>
            </a:xfrm>
            <a:custGeom>
              <a:avLst/>
              <a:gdLst/>
              <a:ahLst/>
              <a:cxnLst/>
              <a:rect l="l" t="t" r="r" b="b"/>
              <a:pathLst>
                <a:path w="12445" h="10177" extrusionOk="0">
                  <a:moveTo>
                    <a:pt x="11626" y="1608"/>
                  </a:moveTo>
                  <a:lnTo>
                    <a:pt x="11626" y="2899"/>
                  </a:lnTo>
                  <a:cubicBezTo>
                    <a:pt x="11626" y="3939"/>
                    <a:pt x="10807" y="4853"/>
                    <a:pt x="9767" y="4916"/>
                  </a:cubicBezTo>
                  <a:cubicBezTo>
                    <a:pt x="9893" y="4538"/>
                    <a:pt x="9956" y="4128"/>
                    <a:pt x="9956" y="3718"/>
                  </a:cubicBezTo>
                  <a:lnTo>
                    <a:pt x="9956" y="1608"/>
                  </a:lnTo>
                  <a:close/>
                  <a:moveTo>
                    <a:pt x="2521" y="1639"/>
                  </a:moveTo>
                  <a:lnTo>
                    <a:pt x="2521" y="3718"/>
                  </a:lnTo>
                  <a:cubicBezTo>
                    <a:pt x="2521" y="4160"/>
                    <a:pt x="2616" y="4538"/>
                    <a:pt x="2710" y="4947"/>
                  </a:cubicBezTo>
                  <a:cubicBezTo>
                    <a:pt x="1702" y="4853"/>
                    <a:pt x="883" y="4002"/>
                    <a:pt x="883" y="2899"/>
                  </a:cubicBezTo>
                  <a:lnTo>
                    <a:pt x="883" y="1639"/>
                  </a:lnTo>
                  <a:close/>
                  <a:moveTo>
                    <a:pt x="6176" y="1576"/>
                  </a:moveTo>
                  <a:cubicBezTo>
                    <a:pt x="6333" y="1576"/>
                    <a:pt x="6491" y="1671"/>
                    <a:pt x="6554" y="1828"/>
                  </a:cubicBezTo>
                  <a:lnTo>
                    <a:pt x="6932" y="2647"/>
                  </a:lnTo>
                  <a:lnTo>
                    <a:pt x="7845" y="2773"/>
                  </a:lnTo>
                  <a:cubicBezTo>
                    <a:pt x="8003" y="2805"/>
                    <a:pt x="8129" y="2899"/>
                    <a:pt x="8160" y="3025"/>
                  </a:cubicBezTo>
                  <a:cubicBezTo>
                    <a:pt x="8349" y="3214"/>
                    <a:pt x="8318" y="3403"/>
                    <a:pt x="8192" y="3466"/>
                  </a:cubicBezTo>
                  <a:lnTo>
                    <a:pt x="7530" y="4097"/>
                  </a:lnTo>
                  <a:lnTo>
                    <a:pt x="7688" y="5010"/>
                  </a:lnTo>
                  <a:cubicBezTo>
                    <a:pt x="7719" y="5168"/>
                    <a:pt x="7656" y="5325"/>
                    <a:pt x="7530" y="5420"/>
                  </a:cubicBezTo>
                  <a:cubicBezTo>
                    <a:pt x="7452" y="5459"/>
                    <a:pt x="7363" y="5486"/>
                    <a:pt x="7268" y="5486"/>
                  </a:cubicBezTo>
                  <a:cubicBezTo>
                    <a:pt x="7210" y="5486"/>
                    <a:pt x="7149" y="5475"/>
                    <a:pt x="7089" y="5451"/>
                  </a:cubicBezTo>
                  <a:lnTo>
                    <a:pt x="6270" y="5010"/>
                  </a:lnTo>
                  <a:lnTo>
                    <a:pt x="5451" y="5451"/>
                  </a:lnTo>
                  <a:cubicBezTo>
                    <a:pt x="5380" y="5480"/>
                    <a:pt x="5309" y="5495"/>
                    <a:pt x="5241" y="5495"/>
                  </a:cubicBezTo>
                  <a:cubicBezTo>
                    <a:pt x="5158" y="5495"/>
                    <a:pt x="5079" y="5472"/>
                    <a:pt x="5010" y="5420"/>
                  </a:cubicBezTo>
                  <a:cubicBezTo>
                    <a:pt x="4884" y="5325"/>
                    <a:pt x="4821" y="5168"/>
                    <a:pt x="4852" y="5010"/>
                  </a:cubicBezTo>
                  <a:lnTo>
                    <a:pt x="5010" y="4097"/>
                  </a:lnTo>
                  <a:lnTo>
                    <a:pt x="4348" y="3466"/>
                  </a:lnTo>
                  <a:cubicBezTo>
                    <a:pt x="4222" y="3340"/>
                    <a:pt x="4191" y="3214"/>
                    <a:pt x="4222" y="3025"/>
                  </a:cubicBezTo>
                  <a:cubicBezTo>
                    <a:pt x="4254" y="2899"/>
                    <a:pt x="4411" y="2773"/>
                    <a:pt x="4537" y="2773"/>
                  </a:cubicBezTo>
                  <a:lnTo>
                    <a:pt x="5451" y="2647"/>
                  </a:lnTo>
                  <a:lnTo>
                    <a:pt x="5829" y="1828"/>
                  </a:lnTo>
                  <a:cubicBezTo>
                    <a:pt x="5924" y="1671"/>
                    <a:pt x="6018" y="1576"/>
                    <a:pt x="6176" y="1576"/>
                  </a:cubicBezTo>
                  <a:close/>
                  <a:moveTo>
                    <a:pt x="2931" y="1"/>
                  </a:moveTo>
                  <a:cubicBezTo>
                    <a:pt x="2679" y="1"/>
                    <a:pt x="2521" y="190"/>
                    <a:pt x="2521" y="410"/>
                  </a:cubicBezTo>
                  <a:lnTo>
                    <a:pt x="2521" y="852"/>
                  </a:lnTo>
                  <a:lnTo>
                    <a:pt x="442" y="852"/>
                  </a:lnTo>
                  <a:cubicBezTo>
                    <a:pt x="190" y="852"/>
                    <a:pt x="1" y="1041"/>
                    <a:pt x="1" y="1230"/>
                  </a:cubicBezTo>
                  <a:lnTo>
                    <a:pt x="1" y="2899"/>
                  </a:lnTo>
                  <a:cubicBezTo>
                    <a:pt x="1" y="4506"/>
                    <a:pt x="1292" y="5766"/>
                    <a:pt x="2931" y="5766"/>
                  </a:cubicBezTo>
                  <a:lnTo>
                    <a:pt x="3120" y="5766"/>
                  </a:lnTo>
                  <a:cubicBezTo>
                    <a:pt x="3561" y="6428"/>
                    <a:pt x="4222" y="6932"/>
                    <a:pt x="4978" y="7216"/>
                  </a:cubicBezTo>
                  <a:lnTo>
                    <a:pt x="4978" y="8507"/>
                  </a:lnTo>
                  <a:cubicBezTo>
                    <a:pt x="4506" y="8507"/>
                    <a:pt x="4128" y="8854"/>
                    <a:pt x="4128" y="9358"/>
                  </a:cubicBezTo>
                  <a:lnTo>
                    <a:pt x="4128" y="10177"/>
                  </a:lnTo>
                  <a:lnTo>
                    <a:pt x="8286" y="10177"/>
                  </a:lnTo>
                  <a:lnTo>
                    <a:pt x="8286" y="9358"/>
                  </a:lnTo>
                  <a:cubicBezTo>
                    <a:pt x="8286" y="8885"/>
                    <a:pt x="7908" y="8507"/>
                    <a:pt x="7436" y="8507"/>
                  </a:cubicBezTo>
                  <a:lnTo>
                    <a:pt x="7436" y="7216"/>
                  </a:lnTo>
                  <a:cubicBezTo>
                    <a:pt x="8192" y="6932"/>
                    <a:pt x="8854" y="6428"/>
                    <a:pt x="9295" y="5766"/>
                  </a:cubicBezTo>
                  <a:lnTo>
                    <a:pt x="9484" y="5766"/>
                  </a:lnTo>
                  <a:cubicBezTo>
                    <a:pt x="11122" y="5766"/>
                    <a:pt x="12414" y="4475"/>
                    <a:pt x="12414" y="2899"/>
                  </a:cubicBezTo>
                  <a:lnTo>
                    <a:pt x="12414" y="1230"/>
                  </a:lnTo>
                  <a:cubicBezTo>
                    <a:pt x="12445" y="978"/>
                    <a:pt x="12288" y="852"/>
                    <a:pt x="12067" y="852"/>
                  </a:cubicBezTo>
                  <a:lnTo>
                    <a:pt x="9956" y="852"/>
                  </a:lnTo>
                  <a:lnTo>
                    <a:pt x="9956" y="410"/>
                  </a:lnTo>
                  <a:cubicBezTo>
                    <a:pt x="9956" y="158"/>
                    <a:pt x="9767" y="1"/>
                    <a:pt x="95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</p:grpSp>
      <p:sp>
        <p:nvSpPr>
          <p:cNvPr id="27" name="TextBox 15">
            <a:extLst>
              <a:ext uri="{FF2B5EF4-FFF2-40B4-BE49-F238E27FC236}">
                <a16:creationId xmlns:a16="http://schemas.microsoft.com/office/drawing/2014/main" id="{2C68368C-6FDB-2A5C-C584-6B81043FED1F}"/>
              </a:ext>
            </a:extLst>
          </p:cNvPr>
          <p:cNvSpPr txBox="1"/>
          <p:nvPr/>
        </p:nvSpPr>
        <p:spPr>
          <a:xfrm>
            <a:off x="2746239" y="11048661"/>
            <a:ext cx="823764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  <a:defRPr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GESTIÓN ACCESO A LA INFORMACIÓN</a:t>
            </a:r>
          </a:p>
        </p:txBody>
      </p:sp>
      <p:sp>
        <p:nvSpPr>
          <p:cNvPr id="28" name="Freeform 156">
            <a:extLst>
              <a:ext uri="{FF2B5EF4-FFF2-40B4-BE49-F238E27FC236}">
                <a16:creationId xmlns:a16="http://schemas.microsoft.com/office/drawing/2014/main" id="{C97BB7AF-CE51-361A-1A5D-AC1CDD2DA2FF}"/>
              </a:ext>
            </a:extLst>
          </p:cNvPr>
          <p:cNvSpPr>
            <a:spLocks noEditPoints="1"/>
          </p:cNvSpPr>
          <p:nvPr/>
        </p:nvSpPr>
        <p:spPr bwMode="auto">
          <a:xfrm>
            <a:off x="2310651" y="8353103"/>
            <a:ext cx="681132" cy="678706"/>
          </a:xfrm>
          <a:custGeom>
            <a:avLst/>
            <a:gdLst>
              <a:gd name="T0" fmla="*/ 160 w 176"/>
              <a:gd name="T1" fmla="*/ 3 h 176"/>
              <a:gd name="T2" fmla="*/ 158 w 176"/>
              <a:gd name="T3" fmla="*/ 0 h 176"/>
              <a:gd name="T4" fmla="*/ 154 w 176"/>
              <a:gd name="T5" fmla="*/ 0 h 176"/>
              <a:gd name="T6" fmla="*/ 88 w 176"/>
              <a:gd name="T7" fmla="*/ 16 h 176"/>
              <a:gd name="T8" fmla="*/ 22 w 176"/>
              <a:gd name="T9" fmla="*/ 0 h 176"/>
              <a:gd name="T10" fmla="*/ 18 w 176"/>
              <a:gd name="T11" fmla="*/ 0 h 176"/>
              <a:gd name="T12" fmla="*/ 16 w 176"/>
              <a:gd name="T13" fmla="*/ 3 h 176"/>
              <a:gd name="T14" fmla="*/ 0 w 176"/>
              <a:gd name="T15" fmla="*/ 100 h 176"/>
              <a:gd name="T16" fmla="*/ 87 w 176"/>
              <a:gd name="T17" fmla="*/ 176 h 176"/>
              <a:gd name="T18" fmla="*/ 88 w 176"/>
              <a:gd name="T19" fmla="*/ 176 h 176"/>
              <a:gd name="T20" fmla="*/ 89 w 176"/>
              <a:gd name="T21" fmla="*/ 176 h 176"/>
              <a:gd name="T22" fmla="*/ 176 w 176"/>
              <a:gd name="T23" fmla="*/ 100 h 176"/>
              <a:gd name="T24" fmla="*/ 160 w 176"/>
              <a:gd name="T25" fmla="*/ 3 h 176"/>
              <a:gd name="T26" fmla="*/ 88 w 176"/>
              <a:gd name="T27" fmla="*/ 168 h 176"/>
              <a:gd name="T28" fmla="*/ 8 w 176"/>
              <a:gd name="T29" fmla="*/ 100 h 176"/>
              <a:gd name="T30" fmla="*/ 23 w 176"/>
              <a:gd name="T31" fmla="*/ 10 h 176"/>
              <a:gd name="T32" fmla="*/ 88 w 176"/>
              <a:gd name="T33" fmla="*/ 24 h 176"/>
              <a:gd name="T34" fmla="*/ 153 w 176"/>
              <a:gd name="T35" fmla="*/ 10 h 176"/>
              <a:gd name="T36" fmla="*/ 168 w 176"/>
              <a:gd name="T37" fmla="*/ 100 h 176"/>
              <a:gd name="T38" fmla="*/ 88 w 176"/>
              <a:gd name="T39" fmla="*/ 168 h 176"/>
              <a:gd name="T40" fmla="*/ 102 w 176"/>
              <a:gd name="T41" fmla="*/ 72 h 176"/>
              <a:gd name="T42" fmla="*/ 88 w 176"/>
              <a:gd name="T43" fmla="*/ 36 h 176"/>
              <a:gd name="T44" fmla="*/ 74 w 176"/>
              <a:gd name="T45" fmla="*/ 72 h 176"/>
              <a:gd name="T46" fmla="*/ 38 w 176"/>
              <a:gd name="T47" fmla="*/ 72 h 176"/>
              <a:gd name="T48" fmla="*/ 67 w 176"/>
              <a:gd name="T49" fmla="*/ 95 h 176"/>
              <a:gd name="T50" fmla="*/ 54 w 176"/>
              <a:gd name="T51" fmla="*/ 136 h 176"/>
              <a:gd name="T52" fmla="*/ 88 w 176"/>
              <a:gd name="T53" fmla="*/ 111 h 176"/>
              <a:gd name="T54" fmla="*/ 122 w 176"/>
              <a:gd name="T55" fmla="*/ 136 h 176"/>
              <a:gd name="T56" fmla="*/ 108 w 176"/>
              <a:gd name="T57" fmla="*/ 95 h 176"/>
              <a:gd name="T58" fmla="*/ 138 w 176"/>
              <a:gd name="T59" fmla="*/ 72 h 176"/>
              <a:gd name="T60" fmla="*/ 102 w 176"/>
              <a:gd name="T61" fmla="*/ 72 h 176"/>
              <a:gd name="T62" fmla="*/ 101 w 176"/>
              <a:gd name="T63" fmla="*/ 97 h 176"/>
              <a:gd name="T64" fmla="*/ 106 w 176"/>
              <a:gd name="T65" fmla="*/ 114 h 176"/>
              <a:gd name="T66" fmla="*/ 93 w 176"/>
              <a:gd name="T67" fmla="*/ 104 h 176"/>
              <a:gd name="T68" fmla="*/ 88 w 176"/>
              <a:gd name="T69" fmla="*/ 101 h 176"/>
              <a:gd name="T70" fmla="*/ 83 w 176"/>
              <a:gd name="T71" fmla="*/ 104 h 176"/>
              <a:gd name="T72" fmla="*/ 69 w 176"/>
              <a:gd name="T73" fmla="*/ 114 h 176"/>
              <a:gd name="T74" fmla="*/ 75 w 176"/>
              <a:gd name="T75" fmla="*/ 97 h 176"/>
              <a:gd name="T76" fmla="*/ 77 w 176"/>
              <a:gd name="T77" fmla="*/ 92 h 176"/>
              <a:gd name="T78" fmla="*/ 72 w 176"/>
              <a:gd name="T79" fmla="*/ 89 h 176"/>
              <a:gd name="T80" fmla="*/ 61 w 176"/>
              <a:gd name="T81" fmla="*/ 80 h 176"/>
              <a:gd name="T82" fmla="*/ 80 w 176"/>
              <a:gd name="T83" fmla="*/ 80 h 176"/>
              <a:gd name="T84" fmla="*/ 82 w 176"/>
              <a:gd name="T85" fmla="*/ 75 h 176"/>
              <a:gd name="T86" fmla="*/ 88 w 176"/>
              <a:gd name="T87" fmla="*/ 58 h 176"/>
              <a:gd name="T88" fmla="*/ 94 w 176"/>
              <a:gd name="T89" fmla="*/ 75 h 176"/>
              <a:gd name="T90" fmla="*/ 96 w 176"/>
              <a:gd name="T91" fmla="*/ 80 h 176"/>
              <a:gd name="T92" fmla="*/ 115 w 176"/>
              <a:gd name="T93" fmla="*/ 80 h 176"/>
              <a:gd name="T94" fmla="*/ 103 w 176"/>
              <a:gd name="T95" fmla="*/ 89 h 176"/>
              <a:gd name="T96" fmla="*/ 99 w 176"/>
              <a:gd name="T97" fmla="*/ 92 h 176"/>
              <a:gd name="T98" fmla="*/ 101 w 176"/>
              <a:gd name="T99" fmla="*/ 97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6" h="176">
                <a:moveTo>
                  <a:pt x="160" y="3"/>
                </a:moveTo>
                <a:cubicBezTo>
                  <a:pt x="160" y="2"/>
                  <a:pt x="159" y="1"/>
                  <a:pt x="158" y="0"/>
                </a:cubicBezTo>
                <a:cubicBezTo>
                  <a:pt x="157" y="0"/>
                  <a:pt x="155" y="0"/>
                  <a:pt x="154" y="0"/>
                </a:cubicBezTo>
                <a:cubicBezTo>
                  <a:pt x="154" y="1"/>
                  <a:pt x="123" y="16"/>
                  <a:pt x="88" y="16"/>
                </a:cubicBezTo>
                <a:cubicBezTo>
                  <a:pt x="53" y="16"/>
                  <a:pt x="22" y="1"/>
                  <a:pt x="22" y="0"/>
                </a:cubicBezTo>
                <a:cubicBezTo>
                  <a:pt x="21" y="0"/>
                  <a:pt x="19" y="0"/>
                  <a:pt x="18" y="0"/>
                </a:cubicBezTo>
                <a:cubicBezTo>
                  <a:pt x="17" y="1"/>
                  <a:pt x="16" y="2"/>
                  <a:pt x="16" y="3"/>
                </a:cubicBezTo>
                <a:cubicBezTo>
                  <a:pt x="16" y="3"/>
                  <a:pt x="0" y="52"/>
                  <a:pt x="0" y="100"/>
                </a:cubicBezTo>
                <a:cubicBezTo>
                  <a:pt x="0" y="151"/>
                  <a:pt x="84" y="175"/>
                  <a:pt x="87" y="176"/>
                </a:cubicBezTo>
                <a:cubicBezTo>
                  <a:pt x="87" y="176"/>
                  <a:pt x="88" y="176"/>
                  <a:pt x="88" y="176"/>
                </a:cubicBezTo>
                <a:cubicBezTo>
                  <a:pt x="88" y="176"/>
                  <a:pt x="89" y="176"/>
                  <a:pt x="89" y="176"/>
                </a:cubicBezTo>
                <a:cubicBezTo>
                  <a:pt x="92" y="175"/>
                  <a:pt x="176" y="151"/>
                  <a:pt x="176" y="100"/>
                </a:cubicBezTo>
                <a:cubicBezTo>
                  <a:pt x="176" y="52"/>
                  <a:pt x="160" y="3"/>
                  <a:pt x="160" y="3"/>
                </a:cubicBezTo>
                <a:moveTo>
                  <a:pt x="88" y="168"/>
                </a:moveTo>
                <a:cubicBezTo>
                  <a:pt x="80" y="166"/>
                  <a:pt x="8" y="142"/>
                  <a:pt x="8" y="100"/>
                </a:cubicBezTo>
                <a:cubicBezTo>
                  <a:pt x="8" y="61"/>
                  <a:pt x="19" y="24"/>
                  <a:pt x="23" y="10"/>
                </a:cubicBezTo>
                <a:cubicBezTo>
                  <a:pt x="33" y="14"/>
                  <a:pt x="59" y="24"/>
                  <a:pt x="88" y="24"/>
                </a:cubicBezTo>
                <a:cubicBezTo>
                  <a:pt x="117" y="24"/>
                  <a:pt x="143" y="14"/>
                  <a:pt x="153" y="10"/>
                </a:cubicBezTo>
                <a:cubicBezTo>
                  <a:pt x="157" y="24"/>
                  <a:pt x="168" y="61"/>
                  <a:pt x="168" y="100"/>
                </a:cubicBezTo>
                <a:cubicBezTo>
                  <a:pt x="168" y="142"/>
                  <a:pt x="96" y="166"/>
                  <a:pt x="88" y="168"/>
                </a:cubicBezTo>
                <a:moveTo>
                  <a:pt x="102" y="72"/>
                </a:moveTo>
                <a:cubicBezTo>
                  <a:pt x="88" y="36"/>
                  <a:pt x="88" y="36"/>
                  <a:pt x="88" y="36"/>
                </a:cubicBezTo>
                <a:cubicBezTo>
                  <a:pt x="74" y="72"/>
                  <a:pt x="74" y="72"/>
                  <a:pt x="74" y="72"/>
                </a:cubicBezTo>
                <a:cubicBezTo>
                  <a:pt x="38" y="72"/>
                  <a:pt x="38" y="72"/>
                  <a:pt x="38" y="72"/>
                </a:cubicBezTo>
                <a:cubicBezTo>
                  <a:pt x="67" y="95"/>
                  <a:pt x="67" y="95"/>
                  <a:pt x="67" y="95"/>
                </a:cubicBezTo>
                <a:cubicBezTo>
                  <a:pt x="54" y="136"/>
                  <a:pt x="54" y="136"/>
                  <a:pt x="54" y="136"/>
                </a:cubicBezTo>
                <a:cubicBezTo>
                  <a:pt x="88" y="111"/>
                  <a:pt x="88" y="111"/>
                  <a:pt x="88" y="111"/>
                </a:cubicBezTo>
                <a:cubicBezTo>
                  <a:pt x="122" y="136"/>
                  <a:pt x="122" y="136"/>
                  <a:pt x="122" y="136"/>
                </a:cubicBezTo>
                <a:cubicBezTo>
                  <a:pt x="108" y="95"/>
                  <a:pt x="108" y="95"/>
                  <a:pt x="108" y="95"/>
                </a:cubicBezTo>
                <a:cubicBezTo>
                  <a:pt x="138" y="72"/>
                  <a:pt x="138" y="72"/>
                  <a:pt x="138" y="72"/>
                </a:cubicBezTo>
                <a:lnTo>
                  <a:pt x="102" y="72"/>
                </a:lnTo>
                <a:close/>
                <a:moveTo>
                  <a:pt x="101" y="97"/>
                </a:moveTo>
                <a:cubicBezTo>
                  <a:pt x="106" y="114"/>
                  <a:pt x="106" y="114"/>
                  <a:pt x="106" y="114"/>
                </a:cubicBezTo>
                <a:cubicBezTo>
                  <a:pt x="93" y="104"/>
                  <a:pt x="93" y="104"/>
                  <a:pt x="93" y="104"/>
                </a:cubicBezTo>
                <a:cubicBezTo>
                  <a:pt x="88" y="101"/>
                  <a:pt x="88" y="101"/>
                  <a:pt x="88" y="101"/>
                </a:cubicBezTo>
                <a:cubicBezTo>
                  <a:pt x="83" y="104"/>
                  <a:pt x="83" y="104"/>
                  <a:pt x="83" y="104"/>
                </a:cubicBezTo>
                <a:cubicBezTo>
                  <a:pt x="69" y="114"/>
                  <a:pt x="69" y="114"/>
                  <a:pt x="69" y="114"/>
                </a:cubicBezTo>
                <a:cubicBezTo>
                  <a:pt x="75" y="97"/>
                  <a:pt x="75" y="97"/>
                  <a:pt x="75" y="97"/>
                </a:cubicBezTo>
                <a:cubicBezTo>
                  <a:pt x="77" y="92"/>
                  <a:pt x="77" y="92"/>
                  <a:pt x="77" y="92"/>
                </a:cubicBezTo>
                <a:cubicBezTo>
                  <a:pt x="72" y="89"/>
                  <a:pt x="72" y="89"/>
                  <a:pt x="72" y="89"/>
                </a:cubicBezTo>
                <a:cubicBezTo>
                  <a:pt x="61" y="80"/>
                  <a:pt x="61" y="80"/>
                  <a:pt x="61" y="80"/>
                </a:cubicBezTo>
                <a:cubicBezTo>
                  <a:pt x="80" y="80"/>
                  <a:pt x="80" y="80"/>
                  <a:pt x="80" y="80"/>
                </a:cubicBezTo>
                <a:cubicBezTo>
                  <a:pt x="82" y="75"/>
                  <a:pt x="82" y="75"/>
                  <a:pt x="82" y="75"/>
                </a:cubicBezTo>
                <a:cubicBezTo>
                  <a:pt x="88" y="58"/>
                  <a:pt x="88" y="58"/>
                  <a:pt x="88" y="58"/>
                </a:cubicBezTo>
                <a:cubicBezTo>
                  <a:pt x="94" y="75"/>
                  <a:pt x="94" y="75"/>
                  <a:pt x="94" y="75"/>
                </a:cubicBezTo>
                <a:cubicBezTo>
                  <a:pt x="96" y="80"/>
                  <a:pt x="96" y="80"/>
                  <a:pt x="96" y="80"/>
                </a:cubicBezTo>
                <a:cubicBezTo>
                  <a:pt x="115" y="80"/>
                  <a:pt x="115" y="80"/>
                  <a:pt x="115" y="80"/>
                </a:cubicBezTo>
                <a:cubicBezTo>
                  <a:pt x="103" y="89"/>
                  <a:pt x="103" y="89"/>
                  <a:pt x="103" y="89"/>
                </a:cubicBezTo>
                <a:cubicBezTo>
                  <a:pt x="99" y="92"/>
                  <a:pt x="99" y="92"/>
                  <a:pt x="99" y="92"/>
                </a:cubicBezTo>
                <a:lnTo>
                  <a:pt x="101" y="9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B6ABC84D-C5B3-4808-258E-5316F8D36E0F}"/>
              </a:ext>
            </a:extLst>
          </p:cNvPr>
          <p:cNvSpPr txBox="1"/>
          <p:nvPr/>
        </p:nvSpPr>
        <p:spPr>
          <a:xfrm>
            <a:off x="4315578" y="12667381"/>
            <a:ext cx="1426994" cy="400110"/>
          </a:xfrm>
          <a:prstGeom prst="rect">
            <a:avLst/>
          </a:prstGeom>
          <a:noFill/>
          <a:ln>
            <a:noFill/>
          </a:ln>
        </p:spPr>
        <p:txBody>
          <a:bodyPr wrap="none" rtlCol="0" anchor="t" anchorCtr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7 días</a:t>
            </a:r>
          </a:p>
        </p:txBody>
      </p:sp>
      <p:sp>
        <p:nvSpPr>
          <p:cNvPr id="30" name="Rounded Rectangle 12">
            <a:extLst>
              <a:ext uri="{FF2B5EF4-FFF2-40B4-BE49-F238E27FC236}">
                <a16:creationId xmlns:a16="http://schemas.microsoft.com/office/drawing/2014/main" id="{9257EFCA-42DE-FB4F-81FA-C646234CF5F2}"/>
              </a:ext>
            </a:extLst>
          </p:cNvPr>
          <p:cNvSpPr/>
          <p:nvPr/>
        </p:nvSpPr>
        <p:spPr>
          <a:xfrm>
            <a:off x="7186743" y="9375372"/>
            <a:ext cx="5283139" cy="1144299"/>
          </a:xfrm>
          <a:prstGeom prst="roundRect">
            <a:avLst>
              <a:gd name="adj" fmla="val 12821"/>
            </a:avLst>
          </a:prstGeom>
          <a:noFill/>
          <a:ln w="25400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1A2C57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+mn-cs"/>
            </a:endParaRP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3210039E-70AC-D8C6-791B-86E119FF746E}"/>
              </a:ext>
            </a:extLst>
          </p:cNvPr>
          <p:cNvSpPr txBox="1"/>
          <p:nvPr/>
        </p:nvSpPr>
        <p:spPr>
          <a:xfrm>
            <a:off x="9436283" y="9551533"/>
            <a:ext cx="3033599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Nivel de </a:t>
            </a:r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satisfacción</a:t>
            </a:r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</a:p>
          <a:p>
            <a:pPr algn="ctr"/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cliente</a:t>
            </a:r>
            <a:r>
              <a:rPr lang="en-US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Externo</a:t>
            </a:r>
            <a:endParaRPr lang="en-US" sz="2400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E1339D44-F788-B672-97F4-9F66551BBD5B}"/>
              </a:ext>
            </a:extLst>
          </p:cNvPr>
          <p:cNvSpPr txBox="1"/>
          <p:nvPr/>
        </p:nvSpPr>
        <p:spPr>
          <a:xfrm>
            <a:off x="8360159" y="9399760"/>
            <a:ext cx="1680123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8.0</a:t>
            </a:r>
          </a:p>
        </p:txBody>
      </p:sp>
      <p:sp>
        <p:nvSpPr>
          <p:cNvPr id="33" name="TextBox 15">
            <a:extLst>
              <a:ext uri="{FF2B5EF4-FFF2-40B4-BE49-F238E27FC236}">
                <a16:creationId xmlns:a16="http://schemas.microsoft.com/office/drawing/2014/main" id="{88407114-954B-4954-36FF-3B482B136ACB}"/>
              </a:ext>
            </a:extLst>
          </p:cNvPr>
          <p:cNvSpPr txBox="1"/>
          <p:nvPr/>
        </p:nvSpPr>
        <p:spPr>
          <a:xfrm>
            <a:off x="8460759" y="10100042"/>
            <a:ext cx="1146468" cy="400110"/>
          </a:xfrm>
          <a:prstGeom prst="rect">
            <a:avLst/>
          </a:prstGeom>
          <a:noFill/>
          <a:ln>
            <a:noFill/>
          </a:ln>
        </p:spPr>
        <p:txBody>
          <a:bodyPr wrap="none" rtlCol="0" anchor="t" anchorCtr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8.0</a:t>
            </a:r>
          </a:p>
        </p:txBody>
      </p:sp>
      <p:grpSp>
        <p:nvGrpSpPr>
          <p:cNvPr id="34" name="Google Shape;9084;p116">
            <a:extLst>
              <a:ext uri="{FF2B5EF4-FFF2-40B4-BE49-F238E27FC236}">
                <a16:creationId xmlns:a16="http://schemas.microsoft.com/office/drawing/2014/main" id="{B68A3B3C-8C6C-2E43-4FEB-665B9FA9FB67}"/>
              </a:ext>
            </a:extLst>
          </p:cNvPr>
          <p:cNvGrpSpPr/>
          <p:nvPr/>
        </p:nvGrpSpPr>
        <p:grpSpPr>
          <a:xfrm>
            <a:off x="7401335" y="9547037"/>
            <a:ext cx="681132" cy="788802"/>
            <a:chOff x="-62148800" y="3377700"/>
            <a:chExt cx="311125" cy="316750"/>
          </a:xfrm>
          <a:solidFill>
            <a:schemeClr val="bg1">
              <a:lumMod val="65000"/>
            </a:schemeClr>
          </a:solidFill>
        </p:grpSpPr>
        <p:sp>
          <p:nvSpPr>
            <p:cNvPr id="35" name="Google Shape;9085;p116">
              <a:extLst>
                <a:ext uri="{FF2B5EF4-FFF2-40B4-BE49-F238E27FC236}">
                  <a16:creationId xmlns:a16="http://schemas.microsoft.com/office/drawing/2014/main" id="{42AB88BF-2379-5E47-8A87-6FBEC0912FEA}"/>
                </a:ext>
              </a:extLst>
            </p:cNvPr>
            <p:cNvSpPr/>
            <p:nvPr/>
          </p:nvSpPr>
          <p:spPr>
            <a:xfrm>
              <a:off x="-62085775" y="3653375"/>
              <a:ext cx="185875" cy="41075"/>
            </a:xfrm>
            <a:custGeom>
              <a:avLst/>
              <a:gdLst/>
              <a:ahLst/>
              <a:cxnLst/>
              <a:rect l="l" t="t" r="r" b="b"/>
              <a:pathLst>
                <a:path w="7435" h="1643" extrusionOk="0">
                  <a:moveTo>
                    <a:pt x="819" y="1"/>
                  </a:moveTo>
                  <a:cubicBezTo>
                    <a:pt x="347" y="1"/>
                    <a:pt x="0" y="347"/>
                    <a:pt x="0" y="851"/>
                  </a:cubicBezTo>
                  <a:lnTo>
                    <a:pt x="0" y="1229"/>
                  </a:lnTo>
                  <a:cubicBezTo>
                    <a:pt x="0" y="1481"/>
                    <a:pt x="189" y="1639"/>
                    <a:pt x="410" y="1639"/>
                  </a:cubicBezTo>
                  <a:lnTo>
                    <a:pt x="7026" y="1639"/>
                  </a:lnTo>
                  <a:cubicBezTo>
                    <a:pt x="7044" y="1641"/>
                    <a:pt x="7062" y="1642"/>
                    <a:pt x="7080" y="1642"/>
                  </a:cubicBezTo>
                  <a:cubicBezTo>
                    <a:pt x="7300" y="1642"/>
                    <a:pt x="7435" y="1463"/>
                    <a:pt x="7435" y="1229"/>
                  </a:cubicBezTo>
                  <a:lnTo>
                    <a:pt x="7435" y="851"/>
                  </a:lnTo>
                  <a:cubicBezTo>
                    <a:pt x="7435" y="379"/>
                    <a:pt x="7089" y="1"/>
                    <a:pt x="66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  <p:sp>
          <p:nvSpPr>
            <p:cNvPr id="36" name="Google Shape;9086;p116">
              <a:extLst>
                <a:ext uri="{FF2B5EF4-FFF2-40B4-BE49-F238E27FC236}">
                  <a16:creationId xmlns:a16="http://schemas.microsoft.com/office/drawing/2014/main" id="{0985566F-9AE9-D081-AE77-D680EE15F150}"/>
                </a:ext>
              </a:extLst>
            </p:cNvPr>
            <p:cNvSpPr/>
            <p:nvPr/>
          </p:nvSpPr>
          <p:spPr>
            <a:xfrm>
              <a:off x="-62148800" y="3377700"/>
              <a:ext cx="311125" cy="254425"/>
            </a:xfrm>
            <a:custGeom>
              <a:avLst/>
              <a:gdLst/>
              <a:ahLst/>
              <a:cxnLst/>
              <a:rect l="l" t="t" r="r" b="b"/>
              <a:pathLst>
                <a:path w="12445" h="10177" extrusionOk="0">
                  <a:moveTo>
                    <a:pt x="11626" y="1608"/>
                  </a:moveTo>
                  <a:lnTo>
                    <a:pt x="11626" y="2899"/>
                  </a:lnTo>
                  <a:cubicBezTo>
                    <a:pt x="11626" y="3939"/>
                    <a:pt x="10807" y="4853"/>
                    <a:pt x="9767" y="4916"/>
                  </a:cubicBezTo>
                  <a:cubicBezTo>
                    <a:pt x="9893" y="4538"/>
                    <a:pt x="9956" y="4128"/>
                    <a:pt x="9956" y="3718"/>
                  </a:cubicBezTo>
                  <a:lnTo>
                    <a:pt x="9956" y="1608"/>
                  </a:lnTo>
                  <a:close/>
                  <a:moveTo>
                    <a:pt x="2521" y="1639"/>
                  </a:moveTo>
                  <a:lnTo>
                    <a:pt x="2521" y="3718"/>
                  </a:lnTo>
                  <a:cubicBezTo>
                    <a:pt x="2521" y="4160"/>
                    <a:pt x="2616" y="4538"/>
                    <a:pt x="2710" y="4947"/>
                  </a:cubicBezTo>
                  <a:cubicBezTo>
                    <a:pt x="1702" y="4853"/>
                    <a:pt x="883" y="4002"/>
                    <a:pt x="883" y="2899"/>
                  </a:cubicBezTo>
                  <a:lnTo>
                    <a:pt x="883" y="1639"/>
                  </a:lnTo>
                  <a:close/>
                  <a:moveTo>
                    <a:pt x="6176" y="1576"/>
                  </a:moveTo>
                  <a:cubicBezTo>
                    <a:pt x="6333" y="1576"/>
                    <a:pt x="6491" y="1671"/>
                    <a:pt x="6554" y="1828"/>
                  </a:cubicBezTo>
                  <a:lnTo>
                    <a:pt x="6932" y="2647"/>
                  </a:lnTo>
                  <a:lnTo>
                    <a:pt x="7845" y="2773"/>
                  </a:lnTo>
                  <a:cubicBezTo>
                    <a:pt x="8003" y="2805"/>
                    <a:pt x="8129" y="2899"/>
                    <a:pt x="8160" y="3025"/>
                  </a:cubicBezTo>
                  <a:cubicBezTo>
                    <a:pt x="8349" y="3214"/>
                    <a:pt x="8318" y="3403"/>
                    <a:pt x="8192" y="3466"/>
                  </a:cubicBezTo>
                  <a:lnTo>
                    <a:pt x="7530" y="4097"/>
                  </a:lnTo>
                  <a:lnTo>
                    <a:pt x="7688" y="5010"/>
                  </a:lnTo>
                  <a:cubicBezTo>
                    <a:pt x="7719" y="5168"/>
                    <a:pt x="7656" y="5325"/>
                    <a:pt x="7530" y="5420"/>
                  </a:cubicBezTo>
                  <a:cubicBezTo>
                    <a:pt x="7452" y="5459"/>
                    <a:pt x="7363" y="5486"/>
                    <a:pt x="7268" y="5486"/>
                  </a:cubicBezTo>
                  <a:cubicBezTo>
                    <a:pt x="7210" y="5486"/>
                    <a:pt x="7149" y="5475"/>
                    <a:pt x="7089" y="5451"/>
                  </a:cubicBezTo>
                  <a:lnTo>
                    <a:pt x="6270" y="5010"/>
                  </a:lnTo>
                  <a:lnTo>
                    <a:pt x="5451" y="5451"/>
                  </a:lnTo>
                  <a:cubicBezTo>
                    <a:pt x="5380" y="5480"/>
                    <a:pt x="5309" y="5495"/>
                    <a:pt x="5241" y="5495"/>
                  </a:cubicBezTo>
                  <a:cubicBezTo>
                    <a:pt x="5158" y="5495"/>
                    <a:pt x="5079" y="5472"/>
                    <a:pt x="5010" y="5420"/>
                  </a:cubicBezTo>
                  <a:cubicBezTo>
                    <a:pt x="4884" y="5325"/>
                    <a:pt x="4821" y="5168"/>
                    <a:pt x="4852" y="5010"/>
                  </a:cubicBezTo>
                  <a:lnTo>
                    <a:pt x="5010" y="4097"/>
                  </a:lnTo>
                  <a:lnTo>
                    <a:pt x="4348" y="3466"/>
                  </a:lnTo>
                  <a:cubicBezTo>
                    <a:pt x="4222" y="3340"/>
                    <a:pt x="4191" y="3214"/>
                    <a:pt x="4222" y="3025"/>
                  </a:cubicBezTo>
                  <a:cubicBezTo>
                    <a:pt x="4254" y="2899"/>
                    <a:pt x="4411" y="2773"/>
                    <a:pt x="4537" y="2773"/>
                  </a:cubicBezTo>
                  <a:lnTo>
                    <a:pt x="5451" y="2647"/>
                  </a:lnTo>
                  <a:lnTo>
                    <a:pt x="5829" y="1828"/>
                  </a:lnTo>
                  <a:cubicBezTo>
                    <a:pt x="5924" y="1671"/>
                    <a:pt x="6018" y="1576"/>
                    <a:pt x="6176" y="1576"/>
                  </a:cubicBezTo>
                  <a:close/>
                  <a:moveTo>
                    <a:pt x="2931" y="1"/>
                  </a:moveTo>
                  <a:cubicBezTo>
                    <a:pt x="2679" y="1"/>
                    <a:pt x="2521" y="190"/>
                    <a:pt x="2521" y="410"/>
                  </a:cubicBezTo>
                  <a:lnTo>
                    <a:pt x="2521" y="852"/>
                  </a:lnTo>
                  <a:lnTo>
                    <a:pt x="442" y="852"/>
                  </a:lnTo>
                  <a:cubicBezTo>
                    <a:pt x="190" y="852"/>
                    <a:pt x="1" y="1041"/>
                    <a:pt x="1" y="1230"/>
                  </a:cubicBezTo>
                  <a:lnTo>
                    <a:pt x="1" y="2899"/>
                  </a:lnTo>
                  <a:cubicBezTo>
                    <a:pt x="1" y="4506"/>
                    <a:pt x="1292" y="5766"/>
                    <a:pt x="2931" y="5766"/>
                  </a:cubicBezTo>
                  <a:lnTo>
                    <a:pt x="3120" y="5766"/>
                  </a:lnTo>
                  <a:cubicBezTo>
                    <a:pt x="3561" y="6428"/>
                    <a:pt x="4222" y="6932"/>
                    <a:pt x="4978" y="7216"/>
                  </a:cubicBezTo>
                  <a:lnTo>
                    <a:pt x="4978" y="8507"/>
                  </a:lnTo>
                  <a:cubicBezTo>
                    <a:pt x="4506" y="8507"/>
                    <a:pt x="4128" y="8854"/>
                    <a:pt x="4128" y="9358"/>
                  </a:cubicBezTo>
                  <a:lnTo>
                    <a:pt x="4128" y="10177"/>
                  </a:lnTo>
                  <a:lnTo>
                    <a:pt x="8286" y="10177"/>
                  </a:lnTo>
                  <a:lnTo>
                    <a:pt x="8286" y="9358"/>
                  </a:lnTo>
                  <a:cubicBezTo>
                    <a:pt x="8286" y="8885"/>
                    <a:pt x="7908" y="8507"/>
                    <a:pt x="7436" y="8507"/>
                  </a:cubicBezTo>
                  <a:lnTo>
                    <a:pt x="7436" y="7216"/>
                  </a:lnTo>
                  <a:cubicBezTo>
                    <a:pt x="8192" y="6932"/>
                    <a:pt x="8854" y="6428"/>
                    <a:pt x="9295" y="5766"/>
                  </a:cubicBezTo>
                  <a:lnTo>
                    <a:pt x="9484" y="5766"/>
                  </a:lnTo>
                  <a:cubicBezTo>
                    <a:pt x="11122" y="5766"/>
                    <a:pt x="12414" y="4475"/>
                    <a:pt x="12414" y="2899"/>
                  </a:cubicBezTo>
                  <a:lnTo>
                    <a:pt x="12414" y="1230"/>
                  </a:lnTo>
                  <a:cubicBezTo>
                    <a:pt x="12445" y="978"/>
                    <a:pt x="12288" y="852"/>
                    <a:pt x="12067" y="852"/>
                  </a:cubicBezTo>
                  <a:lnTo>
                    <a:pt x="9956" y="852"/>
                  </a:lnTo>
                  <a:lnTo>
                    <a:pt x="9956" y="410"/>
                  </a:lnTo>
                  <a:cubicBezTo>
                    <a:pt x="9956" y="158"/>
                    <a:pt x="9767" y="1"/>
                    <a:pt x="95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bel" panose="02000506030000020004" pitchFamily="2" charset="0"/>
                <a:ea typeface="Nanum Gothic" panose="020B0604020202020204" charset="-127"/>
              </a:endParaRPr>
            </a:p>
          </p:txBody>
        </p:sp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71C9856-D4A8-5A6F-67F0-19C0B2BDD976}"/>
              </a:ext>
            </a:extLst>
          </p:cNvPr>
          <p:cNvSpPr txBox="1"/>
          <p:nvPr/>
        </p:nvSpPr>
        <p:spPr>
          <a:xfrm>
            <a:off x="1763081" y="2496028"/>
            <a:ext cx="12181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SV" sz="4000" b="0">
                <a:solidFill>
                  <a:srgbClr val="FFFFFF"/>
                </a:solidFill>
                <a:latin typeface="Abel"/>
                <a:cs typeface="Lexend Deca SemiBold"/>
              </a:rPr>
              <a:t>Resultados al </a:t>
            </a:r>
            <a:r>
              <a:rPr lang="es-SV" sz="4000" b="0">
                <a:solidFill>
                  <a:srgbClr val="FFFFFF"/>
                </a:solidFill>
                <a:latin typeface="Abel"/>
                <a:cs typeface="Lexend Deca SemiBold"/>
                <a:sym typeface="Lexend Deca SemiBold"/>
              </a:rPr>
              <a:t>1er Semestre 2023</a:t>
            </a:r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0300785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title"/>
          </p:nvPr>
        </p:nvSpPr>
        <p:spPr>
          <a:xfrm>
            <a:off x="851720" y="4956408"/>
            <a:ext cx="8211065" cy="1394880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br>
              <a:rPr lang="en" sz="13800"/>
            </a:br>
            <a:br>
              <a:rPr lang="en" sz="13800"/>
            </a:br>
            <a:br>
              <a:rPr lang="en" sz="13800"/>
            </a:br>
            <a:r>
              <a:rPr lang="es-419" sz="7200" b="0" spc="200">
                <a:solidFill>
                  <a:schemeClr val="tx2">
                    <a:lumMod val="50000"/>
                  </a:schemeClr>
                </a:solidFill>
                <a:latin typeface="Be Vietnam Pro" panose="020B0604020202020204" charset="0"/>
                <a:cs typeface="Arial"/>
                <a:sym typeface="Arial"/>
              </a:rPr>
              <a:t>Unidad de</a:t>
            </a:r>
            <a:endParaRPr lang="es-419" sz="10931" spc="20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D9B836-F891-6495-887B-AAFB72AAEB47}"/>
              </a:ext>
            </a:extLst>
          </p:cNvPr>
          <p:cNvSpPr/>
          <p:nvPr/>
        </p:nvSpPr>
        <p:spPr>
          <a:xfrm>
            <a:off x="1359615" y="5911023"/>
            <a:ext cx="23018035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tabLst/>
              <a:defRPr/>
            </a:pPr>
            <a:r>
              <a:rPr kumimoji="0" lang="es-ES" sz="16500" b="1" i="0" u="none" strike="noStrike" kern="0" cap="none" spc="50" normalizeH="0" baseline="0" noProof="0">
                <a:ln w="57150">
                  <a:solidFill>
                    <a:srgbClr val="999999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e Vietnam Pro"/>
                <a:cs typeface="Arial"/>
                <a:sym typeface="Be Vietnam Pro"/>
              </a:rPr>
              <a:t>Servicios Generales</a:t>
            </a:r>
          </a:p>
        </p:txBody>
      </p:sp>
      <p:pic>
        <p:nvPicPr>
          <p:cNvPr id="46" name="Imagen 45" descr="Forma&#10;&#10;Descripción generada automáticamente con confianza media">
            <a:extLst>
              <a:ext uri="{FF2B5EF4-FFF2-40B4-BE49-F238E27FC236}">
                <a16:creationId xmlns:a16="http://schemas.microsoft.com/office/drawing/2014/main" id="{BA3F07BC-5E26-083D-DF34-A250DCCB8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9985" y="662990"/>
            <a:ext cx="2791924" cy="175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377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97;p33">
            <a:extLst>
              <a:ext uri="{FF2B5EF4-FFF2-40B4-BE49-F238E27FC236}">
                <a16:creationId xmlns:a16="http://schemas.microsoft.com/office/drawing/2014/main" id="{77053180-6B0C-7CFB-5577-32656204C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7456" y="711686"/>
            <a:ext cx="18268715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s-SV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de Servicios Generales</a:t>
            </a:r>
            <a:endParaRPr sz="72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Imagen 57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64D09A49-8036-C587-BE1F-9E89D056C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5232" y="686386"/>
            <a:ext cx="2454820" cy="1163028"/>
          </a:xfrm>
          <a:prstGeom prst="rect">
            <a:avLst/>
          </a:prstGeom>
        </p:spPr>
      </p:pic>
      <p:sp>
        <p:nvSpPr>
          <p:cNvPr id="2" name="TextBox 15">
            <a:extLst>
              <a:ext uri="{FF2B5EF4-FFF2-40B4-BE49-F238E27FC236}">
                <a16:creationId xmlns:a16="http://schemas.microsoft.com/office/drawing/2014/main" id="{31A8FB93-7224-3000-D381-F8BF8035EA0D}"/>
              </a:ext>
            </a:extLst>
          </p:cNvPr>
          <p:cNvSpPr txBox="1"/>
          <p:nvPr/>
        </p:nvSpPr>
        <p:spPr>
          <a:xfrm>
            <a:off x="12064282" y="3268106"/>
            <a:ext cx="847337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SATISFACCION CLIENTES INTERNOS</a:t>
            </a:r>
          </a:p>
        </p:txBody>
      </p:sp>
      <p:graphicFrame>
        <p:nvGraphicFramePr>
          <p:cNvPr id="3" name="Chart 25">
            <a:extLst>
              <a:ext uri="{FF2B5EF4-FFF2-40B4-BE49-F238E27FC236}">
                <a16:creationId xmlns:a16="http://schemas.microsoft.com/office/drawing/2014/main" id="{A0611F8B-3048-C70A-62CF-6B41683323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2282677"/>
              </p:ext>
            </p:extLst>
          </p:nvPr>
        </p:nvGraphicFramePr>
        <p:xfrm>
          <a:off x="10881400" y="4008119"/>
          <a:ext cx="11306576" cy="2952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52">
            <a:extLst>
              <a:ext uri="{FF2B5EF4-FFF2-40B4-BE49-F238E27FC236}">
                <a16:creationId xmlns:a16="http://schemas.microsoft.com/office/drawing/2014/main" id="{76A45AFF-9B55-F45F-C4F8-0D75E017A5E9}"/>
              </a:ext>
            </a:extLst>
          </p:cNvPr>
          <p:cNvSpPr txBox="1"/>
          <p:nvPr/>
        </p:nvSpPr>
        <p:spPr>
          <a:xfrm>
            <a:off x="16900548" y="7454112"/>
            <a:ext cx="535873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MONTO EJECUTADO</a:t>
            </a:r>
          </a:p>
        </p:txBody>
      </p:sp>
      <p:graphicFrame>
        <p:nvGraphicFramePr>
          <p:cNvPr id="5" name="Chart 25">
            <a:extLst>
              <a:ext uri="{FF2B5EF4-FFF2-40B4-BE49-F238E27FC236}">
                <a16:creationId xmlns:a16="http://schemas.microsoft.com/office/drawing/2014/main" id="{5B2719F9-74F8-E660-1C3D-55F59D4B54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1117871"/>
              </p:ext>
            </p:extLst>
          </p:nvPr>
        </p:nvGraphicFramePr>
        <p:xfrm>
          <a:off x="16072232" y="7972672"/>
          <a:ext cx="7015367" cy="5080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Rectangle 8">
            <a:extLst>
              <a:ext uri="{FF2B5EF4-FFF2-40B4-BE49-F238E27FC236}">
                <a16:creationId xmlns:a16="http://schemas.microsoft.com/office/drawing/2014/main" id="{FA0C44D9-2FE4-AACF-25F9-5C97074A6C5E}"/>
              </a:ext>
            </a:extLst>
          </p:cNvPr>
          <p:cNvSpPr/>
          <p:nvPr/>
        </p:nvSpPr>
        <p:spPr>
          <a:xfrm>
            <a:off x="2892681" y="3311247"/>
            <a:ext cx="6530014" cy="3904589"/>
          </a:xfrm>
          <a:prstGeom prst="roundRect">
            <a:avLst/>
          </a:prstGeom>
          <a:noFill/>
          <a:ln w="254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  <a:cs typeface="Poppins" panose="00000500000000000000" pitchFamily="2" charset="0"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035F7136-4C00-5D19-026A-2372F7B7FC5E}"/>
              </a:ext>
            </a:extLst>
          </p:cNvPr>
          <p:cNvSpPr txBox="1"/>
          <p:nvPr/>
        </p:nvSpPr>
        <p:spPr>
          <a:xfrm>
            <a:off x="5002872" y="3592620"/>
            <a:ext cx="5091208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anose="00000500000000000000" pitchFamily="2" charset="0"/>
              </a:rPr>
              <a:t>Cumplimiento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anose="00000500000000000000" pitchFamily="2" charset="0"/>
              </a:rPr>
              <a:t> al Plan de </a:t>
            </a:r>
          </a:p>
          <a:p>
            <a:pPr algn="ctr"/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anose="00000500000000000000" pitchFamily="2" charset="0"/>
              </a:rPr>
              <a:t>Mantenimiento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anose="00000500000000000000" pitchFamily="2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anose="00000500000000000000" pitchFamily="2" charset="0"/>
              </a:rPr>
              <a:t>Anual</a:t>
            </a:r>
            <a:endParaRPr lang="en-US" sz="240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  <a:cs typeface="Poppins" panose="00000500000000000000" pitchFamily="2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CE10DA7A-E3A7-D660-83C7-49F2ACB4D369}"/>
              </a:ext>
            </a:extLst>
          </p:cNvPr>
          <p:cNvSpPr txBox="1"/>
          <p:nvPr/>
        </p:nvSpPr>
        <p:spPr>
          <a:xfrm>
            <a:off x="4319816" y="3460205"/>
            <a:ext cx="1675459" cy="830997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4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anose="00000500000000000000" pitchFamily="2" charset="0"/>
              </a:rPr>
              <a:t>48.6%</a:t>
            </a: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id="{F8CDC94B-2C8D-46DF-2E67-58BB505F7285}"/>
              </a:ext>
            </a:extLst>
          </p:cNvPr>
          <p:cNvSpPr txBox="1"/>
          <p:nvPr/>
        </p:nvSpPr>
        <p:spPr>
          <a:xfrm>
            <a:off x="892168" y="7454112"/>
            <a:ext cx="7840271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CONSUMO DE ENERGÍA ELECTRICA (Kw/h)</a:t>
            </a:r>
          </a:p>
        </p:txBody>
      </p:sp>
      <p:sp>
        <p:nvSpPr>
          <p:cNvPr id="10" name="TextBox 28">
            <a:extLst>
              <a:ext uri="{FF2B5EF4-FFF2-40B4-BE49-F238E27FC236}">
                <a16:creationId xmlns:a16="http://schemas.microsoft.com/office/drawing/2014/main" id="{9C5216DA-D817-ADFE-E1E9-805229B7BB13}"/>
              </a:ext>
            </a:extLst>
          </p:cNvPr>
          <p:cNvSpPr txBox="1"/>
          <p:nvPr/>
        </p:nvSpPr>
        <p:spPr>
          <a:xfrm>
            <a:off x="10094080" y="7448669"/>
            <a:ext cx="5149834" cy="5341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anose="00000500000000000000" pitchFamily="2" charset="0"/>
              </a:rPr>
              <a:t>CONSUMO DE AGUA (m³)</a:t>
            </a:r>
          </a:p>
        </p:txBody>
      </p:sp>
      <p:grpSp>
        <p:nvGrpSpPr>
          <p:cNvPr id="11" name="Grupo 8">
            <a:extLst>
              <a:ext uri="{FF2B5EF4-FFF2-40B4-BE49-F238E27FC236}">
                <a16:creationId xmlns:a16="http://schemas.microsoft.com/office/drawing/2014/main" id="{36A9BE08-FB50-B365-F5EB-33F350D96F73}"/>
              </a:ext>
            </a:extLst>
          </p:cNvPr>
          <p:cNvGrpSpPr/>
          <p:nvPr/>
        </p:nvGrpSpPr>
        <p:grpSpPr>
          <a:xfrm>
            <a:off x="21794875" y="7941861"/>
            <a:ext cx="2436121" cy="923643"/>
            <a:chOff x="21126326" y="8419595"/>
            <a:chExt cx="2436121" cy="923643"/>
          </a:xfrm>
        </p:grpSpPr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CE1D4F35-9CB0-6737-66B4-F52A78C2D698}"/>
                </a:ext>
              </a:extLst>
            </p:cNvPr>
            <p:cNvSpPr txBox="1"/>
            <p:nvPr/>
          </p:nvSpPr>
          <p:spPr>
            <a:xfrm>
              <a:off x="21892777" y="8419595"/>
              <a:ext cx="1204177" cy="52322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 defTabSz="1828434">
                <a:buClrTx/>
              </a:pPr>
              <a:r>
                <a:rPr lang="en-US" sz="2800">
                  <a:solidFill>
                    <a:srgbClr val="FFFFFF"/>
                  </a:solidFill>
                  <a:latin typeface="Nanum Gothic" panose="020B0604020202020204" charset="-127"/>
                  <a:ea typeface="Nanum Gothic" panose="020B0604020202020204" charset="-127"/>
                  <a:cs typeface="Poppins" panose="00000500000000000000" pitchFamily="2" charset="0"/>
                </a:rPr>
                <a:t>75.1%</a:t>
              </a:r>
            </a:p>
          </p:txBody>
        </p:sp>
        <p:sp>
          <p:nvSpPr>
            <p:cNvPr id="13" name="TextBox 15">
              <a:extLst>
                <a:ext uri="{FF2B5EF4-FFF2-40B4-BE49-F238E27FC236}">
                  <a16:creationId xmlns:a16="http://schemas.microsoft.com/office/drawing/2014/main" id="{A2BB6708-F1D4-799D-EF5E-FCD47AF481CD}"/>
                </a:ext>
              </a:extLst>
            </p:cNvPr>
            <p:cNvSpPr txBox="1"/>
            <p:nvPr/>
          </p:nvSpPr>
          <p:spPr>
            <a:xfrm>
              <a:off x="21126326" y="8943128"/>
              <a:ext cx="2436121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  <a:buFontTx/>
                <a:buNone/>
              </a:pPr>
              <a:r>
                <a:rPr lang="en-US" sz="2000">
                  <a:solidFill>
                    <a:srgbClr val="FFFFFF"/>
                  </a:solidFill>
                  <a:latin typeface="Nanum Gothic" panose="020B0604020202020204" charset="-127"/>
                  <a:ea typeface="Nanum Gothic" panose="020B0604020202020204" charset="-127"/>
                  <a:cs typeface="Poppins" panose="00000500000000000000" pitchFamily="2" charset="0"/>
                </a:rPr>
                <a:t>EJECUCIÓN</a:t>
              </a:r>
            </a:p>
          </p:txBody>
        </p:sp>
      </p:grpSp>
      <p:sp>
        <p:nvSpPr>
          <p:cNvPr id="14" name="Freeform 156">
            <a:extLst>
              <a:ext uri="{FF2B5EF4-FFF2-40B4-BE49-F238E27FC236}">
                <a16:creationId xmlns:a16="http://schemas.microsoft.com/office/drawing/2014/main" id="{DDB7C557-91E9-A0E8-00E2-303C62AAE146}"/>
              </a:ext>
            </a:extLst>
          </p:cNvPr>
          <p:cNvSpPr>
            <a:spLocks noEditPoints="1"/>
          </p:cNvSpPr>
          <p:nvPr/>
        </p:nvSpPr>
        <p:spPr bwMode="auto">
          <a:xfrm>
            <a:off x="3307865" y="3765884"/>
            <a:ext cx="681132" cy="678706"/>
          </a:xfrm>
          <a:custGeom>
            <a:avLst/>
            <a:gdLst>
              <a:gd name="T0" fmla="*/ 160 w 176"/>
              <a:gd name="T1" fmla="*/ 3 h 176"/>
              <a:gd name="T2" fmla="*/ 158 w 176"/>
              <a:gd name="T3" fmla="*/ 0 h 176"/>
              <a:gd name="T4" fmla="*/ 154 w 176"/>
              <a:gd name="T5" fmla="*/ 0 h 176"/>
              <a:gd name="T6" fmla="*/ 88 w 176"/>
              <a:gd name="T7" fmla="*/ 16 h 176"/>
              <a:gd name="T8" fmla="*/ 22 w 176"/>
              <a:gd name="T9" fmla="*/ 0 h 176"/>
              <a:gd name="T10" fmla="*/ 18 w 176"/>
              <a:gd name="T11" fmla="*/ 0 h 176"/>
              <a:gd name="T12" fmla="*/ 16 w 176"/>
              <a:gd name="T13" fmla="*/ 3 h 176"/>
              <a:gd name="T14" fmla="*/ 0 w 176"/>
              <a:gd name="T15" fmla="*/ 100 h 176"/>
              <a:gd name="T16" fmla="*/ 87 w 176"/>
              <a:gd name="T17" fmla="*/ 176 h 176"/>
              <a:gd name="T18" fmla="*/ 88 w 176"/>
              <a:gd name="T19" fmla="*/ 176 h 176"/>
              <a:gd name="T20" fmla="*/ 89 w 176"/>
              <a:gd name="T21" fmla="*/ 176 h 176"/>
              <a:gd name="T22" fmla="*/ 176 w 176"/>
              <a:gd name="T23" fmla="*/ 100 h 176"/>
              <a:gd name="T24" fmla="*/ 160 w 176"/>
              <a:gd name="T25" fmla="*/ 3 h 176"/>
              <a:gd name="T26" fmla="*/ 88 w 176"/>
              <a:gd name="T27" fmla="*/ 168 h 176"/>
              <a:gd name="T28" fmla="*/ 8 w 176"/>
              <a:gd name="T29" fmla="*/ 100 h 176"/>
              <a:gd name="T30" fmla="*/ 23 w 176"/>
              <a:gd name="T31" fmla="*/ 10 h 176"/>
              <a:gd name="T32" fmla="*/ 88 w 176"/>
              <a:gd name="T33" fmla="*/ 24 h 176"/>
              <a:gd name="T34" fmla="*/ 153 w 176"/>
              <a:gd name="T35" fmla="*/ 10 h 176"/>
              <a:gd name="T36" fmla="*/ 168 w 176"/>
              <a:gd name="T37" fmla="*/ 100 h 176"/>
              <a:gd name="T38" fmla="*/ 88 w 176"/>
              <a:gd name="T39" fmla="*/ 168 h 176"/>
              <a:gd name="T40" fmla="*/ 102 w 176"/>
              <a:gd name="T41" fmla="*/ 72 h 176"/>
              <a:gd name="T42" fmla="*/ 88 w 176"/>
              <a:gd name="T43" fmla="*/ 36 h 176"/>
              <a:gd name="T44" fmla="*/ 74 w 176"/>
              <a:gd name="T45" fmla="*/ 72 h 176"/>
              <a:gd name="T46" fmla="*/ 38 w 176"/>
              <a:gd name="T47" fmla="*/ 72 h 176"/>
              <a:gd name="T48" fmla="*/ 67 w 176"/>
              <a:gd name="T49" fmla="*/ 95 h 176"/>
              <a:gd name="T50" fmla="*/ 54 w 176"/>
              <a:gd name="T51" fmla="*/ 136 h 176"/>
              <a:gd name="T52" fmla="*/ 88 w 176"/>
              <a:gd name="T53" fmla="*/ 111 h 176"/>
              <a:gd name="T54" fmla="*/ 122 w 176"/>
              <a:gd name="T55" fmla="*/ 136 h 176"/>
              <a:gd name="T56" fmla="*/ 108 w 176"/>
              <a:gd name="T57" fmla="*/ 95 h 176"/>
              <a:gd name="T58" fmla="*/ 138 w 176"/>
              <a:gd name="T59" fmla="*/ 72 h 176"/>
              <a:gd name="T60" fmla="*/ 102 w 176"/>
              <a:gd name="T61" fmla="*/ 72 h 176"/>
              <a:gd name="T62" fmla="*/ 101 w 176"/>
              <a:gd name="T63" fmla="*/ 97 h 176"/>
              <a:gd name="T64" fmla="*/ 106 w 176"/>
              <a:gd name="T65" fmla="*/ 114 h 176"/>
              <a:gd name="T66" fmla="*/ 93 w 176"/>
              <a:gd name="T67" fmla="*/ 104 h 176"/>
              <a:gd name="T68" fmla="*/ 88 w 176"/>
              <a:gd name="T69" fmla="*/ 101 h 176"/>
              <a:gd name="T70" fmla="*/ 83 w 176"/>
              <a:gd name="T71" fmla="*/ 104 h 176"/>
              <a:gd name="T72" fmla="*/ 69 w 176"/>
              <a:gd name="T73" fmla="*/ 114 h 176"/>
              <a:gd name="T74" fmla="*/ 75 w 176"/>
              <a:gd name="T75" fmla="*/ 97 h 176"/>
              <a:gd name="T76" fmla="*/ 77 w 176"/>
              <a:gd name="T77" fmla="*/ 92 h 176"/>
              <a:gd name="T78" fmla="*/ 72 w 176"/>
              <a:gd name="T79" fmla="*/ 89 h 176"/>
              <a:gd name="T80" fmla="*/ 61 w 176"/>
              <a:gd name="T81" fmla="*/ 80 h 176"/>
              <a:gd name="T82" fmla="*/ 80 w 176"/>
              <a:gd name="T83" fmla="*/ 80 h 176"/>
              <a:gd name="T84" fmla="*/ 82 w 176"/>
              <a:gd name="T85" fmla="*/ 75 h 176"/>
              <a:gd name="T86" fmla="*/ 88 w 176"/>
              <a:gd name="T87" fmla="*/ 58 h 176"/>
              <a:gd name="T88" fmla="*/ 94 w 176"/>
              <a:gd name="T89" fmla="*/ 75 h 176"/>
              <a:gd name="T90" fmla="*/ 96 w 176"/>
              <a:gd name="T91" fmla="*/ 80 h 176"/>
              <a:gd name="T92" fmla="*/ 115 w 176"/>
              <a:gd name="T93" fmla="*/ 80 h 176"/>
              <a:gd name="T94" fmla="*/ 103 w 176"/>
              <a:gd name="T95" fmla="*/ 89 h 176"/>
              <a:gd name="T96" fmla="*/ 99 w 176"/>
              <a:gd name="T97" fmla="*/ 92 h 176"/>
              <a:gd name="T98" fmla="*/ 101 w 176"/>
              <a:gd name="T99" fmla="*/ 97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6" h="176">
                <a:moveTo>
                  <a:pt x="160" y="3"/>
                </a:moveTo>
                <a:cubicBezTo>
                  <a:pt x="160" y="2"/>
                  <a:pt x="159" y="1"/>
                  <a:pt x="158" y="0"/>
                </a:cubicBezTo>
                <a:cubicBezTo>
                  <a:pt x="157" y="0"/>
                  <a:pt x="155" y="0"/>
                  <a:pt x="154" y="0"/>
                </a:cubicBezTo>
                <a:cubicBezTo>
                  <a:pt x="154" y="1"/>
                  <a:pt x="123" y="16"/>
                  <a:pt x="88" y="16"/>
                </a:cubicBezTo>
                <a:cubicBezTo>
                  <a:pt x="53" y="16"/>
                  <a:pt x="22" y="1"/>
                  <a:pt x="22" y="0"/>
                </a:cubicBezTo>
                <a:cubicBezTo>
                  <a:pt x="21" y="0"/>
                  <a:pt x="19" y="0"/>
                  <a:pt x="18" y="0"/>
                </a:cubicBezTo>
                <a:cubicBezTo>
                  <a:pt x="17" y="1"/>
                  <a:pt x="16" y="2"/>
                  <a:pt x="16" y="3"/>
                </a:cubicBezTo>
                <a:cubicBezTo>
                  <a:pt x="16" y="3"/>
                  <a:pt x="0" y="52"/>
                  <a:pt x="0" y="100"/>
                </a:cubicBezTo>
                <a:cubicBezTo>
                  <a:pt x="0" y="151"/>
                  <a:pt x="84" y="175"/>
                  <a:pt x="87" y="176"/>
                </a:cubicBezTo>
                <a:cubicBezTo>
                  <a:pt x="87" y="176"/>
                  <a:pt x="88" y="176"/>
                  <a:pt x="88" y="176"/>
                </a:cubicBezTo>
                <a:cubicBezTo>
                  <a:pt x="88" y="176"/>
                  <a:pt x="89" y="176"/>
                  <a:pt x="89" y="176"/>
                </a:cubicBezTo>
                <a:cubicBezTo>
                  <a:pt x="92" y="175"/>
                  <a:pt x="176" y="151"/>
                  <a:pt x="176" y="100"/>
                </a:cubicBezTo>
                <a:cubicBezTo>
                  <a:pt x="176" y="52"/>
                  <a:pt x="160" y="3"/>
                  <a:pt x="160" y="3"/>
                </a:cubicBezTo>
                <a:moveTo>
                  <a:pt x="88" y="168"/>
                </a:moveTo>
                <a:cubicBezTo>
                  <a:pt x="80" y="166"/>
                  <a:pt x="8" y="142"/>
                  <a:pt x="8" y="100"/>
                </a:cubicBezTo>
                <a:cubicBezTo>
                  <a:pt x="8" y="61"/>
                  <a:pt x="19" y="24"/>
                  <a:pt x="23" y="10"/>
                </a:cubicBezTo>
                <a:cubicBezTo>
                  <a:pt x="33" y="14"/>
                  <a:pt x="59" y="24"/>
                  <a:pt x="88" y="24"/>
                </a:cubicBezTo>
                <a:cubicBezTo>
                  <a:pt x="117" y="24"/>
                  <a:pt x="143" y="14"/>
                  <a:pt x="153" y="10"/>
                </a:cubicBezTo>
                <a:cubicBezTo>
                  <a:pt x="157" y="24"/>
                  <a:pt x="168" y="61"/>
                  <a:pt x="168" y="100"/>
                </a:cubicBezTo>
                <a:cubicBezTo>
                  <a:pt x="168" y="142"/>
                  <a:pt x="96" y="166"/>
                  <a:pt x="88" y="168"/>
                </a:cubicBezTo>
                <a:moveTo>
                  <a:pt x="102" y="72"/>
                </a:moveTo>
                <a:cubicBezTo>
                  <a:pt x="88" y="36"/>
                  <a:pt x="88" y="36"/>
                  <a:pt x="88" y="36"/>
                </a:cubicBezTo>
                <a:cubicBezTo>
                  <a:pt x="74" y="72"/>
                  <a:pt x="74" y="72"/>
                  <a:pt x="74" y="72"/>
                </a:cubicBezTo>
                <a:cubicBezTo>
                  <a:pt x="38" y="72"/>
                  <a:pt x="38" y="72"/>
                  <a:pt x="38" y="72"/>
                </a:cubicBezTo>
                <a:cubicBezTo>
                  <a:pt x="67" y="95"/>
                  <a:pt x="67" y="95"/>
                  <a:pt x="67" y="95"/>
                </a:cubicBezTo>
                <a:cubicBezTo>
                  <a:pt x="54" y="136"/>
                  <a:pt x="54" y="136"/>
                  <a:pt x="54" y="136"/>
                </a:cubicBezTo>
                <a:cubicBezTo>
                  <a:pt x="88" y="111"/>
                  <a:pt x="88" y="111"/>
                  <a:pt x="88" y="111"/>
                </a:cubicBezTo>
                <a:cubicBezTo>
                  <a:pt x="122" y="136"/>
                  <a:pt x="122" y="136"/>
                  <a:pt x="122" y="136"/>
                </a:cubicBezTo>
                <a:cubicBezTo>
                  <a:pt x="108" y="95"/>
                  <a:pt x="108" y="95"/>
                  <a:pt x="108" y="95"/>
                </a:cubicBezTo>
                <a:cubicBezTo>
                  <a:pt x="138" y="72"/>
                  <a:pt x="138" y="72"/>
                  <a:pt x="138" y="72"/>
                </a:cubicBezTo>
                <a:lnTo>
                  <a:pt x="102" y="72"/>
                </a:lnTo>
                <a:close/>
                <a:moveTo>
                  <a:pt x="101" y="97"/>
                </a:moveTo>
                <a:cubicBezTo>
                  <a:pt x="106" y="114"/>
                  <a:pt x="106" y="114"/>
                  <a:pt x="106" y="114"/>
                </a:cubicBezTo>
                <a:cubicBezTo>
                  <a:pt x="93" y="104"/>
                  <a:pt x="93" y="104"/>
                  <a:pt x="93" y="104"/>
                </a:cubicBezTo>
                <a:cubicBezTo>
                  <a:pt x="88" y="101"/>
                  <a:pt x="88" y="101"/>
                  <a:pt x="88" y="101"/>
                </a:cubicBezTo>
                <a:cubicBezTo>
                  <a:pt x="83" y="104"/>
                  <a:pt x="83" y="104"/>
                  <a:pt x="83" y="104"/>
                </a:cubicBezTo>
                <a:cubicBezTo>
                  <a:pt x="69" y="114"/>
                  <a:pt x="69" y="114"/>
                  <a:pt x="69" y="114"/>
                </a:cubicBezTo>
                <a:cubicBezTo>
                  <a:pt x="75" y="97"/>
                  <a:pt x="75" y="97"/>
                  <a:pt x="75" y="97"/>
                </a:cubicBezTo>
                <a:cubicBezTo>
                  <a:pt x="77" y="92"/>
                  <a:pt x="77" y="92"/>
                  <a:pt x="77" y="92"/>
                </a:cubicBezTo>
                <a:cubicBezTo>
                  <a:pt x="72" y="89"/>
                  <a:pt x="72" y="89"/>
                  <a:pt x="72" y="89"/>
                </a:cubicBezTo>
                <a:cubicBezTo>
                  <a:pt x="61" y="80"/>
                  <a:pt x="61" y="80"/>
                  <a:pt x="61" y="80"/>
                </a:cubicBezTo>
                <a:cubicBezTo>
                  <a:pt x="80" y="80"/>
                  <a:pt x="80" y="80"/>
                  <a:pt x="80" y="80"/>
                </a:cubicBezTo>
                <a:cubicBezTo>
                  <a:pt x="82" y="75"/>
                  <a:pt x="82" y="75"/>
                  <a:pt x="82" y="75"/>
                </a:cubicBezTo>
                <a:cubicBezTo>
                  <a:pt x="88" y="58"/>
                  <a:pt x="88" y="58"/>
                  <a:pt x="88" y="58"/>
                </a:cubicBezTo>
                <a:cubicBezTo>
                  <a:pt x="94" y="75"/>
                  <a:pt x="94" y="75"/>
                  <a:pt x="94" y="75"/>
                </a:cubicBezTo>
                <a:cubicBezTo>
                  <a:pt x="96" y="80"/>
                  <a:pt x="96" y="80"/>
                  <a:pt x="96" y="80"/>
                </a:cubicBezTo>
                <a:cubicBezTo>
                  <a:pt x="115" y="80"/>
                  <a:pt x="115" y="80"/>
                  <a:pt x="115" y="80"/>
                </a:cubicBezTo>
                <a:cubicBezTo>
                  <a:pt x="103" y="89"/>
                  <a:pt x="103" y="89"/>
                  <a:pt x="103" y="89"/>
                </a:cubicBezTo>
                <a:cubicBezTo>
                  <a:pt x="99" y="92"/>
                  <a:pt x="99" y="92"/>
                  <a:pt x="99" y="92"/>
                </a:cubicBezTo>
                <a:lnTo>
                  <a:pt x="101" y="9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32047"/>
              </a:solidFill>
              <a:effectLst/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grpSp>
        <p:nvGrpSpPr>
          <p:cNvPr id="15" name="Google Shape;9084;p116">
            <a:extLst>
              <a:ext uri="{FF2B5EF4-FFF2-40B4-BE49-F238E27FC236}">
                <a16:creationId xmlns:a16="http://schemas.microsoft.com/office/drawing/2014/main" id="{BB662E3E-B56B-2282-3D49-73420AF4553B}"/>
              </a:ext>
            </a:extLst>
          </p:cNvPr>
          <p:cNvGrpSpPr/>
          <p:nvPr/>
        </p:nvGrpSpPr>
        <p:grpSpPr>
          <a:xfrm>
            <a:off x="12237756" y="3224340"/>
            <a:ext cx="574079" cy="589899"/>
            <a:chOff x="-62148800" y="3377700"/>
            <a:chExt cx="311125" cy="316750"/>
          </a:xfrm>
          <a:solidFill>
            <a:schemeClr val="accent3">
              <a:lumMod val="75000"/>
            </a:schemeClr>
          </a:solidFill>
        </p:grpSpPr>
        <p:sp>
          <p:nvSpPr>
            <p:cNvPr id="16" name="Google Shape;9085;p116">
              <a:extLst>
                <a:ext uri="{FF2B5EF4-FFF2-40B4-BE49-F238E27FC236}">
                  <a16:creationId xmlns:a16="http://schemas.microsoft.com/office/drawing/2014/main" id="{15C310AF-EC0C-F448-F910-2524B14FBED3}"/>
                </a:ext>
              </a:extLst>
            </p:cNvPr>
            <p:cNvSpPr/>
            <p:nvPr/>
          </p:nvSpPr>
          <p:spPr>
            <a:xfrm>
              <a:off x="-62085775" y="3653375"/>
              <a:ext cx="185875" cy="41075"/>
            </a:xfrm>
            <a:custGeom>
              <a:avLst/>
              <a:gdLst/>
              <a:ahLst/>
              <a:cxnLst/>
              <a:rect l="l" t="t" r="r" b="b"/>
              <a:pathLst>
                <a:path w="7435" h="1643" extrusionOk="0">
                  <a:moveTo>
                    <a:pt x="819" y="1"/>
                  </a:moveTo>
                  <a:cubicBezTo>
                    <a:pt x="347" y="1"/>
                    <a:pt x="0" y="347"/>
                    <a:pt x="0" y="851"/>
                  </a:cubicBezTo>
                  <a:lnTo>
                    <a:pt x="0" y="1229"/>
                  </a:lnTo>
                  <a:cubicBezTo>
                    <a:pt x="0" y="1481"/>
                    <a:pt x="189" y="1639"/>
                    <a:pt x="410" y="1639"/>
                  </a:cubicBezTo>
                  <a:lnTo>
                    <a:pt x="7026" y="1639"/>
                  </a:lnTo>
                  <a:cubicBezTo>
                    <a:pt x="7044" y="1641"/>
                    <a:pt x="7062" y="1642"/>
                    <a:pt x="7080" y="1642"/>
                  </a:cubicBezTo>
                  <a:cubicBezTo>
                    <a:pt x="7300" y="1642"/>
                    <a:pt x="7435" y="1463"/>
                    <a:pt x="7435" y="1229"/>
                  </a:cubicBezTo>
                  <a:lnTo>
                    <a:pt x="7435" y="851"/>
                  </a:lnTo>
                  <a:cubicBezTo>
                    <a:pt x="7435" y="379"/>
                    <a:pt x="7089" y="1"/>
                    <a:pt x="66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</a:endParaRPr>
            </a:p>
          </p:txBody>
        </p:sp>
        <p:sp>
          <p:nvSpPr>
            <p:cNvPr id="17" name="Google Shape;9086;p116">
              <a:extLst>
                <a:ext uri="{FF2B5EF4-FFF2-40B4-BE49-F238E27FC236}">
                  <a16:creationId xmlns:a16="http://schemas.microsoft.com/office/drawing/2014/main" id="{A81C3A01-742E-0D39-EC47-0E9B976DF624}"/>
                </a:ext>
              </a:extLst>
            </p:cNvPr>
            <p:cNvSpPr/>
            <p:nvPr/>
          </p:nvSpPr>
          <p:spPr>
            <a:xfrm>
              <a:off x="-62148800" y="3377700"/>
              <a:ext cx="311125" cy="254425"/>
            </a:xfrm>
            <a:custGeom>
              <a:avLst/>
              <a:gdLst/>
              <a:ahLst/>
              <a:cxnLst/>
              <a:rect l="l" t="t" r="r" b="b"/>
              <a:pathLst>
                <a:path w="12445" h="10177" extrusionOk="0">
                  <a:moveTo>
                    <a:pt x="11626" y="1608"/>
                  </a:moveTo>
                  <a:lnTo>
                    <a:pt x="11626" y="2899"/>
                  </a:lnTo>
                  <a:cubicBezTo>
                    <a:pt x="11626" y="3939"/>
                    <a:pt x="10807" y="4853"/>
                    <a:pt x="9767" y="4916"/>
                  </a:cubicBezTo>
                  <a:cubicBezTo>
                    <a:pt x="9893" y="4538"/>
                    <a:pt x="9956" y="4128"/>
                    <a:pt x="9956" y="3718"/>
                  </a:cubicBezTo>
                  <a:lnTo>
                    <a:pt x="9956" y="1608"/>
                  </a:lnTo>
                  <a:close/>
                  <a:moveTo>
                    <a:pt x="2521" y="1639"/>
                  </a:moveTo>
                  <a:lnTo>
                    <a:pt x="2521" y="3718"/>
                  </a:lnTo>
                  <a:cubicBezTo>
                    <a:pt x="2521" y="4160"/>
                    <a:pt x="2616" y="4538"/>
                    <a:pt x="2710" y="4947"/>
                  </a:cubicBezTo>
                  <a:cubicBezTo>
                    <a:pt x="1702" y="4853"/>
                    <a:pt x="883" y="4002"/>
                    <a:pt x="883" y="2899"/>
                  </a:cubicBezTo>
                  <a:lnTo>
                    <a:pt x="883" y="1639"/>
                  </a:lnTo>
                  <a:close/>
                  <a:moveTo>
                    <a:pt x="6176" y="1576"/>
                  </a:moveTo>
                  <a:cubicBezTo>
                    <a:pt x="6333" y="1576"/>
                    <a:pt x="6491" y="1671"/>
                    <a:pt x="6554" y="1828"/>
                  </a:cubicBezTo>
                  <a:lnTo>
                    <a:pt x="6932" y="2647"/>
                  </a:lnTo>
                  <a:lnTo>
                    <a:pt x="7845" y="2773"/>
                  </a:lnTo>
                  <a:cubicBezTo>
                    <a:pt x="8003" y="2805"/>
                    <a:pt x="8129" y="2899"/>
                    <a:pt x="8160" y="3025"/>
                  </a:cubicBezTo>
                  <a:cubicBezTo>
                    <a:pt x="8349" y="3214"/>
                    <a:pt x="8318" y="3403"/>
                    <a:pt x="8192" y="3466"/>
                  </a:cubicBezTo>
                  <a:lnTo>
                    <a:pt x="7530" y="4097"/>
                  </a:lnTo>
                  <a:lnTo>
                    <a:pt x="7688" y="5010"/>
                  </a:lnTo>
                  <a:cubicBezTo>
                    <a:pt x="7719" y="5168"/>
                    <a:pt x="7656" y="5325"/>
                    <a:pt x="7530" y="5420"/>
                  </a:cubicBezTo>
                  <a:cubicBezTo>
                    <a:pt x="7452" y="5459"/>
                    <a:pt x="7363" y="5486"/>
                    <a:pt x="7268" y="5486"/>
                  </a:cubicBezTo>
                  <a:cubicBezTo>
                    <a:pt x="7210" y="5486"/>
                    <a:pt x="7149" y="5475"/>
                    <a:pt x="7089" y="5451"/>
                  </a:cubicBezTo>
                  <a:lnTo>
                    <a:pt x="6270" y="5010"/>
                  </a:lnTo>
                  <a:lnTo>
                    <a:pt x="5451" y="5451"/>
                  </a:lnTo>
                  <a:cubicBezTo>
                    <a:pt x="5380" y="5480"/>
                    <a:pt x="5309" y="5495"/>
                    <a:pt x="5241" y="5495"/>
                  </a:cubicBezTo>
                  <a:cubicBezTo>
                    <a:pt x="5158" y="5495"/>
                    <a:pt x="5079" y="5472"/>
                    <a:pt x="5010" y="5420"/>
                  </a:cubicBezTo>
                  <a:cubicBezTo>
                    <a:pt x="4884" y="5325"/>
                    <a:pt x="4821" y="5168"/>
                    <a:pt x="4852" y="5010"/>
                  </a:cubicBezTo>
                  <a:lnTo>
                    <a:pt x="5010" y="4097"/>
                  </a:lnTo>
                  <a:lnTo>
                    <a:pt x="4348" y="3466"/>
                  </a:lnTo>
                  <a:cubicBezTo>
                    <a:pt x="4222" y="3340"/>
                    <a:pt x="4191" y="3214"/>
                    <a:pt x="4222" y="3025"/>
                  </a:cubicBezTo>
                  <a:cubicBezTo>
                    <a:pt x="4254" y="2899"/>
                    <a:pt x="4411" y="2773"/>
                    <a:pt x="4537" y="2773"/>
                  </a:cubicBezTo>
                  <a:lnTo>
                    <a:pt x="5451" y="2647"/>
                  </a:lnTo>
                  <a:lnTo>
                    <a:pt x="5829" y="1828"/>
                  </a:lnTo>
                  <a:cubicBezTo>
                    <a:pt x="5924" y="1671"/>
                    <a:pt x="6018" y="1576"/>
                    <a:pt x="6176" y="1576"/>
                  </a:cubicBezTo>
                  <a:close/>
                  <a:moveTo>
                    <a:pt x="2931" y="1"/>
                  </a:moveTo>
                  <a:cubicBezTo>
                    <a:pt x="2679" y="1"/>
                    <a:pt x="2521" y="190"/>
                    <a:pt x="2521" y="410"/>
                  </a:cubicBezTo>
                  <a:lnTo>
                    <a:pt x="2521" y="852"/>
                  </a:lnTo>
                  <a:lnTo>
                    <a:pt x="442" y="852"/>
                  </a:lnTo>
                  <a:cubicBezTo>
                    <a:pt x="190" y="852"/>
                    <a:pt x="1" y="1041"/>
                    <a:pt x="1" y="1230"/>
                  </a:cubicBezTo>
                  <a:lnTo>
                    <a:pt x="1" y="2899"/>
                  </a:lnTo>
                  <a:cubicBezTo>
                    <a:pt x="1" y="4506"/>
                    <a:pt x="1292" y="5766"/>
                    <a:pt x="2931" y="5766"/>
                  </a:cubicBezTo>
                  <a:lnTo>
                    <a:pt x="3120" y="5766"/>
                  </a:lnTo>
                  <a:cubicBezTo>
                    <a:pt x="3561" y="6428"/>
                    <a:pt x="4222" y="6932"/>
                    <a:pt x="4978" y="7216"/>
                  </a:cubicBezTo>
                  <a:lnTo>
                    <a:pt x="4978" y="8507"/>
                  </a:lnTo>
                  <a:cubicBezTo>
                    <a:pt x="4506" y="8507"/>
                    <a:pt x="4128" y="8854"/>
                    <a:pt x="4128" y="9358"/>
                  </a:cubicBezTo>
                  <a:lnTo>
                    <a:pt x="4128" y="10177"/>
                  </a:lnTo>
                  <a:lnTo>
                    <a:pt x="8286" y="10177"/>
                  </a:lnTo>
                  <a:lnTo>
                    <a:pt x="8286" y="9358"/>
                  </a:lnTo>
                  <a:cubicBezTo>
                    <a:pt x="8286" y="8885"/>
                    <a:pt x="7908" y="8507"/>
                    <a:pt x="7436" y="8507"/>
                  </a:cubicBezTo>
                  <a:lnTo>
                    <a:pt x="7436" y="7216"/>
                  </a:lnTo>
                  <a:cubicBezTo>
                    <a:pt x="8192" y="6932"/>
                    <a:pt x="8854" y="6428"/>
                    <a:pt x="9295" y="5766"/>
                  </a:cubicBezTo>
                  <a:lnTo>
                    <a:pt x="9484" y="5766"/>
                  </a:lnTo>
                  <a:cubicBezTo>
                    <a:pt x="11122" y="5766"/>
                    <a:pt x="12414" y="4475"/>
                    <a:pt x="12414" y="2899"/>
                  </a:cubicBezTo>
                  <a:lnTo>
                    <a:pt x="12414" y="1230"/>
                  </a:lnTo>
                  <a:cubicBezTo>
                    <a:pt x="12445" y="978"/>
                    <a:pt x="12288" y="852"/>
                    <a:pt x="12067" y="852"/>
                  </a:cubicBezTo>
                  <a:lnTo>
                    <a:pt x="9956" y="852"/>
                  </a:lnTo>
                  <a:lnTo>
                    <a:pt x="9956" y="410"/>
                  </a:lnTo>
                  <a:cubicBezTo>
                    <a:pt x="9956" y="158"/>
                    <a:pt x="9767" y="1"/>
                    <a:pt x="95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anum Gothic" panose="020B0604020202020204" charset="-127"/>
                <a:ea typeface="Nanum Gothic" panose="020B0604020202020204" charset="-127"/>
              </a:endParaRPr>
            </a:p>
          </p:txBody>
        </p:sp>
      </p:grpSp>
      <p:graphicFrame>
        <p:nvGraphicFramePr>
          <p:cNvPr id="19" name="Chart 25">
            <a:extLst>
              <a:ext uri="{FF2B5EF4-FFF2-40B4-BE49-F238E27FC236}">
                <a16:creationId xmlns:a16="http://schemas.microsoft.com/office/drawing/2014/main" id="{8D51C7D0-8402-09AA-DD0A-824762B80B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3320145"/>
              </p:ext>
            </p:extLst>
          </p:nvPr>
        </p:nvGraphicFramePr>
        <p:xfrm>
          <a:off x="1024926" y="8176056"/>
          <a:ext cx="7074045" cy="5251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Chart 25">
            <a:extLst>
              <a:ext uri="{FF2B5EF4-FFF2-40B4-BE49-F238E27FC236}">
                <a16:creationId xmlns:a16="http://schemas.microsoft.com/office/drawing/2014/main" id="{893F44E7-3572-4572-EF74-20A01C162B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6999756"/>
              </p:ext>
            </p:extLst>
          </p:nvPr>
        </p:nvGraphicFramePr>
        <p:xfrm>
          <a:off x="8651802" y="8176056"/>
          <a:ext cx="7074045" cy="5411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1" name="TextBox 15">
            <a:extLst>
              <a:ext uri="{FF2B5EF4-FFF2-40B4-BE49-F238E27FC236}">
                <a16:creationId xmlns:a16="http://schemas.microsoft.com/office/drawing/2014/main" id="{3A19A72F-B11B-BB8F-F474-1A85658036D8}"/>
              </a:ext>
            </a:extLst>
          </p:cNvPr>
          <p:cNvSpPr txBox="1"/>
          <p:nvPr/>
        </p:nvSpPr>
        <p:spPr>
          <a:xfrm>
            <a:off x="4473559" y="4213548"/>
            <a:ext cx="1265090" cy="400110"/>
          </a:xfrm>
          <a:prstGeom prst="rect">
            <a:avLst/>
          </a:prstGeom>
          <a:noFill/>
          <a:ln>
            <a:noFill/>
          </a:ln>
        </p:spPr>
        <p:txBody>
          <a:bodyPr wrap="none" rtlCol="0" anchor="t" anchorCtr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50%</a:t>
            </a: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AB79A6ED-E024-9C37-B362-2A98C5B749B0}"/>
              </a:ext>
            </a:extLst>
          </p:cNvPr>
          <p:cNvSpPr txBox="1"/>
          <p:nvPr/>
        </p:nvSpPr>
        <p:spPr>
          <a:xfrm>
            <a:off x="2892681" y="4745838"/>
            <a:ext cx="3909172" cy="230832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SV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anose="00000500000000000000" pitchFamily="2" charset="0"/>
              </a:rPr>
              <a:t>Aires acondicionados.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SV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anose="00000500000000000000" pitchFamily="2" charset="0"/>
              </a:rPr>
              <a:t>Flota vehicular.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SV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anose="00000500000000000000" pitchFamily="2" charset="0"/>
              </a:rPr>
              <a:t>Mantenimiento preventivo y correctivo en general.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SV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anose="00000500000000000000" pitchFamily="2" charset="0"/>
              </a:rPr>
              <a:t>Fumigaciones y control de plagas.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87232E1-92BF-CFFB-DC67-651AEF139967}"/>
              </a:ext>
            </a:extLst>
          </p:cNvPr>
          <p:cNvSpPr txBox="1"/>
          <p:nvPr/>
        </p:nvSpPr>
        <p:spPr>
          <a:xfrm>
            <a:off x="2008414" y="1962139"/>
            <a:ext cx="12181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SV" sz="4000" b="0">
                <a:solidFill>
                  <a:srgbClr val="FFFFFF"/>
                </a:solidFill>
                <a:latin typeface="Abel"/>
                <a:cs typeface="Lexend Deca SemiBold"/>
              </a:rPr>
              <a:t>Resultados al </a:t>
            </a:r>
            <a:r>
              <a:rPr lang="es-SV" sz="4000" b="0">
                <a:solidFill>
                  <a:srgbClr val="FFFFFF"/>
                </a:solidFill>
                <a:latin typeface="Abel"/>
                <a:cs typeface="Lexend Deca SemiBold"/>
                <a:sym typeface="Lexend Deca SemiBold"/>
              </a:rPr>
              <a:t>1er Semestre 2023</a:t>
            </a:r>
            <a:endParaRPr lang="es-SV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49649809-8747-7EE8-83BD-D0F6CD4D7E42}"/>
              </a:ext>
            </a:extLst>
          </p:cNvPr>
          <p:cNvSpPr txBox="1"/>
          <p:nvPr/>
        </p:nvSpPr>
        <p:spPr>
          <a:xfrm>
            <a:off x="6610852" y="5115170"/>
            <a:ext cx="2663435" cy="156966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SV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anose="00000500000000000000" pitchFamily="2" charset="0"/>
              </a:rPr>
              <a:t>Paneles solares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SV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anose="00000500000000000000" pitchFamily="2" charset="0"/>
              </a:rPr>
              <a:t>Plantas eléctricas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SV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anose="00000500000000000000" pitchFamily="2" charset="0"/>
              </a:rPr>
              <a:t>Subestaciones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SV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anose="00000500000000000000" pitchFamily="2" charset="0"/>
              </a:rPr>
              <a:t>Planta telefónica</a:t>
            </a:r>
          </a:p>
        </p:txBody>
      </p:sp>
    </p:spTree>
    <p:extLst>
      <p:ext uri="{BB962C8B-B14F-4D97-AF65-F5344CB8AC3E}">
        <p14:creationId xmlns:p14="http://schemas.microsoft.com/office/powerpoint/2010/main" val="14662590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97;p33">
            <a:extLst>
              <a:ext uri="{FF2B5EF4-FFF2-40B4-BE49-F238E27FC236}">
                <a16:creationId xmlns:a16="http://schemas.microsoft.com/office/drawing/2014/main" id="{77053180-6B0C-7CFB-5577-32656204C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7456" y="711686"/>
            <a:ext cx="18268715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s-SV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de Servicios Generales</a:t>
            </a:r>
            <a:endParaRPr sz="72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Imagen 57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64D09A49-8036-C587-BE1F-9E89D056C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5232" y="686386"/>
            <a:ext cx="2454820" cy="1163028"/>
          </a:xfrm>
          <a:prstGeom prst="rect">
            <a:avLst/>
          </a:prstGeom>
        </p:spPr>
      </p:pic>
      <p:sp>
        <p:nvSpPr>
          <p:cNvPr id="2" name="TextBox 28">
            <a:extLst>
              <a:ext uri="{FF2B5EF4-FFF2-40B4-BE49-F238E27FC236}">
                <a16:creationId xmlns:a16="http://schemas.microsoft.com/office/drawing/2014/main" id="{645D7934-1050-563D-A161-E60B764DA5EC}"/>
              </a:ext>
            </a:extLst>
          </p:cNvPr>
          <p:cNvSpPr txBox="1"/>
          <p:nvPr/>
        </p:nvSpPr>
        <p:spPr>
          <a:xfrm>
            <a:off x="3730083" y="2896012"/>
            <a:ext cx="7840271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COMPARATIVO CONSUMO ENERGÉTICO 2021-2023</a:t>
            </a:r>
          </a:p>
        </p:txBody>
      </p:sp>
      <p:sp>
        <p:nvSpPr>
          <p:cNvPr id="3" name="TextBox 28">
            <a:extLst>
              <a:ext uri="{FF2B5EF4-FFF2-40B4-BE49-F238E27FC236}">
                <a16:creationId xmlns:a16="http://schemas.microsoft.com/office/drawing/2014/main" id="{EFAABB69-07B9-6C8B-6165-41C7DE3D252F}"/>
              </a:ext>
            </a:extLst>
          </p:cNvPr>
          <p:cNvSpPr txBox="1"/>
          <p:nvPr/>
        </p:nvSpPr>
        <p:spPr>
          <a:xfrm>
            <a:off x="15135108" y="3850119"/>
            <a:ext cx="882731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GESTIÓN DE PROYECTOS – 1er </a:t>
            </a:r>
            <a:r>
              <a:rPr lang="en-US" sz="2800" b="1" kern="1200" err="1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Semestre</a:t>
            </a:r>
            <a:r>
              <a:rPr lang="en-US" sz="2800" b="1" kern="1200">
                <a:solidFill>
                  <a:srgbClr val="FFFFFF"/>
                </a:solidFill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 2023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EC958E5-A978-4DE6-DD24-36F73CF56DFD}"/>
              </a:ext>
            </a:extLst>
          </p:cNvPr>
          <p:cNvSpPr txBox="1"/>
          <p:nvPr/>
        </p:nvSpPr>
        <p:spPr>
          <a:xfrm>
            <a:off x="3730083" y="12050207"/>
            <a:ext cx="79399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FFFFFF"/>
              </a:buClr>
              <a:defRPr/>
            </a:pPr>
            <a:r>
              <a:rPr lang="en-US" sz="28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El Sistema </a:t>
            </a:r>
            <a:r>
              <a:rPr lang="en-US" sz="28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fotovoltaíco</a:t>
            </a:r>
            <a:r>
              <a:rPr lang="en-US" sz="28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ha </a:t>
            </a:r>
            <a:r>
              <a:rPr lang="en-US" sz="28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generado</a:t>
            </a:r>
            <a:r>
              <a:rPr lang="en-US" sz="28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170.48 MWh </a:t>
            </a:r>
            <a:r>
              <a:rPr lang="en-US" sz="28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equivalente</a:t>
            </a:r>
            <a:r>
              <a:rPr lang="en-US" sz="28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a un </a:t>
            </a:r>
            <a:r>
              <a:rPr lang="en-US" sz="28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ahorro</a:t>
            </a:r>
            <a:r>
              <a:rPr lang="en-US" sz="28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de $21.187,16 </a:t>
            </a:r>
            <a:r>
              <a:rPr lang="en-US" sz="28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desde</a:t>
            </a:r>
            <a:r>
              <a:rPr lang="en-US" sz="28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junio</a:t>
            </a:r>
            <a:r>
              <a:rPr lang="en-US" sz="28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2021.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08026CB7-8B24-FD30-2322-46D8279430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192063"/>
              </p:ext>
            </p:extLst>
          </p:nvPr>
        </p:nvGraphicFramePr>
        <p:xfrm>
          <a:off x="15430867" y="5107258"/>
          <a:ext cx="8235799" cy="6942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D9D7CE0F-82E7-18F2-F5B2-1B7413AA2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9506155"/>
              </p:ext>
            </p:extLst>
          </p:nvPr>
        </p:nvGraphicFramePr>
        <p:xfrm>
          <a:off x="854226" y="4029781"/>
          <a:ext cx="13325899" cy="7671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5148440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title"/>
          </p:nvPr>
        </p:nvSpPr>
        <p:spPr>
          <a:xfrm>
            <a:off x="1251770" y="4565053"/>
            <a:ext cx="8211065" cy="1394880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br>
              <a:rPr lang="en" sz="13800"/>
            </a:br>
            <a:br>
              <a:rPr lang="en" sz="13800"/>
            </a:br>
            <a:br>
              <a:rPr lang="en" sz="13800"/>
            </a:br>
            <a:r>
              <a:rPr lang="es-419" sz="7200" b="0" spc="200">
                <a:solidFill>
                  <a:schemeClr val="tx2">
                    <a:lumMod val="50000"/>
                  </a:schemeClr>
                </a:solidFill>
                <a:latin typeface="Be Vietnam Pro" panose="020B0604020202020204" charset="0"/>
                <a:cs typeface="Arial"/>
                <a:sym typeface="Arial"/>
              </a:rPr>
              <a:t>Unidad de</a:t>
            </a:r>
            <a:endParaRPr lang="es-419" sz="10931" spc="20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D9B836-F891-6495-887B-AAFB72AAEB47}"/>
              </a:ext>
            </a:extLst>
          </p:cNvPr>
          <p:cNvSpPr/>
          <p:nvPr/>
        </p:nvSpPr>
        <p:spPr>
          <a:xfrm>
            <a:off x="1731090" y="5542255"/>
            <a:ext cx="14470935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tabLst/>
              <a:defRPr/>
            </a:pPr>
            <a:r>
              <a:rPr kumimoji="0" lang="es-ES" sz="16500" b="1" i="0" u="none" strike="noStrike" kern="0" cap="none" spc="50" normalizeH="0" baseline="0" noProof="0">
                <a:ln w="57150">
                  <a:solidFill>
                    <a:srgbClr val="999999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e Vietnam Pro"/>
                <a:cs typeface="Arial"/>
                <a:sym typeface="Be Vietnam Pro"/>
              </a:rPr>
              <a:t>Planificación</a:t>
            </a:r>
          </a:p>
        </p:txBody>
      </p:sp>
      <p:pic>
        <p:nvPicPr>
          <p:cNvPr id="46" name="Imagen 45" descr="Forma&#10;&#10;Descripción generada automáticamente con confianza media">
            <a:extLst>
              <a:ext uri="{FF2B5EF4-FFF2-40B4-BE49-F238E27FC236}">
                <a16:creationId xmlns:a16="http://schemas.microsoft.com/office/drawing/2014/main" id="{BA3F07BC-5E26-083D-DF34-A250DCCB8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9985" y="662990"/>
            <a:ext cx="2791924" cy="175574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42E7EB4-D8DC-BEF9-EAF6-E7401E401629}"/>
              </a:ext>
            </a:extLst>
          </p:cNvPr>
          <p:cNvSpPr/>
          <p:nvPr/>
        </p:nvSpPr>
        <p:spPr>
          <a:xfrm>
            <a:off x="1731089" y="7383990"/>
            <a:ext cx="12956461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tabLst/>
              <a:defRPr/>
            </a:pPr>
            <a:r>
              <a:rPr kumimoji="0" lang="es-ES" sz="16500" b="1" i="0" u="none" strike="noStrike" kern="0" cap="none" spc="50" normalizeH="0" baseline="0" noProof="0">
                <a:ln w="57150">
                  <a:solidFill>
                    <a:srgbClr val="999999"/>
                  </a:solidFill>
                </a:ln>
                <a:noFill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e Vietnam Pro"/>
                <a:cs typeface="Arial"/>
                <a:sym typeface="Be Vietnam Pro"/>
              </a:rPr>
              <a:t>Estratégica</a:t>
            </a:r>
          </a:p>
        </p:txBody>
      </p:sp>
    </p:spTree>
    <p:extLst>
      <p:ext uri="{BB962C8B-B14F-4D97-AF65-F5344CB8AC3E}">
        <p14:creationId xmlns:p14="http://schemas.microsoft.com/office/powerpoint/2010/main" val="3129920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97;p33">
            <a:extLst>
              <a:ext uri="{FF2B5EF4-FFF2-40B4-BE49-F238E27FC236}">
                <a16:creationId xmlns:a16="http://schemas.microsoft.com/office/drawing/2014/main" id="{77053180-6B0C-7CFB-5577-32656204C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7456" y="711686"/>
            <a:ext cx="18268715" cy="110070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s-SV" sz="7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de Planificación Estratégica</a:t>
            </a:r>
            <a:endParaRPr sz="72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Imagen 57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64D09A49-8036-C587-BE1F-9E89D056C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5232" y="686386"/>
            <a:ext cx="2454820" cy="1163028"/>
          </a:xfrm>
          <a:prstGeom prst="rect">
            <a:avLst/>
          </a:prstGeom>
        </p:spPr>
      </p:pic>
      <p:sp>
        <p:nvSpPr>
          <p:cNvPr id="2" name="TextBox 52">
            <a:extLst>
              <a:ext uri="{FF2B5EF4-FFF2-40B4-BE49-F238E27FC236}">
                <a16:creationId xmlns:a16="http://schemas.microsoft.com/office/drawing/2014/main" id="{2B785670-2422-E4FF-F36D-1297F9AC8008}"/>
              </a:ext>
            </a:extLst>
          </p:cNvPr>
          <p:cNvSpPr txBox="1"/>
          <p:nvPr/>
        </p:nvSpPr>
        <p:spPr>
          <a:xfrm>
            <a:off x="15177095" y="7361829"/>
            <a:ext cx="5334348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32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MONTO EJECUTADO</a:t>
            </a:r>
          </a:p>
        </p:txBody>
      </p:sp>
      <p:graphicFrame>
        <p:nvGraphicFramePr>
          <p:cNvPr id="3" name="Chart 25">
            <a:extLst>
              <a:ext uri="{FF2B5EF4-FFF2-40B4-BE49-F238E27FC236}">
                <a16:creationId xmlns:a16="http://schemas.microsoft.com/office/drawing/2014/main" id="{09A844F0-FA20-FC4B-90EF-E6815BDD98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2207660"/>
              </p:ext>
            </p:extLst>
          </p:nvPr>
        </p:nvGraphicFramePr>
        <p:xfrm>
          <a:off x="13052275" y="8142547"/>
          <a:ext cx="7575908" cy="4744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ctangle 8">
            <a:extLst>
              <a:ext uri="{FF2B5EF4-FFF2-40B4-BE49-F238E27FC236}">
                <a16:creationId xmlns:a16="http://schemas.microsoft.com/office/drawing/2014/main" id="{DE040498-925A-CAD8-DF37-EE7B7C79D359}"/>
              </a:ext>
            </a:extLst>
          </p:cNvPr>
          <p:cNvSpPr/>
          <p:nvPr/>
        </p:nvSpPr>
        <p:spPr>
          <a:xfrm>
            <a:off x="12348925" y="5468051"/>
            <a:ext cx="7902669" cy="1240539"/>
          </a:xfrm>
          <a:prstGeom prst="roundRect">
            <a:avLst/>
          </a:prstGeom>
          <a:noFill/>
          <a:ln w="2857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347A4A42-DFE6-5B4C-F31D-FFFCD0C700D5}"/>
              </a:ext>
            </a:extLst>
          </p:cNvPr>
          <p:cNvSpPr txBox="1"/>
          <p:nvPr/>
        </p:nvSpPr>
        <p:spPr>
          <a:xfrm>
            <a:off x="6281919" y="4275193"/>
            <a:ext cx="5214679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s-MX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Ejecución de 5 talleres de divulgación del PEI 2023 – 2027” con equipo Insaforp</a:t>
            </a:r>
            <a:endParaRPr lang="en-US" sz="240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2FB1FCBA-FF13-52F7-8713-893142B6456A}"/>
              </a:ext>
            </a:extLst>
          </p:cNvPr>
          <p:cNvSpPr/>
          <p:nvPr/>
        </p:nvSpPr>
        <p:spPr>
          <a:xfrm>
            <a:off x="4298857" y="4112834"/>
            <a:ext cx="7902669" cy="1167456"/>
          </a:xfrm>
          <a:prstGeom prst="roundRect">
            <a:avLst>
              <a:gd name="adj" fmla="val 12821"/>
            </a:avLst>
          </a:prstGeom>
          <a:noFill/>
          <a:ln w="28575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8FAB608D-FE90-AFEE-5D88-57402E38CFDD}"/>
              </a:ext>
            </a:extLst>
          </p:cNvPr>
          <p:cNvSpPr/>
          <p:nvPr/>
        </p:nvSpPr>
        <p:spPr>
          <a:xfrm>
            <a:off x="4298857" y="5448081"/>
            <a:ext cx="7902669" cy="1269479"/>
          </a:xfrm>
          <a:prstGeom prst="roundRect">
            <a:avLst>
              <a:gd name="adj" fmla="val 12821"/>
            </a:avLst>
          </a:prstGeom>
          <a:noFill/>
          <a:ln w="28575" cap="flat" cmpd="sng" algn="ctr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081B19AB-8B4E-F575-F4D1-3273840A17B5}"/>
              </a:ext>
            </a:extLst>
          </p:cNvPr>
          <p:cNvSpPr txBox="1"/>
          <p:nvPr/>
        </p:nvSpPr>
        <p:spPr>
          <a:xfrm>
            <a:off x="5480764" y="5507726"/>
            <a:ext cx="1327144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10</a:t>
            </a:r>
            <a:endParaRPr lang="en-US" sz="4400" b="1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EC412181-DE68-9B21-C814-A2E73703D2BE}"/>
              </a:ext>
            </a:extLst>
          </p:cNvPr>
          <p:cNvSpPr txBox="1"/>
          <p:nvPr/>
        </p:nvSpPr>
        <p:spPr>
          <a:xfrm>
            <a:off x="6447858" y="5649675"/>
            <a:ext cx="5084461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Días </a:t>
            </a:r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hábiles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para </a:t>
            </a:r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presentación</a:t>
            </a:r>
            <a:endParaRPr lang="en-US" sz="240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Informe POA trimestral.</a:t>
            </a:r>
          </a:p>
        </p:txBody>
      </p:sp>
      <p:sp>
        <p:nvSpPr>
          <p:cNvPr id="10" name="Freeform 77">
            <a:extLst>
              <a:ext uri="{FF2B5EF4-FFF2-40B4-BE49-F238E27FC236}">
                <a16:creationId xmlns:a16="http://schemas.microsoft.com/office/drawing/2014/main" id="{8639B812-2BE5-9EC1-BEF8-43E2FDC60423}"/>
              </a:ext>
            </a:extLst>
          </p:cNvPr>
          <p:cNvSpPr>
            <a:spLocks noEditPoints="1"/>
          </p:cNvSpPr>
          <p:nvPr/>
        </p:nvSpPr>
        <p:spPr bwMode="auto">
          <a:xfrm>
            <a:off x="12615128" y="5683682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  <a:defRPr/>
            </a:pPr>
            <a:endParaRPr lang="en-US" sz="180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11" name="TextBox 40">
            <a:extLst>
              <a:ext uri="{FF2B5EF4-FFF2-40B4-BE49-F238E27FC236}">
                <a16:creationId xmlns:a16="http://schemas.microsoft.com/office/drawing/2014/main" id="{BC3E28FC-4584-4707-5BFD-64DF8CB4725C}"/>
              </a:ext>
            </a:extLst>
          </p:cNvPr>
          <p:cNvSpPr txBox="1"/>
          <p:nvPr/>
        </p:nvSpPr>
        <p:spPr>
          <a:xfrm>
            <a:off x="2501406" y="7348785"/>
            <a:ext cx="9942695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32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SEGUIMIENTO Y MONITOREO DE PROYECTOS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0FFE10EE-81D0-6C2E-8345-4EFD50CC9A80}"/>
              </a:ext>
            </a:extLst>
          </p:cNvPr>
          <p:cNvSpPr/>
          <p:nvPr/>
        </p:nvSpPr>
        <p:spPr>
          <a:xfrm>
            <a:off x="2663617" y="8129134"/>
            <a:ext cx="9483333" cy="1329865"/>
          </a:xfrm>
          <a:prstGeom prst="roundRect">
            <a:avLst>
              <a:gd name="adj" fmla="val 12821"/>
            </a:avLst>
          </a:prstGeom>
          <a:noFill/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A7C1F26E-9102-5BB0-2E18-EFDD84718C74}"/>
              </a:ext>
            </a:extLst>
          </p:cNvPr>
          <p:cNvSpPr/>
          <p:nvPr/>
        </p:nvSpPr>
        <p:spPr>
          <a:xfrm>
            <a:off x="2663617" y="9572865"/>
            <a:ext cx="9483333" cy="1269575"/>
          </a:xfrm>
          <a:prstGeom prst="roundRect">
            <a:avLst>
              <a:gd name="adj" fmla="val 12821"/>
            </a:avLst>
          </a:prstGeom>
          <a:noFill/>
          <a:ln w="12700" cap="flat" cmpd="sng" algn="ctr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7E9F92B4-4479-CFDC-507E-E7A3F6C10A0E}"/>
              </a:ext>
            </a:extLst>
          </p:cNvPr>
          <p:cNvSpPr txBox="1"/>
          <p:nvPr/>
        </p:nvSpPr>
        <p:spPr>
          <a:xfrm>
            <a:off x="4174533" y="8240682"/>
            <a:ext cx="899694" cy="76944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4400" b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13</a:t>
            </a:r>
            <a:endParaRPr lang="en-US" sz="3600" b="1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15" name="TextBox 40">
            <a:extLst>
              <a:ext uri="{FF2B5EF4-FFF2-40B4-BE49-F238E27FC236}">
                <a16:creationId xmlns:a16="http://schemas.microsoft.com/office/drawing/2014/main" id="{F7673EEF-427A-AF48-761A-33A0C2C0090A}"/>
              </a:ext>
            </a:extLst>
          </p:cNvPr>
          <p:cNvSpPr txBox="1"/>
          <p:nvPr/>
        </p:nvSpPr>
        <p:spPr>
          <a:xfrm>
            <a:off x="6447858" y="3185343"/>
            <a:ext cx="11481933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32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 Gothic" panose="020B0604020202020204" charset="-127"/>
                <a:ea typeface="Nanum Gothic" panose="020B0604020202020204" charset="-127"/>
                <a:cs typeface="Poppins" pitchFamily="2" charset="77"/>
              </a:rPr>
              <a:t>PLANIFICACIÓN INSTITUCIONAL Y PROCESOS</a:t>
            </a:r>
          </a:p>
        </p:txBody>
      </p:sp>
      <p:sp>
        <p:nvSpPr>
          <p:cNvPr id="16" name="Freeform 77">
            <a:extLst>
              <a:ext uri="{FF2B5EF4-FFF2-40B4-BE49-F238E27FC236}">
                <a16:creationId xmlns:a16="http://schemas.microsoft.com/office/drawing/2014/main" id="{984F25BC-7F46-04FB-FF4D-23CBA3A1DC94}"/>
              </a:ext>
            </a:extLst>
          </p:cNvPr>
          <p:cNvSpPr>
            <a:spLocks noEditPoints="1"/>
          </p:cNvSpPr>
          <p:nvPr/>
        </p:nvSpPr>
        <p:spPr bwMode="auto">
          <a:xfrm>
            <a:off x="4617407" y="5718161"/>
            <a:ext cx="757240" cy="694027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17" name="Freeform 77">
            <a:extLst>
              <a:ext uri="{FF2B5EF4-FFF2-40B4-BE49-F238E27FC236}">
                <a16:creationId xmlns:a16="http://schemas.microsoft.com/office/drawing/2014/main" id="{5F128ABB-D371-EB00-559A-2C2063403FE1}"/>
              </a:ext>
            </a:extLst>
          </p:cNvPr>
          <p:cNvSpPr>
            <a:spLocks noEditPoints="1"/>
          </p:cNvSpPr>
          <p:nvPr/>
        </p:nvSpPr>
        <p:spPr bwMode="auto">
          <a:xfrm>
            <a:off x="2898183" y="8391347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19" name="Freeform 77">
            <a:extLst>
              <a:ext uri="{FF2B5EF4-FFF2-40B4-BE49-F238E27FC236}">
                <a16:creationId xmlns:a16="http://schemas.microsoft.com/office/drawing/2014/main" id="{042EFF69-2584-9A31-2DC1-3591678538CC}"/>
              </a:ext>
            </a:extLst>
          </p:cNvPr>
          <p:cNvSpPr>
            <a:spLocks noEditPoints="1"/>
          </p:cNvSpPr>
          <p:nvPr/>
        </p:nvSpPr>
        <p:spPr bwMode="auto">
          <a:xfrm>
            <a:off x="2898183" y="9801811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D291D997-8949-9424-F4F4-C84A7840F075}"/>
              </a:ext>
            </a:extLst>
          </p:cNvPr>
          <p:cNvSpPr txBox="1"/>
          <p:nvPr/>
        </p:nvSpPr>
        <p:spPr>
          <a:xfrm>
            <a:off x="5571102" y="6223219"/>
            <a:ext cx="1152880" cy="40011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 15</a:t>
            </a:r>
          </a:p>
        </p:txBody>
      </p:sp>
      <p:sp>
        <p:nvSpPr>
          <p:cNvPr id="21" name="Freeform 77">
            <a:extLst>
              <a:ext uri="{FF2B5EF4-FFF2-40B4-BE49-F238E27FC236}">
                <a16:creationId xmlns:a16="http://schemas.microsoft.com/office/drawing/2014/main" id="{40047559-ABCB-1BE5-BA9D-D6D2FE9F88A8}"/>
              </a:ext>
            </a:extLst>
          </p:cNvPr>
          <p:cNvSpPr>
            <a:spLocks noEditPoints="1"/>
          </p:cNvSpPr>
          <p:nvPr/>
        </p:nvSpPr>
        <p:spPr bwMode="auto">
          <a:xfrm>
            <a:off x="4669684" y="4322244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  <a:defRPr/>
            </a:pPr>
            <a:endParaRPr lang="en-US" sz="180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793B75C2-F0AD-501B-6EFF-58CF02F1428A}"/>
              </a:ext>
            </a:extLst>
          </p:cNvPr>
          <p:cNvSpPr txBox="1"/>
          <p:nvPr/>
        </p:nvSpPr>
        <p:spPr>
          <a:xfrm>
            <a:off x="4095722" y="8957799"/>
            <a:ext cx="1019831" cy="40011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 8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9471BCFB-8E00-62AB-F4CF-C7BA7EFE0482}"/>
              </a:ext>
            </a:extLst>
          </p:cNvPr>
          <p:cNvSpPr txBox="1"/>
          <p:nvPr/>
        </p:nvSpPr>
        <p:spPr>
          <a:xfrm>
            <a:off x="5480764" y="9776142"/>
            <a:ext cx="5920208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s-SV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Nivel de satisfacción de los servicios </a:t>
            </a:r>
          </a:p>
          <a:p>
            <a:pPr algn="ctr"/>
            <a:r>
              <a:rPr lang="es-SV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de seguimiento y planificación de la UPE</a:t>
            </a:r>
            <a:endParaRPr lang="en-US" sz="2400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DAFFE33-FE80-DFD1-14D6-C62703E3BF97}"/>
              </a:ext>
            </a:extLst>
          </p:cNvPr>
          <p:cNvGrpSpPr/>
          <p:nvPr/>
        </p:nvGrpSpPr>
        <p:grpSpPr>
          <a:xfrm>
            <a:off x="4029257" y="9670451"/>
            <a:ext cx="1345366" cy="1446550"/>
            <a:chOff x="14805683" y="6150022"/>
            <a:chExt cx="1358235" cy="1446550"/>
          </a:xfrm>
        </p:grpSpPr>
        <p:sp>
          <p:nvSpPr>
            <p:cNvPr id="25" name="TextBox 19">
              <a:extLst>
                <a:ext uri="{FF2B5EF4-FFF2-40B4-BE49-F238E27FC236}">
                  <a16:creationId xmlns:a16="http://schemas.microsoft.com/office/drawing/2014/main" id="{A1F7C1C3-14C5-06C6-642A-4E5B075B1E6E}"/>
                </a:ext>
              </a:extLst>
            </p:cNvPr>
            <p:cNvSpPr txBox="1"/>
            <p:nvPr/>
          </p:nvSpPr>
          <p:spPr>
            <a:xfrm>
              <a:off x="14823250" y="6150022"/>
              <a:ext cx="1340668" cy="144655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r>
                <a:rPr lang="en-US" sz="4400" b="1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9.06</a:t>
              </a:r>
              <a:endParaRPr lang="en-US" sz="4000" b="1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endParaRPr>
            </a:p>
          </p:txBody>
        </p: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9D71AD25-31AA-6F16-0128-FFCBF6A949D6}"/>
                </a:ext>
              </a:extLst>
            </p:cNvPr>
            <p:cNvSpPr txBox="1"/>
            <p:nvPr/>
          </p:nvSpPr>
          <p:spPr>
            <a:xfrm>
              <a:off x="14805683" y="6803510"/>
              <a:ext cx="1157433" cy="400110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latin typeface="Abel" panose="02000506030000020004" pitchFamily="2" charset="0"/>
                  <a:ea typeface="Nanum Gothic" panose="020B0604020202020204" charset="-127"/>
                  <a:cs typeface="Poppins" pitchFamily="2" charset="77"/>
                </a:rPr>
                <a:t>META: 8.5</a:t>
              </a:r>
            </a:p>
          </p:txBody>
        </p:sp>
      </p:grpSp>
      <p:sp>
        <p:nvSpPr>
          <p:cNvPr id="27" name="Rounded Rectangle 13">
            <a:extLst>
              <a:ext uri="{FF2B5EF4-FFF2-40B4-BE49-F238E27FC236}">
                <a16:creationId xmlns:a16="http://schemas.microsoft.com/office/drawing/2014/main" id="{B7630CD6-71EE-7756-5403-4329DDD60829}"/>
              </a:ext>
            </a:extLst>
          </p:cNvPr>
          <p:cNvSpPr/>
          <p:nvPr/>
        </p:nvSpPr>
        <p:spPr>
          <a:xfrm>
            <a:off x="2663616" y="10972569"/>
            <a:ext cx="9483334" cy="2003231"/>
          </a:xfrm>
          <a:prstGeom prst="roundRect">
            <a:avLst>
              <a:gd name="adj" fmla="val 12821"/>
            </a:avLst>
          </a:prstGeom>
          <a:noFill/>
          <a:ln w="1270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28" name="Freeform 77">
            <a:extLst>
              <a:ext uri="{FF2B5EF4-FFF2-40B4-BE49-F238E27FC236}">
                <a16:creationId xmlns:a16="http://schemas.microsoft.com/office/drawing/2014/main" id="{130DBCA1-B5F5-7310-8626-E9840347E00E}"/>
              </a:ext>
            </a:extLst>
          </p:cNvPr>
          <p:cNvSpPr>
            <a:spLocks noEditPoints="1"/>
          </p:cNvSpPr>
          <p:nvPr/>
        </p:nvSpPr>
        <p:spPr bwMode="auto">
          <a:xfrm>
            <a:off x="2898183" y="11563465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5EDC2773-D8BD-03BA-506B-0E4F5CE3328E}"/>
              </a:ext>
            </a:extLst>
          </p:cNvPr>
          <p:cNvSpPr txBox="1"/>
          <p:nvPr/>
        </p:nvSpPr>
        <p:spPr>
          <a:xfrm>
            <a:off x="3819731" y="11017759"/>
            <a:ext cx="8410971" cy="193899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Gestión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y </a:t>
            </a:r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preparación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de 3 </a:t>
            </a:r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proyectos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: </a:t>
            </a:r>
          </a:p>
          <a:p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- “</a:t>
            </a:r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Formulación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del Plan Institucional de Igualdad y Equidad de Género” </a:t>
            </a:r>
          </a:p>
          <a:p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- “</a:t>
            </a:r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Fortalecimiento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a la </a:t>
            </a:r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gestión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por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procesos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2023”</a:t>
            </a:r>
          </a:p>
          <a:p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- “</a:t>
            </a:r>
            <a:r>
              <a:rPr lang="es-MX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Actualización Manual Gestión de Riesgos y diseño de metodología para elaboración de planes de gestión de riesgos”.</a:t>
            </a:r>
            <a:endParaRPr lang="en-US" sz="240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30" name="Rounded Rectangle 12">
            <a:extLst>
              <a:ext uri="{FF2B5EF4-FFF2-40B4-BE49-F238E27FC236}">
                <a16:creationId xmlns:a16="http://schemas.microsoft.com/office/drawing/2014/main" id="{D19E0D87-9394-410E-18FC-4AD221DB110D}"/>
              </a:ext>
            </a:extLst>
          </p:cNvPr>
          <p:cNvSpPr/>
          <p:nvPr/>
        </p:nvSpPr>
        <p:spPr>
          <a:xfrm>
            <a:off x="12352475" y="4115881"/>
            <a:ext cx="7902669" cy="1164409"/>
          </a:xfrm>
          <a:prstGeom prst="roundRect">
            <a:avLst>
              <a:gd name="adj" fmla="val 12821"/>
            </a:avLst>
          </a:pr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56967AB4-B21B-4BCA-E8B9-7DF0BC0AF5C4}"/>
              </a:ext>
            </a:extLst>
          </p:cNvPr>
          <p:cNvSpPr txBox="1"/>
          <p:nvPr/>
        </p:nvSpPr>
        <p:spPr>
          <a:xfrm>
            <a:off x="13605164" y="4123662"/>
            <a:ext cx="1327144" cy="76944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2</a:t>
            </a:r>
            <a:endParaRPr lang="en-US" sz="4000" b="1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C62F768A-E163-2583-3FFE-0ECD911C8FEF}"/>
              </a:ext>
            </a:extLst>
          </p:cNvPr>
          <p:cNvSpPr txBox="1"/>
          <p:nvPr/>
        </p:nvSpPr>
        <p:spPr>
          <a:xfrm>
            <a:off x="15635707" y="4258677"/>
            <a:ext cx="4024560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Actividades de </a:t>
            </a:r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cultura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de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planificación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institucional</a:t>
            </a:r>
            <a:r>
              <a:rPr lang="en-US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.</a:t>
            </a:r>
          </a:p>
        </p:txBody>
      </p:sp>
      <p:sp>
        <p:nvSpPr>
          <p:cNvPr id="33" name="TextBox 15">
            <a:extLst>
              <a:ext uri="{FF2B5EF4-FFF2-40B4-BE49-F238E27FC236}">
                <a16:creationId xmlns:a16="http://schemas.microsoft.com/office/drawing/2014/main" id="{17F82105-8BAE-5ED6-D926-C29F6EF7AF37}"/>
              </a:ext>
            </a:extLst>
          </p:cNvPr>
          <p:cNvSpPr txBox="1"/>
          <p:nvPr/>
        </p:nvSpPr>
        <p:spPr>
          <a:xfrm>
            <a:off x="13740827" y="4834537"/>
            <a:ext cx="1015021" cy="40011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META:  2</a:t>
            </a:r>
          </a:p>
        </p:txBody>
      </p:sp>
      <p:sp>
        <p:nvSpPr>
          <p:cNvPr id="34" name="Freeform 77">
            <a:extLst>
              <a:ext uri="{FF2B5EF4-FFF2-40B4-BE49-F238E27FC236}">
                <a16:creationId xmlns:a16="http://schemas.microsoft.com/office/drawing/2014/main" id="{4EE091E4-50A0-B262-C2F2-8CA065111E75}"/>
              </a:ext>
            </a:extLst>
          </p:cNvPr>
          <p:cNvSpPr>
            <a:spLocks noEditPoints="1"/>
          </p:cNvSpPr>
          <p:nvPr/>
        </p:nvSpPr>
        <p:spPr bwMode="auto">
          <a:xfrm>
            <a:off x="12643925" y="4313761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Abel" panose="02000506030000020004" pitchFamily="2" charset="0"/>
              <a:ea typeface="Nanum Gothic" panose="020B0604020202020204" charset="-127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74C0259-5284-B429-3724-2F3A0C368DAC}"/>
              </a:ext>
            </a:extLst>
          </p:cNvPr>
          <p:cNvSpPr txBox="1"/>
          <p:nvPr/>
        </p:nvSpPr>
        <p:spPr>
          <a:xfrm>
            <a:off x="4896856" y="8391351"/>
            <a:ext cx="71375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SV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Informes de resultados del POA, </a:t>
            </a:r>
          </a:p>
          <a:p>
            <a:pPr algn="ctr">
              <a:defRPr/>
            </a:pPr>
            <a:r>
              <a:rPr lang="es-SV" sz="2400">
                <a:solidFill>
                  <a:srgbClr val="FFFFFF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Administrativas Financieras y proyectos</a:t>
            </a:r>
            <a:endParaRPr lang="es-MX" sz="2400">
              <a:solidFill>
                <a:srgbClr val="FFFFFF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grpSp>
        <p:nvGrpSpPr>
          <p:cNvPr id="36" name="Grupo 8">
            <a:extLst>
              <a:ext uri="{FF2B5EF4-FFF2-40B4-BE49-F238E27FC236}">
                <a16:creationId xmlns:a16="http://schemas.microsoft.com/office/drawing/2014/main" id="{6CCFE247-8674-9B3C-118F-1C5D8AAD35E2}"/>
              </a:ext>
            </a:extLst>
          </p:cNvPr>
          <p:cNvGrpSpPr/>
          <p:nvPr/>
        </p:nvGrpSpPr>
        <p:grpSpPr>
          <a:xfrm>
            <a:off x="19830617" y="8859930"/>
            <a:ext cx="2436121" cy="923643"/>
            <a:chOff x="21126326" y="8419595"/>
            <a:chExt cx="2436121" cy="923643"/>
          </a:xfrm>
        </p:grpSpPr>
        <p:sp>
          <p:nvSpPr>
            <p:cNvPr id="37" name="TextBox 18">
              <a:extLst>
                <a:ext uri="{FF2B5EF4-FFF2-40B4-BE49-F238E27FC236}">
                  <a16:creationId xmlns:a16="http://schemas.microsoft.com/office/drawing/2014/main" id="{86A9AC5C-D4C0-9355-4FAD-D5AD3CE1BCE0}"/>
                </a:ext>
              </a:extLst>
            </p:cNvPr>
            <p:cNvSpPr txBox="1"/>
            <p:nvPr/>
          </p:nvSpPr>
          <p:spPr>
            <a:xfrm>
              <a:off x="21892777" y="8419595"/>
              <a:ext cx="1204177" cy="52322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 defTabSz="1828434">
                <a:buClrTx/>
              </a:pPr>
              <a:r>
                <a:rPr lang="en-US" sz="2800">
                  <a:solidFill>
                    <a:srgbClr val="FFFFFF"/>
                  </a:solidFill>
                  <a:latin typeface="Nanum Gothic" panose="020B0604020202020204" charset="-127"/>
                  <a:ea typeface="Nanum Gothic" panose="020B0604020202020204" charset="-127"/>
                  <a:cs typeface="Poppins" panose="00000500000000000000" pitchFamily="2" charset="0"/>
                </a:rPr>
                <a:t>33.1%</a:t>
              </a:r>
            </a:p>
          </p:txBody>
        </p:sp>
        <p:sp>
          <p:nvSpPr>
            <p:cNvPr id="38" name="TextBox 15">
              <a:extLst>
                <a:ext uri="{FF2B5EF4-FFF2-40B4-BE49-F238E27FC236}">
                  <a16:creationId xmlns:a16="http://schemas.microsoft.com/office/drawing/2014/main" id="{D705F6B6-5F96-AD85-4A8D-4CF86389B54E}"/>
                </a:ext>
              </a:extLst>
            </p:cNvPr>
            <p:cNvSpPr txBox="1"/>
            <p:nvPr/>
          </p:nvSpPr>
          <p:spPr>
            <a:xfrm>
              <a:off x="21126326" y="8943128"/>
              <a:ext cx="2436121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  <a:buFontTx/>
                <a:buNone/>
              </a:pPr>
              <a:r>
                <a:rPr lang="en-US" sz="2000">
                  <a:solidFill>
                    <a:srgbClr val="FFFFFF"/>
                  </a:solidFill>
                  <a:latin typeface="Nanum Gothic" panose="020B0604020202020204" charset="-127"/>
                  <a:ea typeface="Nanum Gothic" panose="020B0604020202020204" charset="-127"/>
                  <a:cs typeface="Poppins" panose="00000500000000000000" pitchFamily="2" charset="0"/>
                </a:rPr>
                <a:t>EJECUCIÓN</a:t>
              </a:r>
            </a:p>
          </p:txBody>
        </p:sp>
      </p:grpSp>
      <p:sp>
        <p:nvSpPr>
          <p:cNvPr id="39" name="TextBox 15">
            <a:extLst>
              <a:ext uri="{FF2B5EF4-FFF2-40B4-BE49-F238E27FC236}">
                <a16:creationId xmlns:a16="http://schemas.microsoft.com/office/drawing/2014/main" id="{1810EE7D-90FA-B87C-91DE-EA01829046B1}"/>
              </a:ext>
            </a:extLst>
          </p:cNvPr>
          <p:cNvSpPr txBox="1"/>
          <p:nvPr/>
        </p:nvSpPr>
        <p:spPr>
          <a:xfrm>
            <a:off x="15245425" y="5425521"/>
            <a:ext cx="4898309" cy="120032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s-MX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Atención a solicitudes de actualización de documentos normativos </a:t>
            </a:r>
          </a:p>
          <a:p>
            <a:pPr algn="ctr"/>
            <a:r>
              <a:rPr lang="es-MX" sz="2400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(22 días de atención promedio)</a:t>
            </a:r>
            <a:endParaRPr lang="en-US" sz="2400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  <p:sp>
        <p:nvSpPr>
          <p:cNvPr id="40" name="TextBox 15">
            <a:extLst>
              <a:ext uri="{FF2B5EF4-FFF2-40B4-BE49-F238E27FC236}">
                <a16:creationId xmlns:a16="http://schemas.microsoft.com/office/drawing/2014/main" id="{DA89B8BE-73D2-4FE3-ACB1-212720845648}"/>
              </a:ext>
            </a:extLst>
          </p:cNvPr>
          <p:cNvSpPr txBox="1"/>
          <p:nvPr/>
        </p:nvSpPr>
        <p:spPr>
          <a:xfrm>
            <a:off x="13570239" y="5628597"/>
            <a:ext cx="1606855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</a:rPr>
              <a:t>100%</a:t>
            </a:r>
            <a:endParaRPr lang="en-US" sz="4400" b="1">
              <a:solidFill>
                <a:schemeClr val="bg1"/>
              </a:solidFill>
              <a:latin typeface="Abel" panose="02000506030000020004" pitchFamily="2" charset="0"/>
              <a:ea typeface="Nanum Gothic" panose="020B0604020202020204" charset="-12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724795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A96EA656-09CC-818D-7156-3A01C3C84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5283" y="1147564"/>
            <a:ext cx="2454181" cy="1162725"/>
          </a:xfrm>
          <a:prstGeom prst="rect">
            <a:avLst/>
          </a:prstGeom>
        </p:spPr>
      </p:pic>
      <p:sp>
        <p:nvSpPr>
          <p:cNvPr id="4" name="Google Shape;297;p33">
            <a:extLst>
              <a:ext uri="{FF2B5EF4-FFF2-40B4-BE49-F238E27FC236}">
                <a16:creationId xmlns:a16="http://schemas.microsoft.com/office/drawing/2014/main" id="{2FE5CB92-0852-417D-FB19-94EFD4F67D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43249" y="597500"/>
            <a:ext cx="10815081" cy="1100127"/>
          </a:xfrm>
          <a:prstGeom prst="rect">
            <a:avLst/>
          </a:prstGeom>
        </p:spPr>
        <p:txBody>
          <a:bodyPr spcFirstLastPara="1" wrap="square" lIns="243611" tIns="243611" rIns="243611" bIns="243611" anchor="t" anchorCtr="0">
            <a:noAutofit/>
          </a:bodyPr>
          <a:lstStyle/>
          <a:p>
            <a:pPr defTabSz="914171">
              <a:buClr>
                <a:srgbClr val="0E0918"/>
              </a:buClr>
            </a:pPr>
            <a:r>
              <a:rPr lang="es-SV" sz="6600" b="0">
                <a:solidFill>
                  <a:schemeClr val="bg1"/>
                </a:solidFill>
                <a:latin typeface="Be Vietnam Pro" panose="020B0604020202020204" charset="0"/>
                <a:cs typeface="Arial"/>
              </a:rPr>
              <a:t>Plan Institucional de</a:t>
            </a:r>
          </a:p>
        </p:txBody>
      </p:sp>
      <p:sp>
        <p:nvSpPr>
          <p:cNvPr id="5" name="Google Shape;297;p33">
            <a:extLst>
              <a:ext uri="{FF2B5EF4-FFF2-40B4-BE49-F238E27FC236}">
                <a16:creationId xmlns:a16="http://schemas.microsoft.com/office/drawing/2014/main" id="{32AF2884-4FC3-0D99-3E13-5B91E9044BAF}"/>
              </a:ext>
            </a:extLst>
          </p:cNvPr>
          <p:cNvSpPr txBox="1">
            <a:spLocks/>
          </p:cNvSpPr>
          <p:nvPr/>
        </p:nvSpPr>
        <p:spPr>
          <a:xfrm>
            <a:off x="2043249" y="1506538"/>
            <a:ext cx="15680779" cy="1100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611" tIns="243611" rIns="243611" bIns="24361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>
            <a:pPr defTabSz="914171">
              <a:buClr>
                <a:srgbClr val="0E0918"/>
              </a:buClr>
            </a:pPr>
            <a:r>
              <a:rPr lang="es-MX" sz="6600" b="0">
                <a:solidFill>
                  <a:schemeClr val="bg1"/>
                </a:solidFill>
                <a:latin typeface="Be Vietnam Pro" panose="020B0604020202020204" charset="0"/>
                <a:cs typeface="Arial"/>
                <a:sym typeface="Arial"/>
              </a:rPr>
              <a:t>Igualdad y Equidad de Género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CD0BEFA-4869-1A02-8842-44540ED5B4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6732901"/>
              </p:ext>
            </p:extLst>
          </p:nvPr>
        </p:nvGraphicFramePr>
        <p:xfrm>
          <a:off x="3305623" y="3040021"/>
          <a:ext cx="13213984" cy="7897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Gráfico 7" descr="Piezas de rompecabezas con relleno sólido">
            <a:extLst>
              <a:ext uri="{FF2B5EF4-FFF2-40B4-BE49-F238E27FC236}">
                <a16:creationId xmlns:a16="http://schemas.microsoft.com/office/drawing/2014/main" id="{B0F65D8C-5F60-131A-F56C-425E2521BD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73621" y="10872967"/>
            <a:ext cx="839531" cy="83953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508F9D6-54A5-4B27-362D-63BEF09F4092}"/>
              </a:ext>
            </a:extLst>
          </p:cNvPr>
          <p:cNvSpPr txBox="1"/>
          <p:nvPr/>
        </p:nvSpPr>
        <p:spPr>
          <a:xfrm>
            <a:off x="4204403" y="11790158"/>
            <a:ext cx="27071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7387"/>
            <a:r>
              <a:rPr lang="es-SV" sz="2000">
                <a:solidFill>
                  <a:schemeClr val="bg1"/>
                </a:solidFill>
                <a:latin typeface="Abel" panose="02000506030000020004" pitchFamily="2" charset="0"/>
                <a:sym typeface="Fira Sans Extra Condensed"/>
              </a:rPr>
              <a:t>Consolidar cultura</a:t>
            </a:r>
          </a:p>
          <a:p>
            <a:pPr algn="ctr" defTabSz="1827387"/>
            <a:r>
              <a:rPr lang="es-SV" sz="2000">
                <a:solidFill>
                  <a:schemeClr val="bg1"/>
                </a:solidFill>
                <a:latin typeface="Abel" panose="02000506030000020004" pitchFamily="2" charset="0"/>
                <a:sym typeface="Fira Sans Extra Condensed"/>
              </a:rPr>
              <a:t>Institucional de Género</a:t>
            </a:r>
            <a:endParaRPr lang="es-SV" sz="2399">
              <a:solidFill>
                <a:schemeClr val="bg1"/>
              </a:solidFill>
              <a:latin typeface="Abel" panose="02000506030000020004" pitchFamily="2" charset="0"/>
              <a:sym typeface="Fira Sans Extra Condensed"/>
            </a:endParaRPr>
          </a:p>
        </p:txBody>
      </p:sp>
      <p:pic>
        <p:nvPicPr>
          <p:cNvPr id="10" name="Gráfico 9" descr="Círculos con flechas con relleno sólido">
            <a:extLst>
              <a:ext uri="{FF2B5EF4-FFF2-40B4-BE49-F238E27FC236}">
                <a16:creationId xmlns:a16="http://schemas.microsoft.com/office/drawing/2014/main" id="{E16F97A9-5241-2A84-1BF4-FBE8AC3963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11876" y="10924657"/>
            <a:ext cx="685443" cy="68544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7402760-1866-3447-A955-AA7986AB535B}"/>
              </a:ext>
            </a:extLst>
          </p:cNvPr>
          <p:cNvSpPr txBox="1"/>
          <p:nvPr/>
        </p:nvSpPr>
        <p:spPr>
          <a:xfrm>
            <a:off x="6949589" y="11784610"/>
            <a:ext cx="34100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7387"/>
            <a:r>
              <a:rPr lang="es-SV" sz="2000">
                <a:solidFill>
                  <a:schemeClr val="bg1"/>
                </a:solidFill>
                <a:latin typeface="Abel" panose="02000506030000020004" pitchFamily="2" charset="0"/>
                <a:sym typeface="Fira Sans Extra Condensed"/>
              </a:rPr>
              <a:t>Construcción y gestión </a:t>
            </a:r>
          </a:p>
          <a:p>
            <a:pPr algn="ctr" defTabSz="1827387"/>
            <a:r>
              <a:rPr lang="es-SV" sz="2000">
                <a:solidFill>
                  <a:schemeClr val="bg1"/>
                </a:solidFill>
                <a:latin typeface="Abel" panose="02000506030000020004" pitchFamily="2" charset="0"/>
                <a:sym typeface="Fira Sans Extra Condensed"/>
              </a:rPr>
              <a:t>de condiciones para participación </a:t>
            </a:r>
          </a:p>
          <a:p>
            <a:pPr algn="ctr" defTabSz="1827387"/>
            <a:r>
              <a:rPr lang="es-SV" sz="2000">
                <a:solidFill>
                  <a:schemeClr val="bg1"/>
                </a:solidFill>
                <a:latin typeface="Abel" panose="02000506030000020004" pitchFamily="2" charset="0"/>
                <a:sym typeface="Fira Sans Extra Condensed"/>
              </a:rPr>
              <a:t>de mujeres </a:t>
            </a:r>
          </a:p>
        </p:txBody>
      </p:sp>
      <p:pic>
        <p:nvPicPr>
          <p:cNvPr id="12" name="Gráfico 11" descr="Éxito de grupo con relleno sólido">
            <a:extLst>
              <a:ext uri="{FF2B5EF4-FFF2-40B4-BE49-F238E27FC236}">
                <a16:creationId xmlns:a16="http://schemas.microsoft.com/office/drawing/2014/main" id="{82D72597-4B3B-F0FD-2BAA-799CC747D0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79425" y="10924334"/>
            <a:ext cx="685443" cy="68544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3C5034E-6013-AC6E-5E6B-F73944A1B409}"/>
              </a:ext>
            </a:extLst>
          </p:cNvPr>
          <p:cNvSpPr txBox="1"/>
          <p:nvPr/>
        </p:nvSpPr>
        <p:spPr>
          <a:xfrm>
            <a:off x="10538851" y="11784611"/>
            <a:ext cx="2532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7387"/>
            <a:r>
              <a:rPr lang="es-SV" sz="2000">
                <a:solidFill>
                  <a:schemeClr val="bg1"/>
                </a:solidFill>
                <a:latin typeface="Abel" panose="02000506030000020004" pitchFamily="2" charset="0"/>
                <a:sym typeface="Fira Sans Extra Condensed"/>
              </a:rPr>
              <a:t>Generar información de las mujeres en la formación profesional</a:t>
            </a:r>
          </a:p>
        </p:txBody>
      </p:sp>
      <p:pic>
        <p:nvPicPr>
          <p:cNvPr id="14" name="Gráfico 13" descr="Comentario que gusta con relleno sólido">
            <a:extLst>
              <a:ext uri="{FF2B5EF4-FFF2-40B4-BE49-F238E27FC236}">
                <a16:creationId xmlns:a16="http://schemas.microsoft.com/office/drawing/2014/main" id="{3CFB0A34-67FF-2101-DA0B-98505D1BC1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46974" y="10919029"/>
            <a:ext cx="685443" cy="685443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5E11606-2B30-57C7-1556-9D55F90AA70F}"/>
              </a:ext>
            </a:extLst>
          </p:cNvPr>
          <p:cNvSpPr txBox="1"/>
          <p:nvPr/>
        </p:nvSpPr>
        <p:spPr>
          <a:xfrm>
            <a:off x="13625034" y="11784611"/>
            <a:ext cx="27293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7387"/>
            <a:r>
              <a:rPr lang="es-MX" sz="2000">
                <a:solidFill>
                  <a:schemeClr val="bg1"/>
                </a:solidFill>
                <a:latin typeface="Abel" panose="02000506030000020004" pitchFamily="2" charset="0"/>
                <a:sym typeface="Fira Sans Extra Condensed"/>
              </a:rPr>
              <a:t>Contribuir a la  deconstrucción de los estereotipos y patrones culturales </a:t>
            </a:r>
            <a:endParaRPr lang="es-SV" sz="2000">
              <a:solidFill>
                <a:schemeClr val="bg1"/>
              </a:solidFill>
              <a:latin typeface="Abel" panose="02000506030000020004" pitchFamily="2" charset="0"/>
              <a:sym typeface="Fira Sans Extra Condensed"/>
            </a:endParaRPr>
          </a:p>
        </p:txBody>
      </p:sp>
      <p:sp>
        <p:nvSpPr>
          <p:cNvPr id="16" name="TextBox 214">
            <a:extLst>
              <a:ext uri="{FF2B5EF4-FFF2-40B4-BE49-F238E27FC236}">
                <a16:creationId xmlns:a16="http://schemas.microsoft.com/office/drawing/2014/main" id="{F6F420ED-814B-A4CB-103C-B6C9985E3966}"/>
              </a:ext>
            </a:extLst>
          </p:cNvPr>
          <p:cNvSpPr txBox="1"/>
          <p:nvPr/>
        </p:nvSpPr>
        <p:spPr>
          <a:xfrm>
            <a:off x="17724028" y="7564551"/>
            <a:ext cx="5105574" cy="132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7111">
              <a:buClr>
                <a:srgbClr val="25418D"/>
              </a:buClr>
              <a:buSzPts val="4200"/>
              <a:defRPr/>
            </a:pPr>
            <a:r>
              <a:rPr lang="es-SV" sz="3999">
                <a:solidFill>
                  <a:schemeClr val="bg1"/>
                </a:solidFill>
                <a:latin typeface="Abel" panose="02000506030000020004" pitchFamily="2" charset="0"/>
                <a:ea typeface="Nanum Gothic" panose="020B0604020202020204" charset="-127"/>
                <a:cs typeface="Poppins" pitchFamily="2" charset="77"/>
                <a:sym typeface="Baloo 2 ExtraBold"/>
              </a:rPr>
              <a:t>Ejecución del PIIEG al primer semestre 2023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FEE854C-87ED-1E6D-0595-7991430B52B3}"/>
              </a:ext>
            </a:extLst>
          </p:cNvPr>
          <p:cNvSpPr txBox="1"/>
          <p:nvPr/>
        </p:nvSpPr>
        <p:spPr>
          <a:xfrm>
            <a:off x="17756867" y="6364222"/>
            <a:ext cx="50727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7111">
              <a:buClr>
                <a:srgbClr val="25418D"/>
              </a:buClr>
              <a:buSzPts val="4200"/>
              <a:defRPr/>
            </a:pPr>
            <a:r>
              <a:rPr lang="es-SV" sz="7200">
                <a:solidFill>
                  <a:schemeClr val="bg1"/>
                </a:solidFill>
                <a:latin typeface="Be Vietnam Pro" panose="020B0604020202020204" charset="0"/>
                <a:sym typeface="Baloo 2 ExtraBold"/>
              </a:rPr>
              <a:t>91.6%</a:t>
            </a:r>
          </a:p>
        </p:txBody>
      </p:sp>
    </p:spTree>
    <p:extLst>
      <p:ext uri="{BB962C8B-B14F-4D97-AF65-F5344CB8AC3E}">
        <p14:creationId xmlns:p14="http://schemas.microsoft.com/office/powerpoint/2010/main" val="305528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A96EA656-09CC-818D-7156-3A01C3C84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5283" y="1147564"/>
            <a:ext cx="2454181" cy="116272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A702B9E-16F3-645B-22B5-7DEE601752A5}"/>
              </a:ext>
            </a:extLst>
          </p:cNvPr>
          <p:cNvSpPr txBox="1"/>
          <p:nvPr/>
        </p:nvSpPr>
        <p:spPr>
          <a:xfrm>
            <a:off x="12336310" y="3787846"/>
            <a:ext cx="11036065" cy="833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>
                <a:solidFill>
                  <a:schemeClr val="accent3">
                    <a:lumMod val="75000"/>
                  </a:schemeClr>
                </a:solidFill>
                <a:latin typeface="Be Vietnam Pro" panose="020B0604020202020204" charset="0"/>
              </a:rPr>
              <a:t>Objetivo 2. </a:t>
            </a:r>
          </a:p>
          <a:p>
            <a:r>
              <a:rPr lang="es-MX" sz="4400">
                <a:solidFill>
                  <a:schemeClr val="accent3">
                    <a:lumMod val="75000"/>
                  </a:schemeClr>
                </a:solidFill>
                <a:latin typeface="Be Vietnam Pro" panose="020B0604020202020204" charset="0"/>
              </a:rPr>
              <a:t>Gestión de condiciones para participación de mujeres</a:t>
            </a:r>
          </a:p>
          <a:p>
            <a:pPr marL="685800" indent="-6858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MX" sz="4799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ca One"/>
            </a:endParaRPr>
          </a:p>
          <a:p>
            <a:pPr marL="571215" indent="-571215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MX" sz="2799">
                <a:solidFill>
                  <a:schemeClr val="bg1"/>
                </a:solidFill>
                <a:latin typeface="Abel" panose="02000506030000020004" pitchFamily="2" charset="0"/>
              </a:rPr>
              <a:t>Implementar el plan piloto de prevención y erradicación de la Discriminación contra las mujeres - Etapa 2</a:t>
            </a:r>
          </a:p>
          <a:p>
            <a:pPr algn="just">
              <a:buClr>
                <a:schemeClr val="bg1"/>
              </a:buClr>
            </a:pPr>
            <a:r>
              <a:rPr lang="es-MX" sz="3199">
                <a:solidFill>
                  <a:schemeClr val="bg1"/>
                </a:solidFill>
                <a:latin typeface="Abel" panose="02000506030000020004" pitchFamily="2" charset="0"/>
              </a:rPr>
              <a:t>	Avance: 20%</a:t>
            </a:r>
          </a:p>
          <a:p>
            <a:pPr algn="just">
              <a:buClr>
                <a:schemeClr val="bg1"/>
              </a:buClr>
            </a:pPr>
            <a:r>
              <a:rPr lang="es-MX" sz="3199">
                <a:solidFill>
                  <a:schemeClr val="bg1"/>
                </a:solidFill>
                <a:latin typeface="Abel" panose="02000506030000020004" pitchFamily="2" charset="0"/>
              </a:rPr>
              <a:t>	Responsable: Gerencia de Formación Inicial</a:t>
            </a:r>
          </a:p>
          <a:p>
            <a:pPr marL="571215" indent="-571215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MX" sz="2799">
              <a:solidFill>
                <a:schemeClr val="bg1"/>
              </a:solidFill>
              <a:latin typeface="Abel" panose="02000506030000020004" pitchFamily="2" charset="0"/>
            </a:endParaRPr>
          </a:p>
          <a:p>
            <a:pPr marL="571215" indent="-571215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MX" sz="2799">
                <a:solidFill>
                  <a:schemeClr val="bg1"/>
                </a:solidFill>
                <a:latin typeface="Abel" panose="02000506030000020004" pitchFamily="2" charset="0"/>
              </a:rPr>
              <a:t>Sistematizar los resultados de la implementación del Plan Piloto de Prevención y Erradicación de la Discriminación contra las mujeres para lecciones aprendidas </a:t>
            </a:r>
          </a:p>
          <a:p>
            <a:pPr algn="just">
              <a:buClr>
                <a:schemeClr val="bg1"/>
              </a:buClr>
            </a:pPr>
            <a:r>
              <a:rPr lang="es-MX" sz="3199">
                <a:solidFill>
                  <a:schemeClr val="bg1"/>
                </a:solidFill>
                <a:latin typeface="Abel" panose="02000506030000020004" pitchFamily="2" charset="0"/>
              </a:rPr>
              <a:t>	Avance: 20%</a:t>
            </a:r>
          </a:p>
          <a:p>
            <a:pPr algn="just">
              <a:buClr>
                <a:schemeClr val="bg1"/>
              </a:buClr>
            </a:pPr>
            <a:r>
              <a:rPr lang="es-MX" sz="2799">
                <a:solidFill>
                  <a:schemeClr val="bg1"/>
                </a:solidFill>
                <a:latin typeface="Abel" panose="02000506030000020004" pitchFamily="2" charset="0"/>
              </a:rPr>
              <a:t>	</a:t>
            </a:r>
            <a:r>
              <a:rPr lang="es-MX" sz="3199">
                <a:solidFill>
                  <a:schemeClr val="bg1"/>
                </a:solidFill>
                <a:latin typeface="Abel" panose="02000506030000020004" pitchFamily="2" charset="0"/>
              </a:rPr>
              <a:t>Responsable: Unidad de Planificación Estratégica</a:t>
            </a:r>
            <a:endParaRPr lang="es-MX" sz="2399">
              <a:solidFill>
                <a:schemeClr val="bg1"/>
              </a:solidFill>
              <a:latin typeface="Abel" panose="02000506030000020004" pitchFamily="2" charset="0"/>
            </a:endParaRPr>
          </a:p>
          <a:p>
            <a:pPr algn="just"/>
            <a:endParaRPr lang="es-MX" sz="2799">
              <a:solidFill>
                <a:schemeClr val="bg1"/>
              </a:solidFill>
              <a:latin typeface="Abel" panose="02000506030000020004" pitchFamily="2" charset="0"/>
            </a:endParaRPr>
          </a:p>
          <a:p>
            <a:pPr marL="571215" indent="-571215" algn="just">
              <a:buFontTx/>
              <a:buChar char="-"/>
            </a:pPr>
            <a:endParaRPr lang="es-MX" sz="3199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2FA70B8-7DFD-E6A7-3D33-219A30077FB3}"/>
              </a:ext>
            </a:extLst>
          </p:cNvPr>
          <p:cNvSpPr txBox="1"/>
          <p:nvPr/>
        </p:nvSpPr>
        <p:spPr>
          <a:xfrm>
            <a:off x="1654206" y="3787846"/>
            <a:ext cx="9849537" cy="852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>
                <a:solidFill>
                  <a:schemeClr val="accent3">
                    <a:lumMod val="75000"/>
                  </a:schemeClr>
                </a:solidFill>
                <a:latin typeface="Be Vietnam Pro" panose="020B0604020202020204" charset="0"/>
                <a:sym typeface="Unica One"/>
              </a:rPr>
              <a:t>Objetivo 1. </a:t>
            </a:r>
          </a:p>
          <a:p>
            <a:r>
              <a:rPr lang="es-MX" sz="4400">
                <a:solidFill>
                  <a:schemeClr val="accent3">
                    <a:lumMod val="75000"/>
                  </a:schemeClr>
                </a:solidFill>
                <a:latin typeface="Be Vietnam Pro" panose="020B0604020202020204" charset="0"/>
                <a:sym typeface="Unica One"/>
              </a:rPr>
              <a:t>Cultura institucional de género</a:t>
            </a:r>
          </a:p>
          <a:p>
            <a:endParaRPr lang="es-MX" sz="4799" b="1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ca One"/>
            </a:endParaRPr>
          </a:p>
          <a:p>
            <a:pPr marL="571357" indent="-571357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MX" sz="2799">
                <a:solidFill>
                  <a:schemeClr val="bg1"/>
                </a:solidFill>
                <a:latin typeface="Abel" panose="02000506030000020004" pitchFamily="2" charset="0"/>
              </a:rPr>
              <a:t>Desarrollar el proceso de consulta y diseño de la Política Nacional de Formación Profesional</a:t>
            </a:r>
          </a:p>
          <a:p>
            <a:pPr algn="just">
              <a:buClr>
                <a:schemeClr val="bg1"/>
              </a:buClr>
            </a:pPr>
            <a:r>
              <a:rPr lang="es-MX" sz="2799">
                <a:solidFill>
                  <a:schemeClr val="bg1"/>
                </a:solidFill>
                <a:latin typeface="Abel" panose="02000506030000020004" pitchFamily="2" charset="0"/>
              </a:rPr>
              <a:t>	</a:t>
            </a:r>
            <a:r>
              <a:rPr lang="es-MX" sz="3199">
                <a:solidFill>
                  <a:schemeClr val="bg1"/>
                </a:solidFill>
                <a:latin typeface="Abel" panose="02000506030000020004" pitchFamily="2" charset="0"/>
              </a:rPr>
              <a:t>Avance: 90%</a:t>
            </a:r>
          </a:p>
          <a:p>
            <a:pPr algn="just">
              <a:buClr>
                <a:schemeClr val="bg1"/>
              </a:buClr>
            </a:pPr>
            <a:r>
              <a:rPr lang="es-MX" sz="3199">
                <a:solidFill>
                  <a:schemeClr val="bg1"/>
                </a:solidFill>
                <a:latin typeface="Abel" panose="02000506030000020004" pitchFamily="2" charset="0"/>
              </a:rPr>
              <a:t>	Responsable: Gerencia de Investigación y Desarrollo</a:t>
            </a:r>
          </a:p>
          <a:p>
            <a:pPr algn="just">
              <a:buClr>
                <a:schemeClr val="bg1"/>
              </a:buClr>
            </a:pPr>
            <a:endParaRPr lang="es-MX" sz="2799">
              <a:solidFill>
                <a:schemeClr val="bg1"/>
              </a:solidFill>
              <a:latin typeface="Abel" panose="02000506030000020004" pitchFamily="2" charset="0"/>
            </a:endParaRPr>
          </a:p>
          <a:p>
            <a:pPr marL="571357" indent="-571357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MX" sz="2799">
                <a:solidFill>
                  <a:schemeClr val="bg1"/>
                </a:solidFill>
                <a:latin typeface="Abel" panose="02000506030000020004" pitchFamily="2" charset="0"/>
              </a:rPr>
              <a:t>Elaborar una herramienta de medición de estándares institucionales de género</a:t>
            </a:r>
          </a:p>
          <a:p>
            <a:pPr algn="just">
              <a:buClr>
                <a:schemeClr val="bg1"/>
              </a:buClr>
            </a:pPr>
            <a:r>
              <a:rPr lang="es-MX" sz="2799" b="1">
                <a:solidFill>
                  <a:schemeClr val="bg1"/>
                </a:solidFill>
                <a:latin typeface="Abel" panose="02000506030000020004" pitchFamily="2" charset="0"/>
              </a:rPr>
              <a:t>	</a:t>
            </a:r>
            <a:r>
              <a:rPr lang="es-MX" sz="3199">
                <a:solidFill>
                  <a:schemeClr val="bg1"/>
                </a:solidFill>
                <a:latin typeface="Abel" panose="02000506030000020004" pitchFamily="2" charset="0"/>
              </a:rPr>
              <a:t>Avance: 80%</a:t>
            </a:r>
          </a:p>
          <a:p>
            <a:pPr algn="just">
              <a:buClr>
                <a:schemeClr val="bg1"/>
              </a:buClr>
            </a:pPr>
            <a:r>
              <a:rPr lang="es-MX" sz="2799">
                <a:solidFill>
                  <a:schemeClr val="bg1"/>
                </a:solidFill>
                <a:latin typeface="Abel" panose="02000506030000020004" pitchFamily="2" charset="0"/>
              </a:rPr>
              <a:t>	</a:t>
            </a:r>
            <a:r>
              <a:rPr lang="es-MX" sz="3199">
                <a:solidFill>
                  <a:schemeClr val="bg1"/>
                </a:solidFill>
                <a:latin typeface="Abel" panose="02000506030000020004" pitchFamily="2" charset="0"/>
              </a:rPr>
              <a:t>Responsable: Unidad de Planificación Estratégica</a:t>
            </a:r>
            <a:endParaRPr lang="es-MX" sz="2799">
              <a:solidFill>
                <a:schemeClr val="bg1"/>
              </a:solidFill>
              <a:latin typeface="Abel" panose="02000506030000020004" pitchFamily="2" charset="0"/>
            </a:endParaRPr>
          </a:p>
          <a:p>
            <a:pPr algn="just">
              <a:buClr>
                <a:schemeClr val="bg1"/>
              </a:buClr>
            </a:pPr>
            <a:endParaRPr lang="es-MX" sz="2399">
              <a:solidFill>
                <a:schemeClr val="bg1"/>
              </a:solidFill>
              <a:latin typeface="Abel" panose="02000506030000020004" pitchFamily="2" charset="0"/>
            </a:endParaRPr>
          </a:p>
          <a:p>
            <a:pPr algn="just">
              <a:buClr>
                <a:schemeClr val="bg1"/>
              </a:buClr>
            </a:pPr>
            <a:endParaRPr lang="es-MX" sz="2799">
              <a:solidFill>
                <a:schemeClr val="bg1"/>
              </a:solidFill>
              <a:latin typeface="Abel" panose="02000506030000020004" pitchFamily="2" charset="0"/>
            </a:endParaRPr>
          </a:p>
          <a:p>
            <a:pPr marL="571357" indent="-571357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MX" sz="2799">
                <a:solidFill>
                  <a:schemeClr val="bg1"/>
                </a:solidFill>
                <a:latin typeface="Abel" panose="02000506030000020004" pitchFamily="2" charset="0"/>
              </a:rPr>
              <a:t>Realizar una línea base de estándares de género en la Institución </a:t>
            </a:r>
          </a:p>
          <a:p>
            <a:pPr algn="just">
              <a:buClr>
                <a:schemeClr val="bg1"/>
              </a:buClr>
            </a:pPr>
            <a:r>
              <a:rPr lang="es-MX" sz="2799" b="1">
                <a:solidFill>
                  <a:schemeClr val="bg1"/>
                </a:solidFill>
                <a:latin typeface="Abel" panose="02000506030000020004" pitchFamily="2" charset="0"/>
              </a:rPr>
              <a:t>	</a:t>
            </a:r>
            <a:r>
              <a:rPr lang="es-MX" sz="3199">
                <a:solidFill>
                  <a:schemeClr val="bg1"/>
                </a:solidFill>
                <a:latin typeface="Abel" panose="02000506030000020004" pitchFamily="2" charset="0"/>
              </a:rPr>
              <a:t>Avance: 25%</a:t>
            </a:r>
          </a:p>
          <a:p>
            <a:pPr algn="just">
              <a:buClr>
                <a:schemeClr val="bg1"/>
              </a:buClr>
            </a:pPr>
            <a:r>
              <a:rPr lang="es-MX" sz="3199">
                <a:solidFill>
                  <a:schemeClr val="bg1"/>
                </a:solidFill>
                <a:latin typeface="Abel" panose="02000506030000020004" pitchFamily="2" charset="0"/>
              </a:rPr>
              <a:t>	Responsable: Unidad de Planificación </a:t>
            </a:r>
            <a:r>
              <a:rPr lang="es-MX" sz="3199" err="1">
                <a:solidFill>
                  <a:schemeClr val="bg1"/>
                </a:solidFill>
                <a:latin typeface="Abel" panose="02000506030000020004" pitchFamily="2" charset="0"/>
              </a:rPr>
              <a:t>Estratégic</a:t>
            </a:r>
            <a:endParaRPr lang="es-MX" sz="3199">
              <a:solidFill>
                <a:schemeClr val="bg1"/>
              </a:solidFill>
              <a:latin typeface="Abel" panose="02000506030000020004" pitchFamily="2" charset="0"/>
            </a:endParaRPr>
          </a:p>
        </p:txBody>
      </p:sp>
      <p:sp>
        <p:nvSpPr>
          <p:cNvPr id="2" name="Google Shape;297;p33">
            <a:extLst>
              <a:ext uri="{FF2B5EF4-FFF2-40B4-BE49-F238E27FC236}">
                <a16:creationId xmlns:a16="http://schemas.microsoft.com/office/drawing/2014/main" id="{0A62CCCB-75E2-0B16-BD23-DC109A884FEF}"/>
              </a:ext>
            </a:extLst>
          </p:cNvPr>
          <p:cNvSpPr txBox="1">
            <a:spLocks/>
          </p:cNvSpPr>
          <p:nvPr/>
        </p:nvSpPr>
        <p:spPr>
          <a:xfrm>
            <a:off x="2043249" y="597500"/>
            <a:ext cx="10815081" cy="1100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611" tIns="243611" rIns="243611" bIns="24361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>
            <a:pPr defTabSz="914171">
              <a:buClr>
                <a:srgbClr val="0E0918"/>
              </a:buClr>
            </a:pPr>
            <a:r>
              <a:rPr lang="es-SV" sz="6000" b="0">
                <a:solidFill>
                  <a:schemeClr val="bg1"/>
                </a:solidFill>
                <a:latin typeface="Be Vietnam Pro" panose="020B0604020202020204" charset="0"/>
                <a:cs typeface="Arial"/>
              </a:rPr>
              <a:t>Plan Institucional de</a:t>
            </a:r>
          </a:p>
        </p:txBody>
      </p:sp>
      <p:sp>
        <p:nvSpPr>
          <p:cNvPr id="5" name="Google Shape;297;p33">
            <a:extLst>
              <a:ext uri="{FF2B5EF4-FFF2-40B4-BE49-F238E27FC236}">
                <a16:creationId xmlns:a16="http://schemas.microsoft.com/office/drawing/2014/main" id="{53414E6B-DDBA-6ECD-5E92-990E8F09DCFA}"/>
              </a:ext>
            </a:extLst>
          </p:cNvPr>
          <p:cNvSpPr txBox="1">
            <a:spLocks/>
          </p:cNvSpPr>
          <p:nvPr/>
        </p:nvSpPr>
        <p:spPr>
          <a:xfrm>
            <a:off x="2043249" y="1506538"/>
            <a:ext cx="17159151" cy="1100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611" tIns="243611" rIns="243611" bIns="24361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nica One"/>
              <a:buNone/>
              <a:defRPr sz="3000" b="1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>
            <a:pPr defTabSz="914171">
              <a:buClr>
                <a:srgbClr val="0E0918"/>
              </a:buClr>
            </a:pPr>
            <a:r>
              <a:rPr lang="es-MX" sz="6000" b="0">
                <a:solidFill>
                  <a:schemeClr val="bg1"/>
                </a:solidFill>
                <a:latin typeface="Be Vietnam Pro" panose="020B0604020202020204" charset="0"/>
                <a:cs typeface="Arial"/>
                <a:sym typeface="Arial"/>
              </a:rPr>
              <a:t>Igualdad y Equidad de Género - </a:t>
            </a:r>
            <a:r>
              <a:rPr lang="es-MX" sz="6000" b="0">
                <a:solidFill>
                  <a:schemeClr val="accent3">
                    <a:lumMod val="75000"/>
                  </a:schemeClr>
                </a:solidFill>
                <a:latin typeface="Be Vietnam Pro" panose="020B0604020202020204" charset="0"/>
                <a:cs typeface="Arial"/>
                <a:sym typeface="Arial"/>
              </a:rPr>
              <a:t>Proyectos</a:t>
            </a:r>
          </a:p>
        </p:txBody>
      </p:sp>
    </p:spTree>
    <p:extLst>
      <p:ext uri="{BB962C8B-B14F-4D97-AF65-F5344CB8AC3E}">
        <p14:creationId xmlns:p14="http://schemas.microsoft.com/office/powerpoint/2010/main" val="5613339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A96EA656-09CC-818D-7156-3A01C3C84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5283" y="1147564"/>
            <a:ext cx="2454181" cy="1162725"/>
          </a:xfrm>
          <a:prstGeom prst="rect">
            <a:avLst/>
          </a:prstGeom>
        </p:spPr>
      </p:pic>
      <p:sp>
        <p:nvSpPr>
          <p:cNvPr id="4" name="Google Shape;297;p33">
            <a:extLst>
              <a:ext uri="{FF2B5EF4-FFF2-40B4-BE49-F238E27FC236}">
                <a16:creationId xmlns:a16="http://schemas.microsoft.com/office/drawing/2014/main" id="{2FE5CB92-0852-417D-FB19-94EFD4F67D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79166" y="1323091"/>
            <a:ext cx="16995229" cy="1100127"/>
          </a:xfrm>
          <a:prstGeom prst="rect">
            <a:avLst/>
          </a:prstGeom>
        </p:spPr>
        <p:txBody>
          <a:bodyPr spcFirstLastPara="1" wrap="square" lIns="243611" tIns="243611" rIns="243611" bIns="243611" anchor="t" anchorCtr="0">
            <a:noAutofit/>
          </a:bodyPr>
          <a:lstStyle/>
          <a:p>
            <a:pPr defTabSz="914171">
              <a:buClr>
                <a:srgbClr val="0E0918"/>
              </a:buClr>
            </a:pPr>
            <a:r>
              <a:rPr lang="es-SV" sz="7200" b="0">
                <a:solidFill>
                  <a:schemeClr val="bg1"/>
                </a:solidFill>
                <a:latin typeface="Be Vietnam Pro" panose="020B0604020202020204" charset="0"/>
                <a:cs typeface="Arial"/>
              </a:rPr>
              <a:t>Actividades relevantes de Género</a:t>
            </a:r>
            <a:endParaRPr sz="7200" b="0">
              <a:solidFill>
                <a:schemeClr val="bg1"/>
              </a:solidFill>
              <a:latin typeface="Be Vietnam Pro" panose="020B0604020202020204" charset="0"/>
              <a:cs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C2D4917-2E87-DACD-1030-8C9E2E434193}"/>
              </a:ext>
            </a:extLst>
          </p:cNvPr>
          <p:cNvSpPr txBox="1"/>
          <p:nvPr/>
        </p:nvSpPr>
        <p:spPr>
          <a:xfrm>
            <a:off x="2479168" y="3070698"/>
            <a:ext cx="9879982" cy="3661772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sz="4400">
                <a:solidFill>
                  <a:schemeClr val="accent3">
                    <a:lumMod val="75000"/>
                  </a:schemeClr>
                </a:solidFill>
                <a:latin typeface="Be Vietnam Pro" panose="020B0604020202020204" charset="0"/>
                <a:sym typeface="Unica One"/>
              </a:rPr>
              <a:t>Comisión de Género</a:t>
            </a:r>
          </a:p>
          <a:p>
            <a:endParaRPr lang="es-MX" sz="2000">
              <a:solidFill>
                <a:schemeClr val="accent3">
                  <a:lumMod val="75000"/>
                </a:schemeClr>
              </a:solidFill>
              <a:latin typeface="Be Vietnam Pro" panose="020B0604020202020204" charset="0"/>
              <a:sym typeface="Unica One"/>
            </a:endParaRPr>
          </a:p>
          <a:p>
            <a:pPr marL="571357" indent="-571357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SV" sz="2799">
                <a:solidFill>
                  <a:schemeClr val="bg1"/>
                </a:solidFill>
                <a:latin typeface="Abel" panose="02000506030000020004" pitchFamily="2" charset="0"/>
              </a:rPr>
              <a:t>1 reunión ordinaria (segunda sesión ordinaria del año) el 16 de junio del 2023.</a:t>
            </a:r>
          </a:p>
          <a:p>
            <a:pPr algn="just">
              <a:buClr>
                <a:schemeClr val="bg1"/>
              </a:buClr>
            </a:pPr>
            <a:endParaRPr lang="es-SV" sz="2799">
              <a:solidFill>
                <a:schemeClr val="bg1"/>
              </a:solidFill>
              <a:latin typeface="Abel" panose="02000506030000020004" pitchFamily="2" charset="0"/>
            </a:endParaRPr>
          </a:p>
          <a:p>
            <a:pPr algn="just">
              <a:buClr>
                <a:schemeClr val="bg1"/>
              </a:buClr>
            </a:pPr>
            <a:r>
              <a:rPr lang="es-SV" sz="2799">
                <a:solidFill>
                  <a:schemeClr val="bg1"/>
                </a:solidFill>
                <a:latin typeface="Abel" panose="02000506030000020004" pitchFamily="2" charset="0"/>
              </a:rPr>
              <a:t>Comisión acuerda llevar a cabo jornada de socialización de la Guía de Prevención de la violencia y kit de herramientas con Centro de Formación </a:t>
            </a:r>
            <a:r>
              <a:rPr lang="es-SV" sz="2799" err="1">
                <a:solidFill>
                  <a:schemeClr val="bg1"/>
                </a:solidFill>
                <a:latin typeface="Abel" panose="02000506030000020004" pitchFamily="2" charset="0"/>
              </a:rPr>
              <a:t>Ricaldone</a:t>
            </a:r>
            <a:r>
              <a:rPr lang="es-SV" sz="2799">
                <a:solidFill>
                  <a:schemeClr val="bg1"/>
                </a:solidFill>
                <a:latin typeface="Abel" panose="02000506030000020004" pitchFamily="2" charset="0"/>
              </a:rPr>
              <a:t> y Centro de Formación Ciudadela Don Bosco.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A702B9E-16F3-645B-22B5-7DEE601752A5}"/>
              </a:ext>
            </a:extLst>
          </p:cNvPr>
          <p:cNvSpPr txBox="1"/>
          <p:nvPr/>
        </p:nvSpPr>
        <p:spPr>
          <a:xfrm>
            <a:off x="2479166" y="6927304"/>
            <a:ext cx="9879982" cy="593867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sz="4400">
                <a:solidFill>
                  <a:schemeClr val="accent3">
                    <a:lumMod val="75000"/>
                  </a:schemeClr>
                </a:solidFill>
                <a:latin typeface="Be Vietnam Pro" panose="020B0604020202020204" charset="0"/>
              </a:rPr>
              <a:t>Trabajo interinstitucional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MX" sz="2400">
              <a:solidFill>
                <a:schemeClr val="bg1"/>
              </a:solidFill>
              <a:latin typeface="Be Vietnam Pro" panose="020B0604020202020204" charset="0"/>
            </a:endParaRPr>
          </a:p>
          <a:p>
            <a:pPr marL="571357" indent="-571357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MX" sz="2799">
                <a:solidFill>
                  <a:schemeClr val="bg1"/>
                </a:solidFill>
                <a:latin typeface="Abel" panose="02000506030000020004" pitchFamily="2" charset="0"/>
              </a:rPr>
              <a:t>Reunión de la Comisión de Educación del Sistema Nacional de Protección de los Derechos de las Mujeres de El Salvador, para revisión y actualización de Plan de Trabajo realizada el 21 de abril del 2023. </a:t>
            </a:r>
          </a:p>
          <a:p>
            <a:pPr algn="just"/>
            <a:endParaRPr lang="es-MX" sz="2799">
              <a:solidFill>
                <a:schemeClr val="bg1"/>
              </a:solidFill>
              <a:latin typeface="Abel" panose="02000506030000020004" pitchFamily="2" charset="0"/>
            </a:endParaRPr>
          </a:p>
          <a:p>
            <a:pPr algn="just"/>
            <a:r>
              <a:rPr lang="es-MX" sz="2799">
                <a:solidFill>
                  <a:schemeClr val="bg1"/>
                </a:solidFill>
                <a:latin typeface="Abel" panose="02000506030000020004" pitchFamily="2" charset="0"/>
              </a:rPr>
              <a:t>Participan: </a:t>
            </a:r>
          </a:p>
          <a:p>
            <a:pPr marL="1485301" lvl="1" indent="-571357" algn="just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s-MX" sz="2799">
                <a:solidFill>
                  <a:schemeClr val="bg1"/>
                </a:solidFill>
                <a:latin typeface="Abel" panose="02000506030000020004" pitchFamily="2" charset="0"/>
              </a:rPr>
              <a:t>Ministerio de Educación, Ciencia y Tecnología</a:t>
            </a:r>
          </a:p>
          <a:p>
            <a:pPr marL="1485301" lvl="1" indent="-571357" algn="just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s-MX" sz="2799">
                <a:solidFill>
                  <a:schemeClr val="bg1"/>
                </a:solidFill>
                <a:latin typeface="Abel" panose="02000506030000020004" pitchFamily="2" charset="0"/>
              </a:rPr>
              <a:t>Ministerio de Cultura</a:t>
            </a:r>
          </a:p>
          <a:p>
            <a:pPr marL="1485301" lvl="1" indent="-571357" algn="just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s-MX" sz="2799">
                <a:solidFill>
                  <a:schemeClr val="bg1"/>
                </a:solidFill>
                <a:latin typeface="Abel" panose="02000506030000020004" pitchFamily="2" charset="0"/>
              </a:rPr>
              <a:t>Instituto Salvadoreño para el Desarrollo de la Mujer</a:t>
            </a:r>
          </a:p>
          <a:p>
            <a:pPr marL="1485301" lvl="1" indent="-571357" algn="just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s-MX" sz="2799">
                <a:solidFill>
                  <a:schemeClr val="bg1"/>
                </a:solidFill>
                <a:latin typeface="Abel" panose="02000506030000020004" pitchFamily="2" charset="0"/>
              </a:rPr>
              <a:t>Universidad de El Salvador </a:t>
            </a:r>
          </a:p>
          <a:p>
            <a:pPr marL="1485301" lvl="1" indent="-571357" algn="just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s-MX" sz="2799">
                <a:solidFill>
                  <a:schemeClr val="bg1"/>
                </a:solidFill>
                <a:latin typeface="Abel" panose="02000506030000020004" pitchFamily="2" charset="0"/>
              </a:rPr>
              <a:t>Instituto Salvadoreño de Formación Profesional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2FA70B8-7DFD-E6A7-3D33-219A30077FB3}"/>
              </a:ext>
            </a:extLst>
          </p:cNvPr>
          <p:cNvSpPr txBox="1"/>
          <p:nvPr/>
        </p:nvSpPr>
        <p:spPr>
          <a:xfrm>
            <a:off x="12660775" y="3086201"/>
            <a:ext cx="9420658" cy="7661585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sz="4400">
                <a:solidFill>
                  <a:schemeClr val="accent3">
                    <a:lumMod val="75000"/>
                  </a:schemeClr>
                </a:solidFill>
                <a:latin typeface="Be Vietnam Pro" panose="020B0604020202020204" charset="0"/>
              </a:rPr>
              <a:t>Seguimiento a Proyectos PIIEG</a:t>
            </a:r>
          </a:p>
          <a:p>
            <a:pPr marL="571357" indent="-571357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SV" sz="2799">
              <a:solidFill>
                <a:schemeClr val="bg1"/>
              </a:solidFill>
              <a:latin typeface="Abel" panose="02000506030000020004" pitchFamily="2" charset="0"/>
            </a:endParaRPr>
          </a:p>
          <a:p>
            <a:pPr marL="571357" indent="-571357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SV" sz="2799">
                <a:solidFill>
                  <a:schemeClr val="bg1"/>
                </a:solidFill>
                <a:latin typeface="Abel" panose="02000506030000020004" pitchFamily="2" charset="0"/>
              </a:rPr>
              <a:t>Proyecto: Plan Piloto de Implementación de la Guía y Kit de herramientas de prevención de la violencia de género.</a:t>
            </a:r>
          </a:p>
          <a:p>
            <a:pPr algn="just">
              <a:buClr>
                <a:schemeClr val="bg1"/>
              </a:buClr>
            </a:pPr>
            <a:endParaRPr lang="es-SV" sz="2799">
              <a:solidFill>
                <a:schemeClr val="bg1"/>
              </a:solidFill>
              <a:latin typeface="Abel" panose="02000506030000020004" pitchFamily="2" charset="0"/>
            </a:endParaRPr>
          </a:p>
          <a:p>
            <a:pPr algn="just">
              <a:buClr>
                <a:schemeClr val="bg1"/>
              </a:buClr>
            </a:pPr>
            <a:r>
              <a:rPr lang="es-SV" sz="2799">
                <a:solidFill>
                  <a:schemeClr val="bg1"/>
                </a:solidFill>
                <a:latin typeface="Abel" panose="02000506030000020004" pitchFamily="2" charset="0"/>
              </a:rPr>
              <a:t>Talleres el 17 y 18 de abril, la UPE participa en el 2° taller junto con los Centros de Formación y equipo de CFP Insaforp en San Bartolo. </a:t>
            </a:r>
          </a:p>
          <a:p>
            <a:pPr algn="just">
              <a:buClr>
                <a:schemeClr val="bg1"/>
              </a:buClr>
            </a:pPr>
            <a:endParaRPr lang="es-SV" sz="2799">
              <a:solidFill>
                <a:schemeClr val="bg1"/>
              </a:solidFill>
              <a:latin typeface="Abel" panose="02000506030000020004" pitchFamily="2" charset="0"/>
            </a:endParaRPr>
          </a:p>
          <a:p>
            <a:pPr marL="571357" indent="-571357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SV" sz="2799">
                <a:solidFill>
                  <a:schemeClr val="bg1"/>
                </a:solidFill>
                <a:latin typeface="Abel" panose="02000506030000020004" pitchFamily="2" charset="0"/>
              </a:rPr>
              <a:t>Proyecto: Plan Estratégico Institucional con enfoque de género.</a:t>
            </a:r>
          </a:p>
          <a:p>
            <a:pPr marL="571357" indent="-571357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SV" sz="2799">
              <a:solidFill>
                <a:schemeClr val="bg1"/>
              </a:solidFill>
              <a:latin typeface="Abel" panose="02000506030000020004" pitchFamily="2" charset="0"/>
            </a:endParaRPr>
          </a:p>
          <a:p>
            <a:pPr algn="just">
              <a:buClr>
                <a:schemeClr val="bg1"/>
              </a:buClr>
            </a:pPr>
            <a:r>
              <a:rPr lang="es-SV" sz="2799">
                <a:solidFill>
                  <a:schemeClr val="bg1"/>
                </a:solidFill>
                <a:latin typeface="Abel" panose="02000506030000020004" pitchFamily="2" charset="0"/>
              </a:rPr>
              <a:t>Divulgación del documento, el día 30 de junio. Jornada realizada con todo el personal de Insaforp. </a:t>
            </a:r>
          </a:p>
          <a:p>
            <a:pPr algn="just">
              <a:buClr>
                <a:schemeClr val="bg1"/>
              </a:buClr>
            </a:pPr>
            <a:endParaRPr lang="es-SV" sz="2799">
              <a:solidFill>
                <a:schemeClr val="bg1"/>
              </a:solidFill>
              <a:latin typeface="Abel" panose="02000506030000020004" pitchFamily="2" charset="0"/>
            </a:endParaRPr>
          </a:p>
          <a:p>
            <a:pPr marL="571357" indent="-571357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SV" sz="2799">
                <a:solidFill>
                  <a:schemeClr val="bg1"/>
                </a:solidFill>
                <a:latin typeface="Abel" panose="02000506030000020004" pitchFamily="2" charset="0"/>
              </a:rPr>
              <a:t>Proyecto: Herramienta de medición de estándares de género.</a:t>
            </a:r>
          </a:p>
          <a:p>
            <a:pPr marL="571357" indent="-571357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SV" sz="2799">
              <a:solidFill>
                <a:schemeClr val="bg1"/>
              </a:solidFill>
              <a:latin typeface="Abel" panose="02000506030000020004" pitchFamily="2" charset="0"/>
            </a:endParaRPr>
          </a:p>
          <a:p>
            <a:pPr algn="just">
              <a:buClr>
                <a:schemeClr val="bg1"/>
              </a:buClr>
            </a:pPr>
            <a:r>
              <a:rPr lang="es-SV" sz="2799">
                <a:solidFill>
                  <a:schemeClr val="bg1"/>
                </a:solidFill>
                <a:latin typeface="Abel" panose="02000506030000020004" pitchFamily="2" charset="0"/>
              </a:rPr>
              <a:t>Se presenta propuesta de herramienta a revisión para mejoras del instrumento. </a:t>
            </a:r>
          </a:p>
        </p:txBody>
      </p:sp>
    </p:spTree>
    <p:extLst>
      <p:ext uri="{BB962C8B-B14F-4D97-AF65-F5344CB8AC3E}">
        <p14:creationId xmlns:p14="http://schemas.microsoft.com/office/powerpoint/2010/main" val="29891887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orma&#10;&#10;Descripción generada automáticamente con confianza media">
            <a:extLst>
              <a:ext uri="{FF2B5EF4-FFF2-40B4-BE49-F238E27FC236}">
                <a16:creationId xmlns:a16="http://schemas.microsoft.com/office/drawing/2014/main" id="{10013930-D9ED-EB85-41E6-9137AFD06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862" y="5572931"/>
            <a:ext cx="18729926" cy="49869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7B9598-C372-499B-C105-86000FE27A86}"/>
              </a:ext>
            </a:extLst>
          </p:cNvPr>
          <p:cNvSpPr txBox="1">
            <a:spLocks/>
          </p:cNvSpPr>
          <p:nvPr/>
        </p:nvSpPr>
        <p:spPr>
          <a:xfrm>
            <a:off x="16703097" y="5094515"/>
            <a:ext cx="7010013" cy="6137580"/>
          </a:xfrm>
          <a:prstGeom prst="rect">
            <a:avLst/>
          </a:prstGeom>
        </p:spPr>
        <p:txBody>
          <a:bodyPr vert="horz" lIns="182832" tIns="91416" rIns="182832" bIns="91416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40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Be Vietnam Pro" panose="020B0604020202020204" charset="0"/>
                <a:ea typeface="+mn-ea"/>
                <a:cs typeface="+mn-cs"/>
                <a:sym typeface="Arial"/>
              </a:rPr>
              <a:t>Participación de INSAFORP en 3 Ferias “MUNDO UNIVERSITARIO”, en diferentes Centros Comerciales.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40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Be Vietnam Pro" panose="020B0604020202020204" charset="0"/>
              <a:ea typeface="+mn-ea"/>
              <a:cs typeface="+mn-cs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40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Be Vietnam Pro" panose="020B0604020202020204" charset="0"/>
                <a:ea typeface="+mn-ea"/>
                <a:cs typeface="+mn-cs"/>
                <a:sym typeface="Arial"/>
              </a:rPr>
              <a:t>Divulgación de oferta formativa para jóvenes: Empresa Centro, Oracle y San Bartolo.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5599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Google Shape;364;p50">
            <a:extLst>
              <a:ext uri="{FF2B5EF4-FFF2-40B4-BE49-F238E27FC236}">
                <a16:creationId xmlns:a16="http://schemas.microsoft.com/office/drawing/2014/main" id="{AF629C8E-A278-AADE-D681-E27875CA6A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7531" y="1833497"/>
            <a:ext cx="12315627" cy="1220542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 sz="5400"/>
              <a:t>Actividades relevantes </a:t>
            </a:r>
            <a:r>
              <a:rPr lang="en" sz="4000" b="0"/>
              <a:t>– Mayo 2023</a:t>
            </a:r>
            <a:endParaRPr sz="5400" b="0"/>
          </a:p>
        </p:txBody>
      </p:sp>
      <p:pic>
        <p:nvPicPr>
          <p:cNvPr id="10" name="Imagen 9" descr="Forma&#10;&#10;Descripción generada automáticamente con confianza media">
            <a:extLst>
              <a:ext uri="{FF2B5EF4-FFF2-40B4-BE49-F238E27FC236}">
                <a16:creationId xmlns:a16="http://schemas.microsoft.com/office/drawing/2014/main" id="{9E864120-11E6-5916-F6DF-FE25F8C84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801" y="1525794"/>
            <a:ext cx="2310011" cy="1452687"/>
          </a:xfrm>
          <a:prstGeom prst="rect">
            <a:avLst/>
          </a:prstGeom>
        </p:spPr>
      </p:pic>
      <p:pic>
        <p:nvPicPr>
          <p:cNvPr id="4" name="Imagen 3" descr="Un grupo de personas frente a una tienda&#10;&#10;Descripción generada automáticamente">
            <a:extLst>
              <a:ext uri="{FF2B5EF4-FFF2-40B4-BE49-F238E27FC236}">
                <a16:creationId xmlns:a16="http://schemas.microsoft.com/office/drawing/2014/main" id="{36065C9C-D50C-5379-2947-973E71205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971" y="3703036"/>
            <a:ext cx="7627030" cy="7627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n 10" descr="Un grupo de personas frente a una tienda&#10;&#10;Descripción generada automáticamente">
            <a:extLst>
              <a:ext uri="{FF2B5EF4-FFF2-40B4-BE49-F238E27FC236}">
                <a16:creationId xmlns:a16="http://schemas.microsoft.com/office/drawing/2014/main" id="{70103B50-3B96-E3E0-0628-42BA02AB5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6557" y="3703035"/>
            <a:ext cx="7010013" cy="7627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2099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7B9598-C372-499B-C105-86000FE27A86}"/>
              </a:ext>
            </a:extLst>
          </p:cNvPr>
          <p:cNvSpPr txBox="1">
            <a:spLocks/>
          </p:cNvSpPr>
          <p:nvPr/>
        </p:nvSpPr>
        <p:spPr>
          <a:xfrm>
            <a:off x="17421555" y="8701721"/>
            <a:ext cx="6208171" cy="2530373"/>
          </a:xfrm>
          <a:prstGeom prst="rect">
            <a:avLst/>
          </a:prstGeom>
        </p:spPr>
        <p:txBody>
          <a:bodyPr vert="horz" lIns="182832" tIns="91416" rIns="182832" bIns="91416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40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Be Vietnam Pro" panose="020B0604020202020204" charset="0"/>
                <a:ea typeface="+mn-ea"/>
                <a:cs typeface="+mn-cs"/>
                <a:sym typeface="Arial"/>
              </a:rPr>
              <a:t>Visita de Seguimiento al Programa de Becarios del INSAFORP en Zamorano, Honduras.</a:t>
            </a:r>
            <a:endParaRPr kumimoji="0" lang="es-MX" sz="5599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Google Shape;364;p50">
            <a:extLst>
              <a:ext uri="{FF2B5EF4-FFF2-40B4-BE49-F238E27FC236}">
                <a16:creationId xmlns:a16="http://schemas.microsoft.com/office/drawing/2014/main" id="{AF629C8E-A278-AADE-D681-E27875CA6A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7531" y="1833497"/>
            <a:ext cx="12315627" cy="1220542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 sz="5400"/>
              <a:t>Actividades relevantes </a:t>
            </a:r>
            <a:r>
              <a:rPr lang="en" sz="4000" b="0"/>
              <a:t>– Mayo 2023</a:t>
            </a:r>
            <a:endParaRPr sz="5400" b="0"/>
          </a:p>
        </p:txBody>
      </p:sp>
      <p:pic>
        <p:nvPicPr>
          <p:cNvPr id="10" name="Imagen 9" descr="Forma&#10;&#10;Descripción generada automáticamente con confianza media">
            <a:extLst>
              <a:ext uri="{FF2B5EF4-FFF2-40B4-BE49-F238E27FC236}">
                <a16:creationId xmlns:a16="http://schemas.microsoft.com/office/drawing/2014/main" id="{9E864120-11E6-5916-F6DF-FE25F8C84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801" y="1525794"/>
            <a:ext cx="2310011" cy="1452687"/>
          </a:xfrm>
          <a:prstGeom prst="rect">
            <a:avLst/>
          </a:prstGeom>
        </p:spPr>
      </p:pic>
      <p:pic>
        <p:nvPicPr>
          <p:cNvPr id="4" name="Imagen 3" descr="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F9A3B111-C61B-56FF-2B16-A81901FDD9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49" r="3940"/>
          <a:stretch/>
        </p:blipFill>
        <p:spPr>
          <a:xfrm>
            <a:off x="1026762" y="3399278"/>
            <a:ext cx="15545707" cy="7832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913203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Monochrome Theme by Slidesgo">
  <a:themeElements>
    <a:clrScheme name="Simple Light">
      <a:dk1>
        <a:srgbClr val="383838"/>
      </a:dk1>
      <a:lt1>
        <a:srgbClr val="FFFFFF"/>
      </a:lt1>
      <a:dk2>
        <a:srgbClr val="E1CEBB"/>
      </a:dk2>
      <a:lt2>
        <a:srgbClr val="666666"/>
      </a:lt2>
      <a:accent1>
        <a:srgbClr val="99999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host Cell Tumor Case Report by Slidesgo">
  <a:themeElements>
    <a:clrScheme name="Simple Light">
      <a:dk1>
        <a:srgbClr val="000000"/>
      </a:dk1>
      <a:lt1>
        <a:srgbClr val="FFFFFF"/>
      </a:lt1>
      <a:dk2>
        <a:srgbClr val="282828"/>
      </a:dk2>
      <a:lt2>
        <a:srgbClr val="3E5456"/>
      </a:lt2>
      <a:accent1>
        <a:srgbClr val="4CABB1"/>
      </a:accent1>
      <a:accent2>
        <a:srgbClr val="6AC5BA"/>
      </a:accent2>
      <a:accent3>
        <a:srgbClr val="7CDDCF"/>
      </a:accent3>
      <a:accent4>
        <a:srgbClr val="C2D199"/>
      </a:accent4>
      <a:accent5>
        <a:srgbClr val="A2B081"/>
      </a:accent5>
      <a:accent6>
        <a:srgbClr val="83955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Ghost Cell Tumor Case Report by Slidesgo">
  <a:themeElements>
    <a:clrScheme name="Simple Light">
      <a:dk1>
        <a:srgbClr val="000000"/>
      </a:dk1>
      <a:lt1>
        <a:srgbClr val="FFFFFF"/>
      </a:lt1>
      <a:dk2>
        <a:srgbClr val="282828"/>
      </a:dk2>
      <a:lt2>
        <a:srgbClr val="3E5456"/>
      </a:lt2>
      <a:accent1>
        <a:srgbClr val="4CABB1"/>
      </a:accent1>
      <a:accent2>
        <a:srgbClr val="6AC5BA"/>
      </a:accent2>
      <a:accent3>
        <a:srgbClr val="7CDDCF"/>
      </a:accent3>
      <a:accent4>
        <a:srgbClr val="C2D199"/>
      </a:accent4>
      <a:accent5>
        <a:srgbClr val="A2B081"/>
      </a:accent5>
      <a:accent6>
        <a:srgbClr val="83955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0066B3"/>
    </a:dk2>
    <a:lt2>
      <a:srgbClr val="DB362E"/>
    </a:lt2>
    <a:accent1>
      <a:srgbClr val="FEC00F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000000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0066B3"/>
    </a:dk2>
    <a:lt2>
      <a:srgbClr val="DB362E"/>
    </a:lt2>
    <a:accent1>
      <a:srgbClr val="FEC00F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000000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0066B3"/>
    </a:dk2>
    <a:lt2>
      <a:srgbClr val="DB362E"/>
    </a:lt2>
    <a:accent1>
      <a:srgbClr val="FEC00F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000000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0066B3"/>
    </a:dk2>
    <a:lt2>
      <a:srgbClr val="DB362E"/>
    </a:lt2>
    <a:accent1>
      <a:srgbClr val="FEC00F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000000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0066B3"/>
    </a:dk2>
    <a:lt2>
      <a:srgbClr val="DB362E"/>
    </a:lt2>
    <a:accent1>
      <a:srgbClr val="FEC00F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000000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0066B3"/>
    </a:dk2>
    <a:lt2>
      <a:srgbClr val="DB362E"/>
    </a:lt2>
    <a:accent1>
      <a:srgbClr val="FEC00F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000000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0066B3"/>
    </a:dk2>
    <a:lt2>
      <a:srgbClr val="DB362E"/>
    </a:lt2>
    <a:accent1>
      <a:srgbClr val="FEC00F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000000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0066B3"/>
    </a:dk2>
    <a:lt2>
      <a:srgbClr val="DB362E"/>
    </a:lt2>
    <a:accent1>
      <a:srgbClr val="FEC00F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000000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0066B3"/>
    </a:dk2>
    <a:lt2>
      <a:srgbClr val="DB362E"/>
    </a:lt2>
    <a:accent1>
      <a:srgbClr val="FEC00F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000000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0066B3"/>
    </a:dk2>
    <a:lt2>
      <a:srgbClr val="DB362E"/>
    </a:lt2>
    <a:accent1>
      <a:srgbClr val="FEC00F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000000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4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5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6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7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8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9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0066B3"/>
    </a:dk2>
    <a:lt2>
      <a:srgbClr val="DB362E"/>
    </a:lt2>
    <a:accent1>
      <a:srgbClr val="FEC00F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000000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0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1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2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3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4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5.xml><?xml version="1.0" encoding="utf-8"?>
<a:themeOverride xmlns:a="http://schemas.openxmlformats.org/drawingml/2006/main">
  <a:clrScheme name="Simple Light">
    <a:dk1>
      <a:srgbClr val="1A2C57"/>
    </a:dk1>
    <a:lt1>
      <a:srgbClr val="436AC7"/>
    </a:lt1>
    <a:dk2>
      <a:srgbClr val="B0C1E8"/>
    </a:dk2>
    <a:lt2>
      <a:srgbClr val="CA7D02"/>
    </a:lt2>
    <a:accent1>
      <a:srgbClr val="FDB849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1A2C57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0066B3"/>
    </a:dk2>
    <a:lt2>
      <a:srgbClr val="DB362E"/>
    </a:lt2>
    <a:accent1>
      <a:srgbClr val="FEC00F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000000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0066B3"/>
    </a:dk2>
    <a:lt2>
      <a:srgbClr val="DB362E"/>
    </a:lt2>
    <a:accent1>
      <a:srgbClr val="FEC00F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000000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0066B3"/>
    </a:dk2>
    <a:lt2>
      <a:srgbClr val="DB362E"/>
    </a:lt2>
    <a:accent1>
      <a:srgbClr val="FEC00F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000000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0066B3"/>
    </a:dk2>
    <a:lt2>
      <a:srgbClr val="DB362E"/>
    </a:lt2>
    <a:accent1>
      <a:srgbClr val="FEC00F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000000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0066B3"/>
    </a:dk2>
    <a:lt2>
      <a:srgbClr val="DB362E"/>
    </a:lt2>
    <a:accent1>
      <a:srgbClr val="FEC00F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000000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2fad9af-e782-421a-89d7-139f61189aa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B1339423269B34CBD778C4079B86448" ma:contentTypeVersion="16" ma:contentTypeDescription="Crear nuevo documento." ma:contentTypeScope="" ma:versionID="916445f3b2ac16c334df32f58a2b2cf0">
  <xsd:schema xmlns:xsd="http://www.w3.org/2001/XMLSchema" xmlns:xs="http://www.w3.org/2001/XMLSchema" xmlns:p="http://schemas.microsoft.com/office/2006/metadata/properties" xmlns:ns3="02fad9af-e782-421a-89d7-139f61189aac" xmlns:ns4="bca9f946-ac77-4d42-8976-3a961ded1ece" targetNamespace="http://schemas.microsoft.com/office/2006/metadata/properties" ma:root="true" ma:fieldsID="2e782d782c8c9dc59895830f4fc6227b" ns3:_="" ns4:_="">
    <xsd:import namespace="02fad9af-e782-421a-89d7-139f61189aac"/>
    <xsd:import namespace="bca9f946-ac77-4d42-8976-3a961ded1ec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fad9af-e782-421a-89d7-139f61189a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9f946-ac77-4d42-8976-3a961ded1ec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5588F7-1A44-4EA9-9A5C-B49B44781E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8658F6-DF43-4994-A9A6-9C86601C0CA8}">
  <ds:schemaRefs>
    <ds:schemaRef ds:uri="02fad9af-e782-421a-89d7-139f61189aac"/>
    <ds:schemaRef ds:uri="bca9f946-ac77-4d42-8976-3a961ded1ec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4A13B83-56C3-4D03-8832-C96F2E36F169}">
  <ds:schemaRefs>
    <ds:schemaRef ds:uri="02fad9af-e782-421a-89d7-139f61189aac"/>
    <ds:schemaRef ds:uri="bca9f946-ac77-4d42-8976-3a961ded1ec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4078</Words>
  <Application>Microsoft Office PowerPoint</Application>
  <PresentationFormat>Personalizado</PresentationFormat>
  <Paragraphs>1086</Paragraphs>
  <Slides>79</Slides>
  <Notes>79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79</vt:i4>
      </vt:variant>
    </vt:vector>
  </HeadingPairs>
  <TitlesOfParts>
    <vt:vector size="96" baseType="lpstr">
      <vt:lpstr>Nanum Gothic</vt:lpstr>
      <vt:lpstr>Bebas Neue</vt:lpstr>
      <vt:lpstr>Poppins</vt:lpstr>
      <vt:lpstr>Lexend Deca SemiBold</vt:lpstr>
      <vt:lpstr>Nunito Light</vt:lpstr>
      <vt:lpstr>Be Vietnam Pro Light</vt:lpstr>
      <vt:lpstr>Anaheim</vt:lpstr>
      <vt:lpstr>Be Vietnam Pro</vt:lpstr>
      <vt:lpstr>Wingdings</vt:lpstr>
      <vt:lpstr>Montserrat Medium</vt:lpstr>
      <vt:lpstr>Arial</vt:lpstr>
      <vt:lpstr>Josefin Sans SemiBold</vt:lpstr>
      <vt:lpstr>Abel</vt:lpstr>
      <vt:lpstr>Unica One</vt:lpstr>
      <vt:lpstr>Simple Monochrome Theme by Slidesgo</vt:lpstr>
      <vt:lpstr>Ghost Cell Tumor Case Report by Slidesgo</vt:lpstr>
      <vt:lpstr>1_Ghost Cell Tumor Case Report by Slidesgo</vt:lpstr>
      <vt:lpstr>Informe de Ejecución Primer Semestre</vt:lpstr>
      <vt:lpstr>Contenido</vt:lpstr>
      <vt:lpstr>Actividades relevantes </vt:lpstr>
      <vt:lpstr>Actividades relevantes – Abril 2023</vt:lpstr>
      <vt:lpstr>Actividades relevantes – Mayo 2023</vt:lpstr>
      <vt:lpstr>Actividades relevantes – Mayo 2023</vt:lpstr>
      <vt:lpstr>Actividades relevantes – Mayo 2023</vt:lpstr>
      <vt:lpstr>Actividades relevantes – Mayo 2023</vt:lpstr>
      <vt:lpstr>Actividades relevantes – Mayo 2023</vt:lpstr>
      <vt:lpstr>Actividades relevantes – Mayo 2023</vt:lpstr>
      <vt:lpstr>Actividades relevantes – Junio 2023</vt:lpstr>
      <vt:lpstr>Actividades relevantes – Junio 2023</vt:lpstr>
      <vt:lpstr>Actividades relevantes – Junio 2023</vt:lpstr>
      <vt:lpstr>Actividades relevantes – Junio 2023</vt:lpstr>
      <vt:lpstr>Actividades relevantes – Junio 2023</vt:lpstr>
      <vt:lpstr>Actividades relevantes – Junio 2023</vt:lpstr>
      <vt:lpstr>Actividades relevantes – Junio 2023</vt:lpstr>
      <vt:lpstr>Ejecución e indicadores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Formación Profesional </vt:lpstr>
      <vt:lpstr>   Gerencia de </vt:lpstr>
      <vt:lpstr>Gerencia Formación Continua</vt:lpstr>
      <vt:lpstr>Gerencia Formación Continua</vt:lpstr>
      <vt:lpstr>Gerencia Formación Inicial</vt:lpstr>
      <vt:lpstr>Gerencia Formación Continua</vt:lpstr>
      <vt:lpstr>   Gerencia de </vt:lpstr>
      <vt:lpstr>Gerencia Formación Inicial</vt:lpstr>
      <vt:lpstr>Gerencia Formación Inicial</vt:lpstr>
      <vt:lpstr>Gerencia Formación Inicial</vt:lpstr>
      <vt:lpstr>Gerencia Formación Inicial</vt:lpstr>
      <vt:lpstr>   en San Bartolo</vt:lpstr>
      <vt:lpstr>CFP Insaforp en San Bartolo</vt:lpstr>
      <vt:lpstr>CFP Insaforp en San Bartolo</vt:lpstr>
      <vt:lpstr>CFP Insaforp en San Bartolo</vt:lpstr>
      <vt:lpstr>   Unidad de </vt:lpstr>
      <vt:lpstr>Unidad de Formación a Distancia</vt:lpstr>
      <vt:lpstr>Unidad de formación a distancia</vt:lpstr>
      <vt:lpstr>Unidad de Formación a Distancia</vt:lpstr>
      <vt:lpstr>   Gerencia de </vt:lpstr>
      <vt:lpstr>Gerencia investigación y Desarrollo Resultados al 1er Semestre 2023 </vt:lpstr>
      <vt:lpstr>Gerencia investigación y Desarrollo Resultados al 1er Semestre 2023</vt:lpstr>
      <vt:lpstr>   Unidad de </vt:lpstr>
      <vt:lpstr>Unidad de Monitoreo y Evaluación</vt:lpstr>
      <vt:lpstr>Administrativa Financiera </vt:lpstr>
      <vt:lpstr>   Gerencia de </vt:lpstr>
      <vt:lpstr>Auditoría Interna Resultados al 1er Semestre 2023</vt:lpstr>
      <vt:lpstr>   Gerencia de </vt:lpstr>
      <vt:lpstr>Gerencia de Comunicación Institucional Resultados al 1er Semestre 2023</vt:lpstr>
      <vt:lpstr>Presentación de PowerPoint</vt:lpstr>
      <vt:lpstr>   Gerencia de </vt:lpstr>
      <vt:lpstr>Gerencia de Tecnologías de la Información Resultados al 1er Semestre 2023</vt:lpstr>
      <vt:lpstr>Gerencia de Tecnologías de la Información</vt:lpstr>
      <vt:lpstr>   Gerencia  </vt:lpstr>
      <vt:lpstr>Gerencia Financiera Resultados al 1er Semestre 2023</vt:lpstr>
      <vt:lpstr>   Gerencia de  </vt:lpstr>
      <vt:lpstr>Gerencia de Recursos Humanos Resultados al 1er Semestre 2023</vt:lpstr>
      <vt:lpstr>Presentación de PowerPoint</vt:lpstr>
      <vt:lpstr>Gerencia de Recursos Humanos </vt:lpstr>
      <vt:lpstr>   Gerencia</vt:lpstr>
      <vt:lpstr>Gerencia Legal</vt:lpstr>
      <vt:lpstr>   Unidad de </vt:lpstr>
      <vt:lpstr>Unidad de Compras Públicas</vt:lpstr>
      <vt:lpstr>   Unidad de</vt:lpstr>
      <vt:lpstr>Unidad Centro de Atención  y acceso a la información </vt:lpstr>
      <vt:lpstr>   Unidad de</vt:lpstr>
      <vt:lpstr>Unidad de Servicios Generales</vt:lpstr>
      <vt:lpstr>Unidad de Servicios Generales</vt:lpstr>
      <vt:lpstr>   Unidad de</vt:lpstr>
      <vt:lpstr>Unidad de Planificación Estratégica</vt:lpstr>
      <vt:lpstr>Plan Institucional de</vt:lpstr>
      <vt:lpstr>Presentación de PowerPoint</vt:lpstr>
      <vt:lpstr>Actividades relevantes de Género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Ejecución Primer Semestre</dc:title>
  <dc:creator>Jorge Echegoyen</dc:creator>
  <cp:lastModifiedBy>Rosy Cea</cp:lastModifiedBy>
  <cp:revision>2</cp:revision>
  <dcterms:modified xsi:type="dcterms:W3CDTF">2023-07-31T16:10:00Z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0x0101001B1339423269B34CBD778C4079B86448</vt:lpwstr>
  </property>
</Properties>
</file>