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5.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8.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5.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8.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70"/>
  </p:notesMasterIdLst>
  <p:sldIdLst>
    <p:sldId id="256" r:id="rId3"/>
    <p:sldId id="258" r:id="rId4"/>
    <p:sldId id="260" r:id="rId5"/>
    <p:sldId id="262" r:id="rId6"/>
    <p:sldId id="447" r:id="rId7"/>
    <p:sldId id="446" r:id="rId8"/>
    <p:sldId id="448" r:id="rId9"/>
    <p:sldId id="449" r:id="rId10"/>
    <p:sldId id="458" r:id="rId11"/>
    <p:sldId id="443" r:id="rId12"/>
    <p:sldId id="439" r:id="rId13"/>
    <p:sldId id="441" r:id="rId14"/>
    <p:sldId id="457" r:id="rId15"/>
    <p:sldId id="442" r:id="rId16"/>
    <p:sldId id="312" r:id="rId17"/>
    <p:sldId id="277" r:id="rId18"/>
    <p:sldId id="344" r:id="rId19"/>
    <p:sldId id="345" r:id="rId20"/>
    <p:sldId id="346" r:id="rId21"/>
    <p:sldId id="347" r:id="rId22"/>
    <p:sldId id="313" r:id="rId23"/>
    <p:sldId id="261" r:id="rId24"/>
    <p:sldId id="267" r:id="rId25"/>
    <p:sldId id="432" r:id="rId26"/>
    <p:sldId id="429" r:id="rId27"/>
    <p:sldId id="315" r:id="rId28"/>
    <p:sldId id="430" r:id="rId29"/>
    <p:sldId id="330" r:id="rId30"/>
    <p:sldId id="435" r:id="rId31"/>
    <p:sldId id="316" r:id="rId32"/>
    <p:sldId id="431" r:id="rId33"/>
    <p:sldId id="437" r:id="rId34"/>
    <p:sldId id="317" r:id="rId35"/>
    <p:sldId id="434" r:id="rId36"/>
    <p:sldId id="332" r:id="rId37"/>
    <p:sldId id="318" r:id="rId38"/>
    <p:sldId id="333" r:id="rId39"/>
    <p:sldId id="436" r:id="rId40"/>
    <p:sldId id="320" r:id="rId41"/>
    <p:sldId id="334" r:id="rId42"/>
    <p:sldId id="319" r:id="rId43"/>
    <p:sldId id="321" r:id="rId44"/>
    <p:sldId id="450" r:id="rId45"/>
    <p:sldId id="259" r:id="rId46"/>
    <p:sldId id="444" r:id="rId47"/>
    <p:sldId id="322" r:id="rId48"/>
    <p:sldId id="336" r:id="rId49"/>
    <p:sldId id="463" r:id="rId50"/>
    <p:sldId id="323" r:id="rId51"/>
    <p:sldId id="337" r:id="rId52"/>
    <p:sldId id="324" r:id="rId53"/>
    <p:sldId id="451" r:id="rId54"/>
    <p:sldId id="325" r:id="rId55"/>
    <p:sldId id="452" r:id="rId56"/>
    <p:sldId id="326" r:id="rId57"/>
    <p:sldId id="453" r:id="rId58"/>
    <p:sldId id="327" r:id="rId59"/>
    <p:sldId id="454" r:id="rId60"/>
    <p:sldId id="328" r:id="rId61"/>
    <p:sldId id="455" r:id="rId62"/>
    <p:sldId id="329" r:id="rId63"/>
    <p:sldId id="343" r:id="rId64"/>
    <p:sldId id="348" r:id="rId65"/>
    <p:sldId id="445" r:id="rId66"/>
    <p:sldId id="428" r:id="rId67"/>
    <p:sldId id="433" r:id="rId68"/>
    <p:sldId id="275" r:id="rId69"/>
  </p:sldIdLst>
  <p:sldSz cx="24377650" cy="13716000"/>
  <p:notesSz cx="6858000" cy="9144000"/>
  <p:embeddedFontLst>
    <p:embeddedFont>
      <p:font typeface="Bahnschrift" panose="020B0502040204020203" pitchFamily="34" charset="0"/>
      <p:regular r:id="rId71"/>
      <p:bold r:id="rId72"/>
    </p:embeddedFont>
    <p:embeddedFont>
      <p:font typeface="Bebas Neue" panose="020B0606020202050201" pitchFamily="34" charset="0"/>
      <p:regular r:id="rId73"/>
    </p:embeddedFont>
    <p:embeddedFont>
      <p:font typeface="Biograph" panose="02000500000000000000" charset="0"/>
      <p:regular r:id="rId74"/>
    </p:embeddedFont>
    <p:embeddedFont>
      <p:font typeface="Copperplate Gothic Light" panose="020E0507020206020404" pitchFamily="34" charset="0"/>
      <p:regular r:id="rId75"/>
    </p:embeddedFont>
    <p:embeddedFont>
      <p:font typeface="Hello" panose="020B0604020202020204" charset="0"/>
      <p:regular r:id="rId76"/>
    </p:embeddedFont>
    <p:embeddedFont>
      <p:font typeface="Kanit ExtraBold" panose="020B0604020202020204" charset="-34"/>
      <p:bold r:id="rId77"/>
      <p:boldItalic r:id="rId78"/>
    </p:embeddedFont>
    <p:embeddedFont>
      <p:font typeface="Lato Light" panose="020F0502020204030203" pitchFamily="34" charset="0"/>
      <p:regular r:id="rId79"/>
      <p:italic r:id="rId80"/>
    </p:embeddedFont>
    <p:embeddedFont>
      <p:font typeface="Leto Sans" panose="040A0505020601020202" charset="0"/>
      <p:regular r:id="rId81"/>
      <p:bold r:id="rId82"/>
    </p:embeddedFont>
    <p:embeddedFont>
      <p:font typeface="Montserrat" panose="00000500000000000000" pitchFamily="2" charset="0"/>
      <p:regular r:id="rId83"/>
      <p:bold r:id="rId84"/>
      <p:italic r:id="rId85"/>
      <p:boldItalic r:id="rId86"/>
    </p:embeddedFont>
    <p:embeddedFont>
      <p:font typeface="Montserrat Black" panose="00000A00000000000000" pitchFamily="2" charset="0"/>
      <p:bold r:id="rId87"/>
      <p:boldItalic r:id="rId88"/>
    </p:embeddedFont>
    <p:embeddedFont>
      <p:font typeface="Montserrat Medium" panose="00000600000000000000" pitchFamily="2" charset="0"/>
      <p:regular r:id="rId89"/>
      <p:bold r:id="rId90"/>
      <p:italic r:id="rId91"/>
      <p:boldItalic r:id="rId92"/>
    </p:embeddedFont>
    <p:embeddedFont>
      <p:font typeface="Paytone One" panose="020B0604020202020204" charset="0"/>
      <p:regular r:id="rId93"/>
    </p:embeddedFont>
    <p:embeddedFont>
      <p:font typeface="Poppins" panose="00000500000000000000" pitchFamily="2" charset="0"/>
      <p:regular r:id="rId94"/>
      <p:bold r:id="rId95"/>
      <p:italic r:id="rId96"/>
      <p:boldItalic r:id="rId97"/>
    </p:embeddedFont>
    <p:embeddedFont>
      <p:font typeface="Raleway"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79" userDrawn="1">
          <p15:clr>
            <a:srgbClr val="9AA0A6"/>
          </p15:clr>
        </p15:guide>
        <p15:guide id="2" pos="7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968"/>
    <a:srgbClr val="CA7D02"/>
    <a:srgbClr val="132047"/>
    <a:srgbClr val="B0C1E8"/>
    <a:srgbClr val="1A2C57"/>
    <a:srgbClr val="FDB849"/>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3E1DB0-0CB7-47B4-A918-FC856F5680F7}" v="8" dt="2022-11-03T17:43:34.105"/>
  </p1510:revLst>
</p1510:revInfo>
</file>

<file path=ppt/tableStyles.xml><?xml version="1.0" encoding="utf-8"?>
<a:tblStyleLst xmlns:a="http://schemas.openxmlformats.org/drawingml/2006/main" def="{0A3BAF1F-30AB-4245-8B74-0E7FAABCD321}">
  <a:tblStyle styleId="{0A3BAF1F-30AB-4245-8B74-0E7FAABCD3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Grid="0">
      <p:cViewPr varScale="1">
        <p:scale>
          <a:sx n="55" d="100"/>
          <a:sy n="55" d="100"/>
        </p:scale>
        <p:origin x="630" y="78"/>
      </p:cViewPr>
      <p:guideLst>
        <p:guide orient="horz" pos="1779"/>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60106958016511E-3"/>
          <c:y val="8.3117252833535271E-2"/>
          <c:w val="0.99070398930419834"/>
          <c:h val="0.79994586235087284"/>
        </c:manualLayout>
      </c:layout>
      <c:lineChart>
        <c:grouping val="standard"/>
        <c:varyColors val="0"/>
        <c:ser>
          <c:idx val="0"/>
          <c:order val="0"/>
          <c:tx>
            <c:strRef>
              <c:f>Sheet1!$B$1</c:f>
              <c:strCache>
                <c:ptCount val="1"/>
                <c:pt idx="0">
                  <c:v>Meta</c:v>
                </c:pt>
              </c:strCache>
            </c:strRef>
          </c:tx>
          <c:spPr>
            <a:ln w="38100" cap="rnd">
              <a:solidFill>
                <a:schemeClr val="tx2"/>
              </a:solidFill>
              <a:round/>
            </a:ln>
            <a:effectLst/>
          </c:spPr>
          <c:marker>
            <c:symbol val="circle"/>
            <c:size val="7"/>
            <c:spPr>
              <a:solidFill>
                <a:schemeClr val="tx2"/>
              </a:solidFill>
              <a:ln w="101600">
                <a:solidFill>
                  <a:schemeClr val="tx2"/>
                </a:solidFill>
              </a:ln>
              <a:effectLst/>
            </c:spPr>
          </c:marker>
          <c:dLbls>
            <c:dLbl>
              <c:idx val="0"/>
              <c:layout>
                <c:manualLayout>
                  <c:x val="-7.9118634114154998E-2"/>
                  <c:y val="-9.2194069931761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5E-4D63-91CA-C2011E9F61BD}"/>
                </c:ext>
              </c:extLst>
            </c:dLbl>
            <c:dLbl>
              <c:idx val="1"/>
              <c:layout>
                <c:manualLayout>
                  <c:x val="-3.7027602282192512E-2"/>
                  <c:y val="9.53002314151245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5E-4D63-91CA-C2011E9F61BD}"/>
                </c:ext>
              </c:extLst>
            </c:dLbl>
            <c:dLbl>
              <c:idx val="2"/>
              <c:layout>
                <c:manualLayout>
                  <c:x val="-4.4835354230385559E-2"/>
                  <c:y val="8.8598732549229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5E-4D63-91CA-C2011E9F61BD}"/>
                </c:ext>
              </c:extLst>
            </c:dLbl>
            <c:dLbl>
              <c:idx val="6"/>
              <c:layout>
                <c:manualLayout>
                  <c:x val="-5.8010884201446691E-2"/>
                  <c:y val="7.338283065255409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2"/>
                      </a:solidFill>
                      <a:latin typeface="Poppins SemiBold" pitchFamily="2" charset="77"/>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3605943182229728E-2"/>
                      <c:h val="9.0997968056602818E-2"/>
                    </c:manualLayout>
                  </c15:layout>
                </c:ext>
                <c:ext xmlns:c16="http://schemas.microsoft.com/office/drawing/2014/chart" uri="{C3380CC4-5D6E-409C-BE32-E72D297353CC}">
                  <c16:uniqueId val="{00000003-A75E-4D63-91CA-C2011E9F61BD}"/>
                </c:ext>
              </c:extLst>
            </c:dLbl>
            <c:dLbl>
              <c:idx val="7"/>
              <c:layout>
                <c:manualLayout>
                  <c:x val="-4.675177699568385E-2"/>
                  <c:y val="7.0531570362456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5E-4D63-91CA-C2011E9F61BD}"/>
                </c:ext>
              </c:extLst>
            </c:dLbl>
            <c:dLbl>
              <c:idx val="8"/>
              <c:layout>
                <c:manualLayout>
                  <c:x val="-1.1792370523765156E-2"/>
                  <c:y val="7.16266493279162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5E-4D63-91CA-C2011E9F61BD}"/>
                </c:ext>
              </c:extLst>
            </c:dLbl>
            <c:dLbl>
              <c:idx val="9"/>
              <c:layout>
                <c:manualLayout>
                  <c:x val="-2.3357006199866213E-2"/>
                  <c:y val="6.3482729491791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5E-4D63-91CA-C2011E9F61BD}"/>
                </c:ext>
              </c:extLst>
            </c:dLbl>
            <c:dLbl>
              <c:idx val="10"/>
              <c:layout>
                <c:manualLayout>
                  <c:x val="-3.367711484216912E-2"/>
                  <c:y val="7.0531463439271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5E-4D63-91CA-C2011E9F61BD}"/>
                </c:ext>
              </c:extLst>
            </c:dLbl>
            <c:dLbl>
              <c:idx val="11"/>
              <c:layout>
                <c:manualLayout>
                  <c:x val="-2.7382417395250085E-2"/>
                  <c:y val="7.405583041301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5E-4D63-91CA-C2011E9F61B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2"/>
                    </a:solidFill>
                    <a:latin typeface="Poppins SemiBold" pitchFamily="2" charset="77"/>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Sheet1!$B$2:$B$10</c:f>
              <c:numCache>
                <c:formatCode>#,##0</c:formatCode>
                <c:ptCount val="9"/>
                <c:pt idx="0">
                  <c:v>16212.199298245616</c:v>
                </c:pt>
                <c:pt idx="1">
                  <c:v>23815.999999999996</c:v>
                </c:pt>
                <c:pt idx="2">
                  <c:v>29062.000000000004</c:v>
                </c:pt>
                <c:pt idx="3">
                  <c:v>29595</c:v>
                </c:pt>
                <c:pt idx="4">
                  <c:v>31744.000000000004</c:v>
                </c:pt>
                <c:pt idx="5">
                  <c:v>37323</c:v>
                </c:pt>
                <c:pt idx="6">
                  <c:v>37622</c:v>
                </c:pt>
                <c:pt idx="7">
                  <c:v>31860.000000000007</c:v>
                </c:pt>
                <c:pt idx="8">
                  <c:v>35890.999999999993</c:v>
                </c:pt>
              </c:numCache>
            </c:numRef>
          </c:val>
          <c:smooth val="0"/>
          <c:extLst>
            <c:ext xmlns:c16="http://schemas.microsoft.com/office/drawing/2014/chart" uri="{C3380CC4-5D6E-409C-BE32-E72D297353CC}">
              <c16:uniqueId val="{00000009-A75E-4D63-91CA-C2011E9F61BD}"/>
            </c:ext>
          </c:extLst>
        </c:ser>
        <c:ser>
          <c:idx val="1"/>
          <c:order val="1"/>
          <c:tx>
            <c:strRef>
              <c:f>Sheet1!$C$1</c:f>
              <c:strCache>
                <c:ptCount val="1"/>
                <c:pt idx="0">
                  <c:v>Ejecución</c:v>
                </c:pt>
              </c:strCache>
            </c:strRef>
          </c:tx>
          <c:spPr>
            <a:ln w="38100" cap="rnd">
              <a:solidFill>
                <a:schemeClr val="tx1"/>
              </a:solidFill>
              <a:round/>
            </a:ln>
            <a:effectLst/>
          </c:spPr>
          <c:marker>
            <c:symbol val="circle"/>
            <c:size val="7"/>
            <c:spPr>
              <a:solidFill>
                <a:schemeClr val="tx1"/>
              </a:solidFill>
              <a:ln w="101600">
                <a:solidFill>
                  <a:schemeClr val="tx1"/>
                </a:solidFill>
              </a:ln>
              <a:effectLst/>
            </c:spPr>
          </c:marker>
          <c:dLbls>
            <c:dLbl>
              <c:idx val="0"/>
              <c:layout>
                <c:manualLayout>
                  <c:x val="-5.2776838788050104E-2"/>
                  <c:y val="7.8179074944232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75E-4D63-91CA-C2011E9F61BD}"/>
                </c:ext>
              </c:extLst>
            </c:dLbl>
            <c:dLbl>
              <c:idx val="1"/>
              <c:layout>
                <c:manualLayout>
                  <c:x val="-6.1972539284855965E-2"/>
                  <c:y val="-0.10023254020582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75E-4D63-91CA-C2011E9F61BD}"/>
                </c:ext>
              </c:extLst>
            </c:dLbl>
            <c:dLbl>
              <c:idx val="2"/>
              <c:layout>
                <c:manualLayout>
                  <c:x val="-6.188643529665859E-2"/>
                  <c:y val="-8.6069175144426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75E-4D63-91CA-C2011E9F61BD}"/>
                </c:ext>
              </c:extLst>
            </c:dLbl>
            <c:dLbl>
              <c:idx val="3"/>
              <c:layout>
                <c:manualLayout>
                  <c:x val="-4.5602041008698947E-2"/>
                  <c:y val="8.8153298307970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75E-4D63-91CA-C2011E9F61BD}"/>
                </c:ext>
              </c:extLst>
            </c:dLbl>
            <c:dLbl>
              <c:idx val="4"/>
              <c:layout>
                <c:manualLayout>
                  <c:x val="-5.1791545162235698E-2"/>
                  <c:y val="8.33497602991215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75E-4D63-91CA-C2011E9F61BD}"/>
                </c:ext>
              </c:extLst>
            </c:dLbl>
            <c:dLbl>
              <c:idx val="5"/>
              <c:layout>
                <c:manualLayout>
                  <c:x val="-3.7537490575914503E-2"/>
                  <c:y val="8.9303314606201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75E-4D63-91CA-C2011E9F61BD}"/>
                </c:ext>
              </c:extLst>
            </c:dLbl>
            <c:dLbl>
              <c:idx val="6"/>
              <c:layout>
                <c:manualLayout>
                  <c:x val="-5.7111768830886714E-2"/>
                  <c:y val="-6.71577333271766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75E-4D63-91CA-C2011E9F61BD}"/>
                </c:ext>
              </c:extLst>
            </c:dLbl>
            <c:dLbl>
              <c:idx val="7"/>
              <c:layout>
                <c:manualLayout>
                  <c:x val="-4.5183839627579894E-2"/>
                  <c:y val="-7.73374908206272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Poppins SemiBold" pitchFamily="2" charset="77"/>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1053061305116497E-2"/>
                      <c:h val="9.0997968056602818E-2"/>
                    </c:manualLayout>
                  </c15:layout>
                </c:ext>
                <c:ext xmlns:c16="http://schemas.microsoft.com/office/drawing/2014/chart" uri="{C3380CC4-5D6E-409C-BE32-E72D297353CC}">
                  <c16:uniqueId val="{00000011-A75E-4D63-91CA-C2011E9F61BD}"/>
                </c:ext>
              </c:extLst>
            </c:dLbl>
            <c:dLbl>
              <c:idx val="8"/>
              <c:layout>
                <c:manualLayout>
                  <c:x val="-5.3480244812226128E-3"/>
                  <c:y val="-8.75174827059795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75E-4D63-91CA-C2011E9F61BD}"/>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Poppins SemiBold" pitchFamily="2" charset="77"/>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Sheet1!$C$2:$C$10</c:f>
              <c:numCache>
                <c:formatCode>#,##0</c:formatCode>
                <c:ptCount val="9"/>
                <c:pt idx="0">
                  <c:v>12966</c:v>
                </c:pt>
                <c:pt idx="1">
                  <c:v>25156</c:v>
                </c:pt>
                <c:pt idx="2">
                  <c:v>37740</c:v>
                </c:pt>
                <c:pt idx="3">
                  <c:v>22720</c:v>
                </c:pt>
                <c:pt idx="4">
                  <c:v>27629</c:v>
                </c:pt>
                <c:pt idx="5">
                  <c:v>33627</c:v>
                </c:pt>
                <c:pt idx="6">
                  <c:v>39858</c:v>
                </c:pt>
                <c:pt idx="7">
                  <c:v>32817</c:v>
                </c:pt>
                <c:pt idx="8">
                  <c:v>36466</c:v>
                </c:pt>
              </c:numCache>
            </c:numRef>
          </c:val>
          <c:smooth val="0"/>
          <c:extLst>
            <c:ext xmlns:c16="http://schemas.microsoft.com/office/drawing/2014/chart" uri="{C3380CC4-5D6E-409C-BE32-E72D297353CC}">
              <c16:uniqueId val="{00000013-A75E-4D63-91CA-C2011E9F61BD}"/>
            </c:ext>
          </c:extLst>
        </c:ser>
        <c:dLbls>
          <c:dLblPos val="t"/>
          <c:showLegendKey val="0"/>
          <c:showVal val="1"/>
          <c:showCatName val="0"/>
          <c:showSerName val="0"/>
          <c:showPercent val="0"/>
          <c:showBubbleSize val="0"/>
        </c:dLbls>
        <c:marker val="1"/>
        <c:smooth val="0"/>
        <c:axId val="-1986850768"/>
        <c:axId val="-1986849680"/>
      </c:lineChart>
      <c:catAx>
        <c:axId val="-198685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scaling>
        <c:delete val="1"/>
        <c:axPos val="l"/>
        <c:numFmt formatCode="#,##0" sourceLinked="1"/>
        <c:majorTickMark val="out"/>
        <c:minorTickMark val="none"/>
        <c:tickLblPos val="nextTo"/>
        <c:crossAx val="-1986850768"/>
        <c:crosses val="autoZero"/>
        <c:crossBetween val="between"/>
      </c:valAx>
      <c:spPr>
        <a:noFill/>
        <a:ln>
          <a:noFill/>
        </a:ln>
        <a:effectLst/>
      </c:spPr>
    </c:plotArea>
    <c:legend>
      <c:legendPos val="r"/>
      <c:layout>
        <c:manualLayout>
          <c:xMode val="edge"/>
          <c:yMode val="edge"/>
          <c:x val="9.6464185500588738E-3"/>
          <c:y val="3.2004621378642788E-2"/>
          <c:w val="0.22218474615955713"/>
          <c:h val="0.143505285440423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6320-4533-849A-BD57FAF566DF}"/>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6320-4533-849A-BD57FAF566DF}"/>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6320-4533-849A-BD57FAF566DF}"/>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7-6320-4533-849A-BD57FAF566DF}"/>
              </c:ext>
            </c:extLst>
          </c:dPt>
          <c:dLbls>
            <c:dLbl>
              <c:idx val="0"/>
              <c:layout>
                <c:manualLayout>
                  <c:x val="-0.1438186871314758"/>
                  <c:y val="-0.2637923488349666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320-4533-849A-BD57FAF566DF}"/>
                </c:ext>
              </c:extLst>
            </c:dLbl>
            <c:dLbl>
              <c:idx val="1"/>
              <c:layout>
                <c:manualLayout>
                  <c:x val="0.10407931305567326"/>
                  <c:y val="0.2480904233090756"/>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320-4533-849A-BD57FAF566D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c:formatCode>
                <c:ptCount val="2"/>
                <c:pt idx="0">
                  <c:v>37552</c:v>
                </c:pt>
                <c:pt idx="1">
                  <c:v>48381</c:v>
                </c:pt>
              </c:numCache>
            </c:numRef>
          </c:val>
          <c:extLst>
            <c:ext xmlns:c16="http://schemas.microsoft.com/office/drawing/2014/chart" uri="{C3380CC4-5D6E-409C-BE32-E72D297353CC}">
              <c16:uniqueId val="{00000008-6320-4533-849A-BD57FAF566DF}"/>
            </c:ext>
          </c:extLst>
        </c:ser>
        <c:dLbls>
          <c:showLegendKey val="0"/>
          <c:showVal val="0"/>
          <c:showCatName val="0"/>
          <c:showSerName val="0"/>
          <c:showPercent val="0"/>
          <c:showBubbleSize val="0"/>
          <c:showLeaderLines val="1"/>
        </c:dLbls>
        <c:firstSliceAng val="19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FA3D-4E3F-AC93-E269DEFA8607}"/>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FA3D-4E3F-AC93-E269DEFA8607}"/>
              </c:ext>
            </c:extLst>
          </c:dPt>
          <c:dPt>
            <c:idx val="2"/>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5-FA3D-4E3F-AC93-E269DEFA8607}"/>
              </c:ext>
            </c:extLst>
          </c:dPt>
          <c:dPt>
            <c:idx val="3"/>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7-FA3D-4E3F-AC93-E269DEFA8607}"/>
              </c:ext>
            </c:extLst>
          </c:dPt>
          <c:dLbls>
            <c:dLbl>
              <c:idx val="0"/>
              <c:layout>
                <c:manualLayout>
                  <c:x val="-0.12985588720134378"/>
                  <c:y val="-0.19456589739595312"/>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6961595914212627"/>
                      <c:h val="0.22167978457452728"/>
                    </c:manualLayout>
                  </c15:layout>
                </c:ext>
                <c:ext xmlns:c16="http://schemas.microsoft.com/office/drawing/2014/chart" uri="{C3380CC4-5D6E-409C-BE32-E72D297353CC}">
                  <c16:uniqueId val="{00000001-FA3D-4E3F-AC93-E269DEFA8607}"/>
                </c:ext>
              </c:extLst>
            </c:dLbl>
            <c:dLbl>
              <c:idx val="1"/>
              <c:layout>
                <c:manualLayout>
                  <c:x val="0.13075737958347"/>
                  <c:y val="0.15858944781149764"/>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9445189087748077"/>
                      <c:h val="0.23424132499524"/>
                    </c:manualLayout>
                  </c15:layout>
                </c:ext>
                <c:ext xmlns:c16="http://schemas.microsoft.com/office/drawing/2014/chart" uri="{C3380CC4-5D6E-409C-BE32-E72D297353CC}">
                  <c16:uniqueId val="{00000003-FA3D-4E3F-AC93-E269DEFA860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"$"#,##0.0</c:formatCode>
                <c:ptCount val="2"/>
                <c:pt idx="0">
                  <c:v>6.8</c:v>
                </c:pt>
                <c:pt idx="1">
                  <c:v>6.3</c:v>
                </c:pt>
              </c:numCache>
            </c:numRef>
          </c:val>
          <c:extLst>
            <c:ext xmlns:c16="http://schemas.microsoft.com/office/drawing/2014/chart" uri="{C3380CC4-5D6E-409C-BE32-E72D297353CC}">
              <c16:uniqueId val="{00000008-FA3D-4E3F-AC93-E269DEFA8607}"/>
            </c:ext>
          </c:extLst>
        </c:ser>
        <c:dLbls>
          <c:showLegendKey val="0"/>
          <c:showVal val="0"/>
          <c:showCatName val="0"/>
          <c:showSerName val="0"/>
          <c:showPercent val="0"/>
          <c:showBubbleSize val="0"/>
          <c:showLeaderLines val="1"/>
        </c:dLbls>
        <c:firstSliceAng val="176"/>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179696785947926"/>
          <c:w val="0.9998502823900316"/>
          <c:h val="0.77704196951077009"/>
        </c:manualLayout>
      </c:layout>
      <c:lineChart>
        <c:grouping val="standard"/>
        <c:varyColors val="0"/>
        <c:ser>
          <c:idx val="0"/>
          <c:order val="0"/>
          <c:tx>
            <c:strRef>
              <c:f>Sheet1!$B$1</c:f>
              <c:strCache>
                <c:ptCount val="1"/>
                <c:pt idx="0">
                  <c:v>Meta</c:v>
                </c:pt>
              </c:strCache>
            </c:strRef>
          </c:tx>
          <c:spPr>
            <a:ln w="38100" cap="rnd">
              <a:solidFill>
                <a:schemeClr val="tx2"/>
              </a:solidFill>
              <a:round/>
            </a:ln>
            <a:effectLst/>
          </c:spPr>
          <c:marker>
            <c:symbol val="circle"/>
            <c:size val="7"/>
            <c:spPr>
              <a:solidFill>
                <a:schemeClr val="tx2"/>
              </a:solidFill>
              <a:ln w="101600">
                <a:solidFill>
                  <a:schemeClr val="tx2"/>
                </a:solidFill>
              </a:ln>
              <a:effectLst/>
            </c:spPr>
          </c:marker>
          <c:dLbls>
            <c:dLbl>
              <c:idx val="0"/>
              <c:layout>
                <c:manualLayout>
                  <c:x val="-7.9118634114154998E-2"/>
                  <c:y val="-9.2194069931761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B5-402A-9D14-B36C18D692CF}"/>
                </c:ext>
              </c:extLst>
            </c:dLbl>
            <c:dLbl>
              <c:idx val="1"/>
              <c:layout>
                <c:manualLayout>
                  <c:x val="-4.4971015607300449E-2"/>
                  <c:y val="0.119114448643445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B5-402A-9D14-B36C18D692CF}"/>
                </c:ext>
              </c:extLst>
            </c:dLbl>
            <c:dLbl>
              <c:idx val="2"/>
              <c:layout>
                <c:manualLayout>
                  <c:x val="-4.4880034903334746E-2"/>
                  <c:y val="7.6691623935069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B5-402A-9D14-B36C18D692CF}"/>
                </c:ext>
              </c:extLst>
            </c:dLbl>
            <c:dLbl>
              <c:idx val="3"/>
              <c:layout>
                <c:manualLayout>
                  <c:x val="-7.2437929524816189E-2"/>
                  <c:y val="-9.82336460668219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B5-402A-9D14-B36C18D692CF}"/>
                </c:ext>
              </c:extLst>
            </c:dLbl>
            <c:dLbl>
              <c:idx val="5"/>
              <c:layout>
                <c:manualLayout>
                  <c:x val="-2.5438790582070547E-2"/>
                  <c:y val="7.1442651684961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B5-402A-9D14-B36C18D692CF}"/>
                </c:ext>
              </c:extLst>
            </c:dLbl>
            <c:dLbl>
              <c:idx val="6"/>
              <c:layout>
                <c:manualLayout>
                  <c:x val="-7.1501047576153637E-2"/>
                  <c:y val="6.8917782118194923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1233276971213575"/>
                      <c:h val="0.12374251674554344"/>
                    </c:manualLayout>
                  </c15:layout>
                </c:ext>
                <c:ext xmlns:c16="http://schemas.microsoft.com/office/drawing/2014/chart" uri="{C3380CC4-5D6E-409C-BE32-E72D297353CC}">
                  <c16:uniqueId val="{00000005-FEB5-402A-9D14-B36C18D692CF}"/>
                </c:ext>
              </c:extLst>
            </c:dLbl>
            <c:dLbl>
              <c:idx val="7"/>
              <c:layout>
                <c:manualLayout>
                  <c:x val="-2.7936534094713569E-2"/>
                  <c:y val="7.0531463439271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B5-402A-9D14-B36C18D692CF}"/>
                </c:ext>
              </c:extLst>
            </c:dLbl>
            <c:dLbl>
              <c:idx val="8"/>
              <c:layout>
                <c:manualLayout>
                  <c:x val="-2.8517060521017667E-2"/>
                  <c:y val="7.758019738675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B5-402A-9D14-B36C18D692CF}"/>
                </c:ext>
              </c:extLst>
            </c:dLbl>
            <c:dLbl>
              <c:idx val="9"/>
              <c:layout>
                <c:manualLayout>
                  <c:x val="-2.3357006199866213E-2"/>
                  <c:y val="6.3482729491791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B5-402A-9D14-B36C18D692CF}"/>
                </c:ext>
              </c:extLst>
            </c:dLbl>
            <c:dLbl>
              <c:idx val="10"/>
              <c:layout>
                <c:manualLayout>
                  <c:x val="-3.367711484216912E-2"/>
                  <c:y val="7.0531463439271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B5-402A-9D14-B36C18D692CF}"/>
                </c:ext>
              </c:extLst>
            </c:dLbl>
            <c:dLbl>
              <c:idx val="11"/>
              <c:layout>
                <c:manualLayout>
                  <c:x val="-2.7382417395250085E-2"/>
                  <c:y val="7.405583041301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B5-402A-9D14-B36C18D692C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Sheet1!$B$2:$B$10</c:f>
              <c:numCache>
                <c:formatCode>#,##0</c:formatCode>
                <c:ptCount val="9"/>
                <c:pt idx="0">
                  <c:v>8329</c:v>
                </c:pt>
                <c:pt idx="1">
                  <c:v>8326</c:v>
                </c:pt>
                <c:pt idx="2">
                  <c:v>7747</c:v>
                </c:pt>
                <c:pt idx="3">
                  <c:v>8405</c:v>
                </c:pt>
                <c:pt idx="4">
                  <c:v>11511</c:v>
                </c:pt>
                <c:pt idx="5">
                  <c:v>9981</c:v>
                </c:pt>
                <c:pt idx="6">
                  <c:v>9575</c:v>
                </c:pt>
                <c:pt idx="7">
                  <c:v>7842</c:v>
                </c:pt>
                <c:pt idx="8">
                  <c:v>9109</c:v>
                </c:pt>
              </c:numCache>
            </c:numRef>
          </c:val>
          <c:smooth val="0"/>
          <c:extLst>
            <c:ext xmlns:c16="http://schemas.microsoft.com/office/drawing/2014/chart" uri="{C3380CC4-5D6E-409C-BE32-E72D297353CC}">
              <c16:uniqueId val="{0000000B-FEB5-402A-9D14-B36C18D692CF}"/>
            </c:ext>
          </c:extLst>
        </c:ser>
        <c:ser>
          <c:idx val="1"/>
          <c:order val="1"/>
          <c:tx>
            <c:strRef>
              <c:f>Sheet1!$C$1</c:f>
              <c:strCache>
                <c:ptCount val="1"/>
                <c:pt idx="0">
                  <c:v>Ejecución</c:v>
                </c:pt>
              </c:strCache>
            </c:strRef>
          </c:tx>
          <c:spPr>
            <a:ln w="38100" cap="rnd">
              <a:solidFill>
                <a:schemeClr val="tx1"/>
              </a:solidFill>
              <a:round/>
            </a:ln>
            <a:effectLst/>
          </c:spPr>
          <c:marker>
            <c:symbol val="circle"/>
            <c:size val="7"/>
            <c:spPr>
              <a:solidFill>
                <a:srgbClr val="FC7715"/>
              </a:solidFill>
              <a:ln w="101600">
                <a:solidFill>
                  <a:schemeClr val="tx1"/>
                </a:solidFill>
              </a:ln>
              <a:effectLst/>
            </c:spPr>
          </c:marker>
          <c:dLbls>
            <c:dLbl>
              <c:idx val="0"/>
              <c:layout>
                <c:manualLayout>
                  <c:x val="-5.2776838788050104E-2"/>
                  <c:y val="7.8179074944232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B5-402A-9D14-B36C18D692CF}"/>
                </c:ext>
              </c:extLst>
            </c:dLbl>
            <c:dLbl>
              <c:idx val="1"/>
              <c:layout>
                <c:manualLayout>
                  <c:x val="-6.3009758837835439E-2"/>
                  <c:y val="-8.53486544381286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B5-402A-9D14-B36C18D692CF}"/>
                </c:ext>
              </c:extLst>
            </c:dLbl>
            <c:dLbl>
              <c:idx val="2"/>
              <c:layout>
                <c:manualLayout>
                  <c:x val="-5.1087790994176291E-2"/>
                  <c:y val="-8.90459522979664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EB5-402A-9D14-B36C18D692CF}"/>
                </c:ext>
              </c:extLst>
            </c:dLbl>
            <c:dLbl>
              <c:idx val="3"/>
              <c:layout>
                <c:manualLayout>
                  <c:x val="-6.5999462240740422E-2"/>
                  <c:y val="7.0292725014467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B5-402A-9D14-B36C18D692CF}"/>
                </c:ext>
              </c:extLst>
            </c:dLbl>
            <c:dLbl>
              <c:idx val="4"/>
              <c:layout>
                <c:manualLayout>
                  <c:x val="-5.5268085083869468E-2"/>
                  <c:y val="9.22800917597416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B5-402A-9D14-B36C18D692CF}"/>
                </c:ext>
              </c:extLst>
            </c:dLbl>
            <c:dLbl>
              <c:idx val="6"/>
              <c:layout>
                <c:manualLayout>
                  <c:x val="-3.5160610144325498E-2"/>
                  <c:y val="-4.9297013667883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B5-402A-9D14-B36C18D692CF}"/>
                </c:ext>
              </c:extLst>
            </c:dLbl>
            <c:dLbl>
              <c:idx val="7"/>
              <c:layout>
                <c:manualLayout>
                  <c:x val="-2.793651451030817E-2"/>
                  <c:y val="-5.6500167941797692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6218266109241271E-2"/>
                      <c:h val="0.12076573959200337"/>
                    </c:manualLayout>
                  </c15:layout>
                </c:ext>
                <c:ext xmlns:c16="http://schemas.microsoft.com/office/drawing/2014/chart" uri="{C3380CC4-5D6E-409C-BE32-E72D297353CC}">
                  <c16:uniqueId val="{00000012-FEB5-402A-9D14-B36C18D692CF}"/>
                </c:ext>
              </c:extLst>
            </c:dLbl>
            <c:dLbl>
              <c:idx val="8"/>
              <c:layout>
                <c:manualLayout>
                  <c:x val="-1.3756252197600875E-2"/>
                  <c:y val="-8.15639283988993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EB5-402A-9D14-B36C18D692C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Sheet1!$C$2:$C$10</c:f>
              <c:numCache>
                <c:formatCode>#,##0</c:formatCode>
                <c:ptCount val="9"/>
                <c:pt idx="0">
                  <c:v>8329</c:v>
                </c:pt>
                <c:pt idx="1">
                  <c:v>8687</c:v>
                </c:pt>
                <c:pt idx="2">
                  <c:v>10124</c:v>
                </c:pt>
                <c:pt idx="3">
                  <c:v>5539</c:v>
                </c:pt>
                <c:pt idx="4">
                  <c:v>7205</c:v>
                </c:pt>
                <c:pt idx="5">
                  <c:v>11970</c:v>
                </c:pt>
                <c:pt idx="6">
                  <c:v>12450</c:v>
                </c:pt>
                <c:pt idx="7">
                  <c:v>11290</c:v>
                </c:pt>
                <c:pt idx="8">
                  <c:v>10339</c:v>
                </c:pt>
              </c:numCache>
            </c:numRef>
          </c:val>
          <c:smooth val="0"/>
          <c:extLst>
            <c:ext xmlns:c16="http://schemas.microsoft.com/office/drawing/2014/chart" uri="{C3380CC4-5D6E-409C-BE32-E72D297353CC}">
              <c16:uniqueId val="{00000014-FEB5-402A-9D14-B36C18D692CF}"/>
            </c:ext>
          </c:extLst>
        </c:ser>
        <c:dLbls>
          <c:dLblPos val="t"/>
          <c:showLegendKey val="0"/>
          <c:showVal val="1"/>
          <c:showCatName val="0"/>
          <c:showSerName val="0"/>
          <c:showPercent val="0"/>
          <c:showBubbleSize val="0"/>
        </c:dLbls>
        <c:marker val="1"/>
        <c:smooth val="0"/>
        <c:axId val="-1986850768"/>
        <c:axId val="-1986849680"/>
      </c:lineChart>
      <c:catAx>
        <c:axId val="-198685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min val="4000"/>
        </c:scaling>
        <c:delete val="1"/>
        <c:axPos val="l"/>
        <c:numFmt formatCode="#,##0" sourceLinked="1"/>
        <c:majorTickMark val="out"/>
        <c:minorTickMark val="none"/>
        <c:tickLblPos val="nextTo"/>
        <c:crossAx val="-1986850768"/>
        <c:crosses val="autoZero"/>
        <c:crossBetween val="between"/>
      </c:valAx>
      <c:spPr>
        <a:noFill/>
        <a:ln>
          <a:noFill/>
        </a:ln>
        <a:effectLst/>
      </c:spPr>
    </c:plotArea>
    <c:legend>
      <c:legendPos val="r"/>
      <c:layout>
        <c:manualLayout>
          <c:xMode val="edge"/>
          <c:yMode val="edge"/>
          <c:x val="6.6556683623907903E-2"/>
          <c:y val="3.2004573454788965E-2"/>
          <c:w val="0.39189929979281773"/>
          <c:h val="0.1435052854404237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
          <c:y val="0.20668206927266899"/>
          <c:w val="0.98441101404615916"/>
          <c:h val="0.61178217988283679"/>
        </c:manualLayout>
      </c:layout>
      <c:barChart>
        <c:barDir val="col"/>
        <c:grouping val="clustered"/>
        <c:varyColors val="0"/>
        <c:ser>
          <c:idx val="0"/>
          <c:order val="0"/>
          <c:tx>
            <c:strRef>
              <c:f>Sheet1!$B$1</c:f>
              <c:strCache>
                <c:ptCount val="1"/>
                <c:pt idx="0">
                  <c:v>Meta</c:v>
                </c:pt>
              </c:strCache>
            </c:strRef>
          </c:tx>
          <c:spPr>
            <a:solidFill>
              <a:srgbClr val="CB8504"/>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Sheet1!$B$2:$B$10</c:f>
              <c:numCache>
                <c:formatCode>"$"#,##0.00</c:formatCode>
                <c:ptCount val="9"/>
                <c:pt idx="0">
                  <c:v>1.3412178100000001</c:v>
                </c:pt>
                <c:pt idx="1">
                  <c:v>1.4806386500000002</c:v>
                </c:pt>
                <c:pt idx="2">
                  <c:v>1.6321650000000001</c:v>
                </c:pt>
                <c:pt idx="3">
                  <c:v>1.33898118</c:v>
                </c:pt>
                <c:pt idx="4">
                  <c:v>2.0655380000000001</c:v>
                </c:pt>
                <c:pt idx="5">
                  <c:v>1.60368</c:v>
                </c:pt>
                <c:pt idx="6">
                  <c:v>1.44036031</c:v>
                </c:pt>
                <c:pt idx="7">
                  <c:v>1.1291249999999999</c:v>
                </c:pt>
                <c:pt idx="8">
                  <c:v>1.76081</c:v>
                </c:pt>
              </c:numCache>
            </c:numRef>
          </c:val>
          <c:extLst>
            <c:ext xmlns:c16="http://schemas.microsoft.com/office/drawing/2014/chart" uri="{C3380CC4-5D6E-409C-BE32-E72D297353CC}">
              <c16:uniqueId val="{00000000-CEB1-4D3D-B911-1A870520E1DE}"/>
            </c:ext>
          </c:extLst>
        </c:ser>
        <c:ser>
          <c:idx val="1"/>
          <c:order val="1"/>
          <c:tx>
            <c:strRef>
              <c:f>Sheet1!$C$1</c:f>
              <c:strCache>
                <c:ptCount val="1"/>
                <c:pt idx="0">
                  <c:v>Inversión</c:v>
                </c:pt>
              </c:strCache>
            </c:strRef>
          </c:tx>
          <c:spPr>
            <a:solidFill>
              <a:srgbClr val="25284F"/>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Sheet1!$C$2:$C$10</c:f>
              <c:numCache>
                <c:formatCode>"$"#,##0.00</c:formatCode>
                <c:ptCount val="9"/>
                <c:pt idx="0">
                  <c:v>1.3412178100000001</c:v>
                </c:pt>
                <c:pt idx="1">
                  <c:v>1.5674746049999995</c:v>
                </c:pt>
                <c:pt idx="2">
                  <c:v>1.8840064699999997</c:v>
                </c:pt>
                <c:pt idx="3">
                  <c:v>0.98767395499999999</c:v>
                </c:pt>
                <c:pt idx="4">
                  <c:v>1.6575712150000004</c:v>
                </c:pt>
                <c:pt idx="5">
                  <c:v>1.6070222999999999</c:v>
                </c:pt>
                <c:pt idx="6">
                  <c:v>1.2566914749999998</c:v>
                </c:pt>
                <c:pt idx="7">
                  <c:v>1.2029714000000002</c:v>
                </c:pt>
                <c:pt idx="8">
                  <c:v>1.6073133299999998</c:v>
                </c:pt>
              </c:numCache>
            </c:numRef>
          </c:val>
          <c:extLst>
            <c:ext xmlns:c16="http://schemas.microsoft.com/office/drawing/2014/chart" uri="{C3380CC4-5D6E-409C-BE32-E72D297353CC}">
              <c16:uniqueId val="{00000001-CEB1-4D3D-B911-1A870520E1DE}"/>
            </c:ext>
          </c:extLst>
        </c:ser>
        <c:dLbls>
          <c:dLblPos val="outEnd"/>
          <c:showLegendKey val="0"/>
          <c:showVal val="1"/>
          <c:showCatName val="0"/>
          <c:showSerName val="0"/>
          <c:showPercent val="0"/>
          <c:showBubbleSize val="0"/>
        </c:dLbls>
        <c:gapWidth val="100"/>
        <c:overlap val="-25"/>
        <c:axId val="-1986851856"/>
        <c:axId val="-1986853488"/>
      </c:barChart>
      <c:catAx>
        <c:axId val="-198685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crossAx val="-1986853488"/>
        <c:crosses val="autoZero"/>
        <c:auto val="1"/>
        <c:lblAlgn val="ctr"/>
        <c:lblOffset val="100"/>
        <c:noMultiLvlLbl val="0"/>
      </c:catAx>
      <c:valAx>
        <c:axId val="-1986853488"/>
        <c:scaling>
          <c:orientation val="minMax"/>
        </c:scaling>
        <c:delete val="1"/>
        <c:axPos val="l"/>
        <c:numFmt formatCode="&quot;$&quot;#,##0.00" sourceLinked="1"/>
        <c:majorTickMark val="none"/>
        <c:minorTickMark val="none"/>
        <c:tickLblPos val="nextTo"/>
        <c:crossAx val="-1986851856"/>
        <c:crosses val="autoZero"/>
        <c:crossBetween val="between"/>
      </c:valAx>
      <c:spPr>
        <a:noFill/>
        <a:ln>
          <a:noFill/>
        </a:ln>
        <a:effectLst/>
      </c:spPr>
    </c:plotArea>
    <c:legend>
      <c:legendPos val="r"/>
      <c:layout>
        <c:manualLayout>
          <c:xMode val="edge"/>
          <c:yMode val="edge"/>
          <c:x val="5.4579441035995754E-2"/>
          <c:y val="7.024093185090774E-2"/>
          <c:w val="0.30957460361891365"/>
          <c:h val="0.10641997518386195"/>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ea typeface="Open Sans Light" panose="020B0306030504020204" pitchFamily="34" charset="0"/>
          <a:cs typeface="Poppins SemiBold" pitchFamily="2" charset="77"/>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6320-4533-849A-BD57FAF566DF}"/>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6320-4533-849A-BD57FAF566DF}"/>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6320-4533-849A-BD57FAF566DF}"/>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7-6320-4533-849A-BD57FAF566DF}"/>
              </c:ext>
            </c:extLst>
          </c:dPt>
          <c:dLbls>
            <c:dLbl>
              <c:idx val="0"/>
              <c:layout>
                <c:manualLayout>
                  <c:x val="-0.11732577108094079"/>
                  <c:y val="-0.2480904233090757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320-4533-849A-BD57FAF566DF}"/>
                </c:ext>
              </c:extLst>
            </c:dLbl>
            <c:dLbl>
              <c:idx val="1"/>
              <c:layout>
                <c:manualLayout>
                  <c:x val="0.10407931305567326"/>
                  <c:y val="0.2480904233090756"/>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320-4533-849A-BD57FAF566D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c:formatCode>
                <c:ptCount val="2"/>
                <c:pt idx="0">
                  <c:v>2256</c:v>
                </c:pt>
                <c:pt idx="1">
                  <c:v>2759</c:v>
                </c:pt>
              </c:numCache>
            </c:numRef>
          </c:val>
          <c:extLst>
            <c:ext xmlns:c16="http://schemas.microsoft.com/office/drawing/2014/chart" uri="{C3380CC4-5D6E-409C-BE32-E72D297353CC}">
              <c16:uniqueId val="{00000008-6320-4533-849A-BD57FAF566DF}"/>
            </c:ext>
          </c:extLst>
        </c:ser>
        <c:dLbls>
          <c:showLegendKey val="0"/>
          <c:showVal val="0"/>
          <c:showCatName val="0"/>
          <c:showSerName val="0"/>
          <c:showPercent val="0"/>
          <c:showBubbleSize val="0"/>
          <c:showLeaderLines val="1"/>
        </c:dLbls>
        <c:firstSliceAng val="19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FA3D-4E3F-AC93-E269DEFA8607}"/>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FA3D-4E3F-AC93-E269DEFA8607}"/>
              </c:ext>
            </c:extLst>
          </c:dPt>
          <c:dPt>
            <c:idx val="2"/>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5-FA3D-4E3F-AC93-E269DEFA8607}"/>
              </c:ext>
            </c:extLst>
          </c:dPt>
          <c:dPt>
            <c:idx val="3"/>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7-FA3D-4E3F-AC93-E269DEFA8607}"/>
              </c:ext>
            </c:extLst>
          </c:dPt>
          <c:dLbls>
            <c:dLbl>
              <c:idx val="0"/>
              <c:layout>
                <c:manualLayout>
                  <c:x val="-0.12985588720134378"/>
                  <c:y val="-0.19456589739595312"/>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6961595914212627"/>
                      <c:h val="0.22167978457452728"/>
                    </c:manualLayout>
                  </c15:layout>
                </c:ext>
                <c:ext xmlns:c16="http://schemas.microsoft.com/office/drawing/2014/chart" uri="{C3380CC4-5D6E-409C-BE32-E72D297353CC}">
                  <c16:uniqueId val="{00000001-FA3D-4E3F-AC93-E269DEFA8607}"/>
                </c:ext>
              </c:extLst>
            </c:dLbl>
            <c:dLbl>
              <c:idx val="1"/>
              <c:layout>
                <c:manualLayout>
                  <c:x val="0.13075737958347"/>
                  <c:y val="0.15858944781149764"/>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9445189087748077"/>
                      <c:h val="0.23424132499524"/>
                    </c:manualLayout>
                  </c15:layout>
                </c:ext>
                <c:ext xmlns:c16="http://schemas.microsoft.com/office/drawing/2014/chart" uri="{C3380CC4-5D6E-409C-BE32-E72D297353CC}">
                  <c16:uniqueId val="{00000003-FA3D-4E3F-AC93-E269DEFA860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"$"#,##0.0</c:formatCode>
                <c:ptCount val="2"/>
                <c:pt idx="0">
                  <c:v>662.5</c:v>
                </c:pt>
                <c:pt idx="1">
                  <c:v>623.20000000000005</c:v>
                </c:pt>
              </c:numCache>
            </c:numRef>
          </c:val>
          <c:extLst>
            <c:ext xmlns:c16="http://schemas.microsoft.com/office/drawing/2014/chart" uri="{C3380CC4-5D6E-409C-BE32-E72D297353CC}">
              <c16:uniqueId val="{00000008-FA3D-4E3F-AC93-E269DEFA8607}"/>
            </c:ext>
          </c:extLst>
        </c:ser>
        <c:dLbls>
          <c:showLegendKey val="0"/>
          <c:showVal val="0"/>
          <c:showCatName val="0"/>
          <c:showSerName val="0"/>
          <c:showPercent val="0"/>
          <c:showBubbleSize val="0"/>
          <c:showLeaderLines val="1"/>
        </c:dLbls>
        <c:firstSliceAng val="176"/>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974498004754425E-4"/>
          <c:y val="0.16725034689640284"/>
          <c:w val="0.9998502823900316"/>
          <c:h val="0.68884400808940893"/>
        </c:manualLayout>
      </c:layout>
      <c:lineChart>
        <c:grouping val="standard"/>
        <c:varyColors val="0"/>
        <c:ser>
          <c:idx val="0"/>
          <c:order val="0"/>
          <c:tx>
            <c:strRef>
              <c:f>Sheet1!$B$1</c:f>
              <c:strCache>
                <c:ptCount val="1"/>
                <c:pt idx="0">
                  <c:v>Meta</c:v>
                </c:pt>
              </c:strCache>
            </c:strRef>
          </c:tx>
          <c:spPr>
            <a:ln w="38100" cap="rnd">
              <a:solidFill>
                <a:schemeClr val="tx2"/>
              </a:solidFill>
              <a:round/>
            </a:ln>
            <a:effectLst/>
          </c:spPr>
          <c:marker>
            <c:symbol val="circle"/>
            <c:size val="7"/>
            <c:spPr>
              <a:solidFill>
                <a:schemeClr val="tx2"/>
              </a:solidFill>
              <a:ln w="101600">
                <a:solidFill>
                  <a:schemeClr val="tx2"/>
                </a:solidFill>
              </a:ln>
              <a:effectLst/>
            </c:spPr>
          </c:marker>
          <c:dLbls>
            <c:dLbl>
              <c:idx val="0"/>
              <c:layout>
                <c:manualLayout>
                  <c:x val="-7.9118634114154998E-2"/>
                  <c:y val="4.1760901977540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B7-49D0-925B-7356DDEB1A4F}"/>
                </c:ext>
              </c:extLst>
            </c:dLbl>
            <c:dLbl>
              <c:idx val="1"/>
              <c:layout>
                <c:manualLayout>
                  <c:x val="-3.4172371304818233E-2"/>
                  <c:y val="0.1072073400292849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B7-49D0-925B-7356DDEB1A4F}"/>
                </c:ext>
              </c:extLst>
            </c:dLbl>
            <c:dLbl>
              <c:idx val="2"/>
              <c:layout>
                <c:manualLayout>
                  <c:x val="-3.0481842500025037E-2"/>
                  <c:y val="8.26451782421497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B7-49D0-925B-7356DDEB1A4F}"/>
                </c:ext>
              </c:extLst>
            </c:dLbl>
            <c:dLbl>
              <c:idx val="5"/>
              <c:layout>
                <c:manualLayout>
                  <c:x val="-3.4972585803873565E-2"/>
                  <c:y val="0.10418720037390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B7-49D0-925B-7356DDEB1A4F}"/>
                </c:ext>
              </c:extLst>
            </c:dLbl>
            <c:dLbl>
              <c:idx val="6"/>
              <c:layout>
                <c:manualLayout>
                  <c:x val="-1.097275393805602E-2"/>
                  <c:y val="-7.396758248406264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5.8066050645567482E-2"/>
                      <c:h val="8.8021203923758229E-2"/>
                    </c:manualLayout>
                  </c15:layout>
                </c:ext>
                <c:ext xmlns:c16="http://schemas.microsoft.com/office/drawing/2014/chart" uri="{C3380CC4-5D6E-409C-BE32-E72D297353CC}">
                  <c16:uniqueId val="{00000004-20B7-49D0-925B-7356DDEB1A4F}"/>
                </c:ext>
              </c:extLst>
            </c:dLbl>
            <c:dLbl>
              <c:idx val="7"/>
              <c:layout>
                <c:manualLayout>
                  <c:x val="-2.2530714666311159E-2"/>
                  <c:y val="-0.105098281696406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B7-49D0-925B-7356DDEB1A4F}"/>
                </c:ext>
              </c:extLst>
            </c:dLbl>
            <c:dLbl>
              <c:idx val="8"/>
              <c:layout>
                <c:manualLayout>
                  <c:x val="-4.0409865435807012E-2"/>
                  <c:y val="-6.5305099734926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B7-49D0-925B-7356DDEB1A4F}"/>
                </c:ext>
              </c:extLst>
            </c:dLbl>
            <c:dLbl>
              <c:idx val="9"/>
              <c:layout>
                <c:manualLayout>
                  <c:x val="-2.3357006199866213E-2"/>
                  <c:y val="6.3482729491791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B7-49D0-925B-7356DDEB1A4F}"/>
                </c:ext>
              </c:extLst>
            </c:dLbl>
            <c:dLbl>
              <c:idx val="10"/>
              <c:layout>
                <c:manualLayout>
                  <c:x val="-3.367711484216912E-2"/>
                  <c:y val="7.0531463439271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0B7-49D0-925B-7356DDEB1A4F}"/>
                </c:ext>
              </c:extLst>
            </c:dLbl>
            <c:dLbl>
              <c:idx val="11"/>
              <c:layout>
                <c:manualLayout>
                  <c:x val="-2.7382417395250085E-2"/>
                  <c:y val="7.405583041301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0B7-49D0-925B-7356DDEB1A4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Sheet1!$B$2:$B$10</c:f>
              <c:numCache>
                <c:formatCode>#,##0</c:formatCode>
                <c:ptCount val="9"/>
                <c:pt idx="0">
                  <c:v>177</c:v>
                </c:pt>
                <c:pt idx="1">
                  <c:v>492</c:v>
                </c:pt>
                <c:pt idx="2">
                  <c:v>736</c:v>
                </c:pt>
                <c:pt idx="3">
                  <c:v>659</c:v>
                </c:pt>
                <c:pt idx="4">
                  <c:v>859</c:v>
                </c:pt>
                <c:pt idx="5">
                  <c:v>756</c:v>
                </c:pt>
                <c:pt idx="6">
                  <c:v>940</c:v>
                </c:pt>
                <c:pt idx="7">
                  <c:v>504</c:v>
                </c:pt>
                <c:pt idx="8">
                  <c:v>710</c:v>
                </c:pt>
              </c:numCache>
            </c:numRef>
          </c:val>
          <c:smooth val="0"/>
          <c:extLst>
            <c:ext xmlns:c16="http://schemas.microsoft.com/office/drawing/2014/chart" uri="{C3380CC4-5D6E-409C-BE32-E72D297353CC}">
              <c16:uniqueId val="{0000000A-20B7-49D0-925B-7356DDEB1A4F}"/>
            </c:ext>
          </c:extLst>
        </c:ser>
        <c:ser>
          <c:idx val="1"/>
          <c:order val="1"/>
          <c:tx>
            <c:strRef>
              <c:f>Sheet1!$C$1</c:f>
              <c:strCache>
                <c:ptCount val="1"/>
                <c:pt idx="0">
                  <c:v>Ejecución</c:v>
                </c:pt>
              </c:strCache>
            </c:strRef>
          </c:tx>
          <c:spPr>
            <a:ln w="38100" cap="rnd">
              <a:solidFill>
                <a:schemeClr val="tx1"/>
              </a:solidFill>
              <a:round/>
            </a:ln>
            <a:effectLst/>
          </c:spPr>
          <c:marker>
            <c:symbol val="circle"/>
            <c:size val="7"/>
            <c:spPr>
              <a:solidFill>
                <a:srgbClr val="FC7715"/>
              </a:solidFill>
              <a:ln w="101600">
                <a:solidFill>
                  <a:schemeClr val="tx1"/>
                </a:solidFill>
              </a:ln>
              <a:effectLst/>
            </c:spPr>
          </c:marker>
          <c:dLbls>
            <c:dLbl>
              <c:idx val="0"/>
              <c:layout>
                <c:manualLayout>
                  <c:x val="-3.9578495751682978E-2"/>
                  <c:y val="-0.1123346628823312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0B7-49D0-925B-7356DDEB1A4F}"/>
                </c:ext>
              </c:extLst>
            </c:dLbl>
            <c:dLbl>
              <c:idx val="1"/>
              <c:layout>
                <c:manualLayout>
                  <c:x val="-4.7411717067583355E-2"/>
                  <c:y val="-0.1091628716664490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0B7-49D0-925B-7356DDEB1A4F}"/>
                </c:ext>
              </c:extLst>
            </c:dLbl>
            <c:dLbl>
              <c:idx val="2"/>
              <c:layout>
                <c:manualLayout>
                  <c:x val="-3.7889447957809318E-2"/>
                  <c:y val="-8.3092397990886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0B7-49D0-925B-7356DDEB1A4F}"/>
                </c:ext>
              </c:extLst>
            </c:dLbl>
            <c:dLbl>
              <c:idx val="3"/>
              <c:layout>
                <c:manualLayout>
                  <c:x val="-4.5602041008698947E-2"/>
                  <c:y val="8.8153298307970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0B7-49D0-925B-7356DDEB1A4F}"/>
                </c:ext>
              </c:extLst>
            </c:dLbl>
            <c:dLbl>
              <c:idx val="4"/>
              <c:layout>
                <c:manualLayout>
                  <c:x val="-2.6684649920800406E-2"/>
                  <c:y val="8.632653745266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0B7-49D0-925B-7356DDEB1A4F}"/>
                </c:ext>
              </c:extLst>
            </c:dLbl>
            <c:dLbl>
              <c:idx val="5"/>
              <c:layout>
                <c:manualLayout>
                  <c:x val="-3.3835752147777606E-2"/>
                  <c:y val="-9.82336460668218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0B7-49D0-925B-7356DDEB1A4F}"/>
                </c:ext>
              </c:extLst>
            </c:dLbl>
            <c:dLbl>
              <c:idx val="6"/>
              <c:layout>
                <c:manualLayout>
                  <c:x val="-2.6036147638754798E-2"/>
                  <c:y val="-8.37933719751167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0B7-49D0-925B-7356DDEB1A4F}"/>
                </c:ext>
              </c:extLst>
            </c:dLbl>
            <c:dLbl>
              <c:idx val="7"/>
              <c:layout>
                <c:manualLayout>
                  <c:x val="-1.8837465936802633E-2"/>
                  <c:y val="6.804643185249111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6847055545604717E-2"/>
                      <c:h val="6.027412823311059E-2"/>
                    </c:manualLayout>
                  </c15:layout>
                </c:ext>
                <c:ext xmlns:c16="http://schemas.microsoft.com/office/drawing/2014/chart" uri="{C3380CC4-5D6E-409C-BE32-E72D297353CC}">
                  <c16:uniqueId val="{00000012-20B7-49D0-925B-7356DDEB1A4F}"/>
                </c:ext>
              </c:extLst>
            </c:dLbl>
            <c:dLbl>
              <c:idx val="8"/>
              <c:layout>
                <c:manualLayout>
                  <c:x val="-2.8959220239887552E-2"/>
                  <c:y val="8.8112369352883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0B7-49D0-925B-7356DDEB1A4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Sheet1!$C$2:$C$10</c:f>
              <c:numCache>
                <c:formatCode>#,##0</c:formatCode>
                <c:ptCount val="9"/>
                <c:pt idx="0">
                  <c:v>267</c:v>
                </c:pt>
                <c:pt idx="1">
                  <c:v>608</c:v>
                </c:pt>
                <c:pt idx="2">
                  <c:v>809</c:v>
                </c:pt>
                <c:pt idx="3">
                  <c:v>503</c:v>
                </c:pt>
                <c:pt idx="4">
                  <c:v>695</c:v>
                </c:pt>
                <c:pt idx="5">
                  <c:v>761</c:v>
                </c:pt>
                <c:pt idx="6">
                  <c:v>553</c:v>
                </c:pt>
                <c:pt idx="7">
                  <c:v>459</c:v>
                </c:pt>
                <c:pt idx="8">
                  <c:v>360</c:v>
                </c:pt>
              </c:numCache>
            </c:numRef>
          </c:val>
          <c:smooth val="0"/>
          <c:extLst>
            <c:ext xmlns:c16="http://schemas.microsoft.com/office/drawing/2014/chart" uri="{C3380CC4-5D6E-409C-BE32-E72D297353CC}">
              <c16:uniqueId val="{00000014-20B7-49D0-925B-7356DDEB1A4F}"/>
            </c:ext>
          </c:extLst>
        </c:ser>
        <c:dLbls>
          <c:dLblPos val="t"/>
          <c:showLegendKey val="0"/>
          <c:showVal val="1"/>
          <c:showCatName val="0"/>
          <c:showSerName val="0"/>
          <c:showPercent val="0"/>
          <c:showBubbleSize val="0"/>
        </c:dLbls>
        <c:marker val="1"/>
        <c:smooth val="0"/>
        <c:axId val="-1986850768"/>
        <c:axId val="-1986849680"/>
      </c:lineChart>
      <c:catAx>
        <c:axId val="-198685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scaling>
        <c:delete val="1"/>
        <c:axPos val="l"/>
        <c:numFmt formatCode="#,##0" sourceLinked="1"/>
        <c:majorTickMark val="out"/>
        <c:minorTickMark val="none"/>
        <c:tickLblPos val="nextTo"/>
        <c:crossAx val="-1986850768"/>
        <c:crosses val="autoZero"/>
        <c:crossBetween val="between"/>
      </c:valAx>
      <c:spPr>
        <a:noFill/>
        <a:ln>
          <a:noFill/>
        </a:ln>
        <a:effectLst/>
      </c:spPr>
    </c:plotArea>
    <c:legend>
      <c:legendPos val="r"/>
      <c:layout>
        <c:manualLayout>
          <c:xMode val="edge"/>
          <c:yMode val="edge"/>
          <c:x val="1.3984357275061202E-2"/>
          <c:y val="2.6455220660446511E-2"/>
          <c:w val="0.22609437379346026"/>
          <c:h val="0.143505285440423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
          <c:y val="0.15814184590100172"/>
          <c:w val="0.98441101404615916"/>
          <c:h val="0.66032233514806571"/>
        </c:manualLayout>
      </c:layout>
      <c:barChart>
        <c:barDir val="col"/>
        <c:grouping val="clustered"/>
        <c:varyColors val="0"/>
        <c:ser>
          <c:idx val="0"/>
          <c:order val="0"/>
          <c:tx>
            <c:strRef>
              <c:f>Sheet1!$B$1</c:f>
              <c:strCache>
                <c:ptCount val="1"/>
                <c:pt idx="0">
                  <c:v>Meta</c:v>
                </c:pt>
              </c:strCache>
            </c:strRef>
          </c:tx>
          <c:spPr>
            <a:solidFill>
              <a:srgbClr val="CB850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Sheet1!$B$2:$B$10</c:f>
              <c:numCache>
                <c:formatCode>"$"#,##0.0</c:formatCode>
                <c:ptCount val="9"/>
                <c:pt idx="0">
                  <c:v>116.99675000000001</c:v>
                </c:pt>
                <c:pt idx="1">
                  <c:v>153.18246000000002</c:v>
                </c:pt>
                <c:pt idx="2">
                  <c:v>201.71928</c:v>
                </c:pt>
                <c:pt idx="3">
                  <c:v>217.87577999999996</c:v>
                </c:pt>
                <c:pt idx="4">
                  <c:v>309.77542000000005</c:v>
                </c:pt>
                <c:pt idx="5">
                  <c:v>330.02398999999997</c:v>
                </c:pt>
                <c:pt idx="6">
                  <c:v>340.53222</c:v>
                </c:pt>
                <c:pt idx="7">
                  <c:v>279.20373000000006</c:v>
                </c:pt>
                <c:pt idx="8">
                  <c:v>318.84017000000006</c:v>
                </c:pt>
              </c:numCache>
            </c:numRef>
          </c:val>
          <c:extLst>
            <c:ext xmlns:c16="http://schemas.microsoft.com/office/drawing/2014/chart" uri="{C3380CC4-5D6E-409C-BE32-E72D297353CC}">
              <c16:uniqueId val="{00000000-5D9E-4B3D-8DC8-5CC93C2FFD35}"/>
            </c:ext>
          </c:extLst>
        </c:ser>
        <c:ser>
          <c:idx val="1"/>
          <c:order val="1"/>
          <c:tx>
            <c:strRef>
              <c:f>Sheet1!$C$1</c:f>
              <c:strCache>
                <c:ptCount val="1"/>
                <c:pt idx="0">
                  <c:v>Inversión</c:v>
                </c:pt>
              </c:strCache>
            </c:strRef>
          </c:tx>
          <c:spPr>
            <a:solidFill>
              <a:srgbClr val="25284F"/>
            </a:solidFill>
            <a:ln>
              <a:noFill/>
            </a:ln>
            <a:effectLst/>
          </c:spPr>
          <c:invertIfNegative val="0"/>
          <c:dLbls>
            <c:dLbl>
              <c:idx val="0"/>
              <c:layout>
                <c:manualLayout>
                  <c:x val="4.0491141606289966E-3"/>
                  <c:y val="2.5415051358193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9E-4B3D-8DC8-5CC93C2FFD35}"/>
                </c:ext>
              </c:extLst>
            </c:dLbl>
            <c:dLbl>
              <c:idx val="1"/>
              <c:layout>
                <c:manualLayout>
                  <c:x val="1.5402973739581702E-2"/>
                  <c:y val="-1.12955783814192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9E-4B3D-8DC8-5CC93C2FFD35}"/>
                </c:ext>
              </c:extLst>
            </c:dLbl>
            <c:dLbl>
              <c:idx val="2"/>
              <c:layout>
                <c:manualLayout>
                  <c:x val="4.2241714574563207E-3"/>
                  <c:y val="5.177080285410573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9E-4B3D-8DC8-5CC93C2FFD35}"/>
                </c:ext>
              </c:extLst>
            </c:dLbl>
            <c:dLbl>
              <c:idx val="3"/>
              <c:layout>
                <c:manualLayout>
                  <c:x val="2.1120857287281994E-3"/>
                  <c:y val="-2.5415051358193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9E-4B3D-8DC8-5CC93C2FFD35}"/>
                </c:ext>
              </c:extLst>
            </c:dLbl>
            <c:dLbl>
              <c:idx val="5"/>
              <c:layout>
                <c:manualLayout>
                  <c:x val="1.0560428643640997E-3"/>
                  <c:y val="-5.6477891907096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9E-4B3D-8DC8-5CC93C2FFD35}"/>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Sheet1!$C$2:$C$10</c:f>
              <c:numCache>
                <c:formatCode>"$"#,##0.0</c:formatCode>
                <c:ptCount val="9"/>
                <c:pt idx="0">
                  <c:v>103.91441999999999</c:v>
                </c:pt>
                <c:pt idx="1">
                  <c:v>135.36327</c:v>
                </c:pt>
                <c:pt idx="2">
                  <c:v>161.31514000000001</c:v>
                </c:pt>
                <c:pt idx="3">
                  <c:v>105.56585000000001</c:v>
                </c:pt>
                <c:pt idx="4">
                  <c:v>151.57259000000002</c:v>
                </c:pt>
                <c:pt idx="5">
                  <c:v>195.94997000000004</c:v>
                </c:pt>
                <c:pt idx="6">
                  <c:v>160.83132000000001</c:v>
                </c:pt>
                <c:pt idx="7">
                  <c:v>141.05082000000002</c:v>
                </c:pt>
                <c:pt idx="8">
                  <c:v>130.15290000000002</c:v>
                </c:pt>
              </c:numCache>
            </c:numRef>
          </c:val>
          <c:extLst>
            <c:ext xmlns:c16="http://schemas.microsoft.com/office/drawing/2014/chart" uri="{C3380CC4-5D6E-409C-BE32-E72D297353CC}">
              <c16:uniqueId val="{00000006-5D9E-4B3D-8DC8-5CC93C2FFD35}"/>
            </c:ext>
          </c:extLst>
        </c:ser>
        <c:dLbls>
          <c:dLblPos val="outEnd"/>
          <c:showLegendKey val="0"/>
          <c:showVal val="1"/>
          <c:showCatName val="0"/>
          <c:showSerName val="0"/>
          <c:showPercent val="0"/>
          <c:showBubbleSize val="0"/>
        </c:dLbls>
        <c:gapWidth val="100"/>
        <c:overlap val="-25"/>
        <c:axId val="-1986851856"/>
        <c:axId val="-1986853488"/>
      </c:barChart>
      <c:catAx>
        <c:axId val="-198685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crossAx val="-1986853488"/>
        <c:crosses val="autoZero"/>
        <c:auto val="1"/>
        <c:lblAlgn val="ctr"/>
        <c:lblOffset val="100"/>
        <c:noMultiLvlLbl val="0"/>
      </c:catAx>
      <c:valAx>
        <c:axId val="-1986853488"/>
        <c:scaling>
          <c:orientation val="minMax"/>
        </c:scaling>
        <c:delete val="1"/>
        <c:axPos val="l"/>
        <c:numFmt formatCode="&quot;$&quot;#,##0.0" sourceLinked="1"/>
        <c:majorTickMark val="none"/>
        <c:minorTickMark val="none"/>
        <c:tickLblPos val="nextTo"/>
        <c:crossAx val="-1986851856"/>
        <c:crosses val="autoZero"/>
        <c:crossBetween val="between"/>
      </c:valAx>
      <c:spPr>
        <a:noFill/>
        <a:ln>
          <a:noFill/>
        </a:ln>
        <a:effectLst/>
      </c:spPr>
    </c:plotArea>
    <c:legend>
      <c:legendPos val="r"/>
      <c:layout>
        <c:manualLayout>
          <c:xMode val="edge"/>
          <c:yMode val="edge"/>
          <c:x val="1.892420109305416E-2"/>
          <c:y val="0.16037642688655313"/>
          <c:w val="0.29674233995052401"/>
          <c:h val="0.1064199751838619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ea typeface="Open Sans Light" panose="020B0306030504020204" pitchFamily="34" charset="0"/>
          <a:cs typeface="Poppins SemiBold" pitchFamily="2" charset="77"/>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6320-4533-849A-BD57FAF566DF}"/>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6320-4533-849A-BD57FAF566DF}"/>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6320-4533-849A-BD57FAF566DF}"/>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7-6320-4533-849A-BD57FAF566DF}"/>
              </c:ext>
            </c:extLst>
          </c:dPt>
          <c:dLbls>
            <c:dLbl>
              <c:idx val="0"/>
              <c:layout>
                <c:manualLayout>
                  <c:x val="-0.11732577108094079"/>
                  <c:y val="-0.2480904233090757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320-4533-849A-BD57FAF566DF}"/>
                </c:ext>
              </c:extLst>
            </c:dLbl>
            <c:dLbl>
              <c:idx val="1"/>
              <c:layout>
                <c:manualLayout>
                  <c:x val="0.10407931305567326"/>
                  <c:y val="0.2480904233090756"/>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320-4533-849A-BD57FAF566D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c:formatCode>
                <c:ptCount val="2"/>
                <c:pt idx="0">
                  <c:v>7197</c:v>
                </c:pt>
                <c:pt idx="1">
                  <c:v>9231</c:v>
                </c:pt>
              </c:numCache>
            </c:numRef>
          </c:val>
          <c:extLst>
            <c:ext xmlns:c16="http://schemas.microsoft.com/office/drawing/2014/chart" uri="{C3380CC4-5D6E-409C-BE32-E72D297353CC}">
              <c16:uniqueId val="{00000008-6320-4533-849A-BD57FAF566DF}"/>
            </c:ext>
          </c:extLst>
        </c:ser>
        <c:dLbls>
          <c:showLegendKey val="0"/>
          <c:showVal val="0"/>
          <c:showCatName val="0"/>
          <c:showSerName val="0"/>
          <c:showPercent val="0"/>
          <c:showBubbleSize val="0"/>
          <c:showLeaderLines val="1"/>
        </c:dLbls>
        <c:firstSliceAng val="19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FA3D-4E3F-AC93-E269DEFA8607}"/>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FA3D-4E3F-AC93-E269DEFA8607}"/>
              </c:ext>
            </c:extLst>
          </c:dPt>
          <c:dPt>
            <c:idx val="2"/>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5-FA3D-4E3F-AC93-E269DEFA8607}"/>
              </c:ext>
            </c:extLst>
          </c:dPt>
          <c:dPt>
            <c:idx val="3"/>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7-FA3D-4E3F-AC93-E269DEFA8607}"/>
              </c:ext>
            </c:extLst>
          </c:dPt>
          <c:dLbls>
            <c:dLbl>
              <c:idx val="0"/>
              <c:layout>
                <c:manualLayout>
                  <c:x val="-0.12985588720134378"/>
                  <c:y val="-0.19456589739595312"/>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6961595914212627"/>
                      <c:h val="0.22167978457452728"/>
                    </c:manualLayout>
                  </c15:layout>
                </c:ext>
                <c:ext xmlns:c16="http://schemas.microsoft.com/office/drawing/2014/chart" uri="{C3380CC4-5D6E-409C-BE32-E72D297353CC}">
                  <c16:uniqueId val="{00000001-FA3D-4E3F-AC93-E269DEFA8607}"/>
                </c:ext>
              </c:extLst>
            </c:dLbl>
            <c:dLbl>
              <c:idx val="1"/>
              <c:layout>
                <c:manualLayout>
                  <c:x val="0.13075737958347"/>
                  <c:y val="0.15858944781149764"/>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9445189087748077"/>
                      <c:h val="0.23424132499524"/>
                    </c:manualLayout>
                  </c15:layout>
                </c:ext>
                <c:ext xmlns:c16="http://schemas.microsoft.com/office/drawing/2014/chart" uri="{C3380CC4-5D6E-409C-BE32-E72D297353CC}">
                  <c16:uniqueId val="{00000003-FA3D-4E3F-AC93-E269DEFA860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"$"#,##0.0</c:formatCode>
                <c:ptCount val="2"/>
                <c:pt idx="0">
                  <c:v>716.6</c:v>
                </c:pt>
                <c:pt idx="1">
                  <c:v>899.2</c:v>
                </c:pt>
              </c:numCache>
            </c:numRef>
          </c:val>
          <c:extLst>
            <c:ext xmlns:c16="http://schemas.microsoft.com/office/drawing/2014/chart" uri="{C3380CC4-5D6E-409C-BE32-E72D297353CC}">
              <c16:uniqueId val="{00000008-FA3D-4E3F-AC93-E269DEFA8607}"/>
            </c:ext>
          </c:extLst>
        </c:ser>
        <c:dLbls>
          <c:showLegendKey val="0"/>
          <c:showVal val="0"/>
          <c:showCatName val="0"/>
          <c:showSerName val="0"/>
          <c:showPercent val="0"/>
          <c:showBubbleSize val="0"/>
          <c:showLeaderLines val="1"/>
        </c:dLbls>
        <c:firstSliceAng val="176"/>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E80D-4CF5-9F65-7E864AFEE301}"/>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E80D-4CF5-9F65-7E864AFEE301}"/>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E80D-4CF5-9F65-7E864AFEE301}"/>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7-E80D-4CF5-9F65-7E864AFEE301}"/>
              </c:ext>
            </c:extLst>
          </c:dPt>
          <c:dLbls>
            <c:dLbl>
              <c:idx val="0"/>
              <c:layout>
                <c:manualLayout>
                  <c:x val="-0.1192181222274076"/>
                  <c:y val="3.1403851051781738E-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E80D-4CF5-9F65-7E864AFEE301}"/>
                </c:ext>
              </c:extLst>
            </c:dLbl>
            <c:dLbl>
              <c:idx val="1"/>
              <c:layout>
                <c:manualLayout>
                  <c:x val="0.10407931305567326"/>
                  <c:y val="0.2480904233090756"/>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80D-4CF5-9F65-7E864AFEE30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c:formatCode>
                <c:ptCount val="2"/>
                <c:pt idx="0">
                  <c:v>138102</c:v>
                </c:pt>
                <c:pt idx="1">
                  <c:v>130877</c:v>
                </c:pt>
              </c:numCache>
            </c:numRef>
          </c:val>
          <c:extLst>
            <c:ext xmlns:c16="http://schemas.microsoft.com/office/drawing/2014/chart" uri="{C3380CC4-5D6E-409C-BE32-E72D297353CC}">
              <c16:uniqueId val="{00000008-E80D-4CF5-9F65-7E864AFEE301}"/>
            </c:ext>
          </c:extLst>
        </c:ser>
        <c:dLbls>
          <c:showLegendKey val="0"/>
          <c:showVal val="0"/>
          <c:showCatName val="0"/>
          <c:showSerName val="0"/>
          <c:showPercent val="0"/>
          <c:showBubbleSize val="0"/>
          <c:showLeaderLines val="1"/>
        </c:dLbls>
        <c:firstSliceAng val="19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974498004754425E-4"/>
          <c:y val="0.20705383677276104"/>
          <c:w val="0.9998502823900316"/>
          <c:h val="0.64904048415366911"/>
        </c:manualLayout>
      </c:layout>
      <c:lineChart>
        <c:grouping val="standard"/>
        <c:varyColors val="0"/>
        <c:ser>
          <c:idx val="0"/>
          <c:order val="0"/>
          <c:tx>
            <c:strRef>
              <c:f>Sheet1!$B$1</c:f>
              <c:strCache>
                <c:ptCount val="1"/>
                <c:pt idx="0">
                  <c:v>Meta</c:v>
                </c:pt>
              </c:strCache>
            </c:strRef>
          </c:tx>
          <c:spPr>
            <a:ln w="38100" cap="rnd">
              <a:solidFill>
                <a:schemeClr val="tx2"/>
              </a:solidFill>
              <a:round/>
            </a:ln>
            <a:effectLst/>
          </c:spPr>
          <c:marker>
            <c:symbol val="circle"/>
            <c:size val="7"/>
            <c:spPr>
              <a:solidFill>
                <a:schemeClr val="tx2"/>
              </a:solidFill>
              <a:ln w="101600">
                <a:solidFill>
                  <a:schemeClr val="tx2"/>
                </a:solidFill>
              </a:ln>
              <a:effectLst/>
            </c:spPr>
          </c:marker>
          <c:dLbls>
            <c:dLbl>
              <c:idx val="0"/>
              <c:layout>
                <c:manualLayout>
                  <c:x val="-5.8894156185223943E-2"/>
                  <c:y val="-6.83798527034410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E5-47A3-A32F-76AAA23D25E0}"/>
                </c:ext>
              </c:extLst>
            </c:dLbl>
            <c:dLbl>
              <c:idx val="1"/>
              <c:layout>
                <c:manualLayout>
                  <c:x val="-3.5372220671760705E-2"/>
                  <c:y val="8.9346677108044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E5-47A3-A32F-76AAA23D25E0}"/>
                </c:ext>
              </c:extLst>
            </c:dLbl>
            <c:dLbl>
              <c:idx val="2"/>
              <c:layout>
                <c:manualLayout>
                  <c:x val="-4.7279733637219767E-2"/>
                  <c:y val="7.3714846781529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E5-47A3-A32F-76AAA23D25E0}"/>
                </c:ext>
              </c:extLst>
            </c:dLbl>
            <c:dLbl>
              <c:idx val="3"/>
              <c:layout>
                <c:manualLayout>
                  <c:x val="-4.6656189871722022E-2"/>
                  <c:y val="8.334976029912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E5-47A3-A32F-76AAA23D25E0}"/>
                </c:ext>
              </c:extLst>
            </c:dLbl>
            <c:dLbl>
              <c:idx val="4"/>
              <c:layout>
                <c:manualLayout>
                  <c:x val="-4.1523074819707545E-2"/>
                  <c:y val="-9.52568689132817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E5-47A3-A32F-76AAA23D25E0}"/>
                </c:ext>
              </c:extLst>
            </c:dLbl>
            <c:dLbl>
              <c:idx val="5"/>
              <c:layout>
                <c:manualLayout>
                  <c:x val="-4.9976101316720228E-2"/>
                  <c:y val="-8.334976029912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E5-47A3-A32F-76AAA23D25E0}"/>
                </c:ext>
              </c:extLst>
            </c:dLbl>
            <c:dLbl>
              <c:idx val="6"/>
              <c:layout>
                <c:manualLayout>
                  <c:x val="-4.9687492622678596E-2"/>
                  <c:y val="-8.8851413529775797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4583048362867119E-2"/>
                      <c:h val="9.3974745210142888E-2"/>
                    </c:manualLayout>
                  </c15:layout>
                </c:ext>
                <c:ext xmlns:c16="http://schemas.microsoft.com/office/drawing/2014/chart" uri="{C3380CC4-5D6E-409C-BE32-E72D297353CC}">
                  <c16:uniqueId val="{00000006-25E5-47A3-A32F-76AAA23D25E0}"/>
                </c:ext>
              </c:extLst>
            </c:dLbl>
            <c:dLbl>
              <c:idx val="7"/>
              <c:layout>
                <c:manualLayout>
                  <c:x val="-7.0363686762969072E-2"/>
                  <c:y val="-8.1284064468086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E5-47A3-A32F-76AAA23D25E0}"/>
                </c:ext>
              </c:extLst>
            </c:dLbl>
            <c:dLbl>
              <c:idx val="8"/>
              <c:layout>
                <c:manualLayout>
                  <c:x val="-3.0638420981465585E-2"/>
                  <c:y val="-7.4235431195546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E5-47A3-A32F-76AAA23D25E0}"/>
                </c:ext>
              </c:extLst>
            </c:dLbl>
            <c:dLbl>
              <c:idx val="9"/>
              <c:layout>
                <c:manualLayout>
                  <c:x val="-2.3357006199866213E-2"/>
                  <c:y val="6.3482729491791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E5-47A3-A32F-76AAA23D25E0}"/>
                </c:ext>
              </c:extLst>
            </c:dLbl>
            <c:dLbl>
              <c:idx val="10"/>
              <c:layout>
                <c:manualLayout>
                  <c:x val="-3.367711484216912E-2"/>
                  <c:y val="7.0531463439271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E5-47A3-A32F-76AAA23D25E0}"/>
                </c:ext>
              </c:extLst>
            </c:dLbl>
            <c:dLbl>
              <c:idx val="11"/>
              <c:layout>
                <c:manualLayout>
                  <c:x val="-2.7382417395250085E-2"/>
                  <c:y val="7.405583041301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E5-47A3-A32F-76AAA23D25E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Sheet1!$B$2:$B$10</c:f>
              <c:numCache>
                <c:formatCode>#,##0</c:formatCode>
                <c:ptCount val="9"/>
                <c:pt idx="0">
                  <c:v>400</c:v>
                </c:pt>
                <c:pt idx="1">
                  <c:v>700</c:v>
                </c:pt>
                <c:pt idx="2">
                  <c:v>1400</c:v>
                </c:pt>
                <c:pt idx="3">
                  <c:v>1700</c:v>
                </c:pt>
                <c:pt idx="4">
                  <c:v>1800</c:v>
                </c:pt>
                <c:pt idx="5">
                  <c:v>2400</c:v>
                </c:pt>
                <c:pt idx="6">
                  <c:v>2700</c:v>
                </c:pt>
                <c:pt idx="7">
                  <c:v>3000</c:v>
                </c:pt>
                <c:pt idx="8">
                  <c:v>3300</c:v>
                </c:pt>
              </c:numCache>
            </c:numRef>
          </c:val>
          <c:smooth val="0"/>
          <c:extLst>
            <c:ext xmlns:c16="http://schemas.microsoft.com/office/drawing/2014/chart" uri="{C3380CC4-5D6E-409C-BE32-E72D297353CC}">
              <c16:uniqueId val="{0000000C-25E5-47A3-A32F-76AAA23D25E0}"/>
            </c:ext>
          </c:extLst>
        </c:ser>
        <c:ser>
          <c:idx val="1"/>
          <c:order val="1"/>
          <c:tx>
            <c:strRef>
              <c:f>Sheet1!$C$1</c:f>
              <c:strCache>
                <c:ptCount val="1"/>
                <c:pt idx="0">
                  <c:v>Ejecución</c:v>
                </c:pt>
              </c:strCache>
            </c:strRef>
          </c:tx>
          <c:spPr>
            <a:ln w="38100" cap="rnd">
              <a:solidFill>
                <a:schemeClr val="tx1"/>
              </a:solidFill>
              <a:round/>
            </a:ln>
            <a:effectLst/>
          </c:spPr>
          <c:marker>
            <c:symbol val="circle"/>
            <c:size val="7"/>
            <c:spPr>
              <a:solidFill>
                <a:srgbClr val="FC7715"/>
              </a:solidFill>
              <a:ln w="101600">
                <a:solidFill>
                  <a:schemeClr val="tx1"/>
                </a:solidFill>
              </a:ln>
              <a:effectLst/>
            </c:spPr>
          </c:marker>
          <c:dLbls>
            <c:dLbl>
              <c:idx val="0"/>
              <c:layout>
                <c:manualLayout>
                  <c:x val="-6.2385293210493908E-2"/>
                  <c:y val="1.8643531873431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E5-47A3-A32F-76AAA23D25E0}"/>
                </c:ext>
              </c:extLst>
            </c:dLbl>
            <c:dLbl>
              <c:idx val="1"/>
              <c:layout>
                <c:manualLayout>
                  <c:x val="-4.6211867700640882E-2"/>
                  <c:y val="-0.112139648819989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E5-47A3-A32F-76AAA23D25E0}"/>
                </c:ext>
              </c:extLst>
            </c:dLbl>
            <c:dLbl>
              <c:idx val="2"/>
              <c:layout>
                <c:manualLayout>
                  <c:x val="-5.3487489728061402E-2"/>
                  <c:y val="-9.2022729451506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E5-47A3-A32F-76AAA23D25E0}"/>
                </c:ext>
              </c:extLst>
            </c:dLbl>
            <c:dLbl>
              <c:idx val="3"/>
              <c:layout>
                <c:manualLayout>
                  <c:x val="-6.7199311607682985E-2"/>
                  <c:y val="-9.3430018430235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E5-47A3-A32F-76AAA23D25E0}"/>
                </c:ext>
              </c:extLst>
            </c:dLbl>
            <c:dLbl>
              <c:idx val="4"/>
              <c:layout>
                <c:manualLayout>
                  <c:x val="-5.8896995798124567E-2"/>
                  <c:y val="7.4419428838501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E5-47A3-A32F-76AAA23D25E0}"/>
                </c:ext>
              </c:extLst>
            </c:dLbl>
            <c:dLbl>
              <c:idx val="5"/>
              <c:layout>
                <c:manualLayout>
                  <c:x val="-1.9338766069599157E-2"/>
                  <c:y val="7.1442651684961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E5-47A3-A32F-76AAA23D25E0}"/>
                </c:ext>
              </c:extLst>
            </c:dLbl>
            <c:dLbl>
              <c:idx val="6"/>
              <c:layout>
                <c:manualLayout>
                  <c:x val="-2.4553798679630111E-2"/>
                  <c:y val="9.0611455810446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E5-47A3-A32F-76AAA23D25E0}"/>
                </c:ext>
              </c:extLst>
            </c:dLbl>
            <c:dLbl>
              <c:idx val="7"/>
              <c:layout>
                <c:manualLayout>
                  <c:x val="-3.2179245052162436E-2"/>
                  <c:y val="6.7036083930114648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7.6226652222502383E-2"/>
                      <c:h val="0.12374251674554344"/>
                    </c:manualLayout>
                  </c15:layout>
                </c:ext>
                <c:ext xmlns:c16="http://schemas.microsoft.com/office/drawing/2014/chart" uri="{C3380CC4-5D6E-409C-BE32-E72D297353CC}">
                  <c16:uniqueId val="{00000014-25E5-47A3-A32F-76AAA23D25E0}"/>
                </c:ext>
              </c:extLst>
            </c:dLbl>
            <c:dLbl>
              <c:idx val="8"/>
              <c:layout>
                <c:manualLayout>
                  <c:x val="-1.6476937373924319E-2"/>
                  <c:y val="7.02517064316434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E5-47A3-A32F-76AAA23D25E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c:v>
                </c:pt>
                <c:pt idx="4">
                  <c:v>Mayo</c:v>
                </c:pt>
                <c:pt idx="5">
                  <c:v>Junio</c:v>
                </c:pt>
                <c:pt idx="6">
                  <c:v>Julio</c:v>
                </c:pt>
                <c:pt idx="7">
                  <c:v>Agosto</c:v>
                </c:pt>
                <c:pt idx="8">
                  <c:v>Septiembre</c:v>
                </c:pt>
              </c:strCache>
            </c:strRef>
          </c:cat>
          <c:val>
            <c:numRef>
              <c:f>Sheet1!$C$2:$C$10</c:f>
              <c:numCache>
                <c:formatCode>#,##0</c:formatCode>
                <c:ptCount val="9"/>
                <c:pt idx="0">
                  <c:v>175</c:v>
                </c:pt>
                <c:pt idx="1">
                  <c:v>2385</c:v>
                </c:pt>
                <c:pt idx="2">
                  <c:v>2666</c:v>
                </c:pt>
                <c:pt idx="3">
                  <c:v>3013</c:v>
                </c:pt>
                <c:pt idx="4">
                  <c:v>785</c:v>
                </c:pt>
                <c:pt idx="5">
                  <c:v>967</c:v>
                </c:pt>
                <c:pt idx="6">
                  <c:v>2672</c:v>
                </c:pt>
                <c:pt idx="7">
                  <c:v>1879</c:v>
                </c:pt>
                <c:pt idx="8">
                  <c:v>1886</c:v>
                </c:pt>
              </c:numCache>
            </c:numRef>
          </c:val>
          <c:smooth val="0"/>
          <c:extLst>
            <c:ext xmlns:c16="http://schemas.microsoft.com/office/drawing/2014/chart" uri="{C3380CC4-5D6E-409C-BE32-E72D297353CC}">
              <c16:uniqueId val="{00000016-25E5-47A3-A32F-76AAA23D25E0}"/>
            </c:ext>
          </c:extLst>
        </c:ser>
        <c:dLbls>
          <c:dLblPos val="t"/>
          <c:showLegendKey val="0"/>
          <c:showVal val="1"/>
          <c:showCatName val="0"/>
          <c:showSerName val="0"/>
          <c:showPercent val="0"/>
          <c:showBubbleSize val="0"/>
        </c:dLbls>
        <c:marker val="1"/>
        <c:smooth val="0"/>
        <c:axId val="-1986850768"/>
        <c:axId val="-1986849680"/>
      </c:lineChart>
      <c:catAx>
        <c:axId val="-198685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scaling>
        <c:delete val="1"/>
        <c:axPos val="l"/>
        <c:numFmt formatCode="#,##0" sourceLinked="1"/>
        <c:majorTickMark val="out"/>
        <c:minorTickMark val="none"/>
        <c:tickLblPos val="nextTo"/>
        <c:crossAx val="-1986850768"/>
        <c:crosses val="autoZero"/>
        <c:crossBetween val="between"/>
      </c:valAx>
      <c:spPr>
        <a:noFill/>
        <a:ln>
          <a:noFill/>
        </a:ln>
        <a:effectLst/>
      </c:spPr>
    </c:plotArea>
    <c:legend>
      <c:legendPos val="r"/>
      <c:layout>
        <c:manualLayout>
          <c:xMode val="edge"/>
          <c:yMode val="edge"/>
          <c:x val="3.1582261415300336E-2"/>
          <c:y val="3.2004573454788965E-2"/>
          <c:w val="0.24377242142523375"/>
          <c:h val="0.143505285440423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
          <c:y val="9.0902501147902062E-2"/>
          <c:w val="0.98441101404615916"/>
          <c:h val="0.72756176713542586"/>
        </c:manualLayout>
      </c:layout>
      <c:barChart>
        <c:barDir val="col"/>
        <c:grouping val="clustered"/>
        <c:varyColors val="0"/>
        <c:ser>
          <c:idx val="0"/>
          <c:order val="0"/>
          <c:tx>
            <c:strRef>
              <c:f>Sheet1!$B$1</c:f>
              <c:strCache>
                <c:ptCount val="1"/>
                <c:pt idx="0">
                  <c:v>Meta</c:v>
                </c:pt>
              </c:strCache>
            </c:strRef>
          </c:tx>
          <c:spPr>
            <a:solidFill>
              <a:srgbClr val="CB8504"/>
            </a:solidFill>
            <a:ln>
              <a:noFill/>
            </a:ln>
            <a:effectLst/>
          </c:spPr>
          <c:invertIfNegative val="0"/>
          <c:dLbls>
            <c:dLbl>
              <c:idx val="1"/>
              <c:layout>
                <c:manualLayout>
                  <c:x val="-7.1855995089543968E-3"/>
                  <c:y val="1.69433675721288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74-4542-8796-668CE13A7862}"/>
                </c:ext>
              </c:extLst>
            </c:dLbl>
            <c:dLbl>
              <c:idx val="2"/>
              <c:layout>
                <c:manualLayout>
                  <c:x val="-1.1291656371214051E-2"/>
                  <c:y val="1.9767262167483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74-4542-8796-668CE13A7862}"/>
                </c:ext>
              </c:extLst>
            </c:dLbl>
            <c:dLbl>
              <c:idx val="3"/>
              <c:layout>
                <c:manualLayout>
                  <c:x val="-2.0530284311298655E-3"/>
                  <c:y val="2.82389459535480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74-4542-8796-668CE13A7862}"/>
                </c:ext>
              </c:extLst>
            </c:dLbl>
            <c:dLbl>
              <c:idx val="5"/>
              <c:layout>
                <c:manualLayout>
                  <c:x val="-5.4530098682303782E-3"/>
                  <c:y val="1.69433675721288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74-4542-8796-668CE13A786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Sheet1!$B$2:$B$10</c:f>
              <c:numCache>
                <c:formatCode>"$"#,##0.0</c:formatCode>
                <c:ptCount val="9"/>
                <c:pt idx="0">
                  <c:v>43.4</c:v>
                </c:pt>
                <c:pt idx="1">
                  <c:v>76.8</c:v>
                </c:pt>
                <c:pt idx="2">
                  <c:v>153.6</c:v>
                </c:pt>
                <c:pt idx="3">
                  <c:v>187</c:v>
                </c:pt>
                <c:pt idx="4">
                  <c:v>197</c:v>
                </c:pt>
                <c:pt idx="5">
                  <c:v>263.2</c:v>
                </c:pt>
                <c:pt idx="6">
                  <c:v>295</c:v>
                </c:pt>
                <c:pt idx="7">
                  <c:v>328</c:v>
                </c:pt>
                <c:pt idx="8">
                  <c:v>360</c:v>
                </c:pt>
              </c:numCache>
            </c:numRef>
          </c:val>
          <c:extLst>
            <c:ext xmlns:c16="http://schemas.microsoft.com/office/drawing/2014/chart" uri="{C3380CC4-5D6E-409C-BE32-E72D297353CC}">
              <c16:uniqueId val="{00000004-5C74-4542-8796-668CE13A7862}"/>
            </c:ext>
          </c:extLst>
        </c:ser>
        <c:ser>
          <c:idx val="1"/>
          <c:order val="1"/>
          <c:tx>
            <c:strRef>
              <c:f>Sheet1!$C$1</c:f>
              <c:strCache>
                <c:ptCount val="1"/>
                <c:pt idx="0">
                  <c:v>Inversión</c:v>
                </c:pt>
              </c:strCache>
            </c:strRef>
          </c:tx>
          <c:spPr>
            <a:solidFill>
              <a:srgbClr val="25284F"/>
            </a:solidFill>
            <a:ln>
              <a:noFill/>
            </a:ln>
            <a:effectLst/>
          </c:spPr>
          <c:invertIfNegative val="0"/>
          <c:dLbls>
            <c:dLbl>
              <c:idx val="0"/>
              <c:layout>
                <c:manualLayout>
                  <c:x val="9.8795122877388761E-3"/>
                  <c:y val="2.82389459535480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74-4542-8796-668CE13A7862}"/>
                </c:ext>
              </c:extLst>
            </c:dLbl>
            <c:dLbl>
              <c:idx val="2"/>
              <c:layout>
                <c:manualLayout>
                  <c:x val="8.9718958998193251E-4"/>
                  <c:y val="2.82389459535480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C74-4542-8796-668CE13A7862}"/>
                </c:ext>
              </c:extLst>
            </c:dLbl>
            <c:dLbl>
              <c:idx val="5"/>
              <c:layout>
                <c:manualLayout>
                  <c:x val="9.6128610753649761E-4"/>
                  <c:y val="1.41194729767740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74-4542-8796-668CE13A7862}"/>
                </c:ext>
              </c:extLst>
            </c:dLbl>
            <c:dLbl>
              <c:idx val="6"/>
              <c:layout>
                <c:manualLayout>
                  <c:x val="1.334468480234388E-2"/>
                  <c:y val="8.47168378606441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C74-4542-8796-668CE13A7862}"/>
                </c:ext>
              </c:extLst>
            </c:dLbl>
            <c:dLbl>
              <c:idx val="7"/>
              <c:layout>
                <c:manualLayout>
                  <c:x val="1.1291656371214051E-2"/>
                  <c:y val="5.64778919070955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C74-4542-8796-668CE13A7862}"/>
                </c:ext>
              </c:extLst>
            </c:dLbl>
            <c:dLbl>
              <c:idx val="8"/>
              <c:layout>
                <c:manualLayout>
                  <c:x val="8.2121137245191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C74-4542-8796-668CE13A7862}"/>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Sheet1!$C$2:$C$10</c:f>
              <c:numCache>
                <c:formatCode>"$"#,##0.0</c:formatCode>
                <c:ptCount val="9"/>
                <c:pt idx="0">
                  <c:v>10.094700000000001</c:v>
                </c:pt>
                <c:pt idx="1">
                  <c:v>174.20184999999998</c:v>
                </c:pt>
                <c:pt idx="2">
                  <c:v>177.49533242713491</c:v>
                </c:pt>
                <c:pt idx="3">
                  <c:v>326.10176000000001</c:v>
                </c:pt>
                <c:pt idx="4">
                  <c:v>53.821929999999995</c:v>
                </c:pt>
                <c:pt idx="5">
                  <c:v>122.74578999999999</c:v>
                </c:pt>
                <c:pt idx="6">
                  <c:v>227.92445999999998</c:v>
                </c:pt>
                <c:pt idx="7">
                  <c:v>237.83797000000001</c:v>
                </c:pt>
                <c:pt idx="8">
                  <c:v>285.60987</c:v>
                </c:pt>
              </c:numCache>
            </c:numRef>
          </c:val>
          <c:extLst>
            <c:ext xmlns:c16="http://schemas.microsoft.com/office/drawing/2014/chart" uri="{C3380CC4-5D6E-409C-BE32-E72D297353CC}">
              <c16:uniqueId val="{0000000B-5C74-4542-8796-668CE13A7862}"/>
            </c:ext>
          </c:extLst>
        </c:ser>
        <c:dLbls>
          <c:dLblPos val="outEnd"/>
          <c:showLegendKey val="0"/>
          <c:showVal val="1"/>
          <c:showCatName val="0"/>
          <c:showSerName val="0"/>
          <c:showPercent val="0"/>
          <c:showBubbleSize val="0"/>
        </c:dLbls>
        <c:gapWidth val="100"/>
        <c:overlap val="-25"/>
        <c:axId val="-1986851856"/>
        <c:axId val="-1986853488"/>
      </c:barChart>
      <c:catAx>
        <c:axId val="-198685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crossAx val="-1986853488"/>
        <c:crosses val="autoZero"/>
        <c:auto val="1"/>
        <c:lblAlgn val="ctr"/>
        <c:lblOffset val="100"/>
        <c:noMultiLvlLbl val="0"/>
      </c:catAx>
      <c:valAx>
        <c:axId val="-1986853488"/>
        <c:scaling>
          <c:orientation val="minMax"/>
        </c:scaling>
        <c:delete val="1"/>
        <c:axPos val="l"/>
        <c:numFmt formatCode="&quot;$&quot;#,##0.0" sourceLinked="1"/>
        <c:majorTickMark val="none"/>
        <c:minorTickMark val="none"/>
        <c:tickLblPos val="nextTo"/>
        <c:crossAx val="-1986851856"/>
        <c:crosses val="autoZero"/>
        <c:crossBetween val="between"/>
      </c:valAx>
      <c:spPr>
        <a:noFill/>
        <a:ln>
          <a:noFill/>
        </a:ln>
        <a:effectLst/>
      </c:spPr>
    </c:plotArea>
    <c:legend>
      <c:legendPos val="r"/>
      <c:layout>
        <c:manualLayout>
          <c:xMode val="edge"/>
          <c:yMode val="edge"/>
          <c:x val="2.9835064465746998E-2"/>
          <c:y val="0.16352395363031663"/>
          <c:w val="0.23481076210436061"/>
          <c:h val="0.1064199751838619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ea typeface="Open Sans Light" panose="020B0306030504020204" pitchFamily="34" charset="0"/>
          <a:cs typeface="Poppins SemiBold" pitchFamily="2" charset="77"/>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00309683438272"/>
          <c:y val="8.7803313203866848E-3"/>
          <c:w val="0.49923601905502452"/>
          <c:h val="0.87263333749191418"/>
        </c:manualLayout>
      </c:layout>
      <c:barChart>
        <c:barDir val="bar"/>
        <c:grouping val="clustered"/>
        <c:varyColors val="0"/>
        <c:ser>
          <c:idx val="0"/>
          <c:order val="0"/>
          <c:tx>
            <c:strRef>
              <c:f>Sheet1!$B$1</c:f>
              <c:strCache>
                <c:ptCount val="1"/>
                <c:pt idx="0">
                  <c:v>Ejecución Participaciones</c:v>
                </c:pt>
              </c:strCache>
            </c:strRef>
          </c:tx>
          <c:spPr>
            <a:solidFill>
              <a:schemeClr val="tx1"/>
            </a:solidFill>
            <a:ln w="38100">
              <a:solidFill>
                <a:schemeClr val="tx1"/>
              </a:solidFill>
              <a:prstDash val="solid"/>
            </a:ln>
            <a:effectLst/>
          </c:spPr>
          <c:invertIfNegative val="0"/>
          <c:dPt>
            <c:idx val="0"/>
            <c:invertIfNegative val="0"/>
            <c:bubble3D val="0"/>
            <c:spPr>
              <a:solidFill>
                <a:schemeClr val="tx1"/>
              </a:solidFill>
              <a:ln w="38100">
                <a:solidFill>
                  <a:schemeClr val="tx1"/>
                </a:solidFill>
                <a:prstDash val="solid"/>
              </a:ln>
              <a:effectLst/>
            </c:spPr>
            <c:extLst>
              <c:ext xmlns:c16="http://schemas.microsoft.com/office/drawing/2014/chart" uri="{C3380CC4-5D6E-409C-BE32-E72D297353CC}">
                <c16:uniqueId val="{00000001-94B8-4B5E-9334-4E430849A728}"/>
              </c:ext>
            </c:extLst>
          </c:dPt>
          <c:dPt>
            <c:idx val="1"/>
            <c:invertIfNegative val="0"/>
            <c:bubble3D val="0"/>
            <c:spPr>
              <a:solidFill>
                <a:schemeClr val="tx1"/>
              </a:solidFill>
              <a:ln w="38100">
                <a:solidFill>
                  <a:schemeClr val="tx1"/>
                </a:solidFill>
                <a:prstDash val="solid"/>
              </a:ln>
              <a:effectLst/>
            </c:spPr>
            <c:extLst>
              <c:ext xmlns:c16="http://schemas.microsoft.com/office/drawing/2014/chart" uri="{C3380CC4-5D6E-409C-BE32-E72D297353CC}">
                <c16:uniqueId val="{00000003-94B8-4B5E-9334-4E430849A728}"/>
              </c:ext>
            </c:extLst>
          </c:dPt>
          <c:dLbls>
            <c:dLbl>
              <c:idx val="0"/>
              <c:tx>
                <c:rich>
                  <a:bodyPr/>
                  <a:lstStyle/>
                  <a:p>
                    <a:fld id="{95FD107B-80C6-40DF-BBBC-F5942EF297FC}" type="VALUE">
                      <a:rPr lang="en-US" smtClean="0"/>
                      <a:pPr/>
                      <a:t>[VALOR]</a:t>
                    </a:fld>
                    <a:r>
                      <a:rPr lang="en-US"/>
                      <a:t> (Meta</a:t>
                    </a:r>
                    <a:r>
                      <a:rPr lang="en-US" baseline="0"/>
                      <a:t>: 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B8-4B5E-9334-4E430849A728}"/>
                </c:ext>
              </c:extLst>
            </c:dLbl>
            <c:dLbl>
              <c:idx val="1"/>
              <c:layout>
                <c:manualLayout>
                  <c:x val="-4.4971951079448734E-3"/>
                  <c:y val="3.0883450219936419E-3"/>
                </c:manualLayout>
              </c:layout>
              <c:tx>
                <c:rich>
                  <a:bodyPr/>
                  <a:lstStyle/>
                  <a:p>
                    <a:r>
                      <a:rPr lang="en-US">
                        <a:solidFill>
                          <a:schemeClr val="tx1"/>
                        </a:solidFill>
                      </a:rPr>
                      <a:t>8 (Meta 6)</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18451318373695538"/>
                      <c:h val="7.902298188348017E-2"/>
                    </c:manualLayout>
                  </c15:layout>
                  <c15:showDataLabelsRange val="0"/>
                </c:ext>
                <c:ext xmlns:c16="http://schemas.microsoft.com/office/drawing/2014/chart" uri="{C3380CC4-5D6E-409C-BE32-E72D297353CC}">
                  <c16:uniqueId val="{00000003-94B8-4B5E-9334-4E430849A728}"/>
                </c:ext>
              </c:extLst>
            </c:dLbl>
            <c:dLbl>
              <c:idx val="2"/>
              <c:tx>
                <c:rich>
                  <a:bodyPr/>
                  <a:lstStyle/>
                  <a:p>
                    <a:fld id="{54C54603-A6E2-460E-92BA-60E6D0D4AAA2}" type="VALUE">
                      <a:rPr lang="en-US" smtClean="0"/>
                      <a:pPr/>
                      <a:t>[VALOR]</a:t>
                    </a:fld>
                    <a:r>
                      <a:rPr lang="en-US"/>
                      <a:t> (Meta:5)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4B8-4B5E-9334-4E430849A728}"/>
                </c:ext>
              </c:extLst>
            </c:dLbl>
            <c:dLbl>
              <c:idx val="3"/>
              <c:layout>
                <c:manualLayout>
                  <c:x val="0"/>
                  <c:y val="5.8535542135911096E-3"/>
                </c:manualLayout>
              </c:layout>
              <c:tx>
                <c:rich>
                  <a:bodyPr/>
                  <a:lstStyle/>
                  <a:p>
                    <a:fld id="{AE6E8F8A-3DE4-4CA9-8AE0-9D3DC928E98B}" type="VALUE">
                      <a:rPr lang="en-US" smtClean="0"/>
                      <a:pPr/>
                      <a:t>[VALOR]</a:t>
                    </a:fld>
                    <a:r>
                      <a:rPr lang="en-US"/>
                      <a:t> (Meta:</a:t>
                    </a:r>
                    <a:r>
                      <a:rPr lang="en-US" baseline="0"/>
                      <a:t> 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4B8-4B5E-9334-4E430849A72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Acciones de apoyo a la Formación Profesional</c:v>
                </c:pt>
                <c:pt idx="1">
                  <c:v>Estudios, sondeos e Investigaciones</c:v>
                </c:pt>
              </c:strCache>
            </c:strRef>
          </c:cat>
          <c:val>
            <c:numRef>
              <c:f>Sheet1!$B$2:$B$3</c:f>
              <c:numCache>
                <c:formatCode>0</c:formatCode>
                <c:ptCount val="2"/>
                <c:pt idx="0" formatCode="General">
                  <c:v>10</c:v>
                </c:pt>
                <c:pt idx="1">
                  <c:v>8</c:v>
                </c:pt>
              </c:numCache>
            </c:numRef>
          </c:val>
          <c:extLst>
            <c:ext xmlns:c16="http://schemas.microsoft.com/office/drawing/2014/chart" uri="{C3380CC4-5D6E-409C-BE32-E72D297353CC}">
              <c16:uniqueId val="{00000006-94B8-4B5E-9334-4E430849A728}"/>
            </c:ext>
          </c:extLst>
        </c:ser>
        <c:dLbls>
          <c:showLegendKey val="0"/>
          <c:showVal val="1"/>
          <c:showCatName val="0"/>
          <c:showSerName val="0"/>
          <c:showPercent val="0"/>
          <c:showBubbleSize val="0"/>
        </c:dLbls>
        <c:gapWidth val="150"/>
        <c:axId val="-1986850768"/>
        <c:axId val="-1986849680"/>
      </c:barChart>
      <c:catAx>
        <c:axId val="-19868507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min val="0"/>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5076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FCFCEE"/>
      </a:solid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00309683438272"/>
          <c:y val="8.7803313203866848E-3"/>
          <c:w val="0.49923601905502452"/>
          <c:h val="0.87263333749191418"/>
        </c:manualLayout>
      </c:layout>
      <c:barChart>
        <c:barDir val="bar"/>
        <c:grouping val="clustered"/>
        <c:varyColors val="0"/>
        <c:ser>
          <c:idx val="0"/>
          <c:order val="0"/>
          <c:tx>
            <c:strRef>
              <c:f>Sheet1!$B$1</c:f>
              <c:strCache>
                <c:ptCount val="1"/>
                <c:pt idx="0">
                  <c:v>Ejecución Participaciones</c:v>
                </c:pt>
              </c:strCache>
            </c:strRef>
          </c:tx>
          <c:spPr>
            <a:solidFill>
              <a:schemeClr val="tx2"/>
            </a:solidFill>
            <a:ln w="38100">
              <a:solidFill>
                <a:schemeClr val="tx2"/>
              </a:solidFill>
              <a:prstDash val="solid"/>
            </a:ln>
            <a:effectLst/>
          </c:spPr>
          <c:invertIfNegative val="0"/>
          <c:dPt>
            <c:idx val="0"/>
            <c:invertIfNegative val="0"/>
            <c:bubble3D val="0"/>
            <c:spPr>
              <a:solidFill>
                <a:schemeClr val="tx2"/>
              </a:solidFill>
              <a:ln w="38100">
                <a:solidFill>
                  <a:schemeClr val="tx2"/>
                </a:solidFill>
                <a:prstDash val="solid"/>
              </a:ln>
              <a:effectLst/>
            </c:spPr>
            <c:extLst>
              <c:ext xmlns:c16="http://schemas.microsoft.com/office/drawing/2014/chart" uri="{C3380CC4-5D6E-409C-BE32-E72D297353CC}">
                <c16:uniqueId val="{00000001-C5F8-456E-9253-B9DC731E13CA}"/>
              </c:ext>
            </c:extLst>
          </c:dPt>
          <c:dPt>
            <c:idx val="1"/>
            <c:invertIfNegative val="0"/>
            <c:bubble3D val="0"/>
            <c:spPr>
              <a:solidFill>
                <a:schemeClr val="tx2"/>
              </a:solidFill>
              <a:ln w="38100">
                <a:solidFill>
                  <a:schemeClr val="tx2"/>
                </a:solidFill>
                <a:prstDash val="solid"/>
              </a:ln>
              <a:effectLst/>
            </c:spPr>
            <c:extLst>
              <c:ext xmlns:c16="http://schemas.microsoft.com/office/drawing/2014/chart" uri="{C3380CC4-5D6E-409C-BE32-E72D297353CC}">
                <c16:uniqueId val="{00000003-C5F8-456E-9253-B9DC731E13CA}"/>
              </c:ext>
            </c:extLst>
          </c:dPt>
          <c:dLbls>
            <c:dLbl>
              <c:idx val="0"/>
              <c:tx>
                <c:rich>
                  <a:bodyPr/>
                  <a:lstStyle/>
                  <a:p>
                    <a:fld id="{95FD107B-80C6-40DF-BBBC-F5942EF297FC}" type="VALUE">
                      <a:rPr lang="en-US" smtClean="0"/>
                      <a:pPr/>
                      <a:t>[VALOR]</a:t>
                    </a:fld>
                    <a:r>
                      <a:rPr lang="en-US"/>
                      <a:t> (Meta</a:t>
                    </a:r>
                    <a:r>
                      <a:rPr lang="en-US" baseline="0"/>
                      <a:t>: 10)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F8-456E-9253-B9DC731E13CA}"/>
                </c:ext>
              </c:extLst>
            </c:dLbl>
            <c:dLbl>
              <c:idx val="1"/>
              <c:layout>
                <c:manualLayout>
                  <c:x val="-4.4971951079448734E-3"/>
                  <c:y val="3.0883450219936419E-3"/>
                </c:manualLayout>
              </c:layout>
              <c:tx>
                <c:rich>
                  <a:bodyPr/>
                  <a:lstStyle/>
                  <a:p>
                    <a:r>
                      <a:rPr lang="en-US">
                        <a:solidFill>
                          <a:schemeClr val="tx1"/>
                        </a:solidFill>
                      </a:rPr>
                      <a:t>3 (Meta 3)</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18451318373695538"/>
                      <c:h val="7.902298188348017E-2"/>
                    </c:manualLayout>
                  </c15:layout>
                  <c15:showDataLabelsRange val="0"/>
                </c:ext>
                <c:ext xmlns:c16="http://schemas.microsoft.com/office/drawing/2014/chart" uri="{C3380CC4-5D6E-409C-BE32-E72D297353CC}">
                  <c16:uniqueId val="{00000003-C5F8-456E-9253-B9DC731E13CA}"/>
                </c:ext>
              </c:extLst>
            </c:dLbl>
            <c:dLbl>
              <c:idx val="2"/>
              <c:tx>
                <c:rich>
                  <a:bodyPr/>
                  <a:lstStyle/>
                  <a:p>
                    <a:fld id="{54C54603-A6E2-460E-92BA-60E6D0D4AAA2}" type="VALUE">
                      <a:rPr lang="en-US" smtClean="0"/>
                      <a:pPr/>
                      <a:t>[VALOR]</a:t>
                    </a:fld>
                    <a:r>
                      <a:rPr lang="en-US"/>
                      <a:t> (Meta:5)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5F8-456E-9253-B9DC731E13CA}"/>
                </c:ext>
              </c:extLst>
            </c:dLbl>
            <c:dLbl>
              <c:idx val="3"/>
              <c:layout>
                <c:manualLayout>
                  <c:x val="0"/>
                  <c:y val="5.8535542135911096E-3"/>
                </c:manualLayout>
              </c:layout>
              <c:tx>
                <c:rich>
                  <a:bodyPr/>
                  <a:lstStyle/>
                  <a:p>
                    <a:fld id="{AE6E8F8A-3DE4-4CA9-8AE0-9D3DC928E98B}" type="VALUE">
                      <a:rPr lang="en-US" smtClean="0"/>
                      <a:pPr/>
                      <a:t>[VALOR]</a:t>
                    </a:fld>
                    <a:r>
                      <a:rPr lang="en-US"/>
                      <a:t> (Meta:</a:t>
                    </a:r>
                    <a:r>
                      <a:rPr lang="en-US" baseline="0"/>
                      <a:t> 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5F8-456E-9253-B9DC731E13C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Empresariales</c:v>
                </c:pt>
                <c:pt idx="1">
                  <c:v>Territoriales</c:v>
                </c:pt>
              </c:strCache>
            </c:strRef>
          </c:cat>
          <c:val>
            <c:numRef>
              <c:f>Sheet1!$B$2:$B$3</c:f>
              <c:numCache>
                <c:formatCode>0</c:formatCode>
                <c:ptCount val="2"/>
                <c:pt idx="0" formatCode="General">
                  <c:v>10</c:v>
                </c:pt>
                <c:pt idx="1">
                  <c:v>3</c:v>
                </c:pt>
              </c:numCache>
            </c:numRef>
          </c:val>
          <c:extLst>
            <c:ext xmlns:c16="http://schemas.microsoft.com/office/drawing/2014/chart" uri="{C3380CC4-5D6E-409C-BE32-E72D297353CC}">
              <c16:uniqueId val="{00000006-C5F8-456E-9253-B9DC731E13CA}"/>
            </c:ext>
          </c:extLst>
        </c:ser>
        <c:dLbls>
          <c:showLegendKey val="0"/>
          <c:showVal val="1"/>
          <c:showCatName val="0"/>
          <c:showSerName val="0"/>
          <c:showPercent val="0"/>
          <c:showBubbleSize val="0"/>
        </c:dLbls>
        <c:gapWidth val="150"/>
        <c:axId val="-1986850768"/>
        <c:axId val="-1986849680"/>
      </c:barChart>
      <c:catAx>
        <c:axId val="-19868507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min val="0"/>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5076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FCFCEE"/>
      </a:solid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
          <c:y val="7.5149672587742952E-2"/>
          <c:w val="0.99444250017038993"/>
          <c:h val="0.64382053644605763"/>
        </c:manualLayout>
      </c:layout>
      <c:barChart>
        <c:barDir val="col"/>
        <c:grouping val="clustered"/>
        <c:varyColors val="0"/>
        <c:ser>
          <c:idx val="0"/>
          <c:order val="0"/>
          <c:tx>
            <c:strRef>
              <c:f>Sheet1!$B$1</c:f>
              <c:strCache>
                <c:ptCount val="1"/>
                <c:pt idx="0">
                  <c:v>Monto Invertido</c:v>
                </c:pt>
              </c:strCache>
            </c:strRef>
          </c:tx>
          <c:spPr>
            <a:solidFill>
              <a:schemeClr val="accent1"/>
            </a:solidFill>
            <a:ln>
              <a:noFill/>
            </a:ln>
            <a:effectLst/>
          </c:spPr>
          <c:invertIfNegative val="0"/>
          <c:dPt>
            <c:idx val="0"/>
            <c:invertIfNegative val="0"/>
            <c:bubble3D val="0"/>
            <c:spPr>
              <a:solidFill>
                <a:srgbClr val="CA7D02"/>
              </a:solidFill>
              <a:ln>
                <a:noFill/>
              </a:ln>
              <a:effectLst/>
            </c:spPr>
            <c:extLst>
              <c:ext xmlns:c16="http://schemas.microsoft.com/office/drawing/2014/chart" uri="{C3380CC4-5D6E-409C-BE32-E72D297353CC}">
                <c16:uniqueId val="{00000001-15F1-4F49-8EC3-18FBD76ADB3B}"/>
              </c:ext>
            </c:extLst>
          </c:dPt>
          <c:dPt>
            <c:idx val="1"/>
            <c:invertIfNegative val="0"/>
            <c:bubble3D val="0"/>
            <c:spPr>
              <a:solidFill>
                <a:srgbClr val="1A2C57"/>
              </a:solidFill>
              <a:ln>
                <a:noFill/>
              </a:ln>
              <a:effectLst/>
            </c:spPr>
            <c:extLst>
              <c:ext xmlns:c16="http://schemas.microsoft.com/office/drawing/2014/chart" uri="{C3380CC4-5D6E-409C-BE32-E72D297353CC}">
                <c16:uniqueId val="{00000003-15F1-4F49-8EC3-18FBD76ADB3B}"/>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0.30827451554847329"/>
                      <c:h val="0.15413261872101"/>
                    </c:manualLayout>
                  </c15:layout>
                </c:ext>
                <c:ext xmlns:c16="http://schemas.microsoft.com/office/drawing/2014/chart" uri="{C3380CC4-5D6E-409C-BE32-E72D297353CC}">
                  <c16:uniqueId val="{00000001-15F1-4F49-8EC3-18FBD76ADB3B}"/>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0.2940454223748436"/>
                      <c:h val="0.15413263866707597"/>
                    </c:manualLayout>
                  </c15:layout>
                </c:ext>
                <c:ext xmlns:c16="http://schemas.microsoft.com/office/drawing/2014/chart" uri="{C3380CC4-5D6E-409C-BE32-E72D297353CC}">
                  <c16:uniqueId val="{00000003-15F1-4F49-8EC3-18FBD76ADB3B}"/>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A0902"/>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"$"#,##0_);[Red]\("$"#,##0\)</c:formatCode>
                <c:ptCount val="2"/>
                <c:pt idx="0">
                  <c:v>625000</c:v>
                </c:pt>
                <c:pt idx="1">
                  <c:v>510133</c:v>
                </c:pt>
              </c:numCache>
            </c:numRef>
          </c:val>
          <c:extLst>
            <c:ext xmlns:c16="http://schemas.microsoft.com/office/drawing/2014/chart" uri="{C3380CC4-5D6E-409C-BE32-E72D297353CC}">
              <c16:uniqueId val="{00000004-15F1-4F49-8EC3-18FBD76ADB3B}"/>
            </c:ext>
          </c:extLst>
        </c:ser>
        <c:dLbls>
          <c:dLblPos val="ctr"/>
          <c:showLegendKey val="0"/>
          <c:showVal val="1"/>
          <c:showCatName val="0"/>
          <c:showSerName val="0"/>
          <c:showPercent val="0"/>
          <c:showBubbleSize val="0"/>
        </c:dLbls>
        <c:gapWidth val="70"/>
        <c:axId val="-1858647552"/>
        <c:axId val="-1858647008"/>
      </c:barChart>
      <c:catAx>
        <c:axId val="-185864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2"/>
                </a:solidFill>
                <a:latin typeface="Montserrat Medium" panose="00000600000000000000" pitchFamily="2" charset="0"/>
                <a:ea typeface="+mn-ea"/>
                <a:cs typeface="Poppins" pitchFamily="2" charset="77"/>
              </a:defRPr>
            </a:pPr>
            <a:endParaRPr lang="en-US"/>
          </a:p>
        </c:txPr>
        <c:crossAx val="-1858647008"/>
        <c:crosses val="autoZero"/>
        <c:auto val="1"/>
        <c:lblAlgn val="ctr"/>
        <c:lblOffset val="100"/>
        <c:noMultiLvlLbl val="0"/>
      </c:catAx>
      <c:valAx>
        <c:axId val="-1858647008"/>
        <c:scaling>
          <c:orientation val="minMax"/>
          <c:min val="0"/>
        </c:scaling>
        <c:delete val="1"/>
        <c:axPos val="l"/>
        <c:numFmt formatCode="&quot;$&quot;#,##0_);[Red]\(&quot;$&quot;#,##0\)" sourceLinked="1"/>
        <c:majorTickMark val="out"/>
        <c:minorTickMark val="none"/>
        <c:tickLblPos val="nextTo"/>
        <c:crossAx val="-18586475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rgbClr val="0A0902"/>
          </a:solidFill>
          <a:latin typeface="Poppins" pitchFamily="2" charset="77"/>
          <a:cs typeface="Poppins" pitchFamily="2" charset="77"/>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93795791883904"/>
          <c:y val="0.22294499534589918"/>
          <c:w val="0.784419293403812"/>
          <c:h val="0.77705483562832667"/>
        </c:manualLayout>
      </c:layout>
      <c:barChart>
        <c:barDir val="bar"/>
        <c:grouping val="clustered"/>
        <c:varyColors val="0"/>
        <c:ser>
          <c:idx val="0"/>
          <c:order val="0"/>
          <c:tx>
            <c:strRef>
              <c:f>Sheet1!$B$1</c:f>
              <c:strCache>
                <c:ptCount val="1"/>
                <c:pt idx="0">
                  <c:v>Meta </c:v>
                </c:pt>
              </c:strCache>
            </c:strRef>
          </c:tx>
          <c:spPr>
            <a:solidFill>
              <a:schemeClr val="tx2"/>
            </a:solidFill>
            <a:ln w="38100">
              <a:solidFill>
                <a:schemeClr val="tx2"/>
              </a:solidFill>
              <a:prstDash val="soli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T</c:v>
                </c:pt>
                <c:pt idx="1">
                  <c:v>2° T</c:v>
                </c:pt>
                <c:pt idx="2">
                  <c:v>1° T</c:v>
                </c:pt>
              </c:strCache>
            </c:strRef>
          </c:cat>
          <c:val>
            <c:numRef>
              <c:f>Sheet1!$B$2:$B$4</c:f>
              <c:numCache>
                <c:formatCode>#,##0</c:formatCode>
                <c:ptCount val="3"/>
                <c:pt idx="0">
                  <c:v>163</c:v>
                </c:pt>
                <c:pt idx="1">
                  <c:v>163</c:v>
                </c:pt>
                <c:pt idx="2">
                  <c:v>163</c:v>
                </c:pt>
              </c:numCache>
            </c:numRef>
          </c:val>
          <c:extLst>
            <c:ext xmlns:c16="http://schemas.microsoft.com/office/drawing/2014/chart" uri="{C3380CC4-5D6E-409C-BE32-E72D297353CC}">
              <c16:uniqueId val="{00000000-79B8-48E8-AC25-F9C82A2B77E5}"/>
            </c:ext>
          </c:extLst>
        </c:ser>
        <c:ser>
          <c:idx val="1"/>
          <c:order val="1"/>
          <c:tx>
            <c:strRef>
              <c:f>Sheet1!$C$1</c:f>
              <c:strCache>
                <c:ptCount val="1"/>
                <c:pt idx="0">
                  <c:v>Ejecución</c:v>
                </c:pt>
              </c:strCache>
            </c:strRef>
          </c:tx>
          <c:spPr>
            <a:solidFill>
              <a:schemeClr val="tx1"/>
            </a:solidFill>
            <a:ln>
              <a:solidFill>
                <a:schemeClr val="tx1"/>
              </a:solidFill>
            </a:ln>
            <a:effectLst/>
          </c:spPr>
          <c:invertIfNegative val="0"/>
          <c:dLbls>
            <c:dLbl>
              <c:idx val="1"/>
              <c:layout>
                <c:manualLayout>
                  <c:x val="0"/>
                  <c:y val="-3.0922986805728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B8-48E8-AC25-F9C82A2B77E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T</c:v>
                </c:pt>
                <c:pt idx="1">
                  <c:v>2° T</c:v>
                </c:pt>
                <c:pt idx="2">
                  <c:v>1° T</c:v>
                </c:pt>
              </c:strCache>
            </c:strRef>
          </c:cat>
          <c:val>
            <c:numRef>
              <c:f>Sheet1!$C$2:$C$4</c:f>
              <c:numCache>
                <c:formatCode>#,##0</c:formatCode>
                <c:ptCount val="3"/>
                <c:pt idx="0">
                  <c:v>85</c:v>
                </c:pt>
                <c:pt idx="1">
                  <c:v>156</c:v>
                </c:pt>
                <c:pt idx="2">
                  <c:v>193</c:v>
                </c:pt>
              </c:numCache>
            </c:numRef>
          </c:val>
          <c:extLst>
            <c:ext xmlns:c16="http://schemas.microsoft.com/office/drawing/2014/chart" uri="{C3380CC4-5D6E-409C-BE32-E72D297353CC}">
              <c16:uniqueId val="{00000002-79B8-48E8-AC25-F9C82A2B77E5}"/>
            </c:ext>
          </c:extLst>
        </c:ser>
        <c:dLbls>
          <c:showLegendKey val="0"/>
          <c:showVal val="1"/>
          <c:showCatName val="0"/>
          <c:showSerName val="0"/>
          <c:showPercent val="0"/>
          <c:showBubbleSize val="0"/>
        </c:dLbls>
        <c:gapWidth val="150"/>
        <c:axId val="-1986850768"/>
        <c:axId val="-1986849680"/>
      </c:barChart>
      <c:catAx>
        <c:axId val="-19868507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2400" b="1" i="0" u="none" strike="noStrike" kern="1200" baseline="0">
                <a:solidFill>
                  <a:schemeClr val="tx1"/>
                </a:solidFill>
                <a:latin typeface="Josefin Sans Light"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scaling>
        <c:delete val="1"/>
        <c:axPos val="b"/>
        <c:numFmt formatCode="#,##0" sourceLinked="1"/>
        <c:majorTickMark val="out"/>
        <c:minorTickMark val="none"/>
        <c:tickLblPos val="nextTo"/>
        <c:crossAx val="-1986850768"/>
        <c:crosses val="autoZero"/>
        <c:crossBetween val="between"/>
      </c:valAx>
      <c:spPr>
        <a:noFill/>
        <a:ln w="25400">
          <a:noFill/>
        </a:ln>
        <a:effectLst/>
      </c:spPr>
    </c:plotArea>
    <c:legend>
      <c:legendPos val="t"/>
      <c:legendEntry>
        <c:idx val="0"/>
        <c:txPr>
          <a:bodyPr rot="0" spcFirstLastPara="1" vertOverflow="ellipsis" vert="horz" wrap="square" anchor="ctr" anchorCtr="1"/>
          <a:lstStyle/>
          <a:p>
            <a:pPr>
              <a:defRPr sz="18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Entry>
      <c:layout>
        <c:manualLayout>
          <c:xMode val="edge"/>
          <c:yMode val="edge"/>
          <c:x val="3.8881495848558399E-2"/>
          <c:y val="4.3805835037446034E-2"/>
          <c:w val="0.49135947320602796"/>
          <c:h val="0.124787612130872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84551145266489"/>
          <c:y val="0.14017847000350905"/>
          <c:w val="0.69702126058420677"/>
          <c:h val="0.84714407063008101"/>
        </c:manualLayout>
      </c:layout>
      <c:barChart>
        <c:barDir val="bar"/>
        <c:grouping val="clustered"/>
        <c:varyColors val="0"/>
        <c:ser>
          <c:idx val="0"/>
          <c:order val="0"/>
          <c:tx>
            <c:strRef>
              <c:f>Sheet1!$B$1</c:f>
              <c:strCache>
                <c:ptCount val="1"/>
                <c:pt idx="0">
                  <c:v>Meta </c:v>
                </c:pt>
              </c:strCache>
            </c:strRef>
          </c:tx>
          <c:spPr>
            <a:solidFill>
              <a:schemeClr val="tx2"/>
            </a:solidFill>
            <a:ln w="38100">
              <a:solidFill>
                <a:schemeClr val="tx2"/>
              </a:solidFill>
              <a:prstDash val="soli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T</c:v>
                </c:pt>
                <c:pt idx="1">
                  <c:v>2° T</c:v>
                </c:pt>
                <c:pt idx="2">
                  <c:v>1° T</c:v>
                </c:pt>
              </c:strCache>
            </c:strRef>
          </c:cat>
          <c:val>
            <c:numRef>
              <c:f>Sheet1!$B$2:$B$4</c:f>
              <c:numCache>
                <c:formatCode>#,##0</c:formatCode>
                <c:ptCount val="3"/>
                <c:pt idx="0">
                  <c:v>75</c:v>
                </c:pt>
                <c:pt idx="1">
                  <c:v>75</c:v>
                </c:pt>
                <c:pt idx="2">
                  <c:v>75</c:v>
                </c:pt>
              </c:numCache>
            </c:numRef>
          </c:val>
          <c:extLst>
            <c:ext xmlns:c16="http://schemas.microsoft.com/office/drawing/2014/chart" uri="{C3380CC4-5D6E-409C-BE32-E72D297353CC}">
              <c16:uniqueId val="{00000000-A658-404B-9E26-1B5203DD776F}"/>
            </c:ext>
          </c:extLst>
        </c:ser>
        <c:ser>
          <c:idx val="1"/>
          <c:order val="1"/>
          <c:tx>
            <c:strRef>
              <c:f>Sheet1!$C$1</c:f>
              <c:strCache>
                <c:ptCount val="1"/>
                <c:pt idx="0">
                  <c:v>Ejecución</c:v>
                </c:pt>
              </c:strCache>
            </c:strRef>
          </c:tx>
          <c:spPr>
            <a:solidFill>
              <a:schemeClr val="tx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T</c:v>
                </c:pt>
                <c:pt idx="1">
                  <c:v>2° T</c:v>
                </c:pt>
                <c:pt idx="2">
                  <c:v>1° T</c:v>
                </c:pt>
              </c:strCache>
            </c:strRef>
          </c:cat>
          <c:val>
            <c:numRef>
              <c:f>Sheet1!$C$2:$C$4</c:f>
              <c:numCache>
                <c:formatCode>#,##0</c:formatCode>
                <c:ptCount val="3"/>
                <c:pt idx="0">
                  <c:v>91</c:v>
                </c:pt>
                <c:pt idx="1">
                  <c:v>141</c:v>
                </c:pt>
                <c:pt idx="2">
                  <c:v>137</c:v>
                </c:pt>
              </c:numCache>
            </c:numRef>
          </c:val>
          <c:extLst>
            <c:ext xmlns:c16="http://schemas.microsoft.com/office/drawing/2014/chart" uri="{C3380CC4-5D6E-409C-BE32-E72D297353CC}">
              <c16:uniqueId val="{00000001-A658-404B-9E26-1B5203DD776F}"/>
            </c:ext>
          </c:extLst>
        </c:ser>
        <c:dLbls>
          <c:showLegendKey val="0"/>
          <c:showVal val="1"/>
          <c:showCatName val="0"/>
          <c:showSerName val="0"/>
          <c:showPercent val="0"/>
          <c:showBubbleSize val="0"/>
        </c:dLbls>
        <c:gapWidth val="150"/>
        <c:axId val="-1986850768"/>
        <c:axId val="-1986849680"/>
      </c:barChart>
      <c:catAx>
        <c:axId val="-19868507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2400" b="1" i="0" u="none" strike="noStrike" kern="1200" baseline="0">
                <a:solidFill>
                  <a:schemeClr val="tx1"/>
                </a:solidFill>
                <a:latin typeface="Josefin Sans Light"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scaling>
        <c:delete val="1"/>
        <c:axPos val="b"/>
        <c:numFmt formatCode="#,##0" sourceLinked="1"/>
        <c:majorTickMark val="out"/>
        <c:minorTickMark val="none"/>
        <c:tickLblPos val="nextTo"/>
        <c:crossAx val="-1986850768"/>
        <c:crosses val="autoZero"/>
        <c:crossBetween val="between"/>
      </c:valAx>
      <c:spPr>
        <a:noFill/>
        <a:ln w="25400">
          <a:noFill/>
        </a:ln>
        <a:effectLst/>
      </c:spPr>
    </c:plotArea>
    <c:legend>
      <c:legendPos val="t"/>
      <c:legendEntry>
        <c:idx val="0"/>
        <c:txPr>
          <a:bodyPr rot="0" spcFirstLastPara="1" vertOverflow="ellipsis" vert="horz" wrap="square" anchor="ctr" anchorCtr="1"/>
          <a:lstStyle/>
          <a:p>
            <a:pPr>
              <a:defRPr sz="1800" b="0" i="0" u="none" strike="noStrike" kern="1200" baseline="0">
                <a:solidFill>
                  <a:srgbClr val="132047"/>
                </a:solidFill>
                <a:latin typeface="Montserrat Medium" panose="00000600000000000000" pitchFamily="2" charset="0"/>
                <a:ea typeface="+mn-ea"/>
                <a:cs typeface="Poppins SemiBold" pitchFamily="2" charset="77"/>
              </a:defRPr>
            </a:pPr>
            <a:endParaRPr lang="en-US"/>
          </a:p>
        </c:txPr>
      </c:legendEntry>
      <c:legendEntry>
        <c:idx val="1"/>
        <c:txPr>
          <a:bodyPr rot="0" spcFirstLastPara="1" vertOverflow="ellipsis" vert="horz" wrap="square" anchor="ctr" anchorCtr="1"/>
          <a:lstStyle/>
          <a:p>
            <a:pPr>
              <a:defRPr sz="1800" b="0" i="0" u="none" strike="noStrike" kern="1200" baseline="0">
                <a:solidFill>
                  <a:srgbClr val="132047"/>
                </a:solidFill>
                <a:latin typeface="Montserrat Medium" panose="00000600000000000000" pitchFamily="2" charset="0"/>
                <a:ea typeface="+mn-ea"/>
                <a:cs typeface="Poppins SemiBold" pitchFamily="2" charset="77"/>
              </a:defRPr>
            </a:pPr>
            <a:endParaRPr lang="en-US"/>
          </a:p>
        </c:txPr>
      </c:legendEntry>
      <c:layout>
        <c:manualLayout>
          <c:xMode val="edge"/>
          <c:yMode val="edge"/>
          <c:x val="0.17500239877755433"/>
          <c:y val="4.3805771876096584E-2"/>
          <c:w val="0.45703103568945963"/>
          <c:h val="0.1129312798965769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
          <c:y val="0.13494550646808717"/>
          <c:w val="1"/>
          <c:h val="0.65318249011077578"/>
        </c:manualLayout>
      </c:layout>
      <c:lineChart>
        <c:grouping val="standard"/>
        <c:varyColors val="0"/>
        <c:ser>
          <c:idx val="0"/>
          <c:order val="0"/>
          <c:tx>
            <c:strRef>
              <c:f>Sheet1!$B$1</c:f>
              <c:strCache>
                <c:ptCount val="1"/>
                <c:pt idx="0">
                  <c:v>Meta </c:v>
                </c:pt>
              </c:strCache>
            </c:strRef>
          </c:tx>
          <c:spPr>
            <a:ln w="38100" cap="rnd">
              <a:solidFill>
                <a:srgbClr val="CA7D02"/>
              </a:solidFill>
              <a:round/>
            </a:ln>
            <a:effectLst/>
          </c:spPr>
          <c:marker>
            <c:symbol val="circle"/>
            <c:size val="11"/>
            <c:spPr>
              <a:solidFill>
                <a:srgbClr val="CA7D02"/>
              </a:solidFill>
              <a:ln w="9525">
                <a:solidFill>
                  <a:srgbClr val="CA7D02"/>
                </a:solidFill>
              </a:ln>
              <a:effectLst/>
            </c:spPr>
          </c:marker>
          <c:dLbls>
            <c:dLbl>
              <c:idx val="0"/>
              <c:layout>
                <c:manualLayout>
                  <c:x val="-3.0678030474001621E-2"/>
                  <c:y val="5.5207948143233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F2-431B-ADCA-5C8003153179}"/>
                </c:ext>
              </c:extLst>
            </c:dLbl>
            <c:dLbl>
              <c:idx val="1"/>
              <c:layout>
                <c:manualLayout>
                  <c:x val="-3.8238280489148756E-2"/>
                  <c:y val="7.52589701179254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F2-431B-ADCA-5C8003153179}"/>
                </c:ext>
              </c:extLst>
            </c:dLbl>
            <c:dLbl>
              <c:idx val="2"/>
              <c:layout>
                <c:manualLayout>
                  <c:x val="-4.1575326395335739E-2"/>
                  <c:y val="-7.444798504138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F2-431B-ADCA-5C8003153179}"/>
                </c:ext>
              </c:extLst>
            </c:dLbl>
            <c:dLbl>
              <c:idx val="3"/>
              <c:layout>
                <c:manualLayout>
                  <c:x val="-4.2460521314266177E-2"/>
                  <c:y val="8.176721605473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F2-431B-ADCA-5C8003153179}"/>
                </c:ext>
              </c:extLst>
            </c:dLbl>
            <c:dLbl>
              <c:idx val="4"/>
              <c:layout>
                <c:manualLayout>
                  <c:x val="-4.7045451259323204E-2"/>
                  <c:y val="9.5945810085409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F2-431B-ADCA-5C8003153179}"/>
                </c:ext>
              </c:extLst>
            </c:dLbl>
            <c:dLbl>
              <c:idx val="5"/>
              <c:layout>
                <c:manualLayout>
                  <c:x val="-3.3387094442100335E-2"/>
                  <c:y val="9.9636033550233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F2-431B-ADCA-5C8003153179}"/>
                </c:ext>
              </c:extLst>
            </c:dLbl>
            <c:dLbl>
              <c:idx val="6"/>
              <c:layout>
                <c:manualLayout>
                  <c:x val="-3.4904689644013991E-2"/>
                  <c:y val="7.7494692761292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BF2-431B-ADCA-5C8003153179}"/>
                </c:ext>
              </c:extLst>
            </c:dLbl>
            <c:dLbl>
              <c:idx val="7"/>
              <c:layout>
                <c:manualLayout>
                  <c:x val="-3.4904689644014102E-2"/>
                  <c:y val="7.0114245831645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BF2-431B-ADCA-5C8003153179}"/>
                </c:ext>
              </c:extLst>
            </c:dLbl>
            <c:dLbl>
              <c:idx val="8"/>
              <c:layout>
                <c:manualLayout>
                  <c:x val="-1.5175952019136517E-2"/>
                  <c:y val="7.011424583164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BF2-431B-ADCA-5C800315317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lumMod val="50000"/>
                      </a:schemeClr>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36AC7"/>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Sheet1!$B$2:$B$10</c:f>
              <c:numCache>
                <c:formatCode>#,##0</c:formatCode>
                <c:ptCount val="9"/>
                <c:pt idx="0">
                  <c:v>86</c:v>
                </c:pt>
                <c:pt idx="1">
                  <c:v>208</c:v>
                </c:pt>
                <c:pt idx="2">
                  <c:v>380</c:v>
                </c:pt>
                <c:pt idx="3">
                  <c:v>236</c:v>
                </c:pt>
                <c:pt idx="4">
                  <c:v>380</c:v>
                </c:pt>
                <c:pt idx="5">
                  <c:v>310</c:v>
                </c:pt>
                <c:pt idx="6">
                  <c:v>252</c:v>
                </c:pt>
                <c:pt idx="7">
                  <c:v>240</c:v>
                </c:pt>
                <c:pt idx="8">
                  <c:v>306</c:v>
                </c:pt>
              </c:numCache>
            </c:numRef>
          </c:val>
          <c:smooth val="0"/>
          <c:extLst>
            <c:ext xmlns:c16="http://schemas.microsoft.com/office/drawing/2014/chart" uri="{C3380CC4-5D6E-409C-BE32-E72D297353CC}">
              <c16:uniqueId val="{00000009-EBF2-431B-ADCA-5C8003153179}"/>
            </c:ext>
          </c:extLst>
        </c:ser>
        <c:ser>
          <c:idx val="1"/>
          <c:order val="1"/>
          <c:tx>
            <c:strRef>
              <c:f>Sheet1!$C$1</c:f>
              <c:strCache>
                <c:ptCount val="1"/>
                <c:pt idx="0">
                  <c:v>Ejecución</c:v>
                </c:pt>
              </c:strCache>
            </c:strRef>
          </c:tx>
          <c:spPr>
            <a:ln w="38100" cap="rnd">
              <a:solidFill>
                <a:srgbClr val="1A2C57"/>
              </a:solidFill>
              <a:round/>
            </a:ln>
            <a:effectLst/>
          </c:spPr>
          <c:marker>
            <c:symbol val="circle"/>
            <c:size val="11"/>
            <c:spPr>
              <a:solidFill>
                <a:srgbClr val="1A2C57"/>
              </a:solidFill>
              <a:ln w="9525">
                <a:solidFill>
                  <a:srgbClr val="1A2C57"/>
                </a:solidFill>
              </a:ln>
              <a:effectLst/>
            </c:spPr>
          </c:marker>
          <c:dLbls>
            <c:dLbl>
              <c:idx val="0"/>
              <c:layout>
                <c:manualLayout>
                  <c:x val="-3.5184907025784661E-2"/>
                  <c:y val="-7.2229586526442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BF2-431B-ADCA-5C8003153179}"/>
                </c:ext>
              </c:extLst>
            </c:dLbl>
            <c:dLbl>
              <c:idx val="1"/>
              <c:layout>
                <c:manualLayout>
                  <c:x val="-3.4184947936553634E-2"/>
                  <c:y val="-7.526942726431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F2-431B-ADCA-5C8003153179}"/>
                </c:ext>
              </c:extLst>
            </c:dLbl>
            <c:dLbl>
              <c:idx val="2"/>
              <c:layout>
                <c:manualLayout>
                  <c:x val="-3.0658918653177786E-2"/>
                  <c:y val="5.5146095234789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BF2-431B-ADCA-5C8003153179}"/>
                </c:ext>
              </c:extLst>
            </c:dLbl>
            <c:dLbl>
              <c:idx val="3"/>
              <c:layout>
                <c:manualLayout>
                  <c:x val="-4.0640243541766125E-2"/>
                  <c:y val="-8.1241577137583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BF2-431B-ADCA-5C8003153179}"/>
                </c:ext>
              </c:extLst>
            </c:dLbl>
            <c:dLbl>
              <c:idx val="4"/>
              <c:layout>
                <c:manualLayout>
                  <c:x val="-6.2221403278459722E-2"/>
                  <c:y val="-7.0114245831645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BF2-431B-ADCA-5C8003153179}"/>
                </c:ext>
              </c:extLst>
            </c:dLbl>
            <c:dLbl>
              <c:idx val="5"/>
              <c:layout>
                <c:manualLayout>
                  <c:x val="-3.4904689644013991E-2"/>
                  <c:y val="-8.11849162261159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BF2-431B-ADCA-5C8003153179}"/>
                </c:ext>
              </c:extLst>
            </c:dLbl>
            <c:dLbl>
              <c:idx val="6"/>
              <c:layout>
                <c:manualLayout>
                  <c:x val="-3.642228484592764E-2"/>
                  <c:y val="-7.011424583164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BF2-431B-ADCA-5C8003153179}"/>
                </c:ext>
              </c:extLst>
            </c:dLbl>
            <c:dLbl>
              <c:idx val="7"/>
              <c:layout>
                <c:manualLayout>
                  <c:x val="-3.4904689644014102E-2"/>
                  <c:y val="-8.4875139690939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BF2-431B-ADCA-5C8003153179}"/>
                </c:ext>
              </c:extLst>
            </c:dLbl>
            <c:dLbl>
              <c:idx val="8"/>
              <c:layout>
                <c:manualLayout>
                  <c:x val="-2.2763928028704774E-2"/>
                  <c:y val="-7.3804469296469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BF2-431B-ADCA-5C800315317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Sheet1!$C$2:$C$10</c:f>
              <c:numCache>
                <c:formatCode>#,##0</c:formatCode>
                <c:ptCount val="9"/>
                <c:pt idx="0">
                  <c:v>117</c:v>
                </c:pt>
                <c:pt idx="1">
                  <c:v>260</c:v>
                </c:pt>
                <c:pt idx="2">
                  <c:v>351</c:v>
                </c:pt>
                <c:pt idx="3">
                  <c:v>240</c:v>
                </c:pt>
                <c:pt idx="4">
                  <c:v>394</c:v>
                </c:pt>
                <c:pt idx="5">
                  <c:v>359</c:v>
                </c:pt>
                <c:pt idx="6">
                  <c:v>296</c:v>
                </c:pt>
                <c:pt idx="7">
                  <c:v>286</c:v>
                </c:pt>
                <c:pt idx="8">
                  <c:v>350</c:v>
                </c:pt>
              </c:numCache>
            </c:numRef>
          </c:val>
          <c:smooth val="0"/>
          <c:extLst>
            <c:ext xmlns:c16="http://schemas.microsoft.com/office/drawing/2014/chart" uri="{C3380CC4-5D6E-409C-BE32-E72D297353CC}">
              <c16:uniqueId val="{00000013-EBF2-431B-ADCA-5C8003153179}"/>
            </c:ext>
          </c:extLst>
        </c:ser>
        <c:dLbls>
          <c:showLegendKey val="0"/>
          <c:showVal val="1"/>
          <c:showCatName val="0"/>
          <c:showSerName val="0"/>
          <c:showPercent val="0"/>
          <c:showBubbleSize val="0"/>
        </c:dLbls>
        <c:marker val="1"/>
        <c:smooth val="0"/>
        <c:axId val="-1880680832"/>
        <c:axId val="-1880674304"/>
      </c:lineChart>
      <c:catAx>
        <c:axId val="-188068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2">
                    <a:lumMod val="10000"/>
                  </a:schemeClr>
                </a:solidFill>
                <a:latin typeface="Montserrat Medium" panose="00000600000000000000" pitchFamily="2" charset="0"/>
                <a:ea typeface="+mn-ea"/>
                <a:cs typeface="Poppins SemiBold" pitchFamily="2" charset="77"/>
              </a:defRPr>
            </a:pPr>
            <a:endParaRPr lang="en-US"/>
          </a:p>
        </c:txPr>
        <c:crossAx val="-1880674304"/>
        <c:crosses val="autoZero"/>
        <c:auto val="1"/>
        <c:lblAlgn val="ctr"/>
        <c:lblOffset val="100"/>
        <c:noMultiLvlLbl val="0"/>
      </c:catAx>
      <c:valAx>
        <c:axId val="-1880674304"/>
        <c:scaling>
          <c:orientation val="minMax"/>
        </c:scaling>
        <c:delete val="1"/>
        <c:axPos val="l"/>
        <c:numFmt formatCode="#,##0" sourceLinked="1"/>
        <c:majorTickMark val="out"/>
        <c:minorTickMark val="none"/>
        <c:tickLblPos val="nextTo"/>
        <c:crossAx val="-1880680832"/>
        <c:crosses val="autoZero"/>
        <c:crossBetween val="between"/>
      </c:valAx>
      <c:spPr>
        <a:noFill/>
        <a:ln>
          <a:noFill/>
        </a:ln>
        <a:effectLst/>
      </c:spPr>
    </c:plotArea>
    <c:legend>
      <c:legendPos val="r"/>
      <c:layout>
        <c:manualLayout>
          <c:xMode val="edge"/>
          <c:yMode val="edge"/>
          <c:x val="4.1268137866751757E-2"/>
          <c:y val="8.9478461639678625E-3"/>
          <c:w val="0.32887895082432694"/>
          <c:h val="0.1324398424371891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2">
                  <a:lumMod val="10000"/>
                </a:schemeClr>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3046823561506"/>
          <c:y val="0.15428599196578982"/>
          <c:w val="0.86714082865139652"/>
          <c:h val="0.65124279188803935"/>
        </c:manualLayout>
      </c:layout>
      <c:barChart>
        <c:barDir val="col"/>
        <c:grouping val="clustered"/>
        <c:varyColors val="0"/>
        <c:ser>
          <c:idx val="0"/>
          <c:order val="0"/>
          <c:tx>
            <c:strRef>
              <c:f>Sheet1!$B$1</c:f>
              <c:strCache>
                <c:ptCount val="1"/>
                <c:pt idx="0">
                  <c:v>Monto Invertido</c:v>
                </c:pt>
              </c:strCache>
            </c:strRef>
          </c:tx>
          <c:spPr>
            <a:solidFill>
              <a:srgbClr val="25284F"/>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8E19-4280-B826-9D58EDA50A8A}"/>
              </c:ext>
            </c:extLst>
          </c:dPt>
          <c:dPt>
            <c:idx val="1"/>
            <c:invertIfNegative val="0"/>
            <c:bubble3D val="0"/>
            <c:spPr>
              <a:solidFill>
                <a:schemeClr val="tx1"/>
              </a:solidFill>
              <a:ln>
                <a:noFill/>
              </a:ln>
              <a:effectLst/>
            </c:spPr>
            <c:extLst>
              <c:ext xmlns:c16="http://schemas.microsoft.com/office/drawing/2014/chart" uri="{C3380CC4-5D6E-409C-BE32-E72D297353CC}">
                <c16:uniqueId val="{00000003-8E19-4280-B826-9D58EDA50A8A}"/>
              </c:ext>
            </c:extLst>
          </c:dPt>
          <c:dLbls>
            <c:dLbl>
              <c:idx val="0"/>
              <c:layout>
                <c:manualLayout>
                  <c:x val="-1.0242478011307928E-2"/>
                  <c:y val="-6.6697181344758341E-2"/>
                </c:manualLayout>
              </c:layout>
              <c:tx>
                <c:rich>
                  <a:bodyPr/>
                  <a:lstStyle/>
                  <a:p>
                    <a:fld id="{C2680C06-14F0-4113-9478-879E99F3A892}"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1-8E19-4280-B826-9D58EDA50A8A}"/>
                </c:ext>
              </c:extLst>
            </c:dLbl>
            <c:dLbl>
              <c:idx val="1"/>
              <c:layout>
                <c:manualLayout>
                  <c:x val="-6.7282725754653494E-3"/>
                  <c:y val="-1.599543634410323E-2"/>
                </c:manualLayout>
              </c:layout>
              <c:tx>
                <c:rich>
                  <a:bodyPr rot="0" spcFirstLastPara="1" vertOverflow="ellipsis" vert="horz" wrap="square" anchor="ctr" anchorCtr="1"/>
                  <a:lstStyle/>
                  <a:p>
                    <a:pPr>
                      <a:defRPr sz="2400" b="0" i="0" u="none" strike="noStrike" kern="1200" baseline="0">
                        <a:solidFill>
                          <a:schemeClr val="accent2">
                            <a:lumMod val="10000"/>
                          </a:schemeClr>
                        </a:solidFill>
                        <a:latin typeface="Montserrat Medium" panose="00000600000000000000" pitchFamily="2" charset="0"/>
                        <a:ea typeface="+mn-ea"/>
                        <a:cs typeface="Poppins" pitchFamily="2" charset="77"/>
                      </a:defRPr>
                    </a:pPr>
                    <a:fld id="{B56BA7DE-5A9E-473D-916B-47DD17528073}" type="VALUE">
                      <a:rPr lang="en-US" sz="2400" b="0" smtClean="0">
                        <a:solidFill>
                          <a:schemeClr val="accent2">
                            <a:lumMod val="10000"/>
                          </a:schemeClr>
                        </a:solidFill>
                        <a:latin typeface="Montserrat Medium" panose="00000600000000000000" pitchFamily="2" charset="0"/>
                      </a:rPr>
                      <a:pPr>
                        <a:defRPr b="0">
                          <a:solidFill>
                            <a:schemeClr val="accent2">
                              <a:lumMod val="10000"/>
                            </a:schemeClr>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400" b="0" i="0" u="none" strike="noStrike" kern="1200" baseline="0">
                      <a:solidFill>
                        <a:schemeClr val="accent2">
                          <a:lumMod val="10000"/>
                        </a:schemeClr>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3-8E19-4280-B826-9D58EDA50A8A}"/>
                </c:ext>
              </c:extLst>
            </c:dLbl>
            <c:spPr>
              <a:noFill/>
              <a:ln>
                <a:noFill/>
              </a:ln>
              <a:effectLst/>
            </c:spPr>
            <c:txPr>
              <a:bodyPr rot="0" spcFirstLastPara="1" vertOverflow="ellipsis" vert="horz" wrap="square" anchor="ctr" anchorCtr="1"/>
              <a:lstStyle/>
              <a:p>
                <a:pPr>
                  <a:defRPr sz="2400" b="0" i="0" u="none" strike="noStrike" kern="1200" baseline="0">
                    <a:solidFill>
                      <a:schemeClr val="accent2">
                        <a:lumMod val="10000"/>
                      </a:schemeClr>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formatCode="&quot;$&quot;#,##0_);[Red]\(&quot;$&quot;#,##0\)">
                  <c:v>178218.09</c:v>
                </c:pt>
                <c:pt idx="1">
                  <c:v>126960</c:v>
                </c:pt>
              </c:numCache>
            </c:numRef>
          </c:val>
          <c:extLst>
            <c:ext xmlns:c16="http://schemas.microsoft.com/office/drawing/2014/chart" uri="{C3380CC4-5D6E-409C-BE32-E72D297353CC}">
              <c16:uniqueId val="{00000004-8E19-4280-B826-9D58EDA50A8A}"/>
            </c:ext>
          </c:extLst>
        </c:ser>
        <c:dLbls>
          <c:dLblPos val="ctr"/>
          <c:showLegendKey val="0"/>
          <c:showVal val="1"/>
          <c:showCatName val="0"/>
          <c:showSerName val="0"/>
          <c:showPercent val="0"/>
          <c:showBubbleSize val="0"/>
        </c:dLbls>
        <c:gapWidth val="70"/>
        <c:axId val="-1880676480"/>
        <c:axId val="-1880685184"/>
      </c:barChart>
      <c:catAx>
        <c:axId val="-18806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s-SV" sz="20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80685184"/>
        <c:crosses val="autoZero"/>
        <c:auto val="1"/>
        <c:lblAlgn val="ctr"/>
        <c:lblOffset val="100"/>
        <c:noMultiLvlLbl val="0"/>
      </c:catAx>
      <c:valAx>
        <c:axId val="-1880685184"/>
        <c:scaling>
          <c:orientation val="minMax"/>
        </c:scaling>
        <c:delete val="1"/>
        <c:axPos val="l"/>
        <c:numFmt formatCode="&quot;$&quot;#,##0_);[Red]\(&quot;$&quot;#,##0\)" sourceLinked="1"/>
        <c:majorTickMark val="none"/>
        <c:minorTickMark val="none"/>
        <c:tickLblPos val="nextTo"/>
        <c:crossAx val="-18806764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37549284263976701"/>
          <c:y val="0"/>
          <c:w val="0.62051566291656179"/>
          <c:h val="1"/>
        </c:manualLayout>
      </c:layout>
      <c:barChart>
        <c:barDir val="bar"/>
        <c:grouping val="clustered"/>
        <c:varyColors val="0"/>
        <c:ser>
          <c:idx val="0"/>
          <c:order val="0"/>
          <c:tx>
            <c:strRef>
              <c:f>Sheet1!$B$1</c:f>
              <c:strCache>
                <c:ptCount val="1"/>
                <c:pt idx="0">
                  <c:v>Visitas de Seguimiento</c:v>
                </c:pt>
              </c:strCache>
            </c:strRef>
          </c:tx>
          <c:spPr>
            <a:solidFill>
              <a:srgbClr val="1A2C57"/>
            </a:solidFill>
            <a:ln>
              <a:noFill/>
            </a:ln>
            <a:effectLst/>
          </c:spPr>
          <c:invertIfNegative val="0"/>
          <c:dPt>
            <c:idx val="0"/>
            <c:invertIfNegative val="0"/>
            <c:bubble3D val="0"/>
            <c:extLst>
              <c:ext xmlns:c16="http://schemas.microsoft.com/office/drawing/2014/chart" uri="{C3380CC4-5D6E-409C-BE32-E72D297353CC}">
                <c16:uniqueId val="{00000000-E901-4260-89FA-2CD97633EA7E}"/>
              </c:ext>
            </c:extLst>
          </c:dPt>
          <c:dPt>
            <c:idx val="1"/>
            <c:invertIfNegative val="0"/>
            <c:bubble3D val="0"/>
            <c:extLst>
              <c:ext xmlns:c16="http://schemas.microsoft.com/office/drawing/2014/chart" uri="{C3380CC4-5D6E-409C-BE32-E72D297353CC}">
                <c16:uniqueId val="{00000001-E901-4260-89FA-2CD97633EA7E}"/>
              </c:ext>
            </c:extLst>
          </c:dPt>
          <c:dLbls>
            <c:dLbl>
              <c:idx val="0"/>
              <c:layout>
                <c:manualLayout>
                  <c:x val="-8.0839187149652908E-2"/>
                  <c:y val="-2.6989755252318219E-2"/>
                </c:manualLayout>
              </c:layout>
              <c:tx>
                <c:rich>
                  <a:bodyPr/>
                  <a:lstStyle/>
                  <a:p>
                    <a:r>
                      <a:rPr lang="en-US"/>
                      <a:t>497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901-4260-89FA-2CD97633EA7E}"/>
                </c:ext>
              </c:extLst>
            </c:dLbl>
            <c:dLbl>
              <c:idx val="1"/>
              <c:layout>
                <c:manualLayout>
                  <c:x val="-7.3897022264804477E-2"/>
                  <c:y val="-3.5066997595089841E-2"/>
                </c:manualLayout>
              </c:layout>
              <c:tx>
                <c:rich>
                  <a:bodyPr/>
                  <a:lstStyle/>
                  <a:p>
                    <a:r>
                      <a:rPr lang="en-US"/>
                      <a:t>549</a:t>
                    </a:r>
                    <a:r>
                      <a:rPr lang="en-US" baseline="0"/>
                      <a:t> </a:t>
                    </a:r>
                    <a:r>
                      <a:rPr lang="en-US"/>
                      <a:t>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901-4260-89FA-2CD97633EA7E}"/>
                </c:ext>
              </c:extLst>
            </c:dLbl>
            <c:dLbl>
              <c:idx val="2"/>
              <c:layout>
                <c:manualLayout>
                  <c:x val="-9.0427735880699883E-2"/>
                  <c:y val="-3.9653488872148632E-2"/>
                </c:manualLayout>
              </c:layout>
              <c:tx>
                <c:rich>
                  <a:bodyPr/>
                  <a:lstStyle/>
                  <a:p>
                    <a:fld id="{3F0D73F4-1250-4BD3-9B6C-E34F8683E8B2}" type="VALUE">
                      <a:rPr lang="en-US" smtClean="0"/>
                      <a:pPr/>
                      <a:t>[VALOR]</a:t>
                    </a:fld>
                    <a:r>
                      <a:rPr lang="en-US" baseline="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901-4260-89FA-2CD97633EA7E}"/>
                </c:ext>
              </c:extLst>
            </c:dLbl>
            <c:dLbl>
              <c:idx val="3"/>
              <c:layout>
                <c:manualLayout>
                  <c:x val="8.4729529774393662E-3"/>
                  <c:y val="2.5139810690143869E-3"/>
                </c:manualLayout>
              </c:layout>
              <c:tx>
                <c:rich>
                  <a:bodyPr/>
                  <a:lstStyle/>
                  <a:p>
                    <a:fld id="{408C357F-67DD-4376-AD42-ECCAA7CB4A2F}" type="VALUE">
                      <a:rPr lang="en-US" smtClean="0"/>
                      <a:pPr/>
                      <a:t>[VALOR]</a:t>
                    </a:fld>
                    <a:r>
                      <a:rPr lang="en-US"/>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01-4260-89FA-2CD97633EA7E}"/>
                </c:ext>
              </c:extLst>
            </c:dLbl>
            <c:dLbl>
              <c:idx val="4"/>
              <c:layout>
                <c:manualLayout>
                  <c:x val="1.2685778771253408E-2"/>
                  <c:y val="0"/>
                </c:manualLayout>
              </c:layout>
              <c:tx>
                <c:rich>
                  <a:bodyPr/>
                  <a:lstStyle/>
                  <a:p>
                    <a:fld id="{634D361B-603F-490D-A54B-89E9443A91FC}" type="VALUE">
                      <a:rPr lang="en-US" smtClean="0"/>
                      <a:pPr/>
                      <a:t>[VALOR]</a:t>
                    </a:fld>
                    <a:r>
                      <a:rPr lang="en-US"/>
                      <a:t> (1%)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901-4260-89FA-2CD97633EA7E}"/>
                </c:ext>
              </c:extLst>
            </c:dLbl>
            <c:spPr>
              <a:noFill/>
              <a:ln>
                <a:noFill/>
              </a:ln>
              <a:effectLst/>
            </c:spPr>
            <c:txPr>
              <a:bodyPr rot="0" spcFirstLastPara="1" vertOverflow="ellipsis" vert="horz" wrap="square" anchor="ctr" anchorCtr="1"/>
              <a:lstStyle/>
              <a:p>
                <a:pPr>
                  <a:defRPr sz="3600" b="0" i="0" u="none" strike="noStrike" kern="1200" baseline="0">
                    <a:solidFill>
                      <a:schemeClr val="accent3"/>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Herramientas tecnológicas (Acciones formativas)</c:v>
                </c:pt>
                <c:pt idx="1">
                  <c:v>Acciones formativas In Situ Auditadas</c:v>
                </c:pt>
                <c:pt idx="2">
                  <c:v>Cursos en línea (Participantes)</c:v>
                </c:pt>
              </c:strCache>
            </c:strRef>
          </c:cat>
          <c:val>
            <c:numRef>
              <c:f>Sheet1!$B$2:$B$4</c:f>
              <c:numCache>
                <c:formatCode>#,##0</c:formatCode>
                <c:ptCount val="3"/>
                <c:pt idx="0">
                  <c:v>329</c:v>
                </c:pt>
                <c:pt idx="1">
                  <c:v>392</c:v>
                </c:pt>
                <c:pt idx="2">
                  <c:v>704</c:v>
                </c:pt>
              </c:numCache>
            </c:numRef>
          </c:val>
          <c:extLst>
            <c:ext xmlns:c16="http://schemas.microsoft.com/office/drawing/2014/chart" uri="{C3380CC4-5D6E-409C-BE32-E72D297353CC}">
              <c16:uniqueId val="{00000005-E901-4260-89FA-2CD97633EA7E}"/>
            </c:ext>
          </c:extLst>
        </c:ser>
        <c:dLbls>
          <c:dLblPos val="ctr"/>
          <c:showLegendKey val="0"/>
          <c:showVal val="1"/>
          <c:showCatName val="0"/>
          <c:showSerName val="0"/>
          <c:showPercent val="0"/>
          <c:showBubbleSize val="0"/>
        </c:dLbls>
        <c:gapWidth val="74"/>
        <c:axId val="-1858639936"/>
        <c:axId val="-1858648096"/>
      </c:barChart>
      <c:catAx>
        <c:axId val="-1858639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2000" b="0" i="0" u="none" strike="noStrike" kern="1200" baseline="0">
                <a:solidFill>
                  <a:schemeClr val="bg1"/>
                </a:solidFill>
                <a:latin typeface="Montserrat Medium" panose="00000600000000000000" pitchFamily="2" charset="0"/>
                <a:ea typeface="+mn-ea"/>
                <a:cs typeface="Poppins" pitchFamily="2" charset="77"/>
              </a:defRPr>
            </a:pPr>
            <a:endParaRPr lang="en-US"/>
          </a:p>
        </c:txPr>
        <c:crossAx val="-1858648096"/>
        <c:crosses val="autoZero"/>
        <c:auto val="1"/>
        <c:lblAlgn val="ctr"/>
        <c:lblOffset val="100"/>
        <c:noMultiLvlLbl val="0"/>
      </c:catAx>
      <c:valAx>
        <c:axId val="-1858648096"/>
        <c:scaling>
          <c:orientation val="minMax"/>
        </c:scaling>
        <c:delete val="1"/>
        <c:axPos val="b"/>
        <c:numFmt formatCode="#,##0" sourceLinked="1"/>
        <c:majorTickMark val="none"/>
        <c:minorTickMark val="none"/>
        <c:tickLblPos val="nextTo"/>
        <c:crossAx val="-1858639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i="0">
          <a:solidFill>
            <a:srgbClr val="0A0902"/>
          </a:solidFill>
          <a:latin typeface="Poppins" pitchFamily="2" charset="77"/>
          <a:cs typeface="Poppins" pitchFamily="2" charset="77"/>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F48D-418C-9F69-C113C27417E2}"/>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F48D-418C-9F69-C113C27417E2}"/>
              </c:ext>
            </c:extLst>
          </c:dPt>
          <c:dPt>
            <c:idx val="2"/>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5-F48D-418C-9F69-C113C27417E2}"/>
              </c:ext>
            </c:extLst>
          </c:dPt>
          <c:dPt>
            <c:idx val="3"/>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7-F48D-418C-9F69-C113C27417E2}"/>
              </c:ext>
            </c:extLst>
          </c:dPt>
          <c:dLbls>
            <c:dLbl>
              <c:idx val="0"/>
              <c:layout>
                <c:manualLayout>
                  <c:x val="-0.12985588720134378"/>
                  <c:y val="-0.19456589739595312"/>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6961595914212627"/>
                      <c:h val="0.22167978457452728"/>
                    </c:manualLayout>
                  </c15:layout>
                </c:ext>
                <c:ext xmlns:c16="http://schemas.microsoft.com/office/drawing/2014/chart" uri="{C3380CC4-5D6E-409C-BE32-E72D297353CC}">
                  <c16:uniqueId val="{00000001-F48D-418C-9F69-C113C27417E2}"/>
                </c:ext>
              </c:extLst>
            </c:dLbl>
            <c:dLbl>
              <c:idx val="1"/>
              <c:layout>
                <c:manualLayout>
                  <c:x val="0.1388585317172065"/>
                  <c:y val="0.20255483928399221"/>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9445189087748077"/>
                      <c:h val="0.23424132499524"/>
                    </c:manualLayout>
                  </c15:layout>
                </c:ext>
                <c:ext xmlns:c16="http://schemas.microsoft.com/office/drawing/2014/chart" uri="{C3380CC4-5D6E-409C-BE32-E72D297353CC}">
                  <c16:uniqueId val="{00000003-F48D-418C-9F69-C113C27417E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_-"$"* #,##0.0_-;\-"$"* #,##0.0_-;_-"$"* "-"??_-;_-@_-</c:formatCode>
                <c:ptCount val="2"/>
                <c:pt idx="0">
                  <c:v>15.1</c:v>
                </c:pt>
                <c:pt idx="1">
                  <c:v>12.8</c:v>
                </c:pt>
              </c:numCache>
            </c:numRef>
          </c:val>
          <c:extLst>
            <c:ext xmlns:c16="http://schemas.microsoft.com/office/drawing/2014/chart" uri="{C3380CC4-5D6E-409C-BE32-E72D297353CC}">
              <c16:uniqueId val="{00000008-F48D-418C-9F69-C113C27417E2}"/>
            </c:ext>
          </c:extLst>
        </c:ser>
        <c:dLbls>
          <c:showLegendKey val="0"/>
          <c:showVal val="0"/>
          <c:showCatName val="0"/>
          <c:showSerName val="0"/>
          <c:showPercent val="0"/>
          <c:showBubbleSize val="0"/>
          <c:showLeaderLines val="1"/>
        </c:dLbls>
        <c:firstSliceAng val="176"/>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
          <c:y val="2.6887944528570018E-2"/>
          <c:w val="1"/>
          <c:h val="0.73856130319097568"/>
        </c:manualLayout>
      </c:layout>
      <c:barChart>
        <c:barDir val="col"/>
        <c:grouping val="clustered"/>
        <c:varyColors val="0"/>
        <c:ser>
          <c:idx val="0"/>
          <c:order val="0"/>
          <c:tx>
            <c:strRef>
              <c:f>Sheet1!$B$1</c:f>
              <c:strCache>
                <c:ptCount val="1"/>
                <c:pt idx="0">
                  <c:v>Monto Invertido</c:v>
                </c:pt>
              </c:strCache>
            </c:strRef>
          </c:tx>
          <c:spPr>
            <a:solidFill>
              <a:srgbClr val="CA7D02"/>
            </a:solidFill>
            <a:ln>
              <a:noFill/>
            </a:ln>
            <a:effectLst/>
          </c:spPr>
          <c:invertIfNegative val="0"/>
          <c:dPt>
            <c:idx val="0"/>
            <c:invertIfNegative val="0"/>
            <c:bubble3D val="0"/>
            <c:spPr>
              <a:solidFill>
                <a:srgbClr val="CA7D02"/>
              </a:solidFill>
              <a:ln>
                <a:noFill/>
              </a:ln>
              <a:effectLst/>
            </c:spPr>
            <c:extLst>
              <c:ext xmlns:c16="http://schemas.microsoft.com/office/drawing/2014/chart" uri="{C3380CC4-5D6E-409C-BE32-E72D297353CC}">
                <c16:uniqueId val="{00000001-85A5-483D-A8E8-C6231261A14A}"/>
              </c:ext>
            </c:extLst>
          </c:dPt>
          <c:dPt>
            <c:idx val="1"/>
            <c:invertIfNegative val="0"/>
            <c:bubble3D val="0"/>
            <c:spPr>
              <a:solidFill>
                <a:srgbClr val="1A2C57"/>
              </a:solidFill>
              <a:ln>
                <a:noFill/>
              </a:ln>
              <a:effectLst/>
            </c:spPr>
            <c:extLst>
              <c:ext xmlns:c16="http://schemas.microsoft.com/office/drawing/2014/chart" uri="{C3380CC4-5D6E-409C-BE32-E72D297353CC}">
                <c16:uniqueId val="{00000003-85A5-483D-A8E8-C6231261A14A}"/>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0.3083648464756748"/>
                      <c:h val="0.15413262018549162"/>
                    </c:manualLayout>
                  </c15:layout>
                </c:ext>
                <c:ext xmlns:c16="http://schemas.microsoft.com/office/drawing/2014/chart" uri="{C3380CC4-5D6E-409C-BE32-E72D297353CC}">
                  <c16:uniqueId val="{00000001-85A5-483D-A8E8-C6231261A14A}"/>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0.32579649380151066"/>
                      <c:h val="0.15413262018549162"/>
                    </c:manualLayout>
                  </c15:layout>
                </c:ext>
                <c:ext xmlns:c16="http://schemas.microsoft.com/office/drawing/2014/chart" uri="{C3380CC4-5D6E-409C-BE32-E72D297353CC}">
                  <c16:uniqueId val="{00000003-85A5-483D-A8E8-C6231261A14A}"/>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2"/>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formatCode="&quot;$&quot;#,##0_);[Red]\(&quot;$&quot;#,##0\)">
                  <c:v>286444.45</c:v>
                </c:pt>
                <c:pt idx="1">
                  <c:v>193622.08</c:v>
                </c:pt>
              </c:numCache>
            </c:numRef>
          </c:val>
          <c:extLst>
            <c:ext xmlns:c16="http://schemas.microsoft.com/office/drawing/2014/chart" uri="{C3380CC4-5D6E-409C-BE32-E72D297353CC}">
              <c16:uniqueId val="{00000004-85A5-483D-A8E8-C6231261A14A}"/>
            </c:ext>
          </c:extLst>
        </c:ser>
        <c:dLbls>
          <c:dLblPos val="ctr"/>
          <c:showLegendKey val="0"/>
          <c:showVal val="1"/>
          <c:showCatName val="0"/>
          <c:showSerName val="0"/>
          <c:showPercent val="0"/>
          <c:showBubbleSize val="0"/>
        </c:dLbls>
        <c:gapWidth val="70"/>
        <c:axId val="-1858647552"/>
        <c:axId val="-1858647008"/>
      </c:barChart>
      <c:catAx>
        <c:axId val="-185864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bg2"/>
                </a:solidFill>
                <a:latin typeface="Montserrat Medium" panose="00000600000000000000" pitchFamily="2" charset="0"/>
                <a:ea typeface="+mn-ea"/>
                <a:cs typeface="Poppins" pitchFamily="2" charset="77"/>
              </a:defRPr>
            </a:pPr>
            <a:endParaRPr lang="en-US"/>
          </a:p>
        </c:txPr>
        <c:crossAx val="-1858647008"/>
        <c:crosses val="autoZero"/>
        <c:auto val="1"/>
        <c:lblAlgn val="ctr"/>
        <c:lblOffset val="100"/>
        <c:noMultiLvlLbl val="0"/>
      </c:catAx>
      <c:valAx>
        <c:axId val="-1858647008"/>
        <c:scaling>
          <c:orientation val="minMax"/>
          <c:min val="0"/>
        </c:scaling>
        <c:delete val="1"/>
        <c:axPos val="l"/>
        <c:numFmt formatCode="&quot;$&quot;#,##0_);[Red]\(&quot;$&quot;#,##0\)" sourceLinked="1"/>
        <c:majorTickMark val="out"/>
        <c:minorTickMark val="none"/>
        <c:tickLblPos val="nextTo"/>
        <c:crossAx val="-18586475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rgbClr val="0A0902"/>
          </a:solidFill>
          <a:latin typeface="Poppins" pitchFamily="2" charset="77"/>
          <a:cs typeface="Poppins" pitchFamily="2" charset="77"/>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8.3878814287349307E-2"/>
          <c:y val="4.7149819766867274E-2"/>
          <c:w val="0.85202516267903661"/>
          <c:h val="0.73856130319097568"/>
        </c:manualLayout>
      </c:layout>
      <c:barChart>
        <c:barDir val="col"/>
        <c:grouping val="clustered"/>
        <c:varyColors val="0"/>
        <c:ser>
          <c:idx val="0"/>
          <c:order val="0"/>
          <c:tx>
            <c:strRef>
              <c:f>Sheet1!$B$1</c:f>
              <c:strCache>
                <c:ptCount val="1"/>
                <c:pt idx="0">
                  <c:v>Monto Invertido</c:v>
                </c:pt>
              </c:strCache>
            </c:strRef>
          </c:tx>
          <c:spPr>
            <a:solidFill>
              <a:srgbClr val="CA7D02"/>
            </a:solidFill>
            <a:ln>
              <a:noFill/>
            </a:ln>
            <a:effectLst/>
          </c:spPr>
          <c:invertIfNegative val="0"/>
          <c:dPt>
            <c:idx val="0"/>
            <c:invertIfNegative val="0"/>
            <c:bubble3D val="0"/>
            <c:spPr>
              <a:solidFill>
                <a:srgbClr val="CA7D02"/>
              </a:solidFill>
              <a:ln>
                <a:noFill/>
              </a:ln>
              <a:effectLst/>
            </c:spPr>
            <c:extLst>
              <c:ext xmlns:c16="http://schemas.microsoft.com/office/drawing/2014/chart" uri="{C3380CC4-5D6E-409C-BE32-E72D297353CC}">
                <c16:uniqueId val="{00000001-0FCE-4AF8-BA76-CC9D8977CF4B}"/>
              </c:ext>
            </c:extLst>
          </c:dPt>
          <c:dPt>
            <c:idx val="1"/>
            <c:invertIfNegative val="0"/>
            <c:bubble3D val="0"/>
            <c:spPr>
              <a:solidFill>
                <a:srgbClr val="1A2C57"/>
              </a:solidFill>
              <a:ln>
                <a:noFill/>
              </a:ln>
              <a:effectLst/>
            </c:spPr>
            <c:extLst>
              <c:ext xmlns:c16="http://schemas.microsoft.com/office/drawing/2014/chart" uri="{C3380CC4-5D6E-409C-BE32-E72D297353CC}">
                <c16:uniqueId val="{00000003-0FCE-4AF8-BA76-CC9D8977CF4B}"/>
              </c:ext>
            </c:extLst>
          </c:dPt>
          <c:dLbls>
            <c:dLbl>
              <c:idx val="0"/>
              <c:layout>
                <c:manualLayout>
                  <c:x val="-6.914402951841734E-3"/>
                  <c:y val="-1.8482868749707414E-2"/>
                </c:manualLayout>
              </c:layout>
              <c:tx>
                <c:rich>
                  <a:bodyPr/>
                  <a:lstStyle/>
                  <a:p>
                    <a:fld id="{C2680C06-14F0-4113-9478-879E99F3A892}" type="VALUE">
                      <a:rPr lang="en-US" smtClean="0">
                        <a:solidFill>
                          <a:schemeClr val="bg2"/>
                        </a:solidFill>
                        <a:latin typeface="Montserrat Medium" panose="00000600000000000000" pitchFamily="2" charset="0"/>
                      </a:rPr>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1-0FCE-4AF8-BA76-CC9D8977CF4B}"/>
                </c:ext>
              </c:extLst>
            </c:dLbl>
            <c:dLbl>
              <c:idx val="1"/>
              <c:layout>
                <c:manualLayout>
                  <c:x val="-6.7282725754653494E-3"/>
                  <c:y val="-1.599543634410323E-2"/>
                </c:manualLayout>
              </c:layout>
              <c:tx>
                <c:rich>
                  <a:bodyPr rot="0" spcFirstLastPara="1" vertOverflow="ellipsis" vert="horz" wrap="square" anchor="ctr" anchorCtr="1"/>
                  <a:lstStyle/>
                  <a:p>
                    <a:pPr>
                      <a:defRPr sz="2400" b="0" i="0" u="none" strike="noStrike" kern="1200" baseline="0">
                        <a:solidFill>
                          <a:schemeClr val="bg2"/>
                        </a:solidFill>
                        <a:latin typeface="Montserrat Medium" panose="00000600000000000000" pitchFamily="2" charset="0"/>
                        <a:ea typeface="+mn-ea"/>
                        <a:cs typeface="Poppins" pitchFamily="2" charset="77"/>
                      </a:defRPr>
                    </a:pPr>
                    <a:fld id="{B56BA7DE-5A9E-473D-916B-47DD17528073}" type="VALUE">
                      <a:rPr lang="en-US" sz="2400" b="0">
                        <a:solidFill>
                          <a:schemeClr val="bg2"/>
                        </a:solidFill>
                        <a:latin typeface="Montserrat Medium" panose="00000600000000000000" pitchFamily="2" charset="0"/>
                      </a:rPr>
                      <a:pPr>
                        <a:defRPr b="0">
                          <a:solidFill>
                            <a:schemeClr val="bg2"/>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3-0FCE-4AF8-BA76-CC9D8977CF4B}"/>
                </c:ext>
              </c:extLst>
            </c:dLbl>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formatCode="&quot;$&quot;#,##0_);[Red]\(&quot;$&quot;#,##0\)">
                  <c:v>428000</c:v>
                </c:pt>
                <c:pt idx="1">
                  <c:v>199323</c:v>
                </c:pt>
              </c:numCache>
            </c:numRef>
          </c:val>
          <c:extLst>
            <c:ext xmlns:c16="http://schemas.microsoft.com/office/drawing/2014/chart" uri="{C3380CC4-5D6E-409C-BE32-E72D297353CC}">
              <c16:uniqueId val="{00000004-0FCE-4AF8-BA76-CC9D8977CF4B}"/>
            </c:ext>
          </c:extLst>
        </c:ser>
        <c:dLbls>
          <c:dLblPos val="ctr"/>
          <c:showLegendKey val="0"/>
          <c:showVal val="1"/>
          <c:showCatName val="0"/>
          <c:showSerName val="0"/>
          <c:showPercent val="0"/>
          <c:showBubbleSize val="0"/>
        </c:dLbls>
        <c:gapWidth val="70"/>
        <c:axId val="-1858649728"/>
        <c:axId val="-1858652992"/>
      </c:barChart>
      <c:catAx>
        <c:axId val="-18586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solidFill>
                <a:latin typeface="Montserrat Medium" panose="00000600000000000000" pitchFamily="2" charset="0"/>
                <a:ea typeface="+mn-ea"/>
                <a:cs typeface="Poppins" pitchFamily="2" charset="77"/>
              </a:defRPr>
            </a:pPr>
            <a:endParaRPr lang="en-US"/>
          </a:p>
        </c:txPr>
        <c:crossAx val="-1858652992"/>
        <c:crosses val="autoZero"/>
        <c:auto val="1"/>
        <c:lblAlgn val="ctr"/>
        <c:lblOffset val="100"/>
        <c:noMultiLvlLbl val="0"/>
      </c:catAx>
      <c:valAx>
        <c:axId val="-1858652992"/>
        <c:scaling>
          <c:orientation val="minMax"/>
        </c:scaling>
        <c:delete val="1"/>
        <c:axPos val="l"/>
        <c:numFmt formatCode="&quot;$&quot;#,##0_);[Red]\(&quot;$&quot;#,##0\)" sourceLinked="1"/>
        <c:majorTickMark val="none"/>
        <c:minorTickMark val="none"/>
        <c:tickLblPos val="nextTo"/>
        <c:crossAx val="-1858649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rgbClr val="0A0902"/>
          </a:solidFill>
          <a:latin typeface="Poppins" pitchFamily="2" charset="77"/>
          <a:cs typeface="Poppins" pitchFamily="2" charset="77"/>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1743265747366911"/>
          <c:y val="0"/>
          <c:w val="0.74237325879796079"/>
          <c:h val="0.92703450851145019"/>
        </c:manualLayout>
      </c:layout>
      <c:barChart>
        <c:barDir val="bar"/>
        <c:grouping val="clustered"/>
        <c:varyColors val="0"/>
        <c:ser>
          <c:idx val="0"/>
          <c:order val="0"/>
          <c:tx>
            <c:strRef>
              <c:f>Sheet1!$B$1</c:f>
              <c:strCache>
                <c:ptCount val="1"/>
                <c:pt idx="0">
                  <c:v>Sales</c:v>
                </c:pt>
              </c:strCache>
            </c:strRef>
          </c:tx>
          <c:spPr>
            <a:solidFill>
              <a:srgbClr val="1A2C57"/>
            </a:solidFill>
            <a:ln w="19050">
              <a:noFill/>
            </a:ln>
            <a:effectLst/>
          </c:spPr>
          <c:invertIfNegative val="0"/>
          <c:dPt>
            <c:idx val="0"/>
            <c:invertIfNegative val="0"/>
            <c:bubble3D val="0"/>
            <c:extLst>
              <c:ext xmlns:c16="http://schemas.microsoft.com/office/drawing/2014/chart" uri="{C3380CC4-5D6E-409C-BE32-E72D297353CC}">
                <c16:uniqueId val="{00000000-FE6D-415E-BCEF-87354C6BDF79}"/>
              </c:ext>
            </c:extLst>
          </c:dPt>
          <c:dPt>
            <c:idx val="1"/>
            <c:invertIfNegative val="0"/>
            <c:bubble3D val="0"/>
            <c:extLst>
              <c:ext xmlns:c16="http://schemas.microsoft.com/office/drawing/2014/chart" uri="{C3380CC4-5D6E-409C-BE32-E72D297353CC}">
                <c16:uniqueId val="{00000001-FE6D-415E-BCEF-87354C6BDF79}"/>
              </c:ext>
            </c:extLst>
          </c:dPt>
          <c:dPt>
            <c:idx val="2"/>
            <c:invertIfNegative val="0"/>
            <c:bubble3D val="0"/>
            <c:extLst>
              <c:ext xmlns:c16="http://schemas.microsoft.com/office/drawing/2014/chart" uri="{C3380CC4-5D6E-409C-BE32-E72D297353CC}">
                <c16:uniqueId val="{00000002-FE6D-415E-BCEF-87354C6BDF79}"/>
              </c:ext>
            </c:extLst>
          </c:dPt>
          <c:dPt>
            <c:idx val="3"/>
            <c:invertIfNegative val="0"/>
            <c:bubble3D val="0"/>
            <c:extLst>
              <c:ext xmlns:c16="http://schemas.microsoft.com/office/drawing/2014/chart" uri="{C3380CC4-5D6E-409C-BE32-E72D297353CC}">
                <c16:uniqueId val="{00000003-FE6D-415E-BCEF-87354C6BDF79}"/>
              </c:ext>
            </c:extLst>
          </c:dPt>
          <c:dLbls>
            <c:dLbl>
              <c:idx val="3"/>
              <c:tx>
                <c:rich>
                  <a:bodyPr rot="0" spcFirstLastPara="1" vertOverflow="ellipsis" vert="horz" wrap="square" lIns="38100" tIns="19050" rIns="38100" bIns="19050" anchor="ctr" anchorCtr="1">
                    <a:noAutofit/>
                  </a:bodyPr>
                  <a:lstStyle/>
                  <a:p>
                    <a:pPr>
                      <a:defRPr sz="2800" b="0" i="0" u="none" strike="noStrike" kern="1200" baseline="0">
                        <a:solidFill>
                          <a:srgbClr val="0A0902"/>
                        </a:solidFill>
                        <a:latin typeface="Montserrat Medium" panose="00000600000000000000" pitchFamily="2" charset="0"/>
                        <a:ea typeface="+mn-ea"/>
                        <a:cs typeface="+mn-cs"/>
                      </a:defRPr>
                    </a:pPr>
                    <a:fld id="{5F607CA1-C69D-4FA8-A5AC-EECEA48CFF27}" type="VALUE">
                      <a:rPr lang="en-US" sz="2800" b="0" smtClean="0">
                        <a:latin typeface="Montserrat Medium" panose="00000600000000000000" pitchFamily="2" charset="0"/>
                      </a:rPr>
                      <a:pPr>
                        <a:defRPr sz="2800">
                          <a:solidFill>
                            <a:srgbClr val="0A0902"/>
                          </a:solidFill>
                          <a:latin typeface="Montserrat Medium" panose="00000600000000000000" pitchFamily="2" charset="0"/>
                        </a:defRPr>
                      </a:pPr>
                      <a:t>[VALOR]</a:t>
                    </a:fld>
                    <a:r>
                      <a:rPr lang="en-US" sz="2800" b="0">
                        <a:latin typeface="Montserrat Medium" panose="00000600000000000000" pitchFamily="2" charset="0"/>
                      </a:rPr>
                      <a:t> /</a:t>
                    </a:r>
                    <a:r>
                      <a:rPr lang="en-US" sz="2800" b="0" baseline="0">
                        <a:latin typeface="Montserrat Medium" panose="00000600000000000000" pitchFamily="2" charset="0"/>
                      </a:rPr>
                      <a:t> 197,429 Vistas</a:t>
                    </a:r>
                  </a:p>
                </c:rich>
              </c:tx>
              <c:spPr>
                <a:noFill/>
                <a:ln>
                  <a:noFill/>
                </a:ln>
                <a:effectLst/>
              </c:spPr>
              <c:txPr>
                <a:bodyPr rot="0" spcFirstLastPara="1" vertOverflow="ellipsis" vert="horz" wrap="square" lIns="38100" tIns="19050" rIns="38100" bIns="19050" anchor="ctr" anchorCtr="1">
                  <a:noAutofit/>
                </a:bodyPr>
                <a:lstStyle/>
                <a:p>
                  <a:pPr>
                    <a:defRPr sz="2800" b="0" i="0" u="none" strike="noStrike" kern="1200" baseline="0">
                      <a:solidFill>
                        <a:srgbClr val="0A0902"/>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53119659467686831"/>
                      <c:h val="0.18481326503001355"/>
                    </c:manualLayout>
                  </c15:layout>
                  <c15:dlblFieldTable/>
                  <c15:showDataLabelsRange val="0"/>
                </c:ext>
                <c:ext xmlns:c16="http://schemas.microsoft.com/office/drawing/2014/chart" uri="{C3380CC4-5D6E-409C-BE32-E72D297353CC}">
                  <c16:uniqueId val="{00000003-FE6D-415E-BCEF-87354C6BDF7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A0902"/>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Facebook</c:v>
                </c:pt>
                <c:pt idx="1">
                  <c:v>Instagram</c:v>
                </c:pt>
                <c:pt idx="2">
                  <c:v>Twitter</c:v>
                </c:pt>
                <c:pt idx="3">
                  <c:v>YouTube</c:v>
                </c:pt>
                <c:pt idx="4">
                  <c:v>LinkedIn</c:v>
                </c:pt>
              </c:strCache>
            </c:strRef>
          </c:cat>
          <c:val>
            <c:numRef>
              <c:f>Sheet1!$B$2:$B$6</c:f>
              <c:numCache>
                <c:formatCode>#,##0</c:formatCode>
                <c:ptCount val="5"/>
                <c:pt idx="0">
                  <c:v>4760</c:v>
                </c:pt>
                <c:pt idx="1">
                  <c:v>1349</c:v>
                </c:pt>
                <c:pt idx="2" formatCode="General">
                  <c:v>102</c:v>
                </c:pt>
                <c:pt idx="3" formatCode="General">
                  <c:v>245</c:v>
                </c:pt>
                <c:pt idx="4">
                  <c:v>2832</c:v>
                </c:pt>
              </c:numCache>
            </c:numRef>
          </c:val>
          <c:extLst>
            <c:ext xmlns:c16="http://schemas.microsoft.com/office/drawing/2014/chart" uri="{C3380CC4-5D6E-409C-BE32-E72D297353CC}">
              <c16:uniqueId val="{00000004-FE6D-415E-BCEF-87354C6BDF79}"/>
            </c:ext>
          </c:extLst>
        </c:ser>
        <c:dLbls>
          <c:showLegendKey val="0"/>
          <c:showVal val="0"/>
          <c:showCatName val="0"/>
          <c:showSerName val="0"/>
          <c:showPercent val="0"/>
          <c:showBubbleSize val="0"/>
        </c:dLbls>
        <c:gapWidth val="100"/>
        <c:axId val="-1858639392"/>
        <c:axId val="-1858649184"/>
      </c:barChart>
      <c:valAx>
        <c:axId val="-1858649184"/>
        <c:scaling>
          <c:orientation val="minMax"/>
        </c:scaling>
        <c:delete val="1"/>
        <c:axPos val="b"/>
        <c:numFmt formatCode="#,##0" sourceLinked="1"/>
        <c:majorTickMark val="out"/>
        <c:minorTickMark val="none"/>
        <c:tickLblPos val="nextTo"/>
        <c:crossAx val="-1858639392"/>
        <c:crosses val="autoZero"/>
        <c:crossBetween val="between"/>
      </c:valAx>
      <c:catAx>
        <c:axId val="-1858639392"/>
        <c:scaling>
          <c:orientation val="minMax"/>
        </c:scaling>
        <c:delete val="1"/>
        <c:axPos val="l"/>
        <c:numFmt formatCode="General" sourceLinked="1"/>
        <c:majorTickMark val="out"/>
        <c:minorTickMark val="none"/>
        <c:tickLblPos val="nextTo"/>
        <c:crossAx val="-1858649184"/>
        <c:crosses val="autoZero"/>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260002819405927E-2"/>
          <c:y val="9.9807988660998867E-2"/>
          <c:w val="0.98340852197259121"/>
          <c:h val="0.78850501814671359"/>
        </c:manualLayout>
      </c:layout>
      <c:barChart>
        <c:barDir val="col"/>
        <c:grouping val="clustered"/>
        <c:varyColors val="0"/>
        <c:ser>
          <c:idx val="0"/>
          <c:order val="0"/>
          <c:tx>
            <c:strRef>
              <c:f>Sheet1!$B$1</c:f>
              <c:strCache>
                <c:ptCount val="1"/>
                <c:pt idx="0">
                  <c:v>Atendidos</c:v>
                </c:pt>
              </c:strCache>
            </c:strRef>
          </c:tx>
          <c:spPr>
            <a:solidFill>
              <a:srgbClr val="CA7D02"/>
            </a:solidFill>
            <a:ln>
              <a:noFill/>
            </a:ln>
            <a:effectLst/>
          </c:spPr>
          <c:invertIfNegative val="0"/>
          <c:dPt>
            <c:idx val="0"/>
            <c:invertIfNegative val="0"/>
            <c:bubble3D val="0"/>
            <c:extLst>
              <c:ext xmlns:c16="http://schemas.microsoft.com/office/drawing/2014/chart" uri="{C3380CC4-5D6E-409C-BE32-E72D297353CC}">
                <c16:uniqueId val="{00000000-925F-42FE-9689-E18EB162D589}"/>
              </c:ext>
            </c:extLst>
          </c:dPt>
          <c:dPt>
            <c:idx val="1"/>
            <c:invertIfNegative val="0"/>
            <c:bubble3D val="0"/>
            <c:extLst>
              <c:ext xmlns:c16="http://schemas.microsoft.com/office/drawing/2014/chart" uri="{C3380CC4-5D6E-409C-BE32-E72D297353CC}">
                <c16:uniqueId val="{00000001-925F-42FE-9689-E18EB162D589}"/>
              </c:ext>
            </c:extLst>
          </c:dPt>
          <c:dLbls>
            <c:dLbl>
              <c:idx val="0"/>
              <c:tx>
                <c:rich>
                  <a:bodyPr/>
                  <a:lstStyle/>
                  <a:p>
                    <a:fld id="{C2680C06-14F0-4113-9478-879E99F3A892}" type="VALUE">
                      <a:rPr lang="en-US" smtClean="0"/>
                      <a:pPr/>
                      <a:t>[VALOR]</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25F-42FE-9689-E18EB162D589}"/>
                </c:ext>
              </c:extLst>
            </c:dLbl>
            <c:dLbl>
              <c:idx val="1"/>
              <c:tx>
                <c:rich>
                  <a:bodyPr/>
                  <a:lstStyle/>
                  <a:p>
                    <a:fld id="{B56BA7DE-5A9E-473D-916B-47DD17528073}" type="VALUE">
                      <a:rPr lang="en-US" smtClean="0"/>
                      <a:pPr/>
                      <a:t>[VALOR]</a:t>
                    </a:fld>
                    <a:r>
                      <a:rPr lang="en-US" baseline="0"/>
                      <a:t> </a:t>
                    </a:r>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5F-42FE-9689-E18EB162D589}"/>
                </c:ext>
              </c:extLst>
            </c:dLbl>
            <c:dLbl>
              <c:idx val="2"/>
              <c:tx>
                <c:rich>
                  <a:bodyPr/>
                  <a:lstStyle/>
                  <a:p>
                    <a:fld id="{3F0D73F4-1250-4BD3-9B6C-E34F8683E8B2}" type="VALUE">
                      <a:rPr lang="en-US" smtClean="0"/>
                      <a:pPr/>
                      <a:t>[VALOR]</a:t>
                    </a:fld>
                    <a:r>
                      <a:rPr lang="en-US" baseline="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25F-42FE-9689-E18EB162D589}"/>
                </c:ext>
              </c:extLst>
            </c:dLbl>
            <c:dLbl>
              <c:idx val="3"/>
              <c:tx>
                <c:rich>
                  <a:bodyPr/>
                  <a:lstStyle/>
                  <a:p>
                    <a:fld id="{408C357F-67DD-4376-AD42-ECCAA7CB4A2F}"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5F-42FE-9689-E18EB162D589}"/>
                </c:ext>
              </c:extLst>
            </c:dLbl>
            <c:dLbl>
              <c:idx val="4"/>
              <c:tx>
                <c:rich>
                  <a:bodyPr/>
                  <a:lstStyle/>
                  <a:p>
                    <a:fld id="{634D361B-603F-490D-A54B-89E9443A91FC}"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25F-42FE-9689-E18EB162D589}"/>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c:v>
                </c:pt>
              </c:strCache>
            </c:strRef>
          </c:cat>
          <c:val>
            <c:numRef>
              <c:f>Sheet1!$B$2:$B$10</c:f>
              <c:numCache>
                <c:formatCode>General</c:formatCode>
                <c:ptCount val="9"/>
                <c:pt idx="0">
                  <c:v>78</c:v>
                </c:pt>
                <c:pt idx="1">
                  <c:v>166</c:v>
                </c:pt>
                <c:pt idx="2">
                  <c:v>146</c:v>
                </c:pt>
                <c:pt idx="3">
                  <c:v>94</c:v>
                </c:pt>
                <c:pt idx="4">
                  <c:v>125</c:v>
                </c:pt>
                <c:pt idx="5">
                  <c:v>131</c:v>
                </c:pt>
                <c:pt idx="6" formatCode="0">
                  <c:v>90</c:v>
                </c:pt>
                <c:pt idx="7" formatCode="0">
                  <c:v>92</c:v>
                </c:pt>
                <c:pt idx="8" formatCode="0">
                  <c:v>105</c:v>
                </c:pt>
              </c:numCache>
            </c:numRef>
          </c:val>
          <c:extLst>
            <c:ext xmlns:c16="http://schemas.microsoft.com/office/drawing/2014/chart" uri="{C3380CC4-5D6E-409C-BE32-E72D297353CC}">
              <c16:uniqueId val="{00000005-925F-42FE-9689-E18EB162D589}"/>
            </c:ext>
          </c:extLst>
        </c:ser>
        <c:ser>
          <c:idx val="1"/>
          <c:order val="1"/>
          <c:tx>
            <c:strRef>
              <c:f>Sheet1!$C$1</c:f>
              <c:strCache>
                <c:ptCount val="1"/>
                <c:pt idx="0">
                  <c:v>Recibidos</c:v>
                </c:pt>
              </c:strCache>
            </c:strRef>
          </c:tx>
          <c:spPr>
            <a:solidFill>
              <a:srgbClr val="132047"/>
            </a:solidFill>
            <a:ln>
              <a:noFill/>
            </a:ln>
            <a:effectLst/>
          </c:spPr>
          <c:invertIfNegative val="0"/>
          <c:dPt>
            <c:idx val="2"/>
            <c:invertIfNegative val="0"/>
            <c:bubble3D val="0"/>
            <c:extLst>
              <c:ext xmlns:c16="http://schemas.microsoft.com/office/drawing/2014/chart" uri="{C3380CC4-5D6E-409C-BE32-E72D297353CC}">
                <c16:uniqueId val="{00000006-925F-42FE-9689-E18EB162D589}"/>
              </c:ext>
            </c:extLst>
          </c:dPt>
          <c:dLbls>
            <c:spPr>
              <a:noFill/>
              <a:ln>
                <a:noFill/>
              </a:ln>
              <a:effectLst/>
            </c:spPr>
            <c:txPr>
              <a:bodyPr rot="0" spcFirstLastPara="1" vertOverflow="ellipsis" vert="horz" wrap="square" anchor="ctr" anchorCtr="1"/>
              <a:lstStyle/>
              <a:p>
                <a:pPr algn="ctr">
                  <a:defRPr sz="20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c:v>
                </c:pt>
              </c:strCache>
            </c:strRef>
          </c:cat>
          <c:val>
            <c:numRef>
              <c:f>Sheet1!$C$2:$C$10</c:f>
              <c:numCache>
                <c:formatCode>General</c:formatCode>
                <c:ptCount val="9"/>
                <c:pt idx="0">
                  <c:v>80</c:v>
                </c:pt>
                <c:pt idx="1">
                  <c:v>172</c:v>
                </c:pt>
                <c:pt idx="2">
                  <c:v>157</c:v>
                </c:pt>
                <c:pt idx="3">
                  <c:v>96</c:v>
                </c:pt>
                <c:pt idx="4">
                  <c:v>127</c:v>
                </c:pt>
                <c:pt idx="5">
                  <c:v>129</c:v>
                </c:pt>
                <c:pt idx="6">
                  <c:v>98</c:v>
                </c:pt>
                <c:pt idx="7">
                  <c:v>91</c:v>
                </c:pt>
                <c:pt idx="8">
                  <c:v>111</c:v>
                </c:pt>
              </c:numCache>
            </c:numRef>
          </c:val>
          <c:extLst>
            <c:ext xmlns:c16="http://schemas.microsoft.com/office/drawing/2014/chart" uri="{C3380CC4-5D6E-409C-BE32-E72D297353CC}">
              <c16:uniqueId val="{00000007-925F-42FE-9689-E18EB162D589}"/>
            </c:ext>
          </c:extLst>
        </c:ser>
        <c:dLbls>
          <c:dLblPos val="ctr"/>
          <c:showLegendKey val="0"/>
          <c:showVal val="1"/>
          <c:showCatName val="0"/>
          <c:showSerName val="0"/>
          <c:showPercent val="0"/>
          <c:showBubbleSize val="0"/>
        </c:dLbls>
        <c:gapWidth val="70"/>
        <c:axId val="-1858644288"/>
        <c:axId val="-1858642656"/>
      </c:barChart>
      <c:catAx>
        <c:axId val="-185864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58642656"/>
        <c:crosses val="autoZero"/>
        <c:auto val="1"/>
        <c:lblAlgn val="ctr"/>
        <c:lblOffset val="100"/>
        <c:noMultiLvlLbl val="0"/>
      </c:catAx>
      <c:valAx>
        <c:axId val="-1858642656"/>
        <c:scaling>
          <c:orientation val="minMax"/>
        </c:scaling>
        <c:delete val="1"/>
        <c:axPos val="l"/>
        <c:numFmt formatCode="General" sourceLinked="1"/>
        <c:majorTickMark val="none"/>
        <c:minorTickMark val="none"/>
        <c:tickLblPos val="nextTo"/>
        <c:crossAx val="-1858644288"/>
        <c:crosses val="autoZero"/>
        <c:crossBetween val="between"/>
      </c:valAx>
      <c:spPr>
        <a:noFill/>
        <a:ln>
          <a:noFill/>
        </a:ln>
        <a:effectLst/>
      </c:spPr>
    </c:plotArea>
    <c:legend>
      <c:legendPos val="r"/>
      <c:layout>
        <c:manualLayout>
          <c:xMode val="edge"/>
          <c:yMode val="edge"/>
          <c:x val="0.58765782463317939"/>
          <c:y val="0.13931485929487222"/>
          <c:w val="0.39027953791496056"/>
          <c:h val="0.1180198261473353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0" i="0">
          <a:solidFill>
            <a:schemeClr val="tx1"/>
          </a:solidFill>
          <a:latin typeface="Montserrat Medium" panose="00000600000000000000" pitchFamily="2" charset="0"/>
          <a:cs typeface="Poppins" pitchFamily="2" charset="77"/>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878814287349307E-2"/>
          <c:y val="0.10347990092851793"/>
          <c:w val="0.85202516267903661"/>
          <c:h val="0.73235800812692586"/>
        </c:manualLayout>
      </c:layout>
      <c:barChart>
        <c:barDir val="col"/>
        <c:grouping val="clustered"/>
        <c:varyColors val="0"/>
        <c:ser>
          <c:idx val="0"/>
          <c:order val="0"/>
          <c:tx>
            <c:strRef>
              <c:f>Sheet1!$B$1</c:f>
              <c:strCache>
                <c:ptCount val="1"/>
                <c:pt idx="0">
                  <c:v>Monto Invertido</c:v>
                </c:pt>
              </c:strCache>
            </c:strRef>
          </c:tx>
          <c:spPr>
            <a:solidFill>
              <a:schemeClr val="bg1">
                <a:lumMod val="50000"/>
              </a:schemeClr>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0-AE5F-48DC-8CEB-0E43E3E87B53}"/>
              </c:ext>
            </c:extLst>
          </c:dPt>
          <c:dPt>
            <c:idx val="1"/>
            <c:invertIfNegative val="0"/>
            <c:bubble3D val="0"/>
            <c:spPr>
              <a:solidFill>
                <a:schemeClr val="tx1"/>
              </a:solidFill>
              <a:ln>
                <a:noFill/>
              </a:ln>
              <a:effectLst/>
            </c:spPr>
            <c:extLst>
              <c:ext xmlns:c16="http://schemas.microsoft.com/office/drawing/2014/chart" uri="{C3380CC4-5D6E-409C-BE32-E72D297353CC}">
                <c16:uniqueId val="{00000002-AE5F-48DC-8CEB-0E43E3E87B53}"/>
              </c:ext>
            </c:extLst>
          </c:dPt>
          <c:dLbls>
            <c:dLbl>
              <c:idx val="0"/>
              <c:layout>
                <c:manualLayout>
                  <c:x val="-6.9144355430293142E-3"/>
                  <c:y val="-3.6825959660035791E-3"/>
                </c:manualLayout>
              </c:layout>
              <c:tx>
                <c:rich>
                  <a:bodyPr/>
                  <a:lstStyle/>
                  <a:p>
                    <a:fld id="{C2680C06-14F0-4113-9478-879E99F3A892}"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0-AE5F-48DC-8CEB-0E43E3E87B53}"/>
                </c:ext>
              </c:extLst>
            </c:dLbl>
            <c:dLbl>
              <c:idx val="1"/>
              <c:layout>
                <c:manualLayout>
                  <c:x val="-6.728216309365583E-3"/>
                  <c:y val="1.6071928713022057E-2"/>
                </c:manualLayout>
              </c:layout>
              <c:tx>
                <c:rich>
                  <a:bodyPr rot="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Poppins" pitchFamily="2" charset="77"/>
                      </a:defRPr>
                    </a:pPr>
                    <a:fld id="{B56BA7DE-5A9E-473D-916B-47DD17528073}" type="VALUE">
                      <a:rPr lang="en-US" sz="2400"/>
                      <a:pPr>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2-AE5F-48DC-8CEB-0E43E3E87B53}"/>
                </c:ext>
              </c:extLst>
            </c:dLbl>
            <c:spPr>
              <a:noFill/>
              <a:ln>
                <a:noFill/>
              </a:ln>
              <a:effectLst/>
            </c:spPr>
            <c:txPr>
              <a:bodyPr rot="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c:v>566732.57999999996</c:v>
                </c:pt>
                <c:pt idx="1">
                  <c:v>219369.08</c:v>
                </c:pt>
              </c:numCache>
            </c:numRef>
          </c:val>
          <c:extLst>
            <c:ext xmlns:c16="http://schemas.microsoft.com/office/drawing/2014/chart" uri="{C3380CC4-5D6E-409C-BE32-E72D297353CC}">
              <c16:uniqueId val="{00000003-AE5F-48DC-8CEB-0E43E3E87B53}"/>
            </c:ext>
          </c:extLst>
        </c:ser>
        <c:dLbls>
          <c:dLblPos val="ctr"/>
          <c:showLegendKey val="0"/>
          <c:showVal val="1"/>
          <c:showCatName val="0"/>
          <c:showSerName val="0"/>
          <c:showPercent val="0"/>
          <c:showBubbleSize val="0"/>
        </c:dLbls>
        <c:gapWidth val="70"/>
        <c:axId val="-1858642112"/>
        <c:axId val="-1858641568"/>
      </c:barChart>
      <c:catAx>
        <c:axId val="-185864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Poppins" pitchFamily="2" charset="77"/>
              </a:defRPr>
            </a:pPr>
            <a:endParaRPr lang="en-US"/>
          </a:p>
        </c:txPr>
        <c:crossAx val="-1858641568"/>
        <c:crosses val="autoZero"/>
        <c:auto val="1"/>
        <c:lblAlgn val="ctr"/>
        <c:lblOffset val="100"/>
        <c:noMultiLvlLbl val="0"/>
      </c:catAx>
      <c:valAx>
        <c:axId val="-1858641568"/>
        <c:scaling>
          <c:orientation val="minMax"/>
        </c:scaling>
        <c:delete val="1"/>
        <c:axPos val="l"/>
        <c:numFmt formatCode="&quot;$&quot;#,##0.00_);[Red]\(&quot;$&quot;#,##0.00\)" sourceLinked="1"/>
        <c:majorTickMark val="none"/>
        <c:minorTickMark val="none"/>
        <c:tickLblPos val="nextTo"/>
        <c:crossAx val="-18586421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0" i="0">
          <a:solidFill>
            <a:srgbClr val="132047"/>
          </a:solidFill>
          <a:latin typeface="Montserrat Medium" panose="00000600000000000000" pitchFamily="2" charset="0"/>
          <a:cs typeface="Poppins" pitchFamily="2" charset="77"/>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693081624068775"/>
          <c:y val="6.0381893135373205E-2"/>
          <c:w val="0.59010255781490351"/>
          <c:h val="0.92423604988757202"/>
        </c:manualLayout>
      </c:layout>
      <c:barChart>
        <c:barDir val="bar"/>
        <c:grouping val="clustered"/>
        <c:varyColors val="0"/>
        <c:ser>
          <c:idx val="0"/>
          <c:order val="0"/>
          <c:tx>
            <c:strRef>
              <c:f>Sheet1!$B$1</c:f>
              <c:strCache>
                <c:ptCount val="1"/>
                <c:pt idx="0">
                  <c:v>Sales</c:v>
                </c:pt>
              </c:strCache>
            </c:strRef>
          </c:tx>
          <c:spPr>
            <a:solidFill>
              <a:srgbClr val="CA7D02"/>
            </a:solidFill>
            <a:ln w="19050">
              <a:solidFill>
                <a:schemeClr val="tx2"/>
              </a:solidFill>
            </a:ln>
            <a:effectLst/>
          </c:spPr>
          <c:invertIfNegative val="0"/>
          <c:dPt>
            <c:idx val="0"/>
            <c:invertIfNegative val="0"/>
            <c:bubble3D val="0"/>
            <c:extLst>
              <c:ext xmlns:c16="http://schemas.microsoft.com/office/drawing/2014/chart" uri="{C3380CC4-5D6E-409C-BE32-E72D297353CC}">
                <c16:uniqueId val="{00000000-6F5D-4703-BC83-FD44A9C64CF8}"/>
              </c:ext>
            </c:extLst>
          </c:dPt>
          <c:dPt>
            <c:idx val="1"/>
            <c:invertIfNegative val="0"/>
            <c:bubble3D val="0"/>
            <c:extLst>
              <c:ext xmlns:c16="http://schemas.microsoft.com/office/drawing/2014/chart" uri="{C3380CC4-5D6E-409C-BE32-E72D297353CC}">
                <c16:uniqueId val="{00000001-6F5D-4703-BC83-FD44A9C64CF8}"/>
              </c:ext>
            </c:extLst>
          </c:dPt>
          <c:dPt>
            <c:idx val="2"/>
            <c:invertIfNegative val="0"/>
            <c:bubble3D val="0"/>
            <c:extLst>
              <c:ext xmlns:c16="http://schemas.microsoft.com/office/drawing/2014/chart" uri="{C3380CC4-5D6E-409C-BE32-E72D297353CC}">
                <c16:uniqueId val="{00000002-6F5D-4703-BC83-FD44A9C64CF8}"/>
              </c:ext>
            </c:extLst>
          </c:dPt>
          <c:dPt>
            <c:idx val="3"/>
            <c:invertIfNegative val="0"/>
            <c:bubble3D val="0"/>
            <c:extLst>
              <c:ext xmlns:c16="http://schemas.microsoft.com/office/drawing/2014/chart" uri="{C3380CC4-5D6E-409C-BE32-E72D297353CC}">
                <c16:uniqueId val="{00000003-6F5D-4703-BC83-FD44A9C64CF8}"/>
              </c:ext>
            </c:extLst>
          </c:dPt>
          <c:dPt>
            <c:idx val="4"/>
            <c:invertIfNegative val="0"/>
            <c:bubble3D val="0"/>
            <c:extLst>
              <c:ext xmlns:c16="http://schemas.microsoft.com/office/drawing/2014/chart" uri="{C3380CC4-5D6E-409C-BE32-E72D297353CC}">
                <c16:uniqueId val="{00000004-6F5D-4703-BC83-FD44A9C64CF8}"/>
              </c:ext>
            </c:extLst>
          </c:dPt>
          <c:dPt>
            <c:idx val="5"/>
            <c:invertIfNegative val="0"/>
            <c:bubble3D val="0"/>
            <c:extLst>
              <c:ext xmlns:c16="http://schemas.microsoft.com/office/drawing/2014/chart" uri="{C3380CC4-5D6E-409C-BE32-E72D297353CC}">
                <c16:uniqueId val="{00000005-6F5D-4703-BC83-FD44A9C64CF8}"/>
              </c:ext>
            </c:extLst>
          </c:dPt>
          <c:dLbls>
            <c:spPr>
              <a:noFill/>
              <a:ln>
                <a:noFill/>
              </a:ln>
              <a:effectLst/>
            </c:spPr>
            <c:txPr>
              <a:bodyPr rot="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Otros</c:v>
                </c:pt>
                <c:pt idx="1">
                  <c:v>Datos</c:v>
                </c:pt>
                <c:pt idx="2">
                  <c:v>Software</c:v>
                </c:pt>
                <c:pt idx="3">
                  <c:v>Internet</c:v>
                </c:pt>
                <c:pt idx="4">
                  <c:v>Hardware</c:v>
                </c:pt>
                <c:pt idx="5">
                  <c:v>Soporte a sistemas</c:v>
                </c:pt>
              </c:strCache>
            </c:strRef>
          </c:cat>
          <c:val>
            <c:numRef>
              <c:f>Sheet1!$B$2:$B$7</c:f>
              <c:numCache>
                <c:formatCode>General</c:formatCode>
                <c:ptCount val="6"/>
                <c:pt idx="0">
                  <c:v>273</c:v>
                </c:pt>
                <c:pt idx="1">
                  <c:v>59</c:v>
                </c:pt>
                <c:pt idx="2">
                  <c:v>66</c:v>
                </c:pt>
                <c:pt idx="3">
                  <c:v>91</c:v>
                </c:pt>
                <c:pt idx="4">
                  <c:v>252</c:v>
                </c:pt>
                <c:pt idx="5">
                  <c:v>280</c:v>
                </c:pt>
              </c:numCache>
            </c:numRef>
          </c:val>
          <c:extLst>
            <c:ext xmlns:c16="http://schemas.microsoft.com/office/drawing/2014/chart" uri="{C3380CC4-5D6E-409C-BE32-E72D297353CC}">
              <c16:uniqueId val="{00000006-6F5D-4703-BC83-FD44A9C64CF8}"/>
            </c:ext>
          </c:extLst>
        </c:ser>
        <c:dLbls>
          <c:showLegendKey val="0"/>
          <c:showVal val="0"/>
          <c:showCatName val="0"/>
          <c:showSerName val="0"/>
          <c:showPercent val="0"/>
          <c:showBubbleSize val="0"/>
        </c:dLbls>
        <c:gapWidth val="100"/>
        <c:axId val="997602943"/>
        <c:axId val="997604607"/>
      </c:barChart>
      <c:valAx>
        <c:axId val="997604607"/>
        <c:scaling>
          <c:orientation val="minMax"/>
        </c:scaling>
        <c:delete val="1"/>
        <c:axPos val="b"/>
        <c:numFmt formatCode="General" sourceLinked="1"/>
        <c:majorTickMark val="out"/>
        <c:minorTickMark val="none"/>
        <c:tickLblPos val="nextTo"/>
        <c:crossAx val="997602943"/>
        <c:crosses val="autoZero"/>
        <c:crossBetween val="between"/>
      </c:valAx>
      <c:catAx>
        <c:axId val="9976029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mn-cs"/>
              </a:defRPr>
            </a:pPr>
            <a:endParaRPr lang="en-US"/>
          </a:p>
        </c:txPr>
        <c:crossAx val="9976046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0">
          <a:solidFill>
            <a:srgbClr val="132047"/>
          </a:solidFill>
          <a:latin typeface="Montserrat Medium" panose="00000600000000000000" pitchFamily="2"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878814287349307E-2"/>
          <c:y val="0.15989915100999841"/>
          <c:w val="0.79579072171165355"/>
          <c:h val="0.63057700165352881"/>
        </c:manualLayout>
      </c:layout>
      <c:barChart>
        <c:barDir val="col"/>
        <c:grouping val="clustered"/>
        <c:varyColors val="0"/>
        <c:ser>
          <c:idx val="0"/>
          <c:order val="0"/>
          <c:tx>
            <c:strRef>
              <c:f>Sheet1!$B$1</c:f>
              <c:strCache>
                <c:ptCount val="1"/>
                <c:pt idx="0">
                  <c:v>Monto Invertido</c:v>
                </c:pt>
              </c:strCache>
            </c:strRef>
          </c:tx>
          <c:spPr>
            <a:solidFill>
              <a:schemeClr val="accent4"/>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7E5C-4396-BE08-C95C8CA14F2F}"/>
              </c:ext>
            </c:extLst>
          </c:dPt>
          <c:dPt>
            <c:idx val="1"/>
            <c:invertIfNegative val="0"/>
            <c:bubble3D val="0"/>
            <c:spPr>
              <a:solidFill>
                <a:schemeClr val="tx1"/>
              </a:solidFill>
              <a:ln>
                <a:noFill/>
              </a:ln>
              <a:effectLst/>
            </c:spPr>
            <c:extLst>
              <c:ext xmlns:c16="http://schemas.microsoft.com/office/drawing/2014/chart" uri="{C3380CC4-5D6E-409C-BE32-E72D297353CC}">
                <c16:uniqueId val="{00000003-7E5C-4396-BE08-C95C8CA14F2F}"/>
              </c:ext>
            </c:extLst>
          </c:dPt>
          <c:dLbls>
            <c:dLbl>
              <c:idx val="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6562758085138788"/>
                      <c:h val="0.16783490464852396"/>
                    </c:manualLayout>
                  </c15:layout>
                </c:ext>
                <c:ext xmlns:c16="http://schemas.microsoft.com/office/drawing/2014/chart" uri="{C3380CC4-5D6E-409C-BE32-E72D297353CC}">
                  <c16:uniqueId val="{00000001-7E5C-4396-BE08-C95C8CA14F2F}"/>
                </c:ext>
              </c:extLst>
            </c:dLbl>
            <c:dLbl>
              <c:idx val="1"/>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4603181084265446"/>
                      <c:h val="0.15304224933777627"/>
                    </c:manualLayout>
                  </c15:layout>
                </c:ext>
                <c:ext xmlns:c16="http://schemas.microsoft.com/office/drawing/2014/chart" uri="{C3380CC4-5D6E-409C-BE32-E72D297353CC}">
                  <c16:uniqueId val="{00000003-7E5C-4396-BE08-C95C8CA14F2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c:v>920770.37</c:v>
                </c:pt>
                <c:pt idx="1">
                  <c:v>872811.83</c:v>
                </c:pt>
              </c:numCache>
            </c:numRef>
          </c:val>
          <c:extLst>
            <c:ext xmlns:c16="http://schemas.microsoft.com/office/drawing/2014/chart" uri="{C3380CC4-5D6E-409C-BE32-E72D297353CC}">
              <c16:uniqueId val="{00000004-7E5C-4396-BE08-C95C8CA14F2F}"/>
            </c:ext>
          </c:extLst>
        </c:ser>
        <c:dLbls>
          <c:dLblPos val="ctr"/>
          <c:showLegendKey val="0"/>
          <c:showVal val="1"/>
          <c:showCatName val="0"/>
          <c:showSerName val="0"/>
          <c:showPercent val="0"/>
          <c:showBubbleSize val="0"/>
        </c:dLbls>
        <c:gapWidth val="70"/>
        <c:axId val="-1875645072"/>
        <c:axId val="-1875649968"/>
      </c:barChart>
      <c:catAx>
        <c:axId val="-187564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49968"/>
        <c:crosses val="autoZero"/>
        <c:auto val="1"/>
        <c:lblAlgn val="ctr"/>
        <c:lblOffset val="100"/>
        <c:noMultiLvlLbl val="0"/>
      </c:catAx>
      <c:valAx>
        <c:axId val="-1875649968"/>
        <c:scaling>
          <c:orientation val="minMax"/>
          <c:min val="0"/>
        </c:scaling>
        <c:delete val="1"/>
        <c:axPos val="l"/>
        <c:numFmt formatCode="&quot;$&quot;#,##0.00_);[Red]\(&quot;$&quot;#,##0.00\)" sourceLinked="1"/>
        <c:majorTickMark val="out"/>
        <c:minorTickMark val="none"/>
        <c:tickLblPos val="nextTo"/>
        <c:crossAx val="-187564507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tx1"/>
          </a:solidFill>
          <a:latin typeface="Poppins" pitchFamily="2" charset="77"/>
          <a:cs typeface="Poppins" pitchFamily="2" charset="77"/>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063547030882962E-5"/>
          <c:y val="0.13427958762473738"/>
          <c:w val="0.99995393645296915"/>
          <c:h val="0.65143155660505547"/>
        </c:manualLayout>
      </c:layout>
      <c:barChart>
        <c:barDir val="col"/>
        <c:grouping val="clustered"/>
        <c:varyColors val="0"/>
        <c:ser>
          <c:idx val="0"/>
          <c:order val="0"/>
          <c:tx>
            <c:strRef>
              <c:f>Sheet1!$B$1</c:f>
              <c:strCache>
                <c:ptCount val="1"/>
                <c:pt idx="0">
                  <c:v>Monto Invertido</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6859-4631-991E-6C4C791F9F91}"/>
              </c:ext>
            </c:extLst>
          </c:dPt>
          <c:dPt>
            <c:idx val="1"/>
            <c:invertIfNegative val="0"/>
            <c:bubble3D val="0"/>
            <c:spPr>
              <a:solidFill>
                <a:schemeClr val="tx1"/>
              </a:solidFill>
              <a:ln>
                <a:noFill/>
              </a:ln>
              <a:effectLst/>
            </c:spPr>
            <c:extLst>
              <c:ext xmlns:c16="http://schemas.microsoft.com/office/drawing/2014/chart" uri="{C3380CC4-5D6E-409C-BE32-E72D297353CC}">
                <c16:uniqueId val="{00000003-6859-4631-991E-6C4C791F9F91}"/>
              </c:ext>
            </c:extLst>
          </c:dPt>
          <c:dLbls>
            <c:dLbl>
              <c:idx val="0"/>
              <c:tx>
                <c:rich>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fld id="{EABB64A9-C191-49FC-B096-D8412B44F473}" type="VALUE">
                      <a:rPr lang="en-US" sz="2400">
                        <a:solidFill>
                          <a:schemeClr val="tx1"/>
                        </a:solidFill>
                      </a:rPr>
                      <a:pPr>
                        <a:defRPr b="0">
                          <a:solidFill>
                            <a:schemeClr val="tx1"/>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4518363283248909"/>
                      <c:h val="0.15798900934429935"/>
                    </c:manualLayout>
                  </c15:layout>
                  <c15:dlblFieldTable/>
                  <c15:showDataLabelsRange val="0"/>
                </c:ext>
                <c:ext xmlns:c16="http://schemas.microsoft.com/office/drawing/2014/chart" uri="{C3380CC4-5D6E-409C-BE32-E72D297353CC}">
                  <c16:uniqueId val="{00000001-6859-4631-991E-6C4C791F9F91}"/>
                </c:ext>
              </c:extLst>
            </c:dLbl>
            <c:dLbl>
              <c:idx val="1"/>
              <c:tx>
                <c:rich>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fld id="{D4F8AD56-1A8F-4AD7-BB6B-EB38730C7C6C}" type="VALUE">
                      <a:rPr lang="en-US" sz="2400">
                        <a:solidFill>
                          <a:schemeClr val="tx1"/>
                        </a:solidFill>
                      </a:rPr>
                      <a:pPr>
                        <a:defRPr b="0">
                          <a:solidFill>
                            <a:schemeClr val="tx1"/>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5105192782401831"/>
                      <c:h val="0.15798900934429935"/>
                    </c:manualLayout>
                  </c15:layout>
                  <c15:dlblFieldTable/>
                  <c15:showDataLabelsRange val="0"/>
                </c:ext>
                <c:ext xmlns:c16="http://schemas.microsoft.com/office/drawing/2014/chart" uri="{C3380CC4-5D6E-409C-BE32-E72D297353CC}">
                  <c16:uniqueId val="{00000003-6859-4631-991E-6C4C791F9F91}"/>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A0902"/>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"$"#,##0_);[Red]\("$"#,##0\)</c:formatCode>
                <c:ptCount val="2"/>
                <c:pt idx="0">
                  <c:v>481481</c:v>
                </c:pt>
                <c:pt idx="1">
                  <c:v>342191</c:v>
                </c:pt>
              </c:numCache>
            </c:numRef>
          </c:val>
          <c:extLst>
            <c:ext xmlns:c16="http://schemas.microsoft.com/office/drawing/2014/chart" uri="{C3380CC4-5D6E-409C-BE32-E72D297353CC}">
              <c16:uniqueId val="{00000004-6859-4631-991E-6C4C791F9F91}"/>
            </c:ext>
          </c:extLst>
        </c:ser>
        <c:dLbls>
          <c:dLblPos val="outEnd"/>
          <c:showLegendKey val="0"/>
          <c:showVal val="1"/>
          <c:showCatName val="0"/>
          <c:showSerName val="0"/>
          <c:showPercent val="0"/>
          <c:showBubbleSize val="0"/>
        </c:dLbls>
        <c:gapWidth val="70"/>
        <c:axId val="-1858643744"/>
        <c:axId val="-1858644832"/>
      </c:barChart>
      <c:catAx>
        <c:axId val="-185864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58644832"/>
        <c:crosses val="autoZero"/>
        <c:auto val="1"/>
        <c:lblAlgn val="ctr"/>
        <c:lblOffset val="100"/>
        <c:noMultiLvlLbl val="0"/>
      </c:catAx>
      <c:valAx>
        <c:axId val="-1858644832"/>
        <c:scaling>
          <c:orientation val="minMax"/>
          <c:min val="0"/>
        </c:scaling>
        <c:delete val="1"/>
        <c:axPos val="l"/>
        <c:numFmt formatCode="&quot;$&quot;#,##0_);[Red]\(&quot;$&quot;#,##0\)" sourceLinked="1"/>
        <c:majorTickMark val="out"/>
        <c:minorTickMark val="none"/>
        <c:tickLblPos val="nextTo"/>
        <c:crossAx val="-18586437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72728149949827"/>
          <c:y val="0.18580068668447602"/>
          <c:w val="0.44171084282087558"/>
          <c:h val="0.74047131442971337"/>
        </c:manualLayout>
      </c:layout>
      <c:doughnutChart>
        <c:varyColors val="1"/>
        <c:ser>
          <c:idx val="0"/>
          <c:order val="0"/>
          <c:tx>
            <c:strRef>
              <c:f>Sheet1!$B$1</c:f>
              <c:strCache>
                <c:ptCount val="1"/>
                <c:pt idx="0">
                  <c:v>Sales</c:v>
                </c:pt>
              </c:strCache>
            </c:strRef>
          </c:tx>
          <c:spPr>
            <a:ln>
              <a:noFill/>
            </a:ln>
          </c:spPr>
          <c:dPt>
            <c:idx val="0"/>
            <c:bubble3D val="0"/>
            <c:spPr>
              <a:solidFill>
                <a:schemeClr val="bg1">
                  <a:lumMod val="50000"/>
                </a:schemeClr>
              </a:solidFill>
              <a:ln w="19050">
                <a:noFill/>
              </a:ln>
              <a:effectLst/>
            </c:spPr>
            <c:extLst>
              <c:ext xmlns:c16="http://schemas.microsoft.com/office/drawing/2014/chart" uri="{C3380CC4-5D6E-409C-BE32-E72D297353CC}">
                <c16:uniqueId val="{00000001-8872-4D02-B362-F1EBF59161E7}"/>
              </c:ext>
            </c:extLst>
          </c:dPt>
          <c:dPt>
            <c:idx val="1"/>
            <c:bubble3D val="0"/>
            <c:spPr>
              <a:solidFill>
                <a:schemeClr val="tx2"/>
              </a:solidFill>
              <a:ln w="19050">
                <a:noFill/>
              </a:ln>
              <a:effectLst/>
            </c:spPr>
            <c:extLst>
              <c:ext xmlns:c16="http://schemas.microsoft.com/office/drawing/2014/chart" uri="{C3380CC4-5D6E-409C-BE32-E72D297353CC}">
                <c16:uniqueId val="{00000003-8872-4D02-B362-F1EBF59161E7}"/>
              </c:ext>
            </c:extLst>
          </c:dPt>
          <c:dPt>
            <c:idx val="2"/>
            <c:bubble3D val="0"/>
            <c:spPr>
              <a:solidFill>
                <a:schemeClr val="bg2"/>
              </a:solidFill>
              <a:ln w="19050">
                <a:noFill/>
              </a:ln>
              <a:effectLst/>
            </c:spPr>
            <c:extLst>
              <c:ext xmlns:c16="http://schemas.microsoft.com/office/drawing/2014/chart" uri="{C3380CC4-5D6E-409C-BE32-E72D297353CC}">
                <c16:uniqueId val="{00000005-8872-4D02-B362-F1EBF59161E7}"/>
              </c:ext>
            </c:extLst>
          </c:dPt>
          <c:dLbls>
            <c:dLbl>
              <c:idx val="0"/>
              <c:layout>
                <c:manualLayout>
                  <c:x val="0.25692558847570296"/>
                  <c:y val="-4.3476234525978985E-2"/>
                </c:manualLayout>
              </c:layout>
              <c:tx>
                <c:rich>
                  <a:bodyPr rot="0" spcFirstLastPara="1" vertOverflow="ellipsis" vert="horz" wrap="square" lIns="38100" tIns="19050" rIns="38100" bIns="19050" anchor="ctr" anchorCtr="1">
                    <a:noAutofit/>
                  </a:bodyPr>
                  <a:lstStyle/>
                  <a:p>
                    <a:pPr>
                      <a:defRPr sz="2400" b="0" i="0" u="none" strike="noStrike" kern="1200" baseline="0">
                        <a:solidFill>
                          <a:srgbClr val="0A0902"/>
                        </a:solidFill>
                        <a:latin typeface="Montserrat Medium" panose="00000600000000000000" pitchFamily="2" charset="0"/>
                        <a:ea typeface="+mn-ea"/>
                        <a:cs typeface="Poppins" panose="00000500000000000000" pitchFamily="2" charset="0"/>
                      </a:defRPr>
                    </a:pPr>
                    <a:fld id="{9468EBF9-898B-46EF-B361-5C1A5E6DEE62}" type="CELLRANGE">
                      <a:rPr lang="en-US" baseline="0" dirty="0">
                        <a:solidFill>
                          <a:srgbClr val="0A0902"/>
                        </a:solidFill>
                      </a:rPr>
                      <a:pPr>
                        <a:defRPr sz="2400">
                          <a:solidFill>
                            <a:srgbClr val="0A0902"/>
                          </a:solidFill>
                          <a:latin typeface="Montserrat Medium" panose="00000600000000000000" pitchFamily="2" charset="0"/>
                          <a:cs typeface="Poppins" panose="00000500000000000000" pitchFamily="2" charset="0"/>
                        </a:defRPr>
                      </a:pPr>
                      <a:t>[CELLRANGE]</a:t>
                    </a:fld>
                    <a:r>
                      <a:rPr lang="en-US" baseline="0">
                        <a:solidFill>
                          <a:srgbClr val="0A0902"/>
                        </a:solidFill>
                      </a:rPr>
                      <a:t>
</a:t>
                    </a:r>
                    <a:fld id="{83DF9E91-4B49-4A20-A3AF-40DE82A40C18}" type="VALUE">
                      <a:rPr lang="en-US" baseline="0" dirty="0">
                        <a:solidFill>
                          <a:srgbClr val="0A0902"/>
                        </a:solidFill>
                      </a:rPr>
                      <a:pPr>
                        <a:defRPr sz="2400">
                          <a:solidFill>
                            <a:srgbClr val="0A0902"/>
                          </a:solidFill>
                          <a:latin typeface="Montserrat Medium" panose="00000600000000000000" pitchFamily="2" charset="0"/>
                          <a:cs typeface="Poppins" panose="00000500000000000000" pitchFamily="2" charset="0"/>
                        </a:defRPr>
                      </a:pPr>
                      <a:t>[VALOR]</a:t>
                    </a:fld>
                    <a:endParaRPr lang="en-US" baseline="0">
                      <a:solidFill>
                        <a:srgbClr val="0A0902"/>
                      </a:solidFill>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A0902"/>
                      </a:solidFill>
                      <a:latin typeface="Montserrat Medium" panose="00000600000000000000" pitchFamily="2" charset="0"/>
                      <a:ea typeface="+mn-ea"/>
                      <a:cs typeface="Poppins" panose="00000500000000000000" pitchFamily="2"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5782092095544246"/>
                      <c:h val="0.23959423486799739"/>
                    </c:manualLayout>
                  </c15:layout>
                  <c15:dlblFieldTable/>
                  <c15:showDataLabelsRange val="1"/>
                </c:ext>
                <c:ext xmlns:c16="http://schemas.microsoft.com/office/drawing/2014/chart" uri="{C3380CC4-5D6E-409C-BE32-E72D297353CC}">
                  <c16:uniqueId val="{00000001-8872-4D02-B362-F1EBF59161E7}"/>
                </c:ext>
              </c:extLst>
            </c:dLbl>
            <c:dLbl>
              <c:idx val="1"/>
              <c:layout>
                <c:manualLayout>
                  <c:x val="-0.11885653607314195"/>
                  <c:y val="-8.7284694784835803E-2"/>
                </c:manualLayout>
              </c:layout>
              <c:tx>
                <c:rich>
                  <a:bodyPr/>
                  <a:lstStyle/>
                  <a:p>
                    <a:fld id="{17063A41-29B7-419C-90B6-648D73C965F4}" type="CELLRANGE">
                      <a:rPr lang="en-US" baseline="0"/>
                      <a:pPr/>
                      <a:t>[CELLRANGE]</a:t>
                    </a:fld>
                    <a:r>
                      <a:rPr lang="en-US" baseline="0"/>
                      <a:t>
</a:t>
                    </a:r>
                    <a:fld id="{DC238CDC-9389-4AF0-8511-303801A14DD9}"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872-4D02-B362-F1EBF59161E7}"/>
                </c:ext>
              </c:extLst>
            </c:dLbl>
            <c:dLbl>
              <c:idx val="2"/>
              <c:layout>
                <c:manualLayout>
                  <c:x val="-8.5172065237192514E-3"/>
                  <c:y val="-0.1509408317213192"/>
                </c:manualLayout>
              </c:layout>
              <c:tx>
                <c:rich>
                  <a:bodyPr rot="0" spcFirstLastPara="1" vertOverflow="ellipsis" vert="horz" wrap="square" lIns="38100" tIns="19050" rIns="38100" bIns="19050" anchor="ctr" anchorCtr="1">
                    <a:noAutofit/>
                  </a:bodyPr>
                  <a:lstStyle/>
                  <a:p>
                    <a:pPr>
                      <a:defRPr sz="2400" b="0" i="0" u="none" strike="noStrike" kern="1200" baseline="0">
                        <a:solidFill>
                          <a:srgbClr val="0A0902"/>
                        </a:solidFill>
                        <a:latin typeface="Montserrat Medium" panose="00000600000000000000" pitchFamily="2" charset="0"/>
                        <a:ea typeface="+mn-ea"/>
                        <a:cs typeface="Poppins" panose="00000500000000000000" pitchFamily="2" charset="0"/>
                      </a:defRPr>
                    </a:pPr>
                    <a:fld id="{0E8B9AE3-514E-43E3-80C3-BB16B2DEBCA1}" type="CELLRANGE">
                      <a:rPr lang="en-US" baseline="0" dirty="0"/>
                      <a:pPr>
                        <a:defRPr sz="2400">
                          <a:solidFill>
                            <a:srgbClr val="0A0902"/>
                          </a:solidFill>
                          <a:latin typeface="Montserrat Medium" panose="00000600000000000000" pitchFamily="2" charset="0"/>
                          <a:cs typeface="Poppins" panose="00000500000000000000" pitchFamily="2" charset="0"/>
                        </a:defRPr>
                      </a:pPr>
                      <a:t>[CELLRANGE]</a:t>
                    </a:fld>
                    <a:r>
                      <a:rPr lang="en-US" baseline="0"/>
                      <a:t>
</a:t>
                    </a:r>
                    <a:fld id="{75FBCECE-47DD-43C4-B6EE-9AB3C710364B}" type="VALUE">
                      <a:rPr lang="en-US" baseline="0" dirty="0"/>
                      <a:pPr>
                        <a:defRPr sz="2400">
                          <a:solidFill>
                            <a:srgbClr val="0A0902"/>
                          </a:solidFill>
                          <a:latin typeface="Montserrat Medium" panose="00000600000000000000" pitchFamily="2" charset="0"/>
                          <a:cs typeface="Poppins" panose="00000500000000000000" pitchFamily="2" charset="0"/>
                        </a:defRPr>
                      </a:pPr>
                      <a:t>[VALOR]</a:t>
                    </a:fld>
                    <a:endParaRPr lang="en-US" baseline="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A0902"/>
                      </a:solidFill>
                      <a:latin typeface="Montserrat Medium" panose="00000600000000000000" pitchFamily="2" charset="0"/>
                      <a:ea typeface="+mn-ea"/>
                      <a:cs typeface="Poppins" panose="00000500000000000000" pitchFamily="2"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9829583390487199"/>
                      <c:h val="0.18546120711463579"/>
                    </c:manualLayout>
                  </c15:layout>
                  <c15:dlblFieldTable/>
                  <c15:showDataLabelsRange val="1"/>
                </c:ext>
                <c:ext xmlns:c16="http://schemas.microsoft.com/office/drawing/2014/chart" uri="{C3380CC4-5D6E-409C-BE32-E72D297353CC}">
                  <c16:uniqueId val="{00000005-8872-4D02-B362-F1EBF59161E7}"/>
                </c:ext>
              </c:extLst>
            </c:dLbl>
            <c:dLbl>
              <c:idx val="3"/>
              <c:tx>
                <c:rich>
                  <a:bodyPr/>
                  <a:lstStyle/>
                  <a:p>
                    <a:fld id="{5997D356-1B39-4797-8A84-395C63F55720}" type="PERCENTAGE">
                      <a:rPr lang="en-US"/>
                      <a:pPr/>
                      <a:t>[PORCENTAJE]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8872-4D02-B362-F1EBF59161E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A0902"/>
                    </a:solidFill>
                    <a:latin typeface="Montserrat Medium" panose="00000600000000000000" pitchFamily="2" charset="0"/>
                    <a:ea typeface="+mn-ea"/>
                    <a:cs typeface="Poppins" panose="00000500000000000000" pitchFamily="2"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Sheet1!$A$2:$A$4</c:f>
              <c:strCache>
                <c:ptCount val="3"/>
                <c:pt idx="0">
                  <c:v>Capacitación Técnica</c:v>
                </c:pt>
                <c:pt idx="1">
                  <c:v>Género</c:v>
                </c:pt>
                <c:pt idx="2">
                  <c:v>Normativa</c:v>
                </c:pt>
              </c:strCache>
            </c:strRef>
          </c:cat>
          <c:val>
            <c:numRef>
              <c:f>Sheet1!$B$2:$B$4</c:f>
              <c:numCache>
                <c:formatCode>General</c:formatCode>
                <c:ptCount val="3"/>
                <c:pt idx="0">
                  <c:v>53</c:v>
                </c:pt>
                <c:pt idx="1">
                  <c:v>5</c:v>
                </c:pt>
                <c:pt idx="2">
                  <c:v>6</c:v>
                </c:pt>
              </c:numCache>
            </c:numRef>
          </c:val>
          <c:extLst>
            <c:ext xmlns:c15="http://schemas.microsoft.com/office/drawing/2012/chart" uri="{02D57815-91ED-43cb-92C2-25804820EDAC}">
              <c15:datalabelsRange>
                <c15:f>Sheet1!$A$2:$A$4</c15:f>
                <c15:dlblRangeCache>
                  <c:ptCount val="3"/>
                  <c:pt idx="0">
                    <c:v>Capacitación Técnica</c:v>
                  </c:pt>
                  <c:pt idx="1">
                    <c:v>Género</c:v>
                  </c:pt>
                  <c:pt idx="2">
                    <c:v>Normativa</c:v>
                  </c:pt>
                </c15:dlblRangeCache>
              </c15:datalabelsRange>
            </c:ext>
            <c:ext xmlns:c16="http://schemas.microsoft.com/office/drawing/2014/chart" uri="{C3380CC4-5D6E-409C-BE32-E72D297353CC}">
              <c16:uniqueId val="{00000007-8872-4D02-B362-F1EBF59161E7}"/>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43930844077639"/>
          <c:y val="0"/>
          <c:w val="0.67755388085932244"/>
          <c:h val="1"/>
        </c:manualLayout>
      </c:layout>
      <c:barChart>
        <c:barDir val="bar"/>
        <c:grouping val="clustered"/>
        <c:varyColors val="0"/>
        <c:ser>
          <c:idx val="0"/>
          <c:order val="0"/>
          <c:tx>
            <c:strRef>
              <c:f>Sheet1!$B$1</c:f>
              <c:strCache>
                <c:ptCount val="1"/>
                <c:pt idx="0">
                  <c:v>Visitas de Seguimiento</c:v>
                </c:pt>
              </c:strCache>
            </c:strRef>
          </c:tx>
          <c:spPr>
            <a:solidFill>
              <a:schemeClr val="bg2"/>
            </a:solidFill>
            <a:ln>
              <a:noFill/>
            </a:ln>
            <a:effectLst/>
          </c:spPr>
          <c:invertIfNegative val="0"/>
          <c:dPt>
            <c:idx val="0"/>
            <c:invertIfNegative val="0"/>
            <c:bubble3D val="0"/>
            <c:extLst>
              <c:ext xmlns:c16="http://schemas.microsoft.com/office/drawing/2014/chart" uri="{C3380CC4-5D6E-409C-BE32-E72D297353CC}">
                <c16:uniqueId val="{00000000-C188-4038-AE27-14E92D122719}"/>
              </c:ext>
            </c:extLst>
          </c:dPt>
          <c:dPt>
            <c:idx val="1"/>
            <c:invertIfNegative val="0"/>
            <c:bubble3D val="0"/>
            <c:extLst>
              <c:ext xmlns:c16="http://schemas.microsoft.com/office/drawing/2014/chart" uri="{C3380CC4-5D6E-409C-BE32-E72D297353CC}">
                <c16:uniqueId val="{00000001-C188-4038-AE27-14E92D122719}"/>
              </c:ext>
            </c:extLst>
          </c:dPt>
          <c:dLbls>
            <c:dLbl>
              <c:idx val="0"/>
              <c:layout>
                <c:manualLayout>
                  <c:x val="2.3364313392892663E-3"/>
                  <c:y val="6.0874213570249538E-3"/>
                </c:manualLayout>
              </c:layout>
              <c:tx>
                <c:rich>
                  <a:bodyPr/>
                  <a:lstStyle/>
                  <a:p>
                    <a:fld id="{C2680C06-14F0-4113-9478-879E99F3A892}" type="VALUE">
                      <a:rPr lang="en-US" smtClean="0"/>
                      <a:pPr/>
                      <a:t>[VALOR]</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188-4038-AE27-14E92D122719}"/>
                </c:ext>
              </c:extLst>
            </c:dLbl>
            <c:dLbl>
              <c:idx val="1"/>
              <c:layout>
                <c:manualLayout>
                  <c:x val="3.1469812020024114E-2"/>
                  <c:y val="-8.3324856662571334E-3"/>
                </c:manualLayout>
              </c:layout>
              <c:tx>
                <c:rich>
                  <a:bodyPr/>
                  <a:lstStyle/>
                  <a:p>
                    <a:fld id="{B56BA7DE-5A9E-473D-916B-47DD17528073}" type="VALUE">
                      <a:rPr lang="en-US" smtClean="0"/>
                      <a:pPr/>
                      <a:t>[VALOR]</a:t>
                    </a:fld>
                    <a:r>
                      <a:rPr lang="en-US" baseline="0"/>
                      <a:t> </a:t>
                    </a:r>
                    <a:r>
                      <a:rPr lang="en-US"/>
                      <a:t> </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36033963698208"/>
                      <c:h val="0.35831119706586367"/>
                    </c:manualLayout>
                  </c15:layout>
                  <c15:dlblFieldTable/>
                  <c15:showDataLabelsRange val="0"/>
                </c:ext>
                <c:ext xmlns:c16="http://schemas.microsoft.com/office/drawing/2014/chart" uri="{C3380CC4-5D6E-409C-BE32-E72D297353CC}">
                  <c16:uniqueId val="{00000001-C188-4038-AE27-14E92D122719}"/>
                </c:ext>
              </c:extLst>
            </c:dLbl>
            <c:dLbl>
              <c:idx val="2"/>
              <c:layout>
                <c:manualLayout>
                  <c:x val="3.1946545148007913E-3"/>
                  <c:y val="0"/>
                </c:manualLayout>
              </c:layout>
              <c:tx>
                <c:rich>
                  <a:bodyPr/>
                  <a:lstStyle/>
                  <a:p>
                    <a:fld id="{3F0D73F4-1250-4BD3-9B6C-E34F8683E8B2}" type="VALUE">
                      <a:rPr lang="en-US" smtClean="0"/>
                      <a:pPr/>
                      <a:t>[VALOR]</a:t>
                    </a:fld>
                    <a:r>
                      <a:rPr lang="en-US" baseline="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188-4038-AE27-14E92D122719}"/>
                </c:ext>
              </c:extLst>
            </c:dLbl>
            <c:dLbl>
              <c:idx val="3"/>
              <c:layout>
                <c:manualLayout>
                  <c:x val="8.4729529774393662E-3"/>
                  <c:y val="2.5139810690143869E-3"/>
                </c:manualLayout>
              </c:layout>
              <c:tx>
                <c:rich>
                  <a:bodyPr/>
                  <a:lstStyle/>
                  <a:p>
                    <a:fld id="{408C357F-67DD-4376-AD42-ECCAA7CB4A2F}" type="VALUE">
                      <a:rPr lang="en-US" smtClean="0"/>
                      <a:pPr/>
                      <a:t>[VALOR]</a:t>
                    </a:fld>
                    <a:r>
                      <a:rPr lang="en-US"/>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188-4038-AE27-14E92D122719}"/>
                </c:ext>
              </c:extLst>
            </c:dLbl>
            <c:dLbl>
              <c:idx val="4"/>
              <c:layout>
                <c:manualLayout>
                  <c:x val="1.2685778771253408E-2"/>
                  <c:y val="0"/>
                </c:manualLayout>
              </c:layout>
              <c:tx>
                <c:rich>
                  <a:bodyPr/>
                  <a:lstStyle/>
                  <a:p>
                    <a:fld id="{634D361B-603F-490D-A54B-89E9443A91FC}" type="VALUE">
                      <a:rPr lang="en-US" smtClean="0"/>
                      <a:pPr/>
                      <a:t>[VALOR]</a:t>
                    </a:fld>
                    <a:r>
                      <a:rPr lang="en-US"/>
                      <a:t> (1%)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188-4038-AE27-14E92D122719}"/>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Apoyo GFC</c:v>
                </c:pt>
                <c:pt idx="1">
                  <c:v>GRH</c:v>
                </c:pt>
                <c:pt idx="2">
                  <c:v>Otros</c:v>
                </c:pt>
              </c:strCache>
            </c:strRef>
          </c:cat>
          <c:val>
            <c:numRef>
              <c:f>Sheet1!$B$2:$B$4</c:f>
              <c:numCache>
                <c:formatCode>"$"#,##0.00</c:formatCode>
                <c:ptCount val="3"/>
                <c:pt idx="0">
                  <c:v>62488.92</c:v>
                </c:pt>
                <c:pt idx="1">
                  <c:v>39047.64</c:v>
                </c:pt>
                <c:pt idx="2" formatCode="&quot;$&quot;#,##0_);[Red]\(&quot;$&quot;#,##0\)">
                  <c:v>5193</c:v>
                </c:pt>
              </c:numCache>
            </c:numRef>
          </c:val>
          <c:extLst>
            <c:ext xmlns:c16="http://schemas.microsoft.com/office/drawing/2014/chart" uri="{C3380CC4-5D6E-409C-BE32-E72D297353CC}">
              <c16:uniqueId val="{00000005-C188-4038-AE27-14E92D122719}"/>
            </c:ext>
          </c:extLst>
        </c:ser>
        <c:dLbls>
          <c:dLblPos val="ctr"/>
          <c:showLegendKey val="0"/>
          <c:showVal val="1"/>
          <c:showCatName val="0"/>
          <c:showSerName val="0"/>
          <c:showPercent val="0"/>
          <c:showBubbleSize val="0"/>
        </c:dLbls>
        <c:gapWidth val="70"/>
        <c:axId val="-1875643440"/>
        <c:axId val="-1875647792"/>
      </c:barChart>
      <c:catAx>
        <c:axId val="-187564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47792"/>
        <c:crosses val="autoZero"/>
        <c:auto val="1"/>
        <c:lblAlgn val="ctr"/>
        <c:lblOffset val="100"/>
        <c:noMultiLvlLbl val="0"/>
      </c:catAx>
      <c:valAx>
        <c:axId val="-1875647792"/>
        <c:scaling>
          <c:orientation val="minMax"/>
        </c:scaling>
        <c:delete val="1"/>
        <c:axPos val="b"/>
        <c:numFmt formatCode="&quot;$&quot;#,##0.00" sourceLinked="1"/>
        <c:majorTickMark val="none"/>
        <c:minorTickMark val="none"/>
        <c:tickLblPos val="nextTo"/>
        <c:crossAx val="-187564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6973366990427"/>
          <c:y val="3.2968907872566303E-2"/>
          <c:w val="0.58460541925651721"/>
          <c:h val="0.77782255499543629"/>
        </c:manualLayout>
      </c:layout>
      <c:doughnutChart>
        <c:varyColors val="1"/>
        <c:ser>
          <c:idx val="0"/>
          <c:order val="0"/>
          <c:tx>
            <c:strRef>
              <c:f>Sheet1!$B$1</c:f>
              <c:strCache>
                <c:ptCount val="1"/>
                <c:pt idx="0">
                  <c:v>Sales</c:v>
                </c:pt>
              </c:strCache>
            </c:strRef>
          </c:tx>
          <c:spPr>
            <a:ln>
              <a:solidFill>
                <a:schemeClr val="accent1">
                  <a:lumMod val="75000"/>
                </a:schemeClr>
              </a:solidFill>
            </a:ln>
          </c:spPr>
          <c:dPt>
            <c:idx val="0"/>
            <c:bubble3D val="0"/>
            <c:spPr>
              <a:solidFill>
                <a:schemeClr val="accent1">
                  <a:lumMod val="75000"/>
                </a:schemeClr>
              </a:solidFill>
              <a:ln w="9525" cap="flat" cmpd="sng" algn="ctr">
                <a:solidFill>
                  <a:schemeClr val="accent1">
                    <a:lumMod val="75000"/>
                  </a:schemeClr>
                </a:solidFill>
                <a:round/>
              </a:ln>
              <a:effectLst/>
            </c:spPr>
            <c:extLst>
              <c:ext xmlns:c16="http://schemas.microsoft.com/office/drawing/2014/chart" uri="{C3380CC4-5D6E-409C-BE32-E72D297353CC}">
                <c16:uniqueId val="{00000001-F710-45B5-B38D-D34360E358F6}"/>
              </c:ext>
            </c:extLst>
          </c:dPt>
          <c:dPt>
            <c:idx val="1"/>
            <c:bubble3D val="0"/>
            <c:spPr>
              <a:solidFill>
                <a:schemeClr val="bg1"/>
              </a:solidFill>
              <a:ln w="9525" cap="flat" cmpd="sng" algn="ctr">
                <a:solidFill>
                  <a:schemeClr val="bg1"/>
                </a:solidFill>
                <a:round/>
              </a:ln>
              <a:effectLst/>
            </c:spPr>
            <c:extLst>
              <c:ext xmlns:c16="http://schemas.microsoft.com/office/drawing/2014/chart" uri="{C3380CC4-5D6E-409C-BE32-E72D297353CC}">
                <c16:uniqueId val="{00000003-F710-45B5-B38D-D34360E358F6}"/>
              </c:ext>
            </c:extLst>
          </c:dPt>
          <c:dPt>
            <c:idx val="2"/>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5-F710-45B5-B38D-D34360E358F6}"/>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1">
                    <a:lumMod val="75000"/>
                  </a:schemeClr>
                </a:solidFill>
                <a:round/>
              </a:ln>
              <a:effectLst/>
            </c:spPr>
            <c:extLst>
              <c:ext xmlns:c16="http://schemas.microsoft.com/office/drawing/2014/chart" uri="{C3380CC4-5D6E-409C-BE32-E72D297353CC}">
                <c16:uniqueId val="{00000007-F710-45B5-B38D-D34360E358F6}"/>
              </c:ext>
            </c:extLst>
          </c:dPt>
          <c:dLbls>
            <c:dLbl>
              <c:idx val="0"/>
              <c:layout>
                <c:manualLayout>
                  <c:x val="0.17928589437404058"/>
                  <c:y val="0.1449810057064343"/>
                </c:manualLayout>
              </c:layout>
              <c:tx>
                <c:rich>
                  <a:bodyPr/>
                  <a:lstStyle/>
                  <a:p>
                    <a:fld id="{2E634F23-9F09-4C6B-A317-37C6D07065C1}" type="VALUE">
                      <a:rPr lang="en-US"/>
                      <a:pPr/>
                      <a:t>[VALOR]</a:t>
                    </a:fld>
                    <a:r>
                      <a:rPr lang="en-US" baseline="0"/>
                      <a:t> </a:t>
                    </a:r>
                  </a:p>
                  <a:p>
                    <a:fld id="{18E7DC2A-3763-4629-BCAF-D73ED2D3742F}" type="PERCENTAGE">
                      <a:rPr lang="en-US" baseline="0" smtClean="0"/>
                      <a:pPr/>
                      <a:t>[PORCENTAJE]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710-45B5-B38D-D34360E358F6}"/>
                </c:ext>
              </c:extLst>
            </c:dLbl>
            <c:dLbl>
              <c:idx val="1"/>
              <c:layout>
                <c:manualLayout>
                  <c:x val="-0.15561613828217627"/>
                  <c:y val="8.0555228184646402E-2"/>
                </c:manualLayout>
              </c:layout>
              <c:tx>
                <c:rich>
                  <a:bodyPr rot="0" spcFirstLastPara="1" vertOverflow="ellipsis" vert="horz" wrap="square" lIns="38100" tIns="19050" rIns="38100" bIns="19050" anchor="ctr" anchorCtr="1">
                    <a:noAutofit/>
                  </a:bodyPr>
                  <a:lstStyle/>
                  <a:p>
                    <a:pPr>
                      <a:defRPr sz="2800" b="0" i="0" u="none" strike="noStrike" kern="1200" baseline="0">
                        <a:solidFill>
                          <a:schemeClr val="accent2">
                            <a:lumMod val="25000"/>
                          </a:schemeClr>
                        </a:solidFill>
                        <a:latin typeface="Montserrat Medium" panose="00000600000000000000" pitchFamily="2" charset="0"/>
                        <a:ea typeface="+mn-ea"/>
                        <a:cs typeface="+mn-cs"/>
                      </a:defRPr>
                    </a:pPr>
                    <a:fld id="{787561DF-59F0-4477-A428-5256B06E092F}" type="VALUE">
                      <a:rPr lang="en-US" sz="2800" smtClean="0"/>
                      <a:pPr>
                        <a:defRPr sz="2800">
                          <a:solidFill>
                            <a:schemeClr val="accent2">
                              <a:lumMod val="25000"/>
                            </a:schemeClr>
                          </a:solidFill>
                          <a:latin typeface="Montserrat Medium" panose="00000600000000000000" pitchFamily="2" charset="0"/>
                        </a:defRPr>
                      </a:pPr>
                      <a:t>[VALOR]</a:t>
                    </a:fld>
                    <a:endParaRPr lang="en-US" sz="2800"/>
                  </a:p>
                  <a:p>
                    <a:pPr>
                      <a:defRPr sz="2800">
                        <a:solidFill>
                          <a:schemeClr val="accent2">
                            <a:lumMod val="25000"/>
                          </a:schemeClr>
                        </a:solidFill>
                        <a:latin typeface="Montserrat Medium" panose="00000600000000000000" pitchFamily="2" charset="0"/>
                      </a:defRPr>
                    </a:pPr>
                    <a:r>
                      <a:rPr lang="en-US" sz="2800" baseline="0"/>
                      <a:t> </a:t>
                    </a:r>
                    <a:fld id="{AA497358-F9C0-487F-9930-9D111860ACB7}" type="PERCENTAGE">
                      <a:rPr lang="en-US" sz="2800" baseline="0"/>
                      <a:pPr>
                        <a:defRPr sz="2800">
                          <a:solidFill>
                            <a:schemeClr val="accent2">
                              <a:lumMod val="25000"/>
                            </a:schemeClr>
                          </a:solidFill>
                          <a:latin typeface="Montserrat Medium" panose="00000600000000000000" pitchFamily="2" charset="0"/>
                        </a:defRPr>
                      </a:pPr>
                      <a:t>[PORCENTAJE]</a:t>
                    </a:fld>
                    <a:endParaRPr lang="en-US" sz="2800" baseline="0"/>
                  </a:p>
                </c:rich>
              </c:tx>
              <c:spPr>
                <a:noFill/>
                <a:ln>
                  <a:noFill/>
                </a:ln>
                <a:effectLst/>
              </c:spPr>
              <c:txPr>
                <a:bodyPr rot="0" spcFirstLastPara="1" vertOverflow="ellipsis" vert="horz" wrap="square" lIns="38100" tIns="19050" rIns="38100" bIns="19050" anchor="ctr" anchorCtr="1">
                  <a:noAutofit/>
                </a:bodyPr>
                <a:lstStyle/>
                <a:p>
                  <a:pPr>
                    <a:defRPr sz="2800" b="0" i="0" u="none" strike="noStrike" kern="1200" baseline="0">
                      <a:solidFill>
                        <a:schemeClr val="accent2">
                          <a:lumMod val="25000"/>
                        </a:schemeClr>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25425247563832531"/>
                      <c:h val="0.16374897001441363"/>
                    </c:manualLayout>
                  </c15:layout>
                  <c15:dlblFieldTable/>
                  <c15:showDataLabelsRange val="0"/>
                </c:ext>
                <c:ext xmlns:c16="http://schemas.microsoft.com/office/drawing/2014/chart" uri="{C3380CC4-5D6E-409C-BE32-E72D297353CC}">
                  <c16:uniqueId val="{00000003-F710-45B5-B38D-D34360E358F6}"/>
                </c:ext>
              </c:extLst>
            </c:dLbl>
            <c:dLbl>
              <c:idx val="2"/>
              <c:layout>
                <c:manualLayout>
                  <c:x val="-0.14221205723668781"/>
                  <c:y val="-8.6214270294635589E-2"/>
                </c:manualLayout>
              </c:layout>
              <c:tx>
                <c:rich>
                  <a:bodyPr/>
                  <a:lstStyle/>
                  <a:p>
                    <a:fld id="{633FD60F-F739-48AD-9725-F848A7182D19}" type="VALUE">
                      <a:rPr lang="en-US" smtClean="0"/>
                      <a:pPr/>
                      <a:t>[VALOR]</a:t>
                    </a:fld>
                    <a:endParaRPr lang="en-US"/>
                  </a:p>
                  <a:p>
                    <a:r>
                      <a:rPr lang="en-US" baseline="0"/>
                      <a:t> </a:t>
                    </a:r>
                    <a:fld id="{D91714A6-B011-4C68-9E18-97B188618112}" type="PERCENTAGE">
                      <a:rPr lang="en-US" baseline="0"/>
                      <a:pPr/>
                      <a:t>[PORCENTAJE]</a:t>
                    </a:fld>
                    <a:endParaRPr lang="en-US" baseline="0"/>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710-45B5-B38D-D34360E358F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2">
                        <a:lumMod val="25000"/>
                      </a:schemeClr>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Sheet1!$A$2:$A$4</c:f>
              <c:strCache>
                <c:ptCount val="3"/>
                <c:pt idx="0">
                  <c:v>Presencial</c:v>
                </c:pt>
                <c:pt idx="1">
                  <c:v>Virtual </c:v>
                </c:pt>
                <c:pt idx="2">
                  <c:v>Herramientas Tecnológicas</c:v>
                </c:pt>
              </c:strCache>
            </c:strRef>
          </c:cat>
          <c:val>
            <c:numRef>
              <c:f>Sheet1!$B$2:$B$4</c:f>
              <c:numCache>
                <c:formatCode>#,##0</c:formatCode>
                <c:ptCount val="3"/>
                <c:pt idx="0">
                  <c:v>165707</c:v>
                </c:pt>
                <c:pt idx="1">
                  <c:v>16428</c:v>
                </c:pt>
                <c:pt idx="2">
                  <c:v>86844</c:v>
                </c:pt>
              </c:numCache>
            </c:numRef>
          </c:val>
          <c:extLst>
            <c:ext xmlns:c16="http://schemas.microsoft.com/office/drawing/2014/chart" uri="{C3380CC4-5D6E-409C-BE32-E72D297353CC}">
              <c16:uniqueId val="{00000008-F710-45B5-B38D-D34360E358F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0"/>
        <c:txPr>
          <a:bodyPr rot="0" spcFirstLastPara="1" vertOverflow="ellipsis" vert="horz" wrap="square" anchor="ctr" anchorCtr="1"/>
          <a:lstStyle/>
          <a:p>
            <a:pPr>
              <a:defRPr lang="es-SV" sz="2800" b="0" i="0" u="none" strike="noStrike" kern="1200" baseline="0">
                <a:solidFill>
                  <a:schemeClr val="accent2">
                    <a:lumMod val="25000"/>
                  </a:schemeClr>
                </a:solidFill>
                <a:latin typeface="Montserrat Medium" panose="00000600000000000000" pitchFamily="2" charset="0"/>
                <a:ea typeface="Open Sans Light" panose="020B0306030504020204" pitchFamily="34" charset="0"/>
                <a:cs typeface="Baloo 2" panose="03080502040302020200" pitchFamily="66" charset="0"/>
              </a:defRPr>
            </a:pPr>
            <a:endParaRPr lang="en-US"/>
          </a:p>
        </c:txPr>
      </c:legendEntry>
      <c:legendEntry>
        <c:idx val="1"/>
        <c:txPr>
          <a:bodyPr rot="0" spcFirstLastPara="1" vertOverflow="ellipsis" vert="horz" wrap="square" anchor="ctr" anchorCtr="1"/>
          <a:lstStyle/>
          <a:p>
            <a:pPr>
              <a:defRPr lang="es-SV" sz="2800" b="0" i="0" u="none" strike="noStrike" kern="1200" baseline="0">
                <a:solidFill>
                  <a:schemeClr val="accent2">
                    <a:lumMod val="25000"/>
                  </a:schemeClr>
                </a:solidFill>
                <a:latin typeface="Montserrat Medium" panose="00000600000000000000" pitchFamily="2" charset="0"/>
                <a:ea typeface="Open Sans Light" panose="020B0306030504020204" pitchFamily="34" charset="0"/>
                <a:cs typeface="Baloo 2" panose="03080502040302020200" pitchFamily="66" charset="0"/>
              </a:defRPr>
            </a:pPr>
            <a:endParaRPr lang="en-US"/>
          </a:p>
        </c:txPr>
      </c:legendEntry>
      <c:layout>
        <c:manualLayout>
          <c:xMode val="edge"/>
          <c:yMode val="edge"/>
          <c:x val="0"/>
          <c:y val="0.86666808847002941"/>
          <c:w val="1"/>
          <c:h val="0.1333319115299705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accent2">
                  <a:lumMod val="25000"/>
                </a:schemeClr>
              </a:solidFill>
              <a:latin typeface="Montserrat Medium" panose="00000600000000000000" pitchFamily="2" charset="0"/>
              <a:ea typeface="+mn-ea"/>
              <a:cs typeface="Baloo 2" panose="03080502040302020200" pitchFamily="66"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136988708999024E-2"/>
          <c:y val="8.1985997092475046E-2"/>
          <c:w val="0.95569196237348919"/>
          <c:h val="0.73654593356297549"/>
        </c:manualLayout>
      </c:layout>
      <c:barChart>
        <c:barDir val="col"/>
        <c:grouping val="clustered"/>
        <c:varyColors val="0"/>
        <c:ser>
          <c:idx val="0"/>
          <c:order val="0"/>
          <c:spPr>
            <a:solidFill>
              <a:schemeClr val="tx1"/>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15:layout>
                    <c:manualLayout>
                      <c:w val="0.20787119323863126"/>
                      <c:h val="7.8297562182760294E-2"/>
                    </c:manualLayout>
                  </c15:layout>
                </c:ext>
                <c:ext xmlns:c16="http://schemas.microsoft.com/office/drawing/2014/chart" uri="{C3380CC4-5D6E-409C-BE32-E72D297353CC}">
                  <c16:uniqueId val="{00000000-1BFC-456D-9C4B-FA82C9A6EB5F}"/>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'Gerencia Legal'!$A$11:$A$14</c:f>
              <c:strCache>
                <c:ptCount val="4"/>
                <c:pt idx="0">
                  <c:v>Contratación Directa</c:v>
                </c:pt>
                <c:pt idx="1">
                  <c:v>Libre Gestión</c:v>
                </c:pt>
                <c:pt idx="2">
                  <c:v>Licitación</c:v>
                </c:pt>
                <c:pt idx="3">
                  <c:v>BOLPROS</c:v>
                </c:pt>
              </c:strCache>
            </c:strRef>
          </c:cat>
          <c:val>
            <c:numRef>
              <c:f>'Gerencia Legal'!$B$11:$B$14</c:f>
              <c:numCache>
                <c:formatCode>"$"#,##0.00</c:formatCode>
                <c:ptCount val="4"/>
                <c:pt idx="0">
                  <c:v>2747536.9</c:v>
                </c:pt>
                <c:pt idx="1">
                  <c:v>6624134.0899999999</c:v>
                </c:pt>
                <c:pt idx="2">
                  <c:v>6236594.0999999996</c:v>
                </c:pt>
                <c:pt idx="3">
                  <c:v>12042446.35</c:v>
                </c:pt>
              </c:numCache>
            </c:numRef>
          </c:val>
          <c:extLst>
            <c:ext xmlns:c16="http://schemas.microsoft.com/office/drawing/2014/chart" uri="{C3380CC4-5D6E-409C-BE32-E72D297353CC}">
              <c16:uniqueId val="{00000001-1BFC-456D-9C4B-FA82C9A6EB5F}"/>
            </c:ext>
          </c:extLst>
        </c:ser>
        <c:dLbls>
          <c:showLegendKey val="0"/>
          <c:showVal val="0"/>
          <c:showCatName val="0"/>
          <c:showSerName val="0"/>
          <c:showPercent val="0"/>
          <c:showBubbleSize val="0"/>
        </c:dLbls>
        <c:gapWidth val="50"/>
        <c:axId val="779885808"/>
        <c:axId val="373795232"/>
      </c:barChart>
      <c:catAx>
        <c:axId val="7798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crossAx val="373795232"/>
        <c:crosses val="autoZero"/>
        <c:auto val="1"/>
        <c:lblAlgn val="ctr"/>
        <c:lblOffset val="100"/>
        <c:noMultiLvlLbl val="0"/>
      </c:catAx>
      <c:valAx>
        <c:axId val="373795232"/>
        <c:scaling>
          <c:orientation val="minMax"/>
        </c:scaling>
        <c:delete val="1"/>
        <c:axPos val="l"/>
        <c:numFmt formatCode="&quot;$&quot;#,##0.00" sourceLinked="1"/>
        <c:majorTickMark val="none"/>
        <c:minorTickMark val="none"/>
        <c:tickLblPos val="nextTo"/>
        <c:crossAx val="77988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chemeClr val="bg2"/>
          </a:solidFill>
          <a:latin typeface="Raleway" pitchFamily="2"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09105780930208"/>
          <c:y val="0.13419139917034328"/>
          <c:w val="0.85637827605715211"/>
          <c:h val="0.73856130319097568"/>
        </c:manualLayout>
      </c:layout>
      <c:barChart>
        <c:barDir val="col"/>
        <c:grouping val="clustered"/>
        <c:varyColors val="0"/>
        <c:ser>
          <c:idx val="0"/>
          <c:order val="0"/>
          <c:tx>
            <c:strRef>
              <c:f>Sheet1!$B$1</c:f>
              <c:strCache>
                <c:ptCount val="1"/>
                <c:pt idx="0">
                  <c:v>Monto Invertido</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9884-4A91-A163-D7D8A4C6EF20}"/>
              </c:ext>
            </c:extLst>
          </c:dPt>
          <c:dPt>
            <c:idx val="1"/>
            <c:invertIfNegative val="0"/>
            <c:bubble3D val="0"/>
            <c:spPr>
              <a:solidFill>
                <a:schemeClr val="tx1"/>
              </a:solidFill>
              <a:ln>
                <a:noFill/>
              </a:ln>
              <a:effectLst/>
            </c:spPr>
            <c:extLst>
              <c:ext xmlns:c16="http://schemas.microsoft.com/office/drawing/2014/chart" uri="{C3380CC4-5D6E-409C-BE32-E72D297353CC}">
                <c16:uniqueId val="{00000003-9884-4A91-A163-D7D8A4C6EF20}"/>
              </c:ext>
            </c:extLst>
          </c:dPt>
          <c:dLbls>
            <c:dLbl>
              <c:idx val="0"/>
              <c:layout>
                <c:manualLayout>
                  <c:x val="-4.8894504597509152E-17"/>
                  <c:y val="-6.6883995480922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84-4A91-A163-D7D8A4C6EF20}"/>
                </c:ext>
              </c:extLst>
            </c:dLbl>
            <c:dLbl>
              <c:idx val="1"/>
              <c:layout>
                <c:manualLayout>
                  <c:x val="1.0668015148581414E-2"/>
                  <c:y val="-2.0418711335901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84-4A91-A163-D7D8A4C6EF20}"/>
                </c:ext>
              </c:extLst>
            </c:dLbl>
            <c:spPr>
              <a:noFill/>
              <a:ln>
                <a:noFill/>
              </a:ln>
              <a:effectLst/>
            </c:spPr>
            <c:txPr>
              <a:bodyPr rot="0" spcFirstLastPara="1" vertOverflow="ellipsis" vert="horz" wrap="square" lIns="38100" tIns="19050" rIns="38100" bIns="19050" anchor="ctr" anchorCtr="0">
                <a:spAutoFit/>
              </a:bodyPr>
              <a:lstStyle/>
              <a:p>
                <a:pPr algn="ctr">
                  <a:defRPr lang="en-US" sz="2400" b="0" i="0" u="none" strike="noStrike" kern="1200" baseline="0">
                    <a:solidFill>
                      <a:schemeClr val="tx1"/>
                    </a:solidFill>
                    <a:latin typeface="Montserrat Medium" panose="000006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"$"#,##0_);[Red]\("$"#,##0\)</c:formatCode>
                <c:ptCount val="2"/>
                <c:pt idx="0">
                  <c:v>142230</c:v>
                </c:pt>
                <c:pt idx="1">
                  <c:v>102054.67</c:v>
                </c:pt>
              </c:numCache>
            </c:numRef>
          </c:val>
          <c:extLst>
            <c:ext xmlns:c16="http://schemas.microsoft.com/office/drawing/2014/chart" uri="{C3380CC4-5D6E-409C-BE32-E72D297353CC}">
              <c16:uniqueId val="{00000004-9884-4A91-A163-D7D8A4C6EF20}"/>
            </c:ext>
          </c:extLst>
        </c:ser>
        <c:dLbls>
          <c:dLblPos val="ctr"/>
          <c:showLegendKey val="0"/>
          <c:showVal val="1"/>
          <c:showCatName val="0"/>
          <c:showSerName val="0"/>
          <c:showPercent val="0"/>
          <c:showBubbleSize val="0"/>
        </c:dLbls>
        <c:gapWidth val="70"/>
        <c:axId val="-1875648880"/>
        <c:axId val="-1875642896"/>
      </c:barChart>
      <c:catAx>
        <c:axId val="-187564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42896"/>
        <c:crosses val="autoZero"/>
        <c:auto val="1"/>
        <c:lblAlgn val="ctr"/>
        <c:lblOffset val="100"/>
        <c:noMultiLvlLbl val="0"/>
      </c:catAx>
      <c:valAx>
        <c:axId val="-1875642896"/>
        <c:scaling>
          <c:orientation val="minMax"/>
        </c:scaling>
        <c:delete val="1"/>
        <c:axPos val="l"/>
        <c:numFmt formatCode="&quot;$&quot;#,##0_);[Red]\(&quot;$&quot;#,##0\)" sourceLinked="1"/>
        <c:majorTickMark val="out"/>
        <c:minorTickMark val="none"/>
        <c:tickLblPos val="nextTo"/>
        <c:crossAx val="-18756488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938438193045904"/>
          <c:y val="0"/>
          <c:w val="0.50503685952323463"/>
          <c:h val="1"/>
        </c:manualLayout>
      </c:layout>
      <c:barChart>
        <c:barDir val="bar"/>
        <c:grouping val="clustered"/>
        <c:varyColors val="0"/>
        <c:ser>
          <c:idx val="0"/>
          <c:order val="0"/>
          <c:tx>
            <c:strRef>
              <c:f>Sheet1!$B$1</c:f>
              <c:strCache>
                <c:ptCount val="1"/>
                <c:pt idx="0">
                  <c:v>%</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76AC-4A65-B759-3A6A13C48BCC}"/>
              </c:ext>
            </c:extLst>
          </c:dPt>
          <c:dPt>
            <c:idx val="1"/>
            <c:invertIfNegative val="0"/>
            <c:bubble3D val="0"/>
            <c:extLst>
              <c:ext xmlns:c16="http://schemas.microsoft.com/office/drawing/2014/chart" uri="{C3380CC4-5D6E-409C-BE32-E72D297353CC}">
                <c16:uniqueId val="{00000001-76AC-4A65-B759-3A6A13C48BCC}"/>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2">
                        <a:lumMod val="25000"/>
                      </a:schemeClr>
                    </a:solidFill>
                    <a:effectLst/>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Contratos </c:v>
                </c:pt>
                <c:pt idx="1">
                  <c:v>Resoluciones</c:v>
                </c:pt>
              </c:strCache>
            </c:strRef>
          </c:cat>
          <c:val>
            <c:numRef>
              <c:f>Sheet1!$B$2:$B$3</c:f>
              <c:numCache>
                <c:formatCode>0</c:formatCode>
                <c:ptCount val="2"/>
                <c:pt idx="0">
                  <c:v>129</c:v>
                </c:pt>
                <c:pt idx="1">
                  <c:v>97</c:v>
                </c:pt>
              </c:numCache>
            </c:numRef>
          </c:val>
          <c:extLst>
            <c:ext xmlns:c16="http://schemas.microsoft.com/office/drawing/2014/chart" uri="{C3380CC4-5D6E-409C-BE32-E72D297353CC}">
              <c16:uniqueId val="{00000002-76AC-4A65-B759-3A6A13C48BCC}"/>
            </c:ext>
          </c:extLst>
        </c:ser>
        <c:dLbls>
          <c:dLblPos val="ctr"/>
          <c:showLegendKey val="0"/>
          <c:showVal val="1"/>
          <c:showCatName val="0"/>
          <c:showSerName val="0"/>
          <c:showPercent val="0"/>
          <c:showBubbleSize val="0"/>
        </c:dLbls>
        <c:gapWidth val="50"/>
        <c:axId val="-1875655408"/>
        <c:axId val="-1875650512"/>
      </c:barChart>
      <c:catAx>
        <c:axId val="-1875655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50512"/>
        <c:crosses val="autoZero"/>
        <c:auto val="1"/>
        <c:lblAlgn val="ctr"/>
        <c:lblOffset val="100"/>
        <c:noMultiLvlLbl val="0"/>
      </c:catAx>
      <c:valAx>
        <c:axId val="-1875650512"/>
        <c:scaling>
          <c:orientation val="minMax"/>
        </c:scaling>
        <c:delete val="1"/>
        <c:axPos val="b"/>
        <c:numFmt formatCode="0" sourceLinked="1"/>
        <c:majorTickMark val="none"/>
        <c:minorTickMark val="none"/>
        <c:tickLblPos val="nextTo"/>
        <c:crossAx val="-1875655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71725777191872E-2"/>
          <c:y val="4.7149819766867274E-2"/>
          <c:w val="0.75100420610765017"/>
          <c:h val="0.83693323554579679"/>
        </c:manualLayout>
      </c:layout>
      <c:barChart>
        <c:barDir val="col"/>
        <c:grouping val="clustered"/>
        <c:varyColors val="0"/>
        <c:ser>
          <c:idx val="0"/>
          <c:order val="0"/>
          <c:tx>
            <c:strRef>
              <c:f>Sheet1!$B$1</c:f>
              <c:strCache>
                <c:ptCount val="1"/>
                <c:pt idx="0">
                  <c:v>Monto Invertido</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CD36-4393-8576-FBF97F6FBFA2}"/>
              </c:ext>
            </c:extLst>
          </c:dPt>
          <c:dPt>
            <c:idx val="1"/>
            <c:invertIfNegative val="0"/>
            <c:bubble3D val="0"/>
            <c:spPr>
              <a:solidFill>
                <a:schemeClr val="tx1"/>
              </a:solidFill>
              <a:ln>
                <a:noFill/>
              </a:ln>
              <a:effectLst/>
            </c:spPr>
            <c:extLst>
              <c:ext xmlns:c16="http://schemas.microsoft.com/office/drawing/2014/chart" uri="{C3380CC4-5D6E-409C-BE32-E72D297353CC}">
                <c16:uniqueId val="{00000003-CD36-4393-8576-FBF97F6FBFA2}"/>
              </c:ext>
            </c:extLst>
          </c:dPt>
          <c:dLbls>
            <c:dLbl>
              <c:idx val="0"/>
              <c:layout>
                <c:manualLayout>
                  <c:x val="-6.914402951841734E-3"/>
                  <c:y val="-1.8482868749707414E-2"/>
                </c:manualLayout>
              </c:layout>
              <c:tx>
                <c:rich>
                  <a:bodyPr/>
                  <a:lstStyle/>
                  <a:p>
                    <a:fld id="{C2680C06-14F0-4113-9478-879E99F3A892}"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1-CD36-4393-8576-FBF97F6FBFA2}"/>
                </c:ext>
              </c:extLst>
            </c:dLbl>
            <c:dLbl>
              <c:idx val="1"/>
              <c:layout>
                <c:manualLayout>
                  <c:x val="-6.7282725754653494E-3"/>
                  <c:y val="-1.599543634410323E-2"/>
                </c:manualLayout>
              </c:layout>
              <c:tx>
                <c:rich>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fld id="{B56BA7DE-5A9E-473D-916B-47DD17528073}" type="VALUE">
                      <a:rPr lang="en-US" sz="2400" b="0" smtClean="0">
                        <a:solidFill>
                          <a:schemeClr val="tx1"/>
                        </a:solidFill>
                        <a:latin typeface="Montserrat Medium" panose="00000600000000000000" pitchFamily="2" charset="0"/>
                      </a:rPr>
                      <a:pPr>
                        <a:defRPr b="0">
                          <a:solidFill>
                            <a:schemeClr val="tx1"/>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3-CD36-4393-8576-FBF97F6FBFA2}"/>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"$"#,##0_);[Red]\("$"#,##0\)</c:formatCode>
                <c:ptCount val="2"/>
                <c:pt idx="0" formatCode="&quot;$&quot;#,##0.00_);[Red]\(&quot;$&quot;#,##0.00\)">
                  <c:v>100031.25</c:v>
                </c:pt>
                <c:pt idx="1">
                  <c:v>77546</c:v>
                </c:pt>
              </c:numCache>
            </c:numRef>
          </c:val>
          <c:extLst>
            <c:ext xmlns:c16="http://schemas.microsoft.com/office/drawing/2014/chart" uri="{C3380CC4-5D6E-409C-BE32-E72D297353CC}">
              <c16:uniqueId val="{00000004-CD36-4393-8576-FBF97F6FBFA2}"/>
            </c:ext>
          </c:extLst>
        </c:ser>
        <c:dLbls>
          <c:dLblPos val="ctr"/>
          <c:showLegendKey val="0"/>
          <c:showVal val="1"/>
          <c:showCatName val="0"/>
          <c:showSerName val="0"/>
          <c:showPercent val="0"/>
          <c:showBubbleSize val="0"/>
        </c:dLbls>
        <c:gapWidth val="70"/>
        <c:axId val="-1875648880"/>
        <c:axId val="-1875642896"/>
      </c:barChart>
      <c:catAx>
        <c:axId val="-187564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42896"/>
        <c:crosses val="autoZero"/>
        <c:auto val="1"/>
        <c:lblAlgn val="ctr"/>
        <c:lblOffset val="100"/>
        <c:noMultiLvlLbl val="0"/>
      </c:catAx>
      <c:valAx>
        <c:axId val="-1875642896"/>
        <c:scaling>
          <c:orientation val="minMax"/>
        </c:scaling>
        <c:delete val="1"/>
        <c:axPos val="l"/>
        <c:numFmt formatCode="&quot;$&quot;#,##0.00_);[Red]\(&quot;$&quot;#,##0.00\)" sourceLinked="1"/>
        <c:majorTickMark val="out"/>
        <c:minorTickMark val="none"/>
        <c:tickLblPos val="nextTo"/>
        <c:crossAx val="-18756488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09263645096444"/>
          <c:y val="0"/>
          <c:w val="0.72090736354903551"/>
          <c:h val="1"/>
        </c:manualLayout>
      </c:layout>
      <c:barChart>
        <c:barDir val="bar"/>
        <c:grouping val="clustered"/>
        <c:varyColors val="0"/>
        <c:ser>
          <c:idx val="0"/>
          <c:order val="0"/>
          <c:tx>
            <c:strRef>
              <c:f>Sheet1!$B$1</c:f>
              <c:strCache>
                <c:ptCount val="1"/>
                <c:pt idx="0">
                  <c:v>Meta</c:v>
                </c:pt>
              </c:strCache>
            </c:strRef>
          </c:tx>
          <c:spPr>
            <a:solidFill>
              <a:schemeClr val="tx2"/>
            </a:solidFill>
            <a:ln>
              <a:noFill/>
            </a:ln>
            <a:effectLst/>
          </c:spPr>
          <c:invertIfNegative val="0"/>
          <c:dPt>
            <c:idx val="0"/>
            <c:invertIfNegative val="0"/>
            <c:bubble3D val="0"/>
            <c:extLst>
              <c:ext xmlns:c16="http://schemas.microsoft.com/office/drawing/2014/chart" uri="{C3380CC4-5D6E-409C-BE32-E72D297353CC}">
                <c16:uniqueId val="{00000000-9801-4E38-9747-53D25A60CBA7}"/>
              </c:ext>
            </c:extLst>
          </c:dPt>
          <c:dPt>
            <c:idx val="1"/>
            <c:invertIfNegative val="0"/>
            <c:bubble3D val="0"/>
            <c:extLst>
              <c:ext xmlns:c16="http://schemas.microsoft.com/office/drawing/2014/chart" uri="{C3380CC4-5D6E-409C-BE32-E72D297353CC}">
                <c16:uniqueId val="{00000001-9801-4E38-9747-53D25A60CBA7}"/>
              </c:ext>
            </c:extLst>
          </c:dPt>
          <c:dLbls>
            <c:dLbl>
              <c:idx val="0"/>
              <c:layout>
                <c:manualLayout>
                  <c:x val="2.2562165414591294E-3"/>
                  <c:y val="-2.314725501937879E-3"/>
                </c:manualLayout>
              </c:layout>
              <c:tx>
                <c:rich>
                  <a:bodyPr/>
                  <a:lstStyle/>
                  <a:p>
                    <a:fld id="{C2680C06-14F0-4113-9478-879E99F3A892}" type="VALUE">
                      <a:rPr lang="en-US" smtClean="0"/>
                      <a:pPr/>
                      <a:t>[VALOR]</a:t>
                    </a:fld>
                    <a:r>
                      <a:rPr lang="en-US" baseline="0"/>
                      <a:t> días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801-4E38-9747-53D25A60CBA7}"/>
                </c:ext>
              </c:extLst>
            </c:dLbl>
            <c:dLbl>
              <c:idx val="1"/>
              <c:layout>
                <c:manualLayout>
                  <c:x val="3.4432424019799155E-3"/>
                  <c:y val="-8.3326908850531733E-3"/>
                </c:manualLayout>
              </c:layout>
              <c:tx>
                <c:rich>
                  <a:bodyPr/>
                  <a:lstStyle/>
                  <a:p>
                    <a:fld id="{B56BA7DE-5A9E-473D-916B-47DD17528073}" type="VALUE">
                      <a:rPr lang="en-US" smtClean="0"/>
                      <a:pPr/>
                      <a:t>[VALOR]</a:t>
                    </a:fld>
                    <a:r>
                      <a:rPr lang="en-US"/>
                      <a:t> días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801-4E38-9747-53D25A60CBA7}"/>
                </c:ext>
              </c:extLst>
            </c:dLbl>
            <c:dLbl>
              <c:idx val="2"/>
              <c:layout>
                <c:manualLayout>
                  <c:x val="3.1946545148007913E-3"/>
                  <c:y val="0"/>
                </c:manualLayout>
              </c:layout>
              <c:tx>
                <c:rich>
                  <a:bodyPr/>
                  <a:lstStyle/>
                  <a:p>
                    <a:fld id="{3F0D73F4-1250-4BD3-9B6C-E34F8683E8B2}" type="VALUE">
                      <a:rPr lang="en-US" smtClean="0"/>
                      <a:pPr/>
                      <a:t>[VALOR]</a:t>
                    </a:fld>
                    <a:r>
                      <a:rPr lang="en-US" baseline="0"/>
                      <a:t>  días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801-4E38-9747-53D25A60CBA7}"/>
                </c:ext>
              </c:extLst>
            </c:dLbl>
            <c:dLbl>
              <c:idx val="3"/>
              <c:layout>
                <c:manualLayout>
                  <c:x val="8.4729529774393662E-3"/>
                  <c:y val="2.5139810690143869E-3"/>
                </c:manualLayout>
              </c:layout>
              <c:tx>
                <c:rich>
                  <a:bodyPr/>
                  <a:lstStyle/>
                  <a:p>
                    <a:fld id="{408C357F-67DD-4376-AD42-ECCAA7CB4A2F}" type="VALUE">
                      <a:rPr lang="en-US" smtClean="0"/>
                      <a:pPr/>
                      <a:t>[VALOR]</a:t>
                    </a:fld>
                    <a:r>
                      <a:rPr lang="en-US"/>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801-4E38-9747-53D25A60CBA7}"/>
                </c:ext>
              </c:extLst>
            </c:dLbl>
            <c:dLbl>
              <c:idx val="4"/>
              <c:layout>
                <c:manualLayout>
                  <c:x val="1.2685778771253408E-2"/>
                  <c:y val="0"/>
                </c:manualLayout>
              </c:layout>
              <c:tx>
                <c:rich>
                  <a:bodyPr/>
                  <a:lstStyle/>
                  <a:p>
                    <a:fld id="{634D361B-603F-490D-A54B-89E9443A91FC}" type="VALUE">
                      <a:rPr lang="en-US" smtClean="0"/>
                      <a:pPr/>
                      <a:t>[VALOR]</a:t>
                    </a:fld>
                    <a:r>
                      <a:rPr lang="en-US"/>
                      <a:t> (1%)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801-4E38-9747-53D25A60CBA7}"/>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Informes FC</c:v>
                </c:pt>
                <c:pt idx="1">
                  <c:v>Informes FI</c:v>
                </c:pt>
                <c:pt idx="2">
                  <c:v>Informes Bienes y Servicios </c:v>
                </c:pt>
              </c:strCache>
            </c:strRef>
          </c:cat>
          <c:val>
            <c:numRef>
              <c:f>Sheet1!$B$2:$B$4</c:f>
              <c:numCache>
                <c:formatCode>General</c:formatCode>
                <c:ptCount val="3"/>
                <c:pt idx="0">
                  <c:v>6</c:v>
                </c:pt>
                <c:pt idx="1">
                  <c:v>8</c:v>
                </c:pt>
                <c:pt idx="2">
                  <c:v>3</c:v>
                </c:pt>
              </c:numCache>
            </c:numRef>
          </c:val>
          <c:extLst>
            <c:ext xmlns:c16="http://schemas.microsoft.com/office/drawing/2014/chart" uri="{C3380CC4-5D6E-409C-BE32-E72D297353CC}">
              <c16:uniqueId val="{00000005-9801-4E38-9747-53D25A60CBA7}"/>
            </c:ext>
          </c:extLst>
        </c:ser>
        <c:ser>
          <c:idx val="1"/>
          <c:order val="1"/>
          <c:tx>
            <c:strRef>
              <c:f>Sheet1!$C$1</c:f>
              <c:strCache>
                <c:ptCount val="1"/>
                <c:pt idx="0">
                  <c:v>Ejecución</c:v>
                </c:pt>
              </c:strCache>
            </c:strRef>
          </c:tx>
          <c:spPr>
            <a:solidFill>
              <a:schemeClr val="tx1"/>
            </a:solidFill>
            <a:ln>
              <a:noFill/>
            </a:ln>
            <a:effectLst/>
          </c:spPr>
          <c:invertIfNegative val="0"/>
          <c:dLbls>
            <c:dLbl>
              <c:idx val="0"/>
              <c:layout>
                <c:manualLayout>
                  <c:x val="7.917356771401882E-3"/>
                  <c:y val="6.7124132605572611E-3"/>
                </c:manualLayout>
              </c:layout>
              <c:tx>
                <c:rich>
                  <a:bodyPr/>
                  <a:lstStyle/>
                  <a:p>
                    <a:fld id="{EEE74204-B608-4BC6-8DE0-2E6EED942C92}" type="VALUE">
                      <a:rPr lang="en-US" smtClean="0"/>
                      <a:pPr/>
                      <a:t>[VALOR]</a:t>
                    </a:fld>
                    <a:r>
                      <a:rPr lang="en-US"/>
                      <a:t> días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801-4E38-9747-53D25A60CBA7}"/>
                </c:ext>
              </c:extLst>
            </c:dLbl>
            <c:dLbl>
              <c:idx val="1"/>
              <c:layout>
                <c:manualLayout>
                  <c:x val="2.3677265777516381E-2"/>
                  <c:y val="0"/>
                </c:manualLayout>
              </c:layout>
              <c:tx>
                <c:rich>
                  <a:bodyPr/>
                  <a:lstStyle/>
                  <a:p>
                    <a:r>
                      <a:rPr lang="en-US"/>
                      <a:t>2 días</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801-4E38-9747-53D25A60CBA7}"/>
                </c:ext>
              </c:extLst>
            </c:dLbl>
            <c:dLbl>
              <c:idx val="2"/>
              <c:layout>
                <c:manualLayout>
                  <c:x val="5.79340548253773E-3"/>
                  <c:y val="0"/>
                </c:manualLayout>
              </c:layout>
              <c:tx>
                <c:rich>
                  <a:bodyPr/>
                  <a:lstStyle/>
                  <a:p>
                    <a:fld id="{ABB385BE-51AE-43CF-BDF2-A498DB6CA840}" type="VALUE">
                      <a:rPr lang="en-US" smtClean="0"/>
                      <a:pPr/>
                      <a:t>[VALOR]</a:t>
                    </a:fld>
                    <a:r>
                      <a:rPr lang="en-US"/>
                      <a:t> días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801-4E38-9747-53D25A60CBA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Informes FC</c:v>
                </c:pt>
                <c:pt idx="1">
                  <c:v>Informes FI</c:v>
                </c:pt>
                <c:pt idx="2">
                  <c:v>Informes Bienes y Servicios </c:v>
                </c:pt>
              </c:strCache>
            </c:strRef>
          </c:cat>
          <c:val>
            <c:numRef>
              <c:f>Sheet1!$C$2:$C$4</c:f>
              <c:numCache>
                <c:formatCode>0.00</c:formatCode>
                <c:ptCount val="3"/>
                <c:pt idx="0">
                  <c:v>5.18</c:v>
                </c:pt>
                <c:pt idx="1">
                  <c:v>2</c:v>
                </c:pt>
                <c:pt idx="2">
                  <c:v>2.0499999999999998</c:v>
                </c:pt>
              </c:numCache>
            </c:numRef>
          </c:val>
          <c:extLst>
            <c:ext xmlns:c16="http://schemas.microsoft.com/office/drawing/2014/chart" uri="{C3380CC4-5D6E-409C-BE32-E72D297353CC}">
              <c16:uniqueId val="{00000009-9801-4E38-9747-53D25A60CBA7}"/>
            </c:ext>
          </c:extLst>
        </c:ser>
        <c:dLbls>
          <c:dLblPos val="ctr"/>
          <c:showLegendKey val="0"/>
          <c:showVal val="1"/>
          <c:showCatName val="0"/>
          <c:showSerName val="0"/>
          <c:showPercent val="0"/>
          <c:showBubbleSize val="0"/>
        </c:dLbls>
        <c:gapWidth val="70"/>
        <c:axId val="-1875640720"/>
        <c:axId val="-1875654320"/>
      </c:barChart>
      <c:catAx>
        <c:axId val="-1875640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2400" b="0" i="0" u="none" strike="noStrike" kern="1200" baseline="0">
                <a:solidFill>
                  <a:schemeClr val="tx1"/>
                </a:solidFill>
                <a:effectLst/>
                <a:latin typeface="Montserrat Medium" panose="00000600000000000000" pitchFamily="2" charset="0"/>
                <a:ea typeface="+mn-ea"/>
                <a:cs typeface="Poppins" pitchFamily="2" charset="77"/>
              </a:defRPr>
            </a:pPr>
            <a:endParaRPr lang="en-US"/>
          </a:p>
        </c:txPr>
        <c:crossAx val="-1875654320"/>
        <c:crosses val="autoZero"/>
        <c:auto val="1"/>
        <c:lblAlgn val="ctr"/>
        <c:lblOffset val="100"/>
        <c:noMultiLvlLbl val="0"/>
      </c:catAx>
      <c:valAx>
        <c:axId val="-1875654320"/>
        <c:scaling>
          <c:orientation val="minMax"/>
        </c:scaling>
        <c:delete val="1"/>
        <c:axPos val="b"/>
        <c:numFmt formatCode="General" sourceLinked="1"/>
        <c:majorTickMark val="none"/>
        <c:minorTickMark val="none"/>
        <c:tickLblPos val="nextTo"/>
        <c:crossAx val="-1875640720"/>
        <c:crosses val="autoZero"/>
        <c:crossBetween val="between"/>
      </c:valAx>
      <c:spPr>
        <a:noFill/>
        <a:ln>
          <a:noFill/>
        </a:ln>
        <a:effectLst/>
      </c:spPr>
    </c:plotArea>
    <c:legend>
      <c:legendPos val="r"/>
      <c:layout>
        <c:manualLayout>
          <c:xMode val="edge"/>
          <c:yMode val="edge"/>
          <c:x val="0.60964289563838769"/>
          <c:y val="5.9147919508762782E-2"/>
          <c:w val="0.34176931553039036"/>
          <c:h val="0.1449964046800165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878814287349307E-2"/>
          <c:y val="9.1725447217979664E-2"/>
          <c:w val="0.85202516267903661"/>
          <c:h val="0.69398553512648031"/>
        </c:manualLayout>
      </c:layout>
      <c:barChart>
        <c:barDir val="col"/>
        <c:grouping val="clustered"/>
        <c:varyColors val="0"/>
        <c:ser>
          <c:idx val="0"/>
          <c:order val="0"/>
          <c:tx>
            <c:strRef>
              <c:f>Sheet1!$B$1</c:f>
              <c:strCache>
                <c:ptCount val="1"/>
                <c:pt idx="0">
                  <c:v>Monto Invertido</c:v>
                </c:pt>
              </c:strCache>
            </c:strRef>
          </c:tx>
          <c:spPr>
            <a:solidFill>
              <a:srgbClr val="B71E8F"/>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CBE4-44A2-BBB4-AD89463F390D}"/>
              </c:ext>
            </c:extLst>
          </c:dPt>
          <c:dPt>
            <c:idx val="1"/>
            <c:invertIfNegative val="0"/>
            <c:bubble3D val="0"/>
            <c:spPr>
              <a:solidFill>
                <a:schemeClr val="tx1"/>
              </a:solidFill>
              <a:ln>
                <a:noFill/>
              </a:ln>
              <a:effectLst/>
            </c:spPr>
            <c:extLst>
              <c:ext xmlns:c16="http://schemas.microsoft.com/office/drawing/2014/chart" uri="{C3380CC4-5D6E-409C-BE32-E72D297353CC}">
                <c16:uniqueId val="{00000003-CBE4-44A2-BBB4-AD89463F390D}"/>
              </c:ext>
            </c:extLst>
          </c:dPt>
          <c:dLbls>
            <c:dLbl>
              <c:idx val="0"/>
              <c:layout>
                <c:manualLayout>
                  <c:x val="9.0578860920166306E-5"/>
                  <c:y val="-2.996107853081657E-2"/>
                </c:manualLayout>
              </c:layout>
              <c:tx>
                <c:rich>
                  <a:bodyPr/>
                  <a:lstStyle/>
                  <a:p>
                    <a:fld id="{C2680C06-14F0-4113-9478-879E99F3A892}"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1-CBE4-44A2-BBB4-AD89463F390D}"/>
                </c:ext>
              </c:extLst>
            </c:dLbl>
            <c:dLbl>
              <c:idx val="1"/>
              <c:layout>
                <c:manualLayout>
                  <c:x val="1.2185553493293554E-3"/>
                  <c:y val="8.6297621962357022E-3"/>
                </c:manualLayout>
              </c:layout>
              <c:tx>
                <c:rich>
                  <a:bodyPr rot="0" spcFirstLastPara="1" vertOverflow="ellipsis" vert="horz" wrap="square" anchor="ctr" anchorCtr="1"/>
                  <a:lstStyle/>
                  <a:p>
                    <a:pPr>
                      <a:defRPr sz="2800" b="0" i="0" u="none" strike="noStrike" kern="1200" baseline="0">
                        <a:solidFill>
                          <a:schemeClr val="tx1"/>
                        </a:solidFill>
                        <a:latin typeface="Montserrat Medium" panose="00000600000000000000" pitchFamily="2" charset="0"/>
                        <a:ea typeface="+mn-ea"/>
                        <a:cs typeface="Poppins" pitchFamily="2" charset="77"/>
                      </a:defRPr>
                    </a:pPr>
                    <a:fld id="{B56BA7DE-5A9E-473D-916B-47DD17528073}" type="VALUE">
                      <a:rPr lang="en-US" sz="2800" b="0" smtClean="0">
                        <a:solidFill>
                          <a:schemeClr val="tx1"/>
                        </a:solidFill>
                        <a:latin typeface="Montserrat Medium" panose="00000600000000000000" pitchFamily="2" charset="0"/>
                      </a:rPr>
                      <a:pPr>
                        <a:defRPr sz="2800" b="0">
                          <a:solidFill>
                            <a:schemeClr val="tx1"/>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3-CBE4-44A2-BBB4-AD89463F390D}"/>
                </c:ext>
              </c:extLst>
            </c:dLbl>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formatCode="&quot;$&quot;#,##0_);[Red]\(&quot;$&quot;#,##0\)">
                  <c:v>139945</c:v>
                </c:pt>
                <c:pt idx="1">
                  <c:v>106189</c:v>
                </c:pt>
              </c:numCache>
            </c:numRef>
          </c:val>
          <c:extLst>
            <c:ext xmlns:c16="http://schemas.microsoft.com/office/drawing/2014/chart" uri="{C3380CC4-5D6E-409C-BE32-E72D297353CC}">
              <c16:uniqueId val="{00000004-CBE4-44A2-BBB4-AD89463F390D}"/>
            </c:ext>
          </c:extLst>
        </c:ser>
        <c:dLbls>
          <c:dLblPos val="ctr"/>
          <c:showLegendKey val="0"/>
          <c:showVal val="1"/>
          <c:showCatName val="0"/>
          <c:showSerName val="0"/>
          <c:showPercent val="0"/>
          <c:showBubbleSize val="0"/>
        </c:dLbls>
        <c:gapWidth val="70"/>
        <c:axId val="-1875655952"/>
        <c:axId val="-1875653232"/>
      </c:barChart>
      <c:catAx>
        <c:axId val="-187565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53232"/>
        <c:crosses val="autoZero"/>
        <c:auto val="1"/>
        <c:lblAlgn val="ctr"/>
        <c:lblOffset val="100"/>
        <c:noMultiLvlLbl val="0"/>
      </c:catAx>
      <c:valAx>
        <c:axId val="-1875653232"/>
        <c:scaling>
          <c:orientation val="minMax"/>
          <c:min val="0"/>
        </c:scaling>
        <c:delete val="1"/>
        <c:axPos val="l"/>
        <c:numFmt formatCode="&quot;$&quot;#,##0_);[Red]\(&quot;$&quot;#,##0\)" sourceLinked="1"/>
        <c:majorTickMark val="out"/>
        <c:minorTickMark val="none"/>
        <c:tickLblPos val="nextTo"/>
        <c:crossAx val="-18756559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25214333674295"/>
          <c:y val="5.1885208103295319E-2"/>
          <c:w val="0.4258278782677215"/>
          <c:h val="0.91834993330227155"/>
        </c:manualLayout>
      </c:layout>
      <c:doughnutChart>
        <c:varyColors val="1"/>
        <c:ser>
          <c:idx val="0"/>
          <c:order val="0"/>
          <c:tx>
            <c:strRef>
              <c:f>Sheet1!$B$1</c:f>
              <c:strCache>
                <c:ptCount val="1"/>
                <c:pt idx="0">
                  <c:v>Número</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5004-47F0-BA87-C89C7710B5EE}"/>
              </c:ext>
            </c:extLst>
          </c:dPt>
          <c:dPt>
            <c:idx val="1"/>
            <c:bubble3D val="0"/>
            <c:spPr>
              <a:solidFill>
                <a:schemeClr val="tx2"/>
              </a:solidFill>
              <a:ln w="19050">
                <a:noFill/>
              </a:ln>
              <a:effectLst/>
            </c:spPr>
            <c:extLst>
              <c:ext xmlns:c16="http://schemas.microsoft.com/office/drawing/2014/chart" uri="{C3380CC4-5D6E-409C-BE32-E72D297353CC}">
                <c16:uniqueId val="{00000003-5004-47F0-BA87-C89C7710B5EE}"/>
              </c:ext>
            </c:extLst>
          </c:dPt>
          <c:dPt>
            <c:idx val="2"/>
            <c:bubble3D val="0"/>
            <c:spPr>
              <a:solidFill>
                <a:schemeClr val="tx1"/>
              </a:solidFill>
              <a:ln w="19050">
                <a:noFill/>
              </a:ln>
              <a:effectLst/>
            </c:spPr>
            <c:extLst>
              <c:ext xmlns:c16="http://schemas.microsoft.com/office/drawing/2014/chart" uri="{C3380CC4-5D6E-409C-BE32-E72D297353CC}">
                <c16:uniqueId val="{00000005-5004-47F0-BA87-C89C7710B5EE}"/>
              </c:ext>
            </c:extLst>
          </c:dPt>
          <c:dPt>
            <c:idx val="3"/>
            <c:bubble3D val="0"/>
            <c:spPr>
              <a:solidFill>
                <a:schemeClr val="tx1"/>
              </a:solidFill>
              <a:ln w="19050">
                <a:noFill/>
              </a:ln>
              <a:effectLst/>
            </c:spPr>
            <c:extLst>
              <c:ext xmlns:c16="http://schemas.microsoft.com/office/drawing/2014/chart" uri="{C3380CC4-5D6E-409C-BE32-E72D297353CC}">
                <c16:uniqueId val="{00000007-5004-47F0-BA87-C89C7710B5EE}"/>
              </c:ext>
            </c:extLst>
          </c:dPt>
          <c:dLbls>
            <c:dLbl>
              <c:idx val="0"/>
              <c:layout>
                <c:manualLayout>
                  <c:x val="0.28180864326552951"/>
                  <c:y val="-0.1248272720309937"/>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726636935865445"/>
                      <c:h val="0.43315627054385775"/>
                    </c:manualLayout>
                  </c15:layout>
                </c:ext>
                <c:ext xmlns:c16="http://schemas.microsoft.com/office/drawing/2014/chart" uri="{C3380CC4-5D6E-409C-BE32-E72D297353CC}">
                  <c16:uniqueId val="{00000001-5004-47F0-BA87-C89C7710B5EE}"/>
                </c:ext>
              </c:extLst>
            </c:dLbl>
            <c:dLbl>
              <c:idx val="1"/>
              <c:layout>
                <c:manualLayout>
                  <c:x val="-0.2633150922351557"/>
                  <c:y val="2.2797698449676725E-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6342981971000445"/>
                      <c:h val="0.43315627054385775"/>
                    </c:manualLayout>
                  </c15:layout>
                </c:ext>
                <c:ext xmlns:c16="http://schemas.microsoft.com/office/drawing/2014/chart" uri="{C3380CC4-5D6E-409C-BE32-E72D297353CC}">
                  <c16:uniqueId val="{00000003-5004-47F0-BA87-C89C7710B5E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Informes sin observación</c:v>
                </c:pt>
                <c:pt idx="1">
                  <c:v>Informes con observación </c:v>
                </c:pt>
              </c:strCache>
            </c:strRef>
          </c:cat>
          <c:val>
            <c:numRef>
              <c:f>Sheet1!$B$2:$B$3</c:f>
              <c:numCache>
                <c:formatCode>#,##0</c:formatCode>
                <c:ptCount val="2"/>
                <c:pt idx="0">
                  <c:v>15118</c:v>
                </c:pt>
                <c:pt idx="1">
                  <c:v>1581</c:v>
                </c:pt>
              </c:numCache>
            </c:numRef>
          </c:val>
          <c:extLst>
            <c:ext xmlns:c16="http://schemas.microsoft.com/office/drawing/2014/chart" uri="{C3380CC4-5D6E-409C-BE32-E72D297353CC}">
              <c16:uniqueId val="{00000008-5004-47F0-BA87-C89C7710B5EE}"/>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81869342870418"/>
          <c:y val="0"/>
          <c:w val="0.57819435305454581"/>
          <c:h val="1"/>
        </c:manualLayout>
      </c:layout>
      <c:barChart>
        <c:barDir val="bar"/>
        <c:grouping val="clustered"/>
        <c:varyColors val="0"/>
        <c:ser>
          <c:idx val="0"/>
          <c:order val="0"/>
          <c:tx>
            <c:strRef>
              <c:f>Sheet1!$B$1</c:f>
              <c:strCache>
                <c:ptCount val="1"/>
                <c:pt idx="0">
                  <c:v>Visitas de Seguimiento</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7EC3-4E10-A744-04407C094A3E}"/>
              </c:ext>
            </c:extLst>
          </c:dPt>
          <c:dPt>
            <c:idx val="1"/>
            <c:invertIfNegative val="0"/>
            <c:bubble3D val="0"/>
            <c:extLst>
              <c:ext xmlns:c16="http://schemas.microsoft.com/office/drawing/2014/chart" uri="{C3380CC4-5D6E-409C-BE32-E72D297353CC}">
                <c16:uniqueId val="{00000001-7EC3-4E10-A744-04407C094A3E}"/>
              </c:ext>
            </c:extLst>
          </c:dPt>
          <c:dLbls>
            <c:dLbl>
              <c:idx val="3"/>
              <c:tx>
                <c:rich>
                  <a:bodyPr/>
                  <a:lstStyle/>
                  <a:p>
                    <a:r>
                      <a:rPr lang="en-US"/>
                      <a:t>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EC3-4E10-A744-04407C094A3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accent2">
                        <a:lumMod val="25000"/>
                      </a:schemeClr>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Mantenimiento Institucional</c:v>
                </c:pt>
                <c:pt idx="1">
                  <c:v>Servicios de Transporte </c:v>
                </c:pt>
                <c:pt idx="2">
                  <c:v>Servicios de Almacén </c:v>
                </c:pt>
                <c:pt idx="3">
                  <c:v>Servicios de Limpieza </c:v>
                </c:pt>
                <c:pt idx="4">
                  <c:v>Servicios de Vigilancia </c:v>
                </c:pt>
              </c:strCache>
            </c:strRef>
          </c:cat>
          <c:val>
            <c:numRef>
              <c:f>Sheet1!$B$2:$B$6</c:f>
              <c:numCache>
                <c:formatCode>0.00</c:formatCode>
                <c:ptCount val="5"/>
                <c:pt idx="0">
                  <c:v>9.32</c:v>
                </c:pt>
                <c:pt idx="1">
                  <c:v>8.92</c:v>
                </c:pt>
                <c:pt idx="2">
                  <c:v>9.11</c:v>
                </c:pt>
                <c:pt idx="3">
                  <c:v>9</c:v>
                </c:pt>
                <c:pt idx="4">
                  <c:v>9.09</c:v>
                </c:pt>
              </c:numCache>
            </c:numRef>
          </c:val>
          <c:extLst>
            <c:ext xmlns:c16="http://schemas.microsoft.com/office/drawing/2014/chart" uri="{C3380CC4-5D6E-409C-BE32-E72D297353CC}">
              <c16:uniqueId val="{00000002-7EC3-4E10-A744-04407C094A3E}"/>
            </c:ext>
          </c:extLst>
        </c:ser>
        <c:dLbls>
          <c:dLblPos val="outEnd"/>
          <c:showLegendKey val="0"/>
          <c:showVal val="1"/>
          <c:showCatName val="0"/>
          <c:showSerName val="0"/>
          <c:showPercent val="0"/>
          <c:showBubbleSize val="0"/>
        </c:dLbls>
        <c:gapWidth val="70"/>
        <c:axId val="-1875652688"/>
        <c:axId val="-1875651056"/>
      </c:barChart>
      <c:catAx>
        <c:axId val="-1875652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75651056"/>
        <c:crosses val="autoZero"/>
        <c:auto val="1"/>
        <c:lblAlgn val="ctr"/>
        <c:lblOffset val="100"/>
        <c:noMultiLvlLbl val="0"/>
      </c:catAx>
      <c:valAx>
        <c:axId val="-1875651056"/>
        <c:scaling>
          <c:orientation val="minMax"/>
        </c:scaling>
        <c:delete val="1"/>
        <c:axPos val="b"/>
        <c:numFmt formatCode="0.00" sourceLinked="1"/>
        <c:majorTickMark val="none"/>
        <c:minorTickMark val="none"/>
        <c:tickLblPos val="nextTo"/>
        <c:crossAx val="-187565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10148595012197E-3"/>
          <c:y val="4.7149819766867274E-2"/>
          <c:w val="0.99411898514049879"/>
          <c:h val="0.73126290906267222"/>
        </c:manualLayout>
      </c:layout>
      <c:barChart>
        <c:barDir val="col"/>
        <c:grouping val="clustered"/>
        <c:varyColors val="0"/>
        <c:ser>
          <c:idx val="0"/>
          <c:order val="0"/>
          <c:tx>
            <c:strRef>
              <c:f>Sheet1!$B$1</c:f>
              <c:strCache>
                <c:ptCount val="1"/>
                <c:pt idx="0">
                  <c:v>Monto Invertido</c:v>
                </c:pt>
              </c:strCache>
            </c:strRef>
          </c:tx>
          <c:spPr>
            <a:solidFill>
              <a:schemeClr val="accent4"/>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9223-4AD1-81C1-794C984B64FB}"/>
              </c:ext>
            </c:extLst>
          </c:dPt>
          <c:dPt>
            <c:idx val="1"/>
            <c:invertIfNegative val="0"/>
            <c:bubble3D val="0"/>
            <c:spPr>
              <a:solidFill>
                <a:schemeClr val="tx1"/>
              </a:solidFill>
              <a:ln>
                <a:noFill/>
              </a:ln>
              <a:effectLst/>
            </c:spPr>
            <c:extLst>
              <c:ext xmlns:c16="http://schemas.microsoft.com/office/drawing/2014/chart" uri="{C3380CC4-5D6E-409C-BE32-E72D297353CC}">
                <c16:uniqueId val="{00000003-9223-4AD1-81C1-794C984B64FB}"/>
              </c:ext>
            </c:extLst>
          </c:dPt>
          <c:dLbls>
            <c:dLbl>
              <c:idx val="0"/>
              <c:layout>
                <c:manualLayout>
                  <c:x val="-6.914402951841734E-3"/>
                  <c:y val="-1.8482868749707414E-2"/>
                </c:manualLayout>
              </c:layout>
              <c:tx>
                <c:rich>
                  <a:bodyPr/>
                  <a:lstStyle/>
                  <a:p>
                    <a:fld id="{C2680C06-14F0-4113-9478-879E99F3A892}"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1-9223-4AD1-81C1-794C984B64FB}"/>
                </c:ext>
              </c:extLst>
            </c:dLbl>
            <c:dLbl>
              <c:idx val="1"/>
              <c:layout>
                <c:manualLayout>
                  <c:x val="1.1634250859246754E-2"/>
                  <c:y val="1.1010558261820737E-2"/>
                </c:manualLayout>
              </c:layout>
              <c:tx>
                <c:rich>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fld id="{B56BA7DE-5A9E-473D-916B-47DD17528073}" type="VALUE">
                      <a:rPr lang="en-US" sz="2400" b="0" smtClean="0">
                        <a:solidFill>
                          <a:schemeClr val="tx1"/>
                        </a:solidFill>
                        <a:latin typeface="Montserrat Medium" panose="00000600000000000000" pitchFamily="2" charset="0"/>
                      </a:rPr>
                      <a:pPr>
                        <a:defRPr b="0">
                          <a:solidFill>
                            <a:schemeClr val="tx1"/>
                          </a:solidFill>
                          <a:latin typeface="Montserrat Medium" panose="00000600000000000000" pitchFamily="2" charset="0"/>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3-9223-4AD1-81C1-794C984B64FB}"/>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Presupuesto al 3T 2022</c:v>
                </c:pt>
                <c:pt idx="1">
                  <c:v>Ejecutado al 3T 2022</c:v>
                </c:pt>
              </c:strCache>
            </c:strRef>
          </c:cat>
          <c:val>
            <c:numRef>
              <c:f>Sheet1!$B$2:$B$3</c:f>
              <c:numCache>
                <c:formatCode>"$"#,##0.00_);[Red]\("$"#,##0.00\)</c:formatCode>
                <c:ptCount val="2"/>
                <c:pt idx="0" formatCode="&quot;$&quot;#,##0_);[Red]\(&quot;$&quot;#,##0\)">
                  <c:v>471905.4</c:v>
                </c:pt>
                <c:pt idx="1">
                  <c:v>386830</c:v>
                </c:pt>
              </c:numCache>
            </c:numRef>
          </c:val>
          <c:extLst>
            <c:ext xmlns:c16="http://schemas.microsoft.com/office/drawing/2014/chart" uri="{C3380CC4-5D6E-409C-BE32-E72D297353CC}">
              <c16:uniqueId val="{00000004-9223-4AD1-81C1-794C984B64FB}"/>
            </c:ext>
          </c:extLst>
        </c:ser>
        <c:dLbls>
          <c:dLblPos val="ctr"/>
          <c:showLegendKey val="0"/>
          <c:showVal val="1"/>
          <c:showCatName val="0"/>
          <c:showSerName val="0"/>
          <c:showPercent val="0"/>
          <c:showBubbleSize val="0"/>
        </c:dLbls>
        <c:gapWidth val="70"/>
        <c:axId val="-1845712992"/>
        <c:axId val="-1845715168"/>
      </c:barChart>
      <c:catAx>
        <c:axId val="-18457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ontserrat Medium" panose="00000600000000000000" pitchFamily="2" charset="0"/>
                <a:ea typeface="+mn-ea"/>
                <a:cs typeface="Poppins" pitchFamily="2" charset="77"/>
              </a:defRPr>
            </a:pPr>
            <a:endParaRPr lang="en-US"/>
          </a:p>
        </c:txPr>
        <c:crossAx val="-1845715168"/>
        <c:crosses val="autoZero"/>
        <c:auto val="1"/>
        <c:lblAlgn val="ctr"/>
        <c:lblOffset val="100"/>
        <c:noMultiLvlLbl val="0"/>
      </c:catAx>
      <c:valAx>
        <c:axId val="-1845715168"/>
        <c:scaling>
          <c:orientation val="minMax"/>
        </c:scaling>
        <c:delete val="1"/>
        <c:axPos val="l"/>
        <c:numFmt formatCode="&quot;$&quot;#,##0_);[Red]\(&quot;$&quot;#,##0\)" sourceLinked="1"/>
        <c:majorTickMark val="out"/>
        <c:minorTickMark val="none"/>
        <c:tickLblPos val="nextTo"/>
        <c:crossAx val="-18457129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i="0">
          <a:solidFill>
            <a:schemeClr val="bg1"/>
          </a:solidFill>
          <a:latin typeface="Poppins" pitchFamily="2" charset="77"/>
          <a:cs typeface="Poppins" pitchFamily="2" charset="77"/>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5439223785109307E-2"/>
          <c:w val="1"/>
          <c:h val="0.76236878427020938"/>
        </c:manualLayout>
      </c:layout>
      <c:lineChart>
        <c:grouping val="standard"/>
        <c:varyColors val="0"/>
        <c:ser>
          <c:idx val="0"/>
          <c:order val="0"/>
          <c:tx>
            <c:strRef>
              <c:f>Sheet1!$A$2</c:f>
              <c:strCache>
                <c:ptCount val="1"/>
                <c:pt idx="0">
                  <c:v>2021</c:v>
                </c:pt>
              </c:strCache>
            </c:strRef>
          </c:tx>
          <c:spPr>
            <a:ln w="57150" cap="rnd">
              <a:solidFill>
                <a:srgbClr val="132047"/>
              </a:solidFill>
              <a:round/>
            </a:ln>
            <a:effectLst/>
          </c:spPr>
          <c:marker>
            <c:symbol val="circle"/>
            <c:size val="5"/>
            <c:spPr>
              <a:solidFill>
                <a:srgbClr val="132047"/>
              </a:solidFill>
              <a:ln w="57150">
                <a:solidFill>
                  <a:srgbClr val="132047"/>
                </a:solidFill>
              </a:ln>
              <a:effectLst/>
            </c:spPr>
          </c:marker>
          <c:dPt>
            <c:idx val="0"/>
            <c:marker>
              <c:symbol val="circle"/>
              <c:size val="5"/>
              <c:spPr>
                <a:solidFill>
                  <a:srgbClr val="132047"/>
                </a:solidFill>
                <a:ln w="57150">
                  <a:solidFill>
                    <a:srgbClr val="132047"/>
                  </a:solidFill>
                </a:ln>
                <a:effectLst/>
              </c:spPr>
            </c:marker>
            <c:bubble3D val="0"/>
            <c:extLst xmlns:c15="http://schemas.microsoft.com/office/drawing/2012/chart">
              <c:ext xmlns:c16="http://schemas.microsoft.com/office/drawing/2014/chart" uri="{C3380CC4-5D6E-409C-BE32-E72D297353CC}">
                <c16:uniqueId val="{00000000-418C-4BD0-AB0D-B441D7A1632E}"/>
              </c:ext>
            </c:extLst>
          </c:dPt>
          <c:dPt>
            <c:idx val="1"/>
            <c:marker>
              <c:symbol val="circle"/>
              <c:size val="5"/>
              <c:spPr>
                <a:solidFill>
                  <a:srgbClr val="132047"/>
                </a:solidFill>
                <a:ln w="57150">
                  <a:solidFill>
                    <a:srgbClr val="132047"/>
                  </a:solidFill>
                </a:ln>
                <a:effectLst/>
              </c:spPr>
            </c:marker>
            <c:bubble3D val="0"/>
            <c:extLst xmlns:c15="http://schemas.microsoft.com/office/drawing/2012/chart">
              <c:ext xmlns:c16="http://schemas.microsoft.com/office/drawing/2014/chart" uri="{C3380CC4-5D6E-409C-BE32-E72D297353CC}">
                <c16:uniqueId val="{00000001-418C-4BD0-AB0D-B441D7A1632E}"/>
              </c:ext>
            </c:extLst>
          </c:dPt>
          <c:dLbls>
            <c:dLbl>
              <c:idx val="0"/>
              <c:tx>
                <c:rich>
                  <a:bodyPr/>
                  <a:lstStyle/>
                  <a:p>
                    <a:fld id="{C2680C06-14F0-4113-9478-879E99F3A892}" type="VALUE">
                      <a:rPr lang="en-US" smtClean="0"/>
                      <a:pPr/>
                      <a:t>[VALOR]</a:t>
                    </a:fld>
                    <a:endParaRPr lang="en-US"/>
                  </a:p>
                </c:rich>
              </c:tx>
              <c:dLblPos val="t"/>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0.18301866011400808"/>
                      <c:h val="0.10312897653698928"/>
                    </c:manualLayout>
                  </c15:layout>
                  <c15:dlblFieldTable/>
                  <c15:showDataLabelsRange val="0"/>
                </c:ext>
                <c:ext xmlns:c16="http://schemas.microsoft.com/office/drawing/2014/chart" uri="{C3380CC4-5D6E-409C-BE32-E72D297353CC}">
                  <c16:uniqueId val="{00000000-418C-4BD0-AB0D-B441D7A1632E}"/>
                </c:ext>
              </c:extLst>
            </c:dLbl>
            <c:dLbl>
              <c:idx val="1"/>
              <c:tx>
                <c:rich>
                  <a:bodyPr/>
                  <a:lstStyle/>
                  <a:p>
                    <a:fld id="{B56BA7DE-5A9E-473D-916B-47DD17528073}" type="VALUE">
                      <a:rPr lang="en-US" smtClean="0"/>
                      <a:pPr/>
                      <a:t>[VALOR]</a:t>
                    </a:fld>
                    <a:endParaRPr lang="en-US"/>
                  </a:p>
                </c:rich>
              </c:tx>
              <c:dLblPos val="t"/>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0.26886678726289881"/>
                      <c:h val="0.12807891766492763"/>
                    </c:manualLayout>
                  </c15:layout>
                  <c15:dlblFieldTable/>
                  <c15:showDataLabelsRange val="0"/>
                </c:ext>
                <c:ext xmlns:c16="http://schemas.microsoft.com/office/drawing/2014/chart" uri="{C3380CC4-5D6E-409C-BE32-E72D297353CC}">
                  <c16:uniqueId val="{00000001-418C-4BD0-AB0D-B441D7A1632E}"/>
                </c:ext>
              </c:extLst>
            </c:dLbl>
            <c:dLbl>
              <c:idx val="7"/>
              <c:layout>
                <c:manualLayout>
                  <c:x val="-4.8290850779654511E-2"/>
                  <c:y val="5.074531105334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8C-4BD0-AB0D-B441D7A1632E}"/>
                </c:ext>
              </c:extLst>
            </c:dLbl>
            <c:spPr>
              <a:noFill/>
              <a:ln>
                <a:noFill/>
              </a:ln>
              <a:effectLst/>
            </c:spPr>
            <c:txPr>
              <a:bodyPr rot="0" spcFirstLastPara="1" vertOverflow="ellipsis" vert="horz" wrap="square" anchor="ctr" anchorCtr="1"/>
              <a:lstStyle/>
              <a:p>
                <a:pPr>
                  <a:defRPr sz="1600" b="0" i="0" u="none" strike="noStrike" kern="1200" baseline="0">
                    <a:solidFill>
                      <a:srgbClr val="132047"/>
                    </a:solidFill>
                    <a:latin typeface="Montserrat Medium" panose="00000600000000000000" pitchFamily="2" charset="0"/>
                    <a:ea typeface="+mn-ea"/>
                    <a:cs typeface="Poppins" pitchFamily="2" charset="77"/>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Sheet1!$B$2:$J$2</c:f>
              <c:numCache>
                <c:formatCode>#,##0</c:formatCode>
                <c:ptCount val="9"/>
                <c:pt idx="0">
                  <c:v>22150</c:v>
                </c:pt>
                <c:pt idx="1">
                  <c:v>22363</c:v>
                </c:pt>
                <c:pt idx="2">
                  <c:v>24750</c:v>
                </c:pt>
                <c:pt idx="3">
                  <c:v>24643</c:v>
                </c:pt>
                <c:pt idx="4">
                  <c:v>26187</c:v>
                </c:pt>
                <c:pt idx="5">
                  <c:v>25650</c:v>
                </c:pt>
                <c:pt idx="6">
                  <c:v>20390</c:v>
                </c:pt>
                <c:pt idx="7">
                  <c:v>15623</c:v>
                </c:pt>
                <c:pt idx="8">
                  <c:v>19082</c:v>
                </c:pt>
              </c:numCache>
            </c:numRef>
          </c:val>
          <c:smooth val="0"/>
          <c:extLst xmlns:c15="http://schemas.microsoft.com/office/drawing/2012/chart">
            <c:ext xmlns:c16="http://schemas.microsoft.com/office/drawing/2014/chart" uri="{C3380CC4-5D6E-409C-BE32-E72D297353CC}">
              <c16:uniqueId val="{00000003-418C-4BD0-AB0D-B441D7A1632E}"/>
            </c:ext>
          </c:extLst>
        </c:ser>
        <c:ser>
          <c:idx val="1"/>
          <c:order val="1"/>
          <c:tx>
            <c:strRef>
              <c:f>Sheet1!$A$3</c:f>
              <c:strCache>
                <c:ptCount val="1"/>
                <c:pt idx="0">
                  <c:v>2022</c:v>
                </c:pt>
              </c:strCache>
            </c:strRef>
          </c:tx>
          <c:spPr>
            <a:ln w="57150" cap="rnd">
              <a:solidFill>
                <a:srgbClr val="CA7D02"/>
              </a:solidFill>
              <a:round/>
            </a:ln>
            <a:effectLst/>
          </c:spPr>
          <c:marker>
            <c:symbol val="circle"/>
            <c:size val="5"/>
            <c:spPr>
              <a:solidFill>
                <a:srgbClr val="CA7D02"/>
              </a:solidFill>
              <a:ln w="57150">
                <a:solidFill>
                  <a:srgbClr val="CA7D02"/>
                </a:solidFill>
              </a:ln>
              <a:effectLst/>
            </c:spPr>
          </c:marker>
          <c:dLbls>
            <c:dLbl>
              <c:idx val="7"/>
              <c:layout>
                <c:manualLayout>
                  <c:x val="-4.2944727668582622E-2"/>
                  <c:y val="-6.23442392941093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8C-4BD0-AB0D-B441D7A1632E}"/>
                </c:ext>
              </c:extLst>
            </c:dLbl>
            <c:spPr>
              <a:noFill/>
              <a:ln>
                <a:noFill/>
              </a:ln>
              <a:effectLst/>
            </c:spPr>
            <c:txPr>
              <a:bodyPr rot="0" spcFirstLastPara="1" vertOverflow="ellipsis" vert="horz" wrap="square" anchor="ctr" anchorCtr="1"/>
              <a:lstStyle/>
              <a:p>
                <a:pPr>
                  <a:defRPr sz="1600" b="0" i="0" u="none" strike="noStrike" kern="1200" baseline="0">
                    <a:solidFill>
                      <a:srgbClr val="CA7D02"/>
                    </a:solidFill>
                    <a:latin typeface="Montserrat Medium" panose="00000600000000000000" pitchFamily="2" charset="0"/>
                    <a:ea typeface="+mn-ea"/>
                    <a:cs typeface="Poppins" pitchFamily="2" charset="77"/>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Sheet1!$B$3:$J$3</c:f>
              <c:numCache>
                <c:formatCode>#,##0</c:formatCode>
                <c:ptCount val="9"/>
                <c:pt idx="0">
                  <c:v>15859</c:v>
                </c:pt>
                <c:pt idx="1">
                  <c:v>14753</c:v>
                </c:pt>
                <c:pt idx="2">
                  <c:v>18318</c:v>
                </c:pt>
                <c:pt idx="3">
                  <c:v>15972</c:v>
                </c:pt>
                <c:pt idx="4">
                  <c:v>18384</c:v>
                </c:pt>
                <c:pt idx="5">
                  <c:v>19699</c:v>
                </c:pt>
                <c:pt idx="6">
                  <c:v>18847</c:v>
                </c:pt>
                <c:pt idx="7">
                  <c:v>16297</c:v>
                </c:pt>
                <c:pt idx="8">
                  <c:v>18693</c:v>
                </c:pt>
              </c:numCache>
            </c:numRef>
          </c:val>
          <c:smooth val="0"/>
          <c:extLst>
            <c:ext xmlns:c16="http://schemas.microsoft.com/office/drawing/2014/chart" uri="{C3380CC4-5D6E-409C-BE32-E72D297353CC}">
              <c16:uniqueId val="{00000005-418C-4BD0-AB0D-B441D7A1632E}"/>
            </c:ext>
          </c:extLst>
        </c:ser>
        <c:dLbls>
          <c:showLegendKey val="0"/>
          <c:showVal val="1"/>
          <c:showCatName val="0"/>
          <c:showSerName val="0"/>
          <c:showPercent val="0"/>
          <c:showBubbleSize val="0"/>
        </c:dLbls>
        <c:marker val="1"/>
        <c:smooth val="0"/>
        <c:axId val="-1845719520"/>
        <c:axId val="-1845722784"/>
      </c:lineChart>
      <c:catAx>
        <c:axId val="-184571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600" b="0" i="0" u="none" strike="noStrike" kern="1200" baseline="0">
                <a:solidFill>
                  <a:srgbClr val="132047"/>
                </a:solidFill>
                <a:latin typeface="Montserrat Medium" panose="00000600000000000000" pitchFamily="2" charset="0"/>
                <a:ea typeface="+mn-ea"/>
                <a:cs typeface="Poppins" pitchFamily="2" charset="77"/>
              </a:defRPr>
            </a:pPr>
            <a:endParaRPr lang="en-US"/>
          </a:p>
        </c:txPr>
        <c:crossAx val="-1845722784"/>
        <c:crosses val="autoZero"/>
        <c:auto val="1"/>
        <c:lblAlgn val="ctr"/>
        <c:lblOffset val="100"/>
        <c:noMultiLvlLbl val="0"/>
      </c:catAx>
      <c:valAx>
        <c:axId val="-1845722784"/>
        <c:scaling>
          <c:orientation val="minMax"/>
        </c:scaling>
        <c:delete val="1"/>
        <c:axPos val="l"/>
        <c:numFmt formatCode="#,##0" sourceLinked="1"/>
        <c:majorTickMark val="none"/>
        <c:minorTickMark val="none"/>
        <c:tickLblPos val="nextTo"/>
        <c:crossAx val="-1845719520"/>
        <c:crosses val="autoZero"/>
        <c:crossBetween val="between"/>
      </c:valAx>
      <c:spPr>
        <a:noFill/>
        <a:ln>
          <a:noFill/>
        </a:ln>
        <a:effectLst/>
      </c:spPr>
    </c:plotArea>
    <c:legend>
      <c:legendPos val="t"/>
      <c:layout>
        <c:manualLayout>
          <c:xMode val="edge"/>
          <c:yMode val="edge"/>
          <c:x val="0.64961857352180774"/>
          <c:y val="0.58744423369972143"/>
          <c:w val="0.33637584242093516"/>
          <c:h val="0.1207448429863587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32047"/>
              </a:solidFill>
              <a:latin typeface="Montserrat Medium" panose="00000600000000000000" pitchFamily="2" charset="0"/>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i="0">
          <a:solidFill>
            <a:srgbClr val="132047"/>
          </a:solidFill>
          <a:latin typeface="Montserrat Medium" panose="00000600000000000000" pitchFamily="2" charset="0"/>
          <a:cs typeface="Poppins" pitchFamily="2" charset="77"/>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6973366990427"/>
          <c:y val="5.8018946310568198E-2"/>
          <c:w val="0.58460541925651721"/>
          <c:h val="0.77782255499543629"/>
        </c:manualLayout>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accent1">
                  <a:lumMod val="75000"/>
                </a:schemeClr>
              </a:solidFill>
              <a:ln w="9525" cap="flat" cmpd="sng" algn="ctr">
                <a:solidFill>
                  <a:schemeClr val="accent1">
                    <a:lumMod val="75000"/>
                  </a:schemeClr>
                </a:solidFill>
                <a:round/>
              </a:ln>
              <a:effectLst/>
            </c:spPr>
            <c:extLst>
              <c:ext xmlns:c16="http://schemas.microsoft.com/office/drawing/2014/chart" uri="{C3380CC4-5D6E-409C-BE32-E72D297353CC}">
                <c16:uniqueId val="{00000001-514D-42EA-B506-CD43F0561886}"/>
              </c:ext>
            </c:extLst>
          </c:dPt>
          <c:dPt>
            <c:idx val="1"/>
            <c:bubble3D val="0"/>
            <c:spPr>
              <a:solidFill>
                <a:schemeClr val="bg1"/>
              </a:solidFill>
              <a:ln w="9525" cap="flat" cmpd="sng" algn="ctr">
                <a:solidFill>
                  <a:schemeClr val="bg1"/>
                </a:solidFill>
                <a:round/>
              </a:ln>
              <a:effectLst/>
            </c:spPr>
            <c:extLst>
              <c:ext xmlns:c16="http://schemas.microsoft.com/office/drawing/2014/chart" uri="{C3380CC4-5D6E-409C-BE32-E72D297353CC}">
                <c16:uniqueId val="{00000003-514D-42EA-B506-CD43F0561886}"/>
              </c:ext>
            </c:extLst>
          </c:dPt>
          <c:dPt>
            <c:idx val="2"/>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5-514D-42EA-B506-CD43F0561886}"/>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7-514D-42EA-B506-CD43F0561886}"/>
              </c:ext>
            </c:extLst>
          </c:dPt>
          <c:dLbls>
            <c:dLbl>
              <c:idx val="0"/>
              <c:layout>
                <c:manualLayout>
                  <c:x val="0.17163727724443731"/>
                  <c:y val="3.382149677924555E-2"/>
                </c:manualLayout>
              </c:layout>
              <c:tx>
                <c:rich>
                  <a:bodyPr/>
                  <a:lstStyle/>
                  <a:p>
                    <a:r>
                      <a:rPr lang="en-US"/>
                      <a:t>$</a:t>
                    </a:r>
                    <a:fld id="{2E634F23-9F09-4C6B-A317-37C6D07065C1}" type="VALUE">
                      <a:rPr lang="en-US" smtClean="0"/>
                      <a:pPr/>
                      <a:t>[VALOR]</a:t>
                    </a:fld>
                    <a:r>
                      <a:rPr lang="en-US" baseline="0"/>
                      <a:t> </a:t>
                    </a:r>
                  </a:p>
                  <a:p>
                    <a:fld id="{18E7DC2A-3763-4629-BCAF-D73ED2D3742F}" type="PERCENTAGE">
                      <a:rPr lang="en-US" baseline="0" smtClean="0"/>
                      <a:pPr/>
                      <a:t>[PORCENTAJE]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layout>
                    <c:manualLayout>
                      <c:w val="0.10586307206341429"/>
                      <c:h val="0.12236943776963925"/>
                    </c:manualLayout>
                  </c15:layout>
                  <c15:dlblFieldTable/>
                  <c15:showDataLabelsRange val="0"/>
                </c:ext>
                <c:ext xmlns:c16="http://schemas.microsoft.com/office/drawing/2014/chart" uri="{C3380CC4-5D6E-409C-BE32-E72D297353CC}">
                  <c16:uniqueId val="{00000001-514D-42EA-B506-CD43F0561886}"/>
                </c:ext>
              </c:extLst>
            </c:dLbl>
            <c:dLbl>
              <c:idx val="1"/>
              <c:layout>
                <c:manualLayout>
                  <c:x val="-0.13090516548731901"/>
                  <c:y val="2.8889417639575473E-2"/>
                </c:manualLayout>
              </c:layout>
              <c:tx>
                <c:rich>
                  <a:bodyPr/>
                  <a:lstStyle/>
                  <a:p>
                    <a:r>
                      <a:rPr lang="en-US"/>
                      <a:t>$</a:t>
                    </a:r>
                    <a:fld id="{787561DF-59F0-4477-A428-5256B06E092F}" type="VALUE">
                      <a:rPr lang="en-US" smtClean="0"/>
                      <a:pPr/>
                      <a:t>[VALOR]</a:t>
                    </a:fld>
                    <a:endParaRPr lang="en-US"/>
                  </a:p>
                  <a:p>
                    <a:r>
                      <a:rPr lang="en-US" baseline="0"/>
                      <a:t> </a:t>
                    </a:r>
                    <a:fld id="{AA497358-F9C0-487F-9930-9D111860ACB7}" type="PERCENTAGE">
                      <a:rPr lang="en-US" baseline="0"/>
                      <a:pPr/>
                      <a:t>[PORCENTAJE]</a:t>
                    </a:fld>
                    <a:endParaRPr lang="en-US" baseline="0"/>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514D-42EA-B506-CD43F0561886}"/>
                </c:ext>
              </c:extLst>
            </c:dLbl>
            <c:dLbl>
              <c:idx val="2"/>
              <c:layout>
                <c:manualLayout>
                  <c:x val="-0.12279628527374817"/>
                  <c:y val="-8.6214270294635589E-2"/>
                </c:manualLayout>
              </c:layout>
              <c:tx>
                <c:rich>
                  <a:bodyPr/>
                  <a:lstStyle/>
                  <a:p>
                    <a:r>
                      <a:rPr lang="en-US"/>
                      <a:t>$</a:t>
                    </a:r>
                    <a:fld id="{633FD60F-F739-48AD-9725-F848A7182D19}" type="VALUE">
                      <a:rPr lang="en-US" smtClean="0"/>
                      <a:pPr/>
                      <a:t>[VALOR]</a:t>
                    </a:fld>
                    <a:endParaRPr lang="en-US"/>
                  </a:p>
                  <a:p>
                    <a:r>
                      <a:rPr lang="en-US" baseline="0"/>
                      <a:t> </a:t>
                    </a:r>
                    <a:fld id="{D91714A6-B011-4C68-9E18-97B188618112}" type="PERCENTAGE">
                      <a:rPr lang="en-US" baseline="0"/>
                      <a:pPr/>
                      <a:t>[PORCENTAJE]</a:t>
                    </a:fld>
                    <a:endParaRPr lang="en-US" baseline="0"/>
                  </a:p>
                </c:rich>
              </c:tx>
              <c:showLegendKey val="0"/>
              <c:showVal val="1"/>
              <c:showCatName val="0"/>
              <c:showSerName val="0"/>
              <c:showPercent val="1"/>
              <c:showBubbleSize val="0"/>
              <c:separator> </c:separator>
              <c:extLst>
                <c:ext xmlns:c15="http://schemas.microsoft.com/office/drawing/2012/chart" uri="{CE6537A1-D6FC-4f65-9D91-7224C49458BB}">
                  <c15:layout>
                    <c:manualLayout>
                      <c:w val="0.12170163513136384"/>
                      <c:h val="0.11158226496727469"/>
                    </c:manualLayout>
                  </c15:layout>
                  <c15:dlblFieldTable/>
                  <c15:showDataLabelsRange val="0"/>
                </c:ext>
                <c:ext xmlns:c16="http://schemas.microsoft.com/office/drawing/2014/chart" uri="{C3380CC4-5D6E-409C-BE32-E72D297353CC}">
                  <c16:uniqueId val="{00000005-514D-42EA-B506-CD43F056188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2">
                        <a:lumMod val="25000"/>
                      </a:schemeClr>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Sheet1!$A$2:$A$4</c:f>
              <c:strCache>
                <c:ptCount val="3"/>
                <c:pt idx="0">
                  <c:v>Presencial</c:v>
                </c:pt>
                <c:pt idx="1">
                  <c:v>Virtual </c:v>
                </c:pt>
                <c:pt idx="2">
                  <c:v>Herramientas Tecnológicas</c:v>
                </c:pt>
              </c:strCache>
            </c:strRef>
          </c:cat>
          <c:val>
            <c:numRef>
              <c:f>Sheet1!$B$2:$B$4</c:f>
              <c:numCache>
                <c:formatCode>#,##0.0</c:formatCode>
                <c:ptCount val="3"/>
                <c:pt idx="0">
                  <c:v>19.2</c:v>
                </c:pt>
                <c:pt idx="1">
                  <c:v>1.6158336624271348</c:v>
                </c:pt>
                <c:pt idx="2">
                  <c:v>7.0834929800000008</c:v>
                </c:pt>
              </c:numCache>
            </c:numRef>
          </c:val>
          <c:extLst>
            <c:ext xmlns:c16="http://schemas.microsoft.com/office/drawing/2014/chart" uri="{C3380CC4-5D6E-409C-BE32-E72D297353CC}">
              <c16:uniqueId val="{00000008-514D-42EA-B506-CD43F056188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0"/>
        <c:txPr>
          <a:bodyPr rot="0" spcFirstLastPara="1" vertOverflow="ellipsis" vert="horz" wrap="square" anchor="ctr" anchorCtr="1"/>
          <a:lstStyle/>
          <a:p>
            <a:pPr>
              <a:defRPr lang="es-SV" sz="2800" b="0" i="0" u="none" strike="noStrike" kern="1200" baseline="0">
                <a:solidFill>
                  <a:schemeClr val="accent2">
                    <a:lumMod val="25000"/>
                  </a:schemeClr>
                </a:solidFill>
                <a:latin typeface="Montserrat Medium" panose="00000600000000000000" pitchFamily="2" charset="0"/>
                <a:ea typeface="Open Sans Light" panose="020B0306030504020204" pitchFamily="34" charset="0"/>
                <a:cs typeface="Baloo 2" panose="03080502040302020200" pitchFamily="66" charset="0"/>
              </a:defRPr>
            </a:pPr>
            <a:endParaRPr lang="en-US"/>
          </a:p>
        </c:txPr>
      </c:legendEntry>
      <c:legendEntry>
        <c:idx val="1"/>
        <c:txPr>
          <a:bodyPr rot="0" spcFirstLastPara="1" vertOverflow="ellipsis" vert="horz" wrap="square" anchor="ctr" anchorCtr="1"/>
          <a:lstStyle/>
          <a:p>
            <a:pPr>
              <a:defRPr lang="es-SV" sz="2800" b="0" i="0" u="none" strike="noStrike" kern="1200" baseline="0">
                <a:solidFill>
                  <a:schemeClr val="accent2">
                    <a:lumMod val="25000"/>
                  </a:schemeClr>
                </a:solidFill>
                <a:latin typeface="Montserrat Medium" panose="00000600000000000000" pitchFamily="2" charset="0"/>
                <a:ea typeface="Open Sans Light" panose="020B0306030504020204" pitchFamily="34" charset="0"/>
                <a:cs typeface="Baloo 2" panose="03080502040302020200" pitchFamily="66" charset="0"/>
              </a:defRPr>
            </a:pPr>
            <a:endParaRPr lang="en-US"/>
          </a:p>
        </c:txPr>
      </c:legendEntry>
      <c:layout>
        <c:manualLayout>
          <c:xMode val="edge"/>
          <c:yMode val="edge"/>
          <c:x val="0"/>
          <c:y val="0.91782453237051775"/>
          <c:w val="1"/>
          <c:h val="7.5912958019981838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accent2">
                  <a:lumMod val="25000"/>
                </a:schemeClr>
              </a:solidFill>
              <a:latin typeface="Montserrat Medium" panose="00000600000000000000" pitchFamily="2" charset="0"/>
              <a:ea typeface="+mn-ea"/>
              <a:cs typeface="Baloo 2" panose="03080502040302020200" pitchFamily="66"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13182839595455E-3"/>
          <c:y val="6.4578544698901286E-2"/>
          <c:w val="0.99720781034361983"/>
          <c:h val="0.69353318167608557"/>
        </c:manualLayout>
      </c:layout>
      <c:lineChart>
        <c:grouping val="standard"/>
        <c:varyColors val="0"/>
        <c:ser>
          <c:idx val="0"/>
          <c:order val="0"/>
          <c:tx>
            <c:strRef>
              <c:f>Sheet1!$A$2</c:f>
              <c:strCache>
                <c:ptCount val="1"/>
                <c:pt idx="0">
                  <c:v>2021</c:v>
                </c:pt>
              </c:strCache>
            </c:strRef>
          </c:tx>
          <c:spPr>
            <a:ln w="57150" cap="rnd">
              <a:solidFill>
                <a:srgbClr val="132047"/>
              </a:solidFill>
              <a:round/>
            </a:ln>
            <a:effectLst/>
          </c:spPr>
          <c:marker>
            <c:symbol val="circle"/>
            <c:size val="5"/>
            <c:spPr>
              <a:solidFill>
                <a:srgbClr val="132047"/>
              </a:solidFill>
              <a:ln w="57150">
                <a:solidFill>
                  <a:srgbClr val="132047"/>
                </a:solidFill>
              </a:ln>
              <a:effectLst/>
            </c:spPr>
          </c:marker>
          <c:dPt>
            <c:idx val="0"/>
            <c:marker>
              <c:symbol val="circle"/>
              <c:size val="5"/>
              <c:spPr>
                <a:solidFill>
                  <a:srgbClr val="132047"/>
                </a:solidFill>
                <a:ln w="57150">
                  <a:solidFill>
                    <a:srgbClr val="132047"/>
                  </a:solidFill>
                </a:ln>
                <a:effectLst/>
              </c:spPr>
            </c:marker>
            <c:bubble3D val="0"/>
            <c:extLst xmlns:c15="http://schemas.microsoft.com/office/drawing/2012/chart">
              <c:ext xmlns:c16="http://schemas.microsoft.com/office/drawing/2014/chart" uri="{C3380CC4-5D6E-409C-BE32-E72D297353CC}">
                <c16:uniqueId val="{00000000-3705-41BD-877D-C3A829D7E96A}"/>
              </c:ext>
            </c:extLst>
          </c:dPt>
          <c:dPt>
            <c:idx val="1"/>
            <c:marker>
              <c:symbol val="circle"/>
              <c:size val="5"/>
              <c:spPr>
                <a:solidFill>
                  <a:srgbClr val="132047"/>
                </a:solidFill>
                <a:ln w="57150">
                  <a:solidFill>
                    <a:srgbClr val="132047"/>
                  </a:solidFill>
                </a:ln>
                <a:effectLst/>
              </c:spPr>
            </c:marker>
            <c:bubble3D val="0"/>
            <c:extLst xmlns:c15="http://schemas.microsoft.com/office/drawing/2012/chart">
              <c:ext xmlns:c16="http://schemas.microsoft.com/office/drawing/2014/chart" uri="{C3380CC4-5D6E-409C-BE32-E72D297353CC}">
                <c16:uniqueId val="{00000001-3705-41BD-877D-C3A829D7E96A}"/>
              </c:ext>
            </c:extLst>
          </c:dPt>
          <c:dLbls>
            <c:dLbl>
              <c:idx val="0"/>
              <c:layout>
                <c:manualLayout>
                  <c:x val="-0.10942598567783271"/>
                  <c:y val="8.6324534968093877E-2"/>
                </c:manualLayout>
              </c:layout>
              <c:tx>
                <c:rich>
                  <a:bodyPr/>
                  <a:lstStyle/>
                  <a:p>
                    <a:fld id="{C2680C06-14F0-4113-9478-879E99F3A892}" type="VALUE">
                      <a:rPr lang="en-US" smtClean="0"/>
                      <a:pPr/>
                      <a:t>[VALOR]</a:t>
                    </a:fld>
                    <a:endParaRPr lang="en-US"/>
                  </a:p>
                </c:rich>
              </c:tx>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8.8404985507538031E-2"/>
                      <c:h val="0.10312904677028613"/>
                    </c:manualLayout>
                  </c15:layout>
                  <c15:dlblFieldTable/>
                  <c15:showDataLabelsRange val="0"/>
                </c:ext>
                <c:ext xmlns:c16="http://schemas.microsoft.com/office/drawing/2014/chart" uri="{C3380CC4-5D6E-409C-BE32-E72D297353CC}">
                  <c16:uniqueId val="{00000000-3705-41BD-877D-C3A829D7E96A}"/>
                </c:ext>
              </c:extLst>
            </c:dLbl>
            <c:dLbl>
              <c:idx val="1"/>
              <c:layout>
                <c:manualLayout>
                  <c:x val="-0.1327002872065276"/>
                  <c:y val="0.10680867927071275"/>
                </c:manualLayout>
              </c:layout>
              <c:tx>
                <c:rich>
                  <a:bodyPr/>
                  <a:lstStyle/>
                  <a:p>
                    <a:fld id="{B56BA7DE-5A9E-473D-916B-47DD17528073}" type="VALUE">
                      <a:rPr lang="en-US" smtClean="0"/>
                      <a:pPr/>
                      <a:t>[VALOR]</a:t>
                    </a:fld>
                    <a:endParaRPr lang="en-US"/>
                  </a:p>
                </c:rich>
              </c:tx>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0.26886678726289881"/>
                      <c:h val="0.12807891766492763"/>
                    </c:manualLayout>
                  </c15:layout>
                  <c15:dlblFieldTable/>
                  <c15:showDataLabelsRange val="0"/>
                </c:ext>
                <c:ext xmlns:c16="http://schemas.microsoft.com/office/drawing/2014/chart" uri="{C3380CC4-5D6E-409C-BE32-E72D297353CC}">
                  <c16:uniqueId val="{00000001-3705-41BD-877D-C3A829D7E96A}"/>
                </c:ext>
              </c:extLst>
            </c:dLbl>
            <c:dLbl>
              <c:idx val="2"/>
              <c:layout>
                <c:manualLayout>
                  <c:x val="-2.0932506920885836E-2"/>
                  <c:y val="0.1229467799736681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05-41BD-877D-C3A829D7E96A}"/>
                </c:ext>
              </c:extLst>
            </c:dLbl>
            <c:dLbl>
              <c:idx val="6"/>
              <c:layout>
                <c:manualLayout>
                  <c:x val="-2.4578069951211996E-2"/>
                  <c:y val="7.29999358775716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05-41BD-877D-C3A829D7E96A}"/>
                </c:ext>
              </c:extLst>
            </c:dLbl>
            <c:dLbl>
              <c:idx val="8"/>
              <c:layout>
                <c:manualLayout>
                  <c:x val="-3.4835025491214242E-2"/>
                  <c:y val="7.94888190666891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05-41BD-877D-C3A829D7E96A}"/>
                </c:ext>
              </c:extLst>
            </c:dLbl>
            <c:spPr>
              <a:noFill/>
              <a:ln>
                <a:noFill/>
              </a:ln>
              <a:effectLst/>
            </c:spPr>
            <c:txPr>
              <a:bodyPr rot="0" spcFirstLastPara="1" vertOverflow="ellipsis" vert="horz" wrap="square" anchor="ctr" anchorCtr="1"/>
              <a:lstStyle/>
              <a:p>
                <a:pPr>
                  <a:defRPr sz="1600" b="0" i="0" u="none" strike="noStrike" kern="1200" baseline="0">
                    <a:solidFill>
                      <a:srgbClr val="132047"/>
                    </a:solidFill>
                    <a:latin typeface="Montserrat Medium" panose="00000600000000000000" pitchFamily="2" charset="0"/>
                    <a:ea typeface="+mn-ea"/>
                    <a:cs typeface="Poppins" pitchFamily="2" charset="77"/>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Sheet1!$B$1:$J$1</c:f>
              <c:strCache>
                <c:ptCount val="9"/>
                <c:pt idx="0">
                  <c:v>Enero</c:v>
                </c:pt>
                <c:pt idx="1">
                  <c:v>Febrero</c:v>
                </c:pt>
                <c:pt idx="2">
                  <c:v>Marzo</c:v>
                </c:pt>
                <c:pt idx="3">
                  <c:v>Abril</c:v>
                </c:pt>
                <c:pt idx="4">
                  <c:v>Mayo</c:v>
                </c:pt>
                <c:pt idx="5">
                  <c:v>Junio</c:v>
                </c:pt>
                <c:pt idx="6">
                  <c:v>Julio</c:v>
                </c:pt>
                <c:pt idx="7">
                  <c:v>Agosto </c:v>
                </c:pt>
                <c:pt idx="8">
                  <c:v>Septiembre</c:v>
                </c:pt>
              </c:strCache>
            </c:strRef>
          </c:cat>
          <c:val>
            <c:numRef>
              <c:f>Sheet1!$B$2:$J$2</c:f>
              <c:numCache>
                <c:formatCode>General</c:formatCode>
                <c:ptCount val="9"/>
                <c:pt idx="0">
                  <c:v>114</c:v>
                </c:pt>
                <c:pt idx="1">
                  <c:v>311</c:v>
                </c:pt>
                <c:pt idx="2">
                  <c:v>214</c:v>
                </c:pt>
                <c:pt idx="3">
                  <c:v>255</c:v>
                </c:pt>
                <c:pt idx="4">
                  <c:v>255</c:v>
                </c:pt>
                <c:pt idx="5">
                  <c:v>237</c:v>
                </c:pt>
                <c:pt idx="6">
                  <c:v>161</c:v>
                </c:pt>
                <c:pt idx="7">
                  <c:v>271</c:v>
                </c:pt>
                <c:pt idx="8">
                  <c:v>166</c:v>
                </c:pt>
              </c:numCache>
            </c:numRef>
          </c:val>
          <c:smooth val="0"/>
          <c:extLst xmlns:c15="http://schemas.microsoft.com/office/drawing/2012/chart">
            <c:ext xmlns:c16="http://schemas.microsoft.com/office/drawing/2014/chart" uri="{C3380CC4-5D6E-409C-BE32-E72D297353CC}">
              <c16:uniqueId val="{00000005-3705-41BD-877D-C3A829D7E96A}"/>
            </c:ext>
          </c:extLst>
        </c:ser>
        <c:ser>
          <c:idx val="1"/>
          <c:order val="1"/>
          <c:tx>
            <c:strRef>
              <c:f>Sheet1!$A$3</c:f>
              <c:strCache>
                <c:ptCount val="1"/>
                <c:pt idx="0">
                  <c:v>2022</c:v>
                </c:pt>
              </c:strCache>
            </c:strRef>
          </c:tx>
          <c:spPr>
            <a:ln w="57150" cap="rnd">
              <a:solidFill>
                <a:srgbClr val="CA7D02"/>
              </a:solidFill>
              <a:round/>
            </a:ln>
            <a:effectLst/>
          </c:spPr>
          <c:marker>
            <c:symbol val="circle"/>
            <c:size val="5"/>
            <c:spPr>
              <a:solidFill>
                <a:srgbClr val="CA7D02"/>
              </a:solidFill>
              <a:ln w="57150">
                <a:solidFill>
                  <a:srgbClr val="CA7D02"/>
                </a:solidFill>
              </a:ln>
              <a:effectLst/>
            </c:spPr>
          </c:marker>
          <c:dLbls>
            <c:dLbl>
              <c:idx val="1"/>
              <c:layout>
                <c:manualLayout>
                  <c:x val="-2.1354264748560101E-2"/>
                  <c:y val="-8.46257056961611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705-41BD-877D-C3A829D7E96A}"/>
                </c:ext>
              </c:extLst>
            </c:dLbl>
            <c:dLbl>
              <c:idx val="2"/>
              <c:layout>
                <c:manualLayout>
                  <c:x val="-1.5727582288718438E-2"/>
                  <c:y val="-7.18520142703255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05-41BD-877D-C3A829D7E96A}"/>
                </c:ext>
              </c:extLst>
            </c:dLbl>
            <c:dLbl>
              <c:idx val="6"/>
              <c:layout>
                <c:manualLayout>
                  <c:x val="-3.2242365745659946E-2"/>
                  <c:y val="-5.3533286310219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705-41BD-877D-C3A829D7E96A}"/>
                </c:ext>
              </c:extLst>
            </c:dLbl>
            <c:dLbl>
              <c:idx val="8"/>
              <c:layout>
                <c:manualLayout>
                  <c:x val="-2.889097786917174E-2"/>
                  <c:y val="-7.29999358775716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705-41BD-877D-C3A829D7E96A}"/>
                </c:ext>
              </c:extLst>
            </c:dLbl>
            <c:spPr>
              <a:noFill/>
              <a:ln>
                <a:noFill/>
              </a:ln>
              <a:effectLst/>
            </c:spPr>
            <c:txPr>
              <a:bodyPr rot="0" spcFirstLastPara="1" vertOverflow="ellipsis" vert="horz" wrap="square" anchor="ctr" anchorCtr="1"/>
              <a:lstStyle/>
              <a:p>
                <a:pPr>
                  <a:defRPr sz="1600" b="0" i="0" u="none" strike="noStrike" kern="1200" baseline="0">
                    <a:solidFill>
                      <a:srgbClr val="CA7D02"/>
                    </a:solidFill>
                    <a:latin typeface="Montserrat Medium" panose="00000600000000000000" pitchFamily="2" charset="0"/>
                    <a:ea typeface="+mn-ea"/>
                    <a:cs typeface="Poppins" pitchFamily="2" charset="77"/>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Enero</c:v>
                </c:pt>
                <c:pt idx="1">
                  <c:v>Febrero</c:v>
                </c:pt>
                <c:pt idx="2">
                  <c:v>Marzo</c:v>
                </c:pt>
                <c:pt idx="3">
                  <c:v>Abril</c:v>
                </c:pt>
                <c:pt idx="4">
                  <c:v>Mayo</c:v>
                </c:pt>
                <c:pt idx="5">
                  <c:v>Junio</c:v>
                </c:pt>
                <c:pt idx="6">
                  <c:v>Julio</c:v>
                </c:pt>
                <c:pt idx="7">
                  <c:v>Agosto </c:v>
                </c:pt>
                <c:pt idx="8">
                  <c:v>Septiembre</c:v>
                </c:pt>
              </c:strCache>
            </c:strRef>
          </c:cat>
          <c:val>
            <c:numRef>
              <c:f>Sheet1!$B$3:$J$3</c:f>
              <c:numCache>
                <c:formatCode>General</c:formatCode>
                <c:ptCount val="9"/>
                <c:pt idx="0">
                  <c:v>248</c:v>
                </c:pt>
                <c:pt idx="1">
                  <c:v>343</c:v>
                </c:pt>
                <c:pt idx="2">
                  <c:v>228</c:v>
                </c:pt>
                <c:pt idx="3">
                  <c:v>205</c:v>
                </c:pt>
                <c:pt idx="4">
                  <c:v>166</c:v>
                </c:pt>
                <c:pt idx="5">
                  <c:v>158</c:v>
                </c:pt>
                <c:pt idx="6">
                  <c:v>206</c:v>
                </c:pt>
                <c:pt idx="7">
                  <c:v>213</c:v>
                </c:pt>
                <c:pt idx="8">
                  <c:v>226</c:v>
                </c:pt>
              </c:numCache>
            </c:numRef>
          </c:val>
          <c:smooth val="0"/>
          <c:extLst>
            <c:ext xmlns:c16="http://schemas.microsoft.com/office/drawing/2014/chart" uri="{C3380CC4-5D6E-409C-BE32-E72D297353CC}">
              <c16:uniqueId val="{0000000A-3705-41BD-877D-C3A829D7E96A}"/>
            </c:ext>
          </c:extLst>
        </c:ser>
        <c:dLbls>
          <c:showLegendKey val="0"/>
          <c:showVal val="1"/>
          <c:showCatName val="0"/>
          <c:showSerName val="0"/>
          <c:showPercent val="0"/>
          <c:showBubbleSize val="0"/>
        </c:dLbls>
        <c:marker val="1"/>
        <c:smooth val="0"/>
        <c:axId val="-1845719520"/>
        <c:axId val="-1845722784"/>
      </c:lineChart>
      <c:catAx>
        <c:axId val="-184571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600" b="0" i="0" u="none" strike="noStrike" kern="1200" baseline="0">
                <a:solidFill>
                  <a:srgbClr val="132047"/>
                </a:solidFill>
                <a:latin typeface="Montserrat Medium" panose="00000600000000000000" pitchFamily="2" charset="0"/>
                <a:ea typeface="+mn-ea"/>
                <a:cs typeface="Poppins" pitchFamily="2" charset="77"/>
              </a:defRPr>
            </a:pPr>
            <a:endParaRPr lang="en-US"/>
          </a:p>
        </c:txPr>
        <c:crossAx val="-1845722784"/>
        <c:crosses val="autoZero"/>
        <c:auto val="1"/>
        <c:lblAlgn val="ctr"/>
        <c:lblOffset val="100"/>
        <c:noMultiLvlLbl val="0"/>
      </c:catAx>
      <c:valAx>
        <c:axId val="-1845722784"/>
        <c:scaling>
          <c:orientation val="minMax"/>
        </c:scaling>
        <c:delete val="1"/>
        <c:axPos val="l"/>
        <c:numFmt formatCode="General" sourceLinked="1"/>
        <c:majorTickMark val="out"/>
        <c:minorTickMark val="none"/>
        <c:tickLblPos val="nextTo"/>
        <c:crossAx val="-1845719520"/>
        <c:crosses val="autoZero"/>
        <c:crossBetween val="between"/>
      </c:valAx>
      <c:spPr>
        <a:noFill/>
        <a:ln>
          <a:noFill/>
        </a:ln>
        <a:effectLst/>
      </c:spPr>
    </c:plotArea>
    <c:legend>
      <c:legendPos val="t"/>
      <c:layout>
        <c:manualLayout>
          <c:xMode val="edge"/>
          <c:yMode val="edge"/>
          <c:x val="0.67402160103973729"/>
          <c:y val="0.60857463082295737"/>
          <c:w val="0.31829593169874382"/>
          <c:h val="0.13297412774294906"/>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32047"/>
              </a:solidFill>
              <a:latin typeface="Montserrat Medium" panose="00000600000000000000" pitchFamily="2" charset="0"/>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i="0">
          <a:solidFill>
            <a:srgbClr val="132047"/>
          </a:solidFill>
          <a:latin typeface="Montserrat Medium" panose="00000600000000000000" pitchFamily="2" charset="0"/>
          <a:cs typeface="Poppins" pitchFamily="2" charset="77"/>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2207221292633999E-2"/>
          <c:y val="4.7149819766867274E-2"/>
          <c:w val="0.98779277870736604"/>
          <c:h val="0.78651952751604537"/>
        </c:manualLayout>
      </c:layout>
      <c:barChart>
        <c:barDir val="col"/>
        <c:grouping val="clustered"/>
        <c:varyColors val="0"/>
        <c:ser>
          <c:idx val="0"/>
          <c:order val="0"/>
          <c:tx>
            <c:strRef>
              <c:f>Sheet1!$B$1</c:f>
              <c:strCache>
                <c:ptCount val="1"/>
                <c:pt idx="0">
                  <c:v>Monto Invertido</c:v>
                </c:pt>
              </c:strCache>
            </c:strRef>
          </c:tx>
          <c:spPr>
            <a:solidFill>
              <a:srgbClr val="132047"/>
            </a:solidFill>
            <a:ln>
              <a:noFill/>
            </a:ln>
            <a:effectLst/>
          </c:spPr>
          <c:invertIfNegative val="0"/>
          <c:dPt>
            <c:idx val="0"/>
            <c:invertIfNegative val="0"/>
            <c:bubble3D val="0"/>
            <c:spPr>
              <a:solidFill>
                <a:srgbClr val="CA7D02"/>
              </a:solidFill>
              <a:ln>
                <a:noFill/>
              </a:ln>
              <a:effectLst/>
            </c:spPr>
            <c:extLst>
              <c:ext xmlns:c16="http://schemas.microsoft.com/office/drawing/2014/chart" uri="{C3380CC4-5D6E-409C-BE32-E72D297353CC}">
                <c16:uniqueId val="{00000001-2D4C-4047-B841-792D5841D189}"/>
              </c:ext>
            </c:extLst>
          </c:dPt>
          <c:dPt>
            <c:idx val="1"/>
            <c:invertIfNegative val="0"/>
            <c:bubble3D val="0"/>
            <c:spPr>
              <a:solidFill>
                <a:srgbClr val="1A2C57"/>
              </a:solidFill>
              <a:ln>
                <a:noFill/>
              </a:ln>
              <a:effectLst/>
            </c:spPr>
            <c:extLst>
              <c:ext xmlns:c16="http://schemas.microsoft.com/office/drawing/2014/chart" uri="{C3380CC4-5D6E-409C-BE32-E72D297353CC}">
                <c16:uniqueId val="{00000003-2D4C-4047-B841-792D5841D189}"/>
              </c:ext>
            </c:extLst>
          </c:dPt>
          <c:dLbls>
            <c:dLbl>
              <c:idx val="0"/>
              <c:layout>
                <c:manualLayout>
                  <c:x val="-6.914402951841734E-3"/>
                  <c:y val="-1.8482868749707414E-2"/>
                </c:manualLayout>
              </c:layout>
              <c:tx>
                <c:rich>
                  <a:bodyPr/>
                  <a:lstStyle/>
                  <a:p>
                    <a:fld id="{C2680C06-14F0-4113-9478-879E99F3A892}" type="VALUE">
                      <a:rPr lang="en-US" smtClean="0"/>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38362486642676491"/>
                      <c:h val="9.1746206781759265E-2"/>
                    </c:manualLayout>
                  </c15:layout>
                  <c15:dlblFieldTable/>
                  <c15:showDataLabelsRange val="0"/>
                </c:ext>
                <c:ext xmlns:c16="http://schemas.microsoft.com/office/drawing/2014/chart" uri="{C3380CC4-5D6E-409C-BE32-E72D297353CC}">
                  <c16:uniqueId val="{00000001-2D4C-4047-B841-792D5841D189}"/>
                </c:ext>
              </c:extLst>
            </c:dLbl>
            <c:dLbl>
              <c:idx val="1"/>
              <c:layout>
                <c:manualLayout>
                  <c:x val="-8.048451736629731E-3"/>
                  <c:y val="7.850693021985565E-3"/>
                </c:manualLayout>
              </c:layout>
              <c:tx>
                <c:rich>
                  <a:bodyPr rot="0" spcFirstLastPara="1" vertOverflow="ellipsis" vert="horz" wrap="square" anchor="ctr" anchorCtr="1"/>
                  <a:lstStyle/>
                  <a:p>
                    <a:pPr>
                      <a:defRPr sz="2800" b="0" i="0" u="none" strike="noStrike" kern="1200" baseline="0">
                        <a:solidFill>
                          <a:srgbClr val="132047"/>
                        </a:solidFill>
                        <a:latin typeface="Montserrat Medium" panose="00000600000000000000" pitchFamily="2" charset="0"/>
                        <a:ea typeface="+mn-ea"/>
                        <a:cs typeface="Poppins" pitchFamily="2" charset="77"/>
                      </a:defRPr>
                    </a:pPr>
                    <a:fld id="{B56BA7DE-5A9E-473D-916B-47DD17528073}" type="VALUE">
                      <a:rPr lang="en-US"/>
                      <a:pPr>
                        <a:defRPr/>
                      </a:pPr>
                      <a:t>[VALOR]</a:t>
                    </a:fld>
                    <a:endParaRPr lang="en-US"/>
                  </a:p>
                </c:rich>
              </c:tx>
              <c:numFmt formatCode="&quot;$&quot;#,##0" sourceLinked="0"/>
              <c:spPr>
                <a:noFill/>
                <a:ln>
                  <a:noFill/>
                </a:ln>
                <a:effectLst/>
              </c:spPr>
              <c:txPr>
                <a:bodyPr rot="0" spcFirstLastPara="1" vertOverflow="ellipsis" vert="horz" wrap="square" anchor="ctr" anchorCtr="1"/>
                <a:lstStyle/>
                <a:p>
                  <a:pPr>
                    <a:defRPr sz="2800" b="0" i="0" u="none" strike="noStrike" kern="1200" baseline="0">
                      <a:solidFill>
                        <a:srgbClr val="132047"/>
                      </a:solidFill>
                      <a:latin typeface="Montserrat Medium" panose="00000600000000000000" pitchFamily="2" charset="0"/>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1570385603686479"/>
                      <c:h val="0.13138189138157927"/>
                    </c:manualLayout>
                  </c15:layout>
                  <c15:dlblFieldTable/>
                  <c15:showDataLabelsRange val="0"/>
                </c:ext>
                <c:ext xmlns:c16="http://schemas.microsoft.com/office/drawing/2014/chart" uri="{C3380CC4-5D6E-409C-BE32-E72D297353CC}">
                  <c16:uniqueId val="{00000003-2D4C-4047-B841-792D5841D189}"/>
                </c:ext>
              </c:extLst>
            </c:dLbl>
            <c:spPr>
              <a:noFill/>
              <a:ln>
                <a:noFill/>
              </a:ln>
              <a:effectLst/>
            </c:spPr>
            <c:txPr>
              <a:bodyPr rot="0" spcFirstLastPara="1" vertOverflow="ellipsis" vert="horz" wrap="square" anchor="ctr" anchorCtr="1"/>
              <a:lstStyle/>
              <a:p>
                <a:pPr>
                  <a:defRPr sz="2800" b="0" i="0" u="none" strike="noStrike" kern="1200" baseline="0">
                    <a:solidFill>
                      <a:srgbClr val="132047"/>
                    </a:solidFill>
                    <a:latin typeface="Montserrat Medium" panose="00000600000000000000" pitchFamily="2" charset="0"/>
                    <a:ea typeface="+mn-ea"/>
                    <a:cs typeface="Poppins" pitchFamily="2" charset="77"/>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Presupuesto al 3T 2022</c:v>
                </c:pt>
                <c:pt idx="1">
                  <c:v>Ejecutado al 3T 2022</c:v>
                </c:pt>
              </c:strCache>
            </c:strRef>
          </c:cat>
          <c:val>
            <c:numRef>
              <c:f>Sheet1!$B$2:$B$3</c:f>
              <c:numCache>
                <c:formatCode>"$"#,##0.00_);[Red]\("$"#,##0.00\)</c:formatCode>
                <c:ptCount val="2"/>
                <c:pt idx="0">
                  <c:v>134283.34</c:v>
                </c:pt>
                <c:pt idx="1">
                  <c:v>77652.429999999993</c:v>
                </c:pt>
              </c:numCache>
            </c:numRef>
          </c:val>
          <c:extLst>
            <c:ext xmlns:c16="http://schemas.microsoft.com/office/drawing/2014/chart" uri="{C3380CC4-5D6E-409C-BE32-E72D297353CC}">
              <c16:uniqueId val="{00000004-2D4C-4047-B841-792D5841D189}"/>
            </c:ext>
          </c:extLst>
        </c:ser>
        <c:dLbls>
          <c:dLblPos val="ctr"/>
          <c:showLegendKey val="0"/>
          <c:showVal val="1"/>
          <c:showCatName val="0"/>
          <c:showSerName val="0"/>
          <c:showPercent val="0"/>
          <c:showBubbleSize val="0"/>
        </c:dLbls>
        <c:gapWidth val="70"/>
        <c:axId val="-1845720064"/>
        <c:axId val="-1845720608"/>
      </c:barChart>
      <c:catAx>
        <c:axId val="-184572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132047"/>
                </a:solidFill>
                <a:latin typeface="Montserrat Medium" panose="00000600000000000000" pitchFamily="2" charset="0"/>
                <a:ea typeface="+mn-ea"/>
                <a:cs typeface="Poppins" pitchFamily="2" charset="77"/>
              </a:defRPr>
            </a:pPr>
            <a:endParaRPr lang="en-US"/>
          </a:p>
        </c:txPr>
        <c:crossAx val="-1845720608"/>
        <c:crosses val="autoZero"/>
        <c:auto val="1"/>
        <c:lblAlgn val="ctr"/>
        <c:lblOffset val="100"/>
        <c:noMultiLvlLbl val="0"/>
      </c:catAx>
      <c:valAx>
        <c:axId val="-1845720608"/>
        <c:scaling>
          <c:orientation val="minMax"/>
        </c:scaling>
        <c:delete val="1"/>
        <c:axPos val="l"/>
        <c:numFmt formatCode="&quot;$&quot;#,##0.00_);[Red]\(&quot;$&quot;#,##0.00\)" sourceLinked="1"/>
        <c:majorTickMark val="none"/>
        <c:minorTickMark val="none"/>
        <c:tickLblPos val="nextTo"/>
        <c:crossAx val="-184572006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0" i="0">
          <a:solidFill>
            <a:srgbClr val="132047"/>
          </a:solidFill>
          <a:latin typeface="Montserrat Medium" panose="00000600000000000000" pitchFamily="2" charset="0"/>
          <a:cs typeface="Poppins" pitchFamily="2" charset="77"/>
        </a:defRPr>
      </a:pPr>
      <a:endParaRPr lang="en-US"/>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5-5FCF-436A-BC14-056F7A37C0B9}"/>
              </c:ext>
            </c:extLst>
          </c:dPt>
          <c:dPt>
            <c:idx val="1"/>
            <c:invertIfNegative val="0"/>
            <c:bubble3D val="0"/>
            <c:spPr>
              <a:solidFill>
                <a:schemeClr val="bg2"/>
              </a:solidFill>
              <a:ln>
                <a:solidFill>
                  <a:schemeClr val="bg2"/>
                </a:solidFill>
              </a:ln>
              <a:effectLst/>
            </c:spPr>
            <c:extLst>
              <c:ext xmlns:c16="http://schemas.microsoft.com/office/drawing/2014/chart" uri="{C3380CC4-5D6E-409C-BE32-E72D297353CC}">
                <c16:uniqueId val="{00000001-5FCF-436A-BC14-056F7A37C0B9}"/>
              </c:ext>
            </c:extLst>
          </c:dPt>
          <c:dPt>
            <c:idx val="2"/>
            <c:invertIfNegative val="0"/>
            <c:bubble3D val="0"/>
            <c:spPr>
              <a:solidFill>
                <a:schemeClr val="tx2"/>
              </a:solidFill>
              <a:ln>
                <a:noFill/>
              </a:ln>
              <a:effectLst/>
            </c:spPr>
            <c:extLst>
              <c:ext xmlns:c16="http://schemas.microsoft.com/office/drawing/2014/chart" uri="{C3380CC4-5D6E-409C-BE32-E72D297353CC}">
                <c16:uniqueId val="{00000006-5FCF-436A-BC14-056F7A37C0B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5FCF-436A-BC14-056F7A37C0B9}"/>
              </c:ext>
            </c:extLst>
          </c:dPt>
          <c:dLbls>
            <c:dLbl>
              <c:idx val="0"/>
              <c:layout>
                <c:manualLayout>
                  <c:x val="-1.9601820654145167E-3"/>
                  <c:y val="-2.9890880633592523E-3"/>
                </c:manualLayout>
              </c:layout>
              <c:tx>
                <c:rich>
                  <a:bodyPr/>
                  <a:lstStyle/>
                  <a:p>
                    <a:r>
                      <a:rPr lang="en-US"/>
                      <a:t>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FCF-436A-BC14-056F7A37C0B9}"/>
                </c:ext>
              </c:extLst>
            </c:dLbl>
            <c:dLbl>
              <c:idx val="1"/>
              <c:tx>
                <c:rich>
                  <a:bodyPr/>
                  <a:lstStyle/>
                  <a:p>
                    <a:r>
                      <a:rPr lang="en-US"/>
                      <a:t>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FCF-436A-BC14-056F7A37C0B9}"/>
                </c:ext>
              </c:extLst>
            </c:dLbl>
            <c:dLbl>
              <c:idx val="2"/>
              <c:tx>
                <c:rich>
                  <a:bodyPr/>
                  <a:lstStyle/>
                  <a:p>
                    <a:r>
                      <a:rPr lang="en-US"/>
                      <a:t>82.5%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FCF-436A-BC14-056F7A37C0B9}"/>
                </c:ext>
              </c:extLst>
            </c:dLbl>
            <c:dLbl>
              <c:idx val="3"/>
              <c:tx>
                <c:rich>
                  <a:bodyPr/>
                  <a:lstStyle/>
                  <a:p>
                    <a:r>
                      <a:rPr lang="en-US"/>
                      <a:t>96.3%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FCF-436A-BC14-056F7A37C0B9}"/>
                </c:ext>
              </c:extLst>
            </c:dLbl>
            <c:numFmt formatCode="#\ ?/?"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002060"/>
                    </a:solidFill>
                    <a:effectLst>
                      <a:outerShdw blurRad="38100" dist="38100" dir="2700000" algn="tl">
                        <a:srgbClr val="000000">
                          <a:alpha val="43137"/>
                        </a:srgbClr>
                      </a:outerShdw>
                    </a:effectLst>
                    <a:latin typeface="Montserrat Medium" panose="000006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Objetivo 1</c:v>
                </c:pt>
                <c:pt idx="1">
                  <c:v>Objetivo 2</c:v>
                </c:pt>
                <c:pt idx="2">
                  <c:v>Objetivo 3</c:v>
                </c:pt>
                <c:pt idx="3">
                  <c:v>Objetivo 4</c:v>
                </c:pt>
              </c:strCache>
            </c:strRef>
          </c:cat>
          <c:val>
            <c:numRef>
              <c:f>Hoja1!$B$2:$B$5</c:f>
              <c:numCache>
                <c:formatCode>General</c:formatCode>
                <c:ptCount val="4"/>
                <c:pt idx="0">
                  <c:v>67</c:v>
                </c:pt>
                <c:pt idx="1">
                  <c:v>56</c:v>
                </c:pt>
                <c:pt idx="2">
                  <c:v>82.5</c:v>
                </c:pt>
                <c:pt idx="3">
                  <c:v>96.3</c:v>
                </c:pt>
              </c:numCache>
            </c:numRef>
          </c:val>
          <c:extLst>
            <c:ext xmlns:c16="http://schemas.microsoft.com/office/drawing/2014/chart" uri="{C3380CC4-5D6E-409C-BE32-E72D297353CC}">
              <c16:uniqueId val="{00000004-5FCF-436A-BC14-056F7A37C0B9}"/>
            </c:ext>
          </c:extLst>
        </c:ser>
        <c:dLbls>
          <c:showLegendKey val="0"/>
          <c:showVal val="0"/>
          <c:showCatName val="0"/>
          <c:showSerName val="0"/>
          <c:showPercent val="0"/>
          <c:showBubbleSize val="0"/>
        </c:dLbls>
        <c:gapWidth val="219"/>
        <c:overlap val="-27"/>
        <c:axId val="1657321632"/>
        <c:axId val="1657323296"/>
      </c:barChart>
      <c:catAx>
        <c:axId val="1657321632"/>
        <c:scaling>
          <c:orientation val="minMax"/>
        </c:scaling>
        <c:delete val="0"/>
        <c:axPos val="b"/>
        <c:numFmt formatCode="General" sourceLinked="1"/>
        <c:majorTickMark val="none"/>
        <c:minorTickMark val="none"/>
        <c:tickLblPos val="nextTo"/>
        <c:spPr>
          <a:solidFill>
            <a:schemeClr val="accent4"/>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ontserrat Medium" panose="00000600000000000000" pitchFamily="2" charset="0"/>
                <a:ea typeface="+mn-ea"/>
                <a:cs typeface="+mn-cs"/>
              </a:defRPr>
            </a:pPr>
            <a:endParaRPr lang="en-US"/>
          </a:p>
        </c:txPr>
        <c:crossAx val="1657323296"/>
        <c:crosses val="autoZero"/>
        <c:auto val="1"/>
        <c:lblAlgn val="ctr"/>
        <c:lblOffset val="100"/>
        <c:noMultiLvlLbl val="0"/>
      </c:catAx>
      <c:valAx>
        <c:axId val="165732329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ontserrat Medium" panose="00000600000000000000" pitchFamily="2" charset="0"/>
                <a:ea typeface="+mn-ea"/>
                <a:cs typeface="+mn-cs"/>
              </a:defRPr>
            </a:pPr>
            <a:endParaRPr lang="en-US"/>
          </a:p>
        </c:txPr>
        <c:crossAx val="16573216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972718578322748E-4"/>
          <c:y val="0.19514669691887074"/>
          <c:w val="0.9998502823900316"/>
          <c:h val="0.64904048415366911"/>
        </c:manualLayout>
      </c:layout>
      <c:lineChart>
        <c:grouping val="standard"/>
        <c:varyColors val="0"/>
        <c:ser>
          <c:idx val="0"/>
          <c:order val="0"/>
          <c:tx>
            <c:strRef>
              <c:f>Sheet1!$B$1</c:f>
              <c:strCache>
                <c:ptCount val="1"/>
                <c:pt idx="0">
                  <c:v>Meta</c:v>
                </c:pt>
              </c:strCache>
            </c:strRef>
          </c:tx>
          <c:spPr>
            <a:ln w="38100" cap="rnd">
              <a:solidFill>
                <a:schemeClr val="tx2"/>
              </a:solidFill>
              <a:round/>
            </a:ln>
            <a:effectLst/>
          </c:spPr>
          <c:marker>
            <c:symbol val="circle"/>
            <c:size val="7"/>
            <c:spPr>
              <a:solidFill>
                <a:schemeClr val="tx2"/>
              </a:solidFill>
              <a:ln w="101600">
                <a:solidFill>
                  <a:schemeClr val="tx2"/>
                </a:solidFill>
              </a:ln>
              <a:effectLst/>
            </c:spPr>
          </c:marker>
          <c:dLbls>
            <c:dLbl>
              <c:idx val="0"/>
              <c:layout>
                <c:manualLayout>
                  <c:x val="-7.9118634114154998E-2"/>
                  <c:y val="-9.2194069931761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5B-4961-AC50-EF09A4AC4CD9}"/>
                </c:ext>
              </c:extLst>
            </c:dLbl>
            <c:dLbl>
              <c:idx val="1"/>
              <c:layout>
                <c:manualLayout>
                  <c:x val="-7.2567551046977222E-2"/>
                  <c:y val="-0.104143837872059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5B-4961-AC50-EF09A4AC4CD9}"/>
                </c:ext>
              </c:extLst>
            </c:dLbl>
            <c:dLbl>
              <c:idx val="2"/>
              <c:layout>
                <c:manualLayout>
                  <c:x val="-2.5682408668112951E-2"/>
                  <c:y val="7.966831228616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5B-4961-AC50-EF09A4AC4CD9}"/>
                </c:ext>
              </c:extLst>
            </c:dLbl>
            <c:dLbl>
              <c:idx val="4"/>
              <c:layout>
                <c:manualLayout>
                  <c:x val="-6.4476881736988859E-2"/>
                  <c:y val="0.10121042322036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5B-4961-AC50-EF09A4AC4CD9}"/>
                </c:ext>
              </c:extLst>
            </c:dLbl>
            <c:dLbl>
              <c:idx val="6"/>
              <c:layout>
                <c:manualLayout>
                  <c:x val="-4.9605841239762895E-2"/>
                  <c:y val="-8.438635848506891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1060699962360637"/>
                      <c:h val="0.11481218528492325"/>
                    </c:manualLayout>
                  </c15:layout>
                </c:ext>
                <c:ext xmlns:c16="http://schemas.microsoft.com/office/drawing/2014/chart" uri="{C3380CC4-5D6E-409C-BE32-E72D297353CC}">
                  <c16:uniqueId val="{00000004-AC5B-4961-AC50-EF09A4AC4CD9}"/>
                </c:ext>
              </c:extLst>
            </c:dLbl>
            <c:dLbl>
              <c:idx val="7"/>
              <c:layout>
                <c:manualLayout>
                  <c:x val="-4.3389749114177062E-2"/>
                  <c:y val="-7.5330510161006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5B-4961-AC50-EF09A4AC4CD9}"/>
                </c:ext>
              </c:extLst>
            </c:dLbl>
            <c:dLbl>
              <c:idx val="8"/>
              <c:layout>
                <c:manualLayout>
                  <c:x val="-2.8517060521017667E-2"/>
                  <c:y val="7.758019738675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5B-4961-AC50-EF09A4AC4CD9}"/>
                </c:ext>
              </c:extLst>
            </c:dLbl>
            <c:dLbl>
              <c:idx val="9"/>
              <c:layout>
                <c:manualLayout>
                  <c:x val="-2.3357006199866213E-2"/>
                  <c:y val="6.3482729491791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5B-4961-AC50-EF09A4AC4CD9}"/>
                </c:ext>
              </c:extLst>
            </c:dLbl>
            <c:dLbl>
              <c:idx val="10"/>
              <c:layout>
                <c:manualLayout>
                  <c:x val="-3.367711484216912E-2"/>
                  <c:y val="7.0531463439271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5B-4961-AC50-EF09A4AC4CD9}"/>
                </c:ext>
              </c:extLst>
            </c:dLbl>
            <c:dLbl>
              <c:idx val="11"/>
              <c:layout>
                <c:manualLayout>
                  <c:x val="-2.7382417395250085E-2"/>
                  <c:y val="7.405583041301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5B-4961-AC50-EF09A4AC4CD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 </c:v>
                </c:pt>
                <c:pt idx="4">
                  <c:v>Mayo</c:v>
                </c:pt>
                <c:pt idx="5">
                  <c:v>Junio</c:v>
                </c:pt>
                <c:pt idx="6">
                  <c:v>Julio</c:v>
                </c:pt>
                <c:pt idx="7">
                  <c:v>Agosto</c:v>
                </c:pt>
                <c:pt idx="8">
                  <c:v>Septiembre</c:v>
                </c:pt>
              </c:strCache>
            </c:strRef>
          </c:cat>
          <c:val>
            <c:numRef>
              <c:f>Sheet1!$B$2:$B$10</c:f>
              <c:numCache>
                <c:formatCode>#,##0</c:formatCode>
                <c:ptCount val="9"/>
                <c:pt idx="0">
                  <c:v>7305.9999999999991</c:v>
                </c:pt>
                <c:pt idx="1">
                  <c:v>14298</c:v>
                </c:pt>
                <c:pt idx="2">
                  <c:v>19179.000000000004</c:v>
                </c:pt>
                <c:pt idx="3">
                  <c:v>18831</c:v>
                </c:pt>
                <c:pt idx="4">
                  <c:v>17574</c:v>
                </c:pt>
                <c:pt idx="5">
                  <c:v>24186.000000000004</c:v>
                </c:pt>
                <c:pt idx="6">
                  <c:v>24407</c:v>
                </c:pt>
                <c:pt idx="7">
                  <c:v>20513.999999999996</c:v>
                </c:pt>
                <c:pt idx="8">
                  <c:v>22772</c:v>
                </c:pt>
              </c:numCache>
            </c:numRef>
          </c:val>
          <c:smooth val="0"/>
          <c:extLst>
            <c:ext xmlns:c16="http://schemas.microsoft.com/office/drawing/2014/chart" uri="{C3380CC4-5D6E-409C-BE32-E72D297353CC}">
              <c16:uniqueId val="{0000000A-AC5B-4961-AC50-EF09A4AC4CD9}"/>
            </c:ext>
          </c:extLst>
        </c:ser>
        <c:ser>
          <c:idx val="1"/>
          <c:order val="1"/>
          <c:tx>
            <c:strRef>
              <c:f>Sheet1!$C$1</c:f>
              <c:strCache>
                <c:ptCount val="1"/>
                <c:pt idx="0">
                  <c:v>Ejecución</c:v>
                </c:pt>
              </c:strCache>
            </c:strRef>
          </c:tx>
          <c:spPr>
            <a:ln w="38100" cap="rnd">
              <a:solidFill>
                <a:schemeClr val="tx1"/>
              </a:solidFill>
              <a:round/>
            </a:ln>
            <a:effectLst/>
          </c:spPr>
          <c:marker>
            <c:symbol val="circle"/>
            <c:size val="7"/>
            <c:spPr>
              <a:solidFill>
                <a:srgbClr val="FC7715"/>
              </a:solidFill>
              <a:ln w="101600">
                <a:solidFill>
                  <a:schemeClr val="tx1"/>
                </a:solidFill>
              </a:ln>
              <a:effectLst/>
            </c:spPr>
          </c:marker>
          <c:dLbls>
            <c:dLbl>
              <c:idx val="0"/>
              <c:layout>
                <c:manualLayout>
                  <c:x val="-5.2776838788050104E-2"/>
                  <c:y val="7.8179074944232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5B-4961-AC50-EF09A4AC4CD9}"/>
                </c:ext>
              </c:extLst>
            </c:dLbl>
            <c:dLbl>
              <c:idx val="1"/>
              <c:layout>
                <c:manualLayout>
                  <c:x val="-3.0613825930388795E-2"/>
                  <c:y val="9.6234751927814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5B-4961-AC50-EF09A4AC4CD9}"/>
                </c:ext>
              </c:extLst>
            </c:dLbl>
            <c:dLbl>
              <c:idx val="2"/>
              <c:layout>
                <c:manualLayout>
                  <c:x val="-6.7885682131370931E-2"/>
                  <c:y val="-0.1039298380656667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C5B-4961-AC50-EF09A4AC4CD9}"/>
                </c:ext>
              </c:extLst>
            </c:dLbl>
            <c:dLbl>
              <c:idx val="3"/>
              <c:layout>
                <c:manualLayout>
                  <c:x val="-4.5602041008698947E-2"/>
                  <c:y val="8.8153298307970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C5B-4961-AC50-EF09A4AC4CD9}"/>
                </c:ext>
              </c:extLst>
            </c:dLbl>
            <c:dLbl>
              <c:idx val="4"/>
              <c:layout>
                <c:manualLayout>
                  <c:x val="-6.7671504295555213E-2"/>
                  <c:y val="-0.1280014176022224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C5B-4961-AC50-EF09A4AC4CD9}"/>
                </c:ext>
              </c:extLst>
            </c:dLbl>
            <c:dLbl>
              <c:idx val="5"/>
              <c:layout>
                <c:manualLayout>
                  <c:x val="-2.6984895691520253E-2"/>
                  <c:y val="9.8233646066821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C5B-4961-AC50-EF09A4AC4CD9}"/>
                </c:ext>
              </c:extLst>
            </c:dLbl>
            <c:dLbl>
              <c:idx val="6"/>
              <c:layout>
                <c:manualLayout>
                  <c:x val="-4.134189196204914E-2"/>
                  <c:y val="0.1025185644246066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C5B-4961-AC50-EF09A4AC4CD9}"/>
                </c:ext>
              </c:extLst>
            </c:dLbl>
            <c:dLbl>
              <c:idx val="7"/>
              <c:layout>
                <c:manualLayout>
                  <c:x val="-4.2359533791062595E-2"/>
                  <c:y val="5.9594141046264509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7797140057367579E-2"/>
                      <c:h val="7.3137305135362499E-2"/>
                    </c:manualLayout>
                  </c15:layout>
                </c:ext>
                <c:ext xmlns:c16="http://schemas.microsoft.com/office/drawing/2014/chart" uri="{C3380CC4-5D6E-409C-BE32-E72D297353CC}">
                  <c16:uniqueId val="{00000012-AC5B-4961-AC50-EF09A4AC4CD9}"/>
                </c:ext>
              </c:extLst>
            </c:dLbl>
            <c:dLbl>
              <c:idx val="8"/>
              <c:layout>
                <c:manualLayout>
                  <c:x val="-4.1933201756011257E-2"/>
                  <c:y val="-8.454068340528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C5B-4961-AC50-EF09A4AC4CD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 </c:v>
                </c:pt>
                <c:pt idx="3">
                  <c:v>Abril </c:v>
                </c:pt>
                <c:pt idx="4">
                  <c:v>Mayo</c:v>
                </c:pt>
                <c:pt idx="5">
                  <c:v>Junio</c:v>
                </c:pt>
                <c:pt idx="6">
                  <c:v>Julio</c:v>
                </c:pt>
                <c:pt idx="7">
                  <c:v>Agosto</c:v>
                </c:pt>
                <c:pt idx="8">
                  <c:v>Septiembre</c:v>
                </c:pt>
              </c:strCache>
            </c:strRef>
          </c:cat>
          <c:val>
            <c:numRef>
              <c:f>Sheet1!$C$2:$C$10</c:f>
              <c:numCache>
                <c:formatCode>#,##0</c:formatCode>
                <c:ptCount val="9"/>
                <c:pt idx="0">
                  <c:v>4195</c:v>
                </c:pt>
                <c:pt idx="1">
                  <c:v>13476</c:v>
                </c:pt>
                <c:pt idx="2">
                  <c:v>24141</c:v>
                </c:pt>
                <c:pt idx="3">
                  <c:v>13665</c:v>
                </c:pt>
                <c:pt idx="4">
                  <c:v>18944</c:v>
                </c:pt>
                <c:pt idx="5">
                  <c:v>19929</c:v>
                </c:pt>
                <c:pt idx="6">
                  <c:v>24183</c:v>
                </c:pt>
                <c:pt idx="7">
                  <c:v>19189</c:v>
                </c:pt>
                <c:pt idx="8">
                  <c:v>23881</c:v>
                </c:pt>
              </c:numCache>
            </c:numRef>
          </c:val>
          <c:smooth val="0"/>
          <c:extLst>
            <c:ext xmlns:c16="http://schemas.microsoft.com/office/drawing/2014/chart" uri="{C3380CC4-5D6E-409C-BE32-E72D297353CC}">
              <c16:uniqueId val="{00000014-AC5B-4961-AC50-EF09A4AC4CD9}"/>
            </c:ext>
          </c:extLst>
        </c:ser>
        <c:dLbls>
          <c:dLblPos val="t"/>
          <c:showLegendKey val="0"/>
          <c:showVal val="1"/>
          <c:showCatName val="0"/>
          <c:showSerName val="0"/>
          <c:showPercent val="0"/>
          <c:showBubbleSize val="0"/>
        </c:dLbls>
        <c:marker val="1"/>
        <c:smooth val="0"/>
        <c:axId val="-1986850768"/>
        <c:axId val="-1986849680"/>
      </c:lineChart>
      <c:catAx>
        <c:axId val="-198685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crossAx val="-1986849680"/>
        <c:crosses val="autoZero"/>
        <c:auto val="1"/>
        <c:lblAlgn val="ctr"/>
        <c:lblOffset val="100"/>
        <c:noMultiLvlLbl val="0"/>
      </c:catAx>
      <c:valAx>
        <c:axId val="-1986849680"/>
        <c:scaling>
          <c:orientation val="minMax"/>
        </c:scaling>
        <c:delete val="1"/>
        <c:axPos val="l"/>
        <c:numFmt formatCode="#,##0" sourceLinked="1"/>
        <c:majorTickMark val="out"/>
        <c:minorTickMark val="none"/>
        <c:tickLblPos val="nextTo"/>
        <c:crossAx val="-1986850768"/>
        <c:crosses val="autoZero"/>
        <c:crossBetween val="between"/>
      </c:valAx>
      <c:spPr>
        <a:noFill/>
        <a:ln>
          <a:noFill/>
        </a:ln>
        <a:effectLst/>
      </c:spPr>
    </c:plotArea>
    <c:legend>
      <c:legendPos val="r"/>
      <c:layout>
        <c:manualLayout>
          <c:xMode val="edge"/>
          <c:yMode val="edge"/>
          <c:x val="6.6556683623907903E-2"/>
          <c:y val="3.2004573454788965E-2"/>
          <c:w val="0.24972954819785323"/>
          <c:h val="0.143505285440423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cs typeface="Poppins SemiBold" pitchFamily="2" charset="77"/>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6320-4533-849A-BD57FAF566DF}"/>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6320-4533-849A-BD57FAF566DF}"/>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5-6320-4533-849A-BD57FAF566DF}"/>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c:ext xmlns:c16="http://schemas.microsoft.com/office/drawing/2014/chart" uri="{C3380CC4-5D6E-409C-BE32-E72D297353CC}">
                <c16:uniqueId val="{00000007-6320-4533-849A-BD57FAF566DF}"/>
              </c:ext>
            </c:extLst>
          </c:dPt>
          <c:dLbls>
            <c:dLbl>
              <c:idx val="0"/>
              <c:layout>
                <c:manualLayout>
                  <c:x val="-0.1192181222274076"/>
                  <c:y val="3.1403851051781738E-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320-4533-849A-BD57FAF566DF}"/>
                </c:ext>
              </c:extLst>
            </c:dLbl>
            <c:dLbl>
              <c:idx val="1"/>
              <c:layout>
                <c:manualLayout>
                  <c:x val="0.10407931305567326"/>
                  <c:y val="0.2480904233090756"/>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320-4533-849A-BD57FAF566D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c:formatCode>
                <c:ptCount val="2"/>
                <c:pt idx="0">
                  <c:v>91097</c:v>
                </c:pt>
                <c:pt idx="1">
                  <c:v>70506</c:v>
                </c:pt>
              </c:numCache>
            </c:numRef>
          </c:val>
          <c:extLst>
            <c:ext xmlns:c16="http://schemas.microsoft.com/office/drawing/2014/chart" uri="{C3380CC4-5D6E-409C-BE32-E72D297353CC}">
              <c16:uniqueId val="{00000008-6320-4533-849A-BD57FAF566DF}"/>
            </c:ext>
          </c:extLst>
        </c:ser>
        <c:dLbls>
          <c:showLegendKey val="0"/>
          <c:showVal val="0"/>
          <c:showCatName val="0"/>
          <c:showSerName val="0"/>
          <c:showPercent val="0"/>
          <c:showBubbleSize val="0"/>
          <c:showLeaderLines val="1"/>
        </c:dLbls>
        <c:firstSliceAng val="19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solidFill>
                <a:schemeClr val="bg1"/>
              </a:solidFill>
            </a:ln>
          </c:spPr>
          <c:dPt>
            <c:idx val="0"/>
            <c:bubble3D val="0"/>
            <c:spPr>
              <a:solidFill>
                <a:schemeClr val="tx1"/>
              </a:solidFill>
              <a:ln w="9525" cap="flat" cmpd="sng" algn="ctr">
                <a:solidFill>
                  <a:schemeClr val="tx1"/>
                </a:solidFill>
                <a:round/>
              </a:ln>
              <a:effectLst/>
            </c:spPr>
            <c:extLst>
              <c:ext xmlns:c16="http://schemas.microsoft.com/office/drawing/2014/chart" uri="{C3380CC4-5D6E-409C-BE32-E72D297353CC}">
                <c16:uniqueId val="{00000001-FA3D-4E3F-AC93-E269DEFA8607}"/>
              </c:ext>
            </c:extLst>
          </c:dPt>
          <c:dPt>
            <c:idx val="1"/>
            <c:bubble3D val="0"/>
            <c:spPr>
              <a:solidFill>
                <a:schemeClr val="tx2"/>
              </a:solidFill>
              <a:ln w="9525" cap="flat" cmpd="sng" algn="ctr">
                <a:solidFill>
                  <a:schemeClr val="tx2"/>
                </a:solidFill>
                <a:round/>
              </a:ln>
              <a:effectLst/>
            </c:spPr>
            <c:extLst>
              <c:ext xmlns:c16="http://schemas.microsoft.com/office/drawing/2014/chart" uri="{C3380CC4-5D6E-409C-BE32-E72D297353CC}">
                <c16:uniqueId val="{00000003-FA3D-4E3F-AC93-E269DEFA8607}"/>
              </c:ext>
            </c:extLst>
          </c:dPt>
          <c:dPt>
            <c:idx val="2"/>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5-FA3D-4E3F-AC93-E269DEFA8607}"/>
              </c:ext>
            </c:extLst>
          </c:dPt>
          <c:dPt>
            <c:idx val="3"/>
            <c:bubble3D val="0"/>
            <c:spPr>
              <a:solidFill>
                <a:schemeClr val="accent2"/>
              </a:solidFill>
              <a:ln w="9525" cap="flat" cmpd="sng" algn="ctr">
                <a:solidFill>
                  <a:schemeClr val="bg1"/>
                </a:solidFill>
                <a:round/>
              </a:ln>
              <a:effectLst/>
            </c:spPr>
            <c:extLst>
              <c:ext xmlns:c16="http://schemas.microsoft.com/office/drawing/2014/chart" uri="{C3380CC4-5D6E-409C-BE32-E72D297353CC}">
                <c16:uniqueId val="{00000007-FA3D-4E3F-AC93-E269DEFA8607}"/>
              </c:ext>
            </c:extLst>
          </c:dPt>
          <c:dLbls>
            <c:dLbl>
              <c:idx val="0"/>
              <c:layout>
                <c:manualLayout>
                  <c:x val="-0.12985588720134378"/>
                  <c:y val="-0.19456589739595312"/>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6961595914212627"/>
                      <c:h val="0.22167978457452728"/>
                    </c:manualLayout>
                  </c15:layout>
                </c:ext>
                <c:ext xmlns:c16="http://schemas.microsoft.com/office/drawing/2014/chart" uri="{C3380CC4-5D6E-409C-BE32-E72D297353CC}">
                  <c16:uniqueId val="{00000001-FA3D-4E3F-AC93-E269DEFA8607}"/>
                </c:ext>
              </c:extLst>
            </c:dLbl>
            <c:dLbl>
              <c:idx val="1"/>
              <c:layout>
                <c:manualLayout>
                  <c:x val="0.13075737958347"/>
                  <c:y val="0.15858944781149764"/>
                </c:manualLayout>
              </c:layout>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9445189087748077"/>
                      <c:h val="0.23424132499524"/>
                    </c:manualLayout>
                  </c15:layout>
                </c:ext>
                <c:ext xmlns:c16="http://schemas.microsoft.com/office/drawing/2014/chart" uri="{C3380CC4-5D6E-409C-BE32-E72D297353CC}">
                  <c16:uniqueId val="{00000003-FA3D-4E3F-AC93-E269DEFA860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Hombres</c:v>
                </c:pt>
                <c:pt idx="1">
                  <c:v>Mujeres</c:v>
                </c:pt>
              </c:strCache>
            </c:strRef>
          </c:cat>
          <c:val>
            <c:numRef>
              <c:f>Sheet1!$B$2:$B$3</c:f>
              <c:numCache>
                <c:formatCode>"$"#,##0.0</c:formatCode>
                <c:ptCount val="2"/>
                <c:pt idx="0">
                  <c:v>6.9109154679131102</c:v>
                </c:pt>
                <c:pt idx="1">
                  <c:v>5.0462010520868885</c:v>
                </c:pt>
              </c:numCache>
            </c:numRef>
          </c:val>
          <c:extLst>
            <c:ext xmlns:c16="http://schemas.microsoft.com/office/drawing/2014/chart" uri="{C3380CC4-5D6E-409C-BE32-E72D297353CC}">
              <c16:uniqueId val="{00000008-FA3D-4E3F-AC93-E269DEFA8607}"/>
            </c:ext>
          </c:extLst>
        </c:ser>
        <c:dLbls>
          <c:showLegendKey val="0"/>
          <c:showVal val="0"/>
          <c:showCatName val="0"/>
          <c:showSerName val="0"/>
          <c:showPercent val="0"/>
          <c:showBubbleSize val="0"/>
          <c:showLeaderLines val="1"/>
        </c:dLbls>
        <c:firstSliceAng val="176"/>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
          <c:y val="0.20668206927266899"/>
          <c:w val="0.98441101404615916"/>
          <c:h val="0.61178217988283679"/>
        </c:manualLayout>
      </c:layout>
      <c:barChart>
        <c:barDir val="col"/>
        <c:grouping val="clustered"/>
        <c:varyColors val="0"/>
        <c:ser>
          <c:idx val="0"/>
          <c:order val="0"/>
          <c:tx>
            <c:strRef>
              <c:f>Sheet1!$B$1</c:f>
              <c:strCache>
                <c:ptCount val="1"/>
                <c:pt idx="0">
                  <c:v>Meta</c:v>
                </c:pt>
              </c:strCache>
            </c:strRef>
          </c:tx>
          <c:spPr>
            <a:solidFill>
              <a:srgbClr val="CB850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Sheet1!$B$2:$B$10</c:f>
              <c:numCache>
                <c:formatCode>"$"#,##0.0</c:formatCode>
                <c:ptCount val="9"/>
                <c:pt idx="0">
                  <c:v>0.688218</c:v>
                </c:pt>
                <c:pt idx="1">
                  <c:v>1.5457460000000001</c:v>
                </c:pt>
                <c:pt idx="2">
                  <c:v>1.6842840000000003</c:v>
                </c:pt>
                <c:pt idx="3">
                  <c:v>1.4201319999999997</c:v>
                </c:pt>
                <c:pt idx="4">
                  <c:v>1.351764</c:v>
                </c:pt>
                <c:pt idx="5">
                  <c:v>1.9692829999999999</c:v>
                </c:pt>
                <c:pt idx="6">
                  <c:v>2.0699520000000007</c:v>
                </c:pt>
                <c:pt idx="7">
                  <c:v>1.740875</c:v>
                </c:pt>
                <c:pt idx="8">
                  <c:v>1.807847</c:v>
                </c:pt>
              </c:numCache>
            </c:numRef>
          </c:val>
          <c:extLst>
            <c:ext xmlns:c16="http://schemas.microsoft.com/office/drawing/2014/chart" uri="{C3380CC4-5D6E-409C-BE32-E72D297353CC}">
              <c16:uniqueId val="{00000000-F2E8-40C2-8308-F52274132E3D}"/>
            </c:ext>
          </c:extLst>
        </c:ser>
        <c:ser>
          <c:idx val="1"/>
          <c:order val="1"/>
          <c:tx>
            <c:strRef>
              <c:f>Sheet1!$C$1</c:f>
              <c:strCache>
                <c:ptCount val="1"/>
                <c:pt idx="0">
                  <c:v>Inversión</c:v>
                </c:pt>
              </c:strCache>
            </c:strRef>
          </c:tx>
          <c:spPr>
            <a:solidFill>
              <a:srgbClr val="25284F"/>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Enero</c:v>
                </c:pt>
                <c:pt idx="1">
                  <c:v>Febrero</c:v>
                </c:pt>
                <c:pt idx="2">
                  <c:v>Marzo</c:v>
                </c:pt>
                <c:pt idx="3">
                  <c:v>Abril</c:v>
                </c:pt>
                <c:pt idx="4">
                  <c:v>Mayo</c:v>
                </c:pt>
                <c:pt idx="5">
                  <c:v>Junio</c:v>
                </c:pt>
                <c:pt idx="6">
                  <c:v>Julio</c:v>
                </c:pt>
                <c:pt idx="7">
                  <c:v>Agosto</c:v>
                </c:pt>
                <c:pt idx="8">
                  <c:v>Septiembre</c:v>
                </c:pt>
              </c:strCache>
            </c:strRef>
          </c:cat>
          <c:val>
            <c:numRef>
              <c:f>Sheet1!$C$2:$C$10</c:f>
              <c:numCache>
                <c:formatCode>"$"#,##0.0</c:formatCode>
                <c:ptCount val="9"/>
                <c:pt idx="0">
                  <c:v>0.35068609000000001</c:v>
                </c:pt>
                <c:pt idx="1">
                  <c:v>1.0767009700000003</c:v>
                </c:pt>
                <c:pt idx="2">
                  <c:v>1.8180235200000003</c:v>
                </c:pt>
                <c:pt idx="3">
                  <c:v>0.96181016000000019</c:v>
                </c:pt>
                <c:pt idx="4">
                  <c:v>1.3834207700000001</c:v>
                </c:pt>
                <c:pt idx="5">
                  <c:v>1.44113406</c:v>
                </c:pt>
                <c:pt idx="6">
                  <c:v>1.7848666400000002</c:v>
                </c:pt>
                <c:pt idx="7">
                  <c:v>1.50566117</c:v>
                </c:pt>
                <c:pt idx="8">
                  <c:v>1.6348131400000001</c:v>
                </c:pt>
              </c:numCache>
            </c:numRef>
          </c:val>
          <c:extLst>
            <c:ext xmlns:c16="http://schemas.microsoft.com/office/drawing/2014/chart" uri="{C3380CC4-5D6E-409C-BE32-E72D297353CC}">
              <c16:uniqueId val="{00000001-F2E8-40C2-8308-F52274132E3D}"/>
            </c:ext>
          </c:extLst>
        </c:ser>
        <c:dLbls>
          <c:dLblPos val="outEnd"/>
          <c:showLegendKey val="0"/>
          <c:showVal val="1"/>
          <c:showCatName val="0"/>
          <c:showSerName val="0"/>
          <c:showPercent val="0"/>
          <c:showBubbleSize val="0"/>
        </c:dLbls>
        <c:gapWidth val="100"/>
        <c:overlap val="-25"/>
        <c:axId val="-1986851856"/>
        <c:axId val="-1986853488"/>
      </c:barChart>
      <c:catAx>
        <c:axId val="-198685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crossAx val="-1986853488"/>
        <c:crosses val="autoZero"/>
        <c:auto val="1"/>
        <c:lblAlgn val="ctr"/>
        <c:lblOffset val="100"/>
        <c:noMultiLvlLbl val="0"/>
      </c:catAx>
      <c:valAx>
        <c:axId val="-1986853488"/>
        <c:scaling>
          <c:orientation val="minMax"/>
        </c:scaling>
        <c:delete val="1"/>
        <c:axPos val="l"/>
        <c:numFmt formatCode="&quot;$&quot;#,##0.0" sourceLinked="1"/>
        <c:majorTickMark val="none"/>
        <c:minorTickMark val="none"/>
        <c:tickLblPos val="nextTo"/>
        <c:crossAx val="-1986851856"/>
        <c:crosses val="autoZero"/>
        <c:crossBetween val="between"/>
      </c:valAx>
      <c:spPr>
        <a:noFill/>
        <a:ln>
          <a:noFill/>
        </a:ln>
        <a:effectLst/>
      </c:spPr>
    </c:plotArea>
    <c:legend>
      <c:legendPos val="r"/>
      <c:layout>
        <c:manualLayout>
          <c:xMode val="edge"/>
          <c:yMode val="edge"/>
          <c:x val="6.5243419094042673E-2"/>
          <c:y val="6.4687642792898445E-2"/>
          <c:w val="0.2649040268357411"/>
          <c:h val="0.10641997518386195"/>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accent2">
                  <a:lumMod val="10000"/>
                </a:schemeClr>
              </a:solidFill>
              <a:latin typeface="Montserrat Medium" panose="00000600000000000000" pitchFamily="2" charset="0"/>
              <a:ea typeface="Open Sans Light" panose="020B0306030504020204" pitchFamily="34" charset="0"/>
              <a:cs typeface="Poppins SemiBold"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1" i="0">
          <a:solidFill>
            <a:schemeClr val="tx2"/>
          </a:solidFill>
          <a:latin typeface="Poppins SemiBold" pitchFamily="2" charset="77"/>
          <a:ea typeface="Open Sans Light" panose="020B0306030504020204" pitchFamily="34" charset="0"/>
          <a:cs typeface="Poppins SemiBold"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Reversed" id="22">
  <a:schemeClr val="accent2"/>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Reversed" id="22">
  <a:schemeClr val="accent2"/>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Reversed" id="22">
  <a:schemeClr val="accent2"/>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0.38876</cdr:x>
      <cdr:y>0.38716</cdr:y>
    </cdr:from>
    <cdr:to>
      <cdr:x>0.63243</cdr:x>
      <cdr:y>0.47849</cdr:y>
    </cdr:to>
    <cdr:sp macro="" textlink="">
      <cdr:nvSpPr>
        <cdr:cNvPr id="2" name="Rectángulo 1"/>
        <cdr:cNvSpPr/>
      </cdr:nvSpPr>
      <cdr:spPr>
        <a:xfrm xmlns:a="http://schemas.openxmlformats.org/drawingml/2006/main">
          <a:off x="2437802" y="1565710"/>
          <a:ext cx="1527982"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pPr defTabSz="914400">
            <a:buClr>
              <a:srgbClr val="000000"/>
            </a:buClr>
            <a:defRPr/>
          </a:pPr>
          <a:r>
            <a:rPr lang="en-US" sz="1800" kern="0" dirty="0">
              <a:solidFill>
                <a:srgbClr val="000000"/>
              </a:solidFill>
              <a:latin typeface="Montserrat Medium" panose="00000600000000000000" pitchFamily="2" charset="0"/>
              <a:ea typeface="League Spartan" charset="0"/>
              <a:cs typeface="Poppins SemiBold" pitchFamily="2" charset="77"/>
              <a:sym typeface="Arial"/>
            </a:rPr>
            <a:t>INVERSIÓN</a:t>
          </a:r>
          <a:endParaRPr lang="es-SV" sz="1800" kern="0" dirty="0">
            <a:solidFill>
              <a:srgbClr val="000000"/>
            </a:solidFill>
            <a:latin typeface="Montserrat Medium" panose="00000600000000000000" pitchFamily="2" charset="0"/>
            <a:ea typeface="League Spartan" charset="0"/>
            <a:cs typeface="Poppins SemiBold" pitchFamily="2" charset="77"/>
            <a:sym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0.36641</cdr:x>
      <cdr:y>0.39582</cdr:y>
    </cdr:from>
    <cdr:to>
      <cdr:x>0.63359</cdr:x>
      <cdr:y>0.49476</cdr:y>
    </cdr:to>
    <cdr:sp macro="" textlink="">
      <cdr:nvSpPr>
        <cdr:cNvPr id="2" name="Rectángulo 1"/>
        <cdr:cNvSpPr/>
      </cdr:nvSpPr>
      <cdr:spPr>
        <a:xfrm xmlns:a="http://schemas.openxmlformats.org/drawingml/2006/main">
          <a:off x="2297626" y="1600735"/>
          <a:ext cx="1675459"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r>
            <a:rPr lang="en-US" sz="2000" dirty="0">
              <a:solidFill>
                <a:srgbClr val="000000"/>
              </a:solidFill>
              <a:latin typeface="Montserrat Medium" panose="00000600000000000000" pitchFamily="2" charset="0"/>
            </a:rPr>
            <a:t>INVERSIÓN</a:t>
          </a:r>
          <a:endParaRPr lang="es-SV" sz="2000" dirty="0">
            <a:latin typeface="Montserrat Medium" panose="00000600000000000000"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0.36641</cdr:x>
      <cdr:y>0.39582</cdr:y>
    </cdr:from>
    <cdr:to>
      <cdr:x>0.63359</cdr:x>
      <cdr:y>0.49476</cdr:y>
    </cdr:to>
    <cdr:sp macro="" textlink="">
      <cdr:nvSpPr>
        <cdr:cNvPr id="2" name="Rectángulo 1"/>
        <cdr:cNvSpPr/>
      </cdr:nvSpPr>
      <cdr:spPr>
        <a:xfrm xmlns:a="http://schemas.openxmlformats.org/drawingml/2006/main">
          <a:off x="2297626" y="1600735"/>
          <a:ext cx="1675459"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r>
            <a:rPr lang="en-US" sz="2000" dirty="0">
              <a:solidFill>
                <a:srgbClr val="000000"/>
              </a:solidFill>
              <a:latin typeface="Montserrat Medium" panose="00000600000000000000" pitchFamily="2" charset="0"/>
            </a:rPr>
            <a:t>INVERSIÓN</a:t>
          </a:r>
          <a:endParaRPr lang="es-SV" sz="2000" dirty="0">
            <a:latin typeface="Montserrat Medium" panose="00000600000000000000" pitchFamily="2"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0.36641</cdr:x>
      <cdr:y>0.39582</cdr:y>
    </cdr:from>
    <cdr:to>
      <cdr:x>0.63359</cdr:x>
      <cdr:y>0.49476</cdr:y>
    </cdr:to>
    <cdr:sp macro="" textlink="">
      <cdr:nvSpPr>
        <cdr:cNvPr id="2" name="Rectángulo 1"/>
        <cdr:cNvSpPr/>
      </cdr:nvSpPr>
      <cdr:spPr>
        <a:xfrm xmlns:a="http://schemas.openxmlformats.org/drawingml/2006/main">
          <a:off x="2297626" y="1600735"/>
          <a:ext cx="1675459"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r>
            <a:rPr lang="en-US" sz="2000" dirty="0">
              <a:solidFill>
                <a:srgbClr val="000000"/>
              </a:solidFill>
              <a:latin typeface="Montserrat Medium" panose="00000600000000000000" pitchFamily="2" charset="0"/>
            </a:rPr>
            <a:t>INVERSIÓN</a:t>
          </a:r>
          <a:endParaRPr lang="es-SV" sz="2000" dirty="0">
            <a:latin typeface="Montserrat Medium" panose="00000600000000000000" pitchFamily="2"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0.36641</cdr:x>
      <cdr:y>0.39582</cdr:y>
    </cdr:from>
    <cdr:to>
      <cdr:x>0.63359</cdr:x>
      <cdr:y>0.49476</cdr:y>
    </cdr:to>
    <cdr:sp macro="" textlink="">
      <cdr:nvSpPr>
        <cdr:cNvPr id="2" name="Rectángulo 1"/>
        <cdr:cNvSpPr/>
      </cdr:nvSpPr>
      <cdr:spPr>
        <a:xfrm xmlns:a="http://schemas.openxmlformats.org/drawingml/2006/main">
          <a:off x="2297626" y="1600735"/>
          <a:ext cx="1675459"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r>
            <a:rPr lang="en-US" sz="2000" dirty="0">
              <a:solidFill>
                <a:srgbClr val="000000"/>
              </a:solidFill>
              <a:latin typeface="Montserrat Medium" panose="00000600000000000000" pitchFamily="2" charset="0"/>
            </a:rPr>
            <a:t>INVERSIÓN</a:t>
          </a:r>
          <a:endParaRPr lang="es-SV" sz="2000" dirty="0">
            <a:latin typeface="Montserrat Medium" panose="00000600000000000000"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8" name="Google Shape;19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84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139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683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39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03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145b3e0b5ec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145b3e0b5ec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145b3e0b5ec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145b3e0b5ec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912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145b3e0b5ec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145b3e0b5ec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04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145b3e0b5ec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145b3e0b5ec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99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24f03c8d19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124f03c8d1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145b3e0b5ec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145b3e0b5ec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376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726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45b3e0b5ec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45b3e0b5e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1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282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45b3e0b5ec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45b3e0b5e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222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114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010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879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45b3e0b5ec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45b3e0b5e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796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095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596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45b3e0b5ec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45b3e0b5e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448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684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192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45b3e0b5ec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45b3e0b5e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472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056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64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45b3e0b5ec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45b3e0b5e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60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767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145b3e0b5ec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145b3e0b5ec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913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891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397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957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834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946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455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356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306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484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216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606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77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313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983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385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384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760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76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847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170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07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9565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a:t>Avance en proyecto UMEFP “Implementación de indicadores de género para el monitoreo de programas de formación profesional fase 1” con la ejecución del hito sobre actualización de instrumentos para el monitoreo y evaluación de acciones formativas y situación condicionada para la aplicación de instrumentos con indicadores de género. (siguiente hito)</a:t>
            </a:r>
          </a:p>
          <a:p>
            <a:pPr marL="0" lvl="0" indent="0" algn="l" rtl="0">
              <a:spcBef>
                <a:spcPts val="0"/>
              </a:spcBef>
              <a:spcAft>
                <a:spcPts val="0"/>
              </a:spcAft>
              <a:buNone/>
            </a:pPr>
            <a:r>
              <a:rPr lang="es-MX"/>
              <a:t>Avance en proyecto UPE “Herramienta de medición de estándares institucionales de género </a:t>
            </a:r>
            <a:r>
              <a:rPr lang="es-MX" err="1"/>
              <a:t>Insaforp</a:t>
            </a:r>
            <a:r>
              <a:rPr lang="es-MX"/>
              <a:t>” con la ejecución de los hitos sobre la consulta de estándares de género de otras instituciones a nivel nacional e internacional y la definición de lineamientos generales y categorización de estándares de género institucionales. </a:t>
            </a:r>
          </a:p>
          <a:p>
            <a:pPr marL="0" lvl="0" indent="0" algn="l" rtl="0">
              <a:spcBef>
                <a:spcPts val="0"/>
              </a:spcBef>
              <a:spcAft>
                <a:spcPts val="0"/>
              </a:spcAft>
              <a:buNone/>
            </a:pPr>
            <a:r>
              <a:rPr lang="es-MX"/>
              <a:t>Avance en proyecto CFPSB “Implementación de plan piloto para la aplicación de la Guía de Prevención y Erradicación de la Discriminación contra las Mujeres en el Centro de Formación Profesional de San Bartolo” con la ejecución de hitos sobre la elaboración de TDR para contratación de consultor/a y validación con la Comisión de Género Institucional. (No actualizado en GPR)</a:t>
            </a:r>
            <a:endParaRPr/>
          </a:p>
        </p:txBody>
      </p:sp>
    </p:spTree>
    <p:extLst>
      <p:ext uri="{BB962C8B-B14F-4D97-AF65-F5344CB8AC3E}">
        <p14:creationId xmlns:p14="http://schemas.microsoft.com/office/powerpoint/2010/main" val="3490684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305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45b3e0b5ec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45b3e0b5ec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746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g145b3e0b5ec_2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9" name="Google Shape;3169;g145b3e0b5ec_2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93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295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91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2470117" y="4"/>
            <a:ext cx="2289004" cy="13715917"/>
            <a:chOff x="8428489" y="0"/>
            <a:chExt cx="858600" cy="5143469"/>
          </a:xfrm>
        </p:grpSpPr>
        <p:sp>
          <p:nvSpPr>
            <p:cNvPr id="10" name="Google Shape;10;p2"/>
            <p:cNvSpPr/>
            <p:nvPr/>
          </p:nvSpPr>
          <p:spPr>
            <a:xfrm>
              <a:off x="8428489"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1" name="Google Shape;11;p2"/>
            <p:cNvSpPr/>
            <p:nvPr/>
          </p:nvSpPr>
          <p:spPr>
            <a:xfrm>
              <a:off x="8428489" y="2571596"/>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2" name="Google Shape;12;p2"/>
            <p:cNvSpPr/>
            <p:nvPr/>
          </p:nvSpPr>
          <p:spPr>
            <a:xfrm>
              <a:off x="8428489" y="1714355"/>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3" name="Google Shape;13;p2"/>
            <p:cNvSpPr/>
            <p:nvPr/>
          </p:nvSpPr>
          <p:spPr>
            <a:xfrm>
              <a:off x="8428489" y="857262"/>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 name="Google Shape;14;p2"/>
            <p:cNvSpPr/>
            <p:nvPr/>
          </p:nvSpPr>
          <p:spPr>
            <a:xfrm>
              <a:off x="8428489" y="4286100"/>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5" name="Google Shape;15;p2"/>
            <p:cNvGrpSpPr/>
            <p:nvPr/>
          </p:nvGrpSpPr>
          <p:grpSpPr>
            <a:xfrm>
              <a:off x="8589188" y="1885941"/>
              <a:ext cx="537076" cy="685813"/>
              <a:chOff x="2923900" y="-518250"/>
              <a:chExt cx="404425" cy="518025"/>
            </a:xfrm>
          </p:grpSpPr>
          <p:sp>
            <p:nvSpPr>
              <p:cNvPr id="16" name="Google Shape;16;p2"/>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 name="Google Shape;17;p2"/>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 name="Google Shape;18;p2"/>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 name="Google Shape;19;p2"/>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20" name="Google Shape;20;p2"/>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21" name="Google Shape;21;p2"/>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22" name="Google Shape;22;p2"/>
            <p:cNvGrpSpPr/>
            <p:nvPr/>
          </p:nvGrpSpPr>
          <p:grpSpPr>
            <a:xfrm>
              <a:off x="8591340" y="4457655"/>
              <a:ext cx="532976" cy="685813"/>
              <a:chOff x="5682300" y="-1760600"/>
              <a:chExt cx="403525" cy="518025"/>
            </a:xfrm>
          </p:grpSpPr>
          <p:sp>
            <p:nvSpPr>
              <p:cNvPr id="23" name="Google Shape;23;p2"/>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24" name="Google Shape;24;p2"/>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25" name="Google Shape;25;p2"/>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26" name="Google Shape;26;p2"/>
            <p:cNvGrpSpPr/>
            <p:nvPr/>
          </p:nvGrpSpPr>
          <p:grpSpPr>
            <a:xfrm>
              <a:off x="8589201" y="1028699"/>
              <a:ext cx="537069" cy="685799"/>
              <a:chOff x="2234375" y="-1139350"/>
              <a:chExt cx="404450" cy="517975"/>
            </a:xfrm>
          </p:grpSpPr>
          <p:sp>
            <p:nvSpPr>
              <p:cNvPr id="27" name="Google Shape;27;p2"/>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28" name="Google Shape;28;p2"/>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29" name="Google Shape;29;p2"/>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0" name="Google Shape;30;p2"/>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1" name="Google Shape;31;p2"/>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2" name="Google Shape;32;p2"/>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sp>
          <p:nvSpPr>
            <p:cNvPr id="33" name="Google Shape;33;p2"/>
            <p:cNvSpPr/>
            <p:nvPr/>
          </p:nvSpPr>
          <p:spPr>
            <a:xfrm>
              <a:off x="8428489" y="3428993"/>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34" name="Google Shape;34;p2"/>
            <p:cNvGrpSpPr/>
            <p:nvPr/>
          </p:nvGrpSpPr>
          <p:grpSpPr>
            <a:xfrm>
              <a:off x="8589202" y="3600363"/>
              <a:ext cx="537069" cy="685828"/>
              <a:chOff x="4992325" y="-2381725"/>
              <a:chExt cx="404450" cy="518075"/>
            </a:xfrm>
          </p:grpSpPr>
          <p:sp>
            <p:nvSpPr>
              <p:cNvPr id="35" name="Google Shape;35;p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6" name="Google Shape;36;p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7" name="Google Shape;37;p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8" name="Google Shape;38;p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39" name="Google Shape;39;p2"/>
          <p:cNvGrpSpPr/>
          <p:nvPr/>
        </p:nvGrpSpPr>
        <p:grpSpPr>
          <a:xfrm>
            <a:off x="-381242" y="9143985"/>
            <a:ext cx="2289004" cy="4571619"/>
            <a:chOff x="-143003" y="3428993"/>
            <a:chExt cx="858600" cy="1714357"/>
          </a:xfrm>
        </p:grpSpPr>
        <p:sp>
          <p:nvSpPr>
            <p:cNvPr id="40" name="Google Shape;40;p2"/>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 name="Google Shape;41;p2"/>
            <p:cNvSpPr/>
            <p:nvPr/>
          </p:nvSpPr>
          <p:spPr>
            <a:xfrm>
              <a:off x="-143003" y="3428993"/>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42" name="Google Shape;42;p2"/>
            <p:cNvGrpSpPr/>
            <p:nvPr/>
          </p:nvGrpSpPr>
          <p:grpSpPr>
            <a:xfrm>
              <a:off x="17752" y="3600345"/>
              <a:ext cx="537081" cy="685828"/>
              <a:chOff x="4992325" y="-3002925"/>
              <a:chExt cx="404550" cy="518075"/>
            </a:xfrm>
          </p:grpSpPr>
          <p:sp>
            <p:nvSpPr>
              <p:cNvPr id="43" name="Google Shape;43;p2"/>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 name="Google Shape;44;p2"/>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 name="Google Shape;45;p2"/>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6" name="Google Shape;46;p2"/>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7" name="Google Shape;47;p2"/>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8" name="Google Shape;48;p2"/>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49" name="Google Shape;49;p2"/>
          <p:cNvGrpSpPr/>
          <p:nvPr/>
        </p:nvGrpSpPr>
        <p:grpSpPr>
          <a:xfrm>
            <a:off x="-381242" y="0"/>
            <a:ext cx="2289004" cy="4571632"/>
            <a:chOff x="-143003" y="0"/>
            <a:chExt cx="858600" cy="1714362"/>
          </a:xfrm>
        </p:grpSpPr>
        <p:sp>
          <p:nvSpPr>
            <p:cNvPr id="50" name="Google Shape;50;p2"/>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1" name="Google Shape;51;p2"/>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2" name="Google Shape;52;p2"/>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sp>
        <p:nvSpPr>
          <p:cNvPr id="53" name="Google Shape;53;p2"/>
          <p:cNvSpPr txBox="1">
            <a:spLocks noGrp="1"/>
          </p:cNvSpPr>
          <p:nvPr>
            <p:ph type="ctrTitle"/>
          </p:nvPr>
        </p:nvSpPr>
        <p:spPr>
          <a:xfrm>
            <a:off x="2383041" y="3201635"/>
            <a:ext cx="17275500" cy="6116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5996"/>
            </a:lvl1pPr>
            <a:lvl2pPr lvl="1" algn="ctr" rtl="0">
              <a:spcBef>
                <a:spcPts val="0"/>
              </a:spcBef>
              <a:spcAft>
                <a:spcPts val="0"/>
              </a:spcAft>
              <a:buSzPts val="5200"/>
              <a:buNone/>
              <a:defRPr sz="13863"/>
            </a:lvl2pPr>
            <a:lvl3pPr lvl="2" algn="ctr" rtl="0">
              <a:spcBef>
                <a:spcPts val="0"/>
              </a:spcBef>
              <a:spcAft>
                <a:spcPts val="0"/>
              </a:spcAft>
              <a:buSzPts val="5200"/>
              <a:buNone/>
              <a:defRPr sz="13863"/>
            </a:lvl3pPr>
            <a:lvl4pPr lvl="3" algn="ctr" rtl="0">
              <a:spcBef>
                <a:spcPts val="0"/>
              </a:spcBef>
              <a:spcAft>
                <a:spcPts val="0"/>
              </a:spcAft>
              <a:buSzPts val="5200"/>
              <a:buNone/>
              <a:defRPr sz="13863"/>
            </a:lvl4pPr>
            <a:lvl5pPr lvl="4" algn="ctr" rtl="0">
              <a:spcBef>
                <a:spcPts val="0"/>
              </a:spcBef>
              <a:spcAft>
                <a:spcPts val="0"/>
              </a:spcAft>
              <a:buSzPts val="5200"/>
              <a:buNone/>
              <a:defRPr sz="13863"/>
            </a:lvl5pPr>
            <a:lvl6pPr lvl="5" algn="ctr" rtl="0">
              <a:spcBef>
                <a:spcPts val="0"/>
              </a:spcBef>
              <a:spcAft>
                <a:spcPts val="0"/>
              </a:spcAft>
              <a:buSzPts val="5200"/>
              <a:buNone/>
              <a:defRPr sz="13863"/>
            </a:lvl6pPr>
            <a:lvl7pPr lvl="6" algn="ctr" rtl="0">
              <a:spcBef>
                <a:spcPts val="0"/>
              </a:spcBef>
              <a:spcAft>
                <a:spcPts val="0"/>
              </a:spcAft>
              <a:buSzPts val="5200"/>
              <a:buNone/>
              <a:defRPr sz="13863"/>
            </a:lvl7pPr>
            <a:lvl8pPr lvl="7" algn="ctr" rtl="0">
              <a:spcBef>
                <a:spcPts val="0"/>
              </a:spcBef>
              <a:spcAft>
                <a:spcPts val="0"/>
              </a:spcAft>
              <a:buSzPts val="5200"/>
              <a:buNone/>
              <a:defRPr sz="13863"/>
            </a:lvl8pPr>
            <a:lvl9pPr lvl="8" algn="ctr" rtl="0">
              <a:spcBef>
                <a:spcPts val="0"/>
              </a:spcBef>
              <a:spcAft>
                <a:spcPts val="0"/>
              </a:spcAft>
              <a:buSzPts val="5200"/>
              <a:buNone/>
              <a:defRPr sz="13863"/>
            </a:lvl9pPr>
          </a:lstStyle>
          <a:p>
            <a:endParaRPr/>
          </a:p>
        </p:txBody>
      </p:sp>
      <p:sp>
        <p:nvSpPr>
          <p:cNvPr id="54" name="Google Shape;54;p2"/>
          <p:cNvSpPr txBox="1">
            <a:spLocks noGrp="1"/>
          </p:cNvSpPr>
          <p:nvPr>
            <p:ph type="subTitle" idx="1"/>
          </p:nvPr>
        </p:nvSpPr>
        <p:spPr>
          <a:xfrm>
            <a:off x="2383041" y="9283168"/>
            <a:ext cx="17275500" cy="1231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Font typeface="Montserrat Medium"/>
              <a:buNone/>
              <a:defRPr sz="4799">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4799">
                <a:solidFill>
                  <a:schemeClr val="dk1"/>
                </a:solidFill>
              </a:defRPr>
            </a:lvl2pPr>
            <a:lvl3pPr lvl="2" algn="ctr" rtl="0">
              <a:lnSpc>
                <a:spcPct val="100000"/>
              </a:lnSpc>
              <a:spcBef>
                <a:spcPts val="0"/>
              </a:spcBef>
              <a:spcAft>
                <a:spcPts val="0"/>
              </a:spcAft>
              <a:buClr>
                <a:schemeClr val="dk1"/>
              </a:buClr>
              <a:buSzPts val="1800"/>
              <a:buNone/>
              <a:defRPr sz="4799">
                <a:solidFill>
                  <a:schemeClr val="dk1"/>
                </a:solidFill>
              </a:defRPr>
            </a:lvl3pPr>
            <a:lvl4pPr lvl="3" algn="ctr" rtl="0">
              <a:lnSpc>
                <a:spcPct val="100000"/>
              </a:lnSpc>
              <a:spcBef>
                <a:spcPts val="0"/>
              </a:spcBef>
              <a:spcAft>
                <a:spcPts val="0"/>
              </a:spcAft>
              <a:buClr>
                <a:schemeClr val="dk1"/>
              </a:buClr>
              <a:buSzPts val="1800"/>
              <a:buNone/>
              <a:defRPr sz="4799">
                <a:solidFill>
                  <a:schemeClr val="dk1"/>
                </a:solidFill>
              </a:defRPr>
            </a:lvl4pPr>
            <a:lvl5pPr lvl="4" algn="ctr" rtl="0">
              <a:lnSpc>
                <a:spcPct val="100000"/>
              </a:lnSpc>
              <a:spcBef>
                <a:spcPts val="0"/>
              </a:spcBef>
              <a:spcAft>
                <a:spcPts val="0"/>
              </a:spcAft>
              <a:buClr>
                <a:schemeClr val="dk1"/>
              </a:buClr>
              <a:buSzPts val="1800"/>
              <a:buNone/>
              <a:defRPr sz="4799">
                <a:solidFill>
                  <a:schemeClr val="dk1"/>
                </a:solidFill>
              </a:defRPr>
            </a:lvl5pPr>
            <a:lvl6pPr lvl="5" algn="ctr" rtl="0">
              <a:lnSpc>
                <a:spcPct val="100000"/>
              </a:lnSpc>
              <a:spcBef>
                <a:spcPts val="0"/>
              </a:spcBef>
              <a:spcAft>
                <a:spcPts val="0"/>
              </a:spcAft>
              <a:buClr>
                <a:schemeClr val="dk1"/>
              </a:buClr>
              <a:buSzPts val="1800"/>
              <a:buNone/>
              <a:defRPr sz="4799">
                <a:solidFill>
                  <a:schemeClr val="dk1"/>
                </a:solidFill>
              </a:defRPr>
            </a:lvl6pPr>
            <a:lvl7pPr lvl="6" algn="ctr" rtl="0">
              <a:lnSpc>
                <a:spcPct val="100000"/>
              </a:lnSpc>
              <a:spcBef>
                <a:spcPts val="0"/>
              </a:spcBef>
              <a:spcAft>
                <a:spcPts val="0"/>
              </a:spcAft>
              <a:buClr>
                <a:schemeClr val="dk1"/>
              </a:buClr>
              <a:buSzPts val="1800"/>
              <a:buNone/>
              <a:defRPr sz="4799">
                <a:solidFill>
                  <a:schemeClr val="dk1"/>
                </a:solidFill>
              </a:defRPr>
            </a:lvl7pPr>
            <a:lvl8pPr lvl="7" algn="ctr" rtl="0">
              <a:lnSpc>
                <a:spcPct val="100000"/>
              </a:lnSpc>
              <a:spcBef>
                <a:spcPts val="0"/>
              </a:spcBef>
              <a:spcAft>
                <a:spcPts val="0"/>
              </a:spcAft>
              <a:buClr>
                <a:schemeClr val="dk1"/>
              </a:buClr>
              <a:buSzPts val="1800"/>
              <a:buNone/>
              <a:defRPr sz="4799">
                <a:solidFill>
                  <a:schemeClr val="dk1"/>
                </a:solidFill>
              </a:defRPr>
            </a:lvl8pPr>
            <a:lvl9pPr lvl="8" algn="ctr" rtl="0">
              <a:lnSpc>
                <a:spcPct val="100000"/>
              </a:lnSpc>
              <a:spcBef>
                <a:spcPts val="0"/>
              </a:spcBef>
              <a:spcAft>
                <a:spcPts val="0"/>
              </a:spcAft>
              <a:buClr>
                <a:schemeClr val="dk1"/>
              </a:buClr>
              <a:buSzPts val="1800"/>
              <a:buNone/>
              <a:defRPr sz="4799">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userDrawn="1">
  <p:cSld name="CUSTOM_5">
    <p:spTree>
      <p:nvGrpSpPr>
        <p:cNvPr id="1" name="Shape 1382"/>
        <p:cNvGrpSpPr/>
        <p:nvPr/>
      </p:nvGrpSpPr>
      <p:grpSpPr>
        <a:xfrm>
          <a:off x="0" y="0"/>
          <a:ext cx="0" cy="0"/>
          <a:chOff x="0" y="0"/>
          <a:chExt cx="0" cy="0"/>
        </a:xfrm>
      </p:grpSpPr>
      <p:grpSp>
        <p:nvGrpSpPr>
          <p:cNvPr id="1413" name="Google Shape;1413;p28"/>
          <p:cNvGrpSpPr/>
          <p:nvPr/>
        </p:nvGrpSpPr>
        <p:grpSpPr>
          <a:xfrm>
            <a:off x="22470117" y="4"/>
            <a:ext cx="2289004" cy="13715600"/>
            <a:chOff x="8428489" y="0"/>
            <a:chExt cx="858600" cy="5143350"/>
          </a:xfrm>
        </p:grpSpPr>
        <p:sp>
          <p:nvSpPr>
            <p:cNvPr id="1414" name="Google Shape;1414;p28"/>
            <p:cNvSpPr/>
            <p:nvPr/>
          </p:nvSpPr>
          <p:spPr>
            <a:xfrm>
              <a:off x="8428489" y="857262"/>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15" name="Google Shape;1415;p28"/>
            <p:cNvSpPr/>
            <p:nvPr/>
          </p:nvSpPr>
          <p:spPr>
            <a:xfrm>
              <a:off x="8428489"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16" name="Google Shape;1416;p28"/>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17" name="Google Shape;1417;p28"/>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18" name="Google Shape;1418;p28"/>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19" name="Google Shape;1419;p28"/>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420" name="Google Shape;1420;p28"/>
            <p:cNvGrpSpPr/>
            <p:nvPr/>
          </p:nvGrpSpPr>
          <p:grpSpPr>
            <a:xfrm>
              <a:off x="8589182" y="171350"/>
              <a:ext cx="537084" cy="685856"/>
              <a:chOff x="1544975" y="-1760675"/>
              <a:chExt cx="404400" cy="518175"/>
            </a:xfrm>
          </p:grpSpPr>
          <p:sp>
            <p:nvSpPr>
              <p:cNvPr id="1421" name="Google Shape;1421;p28"/>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22" name="Google Shape;1422;p28"/>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23" name="Google Shape;1423;p28"/>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24" name="Google Shape;1424;p28"/>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25" name="Google Shape;1425;p28"/>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26" name="Google Shape;1426;p28"/>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427" name="Google Shape;1427;p28"/>
            <p:cNvGrpSpPr/>
            <p:nvPr/>
          </p:nvGrpSpPr>
          <p:grpSpPr>
            <a:xfrm>
              <a:off x="8589188" y="1885941"/>
              <a:ext cx="537076" cy="685813"/>
              <a:chOff x="2923900" y="-518250"/>
              <a:chExt cx="404425" cy="518025"/>
            </a:xfrm>
          </p:grpSpPr>
          <p:sp>
            <p:nvSpPr>
              <p:cNvPr id="1428" name="Google Shape;1428;p28"/>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29" name="Google Shape;1429;p28"/>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0" name="Google Shape;1430;p28"/>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1" name="Google Shape;1431;p28"/>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2" name="Google Shape;1432;p28"/>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3" name="Google Shape;1433;p28"/>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434" name="Google Shape;1434;p28"/>
            <p:cNvGrpSpPr/>
            <p:nvPr/>
          </p:nvGrpSpPr>
          <p:grpSpPr>
            <a:xfrm>
              <a:off x="8589202" y="3600363"/>
              <a:ext cx="537069" cy="685828"/>
              <a:chOff x="4992325" y="-2381725"/>
              <a:chExt cx="404450" cy="518075"/>
            </a:xfrm>
          </p:grpSpPr>
          <p:sp>
            <p:nvSpPr>
              <p:cNvPr id="1435" name="Google Shape;1435;p28"/>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6" name="Google Shape;1436;p28"/>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7" name="Google Shape;1437;p28"/>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438" name="Google Shape;1438;p28"/>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
        <p:nvSpPr>
          <p:cNvPr id="2" name="Google Shape;1396;p28">
            <a:extLst>
              <a:ext uri="{FF2B5EF4-FFF2-40B4-BE49-F238E27FC236}">
                <a16:creationId xmlns:a16="http://schemas.microsoft.com/office/drawing/2014/main" id="{F4787127-C86B-584C-F333-4ACA55A4B91F}"/>
              </a:ext>
            </a:extLst>
          </p:cNvPr>
          <p:cNvSpPr/>
          <p:nvPr userDrawn="1"/>
        </p:nvSpPr>
        <p:spPr>
          <a:xfrm>
            <a:off x="23383595" y="12519131"/>
            <a:ext cx="53458" cy="82258"/>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 name="Google Shape;1397;p28">
            <a:extLst>
              <a:ext uri="{FF2B5EF4-FFF2-40B4-BE49-F238E27FC236}">
                <a16:creationId xmlns:a16="http://schemas.microsoft.com/office/drawing/2014/main" id="{8C6F7418-526E-4820-02FD-A257BEC749C9}"/>
              </a:ext>
            </a:extLst>
          </p:cNvPr>
          <p:cNvSpPr/>
          <p:nvPr userDrawn="1"/>
        </p:nvSpPr>
        <p:spPr>
          <a:xfrm>
            <a:off x="23725882" y="12519131"/>
            <a:ext cx="53458" cy="82258"/>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 name="Google Shape;1398;p28">
            <a:extLst>
              <a:ext uri="{FF2B5EF4-FFF2-40B4-BE49-F238E27FC236}">
                <a16:creationId xmlns:a16="http://schemas.microsoft.com/office/drawing/2014/main" id="{56855455-3DBF-3E9B-6587-1C81722AAFC4}"/>
              </a:ext>
            </a:extLst>
          </p:cNvPr>
          <p:cNvSpPr/>
          <p:nvPr userDrawn="1"/>
        </p:nvSpPr>
        <p:spPr>
          <a:xfrm>
            <a:off x="22898520" y="11886572"/>
            <a:ext cx="1365719" cy="182883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 name="Google Shape;1399;p28">
            <a:extLst>
              <a:ext uri="{FF2B5EF4-FFF2-40B4-BE49-F238E27FC236}">
                <a16:creationId xmlns:a16="http://schemas.microsoft.com/office/drawing/2014/main" id="{43EC474F-532E-CC91-F01F-56BBA4C1B0E8}"/>
              </a:ext>
            </a:extLst>
          </p:cNvPr>
          <p:cNvSpPr/>
          <p:nvPr userDrawn="1"/>
        </p:nvSpPr>
        <p:spPr>
          <a:xfrm>
            <a:off x="23354932" y="12430783"/>
            <a:ext cx="110432" cy="53662"/>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 name="Google Shape;1400;p28">
            <a:extLst>
              <a:ext uri="{FF2B5EF4-FFF2-40B4-BE49-F238E27FC236}">
                <a16:creationId xmlns:a16="http://schemas.microsoft.com/office/drawing/2014/main" id="{6F190E98-77AE-1365-EA8B-280445E05D55}"/>
              </a:ext>
            </a:extLst>
          </p:cNvPr>
          <p:cNvSpPr/>
          <p:nvPr userDrawn="1"/>
        </p:nvSpPr>
        <p:spPr>
          <a:xfrm>
            <a:off x="23697219" y="12430783"/>
            <a:ext cx="110608" cy="53662"/>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 name="Google Shape;1401;p28">
            <a:extLst>
              <a:ext uri="{FF2B5EF4-FFF2-40B4-BE49-F238E27FC236}">
                <a16:creationId xmlns:a16="http://schemas.microsoft.com/office/drawing/2014/main" id="{3EDC98C9-AA56-9FC9-6767-B399F99F2992}"/>
              </a:ext>
            </a:extLst>
          </p:cNvPr>
          <p:cNvSpPr/>
          <p:nvPr userDrawn="1"/>
        </p:nvSpPr>
        <p:spPr>
          <a:xfrm>
            <a:off x="23432569" y="12680735"/>
            <a:ext cx="297622" cy="161251"/>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782"/>
        <p:cNvGrpSpPr/>
        <p:nvPr/>
      </p:nvGrpSpPr>
      <p:grpSpPr>
        <a:xfrm>
          <a:off x="0" y="0"/>
          <a:ext cx="0" cy="0"/>
          <a:chOff x="0" y="0"/>
          <a:chExt cx="0" cy="0"/>
        </a:xfrm>
      </p:grpSpPr>
      <p:grpSp>
        <p:nvGrpSpPr>
          <p:cNvPr id="1783" name="Google Shape;1783;p34"/>
          <p:cNvGrpSpPr/>
          <p:nvPr/>
        </p:nvGrpSpPr>
        <p:grpSpPr>
          <a:xfrm>
            <a:off x="-381242" y="0"/>
            <a:ext cx="2289004" cy="13715600"/>
            <a:chOff x="-143003" y="0"/>
            <a:chExt cx="858600" cy="5143350"/>
          </a:xfrm>
        </p:grpSpPr>
        <p:sp>
          <p:nvSpPr>
            <p:cNvPr id="1784" name="Google Shape;1784;p34"/>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85" name="Google Shape;1785;p34"/>
            <p:cNvSpPr/>
            <p:nvPr/>
          </p:nvSpPr>
          <p:spPr>
            <a:xfrm>
              <a:off x="-143003" y="857262"/>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86" name="Google Shape;1786;p34"/>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87" name="Google Shape;1787;p34"/>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88" name="Google Shape;1788;p34"/>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89" name="Google Shape;1789;p34"/>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790" name="Google Shape;1790;p34"/>
            <p:cNvGrpSpPr/>
            <p:nvPr/>
          </p:nvGrpSpPr>
          <p:grpSpPr>
            <a:xfrm>
              <a:off x="17716" y="171402"/>
              <a:ext cx="537062" cy="685795"/>
              <a:chOff x="1544900" y="-2381700"/>
              <a:chExt cx="404475" cy="518050"/>
            </a:xfrm>
          </p:grpSpPr>
          <p:sp>
            <p:nvSpPr>
              <p:cNvPr id="1791" name="Google Shape;1791;p34"/>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92" name="Google Shape;1792;p34"/>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93" name="Google Shape;1793;p34"/>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94" name="Google Shape;1794;p34"/>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795" name="Google Shape;1795;p34"/>
            <p:cNvGrpSpPr/>
            <p:nvPr/>
          </p:nvGrpSpPr>
          <p:grpSpPr>
            <a:xfrm>
              <a:off x="17721" y="1885876"/>
              <a:ext cx="537062" cy="685861"/>
              <a:chOff x="2923850" y="-1139425"/>
              <a:chExt cx="404475" cy="518100"/>
            </a:xfrm>
          </p:grpSpPr>
          <p:sp>
            <p:nvSpPr>
              <p:cNvPr id="1796" name="Google Shape;1796;p34"/>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97" name="Google Shape;1797;p34"/>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98" name="Google Shape;1798;p34"/>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799" name="Google Shape;1799;p34"/>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00" name="Google Shape;1800;p34"/>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01" name="Google Shape;1801;p34"/>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02" name="Google Shape;1802;p34"/>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03" name="Google Shape;1803;p34"/>
            <p:cNvGrpSpPr/>
            <p:nvPr/>
          </p:nvGrpSpPr>
          <p:grpSpPr>
            <a:xfrm>
              <a:off x="-35918" y="2743160"/>
              <a:ext cx="644488" cy="685836"/>
              <a:chOff x="3572775" y="-518200"/>
              <a:chExt cx="485600" cy="517925"/>
            </a:xfrm>
          </p:grpSpPr>
          <p:sp>
            <p:nvSpPr>
              <p:cNvPr id="1804" name="Google Shape;1804;p34"/>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05" name="Google Shape;1805;p34"/>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06" name="Google Shape;1806;p34"/>
            <p:cNvGrpSpPr/>
            <p:nvPr/>
          </p:nvGrpSpPr>
          <p:grpSpPr>
            <a:xfrm>
              <a:off x="17752" y="3600345"/>
              <a:ext cx="537081" cy="685828"/>
              <a:chOff x="4992325" y="-3002925"/>
              <a:chExt cx="404550" cy="518075"/>
            </a:xfrm>
          </p:grpSpPr>
          <p:sp>
            <p:nvSpPr>
              <p:cNvPr id="1807" name="Google Shape;1807;p34"/>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08" name="Google Shape;1808;p34"/>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09" name="Google Shape;1809;p34"/>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0" name="Google Shape;1810;p34"/>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1" name="Google Shape;1811;p34"/>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2" name="Google Shape;1812;p34"/>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1813" name="Google Shape;1813;p34"/>
          <p:cNvGrpSpPr/>
          <p:nvPr/>
        </p:nvGrpSpPr>
        <p:grpSpPr>
          <a:xfrm>
            <a:off x="22470117" y="4"/>
            <a:ext cx="2289004" cy="13715917"/>
            <a:chOff x="8428489" y="0"/>
            <a:chExt cx="858600" cy="5143469"/>
          </a:xfrm>
        </p:grpSpPr>
        <p:sp>
          <p:nvSpPr>
            <p:cNvPr id="1814" name="Google Shape;1814;p34"/>
            <p:cNvSpPr/>
            <p:nvPr/>
          </p:nvSpPr>
          <p:spPr>
            <a:xfrm>
              <a:off x="8428489" y="2571746"/>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5" name="Google Shape;1815;p34"/>
            <p:cNvSpPr/>
            <p:nvPr/>
          </p:nvSpPr>
          <p:spPr>
            <a:xfrm>
              <a:off x="8428489" y="3428993"/>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6" name="Google Shape;1816;p34"/>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7" name="Google Shape;1817;p34"/>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8" name="Google Shape;1818;p34"/>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19" name="Google Shape;1819;p34"/>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820" name="Google Shape;1820;p34"/>
            <p:cNvGrpSpPr/>
            <p:nvPr/>
          </p:nvGrpSpPr>
          <p:grpSpPr>
            <a:xfrm>
              <a:off x="8589182" y="171350"/>
              <a:ext cx="537084" cy="685856"/>
              <a:chOff x="1544975" y="-1760675"/>
              <a:chExt cx="404400" cy="518175"/>
            </a:xfrm>
          </p:grpSpPr>
          <p:sp>
            <p:nvSpPr>
              <p:cNvPr id="1821" name="Google Shape;1821;p34"/>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22" name="Google Shape;1822;p34"/>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23" name="Google Shape;1823;p34"/>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24" name="Google Shape;1824;p34"/>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25" name="Google Shape;1825;p34"/>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26" name="Google Shape;1826;p34"/>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27" name="Google Shape;1827;p34"/>
            <p:cNvGrpSpPr/>
            <p:nvPr/>
          </p:nvGrpSpPr>
          <p:grpSpPr>
            <a:xfrm>
              <a:off x="8589201" y="1028699"/>
              <a:ext cx="537069" cy="685799"/>
              <a:chOff x="2234375" y="-1139350"/>
              <a:chExt cx="404450" cy="517975"/>
            </a:xfrm>
          </p:grpSpPr>
          <p:sp>
            <p:nvSpPr>
              <p:cNvPr id="1828" name="Google Shape;1828;p34"/>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29" name="Google Shape;1829;p34"/>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0" name="Google Shape;1830;p34"/>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1" name="Google Shape;1831;p34"/>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2" name="Google Shape;1832;p34"/>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3" name="Google Shape;1833;p34"/>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34" name="Google Shape;1834;p34"/>
            <p:cNvGrpSpPr/>
            <p:nvPr/>
          </p:nvGrpSpPr>
          <p:grpSpPr>
            <a:xfrm>
              <a:off x="8589188" y="1885941"/>
              <a:ext cx="537076" cy="685813"/>
              <a:chOff x="2923900" y="-518250"/>
              <a:chExt cx="404425" cy="518025"/>
            </a:xfrm>
          </p:grpSpPr>
          <p:sp>
            <p:nvSpPr>
              <p:cNvPr id="1835" name="Google Shape;1835;p34"/>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6" name="Google Shape;1836;p34"/>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7" name="Google Shape;1837;p34"/>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8" name="Google Shape;1838;p34"/>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39" name="Google Shape;1839;p34"/>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40" name="Google Shape;1840;p34"/>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41" name="Google Shape;1841;p34"/>
            <p:cNvGrpSpPr/>
            <p:nvPr/>
          </p:nvGrpSpPr>
          <p:grpSpPr>
            <a:xfrm>
              <a:off x="8591340" y="4457655"/>
              <a:ext cx="532976" cy="685813"/>
              <a:chOff x="5682300" y="-1760600"/>
              <a:chExt cx="403525" cy="518025"/>
            </a:xfrm>
          </p:grpSpPr>
          <p:sp>
            <p:nvSpPr>
              <p:cNvPr id="1842" name="Google Shape;1842;p34"/>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43" name="Google Shape;1843;p34"/>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44" name="Google Shape;1844;p34"/>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1845"/>
        <p:cNvGrpSpPr/>
        <p:nvPr/>
      </p:nvGrpSpPr>
      <p:grpSpPr>
        <a:xfrm>
          <a:off x="0" y="0"/>
          <a:ext cx="0" cy="0"/>
          <a:chOff x="0" y="0"/>
          <a:chExt cx="0" cy="0"/>
        </a:xfrm>
      </p:grpSpPr>
      <p:grpSp>
        <p:nvGrpSpPr>
          <p:cNvPr id="1846" name="Google Shape;1846;p35"/>
          <p:cNvGrpSpPr/>
          <p:nvPr/>
        </p:nvGrpSpPr>
        <p:grpSpPr>
          <a:xfrm>
            <a:off x="22470117" y="4"/>
            <a:ext cx="2289004" cy="13715917"/>
            <a:chOff x="8428489" y="0"/>
            <a:chExt cx="858600" cy="5143469"/>
          </a:xfrm>
        </p:grpSpPr>
        <p:sp>
          <p:nvSpPr>
            <p:cNvPr id="1847" name="Google Shape;1847;p35"/>
            <p:cNvSpPr/>
            <p:nvPr/>
          </p:nvSpPr>
          <p:spPr>
            <a:xfrm>
              <a:off x="8428489" y="1714505"/>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48" name="Google Shape;1848;p35"/>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49" name="Google Shape;1849;p35"/>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0" name="Google Shape;1850;p35"/>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1" name="Google Shape;1851;p35"/>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2" name="Google Shape;1852;p35"/>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853" name="Google Shape;1853;p35"/>
            <p:cNvGrpSpPr/>
            <p:nvPr/>
          </p:nvGrpSpPr>
          <p:grpSpPr>
            <a:xfrm>
              <a:off x="8589201" y="1028699"/>
              <a:ext cx="537069" cy="685799"/>
              <a:chOff x="2234375" y="-1139350"/>
              <a:chExt cx="404450" cy="517975"/>
            </a:xfrm>
          </p:grpSpPr>
          <p:sp>
            <p:nvSpPr>
              <p:cNvPr id="1854" name="Google Shape;1854;p35"/>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5" name="Google Shape;1855;p35"/>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6" name="Google Shape;1856;p35"/>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7" name="Google Shape;1857;p35"/>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8" name="Google Shape;1858;p35"/>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59" name="Google Shape;1859;p35"/>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60" name="Google Shape;1860;p35"/>
            <p:cNvGrpSpPr/>
            <p:nvPr/>
          </p:nvGrpSpPr>
          <p:grpSpPr>
            <a:xfrm>
              <a:off x="8589184" y="2743098"/>
              <a:ext cx="537076" cy="685828"/>
              <a:chOff x="4302875" y="-3002975"/>
              <a:chExt cx="404425" cy="518075"/>
            </a:xfrm>
          </p:grpSpPr>
          <p:sp>
            <p:nvSpPr>
              <p:cNvPr id="1861" name="Google Shape;1861;p35"/>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62" name="Google Shape;1862;p35"/>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63" name="Google Shape;1863;p35"/>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64" name="Google Shape;1864;p35"/>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65" name="Google Shape;1865;p35"/>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66" name="Google Shape;1866;p35"/>
            <p:cNvGrpSpPr/>
            <p:nvPr/>
          </p:nvGrpSpPr>
          <p:grpSpPr>
            <a:xfrm>
              <a:off x="8589202" y="3600363"/>
              <a:ext cx="537069" cy="685828"/>
              <a:chOff x="4992325" y="-2381725"/>
              <a:chExt cx="404450" cy="518075"/>
            </a:xfrm>
          </p:grpSpPr>
          <p:sp>
            <p:nvSpPr>
              <p:cNvPr id="1867" name="Google Shape;1867;p35"/>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68" name="Google Shape;1868;p35"/>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69" name="Google Shape;1869;p35"/>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70" name="Google Shape;1870;p35"/>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71" name="Google Shape;1871;p35"/>
            <p:cNvGrpSpPr/>
            <p:nvPr/>
          </p:nvGrpSpPr>
          <p:grpSpPr>
            <a:xfrm>
              <a:off x="8591340" y="4457655"/>
              <a:ext cx="532976" cy="685813"/>
              <a:chOff x="5682300" y="-1760600"/>
              <a:chExt cx="403525" cy="518025"/>
            </a:xfrm>
          </p:grpSpPr>
          <p:sp>
            <p:nvSpPr>
              <p:cNvPr id="1872" name="Google Shape;1872;p35"/>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73" name="Google Shape;1873;p35"/>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74" name="Google Shape;1874;p35"/>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1875" name="Google Shape;1875;p35"/>
          <p:cNvGrpSpPr/>
          <p:nvPr/>
        </p:nvGrpSpPr>
        <p:grpSpPr>
          <a:xfrm>
            <a:off x="-381242" y="4"/>
            <a:ext cx="2289004" cy="13715907"/>
            <a:chOff x="-143003" y="0"/>
            <a:chExt cx="858600" cy="5143465"/>
          </a:xfrm>
        </p:grpSpPr>
        <p:sp>
          <p:nvSpPr>
            <p:cNvPr id="1876" name="Google Shape;1876;p35"/>
            <p:cNvSpPr/>
            <p:nvPr/>
          </p:nvSpPr>
          <p:spPr>
            <a:xfrm>
              <a:off x="-143003"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77" name="Google Shape;1877;p35"/>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78" name="Google Shape;1878;p35"/>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879" name="Google Shape;1879;p35"/>
            <p:cNvGrpSpPr/>
            <p:nvPr/>
          </p:nvGrpSpPr>
          <p:grpSpPr>
            <a:xfrm>
              <a:off x="17716" y="171402"/>
              <a:ext cx="537062" cy="685795"/>
              <a:chOff x="1544900" y="-2381700"/>
              <a:chExt cx="404475" cy="518050"/>
            </a:xfrm>
          </p:grpSpPr>
          <p:sp>
            <p:nvSpPr>
              <p:cNvPr id="1880" name="Google Shape;1880;p35"/>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81" name="Google Shape;1881;p35"/>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82" name="Google Shape;1882;p35"/>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83" name="Google Shape;1883;p35"/>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sp>
          <p:nvSpPr>
            <p:cNvPr id="1884" name="Google Shape;1884;p35"/>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85" name="Google Shape;1885;p35"/>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886" name="Google Shape;1886;p35"/>
            <p:cNvGrpSpPr/>
            <p:nvPr/>
          </p:nvGrpSpPr>
          <p:grpSpPr>
            <a:xfrm>
              <a:off x="30011" y="1028667"/>
              <a:ext cx="512278" cy="685813"/>
              <a:chOff x="2242450" y="-1760600"/>
              <a:chExt cx="388325" cy="518025"/>
            </a:xfrm>
          </p:grpSpPr>
          <p:sp>
            <p:nvSpPr>
              <p:cNvPr id="1887" name="Google Shape;1887;p35"/>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88" name="Google Shape;1888;p35"/>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89" name="Google Shape;1889;p35"/>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0" name="Google Shape;1890;p35"/>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1" name="Google Shape;1891;p35"/>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2" name="Google Shape;1892;p35"/>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1893" name="Google Shape;1893;p35"/>
            <p:cNvGrpSpPr/>
            <p:nvPr/>
          </p:nvGrpSpPr>
          <p:grpSpPr>
            <a:xfrm>
              <a:off x="17721" y="1885876"/>
              <a:ext cx="537062" cy="685861"/>
              <a:chOff x="2923850" y="-1139425"/>
              <a:chExt cx="404475" cy="518100"/>
            </a:xfrm>
          </p:grpSpPr>
          <p:sp>
            <p:nvSpPr>
              <p:cNvPr id="1894" name="Google Shape;1894;p35"/>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5" name="Google Shape;1895;p35"/>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6" name="Google Shape;1896;p35"/>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7" name="Google Shape;1897;p35"/>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8" name="Google Shape;1898;p35"/>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899" name="Google Shape;1899;p35"/>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0" name="Google Shape;1900;p35"/>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sp>
          <p:nvSpPr>
            <p:cNvPr id="1901" name="Google Shape;1901;p35"/>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902" name="Google Shape;1902;p35"/>
            <p:cNvGrpSpPr/>
            <p:nvPr/>
          </p:nvGrpSpPr>
          <p:grpSpPr>
            <a:xfrm>
              <a:off x="17737" y="4457647"/>
              <a:ext cx="537088" cy="685818"/>
              <a:chOff x="5681800" y="-2381750"/>
              <a:chExt cx="404525" cy="517950"/>
            </a:xfrm>
          </p:grpSpPr>
          <p:sp>
            <p:nvSpPr>
              <p:cNvPr id="1903" name="Google Shape;1903;p35"/>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4" name="Google Shape;1904;p35"/>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5" name="Google Shape;1905;p35"/>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6" name="Google Shape;1906;p35"/>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7" name="Google Shape;1907;p35"/>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8" name="Google Shape;1908;p35"/>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909" name="Google Shape;1909;p35"/>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0"/>
        <p:cNvGrpSpPr/>
        <p:nvPr/>
      </p:nvGrpSpPr>
      <p:grpSpPr>
        <a:xfrm>
          <a:off x="0" y="0"/>
          <a:ext cx="0" cy="0"/>
          <a:chOff x="0" y="0"/>
          <a:chExt cx="0" cy="0"/>
        </a:xfrm>
      </p:grpSpPr>
      <p:grpSp>
        <p:nvGrpSpPr>
          <p:cNvPr id="221" name="Google Shape;221;p6"/>
          <p:cNvGrpSpPr/>
          <p:nvPr/>
        </p:nvGrpSpPr>
        <p:grpSpPr>
          <a:xfrm>
            <a:off x="-381243" y="4"/>
            <a:ext cx="2289004" cy="13715908"/>
            <a:chOff x="-143003" y="0"/>
            <a:chExt cx="858600" cy="5143465"/>
          </a:xfrm>
        </p:grpSpPr>
        <p:sp>
          <p:nvSpPr>
            <p:cNvPr id="222" name="Google Shape;222;p6"/>
            <p:cNvSpPr/>
            <p:nvPr/>
          </p:nvSpPr>
          <p:spPr>
            <a:xfrm>
              <a:off x="-143003" y="1714505"/>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3" name="Google Shape;223;p6"/>
            <p:cNvSpPr/>
            <p:nvPr/>
          </p:nvSpPr>
          <p:spPr>
            <a:xfrm>
              <a:off x="-143003"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4" name="Google Shape;224;p6"/>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5" name="Google Shape;225;p6"/>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6" name="Google Shape;226;p6"/>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27" name="Google Shape;227;p6"/>
            <p:cNvGrpSpPr/>
            <p:nvPr/>
          </p:nvGrpSpPr>
          <p:grpSpPr>
            <a:xfrm>
              <a:off x="17716" y="171402"/>
              <a:ext cx="537062" cy="685795"/>
              <a:chOff x="1544900" y="-2381700"/>
              <a:chExt cx="404475" cy="518050"/>
            </a:xfrm>
          </p:grpSpPr>
          <p:sp>
            <p:nvSpPr>
              <p:cNvPr id="228" name="Google Shape;228;p6"/>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9" name="Google Shape;229;p6"/>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0" name="Google Shape;230;p6"/>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1" name="Google Shape;231;p6"/>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32" name="Google Shape;232;p6"/>
            <p:cNvGrpSpPr/>
            <p:nvPr/>
          </p:nvGrpSpPr>
          <p:grpSpPr>
            <a:xfrm>
              <a:off x="30011" y="1028667"/>
              <a:ext cx="512278" cy="685813"/>
              <a:chOff x="2242450" y="-1760600"/>
              <a:chExt cx="388325" cy="518025"/>
            </a:xfrm>
          </p:grpSpPr>
          <p:sp>
            <p:nvSpPr>
              <p:cNvPr id="233" name="Google Shape;233;p6"/>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4" name="Google Shape;234;p6"/>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5" name="Google Shape;235;p6"/>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6" name="Google Shape;236;p6"/>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7" name="Google Shape;237;p6"/>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8" name="Google Shape;238;p6"/>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39" name="Google Shape;239;p6"/>
            <p:cNvGrpSpPr/>
            <p:nvPr/>
          </p:nvGrpSpPr>
          <p:grpSpPr>
            <a:xfrm>
              <a:off x="17737" y="4457647"/>
              <a:ext cx="537088" cy="685818"/>
              <a:chOff x="5681800" y="-2381750"/>
              <a:chExt cx="404525" cy="517950"/>
            </a:xfrm>
          </p:grpSpPr>
          <p:sp>
            <p:nvSpPr>
              <p:cNvPr id="240" name="Google Shape;240;p6"/>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1" name="Google Shape;241;p6"/>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2" name="Google Shape;242;p6"/>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3" name="Google Shape;243;p6"/>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4" name="Google Shape;244;p6"/>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5" name="Google Shape;245;p6"/>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6" name="Google Shape;246;p6"/>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247" name="Google Shape;247;p6"/>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48" name="Google Shape;248;p6"/>
            <p:cNvGrpSpPr/>
            <p:nvPr/>
          </p:nvGrpSpPr>
          <p:grpSpPr>
            <a:xfrm>
              <a:off x="17752" y="3600345"/>
              <a:ext cx="537081" cy="685828"/>
              <a:chOff x="4992325" y="-3002925"/>
              <a:chExt cx="404550" cy="518075"/>
            </a:xfrm>
          </p:grpSpPr>
          <p:sp>
            <p:nvSpPr>
              <p:cNvPr id="249" name="Google Shape;249;p6"/>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0" name="Google Shape;250;p6"/>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1" name="Google Shape;251;p6"/>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2" name="Google Shape;252;p6"/>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3" name="Google Shape;253;p6"/>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4" name="Google Shape;254;p6"/>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255" name="Google Shape;255;p6"/>
          <p:cNvGrpSpPr/>
          <p:nvPr/>
        </p:nvGrpSpPr>
        <p:grpSpPr>
          <a:xfrm>
            <a:off x="22470117" y="5"/>
            <a:ext cx="2289004" cy="13715918"/>
            <a:chOff x="8428489" y="0"/>
            <a:chExt cx="858600" cy="5143469"/>
          </a:xfrm>
        </p:grpSpPr>
        <p:sp>
          <p:nvSpPr>
            <p:cNvPr id="256" name="Google Shape;256;p6"/>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7" name="Google Shape;257;p6"/>
            <p:cNvSpPr/>
            <p:nvPr/>
          </p:nvSpPr>
          <p:spPr>
            <a:xfrm>
              <a:off x="8428489" y="3428993"/>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8" name="Google Shape;258;p6"/>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9" name="Google Shape;259;p6"/>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60" name="Google Shape;260;p6"/>
            <p:cNvGrpSpPr/>
            <p:nvPr/>
          </p:nvGrpSpPr>
          <p:grpSpPr>
            <a:xfrm>
              <a:off x="8589201" y="1028699"/>
              <a:ext cx="537069" cy="685799"/>
              <a:chOff x="2234375" y="-1139350"/>
              <a:chExt cx="404450" cy="517975"/>
            </a:xfrm>
          </p:grpSpPr>
          <p:sp>
            <p:nvSpPr>
              <p:cNvPr id="261" name="Google Shape;261;p6"/>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2" name="Google Shape;262;p6"/>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3" name="Google Shape;263;p6"/>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4" name="Google Shape;264;p6"/>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5" name="Google Shape;265;p6"/>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6" name="Google Shape;266;p6"/>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67" name="Google Shape;267;p6"/>
            <p:cNvGrpSpPr/>
            <p:nvPr/>
          </p:nvGrpSpPr>
          <p:grpSpPr>
            <a:xfrm>
              <a:off x="8591340" y="4457655"/>
              <a:ext cx="532976" cy="685813"/>
              <a:chOff x="5682300" y="-1760600"/>
              <a:chExt cx="403525" cy="518025"/>
            </a:xfrm>
          </p:grpSpPr>
          <p:sp>
            <p:nvSpPr>
              <p:cNvPr id="268" name="Google Shape;268;p6"/>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9" name="Google Shape;269;p6"/>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0" name="Google Shape;270;p6"/>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271" name="Google Shape;271;p6"/>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2" name="Google Shape;272;p6"/>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73" name="Google Shape;273;p6"/>
            <p:cNvGrpSpPr/>
            <p:nvPr/>
          </p:nvGrpSpPr>
          <p:grpSpPr>
            <a:xfrm>
              <a:off x="8589188" y="1885941"/>
              <a:ext cx="537076" cy="685813"/>
              <a:chOff x="2923900" y="-518250"/>
              <a:chExt cx="404425" cy="518025"/>
            </a:xfrm>
          </p:grpSpPr>
          <p:sp>
            <p:nvSpPr>
              <p:cNvPr id="274" name="Google Shape;274;p6"/>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5" name="Google Shape;275;p6"/>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6" name="Google Shape;276;p6"/>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7" name="Google Shape;277;p6"/>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8" name="Google Shape;278;p6"/>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9" name="Google Shape;279;p6"/>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80" name="Google Shape;280;p6"/>
            <p:cNvGrpSpPr/>
            <p:nvPr/>
          </p:nvGrpSpPr>
          <p:grpSpPr>
            <a:xfrm>
              <a:off x="8589184" y="2743098"/>
              <a:ext cx="537076" cy="685828"/>
              <a:chOff x="4302875" y="-3002975"/>
              <a:chExt cx="404425" cy="518075"/>
            </a:xfrm>
          </p:grpSpPr>
          <p:sp>
            <p:nvSpPr>
              <p:cNvPr id="281" name="Google Shape;281;p6"/>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2" name="Google Shape;282;p6"/>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3" name="Google Shape;283;p6"/>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4" name="Google Shape;284;p6"/>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5" name="Google Shape;285;p6"/>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286" name="Google Shape;286;p6"/>
          <p:cNvSpPr txBox="1">
            <a:spLocks noGrp="1"/>
          </p:cNvSpPr>
          <p:nvPr>
            <p:ph type="title"/>
          </p:nvPr>
        </p:nvSpPr>
        <p:spPr>
          <a:xfrm>
            <a:off x="1919500" y="1440000"/>
            <a:ext cx="20538650" cy="18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0776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2470117" y="5"/>
            <a:ext cx="2289004" cy="13715918"/>
            <a:chOff x="8428489" y="0"/>
            <a:chExt cx="858600" cy="5143469"/>
          </a:xfrm>
        </p:grpSpPr>
        <p:sp>
          <p:nvSpPr>
            <p:cNvPr id="10" name="Google Shape;10;p2"/>
            <p:cNvSpPr/>
            <p:nvPr/>
          </p:nvSpPr>
          <p:spPr>
            <a:xfrm>
              <a:off x="8428489"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1" name="Google Shape;11;p2"/>
            <p:cNvSpPr/>
            <p:nvPr/>
          </p:nvSpPr>
          <p:spPr>
            <a:xfrm>
              <a:off x="8428489" y="2571596"/>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2" name="Google Shape;12;p2"/>
            <p:cNvSpPr/>
            <p:nvPr/>
          </p:nvSpPr>
          <p:spPr>
            <a:xfrm>
              <a:off x="8428489" y="1714355"/>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3" name="Google Shape;13;p2"/>
            <p:cNvSpPr/>
            <p:nvPr/>
          </p:nvSpPr>
          <p:spPr>
            <a:xfrm>
              <a:off x="8428489" y="857262"/>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 name="Google Shape;14;p2"/>
            <p:cNvSpPr/>
            <p:nvPr/>
          </p:nvSpPr>
          <p:spPr>
            <a:xfrm>
              <a:off x="8428489" y="4286100"/>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5" name="Google Shape;15;p2"/>
            <p:cNvGrpSpPr/>
            <p:nvPr/>
          </p:nvGrpSpPr>
          <p:grpSpPr>
            <a:xfrm>
              <a:off x="8589188" y="1885941"/>
              <a:ext cx="537076" cy="685813"/>
              <a:chOff x="2923900" y="-518250"/>
              <a:chExt cx="404425" cy="518025"/>
            </a:xfrm>
          </p:grpSpPr>
          <p:sp>
            <p:nvSpPr>
              <p:cNvPr id="16" name="Google Shape;16;p2"/>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 name="Google Shape;17;p2"/>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 name="Google Shape;18;p2"/>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 name="Google Shape;19;p2"/>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0" name="Google Shape;20;p2"/>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1" name="Google Shape;21;p2"/>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2" name="Google Shape;22;p2"/>
            <p:cNvGrpSpPr/>
            <p:nvPr/>
          </p:nvGrpSpPr>
          <p:grpSpPr>
            <a:xfrm>
              <a:off x="8591340" y="4457655"/>
              <a:ext cx="532976" cy="685813"/>
              <a:chOff x="5682300" y="-1760600"/>
              <a:chExt cx="403525" cy="518025"/>
            </a:xfrm>
          </p:grpSpPr>
          <p:sp>
            <p:nvSpPr>
              <p:cNvPr id="23" name="Google Shape;23;p2"/>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 name="Google Shape;24;p2"/>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 name="Google Shape;25;p2"/>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6" name="Google Shape;26;p2"/>
            <p:cNvGrpSpPr/>
            <p:nvPr/>
          </p:nvGrpSpPr>
          <p:grpSpPr>
            <a:xfrm>
              <a:off x="8589201" y="1028699"/>
              <a:ext cx="537069" cy="685799"/>
              <a:chOff x="2234375" y="-1139350"/>
              <a:chExt cx="404450" cy="517975"/>
            </a:xfrm>
          </p:grpSpPr>
          <p:sp>
            <p:nvSpPr>
              <p:cNvPr id="27" name="Google Shape;27;p2"/>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 name="Google Shape;28;p2"/>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9" name="Google Shape;29;p2"/>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30" name="Google Shape;30;p2"/>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31" name="Google Shape;31;p2"/>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32" name="Google Shape;32;p2"/>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33" name="Google Shape;33;p2"/>
            <p:cNvSpPr/>
            <p:nvPr/>
          </p:nvSpPr>
          <p:spPr>
            <a:xfrm>
              <a:off x="8428489" y="3428993"/>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34" name="Google Shape;34;p2"/>
            <p:cNvGrpSpPr/>
            <p:nvPr/>
          </p:nvGrpSpPr>
          <p:grpSpPr>
            <a:xfrm>
              <a:off x="8589202" y="3600363"/>
              <a:ext cx="537069" cy="685828"/>
              <a:chOff x="4992325" y="-2381725"/>
              <a:chExt cx="404450" cy="518075"/>
            </a:xfrm>
          </p:grpSpPr>
          <p:sp>
            <p:nvSpPr>
              <p:cNvPr id="35" name="Google Shape;35;p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36" name="Google Shape;36;p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37" name="Google Shape;37;p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38" name="Google Shape;38;p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39" name="Google Shape;39;p2"/>
          <p:cNvGrpSpPr/>
          <p:nvPr/>
        </p:nvGrpSpPr>
        <p:grpSpPr>
          <a:xfrm>
            <a:off x="-381243" y="9143986"/>
            <a:ext cx="2289004" cy="4571620"/>
            <a:chOff x="-143003" y="3428993"/>
            <a:chExt cx="858600" cy="1714357"/>
          </a:xfrm>
        </p:grpSpPr>
        <p:sp>
          <p:nvSpPr>
            <p:cNvPr id="40" name="Google Shape;40;p2"/>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 name="Google Shape;41;p2"/>
            <p:cNvSpPr/>
            <p:nvPr/>
          </p:nvSpPr>
          <p:spPr>
            <a:xfrm>
              <a:off x="-143003" y="3428993"/>
              <a:ext cx="858600" cy="8571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42" name="Google Shape;42;p2"/>
            <p:cNvGrpSpPr/>
            <p:nvPr/>
          </p:nvGrpSpPr>
          <p:grpSpPr>
            <a:xfrm>
              <a:off x="17752" y="3600345"/>
              <a:ext cx="537081" cy="685828"/>
              <a:chOff x="4992325" y="-3002925"/>
              <a:chExt cx="404550" cy="518075"/>
            </a:xfrm>
          </p:grpSpPr>
          <p:sp>
            <p:nvSpPr>
              <p:cNvPr id="43" name="Google Shape;43;p2"/>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 name="Google Shape;44;p2"/>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 name="Google Shape;45;p2"/>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6" name="Google Shape;46;p2"/>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7" name="Google Shape;47;p2"/>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8" name="Google Shape;48;p2"/>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49" name="Google Shape;49;p2"/>
          <p:cNvGrpSpPr/>
          <p:nvPr/>
        </p:nvGrpSpPr>
        <p:grpSpPr>
          <a:xfrm>
            <a:off x="-381243" y="0"/>
            <a:ext cx="2289004" cy="4571632"/>
            <a:chOff x="-143003" y="0"/>
            <a:chExt cx="858600" cy="1714362"/>
          </a:xfrm>
        </p:grpSpPr>
        <p:sp>
          <p:nvSpPr>
            <p:cNvPr id="50" name="Google Shape;50;p2"/>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1" name="Google Shape;51;p2"/>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2" name="Google Shape;52;p2"/>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53" name="Google Shape;53;p2"/>
          <p:cNvSpPr txBox="1">
            <a:spLocks noGrp="1"/>
          </p:cNvSpPr>
          <p:nvPr>
            <p:ph type="ctrTitle"/>
          </p:nvPr>
        </p:nvSpPr>
        <p:spPr>
          <a:xfrm>
            <a:off x="2383041" y="3201636"/>
            <a:ext cx="17275500" cy="6116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5992"/>
            </a:lvl1pPr>
            <a:lvl2pPr lvl="1" algn="ctr" rtl="0">
              <a:spcBef>
                <a:spcPts val="0"/>
              </a:spcBef>
              <a:spcAft>
                <a:spcPts val="0"/>
              </a:spcAft>
              <a:buSzPts val="5200"/>
              <a:buNone/>
              <a:defRPr sz="13861"/>
            </a:lvl2pPr>
            <a:lvl3pPr lvl="2" algn="ctr" rtl="0">
              <a:spcBef>
                <a:spcPts val="0"/>
              </a:spcBef>
              <a:spcAft>
                <a:spcPts val="0"/>
              </a:spcAft>
              <a:buSzPts val="5200"/>
              <a:buNone/>
              <a:defRPr sz="13861"/>
            </a:lvl3pPr>
            <a:lvl4pPr lvl="3" algn="ctr" rtl="0">
              <a:spcBef>
                <a:spcPts val="0"/>
              </a:spcBef>
              <a:spcAft>
                <a:spcPts val="0"/>
              </a:spcAft>
              <a:buSzPts val="5200"/>
              <a:buNone/>
              <a:defRPr sz="13861"/>
            </a:lvl4pPr>
            <a:lvl5pPr lvl="4" algn="ctr" rtl="0">
              <a:spcBef>
                <a:spcPts val="0"/>
              </a:spcBef>
              <a:spcAft>
                <a:spcPts val="0"/>
              </a:spcAft>
              <a:buSzPts val="5200"/>
              <a:buNone/>
              <a:defRPr sz="13861"/>
            </a:lvl5pPr>
            <a:lvl6pPr lvl="5" algn="ctr" rtl="0">
              <a:spcBef>
                <a:spcPts val="0"/>
              </a:spcBef>
              <a:spcAft>
                <a:spcPts val="0"/>
              </a:spcAft>
              <a:buSzPts val="5200"/>
              <a:buNone/>
              <a:defRPr sz="13861"/>
            </a:lvl6pPr>
            <a:lvl7pPr lvl="6" algn="ctr" rtl="0">
              <a:spcBef>
                <a:spcPts val="0"/>
              </a:spcBef>
              <a:spcAft>
                <a:spcPts val="0"/>
              </a:spcAft>
              <a:buSzPts val="5200"/>
              <a:buNone/>
              <a:defRPr sz="13861"/>
            </a:lvl7pPr>
            <a:lvl8pPr lvl="7" algn="ctr" rtl="0">
              <a:spcBef>
                <a:spcPts val="0"/>
              </a:spcBef>
              <a:spcAft>
                <a:spcPts val="0"/>
              </a:spcAft>
              <a:buSzPts val="5200"/>
              <a:buNone/>
              <a:defRPr sz="13861"/>
            </a:lvl8pPr>
            <a:lvl9pPr lvl="8" algn="ctr" rtl="0">
              <a:spcBef>
                <a:spcPts val="0"/>
              </a:spcBef>
              <a:spcAft>
                <a:spcPts val="0"/>
              </a:spcAft>
              <a:buSzPts val="5200"/>
              <a:buNone/>
              <a:defRPr sz="13861"/>
            </a:lvl9pPr>
          </a:lstStyle>
          <a:p>
            <a:endParaRPr/>
          </a:p>
        </p:txBody>
      </p:sp>
      <p:sp>
        <p:nvSpPr>
          <p:cNvPr id="54" name="Google Shape;54;p2"/>
          <p:cNvSpPr txBox="1">
            <a:spLocks noGrp="1"/>
          </p:cNvSpPr>
          <p:nvPr>
            <p:ph type="subTitle" idx="1"/>
          </p:nvPr>
        </p:nvSpPr>
        <p:spPr>
          <a:xfrm>
            <a:off x="2383041" y="9283168"/>
            <a:ext cx="17275500" cy="1231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Font typeface="Montserrat Medium"/>
              <a:buNone/>
              <a:defRPr sz="4799">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4799">
                <a:solidFill>
                  <a:schemeClr val="dk1"/>
                </a:solidFill>
              </a:defRPr>
            </a:lvl2pPr>
            <a:lvl3pPr lvl="2" algn="ctr" rtl="0">
              <a:lnSpc>
                <a:spcPct val="100000"/>
              </a:lnSpc>
              <a:spcBef>
                <a:spcPts val="0"/>
              </a:spcBef>
              <a:spcAft>
                <a:spcPts val="0"/>
              </a:spcAft>
              <a:buClr>
                <a:schemeClr val="dk1"/>
              </a:buClr>
              <a:buSzPts val="1800"/>
              <a:buNone/>
              <a:defRPr sz="4799">
                <a:solidFill>
                  <a:schemeClr val="dk1"/>
                </a:solidFill>
              </a:defRPr>
            </a:lvl3pPr>
            <a:lvl4pPr lvl="3" algn="ctr" rtl="0">
              <a:lnSpc>
                <a:spcPct val="100000"/>
              </a:lnSpc>
              <a:spcBef>
                <a:spcPts val="0"/>
              </a:spcBef>
              <a:spcAft>
                <a:spcPts val="0"/>
              </a:spcAft>
              <a:buClr>
                <a:schemeClr val="dk1"/>
              </a:buClr>
              <a:buSzPts val="1800"/>
              <a:buNone/>
              <a:defRPr sz="4799">
                <a:solidFill>
                  <a:schemeClr val="dk1"/>
                </a:solidFill>
              </a:defRPr>
            </a:lvl4pPr>
            <a:lvl5pPr lvl="4" algn="ctr" rtl="0">
              <a:lnSpc>
                <a:spcPct val="100000"/>
              </a:lnSpc>
              <a:spcBef>
                <a:spcPts val="0"/>
              </a:spcBef>
              <a:spcAft>
                <a:spcPts val="0"/>
              </a:spcAft>
              <a:buClr>
                <a:schemeClr val="dk1"/>
              </a:buClr>
              <a:buSzPts val="1800"/>
              <a:buNone/>
              <a:defRPr sz="4799">
                <a:solidFill>
                  <a:schemeClr val="dk1"/>
                </a:solidFill>
              </a:defRPr>
            </a:lvl5pPr>
            <a:lvl6pPr lvl="5" algn="ctr" rtl="0">
              <a:lnSpc>
                <a:spcPct val="100000"/>
              </a:lnSpc>
              <a:spcBef>
                <a:spcPts val="0"/>
              </a:spcBef>
              <a:spcAft>
                <a:spcPts val="0"/>
              </a:spcAft>
              <a:buClr>
                <a:schemeClr val="dk1"/>
              </a:buClr>
              <a:buSzPts val="1800"/>
              <a:buNone/>
              <a:defRPr sz="4799">
                <a:solidFill>
                  <a:schemeClr val="dk1"/>
                </a:solidFill>
              </a:defRPr>
            </a:lvl6pPr>
            <a:lvl7pPr lvl="6" algn="ctr" rtl="0">
              <a:lnSpc>
                <a:spcPct val="100000"/>
              </a:lnSpc>
              <a:spcBef>
                <a:spcPts val="0"/>
              </a:spcBef>
              <a:spcAft>
                <a:spcPts val="0"/>
              </a:spcAft>
              <a:buClr>
                <a:schemeClr val="dk1"/>
              </a:buClr>
              <a:buSzPts val="1800"/>
              <a:buNone/>
              <a:defRPr sz="4799">
                <a:solidFill>
                  <a:schemeClr val="dk1"/>
                </a:solidFill>
              </a:defRPr>
            </a:lvl7pPr>
            <a:lvl8pPr lvl="7" algn="ctr" rtl="0">
              <a:lnSpc>
                <a:spcPct val="100000"/>
              </a:lnSpc>
              <a:spcBef>
                <a:spcPts val="0"/>
              </a:spcBef>
              <a:spcAft>
                <a:spcPts val="0"/>
              </a:spcAft>
              <a:buClr>
                <a:schemeClr val="dk1"/>
              </a:buClr>
              <a:buSzPts val="1800"/>
              <a:buNone/>
              <a:defRPr sz="4799">
                <a:solidFill>
                  <a:schemeClr val="dk1"/>
                </a:solidFill>
              </a:defRPr>
            </a:lvl8pPr>
            <a:lvl9pPr lvl="8" algn="ctr" rtl="0">
              <a:lnSpc>
                <a:spcPct val="100000"/>
              </a:lnSpc>
              <a:spcBef>
                <a:spcPts val="0"/>
              </a:spcBef>
              <a:spcAft>
                <a:spcPts val="0"/>
              </a:spcAft>
              <a:buClr>
                <a:schemeClr val="dk1"/>
              </a:buClr>
              <a:buSzPts val="1800"/>
              <a:buNone/>
              <a:defRPr sz="4799">
                <a:solidFill>
                  <a:schemeClr val="dk1"/>
                </a:solidFill>
              </a:defRPr>
            </a:lvl9pPr>
          </a:lstStyle>
          <a:p>
            <a:endParaRPr/>
          </a:p>
        </p:txBody>
      </p:sp>
    </p:spTree>
    <p:extLst>
      <p:ext uri="{BB962C8B-B14F-4D97-AF65-F5344CB8AC3E}">
        <p14:creationId xmlns:p14="http://schemas.microsoft.com/office/powerpoint/2010/main" val="2227112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grpSp>
        <p:nvGrpSpPr>
          <p:cNvPr id="56" name="Google Shape;56;p3"/>
          <p:cNvGrpSpPr/>
          <p:nvPr/>
        </p:nvGrpSpPr>
        <p:grpSpPr>
          <a:xfrm>
            <a:off x="-381243" y="5"/>
            <a:ext cx="2289004" cy="6857966"/>
            <a:chOff x="-143003" y="0"/>
            <a:chExt cx="858600" cy="2571737"/>
          </a:xfrm>
        </p:grpSpPr>
        <p:sp>
          <p:nvSpPr>
            <p:cNvPr id="57" name="Google Shape;57;p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 name="Google Shape;58;p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9" name="Google Shape;59;p3"/>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60" name="Google Shape;60;p3"/>
            <p:cNvGrpSpPr/>
            <p:nvPr/>
          </p:nvGrpSpPr>
          <p:grpSpPr>
            <a:xfrm>
              <a:off x="17716" y="171402"/>
              <a:ext cx="537062" cy="685795"/>
              <a:chOff x="1544900" y="-2381700"/>
              <a:chExt cx="404475" cy="518050"/>
            </a:xfrm>
          </p:grpSpPr>
          <p:sp>
            <p:nvSpPr>
              <p:cNvPr id="61" name="Google Shape;61;p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62" name="Google Shape;62;p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63" name="Google Shape;63;p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64" name="Google Shape;64;p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65" name="Google Shape;65;p3"/>
            <p:cNvGrpSpPr/>
            <p:nvPr/>
          </p:nvGrpSpPr>
          <p:grpSpPr>
            <a:xfrm>
              <a:off x="30011" y="1028667"/>
              <a:ext cx="512278" cy="685813"/>
              <a:chOff x="2242450" y="-1760600"/>
              <a:chExt cx="388325" cy="518025"/>
            </a:xfrm>
          </p:grpSpPr>
          <p:sp>
            <p:nvSpPr>
              <p:cNvPr id="66" name="Google Shape;66;p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67" name="Google Shape;67;p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68" name="Google Shape;68;p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69" name="Google Shape;69;p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0" name="Google Shape;70;p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1" name="Google Shape;71;p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72" name="Google Shape;72;p3"/>
            <p:cNvGrpSpPr/>
            <p:nvPr/>
          </p:nvGrpSpPr>
          <p:grpSpPr>
            <a:xfrm>
              <a:off x="17721" y="1885876"/>
              <a:ext cx="537062" cy="685861"/>
              <a:chOff x="2923850" y="-1139425"/>
              <a:chExt cx="404475" cy="518100"/>
            </a:xfrm>
          </p:grpSpPr>
          <p:sp>
            <p:nvSpPr>
              <p:cNvPr id="73" name="Google Shape;73;p3"/>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 name="Google Shape;74;p3"/>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 name="Google Shape;75;p3"/>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 name="Google Shape;76;p3"/>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 name="Google Shape;77;p3"/>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8" name="Google Shape;78;p3"/>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9" name="Google Shape;79;p3"/>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80" name="Google Shape;80;p3"/>
          <p:cNvGrpSpPr/>
          <p:nvPr/>
        </p:nvGrpSpPr>
        <p:grpSpPr>
          <a:xfrm>
            <a:off x="22470117" y="5"/>
            <a:ext cx="2289004" cy="6858014"/>
            <a:chOff x="8428489" y="0"/>
            <a:chExt cx="858600" cy="2571755"/>
          </a:xfrm>
        </p:grpSpPr>
        <p:sp>
          <p:nvSpPr>
            <p:cNvPr id="81" name="Google Shape;81;p3"/>
            <p:cNvSpPr/>
            <p:nvPr/>
          </p:nvSpPr>
          <p:spPr>
            <a:xfrm>
              <a:off x="8428489"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2" name="Google Shape;82;p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3" name="Google Shape;83;p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84" name="Google Shape;84;p3"/>
            <p:cNvGrpSpPr/>
            <p:nvPr/>
          </p:nvGrpSpPr>
          <p:grpSpPr>
            <a:xfrm>
              <a:off x="8589201" y="1028699"/>
              <a:ext cx="537069" cy="685799"/>
              <a:chOff x="2234375" y="-1139350"/>
              <a:chExt cx="404450" cy="517975"/>
            </a:xfrm>
          </p:grpSpPr>
          <p:sp>
            <p:nvSpPr>
              <p:cNvPr id="85" name="Google Shape;85;p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6" name="Google Shape;86;p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7" name="Google Shape;87;p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8" name="Google Shape;88;p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9" name="Google Shape;89;p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90" name="Google Shape;90;p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91" name="Google Shape;91;p3"/>
            <p:cNvGrpSpPr/>
            <p:nvPr/>
          </p:nvGrpSpPr>
          <p:grpSpPr>
            <a:xfrm>
              <a:off x="8589188" y="1885941"/>
              <a:ext cx="537076" cy="685813"/>
              <a:chOff x="2923900" y="-518250"/>
              <a:chExt cx="404425" cy="518025"/>
            </a:xfrm>
          </p:grpSpPr>
          <p:sp>
            <p:nvSpPr>
              <p:cNvPr id="92" name="Google Shape;92;p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93" name="Google Shape;93;p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94" name="Google Shape;94;p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95" name="Google Shape;95;p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96" name="Google Shape;96;p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97" name="Google Shape;97;p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98" name="Google Shape;98;p3"/>
          <p:cNvGrpSpPr/>
          <p:nvPr/>
        </p:nvGrpSpPr>
        <p:grpSpPr>
          <a:xfrm>
            <a:off x="-381243" y="11430004"/>
            <a:ext cx="2289004" cy="2285908"/>
            <a:chOff x="-143003" y="4286250"/>
            <a:chExt cx="858600" cy="857215"/>
          </a:xfrm>
        </p:grpSpPr>
        <p:sp>
          <p:nvSpPr>
            <p:cNvPr id="99" name="Google Shape;99;p3"/>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00" name="Google Shape;100;p3"/>
            <p:cNvGrpSpPr/>
            <p:nvPr/>
          </p:nvGrpSpPr>
          <p:grpSpPr>
            <a:xfrm>
              <a:off x="17737" y="4457647"/>
              <a:ext cx="537088" cy="685818"/>
              <a:chOff x="5681800" y="-2381750"/>
              <a:chExt cx="404525" cy="517950"/>
            </a:xfrm>
          </p:grpSpPr>
          <p:sp>
            <p:nvSpPr>
              <p:cNvPr id="101" name="Google Shape;101;p3"/>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02" name="Google Shape;102;p3"/>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03" name="Google Shape;103;p3"/>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04" name="Google Shape;104;p3"/>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05" name="Google Shape;105;p3"/>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06" name="Google Shape;106;p3"/>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07" name="Google Shape;107;p3"/>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108" name="Google Shape;108;p3"/>
          <p:cNvGrpSpPr/>
          <p:nvPr/>
        </p:nvGrpSpPr>
        <p:grpSpPr>
          <a:xfrm>
            <a:off x="22470117" y="11430005"/>
            <a:ext cx="2289004" cy="2285918"/>
            <a:chOff x="8428489" y="4286250"/>
            <a:chExt cx="858600" cy="857219"/>
          </a:xfrm>
        </p:grpSpPr>
        <p:sp>
          <p:nvSpPr>
            <p:cNvPr id="109" name="Google Shape;109;p3"/>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10" name="Google Shape;110;p3"/>
            <p:cNvGrpSpPr/>
            <p:nvPr/>
          </p:nvGrpSpPr>
          <p:grpSpPr>
            <a:xfrm>
              <a:off x="8591340" y="4457655"/>
              <a:ext cx="532976" cy="685813"/>
              <a:chOff x="5682300" y="-1760600"/>
              <a:chExt cx="403525" cy="518025"/>
            </a:xfrm>
          </p:grpSpPr>
          <p:sp>
            <p:nvSpPr>
              <p:cNvPr id="111" name="Google Shape;111;p3"/>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12" name="Google Shape;112;p3"/>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13" name="Google Shape;113;p3"/>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114" name="Google Shape;114;p3"/>
          <p:cNvSpPr txBox="1">
            <a:spLocks noGrp="1"/>
          </p:cNvSpPr>
          <p:nvPr>
            <p:ph type="title"/>
          </p:nvPr>
        </p:nvSpPr>
        <p:spPr>
          <a:xfrm>
            <a:off x="1919232" y="6313600"/>
            <a:ext cx="20538650" cy="2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3861"/>
            </a:lvl1pPr>
            <a:lvl2pPr lvl="1" algn="ctr" rtl="0">
              <a:spcBef>
                <a:spcPts val="0"/>
              </a:spcBef>
              <a:spcAft>
                <a:spcPts val="0"/>
              </a:spcAft>
              <a:buSzPts val="3600"/>
              <a:buNone/>
              <a:defRPr sz="9596"/>
            </a:lvl2pPr>
            <a:lvl3pPr lvl="2" algn="ctr" rtl="0">
              <a:spcBef>
                <a:spcPts val="0"/>
              </a:spcBef>
              <a:spcAft>
                <a:spcPts val="0"/>
              </a:spcAft>
              <a:buSzPts val="3600"/>
              <a:buNone/>
              <a:defRPr sz="9596"/>
            </a:lvl3pPr>
            <a:lvl4pPr lvl="3" algn="ctr" rtl="0">
              <a:spcBef>
                <a:spcPts val="0"/>
              </a:spcBef>
              <a:spcAft>
                <a:spcPts val="0"/>
              </a:spcAft>
              <a:buSzPts val="3600"/>
              <a:buNone/>
              <a:defRPr sz="9596"/>
            </a:lvl4pPr>
            <a:lvl5pPr lvl="4" algn="ctr" rtl="0">
              <a:spcBef>
                <a:spcPts val="0"/>
              </a:spcBef>
              <a:spcAft>
                <a:spcPts val="0"/>
              </a:spcAft>
              <a:buSzPts val="3600"/>
              <a:buNone/>
              <a:defRPr sz="9596"/>
            </a:lvl5pPr>
            <a:lvl6pPr lvl="5" algn="ctr" rtl="0">
              <a:spcBef>
                <a:spcPts val="0"/>
              </a:spcBef>
              <a:spcAft>
                <a:spcPts val="0"/>
              </a:spcAft>
              <a:buSzPts val="3600"/>
              <a:buNone/>
              <a:defRPr sz="9596"/>
            </a:lvl6pPr>
            <a:lvl7pPr lvl="6" algn="ctr" rtl="0">
              <a:spcBef>
                <a:spcPts val="0"/>
              </a:spcBef>
              <a:spcAft>
                <a:spcPts val="0"/>
              </a:spcAft>
              <a:buSzPts val="3600"/>
              <a:buNone/>
              <a:defRPr sz="9596"/>
            </a:lvl7pPr>
            <a:lvl8pPr lvl="7" algn="ctr" rtl="0">
              <a:spcBef>
                <a:spcPts val="0"/>
              </a:spcBef>
              <a:spcAft>
                <a:spcPts val="0"/>
              </a:spcAft>
              <a:buSzPts val="3600"/>
              <a:buNone/>
              <a:defRPr sz="9596"/>
            </a:lvl8pPr>
            <a:lvl9pPr lvl="8" algn="ctr" rtl="0">
              <a:spcBef>
                <a:spcPts val="0"/>
              </a:spcBef>
              <a:spcAft>
                <a:spcPts val="0"/>
              </a:spcAft>
              <a:buSzPts val="3600"/>
              <a:buNone/>
              <a:defRPr sz="9596"/>
            </a:lvl9pPr>
          </a:lstStyle>
          <a:p>
            <a:endParaRPr/>
          </a:p>
        </p:txBody>
      </p:sp>
      <p:sp>
        <p:nvSpPr>
          <p:cNvPr id="115" name="Google Shape;115;p3"/>
          <p:cNvSpPr txBox="1">
            <a:spLocks noGrp="1"/>
          </p:cNvSpPr>
          <p:nvPr>
            <p:ph type="title" idx="2" hasCustomPrompt="1"/>
          </p:nvPr>
        </p:nvSpPr>
        <p:spPr>
          <a:xfrm>
            <a:off x="10844907" y="3625600"/>
            <a:ext cx="2687300" cy="26880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5200"/>
              <a:buNone/>
              <a:defRPr sz="13861" b="1"/>
            </a:lvl1pPr>
            <a:lvl2pPr lvl="1" algn="ctr" rtl="0">
              <a:spcBef>
                <a:spcPts val="0"/>
              </a:spcBef>
              <a:spcAft>
                <a:spcPts val="0"/>
              </a:spcAft>
              <a:buSzPts val="6000"/>
              <a:buNone/>
              <a:defRPr sz="15992"/>
            </a:lvl2pPr>
            <a:lvl3pPr lvl="2" algn="ctr" rtl="0">
              <a:spcBef>
                <a:spcPts val="0"/>
              </a:spcBef>
              <a:spcAft>
                <a:spcPts val="0"/>
              </a:spcAft>
              <a:buSzPts val="6000"/>
              <a:buNone/>
              <a:defRPr sz="15992"/>
            </a:lvl3pPr>
            <a:lvl4pPr lvl="3" algn="ctr" rtl="0">
              <a:spcBef>
                <a:spcPts val="0"/>
              </a:spcBef>
              <a:spcAft>
                <a:spcPts val="0"/>
              </a:spcAft>
              <a:buSzPts val="6000"/>
              <a:buNone/>
              <a:defRPr sz="15992"/>
            </a:lvl4pPr>
            <a:lvl5pPr lvl="4" algn="ctr" rtl="0">
              <a:spcBef>
                <a:spcPts val="0"/>
              </a:spcBef>
              <a:spcAft>
                <a:spcPts val="0"/>
              </a:spcAft>
              <a:buSzPts val="6000"/>
              <a:buNone/>
              <a:defRPr sz="15992"/>
            </a:lvl5pPr>
            <a:lvl6pPr lvl="5" algn="ctr" rtl="0">
              <a:spcBef>
                <a:spcPts val="0"/>
              </a:spcBef>
              <a:spcAft>
                <a:spcPts val="0"/>
              </a:spcAft>
              <a:buSzPts val="6000"/>
              <a:buNone/>
              <a:defRPr sz="15992"/>
            </a:lvl6pPr>
            <a:lvl7pPr lvl="6" algn="ctr" rtl="0">
              <a:spcBef>
                <a:spcPts val="0"/>
              </a:spcBef>
              <a:spcAft>
                <a:spcPts val="0"/>
              </a:spcAft>
              <a:buSzPts val="6000"/>
              <a:buNone/>
              <a:defRPr sz="15992"/>
            </a:lvl7pPr>
            <a:lvl8pPr lvl="7" algn="ctr" rtl="0">
              <a:spcBef>
                <a:spcPts val="0"/>
              </a:spcBef>
              <a:spcAft>
                <a:spcPts val="0"/>
              </a:spcAft>
              <a:buSzPts val="6000"/>
              <a:buNone/>
              <a:defRPr sz="15992"/>
            </a:lvl8pPr>
            <a:lvl9pPr lvl="8" algn="ctr" rtl="0">
              <a:spcBef>
                <a:spcPts val="0"/>
              </a:spcBef>
              <a:spcAft>
                <a:spcPts val="0"/>
              </a:spcAft>
              <a:buSzPts val="6000"/>
              <a:buNone/>
              <a:defRPr sz="15992"/>
            </a:lvl9pPr>
          </a:lstStyle>
          <a:p>
            <a:r>
              <a:t>xx%</a:t>
            </a:r>
          </a:p>
        </p:txBody>
      </p:sp>
      <p:sp>
        <p:nvSpPr>
          <p:cNvPr id="116" name="Google Shape;116;p3"/>
          <p:cNvSpPr txBox="1">
            <a:spLocks noGrp="1"/>
          </p:cNvSpPr>
          <p:nvPr>
            <p:ph type="subTitle" idx="1"/>
          </p:nvPr>
        </p:nvSpPr>
        <p:spPr>
          <a:xfrm>
            <a:off x="1919232" y="8940800"/>
            <a:ext cx="20538650" cy="114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4265">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652145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0"/>
        <p:cNvGrpSpPr/>
        <p:nvPr/>
      </p:nvGrpSpPr>
      <p:grpSpPr>
        <a:xfrm>
          <a:off x="0" y="0"/>
          <a:ext cx="0" cy="0"/>
          <a:chOff x="0" y="0"/>
          <a:chExt cx="0" cy="0"/>
        </a:xfrm>
      </p:grpSpPr>
      <p:grpSp>
        <p:nvGrpSpPr>
          <p:cNvPr id="221" name="Google Shape;221;p6"/>
          <p:cNvGrpSpPr/>
          <p:nvPr/>
        </p:nvGrpSpPr>
        <p:grpSpPr>
          <a:xfrm>
            <a:off x="-381243" y="4"/>
            <a:ext cx="2289004" cy="13715908"/>
            <a:chOff x="-143003" y="0"/>
            <a:chExt cx="858600" cy="5143465"/>
          </a:xfrm>
        </p:grpSpPr>
        <p:sp>
          <p:nvSpPr>
            <p:cNvPr id="222" name="Google Shape;222;p6"/>
            <p:cNvSpPr/>
            <p:nvPr/>
          </p:nvSpPr>
          <p:spPr>
            <a:xfrm>
              <a:off x="-143003" y="1714505"/>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3" name="Google Shape;223;p6"/>
            <p:cNvSpPr/>
            <p:nvPr/>
          </p:nvSpPr>
          <p:spPr>
            <a:xfrm>
              <a:off x="-143003"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4" name="Google Shape;224;p6"/>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5" name="Google Shape;225;p6"/>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6" name="Google Shape;226;p6"/>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27" name="Google Shape;227;p6"/>
            <p:cNvGrpSpPr/>
            <p:nvPr/>
          </p:nvGrpSpPr>
          <p:grpSpPr>
            <a:xfrm>
              <a:off x="17716" y="171402"/>
              <a:ext cx="537062" cy="685795"/>
              <a:chOff x="1544900" y="-2381700"/>
              <a:chExt cx="404475" cy="518050"/>
            </a:xfrm>
          </p:grpSpPr>
          <p:sp>
            <p:nvSpPr>
              <p:cNvPr id="228" name="Google Shape;228;p6"/>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29" name="Google Shape;229;p6"/>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0" name="Google Shape;230;p6"/>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1" name="Google Shape;231;p6"/>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32" name="Google Shape;232;p6"/>
            <p:cNvGrpSpPr/>
            <p:nvPr/>
          </p:nvGrpSpPr>
          <p:grpSpPr>
            <a:xfrm>
              <a:off x="30011" y="1028667"/>
              <a:ext cx="512278" cy="685813"/>
              <a:chOff x="2242450" y="-1760600"/>
              <a:chExt cx="388325" cy="518025"/>
            </a:xfrm>
          </p:grpSpPr>
          <p:sp>
            <p:nvSpPr>
              <p:cNvPr id="233" name="Google Shape;233;p6"/>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4" name="Google Shape;234;p6"/>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5" name="Google Shape;235;p6"/>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6" name="Google Shape;236;p6"/>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7" name="Google Shape;237;p6"/>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38" name="Google Shape;238;p6"/>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39" name="Google Shape;239;p6"/>
            <p:cNvGrpSpPr/>
            <p:nvPr/>
          </p:nvGrpSpPr>
          <p:grpSpPr>
            <a:xfrm>
              <a:off x="17737" y="4457647"/>
              <a:ext cx="537088" cy="685818"/>
              <a:chOff x="5681800" y="-2381750"/>
              <a:chExt cx="404525" cy="517950"/>
            </a:xfrm>
          </p:grpSpPr>
          <p:sp>
            <p:nvSpPr>
              <p:cNvPr id="240" name="Google Shape;240;p6"/>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1" name="Google Shape;241;p6"/>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2" name="Google Shape;242;p6"/>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3" name="Google Shape;243;p6"/>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4" name="Google Shape;244;p6"/>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5" name="Google Shape;245;p6"/>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46" name="Google Shape;246;p6"/>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247" name="Google Shape;247;p6"/>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48" name="Google Shape;248;p6"/>
            <p:cNvGrpSpPr/>
            <p:nvPr/>
          </p:nvGrpSpPr>
          <p:grpSpPr>
            <a:xfrm>
              <a:off x="17752" y="3600345"/>
              <a:ext cx="537081" cy="685828"/>
              <a:chOff x="4992325" y="-3002925"/>
              <a:chExt cx="404550" cy="518075"/>
            </a:xfrm>
          </p:grpSpPr>
          <p:sp>
            <p:nvSpPr>
              <p:cNvPr id="249" name="Google Shape;249;p6"/>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0" name="Google Shape;250;p6"/>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1" name="Google Shape;251;p6"/>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2" name="Google Shape;252;p6"/>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3" name="Google Shape;253;p6"/>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4" name="Google Shape;254;p6"/>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255" name="Google Shape;255;p6"/>
          <p:cNvGrpSpPr/>
          <p:nvPr/>
        </p:nvGrpSpPr>
        <p:grpSpPr>
          <a:xfrm>
            <a:off x="22470117" y="5"/>
            <a:ext cx="2289004" cy="13715918"/>
            <a:chOff x="8428489" y="0"/>
            <a:chExt cx="858600" cy="5143469"/>
          </a:xfrm>
        </p:grpSpPr>
        <p:sp>
          <p:nvSpPr>
            <p:cNvPr id="256" name="Google Shape;256;p6"/>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7" name="Google Shape;257;p6"/>
            <p:cNvSpPr/>
            <p:nvPr/>
          </p:nvSpPr>
          <p:spPr>
            <a:xfrm>
              <a:off x="8428489" y="3428993"/>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8" name="Google Shape;258;p6"/>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59" name="Google Shape;259;p6"/>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60" name="Google Shape;260;p6"/>
            <p:cNvGrpSpPr/>
            <p:nvPr/>
          </p:nvGrpSpPr>
          <p:grpSpPr>
            <a:xfrm>
              <a:off x="8589201" y="1028699"/>
              <a:ext cx="537069" cy="685799"/>
              <a:chOff x="2234375" y="-1139350"/>
              <a:chExt cx="404450" cy="517975"/>
            </a:xfrm>
          </p:grpSpPr>
          <p:sp>
            <p:nvSpPr>
              <p:cNvPr id="261" name="Google Shape;261;p6"/>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2" name="Google Shape;262;p6"/>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3" name="Google Shape;263;p6"/>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4" name="Google Shape;264;p6"/>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5" name="Google Shape;265;p6"/>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6" name="Google Shape;266;p6"/>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67" name="Google Shape;267;p6"/>
            <p:cNvGrpSpPr/>
            <p:nvPr/>
          </p:nvGrpSpPr>
          <p:grpSpPr>
            <a:xfrm>
              <a:off x="8591340" y="4457655"/>
              <a:ext cx="532976" cy="685813"/>
              <a:chOff x="5682300" y="-1760600"/>
              <a:chExt cx="403525" cy="518025"/>
            </a:xfrm>
          </p:grpSpPr>
          <p:sp>
            <p:nvSpPr>
              <p:cNvPr id="268" name="Google Shape;268;p6"/>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69" name="Google Shape;269;p6"/>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0" name="Google Shape;270;p6"/>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271" name="Google Shape;271;p6"/>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2" name="Google Shape;272;p6"/>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273" name="Google Shape;273;p6"/>
            <p:cNvGrpSpPr/>
            <p:nvPr/>
          </p:nvGrpSpPr>
          <p:grpSpPr>
            <a:xfrm>
              <a:off x="8589188" y="1885941"/>
              <a:ext cx="537076" cy="685813"/>
              <a:chOff x="2923900" y="-518250"/>
              <a:chExt cx="404425" cy="518025"/>
            </a:xfrm>
          </p:grpSpPr>
          <p:sp>
            <p:nvSpPr>
              <p:cNvPr id="274" name="Google Shape;274;p6"/>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5" name="Google Shape;275;p6"/>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6" name="Google Shape;276;p6"/>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7" name="Google Shape;277;p6"/>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8" name="Google Shape;278;p6"/>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79" name="Google Shape;279;p6"/>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280" name="Google Shape;280;p6"/>
            <p:cNvGrpSpPr/>
            <p:nvPr/>
          </p:nvGrpSpPr>
          <p:grpSpPr>
            <a:xfrm>
              <a:off x="8589184" y="2743098"/>
              <a:ext cx="537076" cy="685828"/>
              <a:chOff x="4302875" y="-3002975"/>
              <a:chExt cx="404425" cy="518075"/>
            </a:xfrm>
          </p:grpSpPr>
          <p:sp>
            <p:nvSpPr>
              <p:cNvPr id="281" name="Google Shape;281;p6"/>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2" name="Google Shape;282;p6"/>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3" name="Google Shape;283;p6"/>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4" name="Google Shape;284;p6"/>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285" name="Google Shape;285;p6"/>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286" name="Google Shape;286;p6"/>
          <p:cNvSpPr txBox="1">
            <a:spLocks noGrp="1"/>
          </p:cNvSpPr>
          <p:nvPr>
            <p:ph type="title"/>
          </p:nvPr>
        </p:nvSpPr>
        <p:spPr>
          <a:xfrm>
            <a:off x="1919500" y="1440000"/>
            <a:ext cx="20538650" cy="18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40003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6"/>
        <p:cNvGrpSpPr/>
        <p:nvPr/>
      </p:nvGrpSpPr>
      <p:grpSpPr>
        <a:xfrm>
          <a:off x="0" y="0"/>
          <a:ext cx="0" cy="0"/>
          <a:chOff x="0" y="0"/>
          <a:chExt cx="0" cy="0"/>
        </a:xfrm>
      </p:grpSpPr>
      <p:grpSp>
        <p:nvGrpSpPr>
          <p:cNvPr id="397" name="Google Shape;397;p9"/>
          <p:cNvGrpSpPr/>
          <p:nvPr/>
        </p:nvGrpSpPr>
        <p:grpSpPr>
          <a:xfrm>
            <a:off x="22470117" y="5"/>
            <a:ext cx="2289004" cy="2285886"/>
            <a:chOff x="8428489" y="0"/>
            <a:chExt cx="858600" cy="857207"/>
          </a:xfrm>
        </p:grpSpPr>
        <p:sp>
          <p:nvSpPr>
            <p:cNvPr id="398" name="Google Shape;398;p9"/>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399" name="Google Shape;399;p9"/>
            <p:cNvGrpSpPr/>
            <p:nvPr/>
          </p:nvGrpSpPr>
          <p:grpSpPr>
            <a:xfrm>
              <a:off x="8589182" y="171350"/>
              <a:ext cx="537084" cy="685856"/>
              <a:chOff x="1544975" y="-1760675"/>
              <a:chExt cx="404400" cy="518175"/>
            </a:xfrm>
          </p:grpSpPr>
          <p:sp>
            <p:nvSpPr>
              <p:cNvPr id="400" name="Google Shape;400;p9"/>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1" name="Google Shape;401;p9"/>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2" name="Google Shape;402;p9"/>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3" name="Google Shape;403;p9"/>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4" name="Google Shape;404;p9"/>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5" name="Google Shape;405;p9"/>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406" name="Google Shape;406;p9"/>
          <p:cNvGrpSpPr/>
          <p:nvPr/>
        </p:nvGrpSpPr>
        <p:grpSpPr>
          <a:xfrm>
            <a:off x="-381243" y="1"/>
            <a:ext cx="2289004" cy="9143990"/>
            <a:chOff x="-143003" y="0"/>
            <a:chExt cx="858600" cy="3428996"/>
          </a:xfrm>
        </p:grpSpPr>
        <p:sp>
          <p:nvSpPr>
            <p:cNvPr id="407" name="Google Shape;407;p9"/>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8" name="Google Shape;408;p9"/>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09" name="Google Shape;409;p9"/>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0" name="Google Shape;410;p9"/>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411" name="Google Shape;411;p9"/>
            <p:cNvGrpSpPr/>
            <p:nvPr/>
          </p:nvGrpSpPr>
          <p:grpSpPr>
            <a:xfrm>
              <a:off x="17716" y="171402"/>
              <a:ext cx="537062" cy="685795"/>
              <a:chOff x="1544900" y="-2381700"/>
              <a:chExt cx="404475" cy="518050"/>
            </a:xfrm>
          </p:grpSpPr>
          <p:sp>
            <p:nvSpPr>
              <p:cNvPr id="412" name="Google Shape;412;p9"/>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3" name="Google Shape;413;p9"/>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4" name="Google Shape;414;p9"/>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5" name="Google Shape;415;p9"/>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416" name="Google Shape;416;p9"/>
            <p:cNvGrpSpPr/>
            <p:nvPr/>
          </p:nvGrpSpPr>
          <p:grpSpPr>
            <a:xfrm>
              <a:off x="30011" y="1028667"/>
              <a:ext cx="512278" cy="685813"/>
              <a:chOff x="2242450" y="-1760600"/>
              <a:chExt cx="388325" cy="518025"/>
            </a:xfrm>
          </p:grpSpPr>
          <p:sp>
            <p:nvSpPr>
              <p:cNvPr id="417" name="Google Shape;417;p9"/>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8" name="Google Shape;418;p9"/>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19" name="Google Shape;419;p9"/>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20" name="Google Shape;420;p9"/>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21" name="Google Shape;421;p9"/>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22" name="Google Shape;422;p9"/>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423" name="Google Shape;423;p9"/>
            <p:cNvGrpSpPr/>
            <p:nvPr/>
          </p:nvGrpSpPr>
          <p:grpSpPr>
            <a:xfrm>
              <a:off x="-35918" y="2743160"/>
              <a:ext cx="644488" cy="685836"/>
              <a:chOff x="3572775" y="-518200"/>
              <a:chExt cx="485600" cy="517925"/>
            </a:xfrm>
          </p:grpSpPr>
          <p:sp>
            <p:nvSpPr>
              <p:cNvPr id="424" name="Google Shape;424;p9"/>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25" name="Google Shape;425;p9"/>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426" name="Google Shape;426;p9"/>
            <p:cNvGrpSpPr/>
            <p:nvPr/>
          </p:nvGrpSpPr>
          <p:grpSpPr>
            <a:xfrm>
              <a:off x="17721" y="1885876"/>
              <a:ext cx="537062" cy="685861"/>
              <a:chOff x="2923850" y="-1139425"/>
              <a:chExt cx="404475" cy="518100"/>
            </a:xfrm>
          </p:grpSpPr>
          <p:sp>
            <p:nvSpPr>
              <p:cNvPr id="427" name="Google Shape;427;p9"/>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28" name="Google Shape;428;p9"/>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29" name="Google Shape;429;p9"/>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30" name="Google Shape;430;p9"/>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31" name="Google Shape;431;p9"/>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32" name="Google Shape;432;p9"/>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33" name="Google Shape;433;p9"/>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434" name="Google Shape;434;p9"/>
          <p:cNvGrpSpPr/>
          <p:nvPr/>
        </p:nvGrpSpPr>
        <p:grpSpPr>
          <a:xfrm>
            <a:off x="-381243" y="11430004"/>
            <a:ext cx="2289004" cy="2285908"/>
            <a:chOff x="-143003" y="4286250"/>
            <a:chExt cx="858600" cy="857215"/>
          </a:xfrm>
        </p:grpSpPr>
        <p:sp>
          <p:nvSpPr>
            <p:cNvPr id="435" name="Google Shape;435;p9"/>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436" name="Google Shape;436;p9"/>
            <p:cNvGrpSpPr/>
            <p:nvPr/>
          </p:nvGrpSpPr>
          <p:grpSpPr>
            <a:xfrm>
              <a:off x="17737" y="4457647"/>
              <a:ext cx="537088" cy="685818"/>
              <a:chOff x="5681800" y="-2381750"/>
              <a:chExt cx="404525" cy="517950"/>
            </a:xfrm>
          </p:grpSpPr>
          <p:sp>
            <p:nvSpPr>
              <p:cNvPr id="437" name="Google Shape;437;p9"/>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38" name="Google Shape;438;p9"/>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39" name="Google Shape;439;p9"/>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0" name="Google Shape;440;p9"/>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1" name="Google Shape;441;p9"/>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2" name="Google Shape;442;p9"/>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3" name="Google Shape;443;p9"/>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444" name="Google Shape;444;p9"/>
          <p:cNvGrpSpPr/>
          <p:nvPr/>
        </p:nvGrpSpPr>
        <p:grpSpPr>
          <a:xfrm>
            <a:off x="22470117" y="4572014"/>
            <a:ext cx="2289004" cy="9143904"/>
            <a:chOff x="8428489" y="1714505"/>
            <a:chExt cx="858600" cy="3428964"/>
          </a:xfrm>
        </p:grpSpPr>
        <p:sp>
          <p:nvSpPr>
            <p:cNvPr id="445" name="Google Shape;445;p9"/>
            <p:cNvSpPr/>
            <p:nvPr/>
          </p:nvSpPr>
          <p:spPr>
            <a:xfrm>
              <a:off x="8428489"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6" name="Google Shape;446;p9"/>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7" name="Google Shape;447;p9"/>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48" name="Google Shape;448;p9"/>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449" name="Google Shape;449;p9"/>
            <p:cNvGrpSpPr/>
            <p:nvPr/>
          </p:nvGrpSpPr>
          <p:grpSpPr>
            <a:xfrm>
              <a:off x="8589184" y="2743098"/>
              <a:ext cx="537076" cy="685828"/>
              <a:chOff x="4302875" y="-3002975"/>
              <a:chExt cx="404425" cy="518075"/>
            </a:xfrm>
          </p:grpSpPr>
          <p:sp>
            <p:nvSpPr>
              <p:cNvPr id="450" name="Google Shape;450;p9"/>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1" name="Google Shape;451;p9"/>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2" name="Google Shape;452;p9"/>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3" name="Google Shape;453;p9"/>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4" name="Google Shape;454;p9"/>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455" name="Google Shape;455;p9"/>
            <p:cNvGrpSpPr/>
            <p:nvPr/>
          </p:nvGrpSpPr>
          <p:grpSpPr>
            <a:xfrm>
              <a:off x="8589188" y="1885941"/>
              <a:ext cx="537076" cy="685813"/>
              <a:chOff x="2923900" y="-518250"/>
              <a:chExt cx="404425" cy="518025"/>
            </a:xfrm>
          </p:grpSpPr>
          <p:sp>
            <p:nvSpPr>
              <p:cNvPr id="456" name="Google Shape;456;p9"/>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7" name="Google Shape;457;p9"/>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8" name="Google Shape;458;p9"/>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59" name="Google Shape;459;p9"/>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60" name="Google Shape;460;p9"/>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61" name="Google Shape;461;p9"/>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462" name="Google Shape;462;p9"/>
            <p:cNvGrpSpPr/>
            <p:nvPr/>
          </p:nvGrpSpPr>
          <p:grpSpPr>
            <a:xfrm>
              <a:off x="8591340" y="4457655"/>
              <a:ext cx="532976" cy="685813"/>
              <a:chOff x="5682300" y="-1760600"/>
              <a:chExt cx="403525" cy="518025"/>
            </a:xfrm>
          </p:grpSpPr>
          <p:sp>
            <p:nvSpPr>
              <p:cNvPr id="463" name="Google Shape;463;p9"/>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64" name="Google Shape;464;p9"/>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465" name="Google Shape;465;p9"/>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466" name="Google Shape;466;p9"/>
          <p:cNvSpPr txBox="1">
            <a:spLocks noGrp="1"/>
          </p:cNvSpPr>
          <p:nvPr>
            <p:ph type="subTitle" idx="1"/>
          </p:nvPr>
        </p:nvSpPr>
        <p:spPr>
          <a:xfrm>
            <a:off x="6814225" y="5729200"/>
            <a:ext cx="10749200" cy="443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4265">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67" name="Google Shape;467;p9"/>
          <p:cNvSpPr txBox="1">
            <a:spLocks noGrp="1"/>
          </p:cNvSpPr>
          <p:nvPr>
            <p:ph type="title"/>
          </p:nvPr>
        </p:nvSpPr>
        <p:spPr>
          <a:xfrm>
            <a:off x="6814225" y="3554000"/>
            <a:ext cx="10749200" cy="21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092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17459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7"/>
        <p:cNvGrpSpPr/>
        <p:nvPr/>
      </p:nvGrpSpPr>
      <p:grpSpPr>
        <a:xfrm>
          <a:off x="0" y="0"/>
          <a:ext cx="0" cy="0"/>
          <a:chOff x="0" y="0"/>
          <a:chExt cx="0" cy="0"/>
        </a:xfrm>
      </p:grpSpPr>
    </p:spTree>
    <p:extLst>
      <p:ext uri="{BB962C8B-B14F-4D97-AF65-F5344CB8AC3E}">
        <p14:creationId xmlns:p14="http://schemas.microsoft.com/office/powerpoint/2010/main" val="2157345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38"/>
        <p:cNvGrpSpPr/>
        <p:nvPr/>
      </p:nvGrpSpPr>
      <p:grpSpPr>
        <a:xfrm>
          <a:off x="0" y="0"/>
          <a:ext cx="0" cy="0"/>
          <a:chOff x="0" y="0"/>
          <a:chExt cx="0" cy="0"/>
        </a:xfrm>
      </p:grpSpPr>
      <p:sp>
        <p:nvSpPr>
          <p:cNvPr id="539" name="Google Shape;539;p13"/>
          <p:cNvSpPr txBox="1">
            <a:spLocks noGrp="1"/>
          </p:cNvSpPr>
          <p:nvPr>
            <p:ph type="title" hasCustomPrompt="1"/>
          </p:nvPr>
        </p:nvSpPr>
        <p:spPr>
          <a:xfrm>
            <a:off x="6543895" y="3427428"/>
            <a:ext cx="1478015" cy="14776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6396" b="1"/>
            </a:lvl1pPr>
            <a:lvl2pPr lvl="1" rtl="0">
              <a:spcBef>
                <a:spcPts val="0"/>
              </a:spcBef>
              <a:spcAft>
                <a:spcPts val="0"/>
              </a:spcAft>
              <a:buSzPts val="2400"/>
              <a:buNone/>
              <a:defRPr sz="6396"/>
            </a:lvl2pPr>
            <a:lvl3pPr lvl="2" rtl="0">
              <a:spcBef>
                <a:spcPts val="0"/>
              </a:spcBef>
              <a:spcAft>
                <a:spcPts val="0"/>
              </a:spcAft>
              <a:buSzPts val="2400"/>
              <a:buNone/>
              <a:defRPr sz="6396"/>
            </a:lvl3pPr>
            <a:lvl4pPr lvl="3" rtl="0">
              <a:spcBef>
                <a:spcPts val="0"/>
              </a:spcBef>
              <a:spcAft>
                <a:spcPts val="0"/>
              </a:spcAft>
              <a:buSzPts val="2400"/>
              <a:buNone/>
              <a:defRPr sz="6396"/>
            </a:lvl4pPr>
            <a:lvl5pPr lvl="4" rtl="0">
              <a:spcBef>
                <a:spcPts val="0"/>
              </a:spcBef>
              <a:spcAft>
                <a:spcPts val="0"/>
              </a:spcAft>
              <a:buSzPts val="2400"/>
              <a:buNone/>
              <a:defRPr sz="6396"/>
            </a:lvl5pPr>
            <a:lvl6pPr lvl="5" rtl="0">
              <a:spcBef>
                <a:spcPts val="0"/>
              </a:spcBef>
              <a:spcAft>
                <a:spcPts val="0"/>
              </a:spcAft>
              <a:buSzPts val="2400"/>
              <a:buNone/>
              <a:defRPr sz="6396"/>
            </a:lvl6pPr>
            <a:lvl7pPr lvl="6" rtl="0">
              <a:spcBef>
                <a:spcPts val="0"/>
              </a:spcBef>
              <a:spcAft>
                <a:spcPts val="0"/>
              </a:spcAft>
              <a:buSzPts val="2400"/>
              <a:buNone/>
              <a:defRPr sz="6396"/>
            </a:lvl7pPr>
            <a:lvl8pPr lvl="7" rtl="0">
              <a:spcBef>
                <a:spcPts val="0"/>
              </a:spcBef>
              <a:spcAft>
                <a:spcPts val="0"/>
              </a:spcAft>
              <a:buSzPts val="2400"/>
              <a:buNone/>
              <a:defRPr sz="6396"/>
            </a:lvl8pPr>
            <a:lvl9pPr lvl="8" rtl="0">
              <a:spcBef>
                <a:spcPts val="0"/>
              </a:spcBef>
              <a:spcAft>
                <a:spcPts val="0"/>
              </a:spcAft>
              <a:buSzPts val="2400"/>
              <a:buNone/>
              <a:defRPr sz="6396"/>
            </a:lvl9pPr>
          </a:lstStyle>
          <a:p>
            <a:r>
              <a:t>xx%</a:t>
            </a:r>
          </a:p>
        </p:txBody>
      </p:sp>
      <p:sp>
        <p:nvSpPr>
          <p:cNvPr id="540" name="Google Shape;540;p13"/>
          <p:cNvSpPr txBox="1">
            <a:spLocks noGrp="1"/>
          </p:cNvSpPr>
          <p:nvPr>
            <p:ph type="title" idx="2" hasCustomPrompt="1"/>
          </p:nvPr>
        </p:nvSpPr>
        <p:spPr>
          <a:xfrm>
            <a:off x="6543895" y="6537600"/>
            <a:ext cx="1478015" cy="14776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6396" b="1"/>
            </a:lvl1pPr>
            <a:lvl2pPr lvl="1" rtl="0">
              <a:spcBef>
                <a:spcPts val="0"/>
              </a:spcBef>
              <a:spcAft>
                <a:spcPts val="0"/>
              </a:spcAft>
              <a:buSzPts val="2400"/>
              <a:buNone/>
              <a:defRPr sz="6396"/>
            </a:lvl2pPr>
            <a:lvl3pPr lvl="2" rtl="0">
              <a:spcBef>
                <a:spcPts val="0"/>
              </a:spcBef>
              <a:spcAft>
                <a:spcPts val="0"/>
              </a:spcAft>
              <a:buSzPts val="2400"/>
              <a:buNone/>
              <a:defRPr sz="6396"/>
            </a:lvl3pPr>
            <a:lvl4pPr lvl="3" rtl="0">
              <a:spcBef>
                <a:spcPts val="0"/>
              </a:spcBef>
              <a:spcAft>
                <a:spcPts val="0"/>
              </a:spcAft>
              <a:buSzPts val="2400"/>
              <a:buNone/>
              <a:defRPr sz="6396"/>
            </a:lvl4pPr>
            <a:lvl5pPr lvl="4" rtl="0">
              <a:spcBef>
                <a:spcPts val="0"/>
              </a:spcBef>
              <a:spcAft>
                <a:spcPts val="0"/>
              </a:spcAft>
              <a:buSzPts val="2400"/>
              <a:buNone/>
              <a:defRPr sz="6396"/>
            </a:lvl5pPr>
            <a:lvl6pPr lvl="5" rtl="0">
              <a:spcBef>
                <a:spcPts val="0"/>
              </a:spcBef>
              <a:spcAft>
                <a:spcPts val="0"/>
              </a:spcAft>
              <a:buSzPts val="2400"/>
              <a:buNone/>
              <a:defRPr sz="6396"/>
            </a:lvl6pPr>
            <a:lvl7pPr lvl="6" rtl="0">
              <a:spcBef>
                <a:spcPts val="0"/>
              </a:spcBef>
              <a:spcAft>
                <a:spcPts val="0"/>
              </a:spcAft>
              <a:buSzPts val="2400"/>
              <a:buNone/>
              <a:defRPr sz="6396"/>
            </a:lvl7pPr>
            <a:lvl8pPr lvl="7" rtl="0">
              <a:spcBef>
                <a:spcPts val="0"/>
              </a:spcBef>
              <a:spcAft>
                <a:spcPts val="0"/>
              </a:spcAft>
              <a:buSzPts val="2400"/>
              <a:buNone/>
              <a:defRPr sz="6396"/>
            </a:lvl8pPr>
            <a:lvl9pPr lvl="8" rtl="0">
              <a:spcBef>
                <a:spcPts val="0"/>
              </a:spcBef>
              <a:spcAft>
                <a:spcPts val="0"/>
              </a:spcAft>
              <a:buSzPts val="2400"/>
              <a:buNone/>
              <a:defRPr sz="6396"/>
            </a:lvl9pPr>
          </a:lstStyle>
          <a:p>
            <a:r>
              <a:t>xx%</a:t>
            </a:r>
          </a:p>
        </p:txBody>
      </p:sp>
      <p:sp>
        <p:nvSpPr>
          <p:cNvPr id="541" name="Google Shape;541;p13"/>
          <p:cNvSpPr txBox="1">
            <a:spLocks noGrp="1"/>
          </p:cNvSpPr>
          <p:nvPr>
            <p:ph type="title" idx="3" hasCustomPrompt="1"/>
          </p:nvPr>
        </p:nvSpPr>
        <p:spPr>
          <a:xfrm>
            <a:off x="6543895" y="9657600"/>
            <a:ext cx="1478015" cy="14776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6396" b="1"/>
            </a:lvl1pPr>
            <a:lvl2pPr lvl="1" rtl="0">
              <a:spcBef>
                <a:spcPts val="0"/>
              </a:spcBef>
              <a:spcAft>
                <a:spcPts val="0"/>
              </a:spcAft>
              <a:buSzPts val="2400"/>
              <a:buNone/>
              <a:defRPr sz="6396"/>
            </a:lvl2pPr>
            <a:lvl3pPr lvl="2" rtl="0">
              <a:spcBef>
                <a:spcPts val="0"/>
              </a:spcBef>
              <a:spcAft>
                <a:spcPts val="0"/>
              </a:spcAft>
              <a:buSzPts val="2400"/>
              <a:buNone/>
              <a:defRPr sz="6396"/>
            </a:lvl3pPr>
            <a:lvl4pPr lvl="3" rtl="0">
              <a:spcBef>
                <a:spcPts val="0"/>
              </a:spcBef>
              <a:spcAft>
                <a:spcPts val="0"/>
              </a:spcAft>
              <a:buSzPts val="2400"/>
              <a:buNone/>
              <a:defRPr sz="6396"/>
            </a:lvl4pPr>
            <a:lvl5pPr lvl="4" rtl="0">
              <a:spcBef>
                <a:spcPts val="0"/>
              </a:spcBef>
              <a:spcAft>
                <a:spcPts val="0"/>
              </a:spcAft>
              <a:buSzPts val="2400"/>
              <a:buNone/>
              <a:defRPr sz="6396"/>
            </a:lvl5pPr>
            <a:lvl6pPr lvl="5" rtl="0">
              <a:spcBef>
                <a:spcPts val="0"/>
              </a:spcBef>
              <a:spcAft>
                <a:spcPts val="0"/>
              </a:spcAft>
              <a:buSzPts val="2400"/>
              <a:buNone/>
              <a:defRPr sz="6396"/>
            </a:lvl6pPr>
            <a:lvl7pPr lvl="6" rtl="0">
              <a:spcBef>
                <a:spcPts val="0"/>
              </a:spcBef>
              <a:spcAft>
                <a:spcPts val="0"/>
              </a:spcAft>
              <a:buSzPts val="2400"/>
              <a:buNone/>
              <a:defRPr sz="6396"/>
            </a:lvl7pPr>
            <a:lvl8pPr lvl="7" rtl="0">
              <a:spcBef>
                <a:spcPts val="0"/>
              </a:spcBef>
              <a:spcAft>
                <a:spcPts val="0"/>
              </a:spcAft>
              <a:buSzPts val="2400"/>
              <a:buNone/>
              <a:defRPr sz="6396"/>
            </a:lvl8pPr>
            <a:lvl9pPr lvl="8" rtl="0">
              <a:spcBef>
                <a:spcPts val="0"/>
              </a:spcBef>
              <a:spcAft>
                <a:spcPts val="0"/>
              </a:spcAft>
              <a:buSzPts val="2400"/>
              <a:buNone/>
              <a:defRPr sz="6396"/>
            </a:lvl9pPr>
          </a:lstStyle>
          <a:p>
            <a:r>
              <a:t>xx%</a:t>
            </a:r>
          </a:p>
        </p:txBody>
      </p:sp>
      <p:grpSp>
        <p:nvGrpSpPr>
          <p:cNvPr id="542" name="Google Shape;542;p13"/>
          <p:cNvGrpSpPr/>
          <p:nvPr/>
        </p:nvGrpSpPr>
        <p:grpSpPr>
          <a:xfrm>
            <a:off x="22470117" y="9143986"/>
            <a:ext cx="2289004" cy="4571620"/>
            <a:chOff x="8428489" y="3428993"/>
            <a:chExt cx="858600" cy="1714357"/>
          </a:xfrm>
        </p:grpSpPr>
        <p:sp>
          <p:nvSpPr>
            <p:cNvPr id="543" name="Google Shape;543;p13"/>
            <p:cNvSpPr/>
            <p:nvPr/>
          </p:nvSpPr>
          <p:spPr>
            <a:xfrm>
              <a:off x="8428489"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44" name="Google Shape;544;p13"/>
            <p:cNvSpPr/>
            <p:nvPr/>
          </p:nvSpPr>
          <p:spPr>
            <a:xfrm>
              <a:off x="8428489"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545" name="Google Shape;545;p13"/>
          <p:cNvGrpSpPr/>
          <p:nvPr/>
        </p:nvGrpSpPr>
        <p:grpSpPr>
          <a:xfrm>
            <a:off x="-381243" y="5"/>
            <a:ext cx="2289004" cy="6857614"/>
            <a:chOff x="-143003" y="0"/>
            <a:chExt cx="858600" cy="2571605"/>
          </a:xfrm>
        </p:grpSpPr>
        <p:sp>
          <p:nvSpPr>
            <p:cNvPr id="546" name="Google Shape;546;p13"/>
            <p:cNvSpPr/>
            <p:nvPr/>
          </p:nvSpPr>
          <p:spPr>
            <a:xfrm>
              <a:off x="-143003" y="1714505"/>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47" name="Google Shape;547;p1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48" name="Google Shape;548;p1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549" name="Google Shape;549;p13"/>
            <p:cNvGrpSpPr/>
            <p:nvPr/>
          </p:nvGrpSpPr>
          <p:grpSpPr>
            <a:xfrm>
              <a:off x="17716" y="171402"/>
              <a:ext cx="537062" cy="685795"/>
              <a:chOff x="1544900" y="-2381700"/>
              <a:chExt cx="404475" cy="518050"/>
            </a:xfrm>
          </p:grpSpPr>
          <p:sp>
            <p:nvSpPr>
              <p:cNvPr id="550" name="Google Shape;550;p1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1" name="Google Shape;551;p1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2" name="Google Shape;552;p1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3" name="Google Shape;553;p1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554" name="Google Shape;554;p13"/>
            <p:cNvGrpSpPr/>
            <p:nvPr/>
          </p:nvGrpSpPr>
          <p:grpSpPr>
            <a:xfrm>
              <a:off x="30011" y="1028667"/>
              <a:ext cx="512278" cy="685813"/>
              <a:chOff x="2242450" y="-1760600"/>
              <a:chExt cx="388325" cy="518025"/>
            </a:xfrm>
          </p:grpSpPr>
          <p:sp>
            <p:nvSpPr>
              <p:cNvPr id="555" name="Google Shape;555;p1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6" name="Google Shape;556;p1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7" name="Google Shape;557;p1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8" name="Google Shape;558;p1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59" name="Google Shape;559;p1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60" name="Google Shape;560;p1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561" name="Google Shape;561;p13"/>
          <p:cNvGrpSpPr/>
          <p:nvPr/>
        </p:nvGrpSpPr>
        <p:grpSpPr>
          <a:xfrm>
            <a:off x="22470117" y="5"/>
            <a:ext cx="2289004" cy="6858014"/>
            <a:chOff x="8428489" y="0"/>
            <a:chExt cx="858600" cy="2571755"/>
          </a:xfrm>
        </p:grpSpPr>
        <p:sp>
          <p:nvSpPr>
            <p:cNvPr id="562" name="Google Shape;562;p13"/>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63" name="Google Shape;563;p1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64" name="Google Shape;564;p1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565" name="Google Shape;565;p13"/>
            <p:cNvGrpSpPr/>
            <p:nvPr/>
          </p:nvGrpSpPr>
          <p:grpSpPr>
            <a:xfrm>
              <a:off x="8589201" y="1028699"/>
              <a:ext cx="537069" cy="685799"/>
              <a:chOff x="2234375" y="-1139350"/>
              <a:chExt cx="404450" cy="517975"/>
            </a:xfrm>
          </p:grpSpPr>
          <p:sp>
            <p:nvSpPr>
              <p:cNvPr id="566" name="Google Shape;566;p1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67" name="Google Shape;567;p1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68" name="Google Shape;568;p1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69" name="Google Shape;569;p1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0" name="Google Shape;570;p1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1" name="Google Shape;571;p1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572" name="Google Shape;572;p13"/>
            <p:cNvGrpSpPr/>
            <p:nvPr/>
          </p:nvGrpSpPr>
          <p:grpSpPr>
            <a:xfrm>
              <a:off x="8589188" y="1885941"/>
              <a:ext cx="537076" cy="685813"/>
              <a:chOff x="2923900" y="-518250"/>
              <a:chExt cx="404425" cy="518025"/>
            </a:xfrm>
          </p:grpSpPr>
          <p:sp>
            <p:nvSpPr>
              <p:cNvPr id="573" name="Google Shape;573;p1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4" name="Google Shape;574;p1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5" name="Google Shape;575;p1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6" name="Google Shape;576;p1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7" name="Google Shape;577;p1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78" name="Google Shape;578;p1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579" name="Google Shape;579;p13"/>
          <p:cNvGrpSpPr/>
          <p:nvPr/>
        </p:nvGrpSpPr>
        <p:grpSpPr>
          <a:xfrm>
            <a:off x="-381243" y="9143986"/>
            <a:ext cx="2289004" cy="4571620"/>
            <a:chOff x="-143003" y="3428993"/>
            <a:chExt cx="858600" cy="1714357"/>
          </a:xfrm>
        </p:grpSpPr>
        <p:sp>
          <p:nvSpPr>
            <p:cNvPr id="580" name="Google Shape;580;p13"/>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1" name="Google Shape;581;p13"/>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582" name="Google Shape;582;p13"/>
            <p:cNvGrpSpPr/>
            <p:nvPr/>
          </p:nvGrpSpPr>
          <p:grpSpPr>
            <a:xfrm>
              <a:off x="17752" y="3600345"/>
              <a:ext cx="537081" cy="685828"/>
              <a:chOff x="4992325" y="-3002925"/>
              <a:chExt cx="404550" cy="518075"/>
            </a:xfrm>
          </p:grpSpPr>
          <p:sp>
            <p:nvSpPr>
              <p:cNvPr id="583" name="Google Shape;583;p13"/>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4" name="Google Shape;584;p13"/>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5" name="Google Shape;585;p13"/>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6" name="Google Shape;586;p13"/>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7" name="Google Shape;587;p13"/>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588" name="Google Shape;588;p13"/>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589" name="Google Shape;589;p13"/>
          <p:cNvSpPr txBox="1">
            <a:spLocks noGrp="1"/>
          </p:cNvSpPr>
          <p:nvPr>
            <p:ph type="title" idx="4"/>
          </p:nvPr>
        </p:nvSpPr>
        <p:spPr>
          <a:xfrm>
            <a:off x="1919500" y="1440000"/>
            <a:ext cx="20538650" cy="18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0" name="Google Shape;590;p13"/>
          <p:cNvSpPr txBox="1">
            <a:spLocks noGrp="1"/>
          </p:cNvSpPr>
          <p:nvPr>
            <p:ph type="title" idx="5"/>
          </p:nvPr>
        </p:nvSpPr>
        <p:spPr>
          <a:xfrm>
            <a:off x="8428205" y="3427428"/>
            <a:ext cx="940555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396"/>
            </a:lvl1pPr>
            <a:lvl2pPr lvl="1" rtl="0">
              <a:spcBef>
                <a:spcPts val="0"/>
              </a:spcBef>
              <a:spcAft>
                <a:spcPts val="0"/>
              </a:spcAft>
              <a:buSzPts val="2400"/>
              <a:buNone/>
              <a:defRPr sz="6396"/>
            </a:lvl2pPr>
            <a:lvl3pPr lvl="2" rtl="0">
              <a:spcBef>
                <a:spcPts val="0"/>
              </a:spcBef>
              <a:spcAft>
                <a:spcPts val="0"/>
              </a:spcAft>
              <a:buSzPts val="2400"/>
              <a:buNone/>
              <a:defRPr sz="6396"/>
            </a:lvl3pPr>
            <a:lvl4pPr lvl="3" rtl="0">
              <a:spcBef>
                <a:spcPts val="0"/>
              </a:spcBef>
              <a:spcAft>
                <a:spcPts val="0"/>
              </a:spcAft>
              <a:buSzPts val="2400"/>
              <a:buNone/>
              <a:defRPr sz="6396"/>
            </a:lvl4pPr>
            <a:lvl5pPr lvl="4" rtl="0">
              <a:spcBef>
                <a:spcPts val="0"/>
              </a:spcBef>
              <a:spcAft>
                <a:spcPts val="0"/>
              </a:spcAft>
              <a:buSzPts val="2400"/>
              <a:buNone/>
              <a:defRPr sz="6396"/>
            </a:lvl5pPr>
            <a:lvl6pPr lvl="5" rtl="0">
              <a:spcBef>
                <a:spcPts val="0"/>
              </a:spcBef>
              <a:spcAft>
                <a:spcPts val="0"/>
              </a:spcAft>
              <a:buSzPts val="2400"/>
              <a:buNone/>
              <a:defRPr sz="6396"/>
            </a:lvl6pPr>
            <a:lvl7pPr lvl="6" rtl="0">
              <a:spcBef>
                <a:spcPts val="0"/>
              </a:spcBef>
              <a:spcAft>
                <a:spcPts val="0"/>
              </a:spcAft>
              <a:buSzPts val="2400"/>
              <a:buNone/>
              <a:defRPr sz="6396"/>
            </a:lvl7pPr>
            <a:lvl8pPr lvl="7" rtl="0">
              <a:spcBef>
                <a:spcPts val="0"/>
              </a:spcBef>
              <a:spcAft>
                <a:spcPts val="0"/>
              </a:spcAft>
              <a:buSzPts val="2400"/>
              <a:buNone/>
              <a:defRPr sz="6396"/>
            </a:lvl8pPr>
            <a:lvl9pPr lvl="8" rtl="0">
              <a:spcBef>
                <a:spcPts val="0"/>
              </a:spcBef>
              <a:spcAft>
                <a:spcPts val="0"/>
              </a:spcAft>
              <a:buSzPts val="2400"/>
              <a:buNone/>
              <a:defRPr sz="6396"/>
            </a:lvl9pPr>
          </a:lstStyle>
          <a:p>
            <a:endParaRPr/>
          </a:p>
        </p:txBody>
      </p:sp>
      <p:sp>
        <p:nvSpPr>
          <p:cNvPr id="591" name="Google Shape;591;p13"/>
          <p:cNvSpPr txBox="1">
            <a:spLocks noGrp="1"/>
          </p:cNvSpPr>
          <p:nvPr>
            <p:ph type="subTitle" idx="1"/>
          </p:nvPr>
        </p:nvSpPr>
        <p:spPr>
          <a:xfrm>
            <a:off x="8428205" y="4701828"/>
            <a:ext cx="9405550" cy="134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373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2" name="Google Shape;592;p13"/>
          <p:cNvSpPr txBox="1">
            <a:spLocks noGrp="1"/>
          </p:cNvSpPr>
          <p:nvPr>
            <p:ph type="title" idx="6"/>
          </p:nvPr>
        </p:nvSpPr>
        <p:spPr>
          <a:xfrm>
            <a:off x="8428205" y="6537600"/>
            <a:ext cx="940555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396"/>
            </a:lvl1pPr>
            <a:lvl2pPr lvl="1" rtl="0">
              <a:spcBef>
                <a:spcPts val="0"/>
              </a:spcBef>
              <a:spcAft>
                <a:spcPts val="0"/>
              </a:spcAft>
              <a:buSzPts val="2400"/>
              <a:buNone/>
              <a:defRPr sz="6396"/>
            </a:lvl2pPr>
            <a:lvl3pPr lvl="2" rtl="0">
              <a:spcBef>
                <a:spcPts val="0"/>
              </a:spcBef>
              <a:spcAft>
                <a:spcPts val="0"/>
              </a:spcAft>
              <a:buSzPts val="2400"/>
              <a:buNone/>
              <a:defRPr sz="6396"/>
            </a:lvl3pPr>
            <a:lvl4pPr lvl="3" rtl="0">
              <a:spcBef>
                <a:spcPts val="0"/>
              </a:spcBef>
              <a:spcAft>
                <a:spcPts val="0"/>
              </a:spcAft>
              <a:buSzPts val="2400"/>
              <a:buNone/>
              <a:defRPr sz="6396"/>
            </a:lvl4pPr>
            <a:lvl5pPr lvl="4" rtl="0">
              <a:spcBef>
                <a:spcPts val="0"/>
              </a:spcBef>
              <a:spcAft>
                <a:spcPts val="0"/>
              </a:spcAft>
              <a:buSzPts val="2400"/>
              <a:buNone/>
              <a:defRPr sz="6396"/>
            </a:lvl5pPr>
            <a:lvl6pPr lvl="5" rtl="0">
              <a:spcBef>
                <a:spcPts val="0"/>
              </a:spcBef>
              <a:spcAft>
                <a:spcPts val="0"/>
              </a:spcAft>
              <a:buSzPts val="2400"/>
              <a:buNone/>
              <a:defRPr sz="6396"/>
            </a:lvl6pPr>
            <a:lvl7pPr lvl="6" rtl="0">
              <a:spcBef>
                <a:spcPts val="0"/>
              </a:spcBef>
              <a:spcAft>
                <a:spcPts val="0"/>
              </a:spcAft>
              <a:buSzPts val="2400"/>
              <a:buNone/>
              <a:defRPr sz="6396"/>
            </a:lvl7pPr>
            <a:lvl8pPr lvl="7" rtl="0">
              <a:spcBef>
                <a:spcPts val="0"/>
              </a:spcBef>
              <a:spcAft>
                <a:spcPts val="0"/>
              </a:spcAft>
              <a:buSzPts val="2400"/>
              <a:buNone/>
              <a:defRPr sz="6396"/>
            </a:lvl8pPr>
            <a:lvl9pPr lvl="8" rtl="0">
              <a:spcBef>
                <a:spcPts val="0"/>
              </a:spcBef>
              <a:spcAft>
                <a:spcPts val="0"/>
              </a:spcAft>
              <a:buSzPts val="2400"/>
              <a:buNone/>
              <a:defRPr sz="6396"/>
            </a:lvl9pPr>
          </a:lstStyle>
          <a:p>
            <a:endParaRPr/>
          </a:p>
        </p:txBody>
      </p:sp>
      <p:sp>
        <p:nvSpPr>
          <p:cNvPr id="593" name="Google Shape;593;p13"/>
          <p:cNvSpPr txBox="1">
            <a:spLocks noGrp="1"/>
          </p:cNvSpPr>
          <p:nvPr>
            <p:ph type="subTitle" idx="7"/>
          </p:nvPr>
        </p:nvSpPr>
        <p:spPr>
          <a:xfrm>
            <a:off x="8428205" y="7812000"/>
            <a:ext cx="9405550" cy="134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373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4" name="Google Shape;594;p13"/>
          <p:cNvSpPr txBox="1">
            <a:spLocks noGrp="1"/>
          </p:cNvSpPr>
          <p:nvPr>
            <p:ph type="title" idx="8"/>
          </p:nvPr>
        </p:nvSpPr>
        <p:spPr>
          <a:xfrm>
            <a:off x="8428205" y="9657600"/>
            <a:ext cx="940555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396"/>
            </a:lvl1pPr>
            <a:lvl2pPr lvl="1" rtl="0">
              <a:spcBef>
                <a:spcPts val="0"/>
              </a:spcBef>
              <a:spcAft>
                <a:spcPts val="0"/>
              </a:spcAft>
              <a:buSzPts val="2400"/>
              <a:buNone/>
              <a:defRPr sz="6396"/>
            </a:lvl2pPr>
            <a:lvl3pPr lvl="2" rtl="0">
              <a:spcBef>
                <a:spcPts val="0"/>
              </a:spcBef>
              <a:spcAft>
                <a:spcPts val="0"/>
              </a:spcAft>
              <a:buSzPts val="2400"/>
              <a:buNone/>
              <a:defRPr sz="6396"/>
            </a:lvl3pPr>
            <a:lvl4pPr lvl="3" rtl="0">
              <a:spcBef>
                <a:spcPts val="0"/>
              </a:spcBef>
              <a:spcAft>
                <a:spcPts val="0"/>
              </a:spcAft>
              <a:buSzPts val="2400"/>
              <a:buNone/>
              <a:defRPr sz="6396"/>
            </a:lvl4pPr>
            <a:lvl5pPr lvl="4" rtl="0">
              <a:spcBef>
                <a:spcPts val="0"/>
              </a:spcBef>
              <a:spcAft>
                <a:spcPts val="0"/>
              </a:spcAft>
              <a:buSzPts val="2400"/>
              <a:buNone/>
              <a:defRPr sz="6396"/>
            </a:lvl5pPr>
            <a:lvl6pPr lvl="5" rtl="0">
              <a:spcBef>
                <a:spcPts val="0"/>
              </a:spcBef>
              <a:spcAft>
                <a:spcPts val="0"/>
              </a:spcAft>
              <a:buSzPts val="2400"/>
              <a:buNone/>
              <a:defRPr sz="6396"/>
            </a:lvl6pPr>
            <a:lvl7pPr lvl="6" rtl="0">
              <a:spcBef>
                <a:spcPts val="0"/>
              </a:spcBef>
              <a:spcAft>
                <a:spcPts val="0"/>
              </a:spcAft>
              <a:buSzPts val="2400"/>
              <a:buNone/>
              <a:defRPr sz="6396"/>
            </a:lvl7pPr>
            <a:lvl8pPr lvl="7" rtl="0">
              <a:spcBef>
                <a:spcPts val="0"/>
              </a:spcBef>
              <a:spcAft>
                <a:spcPts val="0"/>
              </a:spcAft>
              <a:buSzPts val="2400"/>
              <a:buNone/>
              <a:defRPr sz="6396"/>
            </a:lvl8pPr>
            <a:lvl9pPr lvl="8" rtl="0">
              <a:spcBef>
                <a:spcPts val="0"/>
              </a:spcBef>
              <a:spcAft>
                <a:spcPts val="0"/>
              </a:spcAft>
              <a:buSzPts val="2400"/>
              <a:buNone/>
              <a:defRPr sz="6396"/>
            </a:lvl9pPr>
          </a:lstStyle>
          <a:p>
            <a:endParaRPr/>
          </a:p>
        </p:txBody>
      </p:sp>
      <p:sp>
        <p:nvSpPr>
          <p:cNvPr id="595" name="Google Shape;595;p13"/>
          <p:cNvSpPr txBox="1">
            <a:spLocks noGrp="1"/>
          </p:cNvSpPr>
          <p:nvPr>
            <p:ph type="subTitle" idx="9"/>
          </p:nvPr>
        </p:nvSpPr>
        <p:spPr>
          <a:xfrm>
            <a:off x="8428205" y="10932000"/>
            <a:ext cx="9405550" cy="134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373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40735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381242" y="4"/>
            <a:ext cx="2289004" cy="6857965"/>
            <a:chOff x="-143003" y="0"/>
            <a:chExt cx="858600" cy="2571737"/>
          </a:xfrm>
        </p:grpSpPr>
        <p:sp>
          <p:nvSpPr>
            <p:cNvPr id="57" name="Google Shape;57;p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 name="Google Shape;58;p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9" name="Google Shape;59;p3"/>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60" name="Google Shape;60;p3"/>
            <p:cNvGrpSpPr/>
            <p:nvPr/>
          </p:nvGrpSpPr>
          <p:grpSpPr>
            <a:xfrm>
              <a:off x="17716" y="171402"/>
              <a:ext cx="537062" cy="685795"/>
              <a:chOff x="1544900" y="-2381700"/>
              <a:chExt cx="404475" cy="518050"/>
            </a:xfrm>
          </p:grpSpPr>
          <p:sp>
            <p:nvSpPr>
              <p:cNvPr id="61" name="Google Shape;61;p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2" name="Google Shape;62;p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3" name="Google Shape;63;p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4" name="Google Shape;64;p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65" name="Google Shape;65;p3"/>
            <p:cNvGrpSpPr/>
            <p:nvPr/>
          </p:nvGrpSpPr>
          <p:grpSpPr>
            <a:xfrm>
              <a:off x="30011" y="1028667"/>
              <a:ext cx="512278" cy="685813"/>
              <a:chOff x="2242450" y="-1760600"/>
              <a:chExt cx="388325" cy="518025"/>
            </a:xfrm>
          </p:grpSpPr>
          <p:sp>
            <p:nvSpPr>
              <p:cNvPr id="66" name="Google Shape;66;p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7" name="Google Shape;67;p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8" name="Google Shape;68;p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69" name="Google Shape;69;p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0" name="Google Shape;70;p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1" name="Google Shape;71;p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72" name="Google Shape;72;p3"/>
            <p:cNvGrpSpPr/>
            <p:nvPr/>
          </p:nvGrpSpPr>
          <p:grpSpPr>
            <a:xfrm>
              <a:off x="17721" y="1885876"/>
              <a:ext cx="537062" cy="685861"/>
              <a:chOff x="2923850" y="-1139425"/>
              <a:chExt cx="404475" cy="518100"/>
            </a:xfrm>
          </p:grpSpPr>
          <p:sp>
            <p:nvSpPr>
              <p:cNvPr id="73" name="Google Shape;73;p3"/>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 name="Google Shape;74;p3"/>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 name="Google Shape;75;p3"/>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 name="Google Shape;76;p3"/>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 name="Google Shape;77;p3"/>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8" name="Google Shape;78;p3"/>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9" name="Google Shape;79;p3"/>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80" name="Google Shape;80;p3"/>
          <p:cNvGrpSpPr/>
          <p:nvPr/>
        </p:nvGrpSpPr>
        <p:grpSpPr>
          <a:xfrm>
            <a:off x="22470117" y="4"/>
            <a:ext cx="2289004" cy="6858013"/>
            <a:chOff x="8428489" y="0"/>
            <a:chExt cx="858600" cy="2571755"/>
          </a:xfrm>
        </p:grpSpPr>
        <p:sp>
          <p:nvSpPr>
            <p:cNvPr id="81" name="Google Shape;81;p3"/>
            <p:cNvSpPr/>
            <p:nvPr/>
          </p:nvSpPr>
          <p:spPr>
            <a:xfrm>
              <a:off x="8428489"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2" name="Google Shape;82;p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3" name="Google Shape;83;p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84" name="Google Shape;84;p3"/>
            <p:cNvGrpSpPr/>
            <p:nvPr/>
          </p:nvGrpSpPr>
          <p:grpSpPr>
            <a:xfrm>
              <a:off x="8589201" y="1028699"/>
              <a:ext cx="537069" cy="685799"/>
              <a:chOff x="2234375" y="-1139350"/>
              <a:chExt cx="404450" cy="517975"/>
            </a:xfrm>
          </p:grpSpPr>
          <p:sp>
            <p:nvSpPr>
              <p:cNvPr id="85" name="Google Shape;85;p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6" name="Google Shape;86;p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 name="Google Shape;87;p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8" name="Google Shape;88;p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9" name="Google Shape;89;p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90" name="Google Shape;90;p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91" name="Google Shape;91;p3"/>
            <p:cNvGrpSpPr/>
            <p:nvPr/>
          </p:nvGrpSpPr>
          <p:grpSpPr>
            <a:xfrm>
              <a:off x="8589188" y="1885941"/>
              <a:ext cx="537076" cy="685813"/>
              <a:chOff x="2923900" y="-518250"/>
              <a:chExt cx="404425" cy="518025"/>
            </a:xfrm>
          </p:grpSpPr>
          <p:sp>
            <p:nvSpPr>
              <p:cNvPr id="92" name="Google Shape;92;p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93" name="Google Shape;93;p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94" name="Google Shape;94;p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95" name="Google Shape;95;p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96" name="Google Shape;96;p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97" name="Google Shape;97;p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98" name="Google Shape;98;p3"/>
          <p:cNvGrpSpPr/>
          <p:nvPr/>
        </p:nvGrpSpPr>
        <p:grpSpPr>
          <a:xfrm>
            <a:off x="-381242" y="11430004"/>
            <a:ext cx="2289004" cy="2285907"/>
            <a:chOff x="-143003" y="4286250"/>
            <a:chExt cx="858600" cy="857215"/>
          </a:xfrm>
        </p:grpSpPr>
        <p:sp>
          <p:nvSpPr>
            <p:cNvPr id="99" name="Google Shape;99;p3"/>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00" name="Google Shape;100;p3"/>
            <p:cNvGrpSpPr/>
            <p:nvPr/>
          </p:nvGrpSpPr>
          <p:grpSpPr>
            <a:xfrm>
              <a:off x="17737" y="4457647"/>
              <a:ext cx="537088" cy="685818"/>
              <a:chOff x="5681800" y="-2381750"/>
              <a:chExt cx="404525" cy="517950"/>
            </a:xfrm>
          </p:grpSpPr>
          <p:sp>
            <p:nvSpPr>
              <p:cNvPr id="101" name="Google Shape;101;p3"/>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02" name="Google Shape;102;p3"/>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03" name="Google Shape;103;p3"/>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04" name="Google Shape;104;p3"/>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05" name="Google Shape;105;p3"/>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06" name="Google Shape;106;p3"/>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07" name="Google Shape;107;p3"/>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108" name="Google Shape;108;p3"/>
          <p:cNvGrpSpPr/>
          <p:nvPr/>
        </p:nvGrpSpPr>
        <p:grpSpPr>
          <a:xfrm>
            <a:off x="22470117" y="11430004"/>
            <a:ext cx="2289004" cy="2285917"/>
            <a:chOff x="8428489" y="4286250"/>
            <a:chExt cx="858600" cy="857219"/>
          </a:xfrm>
        </p:grpSpPr>
        <p:sp>
          <p:nvSpPr>
            <p:cNvPr id="109" name="Google Shape;109;p3"/>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110" name="Google Shape;110;p3"/>
            <p:cNvGrpSpPr/>
            <p:nvPr/>
          </p:nvGrpSpPr>
          <p:grpSpPr>
            <a:xfrm>
              <a:off x="8591340" y="4457655"/>
              <a:ext cx="532976" cy="685813"/>
              <a:chOff x="5682300" y="-1760600"/>
              <a:chExt cx="403525" cy="518025"/>
            </a:xfrm>
          </p:grpSpPr>
          <p:sp>
            <p:nvSpPr>
              <p:cNvPr id="111" name="Google Shape;111;p3"/>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12" name="Google Shape;112;p3"/>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113" name="Google Shape;113;p3"/>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
        <p:nvSpPr>
          <p:cNvPr id="114" name="Google Shape;114;p3"/>
          <p:cNvSpPr txBox="1">
            <a:spLocks noGrp="1"/>
          </p:cNvSpPr>
          <p:nvPr>
            <p:ph type="title"/>
          </p:nvPr>
        </p:nvSpPr>
        <p:spPr>
          <a:xfrm>
            <a:off x="1919233" y="6313600"/>
            <a:ext cx="20538650" cy="2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3863"/>
            </a:lvl1pPr>
            <a:lvl2pPr lvl="1" algn="ctr" rtl="0">
              <a:spcBef>
                <a:spcPts val="0"/>
              </a:spcBef>
              <a:spcAft>
                <a:spcPts val="0"/>
              </a:spcAft>
              <a:buSzPts val="3600"/>
              <a:buNone/>
              <a:defRPr sz="9598"/>
            </a:lvl2pPr>
            <a:lvl3pPr lvl="2" algn="ctr" rtl="0">
              <a:spcBef>
                <a:spcPts val="0"/>
              </a:spcBef>
              <a:spcAft>
                <a:spcPts val="0"/>
              </a:spcAft>
              <a:buSzPts val="3600"/>
              <a:buNone/>
              <a:defRPr sz="9598"/>
            </a:lvl3pPr>
            <a:lvl4pPr lvl="3" algn="ctr" rtl="0">
              <a:spcBef>
                <a:spcPts val="0"/>
              </a:spcBef>
              <a:spcAft>
                <a:spcPts val="0"/>
              </a:spcAft>
              <a:buSzPts val="3600"/>
              <a:buNone/>
              <a:defRPr sz="9598"/>
            </a:lvl4pPr>
            <a:lvl5pPr lvl="4" algn="ctr" rtl="0">
              <a:spcBef>
                <a:spcPts val="0"/>
              </a:spcBef>
              <a:spcAft>
                <a:spcPts val="0"/>
              </a:spcAft>
              <a:buSzPts val="3600"/>
              <a:buNone/>
              <a:defRPr sz="9598"/>
            </a:lvl5pPr>
            <a:lvl6pPr lvl="5" algn="ctr" rtl="0">
              <a:spcBef>
                <a:spcPts val="0"/>
              </a:spcBef>
              <a:spcAft>
                <a:spcPts val="0"/>
              </a:spcAft>
              <a:buSzPts val="3600"/>
              <a:buNone/>
              <a:defRPr sz="9598"/>
            </a:lvl6pPr>
            <a:lvl7pPr lvl="6" algn="ctr" rtl="0">
              <a:spcBef>
                <a:spcPts val="0"/>
              </a:spcBef>
              <a:spcAft>
                <a:spcPts val="0"/>
              </a:spcAft>
              <a:buSzPts val="3600"/>
              <a:buNone/>
              <a:defRPr sz="9598"/>
            </a:lvl7pPr>
            <a:lvl8pPr lvl="7" algn="ctr" rtl="0">
              <a:spcBef>
                <a:spcPts val="0"/>
              </a:spcBef>
              <a:spcAft>
                <a:spcPts val="0"/>
              </a:spcAft>
              <a:buSzPts val="3600"/>
              <a:buNone/>
              <a:defRPr sz="9598"/>
            </a:lvl8pPr>
            <a:lvl9pPr lvl="8" algn="ctr" rtl="0">
              <a:spcBef>
                <a:spcPts val="0"/>
              </a:spcBef>
              <a:spcAft>
                <a:spcPts val="0"/>
              </a:spcAft>
              <a:buSzPts val="3600"/>
              <a:buNone/>
              <a:defRPr sz="9598"/>
            </a:lvl9pPr>
          </a:lstStyle>
          <a:p>
            <a:endParaRPr/>
          </a:p>
        </p:txBody>
      </p:sp>
      <p:sp>
        <p:nvSpPr>
          <p:cNvPr id="115" name="Google Shape;115;p3"/>
          <p:cNvSpPr txBox="1">
            <a:spLocks noGrp="1"/>
          </p:cNvSpPr>
          <p:nvPr>
            <p:ph type="title" idx="2" hasCustomPrompt="1"/>
          </p:nvPr>
        </p:nvSpPr>
        <p:spPr>
          <a:xfrm>
            <a:off x="10844908" y="3625600"/>
            <a:ext cx="2687300" cy="26880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5200"/>
              <a:buNone/>
              <a:defRPr sz="13863" b="1"/>
            </a:lvl1pPr>
            <a:lvl2pPr lvl="1" algn="ctr" rtl="0">
              <a:spcBef>
                <a:spcPts val="0"/>
              </a:spcBef>
              <a:spcAft>
                <a:spcPts val="0"/>
              </a:spcAft>
              <a:buSzPts val="6000"/>
              <a:buNone/>
              <a:defRPr sz="15996"/>
            </a:lvl2pPr>
            <a:lvl3pPr lvl="2" algn="ctr" rtl="0">
              <a:spcBef>
                <a:spcPts val="0"/>
              </a:spcBef>
              <a:spcAft>
                <a:spcPts val="0"/>
              </a:spcAft>
              <a:buSzPts val="6000"/>
              <a:buNone/>
              <a:defRPr sz="15996"/>
            </a:lvl3pPr>
            <a:lvl4pPr lvl="3" algn="ctr" rtl="0">
              <a:spcBef>
                <a:spcPts val="0"/>
              </a:spcBef>
              <a:spcAft>
                <a:spcPts val="0"/>
              </a:spcAft>
              <a:buSzPts val="6000"/>
              <a:buNone/>
              <a:defRPr sz="15996"/>
            </a:lvl4pPr>
            <a:lvl5pPr lvl="4" algn="ctr" rtl="0">
              <a:spcBef>
                <a:spcPts val="0"/>
              </a:spcBef>
              <a:spcAft>
                <a:spcPts val="0"/>
              </a:spcAft>
              <a:buSzPts val="6000"/>
              <a:buNone/>
              <a:defRPr sz="15996"/>
            </a:lvl5pPr>
            <a:lvl6pPr lvl="5" algn="ctr" rtl="0">
              <a:spcBef>
                <a:spcPts val="0"/>
              </a:spcBef>
              <a:spcAft>
                <a:spcPts val="0"/>
              </a:spcAft>
              <a:buSzPts val="6000"/>
              <a:buNone/>
              <a:defRPr sz="15996"/>
            </a:lvl6pPr>
            <a:lvl7pPr lvl="6" algn="ctr" rtl="0">
              <a:spcBef>
                <a:spcPts val="0"/>
              </a:spcBef>
              <a:spcAft>
                <a:spcPts val="0"/>
              </a:spcAft>
              <a:buSzPts val="6000"/>
              <a:buNone/>
              <a:defRPr sz="15996"/>
            </a:lvl7pPr>
            <a:lvl8pPr lvl="7" algn="ctr" rtl="0">
              <a:spcBef>
                <a:spcPts val="0"/>
              </a:spcBef>
              <a:spcAft>
                <a:spcPts val="0"/>
              </a:spcAft>
              <a:buSzPts val="6000"/>
              <a:buNone/>
              <a:defRPr sz="15996"/>
            </a:lvl8pPr>
            <a:lvl9pPr lvl="8" algn="ctr" rtl="0">
              <a:spcBef>
                <a:spcPts val="0"/>
              </a:spcBef>
              <a:spcAft>
                <a:spcPts val="0"/>
              </a:spcAft>
              <a:buSzPts val="6000"/>
              <a:buNone/>
              <a:defRPr sz="15996"/>
            </a:lvl9pPr>
          </a:lstStyle>
          <a:p>
            <a:r>
              <a:t>xx%</a:t>
            </a:r>
          </a:p>
        </p:txBody>
      </p:sp>
      <p:sp>
        <p:nvSpPr>
          <p:cNvPr id="116" name="Google Shape;116;p3"/>
          <p:cNvSpPr txBox="1">
            <a:spLocks noGrp="1"/>
          </p:cNvSpPr>
          <p:nvPr>
            <p:ph type="subTitle" idx="1"/>
          </p:nvPr>
        </p:nvSpPr>
        <p:spPr>
          <a:xfrm>
            <a:off x="1919233" y="8940800"/>
            <a:ext cx="20538650" cy="114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4266">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24"/>
        <p:cNvGrpSpPr/>
        <p:nvPr/>
      </p:nvGrpSpPr>
      <p:grpSpPr>
        <a:xfrm>
          <a:off x="0" y="0"/>
          <a:ext cx="0" cy="0"/>
          <a:chOff x="0" y="0"/>
          <a:chExt cx="0" cy="0"/>
        </a:xfrm>
      </p:grpSpPr>
      <p:grpSp>
        <p:nvGrpSpPr>
          <p:cNvPr id="725" name="Google Shape;725;p16"/>
          <p:cNvGrpSpPr/>
          <p:nvPr/>
        </p:nvGrpSpPr>
        <p:grpSpPr>
          <a:xfrm>
            <a:off x="-381243" y="9143986"/>
            <a:ext cx="2289004" cy="4571620"/>
            <a:chOff x="-143003" y="3428993"/>
            <a:chExt cx="858600" cy="1714357"/>
          </a:xfrm>
        </p:grpSpPr>
        <p:sp>
          <p:nvSpPr>
            <p:cNvPr id="726" name="Google Shape;726;p16"/>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27" name="Google Shape;727;p16"/>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728" name="Google Shape;728;p16"/>
          <p:cNvGrpSpPr/>
          <p:nvPr/>
        </p:nvGrpSpPr>
        <p:grpSpPr>
          <a:xfrm>
            <a:off x="22470117" y="0"/>
            <a:ext cx="2289004" cy="4571996"/>
            <a:chOff x="8428489" y="0"/>
            <a:chExt cx="858600" cy="1714498"/>
          </a:xfrm>
        </p:grpSpPr>
        <p:sp>
          <p:nvSpPr>
            <p:cNvPr id="729" name="Google Shape;729;p16"/>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30" name="Google Shape;730;p16"/>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731" name="Google Shape;731;p16"/>
            <p:cNvGrpSpPr/>
            <p:nvPr/>
          </p:nvGrpSpPr>
          <p:grpSpPr>
            <a:xfrm>
              <a:off x="8589182" y="171350"/>
              <a:ext cx="537084" cy="685856"/>
              <a:chOff x="1544975" y="-1760675"/>
              <a:chExt cx="404400" cy="518175"/>
            </a:xfrm>
          </p:grpSpPr>
          <p:sp>
            <p:nvSpPr>
              <p:cNvPr id="732" name="Google Shape;732;p16"/>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33" name="Google Shape;733;p16"/>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34" name="Google Shape;734;p16"/>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35" name="Google Shape;735;p16"/>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36" name="Google Shape;736;p16"/>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37" name="Google Shape;737;p16"/>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738" name="Google Shape;738;p16"/>
            <p:cNvGrpSpPr/>
            <p:nvPr/>
          </p:nvGrpSpPr>
          <p:grpSpPr>
            <a:xfrm>
              <a:off x="8589201" y="1028699"/>
              <a:ext cx="537069" cy="685799"/>
              <a:chOff x="2234375" y="-1139350"/>
              <a:chExt cx="404450" cy="517975"/>
            </a:xfrm>
          </p:grpSpPr>
          <p:sp>
            <p:nvSpPr>
              <p:cNvPr id="739" name="Google Shape;739;p16"/>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0" name="Google Shape;740;p16"/>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1" name="Google Shape;741;p16"/>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2" name="Google Shape;742;p16"/>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3" name="Google Shape;743;p16"/>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4" name="Google Shape;744;p16"/>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745" name="Google Shape;745;p16"/>
          <p:cNvGrpSpPr/>
          <p:nvPr/>
        </p:nvGrpSpPr>
        <p:grpSpPr>
          <a:xfrm>
            <a:off x="22470117" y="6857990"/>
            <a:ext cx="2289004" cy="6857612"/>
            <a:chOff x="8428489" y="2571746"/>
            <a:chExt cx="858600" cy="2571604"/>
          </a:xfrm>
        </p:grpSpPr>
        <p:sp>
          <p:nvSpPr>
            <p:cNvPr id="746" name="Google Shape;746;p16"/>
            <p:cNvSpPr/>
            <p:nvPr/>
          </p:nvSpPr>
          <p:spPr>
            <a:xfrm>
              <a:off x="8428489" y="428625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7" name="Google Shape;747;p16"/>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48" name="Google Shape;748;p16"/>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749" name="Google Shape;749;p16"/>
            <p:cNvGrpSpPr/>
            <p:nvPr/>
          </p:nvGrpSpPr>
          <p:grpSpPr>
            <a:xfrm>
              <a:off x="8589184" y="2743098"/>
              <a:ext cx="537076" cy="685828"/>
              <a:chOff x="4302875" y="-3002975"/>
              <a:chExt cx="404425" cy="518075"/>
            </a:xfrm>
          </p:grpSpPr>
          <p:sp>
            <p:nvSpPr>
              <p:cNvPr id="750" name="Google Shape;750;p16"/>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1" name="Google Shape;751;p16"/>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2" name="Google Shape;752;p16"/>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3" name="Google Shape;753;p16"/>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4" name="Google Shape;754;p16"/>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755" name="Google Shape;755;p16"/>
            <p:cNvGrpSpPr/>
            <p:nvPr/>
          </p:nvGrpSpPr>
          <p:grpSpPr>
            <a:xfrm>
              <a:off x="8589202" y="3600363"/>
              <a:ext cx="537069" cy="685828"/>
              <a:chOff x="4992325" y="-2381725"/>
              <a:chExt cx="404450" cy="518075"/>
            </a:xfrm>
          </p:grpSpPr>
          <p:sp>
            <p:nvSpPr>
              <p:cNvPr id="756" name="Google Shape;756;p16"/>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7" name="Google Shape;757;p16"/>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8" name="Google Shape;758;p16"/>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59" name="Google Shape;759;p16"/>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760" name="Google Shape;760;p16"/>
          <p:cNvGrpSpPr/>
          <p:nvPr/>
        </p:nvGrpSpPr>
        <p:grpSpPr>
          <a:xfrm>
            <a:off x="-381243" y="1"/>
            <a:ext cx="2289004" cy="6857966"/>
            <a:chOff x="-143003" y="0"/>
            <a:chExt cx="858600" cy="2571737"/>
          </a:xfrm>
        </p:grpSpPr>
        <p:sp>
          <p:nvSpPr>
            <p:cNvPr id="761" name="Google Shape;761;p16"/>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2" name="Google Shape;762;p16"/>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3" name="Google Shape;763;p16"/>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764" name="Google Shape;764;p16"/>
            <p:cNvGrpSpPr/>
            <p:nvPr/>
          </p:nvGrpSpPr>
          <p:grpSpPr>
            <a:xfrm>
              <a:off x="30011" y="1028667"/>
              <a:ext cx="512278" cy="685813"/>
              <a:chOff x="2242450" y="-1760600"/>
              <a:chExt cx="388325" cy="518025"/>
            </a:xfrm>
          </p:grpSpPr>
          <p:sp>
            <p:nvSpPr>
              <p:cNvPr id="765" name="Google Shape;765;p16"/>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6" name="Google Shape;766;p16"/>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7" name="Google Shape;767;p16"/>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8" name="Google Shape;768;p16"/>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69" name="Google Shape;769;p16"/>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0" name="Google Shape;770;p16"/>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771" name="Google Shape;771;p16"/>
            <p:cNvGrpSpPr/>
            <p:nvPr/>
          </p:nvGrpSpPr>
          <p:grpSpPr>
            <a:xfrm>
              <a:off x="17721" y="1885876"/>
              <a:ext cx="537062" cy="685861"/>
              <a:chOff x="2923850" y="-1139425"/>
              <a:chExt cx="404475" cy="518100"/>
            </a:xfrm>
          </p:grpSpPr>
          <p:sp>
            <p:nvSpPr>
              <p:cNvPr id="772" name="Google Shape;772;p16"/>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3" name="Google Shape;773;p16"/>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4" name="Google Shape;774;p16"/>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5" name="Google Shape;775;p16"/>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6" name="Google Shape;776;p16"/>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7" name="Google Shape;777;p16"/>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78" name="Google Shape;778;p16"/>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779" name="Google Shape;779;p16"/>
          <p:cNvSpPr txBox="1">
            <a:spLocks noGrp="1"/>
          </p:cNvSpPr>
          <p:nvPr>
            <p:ph type="subTitle" idx="1"/>
          </p:nvPr>
        </p:nvSpPr>
        <p:spPr>
          <a:xfrm>
            <a:off x="4486831" y="8253600"/>
            <a:ext cx="15403988" cy="1805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4265">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80" name="Google Shape;780;p16"/>
          <p:cNvSpPr txBox="1">
            <a:spLocks noGrp="1"/>
          </p:cNvSpPr>
          <p:nvPr>
            <p:ph type="title"/>
          </p:nvPr>
        </p:nvSpPr>
        <p:spPr>
          <a:xfrm>
            <a:off x="4486831" y="3656800"/>
            <a:ext cx="15403988" cy="4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65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873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81"/>
        <p:cNvGrpSpPr/>
        <p:nvPr/>
      </p:nvGrpSpPr>
      <p:grpSpPr>
        <a:xfrm>
          <a:off x="0" y="0"/>
          <a:ext cx="0" cy="0"/>
          <a:chOff x="0" y="0"/>
          <a:chExt cx="0" cy="0"/>
        </a:xfrm>
      </p:grpSpPr>
      <p:grpSp>
        <p:nvGrpSpPr>
          <p:cNvPr id="782" name="Google Shape;782;p17"/>
          <p:cNvGrpSpPr/>
          <p:nvPr/>
        </p:nvGrpSpPr>
        <p:grpSpPr>
          <a:xfrm>
            <a:off x="-381243" y="4"/>
            <a:ext cx="2289004" cy="2285860"/>
            <a:chOff x="-143003" y="0"/>
            <a:chExt cx="858600" cy="857197"/>
          </a:xfrm>
        </p:grpSpPr>
        <p:sp>
          <p:nvSpPr>
            <p:cNvPr id="783" name="Google Shape;783;p17"/>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784" name="Google Shape;784;p17"/>
            <p:cNvGrpSpPr/>
            <p:nvPr/>
          </p:nvGrpSpPr>
          <p:grpSpPr>
            <a:xfrm>
              <a:off x="17716" y="171402"/>
              <a:ext cx="537062" cy="685795"/>
              <a:chOff x="1544900" y="-2381700"/>
              <a:chExt cx="404475" cy="518050"/>
            </a:xfrm>
          </p:grpSpPr>
          <p:sp>
            <p:nvSpPr>
              <p:cNvPr id="785" name="Google Shape;785;p17"/>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86" name="Google Shape;786;p17"/>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87" name="Google Shape;787;p17"/>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88" name="Google Shape;788;p17"/>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789" name="Google Shape;789;p17"/>
          <p:cNvGrpSpPr/>
          <p:nvPr/>
        </p:nvGrpSpPr>
        <p:grpSpPr>
          <a:xfrm>
            <a:off x="22470117" y="5"/>
            <a:ext cx="2289004" cy="2285886"/>
            <a:chOff x="8428489" y="0"/>
            <a:chExt cx="858600" cy="857207"/>
          </a:xfrm>
        </p:grpSpPr>
        <p:sp>
          <p:nvSpPr>
            <p:cNvPr id="790" name="Google Shape;790;p17"/>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791" name="Google Shape;791;p17"/>
            <p:cNvGrpSpPr/>
            <p:nvPr/>
          </p:nvGrpSpPr>
          <p:grpSpPr>
            <a:xfrm>
              <a:off x="8589182" y="171350"/>
              <a:ext cx="537084" cy="685856"/>
              <a:chOff x="1544975" y="-1760675"/>
              <a:chExt cx="404400" cy="518175"/>
            </a:xfrm>
          </p:grpSpPr>
          <p:sp>
            <p:nvSpPr>
              <p:cNvPr id="792" name="Google Shape;792;p17"/>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93" name="Google Shape;793;p17"/>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94" name="Google Shape;794;p17"/>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95" name="Google Shape;795;p17"/>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96" name="Google Shape;796;p17"/>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797" name="Google Shape;797;p17"/>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798" name="Google Shape;798;p17"/>
          <p:cNvGrpSpPr/>
          <p:nvPr/>
        </p:nvGrpSpPr>
        <p:grpSpPr>
          <a:xfrm>
            <a:off x="-381243" y="11430004"/>
            <a:ext cx="2289004" cy="2285908"/>
            <a:chOff x="-143003" y="4286250"/>
            <a:chExt cx="858600" cy="857215"/>
          </a:xfrm>
        </p:grpSpPr>
        <p:sp>
          <p:nvSpPr>
            <p:cNvPr id="799" name="Google Shape;799;p17"/>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800" name="Google Shape;800;p17"/>
            <p:cNvGrpSpPr/>
            <p:nvPr/>
          </p:nvGrpSpPr>
          <p:grpSpPr>
            <a:xfrm>
              <a:off x="17737" y="4457647"/>
              <a:ext cx="537088" cy="685818"/>
              <a:chOff x="5681800" y="-2381750"/>
              <a:chExt cx="404525" cy="517950"/>
            </a:xfrm>
          </p:grpSpPr>
          <p:sp>
            <p:nvSpPr>
              <p:cNvPr id="801" name="Google Shape;801;p17"/>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02" name="Google Shape;802;p17"/>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03" name="Google Shape;803;p17"/>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04" name="Google Shape;804;p17"/>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05" name="Google Shape;805;p17"/>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06" name="Google Shape;806;p17"/>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07" name="Google Shape;807;p17"/>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808" name="Google Shape;808;p17"/>
          <p:cNvGrpSpPr/>
          <p:nvPr/>
        </p:nvGrpSpPr>
        <p:grpSpPr>
          <a:xfrm>
            <a:off x="22470117" y="11430005"/>
            <a:ext cx="2289004" cy="2285918"/>
            <a:chOff x="8428489" y="4286250"/>
            <a:chExt cx="858600" cy="857219"/>
          </a:xfrm>
        </p:grpSpPr>
        <p:sp>
          <p:nvSpPr>
            <p:cNvPr id="809" name="Google Shape;809;p17"/>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810" name="Google Shape;810;p17"/>
            <p:cNvGrpSpPr/>
            <p:nvPr/>
          </p:nvGrpSpPr>
          <p:grpSpPr>
            <a:xfrm>
              <a:off x="8591340" y="4457655"/>
              <a:ext cx="532976" cy="685813"/>
              <a:chOff x="5682300" y="-1760600"/>
              <a:chExt cx="403525" cy="518025"/>
            </a:xfrm>
          </p:grpSpPr>
          <p:sp>
            <p:nvSpPr>
              <p:cNvPr id="811" name="Google Shape;811;p17"/>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12" name="Google Shape;812;p17"/>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813" name="Google Shape;813;p17"/>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814" name="Google Shape;814;p17"/>
          <p:cNvSpPr txBox="1">
            <a:spLocks noGrp="1"/>
          </p:cNvSpPr>
          <p:nvPr>
            <p:ph type="subTitle" idx="1"/>
          </p:nvPr>
        </p:nvSpPr>
        <p:spPr>
          <a:xfrm>
            <a:off x="1919500" y="7145200"/>
            <a:ext cx="7438063" cy="279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15" name="Google Shape;815;p17"/>
          <p:cNvSpPr txBox="1">
            <a:spLocks noGrp="1"/>
          </p:cNvSpPr>
          <p:nvPr>
            <p:ph type="title"/>
          </p:nvPr>
        </p:nvSpPr>
        <p:spPr>
          <a:xfrm>
            <a:off x="1919500" y="3779600"/>
            <a:ext cx="7438063" cy="33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4426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83"/>
        <p:cNvGrpSpPr/>
        <p:nvPr/>
      </p:nvGrpSpPr>
      <p:grpSpPr>
        <a:xfrm>
          <a:off x="0" y="0"/>
          <a:ext cx="0" cy="0"/>
          <a:chOff x="0" y="0"/>
          <a:chExt cx="0" cy="0"/>
        </a:xfrm>
      </p:grpSpPr>
      <p:sp>
        <p:nvSpPr>
          <p:cNvPr id="953" name="Google Shape;953;p19"/>
          <p:cNvSpPr txBox="1">
            <a:spLocks noGrp="1"/>
          </p:cNvSpPr>
          <p:nvPr>
            <p:ph type="subTitle" idx="1"/>
          </p:nvPr>
        </p:nvSpPr>
        <p:spPr>
          <a:xfrm>
            <a:off x="4207172" y="6426800"/>
            <a:ext cx="7697195" cy="279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54" name="Google Shape;954;p19"/>
          <p:cNvSpPr txBox="1">
            <a:spLocks noGrp="1"/>
          </p:cNvSpPr>
          <p:nvPr>
            <p:ph type="title"/>
          </p:nvPr>
        </p:nvSpPr>
        <p:spPr>
          <a:xfrm>
            <a:off x="4207172" y="4498000"/>
            <a:ext cx="7697195" cy="19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0533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spTree>
      <p:nvGrpSpPr>
        <p:cNvPr id="1" name="Shape 1382"/>
        <p:cNvGrpSpPr/>
        <p:nvPr/>
      </p:nvGrpSpPr>
      <p:grpSpPr>
        <a:xfrm>
          <a:off x="0" y="0"/>
          <a:ext cx="0" cy="0"/>
          <a:chOff x="0" y="0"/>
          <a:chExt cx="0" cy="0"/>
        </a:xfrm>
      </p:grpSpPr>
      <p:grpSp>
        <p:nvGrpSpPr>
          <p:cNvPr id="1413" name="Google Shape;1413;p28"/>
          <p:cNvGrpSpPr/>
          <p:nvPr/>
        </p:nvGrpSpPr>
        <p:grpSpPr>
          <a:xfrm>
            <a:off x="22470117" y="4"/>
            <a:ext cx="2289004" cy="13715600"/>
            <a:chOff x="8428489" y="0"/>
            <a:chExt cx="858600" cy="5143350"/>
          </a:xfrm>
        </p:grpSpPr>
        <p:sp>
          <p:nvSpPr>
            <p:cNvPr id="1414" name="Google Shape;1414;p28"/>
            <p:cNvSpPr/>
            <p:nvPr/>
          </p:nvSpPr>
          <p:spPr>
            <a:xfrm>
              <a:off x="8428489" y="857262"/>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15" name="Google Shape;1415;p28"/>
            <p:cNvSpPr/>
            <p:nvPr/>
          </p:nvSpPr>
          <p:spPr>
            <a:xfrm>
              <a:off x="8428489"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16" name="Google Shape;1416;p28"/>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17" name="Google Shape;1417;p28"/>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18" name="Google Shape;1418;p28"/>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19" name="Google Shape;1419;p28"/>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420" name="Google Shape;1420;p28"/>
            <p:cNvGrpSpPr/>
            <p:nvPr/>
          </p:nvGrpSpPr>
          <p:grpSpPr>
            <a:xfrm>
              <a:off x="8589182" y="171350"/>
              <a:ext cx="537084" cy="685856"/>
              <a:chOff x="1544975" y="-1760675"/>
              <a:chExt cx="404400" cy="518175"/>
            </a:xfrm>
          </p:grpSpPr>
          <p:sp>
            <p:nvSpPr>
              <p:cNvPr id="1421" name="Google Shape;1421;p28"/>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22" name="Google Shape;1422;p28"/>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23" name="Google Shape;1423;p28"/>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24" name="Google Shape;1424;p28"/>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25" name="Google Shape;1425;p28"/>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26" name="Google Shape;1426;p28"/>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427" name="Google Shape;1427;p28"/>
            <p:cNvGrpSpPr/>
            <p:nvPr/>
          </p:nvGrpSpPr>
          <p:grpSpPr>
            <a:xfrm>
              <a:off x="8589188" y="1885941"/>
              <a:ext cx="537076" cy="685813"/>
              <a:chOff x="2923900" y="-518250"/>
              <a:chExt cx="404425" cy="518025"/>
            </a:xfrm>
          </p:grpSpPr>
          <p:sp>
            <p:nvSpPr>
              <p:cNvPr id="1428" name="Google Shape;1428;p28"/>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29" name="Google Shape;1429;p28"/>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0" name="Google Shape;1430;p28"/>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1" name="Google Shape;1431;p28"/>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2" name="Google Shape;1432;p28"/>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3" name="Google Shape;1433;p28"/>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434" name="Google Shape;1434;p28"/>
            <p:cNvGrpSpPr/>
            <p:nvPr/>
          </p:nvGrpSpPr>
          <p:grpSpPr>
            <a:xfrm>
              <a:off x="8589202" y="3600363"/>
              <a:ext cx="537069" cy="685828"/>
              <a:chOff x="4992325" y="-2381725"/>
              <a:chExt cx="404450" cy="518075"/>
            </a:xfrm>
          </p:grpSpPr>
          <p:sp>
            <p:nvSpPr>
              <p:cNvPr id="1435" name="Google Shape;1435;p28"/>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6" name="Google Shape;1436;p28"/>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7" name="Google Shape;1437;p28"/>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438" name="Google Shape;1438;p28"/>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
        <p:nvSpPr>
          <p:cNvPr id="2" name="Google Shape;1396;p28">
            <a:extLst>
              <a:ext uri="{FF2B5EF4-FFF2-40B4-BE49-F238E27FC236}">
                <a16:creationId xmlns:a16="http://schemas.microsoft.com/office/drawing/2014/main" id="{F4787127-C86B-584C-F333-4ACA55A4B91F}"/>
              </a:ext>
            </a:extLst>
          </p:cNvPr>
          <p:cNvSpPr/>
          <p:nvPr userDrawn="1"/>
        </p:nvSpPr>
        <p:spPr>
          <a:xfrm>
            <a:off x="23383595" y="12519133"/>
            <a:ext cx="53458" cy="82258"/>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02" tIns="91402" rIns="91402" bIns="91402" anchor="ctr" anchorCtr="0">
            <a:noAutofit/>
          </a:bodyPr>
          <a:lstStyle/>
          <a:p>
            <a:pPr marL="0" lvl="0" indent="0" algn="l" rtl="0">
              <a:spcBef>
                <a:spcPts val="0"/>
              </a:spcBef>
              <a:spcAft>
                <a:spcPts val="0"/>
              </a:spcAft>
              <a:buNone/>
            </a:pPr>
            <a:endParaRPr sz="9950"/>
          </a:p>
        </p:txBody>
      </p:sp>
      <p:sp>
        <p:nvSpPr>
          <p:cNvPr id="3" name="Google Shape;1397;p28">
            <a:extLst>
              <a:ext uri="{FF2B5EF4-FFF2-40B4-BE49-F238E27FC236}">
                <a16:creationId xmlns:a16="http://schemas.microsoft.com/office/drawing/2014/main" id="{8C6F7418-526E-4820-02FD-A257BEC749C9}"/>
              </a:ext>
            </a:extLst>
          </p:cNvPr>
          <p:cNvSpPr/>
          <p:nvPr userDrawn="1"/>
        </p:nvSpPr>
        <p:spPr>
          <a:xfrm>
            <a:off x="23725882" y="12519133"/>
            <a:ext cx="53458" cy="82258"/>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02" tIns="91402" rIns="91402" bIns="91402" anchor="ctr" anchorCtr="0">
            <a:noAutofit/>
          </a:bodyPr>
          <a:lstStyle/>
          <a:p>
            <a:pPr marL="0" lvl="0" indent="0" algn="l" rtl="0">
              <a:spcBef>
                <a:spcPts val="0"/>
              </a:spcBef>
              <a:spcAft>
                <a:spcPts val="0"/>
              </a:spcAft>
              <a:buNone/>
            </a:pPr>
            <a:endParaRPr sz="9950"/>
          </a:p>
        </p:txBody>
      </p:sp>
      <p:sp>
        <p:nvSpPr>
          <p:cNvPr id="4" name="Google Shape;1398;p28">
            <a:extLst>
              <a:ext uri="{FF2B5EF4-FFF2-40B4-BE49-F238E27FC236}">
                <a16:creationId xmlns:a16="http://schemas.microsoft.com/office/drawing/2014/main" id="{56855455-3DBF-3E9B-6587-1C81722AAFC4}"/>
              </a:ext>
            </a:extLst>
          </p:cNvPr>
          <p:cNvSpPr/>
          <p:nvPr userDrawn="1"/>
        </p:nvSpPr>
        <p:spPr>
          <a:xfrm>
            <a:off x="22898522" y="11886572"/>
            <a:ext cx="1365718" cy="1828836"/>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02" tIns="91402" rIns="91402" bIns="91402" anchor="ctr" anchorCtr="0">
            <a:noAutofit/>
          </a:bodyPr>
          <a:lstStyle/>
          <a:p>
            <a:pPr marL="0" lvl="0" indent="0" algn="l" rtl="0">
              <a:spcBef>
                <a:spcPts val="0"/>
              </a:spcBef>
              <a:spcAft>
                <a:spcPts val="0"/>
              </a:spcAft>
              <a:buNone/>
            </a:pPr>
            <a:endParaRPr sz="9950"/>
          </a:p>
        </p:txBody>
      </p:sp>
      <p:sp>
        <p:nvSpPr>
          <p:cNvPr id="5" name="Google Shape;1399;p28">
            <a:extLst>
              <a:ext uri="{FF2B5EF4-FFF2-40B4-BE49-F238E27FC236}">
                <a16:creationId xmlns:a16="http://schemas.microsoft.com/office/drawing/2014/main" id="{43EC474F-532E-CC91-F01F-56BBA4C1B0E8}"/>
              </a:ext>
            </a:extLst>
          </p:cNvPr>
          <p:cNvSpPr/>
          <p:nvPr userDrawn="1"/>
        </p:nvSpPr>
        <p:spPr>
          <a:xfrm>
            <a:off x="23354933" y="12430785"/>
            <a:ext cx="110431" cy="53662"/>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02" tIns="91402" rIns="91402" bIns="91402" anchor="ctr" anchorCtr="0">
            <a:noAutofit/>
          </a:bodyPr>
          <a:lstStyle/>
          <a:p>
            <a:pPr marL="0" lvl="0" indent="0" algn="l" rtl="0">
              <a:spcBef>
                <a:spcPts val="0"/>
              </a:spcBef>
              <a:spcAft>
                <a:spcPts val="0"/>
              </a:spcAft>
              <a:buNone/>
            </a:pPr>
            <a:endParaRPr sz="9950"/>
          </a:p>
        </p:txBody>
      </p:sp>
      <p:sp>
        <p:nvSpPr>
          <p:cNvPr id="6" name="Google Shape;1400;p28">
            <a:extLst>
              <a:ext uri="{FF2B5EF4-FFF2-40B4-BE49-F238E27FC236}">
                <a16:creationId xmlns:a16="http://schemas.microsoft.com/office/drawing/2014/main" id="{6F190E98-77AE-1365-EA8B-280445E05D55}"/>
              </a:ext>
            </a:extLst>
          </p:cNvPr>
          <p:cNvSpPr/>
          <p:nvPr userDrawn="1"/>
        </p:nvSpPr>
        <p:spPr>
          <a:xfrm>
            <a:off x="23697219" y="12430785"/>
            <a:ext cx="110607" cy="53662"/>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02" tIns="91402" rIns="91402" bIns="91402" anchor="ctr" anchorCtr="0">
            <a:noAutofit/>
          </a:bodyPr>
          <a:lstStyle/>
          <a:p>
            <a:pPr marL="0" lvl="0" indent="0" algn="l" rtl="0">
              <a:spcBef>
                <a:spcPts val="0"/>
              </a:spcBef>
              <a:spcAft>
                <a:spcPts val="0"/>
              </a:spcAft>
              <a:buNone/>
            </a:pPr>
            <a:endParaRPr sz="9950"/>
          </a:p>
        </p:txBody>
      </p:sp>
      <p:sp>
        <p:nvSpPr>
          <p:cNvPr id="7" name="Google Shape;1401;p28">
            <a:extLst>
              <a:ext uri="{FF2B5EF4-FFF2-40B4-BE49-F238E27FC236}">
                <a16:creationId xmlns:a16="http://schemas.microsoft.com/office/drawing/2014/main" id="{3EDC98C9-AA56-9FC9-6767-B399F99F2992}"/>
              </a:ext>
            </a:extLst>
          </p:cNvPr>
          <p:cNvSpPr/>
          <p:nvPr userDrawn="1"/>
        </p:nvSpPr>
        <p:spPr>
          <a:xfrm>
            <a:off x="23432568" y="12680736"/>
            <a:ext cx="297622" cy="161252"/>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02" tIns="91402" rIns="91402" bIns="91402" anchor="ctr" anchorCtr="0">
            <a:noAutofit/>
          </a:bodyPr>
          <a:lstStyle/>
          <a:p>
            <a:pPr marL="0" lvl="0" indent="0" algn="l" rtl="0">
              <a:spcBef>
                <a:spcPts val="0"/>
              </a:spcBef>
              <a:spcAft>
                <a:spcPts val="0"/>
              </a:spcAft>
              <a:buNone/>
            </a:pPr>
            <a:endParaRPr sz="9950"/>
          </a:p>
        </p:txBody>
      </p:sp>
    </p:spTree>
    <p:extLst>
      <p:ext uri="{BB962C8B-B14F-4D97-AF65-F5344CB8AC3E}">
        <p14:creationId xmlns:p14="http://schemas.microsoft.com/office/powerpoint/2010/main" val="93879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82"/>
        <p:cNvGrpSpPr/>
        <p:nvPr/>
      </p:nvGrpSpPr>
      <p:grpSpPr>
        <a:xfrm>
          <a:off x="0" y="0"/>
          <a:ext cx="0" cy="0"/>
          <a:chOff x="0" y="0"/>
          <a:chExt cx="0" cy="0"/>
        </a:xfrm>
      </p:grpSpPr>
      <p:grpSp>
        <p:nvGrpSpPr>
          <p:cNvPr id="1783" name="Google Shape;1783;p34"/>
          <p:cNvGrpSpPr/>
          <p:nvPr/>
        </p:nvGrpSpPr>
        <p:grpSpPr>
          <a:xfrm>
            <a:off x="-381243" y="0"/>
            <a:ext cx="2289004" cy="13715600"/>
            <a:chOff x="-143003" y="0"/>
            <a:chExt cx="858600" cy="5143350"/>
          </a:xfrm>
        </p:grpSpPr>
        <p:sp>
          <p:nvSpPr>
            <p:cNvPr id="1784" name="Google Shape;1784;p34"/>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85" name="Google Shape;1785;p34"/>
            <p:cNvSpPr/>
            <p:nvPr/>
          </p:nvSpPr>
          <p:spPr>
            <a:xfrm>
              <a:off x="-143003" y="857262"/>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86" name="Google Shape;1786;p34"/>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87" name="Google Shape;1787;p34"/>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88" name="Google Shape;1788;p34"/>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89" name="Google Shape;1789;p34"/>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790" name="Google Shape;1790;p34"/>
            <p:cNvGrpSpPr/>
            <p:nvPr/>
          </p:nvGrpSpPr>
          <p:grpSpPr>
            <a:xfrm>
              <a:off x="17716" y="171402"/>
              <a:ext cx="537062" cy="685795"/>
              <a:chOff x="1544900" y="-2381700"/>
              <a:chExt cx="404475" cy="518050"/>
            </a:xfrm>
          </p:grpSpPr>
          <p:sp>
            <p:nvSpPr>
              <p:cNvPr id="1791" name="Google Shape;1791;p34"/>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92" name="Google Shape;1792;p34"/>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93" name="Google Shape;1793;p34"/>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94" name="Google Shape;1794;p34"/>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795" name="Google Shape;1795;p34"/>
            <p:cNvGrpSpPr/>
            <p:nvPr/>
          </p:nvGrpSpPr>
          <p:grpSpPr>
            <a:xfrm>
              <a:off x="17721" y="1885876"/>
              <a:ext cx="537062" cy="685861"/>
              <a:chOff x="2923850" y="-1139425"/>
              <a:chExt cx="404475" cy="518100"/>
            </a:xfrm>
          </p:grpSpPr>
          <p:sp>
            <p:nvSpPr>
              <p:cNvPr id="1796" name="Google Shape;1796;p34"/>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97" name="Google Shape;1797;p34"/>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98" name="Google Shape;1798;p34"/>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799" name="Google Shape;1799;p34"/>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00" name="Google Shape;1800;p34"/>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01" name="Google Shape;1801;p34"/>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02" name="Google Shape;1802;p34"/>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03" name="Google Shape;1803;p34"/>
            <p:cNvGrpSpPr/>
            <p:nvPr/>
          </p:nvGrpSpPr>
          <p:grpSpPr>
            <a:xfrm>
              <a:off x="-35918" y="2743160"/>
              <a:ext cx="644488" cy="685836"/>
              <a:chOff x="3572775" y="-518200"/>
              <a:chExt cx="485600" cy="517925"/>
            </a:xfrm>
          </p:grpSpPr>
          <p:sp>
            <p:nvSpPr>
              <p:cNvPr id="1804" name="Google Shape;1804;p34"/>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05" name="Google Shape;1805;p34"/>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06" name="Google Shape;1806;p34"/>
            <p:cNvGrpSpPr/>
            <p:nvPr/>
          </p:nvGrpSpPr>
          <p:grpSpPr>
            <a:xfrm>
              <a:off x="17752" y="3600345"/>
              <a:ext cx="537081" cy="685828"/>
              <a:chOff x="4992325" y="-3002925"/>
              <a:chExt cx="404550" cy="518075"/>
            </a:xfrm>
          </p:grpSpPr>
          <p:sp>
            <p:nvSpPr>
              <p:cNvPr id="1807" name="Google Shape;1807;p34"/>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08" name="Google Shape;1808;p34"/>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09" name="Google Shape;1809;p34"/>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0" name="Google Shape;1810;p34"/>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1" name="Google Shape;1811;p34"/>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2" name="Google Shape;1812;p34"/>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1813" name="Google Shape;1813;p34"/>
          <p:cNvGrpSpPr/>
          <p:nvPr/>
        </p:nvGrpSpPr>
        <p:grpSpPr>
          <a:xfrm>
            <a:off x="22470117" y="5"/>
            <a:ext cx="2289004" cy="13715918"/>
            <a:chOff x="8428489" y="0"/>
            <a:chExt cx="858600" cy="5143469"/>
          </a:xfrm>
        </p:grpSpPr>
        <p:sp>
          <p:nvSpPr>
            <p:cNvPr id="1814" name="Google Shape;1814;p34"/>
            <p:cNvSpPr/>
            <p:nvPr/>
          </p:nvSpPr>
          <p:spPr>
            <a:xfrm>
              <a:off x="8428489" y="2571746"/>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5" name="Google Shape;1815;p34"/>
            <p:cNvSpPr/>
            <p:nvPr/>
          </p:nvSpPr>
          <p:spPr>
            <a:xfrm>
              <a:off x="8428489" y="3428993"/>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6" name="Google Shape;1816;p34"/>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7" name="Google Shape;1817;p34"/>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8" name="Google Shape;1818;p34"/>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19" name="Google Shape;1819;p34"/>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820" name="Google Shape;1820;p34"/>
            <p:cNvGrpSpPr/>
            <p:nvPr/>
          </p:nvGrpSpPr>
          <p:grpSpPr>
            <a:xfrm>
              <a:off x="8589182" y="171350"/>
              <a:ext cx="537084" cy="685856"/>
              <a:chOff x="1544975" y="-1760675"/>
              <a:chExt cx="404400" cy="518175"/>
            </a:xfrm>
          </p:grpSpPr>
          <p:sp>
            <p:nvSpPr>
              <p:cNvPr id="1821" name="Google Shape;1821;p34"/>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22" name="Google Shape;1822;p34"/>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23" name="Google Shape;1823;p34"/>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24" name="Google Shape;1824;p34"/>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25" name="Google Shape;1825;p34"/>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26" name="Google Shape;1826;p34"/>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27" name="Google Shape;1827;p34"/>
            <p:cNvGrpSpPr/>
            <p:nvPr/>
          </p:nvGrpSpPr>
          <p:grpSpPr>
            <a:xfrm>
              <a:off x="8589201" y="1028699"/>
              <a:ext cx="537069" cy="685799"/>
              <a:chOff x="2234375" y="-1139350"/>
              <a:chExt cx="404450" cy="517975"/>
            </a:xfrm>
          </p:grpSpPr>
          <p:sp>
            <p:nvSpPr>
              <p:cNvPr id="1828" name="Google Shape;1828;p34"/>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29" name="Google Shape;1829;p34"/>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0" name="Google Shape;1830;p34"/>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1" name="Google Shape;1831;p34"/>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2" name="Google Shape;1832;p34"/>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3" name="Google Shape;1833;p34"/>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34" name="Google Shape;1834;p34"/>
            <p:cNvGrpSpPr/>
            <p:nvPr/>
          </p:nvGrpSpPr>
          <p:grpSpPr>
            <a:xfrm>
              <a:off x="8589188" y="1885941"/>
              <a:ext cx="537076" cy="685813"/>
              <a:chOff x="2923900" y="-518250"/>
              <a:chExt cx="404425" cy="518025"/>
            </a:xfrm>
          </p:grpSpPr>
          <p:sp>
            <p:nvSpPr>
              <p:cNvPr id="1835" name="Google Shape;1835;p34"/>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6" name="Google Shape;1836;p34"/>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7" name="Google Shape;1837;p34"/>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8" name="Google Shape;1838;p34"/>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39" name="Google Shape;1839;p34"/>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40" name="Google Shape;1840;p34"/>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41" name="Google Shape;1841;p34"/>
            <p:cNvGrpSpPr/>
            <p:nvPr/>
          </p:nvGrpSpPr>
          <p:grpSpPr>
            <a:xfrm>
              <a:off x="8591340" y="4457655"/>
              <a:ext cx="532976" cy="685813"/>
              <a:chOff x="5682300" y="-1760600"/>
              <a:chExt cx="403525" cy="518025"/>
            </a:xfrm>
          </p:grpSpPr>
          <p:sp>
            <p:nvSpPr>
              <p:cNvPr id="1842" name="Google Shape;1842;p34"/>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43" name="Google Shape;1843;p34"/>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44" name="Google Shape;1844;p34"/>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Tree>
    <p:extLst>
      <p:ext uri="{BB962C8B-B14F-4D97-AF65-F5344CB8AC3E}">
        <p14:creationId xmlns:p14="http://schemas.microsoft.com/office/powerpoint/2010/main" val="2637388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45"/>
        <p:cNvGrpSpPr/>
        <p:nvPr/>
      </p:nvGrpSpPr>
      <p:grpSpPr>
        <a:xfrm>
          <a:off x="0" y="0"/>
          <a:ext cx="0" cy="0"/>
          <a:chOff x="0" y="0"/>
          <a:chExt cx="0" cy="0"/>
        </a:xfrm>
      </p:grpSpPr>
      <p:grpSp>
        <p:nvGrpSpPr>
          <p:cNvPr id="1846" name="Google Shape;1846;p35"/>
          <p:cNvGrpSpPr/>
          <p:nvPr/>
        </p:nvGrpSpPr>
        <p:grpSpPr>
          <a:xfrm>
            <a:off x="22470117" y="5"/>
            <a:ext cx="2289004" cy="13715918"/>
            <a:chOff x="8428489" y="0"/>
            <a:chExt cx="858600" cy="5143469"/>
          </a:xfrm>
        </p:grpSpPr>
        <p:sp>
          <p:nvSpPr>
            <p:cNvPr id="1847" name="Google Shape;1847;p35"/>
            <p:cNvSpPr/>
            <p:nvPr/>
          </p:nvSpPr>
          <p:spPr>
            <a:xfrm>
              <a:off x="8428489" y="1714505"/>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48" name="Google Shape;1848;p35"/>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49" name="Google Shape;1849;p35"/>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0" name="Google Shape;1850;p35"/>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1" name="Google Shape;1851;p35"/>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2" name="Google Shape;1852;p35"/>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853" name="Google Shape;1853;p35"/>
            <p:cNvGrpSpPr/>
            <p:nvPr/>
          </p:nvGrpSpPr>
          <p:grpSpPr>
            <a:xfrm>
              <a:off x="8589201" y="1028699"/>
              <a:ext cx="537069" cy="685799"/>
              <a:chOff x="2234375" y="-1139350"/>
              <a:chExt cx="404450" cy="517975"/>
            </a:xfrm>
          </p:grpSpPr>
          <p:sp>
            <p:nvSpPr>
              <p:cNvPr id="1854" name="Google Shape;1854;p35"/>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5" name="Google Shape;1855;p35"/>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6" name="Google Shape;1856;p35"/>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7" name="Google Shape;1857;p35"/>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8" name="Google Shape;1858;p35"/>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59" name="Google Shape;1859;p35"/>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60" name="Google Shape;1860;p35"/>
            <p:cNvGrpSpPr/>
            <p:nvPr/>
          </p:nvGrpSpPr>
          <p:grpSpPr>
            <a:xfrm>
              <a:off x="8589184" y="2743098"/>
              <a:ext cx="537076" cy="685828"/>
              <a:chOff x="4302875" y="-3002975"/>
              <a:chExt cx="404425" cy="518075"/>
            </a:xfrm>
          </p:grpSpPr>
          <p:sp>
            <p:nvSpPr>
              <p:cNvPr id="1861" name="Google Shape;1861;p35"/>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62" name="Google Shape;1862;p35"/>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63" name="Google Shape;1863;p35"/>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64" name="Google Shape;1864;p35"/>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65" name="Google Shape;1865;p35"/>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66" name="Google Shape;1866;p35"/>
            <p:cNvGrpSpPr/>
            <p:nvPr/>
          </p:nvGrpSpPr>
          <p:grpSpPr>
            <a:xfrm>
              <a:off x="8589202" y="3600363"/>
              <a:ext cx="537069" cy="685828"/>
              <a:chOff x="4992325" y="-2381725"/>
              <a:chExt cx="404450" cy="518075"/>
            </a:xfrm>
          </p:grpSpPr>
          <p:sp>
            <p:nvSpPr>
              <p:cNvPr id="1867" name="Google Shape;1867;p35"/>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68" name="Google Shape;1868;p35"/>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69" name="Google Shape;1869;p35"/>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70" name="Google Shape;1870;p35"/>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71" name="Google Shape;1871;p35"/>
            <p:cNvGrpSpPr/>
            <p:nvPr/>
          </p:nvGrpSpPr>
          <p:grpSpPr>
            <a:xfrm>
              <a:off x="8591340" y="4457655"/>
              <a:ext cx="532976" cy="685813"/>
              <a:chOff x="5682300" y="-1760600"/>
              <a:chExt cx="403525" cy="518025"/>
            </a:xfrm>
          </p:grpSpPr>
          <p:sp>
            <p:nvSpPr>
              <p:cNvPr id="1872" name="Google Shape;1872;p35"/>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73" name="Google Shape;1873;p35"/>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74" name="Google Shape;1874;p35"/>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grpSp>
        <p:nvGrpSpPr>
          <p:cNvPr id="1875" name="Google Shape;1875;p35"/>
          <p:cNvGrpSpPr/>
          <p:nvPr/>
        </p:nvGrpSpPr>
        <p:grpSpPr>
          <a:xfrm>
            <a:off x="-381243" y="4"/>
            <a:ext cx="2289004" cy="13715908"/>
            <a:chOff x="-143003" y="0"/>
            <a:chExt cx="858600" cy="5143465"/>
          </a:xfrm>
        </p:grpSpPr>
        <p:sp>
          <p:nvSpPr>
            <p:cNvPr id="1876" name="Google Shape;1876;p35"/>
            <p:cNvSpPr/>
            <p:nvPr/>
          </p:nvSpPr>
          <p:spPr>
            <a:xfrm>
              <a:off x="-143003"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77" name="Google Shape;1877;p35"/>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78" name="Google Shape;1878;p35"/>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879" name="Google Shape;1879;p35"/>
            <p:cNvGrpSpPr/>
            <p:nvPr/>
          </p:nvGrpSpPr>
          <p:grpSpPr>
            <a:xfrm>
              <a:off x="17716" y="171402"/>
              <a:ext cx="537062" cy="685795"/>
              <a:chOff x="1544900" y="-2381700"/>
              <a:chExt cx="404475" cy="518050"/>
            </a:xfrm>
          </p:grpSpPr>
          <p:sp>
            <p:nvSpPr>
              <p:cNvPr id="1880" name="Google Shape;1880;p35"/>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81" name="Google Shape;1881;p35"/>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82" name="Google Shape;1882;p35"/>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83" name="Google Shape;1883;p35"/>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1884" name="Google Shape;1884;p35"/>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85" name="Google Shape;1885;p35"/>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886" name="Google Shape;1886;p35"/>
            <p:cNvGrpSpPr/>
            <p:nvPr/>
          </p:nvGrpSpPr>
          <p:grpSpPr>
            <a:xfrm>
              <a:off x="30011" y="1028667"/>
              <a:ext cx="512278" cy="685813"/>
              <a:chOff x="2242450" y="-1760600"/>
              <a:chExt cx="388325" cy="518025"/>
            </a:xfrm>
          </p:grpSpPr>
          <p:sp>
            <p:nvSpPr>
              <p:cNvPr id="1887" name="Google Shape;1887;p35"/>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88" name="Google Shape;1888;p35"/>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89" name="Google Shape;1889;p35"/>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0" name="Google Shape;1890;p35"/>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1" name="Google Shape;1891;p35"/>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2" name="Google Shape;1892;p35"/>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nvGrpSpPr>
            <p:cNvPr id="1893" name="Google Shape;1893;p35"/>
            <p:cNvGrpSpPr/>
            <p:nvPr/>
          </p:nvGrpSpPr>
          <p:grpSpPr>
            <a:xfrm>
              <a:off x="17721" y="1885876"/>
              <a:ext cx="537062" cy="685861"/>
              <a:chOff x="2923850" y="-1139425"/>
              <a:chExt cx="404475" cy="518100"/>
            </a:xfrm>
          </p:grpSpPr>
          <p:sp>
            <p:nvSpPr>
              <p:cNvPr id="1894" name="Google Shape;1894;p35"/>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5" name="Google Shape;1895;p35"/>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6" name="Google Shape;1896;p35"/>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7" name="Google Shape;1897;p35"/>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8" name="Google Shape;1898;p35"/>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899" name="Google Shape;1899;p35"/>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0" name="Google Shape;1900;p35"/>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sp>
          <p:nvSpPr>
            <p:cNvPr id="1901" name="Google Shape;1901;p35"/>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nvGrpSpPr>
            <p:cNvPr id="1902" name="Google Shape;1902;p35"/>
            <p:cNvGrpSpPr/>
            <p:nvPr/>
          </p:nvGrpSpPr>
          <p:grpSpPr>
            <a:xfrm>
              <a:off x="17737" y="4457647"/>
              <a:ext cx="537088" cy="685818"/>
              <a:chOff x="5681800" y="-2381750"/>
              <a:chExt cx="404525" cy="517950"/>
            </a:xfrm>
          </p:grpSpPr>
          <p:sp>
            <p:nvSpPr>
              <p:cNvPr id="1903" name="Google Shape;1903;p35"/>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4" name="Google Shape;1904;p35"/>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5" name="Google Shape;1905;p35"/>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6" name="Google Shape;1906;p35"/>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7" name="Google Shape;1907;p35"/>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8" name="Google Shape;1908;p35"/>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sp>
            <p:nvSpPr>
              <p:cNvPr id="1909" name="Google Shape;1909;p35"/>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0"/>
              </a:p>
            </p:txBody>
          </p:sp>
        </p:grpSp>
      </p:grpSp>
    </p:spTree>
    <p:extLst>
      <p:ext uri="{BB962C8B-B14F-4D97-AF65-F5344CB8AC3E}">
        <p14:creationId xmlns:p14="http://schemas.microsoft.com/office/powerpoint/2010/main" val="410424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6"/>
        <p:cNvGrpSpPr/>
        <p:nvPr/>
      </p:nvGrpSpPr>
      <p:grpSpPr>
        <a:xfrm>
          <a:off x="0" y="0"/>
          <a:ext cx="0" cy="0"/>
          <a:chOff x="0" y="0"/>
          <a:chExt cx="0" cy="0"/>
        </a:xfrm>
      </p:grpSpPr>
      <p:grpSp>
        <p:nvGrpSpPr>
          <p:cNvPr id="397" name="Google Shape;397;p9"/>
          <p:cNvGrpSpPr/>
          <p:nvPr/>
        </p:nvGrpSpPr>
        <p:grpSpPr>
          <a:xfrm>
            <a:off x="22470117" y="4"/>
            <a:ext cx="2289004" cy="2285885"/>
            <a:chOff x="8428489" y="0"/>
            <a:chExt cx="858600" cy="857207"/>
          </a:xfrm>
        </p:grpSpPr>
        <p:sp>
          <p:nvSpPr>
            <p:cNvPr id="398" name="Google Shape;398;p9"/>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399" name="Google Shape;399;p9"/>
            <p:cNvGrpSpPr/>
            <p:nvPr/>
          </p:nvGrpSpPr>
          <p:grpSpPr>
            <a:xfrm>
              <a:off x="8589182" y="171350"/>
              <a:ext cx="537084" cy="685856"/>
              <a:chOff x="1544975" y="-1760675"/>
              <a:chExt cx="404400" cy="518175"/>
            </a:xfrm>
          </p:grpSpPr>
          <p:sp>
            <p:nvSpPr>
              <p:cNvPr id="400" name="Google Shape;400;p9"/>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1" name="Google Shape;401;p9"/>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2" name="Google Shape;402;p9"/>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3" name="Google Shape;403;p9"/>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4" name="Google Shape;404;p9"/>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5" name="Google Shape;405;p9"/>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406" name="Google Shape;406;p9"/>
          <p:cNvGrpSpPr/>
          <p:nvPr/>
        </p:nvGrpSpPr>
        <p:grpSpPr>
          <a:xfrm>
            <a:off x="-381242" y="0"/>
            <a:ext cx="2289004" cy="9143989"/>
            <a:chOff x="-143003" y="0"/>
            <a:chExt cx="858600" cy="3428996"/>
          </a:xfrm>
        </p:grpSpPr>
        <p:sp>
          <p:nvSpPr>
            <p:cNvPr id="407" name="Google Shape;407;p9"/>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8" name="Google Shape;408;p9"/>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9" name="Google Shape;409;p9"/>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0" name="Google Shape;410;p9"/>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411" name="Google Shape;411;p9"/>
            <p:cNvGrpSpPr/>
            <p:nvPr/>
          </p:nvGrpSpPr>
          <p:grpSpPr>
            <a:xfrm>
              <a:off x="17716" y="171402"/>
              <a:ext cx="537062" cy="685795"/>
              <a:chOff x="1544900" y="-2381700"/>
              <a:chExt cx="404475" cy="518050"/>
            </a:xfrm>
          </p:grpSpPr>
          <p:sp>
            <p:nvSpPr>
              <p:cNvPr id="412" name="Google Shape;412;p9"/>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3" name="Google Shape;413;p9"/>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4" name="Google Shape;414;p9"/>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5" name="Google Shape;415;p9"/>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416" name="Google Shape;416;p9"/>
            <p:cNvGrpSpPr/>
            <p:nvPr/>
          </p:nvGrpSpPr>
          <p:grpSpPr>
            <a:xfrm>
              <a:off x="30011" y="1028667"/>
              <a:ext cx="512278" cy="685813"/>
              <a:chOff x="2242450" y="-1760600"/>
              <a:chExt cx="388325" cy="518025"/>
            </a:xfrm>
          </p:grpSpPr>
          <p:sp>
            <p:nvSpPr>
              <p:cNvPr id="417" name="Google Shape;417;p9"/>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8" name="Google Shape;418;p9"/>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9" name="Google Shape;419;p9"/>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0" name="Google Shape;420;p9"/>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1" name="Google Shape;421;p9"/>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2" name="Google Shape;422;p9"/>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423" name="Google Shape;423;p9"/>
            <p:cNvGrpSpPr/>
            <p:nvPr/>
          </p:nvGrpSpPr>
          <p:grpSpPr>
            <a:xfrm>
              <a:off x="-35918" y="2743160"/>
              <a:ext cx="644488" cy="685836"/>
              <a:chOff x="3572775" y="-518200"/>
              <a:chExt cx="485600" cy="517925"/>
            </a:xfrm>
          </p:grpSpPr>
          <p:sp>
            <p:nvSpPr>
              <p:cNvPr id="424" name="Google Shape;424;p9"/>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5" name="Google Shape;425;p9"/>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426" name="Google Shape;426;p9"/>
            <p:cNvGrpSpPr/>
            <p:nvPr/>
          </p:nvGrpSpPr>
          <p:grpSpPr>
            <a:xfrm>
              <a:off x="17721" y="1885876"/>
              <a:ext cx="537062" cy="685861"/>
              <a:chOff x="2923850" y="-1139425"/>
              <a:chExt cx="404475" cy="518100"/>
            </a:xfrm>
          </p:grpSpPr>
          <p:sp>
            <p:nvSpPr>
              <p:cNvPr id="427" name="Google Shape;427;p9"/>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8" name="Google Shape;428;p9"/>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9" name="Google Shape;429;p9"/>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0" name="Google Shape;430;p9"/>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1" name="Google Shape;431;p9"/>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2" name="Google Shape;432;p9"/>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3" name="Google Shape;433;p9"/>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434" name="Google Shape;434;p9"/>
          <p:cNvGrpSpPr/>
          <p:nvPr/>
        </p:nvGrpSpPr>
        <p:grpSpPr>
          <a:xfrm>
            <a:off x="-381242" y="11430004"/>
            <a:ext cx="2289004" cy="2285907"/>
            <a:chOff x="-143003" y="4286250"/>
            <a:chExt cx="858600" cy="857215"/>
          </a:xfrm>
        </p:grpSpPr>
        <p:sp>
          <p:nvSpPr>
            <p:cNvPr id="435" name="Google Shape;435;p9"/>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436" name="Google Shape;436;p9"/>
            <p:cNvGrpSpPr/>
            <p:nvPr/>
          </p:nvGrpSpPr>
          <p:grpSpPr>
            <a:xfrm>
              <a:off x="17737" y="4457647"/>
              <a:ext cx="537088" cy="685818"/>
              <a:chOff x="5681800" y="-2381750"/>
              <a:chExt cx="404525" cy="517950"/>
            </a:xfrm>
          </p:grpSpPr>
          <p:sp>
            <p:nvSpPr>
              <p:cNvPr id="437" name="Google Shape;437;p9"/>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8" name="Google Shape;438;p9"/>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9" name="Google Shape;439;p9"/>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0" name="Google Shape;440;p9"/>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1" name="Google Shape;441;p9"/>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2" name="Google Shape;442;p9"/>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3" name="Google Shape;443;p9"/>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444" name="Google Shape;444;p9"/>
          <p:cNvGrpSpPr/>
          <p:nvPr/>
        </p:nvGrpSpPr>
        <p:grpSpPr>
          <a:xfrm>
            <a:off x="22470117" y="4572013"/>
            <a:ext cx="2289004" cy="9143904"/>
            <a:chOff x="8428489" y="1714505"/>
            <a:chExt cx="858600" cy="3428964"/>
          </a:xfrm>
        </p:grpSpPr>
        <p:sp>
          <p:nvSpPr>
            <p:cNvPr id="445" name="Google Shape;445;p9"/>
            <p:cNvSpPr/>
            <p:nvPr/>
          </p:nvSpPr>
          <p:spPr>
            <a:xfrm>
              <a:off x="8428489"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6" name="Google Shape;446;p9"/>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7" name="Google Shape;447;p9"/>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8" name="Google Shape;448;p9"/>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449" name="Google Shape;449;p9"/>
            <p:cNvGrpSpPr/>
            <p:nvPr/>
          </p:nvGrpSpPr>
          <p:grpSpPr>
            <a:xfrm>
              <a:off x="8589184" y="2743098"/>
              <a:ext cx="537076" cy="685828"/>
              <a:chOff x="4302875" y="-3002975"/>
              <a:chExt cx="404425" cy="518075"/>
            </a:xfrm>
          </p:grpSpPr>
          <p:sp>
            <p:nvSpPr>
              <p:cNvPr id="450" name="Google Shape;450;p9"/>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1" name="Google Shape;451;p9"/>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2" name="Google Shape;452;p9"/>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3" name="Google Shape;453;p9"/>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4" name="Google Shape;454;p9"/>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455" name="Google Shape;455;p9"/>
            <p:cNvGrpSpPr/>
            <p:nvPr/>
          </p:nvGrpSpPr>
          <p:grpSpPr>
            <a:xfrm>
              <a:off x="8589188" y="1885941"/>
              <a:ext cx="537076" cy="685813"/>
              <a:chOff x="2923900" y="-518250"/>
              <a:chExt cx="404425" cy="518025"/>
            </a:xfrm>
          </p:grpSpPr>
          <p:sp>
            <p:nvSpPr>
              <p:cNvPr id="456" name="Google Shape;456;p9"/>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7" name="Google Shape;457;p9"/>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8" name="Google Shape;458;p9"/>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9" name="Google Shape;459;p9"/>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60" name="Google Shape;460;p9"/>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61" name="Google Shape;461;p9"/>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462" name="Google Shape;462;p9"/>
            <p:cNvGrpSpPr/>
            <p:nvPr/>
          </p:nvGrpSpPr>
          <p:grpSpPr>
            <a:xfrm>
              <a:off x="8591340" y="4457655"/>
              <a:ext cx="532976" cy="685813"/>
              <a:chOff x="5682300" y="-1760600"/>
              <a:chExt cx="403525" cy="518025"/>
            </a:xfrm>
          </p:grpSpPr>
          <p:sp>
            <p:nvSpPr>
              <p:cNvPr id="463" name="Google Shape;463;p9"/>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64" name="Google Shape;464;p9"/>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65" name="Google Shape;465;p9"/>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
        <p:nvSpPr>
          <p:cNvPr id="466" name="Google Shape;466;p9"/>
          <p:cNvSpPr txBox="1">
            <a:spLocks noGrp="1"/>
          </p:cNvSpPr>
          <p:nvPr>
            <p:ph type="subTitle" idx="1"/>
          </p:nvPr>
        </p:nvSpPr>
        <p:spPr>
          <a:xfrm>
            <a:off x="6814225" y="5729200"/>
            <a:ext cx="10749200" cy="443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4266">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67" name="Google Shape;467;p9"/>
          <p:cNvSpPr txBox="1">
            <a:spLocks noGrp="1"/>
          </p:cNvSpPr>
          <p:nvPr>
            <p:ph type="title"/>
          </p:nvPr>
        </p:nvSpPr>
        <p:spPr>
          <a:xfrm>
            <a:off x="6814225" y="3554000"/>
            <a:ext cx="10749200" cy="21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093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1_1">
    <p:spTree>
      <p:nvGrpSpPr>
        <p:cNvPr id="1" name="Shape 538"/>
        <p:cNvGrpSpPr/>
        <p:nvPr/>
      </p:nvGrpSpPr>
      <p:grpSpPr>
        <a:xfrm>
          <a:off x="0" y="0"/>
          <a:ext cx="0" cy="0"/>
          <a:chOff x="0" y="0"/>
          <a:chExt cx="0" cy="0"/>
        </a:xfrm>
      </p:grpSpPr>
      <p:sp>
        <p:nvSpPr>
          <p:cNvPr id="539" name="Google Shape;539;p13"/>
          <p:cNvSpPr txBox="1">
            <a:spLocks noGrp="1"/>
          </p:cNvSpPr>
          <p:nvPr>
            <p:ph type="title" hasCustomPrompt="1"/>
          </p:nvPr>
        </p:nvSpPr>
        <p:spPr>
          <a:xfrm>
            <a:off x="6543895" y="3427427"/>
            <a:ext cx="1478015" cy="14776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6398" b="1"/>
            </a:lvl1pPr>
            <a:lvl2pPr lvl="1" rtl="0">
              <a:spcBef>
                <a:spcPts val="0"/>
              </a:spcBef>
              <a:spcAft>
                <a:spcPts val="0"/>
              </a:spcAft>
              <a:buSzPts val="2400"/>
              <a:buNone/>
              <a:defRPr sz="6398"/>
            </a:lvl2pPr>
            <a:lvl3pPr lvl="2" rtl="0">
              <a:spcBef>
                <a:spcPts val="0"/>
              </a:spcBef>
              <a:spcAft>
                <a:spcPts val="0"/>
              </a:spcAft>
              <a:buSzPts val="2400"/>
              <a:buNone/>
              <a:defRPr sz="6398"/>
            </a:lvl3pPr>
            <a:lvl4pPr lvl="3" rtl="0">
              <a:spcBef>
                <a:spcPts val="0"/>
              </a:spcBef>
              <a:spcAft>
                <a:spcPts val="0"/>
              </a:spcAft>
              <a:buSzPts val="2400"/>
              <a:buNone/>
              <a:defRPr sz="6398"/>
            </a:lvl4pPr>
            <a:lvl5pPr lvl="4" rtl="0">
              <a:spcBef>
                <a:spcPts val="0"/>
              </a:spcBef>
              <a:spcAft>
                <a:spcPts val="0"/>
              </a:spcAft>
              <a:buSzPts val="2400"/>
              <a:buNone/>
              <a:defRPr sz="6398"/>
            </a:lvl5pPr>
            <a:lvl6pPr lvl="5" rtl="0">
              <a:spcBef>
                <a:spcPts val="0"/>
              </a:spcBef>
              <a:spcAft>
                <a:spcPts val="0"/>
              </a:spcAft>
              <a:buSzPts val="2400"/>
              <a:buNone/>
              <a:defRPr sz="6398"/>
            </a:lvl6pPr>
            <a:lvl7pPr lvl="6" rtl="0">
              <a:spcBef>
                <a:spcPts val="0"/>
              </a:spcBef>
              <a:spcAft>
                <a:spcPts val="0"/>
              </a:spcAft>
              <a:buSzPts val="2400"/>
              <a:buNone/>
              <a:defRPr sz="6398"/>
            </a:lvl7pPr>
            <a:lvl8pPr lvl="7" rtl="0">
              <a:spcBef>
                <a:spcPts val="0"/>
              </a:spcBef>
              <a:spcAft>
                <a:spcPts val="0"/>
              </a:spcAft>
              <a:buSzPts val="2400"/>
              <a:buNone/>
              <a:defRPr sz="6398"/>
            </a:lvl8pPr>
            <a:lvl9pPr lvl="8" rtl="0">
              <a:spcBef>
                <a:spcPts val="0"/>
              </a:spcBef>
              <a:spcAft>
                <a:spcPts val="0"/>
              </a:spcAft>
              <a:buSzPts val="2400"/>
              <a:buNone/>
              <a:defRPr sz="6398"/>
            </a:lvl9pPr>
          </a:lstStyle>
          <a:p>
            <a:r>
              <a:t>xx%</a:t>
            </a:r>
          </a:p>
        </p:txBody>
      </p:sp>
      <p:sp>
        <p:nvSpPr>
          <p:cNvPr id="540" name="Google Shape;540;p13"/>
          <p:cNvSpPr txBox="1">
            <a:spLocks noGrp="1"/>
          </p:cNvSpPr>
          <p:nvPr>
            <p:ph type="title" idx="2" hasCustomPrompt="1"/>
          </p:nvPr>
        </p:nvSpPr>
        <p:spPr>
          <a:xfrm>
            <a:off x="6543895" y="6537600"/>
            <a:ext cx="1478015" cy="14776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6398" b="1"/>
            </a:lvl1pPr>
            <a:lvl2pPr lvl="1" rtl="0">
              <a:spcBef>
                <a:spcPts val="0"/>
              </a:spcBef>
              <a:spcAft>
                <a:spcPts val="0"/>
              </a:spcAft>
              <a:buSzPts val="2400"/>
              <a:buNone/>
              <a:defRPr sz="6398"/>
            </a:lvl2pPr>
            <a:lvl3pPr lvl="2" rtl="0">
              <a:spcBef>
                <a:spcPts val="0"/>
              </a:spcBef>
              <a:spcAft>
                <a:spcPts val="0"/>
              </a:spcAft>
              <a:buSzPts val="2400"/>
              <a:buNone/>
              <a:defRPr sz="6398"/>
            </a:lvl3pPr>
            <a:lvl4pPr lvl="3" rtl="0">
              <a:spcBef>
                <a:spcPts val="0"/>
              </a:spcBef>
              <a:spcAft>
                <a:spcPts val="0"/>
              </a:spcAft>
              <a:buSzPts val="2400"/>
              <a:buNone/>
              <a:defRPr sz="6398"/>
            </a:lvl4pPr>
            <a:lvl5pPr lvl="4" rtl="0">
              <a:spcBef>
                <a:spcPts val="0"/>
              </a:spcBef>
              <a:spcAft>
                <a:spcPts val="0"/>
              </a:spcAft>
              <a:buSzPts val="2400"/>
              <a:buNone/>
              <a:defRPr sz="6398"/>
            </a:lvl5pPr>
            <a:lvl6pPr lvl="5" rtl="0">
              <a:spcBef>
                <a:spcPts val="0"/>
              </a:spcBef>
              <a:spcAft>
                <a:spcPts val="0"/>
              </a:spcAft>
              <a:buSzPts val="2400"/>
              <a:buNone/>
              <a:defRPr sz="6398"/>
            </a:lvl6pPr>
            <a:lvl7pPr lvl="6" rtl="0">
              <a:spcBef>
                <a:spcPts val="0"/>
              </a:spcBef>
              <a:spcAft>
                <a:spcPts val="0"/>
              </a:spcAft>
              <a:buSzPts val="2400"/>
              <a:buNone/>
              <a:defRPr sz="6398"/>
            </a:lvl7pPr>
            <a:lvl8pPr lvl="7" rtl="0">
              <a:spcBef>
                <a:spcPts val="0"/>
              </a:spcBef>
              <a:spcAft>
                <a:spcPts val="0"/>
              </a:spcAft>
              <a:buSzPts val="2400"/>
              <a:buNone/>
              <a:defRPr sz="6398"/>
            </a:lvl8pPr>
            <a:lvl9pPr lvl="8" rtl="0">
              <a:spcBef>
                <a:spcPts val="0"/>
              </a:spcBef>
              <a:spcAft>
                <a:spcPts val="0"/>
              </a:spcAft>
              <a:buSzPts val="2400"/>
              <a:buNone/>
              <a:defRPr sz="6398"/>
            </a:lvl9pPr>
          </a:lstStyle>
          <a:p>
            <a:r>
              <a:t>xx%</a:t>
            </a:r>
          </a:p>
        </p:txBody>
      </p:sp>
      <p:sp>
        <p:nvSpPr>
          <p:cNvPr id="541" name="Google Shape;541;p13"/>
          <p:cNvSpPr txBox="1">
            <a:spLocks noGrp="1"/>
          </p:cNvSpPr>
          <p:nvPr>
            <p:ph type="title" idx="3" hasCustomPrompt="1"/>
          </p:nvPr>
        </p:nvSpPr>
        <p:spPr>
          <a:xfrm>
            <a:off x="6543895" y="9657600"/>
            <a:ext cx="1478015" cy="14776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6398" b="1"/>
            </a:lvl1pPr>
            <a:lvl2pPr lvl="1" rtl="0">
              <a:spcBef>
                <a:spcPts val="0"/>
              </a:spcBef>
              <a:spcAft>
                <a:spcPts val="0"/>
              </a:spcAft>
              <a:buSzPts val="2400"/>
              <a:buNone/>
              <a:defRPr sz="6398"/>
            </a:lvl2pPr>
            <a:lvl3pPr lvl="2" rtl="0">
              <a:spcBef>
                <a:spcPts val="0"/>
              </a:spcBef>
              <a:spcAft>
                <a:spcPts val="0"/>
              </a:spcAft>
              <a:buSzPts val="2400"/>
              <a:buNone/>
              <a:defRPr sz="6398"/>
            </a:lvl3pPr>
            <a:lvl4pPr lvl="3" rtl="0">
              <a:spcBef>
                <a:spcPts val="0"/>
              </a:spcBef>
              <a:spcAft>
                <a:spcPts val="0"/>
              </a:spcAft>
              <a:buSzPts val="2400"/>
              <a:buNone/>
              <a:defRPr sz="6398"/>
            </a:lvl4pPr>
            <a:lvl5pPr lvl="4" rtl="0">
              <a:spcBef>
                <a:spcPts val="0"/>
              </a:spcBef>
              <a:spcAft>
                <a:spcPts val="0"/>
              </a:spcAft>
              <a:buSzPts val="2400"/>
              <a:buNone/>
              <a:defRPr sz="6398"/>
            </a:lvl5pPr>
            <a:lvl6pPr lvl="5" rtl="0">
              <a:spcBef>
                <a:spcPts val="0"/>
              </a:spcBef>
              <a:spcAft>
                <a:spcPts val="0"/>
              </a:spcAft>
              <a:buSzPts val="2400"/>
              <a:buNone/>
              <a:defRPr sz="6398"/>
            </a:lvl6pPr>
            <a:lvl7pPr lvl="6" rtl="0">
              <a:spcBef>
                <a:spcPts val="0"/>
              </a:spcBef>
              <a:spcAft>
                <a:spcPts val="0"/>
              </a:spcAft>
              <a:buSzPts val="2400"/>
              <a:buNone/>
              <a:defRPr sz="6398"/>
            </a:lvl7pPr>
            <a:lvl8pPr lvl="7" rtl="0">
              <a:spcBef>
                <a:spcPts val="0"/>
              </a:spcBef>
              <a:spcAft>
                <a:spcPts val="0"/>
              </a:spcAft>
              <a:buSzPts val="2400"/>
              <a:buNone/>
              <a:defRPr sz="6398"/>
            </a:lvl8pPr>
            <a:lvl9pPr lvl="8" rtl="0">
              <a:spcBef>
                <a:spcPts val="0"/>
              </a:spcBef>
              <a:spcAft>
                <a:spcPts val="0"/>
              </a:spcAft>
              <a:buSzPts val="2400"/>
              <a:buNone/>
              <a:defRPr sz="6398"/>
            </a:lvl9pPr>
          </a:lstStyle>
          <a:p>
            <a:r>
              <a:t>xx%</a:t>
            </a:r>
          </a:p>
        </p:txBody>
      </p:sp>
      <p:grpSp>
        <p:nvGrpSpPr>
          <p:cNvPr id="542" name="Google Shape;542;p13"/>
          <p:cNvGrpSpPr/>
          <p:nvPr/>
        </p:nvGrpSpPr>
        <p:grpSpPr>
          <a:xfrm>
            <a:off x="22470117" y="9143985"/>
            <a:ext cx="2289004" cy="4571619"/>
            <a:chOff x="8428489" y="3428993"/>
            <a:chExt cx="858600" cy="1714357"/>
          </a:xfrm>
        </p:grpSpPr>
        <p:sp>
          <p:nvSpPr>
            <p:cNvPr id="543" name="Google Shape;543;p13"/>
            <p:cNvSpPr/>
            <p:nvPr/>
          </p:nvSpPr>
          <p:spPr>
            <a:xfrm>
              <a:off x="8428489"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44" name="Google Shape;544;p13"/>
            <p:cNvSpPr/>
            <p:nvPr/>
          </p:nvSpPr>
          <p:spPr>
            <a:xfrm>
              <a:off x="8428489"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545" name="Google Shape;545;p13"/>
          <p:cNvGrpSpPr/>
          <p:nvPr/>
        </p:nvGrpSpPr>
        <p:grpSpPr>
          <a:xfrm>
            <a:off x="-381242" y="4"/>
            <a:ext cx="2289004" cy="6857613"/>
            <a:chOff x="-143003" y="0"/>
            <a:chExt cx="858600" cy="2571605"/>
          </a:xfrm>
        </p:grpSpPr>
        <p:sp>
          <p:nvSpPr>
            <p:cNvPr id="546" name="Google Shape;546;p13"/>
            <p:cNvSpPr/>
            <p:nvPr/>
          </p:nvSpPr>
          <p:spPr>
            <a:xfrm>
              <a:off x="-143003" y="1714505"/>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47" name="Google Shape;547;p1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48" name="Google Shape;548;p1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549" name="Google Shape;549;p13"/>
            <p:cNvGrpSpPr/>
            <p:nvPr/>
          </p:nvGrpSpPr>
          <p:grpSpPr>
            <a:xfrm>
              <a:off x="17716" y="171402"/>
              <a:ext cx="537062" cy="685795"/>
              <a:chOff x="1544900" y="-2381700"/>
              <a:chExt cx="404475" cy="518050"/>
            </a:xfrm>
          </p:grpSpPr>
          <p:sp>
            <p:nvSpPr>
              <p:cNvPr id="550" name="Google Shape;550;p1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1" name="Google Shape;551;p1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2" name="Google Shape;552;p1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3" name="Google Shape;553;p1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554" name="Google Shape;554;p13"/>
            <p:cNvGrpSpPr/>
            <p:nvPr/>
          </p:nvGrpSpPr>
          <p:grpSpPr>
            <a:xfrm>
              <a:off x="30011" y="1028667"/>
              <a:ext cx="512278" cy="685813"/>
              <a:chOff x="2242450" y="-1760600"/>
              <a:chExt cx="388325" cy="518025"/>
            </a:xfrm>
          </p:grpSpPr>
          <p:sp>
            <p:nvSpPr>
              <p:cNvPr id="555" name="Google Shape;555;p1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6" name="Google Shape;556;p1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7" name="Google Shape;557;p1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8" name="Google Shape;558;p1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59" name="Google Shape;559;p1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60" name="Google Shape;560;p1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561" name="Google Shape;561;p13"/>
          <p:cNvGrpSpPr/>
          <p:nvPr/>
        </p:nvGrpSpPr>
        <p:grpSpPr>
          <a:xfrm>
            <a:off x="22470117" y="4"/>
            <a:ext cx="2289004" cy="6858013"/>
            <a:chOff x="8428489" y="0"/>
            <a:chExt cx="858600" cy="2571755"/>
          </a:xfrm>
        </p:grpSpPr>
        <p:sp>
          <p:nvSpPr>
            <p:cNvPr id="562" name="Google Shape;562;p13"/>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63" name="Google Shape;563;p1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64" name="Google Shape;564;p1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565" name="Google Shape;565;p13"/>
            <p:cNvGrpSpPr/>
            <p:nvPr/>
          </p:nvGrpSpPr>
          <p:grpSpPr>
            <a:xfrm>
              <a:off x="8589201" y="1028699"/>
              <a:ext cx="537069" cy="685799"/>
              <a:chOff x="2234375" y="-1139350"/>
              <a:chExt cx="404450" cy="517975"/>
            </a:xfrm>
          </p:grpSpPr>
          <p:sp>
            <p:nvSpPr>
              <p:cNvPr id="566" name="Google Shape;566;p1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67" name="Google Shape;567;p1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68" name="Google Shape;568;p1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69" name="Google Shape;569;p1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0" name="Google Shape;570;p1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1" name="Google Shape;571;p1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572" name="Google Shape;572;p13"/>
            <p:cNvGrpSpPr/>
            <p:nvPr/>
          </p:nvGrpSpPr>
          <p:grpSpPr>
            <a:xfrm>
              <a:off x="8589188" y="1885941"/>
              <a:ext cx="537076" cy="685813"/>
              <a:chOff x="2923900" y="-518250"/>
              <a:chExt cx="404425" cy="518025"/>
            </a:xfrm>
          </p:grpSpPr>
          <p:sp>
            <p:nvSpPr>
              <p:cNvPr id="573" name="Google Shape;573;p1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4" name="Google Shape;574;p1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5" name="Google Shape;575;p1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6" name="Google Shape;576;p1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7" name="Google Shape;577;p1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78" name="Google Shape;578;p1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579" name="Google Shape;579;p13"/>
          <p:cNvGrpSpPr/>
          <p:nvPr/>
        </p:nvGrpSpPr>
        <p:grpSpPr>
          <a:xfrm>
            <a:off x="-381242" y="9143985"/>
            <a:ext cx="2289004" cy="4571619"/>
            <a:chOff x="-143003" y="3428993"/>
            <a:chExt cx="858600" cy="1714357"/>
          </a:xfrm>
        </p:grpSpPr>
        <p:sp>
          <p:nvSpPr>
            <p:cNvPr id="580" name="Google Shape;580;p13"/>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1" name="Google Shape;581;p13"/>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582" name="Google Shape;582;p13"/>
            <p:cNvGrpSpPr/>
            <p:nvPr/>
          </p:nvGrpSpPr>
          <p:grpSpPr>
            <a:xfrm>
              <a:off x="17752" y="3600345"/>
              <a:ext cx="537081" cy="685828"/>
              <a:chOff x="4992325" y="-3002925"/>
              <a:chExt cx="404550" cy="518075"/>
            </a:xfrm>
          </p:grpSpPr>
          <p:sp>
            <p:nvSpPr>
              <p:cNvPr id="583" name="Google Shape;583;p13"/>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4" name="Google Shape;584;p13"/>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5" name="Google Shape;585;p13"/>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6" name="Google Shape;586;p13"/>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7" name="Google Shape;587;p13"/>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588" name="Google Shape;588;p13"/>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
        <p:nvSpPr>
          <p:cNvPr id="589" name="Google Shape;589;p13"/>
          <p:cNvSpPr txBox="1">
            <a:spLocks noGrp="1"/>
          </p:cNvSpPr>
          <p:nvPr>
            <p:ph type="title" idx="4"/>
          </p:nvPr>
        </p:nvSpPr>
        <p:spPr>
          <a:xfrm>
            <a:off x="1919500" y="1440000"/>
            <a:ext cx="20538650" cy="18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0" name="Google Shape;590;p13"/>
          <p:cNvSpPr txBox="1">
            <a:spLocks noGrp="1"/>
          </p:cNvSpPr>
          <p:nvPr>
            <p:ph type="title" idx="5"/>
          </p:nvPr>
        </p:nvSpPr>
        <p:spPr>
          <a:xfrm>
            <a:off x="8428205" y="3427427"/>
            <a:ext cx="940555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398"/>
            </a:lvl1pPr>
            <a:lvl2pPr lvl="1" rtl="0">
              <a:spcBef>
                <a:spcPts val="0"/>
              </a:spcBef>
              <a:spcAft>
                <a:spcPts val="0"/>
              </a:spcAft>
              <a:buSzPts val="2400"/>
              <a:buNone/>
              <a:defRPr sz="6398"/>
            </a:lvl2pPr>
            <a:lvl3pPr lvl="2" rtl="0">
              <a:spcBef>
                <a:spcPts val="0"/>
              </a:spcBef>
              <a:spcAft>
                <a:spcPts val="0"/>
              </a:spcAft>
              <a:buSzPts val="2400"/>
              <a:buNone/>
              <a:defRPr sz="6398"/>
            </a:lvl3pPr>
            <a:lvl4pPr lvl="3" rtl="0">
              <a:spcBef>
                <a:spcPts val="0"/>
              </a:spcBef>
              <a:spcAft>
                <a:spcPts val="0"/>
              </a:spcAft>
              <a:buSzPts val="2400"/>
              <a:buNone/>
              <a:defRPr sz="6398"/>
            </a:lvl4pPr>
            <a:lvl5pPr lvl="4" rtl="0">
              <a:spcBef>
                <a:spcPts val="0"/>
              </a:spcBef>
              <a:spcAft>
                <a:spcPts val="0"/>
              </a:spcAft>
              <a:buSzPts val="2400"/>
              <a:buNone/>
              <a:defRPr sz="6398"/>
            </a:lvl5pPr>
            <a:lvl6pPr lvl="5" rtl="0">
              <a:spcBef>
                <a:spcPts val="0"/>
              </a:spcBef>
              <a:spcAft>
                <a:spcPts val="0"/>
              </a:spcAft>
              <a:buSzPts val="2400"/>
              <a:buNone/>
              <a:defRPr sz="6398"/>
            </a:lvl6pPr>
            <a:lvl7pPr lvl="6" rtl="0">
              <a:spcBef>
                <a:spcPts val="0"/>
              </a:spcBef>
              <a:spcAft>
                <a:spcPts val="0"/>
              </a:spcAft>
              <a:buSzPts val="2400"/>
              <a:buNone/>
              <a:defRPr sz="6398"/>
            </a:lvl7pPr>
            <a:lvl8pPr lvl="7" rtl="0">
              <a:spcBef>
                <a:spcPts val="0"/>
              </a:spcBef>
              <a:spcAft>
                <a:spcPts val="0"/>
              </a:spcAft>
              <a:buSzPts val="2400"/>
              <a:buNone/>
              <a:defRPr sz="6398"/>
            </a:lvl8pPr>
            <a:lvl9pPr lvl="8" rtl="0">
              <a:spcBef>
                <a:spcPts val="0"/>
              </a:spcBef>
              <a:spcAft>
                <a:spcPts val="0"/>
              </a:spcAft>
              <a:buSzPts val="2400"/>
              <a:buNone/>
              <a:defRPr sz="6398"/>
            </a:lvl9pPr>
          </a:lstStyle>
          <a:p>
            <a:endParaRPr/>
          </a:p>
        </p:txBody>
      </p:sp>
      <p:sp>
        <p:nvSpPr>
          <p:cNvPr id="591" name="Google Shape;591;p13"/>
          <p:cNvSpPr txBox="1">
            <a:spLocks noGrp="1"/>
          </p:cNvSpPr>
          <p:nvPr>
            <p:ph type="subTitle" idx="1"/>
          </p:nvPr>
        </p:nvSpPr>
        <p:spPr>
          <a:xfrm>
            <a:off x="8428205" y="4701827"/>
            <a:ext cx="9405550" cy="134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2" name="Google Shape;592;p13"/>
          <p:cNvSpPr txBox="1">
            <a:spLocks noGrp="1"/>
          </p:cNvSpPr>
          <p:nvPr>
            <p:ph type="title" idx="6"/>
          </p:nvPr>
        </p:nvSpPr>
        <p:spPr>
          <a:xfrm>
            <a:off x="8428205" y="6537600"/>
            <a:ext cx="940555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398"/>
            </a:lvl1pPr>
            <a:lvl2pPr lvl="1" rtl="0">
              <a:spcBef>
                <a:spcPts val="0"/>
              </a:spcBef>
              <a:spcAft>
                <a:spcPts val="0"/>
              </a:spcAft>
              <a:buSzPts val="2400"/>
              <a:buNone/>
              <a:defRPr sz="6398"/>
            </a:lvl2pPr>
            <a:lvl3pPr lvl="2" rtl="0">
              <a:spcBef>
                <a:spcPts val="0"/>
              </a:spcBef>
              <a:spcAft>
                <a:spcPts val="0"/>
              </a:spcAft>
              <a:buSzPts val="2400"/>
              <a:buNone/>
              <a:defRPr sz="6398"/>
            </a:lvl3pPr>
            <a:lvl4pPr lvl="3" rtl="0">
              <a:spcBef>
                <a:spcPts val="0"/>
              </a:spcBef>
              <a:spcAft>
                <a:spcPts val="0"/>
              </a:spcAft>
              <a:buSzPts val="2400"/>
              <a:buNone/>
              <a:defRPr sz="6398"/>
            </a:lvl4pPr>
            <a:lvl5pPr lvl="4" rtl="0">
              <a:spcBef>
                <a:spcPts val="0"/>
              </a:spcBef>
              <a:spcAft>
                <a:spcPts val="0"/>
              </a:spcAft>
              <a:buSzPts val="2400"/>
              <a:buNone/>
              <a:defRPr sz="6398"/>
            </a:lvl5pPr>
            <a:lvl6pPr lvl="5" rtl="0">
              <a:spcBef>
                <a:spcPts val="0"/>
              </a:spcBef>
              <a:spcAft>
                <a:spcPts val="0"/>
              </a:spcAft>
              <a:buSzPts val="2400"/>
              <a:buNone/>
              <a:defRPr sz="6398"/>
            </a:lvl6pPr>
            <a:lvl7pPr lvl="6" rtl="0">
              <a:spcBef>
                <a:spcPts val="0"/>
              </a:spcBef>
              <a:spcAft>
                <a:spcPts val="0"/>
              </a:spcAft>
              <a:buSzPts val="2400"/>
              <a:buNone/>
              <a:defRPr sz="6398"/>
            </a:lvl7pPr>
            <a:lvl8pPr lvl="7" rtl="0">
              <a:spcBef>
                <a:spcPts val="0"/>
              </a:spcBef>
              <a:spcAft>
                <a:spcPts val="0"/>
              </a:spcAft>
              <a:buSzPts val="2400"/>
              <a:buNone/>
              <a:defRPr sz="6398"/>
            </a:lvl8pPr>
            <a:lvl9pPr lvl="8" rtl="0">
              <a:spcBef>
                <a:spcPts val="0"/>
              </a:spcBef>
              <a:spcAft>
                <a:spcPts val="0"/>
              </a:spcAft>
              <a:buSzPts val="2400"/>
              <a:buNone/>
              <a:defRPr sz="6398"/>
            </a:lvl9pPr>
          </a:lstStyle>
          <a:p>
            <a:endParaRPr/>
          </a:p>
        </p:txBody>
      </p:sp>
      <p:sp>
        <p:nvSpPr>
          <p:cNvPr id="593" name="Google Shape;593;p13"/>
          <p:cNvSpPr txBox="1">
            <a:spLocks noGrp="1"/>
          </p:cNvSpPr>
          <p:nvPr>
            <p:ph type="subTitle" idx="7"/>
          </p:nvPr>
        </p:nvSpPr>
        <p:spPr>
          <a:xfrm>
            <a:off x="8428205" y="7812000"/>
            <a:ext cx="9405550" cy="134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4" name="Google Shape;594;p13"/>
          <p:cNvSpPr txBox="1">
            <a:spLocks noGrp="1"/>
          </p:cNvSpPr>
          <p:nvPr>
            <p:ph type="title" idx="8"/>
          </p:nvPr>
        </p:nvSpPr>
        <p:spPr>
          <a:xfrm>
            <a:off x="8428205" y="9657600"/>
            <a:ext cx="940555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398"/>
            </a:lvl1pPr>
            <a:lvl2pPr lvl="1" rtl="0">
              <a:spcBef>
                <a:spcPts val="0"/>
              </a:spcBef>
              <a:spcAft>
                <a:spcPts val="0"/>
              </a:spcAft>
              <a:buSzPts val="2400"/>
              <a:buNone/>
              <a:defRPr sz="6398"/>
            </a:lvl2pPr>
            <a:lvl3pPr lvl="2" rtl="0">
              <a:spcBef>
                <a:spcPts val="0"/>
              </a:spcBef>
              <a:spcAft>
                <a:spcPts val="0"/>
              </a:spcAft>
              <a:buSzPts val="2400"/>
              <a:buNone/>
              <a:defRPr sz="6398"/>
            </a:lvl3pPr>
            <a:lvl4pPr lvl="3" rtl="0">
              <a:spcBef>
                <a:spcPts val="0"/>
              </a:spcBef>
              <a:spcAft>
                <a:spcPts val="0"/>
              </a:spcAft>
              <a:buSzPts val="2400"/>
              <a:buNone/>
              <a:defRPr sz="6398"/>
            </a:lvl4pPr>
            <a:lvl5pPr lvl="4" rtl="0">
              <a:spcBef>
                <a:spcPts val="0"/>
              </a:spcBef>
              <a:spcAft>
                <a:spcPts val="0"/>
              </a:spcAft>
              <a:buSzPts val="2400"/>
              <a:buNone/>
              <a:defRPr sz="6398"/>
            </a:lvl5pPr>
            <a:lvl6pPr lvl="5" rtl="0">
              <a:spcBef>
                <a:spcPts val="0"/>
              </a:spcBef>
              <a:spcAft>
                <a:spcPts val="0"/>
              </a:spcAft>
              <a:buSzPts val="2400"/>
              <a:buNone/>
              <a:defRPr sz="6398"/>
            </a:lvl6pPr>
            <a:lvl7pPr lvl="6" rtl="0">
              <a:spcBef>
                <a:spcPts val="0"/>
              </a:spcBef>
              <a:spcAft>
                <a:spcPts val="0"/>
              </a:spcAft>
              <a:buSzPts val="2400"/>
              <a:buNone/>
              <a:defRPr sz="6398"/>
            </a:lvl7pPr>
            <a:lvl8pPr lvl="7" rtl="0">
              <a:spcBef>
                <a:spcPts val="0"/>
              </a:spcBef>
              <a:spcAft>
                <a:spcPts val="0"/>
              </a:spcAft>
              <a:buSzPts val="2400"/>
              <a:buNone/>
              <a:defRPr sz="6398"/>
            </a:lvl8pPr>
            <a:lvl9pPr lvl="8" rtl="0">
              <a:spcBef>
                <a:spcPts val="0"/>
              </a:spcBef>
              <a:spcAft>
                <a:spcPts val="0"/>
              </a:spcAft>
              <a:buSzPts val="2400"/>
              <a:buNone/>
              <a:defRPr sz="6398"/>
            </a:lvl9pPr>
          </a:lstStyle>
          <a:p>
            <a:endParaRPr/>
          </a:p>
        </p:txBody>
      </p:sp>
      <p:sp>
        <p:nvSpPr>
          <p:cNvPr id="595" name="Google Shape;595;p13"/>
          <p:cNvSpPr txBox="1">
            <a:spLocks noGrp="1"/>
          </p:cNvSpPr>
          <p:nvPr>
            <p:ph type="subTitle" idx="9"/>
          </p:nvPr>
        </p:nvSpPr>
        <p:spPr>
          <a:xfrm>
            <a:off x="8428205" y="10932000"/>
            <a:ext cx="9405550" cy="134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724"/>
        <p:cNvGrpSpPr/>
        <p:nvPr/>
      </p:nvGrpSpPr>
      <p:grpSpPr>
        <a:xfrm>
          <a:off x="0" y="0"/>
          <a:ext cx="0" cy="0"/>
          <a:chOff x="0" y="0"/>
          <a:chExt cx="0" cy="0"/>
        </a:xfrm>
      </p:grpSpPr>
      <p:grpSp>
        <p:nvGrpSpPr>
          <p:cNvPr id="725" name="Google Shape;725;p16"/>
          <p:cNvGrpSpPr/>
          <p:nvPr/>
        </p:nvGrpSpPr>
        <p:grpSpPr>
          <a:xfrm>
            <a:off x="-381242" y="9143985"/>
            <a:ext cx="2289004" cy="4571619"/>
            <a:chOff x="-143003" y="3428993"/>
            <a:chExt cx="858600" cy="1714357"/>
          </a:xfrm>
        </p:grpSpPr>
        <p:sp>
          <p:nvSpPr>
            <p:cNvPr id="726" name="Google Shape;726;p16"/>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27" name="Google Shape;727;p16"/>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728" name="Google Shape;728;p16"/>
          <p:cNvGrpSpPr/>
          <p:nvPr/>
        </p:nvGrpSpPr>
        <p:grpSpPr>
          <a:xfrm>
            <a:off x="22470117" y="0"/>
            <a:ext cx="2289004" cy="4571995"/>
            <a:chOff x="8428489" y="0"/>
            <a:chExt cx="858600" cy="1714498"/>
          </a:xfrm>
        </p:grpSpPr>
        <p:sp>
          <p:nvSpPr>
            <p:cNvPr id="729" name="Google Shape;729;p16"/>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30" name="Google Shape;730;p16"/>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731" name="Google Shape;731;p16"/>
            <p:cNvGrpSpPr/>
            <p:nvPr/>
          </p:nvGrpSpPr>
          <p:grpSpPr>
            <a:xfrm>
              <a:off x="8589182" y="171350"/>
              <a:ext cx="537084" cy="685856"/>
              <a:chOff x="1544975" y="-1760675"/>
              <a:chExt cx="404400" cy="518175"/>
            </a:xfrm>
          </p:grpSpPr>
          <p:sp>
            <p:nvSpPr>
              <p:cNvPr id="732" name="Google Shape;732;p16"/>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33" name="Google Shape;733;p16"/>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34" name="Google Shape;734;p16"/>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35" name="Google Shape;735;p16"/>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36" name="Google Shape;736;p16"/>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37" name="Google Shape;737;p16"/>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738" name="Google Shape;738;p16"/>
            <p:cNvGrpSpPr/>
            <p:nvPr/>
          </p:nvGrpSpPr>
          <p:grpSpPr>
            <a:xfrm>
              <a:off x="8589201" y="1028699"/>
              <a:ext cx="537069" cy="685799"/>
              <a:chOff x="2234375" y="-1139350"/>
              <a:chExt cx="404450" cy="517975"/>
            </a:xfrm>
          </p:grpSpPr>
          <p:sp>
            <p:nvSpPr>
              <p:cNvPr id="739" name="Google Shape;739;p16"/>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0" name="Google Shape;740;p16"/>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1" name="Google Shape;741;p16"/>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2" name="Google Shape;742;p16"/>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3" name="Google Shape;743;p16"/>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4" name="Google Shape;744;p16"/>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745" name="Google Shape;745;p16"/>
          <p:cNvGrpSpPr/>
          <p:nvPr/>
        </p:nvGrpSpPr>
        <p:grpSpPr>
          <a:xfrm>
            <a:off x="22470117" y="6857989"/>
            <a:ext cx="2289004" cy="6857611"/>
            <a:chOff x="8428489" y="2571746"/>
            <a:chExt cx="858600" cy="2571604"/>
          </a:xfrm>
        </p:grpSpPr>
        <p:sp>
          <p:nvSpPr>
            <p:cNvPr id="746" name="Google Shape;746;p16"/>
            <p:cNvSpPr/>
            <p:nvPr/>
          </p:nvSpPr>
          <p:spPr>
            <a:xfrm>
              <a:off x="8428489" y="428625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7" name="Google Shape;747;p16"/>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48" name="Google Shape;748;p16"/>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749" name="Google Shape;749;p16"/>
            <p:cNvGrpSpPr/>
            <p:nvPr/>
          </p:nvGrpSpPr>
          <p:grpSpPr>
            <a:xfrm>
              <a:off x="8589184" y="2743098"/>
              <a:ext cx="537076" cy="685828"/>
              <a:chOff x="4302875" y="-3002975"/>
              <a:chExt cx="404425" cy="518075"/>
            </a:xfrm>
          </p:grpSpPr>
          <p:sp>
            <p:nvSpPr>
              <p:cNvPr id="750" name="Google Shape;750;p16"/>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1" name="Google Shape;751;p16"/>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2" name="Google Shape;752;p16"/>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3" name="Google Shape;753;p16"/>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4" name="Google Shape;754;p16"/>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755" name="Google Shape;755;p16"/>
            <p:cNvGrpSpPr/>
            <p:nvPr/>
          </p:nvGrpSpPr>
          <p:grpSpPr>
            <a:xfrm>
              <a:off x="8589202" y="3600363"/>
              <a:ext cx="537069" cy="685828"/>
              <a:chOff x="4992325" y="-2381725"/>
              <a:chExt cx="404450" cy="518075"/>
            </a:xfrm>
          </p:grpSpPr>
          <p:sp>
            <p:nvSpPr>
              <p:cNvPr id="756" name="Google Shape;756;p16"/>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7" name="Google Shape;757;p16"/>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8" name="Google Shape;758;p16"/>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59" name="Google Shape;759;p16"/>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760" name="Google Shape;760;p16"/>
          <p:cNvGrpSpPr/>
          <p:nvPr/>
        </p:nvGrpSpPr>
        <p:grpSpPr>
          <a:xfrm>
            <a:off x="-381242" y="0"/>
            <a:ext cx="2289004" cy="6857965"/>
            <a:chOff x="-143003" y="0"/>
            <a:chExt cx="858600" cy="2571737"/>
          </a:xfrm>
        </p:grpSpPr>
        <p:sp>
          <p:nvSpPr>
            <p:cNvPr id="761" name="Google Shape;761;p16"/>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2" name="Google Shape;762;p16"/>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3" name="Google Shape;763;p16"/>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764" name="Google Shape;764;p16"/>
            <p:cNvGrpSpPr/>
            <p:nvPr/>
          </p:nvGrpSpPr>
          <p:grpSpPr>
            <a:xfrm>
              <a:off x="30011" y="1028667"/>
              <a:ext cx="512278" cy="685813"/>
              <a:chOff x="2242450" y="-1760600"/>
              <a:chExt cx="388325" cy="518025"/>
            </a:xfrm>
          </p:grpSpPr>
          <p:sp>
            <p:nvSpPr>
              <p:cNvPr id="765" name="Google Shape;765;p16"/>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6" name="Google Shape;766;p16"/>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7" name="Google Shape;767;p16"/>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8" name="Google Shape;768;p16"/>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69" name="Google Shape;769;p16"/>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0" name="Google Shape;770;p16"/>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771" name="Google Shape;771;p16"/>
            <p:cNvGrpSpPr/>
            <p:nvPr/>
          </p:nvGrpSpPr>
          <p:grpSpPr>
            <a:xfrm>
              <a:off x="17721" y="1885876"/>
              <a:ext cx="537062" cy="685861"/>
              <a:chOff x="2923850" y="-1139425"/>
              <a:chExt cx="404475" cy="518100"/>
            </a:xfrm>
          </p:grpSpPr>
          <p:sp>
            <p:nvSpPr>
              <p:cNvPr id="772" name="Google Shape;772;p16"/>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3" name="Google Shape;773;p16"/>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4" name="Google Shape;774;p16"/>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5" name="Google Shape;775;p16"/>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6" name="Google Shape;776;p16"/>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7" name="Google Shape;777;p16"/>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78" name="Google Shape;778;p16"/>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
        <p:nvSpPr>
          <p:cNvPr id="779" name="Google Shape;779;p16"/>
          <p:cNvSpPr txBox="1">
            <a:spLocks noGrp="1"/>
          </p:cNvSpPr>
          <p:nvPr>
            <p:ph type="subTitle" idx="1"/>
          </p:nvPr>
        </p:nvSpPr>
        <p:spPr>
          <a:xfrm>
            <a:off x="4486831" y="8253600"/>
            <a:ext cx="15403988" cy="1805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4266">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80" name="Google Shape;780;p16"/>
          <p:cNvSpPr txBox="1">
            <a:spLocks noGrp="1"/>
          </p:cNvSpPr>
          <p:nvPr>
            <p:ph type="title"/>
          </p:nvPr>
        </p:nvSpPr>
        <p:spPr>
          <a:xfrm>
            <a:off x="4486831" y="3656800"/>
            <a:ext cx="15403988" cy="4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66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2_1_1">
    <p:spTree>
      <p:nvGrpSpPr>
        <p:cNvPr id="1" name="Shape 781"/>
        <p:cNvGrpSpPr/>
        <p:nvPr/>
      </p:nvGrpSpPr>
      <p:grpSpPr>
        <a:xfrm>
          <a:off x="0" y="0"/>
          <a:ext cx="0" cy="0"/>
          <a:chOff x="0" y="0"/>
          <a:chExt cx="0" cy="0"/>
        </a:xfrm>
      </p:grpSpPr>
      <p:grpSp>
        <p:nvGrpSpPr>
          <p:cNvPr id="782" name="Google Shape;782;p17"/>
          <p:cNvGrpSpPr/>
          <p:nvPr/>
        </p:nvGrpSpPr>
        <p:grpSpPr>
          <a:xfrm>
            <a:off x="-381242" y="4"/>
            <a:ext cx="2289004" cy="2285859"/>
            <a:chOff x="-143003" y="0"/>
            <a:chExt cx="858600" cy="857197"/>
          </a:xfrm>
        </p:grpSpPr>
        <p:sp>
          <p:nvSpPr>
            <p:cNvPr id="783" name="Google Shape;783;p17"/>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784" name="Google Shape;784;p17"/>
            <p:cNvGrpSpPr/>
            <p:nvPr/>
          </p:nvGrpSpPr>
          <p:grpSpPr>
            <a:xfrm>
              <a:off x="17716" y="171402"/>
              <a:ext cx="537062" cy="685795"/>
              <a:chOff x="1544900" y="-2381700"/>
              <a:chExt cx="404475" cy="518050"/>
            </a:xfrm>
          </p:grpSpPr>
          <p:sp>
            <p:nvSpPr>
              <p:cNvPr id="785" name="Google Shape;785;p17"/>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86" name="Google Shape;786;p17"/>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87" name="Google Shape;787;p17"/>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88" name="Google Shape;788;p17"/>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789" name="Google Shape;789;p17"/>
          <p:cNvGrpSpPr/>
          <p:nvPr/>
        </p:nvGrpSpPr>
        <p:grpSpPr>
          <a:xfrm>
            <a:off x="22470117" y="4"/>
            <a:ext cx="2289004" cy="2285885"/>
            <a:chOff x="8428489" y="0"/>
            <a:chExt cx="858600" cy="857207"/>
          </a:xfrm>
        </p:grpSpPr>
        <p:sp>
          <p:nvSpPr>
            <p:cNvPr id="790" name="Google Shape;790;p17"/>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791" name="Google Shape;791;p17"/>
            <p:cNvGrpSpPr/>
            <p:nvPr/>
          </p:nvGrpSpPr>
          <p:grpSpPr>
            <a:xfrm>
              <a:off x="8589182" y="171350"/>
              <a:ext cx="537084" cy="685856"/>
              <a:chOff x="1544975" y="-1760675"/>
              <a:chExt cx="404400" cy="518175"/>
            </a:xfrm>
          </p:grpSpPr>
          <p:sp>
            <p:nvSpPr>
              <p:cNvPr id="792" name="Google Shape;792;p17"/>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93" name="Google Shape;793;p17"/>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94" name="Google Shape;794;p17"/>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95" name="Google Shape;795;p17"/>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96" name="Google Shape;796;p17"/>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797" name="Google Shape;797;p17"/>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798" name="Google Shape;798;p17"/>
          <p:cNvGrpSpPr/>
          <p:nvPr/>
        </p:nvGrpSpPr>
        <p:grpSpPr>
          <a:xfrm>
            <a:off x="-381242" y="11430004"/>
            <a:ext cx="2289004" cy="2285907"/>
            <a:chOff x="-143003" y="4286250"/>
            <a:chExt cx="858600" cy="857215"/>
          </a:xfrm>
        </p:grpSpPr>
        <p:sp>
          <p:nvSpPr>
            <p:cNvPr id="799" name="Google Shape;799;p17"/>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800" name="Google Shape;800;p17"/>
            <p:cNvGrpSpPr/>
            <p:nvPr/>
          </p:nvGrpSpPr>
          <p:grpSpPr>
            <a:xfrm>
              <a:off x="17737" y="4457647"/>
              <a:ext cx="537088" cy="685818"/>
              <a:chOff x="5681800" y="-2381750"/>
              <a:chExt cx="404525" cy="517950"/>
            </a:xfrm>
          </p:grpSpPr>
          <p:sp>
            <p:nvSpPr>
              <p:cNvPr id="801" name="Google Shape;801;p17"/>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02" name="Google Shape;802;p17"/>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03" name="Google Shape;803;p17"/>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04" name="Google Shape;804;p17"/>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05" name="Google Shape;805;p17"/>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06" name="Google Shape;806;p17"/>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07" name="Google Shape;807;p17"/>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grpSp>
        <p:nvGrpSpPr>
          <p:cNvPr id="808" name="Google Shape;808;p17"/>
          <p:cNvGrpSpPr/>
          <p:nvPr/>
        </p:nvGrpSpPr>
        <p:grpSpPr>
          <a:xfrm>
            <a:off x="22470117" y="11430004"/>
            <a:ext cx="2289004" cy="2285917"/>
            <a:chOff x="8428489" y="4286250"/>
            <a:chExt cx="858600" cy="857219"/>
          </a:xfrm>
        </p:grpSpPr>
        <p:sp>
          <p:nvSpPr>
            <p:cNvPr id="809" name="Google Shape;809;p17"/>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810" name="Google Shape;810;p17"/>
            <p:cNvGrpSpPr/>
            <p:nvPr/>
          </p:nvGrpSpPr>
          <p:grpSpPr>
            <a:xfrm>
              <a:off x="8591340" y="4457655"/>
              <a:ext cx="532976" cy="685813"/>
              <a:chOff x="5682300" y="-1760600"/>
              <a:chExt cx="403525" cy="518025"/>
            </a:xfrm>
          </p:grpSpPr>
          <p:sp>
            <p:nvSpPr>
              <p:cNvPr id="811" name="Google Shape;811;p17"/>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12" name="Google Shape;812;p17"/>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13" name="Google Shape;813;p17"/>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
        <p:nvSpPr>
          <p:cNvPr id="814" name="Google Shape;814;p17"/>
          <p:cNvSpPr txBox="1">
            <a:spLocks noGrp="1"/>
          </p:cNvSpPr>
          <p:nvPr>
            <p:ph type="subTitle" idx="1"/>
          </p:nvPr>
        </p:nvSpPr>
        <p:spPr>
          <a:xfrm>
            <a:off x="1919500" y="7145200"/>
            <a:ext cx="7438063" cy="279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15" name="Google Shape;815;p17"/>
          <p:cNvSpPr txBox="1">
            <a:spLocks noGrp="1"/>
          </p:cNvSpPr>
          <p:nvPr>
            <p:ph type="title"/>
          </p:nvPr>
        </p:nvSpPr>
        <p:spPr>
          <a:xfrm>
            <a:off x="1919500" y="3779600"/>
            <a:ext cx="7438063" cy="33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userDrawn="1">
  <p:cSld name="CUSTOM_2_1_1_1">
    <p:spTree>
      <p:nvGrpSpPr>
        <p:cNvPr id="1" name="Shape 816"/>
        <p:cNvGrpSpPr/>
        <p:nvPr/>
      </p:nvGrpSpPr>
      <p:grpSpPr>
        <a:xfrm>
          <a:off x="0" y="0"/>
          <a:ext cx="0" cy="0"/>
          <a:chOff x="0" y="0"/>
          <a:chExt cx="0" cy="0"/>
        </a:xfrm>
      </p:grpSpPr>
      <p:grpSp>
        <p:nvGrpSpPr>
          <p:cNvPr id="851" name="Google Shape;851;p18"/>
          <p:cNvGrpSpPr/>
          <p:nvPr/>
        </p:nvGrpSpPr>
        <p:grpSpPr>
          <a:xfrm>
            <a:off x="-381242" y="4"/>
            <a:ext cx="2289004" cy="13715907"/>
            <a:chOff x="-143003" y="0"/>
            <a:chExt cx="858600" cy="5143465"/>
          </a:xfrm>
        </p:grpSpPr>
        <p:sp>
          <p:nvSpPr>
            <p:cNvPr id="852" name="Google Shape;852;p18"/>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53" name="Google Shape;853;p18"/>
            <p:cNvSpPr/>
            <p:nvPr/>
          </p:nvSpPr>
          <p:spPr>
            <a:xfrm>
              <a:off x="-143003" y="1714505"/>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54" name="Google Shape;854;p18"/>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55" name="Google Shape;855;p18"/>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56" name="Google Shape;856;p18"/>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57" name="Google Shape;857;p18"/>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nvGrpSpPr>
            <p:cNvPr id="863" name="Google Shape;863;p18"/>
            <p:cNvGrpSpPr/>
            <p:nvPr/>
          </p:nvGrpSpPr>
          <p:grpSpPr>
            <a:xfrm>
              <a:off x="39115" y="2743160"/>
              <a:ext cx="644488" cy="685836"/>
              <a:chOff x="3629307" y="-518200"/>
              <a:chExt cx="485600" cy="517925"/>
            </a:xfrm>
          </p:grpSpPr>
          <p:sp>
            <p:nvSpPr>
              <p:cNvPr id="864" name="Google Shape;864;p18"/>
              <p:cNvSpPr/>
              <p:nvPr/>
            </p:nvSpPr>
            <p:spPr>
              <a:xfrm>
                <a:off x="3839382"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65" name="Google Shape;865;p18"/>
              <p:cNvSpPr/>
              <p:nvPr/>
            </p:nvSpPr>
            <p:spPr>
              <a:xfrm>
                <a:off x="3629307"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866" name="Google Shape;866;p18"/>
            <p:cNvGrpSpPr/>
            <p:nvPr/>
          </p:nvGrpSpPr>
          <p:grpSpPr>
            <a:xfrm>
              <a:off x="74920" y="3600345"/>
              <a:ext cx="537081" cy="685828"/>
              <a:chOff x="5035381" y="-3002925"/>
              <a:chExt cx="404550" cy="518075"/>
            </a:xfrm>
          </p:grpSpPr>
          <p:sp>
            <p:nvSpPr>
              <p:cNvPr id="867" name="Google Shape;867;p18"/>
              <p:cNvSpPr/>
              <p:nvPr/>
            </p:nvSpPr>
            <p:spPr>
              <a:xfrm>
                <a:off x="5035381"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68" name="Google Shape;868;p18"/>
              <p:cNvSpPr/>
              <p:nvPr/>
            </p:nvSpPr>
            <p:spPr>
              <a:xfrm>
                <a:off x="5181306"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69" name="Google Shape;869;p18"/>
              <p:cNvSpPr/>
              <p:nvPr/>
            </p:nvSpPr>
            <p:spPr>
              <a:xfrm>
                <a:off x="5278656"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0" name="Google Shape;870;p18"/>
              <p:cNvSpPr/>
              <p:nvPr/>
            </p:nvSpPr>
            <p:spPr>
              <a:xfrm>
                <a:off x="5213756"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1" name="Google Shape;871;p18"/>
              <p:cNvSpPr/>
              <p:nvPr/>
            </p:nvSpPr>
            <p:spPr>
              <a:xfrm>
                <a:off x="5173206"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2" name="Google Shape;872;p18"/>
              <p:cNvSpPr/>
              <p:nvPr/>
            </p:nvSpPr>
            <p:spPr>
              <a:xfrm>
                <a:off x="5270531"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nvGrpSpPr>
            <p:cNvPr id="873" name="Google Shape;873;p18"/>
            <p:cNvGrpSpPr/>
            <p:nvPr/>
          </p:nvGrpSpPr>
          <p:grpSpPr>
            <a:xfrm>
              <a:off x="67759" y="4457647"/>
              <a:ext cx="537088" cy="685818"/>
              <a:chOff x="5719474" y="-2381750"/>
              <a:chExt cx="404525" cy="517950"/>
            </a:xfrm>
          </p:grpSpPr>
          <p:sp>
            <p:nvSpPr>
              <p:cNvPr id="874" name="Google Shape;874;p18"/>
              <p:cNvSpPr/>
              <p:nvPr/>
            </p:nvSpPr>
            <p:spPr>
              <a:xfrm>
                <a:off x="5719474"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5" name="Google Shape;875;p18"/>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6" name="Google Shape;876;p18"/>
              <p:cNvSpPr/>
              <p:nvPr/>
            </p:nvSpPr>
            <p:spPr>
              <a:xfrm>
                <a:off x="5865424"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7" name="Google Shape;877;p18"/>
              <p:cNvSpPr/>
              <p:nvPr/>
            </p:nvSpPr>
            <p:spPr>
              <a:xfrm>
                <a:off x="5962774"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8" name="Google Shape;878;p18"/>
              <p:cNvSpPr/>
              <p:nvPr/>
            </p:nvSpPr>
            <p:spPr>
              <a:xfrm>
                <a:off x="5888999"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79" name="Google Shape;879;p18"/>
              <p:cNvSpPr/>
              <p:nvPr/>
            </p:nvSpPr>
            <p:spPr>
              <a:xfrm>
                <a:off x="5857299"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880" name="Google Shape;880;p18"/>
              <p:cNvSpPr/>
              <p:nvPr/>
            </p:nvSpPr>
            <p:spPr>
              <a:xfrm>
                <a:off x="5954624"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2_1_1_1_1">
    <p:spTree>
      <p:nvGrpSpPr>
        <p:cNvPr id="1" name="Shape 883"/>
        <p:cNvGrpSpPr/>
        <p:nvPr/>
      </p:nvGrpSpPr>
      <p:grpSpPr>
        <a:xfrm>
          <a:off x="0" y="0"/>
          <a:ext cx="0" cy="0"/>
          <a:chOff x="0" y="0"/>
          <a:chExt cx="0" cy="0"/>
        </a:xfrm>
      </p:grpSpPr>
      <p:sp>
        <p:nvSpPr>
          <p:cNvPr id="953" name="Google Shape;953;p19"/>
          <p:cNvSpPr txBox="1">
            <a:spLocks noGrp="1"/>
          </p:cNvSpPr>
          <p:nvPr>
            <p:ph type="subTitle" idx="1"/>
          </p:nvPr>
        </p:nvSpPr>
        <p:spPr>
          <a:xfrm>
            <a:off x="4207171" y="6426800"/>
            <a:ext cx="7697195" cy="279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54" name="Google Shape;954;p19"/>
          <p:cNvSpPr txBox="1">
            <a:spLocks noGrp="1"/>
          </p:cNvSpPr>
          <p:nvPr>
            <p:ph type="title"/>
          </p:nvPr>
        </p:nvSpPr>
        <p:spPr>
          <a:xfrm>
            <a:off x="4207171" y="4498000"/>
            <a:ext cx="7697195" cy="19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19500" y="1440000"/>
            <a:ext cx="20538650" cy="180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it ExtraBold"/>
              <a:buNone/>
              <a:defRPr sz="3500">
                <a:solidFill>
                  <a:schemeClr val="dk1"/>
                </a:solidFill>
                <a:latin typeface="Kanit ExtraBold"/>
                <a:ea typeface="Kanit ExtraBold"/>
                <a:cs typeface="Kanit ExtraBold"/>
                <a:sym typeface="Kani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919500" y="3244800"/>
            <a:ext cx="20538650" cy="9031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59" r:id="rId5"/>
    <p:sldLayoutId id="2147483662" r:id="rId6"/>
    <p:sldLayoutId id="2147483663" r:id="rId7"/>
    <p:sldLayoutId id="2147483664" r:id="rId8"/>
    <p:sldLayoutId id="2147483665" r:id="rId9"/>
    <p:sldLayoutId id="2147483674" r:id="rId10"/>
    <p:sldLayoutId id="2147483680" r:id="rId11"/>
    <p:sldLayoutId id="2147483681"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19500" y="1440000"/>
            <a:ext cx="20538650" cy="180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it ExtraBold"/>
              <a:buNone/>
              <a:defRPr sz="3500">
                <a:solidFill>
                  <a:schemeClr val="dk1"/>
                </a:solidFill>
                <a:latin typeface="Kanit ExtraBold"/>
                <a:ea typeface="Kanit ExtraBold"/>
                <a:cs typeface="Kanit ExtraBold"/>
                <a:sym typeface="Kani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919500" y="3244800"/>
            <a:ext cx="20538650" cy="9031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94434169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2.png"/><Relationship Id="rId7"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chart" Target="../charts/chart11.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image" Target="../media/image2.png"/><Relationship Id="rId7"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chart" Target="../charts/chart15.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2.png"/><Relationship Id="rId7" Type="http://schemas.openxmlformats.org/officeDocument/2006/relationships/chart" Target="../charts/chart20.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chart" Target="../charts/chart19.xml"/><Relationship Id="rId4" Type="http://schemas.openxmlformats.org/officeDocument/2006/relationships/chart" Target="../charts/char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chart" Target="../charts/chart23.xml"/><Relationship Id="rId4" Type="http://schemas.openxmlformats.org/officeDocument/2006/relationships/chart" Target="../charts/chart2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chart" Target="../charts/char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28.xml"/><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chart" Target="../charts/chart30.xml"/><Relationship Id="rId4" Type="http://schemas.openxmlformats.org/officeDocument/2006/relationships/chart" Target="../charts/char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chart" Target="../charts/chart32.xml"/><Relationship Id="rId4" Type="http://schemas.openxmlformats.org/officeDocument/2006/relationships/chart" Target="../charts/chart3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chart" Target="../charts/chart3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chart" Target="../charts/chart41.xml"/><Relationship Id="rId4" Type="http://schemas.openxmlformats.org/officeDocument/2006/relationships/chart" Target="../charts/chart40.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chart" Target="../charts/chart43.xml"/><Relationship Id="rId4" Type="http://schemas.openxmlformats.org/officeDocument/2006/relationships/chart" Target="../charts/chart4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chart" Target="../charts/chart50.xml"/><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chart" Target="../charts/chart5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23.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chart" Target="../charts/chart52.xml"/><Relationship Id="rId9" Type="http://schemas.openxmlformats.org/officeDocument/2006/relationships/image" Target="../media/image42.sv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39"/>
          <p:cNvSpPr/>
          <p:nvPr/>
        </p:nvSpPr>
        <p:spPr>
          <a:xfrm>
            <a:off x="17899833"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21" name="Google Shape;1921;p39"/>
          <p:cNvSpPr/>
          <p:nvPr/>
        </p:nvSpPr>
        <p:spPr>
          <a:xfrm>
            <a:off x="15614700" y="114284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22" name="Google Shape;1922;p39"/>
          <p:cNvSpPr txBox="1">
            <a:spLocks noGrp="1"/>
          </p:cNvSpPr>
          <p:nvPr>
            <p:ph type="ctrTitle"/>
          </p:nvPr>
        </p:nvSpPr>
        <p:spPr>
          <a:xfrm>
            <a:off x="7518397" y="6853016"/>
            <a:ext cx="8846082" cy="2285005"/>
          </a:xfrm>
          <a:prstGeom prst="rect">
            <a:avLst/>
          </a:prstGeom>
        </p:spPr>
        <p:txBody>
          <a:bodyPr spcFirstLastPara="1" wrap="square" lIns="239938" tIns="243737" rIns="239938" bIns="243737" anchor="t" anchorCtr="0">
            <a:noAutofit/>
          </a:bodyPr>
          <a:lstStyle/>
          <a:p>
            <a:pPr algn="ctr"/>
            <a:r>
              <a:rPr lang="en" sz="14130">
                <a:solidFill>
                  <a:schemeClr val="lt2"/>
                </a:solidFill>
              </a:rPr>
              <a:t>POA 2022</a:t>
            </a:r>
            <a:br>
              <a:rPr lang="en" sz="14130">
                <a:solidFill>
                  <a:schemeClr val="lt2"/>
                </a:solidFill>
              </a:rPr>
            </a:br>
            <a:endParaRPr sz="14130"/>
          </a:p>
        </p:txBody>
      </p:sp>
      <p:sp>
        <p:nvSpPr>
          <p:cNvPr id="1923" name="Google Shape;1923;p39"/>
          <p:cNvSpPr txBox="1">
            <a:spLocks noGrp="1"/>
          </p:cNvSpPr>
          <p:nvPr>
            <p:ph type="subTitle" idx="1"/>
          </p:nvPr>
        </p:nvSpPr>
        <p:spPr>
          <a:xfrm>
            <a:off x="7147187" y="12456851"/>
            <a:ext cx="5811993" cy="1230879"/>
          </a:xfrm>
          <a:prstGeom prst="rect">
            <a:avLst/>
          </a:prstGeom>
        </p:spPr>
        <p:txBody>
          <a:bodyPr spcFirstLastPara="1" wrap="square" lIns="239938" tIns="243737" rIns="239938" bIns="243737" anchor="t" anchorCtr="0">
            <a:noAutofit/>
          </a:bodyPr>
          <a:lstStyle/>
          <a:p>
            <a:pPr marL="0" indent="0"/>
            <a:r>
              <a:rPr lang="en"/>
              <a:t>Octubre 2022</a:t>
            </a:r>
            <a:endParaRPr/>
          </a:p>
        </p:txBody>
      </p:sp>
      <p:sp>
        <p:nvSpPr>
          <p:cNvPr id="1924" name="Google Shape;1924;p39"/>
          <p:cNvSpPr/>
          <p:nvPr/>
        </p:nvSpPr>
        <p:spPr>
          <a:xfrm>
            <a:off x="1903891" y="11428809"/>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25" name="Google Shape;1925;p39"/>
          <p:cNvSpPr/>
          <p:nvPr/>
        </p:nvSpPr>
        <p:spPr>
          <a:xfrm>
            <a:off x="4189026" y="11428809"/>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26" name="Google Shape;1926;p39"/>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1927" name="Google Shape;1927;p39"/>
          <p:cNvGrpSpPr/>
          <p:nvPr/>
        </p:nvGrpSpPr>
        <p:grpSpPr>
          <a:xfrm>
            <a:off x="4649770" y="11886373"/>
            <a:ext cx="1365639" cy="1828180"/>
            <a:chOff x="7926140" y="-3342469"/>
            <a:chExt cx="447730" cy="597444"/>
          </a:xfrm>
        </p:grpSpPr>
        <p:sp>
          <p:nvSpPr>
            <p:cNvPr id="1928" name="Google Shape;1928;p39"/>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29" name="Google Shape;1929;p39"/>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30" name="Google Shape;1930;p39"/>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31" name="Google Shape;1931;p39"/>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32" name="Google Shape;1932;p39"/>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33" name="Google Shape;1933;p39"/>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34" name="Google Shape;1934;p39"/>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1935" name="Google Shape;1935;p39"/>
          <p:cNvSpPr/>
          <p:nvPr/>
        </p:nvSpPr>
        <p:spPr>
          <a:xfrm>
            <a:off x="1903891" y="17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36" name="Google Shape;1936;p39"/>
          <p:cNvSpPr/>
          <p:nvPr/>
        </p:nvSpPr>
        <p:spPr>
          <a:xfrm>
            <a:off x="4189026" y="17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1937" name="Google Shape;1937;p39"/>
          <p:cNvGrpSpPr/>
          <p:nvPr/>
        </p:nvGrpSpPr>
        <p:grpSpPr>
          <a:xfrm>
            <a:off x="2332335" y="458714"/>
            <a:ext cx="1431880" cy="1828358"/>
            <a:chOff x="2234450" y="-2381700"/>
            <a:chExt cx="404500" cy="518025"/>
          </a:xfrm>
        </p:grpSpPr>
        <p:sp>
          <p:nvSpPr>
            <p:cNvPr id="1938" name="Google Shape;1938;p39"/>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39" name="Google Shape;1939;p39"/>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0" name="Google Shape;1940;p39"/>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1" name="Google Shape;1941;p39"/>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1942" name="Google Shape;1942;p39"/>
          <p:cNvGrpSpPr/>
          <p:nvPr/>
        </p:nvGrpSpPr>
        <p:grpSpPr>
          <a:xfrm>
            <a:off x="4617515" y="458714"/>
            <a:ext cx="1431792" cy="1828358"/>
            <a:chOff x="2923850" y="-2381625"/>
            <a:chExt cx="404475" cy="518025"/>
          </a:xfrm>
        </p:grpSpPr>
        <p:sp>
          <p:nvSpPr>
            <p:cNvPr id="1943" name="Google Shape;1943;p39"/>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4" name="Google Shape;1944;p39"/>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5" name="Google Shape;1945;p39"/>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6" name="Google Shape;1946;p39"/>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7" name="Google Shape;1947;p39"/>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8" name="Google Shape;1948;p39"/>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49" name="Google Shape;1949;p39"/>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50" name="Google Shape;1950;p39"/>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51" name="Google Shape;1951;p39"/>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52" name="Google Shape;1952;p39"/>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53" name="Google Shape;1953;p39"/>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1954" name="Google Shape;1954;p39"/>
          <p:cNvSpPr/>
          <p:nvPr/>
        </p:nvSpPr>
        <p:spPr>
          <a:xfrm>
            <a:off x="20185009" y="91433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55" name="Google Shape;1955;p39"/>
          <p:cNvSpPr/>
          <p:nvPr/>
        </p:nvSpPr>
        <p:spPr>
          <a:xfrm>
            <a:off x="20185009" y="11428809"/>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1956" name="Google Shape;1956;p39"/>
          <p:cNvGrpSpPr/>
          <p:nvPr/>
        </p:nvGrpSpPr>
        <p:grpSpPr>
          <a:xfrm>
            <a:off x="20613369" y="9600291"/>
            <a:ext cx="1431851" cy="1828420"/>
            <a:chOff x="4302925" y="-2381725"/>
            <a:chExt cx="404400" cy="517925"/>
          </a:xfrm>
        </p:grpSpPr>
        <p:sp>
          <p:nvSpPr>
            <p:cNvPr id="1957" name="Google Shape;1957;p39"/>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58" name="Google Shape;1958;p39"/>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59" name="Google Shape;1959;p39"/>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60" name="Google Shape;1960;p39"/>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61" name="Google Shape;1961;p39"/>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1962" name="Google Shape;1962;p39"/>
          <p:cNvGrpSpPr/>
          <p:nvPr/>
        </p:nvGrpSpPr>
        <p:grpSpPr>
          <a:xfrm>
            <a:off x="20613312" y="11885674"/>
            <a:ext cx="1431870" cy="1828436"/>
            <a:chOff x="4992400" y="-1760625"/>
            <a:chExt cx="404375" cy="518125"/>
          </a:xfrm>
        </p:grpSpPr>
        <p:sp>
          <p:nvSpPr>
            <p:cNvPr id="1963" name="Google Shape;1963;p39"/>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64" name="Google Shape;1964;p39"/>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65" name="Google Shape;1965;p39"/>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66" name="Google Shape;1966;p39"/>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67" name="Google Shape;1967;p39"/>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1968" name="Google Shape;1968;p39"/>
          <p:cNvSpPr/>
          <p:nvPr/>
        </p:nvSpPr>
        <p:spPr>
          <a:xfrm>
            <a:off x="20185009" y="17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1969" name="Google Shape;1969;p39"/>
          <p:cNvGrpSpPr/>
          <p:nvPr/>
        </p:nvGrpSpPr>
        <p:grpSpPr>
          <a:xfrm>
            <a:off x="20646363" y="458754"/>
            <a:ext cx="1365751" cy="1828358"/>
            <a:chOff x="863525" y="-1760525"/>
            <a:chExt cx="388275" cy="518025"/>
          </a:xfrm>
        </p:grpSpPr>
        <p:sp>
          <p:nvSpPr>
            <p:cNvPr id="1970" name="Google Shape;1970;p3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1" name="Google Shape;1971;p3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2" name="Google Shape;1972;p3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3" name="Google Shape;1973;p3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4" name="Google Shape;1974;p3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5" name="Google Shape;1975;p3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6" name="Google Shape;1976;p3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77" name="Google Shape;1977;p3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1978" name="Google Shape;1978;p39"/>
          <p:cNvSpPr/>
          <p:nvPr/>
        </p:nvSpPr>
        <p:spPr>
          <a:xfrm>
            <a:off x="20185009" y="2287223"/>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83" name="Google Shape;1983;p39"/>
          <p:cNvSpPr/>
          <p:nvPr/>
        </p:nvSpPr>
        <p:spPr>
          <a:xfrm>
            <a:off x="17899833" y="17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84" name="Google Shape;1984;p39"/>
          <p:cNvSpPr/>
          <p:nvPr/>
        </p:nvSpPr>
        <p:spPr>
          <a:xfrm>
            <a:off x="13329565" y="11428409"/>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1985" name="Google Shape;1985;p39"/>
          <p:cNvGrpSpPr/>
          <p:nvPr/>
        </p:nvGrpSpPr>
        <p:grpSpPr>
          <a:xfrm>
            <a:off x="18360577" y="459349"/>
            <a:ext cx="1365639" cy="1828180"/>
            <a:chOff x="7926140" y="-3342469"/>
            <a:chExt cx="447730" cy="597444"/>
          </a:xfrm>
        </p:grpSpPr>
        <p:sp>
          <p:nvSpPr>
            <p:cNvPr id="1986" name="Google Shape;1986;p39"/>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87" name="Google Shape;1987;p39"/>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88" name="Google Shape;1988;p39"/>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89" name="Google Shape;1989;p39"/>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90" name="Google Shape;1990;p39"/>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91" name="Google Shape;1991;p39"/>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92" name="Google Shape;1992;p39"/>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1993" name="Google Shape;1993;p39"/>
          <p:cNvSpPr/>
          <p:nvPr/>
        </p:nvSpPr>
        <p:spPr>
          <a:xfrm>
            <a:off x="15614700" y="17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1994" name="Google Shape;1994;p39"/>
          <p:cNvSpPr/>
          <p:nvPr/>
        </p:nvSpPr>
        <p:spPr>
          <a:xfrm>
            <a:off x="16043156" y="458751"/>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1995" name="Google Shape;1995;p39"/>
          <p:cNvGrpSpPr/>
          <p:nvPr/>
        </p:nvGrpSpPr>
        <p:grpSpPr>
          <a:xfrm>
            <a:off x="13757981" y="11885817"/>
            <a:ext cx="1431830" cy="1828310"/>
            <a:chOff x="2923900" y="-1760600"/>
            <a:chExt cx="404425" cy="518050"/>
          </a:xfrm>
        </p:grpSpPr>
        <p:sp>
          <p:nvSpPr>
            <p:cNvPr id="1996" name="Google Shape;1996;p39"/>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97" name="Google Shape;1997;p39"/>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98" name="Google Shape;1998;p39"/>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99" name="Google Shape;1999;p39"/>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0" name="Google Shape;2000;p39"/>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1" name="Google Shape;2001;p39"/>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2" name="Google Shape;2002;p39"/>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003" name="Google Shape;2003;p39"/>
          <p:cNvSpPr/>
          <p:nvPr/>
        </p:nvSpPr>
        <p:spPr>
          <a:xfrm>
            <a:off x="13329565" y="1786"/>
            <a:ext cx="2289004" cy="2285005"/>
          </a:xfrm>
          <a:prstGeom prst="rect">
            <a:avLst/>
          </a:prstGeom>
          <a:noFill/>
          <a:ln w="571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04" name="Google Shape;2004;p39"/>
          <p:cNvGrpSpPr/>
          <p:nvPr/>
        </p:nvGrpSpPr>
        <p:grpSpPr>
          <a:xfrm>
            <a:off x="13758093" y="458725"/>
            <a:ext cx="1431862" cy="1828372"/>
            <a:chOff x="5681800" y="-2381750"/>
            <a:chExt cx="404525" cy="517950"/>
          </a:xfrm>
        </p:grpSpPr>
        <p:sp>
          <p:nvSpPr>
            <p:cNvPr id="2005" name="Google Shape;2005;p39"/>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6" name="Google Shape;2006;p39"/>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7" name="Google Shape;2007;p39"/>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8" name="Google Shape;2008;p39"/>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09" name="Google Shape;2009;p39"/>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10" name="Google Shape;2010;p39"/>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11" name="Google Shape;2011;p39"/>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7" name="CuadroTexto 6">
            <a:extLst>
              <a:ext uri="{FF2B5EF4-FFF2-40B4-BE49-F238E27FC236}">
                <a16:creationId xmlns:a16="http://schemas.microsoft.com/office/drawing/2014/main" id="{8A517F9C-DED3-EF9A-ED81-4669AF12DF5D}"/>
              </a:ext>
            </a:extLst>
          </p:cNvPr>
          <p:cNvSpPr txBox="1"/>
          <p:nvPr/>
        </p:nvSpPr>
        <p:spPr>
          <a:xfrm rot="21402594">
            <a:off x="7731733" y="8522080"/>
            <a:ext cx="9478987" cy="2277547"/>
          </a:xfrm>
          <a:prstGeom prst="rect">
            <a:avLst/>
          </a:prstGeom>
          <a:noFill/>
        </p:spPr>
        <p:txBody>
          <a:bodyPr wrap="square">
            <a:spAutoFit/>
          </a:bodyPr>
          <a:lstStyle/>
          <a:p>
            <a:pPr algn="ctr">
              <a:buClr>
                <a:schemeClr val="dk1"/>
              </a:buClr>
              <a:buSzPts val="6000"/>
            </a:pPr>
            <a:r>
              <a:rPr lang="en" sz="14200">
                <a:solidFill>
                  <a:schemeClr val="bg1"/>
                </a:solidFill>
                <a:latin typeface="Biograph" panose="02000500000000000000" pitchFamily="50" charset="0"/>
                <a:ea typeface="Biograph" panose="02000500000000000000" pitchFamily="50" charset="0"/>
                <a:cs typeface="Kanit ExtraBold"/>
                <a:sym typeface="Kanit ExtraBold"/>
              </a:rPr>
              <a:t>3° Trimestre</a:t>
            </a:r>
            <a:endParaRPr lang="es-SV" sz="14200">
              <a:solidFill>
                <a:schemeClr val="bg1"/>
              </a:solidFill>
              <a:latin typeface="Biograph" panose="02000500000000000000" pitchFamily="50" charset="0"/>
              <a:ea typeface="Biograph" panose="02000500000000000000" pitchFamily="50" charset="0"/>
              <a:cs typeface="Kanit ExtraBold"/>
              <a:sym typeface="Kanit ExtraBold"/>
            </a:endParaRPr>
          </a:p>
        </p:txBody>
      </p:sp>
      <p:sp>
        <p:nvSpPr>
          <p:cNvPr id="9" name="CuadroTexto 8">
            <a:extLst>
              <a:ext uri="{FF2B5EF4-FFF2-40B4-BE49-F238E27FC236}">
                <a16:creationId xmlns:a16="http://schemas.microsoft.com/office/drawing/2014/main" id="{E6E54A02-B1E8-9A12-B20D-0F60487197EF}"/>
              </a:ext>
            </a:extLst>
          </p:cNvPr>
          <p:cNvSpPr txBox="1"/>
          <p:nvPr/>
        </p:nvSpPr>
        <p:spPr>
          <a:xfrm>
            <a:off x="6445053" y="5966342"/>
            <a:ext cx="11454784" cy="1405128"/>
          </a:xfrm>
          <a:prstGeom prst="rect">
            <a:avLst/>
          </a:prstGeom>
          <a:noFill/>
        </p:spPr>
        <p:txBody>
          <a:bodyPr wrap="square">
            <a:spAutoFit/>
          </a:bodyPr>
          <a:lstStyle/>
          <a:p>
            <a:pPr algn="ctr"/>
            <a:r>
              <a:rPr lang="es-SV" sz="8531">
                <a:solidFill>
                  <a:schemeClr val="dk1"/>
                </a:solidFill>
                <a:latin typeface="Kanit ExtraBold"/>
                <a:cs typeface="Kanit ExtraBold"/>
              </a:rPr>
              <a:t>Informe de Ejecución</a:t>
            </a:r>
          </a:p>
        </p:txBody>
      </p:sp>
      <p:pic>
        <p:nvPicPr>
          <p:cNvPr id="13" name="Imagen 12" descr="Logotipo&#10;&#10;Descripción generada automáticamente">
            <a:extLst>
              <a:ext uri="{FF2B5EF4-FFF2-40B4-BE49-F238E27FC236}">
                <a16:creationId xmlns:a16="http://schemas.microsoft.com/office/drawing/2014/main" id="{3A661633-D871-33E2-4E06-D69D998DBCFD}"/>
              </a:ext>
            </a:extLst>
          </p:cNvPr>
          <p:cNvPicPr>
            <a:picLocks noChangeAspect="1"/>
          </p:cNvPicPr>
          <p:nvPr/>
        </p:nvPicPr>
        <p:blipFill>
          <a:blip r:embed="rId3"/>
          <a:stretch>
            <a:fillRect/>
          </a:stretch>
        </p:blipFill>
        <p:spPr>
          <a:xfrm>
            <a:off x="7874486" y="3033857"/>
            <a:ext cx="8568768" cy="2285005"/>
          </a:xfrm>
          <a:prstGeom prst="rect">
            <a:avLst/>
          </a:prstGeom>
        </p:spPr>
      </p:pic>
      <p:grpSp>
        <p:nvGrpSpPr>
          <p:cNvPr id="19" name="Google Shape;4519;p74">
            <a:extLst>
              <a:ext uri="{FF2B5EF4-FFF2-40B4-BE49-F238E27FC236}">
                <a16:creationId xmlns:a16="http://schemas.microsoft.com/office/drawing/2014/main" id="{668DD376-AEF5-3695-9810-376CEBB9F81F}"/>
              </a:ext>
            </a:extLst>
          </p:cNvPr>
          <p:cNvGrpSpPr/>
          <p:nvPr/>
        </p:nvGrpSpPr>
        <p:grpSpPr>
          <a:xfrm>
            <a:off x="20646363" y="2743656"/>
            <a:ext cx="1431851" cy="1828420"/>
            <a:chOff x="5037716" y="2820997"/>
            <a:chExt cx="302854" cy="404021"/>
          </a:xfrm>
        </p:grpSpPr>
        <p:sp>
          <p:nvSpPr>
            <p:cNvPr id="20" name="Google Shape;4520;p74">
              <a:extLst>
                <a:ext uri="{FF2B5EF4-FFF2-40B4-BE49-F238E27FC236}">
                  <a16:creationId xmlns:a16="http://schemas.microsoft.com/office/drawing/2014/main" id="{FB0A2588-1B81-24B0-F53B-FF06DFA7E7F6}"/>
                </a:ext>
              </a:extLst>
            </p:cNvPr>
            <p:cNvSpPr/>
            <p:nvPr/>
          </p:nvSpPr>
          <p:spPr>
            <a:xfrm>
              <a:off x="5145259" y="2960656"/>
              <a:ext cx="11856" cy="18213"/>
            </a:xfrm>
            <a:custGeom>
              <a:avLst/>
              <a:gdLst/>
              <a:ahLst/>
              <a:cxnLst/>
              <a:rect l="l" t="t" r="r" b="b"/>
              <a:pathLst>
                <a:path w="608" h="934" extrusionOk="0">
                  <a:moveTo>
                    <a:pt x="304" y="1"/>
                  </a:moveTo>
                  <a:cubicBezTo>
                    <a:pt x="137" y="1"/>
                    <a:pt x="1" y="136"/>
                    <a:pt x="1" y="305"/>
                  </a:cubicBezTo>
                  <a:lnTo>
                    <a:pt x="1" y="629"/>
                  </a:lnTo>
                  <a:cubicBezTo>
                    <a:pt x="1" y="798"/>
                    <a:pt x="137" y="933"/>
                    <a:pt x="304" y="933"/>
                  </a:cubicBezTo>
                  <a:cubicBezTo>
                    <a:pt x="472" y="933"/>
                    <a:pt x="608" y="798"/>
                    <a:pt x="608" y="629"/>
                  </a:cubicBezTo>
                  <a:lnTo>
                    <a:pt x="608" y="305"/>
                  </a:lnTo>
                  <a:cubicBezTo>
                    <a:pt x="608"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 name="Google Shape;4521;p74">
              <a:extLst>
                <a:ext uri="{FF2B5EF4-FFF2-40B4-BE49-F238E27FC236}">
                  <a16:creationId xmlns:a16="http://schemas.microsoft.com/office/drawing/2014/main" id="{7597E862-B449-F813-8261-93C15DD0743D}"/>
                </a:ext>
              </a:extLst>
            </p:cNvPr>
            <p:cNvSpPr/>
            <p:nvPr/>
          </p:nvSpPr>
          <p:spPr>
            <a:xfrm>
              <a:off x="5221192" y="2960656"/>
              <a:ext cx="11856" cy="18213"/>
            </a:xfrm>
            <a:custGeom>
              <a:avLst/>
              <a:gdLst/>
              <a:ahLst/>
              <a:cxnLst/>
              <a:rect l="l" t="t" r="r" b="b"/>
              <a:pathLst>
                <a:path w="608" h="934" extrusionOk="0">
                  <a:moveTo>
                    <a:pt x="303" y="1"/>
                  </a:moveTo>
                  <a:cubicBezTo>
                    <a:pt x="136" y="1"/>
                    <a:pt x="0" y="136"/>
                    <a:pt x="0" y="305"/>
                  </a:cubicBezTo>
                  <a:lnTo>
                    <a:pt x="0" y="629"/>
                  </a:lnTo>
                  <a:cubicBezTo>
                    <a:pt x="0" y="798"/>
                    <a:pt x="136" y="933"/>
                    <a:pt x="303" y="933"/>
                  </a:cubicBezTo>
                  <a:cubicBezTo>
                    <a:pt x="471" y="933"/>
                    <a:pt x="607" y="798"/>
                    <a:pt x="607" y="629"/>
                  </a:cubicBezTo>
                  <a:lnTo>
                    <a:pt x="607" y="305"/>
                  </a:lnTo>
                  <a:cubicBezTo>
                    <a:pt x="607" y="136"/>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 name="Google Shape;4522;p74">
              <a:extLst>
                <a:ext uri="{FF2B5EF4-FFF2-40B4-BE49-F238E27FC236}">
                  <a16:creationId xmlns:a16="http://schemas.microsoft.com/office/drawing/2014/main" id="{4390A185-8EDC-9E5A-F1DC-750C99A04A3D}"/>
                </a:ext>
              </a:extLst>
            </p:cNvPr>
            <p:cNvSpPr/>
            <p:nvPr/>
          </p:nvSpPr>
          <p:spPr>
            <a:xfrm>
              <a:off x="5037716" y="2820997"/>
              <a:ext cx="302854" cy="404021"/>
            </a:xfrm>
            <a:custGeom>
              <a:avLst/>
              <a:gdLst/>
              <a:ahLst/>
              <a:cxnLst/>
              <a:rect l="l" t="t" r="r" b="b"/>
              <a:pathLst>
                <a:path w="15531" h="20719" extrusionOk="0">
                  <a:moveTo>
                    <a:pt x="12951" y="8915"/>
                  </a:moveTo>
                  <a:lnTo>
                    <a:pt x="12951" y="8915"/>
                  </a:lnTo>
                  <a:cubicBezTo>
                    <a:pt x="12865" y="9812"/>
                    <a:pt x="12552" y="10666"/>
                    <a:pt x="12030" y="11409"/>
                  </a:cubicBezTo>
                  <a:cubicBezTo>
                    <a:pt x="11510" y="12147"/>
                    <a:pt x="10819" y="12730"/>
                    <a:pt x="10015" y="13114"/>
                  </a:cubicBezTo>
                  <a:lnTo>
                    <a:pt x="10015" y="12331"/>
                  </a:lnTo>
                  <a:cubicBezTo>
                    <a:pt x="10309" y="12161"/>
                    <a:pt x="10587" y="11957"/>
                    <a:pt x="10840" y="11721"/>
                  </a:cubicBezTo>
                  <a:cubicBezTo>
                    <a:pt x="11604" y="11009"/>
                    <a:pt x="12094" y="10066"/>
                    <a:pt x="12237" y="9039"/>
                  </a:cubicBezTo>
                  <a:lnTo>
                    <a:pt x="12423" y="9039"/>
                  </a:lnTo>
                  <a:cubicBezTo>
                    <a:pt x="12611" y="9039"/>
                    <a:pt x="12792" y="8995"/>
                    <a:pt x="12951" y="8915"/>
                  </a:cubicBezTo>
                  <a:close/>
                  <a:moveTo>
                    <a:pt x="8738" y="605"/>
                  </a:moveTo>
                  <a:cubicBezTo>
                    <a:pt x="11074" y="605"/>
                    <a:pt x="12975" y="2506"/>
                    <a:pt x="12975" y="4842"/>
                  </a:cubicBezTo>
                  <a:lnTo>
                    <a:pt x="12975" y="6931"/>
                  </a:lnTo>
                  <a:cubicBezTo>
                    <a:pt x="12821" y="6851"/>
                    <a:pt x="12645" y="6809"/>
                    <a:pt x="12468" y="6809"/>
                  </a:cubicBezTo>
                  <a:cubicBezTo>
                    <a:pt x="11883" y="6809"/>
                    <a:pt x="11429" y="6032"/>
                    <a:pt x="11150" y="5378"/>
                  </a:cubicBezTo>
                  <a:cubicBezTo>
                    <a:pt x="10852" y="4678"/>
                    <a:pt x="10690" y="3968"/>
                    <a:pt x="10662" y="3831"/>
                  </a:cubicBezTo>
                  <a:cubicBezTo>
                    <a:pt x="10980" y="3511"/>
                    <a:pt x="11201" y="3093"/>
                    <a:pt x="11281" y="2618"/>
                  </a:cubicBezTo>
                  <a:cubicBezTo>
                    <a:pt x="11310" y="2453"/>
                    <a:pt x="11197" y="2297"/>
                    <a:pt x="11033" y="2269"/>
                  </a:cubicBezTo>
                  <a:cubicBezTo>
                    <a:pt x="11016" y="2266"/>
                    <a:pt x="10999" y="2264"/>
                    <a:pt x="10982" y="2264"/>
                  </a:cubicBezTo>
                  <a:cubicBezTo>
                    <a:pt x="10837" y="2264"/>
                    <a:pt x="10709" y="2370"/>
                    <a:pt x="10683" y="2517"/>
                  </a:cubicBezTo>
                  <a:cubicBezTo>
                    <a:pt x="10552" y="3308"/>
                    <a:pt x="9869" y="3885"/>
                    <a:pt x="9062" y="3885"/>
                  </a:cubicBezTo>
                  <a:lnTo>
                    <a:pt x="7765" y="3885"/>
                  </a:lnTo>
                  <a:cubicBezTo>
                    <a:pt x="6417" y="3885"/>
                    <a:pt x="5149" y="4481"/>
                    <a:pt x="4288" y="5518"/>
                  </a:cubicBezTo>
                  <a:cubicBezTo>
                    <a:pt x="4181" y="5646"/>
                    <a:pt x="4198" y="5836"/>
                    <a:pt x="4326" y="5943"/>
                  </a:cubicBezTo>
                  <a:cubicBezTo>
                    <a:pt x="4383" y="5990"/>
                    <a:pt x="4452" y="6013"/>
                    <a:pt x="4519" y="6013"/>
                  </a:cubicBezTo>
                  <a:cubicBezTo>
                    <a:pt x="4606" y="6013"/>
                    <a:pt x="4692" y="5976"/>
                    <a:pt x="4753" y="5905"/>
                  </a:cubicBezTo>
                  <a:cubicBezTo>
                    <a:pt x="5502" y="5006"/>
                    <a:pt x="6597" y="4491"/>
                    <a:pt x="7762" y="4491"/>
                  </a:cubicBezTo>
                  <a:lnTo>
                    <a:pt x="9061" y="4491"/>
                  </a:lnTo>
                  <a:cubicBezTo>
                    <a:pt x="9446" y="4491"/>
                    <a:pt x="9810" y="4394"/>
                    <a:pt x="10130" y="4222"/>
                  </a:cubicBezTo>
                  <a:cubicBezTo>
                    <a:pt x="10209" y="4541"/>
                    <a:pt x="10359" y="5069"/>
                    <a:pt x="10586" y="5605"/>
                  </a:cubicBezTo>
                  <a:cubicBezTo>
                    <a:pt x="11094" y="6803"/>
                    <a:pt x="11728" y="7411"/>
                    <a:pt x="12465" y="7411"/>
                  </a:cubicBezTo>
                  <a:cubicBezTo>
                    <a:pt x="12608" y="7411"/>
                    <a:pt x="12745" y="7471"/>
                    <a:pt x="12842" y="7578"/>
                  </a:cubicBezTo>
                  <a:cubicBezTo>
                    <a:pt x="12938" y="7686"/>
                    <a:pt x="12985" y="7827"/>
                    <a:pt x="12971" y="7974"/>
                  </a:cubicBezTo>
                  <a:cubicBezTo>
                    <a:pt x="12945" y="8227"/>
                    <a:pt x="12702" y="8427"/>
                    <a:pt x="12421" y="8427"/>
                  </a:cubicBezTo>
                  <a:lnTo>
                    <a:pt x="11964" y="8427"/>
                  </a:lnTo>
                  <a:cubicBezTo>
                    <a:pt x="11804" y="8427"/>
                    <a:pt x="11673" y="8550"/>
                    <a:pt x="11660" y="8707"/>
                  </a:cubicBezTo>
                  <a:cubicBezTo>
                    <a:pt x="11586" y="9689"/>
                    <a:pt x="11146" y="10599"/>
                    <a:pt x="10425" y="11270"/>
                  </a:cubicBezTo>
                  <a:cubicBezTo>
                    <a:pt x="9700" y="11947"/>
                    <a:pt x="8754" y="12318"/>
                    <a:pt x="7761" y="12318"/>
                  </a:cubicBezTo>
                  <a:cubicBezTo>
                    <a:pt x="5605" y="12318"/>
                    <a:pt x="3849" y="10566"/>
                    <a:pt x="3848" y="8410"/>
                  </a:cubicBezTo>
                  <a:lnTo>
                    <a:pt x="3848" y="8404"/>
                  </a:lnTo>
                  <a:cubicBezTo>
                    <a:pt x="3848" y="7881"/>
                    <a:pt x="3949" y="7374"/>
                    <a:pt x="4149" y="6897"/>
                  </a:cubicBezTo>
                  <a:cubicBezTo>
                    <a:pt x="4213" y="6741"/>
                    <a:pt x="4141" y="6564"/>
                    <a:pt x="3985" y="6500"/>
                  </a:cubicBezTo>
                  <a:cubicBezTo>
                    <a:pt x="3947" y="6484"/>
                    <a:pt x="3908" y="6477"/>
                    <a:pt x="3870" y="6477"/>
                  </a:cubicBezTo>
                  <a:cubicBezTo>
                    <a:pt x="3751" y="6477"/>
                    <a:pt x="3638" y="6548"/>
                    <a:pt x="3589" y="6663"/>
                  </a:cubicBezTo>
                  <a:cubicBezTo>
                    <a:pt x="3359" y="7213"/>
                    <a:pt x="3242" y="7795"/>
                    <a:pt x="3241" y="8397"/>
                  </a:cubicBezTo>
                  <a:lnTo>
                    <a:pt x="3241" y="8405"/>
                  </a:lnTo>
                  <a:cubicBezTo>
                    <a:pt x="3241" y="10081"/>
                    <a:pt x="4155" y="11544"/>
                    <a:pt x="5512" y="12326"/>
                  </a:cubicBezTo>
                  <a:lnTo>
                    <a:pt x="5512" y="13291"/>
                  </a:lnTo>
                  <a:lnTo>
                    <a:pt x="3447" y="13291"/>
                  </a:lnTo>
                  <a:cubicBezTo>
                    <a:pt x="3238" y="12551"/>
                    <a:pt x="2554" y="9808"/>
                    <a:pt x="2554" y="5492"/>
                  </a:cubicBezTo>
                  <a:cubicBezTo>
                    <a:pt x="2554" y="2798"/>
                    <a:pt x="4746" y="605"/>
                    <a:pt x="7440" y="605"/>
                  </a:cubicBezTo>
                  <a:close/>
                  <a:moveTo>
                    <a:pt x="5575" y="14652"/>
                  </a:moveTo>
                  <a:lnTo>
                    <a:pt x="6330" y="15106"/>
                  </a:lnTo>
                  <a:cubicBezTo>
                    <a:pt x="6487" y="15200"/>
                    <a:pt x="6611" y="15336"/>
                    <a:pt x="6696" y="15493"/>
                  </a:cubicBezTo>
                  <a:cubicBezTo>
                    <a:pt x="6620" y="15474"/>
                    <a:pt x="6542" y="15465"/>
                    <a:pt x="6464" y="15465"/>
                  </a:cubicBezTo>
                  <a:cubicBezTo>
                    <a:pt x="6252" y="15465"/>
                    <a:pt x="6041" y="15535"/>
                    <a:pt x="5869" y="15675"/>
                  </a:cubicBezTo>
                  <a:cubicBezTo>
                    <a:pt x="5526" y="15463"/>
                    <a:pt x="5219" y="15189"/>
                    <a:pt x="4966" y="14873"/>
                  </a:cubicBezTo>
                  <a:lnTo>
                    <a:pt x="5487" y="14689"/>
                  </a:lnTo>
                  <a:cubicBezTo>
                    <a:pt x="5517" y="14679"/>
                    <a:pt x="5546" y="14666"/>
                    <a:pt x="5575" y="14652"/>
                  </a:cubicBezTo>
                  <a:close/>
                  <a:moveTo>
                    <a:pt x="9955" y="14652"/>
                  </a:moveTo>
                  <a:cubicBezTo>
                    <a:pt x="9983" y="14666"/>
                    <a:pt x="10012" y="14679"/>
                    <a:pt x="10042" y="14689"/>
                  </a:cubicBezTo>
                  <a:lnTo>
                    <a:pt x="10564" y="14873"/>
                  </a:lnTo>
                  <a:cubicBezTo>
                    <a:pt x="10089" y="15470"/>
                    <a:pt x="9441" y="15893"/>
                    <a:pt x="8718" y="16092"/>
                  </a:cubicBezTo>
                  <a:lnTo>
                    <a:pt x="8718" y="15959"/>
                  </a:lnTo>
                  <a:cubicBezTo>
                    <a:pt x="8718" y="15613"/>
                    <a:pt x="8902" y="15285"/>
                    <a:pt x="9201" y="15106"/>
                  </a:cubicBezTo>
                  <a:lnTo>
                    <a:pt x="9955" y="14652"/>
                  </a:lnTo>
                  <a:close/>
                  <a:moveTo>
                    <a:pt x="9405" y="12623"/>
                  </a:moveTo>
                  <a:lnTo>
                    <a:pt x="9405" y="13789"/>
                  </a:lnTo>
                  <a:cubicBezTo>
                    <a:pt x="9405" y="13939"/>
                    <a:pt x="9441" y="14082"/>
                    <a:pt x="9503" y="14211"/>
                  </a:cubicBezTo>
                  <a:lnTo>
                    <a:pt x="8884" y="14582"/>
                  </a:lnTo>
                  <a:cubicBezTo>
                    <a:pt x="8409" y="14873"/>
                    <a:pt x="8111" y="15400"/>
                    <a:pt x="8111" y="15959"/>
                  </a:cubicBezTo>
                  <a:lnTo>
                    <a:pt x="8111" y="16202"/>
                  </a:lnTo>
                  <a:cubicBezTo>
                    <a:pt x="7997" y="16213"/>
                    <a:pt x="7881" y="16217"/>
                    <a:pt x="7765" y="16217"/>
                  </a:cubicBezTo>
                  <a:cubicBezTo>
                    <a:pt x="7651" y="16217"/>
                    <a:pt x="7534" y="16210"/>
                    <a:pt x="7420" y="16200"/>
                  </a:cubicBezTo>
                  <a:lnTo>
                    <a:pt x="7420" y="15957"/>
                  </a:lnTo>
                  <a:cubicBezTo>
                    <a:pt x="7420" y="15398"/>
                    <a:pt x="7123" y="14872"/>
                    <a:pt x="6641" y="14585"/>
                  </a:cubicBezTo>
                  <a:lnTo>
                    <a:pt x="6023" y="14214"/>
                  </a:lnTo>
                  <a:cubicBezTo>
                    <a:pt x="6087" y="14085"/>
                    <a:pt x="6120" y="13939"/>
                    <a:pt x="6120" y="13791"/>
                  </a:cubicBezTo>
                  <a:lnTo>
                    <a:pt x="6120" y="12623"/>
                  </a:lnTo>
                  <a:cubicBezTo>
                    <a:pt x="6631" y="12821"/>
                    <a:pt x="7184" y="12931"/>
                    <a:pt x="7762" y="12931"/>
                  </a:cubicBezTo>
                  <a:cubicBezTo>
                    <a:pt x="8332" y="12931"/>
                    <a:pt x="8888" y="12825"/>
                    <a:pt x="9405" y="12623"/>
                  </a:cubicBezTo>
                  <a:close/>
                  <a:moveTo>
                    <a:pt x="6469" y="16072"/>
                  </a:moveTo>
                  <a:cubicBezTo>
                    <a:pt x="6556" y="16072"/>
                    <a:pt x="6644" y="16106"/>
                    <a:pt x="6711" y="16172"/>
                  </a:cubicBezTo>
                  <a:cubicBezTo>
                    <a:pt x="6846" y="16306"/>
                    <a:pt x="6847" y="16524"/>
                    <a:pt x="6713" y="16660"/>
                  </a:cubicBezTo>
                  <a:cubicBezTo>
                    <a:pt x="6648" y="16727"/>
                    <a:pt x="6563" y="16763"/>
                    <a:pt x="6470" y="16764"/>
                  </a:cubicBezTo>
                  <a:cubicBezTo>
                    <a:pt x="6468" y="16764"/>
                    <a:pt x="6466" y="16764"/>
                    <a:pt x="6465" y="16764"/>
                  </a:cubicBezTo>
                  <a:cubicBezTo>
                    <a:pt x="6377" y="16764"/>
                    <a:pt x="6290" y="16729"/>
                    <a:pt x="6226" y="16664"/>
                  </a:cubicBezTo>
                  <a:cubicBezTo>
                    <a:pt x="6160" y="16600"/>
                    <a:pt x="6124" y="16513"/>
                    <a:pt x="6123" y="16420"/>
                  </a:cubicBezTo>
                  <a:cubicBezTo>
                    <a:pt x="6123" y="16329"/>
                    <a:pt x="6159" y="16242"/>
                    <a:pt x="6223" y="16174"/>
                  </a:cubicBezTo>
                  <a:cubicBezTo>
                    <a:pt x="6290" y="16107"/>
                    <a:pt x="6380" y="16072"/>
                    <a:pt x="6469" y="16072"/>
                  </a:cubicBezTo>
                  <a:close/>
                  <a:moveTo>
                    <a:pt x="7338" y="16801"/>
                  </a:moveTo>
                  <a:cubicBezTo>
                    <a:pt x="7481" y="16816"/>
                    <a:pt x="7624" y="16824"/>
                    <a:pt x="7767" y="16824"/>
                  </a:cubicBezTo>
                  <a:cubicBezTo>
                    <a:pt x="7882" y="16824"/>
                    <a:pt x="7998" y="16820"/>
                    <a:pt x="8112" y="16810"/>
                  </a:cubicBezTo>
                  <a:lnTo>
                    <a:pt x="8112" y="17503"/>
                  </a:lnTo>
                  <a:lnTo>
                    <a:pt x="8111" y="17503"/>
                  </a:lnTo>
                  <a:cubicBezTo>
                    <a:pt x="7993" y="17511"/>
                    <a:pt x="7875" y="17516"/>
                    <a:pt x="7757" y="17516"/>
                  </a:cubicBezTo>
                  <a:cubicBezTo>
                    <a:pt x="7502" y="17516"/>
                    <a:pt x="7247" y="17496"/>
                    <a:pt x="6997" y="17455"/>
                  </a:cubicBezTo>
                  <a:cubicBezTo>
                    <a:pt x="6958" y="17393"/>
                    <a:pt x="6918" y="17334"/>
                    <a:pt x="6874" y="17278"/>
                  </a:cubicBezTo>
                  <a:cubicBezTo>
                    <a:pt x="6974" y="17230"/>
                    <a:pt x="7066" y="17167"/>
                    <a:pt x="7145" y="17086"/>
                  </a:cubicBezTo>
                  <a:cubicBezTo>
                    <a:pt x="7230" y="17001"/>
                    <a:pt x="7291" y="16906"/>
                    <a:pt x="7338" y="16801"/>
                  </a:cubicBezTo>
                  <a:close/>
                  <a:moveTo>
                    <a:pt x="4897" y="16922"/>
                  </a:moveTo>
                  <a:cubicBezTo>
                    <a:pt x="5205" y="16922"/>
                    <a:pt x="5494" y="16986"/>
                    <a:pt x="5727" y="17106"/>
                  </a:cubicBezTo>
                  <a:cubicBezTo>
                    <a:pt x="5470" y="17367"/>
                    <a:pt x="5076" y="17563"/>
                    <a:pt x="4633" y="17634"/>
                  </a:cubicBezTo>
                  <a:cubicBezTo>
                    <a:pt x="4508" y="17655"/>
                    <a:pt x="4383" y="17665"/>
                    <a:pt x="4261" y="17665"/>
                  </a:cubicBezTo>
                  <a:cubicBezTo>
                    <a:pt x="3953" y="17665"/>
                    <a:pt x="3663" y="17601"/>
                    <a:pt x="3431" y="17481"/>
                  </a:cubicBezTo>
                  <a:cubicBezTo>
                    <a:pt x="3685" y="17220"/>
                    <a:pt x="4081" y="17024"/>
                    <a:pt x="4523" y="16953"/>
                  </a:cubicBezTo>
                  <a:cubicBezTo>
                    <a:pt x="4649" y="16932"/>
                    <a:pt x="4774" y="16922"/>
                    <a:pt x="4897" y="16922"/>
                  </a:cubicBezTo>
                  <a:close/>
                  <a:moveTo>
                    <a:pt x="6241" y="17474"/>
                  </a:moveTo>
                  <a:cubicBezTo>
                    <a:pt x="6504" y="17730"/>
                    <a:pt x="6698" y="18127"/>
                    <a:pt x="6773" y="18567"/>
                  </a:cubicBezTo>
                  <a:cubicBezTo>
                    <a:pt x="6846" y="19009"/>
                    <a:pt x="6787" y="19445"/>
                    <a:pt x="6620" y="19772"/>
                  </a:cubicBezTo>
                  <a:cubicBezTo>
                    <a:pt x="6359" y="19516"/>
                    <a:pt x="6163" y="19121"/>
                    <a:pt x="6090" y="18679"/>
                  </a:cubicBezTo>
                  <a:cubicBezTo>
                    <a:pt x="6017" y="18238"/>
                    <a:pt x="6076" y="17801"/>
                    <a:pt x="6241" y="17474"/>
                  </a:cubicBezTo>
                  <a:close/>
                  <a:moveTo>
                    <a:pt x="7441" y="1"/>
                  </a:moveTo>
                  <a:cubicBezTo>
                    <a:pt x="4412" y="1"/>
                    <a:pt x="1948" y="2467"/>
                    <a:pt x="1948" y="5496"/>
                  </a:cubicBezTo>
                  <a:cubicBezTo>
                    <a:pt x="1948" y="8198"/>
                    <a:pt x="2217" y="10280"/>
                    <a:pt x="2440" y="11550"/>
                  </a:cubicBezTo>
                  <a:cubicBezTo>
                    <a:pt x="2684" y="12935"/>
                    <a:pt x="2927" y="13671"/>
                    <a:pt x="2938" y="13701"/>
                  </a:cubicBezTo>
                  <a:cubicBezTo>
                    <a:pt x="2978" y="13824"/>
                    <a:pt x="3095" y="13908"/>
                    <a:pt x="3225" y="13908"/>
                  </a:cubicBezTo>
                  <a:lnTo>
                    <a:pt x="5496" y="13908"/>
                  </a:lnTo>
                  <a:cubicBezTo>
                    <a:pt x="5462" y="14007"/>
                    <a:pt x="5385" y="14085"/>
                    <a:pt x="5285" y="14121"/>
                  </a:cubicBezTo>
                  <a:lnTo>
                    <a:pt x="1503" y="15456"/>
                  </a:lnTo>
                  <a:cubicBezTo>
                    <a:pt x="605" y="15773"/>
                    <a:pt x="0" y="16624"/>
                    <a:pt x="0" y="17578"/>
                  </a:cubicBezTo>
                  <a:lnTo>
                    <a:pt x="0" y="20415"/>
                  </a:lnTo>
                  <a:cubicBezTo>
                    <a:pt x="0" y="20583"/>
                    <a:pt x="136" y="20719"/>
                    <a:pt x="305" y="20719"/>
                  </a:cubicBezTo>
                  <a:cubicBezTo>
                    <a:pt x="472" y="20719"/>
                    <a:pt x="607" y="20583"/>
                    <a:pt x="607" y="20415"/>
                  </a:cubicBezTo>
                  <a:lnTo>
                    <a:pt x="607" y="17574"/>
                  </a:lnTo>
                  <a:cubicBezTo>
                    <a:pt x="607" y="16880"/>
                    <a:pt x="1049" y="16257"/>
                    <a:pt x="1704" y="16024"/>
                  </a:cubicBezTo>
                  <a:lnTo>
                    <a:pt x="4363" y="15086"/>
                  </a:lnTo>
                  <a:cubicBezTo>
                    <a:pt x="4682" y="15525"/>
                    <a:pt x="5085" y="15902"/>
                    <a:pt x="5545" y="16189"/>
                  </a:cubicBezTo>
                  <a:cubicBezTo>
                    <a:pt x="5527" y="16253"/>
                    <a:pt x="5519" y="16320"/>
                    <a:pt x="5517" y="16387"/>
                  </a:cubicBezTo>
                  <a:cubicBezTo>
                    <a:pt x="5322" y="16340"/>
                    <a:pt x="5117" y="16316"/>
                    <a:pt x="4905" y="16316"/>
                  </a:cubicBezTo>
                  <a:cubicBezTo>
                    <a:pt x="4748" y="16316"/>
                    <a:pt x="4587" y="16329"/>
                    <a:pt x="4425" y="16356"/>
                  </a:cubicBezTo>
                  <a:cubicBezTo>
                    <a:pt x="3681" y="16479"/>
                    <a:pt x="3048" y="16870"/>
                    <a:pt x="2732" y="17401"/>
                  </a:cubicBezTo>
                  <a:cubicBezTo>
                    <a:pt x="2657" y="17528"/>
                    <a:pt x="2684" y="17688"/>
                    <a:pt x="2795" y="17785"/>
                  </a:cubicBezTo>
                  <a:cubicBezTo>
                    <a:pt x="3162" y="18102"/>
                    <a:pt x="3688" y="18274"/>
                    <a:pt x="4256" y="18274"/>
                  </a:cubicBezTo>
                  <a:cubicBezTo>
                    <a:pt x="4412" y="18274"/>
                    <a:pt x="4571" y="18262"/>
                    <a:pt x="4732" y="18235"/>
                  </a:cubicBezTo>
                  <a:cubicBezTo>
                    <a:pt x="4995" y="18192"/>
                    <a:pt x="5242" y="18115"/>
                    <a:pt x="5469" y="18010"/>
                  </a:cubicBezTo>
                  <a:lnTo>
                    <a:pt x="5469" y="18010"/>
                  </a:lnTo>
                  <a:cubicBezTo>
                    <a:pt x="5442" y="18258"/>
                    <a:pt x="5449" y="18517"/>
                    <a:pt x="5492" y="18779"/>
                  </a:cubicBezTo>
                  <a:cubicBezTo>
                    <a:pt x="5616" y="19523"/>
                    <a:pt x="6006" y="20156"/>
                    <a:pt x="6539" y="20470"/>
                  </a:cubicBezTo>
                  <a:cubicBezTo>
                    <a:pt x="6587" y="20499"/>
                    <a:pt x="6640" y="20512"/>
                    <a:pt x="6691" y="20512"/>
                  </a:cubicBezTo>
                  <a:cubicBezTo>
                    <a:pt x="6777" y="20512"/>
                    <a:pt x="6863" y="20476"/>
                    <a:pt x="6923" y="20406"/>
                  </a:cubicBezTo>
                  <a:cubicBezTo>
                    <a:pt x="7325" y="19938"/>
                    <a:pt x="7494" y="19214"/>
                    <a:pt x="7373" y="18469"/>
                  </a:cubicBezTo>
                  <a:cubicBezTo>
                    <a:pt x="7351" y="18342"/>
                    <a:pt x="7323" y="18221"/>
                    <a:pt x="7287" y="18101"/>
                  </a:cubicBezTo>
                  <a:lnTo>
                    <a:pt x="7287" y="18101"/>
                  </a:lnTo>
                  <a:cubicBezTo>
                    <a:pt x="7445" y="18115"/>
                    <a:pt x="7605" y="18122"/>
                    <a:pt x="7765" y="18122"/>
                  </a:cubicBezTo>
                  <a:cubicBezTo>
                    <a:pt x="7881" y="18122"/>
                    <a:pt x="7995" y="18120"/>
                    <a:pt x="8111" y="18111"/>
                  </a:cubicBezTo>
                  <a:lnTo>
                    <a:pt x="8111" y="20415"/>
                  </a:lnTo>
                  <a:cubicBezTo>
                    <a:pt x="8111" y="20582"/>
                    <a:pt x="8247" y="20717"/>
                    <a:pt x="8415" y="20717"/>
                  </a:cubicBezTo>
                  <a:cubicBezTo>
                    <a:pt x="8582" y="20717"/>
                    <a:pt x="8718" y="20582"/>
                    <a:pt x="8718" y="20415"/>
                  </a:cubicBezTo>
                  <a:lnTo>
                    <a:pt x="8718" y="16717"/>
                  </a:lnTo>
                  <a:cubicBezTo>
                    <a:pt x="9696" y="16490"/>
                    <a:pt x="10566" y="15917"/>
                    <a:pt x="11167" y="15088"/>
                  </a:cubicBezTo>
                  <a:lnTo>
                    <a:pt x="13828" y="16026"/>
                  </a:lnTo>
                  <a:cubicBezTo>
                    <a:pt x="14482" y="16259"/>
                    <a:pt x="14923" y="16881"/>
                    <a:pt x="14923" y="17575"/>
                  </a:cubicBezTo>
                  <a:lnTo>
                    <a:pt x="14923" y="20415"/>
                  </a:lnTo>
                  <a:cubicBezTo>
                    <a:pt x="14923" y="20583"/>
                    <a:pt x="15059" y="20719"/>
                    <a:pt x="15227" y="20719"/>
                  </a:cubicBezTo>
                  <a:cubicBezTo>
                    <a:pt x="15395" y="20719"/>
                    <a:pt x="15530" y="20583"/>
                    <a:pt x="15530" y="20415"/>
                  </a:cubicBezTo>
                  <a:lnTo>
                    <a:pt x="15530" y="17574"/>
                  </a:lnTo>
                  <a:cubicBezTo>
                    <a:pt x="15530" y="16623"/>
                    <a:pt x="14928" y="15770"/>
                    <a:pt x="14029" y="15453"/>
                  </a:cubicBezTo>
                  <a:lnTo>
                    <a:pt x="10246" y="14118"/>
                  </a:lnTo>
                  <a:cubicBezTo>
                    <a:pt x="10109" y="14071"/>
                    <a:pt x="10016" y="13939"/>
                    <a:pt x="10016" y="13794"/>
                  </a:cubicBezTo>
                  <a:lnTo>
                    <a:pt x="10016" y="13781"/>
                  </a:lnTo>
                  <a:cubicBezTo>
                    <a:pt x="11026" y="13358"/>
                    <a:pt x="11893" y="12661"/>
                    <a:pt x="12528" y="11760"/>
                  </a:cubicBezTo>
                  <a:cubicBezTo>
                    <a:pt x="13221" y="10779"/>
                    <a:pt x="13585" y="9622"/>
                    <a:pt x="13585" y="8415"/>
                  </a:cubicBezTo>
                  <a:lnTo>
                    <a:pt x="13585" y="4846"/>
                  </a:lnTo>
                  <a:cubicBezTo>
                    <a:pt x="13585" y="2174"/>
                    <a:pt x="11410" y="1"/>
                    <a:pt x="873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 name="Google Shape;4523;p74">
              <a:extLst>
                <a:ext uri="{FF2B5EF4-FFF2-40B4-BE49-F238E27FC236}">
                  <a16:creationId xmlns:a16="http://schemas.microsoft.com/office/drawing/2014/main" id="{0F88A3CB-32C1-986F-36A9-DED9046A083B}"/>
                </a:ext>
              </a:extLst>
            </p:cNvPr>
            <p:cNvSpPr/>
            <p:nvPr/>
          </p:nvSpPr>
          <p:spPr>
            <a:xfrm>
              <a:off x="5138921" y="2941137"/>
              <a:ext cx="24492" cy="11856"/>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4" name="Google Shape;4524;p74">
              <a:extLst>
                <a:ext uri="{FF2B5EF4-FFF2-40B4-BE49-F238E27FC236}">
                  <a16:creationId xmlns:a16="http://schemas.microsoft.com/office/drawing/2014/main" id="{7BB92510-A1D3-429D-45CB-C5E68C946FEB}"/>
                </a:ext>
              </a:extLst>
            </p:cNvPr>
            <p:cNvSpPr/>
            <p:nvPr/>
          </p:nvSpPr>
          <p:spPr>
            <a:xfrm>
              <a:off x="5214835" y="2941137"/>
              <a:ext cx="24492" cy="11856"/>
            </a:xfrm>
            <a:custGeom>
              <a:avLst/>
              <a:gdLst/>
              <a:ahLst/>
              <a:cxnLst/>
              <a:rect l="l" t="t" r="r" b="b"/>
              <a:pathLst>
                <a:path w="1256" h="608" extrusionOk="0">
                  <a:moveTo>
                    <a:pt x="305" y="1"/>
                  </a:moveTo>
                  <a:cubicBezTo>
                    <a:pt x="136" y="1"/>
                    <a:pt x="0" y="136"/>
                    <a:pt x="0" y="305"/>
                  </a:cubicBezTo>
                  <a:cubicBezTo>
                    <a:pt x="0" y="472"/>
                    <a:pt x="136" y="608"/>
                    <a:pt x="305" y="608"/>
                  </a:cubicBezTo>
                  <a:lnTo>
                    <a:pt x="953" y="608"/>
                  </a:lnTo>
                  <a:cubicBezTo>
                    <a:pt x="1120" y="608"/>
                    <a:pt x="1256" y="472"/>
                    <a:pt x="1256" y="305"/>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5" name="Google Shape;4525;p74">
              <a:extLst>
                <a:ext uri="{FF2B5EF4-FFF2-40B4-BE49-F238E27FC236}">
                  <a16:creationId xmlns:a16="http://schemas.microsoft.com/office/drawing/2014/main" id="{9AEAD5DA-439C-8C20-AED3-031EC38B7A6D}"/>
                </a:ext>
              </a:extLst>
            </p:cNvPr>
            <p:cNvSpPr/>
            <p:nvPr/>
          </p:nvSpPr>
          <p:spPr>
            <a:xfrm>
              <a:off x="5240146" y="3168897"/>
              <a:ext cx="49822" cy="24512"/>
            </a:xfrm>
            <a:custGeom>
              <a:avLst/>
              <a:gdLst/>
              <a:ahLst/>
              <a:cxnLst/>
              <a:rect l="l" t="t" r="r" b="b"/>
              <a:pathLst>
                <a:path w="2555" h="1257" extrusionOk="0">
                  <a:moveTo>
                    <a:pt x="1277" y="0"/>
                  </a:moveTo>
                  <a:cubicBezTo>
                    <a:pt x="1109" y="0"/>
                    <a:pt x="973" y="136"/>
                    <a:pt x="973" y="303"/>
                  </a:cubicBezTo>
                  <a:lnTo>
                    <a:pt x="973" y="324"/>
                  </a:lnTo>
                  <a:lnTo>
                    <a:pt x="305" y="324"/>
                  </a:lnTo>
                  <a:cubicBezTo>
                    <a:pt x="136" y="324"/>
                    <a:pt x="1" y="460"/>
                    <a:pt x="1" y="628"/>
                  </a:cubicBezTo>
                  <a:cubicBezTo>
                    <a:pt x="1" y="796"/>
                    <a:pt x="136" y="931"/>
                    <a:pt x="305" y="931"/>
                  </a:cubicBezTo>
                  <a:lnTo>
                    <a:pt x="973" y="931"/>
                  </a:lnTo>
                  <a:lnTo>
                    <a:pt x="973" y="953"/>
                  </a:lnTo>
                  <a:cubicBezTo>
                    <a:pt x="973" y="1121"/>
                    <a:pt x="1109" y="1257"/>
                    <a:pt x="1277" y="1257"/>
                  </a:cubicBezTo>
                  <a:cubicBezTo>
                    <a:pt x="1445" y="1257"/>
                    <a:pt x="1580" y="1121"/>
                    <a:pt x="1580" y="953"/>
                  </a:cubicBezTo>
                  <a:lnTo>
                    <a:pt x="1580" y="931"/>
                  </a:lnTo>
                  <a:lnTo>
                    <a:pt x="2250" y="931"/>
                  </a:lnTo>
                  <a:cubicBezTo>
                    <a:pt x="2419" y="931"/>
                    <a:pt x="2554" y="796"/>
                    <a:pt x="2554" y="628"/>
                  </a:cubicBezTo>
                  <a:cubicBezTo>
                    <a:pt x="2554" y="460"/>
                    <a:pt x="2419" y="324"/>
                    <a:pt x="2250" y="324"/>
                  </a:cubicBezTo>
                  <a:lnTo>
                    <a:pt x="1580" y="324"/>
                  </a:lnTo>
                  <a:lnTo>
                    <a:pt x="1580" y="303"/>
                  </a:lnTo>
                  <a:cubicBezTo>
                    <a:pt x="1580" y="136"/>
                    <a:pt x="1445"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6" name="Google Shape;4526;p74">
              <a:extLst>
                <a:ext uri="{FF2B5EF4-FFF2-40B4-BE49-F238E27FC236}">
                  <a16:creationId xmlns:a16="http://schemas.microsoft.com/office/drawing/2014/main" id="{CE2EFEE1-2235-72F9-3DDA-1035036FD79A}"/>
                </a:ext>
              </a:extLst>
            </p:cNvPr>
            <p:cNvSpPr/>
            <p:nvPr/>
          </p:nvSpPr>
          <p:spPr>
            <a:xfrm>
              <a:off x="5156120" y="2996400"/>
              <a:ext cx="66027" cy="35626"/>
            </a:xfrm>
            <a:custGeom>
              <a:avLst/>
              <a:gdLst/>
              <a:ahLst/>
              <a:cxnLst/>
              <a:rect l="l" t="t" r="r" b="b"/>
              <a:pathLst>
                <a:path w="3386" h="1827" extrusionOk="0">
                  <a:moveTo>
                    <a:pt x="2717" y="607"/>
                  </a:moveTo>
                  <a:cubicBezTo>
                    <a:pt x="2569" y="964"/>
                    <a:pt x="2166" y="1220"/>
                    <a:pt x="1693" y="1220"/>
                  </a:cubicBezTo>
                  <a:cubicBezTo>
                    <a:pt x="1219" y="1220"/>
                    <a:pt x="818" y="964"/>
                    <a:pt x="668" y="607"/>
                  </a:cubicBezTo>
                  <a:close/>
                  <a:moveTo>
                    <a:pt x="304" y="0"/>
                  </a:moveTo>
                  <a:cubicBezTo>
                    <a:pt x="137" y="0"/>
                    <a:pt x="1" y="136"/>
                    <a:pt x="1" y="303"/>
                  </a:cubicBezTo>
                  <a:cubicBezTo>
                    <a:pt x="1" y="1143"/>
                    <a:pt x="759" y="1827"/>
                    <a:pt x="1693" y="1827"/>
                  </a:cubicBezTo>
                  <a:cubicBezTo>
                    <a:pt x="2626" y="1827"/>
                    <a:pt x="3386" y="1144"/>
                    <a:pt x="3386" y="303"/>
                  </a:cubicBezTo>
                  <a:cubicBezTo>
                    <a:pt x="3386" y="136"/>
                    <a:pt x="3250" y="0"/>
                    <a:pt x="308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31" name="Google Shape;761;p16">
            <a:extLst>
              <a:ext uri="{FF2B5EF4-FFF2-40B4-BE49-F238E27FC236}">
                <a16:creationId xmlns:a16="http://schemas.microsoft.com/office/drawing/2014/main" id="{89DBE8D1-7FF3-6798-AC79-F942625E24F6}"/>
              </a:ext>
            </a:extLst>
          </p:cNvPr>
          <p:cNvSpPr/>
          <p:nvPr/>
        </p:nvSpPr>
        <p:spPr>
          <a:xfrm>
            <a:off x="-381242" y="0"/>
            <a:ext cx="2289004" cy="22856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2" name="Google Shape;762;p16">
            <a:extLst>
              <a:ext uri="{FF2B5EF4-FFF2-40B4-BE49-F238E27FC236}">
                <a16:creationId xmlns:a16="http://schemas.microsoft.com/office/drawing/2014/main" id="{12312F4B-2186-FF92-29CE-842339633DF4}"/>
              </a:ext>
            </a:extLst>
          </p:cNvPr>
          <p:cNvSpPr/>
          <p:nvPr/>
        </p:nvSpPr>
        <p:spPr>
          <a:xfrm>
            <a:off x="-381242" y="4572029"/>
            <a:ext cx="2289004" cy="22856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3" name="Google Shape;763;p16">
            <a:extLst>
              <a:ext uri="{FF2B5EF4-FFF2-40B4-BE49-F238E27FC236}">
                <a16:creationId xmlns:a16="http://schemas.microsoft.com/office/drawing/2014/main" id="{59CACF3C-8761-59FF-92DE-790D6C569F70}"/>
              </a:ext>
            </a:extLst>
          </p:cNvPr>
          <p:cNvSpPr/>
          <p:nvPr/>
        </p:nvSpPr>
        <p:spPr>
          <a:xfrm>
            <a:off x="-381242" y="6858010"/>
            <a:ext cx="2289004" cy="2285600"/>
          </a:xfrm>
          <a:prstGeom prst="rect">
            <a:avLst/>
          </a:prstGeom>
          <a:noFill/>
          <a:ln w="571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4" name="Google Shape;765;p16">
            <a:extLst>
              <a:ext uri="{FF2B5EF4-FFF2-40B4-BE49-F238E27FC236}">
                <a16:creationId xmlns:a16="http://schemas.microsoft.com/office/drawing/2014/main" id="{60FDF1B1-401C-DF72-D1EF-5507500DF460}"/>
              </a:ext>
            </a:extLst>
          </p:cNvPr>
          <p:cNvSpPr/>
          <p:nvPr/>
        </p:nvSpPr>
        <p:spPr>
          <a:xfrm>
            <a:off x="565084" y="5661668"/>
            <a:ext cx="53458" cy="82258"/>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5" name="Google Shape;766;p16">
            <a:extLst>
              <a:ext uri="{FF2B5EF4-FFF2-40B4-BE49-F238E27FC236}">
                <a16:creationId xmlns:a16="http://schemas.microsoft.com/office/drawing/2014/main" id="{4030EDFB-502C-4039-4F69-781987DF9C65}"/>
              </a:ext>
            </a:extLst>
          </p:cNvPr>
          <p:cNvSpPr/>
          <p:nvPr/>
        </p:nvSpPr>
        <p:spPr>
          <a:xfrm>
            <a:off x="907371" y="5661668"/>
            <a:ext cx="53458" cy="82258"/>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6" name="Google Shape;767;p16">
            <a:extLst>
              <a:ext uri="{FF2B5EF4-FFF2-40B4-BE49-F238E27FC236}">
                <a16:creationId xmlns:a16="http://schemas.microsoft.com/office/drawing/2014/main" id="{510122A7-6E7F-0DF7-3415-62333CE31B14}"/>
              </a:ext>
            </a:extLst>
          </p:cNvPr>
          <p:cNvSpPr/>
          <p:nvPr/>
        </p:nvSpPr>
        <p:spPr>
          <a:xfrm>
            <a:off x="80009" y="5029109"/>
            <a:ext cx="1365719" cy="182883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7" name="Google Shape;768;p16">
            <a:extLst>
              <a:ext uri="{FF2B5EF4-FFF2-40B4-BE49-F238E27FC236}">
                <a16:creationId xmlns:a16="http://schemas.microsoft.com/office/drawing/2014/main" id="{F636677B-ADED-D927-0CDB-56AEAB3E3EC1}"/>
              </a:ext>
            </a:extLst>
          </p:cNvPr>
          <p:cNvSpPr/>
          <p:nvPr/>
        </p:nvSpPr>
        <p:spPr>
          <a:xfrm>
            <a:off x="536421" y="5573320"/>
            <a:ext cx="110432" cy="53662"/>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8" name="Google Shape;769;p16">
            <a:extLst>
              <a:ext uri="{FF2B5EF4-FFF2-40B4-BE49-F238E27FC236}">
                <a16:creationId xmlns:a16="http://schemas.microsoft.com/office/drawing/2014/main" id="{2A430977-40C3-300F-C9F8-4741CF2F123E}"/>
              </a:ext>
            </a:extLst>
          </p:cNvPr>
          <p:cNvSpPr/>
          <p:nvPr/>
        </p:nvSpPr>
        <p:spPr>
          <a:xfrm>
            <a:off x="878708" y="5573320"/>
            <a:ext cx="110608" cy="53662"/>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39" name="Google Shape;770;p16">
            <a:extLst>
              <a:ext uri="{FF2B5EF4-FFF2-40B4-BE49-F238E27FC236}">
                <a16:creationId xmlns:a16="http://schemas.microsoft.com/office/drawing/2014/main" id="{8113F510-0D68-8E43-0287-22F4C9DD832B}"/>
              </a:ext>
            </a:extLst>
          </p:cNvPr>
          <p:cNvSpPr/>
          <p:nvPr/>
        </p:nvSpPr>
        <p:spPr>
          <a:xfrm>
            <a:off x="614058" y="5823272"/>
            <a:ext cx="297622" cy="161251"/>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0" name="Google Shape;772;p16">
            <a:extLst>
              <a:ext uri="{FF2B5EF4-FFF2-40B4-BE49-F238E27FC236}">
                <a16:creationId xmlns:a16="http://schemas.microsoft.com/office/drawing/2014/main" id="{5B9E00DA-4E11-8655-860B-05A25922521A}"/>
              </a:ext>
            </a:extLst>
          </p:cNvPr>
          <p:cNvSpPr/>
          <p:nvPr/>
        </p:nvSpPr>
        <p:spPr>
          <a:xfrm>
            <a:off x="564066" y="7973546"/>
            <a:ext cx="53806" cy="82252"/>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1" name="Google Shape;773;p16">
            <a:extLst>
              <a:ext uri="{FF2B5EF4-FFF2-40B4-BE49-F238E27FC236}">
                <a16:creationId xmlns:a16="http://schemas.microsoft.com/office/drawing/2014/main" id="{8131E19B-1363-B14D-62BC-7FC2E8FB0E88}"/>
              </a:ext>
            </a:extLst>
          </p:cNvPr>
          <p:cNvSpPr/>
          <p:nvPr/>
        </p:nvSpPr>
        <p:spPr>
          <a:xfrm>
            <a:off x="908497" y="7973546"/>
            <a:ext cx="53806" cy="82252"/>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2" name="Google Shape;774;p16">
            <a:extLst>
              <a:ext uri="{FF2B5EF4-FFF2-40B4-BE49-F238E27FC236}">
                <a16:creationId xmlns:a16="http://schemas.microsoft.com/office/drawing/2014/main" id="{F2F312B9-5438-0BF6-17AB-01A27570EEE5}"/>
              </a:ext>
            </a:extLst>
          </p:cNvPr>
          <p:cNvSpPr/>
          <p:nvPr/>
        </p:nvSpPr>
        <p:spPr>
          <a:xfrm>
            <a:off x="647431" y="8173969"/>
            <a:ext cx="231331" cy="82164"/>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3" name="Google Shape;775;p16">
            <a:extLst>
              <a:ext uri="{FF2B5EF4-FFF2-40B4-BE49-F238E27FC236}">
                <a16:creationId xmlns:a16="http://schemas.microsoft.com/office/drawing/2014/main" id="{3C0E0FC8-758B-3266-6FB7-E7739DD44932}"/>
              </a:ext>
            </a:extLst>
          </p:cNvPr>
          <p:cNvSpPr/>
          <p:nvPr/>
        </p:nvSpPr>
        <p:spPr>
          <a:xfrm>
            <a:off x="535216" y="7887763"/>
            <a:ext cx="111329" cy="53658"/>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4" name="Google Shape;776;p16">
            <a:extLst>
              <a:ext uri="{FF2B5EF4-FFF2-40B4-BE49-F238E27FC236}">
                <a16:creationId xmlns:a16="http://schemas.microsoft.com/office/drawing/2014/main" id="{93F7A51F-2C7D-DF10-2B18-DDE874DEBDAB}"/>
              </a:ext>
            </a:extLst>
          </p:cNvPr>
          <p:cNvSpPr/>
          <p:nvPr/>
        </p:nvSpPr>
        <p:spPr>
          <a:xfrm>
            <a:off x="879647" y="7887763"/>
            <a:ext cx="111329" cy="53658"/>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
        <p:nvSpPr>
          <p:cNvPr id="45" name="Google Shape;778;p16">
            <a:extLst>
              <a:ext uri="{FF2B5EF4-FFF2-40B4-BE49-F238E27FC236}">
                <a16:creationId xmlns:a16="http://schemas.microsoft.com/office/drawing/2014/main" id="{4925DE62-654D-1F9D-17A5-EE6F1D89A90F}"/>
              </a:ext>
            </a:extLst>
          </p:cNvPr>
          <p:cNvSpPr/>
          <p:nvPr/>
        </p:nvSpPr>
        <p:spPr>
          <a:xfrm>
            <a:off x="47244" y="7314999"/>
            <a:ext cx="1431793" cy="1828963"/>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952"/>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4535282" y="529556"/>
            <a:ext cx="15263988" cy="1815625"/>
          </a:xfrm>
          <a:prstGeom prst="rect">
            <a:avLst/>
          </a:prstGeom>
          <a:noFill/>
        </p:spPr>
        <p:txBody>
          <a:bodyPr wrap="square" rtlCol="0">
            <a:spAutoFit/>
          </a:bodyPr>
          <a:lstStyle/>
          <a:p>
            <a:pPr algn="ct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Jornada de Evaluación </a:t>
            </a:r>
          </a:p>
          <a:p>
            <a:pPr algn="ctr" defTabSz="2436757">
              <a:buClr>
                <a:srgbClr val="25418D"/>
              </a:buClr>
              <a:buSzPts val="4200"/>
              <a:defRPr/>
            </a:pPr>
            <a:r>
              <a:rPr lang="es-MX" sz="5599">
                <a:solidFill>
                  <a:schemeClr val="tx2"/>
                </a:solidFill>
                <a:latin typeface="Montserrat Black" panose="00000A00000000000000" pitchFamily="2" charset="0"/>
                <a:ea typeface="+mn-ea"/>
                <a:cs typeface="Kanit ExtraBold"/>
                <a:sym typeface="Baloo 2 ExtraBold"/>
              </a:rPr>
              <a:t>Campaña Interna #CEROPrejuicios</a:t>
            </a:r>
            <a:endParaRPr lang="es-419" sz="5599">
              <a:solidFill>
                <a:schemeClr val="tx2"/>
              </a:solidFill>
              <a:latin typeface="Montserrat Black" panose="00000A00000000000000" pitchFamily="2" charset="0"/>
              <a:ea typeface="+mn-ea"/>
              <a:cs typeface="Kanit ExtraBold"/>
              <a:sym typeface="Baloo 2 ExtraBold"/>
            </a:endParaRPr>
          </a:p>
        </p:txBody>
      </p:sp>
      <p:sp>
        <p:nvSpPr>
          <p:cNvPr id="3" name="TextBox 214">
            <a:extLst>
              <a:ext uri="{FF2B5EF4-FFF2-40B4-BE49-F238E27FC236}">
                <a16:creationId xmlns:a16="http://schemas.microsoft.com/office/drawing/2014/main" id="{CA0B70BA-9421-C8FE-FDC3-99146E4EF8FF}"/>
              </a:ext>
            </a:extLst>
          </p:cNvPr>
          <p:cNvSpPr txBox="1"/>
          <p:nvPr/>
        </p:nvSpPr>
        <p:spPr>
          <a:xfrm>
            <a:off x="2714625" y="10139456"/>
            <a:ext cx="13001625" cy="3046988"/>
          </a:xfrm>
          <a:prstGeom prst="rect">
            <a:avLst/>
          </a:prstGeom>
          <a:noFill/>
        </p:spPr>
        <p:txBody>
          <a:bodyPr wrap="square" rtlCol="0">
            <a:spAutoFit/>
          </a:bodyPr>
          <a:lstStyle/>
          <a:p>
            <a:pPr algn="just" defTabSz="2436757">
              <a:buClr>
                <a:srgbClr val="25418D"/>
              </a:buClr>
              <a:buSzPts val="4200"/>
              <a:defRPr/>
            </a:pPr>
            <a:r>
              <a:rPr lang="es-MX" sz="3200" kern="1200">
                <a:solidFill>
                  <a:srgbClr val="1A2C57"/>
                </a:solidFill>
                <a:latin typeface="Montserrat Medium" panose="00000600000000000000" pitchFamily="2" charset="0"/>
                <a:ea typeface="+mn-ea"/>
                <a:cs typeface="+mn-cs"/>
                <a:sym typeface="Baloo 2 ExtraBold"/>
              </a:rPr>
              <a:t>En el marco del Plan Institucional de Igualdad y Equidad de Género, se realizó una Jornada de Evaluación al trabajo realizado por 7 Gerencias y Unidades, las cuales generaron contenido sobre valores: amor propio, empatía y paz.</a:t>
            </a:r>
          </a:p>
          <a:p>
            <a:pPr algn="just" defTabSz="2436757">
              <a:buClr>
                <a:srgbClr val="25418D"/>
              </a:buClr>
              <a:buSzPts val="4200"/>
              <a:defRPr/>
            </a:pPr>
            <a:endParaRPr lang="es-MX" sz="3200" kern="1200">
              <a:solidFill>
                <a:srgbClr val="1A2C57"/>
              </a:solidFill>
              <a:latin typeface="Montserrat Medium" panose="00000600000000000000" pitchFamily="2" charset="0"/>
              <a:ea typeface="+mn-ea"/>
              <a:cs typeface="+mn-cs"/>
              <a:sym typeface="Baloo 2 ExtraBold"/>
            </a:endParaRPr>
          </a:p>
          <a:p>
            <a:pPr algn="just" defTabSz="2436757">
              <a:buClr>
                <a:srgbClr val="25418D"/>
              </a:buClr>
              <a:buSzPts val="4200"/>
              <a:defRPr/>
            </a:pPr>
            <a:r>
              <a:rPr lang="es-MX" sz="3200" kern="1200">
                <a:solidFill>
                  <a:srgbClr val="1A2C57"/>
                </a:solidFill>
                <a:latin typeface="Montserrat Medium" panose="00000600000000000000" pitchFamily="2" charset="0"/>
                <a:ea typeface="+mn-ea"/>
                <a:cs typeface="+mn-cs"/>
                <a:sym typeface="Baloo 2 ExtraBold"/>
              </a:rPr>
              <a:t>Participaron 45 personas (23 mujeres y 22 hombres)</a:t>
            </a:r>
          </a:p>
        </p:txBody>
      </p:sp>
      <p:pic>
        <p:nvPicPr>
          <p:cNvPr id="6" name="Imagen 5">
            <a:extLst>
              <a:ext uri="{FF2B5EF4-FFF2-40B4-BE49-F238E27FC236}">
                <a16:creationId xmlns:a16="http://schemas.microsoft.com/office/drawing/2014/main" id="{FB51E6AD-312C-73CA-76B2-23258199C62B}"/>
              </a:ext>
            </a:extLst>
          </p:cNvPr>
          <p:cNvPicPr>
            <a:picLocks noChangeAspect="1"/>
          </p:cNvPicPr>
          <p:nvPr/>
        </p:nvPicPr>
        <p:blipFill>
          <a:blip r:embed="rId4"/>
          <a:stretch>
            <a:fillRect/>
          </a:stretch>
        </p:blipFill>
        <p:spPr>
          <a:xfrm>
            <a:off x="14225982" y="5999563"/>
            <a:ext cx="4207600" cy="3574321"/>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20D31035-A91B-F1A5-1D95-D66A5A53E533}"/>
              </a:ext>
            </a:extLst>
          </p:cNvPr>
          <p:cNvPicPr>
            <a:picLocks noChangeAspect="1"/>
          </p:cNvPicPr>
          <p:nvPr/>
        </p:nvPicPr>
        <p:blipFill>
          <a:blip r:embed="rId5"/>
          <a:stretch>
            <a:fillRect/>
          </a:stretch>
        </p:blipFill>
        <p:spPr>
          <a:xfrm>
            <a:off x="5617027" y="2689929"/>
            <a:ext cx="8325980" cy="6883955"/>
          </a:xfrm>
          <a:prstGeom prst="rect">
            <a:avLst/>
          </a:prstGeom>
          <a:ln>
            <a:noFill/>
          </a:ln>
          <a:effectLst>
            <a:outerShdw blurRad="292100" dist="139700" dir="2700000" algn="tl" rotWithShape="0">
              <a:srgbClr val="333333">
                <a:alpha val="65000"/>
              </a:srgbClr>
            </a:outerShdw>
          </a:effectLst>
        </p:spPr>
      </p:pic>
      <p:sp>
        <p:nvSpPr>
          <p:cNvPr id="8" name="Google Shape;2187;p43">
            <a:extLst>
              <a:ext uri="{FF2B5EF4-FFF2-40B4-BE49-F238E27FC236}">
                <a16:creationId xmlns:a16="http://schemas.microsoft.com/office/drawing/2014/main" id="{FA414A53-C074-2319-D5F8-A90C517B16A0}"/>
              </a:ext>
            </a:extLst>
          </p:cNvPr>
          <p:cNvSpPr txBox="1">
            <a:spLocks/>
          </p:cNvSpPr>
          <p:nvPr/>
        </p:nvSpPr>
        <p:spPr>
          <a:xfrm>
            <a:off x="16103560" y="11630860"/>
            <a:ext cx="6174655"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pPr algn="ctr"/>
            <a:r>
              <a:rPr lang="es-SV" sz="7200">
                <a:solidFill>
                  <a:schemeClr val="bg1"/>
                </a:solidFill>
                <a:latin typeface="Biograph" panose="02000500000000000000" pitchFamily="50" charset="0"/>
                <a:ea typeface="Biograph" panose="02000500000000000000" pitchFamily="50" charset="0"/>
              </a:rPr>
              <a:t>Agosto 2022</a:t>
            </a:r>
          </a:p>
        </p:txBody>
      </p:sp>
      <p:pic>
        <p:nvPicPr>
          <p:cNvPr id="12" name="Imagen 11" descr="Una persona parado enfrente de una computadora&#10;&#10;Descripción generada automáticamente con confianza baja">
            <a:extLst>
              <a:ext uri="{FF2B5EF4-FFF2-40B4-BE49-F238E27FC236}">
                <a16:creationId xmlns:a16="http://schemas.microsoft.com/office/drawing/2014/main" id="{CA3364FC-709C-FC71-956B-EAB696F8ADDD}"/>
              </a:ext>
            </a:extLst>
          </p:cNvPr>
          <p:cNvPicPr>
            <a:picLocks noChangeAspect="1"/>
          </p:cNvPicPr>
          <p:nvPr/>
        </p:nvPicPr>
        <p:blipFill>
          <a:blip r:embed="rId6"/>
          <a:stretch>
            <a:fillRect/>
          </a:stretch>
        </p:blipFill>
        <p:spPr>
          <a:xfrm>
            <a:off x="14225983" y="2689929"/>
            <a:ext cx="4207600" cy="3155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1512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2" name="TextBox 214">
            <a:extLst>
              <a:ext uri="{FF2B5EF4-FFF2-40B4-BE49-F238E27FC236}">
                <a16:creationId xmlns:a16="http://schemas.microsoft.com/office/drawing/2014/main" id="{C93102C5-94BB-EF15-50A7-2F284417C63F}"/>
              </a:ext>
            </a:extLst>
          </p:cNvPr>
          <p:cNvSpPr txBox="1"/>
          <p:nvPr/>
        </p:nvSpPr>
        <p:spPr>
          <a:xfrm>
            <a:off x="3379079" y="711320"/>
            <a:ext cx="17619491" cy="1815625"/>
          </a:xfrm>
          <a:prstGeom prst="rect">
            <a:avLst/>
          </a:prstGeom>
          <a:noFill/>
        </p:spPr>
        <p:txBody>
          <a:bodyPr wrap="square" rtlCol="0">
            <a:spAutoFit/>
          </a:bodyPr>
          <a:lstStyle/>
          <a:p>
            <a:pPr algn="ct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Exposición</a:t>
            </a:r>
          </a:p>
          <a:p>
            <a:pPr algn="ctr" defTabSz="2436757">
              <a:buClr>
                <a:srgbClr val="25418D"/>
              </a:buClr>
              <a:buSzPts val="4200"/>
              <a:defRPr/>
            </a:pPr>
            <a:r>
              <a:rPr lang="es-MX" sz="5599">
                <a:solidFill>
                  <a:schemeClr val="tx2"/>
                </a:solidFill>
                <a:latin typeface="Montserrat Black" panose="00000A00000000000000" pitchFamily="2" charset="0"/>
                <a:ea typeface="+mn-ea"/>
                <a:cs typeface="Kanit ExtraBold"/>
                <a:sym typeface="Baloo 2 ExtraBold"/>
              </a:rPr>
              <a:t>Oferta Formativa de Formación Profesional</a:t>
            </a:r>
            <a:endParaRPr lang="es-419" sz="5599">
              <a:solidFill>
                <a:schemeClr val="tx2"/>
              </a:solidFill>
              <a:latin typeface="Montserrat Black" panose="00000A00000000000000" pitchFamily="2" charset="0"/>
              <a:ea typeface="+mn-ea"/>
              <a:cs typeface="Kanit ExtraBold"/>
              <a:sym typeface="Baloo 2 ExtraBold"/>
            </a:endParaRPr>
          </a:p>
        </p:txBody>
      </p:sp>
      <p:sp>
        <p:nvSpPr>
          <p:cNvPr id="5" name="CuadroTexto 4">
            <a:extLst>
              <a:ext uri="{FF2B5EF4-FFF2-40B4-BE49-F238E27FC236}">
                <a16:creationId xmlns:a16="http://schemas.microsoft.com/office/drawing/2014/main" id="{23AE9959-249E-41B4-C083-957D1246F74B}"/>
              </a:ext>
            </a:extLst>
          </p:cNvPr>
          <p:cNvSpPr txBox="1"/>
          <p:nvPr/>
        </p:nvSpPr>
        <p:spPr>
          <a:xfrm>
            <a:off x="2831178" y="9851397"/>
            <a:ext cx="11972925" cy="2861681"/>
          </a:xfrm>
          <a:prstGeom prst="rect">
            <a:avLst/>
          </a:prstGeom>
          <a:noFill/>
        </p:spPr>
        <p:txBody>
          <a:bodyPr wrap="square">
            <a:spAutoFit/>
          </a:bodyPr>
          <a:lstStyle/>
          <a:p>
            <a:pPr algn="just" defTabSz="1828343">
              <a:buClrTx/>
            </a:pPr>
            <a:r>
              <a:rPr lang="es-MX" sz="3599" kern="1200">
                <a:solidFill>
                  <a:srgbClr val="1A2C57"/>
                </a:solidFill>
                <a:latin typeface="Montserrat Medium" panose="00000600000000000000" pitchFamily="2" charset="0"/>
                <a:ea typeface="+mn-ea"/>
                <a:cs typeface="+mn-cs"/>
              </a:rPr>
              <a:t>Exposiciones desarrolladas en los Centros Comerciales Plaza Mundo - Soyapango y en Unicentro </a:t>
            </a:r>
            <a:r>
              <a:rPr lang="es-MX" sz="3599" kern="1200" err="1">
                <a:solidFill>
                  <a:srgbClr val="1A2C57"/>
                </a:solidFill>
                <a:latin typeface="Montserrat Medium" panose="00000600000000000000" pitchFamily="2" charset="0"/>
                <a:ea typeface="+mn-ea"/>
                <a:cs typeface="+mn-cs"/>
              </a:rPr>
              <a:t>Altavista</a:t>
            </a:r>
            <a:r>
              <a:rPr lang="es-MX" sz="3599" kern="1200">
                <a:solidFill>
                  <a:srgbClr val="1A2C57"/>
                </a:solidFill>
                <a:latin typeface="Montserrat Medium" panose="00000600000000000000" pitchFamily="2" charset="0"/>
                <a:ea typeface="+mn-ea"/>
                <a:cs typeface="+mn-cs"/>
              </a:rPr>
              <a:t> – Ilopango; contando con la participación de 13 Centros de Formación Profesional incluido el CFP INSAFORP.</a:t>
            </a:r>
            <a:endParaRPr lang="es-SV" sz="3599" kern="1200">
              <a:solidFill>
                <a:srgbClr val="1A2C57"/>
              </a:solidFill>
              <a:latin typeface="Montserrat Medium" panose="00000600000000000000" pitchFamily="2" charset="0"/>
              <a:ea typeface="+mn-ea"/>
              <a:cs typeface="+mn-cs"/>
            </a:endParaRPr>
          </a:p>
        </p:txBody>
      </p:sp>
      <p:pic>
        <p:nvPicPr>
          <p:cNvPr id="6" name="Imagen 5">
            <a:extLst>
              <a:ext uri="{FF2B5EF4-FFF2-40B4-BE49-F238E27FC236}">
                <a16:creationId xmlns:a16="http://schemas.microsoft.com/office/drawing/2014/main" id="{003A7DE4-BF32-AAF0-6039-A829F93FA1B6}"/>
              </a:ext>
            </a:extLst>
          </p:cNvPr>
          <p:cNvPicPr>
            <a:picLocks noChangeAspect="1"/>
          </p:cNvPicPr>
          <p:nvPr/>
        </p:nvPicPr>
        <p:blipFill>
          <a:blip r:embed="rId4"/>
          <a:stretch>
            <a:fillRect/>
          </a:stretch>
        </p:blipFill>
        <p:spPr>
          <a:xfrm>
            <a:off x="4463035" y="2985283"/>
            <a:ext cx="8292541" cy="6216911"/>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5DCEC673-821A-4FAA-7DE6-AA8C447A3CCB}"/>
              </a:ext>
            </a:extLst>
          </p:cNvPr>
          <p:cNvPicPr>
            <a:picLocks noChangeAspect="1"/>
          </p:cNvPicPr>
          <p:nvPr/>
        </p:nvPicPr>
        <p:blipFill>
          <a:blip r:embed="rId5"/>
          <a:stretch>
            <a:fillRect/>
          </a:stretch>
        </p:blipFill>
        <p:spPr>
          <a:xfrm>
            <a:off x="13101330" y="2985283"/>
            <a:ext cx="6718206" cy="6180749"/>
          </a:xfrm>
          <a:prstGeom prst="rect">
            <a:avLst/>
          </a:prstGeom>
          <a:ln>
            <a:noFill/>
          </a:ln>
          <a:effectLst>
            <a:outerShdw blurRad="292100" dist="139700" dir="2700000" algn="tl" rotWithShape="0">
              <a:srgbClr val="333333">
                <a:alpha val="65000"/>
              </a:srgbClr>
            </a:outerShdw>
          </a:effectLst>
        </p:spPr>
      </p:pic>
      <p:sp>
        <p:nvSpPr>
          <p:cNvPr id="8" name="Google Shape;2187;p43">
            <a:extLst>
              <a:ext uri="{FF2B5EF4-FFF2-40B4-BE49-F238E27FC236}">
                <a16:creationId xmlns:a16="http://schemas.microsoft.com/office/drawing/2014/main" id="{0B6EB3CC-AC10-968A-E8B7-525271018D0D}"/>
              </a:ext>
            </a:extLst>
          </p:cNvPr>
          <p:cNvSpPr txBox="1">
            <a:spLocks/>
          </p:cNvSpPr>
          <p:nvPr/>
        </p:nvSpPr>
        <p:spPr>
          <a:xfrm>
            <a:off x="15560010" y="11246075"/>
            <a:ext cx="6718206"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pPr algn="ctr"/>
            <a:r>
              <a:rPr lang="es-SV" sz="7200">
                <a:solidFill>
                  <a:schemeClr val="bg1"/>
                </a:solidFill>
                <a:latin typeface="Biograph" panose="02000500000000000000" pitchFamily="50" charset="0"/>
                <a:ea typeface="Biograph" panose="02000500000000000000" pitchFamily="50" charset="0"/>
              </a:rPr>
              <a:t>Septiembre 2022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9594163" y="992012"/>
            <a:ext cx="11931694" cy="1815625"/>
          </a:xfrm>
          <a:prstGeom prst="rect">
            <a:avLst/>
          </a:prstGeom>
          <a:noFill/>
        </p:spPr>
        <p:txBody>
          <a:bodyPr wrap="square" rtlCol="0">
            <a:spAutoFit/>
          </a:bodyPr>
          <a:lstStyle/>
          <a:p>
            <a:pPr algn="ct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4° Masterclass INSAFORP </a:t>
            </a:r>
            <a:r>
              <a:rPr lang="es-MX" sz="5599" b="1">
                <a:solidFill>
                  <a:schemeClr val="tx2"/>
                </a:solidFill>
                <a:latin typeface="Montserrat Black" panose="00000A00000000000000" pitchFamily="2" charset="0"/>
                <a:ea typeface="+mn-ea"/>
                <a:cs typeface="Kanit ExtraBold"/>
                <a:sym typeface="Baloo 2 ExtraBold"/>
              </a:rPr>
              <a:t>“Emprendimiento Digital”</a:t>
            </a:r>
            <a:endParaRPr lang="es-419" sz="5599" b="1">
              <a:solidFill>
                <a:schemeClr val="tx2"/>
              </a:solidFill>
              <a:latin typeface="Montserrat Black" panose="00000A00000000000000" pitchFamily="2" charset="0"/>
              <a:ea typeface="+mn-ea"/>
              <a:cs typeface="Kanit ExtraBold"/>
              <a:sym typeface="Baloo 2 ExtraBold"/>
            </a:endParaRPr>
          </a:p>
        </p:txBody>
      </p:sp>
      <p:sp>
        <p:nvSpPr>
          <p:cNvPr id="6" name="TextBox 214">
            <a:extLst>
              <a:ext uri="{FF2B5EF4-FFF2-40B4-BE49-F238E27FC236}">
                <a16:creationId xmlns:a16="http://schemas.microsoft.com/office/drawing/2014/main" id="{D5A6EAC1-3FD5-00DC-89E0-EEE9E027A94D}"/>
              </a:ext>
            </a:extLst>
          </p:cNvPr>
          <p:cNvSpPr txBox="1"/>
          <p:nvPr/>
        </p:nvSpPr>
        <p:spPr>
          <a:xfrm>
            <a:off x="13848835" y="6858000"/>
            <a:ext cx="8125340" cy="3292696"/>
          </a:xfrm>
          <a:prstGeom prst="rect">
            <a:avLst/>
          </a:prstGeom>
          <a:noFill/>
        </p:spPr>
        <p:txBody>
          <a:bodyPr wrap="square" rtlCol="0">
            <a:spAutoFit/>
          </a:bodyPr>
          <a:lstStyle/>
          <a:p>
            <a:pPr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Con la participación de:</a:t>
            </a:r>
          </a:p>
          <a:p>
            <a:pPr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 </a:t>
            </a:r>
          </a:p>
          <a:p>
            <a:pPr defTabSz="2436757">
              <a:buClr>
                <a:srgbClr val="25418D"/>
              </a:buClr>
              <a:buSzPts val="4200"/>
              <a:defRPr/>
            </a:pPr>
            <a:r>
              <a:rPr lang="es-MX" sz="3599" b="1" kern="1200">
                <a:solidFill>
                  <a:srgbClr val="1A2C57"/>
                </a:solidFill>
                <a:latin typeface="Montserrat Medium" panose="00000600000000000000" pitchFamily="2" charset="0"/>
                <a:ea typeface="+mn-ea"/>
                <a:cs typeface="+mn-cs"/>
                <a:sym typeface="Baloo 2 ExtraBold"/>
              </a:rPr>
              <a:t>César Fonseca</a:t>
            </a:r>
          </a:p>
          <a:p>
            <a:pPr defTabSz="2436757">
              <a:buClr>
                <a:srgbClr val="25418D"/>
              </a:buClr>
              <a:buSzPts val="4200"/>
              <a:defRPr/>
            </a:pPr>
            <a:r>
              <a:rPr lang="es-MX" sz="3200" kern="1200">
                <a:solidFill>
                  <a:srgbClr val="1A2C57"/>
                </a:solidFill>
                <a:latin typeface="Montserrat Medium" panose="00000600000000000000" pitchFamily="2" charset="0"/>
                <a:ea typeface="+mn-ea"/>
                <a:cs typeface="+mn-cs"/>
                <a:sym typeface="Baloo 2 ExtraBold"/>
              </a:rPr>
              <a:t>Experto en Sistemas de Gestión de la Innovación y </a:t>
            </a:r>
            <a:r>
              <a:rPr lang="es-MX" sz="3200" kern="1200" err="1">
                <a:solidFill>
                  <a:srgbClr val="1A2C57"/>
                </a:solidFill>
                <a:latin typeface="Montserrat Medium" panose="00000600000000000000" pitchFamily="2" charset="0"/>
                <a:ea typeface="+mn-ea"/>
                <a:cs typeface="+mn-cs"/>
                <a:sym typeface="Baloo 2 ExtraBold"/>
              </a:rPr>
              <a:t>Design</a:t>
            </a:r>
            <a:r>
              <a:rPr lang="es-MX" sz="3200" kern="1200">
                <a:solidFill>
                  <a:srgbClr val="1A2C57"/>
                </a:solidFill>
                <a:latin typeface="Montserrat Medium" panose="00000600000000000000" pitchFamily="2" charset="0"/>
                <a:ea typeface="+mn-ea"/>
                <a:cs typeface="+mn-cs"/>
                <a:sym typeface="Baloo 2 ExtraBold"/>
              </a:rPr>
              <a:t> </a:t>
            </a:r>
            <a:r>
              <a:rPr lang="es-MX" sz="3200" kern="1200" err="1">
                <a:solidFill>
                  <a:srgbClr val="1A2C57"/>
                </a:solidFill>
                <a:latin typeface="Montserrat Medium" panose="00000600000000000000" pitchFamily="2" charset="0"/>
                <a:ea typeface="+mn-ea"/>
                <a:cs typeface="+mn-cs"/>
                <a:sym typeface="Baloo 2 ExtraBold"/>
              </a:rPr>
              <a:t>Thinking</a:t>
            </a:r>
            <a:r>
              <a:rPr lang="es-MX" sz="3200" kern="1200">
                <a:solidFill>
                  <a:srgbClr val="1A2C57"/>
                </a:solidFill>
                <a:latin typeface="Montserrat Medium" panose="00000600000000000000" pitchFamily="2" charset="0"/>
                <a:ea typeface="+mn-ea"/>
                <a:cs typeface="+mn-cs"/>
                <a:sym typeface="Baloo 2 ExtraBold"/>
              </a:rPr>
              <a:t>.</a:t>
            </a:r>
          </a:p>
          <a:p>
            <a:pPr defTabSz="2436757">
              <a:buClr>
                <a:srgbClr val="25418D"/>
              </a:buClr>
              <a:buSzPts val="4200"/>
              <a:defRPr/>
            </a:pPr>
            <a:endParaRPr lang="es-MX" sz="3599" kern="1200">
              <a:solidFill>
                <a:srgbClr val="1A2C57"/>
              </a:solidFill>
              <a:latin typeface="Montserrat Medium" panose="00000600000000000000" pitchFamily="2" charset="0"/>
              <a:ea typeface="+mn-ea"/>
              <a:cs typeface="+mn-cs"/>
              <a:sym typeface="Baloo 2 ExtraBold"/>
            </a:endParaRPr>
          </a:p>
        </p:txBody>
      </p:sp>
      <p:pic>
        <p:nvPicPr>
          <p:cNvPr id="8" name="Imagen 7">
            <a:extLst>
              <a:ext uri="{FF2B5EF4-FFF2-40B4-BE49-F238E27FC236}">
                <a16:creationId xmlns:a16="http://schemas.microsoft.com/office/drawing/2014/main" id="{A5A77A34-7D3D-B0E9-6492-CA953B7E10C2}"/>
              </a:ext>
            </a:extLst>
          </p:cNvPr>
          <p:cNvPicPr>
            <a:picLocks noChangeAspect="1"/>
          </p:cNvPicPr>
          <p:nvPr/>
        </p:nvPicPr>
        <p:blipFill>
          <a:blip r:embed="rId4"/>
          <a:stretch>
            <a:fillRect/>
          </a:stretch>
        </p:blipFill>
        <p:spPr>
          <a:xfrm>
            <a:off x="3430587" y="3425559"/>
            <a:ext cx="9401175" cy="9401175"/>
          </a:xfrm>
          <a:prstGeom prst="rect">
            <a:avLst/>
          </a:prstGeom>
          <a:ln>
            <a:noFill/>
          </a:ln>
          <a:effectLst>
            <a:outerShdw blurRad="292100" dist="139700" dir="2700000" algn="tl" rotWithShape="0">
              <a:srgbClr val="333333">
                <a:alpha val="65000"/>
              </a:srgbClr>
            </a:outerShdw>
          </a:effectLst>
        </p:spPr>
      </p:pic>
      <p:sp>
        <p:nvSpPr>
          <p:cNvPr id="10" name="Google Shape;2187;p43">
            <a:extLst>
              <a:ext uri="{FF2B5EF4-FFF2-40B4-BE49-F238E27FC236}">
                <a16:creationId xmlns:a16="http://schemas.microsoft.com/office/drawing/2014/main" id="{733AA08E-BCD9-4D93-539D-A21C7C957C81}"/>
              </a:ext>
            </a:extLst>
          </p:cNvPr>
          <p:cNvSpPr txBox="1">
            <a:spLocks/>
          </p:cNvSpPr>
          <p:nvPr/>
        </p:nvSpPr>
        <p:spPr>
          <a:xfrm>
            <a:off x="15255969" y="11103200"/>
            <a:ext cx="6718206"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pPr algn="ctr"/>
            <a:r>
              <a:rPr lang="es-SV" sz="7200">
                <a:solidFill>
                  <a:schemeClr val="bg1"/>
                </a:solidFill>
                <a:latin typeface="Biograph" panose="02000500000000000000" pitchFamily="50" charset="0"/>
                <a:ea typeface="Biograph" panose="02000500000000000000" pitchFamily="50" charset="0"/>
              </a:rPr>
              <a:t>Septiembre 2022</a:t>
            </a:r>
          </a:p>
        </p:txBody>
      </p:sp>
    </p:spTree>
    <p:extLst>
      <p:ext uri="{BB962C8B-B14F-4D97-AF65-F5344CB8AC3E}">
        <p14:creationId xmlns:p14="http://schemas.microsoft.com/office/powerpoint/2010/main" val="1427221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5074210" y="795538"/>
            <a:ext cx="16596048" cy="1815625"/>
          </a:xfrm>
          <a:prstGeom prst="rect">
            <a:avLst/>
          </a:prstGeom>
          <a:noFill/>
        </p:spPr>
        <p:txBody>
          <a:bodyPr wrap="square" rtlCol="0">
            <a:spAutoFit/>
          </a:bodyPr>
          <a:lstStyle/>
          <a:p>
            <a:pPr algn="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        Entrega de reconocimiento</a:t>
            </a:r>
          </a:p>
          <a:p>
            <a:pPr algn="r" defTabSz="2436757">
              <a:buClr>
                <a:srgbClr val="25418D"/>
              </a:buClr>
              <a:buSzPts val="4200"/>
              <a:defRPr/>
            </a:pPr>
            <a:r>
              <a:rPr lang="es-MX" sz="5599" b="1">
                <a:solidFill>
                  <a:schemeClr val="tx2"/>
                </a:solidFill>
                <a:latin typeface="Montserrat Black" panose="00000A00000000000000" pitchFamily="2" charset="0"/>
                <a:ea typeface="+mn-ea"/>
                <a:cs typeface="Kanit ExtraBold"/>
                <a:sym typeface="Baloo 2 ExtraBold"/>
              </a:rPr>
              <a:t>Programa de VIH en el lugar de trabajo</a:t>
            </a:r>
            <a:endParaRPr lang="es-419" sz="5599" b="1">
              <a:solidFill>
                <a:schemeClr val="tx2"/>
              </a:solidFill>
              <a:latin typeface="Montserrat Black" panose="00000A00000000000000" pitchFamily="2" charset="0"/>
              <a:ea typeface="+mn-ea"/>
              <a:cs typeface="Kanit ExtraBold"/>
              <a:sym typeface="Baloo 2 ExtraBold"/>
            </a:endParaRPr>
          </a:p>
        </p:txBody>
      </p:sp>
      <p:sp>
        <p:nvSpPr>
          <p:cNvPr id="6" name="TextBox 214">
            <a:extLst>
              <a:ext uri="{FF2B5EF4-FFF2-40B4-BE49-F238E27FC236}">
                <a16:creationId xmlns:a16="http://schemas.microsoft.com/office/drawing/2014/main" id="{D5A6EAC1-3FD5-00DC-89E0-EEE9E027A94D}"/>
              </a:ext>
            </a:extLst>
          </p:cNvPr>
          <p:cNvSpPr txBox="1"/>
          <p:nvPr/>
        </p:nvSpPr>
        <p:spPr>
          <a:xfrm>
            <a:off x="14116050" y="5413238"/>
            <a:ext cx="7858125" cy="5631029"/>
          </a:xfrm>
          <a:prstGeom prst="rect">
            <a:avLst/>
          </a:prstGeom>
          <a:noFill/>
        </p:spPr>
        <p:txBody>
          <a:bodyPr wrap="square" rtlCol="0">
            <a:spAutoFit/>
          </a:bodyPr>
          <a:lstStyle/>
          <a:p>
            <a:pPr algn="just"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USAID El Salvador y el Sistema de Atención en Salud Empresarial ISSS, otorgó a INSAFORP y a otras Instituciones, el reconocimiento  por su compromiso y adopción de políticas inclusivas a la respuesta de VIH en el lugar de trabajo.</a:t>
            </a:r>
            <a:endParaRPr lang="es-MX" sz="3200" kern="1200">
              <a:solidFill>
                <a:srgbClr val="1A2C57"/>
              </a:solidFill>
              <a:latin typeface="Montserrat Medium" panose="00000600000000000000" pitchFamily="2" charset="0"/>
              <a:ea typeface="+mn-ea"/>
              <a:cs typeface="+mn-cs"/>
              <a:sym typeface="Baloo 2 ExtraBold"/>
            </a:endParaRPr>
          </a:p>
          <a:p>
            <a:pPr defTabSz="2436757">
              <a:buClr>
                <a:srgbClr val="25418D"/>
              </a:buClr>
              <a:buSzPts val="4200"/>
              <a:defRPr/>
            </a:pPr>
            <a:endParaRPr lang="es-MX" sz="3599" kern="1200">
              <a:solidFill>
                <a:srgbClr val="1A2C57"/>
              </a:solidFill>
              <a:latin typeface="Montserrat Medium" panose="00000600000000000000" pitchFamily="2" charset="0"/>
              <a:ea typeface="+mn-ea"/>
              <a:cs typeface="+mn-cs"/>
              <a:sym typeface="Baloo 2 ExtraBold"/>
            </a:endParaRPr>
          </a:p>
        </p:txBody>
      </p:sp>
      <p:sp>
        <p:nvSpPr>
          <p:cNvPr id="10" name="Google Shape;2187;p43">
            <a:extLst>
              <a:ext uri="{FF2B5EF4-FFF2-40B4-BE49-F238E27FC236}">
                <a16:creationId xmlns:a16="http://schemas.microsoft.com/office/drawing/2014/main" id="{733AA08E-BCD9-4D93-539D-A21C7C957C81}"/>
              </a:ext>
            </a:extLst>
          </p:cNvPr>
          <p:cNvSpPr txBox="1">
            <a:spLocks/>
          </p:cNvSpPr>
          <p:nvPr/>
        </p:nvSpPr>
        <p:spPr>
          <a:xfrm>
            <a:off x="15255969" y="11103200"/>
            <a:ext cx="6718206"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pPr algn="ctr"/>
            <a:r>
              <a:rPr lang="es-SV" sz="7200">
                <a:solidFill>
                  <a:schemeClr val="bg1"/>
                </a:solidFill>
                <a:latin typeface="Biograph" panose="02000500000000000000" pitchFamily="50" charset="0"/>
                <a:ea typeface="Biograph" panose="02000500000000000000" pitchFamily="50" charset="0"/>
              </a:rPr>
              <a:t>Septiembre 2022</a:t>
            </a:r>
          </a:p>
        </p:txBody>
      </p:sp>
      <p:pic>
        <p:nvPicPr>
          <p:cNvPr id="3" name="Imagen 2" descr="Un grupo de personas con traje de color negro&#10;&#10;Descripción generada automáticamente con confianza media">
            <a:extLst>
              <a:ext uri="{FF2B5EF4-FFF2-40B4-BE49-F238E27FC236}">
                <a16:creationId xmlns:a16="http://schemas.microsoft.com/office/drawing/2014/main" id="{7D9082DE-EB29-3D13-3354-396828BE1E5B}"/>
              </a:ext>
            </a:extLst>
          </p:cNvPr>
          <p:cNvPicPr>
            <a:picLocks noChangeAspect="1"/>
          </p:cNvPicPr>
          <p:nvPr/>
        </p:nvPicPr>
        <p:blipFill>
          <a:blip r:embed="rId4"/>
          <a:stretch>
            <a:fillRect/>
          </a:stretch>
        </p:blipFill>
        <p:spPr>
          <a:xfrm>
            <a:off x="2751510" y="8875398"/>
            <a:ext cx="6449640" cy="3377103"/>
          </a:xfrm>
          <a:prstGeom prst="rect">
            <a:avLst/>
          </a:prstGeom>
          <a:ln>
            <a:noFill/>
          </a:ln>
          <a:effectLst>
            <a:outerShdw blurRad="292100" dist="139700" dir="2700000" algn="tl" rotWithShape="0">
              <a:srgbClr val="333333">
                <a:alpha val="65000"/>
              </a:srgbClr>
            </a:outerShdw>
          </a:effectLst>
        </p:spPr>
      </p:pic>
      <p:pic>
        <p:nvPicPr>
          <p:cNvPr id="9" name="Imagen 8" descr="Grupo de personas posando para una foto&#10;&#10;Descripción generada automáticamente">
            <a:extLst>
              <a:ext uri="{FF2B5EF4-FFF2-40B4-BE49-F238E27FC236}">
                <a16:creationId xmlns:a16="http://schemas.microsoft.com/office/drawing/2014/main" id="{3373AD39-C177-955C-318C-A0981CEEADB4}"/>
              </a:ext>
            </a:extLst>
          </p:cNvPr>
          <p:cNvPicPr>
            <a:picLocks noChangeAspect="1"/>
          </p:cNvPicPr>
          <p:nvPr/>
        </p:nvPicPr>
        <p:blipFill>
          <a:blip r:embed="rId5"/>
          <a:stretch>
            <a:fillRect/>
          </a:stretch>
        </p:blipFill>
        <p:spPr>
          <a:xfrm>
            <a:off x="2751509" y="3087415"/>
            <a:ext cx="10620725" cy="5566047"/>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D99F59F8-2A76-0088-BFE5-34FA0481BA44}"/>
              </a:ext>
            </a:extLst>
          </p:cNvPr>
          <p:cNvPicPr>
            <a:picLocks noChangeAspect="1"/>
          </p:cNvPicPr>
          <p:nvPr/>
        </p:nvPicPr>
        <p:blipFill>
          <a:blip r:embed="rId6"/>
          <a:stretch>
            <a:fillRect/>
          </a:stretch>
        </p:blipFill>
        <p:spPr>
          <a:xfrm>
            <a:off x="9278382" y="8805773"/>
            <a:ext cx="4093853" cy="3736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435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4997734" y="520425"/>
            <a:ext cx="14081823" cy="1969642"/>
          </a:xfrm>
          <a:prstGeom prst="rect">
            <a:avLst/>
          </a:prstGeom>
          <a:noFill/>
        </p:spPr>
        <p:txBody>
          <a:bodyPr wrap="square" rtlCol="0">
            <a:spAutoFit/>
          </a:bodyPr>
          <a:lstStyle/>
          <a:p>
            <a:pPr algn="ctr" defTabSz="2436757">
              <a:buClr>
                <a:srgbClr val="25418D"/>
              </a:buClr>
              <a:buSzPts val="4200"/>
              <a:defRPr/>
            </a:pPr>
            <a:r>
              <a:rPr lang="es-MX" sz="5400">
                <a:solidFill>
                  <a:srgbClr val="1A2C57"/>
                </a:solidFill>
                <a:latin typeface="Montserrat Medium" panose="00000600000000000000" pitchFamily="2" charset="0"/>
                <a:ea typeface="+mn-ea"/>
                <a:cs typeface="Kanit ExtraBold"/>
                <a:sym typeface="Baloo 2 ExtraBold"/>
              </a:rPr>
              <a:t>L</a:t>
            </a:r>
            <a:r>
              <a:rPr lang="es-SV" sz="5400" err="1">
                <a:solidFill>
                  <a:srgbClr val="1A2C57"/>
                </a:solidFill>
                <a:latin typeface="Montserrat Medium" panose="00000600000000000000" pitchFamily="2" charset="0"/>
                <a:ea typeface="+mn-ea"/>
                <a:cs typeface="Kanit ExtraBold"/>
                <a:sym typeface="Baloo 2 ExtraBold"/>
              </a:rPr>
              <a:t>anzamiento</a:t>
            </a:r>
            <a:r>
              <a:rPr lang="es-SV" sz="5400">
                <a:solidFill>
                  <a:srgbClr val="1A2C57"/>
                </a:solidFill>
                <a:latin typeface="Montserrat Medium" panose="00000600000000000000" pitchFamily="2" charset="0"/>
                <a:ea typeface="+mn-ea"/>
                <a:cs typeface="Kanit ExtraBold"/>
                <a:sym typeface="Baloo 2 ExtraBold"/>
              </a:rPr>
              <a:t> campaña publicitaria</a:t>
            </a:r>
          </a:p>
          <a:p>
            <a:pPr algn="ctr" defTabSz="2436757">
              <a:buClr>
                <a:srgbClr val="25418D"/>
              </a:buClr>
              <a:buSzPts val="4200"/>
              <a:defRPr/>
            </a:pPr>
            <a:r>
              <a:rPr lang="es-SV" sz="6600">
                <a:solidFill>
                  <a:schemeClr val="tx2"/>
                </a:solidFill>
                <a:latin typeface="Montserrat Medium" panose="00000600000000000000" pitchFamily="2" charset="0"/>
                <a:ea typeface="+mn-ea"/>
                <a:cs typeface="Kanit ExtraBold"/>
                <a:sym typeface="Baloo 2 ExtraBold"/>
              </a:rPr>
              <a:t> </a:t>
            </a:r>
            <a:r>
              <a:rPr lang="es-SV" sz="6600" b="1">
                <a:solidFill>
                  <a:schemeClr val="tx2"/>
                </a:solidFill>
                <a:latin typeface="Montserrat Black" panose="00000A00000000000000" pitchFamily="2" charset="0"/>
                <a:ea typeface="+mn-ea"/>
                <a:cs typeface="Kanit ExtraBold"/>
                <a:sym typeface="Baloo 2 ExtraBold"/>
              </a:rPr>
              <a:t>“Aprender te abre puertas”</a:t>
            </a:r>
            <a:endParaRPr lang="es-419" sz="6600" b="1">
              <a:solidFill>
                <a:schemeClr val="tx2"/>
              </a:solidFill>
              <a:latin typeface="Montserrat Black" panose="00000A00000000000000" pitchFamily="2" charset="0"/>
              <a:ea typeface="+mn-ea"/>
              <a:cs typeface="Kanit ExtraBold"/>
              <a:sym typeface="Baloo 2 ExtraBold"/>
            </a:endParaRPr>
          </a:p>
        </p:txBody>
      </p:sp>
      <p:sp>
        <p:nvSpPr>
          <p:cNvPr id="2" name="CuadroTexto 1">
            <a:extLst>
              <a:ext uri="{FF2B5EF4-FFF2-40B4-BE49-F238E27FC236}">
                <a16:creationId xmlns:a16="http://schemas.microsoft.com/office/drawing/2014/main" id="{F17B69AB-6F2F-8184-E090-92A05C8B04EC}"/>
              </a:ext>
            </a:extLst>
          </p:cNvPr>
          <p:cNvSpPr txBox="1"/>
          <p:nvPr/>
        </p:nvSpPr>
        <p:spPr>
          <a:xfrm>
            <a:off x="2943225" y="10334641"/>
            <a:ext cx="10649932" cy="2861681"/>
          </a:xfrm>
          <a:prstGeom prst="rect">
            <a:avLst/>
          </a:prstGeom>
          <a:noFill/>
        </p:spPr>
        <p:txBody>
          <a:bodyPr wrap="square">
            <a:spAutoFit/>
          </a:bodyPr>
          <a:lstStyle/>
          <a:p>
            <a:pPr algn="just" defTabSz="1828343">
              <a:buClrTx/>
            </a:pPr>
            <a:r>
              <a:rPr lang="es-MX" sz="3599" kern="1200">
                <a:solidFill>
                  <a:srgbClr val="1A2C57"/>
                </a:solidFill>
                <a:latin typeface="Montserrat Medium" panose="00000600000000000000" pitchFamily="2" charset="0"/>
                <a:ea typeface="+mn-ea"/>
                <a:cs typeface="+mn-cs"/>
              </a:rPr>
              <a:t>Con la participación de Ramón Vega, Director Ejecutivo de Asociación Ágape de El Salvador y Francisco Campos, Director Ejecutivo de Educación de la Escuela de Comunicación Mónica Herrera.</a:t>
            </a:r>
            <a:endParaRPr lang="es-SV" sz="3599" kern="1200">
              <a:solidFill>
                <a:srgbClr val="1A2C57"/>
              </a:solidFill>
              <a:latin typeface="Montserrat Medium" panose="00000600000000000000" pitchFamily="2" charset="0"/>
              <a:ea typeface="+mn-ea"/>
              <a:cs typeface="+mn-cs"/>
            </a:endParaRPr>
          </a:p>
        </p:txBody>
      </p:sp>
      <p:pic>
        <p:nvPicPr>
          <p:cNvPr id="7" name="Imagen 6" descr="Imagen que contiene edificio, hombre, tabla, mujer&#10;&#10;Descripción generada automáticamente">
            <a:extLst>
              <a:ext uri="{FF2B5EF4-FFF2-40B4-BE49-F238E27FC236}">
                <a16:creationId xmlns:a16="http://schemas.microsoft.com/office/drawing/2014/main" id="{438283E0-6889-AAFE-6AD8-6D84CD13FC0C}"/>
              </a:ext>
            </a:extLst>
          </p:cNvPr>
          <p:cNvPicPr>
            <a:picLocks noChangeAspect="1"/>
          </p:cNvPicPr>
          <p:nvPr/>
        </p:nvPicPr>
        <p:blipFill rotWithShape="1">
          <a:blip r:embed="rId4"/>
          <a:srcRect t="8541" b="11684"/>
          <a:stretch/>
        </p:blipFill>
        <p:spPr>
          <a:xfrm>
            <a:off x="5347385" y="2937758"/>
            <a:ext cx="13324837" cy="7086600"/>
          </a:xfrm>
          <a:prstGeom prst="rect">
            <a:avLst/>
          </a:prstGeom>
          <a:ln>
            <a:noFill/>
          </a:ln>
          <a:effectLst>
            <a:outerShdw blurRad="292100" dist="139700" dir="2700000" algn="tl" rotWithShape="0">
              <a:srgbClr val="333333">
                <a:alpha val="65000"/>
              </a:srgbClr>
            </a:outerShdw>
          </a:effectLst>
        </p:spPr>
      </p:pic>
      <p:sp>
        <p:nvSpPr>
          <p:cNvPr id="6" name="Google Shape;2187;p43">
            <a:extLst>
              <a:ext uri="{FF2B5EF4-FFF2-40B4-BE49-F238E27FC236}">
                <a16:creationId xmlns:a16="http://schemas.microsoft.com/office/drawing/2014/main" id="{16DF26A9-8504-0D2B-02B5-F53D5DE70003}"/>
              </a:ext>
            </a:extLst>
          </p:cNvPr>
          <p:cNvSpPr txBox="1">
            <a:spLocks/>
          </p:cNvSpPr>
          <p:nvPr/>
        </p:nvSpPr>
        <p:spPr>
          <a:xfrm>
            <a:off x="15255969" y="11103200"/>
            <a:ext cx="6718206"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pPr algn="ctr"/>
            <a:r>
              <a:rPr lang="es-SV" sz="7200">
                <a:solidFill>
                  <a:schemeClr val="bg1"/>
                </a:solidFill>
                <a:latin typeface="Biograph" panose="02000500000000000000" pitchFamily="50" charset="0"/>
                <a:ea typeface="Biograph" panose="02000500000000000000" pitchFamily="50" charset="0"/>
              </a:rPr>
              <a:t>Septiembre 2022</a:t>
            </a:r>
          </a:p>
        </p:txBody>
      </p:sp>
    </p:spTree>
    <p:extLst>
      <p:ext uri="{BB962C8B-B14F-4D97-AF65-F5344CB8AC3E}">
        <p14:creationId xmlns:p14="http://schemas.microsoft.com/office/powerpoint/2010/main" val="2770119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43"/>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2" name="Google Shape;2182;p43"/>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3" name="Google Shape;2183;p43"/>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4" name="Google Shape;2184;p43"/>
          <p:cNvSpPr/>
          <p:nvPr/>
        </p:nvSpPr>
        <p:spPr>
          <a:xfrm>
            <a:off x="1903891"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5" name="Google Shape;2185;p43"/>
          <p:cNvSpPr/>
          <p:nvPr/>
        </p:nvSpPr>
        <p:spPr>
          <a:xfrm>
            <a:off x="4189026"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6" name="Google Shape;2186;p43"/>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7" name="Google Shape;2187;p43"/>
          <p:cNvSpPr txBox="1">
            <a:spLocks noGrp="1"/>
          </p:cNvSpPr>
          <p:nvPr>
            <p:ph type="subTitle" idx="1"/>
          </p:nvPr>
        </p:nvSpPr>
        <p:spPr>
          <a:xfrm>
            <a:off x="1919233" y="8054887"/>
            <a:ext cx="20538650" cy="1149301"/>
          </a:xfrm>
          <a:prstGeom prst="rect">
            <a:avLst/>
          </a:prstGeom>
        </p:spPr>
        <p:txBody>
          <a:bodyPr spcFirstLastPara="1" wrap="square" lIns="239938" tIns="243737" rIns="239938" bIns="243737" anchor="t" anchorCtr="0">
            <a:noAutofit/>
          </a:bodyPr>
          <a:lstStyle/>
          <a:p>
            <a:pPr marL="0" indent="0"/>
            <a:r>
              <a:rPr lang="es-SV" sz="8000"/>
              <a:t>d</a:t>
            </a:r>
            <a:r>
              <a:rPr lang="en" sz="8000"/>
              <a:t>e INSAFORP</a:t>
            </a:r>
            <a:endParaRPr sz="8000"/>
          </a:p>
        </p:txBody>
      </p:sp>
      <p:sp>
        <p:nvSpPr>
          <p:cNvPr id="2188" name="Google Shape;2188;p43"/>
          <p:cNvSpPr txBox="1">
            <a:spLocks noGrp="1"/>
          </p:cNvSpPr>
          <p:nvPr>
            <p:ph type="title"/>
          </p:nvPr>
        </p:nvSpPr>
        <p:spPr>
          <a:xfrm>
            <a:off x="2332335" y="6312140"/>
            <a:ext cx="20538650" cy="2626516"/>
          </a:xfrm>
          <a:prstGeom prst="rect">
            <a:avLst/>
          </a:prstGeom>
        </p:spPr>
        <p:txBody>
          <a:bodyPr spcFirstLastPara="1" wrap="square" lIns="239938" tIns="243737" rIns="239938" bIns="243737" anchor="t" anchorCtr="0">
            <a:noAutofit/>
          </a:bodyPr>
          <a:lstStyle/>
          <a:p>
            <a:r>
              <a:rPr lang="en" sz="11600">
                <a:solidFill>
                  <a:schemeClr val="lt2"/>
                </a:solidFill>
              </a:rPr>
              <a:t>EJECUCIÓN </a:t>
            </a:r>
            <a:r>
              <a:rPr lang="en" sz="11600">
                <a:solidFill>
                  <a:schemeClr val="tx1"/>
                </a:solidFill>
              </a:rPr>
              <a:t>e</a:t>
            </a:r>
            <a:r>
              <a:rPr lang="en" sz="11600"/>
              <a:t> INDICADORES</a:t>
            </a:r>
            <a:endParaRPr sz="11600"/>
          </a:p>
        </p:txBody>
      </p:sp>
      <p:sp>
        <p:nvSpPr>
          <p:cNvPr id="2189" name="Google Shape;2189;p43"/>
          <p:cNvSpPr txBox="1">
            <a:spLocks noGrp="1"/>
          </p:cNvSpPr>
          <p:nvPr>
            <p:ph type="title" idx="2"/>
          </p:nvPr>
        </p:nvSpPr>
        <p:spPr>
          <a:xfrm>
            <a:off x="10844908" y="3626442"/>
            <a:ext cx="2687300" cy="2687300"/>
          </a:xfrm>
          <a:prstGeom prst="rect">
            <a:avLst/>
          </a:prstGeom>
        </p:spPr>
        <p:txBody>
          <a:bodyPr spcFirstLastPara="1" wrap="square" lIns="239938" tIns="243737" rIns="239938" bIns="243737" anchor="ctr" anchorCtr="0">
            <a:noAutofit/>
          </a:bodyPr>
          <a:lstStyle/>
          <a:p>
            <a:r>
              <a:rPr lang="en"/>
              <a:t>2</a:t>
            </a:r>
            <a:endParaRPr/>
          </a:p>
        </p:txBody>
      </p:sp>
      <p:sp>
        <p:nvSpPr>
          <p:cNvPr id="2190" name="Google Shape;2190;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1" name="Google Shape;2191;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2" name="Google Shape;2192;p43"/>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3" name="Google Shape;2193;p43"/>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4" name="Google Shape;2194;p43"/>
          <p:cNvSpPr/>
          <p:nvPr/>
        </p:nvSpPr>
        <p:spPr>
          <a:xfrm>
            <a:off x="1561470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5" name="Google Shape;2195;p43"/>
          <p:cNvSpPr/>
          <p:nvPr/>
        </p:nvSpPr>
        <p:spPr>
          <a:xfrm>
            <a:off x="17899833"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6" name="Google Shape;2196;p43"/>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7" name="Google Shape;2197;p43"/>
          <p:cNvSpPr/>
          <p:nvPr/>
        </p:nvSpPr>
        <p:spPr>
          <a:xfrm>
            <a:off x="17899833"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8" name="Google Shape;2198;p43"/>
          <p:cNvSpPr/>
          <p:nvPr/>
        </p:nvSpPr>
        <p:spPr>
          <a:xfrm>
            <a:off x="20185009"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9" name="Google Shape;2199;p43"/>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0" name="Google Shape;2200;p43"/>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1" name="Google Shape;2201;p43"/>
          <p:cNvSpPr/>
          <p:nvPr/>
        </p:nvSpPr>
        <p:spPr>
          <a:xfrm>
            <a:off x="1104443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2" name="Google Shape;2202;p43"/>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3" name="Google Shape;2203;p43"/>
          <p:cNvSpPr/>
          <p:nvPr/>
        </p:nvSpPr>
        <p:spPr>
          <a:xfrm>
            <a:off x="1561470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4" name="Google Shape;2204;p43"/>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205" name="Google Shape;2205;p43"/>
          <p:cNvGrpSpPr/>
          <p:nvPr/>
        </p:nvGrpSpPr>
        <p:grpSpPr>
          <a:xfrm>
            <a:off x="2332335" y="458714"/>
            <a:ext cx="1431880" cy="1828358"/>
            <a:chOff x="2234450" y="-2381700"/>
            <a:chExt cx="404500" cy="518025"/>
          </a:xfrm>
        </p:grpSpPr>
        <p:sp>
          <p:nvSpPr>
            <p:cNvPr id="2206" name="Google Shape;2206;p43"/>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7" name="Google Shape;2207;p43"/>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8" name="Google Shape;2208;p43"/>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9" name="Google Shape;2209;p43"/>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10" name="Google Shape;2210;p43"/>
          <p:cNvGrpSpPr/>
          <p:nvPr/>
        </p:nvGrpSpPr>
        <p:grpSpPr>
          <a:xfrm>
            <a:off x="4617515" y="458714"/>
            <a:ext cx="1431792" cy="1828358"/>
            <a:chOff x="2923850" y="-2381625"/>
            <a:chExt cx="404475" cy="518025"/>
          </a:xfrm>
        </p:grpSpPr>
        <p:sp>
          <p:nvSpPr>
            <p:cNvPr id="2211" name="Google Shape;2211;p43"/>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2" name="Google Shape;2212;p43"/>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3" name="Google Shape;2213;p43"/>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4" name="Google Shape;2214;p43"/>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5" name="Google Shape;2215;p43"/>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6" name="Google Shape;2216;p43"/>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7" name="Google Shape;2217;p43"/>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8" name="Google Shape;2218;p43"/>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9" name="Google Shape;2219;p43"/>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0" name="Google Shape;2220;p43"/>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1" name="Google Shape;2221;p43"/>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222" name="Google Shape;2222;p43"/>
          <p:cNvSpPr/>
          <p:nvPr/>
        </p:nvSpPr>
        <p:spPr>
          <a:xfrm>
            <a:off x="16043156" y="458751"/>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223" name="Google Shape;2223;p43"/>
          <p:cNvGrpSpPr/>
          <p:nvPr/>
        </p:nvGrpSpPr>
        <p:grpSpPr>
          <a:xfrm>
            <a:off x="18360577" y="459349"/>
            <a:ext cx="1365639" cy="1828180"/>
            <a:chOff x="7926140" y="-3342469"/>
            <a:chExt cx="447730" cy="597444"/>
          </a:xfrm>
        </p:grpSpPr>
        <p:sp>
          <p:nvSpPr>
            <p:cNvPr id="2224" name="Google Shape;2224;p43"/>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5" name="Google Shape;2225;p43"/>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6" name="Google Shape;2226;p43"/>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7" name="Google Shape;2227;p43"/>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8" name="Google Shape;2228;p43"/>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9" name="Google Shape;2229;p43"/>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0" name="Google Shape;2230;p43"/>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31" name="Google Shape;2231;p43"/>
          <p:cNvGrpSpPr/>
          <p:nvPr/>
        </p:nvGrpSpPr>
        <p:grpSpPr>
          <a:xfrm>
            <a:off x="18328276" y="2744276"/>
            <a:ext cx="1431862" cy="1828321"/>
            <a:chOff x="855375" y="-1139350"/>
            <a:chExt cx="404525" cy="517975"/>
          </a:xfrm>
        </p:grpSpPr>
        <p:sp>
          <p:nvSpPr>
            <p:cNvPr id="2232" name="Google Shape;2232;p43"/>
            <p:cNvSpPr/>
            <p:nvPr/>
          </p:nvSpPr>
          <p:spPr>
            <a:xfrm>
              <a:off x="855375" y="-1139350"/>
              <a:ext cx="404525" cy="517975"/>
            </a:xfrm>
            <a:custGeom>
              <a:avLst/>
              <a:gdLst/>
              <a:ahLst/>
              <a:cxnLst/>
              <a:rect l="l" t="t" r="r" b="b"/>
              <a:pathLst>
                <a:path w="16181" h="20719" extrusionOk="0">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3" name="Google Shape;2233;p43"/>
            <p:cNvSpPr/>
            <p:nvPr/>
          </p:nvSpPr>
          <p:spPr>
            <a:xfrm>
              <a:off x="1001375" y="-952150"/>
              <a:ext cx="15200" cy="23300"/>
            </a:xfrm>
            <a:custGeom>
              <a:avLst/>
              <a:gdLst/>
              <a:ahLst/>
              <a:cxnLst/>
              <a:rect l="l" t="t" r="r" b="b"/>
              <a:pathLst>
                <a:path w="608" h="932" extrusionOk="0">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4" name="Google Shape;2234;p43"/>
            <p:cNvSpPr/>
            <p:nvPr/>
          </p:nvSpPr>
          <p:spPr>
            <a:xfrm>
              <a:off x="1098700" y="-952150"/>
              <a:ext cx="15200" cy="23300"/>
            </a:xfrm>
            <a:custGeom>
              <a:avLst/>
              <a:gdLst/>
              <a:ahLst/>
              <a:cxnLst/>
              <a:rect l="l" t="t" r="r" b="b"/>
              <a:pathLst>
                <a:path w="608" h="932" extrusionOk="0">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5" name="Google Shape;2235;p43"/>
            <p:cNvSpPr/>
            <p:nvPr/>
          </p:nvSpPr>
          <p:spPr>
            <a:xfrm>
              <a:off x="993275" y="-977175"/>
              <a:ext cx="31450" cy="15200"/>
            </a:xfrm>
            <a:custGeom>
              <a:avLst/>
              <a:gdLst/>
              <a:ahLst/>
              <a:cxnLst/>
              <a:rect l="l" t="t" r="r" b="b"/>
              <a:pathLst>
                <a:path w="1258" h="608" extrusionOk="0">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6" name="Google Shape;2236;p43"/>
            <p:cNvSpPr/>
            <p:nvPr/>
          </p:nvSpPr>
          <p:spPr>
            <a:xfrm>
              <a:off x="1090600" y="-977175"/>
              <a:ext cx="31400" cy="15200"/>
            </a:xfrm>
            <a:custGeom>
              <a:avLst/>
              <a:gdLst/>
              <a:ahLst/>
              <a:cxnLst/>
              <a:rect l="l" t="t" r="r" b="b"/>
              <a:pathLst>
                <a:path w="1256" h="608" extrusionOk="0">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7" name="Google Shape;2237;p43"/>
            <p:cNvSpPr/>
            <p:nvPr/>
          </p:nvSpPr>
          <p:spPr>
            <a:xfrm>
              <a:off x="1013550" y="-907550"/>
              <a:ext cx="88175" cy="47600"/>
            </a:xfrm>
            <a:custGeom>
              <a:avLst/>
              <a:gdLst/>
              <a:ahLst/>
              <a:cxnLst/>
              <a:rect l="l" t="t" r="r" b="b"/>
              <a:pathLst>
                <a:path w="3527" h="1904" extrusionOk="0">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8" name="Google Shape;2238;p43"/>
            <p:cNvSpPr/>
            <p:nvPr/>
          </p:nvSpPr>
          <p:spPr>
            <a:xfrm>
              <a:off x="1050050" y="-652800"/>
              <a:ext cx="15225" cy="15200"/>
            </a:xfrm>
            <a:custGeom>
              <a:avLst/>
              <a:gdLst/>
              <a:ahLst/>
              <a:cxnLst/>
              <a:rect l="l" t="t" r="r" b="b"/>
              <a:pathLst>
                <a:path w="609" h="608" extrusionOk="0">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9" name="Google Shape;2239;p43"/>
            <p:cNvSpPr/>
            <p:nvPr/>
          </p:nvSpPr>
          <p:spPr>
            <a:xfrm>
              <a:off x="1050075" y="-693325"/>
              <a:ext cx="15225" cy="15200"/>
            </a:xfrm>
            <a:custGeom>
              <a:avLst/>
              <a:gdLst/>
              <a:ahLst/>
              <a:cxnLst/>
              <a:rect l="l" t="t" r="r" b="b"/>
              <a:pathLst>
                <a:path w="609" h="608" extrusionOk="0">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0" name="Google Shape;2240;p43"/>
          <p:cNvGrpSpPr/>
          <p:nvPr/>
        </p:nvGrpSpPr>
        <p:grpSpPr>
          <a:xfrm>
            <a:off x="20558437" y="2744181"/>
            <a:ext cx="1542089" cy="1828409"/>
            <a:chOff x="1528625" y="-1139375"/>
            <a:chExt cx="436950" cy="518000"/>
          </a:xfrm>
        </p:grpSpPr>
        <p:sp>
          <p:nvSpPr>
            <p:cNvPr id="2241" name="Google Shape;2241;p43"/>
            <p:cNvSpPr/>
            <p:nvPr/>
          </p:nvSpPr>
          <p:spPr>
            <a:xfrm>
              <a:off x="1528625" y="-1139375"/>
              <a:ext cx="436950" cy="518000"/>
            </a:xfrm>
            <a:custGeom>
              <a:avLst/>
              <a:gdLst/>
              <a:ahLst/>
              <a:cxnLst/>
              <a:rect l="l" t="t" r="r" b="b"/>
              <a:pathLst>
                <a:path w="17478" h="20720" extrusionOk="0">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2" name="Google Shape;2242;p43"/>
            <p:cNvSpPr/>
            <p:nvPr/>
          </p:nvSpPr>
          <p:spPr>
            <a:xfrm>
              <a:off x="1739525" y="-717675"/>
              <a:ext cx="15200" cy="23325"/>
            </a:xfrm>
            <a:custGeom>
              <a:avLst/>
              <a:gdLst/>
              <a:ahLst/>
              <a:cxnLst/>
              <a:rect l="l" t="t" r="r" b="b"/>
              <a:pathLst>
                <a:path w="608" h="933" extrusionOk="0">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3" name="Google Shape;2243;p43"/>
            <p:cNvSpPr/>
            <p:nvPr/>
          </p:nvSpPr>
          <p:spPr>
            <a:xfrm>
              <a:off x="1739525" y="-766350"/>
              <a:ext cx="15200" cy="23300"/>
            </a:xfrm>
            <a:custGeom>
              <a:avLst/>
              <a:gdLst/>
              <a:ahLst/>
              <a:cxnLst/>
              <a:rect l="l" t="t" r="r" b="b"/>
              <a:pathLst>
                <a:path w="608" h="932" extrusionOk="0">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4" name="Google Shape;2244;p43"/>
          <p:cNvGrpSpPr/>
          <p:nvPr/>
        </p:nvGrpSpPr>
        <p:grpSpPr>
          <a:xfrm>
            <a:off x="4650023" y="2744238"/>
            <a:ext cx="1365767" cy="1828321"/>
            <a:chOff x="3621425" y="-1760475"/>
            <a:chExt cx="388250" cy="517975"/>
          </a:xfrm>
        </p:grpSpPr>
        <p:sp>
          <p:nvSpPr>
            <p:cNvPr id="2245" name="Google Shape;2245;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6" name="Google Shape;2246;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7" name="Google Shape;2247;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8" name="Google Shape;2248;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9" name="Google Shape;2249;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0" name="Google Shape;2250;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51" name="Google Shape;2251;p43"/>
          <p:cNvGrpSpPr/>
          <p:nvPr/>
        </p:nvGrpSpPr>
        <p:grpSpPr>
          <a:xfrm>
            <a:off x="6935516" y="11885777"/>
            <a:ext cx="1365751" cy="1828358"/>
            <a:chOff x="863525" y="-1760525"/>
            <a:chExt cx="388275" cy="518025"/>
          </a:xfrm>
        </p:grpSpPr>
        <p:sp>
          <p:nvSpPr>
            <p:cNvPr id="2252" name="Google Shape;2252;p43"/>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3" name="Google Shape;2253;p43"/>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4" name="Google Shape;2254;p43"/>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5" name="Google Shape;2255;p43"/>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6" name="Google Shape;2256;p43"/>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7" name="Google Shape;2257;p43"/>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8" name="Google Shape;2258;p43"/>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9" name="Google Shape;2259;p43"/>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0" name="Google Shape;2260;p43"/>
          <p:cNvGrpSpPr/>
          <p:nvPr/>
        </p:nvGrpSpPr>
        <p:grpSpPr>
          <a:xfrm>
            <a:off x="9187697" y="11885626"/>
            <a:ext cx="1431851" cy="1828473"/>
            <a:chOff x="1544975" y="-1760675"/>
            <a:chExt cx="404400" cy="518175"/>
          </a:xfrm>
        </p:grpSpPr>
        <p:sp>
          <p:nvSpPr>
            <p:cNvPr id="2261" name="Google Shape;2261;p43"/>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2" name="Google Shape;2262;p43"/>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3" name="Google Shape;2263;p43"/>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4" name="Google Shape;2264;p43"/>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5" name="Google Shape;2265;p43"/>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6" name="Google Shape;2266;p43"/>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7" name="Google Shape;2267;p43"/>
          <p:cNvGrpSpPr/>
          <p:nvPr/>
        </p:nvGrpSpPr>
        <p:grpSpPr>
          <a:xfrm>
            <a:off x="11505683" y="11885777"/>
            <a:ext cx="1365719" cy="1828358"/>
            <a:chOff x="2242450" y="-1760600"/>
            <a:chExt cx="388325" cy="518025"/>
          </a:xfrm>
        </p:grpSpPr>
        <p:sp>
          <p:nvSpPr>
            <p:cNvPr id="2268" name="Google Shape;2268;p4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9" name="Google Shape;2269;p4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0" name="Google Shape;2270;p4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1" name="Google Shape;2271;p4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2" name="Google Shape;2272;p4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3" name="Google Shape;2273;p4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74" name="Google Shape;2274;p43"/>
          <p:cNvGrpSpPr/>
          <p:nvPr/>
        </p:nvGrpSpPr>
        <p:grpSpPr>
          <a:xfrm>
            <a:off x="13757981" y="11885817"/>
            <a:ext cx="1431830" cy="1828310"/>
            <a:chOff x="2923900" y="-1760600"/>
            <a:chExt cx="404425" cy="518050"/>
          </a:xfrm>
        </p:grpSpPr>
        <p:sp>
          <p:nvSpPr>
            <p:cNvPr id="2275" name="Google Shape;2275;p43"/>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6" name="Google Shape;2276;p43"/>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7" name="Google Shape;2277;p43"/>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8" name="Google Shape;2278;p43"/>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9" name="Google Shape;2279;p43"/>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0" name="Google Shape;2280;p43"/>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1" name="Google Shape;2281;p43"/>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2" name="Google Shape;2282;p43"/>
          <p:cNvGrpSpPr/>
          <p:nvPr/>
        </p:nvGrpSpPr>
        <p:grpSpPr>
          <a:xfrm>
            <a:off x="16075695" y="11885828"/>
            <a:ext cx="1365767" cy="1828321"/>
            <a:chOff x="3621425" y="-1760475"/>
            <a:chExt cx="388250" cy="517975"/>
          </a:xfrm>
        </p:grpSpPr>
        <p:sp>
          <p:nvSpPr>
            <p:cNvPr id="2283" name="Google Shape;2283;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4" name="Google Shape;2284;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5" name="Google Shape;2285;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6" name="Google Shape;2286;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7" name="Google Shape;2287;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8" name="Google Shape;2288;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9" name="Google Shape;2289;p43"/>
          <p:cNvGrpSpPr/>
          <p:nvPr/>
        </p:nvGrpSpPr>
        <p:grpSpPr>
          <a:xfrm>
            <a:off x="20613312" y="11885674"/>
            <a:ext cx="1431870" cy="1828436"/>
            <a:chOff x="4992400" y="-1760625"/>
            <a:chExt cx="404375" cy="518125"/>
          </a:xfrm>
        </p:grpSpPr>
        <p:sp>
          <p:nvSpPr>
            <p:cNvPr id="2290" name="Google Shape;2290;p43"/>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1" name="Google Shape;2291;p43"/>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2" name="Google Shape;2292;p43"/>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3" name="Google Shape;2293;p43"/>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4" name="Google Shape;2294;p43"/>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0F1835B4-B8E2-E877-897C-DE037183A648}"/>
              </a:ext>
            </a:extLst>
          </p:cNvPr>
          <p:cNvPicPr>
            <a:picLocks noChangeAspect="1"/>
          </p:cNvPicPr>
          <p:nvPr/>
        </p:nvPicPr>
        <p:blipFill>
          <a:blip r:embed="rId3"/>
          <a:stretch>
            <a:fillRect/>
          </a:stretch>
        </p:blipFill>
        <p:spPr>
          <a:xfrm>
            <a:off x="2231834" y="3041526"/>
            <a:ext cx="1630757" cy="891523"/>
          </a:xfrm>
          <a:prstGeom prst="rect">
            <a:avLst/>
          </a:prstGeom>
        </p:spPr>
      </p:pic>
    </p:spTree>
    <p:extLst>
      <p:ext uri="{BB962C8B-B14F-4D97-AF65-F5344CB8AC3E}">
        <p14:creationId xmlns:p14="http://schemas.microsoft.com/office/powerpoint/2010/main" val="1362859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362" name="Google Shape;3362;p60"/>
          <p:cNvSpPr/>
          <p:nvPr/>
        </p:nvSpPr>
        <p:spPr>
          <a:xfrm>
            <a:off x="-10634" y="1786"/>
            <a:ext cx="2289004" cy="2285005"/>
          </a:xfrm>
          <a:prstGeom prst="rect">
            <a:avLst/>
          </a:prstGeom>
          <a:solidFill>
            <a:schemeClr val="tx1"/>
          </a:solidFill>
          <a:ln w="19050" cap="flat" cmpd="sng">
            <a:solidFill>
              <a:schemeClr val="tx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69" name="Google Shape;3369;p60"/>
          <p:cNvSpPr/>
          <p:nvPr/>
        </p:nvSpPr>
        <p:spPr>
          <a:xfrm>
            <a:off x="227450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0" name="Google Shape;3370;p60"/>
          <p:cNvSpPr/>
          <p:nvPr/>
        </p:nvSpPr>
        <p:spPr>
          <a:xfrm>
            <a:off x="455963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1" name="Google Shape;3371;p60"/>
          <p:cNvSpPr/>
          <p:nvPr/>
        </p:nvSpPr>
        <p:spPr>
          <a:xfrm>
            <a:off x="684476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2" name="Google Shape;3372;p60"/>
          <p:cNvSpPr/>
          <p:nvPr/>
        </p:nvSpPr>
        <p:spPr>
          <a:xfrm>
            <a:off x="912990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3379" name="Google Shape;3379;p60"/>
          <p:cNvGrpSpPr/>
          <p:nvPr/>
        </p:nvGrpSpPr>
        <p:grpSpPr>
          <a:xfrm>
            <a:off x="2702990" y="458714"/>
            <a:ext cx="1431792" cy="1828358"/>
            <a:chOff x="2923850" y="-2381625"/>
            <a:chExt cx="404475" cy="518025"/>
          </a:xfrm>
        </p:grpSpPr>
        <p:sp>
          <p:nvSpPr>
            <p:cNvPr id="3380" name="Google Shape;3380;p60"/>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1" name="Google Shape;3381;p60"/>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2" name="Google Shape;3382;p60"/>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3" name="Google Shape;3383;p60"/>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4" name="Google Shape;3384;p60"/>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5" name="Google Shape;3385;p60"/>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6" name="Google Shape;3386;p60"/>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7" name="Google Shape;3387;p60"/>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8" name="Google Shape;3388;p60"/>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9" name="Google Shape;3389;p60"/>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0" name="Google Shape;3390;p60"/>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1" name="Google Shape;3391;p60"/>
          <p:cNvGrpSpPr/>
          <p:nvPr/>
        </p:nvGrpSpPr>
        <p:grpSpPr>
          <a:xfrm>
            <a:off x="5020631" y="458714"/>
            <a:ext cx="1365767" cy="1828358"/>
            <a:chOff x="3621425" y="-2381700"/>
            <a:chExt cx="388250" cy="518025"/>
          </a:xfrm>
        </p:grpSpPr>
        <p:sp>
          <p:nvSpPr>
            <p:cNvPr id="3392" name="Google Shape;3392;p60"/>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3" name="Google Shape;3393;p60"/>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4" name="Google Shape;3394;p60"/>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5" name="Google Shape;3395;p60"/>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6" name="Google Shape;3396;p60"/>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7" name="Google Shape;3397;p60"/>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8" name="Google Shape;3398;p60"/>
          <p:cNvGrpSpPr/>
          <p:nvPr/>
        </p:nvGrpSpPr>
        <p:grpSpPr>
          <a:xfrm>
            <a:off x="7273130" y="458691"/>
            <a:ext cx="1431851" cy="1828420"/>
            <a:chOff x="4302925" y="-2381725"/>
            <a:chExt cx="404400" cy="517925"/>
          </a:xfrm>
        </p:grpSpPr>
        <p:sp>
          <p:nvSpPr>
            <p:cNvPr id="3399" name="Google Shape;3399;p60"/>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0" name="Google Shape;3400;p60"/>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1" name="Google Shape;3401;p60"/>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2" name="Google Shape;3402;p60"/>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3" name="Google Shape;3403;p60"/>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404" name="Google Shape;3404;p60"/>
          <p:cNvGrpSpPr/>
          <p:nvPr/>
        </p:nvGrpSpPr>
        <p:grpSpPr>
          <a:xfrm>
            <a:off x="9558368" y="458651"/>
            <a:ext cx="1431811" cy="1828398"/>
            <a:chOff x="4992325" y="-2381725"/>
            <a:chExt cx="404450" cy="518075"/>
          </a:xfrm>
        </p:grpSpPr>
        <p:sp>
          <p:nvSpPr>
            <p:cNvPr id="3405" name="Google Shape;3405;p60"/>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6" name="Google Shape;3406;p60"/>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7" name="Google Shape;3407;p60"/>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8" name="Google Shape;3408;p60"/>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6" name="Imagen 5" descr="Logotipo, nombre de la empresa&#10;&#10;Descripción generada automáticamente">
            <a:extLst>
              <a:ext uri="{FF2B5EF4-FFF2-40B4-BE49-F238E27FC236}">
                <a16:creationId xmlns:a16="http://schemas.microsoft.com/office/drawing/2014/main" id="{598289A9-88A6-F048-CD91-51FBEC1EEBD2}"/>
              </a:ext>
            </a:extLst>
          </p:cNvPr>
          <p:cNvPicPr>
            <a:picLocks noChangeAspect="1"/>
          </p:cNvPicPr>
          <p:nvPr/>
        </p:nvPicPr>
        <p:blipFill>
          <a:blip r:embed="rId3"/>
          <a:stretch>
            <a:fillRect/>
          </a:stretch>
        </p:blipFill>
        <p:spPr>
          <a:xfrm>
            <a:off x="304367" y="742319"/>
            <a:ext cx="1630757" cy="891523"/>
          </a:xfrm>
          <a:prstGeom prst="rect">
            <a:avLst/>
          </a:prstGeom>
        </p:spPr>
      </p:pic>
      <p:sp>
        <p:nvSpPr>
          <p:cNvPr id="5" name="Rounded Rectangle 12">
            <a:extLst>
              <a:ext uri="{FF2B5EF4-FFF2-40B4-BE49-F238E27FC236}">
                <a16:creationId xmlns:a16="http://schemas.microsoft.com/office/drawing/2014/main" id="{580B725E-12D7-CC20-0641-E4DF6116B660}"/>
              </a:ext>
            </a:extLst>
          </p:cNvPr>
          <p:cNvSpPr/>
          <p:nvPr/>
        </p:nvSpPr>
        <p:spPr>
          <a:xfrm>
            <a:off x="2318658" y="11209998"/>
            <a:ext cx="9231146" cy="1824052"/>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Lato Light" panose="020F0502020204030203" pitchFamily="34" charset="0"/>
              <a:ea typeface="+mn-ea"/>
              <a:cs typeface="+mn-cs"/>
              <a:sym typeface="Arial"/>
            </a:endParaRPr>
          </a:p>
        </p:txBody>
      </p:sp>
      <p:sp>
        <p:nvSpPr>
          <p:cNvPr id="8" name="TextBox 78">
            <a:extLst>
              <a:ext uri="{FF2B5EF4-FFF2-40B4-BE49-F238E27FC236}">
                <a16:creationId xmlns:a16="http://schemas.microsoft.com/office/drawing/2014/main" id="{B454F213-4953-44D4-B6D2-C1EFCE76F9BF}"/>
              </a:ext>
            </a:extLst>
          </p:cNvPr>
          <p:cNvSpPr txBox="1"/>
          <p:nvPr/>
        </p:nvSpPr>
        <p:spPr>
          <a:xfrm>
            <a:off x="2446740" y="2921994"/>
            <a:ext cx="9323386"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METAS Y EJECUCIÓN PARTICIPACIONES – 3T 2022</a:t>
            </a:r>
          </a:p>
        </p:txBody>
      </p:sp>
      <p:graphicFrame>
        <p:nvGraphicFramePr>
          <p:cNvPr id="9" name="Chart 94">
            <a:extLst>
              <a:ext uri="{FF2B5EF4-FFF2-40B4-BE49-F238E27FC236}">
                <a16:creationId xmlns:a16="http://schemas.microsoft.com/office/drawing/2014/main" id="{B6CCE048-B840-90DD-89EC-EDDDE64A66D5}"/>
              </a:ext>
            </a:extLst>
          </p:cNvPr>
          <p:cNvGraphicFramePr/>
          <p:nvPr>
            <p:extLst>
              <p:ext uri="{D42A27DB-BD31-4B8C-83A1-F6EECF244321}">
                <p14:modId xmlns:p14="http://schemas.microsoft.com/office/powerpoint/2010/main" val="1687993131"/>
              </p:ext>
            </p:extLst>
          </p:nvPr>
        </p:nvGraphicFramePr>
        <p:xfrm>
          <a:off x="709908" y="3497190"/>
          <a:ext cx="12496866" cy="457352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79">
            <a:extLst>
              <a:ext uri="{FF2B5EF4-FFF2-40B4-BE49-F238E27FC236}">
                <a16:creationId xmlns:a16="http://schemas.microsoft.com/office/drawing/2014/main" id="{5D81FC74-675C-3664-9E38-1DECF0FA1DC9}"/>
              </a:ext>
            </a:extLst>
          </p:cNvPr>
          <p:cNvSpPr txBox="1"/>
          <p:nvPr/>
        </p:nvSpPr>
        <p:spPr>
          <a:xfrm>
            <a:off x="13600593" y="8338200"/>
            <a:ext cx="9632765" cy="523220"/>
          </a:xfrm>
          <a:prstGeom prst="rect">
            <a:avLst/>
          </a:prstGeom>
          <a:noFill/>
        </p:spPr>
        <p:txBody>
          <a:bodyPr wrap="none" rtlCol="0" anchor="b" anchorCtr="0">
            <a:spAutoFit/>
          </a:bodyPr>
          <a:lstStyle/>
          <a:p>
            <a:pPr marL="0" lvl="0" indent="0" algn="ctr" defTabSz="914400" eaLnBrk="1" fontAlgn="auto" latinLnBrk="0" hangingPunct="1">
              <a:buSzTx/>
              <a:buFont typeface="Arial"/>
              <a:buNone/>
              <a:tabLst/>
              <a:defRPr/>
            </a:pPr>
            <a:r>
              <a:rPr lang="en-US" sz="2800" b="1">
                <a:solidFill>
                  <a:srgbClr val="25418D">
                    <a:lumMod val="50000"/>
                  </a:srgbClr>
                </a:solidFill>
                <a:latin typeface="Montserrat Medium" panose="00000600000000000000" pitchFamily="2" charset="0"/>
                <a:cs typeface="Poppins SemiBold" pitchFamily="2" charset="77"/>
              </a:rPr>
              <a:t>PARTICIPACIONES/ INVERSIÓN (</a:t>
            </a:r>
            <a:r>
              <a:rPr lang="en-US" sz="2800" b="1" err="1">
                <a:solidFill>
                  <a:srgbClr val="25418D">
                    <a:lumMod val="50000"/>
                  </a:srgbClr>
                </a:solidFill>
                <a:latin typeface="Montserrat Medium" panose="00000600000000000000" pitchFamily="2" charset="0"/>
                <a:cs typeface="Poppins SemiBold" pitchFamily="2" charset="77"/>
              </a:rPr>
              <a:t>Millones</a:t>
            </a:r>
            <a:r>
              <a:rPr lang="en-US" sz="2800" b="1">
                <a:solidFill>
                  <a:srgbClr val="25418D">
                    <a:lumMod val="50000"/>
                  </a:srgbClr>
                </a:solidFill>
                <a:latin typeface="Montserrat Medium" panose="00000600000000000000" pitchFamily="2" charset="0"/>
                <a:cs typeface="Poppins SemiBold" pitchFamily="2" charset="77"/>
              </a:rPr>
              <a:t>) POR SEXO</a:t>
            </a:r>
          </a:p>
        </p:txBody>
      </p:sp>
      <p:graphicFrame>
        <p:nvGraphicFramePr>
          <p:cNvPr id="11" name="Chart 90">
            <a:extLst>
              <a:ext uri="{FF2B5EF4-FFF2-40B4-BE49-F238E27FC236}">
                <a16:creationId xmlns:a16="http://schemas.microsoft.com/office/drawing/2014/main" id="{80BA97DF-10CB-EB8A-A001-B9CEBCDAFCB7}"/>
              </a:ext>
            </a:extLst>
          </p:cNvPr>
          <p:cNvGraphicFramePr/>
          <p:nvPr>
            <p:extLst>
              <p:ext uri="{D42A27DB-BD31-4B8C-83A1-F6EECF244321}">
                <p14:modId xmlns:p14="http://schemas.microsoft.com/office/powerpoint/2010/main" val="966711195"/>
              </p:ext>
            </p:extLst>
          </p:nvPr>
        </p:nvGraphicFramePr>
        <p:xfrm>
          <a:off x="12775739" y="8920425"/>
          <a:ext cx="6711228" cy="40440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90">
            <a:extLst>
              <a:ext uri="{FF2B5EF4-FFF2-40B4-BE49-F238E27FC236}">
                <a16:creationId xmlns:a16="http://schemas.microsoft.com/office/drawing/2014/main" id="{17B396A6-A44D-5CCB-E2A2-9A8F67BC5CAB}"/>
              </a:ext>
            </a:extLst>
          </p:cNvPr>
          <p:cNvGraphicFramePr/>
          <p:nvPr>
            <p:extLst>
              <p:ext uri="{D42A27DB-BD31-4B8C-83A1-F6EECF244321}">
                <p14:modId xmlns:p14="http://schemas.microsoft.com/office/powerpoint/2010/main" val="632228560"/>
              </p:ext>
            </p:extLst>
          </p:nvPr>
        </p:nvGraphicFramePr>
        <p:xfrm>
          <a:off x="17575509" y="8861420"/>
          <a:ext cx="6270713" cy="404409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214">
            <a:extLst>
              <a:ext uri="{FF2B5EF4-FFF2-40B4-BE49-F238E27FC236}">
                <a16:creationId xmlns:a16="http://schemas.microsoft.com/office/drawing/2014/main" id="{E8F2F865-91EA-6CA4-A58B-1C8FE94EC51F}"/>
              </a:ext>
            </a:extLst>
          </p:cNvPr>
          <p:cNvSpPr txBox="1"/>
          <p:nvPr/>
        </p:nvSpPr>
        <p:spPr>
          <a:xfrm>
            <a:off x="13425927" y="729296"/>
            <a:ext cx="9209418" cy="1200329"/>
          </a:xfrm>
          <a:prstGeom prst="rect">
            <a:avLst/>
          </a:prstGeom>
          <a:noFill/>
        </p:spPr>
        <p:txBody>
          <a:bodyPr wrap="square" rtlCol="0">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SV" sz="7200">
                <a:solidFill>
                  <a:schemeClr val="dk1"/>
                </a:solidFill>
                <a:latin typeface="Kanit ExtraBold"/>
                <a:cs typeface="Kanit ExtraBold"/>
                <a:sym typeface="Baloo 2 ExtraBold"/>
              </a:rPr>
              <a:t>Ejecución INSAFORP</a:t>
            </a:r>
            <a:endParaRPr lang="es-419" sz="7200">
              <a:solidFill>
                <a:schemeClr val="dk1"/>
              </a:solidFill>
              <a:latin typeface="Kanit ExtraBold"/>
              <a:cs typeface="Kanit ExtraBold"/>
              <a:sym typeface="Baloo 2 ExtraBold"/>
            </a:endParaRPr>
          </a:p>
        </p:txBody>
      </p:sp>
      <p:sp>
        <p:nvSpPr>
          <p:cNvPr id="14" name="Rectángulo 13">
            <a:extLst>
              <a:ext uri="{FF2B5EF4-FFF2-40B4-BE49-F238E27FC236}">
                <a16:creationId xmlns:a16="http://schemas.microsoft.com/office/drawing/2014/main" id="{C0FB0C96-084E-65BC-CE3E-715CDF654C00}"/>
              </a:ext>
            </a:extLst>
          </p:cNvPr>
          <p:cNvSpPr/>
          <p:nvPr/>
        </p:nvSpPr>
        <p:spPr>
          <a:xfrm>
            <a:off x="15004560" y="10507444"/>
            <a:ext cx="23871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000000"/>
                </a:solidFill>
                <a:effectLst/>
                <a:uLnTx/>
                <a:uFillTx/>
                <a:latin typeface="Montserrat Medium" panose="00000600000000000000" pitchFamily="2" charset="0"/>
                <a:ea typeface="League Spartan" charset="0"/>
                <a:cs typeface="Poppins SemiBold" pitchFamily="2" charset="77"/>
                <a:sym typeface="Arial"/>
              </a:rPr>
              <a:t>PARTICIPACIONES</a:t>
            </a:r>
            <a:endParaRPr kumimoji="0" lang="es-SV" sz="200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sp>
        <p:nvSpPr>
          <p:cNvPr id="15" name="TextBox 19">
            <a:extLst>
              <a:ext uri="{FF2B5EF4-FFF2-40B4-BE49-F238E27FC236}">
                <a16:creationId xmlns:a16="http://schemas.microsoft.com/office/drawing/2014/main" id="{8040BD6C-BF77-7C5F-2CC6-51E2DC931660}"/>
              </a:ext>
            </a:extLst>
          </p:cNvPr>
          <p:cNvSpPr txBox="1"/>
          <p:nvPr/>
        </p:nvSpPr>
        <p:spPr>
          <a:xfrm>
            <a:off x="7066358" y="12020118"/>
            <a:ext cx="4516102"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solidFill>
                  <a:srgbClr val="FFFFFF"/>
                </a:solidFill>
                <a:effectLst>
                  <a:outerShdw blurRad="38100" dist="38100" dir="2700000" algn="tl">
                    <a:srgbClr val="000000">
                      <a:alpha val="43137"/>
                    </a:srgbClr>
                  </a:outerShdw>
                </a:effectLst>
                <a:latin typeface="Montserrat Medium" panose="00000600000000000000" pitchFamily="2" charset="0"/>
                <a:cs typeface="Poppins" pitchFamily="2" charset="77"/>
              </a:rPr>
              <a:t>$15,334,849.37</a:t>
            </a:r>
          </a:p>
        </p:txBody>
      </p:sp>
      <p:grpSp>
        <p:nvGrpSpPr>
          <p:cNvPr id="16" name="Grupo 15">
            <a:extLst>
              <a:ext uri="{FF2B5EF4-FFF2-40B4-BE49-F238E27FC236}">
                <a16:creationId xmlns:a16="http://schemas.microsoft.com/office/drawing/2014/main" id="{380976A4-A13D-EBD6-B6FF-A6D922792F37}"/>
              </a:ext>
            </a:extLst>
          </p:cNvPr>
          <p:cNvGrpSpPr/>
          <p:nvPr/>
        </p:nvGrpSpPr>
        <p:grpSpPr>
          <a:xfrm>
            <a:off x="2318657" y="9185944"/>
            <a:ext cx="9244961" cy="1824052"/>
            <a:chOff x="442575" y="11108155"/>
            <a:chExt cx="10078148" cy="1746583"/>
          </a:xfrm>
          <a:solidFill>
            <a:schemeClr val="tx1"/>
          </a:solidFill>
        </p:grpSpPr>
        <p:sp>
          <p:nvSpPr>
            <p:cNvPr id="17" name="Rounded Rectangle 12">
              <a:extLst>
                <a:ext uri="{FF2B5EF4-FFF2-40B4-BE49-F238E27FC236}">
                  <a16:creationId xmlns:a16="http://schemas.microsoft.com/office/drawing/2014/main" id="{D470B290-53AF-6123-4D74-73188B404D71}"/>
                </a:ext>
              </a:extLst>
            </p:cNvPr>
            <p:cNvSpPr/>
            <p:nvPr/>
          </p:nvSpPr>
          <p:spPr>
            <a:xfrm>
              <a:off x="442575" y="11108155"/>
              <a:ext cx="10078148" cy="1746583"/>
            </a:xfrm>
            <a:prstGeom prst="roundRect">
              <a:avLst>
                <a:gd name="adj" fmla="val 128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25418D"/>
                </a:solidFill>
                <a:effectLst/>
                <a:uLnTx/>
                <a:uFillTx/>
                <a:latin typeface="Lato Light" panose="020F0502020204030203" pitchFamily="34" charset="0"/>
                <a:ea typeface="+mn-ea"/>
                <a:cs typeface="+mn-cs"/>
                <a:sym typeface="Arial"/>
              </a:endParaRPr>
            </a:p>
          </p:txBody>
        </p:sp>
        <p:sp>
          <p:nvSpPr>
            <p:cNvPr id="18" name="TextBox 57">
              <a:extLst>
                <a:ext uri="{FF2B5EF4-FFF2-40B4-BE49-F238E27FC236}">
                  <a16:creationId xmlns:a16="http://schemas.microsoft.com/office/drawing/2014/main" id="{29E24BFF-A9E8-1C4F-4BF8-4AFD9EF2B249}"/>
                </a:ext>
              </a:extLst>
            </p:cNvPr>
            <p:cNvSpPr txBox="1"/>
            <p:nvPr/>
          </p:nvSpPr>
          <p:spPr>
            <a:xfrm>
              <a:off x="817556" y="11342105"/>
              <a:ext cx="7806441" cy="403623"/>
            </a:xfrm>
            <a:prstGeom prst="rect">
              <a:avLst/>
            </a:prstGeom>
            <a:grpFill/>
          </p:spPr>
          <p:txBody>
            <a:bodyPr wrap="square" rtlCol="0" anchor="t" anchorCtr="0">
              <a:spAutoFit/>
            </a:bodyPr>
            <a:lstStyle/>
            <a:p>
              <a:pPr marL="0" marR="0" lvl="0" indent="0" algn="l"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25418D"/>
                  </a:solidFill>
                  <a:latin typeface="Poppins SemiBold" pitchFamily="2" charset="77"/>
                  <a:ea typeface="Open Sans Light" panose="020B0306030504020204" pitchFamily="34" charset="0"/>
                  <a:cs typeface="Poppins SemiBold" pitchFamily="2" charset="77"/>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TRABAJADORES DE EMPRESAS</a:t>
              </a:r>
            </a:p>
          </p:txBody>
        </p:sp>
      </p:grpSp>
      <p:sp>
        <p:nvSpPr>
          <p:cNvPr id="19" name="TextBox 15">
            <a:extLst>
              <a:ext uri="{FF2B5EF4-FFF2-40B4-BE49-F238E27FC236}">
                <a16:creationId xmlns:a16="http://schemas.microsoft.com/office/drawing/2014/main" id="{CBE32436-2338-F629-7299-E7F5F838E9E7}"/>
              </a:ext>
            </a:extLst>
          </p:cNvPr>
          <p:cNvSpPr txBox="1"/>
          <p:nvPr/>
        </p:nvSpPr>
        <p:spPr>
          <a:xfrm>
            <a:off x="7093641" y="10013500"/>
            <a:ext cx="4730715"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solidFill>
                  <a:srgbClr val="FFFFFF"/>
                </a:solidFill>
                <a:effectLst>
                  <a:outerShdw blurRad="38100" dist="38100" dir="2700000" algn="tl">
                    <a:srgbClr val="000000">
                      <a:alpha val="43137"/>
                    </a:srgbClr>
                  </a:outerShdw>
                </a:effectLst>
                <a:latin typeface="Montserrat Medium" panose="00000600000000000000" pitchFamily="2" charset="0"/>
                <a:cs typeface="Poppins" pitchFamily="2" charset="77"/>
              </a:rPr>
              <a:t>$12,635,759.65</a:t>
            </a:r>
          </a:p>
        </p:txBody>
      </p:sp>
      <p:sp>
        <p:nvSpPr>
          <p:cNvPr id="20" name="Freeform 245">
            <a:extLst>
              <a:ext uri="{FF2B5EF4-FFF2-40B4-BE49-F238E27FC236}">
                <a16:creationId xmlns:a16="http://schemas.microsoft.com/office/drawing/2014/main" id="{285A3669-E4E3-DA58-2EA1-F1DF54C19CE6}"/>
              </a:ext>
            </a:extLst>
          </p:cNvPr>
          <p:cNvSpPr>
            <a:spLocks noEditPoints="1"/>
          </p:cNvSpPr>
          <p:nvPr/>
        </p:nvSpPr>
        <p:spPr bwMode="auto">
          <a:xfrm>
            <a:off x="6148215" y="9970906"/>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Arial"/>
              <a:cs typeface="Arial"/>
              <a:sym typeface="Arial"/>
            </a:endParaRPr>
          </a:p>
        </p:txBody>
      </p:sp>
      <p:sp>
        <p:nvSpPr>
          <p:cNvPr id="21" name="TextBox 79">
            <a:extLst>
              <a:ext uri="{FF2B5EF4-FFF2-40B4-BE49-F238E27FC236}">
                <a16:creationId xmlns:a16="http://schemas.microsoft.com/office/drawing/2014/main" id="{F0D253D7-4802-47FD-BD6C-53C550B0F66C}"/>
              </a:ext>
            </a:extLst>
          </p:cNvPr>
          <p:cNvSpPr txBox="1"/>
          <p:nvPr/>
        </p:nvSpPr>
        <p:spPr>
          <a:xfrm>
            <a:off x="1415732" y="8354640"/>
            <a:ext cx="10730823" cy="523220"/>
          </a:xfrm>
          <a:prstGeom prst="rect">
            <a:avLst/>
          </a:prstGeom>
          <a:noFill/>
        </p:spPr>
        <p:txBody>
          <a:bodyPr wrap="square" rtlCol="0" anchor="b" anchorCtr="0">
            <a:spAutoFit/>
          </a:bodyPr>
          <a:lstStyle/>
          <a:p>
            <a:pPr algn="ctr">
              <a:defRPr/>
            </a:pPr>
            <a:r>
              <a:rPr lang="en-US" sz="2800" b="1">
                <a:solidFill>
                  <a:srgbClr val="25418D">
                    <a:lumMod val="50000"/>
                  </a:srgbClr>
                </a:solidFill>
                <a:latin typeface="Montserrat Medium" panose="00000600000000000000" pitchFamily="2" charset="0"/>
                <a:cs typeface="Poppins SemiBold" pitchFamily="2" charset="77"/>
              </a:rPr>
              <a:t>PARTICIPACIONES / INVERSIÓN POR TIPO DE POBLACIÓN</a:t>
            </a:r>
          </a:p>
        </p:txBody>
      </p:sp>
      <p:grpSp>
        <p:nvGrpSpPr>
          <p:cNvPr id="22" name="Grupo 21">
            <a:extLst>
              <a:ext uri="{FF2B5EF4-FFF2-40B4-BE49-F238E27FC236}">
                <a16:creationId xmlns:a16="http://schemas.microsoft.com/office/drawing/2014/main" id="{9478A0A1-732D-4A4A-3B7B-6E4E89FA05F1}"/>
              </a:ext>
            </a:extLst>
          </p:cNvPr>
          <p:cNvGrpSpPr/>
          <p:nvPr/>
        </p:nvGrpSpPr>
        <p:grpSpPr>
          <a:xfrm>
            <a:off x="2874580" y="10004923"/>
            <a:ext cx="2947063" cy="707886"/>
            <a:chOff x="947479" y="9757397"/>
            <a:chExt cx="2947063" cy="707886"/>
          </a:xfrm>
        </p:grpSpPr>
        <p:sp>
          <p:nvSpPr>
            <p:cNvPr id="23" name="TextBox 15">
              <a:extLst>
                <a:ext uri="{FF2B5EF4-FFF2-40B4-BE49-F238E27FC236}">
                  <a16:creationId xmlns:a16="http://schemas.microsoft.com/office/drawing/2014/main" id="{231B0244-B738-9662-71F1-8DAEDC19232C}"/>
                </a:ext>
              </a:extLst>
            </p:cNvPr>
            <p:cNvSpPr txBox="1"/>
            <p:nvPr/>
          </p:nvSpPr>
          <p:spPr>
            <a:xfrm>
              <a:off x="1544127" y="9757397"/>
              <a:ext cx="2350415"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169,598</a:t>
              </a:r>
              <a:endPar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pic>
          <p:nvPicPr>
            <p:cNvPr id="24" name="Imagen 23">
              <a:extLst>
                <a:ext uri="{FF2B5EF4-FFF2-40B4-BE49-F238E27FC236}">
                  <a16:creationId xmlns:a16="http://schemas.microsoft.com/office/drawing/2014/main" id="{CCC88E90-1F14-9E75-A7AB-B8DD5A1D8CB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47479" y="9780802"/>
              <a:ext cx="599587" cy="599587"/>
            </a:xfrm>
            <a:prstGeom prst="rect">
              <a:avLst/>
            </a:prstGeom>
          </p:spPr>
        </p:pic>
      </p:grpSp>
      <p:sp>
        <p:nvSpPr>
          <p:cNvPr id="25" name="TextBox 57">
            <a:extLst>
              <a:ext uri="{FF2B5EF4-FFF2-40B4-BE49-F238E27FC236}">
                <a16:creationId xmlns:a16="http://schemas.microsoft.com/office/drawing/2014/main" id="{26F57671-F489-0270-3A82-766790307992}"/>
              </a:ext>
            </a:extLst>
          </p:cNvPr>
          <p:cNvSpPr txBox="1"/>
          <p:nvPr/>
        </p:nvSpPr>
        <p:spPr>
          <a:xfrm>
            <a:off x="2662637" y="11480451"/>
            <a:ext cx="8129544" cy="421526"/>
          </a:xfrm>
          <a:prstGeom prst="rect">
            <a:avLst/>
          </a:prstGeom>
          <a:noFill/>
        </p:spPr>
        <p:txBody>
          <a:bodyPr wrap="square" rtlCol="0" anchor="t" anchorCtr="0">
            <a:spAutoFit/>
          </a:bodyPr>
          <a:lstStyle/>
          <a:p>
            <a:pPr marL="0" marR="0" lvl="0" indent="0" algn="l"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25418D"/>
                </a:solidFill>
                <a:latin typeface="Poppins SemiBold" pitchFamily="2" charset="77"/>
                <a:ea typeface="Open Sans Light" panose="020B0306030504020204" pitchFamily="34" charset="0"/>
                <a:cs typeface="Poppins SemiBold" pitchFamily="2" charset="77"/>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JÓVENES Y POBLACIÓN VULNERABLE</a:t>
            </a:r>
          </a:p>
        </p:txBody>
      </p:sp>
      <p:grpSp>
        <p:nvGrpSpPr>
          <p:cNvPr id="26" name="Grupo 25">
            <a:extLst>
              <a:ext uri="{FF2B5EF4-FFF2-40B4-BE49-F238E27FC236}">
                <a16:creationId xmlns:a16="http://schemas.microsoft.com/office/drawing/2014/main" id="{E24B5F65-51D4-7697-BDEF-C6C129A8ED5F}"/>
              </a:ext>
            </a:extLst>
          </p:cNvPr>
          <p:cNvGrpSpPr/>
          <p:nvPr/>
        </p:nvGrpSpPr>
        <p:grpSpPr>
          <a:xfrm>
            <a:off x="2854956" y="12040741"/>
            <a:ext cx="3032001" cy="707886"/>
            <a:chOff x="947479" y="9759009"/>
            <a:chExt cx="3032001" cy="707886"/>
          </a:xfrm>
        </p:grpSpPr>
        <p:sp>
          <p:nvSpPr>
            <p:cNvPr id="27" name="TextBox 15">
              <a:extLst>
                <a:ext uri="{FF2B5EF4-FFF2-40B4-BE49-F238E27FC236}">
                  <a16:creationId xmlns:a16="http://schemas.microsoft.com/office/drawing/2014/main" id="{A7C19AA8-1341-29E8-D1A5-D76383EB3047}"/>
                </a:ext>
              </a:extLst>
            </p:cNvPr>
            <p:cNvSpPr txBox="1"/>
            <p:nvPr/>
          </p:nvSpPr>
          <p:spPr>
            <a:xfrm>
              <a:off x="1743008" y="9759009"/>
              <a:ext cx="2236472" cy="707886"/>
            </a:xfrm>
            <a:prstGeom prst="rect">
              <a:avLst/>
            </a:prstGeom>
            <a:noFill/>
          </p:spPr>
          <p:txBody>
            <a:bodyPr wrap="square" rtlCol="0" anchor="t" anchorCtr="0">
              <a:spAutoFit/>
            </a:bodyPr>
            <a:lstStyle/>
            <a:p>
              <a:pPr>
                <a:defRPr/>
              </a:pPr>
              <a:r>
                <a:rPr lang="en-US" sz="4000">
                  <a:solidFill>
                    <a:srgbClr val="FFFFFF"/>
                  </a:solidFill>
                  <a:effectLst>
                    <a:outerShdw blurRad="38100" dist="38100" dir="2700000" algn="tl">
                      <a:srgbClr val="000000">
                        <a:alpha val="43137"/>
                      </a:srgbClr>
                    </a:outerShdw>
                  </a:effectLst>
                  <a:latin typeface="Montserrat Medium" panose="00000600000000000000" pitchFamily="2" charset="0"/>
                  <a:cs typeface="Poppins" pitchFamily="2" charset="77"/>
                </a:rPr>
                <a:t>99,381</a:t>
              </a:r>
            </a:p>
          </p:txBody>
        </p:sp>
        <p:pic>
          <p:nvPicPr>
            <p:cNvPr id="28" name="Imagen 27">
              <a:extLst>
                <a:ext uri="{FF2B5EF4-FFF2-40B4-BE49-F238E27FC236}">
                  <a16:creationId xmlns:a16="http://schemas.microsoft.com/office/drawing/2014/main" id="{A6E020AA-6D8A-9BE1-B886-E1E0599C4C5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47479" y="9780802"/>
              <a:ext cx="599587" cy="599587"/>
            </a:xfrm>
            <a:prstGeom prst="rect">
              <a:avLst/>
            </a:prstGeom>
          </p:spPr>
        </p:pic>
      </p:grpSp>
      <p:sp>
        <p:nvSpPr>
          <p:cNvPr id="29" name="Rectangle 8">
            <a:extLst>
              <a:ext uri="{FF2B5EF4-FFF2-40B4-BE49-F238E27FC236}">
                <a16:creationId xmlns:a16="http://schemas.microsoft.com/office/drawing/2014/main" id="{102BC0F3-B3E9-1C02-334F-F30A4D161676}"/>
              </a:ext>
            </a:extLst>
          </p:cNvPr>
          <p:cNvSpPr/>
          <p:nvPr/>
        </p:nvSpPr>
        <p:spPr>
          <a:xfrm>
            <a:off x="18037313" y="3234114"/>
            <a:ext cx="5439852" cy="159347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Lato Light" panose="020F0502020204030203" pitchFamily="34" charset="0"/>
              <a:ea typeface="+mn-ea"/>
              <a:cs typeface="+mn-cs"/>
              <a:sym typeface="Arial"/>
            </a:endParaRPr>
          </a:p>
        </p:txBody>
      </p:sp>
      <p:sp>
        <p:nvSpPr>
          <p:cNvPr id="30" name="TextBox 15">
            <a:extLst>
              <a:ext uri="{FF2B5EF4-FFF2-40B4-BE49-F238E27FC236}">
                <a16:creationId xmlns:a16="http://schemas.microsoft.com/office/drawing/2014/main" id="{A3336B39-C8D4-2FB2-AD3C-A3C5CEAED718}"/>
              </a:ext>
            </a:extLst>
          </p:cNvPr>
          <p:cNvSpPr txBox="1"/>
          <p:nvPr/>
        </p:nvSpPr>
        <p:spPr>
          <a:xfrm>
            <a:off x="19119984" y="3219148"/>
            <a:ext cx="3150221" cy="830997"/>
          </a:xfrm>
          <a:prstGeom prst="rect">
            <a:avLst/>
          </a:prstGeom>
          <a:noFill/>
        </p:spPr>
        <p:txBody>
          <a:bodyPr wrap="none" rtlCol="0" anchor="t" anchorCtr="0">
            <a:spAutoFit/>
          </a:bodyPr>
          <a:lstStyle/>
          <a:p>
            <a:pPr algn="ctr">
              <a:defRPr/>
            </a:pPr>
            <a:r>
              <a:rPr lang="en-US" sz="2400" b="1">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PARTICIPACIONES </a:t>
            </a:r>
          </a:p>
          <a:p>
            <a:pPr algn="ctr">
              <a:defRPr/>
            </a:pPr>
            <a:r>
              <a:rPr lang="en-US" sz="2400" b="1">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t>
            </a:r>
            <a:r>
              <a:rPr lang="en-US" sz="2400" b="1" err="1">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Ejecución</a:t>
            </a:r>
            <a:r>
              <a:rPr lang="en-US" sz="2400" b="1">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t>
            </a:r>
          </a:p>
        </p:txBody>
      </p:sp>
      <p:sp>
        <p:nvSpPr>
          <p:cNvPr id="31" name="TextBox 16">
            <a:extLst>
              <a:ext uri="{FF2B5EF4-FFF2-40B4-BE49-F238E27FC236}">
                <a16:creationId xmlns:a16="http://schemas.microsoft.com/office/drawing/2014/main" id="{B98FC88B-E7C2-302C-0961-B94286038BA9}"/>
              </a:ext>
            </a:extLst>
          </p:cNvPr>
          <p:cNvSpPr txBox="1"/>
          <p:nvPr/>
        </p:nvSpPr>
        <p:spPr>
          <a:xfrm>
            <a:off x="19105454" y="3894199"/>
            <a:ext cx="3651962" cy="923330"/>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268,979</a:t>
            </a:r>
            <a:r>
              <a:rPr kumimoji="0" lang="en-US" sz="54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(98</a:t>
            </a:r>
            <a:r>
              <a:rPr lang="en-US" sz="28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.5</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endParaRPr kumimoji="0" lang="en-US" sz="54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32" name="Rectangle 8">
            <a:extLst>
              <a:ext uri="{FF2B5EF4-FFF2-40B4-BE49-F238E27FC236}">
                <a16:creationId xmlns:a16="http://schemas.microsoft.com/office/drawing/2014/main" id="{618B2ACB-5C65-59F4-9952-B053CE367971}"/>
              </a:ext>
            </a:extLst>
          </p:cNvPr>
          <p:cNvSpPr/>
          <p:nvPr/>
        </p:nvSpPr>
        <p:spPr>
          <a:xfrm>
            <a:off x="14106659" y="3219698"/>
            <a:ext cx="3781044" cy="16078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Lato Light" panose="020F0502020204030203" pitchFamily="34" charset="0"/>
              <a:ea typeface="+mn-ea"/>
              <a:cs typeface="+mn-cs"/>
              <a:sym typeface="Arial"/>
            </a:endParaRPr>
          </a:p>
        </p:txBody>
      </p:sp>
      <p:sp>
        <p:nvSpPr>
          <p:cNvPr id="33" name="TextBox 15">
            <a:extLst>
              <a:ext uri="{FF2B5EF4-FFF2-40B4-BE49-F238E27FC236}">
                <a16:creationId xmlns:a16="http://schemas.microsoft.com/office/drawing/2014/main" id="{6168FF75-4A65-7398-4305-2A81FD080959}"/>
              </a:ext>
            </a:extLst>
          </p:cNvPr>
          <p:cNvSpPr txBox="1"/>
          <p:nvPr/>
        </p:nvSpPr>
        <p:spPr>
          <a:xfrm>
            <a:off x="14265769" y="3206077"/>
            <a:ext cx="3253857" cy="83099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(Meta)</a:t>
            </a:r>
          </a:p>
        </p:txBody>
      </p:sp>
      <p:sp>
        <p:nvSpPr>
          <p:cNvPr id="34" name="TextBox 16">
            <a:extLst>
              <a:ext uri="{FF2B5EF4-FFF2-40B4-BE49-F238E27FC236}">
                <a16:creationId xmlns:a16="http://schemas.microsoft.com/office/drawing/2014/main" id="{04635B45-9487-9F82-FD46-E51E36CE9BEA}"/>
              </a:ext>
            </a:extLst>
          </p:cNvPr>
          <p:cNvSpPr txBox="1"/>
          <p:nvPr/>
        </p:nvSpPr>
        <p:spPr>
          <a:xfrm>
            <a:off x="15092479" y="4029569"/>
            <a:ext cx="1975221" cy="707886"/>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273,125</a:t>
            </a:r>
            <a:endPar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35" name="Rounded Rectangle 12">
            <a:extLst>
              <a:ext uri="{FF2B5EF4-FFF2-40B4-BE49-F238E27FC236}">
                <a16:creationId xmlns:a16="http://schemas.microsoft.com/office/drawing/2014/main" id="{AEBF2AF2-A456-608E-C4B7-7FC16EF2E5FD}"/>
              </a:ext>
            </a:extLst>
          </p:cNvPr>
          <p:cNvSpPr/>
          <p:nvPr/>
        </p:nvSpPr>
        <p:spPr>
          <a:xfrm>
            <a:off x="14106659" y="4942444"/>
            <a:ext cx="9370505" cy="1188720"/>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Lato Light" panose="020F0502020204030203" pitchFamily="34" charset="0"/>
              <a:ea typeface="+mn-ea"/>
              <a:cs typeface="+mn-cs"/>
              <a:sym typeface="Arial"/>
            </a:endParaRPr>
          </a:p>
        </p:txBody>
      </p:sp>
      <p:sp>
        <p:nvSpPr>
          <p:cNvPr id="36" name="Rounded Rectangle 13">
            <a:extLst>
              <a:ext uri="{FF2B5EF4-FFF2-40B4-BE49-F238E27FC236}">
                <a16:creationId xmlns:a16="http://schemas.microsoft.com/office/drawing/2014/main" id="{8F70A929-23F4-ED49-7561-28B5149807E2}"/>
              </a:ext>
            </a:extLst>
          </p:cNvPr>
          <p:cNvSpPr/>
          <p:nvPr/>
        </p:nvSpPr>
        <p:spPr>
          <a:xfrm>
            <a:off x="14091803" y="6293256"/>
            <a:ext cx="9385361" cy="1245898"/>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Lato Light" panose="020F0502020204030203" pitchFamily="34" charset="0"/>
              <a:ea typeface="+mn-ea"/>
              <a:cs typeface="+mn-cs"/>
              <a:sym typeface="Arial"/>
            </a:endParaRPr>
          </a:p>
        </p:txBody>
      </p:sp>
      <p:sp>
        <p:nvSpPr>
          <p:cNvPr id="37" name="TextBox 15">
            <a:extLst>
              <a:ext uri="{FF2B5EF4-FFF2-40B4-BE49-F238E27FC236}">
                <a16:creationId xmlns:a16="http://schemas.microsoft.com/office/drawing/2014/main" id="{51310E2C-0B6D-E6FE-C800-F2E34791CFA4}"/>
              </a:ext>
            </a:extLst>
          </p:cNvPr>
          <p:cNvSpPr txBox="1"/>
          <p:nvPr/>
        </p:nvSpPr>
        <p:spPr>
          <a:xfrm>
            <a:off x="15374274" y="5275961"/>
            <a:ext cx="420602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$32,242,766.75</a:t>
            </a:r>
          </a:p>
        </p:txBody>
      </p:sp>
      <p:sp>
        <p:nvSpPr>
          <p:cNvPr id="38" name="TextBox 19">
            <a:extLst>
              <a:ext uri="{FF2B5EF4-FFF2-40B4-BE49-F238E27FC236}">
                <a16:creationId xmlns:a16="http://schemas.microsoft.com/office/drawing/2014/main" id="{973D1871-E51D-BDD4-8CF5-28B7B2D6EFA8}"/>
              </a:ext>
            </a:extLst>
          </p:cNvPr>
          <p:cNvSpPr txBox="1"/>
          <p:nvPr/>
        </p:nvSpPr>
        <p:spPr>
          <a:xfrm>
            <a:off x="15315248" y="6614249"/>
            <a:ext cx="608201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$27,970,609.02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(86.8%)</a:t>
            </a:r>
            <a:endParaRPr kumimoji="0" lang="en-US" sz="32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39" name="TextBox 57">
            <a:extLst>
              <a:ext uri="{FF2B5EF4-FFF2-40B4-BE49-F238E27FC236}">
                <a16:creationId xmlns:a16="http://schemas.microsoft.com/office/drawing/2014/main" id="{097F79C9-35A6-565E-6D4E-F8BDC247AC05}"/>
              </a:ext>
            </a:extLst>
          </p:cNvPr>
          <p:cNvSpPr txBox="1"/>
          <p:nvPr/>
        </p:nvSpPr>
        <p:spPr>
          <a:xfrm>
            <a:off x="20895993" y="5219457"/>
            <a:ext cx="219802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 </a:t>
            </a: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META</a:t>
            </a:r>
          </a:p>
        </p:txBody>
      </p:sp>
      <p:sp>
        <p:nvSpPr>
          <p:cNvPr id="40" name="TextBox 57">
            <a:extLst>
              <a:ext uri="{FF2B5EF4-FFF2-40B4-BE49-F238E27FC236}">
                <a16:creationId xmlns:a16="http://schemas.microsoft.com/office/drawing/2014/main" id="{DE1B29C9-8555-BB1B-07C2-7D2D75904608}"/>
              </a:ext>
            </a:extLst>
          </p:cNvPr>
          <p:cNvSpPr txBox="1"/>
          <p:nvPr/>
        </p:nvSpPr>
        <p:spPr>
          <a:xfrm>
            <a:off x="20746423" y="6562918"/>
            <a:ext cx="2497164" cy="733534"/>
          </a:xfrm>
          <a:prstGeom prst="rect">
            <a:avLst/>
          </a:prstGeom>
          <a:noFill/>
        </p:spPr>
        <p:txBody>
          <a:bodyPr wrap="square" rtlCol="0" anchor="t" anchorCtr="0">
            <a:spAutoFit/>
          </a:bodyPr>
          <a:lstStyle/>
          <a:p>
            <a:pPr algn="ctr">
              <a:lnSpc>
                <a:spcPts val="2500"/>
              </a:lnSpc>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lang="en-US" sz="2200" b="1" kern="1200" err="1">
                <a:solidFill>
                  <a:prstClr val="white"/>
                </a:solidFill>
                <a:effectLst>
                  <a:outerShdw blurRad="38100" dist="38100" dir="2700000" algn="tl">
                    <a:srgbClr val="000000">
                      <a:alpha val="43137"/>
                    </a:srgbClr>
                  </a:outerShdw>
                </a:effectLst>
                <a:latin typeface="Montserrat Medium" panose="00000600000000000000" pitchFamily="2" charset="0"/>
                <a:ea typeface="Open Sans Light" panose="020B0306030504020204" pitchFamily="34" charset="0"/>
                <a:cs typeface="Poppins SemiBold" pitchFamily="2" charset="77"/>
              </a:rPr>
              <a:t>Inversión</a:t>
            </a:r>
            <a:endParaRPr lang="en-US" sz="2200" b="1" kern="1200">
              <a:solidFill>
                <a:prstClr val="white"/>
              </a:solidFill>
              <a:effectLst>
                <a:outerShdw blurRad="38100" dist="38100" dir="2700000" algn="tl">
                  <a:srgbClr val="000000">
                    <a:alpha val="43137"/>
                  </a:srgbClr>
                </a:outerShdw>
              </a:effectLst>
              <a:latin typeface="Montserrat Medium" panose="00000600000000000000" pitchFamily="2" charset="0"/>
              <a:ea typeface="Open Sans Light" panose="020B0306030504020204" pitchFamily="34" charset="0"/>
              <a:cs typeface="Poppins SemiBold" pitchFamily="2" charset="77"/>
            </a:endParaRPr>
          </a:p>
          <a:p>
            <a:pPr algn="ctr">
              <a:lnSpc>
                <a:spcPts val="2500"/>
              </a:lnSpc>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lang="en-US" sz="2200" b="1" kern="1200">
                <a:solidFill>
                  <a:prstClr val="white"/>
                </a:solidFill>
                <a:effectLst>
                  <a:outerShdw blurRad="38100" dist="38100" dir="2700000" algn="tl">
                    <a:srgbClr val="000000">
                      <a:alpha val="43137"/>
                    </a:srgbClr>
                  </a:outerShdw>
                </a:effectLst>
                <a:latin typeface="Montserrat Medium" panose="00000600000000000000" pitchFamily="2" charset="0"/>
                <a:ea typeface="Open Sans Light" panose="020B0306030504020204" pitchFamily="34" charset="0"/>
                <a:cs typeface="Poppins SemiBold" pitchFamily="2" charset="77"/>
              </a:rPr>
              <a:t>EJECUCIÓN</a:t>
            </a:r>
          </a:p>
        </p:txBody>
      </p:sp>
      <p:sp>
        <p:nvSpPr>
          <p:cNvPr id="41" name="Freeform 245">
            <a:extLst>
              <a:ext uri="{FF2B5EF4-FFF2-40B4-BE49-F238E27FC236}">
                <a16:creationId xmlns:a16="http://schemas.microsoft.com/office/drawing/2014/main" id="{5B6FF58C-BF41-5810-B896-66EBF8063CFF}"/>
              </a:ext>
            </a:extLst>
          </p:cNvPr>
          <p:cNvSpPr>
            <a:spLocks noEditPoints="1"/>
          </p:cNvSpPr>
          <p:nvPr/>
        </p:nvSpPr>
        <p:spPr bwMode="auto">
          <a:xfrm>
            <a:off x="14434183" y="5131564"/>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Arial"/>
              <a:cs typeface="Arial"/>
              <a:sym typeface="Arial"/>
            </a:endParaRPr>
          </a:p>
        </p:txBody>
      </p:sp>
      <p:sp>
        <p:nvSpPr>
          <p:cNvPr id="42" name="Freeform 245">
            <a:extLst>
              <a:ext uri="{FF2B5EF4-FFF2-40B4-BE49-F238E27FC236}">
                <a16:creationId xmlns:a16="http://schemas.microsoft.com/office/drawing/2014/main" id="{446674AB-C3C1-0B2A-EFAD-9764C793E3B1}"/>
              </a:ext>
            </a:extLst>
          </p:cNvPr>
          <p:cNvSpPr>
            <a:spLocks noEditPoints="1"/>
          </p:cNvSpPr>
          <p:nvPr/>
        </p:nvSpPr>
        <p:spPr bwMode="auto">
          <a:xfrm>
            <a:off x="14434183" y="650065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Arial"/>
              <a:cs typeface="Arial"/>
              <a:sym typeface="Arial"/>
            </a:endParaRPr>
          </a:p>
        </p:txBody>
      </p:sp>
      <p:pic>
        <p:nvPicPr>
          <p:cNvPr id="43" name="Imagen 42">
            <a:extLst>
              <a:ext uri="{FF2B5EF4-FFF2-40B4-BE49-F238E27FC236}">
                <a16:creationId xmlns:a16="http://schemas.microsoft.com/office/drawing/2014/main" id="{AA2665E5-8D5D-1A09-76BA-87F543D76CA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362034" y="4054867"/>
            <a:ext cx="599587" cy="599587"/>
          </a:xfrm>
          <a:prstGeom prst="rect">
            <a:avLst/>
          </a:prstGeom>
        </p:spPr>
      </p:pic>
      <p:pic>
        <p:nvPicPr>
          <p:cNvPr id="44" name="Imagen 43">
            <a:extLst>
              <a:ext uri="{FF2B5EF4-FFF2-40B4-BE49-F238E27FC236}">
                <a16:creationId xmlns:a16="http://schemas.microsoft.com/office/drawing/2014/main" id="{B1842C0D-C650-05EC-6341-589F928CC2A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356257" y="4033484"/>
            <a:ext cx="599587" cy="599587"/>
          </a:xfrm>
          <a:prstGeom prst="rect">
            <a:avLst/>
          </a:prstGeom>
        </p:spPr>
      </p:pic>
      <p:sp>
        <p:nvSpPr>
          <p:cNvPr id="45" name="TextBox 214">
            <a:extLst>
              <a:ext uri="{FF2B5EF4-FFF2-40B4-BE49-F238E27FC236}">
                <a16:creationId xmlns:a16="http://schemas.microsoft.com/office/drawing/2014/main" id="{BBA1CDDF-45E0-DC2A-BB26-88B85FD8EC69}"/>
              </a:ext>
            </a:extLst>
          </p:cNvPr>
          <p:cNvSpPr txBox="1"/>
          <p:nvPr/>
        </p:nvSpPr>
        <p:spPr>
          <a:xfrm>
            <a:off x="12224406" y="1657594"/>
            <a:ext cx="11602009" cy="646331"/>
          </a:xfrm>
          <a:prstGeom prst="rect">
            <a:avLst/>
          </a:prstGeom>
          <a:noFill/>
        </p:spPr>
        <p:txBody>
          <a:bodyPr wrap="square" rtlCol="0">
            <a:spAutoFit/>
          </a:bodyPr>
          <a:lstStyle/>
          <a:p>
            <a:pPr lvl="0" algn="ctr" defTabSz="2437365" eaLnBrk="1" fontAlgn="auto" latinLnBrk="0" hangingPunct="1">
              <a:buClr>
                <a:schemeClr val="dk1"/>
              </a:buClr>
              <a:buSzPts val="1800"/>
              <a:tabLst/>
              <a:defRPr/>
            </a:pPr>
            <a:r>
              <a:rPr lang="en-US" sz="3600" b="1" err="1">
                <a:solidFill>
                  <a:schemeClr val="tx2"/>
                </a:solidFill>
                <a:effectLst>
                  <a:outerShdw blurRad="38100" dist="38100" dir="2700000" algn="tl">
                    <a:srgbClr val="000000">
                      <a:alpha val="43137"/>
                    </a:srgbClr>
                  </a:outerShdw>
                </a:effectLst>
                <a:latin typeface="Montserrat Medium"/>
              </a:rPr>
              <a:t>Resultados</a:t>
            </a:r>
            <a:r>
              <a:rPr lang="en-US" sz="3600" b="1">
                <a:solidFill>
                  <a:schemeClr val="tx2"/>
                </a:solidFill>
                <a:effectLst>
                  <a:outerShdw blurRad="38100" dist="38100" dir="2700000" algn="tl">
                    <a:srgbClr val="000000">
                      <a:alpha val="43137"/>
                    </a:srgbClr>
                  </a:outerShdw>
                </a:effectLst>
                <a:latin typeface="Montserrat Medium"/>
              </a:rPr>
              <a:t> </a:t>
            </a:r>
            <a:r>
              <a:rPr lang="en-US" sz="3600" b="1" err="1">
                <a:solidFill>
                  <a:schemeClr val="tx2"/>
                </a:solidFill>
                <a:effectLst>
                  <a:outerShdw blurRad="38100" dist="38100" dir="2700000" algn="tl">
                    <a:srgbClr val="000000">
                      <a:alpha val="43137"/>
                    </a:srgbClr>
                  </a:outerShdw>
                </a:effectLst>
                <a:latin typeface="Montserrat Medium"/>
              </a:rPr>
              <a:t>acumulados</a:t>
            </a:r>
            <a:r>
              <a:rPr lang="en-US" sz="3600" b="1">
                <a:solidFill>
                  <a:schemeClr val="tx2"/>
                </a:solidFill>
                <a:effectLst>
                  <a:outerShdw blurRad="38100" dist="38100" dir="2700000" algn="tl">
                    <a:srgbClr val="000000">
                      <a:alpha val="43137"/>
                    </a:srgbClr>
                  </a:outerShdw>
                </a:effectLst>
                <a:latin typeface="Montserrat Medium"/>
              </a:rPr>
              <a:t> al 3° </a:t>
            </a:r>
            <a:r>
              <a:rPr lang="en-US" sz="3600" b="1" err="1">
                <a:solidFill>
                  <a:schemeClr val="tx2"/>
                </a:solidFill>
                <a:effectLst>
                  <a:outerShdw blurRad="38100" dist="38100" dir="2700000" algn="tl">
                    <a:srgbClr val="000000">
                      <a:alpha val="43137"/>
                    </a:srgbClr>
                  </a:outerShdw>
                </a:effectLst>
                <a:latin typeface="Montserrat Medium"/>
              </a:rPr>
              <a:t>Trimestre</a:t>
            </a:r>
            <a:r>
              <a:rPr lang="en-US" sz="3600" b="1">
                <a:solidFill>
                  <a:schemeClr val="tx2"/>
                </a:solidFill>
                <a:effectLst>
                  <a:outerShdw blurRad="38100" dist="38100" dir="2700000" algn="tl">
                    <a:srgbClr val="000000">
                      <a:alpha val="43137"/>
                    </a:srgbClr>
                  </a:outerShdw>
                </a:effectLst>
                <a:latin typeface="Montserrat Medium"/>
              </a:rPr>
              <a:t> POA 2022</a:t>
            </a:r>
          </a:p>
        </p:txBody>
      </p:sp>
      <p:sp>
        <p:nvSpPr>
          <p:cNvPr id="46" name="Freeform 245">
            <a:extLst>
              <a:ext uri="{FF2B5EF4-FFF2-40B4-BE49-F238E27FC236}">
                <a16:creationId xmlns:a16="http://schemas.microsoft.com/office/drawing/2014/main" id="{8AD15777-6A45-DD8B-761B-BB319C0FA83A}"/>
              </a:ext>
            </a:extLst>
          </p:cNvPr>
          <p:cNvSpPr>
            <a:spLocks noEditPoints="1"/>
          </p:cNvSpPr>
          <p:nvPr/>
        </p:nvSpPr>
        <p:spPr bwMode="auto">
          <a:xfrm>
            <a:off x="6132742" y="11949396"/>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362" name="Google Shape;3362;p60"/>
          <p:cNvSpPr/>
          <p:nvPr/>
        </p:nvSpPr>
        <p:spPr>
          <a:xfrm>
            <a:off x="-10634" y="1786"/>
            <a:ext cx="2289004" cy="2285005"/>
          </a:xfrm>
          <a:prstGeom prst="rect">
            <a:avLst/>
          </a:prstGeom>
          <a:solidFill>
            <a:schemeClr val="tx1"/>
          </a:solidFill>
          <a:ln w="19050" cap="flat" cmpd="sng">
            <a:solidFill>
              <a:schemeClr val="tx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69" name="Google Shape;3369;p60"/>
          <p:cNvSpPr/>
          <p:nvPr/>
        </p:nvSpPr>
        <p:spPr>
          <a:xfrm>
            <a:off x="227450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0" name="Google Shape;3370;p60"/>
          <p:cNvSpPr/>
          <p:nvPr/>
        </p:nvSpPr>
        <p:spPr>
          <a:xfrm>
            <a:off x="455963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1" name="Google Shape;3371;p60"/>
          <p:cNvSpPr/>
          <p:nvPr/>
        </p:nvSpPr>
        <p:spPr>
          <a:xfrm>
            <a:off x="684476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2" name="Google Shape;3372;p60"/>
          <p:cNvSpPr/>
          <p:nvPr/>
        </p:nvSpPr>
        <p:spPr>
          <a:xfrm>
            <a:off x="912990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3379" name="Google Shape;3379;p60"/>
          <p:cNvGrpSpPr/>
          <p:nvPr/>
        </p:nvGrpSpPr>
        <p:grpSpPr>
          <a:xfrm>
            <a:off x="2702990" y="458714"/>
            <a:ext cx="1431792" cy="1828358"/>
            <a:chOff x="2923850" y="-2381625"/>
            <a:chExt cx="404475" cy="518025"/>
          </a:xfrm>
        </p:grpSpPr>
        <p:sp>
          <p:nvSpPr>
            <p:cNvPr id="3380" name="Google Shape;3380;p60"/>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1" name="Google Shape;3381;p60"/>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2" name="Google Shape;3382;p60"/>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3" name="Google Shape;3383;p60"/>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4" name="Google Shape;3384;p60"/>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5" name="Google Shape;3385;p60"/>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6" name="Google Shape;3386;p60"/>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7" name="Google Shape;3387;p60"/>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8" name="Google Shape;3388;p60"/>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9" name="Google Shape;3389;p60"/>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0" name="Google Shape;3390;p60"/>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1" name="Google Shape;3391;p60"/>
          <p:cNvGrpSpPr/>
          <p:nvPr/>
        </p:nvGrpSpPr>
        <p:grpSpPr>
          <a:xfrm>
            <a:off x="5020631" y="458714"/>
            <a:ext cx="1365767" cy="1828358"/>
            <a:chOff x="3621425" y="-2381700"/>
            <a:chExt cx="388250" cy="518025"/>
          </a:xfrm>
        </p:grpSpPr>
        <p:sp>
          <p:nvSpPr>
            <p:cNvPr id="3392" name="Google Shape;3392;p60"/>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3" name="Google Shape;3393;p60"/>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4" name="Google Shape;3394;p60"/>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5" name="Google Shape;3395;p60"/>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6" name="Google Shape;3396;p60"/>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7" name="Google Shape;3397;p60"/>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8" name="Google Shape;3398;p60"/>
          <p:cNvGrpSpPr/>
          <p:nvPr/>
        </p:nvGrpSpPr>
        <p:grpSpPr>
          <a:xfrm>
            <a:off x="7273130" y="458691"/>
            <a:ext cx="1431851" cy="1828420"/>
            <a:chOff x="4302925" y="-2381725"/>
            <a:chExt cx="404400" cy="517925"/>
          </a:xfrm>
        </p:grpSpPr>
        <p:sp>
          <p:nvSpPr>
            <p:cNvPr id="3399" name="Google Shape;3399;p60"/>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0" name="Google Shape;3400;p60"/>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1" name="Google Shape;3401;p60"/>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2" name="Google Shape;3402;p60"/>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3" name="Google Shape;3403;p60"/>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404" name="Google Shape;3404;p60"/>
          <p:cNvGrpSpPr/>
          <p:nvPr/>
        </p:nvGrpSpPr>
        <p:grpSpPr>
          <a:xfrm>
            <a:off x="9558368" y="458651"/>
            <a:ext cx="1431811" cy="1828398"/>
            <a:chOff x="4992325" y="-2381725"/>
            <a:chExt cx="404450" cy="518075"/>
          </a:xfrm>
        </p:grpSpPr>
        <p:sp>
          <p:nvSpPr>
            <p:cNvPr id="3405" name="Google Shape;3405;p60"/>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6" name="Google Shape;3406;p60"/>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7" name="Google Shape;3407;p60"/>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8" name="Google Shape;3408;p60"/>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6" name="Imagen 5" descr="Logotipo, nombre de la empresa&#10;&#10;Descripción generada automáticamente">
            <a:extLst>
              <a:ext uri="{FF2B5EF4-FFF2-40B4-BE49-F238E27FC236}">
                <a16:creationId xmlns:a16="http://schemas.microsoft.com/office/drawing/2014/main" id="{598289A9-88A6-F048-CD91-51FBEC1EEBD2}"/>
              </a:ext>
            </a:extLst>
          </p:cNvPr>
          <p:cNvPicPr>
            <a:picLocks noChangeAspect="1"/>
          </p:cNvPicPr>
          <p:nvPr/>
        </p:nvPicPr>
        <p:blipFill>
          <a:blip r:embed="rId3"/>
          <a:stretch>
            <a:fillRect/>
          </a:stretch>
        </p:blipFill>
        <p:spPr>
          <a:xfrm>
            <a:off x="304367" y="742319"/>
            <a:ext cx="1630757" cy="891523"/>
          </a:xfrm>
          <a:prstGeom prst="rect">
            <a:avLst/>
          </a:prstGeom>
        </p:spPr>
      </p:pic>
      <p:sp>
        <p:nvSpPr>
          <p:cNvPr id="13" name="TextBox 214">
            <a:extLst>
              <a:ext uri="{FF2B5EF4-FFF2-40B4-BE49-F238E27FC236}">
                <a16:creationId xmlns:a16="http://schemas.microsoft.com/office/drawing/2014/main" id="{E8F2F865-91EA-6CA4-A58B-1C8FE94EC51F}"/>
              </a:ext>
            </a:extLst>
          </p:cNvPr>
          <p:cNvSpPr txBox="1"/>
          <p:nvPr/>
        </p:nvSpPr>
        <p:spPr>
          <a:xfrm>
            <a:off x="13425927" y="1243646"/>
            <a:ext cx="9209418" cy="1200329"/>
          </a:xfrm>
          <a:prstGeom prst="rect">
            <a:avLst/>
          </a:prstGeom>
          <a:noFill/>
        </p:spPr>
        <p:txBody>
          <a:bodyPr wrap="square" rtlCol="0">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SV" sz="7200">
                <a:solidFill>
                  <a:schemeClr val="dk1"/>
                </a:solidFill>
                <a:latin typeface="Kanit ExtraBold"/>
                <a:cs typeface="Kanit ExtraBold"/>
                <a:sym typeface="Baloo 2 ExtraBold"/>
              </a:rPr>
              <a:t>Ejecución INSAFORP</a:t>
            </a:r>
            <a:endParaRPr lang="es-419" sz="7200">
              <a:solidFill>
                <a:schemeClr val="dk1"/>
              </a:solidFill>
              <a:latin typeface="Kanit ExtraBold"/>
              <a:cs typeface="Kanit ExtraBold"/>
              <a:sym typeface="Baloo 2 ExtraBold"/>
            </a:endParaRPr>
          </a:p>
        </p:txBody>
      </p:sp>
      <p:grpSp>
        <p:nvGrpSpPr>
          <p:cNvPr id="2" name="Grupo 1">
            <a:extLst>
              <a:ext uri="{FF2B5EF4-FFF2-40B4-BE49-F238E27FC236}">
                <a16:creationId xmlns:a16="http://schemas.microsoft.com/office/drawing/2014/main" id="{D5F2378B-77C5-2B30-2624-9443F3F52464}"/>
              </a:ext>
            </a:extLst>
          </p:cNvPr>
          <p:cNvGrpSpPr/>
          <p:nvPr/>
        </p:nvGrpSpPr>
        <p:grpSpPr>
          <a:xfrm>
            <a:off x="996454" y="4311893"/>
            <a:ext cx="10792772" cy="8111764"/>
            <a:chOff x="4139184" y="3697181"/>
            <a:chExt cx="7478031" cy="4810938"/>
          </a:xfrm>
        </p:grpSpPr>
        <p:graphicFrame>
          <p:nvGraphicFramePr>
            <p:cNvPr id="3" name="Chart 90">
              <a:extLst>
                <a:ext uri="{FF2B5EF4-FFF2-40B4-BE49-F238E27FC236}">
                  <a16:creationId xmlns:a16="http://schemas.microsoft.com/office/drawing/2014/main" id="{416F07D0-AA0E-CDC1-CC83-81D714DD8455}"/>
                </a:ext>
              </a:extLst>
            </p:cNvPr>
            <p:cNvGraphicFramePr/>
            <p:nvPr>
              <p:extLst>
                <p:ext uri="{D42A27DB-BD31-4B8C-83A1-F6EECF244321}">
                  <p14:modId xmlns:p14="http://schemas.microsoft.com/office/powerpoint/2010/main" val="707529259"/>
                </p:ext>
              </p:extLst>
            </p:nvPr>
          </p:nvGraphicFramePr>
          <p:xfrm>
            <a:off x="4139184" y="3697181"/>
            <a:ext cx="7478031" cy="4810938"/>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ángulo 49">
              <a:extLst>
                <a:ext uri="{FF2B5EF4-FFF2-40B4-BE49-F238E27FC236}">
                  <a16:creationId xmlns:a16="http://schemas.microsoft.com/office/drawing/2014/main" id="{C85C4305-A111-F239-3809-7F1A9D4C1036}"/>
                </a:ext>
              </a:extLst>
            </p:cNvPr>
            <p:cNvSpPr/>
            <p:nvPr/>
          </p:nvSpPr>
          <p:spPr>
            <a:xfrm>
              <a:off x="6541766" y="5526335"/>
              <a:ext cx="2672867" cy="3833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i="0" u="none" strike="noStrike" kern="0" cap="none" spc="0" normalizeH="0" baseline="0" noProof="0" err="1">
                  <a:ln>
                    <a:noFill/>
                  </a:ln>
                  <a:solidFill>
                    <a:schemeClr val="tx1"/>
                  </a:solidFill>
                  <a:effectLst/>
                  <a:uLnTx/>
                  <a:uFillTx/>
                  <a:latin typeface="Montserrat Medium" panose="00000600000000000000" pitchFamily="2" charset="0"/>
                  <a:cs typeface="Baloo 2" panose="03080502040302020200" pitchFamily="66" charset="0"/>
                  <a:sym typeface="Arial"/>
                </a:rPr>
                <a:t>Participaciones</a:t>
              </a:r>
              <a:endParaRPr kumimoji="0" lang="es-SV" sz="3600" i="0"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Arial"/>
              </a:endParaRPr>
            </a:p>
          </p:txBody>
        </p:sp>
      </p:grpSp>
      <p:grpSp>
        <p:nvGrpSpPr>
          <p:cNvPr id="7" name="Grupo 6">
            <a:extLst>
              <a:ext uri="{FF2B5EF4-FFF2-40B4-BE49-F238E27FC236}">
                <a16:creationId xmlns:a16="http://schemas.microsoft.com/office/drawing/2014/main" id="{53963EC6-4713-39BB-8BA5-93EF5D627AB9}"/>
              </a:ext>
            </a:extLst>
          </p:cNvPr>
          <p:cNvGrpSpPr/>
          <p:nvPr/>
        </p:nvGrpSpPr>
        <p:grpSpPr>
          <a:xfrm>
            <a:off x="12588425" y="4120041"/>
            <a:ext cx="10792772" cy="8111764"/>
            <a:chOff x="4139183" y="3563447"/>
            <a:chExt cx="7478031" cy="4810938"/>
          </a:xfrm>
        </p:grpSpPr>
        <p:graphicFrame>
          <p:nvGraphicFramePr>
            <p:cNvPr id="47" name="Chart 90">
              <a:extLst>
                <a:ext uri="{FF2B5EF4-FFF2-40B4-BE49-F238E27FC236}">
                  <a16:creationId xmlns:a16="http://schemas.microsoft.com/office/drawing/2014/main" id="{CB3B66B4-4874-0456-1F54-2F3FBAFEC44B}"/>
                </a:ext>
              </a:extLst>
            </p:cNvPr>
            <p:cNvGraphicFramePr/>
            <p:nvPr>
              <p:extLst>
                <p:ext uri="{D42A27DB-BD31-4B8C-83A1-F6EECF244321}">
                  <p14:modId xmlns:p14="http://schemas.microsoft.com/office/powerpoint/2010/main" val="3003635200"/>
                </p:ext>
              </p:extLst>
            </p:nvPr>
          </p:nvGraphicFramePr>
          <p:xfrm>
            <a:off x="4139183" y="3563447"/>
            <a:ext cx="7478031" cy="4810938"/>
          </p:xfrm>
          <a:graphic>
            <a:graphicData uri="http://schemas.openxmlformats.org/drawingml/2006/chart">
              <c:chart xmlns:c="http://schemas.openxmlformats.org/drawingml/2006/chart" xmlns:r="http://schemas.openxmlformats.org/officeDocument/2006/relationships" r:id="rId5"/>
            </a:graphicData>
          </a:graphic>
        </p:graphicFrame>
        <p:sp>
          <p:nvSpPr>
            <p:cNvPr id="48" name="Rectángulo 49">
              <a:extLst>
                <a:ext uri="{FF2B5EF4-FFF2-40B4-BE49-F238E27FC236}">
                  <a16:creationId xmlns:a16="http://schemas.microsoft.com/office/drawing/2014/main" id="{33727C48-0F83-A18D-8C54-51D9938D453D}"/>
                </a:ext>
              </a:extLst>
            </p:cNvPr>
            <p:cNvSpPr/>
            <p:nvPr/>
          </p:nvSpPr>
          <p:spPr>
            <a:xfrm>
              <a:off x="6716016" y="5303021"/>
              <a:ext cx="2324364" cy="7118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i="0" u="none" strike="noStrike" kern="0" cap="none" spc="0" normalizeH="0" baseline="0" noProof="0" err="1">
                  <a:ln>
                    <a:noFill/>
                  </a:ln>
                  <a:solidFill>
                    <a:schemeClr val="tx1"/>
                  </a:solidFill>
                  <a:effectLst/>
                  <a:uLnTx/>
                  <a:uFillTx/>
                  <a:latin typeface="Montserrat Medium" panose="00000600000000000000" pitchFamily="2" charset="0"/>
                  <a:cs typeface="Baloo 2" panose="03080502040302020200" pitchFamily="66" charset="0"/>
                  <a:sym typeface="Arial"/>
                </a:rPr>
                <a:t>Inversión</a:t>
              </a:r>
              <a:endParaRPr lang="en-US" sz="3600">
                <a:solidFill>
                  <a:schemeClr val="tx1"/>
                </a:solidFill>
                <a:latin typeface="Montserrat Medium" panose="00000600000000000000" pitchFamily="2" charset="0"/>
                <a:cs typeface="Baloo 2" panose="03080502040302020200" pitchFamily="66"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i="0"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Arial"/>
                </a:rPr>
                <a:t>(</a:t>
              </a:r>
              <a:r>
                <a:rPr kumimoji="0" lang="en-US" sz="3600" i="0" u="none" strike="noStrike" kern="0" cap="none" spc="0" normalizeH="0" baseline="0" noProof="0" err="1">
                  <a:ln>
                    <a:noFill/>
                  </a:ln>
                  <a:solidFill>
                    <a:schemeClr val="tx1"/>
                  </a:solidFill>
                  <a:effectLst/>
                  <a:uLnTx/>
                  <a:uFillTx/>
                  <a:latin typeface="Montserrat Medium" panose="00000600000000000000" pitchFamily="2" charset="0"/>
                  <a:cs typeface="Baloo 2" panose="03080502040302020200" pitchFamily="66" charset="0"/>
                  <a:sym typeface="Arial"/>
                </a:rPr>
                <a:t>En</a:t>
              </a:r>
              <a:r>
                <a:rPr kumimoji="0" lang="en-US" sz="3600" i="0"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Arial"/>
                </a:rPr>
                <a:t> </a:t>
              </a:r>
              <a:r>
                <a:rPr kumimoji="0" lang="en-US" sz="3600" i="0" u="none" strike="noStrike" kern="0" cap="none" spc="0" normalizeH="0" baseline="0" noProof="0" err="1">
                  <a:ln>
                    <a:noFill/>
                  </a:ln>
                  <a:solidFill>
                    <a:schemeClr val="tx1"/>
                  </a:solidFill>
                  <a:effectLst/>
                  <a:uLnTx/>
                  <a:uFillTx/>
                  <a:latin typeface="Montserrat Medium" panose="00000600000000000000" pitchFamily="2" charset="0"/>
                  <a:cs typeface="Baloo 2" panose="03080502040302020200" pitchFamily="66" charset="0"/>
                  <a:sym typeface="Arial"/>
                </a:rPr>
                <a:t>millones</a:t>
              </a:r>
              <a:r>
                <a:rPr kumimoji="0" lang="en-US" sz="3600" i="0"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Arial"/>
                </a:rPr>
                <a:t>)</a:t>
              </a:r>
              <a:endParaRPr kumimoji="0" lang="es-SV" sz="3600" i="0"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Arial"/>
              </a:endParaRPr>
            </a:p>
          </p:txBody>
        </p:sp>
      </p:grpSp>
      <p:sp>
        <p:nvSpPr>
          <p:cNvPr id="50" name="CuadroTexto 49">
            <a:extLst>
              <a:ext uri="{FF2B5EF4-FFF2-40B4-BE49-F238E27FC236}">
                <a16:creationId xmlns:a16="http://schemas.microsoft.com/office/drawing/2014/main" id="{174DA3E8-3F93-DBB9-1CC5-9B06573B2BEC}"/>
              </a:ext>
            </a:extLst>
          </p:cNvPr>
          <p:cNvSpPr txBox="1"/>
          <p:nvPr/>
        </p:nvSpPr>
        <p:spPr>
          <a:xfrm>
            <a:off x="13923384" y="2148192"/>
            <a:ext cx="8583760" cy="1323439"/>
          </a:xfrm>
          <a:prstGeom prst="rect">
            <a:avLst/>
          </a:prstGeom>
          <a:noFill/>
        </p:spPr>
        <p:txBody>
          <a:bodyPr wrap="square">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4000" b="1" err="1">
                <a:solidFill>
                  <a:schemeClr val="tx2"/>
                </a:solidFill>
                <a:effectLst>
                  <a:outerShdw blurRad="38100" dist="38100" dir="2700000" algn="tl">
                    <a:srgbClr val="000000">
                      <a:alpha val="43137"/>
                    </a:srgbClr>
                  </a:outerShdw>
                </a:effectLst>
                <a:latin typeface="Montserrat Medium"/>
              </a:rPr>
              <a:t>Participaciones</a:t>
            </a:r>
            <a:r>
              <a:rPr lang="en-US" sz="4000" b="1">
                <a:solidFill>
                  <a:schemeClr val="tx2"/>
                </a:solidFill>
                <a:effectLst>
                  <a:outerShdw blurRad="38100" dist="38100" dir="2700000" algn="tl">
                    <a:srgbClr val="000000">
                      <a:alpha val="43137"/>
                    </a:srgbClr>
                  </a:outerShdw>
                </a:effectLst>
                <a:latin typeface="Montserrat Medium"/>
              </a:rPr>
              <a:t> / </a:t>
            </a:r>
            <a:r>
              <a:rPr lang="en-US" sz="4000" b="1" err="1">
                <a:solidFill>
                  <a:schemeClr val="tx2"/>
                </a:solidFill>
                <a:effectLst>
                  <a:outerShdw blurRad="38100" dist="38100" dir="2700000" algn="tl">
                    <a:srgbClr val="000000">
                      <a:alpha val="43137"/>
                    </a:srgbClr>
                  </a:outerShdw>
                </a:effectLst>
                <a:latin typeface="Montserrat Medium"/>
              </a:rPr>
              <a:t>Inversión</a:t>
            </a:r>
            <a:r>
              <a:rPr lang="en-US" sz="4000" b="1">
                <a:solidFill>
                  <a:schemeClr val="tx2"/>
                </a:solidFill>
                <a:effectLst>
                  <a:outerShdw blurRad="38100" dist="38100" dir="2700000" algn="tl">
                    <a:srgbClr val="000000">
                      <a:alpha val="43137"/>
                    </a:srgbClr>
                  </a:outerShdw>
                </a:effectLst>
                <a:latin typeface="Montserrat Medium"/>
              </a:rPr>
              <a:t> </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4000" b="1" err="1">
                <a:solidFill>
                  <a:schemeClr val="tx2"/>
                </a:solidFill>
                <a:effectLst>
                  <a:outerShdw blurRad="38100" dist="38100" dir="2700000" algn="tl">
                    <a:srgbClr val="000000">
                      <a:alpha val="43137"/>
                    </a:srgbClr>
                  </a:outerShdw>
                </a:effectLst>
                <a:latin typeface="Montserrat Medium"/>
              </a:rPr>
              <a:t>por</a:t>
            </a:r>
            <a:r>
              <a:rPr lang="en-US" sz="4000" b="1">
                <a:solidFill>
                  <a:schemeClr val="tx2"/>
                </a:solidFill>
                <a:effectLst>
                  <a:outerShdw blurRad="38100" dist="38100" dir="2700000" algn="tl">
                    <a:srgbClr val="000000">
                      <a:alpha val="43137"/>
                    </a:srgbClr>
                  </a:outerShdw>
                </a:effectLst>
                <a:latin typeface="Montserrat Medium"/>
              </a:rPr>
              <a:t> </a:t>
            </a:r>
            <a:r>
              <a:rPr lang="en-US" sz="4000" b="1" err="1">
                <a:solidFill>
                  <a:schemeClr val="tx2"/>
                </a:solidFill>
                <a:effectLst>
                  <a:outerShdw blurRad="38100" dist="38100" dir="2700000" algn="tl">
                    <a:srgbClr val="000000">
                      <a:alpha val="43137"/>
                    </a:srgbClr>
                  </a:outerShdw>
                </a:effectLst>
                <a:latin typeface="Montserrat Medium"/>
              </a:rPr>
              <a:t>modalidad</a:t>
            </a:r>
            <a:r>
              <a:rPr lang="en-US" sz="4000" b="1">
                <a:solidFill>
                  <a:schemeClr val="tx2"/>
                </a:solidFill>
                <a:effectLst>
                  <a:outerShdw blurRad="38100" dist="38100" dir="2700000" algn="tl">
                    <a:srgbClr val="000000">
                      <a:alpha val="43137"/>
                    </a:srgbClr>
                  </a:outerShdw>
                </a:effectLst>
                <a:latin typeface="Montserrat Medium"/>
              </a:rPr>
              <a:t> de </a:t>
            </a:r>
            <a:r>
              <a:rPr lang="en-US" sz="4000" b="1" err="1">
                <a:solidFill>
                  <a:schemeClr val="tx2"/>
                </a:solidFill>
                <a:effectLst>
                  <a:outerShdw blurRad="38100" dist="38100" dir="2700000" algn="tl">
                    <a:srgbClr val="000000">
                      <a:alpha val="43137"/>
                    </a:srgbClr>
                  </a:outerShdw>
                </a:effectLst>
                <a:latin typeface="Montserrat Medium"/>
              </a:rPr>
              <a:t>ejecución</a:t>
            </a:r>
            <a:endParaRPr lang="en-US" sz="4000" b="1">
              <a:solidFill>
                <a:schemeClr val="tx2"/>
              </a:solidFill>
              <a:effectLst>
                <a:outerShdw blurRad="38100" dist="38100" dir="2700000" algn="tl">
                  <a:srgbClr val="000000">
                    <a:alpha val="43137"/>
                  </a:srgbClr>
                </a:outerShdw>
              </a:effectLst>
              <a:latin typeface="Montserrat Medium"/>
            </a:endParaRPr>
          </a:p>
        </p:txBody>
      </p:sp>
    </p:spTree>
    <p:extLst>
      <p:ext uri="{BB962C8B-B14F-4D97-AF65-F5344CB8AC3E}">
        <p14:creationId xmlns:p14="http://schemas.microsoft.com/office/powerpoint/2010/main" val="2304782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362" name="Google Shape;3362;p60"/>
          <p:cNvSpPr/>
          <p:nvPr/>
        </p:nvSpPr>
        <p:spPr>
          <a:xfrm>
            <a:off x="-10634" y="1786"/>
            <a:ext cx="2289004" cy="2285005"/>
          </a:xfrm>
          <a:prstGeom prst="rect">
            <a:avLst/>
          </a:prstGeom>
          <a:solidFill>
            <a:schemeClr val="tx1"/>
          </a:solidFill>
          <a:ln w="19050" cap="flat" cmpd="sng">
            <a:solidFill>
              <a:schemeClr val="tx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69" name="Google Shape;3369;p60"/>
          <p:cNvSpPr/>
          <p:nvPr/>
        </p:nvSpPr>
        <p:spPr>
          <a:xfrm>
            <a:off x="227450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0" name="Google Shape;3370;p60"/>
          <p:cNvSpPr/>
          <p:nvPr/>
        </p:nvSpPr>
        <p:spPr>
          <a:xfrm>
            <a:off x="455963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1" name="Google Shape;3371;p60"/>
          <p:cNvSpPr/>
          <p:nvPr/>
        </p:nvSpPr>
        <p:spPr>
          <a:xfrm>
            <a:off x="684476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2" name="Google Shape;3372;p60"/>
          <p:cNvSpPr/>
          <p:nvPr/>
        </p:nvSpPr>
        <p:spPr>
          <a:xfrm>
            <a:off x="912990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3379" name="Google Shape;3379;p60"/>
          <p:cNvGrpSpPr/>
          <p:nvPr/>
        </p:nvGrpSpPr>
        <p:grpSpPr>
          <a:xfrm>
            <a:off x="2702990" y="458714"/>
            <a:ext cx="1431792" cy="1828358"/>
            <a:chOff x="2923850" y="-2381625"/>
            <a:chExt cx="404475" cy="518025"/>
          </a:xfrm>
        </p:grpSpPr>
        <p:sp>
          <p:nvSpPr>
            <p:cNvPr id="3380" name="Google Shape;3380;p60"/>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1" name="Google Shape;3381;p60"/>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2" name="Google Shape;3382;p60"/>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3" name="Google Shape;3383;p60"/>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4" name="Google Shape;3384;p60"/>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5" name="Google Shape;3385;p60"/>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6" name="Google Shape;3386;p60"/>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7" name="Google Shape;3387;p60"/>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8" name="Google Shape;3388;p60"/>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9" name="Google Shape;3389;p60"/>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0" name="Google Shape;3390;p60"/>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1" name="Google Shape;3391;p60"/>
          <p:cNvGrpSpPr/>
          <p:nvPr/>
        </p:nvGrpSpPr>
        <p:grpSpPr>
          <a:xfrm>
            <a:off x="5020631" y="458714"/>
            <a:ext cx="1365767" cy="1828358"/>
            <a:chOff x="3621425" y="-2381700"/>
            <a:chExt cx="388250" cy="518025"/>
          </a:xfrm>
        </p:grpSpPr>
        <p:sp>
          <p:nvSpPr>
            <p:cNvPr id="3392" name="Google Shape;3392;p60"/>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3" name="Google Shape;3393;p60"/>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4" name="Google Shape;3394;p60"/>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5" name="Google Shape;3395;p60"/>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6" name="Google Shape;3396;p60"/>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7" name="Google Shape;3397;p60"/>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8" name="Google Shape;3398;p60"/>
          <p:cNvGrpSpPr/>
          <p:nvPr/>
        </p:nvGrpSpPr>
        <p:grpSpPr>
          <a:xfrm>
            <a:off x="7273130" y="458691"/>
            <a:ext cx="1431851" cy="1828420"/>
            <a:chOff x="4302925" y="-2381725"/>
            <a:chExt cx="404400" cy="517925"/>
          </a:xfrm>
        </p:grpSpPr>
        <p:sp>
          <p:nvSpPr>
            <p:cNvPr id="3399" name="Google Shape;3399;p60"/>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0" name="Google Shape;3400;p60"/>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1" name="Google Shape;3401;p60"/>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2" name="Google Shape;3402;p60"/>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3" name="Google Shape;3403;p60"/>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404" name="Google Shape;3404;p60"/>
          <p:cNvGrpSpPr/>
          <p:nvPr/>
        </p:nvGrpSpPr>
        <p:grpSpPr>
          <a:xfrm>
            <a:off x="9558368" y="458651"/>
            <a:ext cx="1431811" cy="1828398"/>
            <a:chOff x="4992325" y="-2381725"/>
            <a:chExt cx="404450" cy="518075"/>
          </a:xfrm>
        </p:grpSpPr>
        <p:sp>
          <p:nvSpPr>
            <p:cNvPr id="3405" name="Google Shape;3405;p60"/>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6" name="Google Shape;3406;p60"/>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7" name="Google Shape;3407;p60"/>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8" name="Google Shape;3408;p60"/>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6" name="Imagen 5" descr="Logotipo, nombre de la empresa&#10;&#10;Descripción generada automáticamente">
            <a:extLst>
              <a:ext uri="{FF2B5EF4-FFF2-40B4-BE49-F238E27FC236}">
                <a16:creationId xmlns:a16="http://schemas.microsoft.com/office/drawing/2014/main" id="{598289A9-88A6-F048-CD91-51FBEC1EEBD2}"/>
              </a:ext>
            </a:extLst>
          </p:cNvPr>
          <p:cNvPicPr>
            <a:picLocks noChangeAspect="1"/>
          </p:cNvPicPr>
          <p:nvPr/>
        </p:nvPicPr>
        <p:blipFill>
          <a:blip r:embed="rId3"/>
          <a:stretch>
            <a:fillRect/>
          </a:stretch>
        </p:blipFill>
        <p:spPr>
          <a:xfrm>
            <a:off x="304367" y="742319"/>
            <a:ext cx="1630757" cy="891523"/>
          </a:xfrm>
          <a:prstGeom prst="rect">
            <a:avLst/>
          </a:prstGeom>
        </p:spPr>
      </p:pic>
      <p:sp>
        <p:nvSpPr>
          <p:cNvPr id="13" name="TextBox 214">
            <a:extLst>
              <a:ext uri="{FF2B5EF4-FFF2-40B4-BE49-F238E27FC236}">
                <a16:creationId xmlns:a16="http://schemas.microsoft.com/office/drawing/2014/main" id="{E8F2F865-91EA-6CA4-A58B-1C8FE94EC51F}"/>
              </a:ext>
            </a:extLst>
          </p:cNvPr>
          <p:cNvSpPr txBox="1"/>
          <p:nvPr/>
        </p:nvSpPr>
        <p:spPr>
          <a:xfrm>
            <a:off x="13854552" y="1815146"/>
            <a:ext cx="9209418" cy="1200329"/>
          </a:xfrm>
          <a:prstGeom prst="rect">
            <a:avLst/>
          </a:prstGeom>
          <a:noFill/>
        </p:spPr>
        <p:txBody>
          <a:bodyPr wrap="square" rtlCol="0">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SV" sz="7200">
                <a:solidFill>
                  <a:schemeClr val="dk1"/>
                </a:solidFill>
                <a:latin typeface="Kanit ExtraBold"/>
                <a:cs typeface="Kanit ExtraBold"/>
                <a:sym typeface="Baloo 2 ExtraBold"/>
              </a:rPr>
              <a:t>Ejecución INSAFORP</a:t>
            </a:r>
            <a:endParaRPr lang="es-419" sz="7200">
              <a:solidFill>
                <a:schemeClr val="dk1"/>
              </a:solidFill>
              <a:latin typeface="Kanit ExtraBold"/>
              <a:cs typeface="Kanit ExtraBold"/>
              <a:sym typeface="Baloo 2 ExtraBold"/>
            </a:endParaRPr>
          </a:p>
        </p:txBody>
      </p:sp>
      <p:sp>
        <p:nvSpPr>
          <p:cNvPr id="50" name="CuadroTexto 49">
            <a:extLst>
              <a:ext uri="{FF2B5EF4-FFF2-40B4-BE49-F238E27FC236}">
                <a16:creationId xmlns:a16="http://schemas.microsoft.com/office/drawing/2014/main" id="{174DA3E8-3F93-DBB9-1CC5-9B06573B2BEC}"/>
              </a:ext>
            </a:extLst>
          </p:cNvPr>
          <p:cNvSpPr txBox="1"/>
          <p:nvPr/>
        </p:nvSpPr>
        <p:spPr>
          <a:xfrm>
            <a:off x="11046148" y="2719692"/>
            <a:ext cx="12461121" cy="707886"/>
          </a:xfrm>
          <a:prstGeom prst="rect">
            <a:avLst/>
          </a:prstGeom>
          <a:noFill/>
        </p:spPr>
        <p:txBody>
          <a:bodyPr wrap="square">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4000" b="1" err="1">
                <a:solidFill>
                  <a:schemeClr val="tx2"/>
                </a:solidFill>
                <a:effectLst>
                  <a:outerShdw blurRad="38100" dist="38100" dir="2700000" algn="tl">
                    <a:srgbClr val="000000">
                      <a:alpha val="43137"/>
                    </a:srgbClr>
                  </a:outerShdw>
                </a:effectLst>
                <a:latin typeface="Montserrat Medium"/>
              </a:rPr>
              <a:t>Modalidad</a:t>
            </a:r>
            <a:r>
              <a:rPr lang="en-US" sz="4000" b="1">
                <a:solidFill>
                  <a:schemeClr val="tx2"/>
                </a:solidFill>
                <a:effectLst>
                  <a:outerShdw blurRad="38100" dist="38100" dir="2700000" algn="tl">
                    <a:srgbClr val="000000">
                      <a:alpha val="43137"/>
                    </a:srgbClr>
                  </a:outerShdw>
                </a:effectLst>
                <a:latin typeface="Montserrat Medium"/>
              </a:rPr>
              <a:t> de </a:t>
            </a:r>
            <a:r>
              <a:rPr lang="en-US" sz="4000" b="1" err="1">
                <a:solidFill>
                  <a:schemeClr val="tx2"/>
                </a:solidFill>
                <a:effectLst>
                  <a:outerShdw blurRad="38100" dist="38100" dir="2700000" algn="tl">
                    <a:srgbClr val="000000">
                      <a:alpha val="43137"/>
                    </a:srgbClr>
                  </a:outerShdw>
                </a:effectLst>
                <a:latin typeface="Montserrat Medium"/>
              </a:rPr>
              <a:t>ejecución</a:t>
            </a:r>
            <a:r>
              <a:rPr lang="en-US" sz="4000" b="1">
                <a:solidFill>
                  <a:schemeClr val="tx2"/>
                </a:solidFill>
                <a:effectLst>
                  <a:outerShdw blurRad="38100" dist="38100" dir="2700000" algn="tl">
                    <a:srgbClr val="000000">
                      <a:alpha val="43137"/>
                    </a:srgbClr>
                  </a:outerShdw>
                </a:effectLst>
                <a:latin typeface="Montserrat Medium"/>
              </a:rPr>
              <a:t> y </a:t>
            </a:r>
            <a:r>
              <a:rPr lang="en-US" sz="4000" b="1" err="1">
                <a:solidFill>
                  <a:schemeClr val="tx2"/>
                </a:solidFill>
                <a:effectLst>
                  <a:outerShdw blurRad="38100" dist="38100" dir="2700000" algn="tl">
                    <a:srgbClr val="000000">
                      <a:alpha val="43137"/>
                    </a:srgbClr>
                  </a:outerShdw>
                </a:effectLst>
                <a:latin typeface="Montserrat Medium"/>
              </a:rPr>
              <a:t>tipo</a:t>
            </a:r>
            <a:r>
              <a:rPr lang="en-US" sz="4000" b="1">
                <a:solidFill>
                  <a:schemeClr val="tx2"/>
                </a:solidFill>
                <a:effectLst>
                  <a:outerShdw blurRad="38100" dist="38100" dir="2700000" algn="tl">
                    <a:srgbClr val="000000">
                      <a:alpha val="43137"/>
                    </a:srgbClr>
                  </a:outerShdw>
                </a:effectLst>
                <a:latin typeface="Montserrat Medium"/>
              </a:rPr>
              <a:t> de población</a:t>
            </a:r>
          </a:p>
        </p:txBody>
      </p:sp>
      <p:graphicFrame>
        <p:nvGraphicFramePr>
          <p:cNvPr id="5" name="Tabla 2">
            <a:extLst>
              <a:ext uri="{FF2B5EF4-FFF2-40B4-BE49-F238E27FC236}">
                <a16:creationId xmlns:a16="http://schemas.microsoft.com/office/drawing/2014/main" id="{1D67B25B-730C-F75D-64C5-FC1E2CA0CA21}"/>
              </a:ext>
            </a:extLst>
          </p:cNvPr>
          <p:cNvGraphicFramePr>
            <a:graphicFrameLocks noGrp="1"/>
          </p:cNvGraphicFramePr>
          <p:nvPr>
            <p:extLst>
              <p:ext uri="{D42A27DB-BD31-4B8C-83A1-F6EECF244321}">
                <p14:modId xmlns:p14="http://schemas.microsoft.com/office/powerpoint/2010/main" val="2051012215"/>
              </p:ext>
            </p:extLst>
          </p:nvPr>
        </p:nvGraphicFramePr>
        <p:xfrm>
          <a:off x="238564" y="4017728"/>
          <a:ext cx="23900521" cy="7713500"/>
        </p:xfrm>
        <a:graphic>
          <a:graphicData uri="http://schemas.openxmlformats.org/drawingml/2006/table">
            <a:tbl>
              <a:tblPr firstRow="1" bandRow="1">
                <a:tableStyleId>{3B4B98B0-60AC-42C2-AFA5-B58CD77FA1E5}</a:tableStyleId>
              </a:tblPr>
              <a:tblGrid>
                <a:gridCol w="4694744">
                  <a:extLst>
                    <a:ext uri="{9D8B030D-6E8A-4147-A177-3AD203B41FA5}">
                      <a16:colId xmlns:a16="http://schemas.microsoft.com/office/drawing/2014/main" val="2316888648"/>
                    </a:ext>
                  </a:extLst>
                </a:gridCol>
                <a:gridCol w="3440263">
                  <a:extLst>
                    <a:ext uri="{9D8B030D-6E8A-4147-A177-3AD203B41FA5}">
                      <a16:colId xmlns:a16="http://schemas.microsoft.com/office/drawing/2014/main" val="1381778557"/>
                    </a:ext>
                  </a:extLst>
                </a:gridCol>
                <a:gridCol w="2837793">
                  <a:extLst>
                    <a:ext uri="{9D8B030D-6E8A-4147-A177-3AD203B41FA5}">
                      <a16:colId xmlns:a16="http://schemas.microsoft.com/office/drawing/2014/main" val="3100553527"/>
                    </a:ext>
                  </a:extLst>
                </a:gridCol>
                <a:gridCol w="3468414">
                  <a:extLst>
                    <a:ext uri="{9D8B030D-6E8A-4147-A177-3AD203B41FA5}">
                      <a16:colId xmlns:a16="http://schemas.microsoft.com/office/drawing/2014/main" val="2641238843"/>
                    </a:ext>
                  </a:extLst>
                </a:gridCol>
                <a:gridCol w="2995448">
                  <a:extLst>
                    <a:ext uri="{9D8B030D-6E8A-4147-A177-3AD203B41FA5}">
                      <a16:colId xmlns:a16="http://schemas.microsoft.com/office/drawing/2014/main" val="3535742168"/>
                    </a:ext>
                  </a:extLst>
                </a:gridCol>
                <a:gridCol w="3310759">
                  <a:extLst>
                    <a:ext uri="{9D8B030D-6E8A-4147-A177-3AD203B41FA5}">
                      <a16:colId xmlns:a16="http://schemas.microsoft.com/office/drawing/2014/main" val="4171845457"/>
                    </a:ext>
                  </a:extLst>
                </a:gridCol>
                <a:gridCol w="3153100">
                  <a:extLst>
                    <a:ext uri="{9D8B030D-6E8A-4147-A177-3AD203B41FA5}">
                      <a16:colId xmlns:a16="http://schemas.microsoft.com/office/drawing/2014/main" val="4139290792"/>
                    </a:ext>
                  </a:extLst>
                </a:gridCol>
              </a:tblGrid>
              <a:tr h="1329366">
                <a:tc rowSpan="2">
                  <a:txBody>
                    <a:bodyPr/>
                    <a:lstStyle/>
                    <a:p>
                      <a:pPr marR="0" algn="ctr" rtl="0">
                        <a:lnSpc>
                          <a:spcPct val="100000"/>
                        </a:lnSpc>
                        <a:spcBef>
                          <a:spcPts val="0"/>
                        </a:spcBef>
                        <a:spcAft>
                          <a:spcPts val="0"/>
                        </a:spcAft>
                        <a:buClr>
                          <a:srgbClr val="000000"/>
                        </a:buClr>
                        <a:buFont typeface="Arial"/>
                      </a:pPr>
                      <a:r>
                        <a:rPr lang="es-MX" sz="3200" b="1" u="none" strike="noStrike" cap="none">
                          <a:solidFill>
                            <a:schemeClr val="tx1"/>
                          </a:solidFill>
                          <a:effectLst/>
                          <a:latin typeface="Montserrat Medium" panose="00000600000000000000" pitchFamily="2" charset="0"/>
                          <a:sym typeface="Arial"/>
                        </a:rPr>
                        <a:t>MODALIDAD DE EJECUCIÓN</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gridSpan="2">
                  <a:txBody>
                    <a:bodyPr/>
                    <a:lstStyle/>
                    <a:p>
                      <a:pPr marR="0" algn="ctr" rtl="0">
                        <a:lnSpc>
                          <a:spcPct val="100000"/>
                        </a:lnSpc>
                        <a:spcBef>
                          <a:spcPts val="0"/>
                        </a:spcBef>
                        <a:spcAft>
                          <a:spcPts val="0"/>
                        </a:spcAft>
                        <a:buClr>
                          <a:srgbClr val="000000"/>
                        </a:buClr>
                        <a:buFont typeface="Arial"/>
                      </a:pPr>
                      <a:r>
                        <a:rPr lang="es-SV" sz="3200" b="1" u="none" strike="noStrike" cap="none">
                          <a:solidFill>
                            <a:schemeClr val="tx1"/>
                          </a:solidFill>
                          <a:effectLst/>
                          <a:latin typeface="Montserrat Medium" panose="00000600000000000000" pitchFamily="2" charset="0"/>
                          <a:sym typeface="Arial"/>
                        </a:rPr>
                        <a:t>TRABAJADORES DE LAS EMPRESAS</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hMerge="1">
                  <a:txBody>
                    <a:bodyPr/>
                    <a:lstStyle/>
                    <a:p>
                      <a:pPr marR="0" algn="ctr" rtl="0">
                        <a:lnSpc>
                          <a:spcPct val="100000"/>
                        </a:lnSpc>
                        <a:spcBef>
                          <a:spcPts val="0"/>
                        </a:spcBef>
                        <a:spcAft>
                          <a:spcPts val="0"/>
                        </a:spcAft>
                        <a:buClr>
                          <a:srgbClr val="000000"/>
                        </a:buClr>
                        <a:buFont typeface="Arial"/>
                      </a:pPr>
                      <a:endParaRPr lang="es-SV" sz="3732" b="0" i="0" u="none" strike="noStrike" cap="none">
                        <a:solidFill>
                          <a:schemeClr val="tx1"/>
                        </a:solidFill>
                        <a:effectLst>
                          <a:outerShdw blurRad="38100" dist="38100" dir="2700000" algn="tl">
                            <a:srgbClr val="000000">
                              <a:alpha val="43137"/>
                            </a:srgbClr>
                          </a:outerShdw>
                        </a:effectLst>
                        <a:latin typeface="Montserrat ExtraBold" panose="00000900000000000000" pitchFamily="2" charset="0"/>
                        <a:ea typeface="+mn-ea"/>
                        <a:cs typeface="+mn-cs"/>
                        <a:sym typeface="Arial"/>
                      </a:endParaRPr>
                    </a:p>
                  </a:txBody>
                  <a:tcPr anchor="ctr"/>
                </a:tc>
                <a:tc gridSpan="2">
                  <a:txBody>
                    <a:bodyPr/>
                    <a:lstStyle/>
                    <a:p>
                      <a:pPr marR="0" algn="ctr" rtl="0">
                        <a:lnSpc>
                          <a:spcPct val="100000"/>
                        </a:lnSpc>
                        <a:spcBef>
                          <a:spcPts val="0"/>
                        </a:spcBef>
                        <a:spcAft>
                          <a:spcPts val="0"/>
                        </a:spcAft>
                        <a:buClr>
                          <a:srgbClr val="000000"/>
                        </a:buClr>
                        <a:buFont typeface="Arial"/>
                      </a:pPr>
                      <a:r>
                        <a:rPr lang="es-SV" sz="3200" b="1" u="none" strike="noStrike" cap="none">
                          <a:solidFill>
                            <a:schemeClr val="tx1"/>
                          </a:solidFill>
                          <a:effectLst/>
                          <a:latin typeface="Montserrat Medium" panose="00000600000000000000" pitchFamily="2" charset="0"/>
                          <a:sym typeface="Arial"/>
                        </a:rPr>
                        <a:t>JOVENES Y POBLACIÓN VULNERABLE </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hMerge="1">
                  <a:txBody>
                    <a:bodyPr/>
                    <a:lstStyle/>
                    <a:p>
                      <a:pPr marR="0" algn="ctr" rtl="0">
                        <a:lnSpc>
                          <a:spcPct val="100000"/>
                        </a:lnSpc>
                        <a:spcBef>
                          <a:spcPts val="0"/>
                        </a:spcBef>
                        <a:spcAft>
                          <a:spcPts val="0"/>
                        </a:spcAft>
                        <a:buClr>
                          <a:srgbClr val="000000"/>
                        </a:buClr>
                        <a:buFont typeface="Arial"/>
                      </a:pPr>
                      <a:endParaRPr lang="es-SV" sz="3732" b="0" i="0" u="none" strike="noStrike" cap="none">
                        <a:solidFill>
                          <a:schemeClr val="tx1"/>
                        </a:solidFill>
                        <a:effectLst>
                          <a:outerShdw blurRad="38100" dist="38100" dir="2700000" algn="tl">
                            <a:srgbClr val="000000">
                              <a:alpha val="43137"/>
                            </a:srgbClr>
                          </a:outerShdw>
                        </a:effectLst>
                        <a:latin typeface="Montserrat ExtraBold" panose="00000900000000000000" pitchFamily="2" charset="0"/>
                        <a:ea typeface="+mn-ea"/>
                        <a:cs typeface="+mn-cs"/>
                        <a:sym typeface="Arial"/>
                      </a:endParaRPr>
                    </a:p>
                  </a:txBody>
                  <a:tcPr anchor="ctr"/>
                </a:tc>
                <a:tc gridSpan="2">
                  <a:txBody>
                    <a:bodyPr/>
                    <a:lstStyle/>
                    <a:p>
                      <a:pPr marR="0" algn="ctr" rtl="0">
                        <a:lnSpc>
                          <a:spcPct val="100000"/>
                        </a:lnSpc>
                        <a:spcBef>
                          <a:spcPts val="0"/>
                        </a:spcBef>
                        <a:spcAft>
                          <a:spcPts val="0"/>
                        </a:spcAft>
                        <a:buClr>
                          <a:srgbClr val="000000"/>
                        </a:buClr>
                        <a:buFont typeface="Arial"/>
                      </a:pPr>
                      <a:r>
                        <a:rPr lang="es-SV" sz="3200" b="1" u="none" strike="noStrike" cap="none">
                          <a:solidFill>
                            <a:schemeClr val="tx1"/>
                          </a:solidFill>
                          <a:effectLst/>
                          <a:latin typeface="Montserrat Medium" panose="00000600000000000000" pitchFamily="2" charset="0"/>
                          <a:sym typeface="Arial"/>
                        </a:rPr>
                        <a:t>TOTAL</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hMerge="1">
                  <a:txBody>
                    <a:bodyPr/>
                    <a:lstStyle/>
                    <a:p>
                      <a:pPr marR="0" algn="ctr" rtl="0">
                        <a:lnSpc>
                          <a:spcPct val="100000"/>
                        </a:lnSpc>
                        <a:spcBef>
                          <a:spcPts val="0"/>
                        </a:spcBef>
                        <a:spcAft>
                          <a:spcPts val="0"/>
                        </a:spcAft>
                        <a:buClr>
                          <a:srgbClr val="000000"/>
                        </a:buClr>
                        <a:buFont typeface="Arial"/>
                      </a:pPr>
                      <a:endParaRPr lang="es-SV" sz="3732" b="0" i="0" u="none" strike="noStrike" cap="none">
                        <a:solidFill>
                          <a:schemeClr val="tx1"/>
                        </a:solidFill>
                        <a:effectLst>
                          <a:outerShdw blurRad="38100" dist="38100" dir="2700000" algn="tl">
                            <a:srgbClr val="000000">
                              <a:alpha val="43137"/>
                            </a:srgbClr>
                          </a:outerShdw>
                        </a:effectLst>
                        <a:latin typeface="Montserrat ExtraBold" panose="00000900000000000000" pitchFamily="2" charset="0"/>
                        <a:ea typeface="+mn-ea"/>
                        <a:cs typeface="+mn-cs"/>
                        <a:sym typeface="Arial"/>
                      </a:endParaRPr>
                    </a:p>
                  </a:txBody>
                  <a:tcPr anchor="ctr"/>
                </a:tc>
                <a:extLst>
                  <a:ext uri="{0D108BD9-81ED-4DB2-BD59-A6C34878D82A}">
                    <a16:rowId xmlns:a16="http://schemas.microsoft.com/office/drawing/2014/main" val="900623405"/>
                  </a:ext>
                </a:extLst>
              </a:tr>
              <a:tr h="596506">
                <a:tc vMerge="1">
                  <a:txBody>
                    <a:bodyPr/>
                    <a:lstStyle/>
                    <a:p>
                      <a:pPr marR="0" algn="ctr" rtl="0">
                        <a:lnSpc>
                          <a:spcPct val="100000"/>
                        </a:lnSpc>
                        <a:spcBef>
                          <a:spcPts val="0"/>
                        </a:spcBef>
                        <a:spcAft>
                          <a:spcPts val="0"/>
                        </a:spcAft>
                        <a:buClr>
                          <a:srgbClr val="000000"/>
                        </a:buClr>
                        <a:buFont typeface="Arial"/>
                      </a:pPr>
                      <a:endParaRPr lang="es-SV" sz="3732" b="0" i="0" u="none" strike="noStrike" cap="none">
                        <a:solidFill>
                          <a:schemeClr val="tx1"/>
                        </a:solidFill>
                        <a:effectLst>
                          <a:outerShdw blurRad="38100" dist="38100" dir="2700000" algn="tl">
                            <a:srgbClr val="000000">
                              <a:alpha val="43137"/>
                            </a:srgbClr>
                          </a:outerShdw>
                        </a:effectLst>
                        <a:latin typeface="Montserrat ExtraBold" panose="00000900000000000000" pitchFamily="2" charset="0"/>
                        <a:ea typeface="+mn-ea"/>
                        <a:cs typeface="+mn-cs"/>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s-SV" sz="2400" b="1" u="none" strike="noStrike" cap="none">
                          <a:solidFill>
                            <a:schemeClr val="tx2"/>
                          </a:solidFill>
                          <a:effectLst/>
                          <a:latin typeface="Montserrat Medium" panose="00000600000000000000" pitchFamily="2" charset="0"/>
                          <a:sym typeface="Arial"/>
                        </a:rPr>
                        <a:t>PARTICIPACIONES</a:t>
                      </a:r>
                      <a:endParaRPr lang="es-SV" sz="2400" b="1" i="0" u="none" strike="noStrike" cap="none">
                        <a:solidFill>
                          <a:schemeClr val="tx2"/>
                        </a:solidFill>
                        <a:effectLst/>
                        <a:latin typeface="Montserrat Medium" panose="00000600000000000000" pitchFamily="2" charset="0"/>
                        <a:ea typeface="+mn-ea"/>
                        <a:cs typeface="+mn-cs"/>
                        <a:sym typeface="Arial"/>
                      </a:endParaRPr>
                    </a:p>
                  </a:txBody>
                  <a:tcPr anchor="ctr">
                    <a:lnL w="28575" cap="flat" cmpd="sng" algn="ctr">
                      <a:solidFill>
                        <a:schemeClr val="tx2">
                          <a:lumMod val="75000"/>
                        </a:schemeClr>
                      </a:solidFill>
                      <a:prstDash val="solid"/>
                      <a:round/>
                      <a:headEnd type="none" w="med" len="med"/>
                      <a:tailEnd type="none" w="med" len="med"/>
                    </a:lnL>
                    <a:lnT w="28575" cap="flat" cmpd="sng" algn="ctr">
                      <a:solidFill>
                        <a:schemeClr val="tx2">
                          <a:lumMod val="75000"/>
                        </a:schemeClr>
                      </a:solidFill>
                      <a:prstDash val="solid"/>
                      <a:round/>
                      <a:headEnd type="none" w="med" len="med"/>
                      <a:tailEnd type="none" w="med" len="med"/>
                    </a:lnT>
                    <a:noFill/>
                  </a:tcPr>
                </a:tc>
                <a:tc>
                  <a:txBody>
                    <a:bodyPr/>
                    <a:lstStyle/>
                    <a:p>
                      <a:pPr marR="0" algn="ctr" rtl="0">
                        <a:lnSpc>
                          <a:spcPct val="100000"/>
                        </a:lnSpc>
                        <a:spcBef>
                          <a:spcPts val="0"/>
                        </a:spcBef>
                        <a:spcAft>
                          <a:spcPts val="0"/>
                        </a:spcAft>
                        <a:buClr>
                          <a:srgbClr val="000000"/>
                        </a:buClr>
                        <a:buFont typeface="Arial"/>
                      </a:pPr>
                      <a:r>
                        <a:rPr lang="es-SV" sz="2400" b="1" u="none" strike="noStrike" cap="none">
                          <a:solidFill>
                            <a:schemeClr val="tx2"/>
                          </a:solidFill>
                          <a:effectLst/>
                          <a:latin typeface="Montserrat Medium" panose="00000600000000000000" pitchFamily="2" charset="0"/>
                          <a:sym typeface="Arial"/>
                        </a:rPr>
                        <a:t>INVERSIÓN</a:t>
                      </a:r>
                      <a:endParaRPr lang="es-SV" sz="24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noFill/>
                  </a:tcPr>
                </a:tc>
                <a:tc>
                  <a:txBody>
                    <a:bodyPr/>
                    <a:lstStyle/>
                    <a:p>
                      <a:pPr marR="0" algn="ctr" rtl="0">
                        <a:lnSpc>
                          <a:spcPct val="100000"/>
                        </a:lnSpc>
                        <a:spcBef>
                          <a:spcPts val="0"/>
                        </a:spcBef>
                        <a:spcAft>
                          <a:spcPts val="0"/>
                        </a:spcAft>
                        <a:buClr>
                          <a:srgbClr val="000000"/>
                        </a:buClr>
                        <a:buFont typeface="Arial"/>
                      </a:pPr>
                      <a:r>
                        <a:rPr lang="es-SV" sz="2400" b="1" u="none" strike="noStrike" cap="none">
                          <a:solidFill>
                            <a:schemeClr val="tx2"/>
                          </a:solidFill>
                          <a:effectLst/>
                          <a:latin typeface="Montserrat Medium" panose="00000600000000000000" pitchFamily="2" charset="0"/>
                          <a:sym typeface="Arial"/>
                        </a:rPr>
                        <a:t>PARTICIPACIONES</a:t>
                      </a:r>
                      <a:endParaRPr lang="es-SV" sz="24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noFill/>
                  </a:tcPr>
                </a:tc>
                <a:tc>
                  <a:txBody>
                    <a:bodyPr/>
                    <a:lstStyle/>
                    <a:p>
                      <a:pPr marR="0" algn="ctr" rtl="0">
                        <a:lnSpc>
                          <a:spcPct val="100000"/>
                        </a:lnSpc>
                        <a:spcBef>
                          <a:spcPts val="0"/>
                        </a:spcBef>
                        <a:spcAft>
                          <a:spcPts val="0"/>
                        </a:spcAft>
                        <a:buClr>
                          <a:srgbClr val="000000"/>
                        </a:buClr>
                        <a:buFont typeface="Arial"/>
                      </a:pPr>
                      <a:r>
                        <a:rPr lang="es-SV" sz="2400" b="1" u="none" strike="noStrike" cap="none">
                          <a:solidFill>
                            <a:schemeClr val="tx2"/>
                          </a:solidFill>
                          <a:effectLst/>
                          <a:latin typeface="Montserrat Medium" panose="00000600000000000000" pitchFamily="2" charset="0"/>
                          <a:sym typeface="Arial"/>
                        </a:rPr>
                        <a:t>INVERSIÓN</a:t>
                      </a:r>
                      <a:endParaRPr lang="es-SV" sz="24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noFill/>
                  </a:tcPr>
                </a:tc>
                <a:tc>
                  <a:txBody>
                    <a:bodyPr/>
                    <a:lstStyle/>
                    <a:p>
                      <a:pPr marR="0" algn="ctr" rtl="0">
                        <a:lnSpc>
                          <a:spcPct val="100000"/>
                        </a:lnSpc>
                        <a:spcBef>
                          <a:spcPts val="0"/>
                        </a:spcBef>
                        <a:spcAft>
                          <a:spcPts val="0"/>
                        </a:spcAft>
                        <a:buClr>
                          <a:srgbClr val="000000"/>
                        </a:buClr>
                        <a:buFont typeface="Arial"/>
                      </a:pPr>
                      <a:r>
                        <a:rPr lang="es-SV" sz="2400" b="1" u="none" strike="noStrike" cap="none">
                          <a:solidFill>
                            <a:schemeClr val="tx2"/>
                          </a:solidFill>
                          <a:effectLst/>
                          <a:latin typeface="Montserrat Medium" panose="00000600000000000000" pitchFamily="2" charset="0"/>
                          <a:sym typeface="Arial"/>
                        </a:rPr>
                        <a:t>PARTICIPACIONES</a:t>
                      </a:r>
                      <a:endParaRPr lang="es-SV" sz="24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noFill/>
                  </a:tcPr>
                </a:tc>
                <a:tc>
                  <a:txBody>
                    <a:bodyPr/>
                    <a:lstStyle/>
                    <a:p>
                      <a:pPr marR="0" algn="ctr" rtl="0">
                        <a:lnSpc>
                          <a:spcPct val="100000"/>
                        </a:lnSpc>
                        <a:spcBef>
                          <a:spcPts val="0"/>
                        </a:spcBef>
                        <a:spcAft>
                          <a:spcPts val="0"/>
                        </a:spcAft>
                        <a:buClr>
                          <a:srgbClr val="000000"/>
                        </a:buClr>
                        <a:buFont typeface="Arial"/>
                      </a:pPr>
                      <a:r>
                        <a:rPr lang="es-SV" sz="2400" b="1" u="none" strike="noStrike" cap="none">
                          <a:solidFill>
                            <a:schemeClr val="tx2"/>
                          </a:solidFill>
                          <a:effectLst/>
                          <a:latin typeface="Montserrat Medium" panose="00000600000000000000" pitchFamily="2" charset="0"/>
                          <a:sym typeface="Arial"/>
                        </a:rPr>
                        <a:t>INVERSIÓN</a:t>
                      </a:r>
                      <a:endParaRPr lang="es-SV" sz="24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noFill/>
                  </a:tcPr>
                </a:tc>
                <a:extLst>
                  <a:ext uri="{0D108BD9-81ED-4DB2-BD59-A6C34878D82A}">
                    <a16:rowId xmlns:a16="http://schemas.microsoft.com/office/drawing/2014/main" val="1970788565"/>
                  </a:ext>
                </a:extLst>
              </a:tr>
              <a:tr h="1650072">
                <a:tc>
                  <a:txBody>
                    <a:bodyPr/>
                    <a:lstStyle/>
                    <a:p>
                      <a:pPr marR="0" algn="ctr" rtl="0" fontAlgn="ctr">
                        <a:lnSpc>
                          <a:spcPct val="100000"/>
                        </a:lnSpc>
                        <a:spcBef>
                          <a:spcPts val="0"/>
                        </a:spcBef>
                        <a:spcAft>
                          <a:spcPts val="0"/>
                        </a:spcAft>
                        <a:buClr>
                          <a:srgbClr val="000000"/>
                        </a:buClr>
                        <a:buFont typeface="Arial"/>
                      </a:pPr>
                      <a:r>
                        <a:rPr lang="es-SV" sz="3200" b="0" u="none" strike="noStrike" cap="none">
                          <a:solidFill>
                            <a:schemeClr val="tx1"/>
                          </a:solidFill>
                          <a:latin typeface="Montserrat Medium" panose="00000600000000000000" pitchFamily="2" charset="0"/>
                          <a:sym typeface="Arial"/>
                        </a:rPr>
                        <a:t>HERRAMIENTAS TECNOLÓGICAS</a:t>
                      </a:r>
                      <a:endParaRPr lang="es-419" sz="3200" b="0" i="0" u="none" strike="noStrike" cap="none">
                        <a:solidFill>
                          <a:schemeClr val="tx1"/>
                        </a:solidFill>
                        <a:latin typeface="Montserrat Medium" panose="00000600000000000000" pitchFamily="2" charset="0"/>
                        <a:ea typeface="+mn-ea"/>
                        <a:cs typeface="+mn-cs"/>
                        <a:sym typeface="Arial"/>
                      </a:endParaRPr>
                    </a:p>
                  </a:txBody>
                  <a:tcPr marL="0" marR="0" marT="0" marB="0" anchor="ctr">
                    <a:lnT w="28575" cap="flat" cmpd="sng" algn="ctr">
                      <a:solidFill>
                        <a:schemeClr val="tx2">
                          <a:lumMod val="75000"/>
                        </a:schemeClr>
                      </a:solidFill>
                      <a:prstDash val="solid"/>
                      <a:round/>
                      <a:headEnd type="none" w="med" len="med"/>
                      <a:tailEnd type="none" w="med" len="med"/>
                    </a:lnT>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67,084</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$5,737,888.96</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19,760</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$1,345,604.02</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tx1"/>
                          </a:solidFill>
                          <a:effectLst/>
                          <a:latin typeface="Montserrat Medium" panose="00000600000000000000" pitchFamily="2" charset="0"/>
                          <a:ea typeface="+mn-ea"/>
                          <a:cs typeface="+mn-cs"/>
                          <a:sym typeface="Arial"/>
                        </a:rPr>
                        <a:t>86,844</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tx1"/>
                          </a:solidFill>
                          <a:effectLst/>
                          <a:latin typeface="Montserrat Medium" panose="00000600000000000000" pitchFamily="2" charset="0"/>
                          <a:ea typeface="+mn-ea"/>
                          <a:cs typeface="+mn-cs"/>
                          <a:sym typeface="Arial"/>
                        </a:rPr>
                        <a:t>$7,083,492.98</a:t>
                      </a:r>
                    </a:p>
                  </a:txBody>
                  <a:tcPr marL="0" marR="0" marT="0" marB="0" anchor="ctr"/>
                </a:tc>
                <a:extLst>
                  <a:ext uri="{0D108BD9-81ED-4DB2-BD59-A6C34878D82A}">
                    <a16:rowId xmlns:a16="http://schemas.microsoft.com/office/drawing/2014/main" val="1421124061"/>
                  </a:ext>
                </a:extLst>
              </a:tr>
              <a:tr h="1522062">
                <a:tc>
                  <a:txBody>
                    <a:bodyPr/>
                    <a:lstStyle/>
                    <a:p>
                      <a:pPr marR="0" algn="ctr" rtl="0" fontAlgn="ctr">
                        <a:lnSpc>
                          <a:spcPct val="100000"/>
                        </a:lnSpc>
                        <a:spcBef>
                          <a:spcPts val="0"/>
                        </a:spcBef>
                        <a:spcAft>
                          <a:spcPts val="0"/>
                        </a:spcAft>
                        <a:buClr>
                          <a:srgbClr val="000000"/>
                        </a:buClr>
                        <a:buFont typeface="Arial"/>
                      </a:pPr>
                      <a:r>
                        <a:rPr lang="es-SV" sz="3200" b="0" u="none" strike="noStrike" cap="none">
                          <a:solidFill>
                            <a:schemeClr val="tx1"/>
                          </a:solidFill>
                          <a:latin typeface="Montserrat Medium" panose="00000600000000000000" pitchFamily="2" charset="0"/>
                          <a:sym typeface="Arial"/>
                        </a:rPr>
                        <a:t>PRESENCIAL</a:t>
                      </a:r>
                      <a:endParaRPr lang="es-419" sz="3200" b="0" i="0" u="none" strike="noStrike" cap="none">
                        <a:solidFill>
                          <a:schemeClr val="tx1"/>
                        </a:solidFill>
                        <a:latin typeface="Montserrat Medium" panose="00000600000000000000" pitchFamily="2" charset="0"/>
                        <a:ea typeface="+mn-ea"/>
                        <a:cs typeface="+mn-cs"/>
                        <a:sym typeface="Arial"/>
                      </a:endParaRPr>
                    </a:p>
                  </a:txBody>
                  <a:tcPr marL="0" marR="0" marT="0" marB="0" anchor="ctr">
                    <a:noFill/>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95,411</a:t>
                      </a:r>
                    </a:p>
                  </a:txBody>
                  <a:tcPr marL="0" marR="0" marT="0" marB="0" anchor="ctr">
                    <a:noFill/>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$6,255,168.82</a:t>
                      </a:r>
                    </a:p>
                  </a:txBody>
                  <a:tcPr marL="0" marR="0" marT="0" marB="0" anchor="ctr">
                    <a:noFill/>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70,296</a:t>
                      </a:r>
                    </a:p>
                  </a:txBody>
                  <a:tcPr marL="0" marR="0" marT="0" marB="0" anchor="ctr">
                    <a:noFill/>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$13,016,113.57</a:t>
                      </a:r>
                    </a:p>
                  </a:txBody>
                  <a:tcPr marL="0" marR="0" marT="0" marB="0" anchor="ctr">
                    <a:noFill/>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tx1"/>
                          </a:solidFill>
                          <a:effectLst/>
                          <a:latin typeface="Montserrat Medium" panose="00000600000000000000" pitchFamily="2" charset="0"/>
                          <a:ea typeface="+mn-ea"/>
                          <a:cs typeface="+mn-cs"/>
                          <a:sym typeface="Arial"/>
                        </a:rPr>
                        <a:t>165,707</a:t>
                      </a:r>
                    </a:p>
                  </a:txBody>
                  <a:tcPr marL="0" marR="0" marT="0" marB="0" anchor="ctr">
                    <a:noFill/>
                  </a:tcP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tx1"/>
                          </a:solidFill>
                          <a:effectLst/>
                          <a:latin typeface="Montserrat Medium" panose="00000600000000000000" pitchFamily="2" charset="0"/>
                          <a:ea typeface="+mn-ea"/>
                          <a:cs typeface="+mn-cs"/>
                          <a:sym typeface="Arial"/>
                        </a:rPr>
                        <a:t>$19,271,282.39</a:t>
                      </a:r>
                    </a:p>
                  </a:txBody>
                  <a:tcPr marL="0" marR="0" marT="0" marB="0" anchor="ctr">
                    <a:noFill/>
                  </a:tcPr>
                </a:tc>
                <a:extLst>
                  <a:ext uri="{0D108BD9-81ED-4DB2-BD59-A6C34878D82A}">
                    <a16:rowId xmlns:a16="http://schemas.microsoft.com/office/drawing/2014/main" val="234015226"/>
                  </a:ext>
                </a:extLst>
              </a:tr>
              <a:tr h="1495816">
                <a:tc>
                  <a:txBody>
                    <a:bodyPr/>
                    <a:lstStyle/>
                    <a:p>
                      <a:pPr marR="0" algn="ctr" rtl="0" fontAlgn="ctr">
                        <a:lnSpc>
                          <a:spcPct val="100000"/>
                        </a:lnSpc>
                        <a:spcBef>
                          <a:spcPts val="0"/>
                        </a:spcBef>
                        <a:spcAft>
                          <a:spcPts val="0"/>
                        </a:spcAft>
                        <a:buClr>
                          <a:srgbClr val="000000"/>
                        </a:buClr>
                        <a:buFont typeface="Arial"/>
                      </a:pPr>
                      <a:r>
                        <a:rPr lang="es-SV" sz="3200" b="0" u="none" strike="noStrike" cap="none">
                          <a:solidFill>
                            <a:schemeClr val="tx1"/>
                          </a:solidFill>
                          <a:latin typeface="Montserrat Medium" panose="00000600000000000000" pitchFamily="2" charset="0"/>
                          <a:sym typeface="Arial"/>
                        </a:rPr>
                        <a:t>VIRTUAL</a:t>
                      </a:r>
                      <a:endParaRPr lang="es-419" sz="3200" b="0" i="0" u="none" strike="noStrike" cap="none">
                        <a:solidFill>
                          <a:schemeClr val="tx1"/>
                        </a:solidFill>
                        <a:latin typeface="Montserrat Medium" panose="00000600000000000000" pitchFamily="2" charset="0"/>
                        <a:ea typeface="+mn-ea"/>
                        <a:cs typeface="+mn-cs"/>
                        <a:sym typeface="Arial"/>
                      </a:endParaRP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7,103</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$642,701.87</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9,325</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bg1">
                              <a:lumMod val="75000"/>
                            </a:schemeClr>
                          </a:solidFill>
                          <a:effectLst/>
                          <a:latin typeface="Montserrat Medium" panose="00000600000000000000" pitchFamily="2" charset="0"/>
                          <a:ea typeface="+mn-ea"/>
                          <a:cs typeface="+mn-cs"/>
                          <a:sym typeface="Arial"/>
                        </a:rPr>
                        <a:t>$973,131.78</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tx1"/>
                          </a:solidFill>
                          <a:effectLst/>
                          <a:latin typeface="Montserrat Medium" panose="00000600000000000000" pitchFamily="2" charset="0"/>
                          <a:ea typeface="+mn-ea"/>
                          <a:cs typeface="+mn-cs"/>
                          <a:sym typeface="Arial"/>
                        </a:rPr>
                        <a:t>16,428</a:t>
                      </a:r>
                    </a:p>
                  </a:txBody>
                  <a:tcPr marL="0" marR="0" marT="0" marB="0" anchor="ctr"/>
                </a:tc>
                <a:tc>
                  <a:txBody>
                    <a:bodyPr/>
                    <a:lstStyle/>
                    <a:p>
                      <a:pPr marR="0" algn="ctr" rtl="0" fontAlgn="ctr">
                        <a:lnSpc>
                          <a:spcPct val="100000"/>
                        </a:lnSpc>
                        <a:spcBef>
                          <a:spcPts val="0"/>
                        </a:spcBef>
                        <a:spcAft>
                          <a:spcPts val="0"/>
                        </a:spcAft>
                        <a:buClr>
                          <a:srgbClr val="000000"/>
                        </a:buClr>
                        <a:buFont typeface="Arial"/>
                      </a:pPr>
                      <a:r>
                        <a:rPr lang="es-419" sz="2800" b="0" i="0" u="none" strike="noStrike" cap="none">
                          <a:solidFill>
                            <a:schemeClr val="tx1"/>
                          </a:solidFill>
                          <a:effectLst/>
                          <a:latin typeface="Montserrat Medium" panose="00000600000000000000" pitchFamily="2" charset="0"/>
                          <a:ea typeface="+mn-ea"/>
                          <a:cs typeface="+mn-cs"/>
                          <a:sym typeface="Arial"/>
                        </a:rPr>
                        <a:t>$1,615,833.65</a:t>
                      </a:r>
                    </a:p>
                  </a:txBody>
                  <a:tcPr marL="0" marR="0" marT="0" marB="0" anchor="ctr"/>
                </a:tc>
                <a:extLst>
                  <a:ext uri="{0D108BD9-81ED-4DB2-BD59-A6C34878D82A}">
                    <a16:rowId xmlns:a16="http://schemas.microsoft.com/office/drawing/2014/main" val="4093495647"/>
                  </a:ext>
                </a:extLst>
              </a:tr>
              <a:tr h="1119678">
                <a:tc>
                  <a:txBody>
                    <a:bodyPr/>
                    <a:lstStyle/>
                    <a:p>
                      <a:pPr marR="0" algn="r" rtl="0" fontAlgn="ctr">
                        <a:lnSpc>
                          <a:spcPct val="100000"/>
                        </a:lnSpc>
                        <a:spcBef>
                          <a:spcPts val="0"/>
                        </a:spcBef>
                        <a:spcAft>
                          <a:spcPts val="0"/>
                        </a:spcAft>
                        <a:buClr>
                          <a:srgbClr val="000000"/>
                        </a:buClr>
                        <a:buFont typeface="Arial"/>
                      </a:pPr>
                      <a:r>
                        <a:rPr lang="es-SV" sz="3200" b="0" u="none" strike="noStrike" cap="none">
                          <a:solidFill>
                            <a:schemeClr val="tx2"/>
                          </a:solidFill>
                          <a:latin typeface="Montserrat Medium" panose="00000600000000000000" pitchFamily="2" charset="0"/>
                          <a:sym typeface="Arial"/>
                        </a:rPr>
                        <a:t>TOTAL</a:t>
                      </a:r>
                      <a:endParaRPr lang="es-419" sz="3200" b="0" i="0" u="none" strike="noStrike" cap="none">
                        <a:solidFill>
                          <a:schemeClr val="tx2"/>
                        </a:solidFill>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tc>
                  <a:txBody>
                    <a:bodyPr/>
                    <a:lstStyle/>
                    <a:p>
                      <a:pPr algn="ctr" fontAlgn="ctr"/>
                      <a:r>
                        <a:rPr lang="es-SV" sz="2800" b="0" u="none" strike="noStrike" cap="none">
                          <a:solidFill>
                            <a:schemeClr val="tx1"/>
                          </a:solidFill>
                          <a:effectLst/>
                          <a:latin typeface="Montserrat Medium" panose="00000600000000000000" pitchFamily="2" charset="0"/>
                          <a:sym typeface="Arial"/>
                        </a:rPr>
                        <a:t>169,598</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tc>
                  <a:txBody>
                    <a:bodyPr/>
                    <a:lstStyle/>
                    <a:p>
                      <a:pPr algn="ctr" fontAlgn="ctr"/>
                      <a:r>
                        <a:rPr lang="es-419" sz="2800" b="0" u="none" strike="noStrike" cap="none">
                          <a:solidFill>
                            <a:schemeClr val="tx1"/>
                          </a:solidFill>
                          <a:effectLst/>
                          <a:latin typeface="Montserrat Medium" panose="00000600000000000000" pitchFamily="2" charset="0"/>
                          <a:sym typeface="Arial"/>
                        </a:rPr>
                        <a:t>$12,635,759.65</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tc>
                  <a:txBody>
                    <a:bodyPr/>
                    <a:lstStyle/>
                    <a:p>
                      <a:pPr algn="ctr" fontAlgn="ctr"/>
                      <a:r>
                        <a:rPr lang="es-419" sz="2800" b="0" u="none" strike="noStrike" cap="none">
                          <a:solidFill>
                            <a:schemeClr val="tx1"/>
                          </a:solidFill>
                          <a:effectLst/>
                          <a:latin typeface="Montserrat Medium" panose="00000600000000000000" pitchFamily="2" charset="0"/>
                          <a:sym typeface="Arial"/>
                        </a:rPr>
                        <a:t>99,381</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tc>
                  <a:txBody>
                    <a:bodyPr/>
                    <a:lstStyle/>
                    <a:p>
                      <a:pPr algn="ctr" fontAlgn="ctr"/>
                      <a:r>
                        <a:rPr lang="es-419" sz="2800" b="0" u="none" strike="noStrike" cap="none">
                          <a:solidFill>
                            <a:schemeClr val="tx1"/>
                          </a:solidFill>
                          <a:effectLst/>
                          <a:latin typeface="Montserrat Medium" panose="00000600000000000000" pitchFamily="2" charset="0"/>
                          <a:sym typeface="Arial"/>
                        </a:rPr>
                        <a:t>$15,334,849.37</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tc>
                  <a:txBody>
                    <a:bodyPr/>
                    <a:lstStyle/>
                    <a:p>
                      <a:pPr algn="ctr" fontAlgn="ctr"/>
                      <a:r>
                        <a:rPr lang="es-419" sz="2800" b="1" u="none" strike="noStrike" cap="none">
                          <a:solidFill>
                            <a:schemeClr val="tx1"/>
                          </a:solidFill>
                          <a:effectLst/>
                          <a:latin typeface="Montserrat Medium" panose="00000600000000000000" pitchFamily="2" charset="0"/>
                          <a:sym typeface="Arial"/>
                        </a:rPr>
                        <a:t>268,979</a:t>
                      </a:r>
                      <a:endParaRPr lang="es-419" sz="2800" b="1"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tc>
                  <a:txBody>
                    <a:bodyPr/>
                    <a:lstStyle/>
                    <a:p>
                      <a:pPr algn="ctr" fontAlgn="ctr"/>
                      <a:r>
                        <a:rPr lang="es-419" sz="2800" b="1" u="none" strike="noStrike" cap="none">
                          <a:solidFill>
                            <a:schemeClr val="tx1"/>
                          </a:solidFill>
                          <a:effectLst/>
                          <a:latin typeface="Montserrat Medium" panose="00000600000000000000" pitchFamily="2" charset="0"/>
                          <a:sym typeface="Arial"/>
                        </a:rPr>
                        <a:t>$27,970,609.02 </a:t>
                      </a:r>
                      <a:endParaRPr lang="es-419" sz="2800" b="1"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val="85973683"/>
                  </a:ext>
                </a:extLst>
              </a:tr>
            </a:tbl>
          </a:graphicData>
        </a:graphic>
      </p:graphicFrame>
    </p:spTree>
    <p:extLst>
      <p:ext uri="{BB962C8B-B14F-4D97-AF65-F5344CB8AC3E}">
        <p14:creationId xmlns:p14="http://schemas.microsoft.com/office/powerpoint/2010/main" val="2982809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362" name="Google Shape;3362;p60"/>
          <p:cNvSpPr/>
          <p:nvPr/>
        </p:nvSpPr>
        <p:spPr>
          <a:xfrm>
            <a:off x="-10634" y="1786"/>
            <a:ext cx="2289004" cy="2285005"/>
          </a:xfrm>
          <a:prstGeom prst="rect">
            <a:avLst/>
          </a:prstGeom>
          <a:solidFill>
            <a:schemeClr val="tx1"/>
          </a:solidFill>
          <a:ln w="19050" cap="flat" cmpd="sng">
            <a:solidFill>
              <a:schemeClr val="tx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69" name="Google Shape;3369;p60"/>
          <p:cNvSpPr/>
          <p:nvPr/>
        </p:nvSpPr>
        <p:spPr>
          <a:xfrm>
            <a:off x="227450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0" name="Google Shape;3370;p60"/>
          <p:cNvSpPr/>
          <p:nvPr/>
        </p:nvSpPr>
        <p:spPr>
          <a:xfrm>
            <a:off x="455963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1" name="Google Shape;3371;p60"/>
          <p:cNvSpPr/>
          <p:nvPr/>
        </p:nvSpPr>
        <p:spPr>
          <a:xfrm>
            <a:off x="684476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2" name="Google Shape;3372;p60"/>
          <p:cNvSpPr/>
          <p:nvPr/>
        </p:nvSpPr>
        <p:spPr>
          <a:xfrm>
            <a:off x="912990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3379" name="Google Shape;3379;p60"/>
          <p:cNvGrpSpPr/>
          <p:nvPr/>
        </p:nvGrpSpPr>
        <p:grpSpPr>
          <a:xfrm>
            <a:off x="2702990" y="458714"/>
            <a:ext cx="1431792" cy="1828358"/>
            <a:chOff x="2923850" y="-2381625"/>
            <a:chExt cx="404475" cy="518025"/>
          </a:xfrm>
        </p:grpSpPr>
        <p:sp>
          <p:nvSpPr>
            <p:cNvPr id="3380" name="Google Shape;3380;p60"/>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1" name="Google Shape;3381;p60"/>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2" name="Google Shape;3382;p60"/>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3" name="Google Shape;3383;p60"/>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4" name="Google Shape;3384;p60"/>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5" name="Google Shape;3385;p60"/>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6" name="Google Shape;3386;p60"/>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7" name="Google Shape;3387;p60"/>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8" name="Google Shape;3388;p60"/>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9" name="Google Shape;3389;p60"/>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0" name="Google Shape;3390;p60"/>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1" name="Google Shape;3391;p60"/>
          <p:cNvGrpSpPr/>
          <p:nvPr/>
        </p:nvGrpSpPr>
        <p:grpSpPr>
          <a:xfrm>
            <a:off x="5020631" y="458714"/>
            <a:ext cx="1365767" cy="1828358"/>
            <a:chOff x="3621425" y="-2381700"/>
            <a:chExt cx="388250" cy="518025"/>
          </a:xfrm>
        </p:grpSpPr>
        <p:sp>
          <p:nvSpPr>
            <p:cNvPr id="3392" name="Google Shape;3392;p60"/>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3" name="Google Shape;3393;p60"/>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4" name="Google Shape;3394;p60"/>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5" name="Google Shape;3395;p60"/>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6" name="Google Shape;3396;p60"/>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7" name="Google Shape;3397;p60"/>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8" name="Google Shape;3398;p60"/>
          <p:cNvGrpSpPr/>
          <p:nvPr/>
        </p:nvGrpSpPr>
        <p:grpSpPr>
          <a:xfrm>
            <a:off x="7273130" y="458691"/>
            <a:ext cx="1431851" cy="1828420"/>
            <a:chOff x="4302925" y="-2381725"/>
            <a:chExt cx="404400" cy="517925"/>
          </a:xfrm>
        </p:grpSpPr>
        <p:sp>
          <p:nvSpPr>
            <p:cNvPr id="3399" name="Google Shape;3399;p60"/>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0" name="Google Shape;3400;p60"/>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1" name="Google Shape;3401;p60"/>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2" name="Google Shape;3402;p60"/>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3" name="Google Shape;3403;p60"/>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404" name="Google Shape;3404;p60"/>
          <p:cNvGrpSpPr/>
          <p:nvPr/>
        </p:nvGrpSpPr>
        <p:grpSpPr>
          <a:xfrm>
            <a:off x="9558368" y="458651"/>
            <a:ext cx="1431811" cy="1828398"/>
            <a:chOff x="4992325" y="-2381725"/>
            <a:chExt cx="404450" cy="518075"/>
          </a:xfrm>
        </p:grpSpPr>
        <p:sp>
          <p:nvSpPr>
            <p:cNvPr id="3405" name="Google Shape;3405;p60"/>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6" name="Google Shape;3406;p60"/>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7" name="Google Shape;3407;p60"/>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8" name="Google Shape;3408;p60"/>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6" name="Imagen 5" descr="Logotipo, nombre de la empresa&#10;&#10;Descripción generada automáticamente">
            <a:extLst>
              <a:ext uri="{FF2B5EF4-FFF2-40B4-BE49-F238E27FC236}">
                <a16:creationId xmlns:a16="http://schemas.microsoft.com/office/drawing/2014/main" id="{598289A9-88A6-F048-CD91-51FBEC1EEBD2}"/>
              </a:ext>
            </a:extLst>
          </p:cNvPr>
          <p:cNvPicPr>
            <a:picLocks noChangeAspect="1"/>
          </p:cNvPicPr>
          <p:nvPr/>
        </p:nvPicPr>
        <p:blipFill>
          <a:blip r:embed="rId3"/>
          <a:stretch>
            <a:fillRect/>
          </a:stretch>
        </p:blipFill>
        <p:spPr>
          <a:xfrm>
            <a:off x="304367" y="742319"/>
            <a:ext cx="1630757" cy="891523"/>
          </a:xfrm>
          <a:prstGeom prst="rect">
            <a:avLst/>
          </a:prstGeom>
        </p:spPr>
      </p:pic>
      <p:sp>
        <p:nvSpPr>
          <p:cNvPr id="13" name="TextBox 214">
            <a:extLst>
              <a:ext uri="{FF2B5EF4-FFF2-40B4-BE49-F238E27FC236}">
                <a16:creationId xmlns:a16="http://schemas.microsoft.com/office/drawing/2014/main" id="{E8F2F865-91EA-6CA4-A58B-1C8FE94EC51F}"/>
              </a:ext>
            </a:extLst>
          </p:cNvPr>
          <p:cNvSpPr txBox="1"/>
          <p:nvPr/>
        </p:nvSpPr>
        <p:spPr>
          <a:xfrm>
            <a:off x="13699741" y="825140"/>
            <a:ext cx="9209418" cy="1200329"/>
          </a:xfrm>
          <a:prstGeom prst="rect">
            <a:avLst/>
          </a:prstGeom>
          <a:noFill/>
        </p:spPr>
        <p:txBody>
          <a:bodyPr wrap="square" rtlCol="0">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SV" sz="7200">
                <a:solidFill>
                  <a:schemeClr val="dk1"/>
                </a:solidFill>
                <a:latin typeface="Kanit ExtraBold"/>
                <a:cs typeface="Kanit ExtraBold"/>
                <a:sym typeface="Baloo 2 ExtraBold"/>
              </a:rPr>
              <a:t>CIFRAS INSAFORP</a:t>
            </a:r>
            <a:endParaRPr lang="es-419" sz="7200">
              <a:solidFill>
                <a:schemeClr val="dk1"/>
              </a:solidFill>
              <a:latin typeface="Kanit ExtraBold"/>
              <a:cs typeface="Kanit ExtraBold"/>
              <a:sym typeface="Baloo 2 ExtraBold"/>
            </a:endParaRPr>
          </a:p>
        </p:txBody>
      </p:sp>
      <p:sp>
        <p:nvSpPr>
          <p:cNvPr id="50" name="CuadroTexto 49">
            <a:extLst>
              <a:ext uri="{FF2B5EF4-FFF2-40B4-BE49-F238E27FC236}">
                <a16:creationId xmlns:a16="http://schemas.microsoft.com/office/drawing/2014/main" id="{174DA3E8-3F93-DBB9-1CC5-9B06573B2BEC}"/>
              </a:ext>
            </a:extLst>
          </p:cNvPr>
          <p:cNvSpPr txBox="1"/>
          <p:nvPr/>
        </p:nvSpPr>
        <p:spPr>
          <a:xfrm>
            <a:off x="13842616" y="1671526"/>
            <a:ext cx="8762569" cy="707886"/>
          </a:xfrm>
          <a:prstGeom prst="rect">
            <a:avLst/>
          </a:prstGeom>
          <a:noFill/>
        </p:spPr>
        <p:txBody>
          <a:bodyPr wrap="square">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4000" b="1" err="1">
                <a:solidFill>
                  <a:schemeClr val="tx2"/>
                </a:solidFill>
                <a:effectLst>
                  <a:outerShdw blurRad="38100" dist="38100" dir="2700000" algn="tl">
                    <a:srgbClr val="000000">
                      <a:alpha val="43137"/>
                    </a:srgbClr>
                  </a:outerShdw>
                </a:effectLst>
                <a:latin typeface="Montserrat Medium"/>
              </a:rPr>
              <a:t>Acumulado</a:t>
            </a:r>
            <a:r>
              <a:rPr lang="en-US" sz="4000" b="1">
                <a:solidFill>
                  <a:schemeClr val="tx2"/>
                </a:solidFill>
                <a:effectLst>
                  <a:outerShdw blurRad="38100" dist="38100" dir="2700000" algn="tl">
                    <a:srgbClr val="000000">
                      <a:alpha val="43137"/>
                    </a:srgbClr>
                  </a:outerShdw>
                </a:effectLst>
                <a:latin typeface="Montserrat Medium"/>
              </a:rPr>
              <a:t> al 3° </a:t>
            </a:r>
            <a:r>
              <a:rPr lang="en-US" sz="4000" b="1" err="1">
                <a:solidFill>
                  <a:schemeClr val="tx2"/>
                </a:solidFill>
                <a:effectLst>
                  <a:outerShdw blurRad="38100" dist="38100" dir="2700000" algn="tl">
                    <a:srgbClr val="000000">
                      <a:alpha val="43137"/>
                    </a:srgbClr>
                  </a:outerShdw>
                </a:effectLst>
                <a:latin typeface="Montserrat Medium"/>
              </a:rPr>
              <a:t>Trimestre</a:t>
            </a:r>
            <a:r>
              <a:rPr lang="en-US" sz="4000" b="1">
                <a:solidFill>
                  <a:schemeClr val="tx2"/>
                </a:solidFill>
                <a:effectLst>
                  <a:outerShdw blurRad="38100" dist="38100" dir="2700000" algn="tl">
                    <a:srgbClr val="000000">
                      <a:alpha val="43137"/>
                    </a:srgbClr>
                  </a:outerShdw>
                </a:effectLst>
                <a:latin typeface="Montserrat Medium"/>
              </a:rPr>
              <a:t> 2022</a:t>
            </a:r>
          </a:p>
        </p:txBody>
      </p:sp>
      <p:cxnSp>
        <p:nvCxnSpPr>
          <p:cNvPr id="3410" name="Google Shape;1064;p56">
            <a:extLst>
              <a:ext uri="{FF2B5EF4-FFF2-40B4-BE49-F238E27FC236}">
                <a16:creationId xmlns:a16="http://schemas.microsoft.com/office/drawing/2014/main" id="{657DFE4C-FC0F-F583-AD01-F4B51839EAE0}"/>
              </a:ext>
            </a:extLst>
          </p:cNvPr>
          <p:cNvCxnSpPr>
            <a:cxnSpLocks/>
          </p:cNvCxnSpPr>
          <p:nvPr/>
        </p:nvCxnSpPr>
        <p:spPr>
          <a:xfrm rot="10800000" flipH="1" flipV="1">
            <a:off x="14369195" y="7471658"/>
            <a:ext cx="3772328" cy="3785590"/>
          </a:xfrm>
          <a:prstGeom prst="straightConnector1">
            <a:avLst/>
          </a:prstGeom>
          <a:noFill/>
          <a:ln w="9525" cap="flat" cmpd="sng">
            <a:solidFill>
              <a:schemeClr val="accent2"/>
            </a:solidFill>
            <a:prstDash val="dash"/>
            <a:round/>
            <a:headEnd type="none" w="med" len="med"/>
            <a:tailEnd type="none" w="med" len="med"/>
          </a:ln>
        </p:spPr>
      </p:cxnSp>
      <p:cxnSp>
        <p:nvCxnSpPr>
          <p:cNvPr id="3411" name="Google Shape;1064;p56">
            <a:extLst>
              <a:ext uri="{FF2B5EF4-FFF2-40B4-BE49-F238E27FC236}">
                <a16:creationId xmlns:a16="http://schemas.microsoft.com/office/drawing/2014/main" id="{A0E4C098-0EDE-1D36-3FD1-B484D899B4C7}"/>
              </a:ext>
            </a:extLst>
          </p:cNvPr>
          <p:cNvCxnSpPr>
            <a:cxnSpLocks/>
          </p:cNvCxnSpPr>
          <p:nvPr/>
        </p:nvCxnSpPr>
        <p:spPr>
          <a:xfrm rot="10800000" flipV="1">
            <a:off x="8004222" y="8582354"/>
            <a:ext cx="3772328" cy="3785590"/>
          </a:xfrm>
          <a:prstGeom prst="straightConnector1">
            <a:avLst/>
          </a:prstGeom>
          <a:noFill/>
          <a:ln w="9525" cap="flat" cmpd="sng">
            <a:solidFill>
              <a:schemeClr val="accent2"/>
            </a:solidFill>
            <a:prstDash val="dash"/>
            <a:round/>
            <a:headEnd type="none" w="med" len="med"/>
            <a:tailEnd type="none" w="med" len="med"/>
          </a:ln>
        </p:spPr>
      </p:cxnSp>
      <p:pic>
        <p:nvPicPr>
          <p:cNvPr id="3412" name="Imagen 112" descr="Imagen que contiene señal, cuarto&#10;&#10;Descripción generada automáticamente">
            <a:extLst>
              <a:ext uri="{FF2B5EF4-FFF2-40B4-BE49-F238E27FC236}">
                <a16:creationId xmlns:a16="http://schemas.microsoft.com/office/drawing/2014/main" id="{EF053021-018A-A986-EBBF-070FBAC1304B}"/>
              </a:ext>
            </a:extLst>
          </p:cNvPr>
          <p:cNvPicPr>
            <a:picLocks noChangeAspect="1"/>
          </p:cNvPicPr>
          <p:nvPr/>
        </p:nvPicPr>
        <p:blipFill>
          <a:blip r:embed="rId4"/>
          <a:stretch>
            <a:fillRect/>
          </a:stretch>
        </p:blipFill>
        <p:spPr>
          <a:xfrm>
            <a:off x="932662" y="7575202"/>
            <a:ext cx="4050936" cy="4050936"/>
          </a:xfrm>
          <a:prstGeom prst="rect">
            <a:avLst/>
          </a:prstGeom>
        </p:spPr>
      </p:pic>
      <p:cxnSp>
        <p:nvCxnSpPr>
          <p:cNvPr id="3429" name="Google Shape;1036;p56">
            <a:extLst>
              <a:ext uri="{FF2B5EF4-FFF2-40B4-BE49-F238E27FC236}">
                <a16:creationId xmlns:a16="http://schemas.microsoft.com/office/drawing/2014/main" id="{34D2BD2F-7ED6-2CEE-C61F-C86011E3657F}"/>
              </a:ext>
            </a:extLst>
          </p:cNvPr>
          <p:cNvCxnSpPr>
            <a:cxnSpLocks/>
          </p:cNvCxnSpPr>
          <p:nvPr/>
        </p:nvCxnSpPr>
        <p:spPr>
          <a:xfrm flipH="1" flipV="1">
            <a:off x="13303741" y="4363503"/>
            <a:ext cx="8552" cy="648575"/>
          </a:xfrm>
          <a:prstGeom prst="straightConnector1">
            <a:avLst/>
          </a:prstGeom>
          <a:noFill/>
          <a:ln w="9525" cap="flat" cmpd="sng">
            <a:solidFill>
              <a:schemeClr val="accent2"/>
            </a:solidFill>
            <a:prstDash val="dash"/>
            <a:round/>
            <a:headEnd type="none" w="med" len="med"/>
            <a:tailEnd type="none" w="med" len="med"/>
          </a:ln>
        </p:spPr>
      </p:cxnSp>
      <p:sp>
        <p:nvSpPr>
          <p:cNvPr id="3436" name="Google Shape;1043;p56">
            <a:extLst>
              <a:ext uri="{FF2B5EF4-FFF2-40B4-BE49-F238E27FC236}">
                <a16:creationId xmlns:a16="http://schemas.microsoft.com/office/drawing/2014/main" id="{3E2DDAFE-30A5-745E-32AB-E3F7F77AE6F4}"/>
              </a:ext>
            </a:extLst>
          </p:cNvPr>
          <p:cNvSpPr txBox="1">
            <a:spLocks/>
          </p:cNvSpPr>
          <p:nvPr/>
        </p:nvSpPr>
        <p:spPr>
          <a:xfrm>
            <a:off x="6651398" y="6330557"/>
            <a:ext cx="6507466" cy="1752640"/>
          </a:xfrm>
          <a:prstGeom prst="rect">
            <a:avLst/>
          </a:prstGeom>
          <a:noFill/>
          <a:ln>
            <a:noFill/>
          </a:ln>
        </p:spPr>
        <p:txBody>
          <a:bodyPr spcFirstLastPara="1" wrap="square" lIns="243737" tIns="243737" rIns="243737" bIns="24373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9pPr>
          </a:lstStyle>
          <a:p>
            <a:r>
              <a:rPr lang="en" sz="7200" b="0">
                <a:solidFill>
                  <a:schemeClr val="tx2"/>
                </a:solidFill>
                <a:latin typeface="Kanit ExtraBold"/>
                <a:cs typeface="Kanit ExtraBold"/>
                <a:sym typeface="Arial"/>
              </a:rPr>
              <a:t>268,979</a:t>
            </a:r>
            <a:r>
              <a:rPr lang="en" sz="7200" b="0">
                <a:solidFill>
                  <a:schemeClr val="tx2"/>
                </a:solidFill>
                <a:latin typeface="Kanit ExtraBold"/>
                <a:cs typeface="Kanit ExtraBold"/>
              </a:rPr>
              <a:t> </a:t>
            </a:r>
          </a:p>
        </p:txBody>
      </p:sp>
      <p:sp>
        <p:nvSpPr>
          <p:cNvPr id="3437" name="Google Shape;1058;p56">
            <a:extLst>
              <a:ext uri="{FF2B5EF4-FFF2-40B4-BE49-F238E27FC236}">
                <a16:creationId xmlns:a16="http://schemas.microsoft.com/office/drawing/2014/main" id="{CB089610-660A-699E-FD89-91BA61E8265D}"/>
              </a:ext>
            </a:extLst>
          </p:cNvPr>
          <p:cNvSpPr txBox="1">
            <a:spLocks/>
          </p:cNvSpPr>
          <p:nvPr/>
        </p:nvSpPr>
        <p:spPr>
          <a:xfrm>
            <a:off x="15204919" y="4048250"/>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s-SV" sz="3200">
                <a:solidFill>
                  <a:schemeClr val="tx1"/>
                </a:solidFill>
                <a:effectLst>
                  <a:outerShdw blurRad="38100" dist="38100" dir="2700000" algn="tl">
                    <a:srgbClr val="000000">
                      <a:alpha val="43137"/>
                    </a:srgbClr>
                  </a:outerShdw>
                </a:effectLst>
                <a:latin typeface="Montserrat Medium" panose="00000600000000000000" pitchFamily="2" charset="0"/>
                <a:cs typeface="Arial"/>
                <a:sym typeface="Arial"/>
              </a:rPr>
              <a:t>Presencia</a:t>
            </a:r>
            <a:r>
              <a:rPr lang="es-SV" sz="3200">
                <a:solidFill>
                  <a:schemeClr val="tx1"/>
                </a:solidFill>
                <a:effectLst>
                  <a:outerShdw blurRad="38100" dist="38100" dir="2700000" algn="tl">
                    <a:srgbClr val="000000">
                      <a:alpha val="43137"/>
                    </a:srgbClr>
                  </a:outerShdw>
                </a:effectLst>
                <a:latin typeface="Montserrat Medium" panose="00000600000000000000" pitchFamily="2" charset="0"/>
                <a:cs typeface="Arial"/>
              </a:rPr>
              <a:t>l</a:t>
            </a:r>
          </a:p>
        </p:txBody>
      </p:sp>
      <p:sp>
        <p:nvSpPr>
          <p:cNvPr id="3438" name="Google Shape;1059;p56">
            <a:extLst>
              <a:ext uri="{FF2B5EF4-FFF2-40B4-BE49-F238E27FC236}">
                <a16:creationId xmlns:a16="http://schemas.microsoft.com/office/drawing/2014/main" id="{DEAEB56D-1CD3-F73B-17AB-4FAA5ED329BF}"/>
              </a:ext>
            </a:extLst>
          </p:cNvPr>
          <p:cNvSpPr txBox="1">
            <a:spLocks/>
          </p:cNvSpPr>
          <p:nvPr/>
        </p:nvSpPr>
        <p:spPr>
          <a:xfrm>
            <a:off x="14867738" y="7207620"/>
            <a:ext cx="3464221" cy="841209"/>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s-SV" sz="3200">
                <a:solidFill>
                  <a:schemeClr val="tx1"/>
                </a:solidFill>
                <a:effectLst>
                  <a:outerShdw blurRad="38100" dist="38100" dir="2700000" algn="tl">
                    <a:srgbClr val="000000">
                      <a:alpha val="43137"/>
                    </a:srgbClr>
                  </a:outerShdw>
                </a:effectLst>
                <a:latin typeface="Montserrat Medium" panose="00000600000000000000" pitchFamily="2" charset="0"/>
                <a:cs typeface="Arial"/>
              </a:rPr>
              <a:t>Herramientas Tecnológicas</a:t>
            </a:r>
          </a:p>
        </p:txBody>
      </p:sp>
      <p:sp>
        <p:nvSpPr>
          <p:cNvPr id="3439" name="Google Shape;1060;p56">
            <a:extLst>
              <a:ext uri="{FF2B5EF4-FFF2-40B4-BE49-F238E27FC236}">
                <a16:creationId xmlns:a16="http://schemas.microsoft.com/office/drawing/2014/main" id="{B28FE47B-703C-7C02-5063-BAFA84A9175D}"/>
              </a:ext>
            </a:extLst>
          </p:cNvPr>
          <p:cNvSpPr txBox="1">
            <a:spLocks/>
          </p:cNvSpPr>
          <p:nvPr/>
        </p:nvSpPr>
        <p:spPr>
          <a:xfrm>
            <a:off x="15363068" y="10659502"/>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s-SV" sz="3200">
                <a:solidFill>
                  <a:schemeClr val="tx1"/>
                </a:solidFill>
                <a:effectLst>
                  <a:outerShdw blurRad="38100" dist="38100" dir="2700000" algn="tl">
                    <a:srgbClr val="000000">
                      <a:alpha val="43137"/>
                    </a:srgbClr>
                  </a:outerShdw>
                </a:effectLst>
                <a:latin typeface="Montserrat Medium" panose="00000600000000000000" pitchFamily="2" charset="0"/>
                <a:cs typeface="Arial"/>
              </a:rPr>
              <a:t>Virtual</a:t>
            </a:r>
          </a:p>
        </p:txBody>
      </p:sp>
      <p:sp>
        <p:nvSpPr>
          <p:cNvPr id="3440" name="Google Shape;1061;p56">
            <a:extLst>
              <a:ext uri="{FF2B5EF4-FFF2-40B4-BE49-F238E27FC236}">
                <a16:creationId xmlns:a16="http://schemas.microsoft.com/office/drawing/2014/main" id="{CD6AD427-7362-32A5-1106-7EA1B91EC7F3}"/>
              </a:ext>
            </a:extLst>
          </p:cNvPr>
          <p:cNvSpPr txBox="1">
            <a:spLocks/>
          </p:cNvSpPr>
          <p:nvPr/>
        </p:nvSpPr>
        <p:spPr>
          <a:xfrm>
            <a:off x="15268761" y="3465253"/>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n" sz="7200">
                <a:solidFill>
                  <a:schemeClr val="tx1"/>
                </a:solidFill>
                <a:latin typeface="Kanit ExtraBold"/>
                <a:cs typeface="Kanit ExtraBold"/>
                <a:sym typeface="Russo One"/>
              </a:rPr>
              <a:t>62%</a:t>
            </a:r>
          </a:p>
        </p:txBody>
      </p:sp>
      <p:sp>
        <p:nvSpPr>
          <p:cNvPr id="3441" name="Google Shape;1062;p56">
            <a:extLst>
              <a:ext uri="{FF2B5EF4-FFF2-40B4-BE49-F238E27FC236}">
                <a16:creationId xmlns:a16="http://schemas.microsoft.com/office/drawing/2014/main" id="{2902B563-1C30-9881-12B1-9729D4FDD9A9}"/>
              </a:ext>
            </a:extLst>
          </p:cNvPr>
          <p:cNvSpPr txBox="1">
            <a:spLocks/>
          </p:cNvSpPr>
          <p:nvPr/>
        </p:nvSpPr>
        <p:spPr>
          <a:xfrm>
            <a:off x="15103462" y="6457366"/>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n" sz="7200">
                <a:solidFill>
                  <a:schemeClr val="tx1"/>
                </a:solidFill>
                <a:latin typeface="Kanit ExtraBold"/>
                <a:cs typeface="Kanit ExtraBold"/>
                <a:sym typeface="Russo One"/>
              </a:rPr>
              <a:t>32%</a:t>
            </a:r>
          </a:p>
        </p:txBody>
      </p:sp>
      <p:sp>
        <p:nvSpPr>
          <p:cNvPr id="3442" name="Google Shape;1063;p56">
            <a:extLst>
              <a:ext uri="{FF2B5EF4-FFF2-40B4-BE49-F238E27FC236}">
                <a16:creationId xmlns:a16="http://schemas.microsoft.com/office/drawing/2014/main" id="{2AC67673-DED3-ADD5-B98C-E823856FC492}"/>
              </a:ext>
            </a:extLst>
          </p:cNvPr>
          <p:cNvSpPr txBox="1">
            <a:spLocks/>
          </p:cNvSpPr>
          <p:nvPr/>
        </p:nvSpPr>
        <p:spPr>
          <a:xfrm>
            <a:off x="15365536" y="10071126"/>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n" sz="7200">
                <a:solidFill>
                  <a:schemeClr val="tx1"/>
                </a:solidFill>
                <a:latin typeface="Kanit ExtraBold"/>
                <a:cs typeface="Kanit ExtraBold"/>
                <a:sym typeface="Russo One"/>
              </a:rPr>
              <a:t>6%</a:t>
            </a:r>
          </a:p>
        </p:txBody>
      </p:sp>
      <p:sp>
        <p:nvSpPr>
          <p:cNvPr id="3444" name="Google Shape;1043;p56">
            <a:extLst>
              <a:ext uri="{FF2B5EF4-FFF2-40B4-BE49-F238E27FC236}">
                <a16:creationId xmlns:a16="http://schemas.microsoft.com/office/drawing/2014/main" id="{4AA7D59E-5222-1676-68C1-C3ABB70E16F8}"/>
              </a:ext>
            </a:extLst>
          </p:cNvPr>
          <p:cNvSpPr txBox="1">
            <a:spLocks/>
          </p:cNvSpPr>
          <p:nvPr/>
        </p:nvSpPr>
        <p:spPr>
          <a:xfrm>
            <a:off x="7155975" y="9251093"/>
            <a:ext cx="5121218" cy="1752640"/>
          </a:xfrm>
          <a:prstGeom prst="rect">
            <a:avLst/>
          </a:prstGeom>
          <a:noFill/>
          <a:ln>
            <a:noFill/>
          </a:ln>
        </p:spPr>
        <p:txBody>
          <a:bodyPr spcFirstLastPara="1" wrap="square" lIns="243737" tIns="243737" rIns="243737" bIns="24373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3600"/>
              <a:buFont typeface="Paytone One"/>
              <a:buNone/>
              <a:defRPr sz="3600" b="1" i="0" u="none" strike="noStrike" cap="none">
                <a:solidFill>
                  <a:schemeClr val="dk1"/>
                </a:solidFill>
                <a:latin typeface="Paytone One"/>
                <a:ea typeface="Paytone One"/>
                <a:cs typeface="Paytone One"/>
                <a:sym typeface="Paytone One"/>
              </a:defRPr>
            </a:lvl9pPr>
          </a:lstStyle>
          <a:p>
            <a:r>
              <a:rPr lang="en" sz="7200" b="0">
                <a:solidFill>
                  <a:schemeClr val="tx2"/>
                </a:solidFill>
                <a:latin typeface="Kanit ExtraBold"/>
                <a:cs typeface="Kanit ExtraBold"/>
              </a:rPr>
              <a:t>$27.9 M</a:t>
            </a:r>
            <a:endParaRPr lang="en" sz="7200" b="0">
              <a:solidFill>
                <a:schemeClr val="tx2"/>
              </a:solidFill>
              <a:latin typeface="Kanit ExtraBold"/>
              <a:cs typeface="Kanit ExtraBold"/>
              <a:sym typeface="Arial"/>
            </a:endParaRPr>
          </a:p>
        </p:txBody>
      </p:sp>
      <p:sp>
        <p:nvSpPr>
          <p:cNvPr id="3445" name="CuadroTexto 3444">
            <a:extLst>
              <a:ext uri="{FF2B5EF4-FFF2-40B4-BE49-F238E27FC236}">
                <a16:creationId xmlns:a16="http://schemas.microsoft.com/office/drawing/2014/main" id="{E0D3B648-C0B1-D01C-5027-497C2DD82443}"/>
              </a:ext>
            </a:extLst>
          </p:cNvPr>
          <p:cNvSpPr txBox="1"/>
          <p:nvPr/>
        </p:nvSpPr>
        <p:spPr>
          <a:xfrm>
            <a:off x="6947884" y="7451178"/>
            <a:ext cx="5276479" cy="584775"/>
          </a:xfrm>
          <a:prstGeom prst="rect">
            <a:avLst/>
          </a:prstGeom>
          <a:noFill/>
        </p:spPr>
        <p:txBody>
          <a:bodyPr wrap="square">
            <a:spAutoFit/>
          </a:bodyPr>
          <a:lstStyle/>
          <a:p>
            <a:pPr algn="r"/>
            <a:r>
              <a:rPr lang="en" sz="3200">
                <a:solidFill>
                  <a:schemeClr val="tx2"/>
                </a:solidFill>
                <a:effectLst>
                  <a:outerShdw blurRad="38100" dist="38100" dir="2700000" algn="tl">
                    <a:srgbClr val="000000">
                      <a:alpha val="43137"/>
                    </a:srgbClr>
                  </a:outerShdw>
                </a:effectLst>
                <a:latin typeface="Montserrat Medium" panose="00000600000000000000" pitchFamily="2" charset="0"/>
              </a:rPr>
              <a:t>98.5% Participaciones</a:t>
            </a:r>
          </a:p>
        </p:txBody>
      </p:sp>
      <p:sp>
        <p:nvSpPr>
          <p:cNvPr id="3446" name="CuadroTexto 3445">
            <a:extLst>
              <a:ext uri="{FF2B5EF4-FFF2-40B4-BE49-F238E27FC236}">
                <a16:creationId xmlns:a16="http://schemas.microsoft.com/office/drawing/2014/main" id="{6A466338-03AB-2631-C05A-FF49B7BA6C24}"/>
              </a:ext>
            </a:extLst>
          </p:cNvPr>
          <p:cNvSpPr txBox="1"/>
          <p:nvPr/>
        </p:nvSpPr>
        <p:spPr>
          <a:xfrm>
            <a:off x="7930582" y="10511560"/>
            <a:ext cx="3486803" cy="584775"/>
          </a:xfrm>
          <a:prstGeom prst="rect">
            <a:avLst/>
          </a:prstGeom>
          <a:noFill/>
        </p:spPr>
        <p:txBody>
          <a:bodyPr wrap="square">
            <a:spAutoFit/>
          </a:bodyPr>
          <a:lstStyle/>
          <a:p>
            <a:pPr algn="r"/>
            <a:r>
              <a:rPr lang="en" sz="3200">
                <a:solidFill>
                  <a:schemeClr val="tx2"/>
                </a:solidFill>
                <a:effectLst>
                  <a:outerShdw blurRad="38100" dist="38100" dir="2700000" algn="tl">
                    <a:srgbClr val="000000">
                      <a:alpha val="43137"/>
                    </a:srgbClr>
                  </a:outerShdw>
                </a:effectLst>
                <a:latin typeface="Montserrat Medium" panose="00000600000000000000" pitchFamily="2" charset="0"/>
              </a:rPr>
              <a:t>86.6% Inversión</a:t>
            </a:r>
          </a:p>
        </p:txBody>
      </p:sp>
      <p:grpSp>
        <p:nvGrpSpPr>
          <p:cNvPr id="3447" name="Google Shape;13146;p89">
            <a:extLst>
              <a:ext uri="{FF2B5EF4-FFF2-40B4-BE49-F238E27FC236}">
                <a16:creationId xmlns:a16="http://schemas.microsoft.com/office/drawing/2014/main" id="{D093EF26-ED89-627C-871D-C9F1D024AA2F}"/>
              </a:ext>
            </a:extLst>
          </p:cNvPr>
          <p:cNvGrpSpPr/>
          <p:nvPr/>
        </p:nvGrpSpPr>
        <p:grpSpPr>
          <a:xfrm>
            <a:off x="13517718" y="6787425"/>
            <a:ext cx="1358832" cy="938040"/>
            <a:chOff x="2278533" y="2937377"/>
            <a:chExt cx="346788" cy="254704"/>
          </a:xfrm>
          <a:solidFill>
            <a:schemeClr val="tx1"/>
          </a:solidFill>
        </p:grpSpPr>
        <p:sp>
          <p:nvSpPr>
            <p:cNvPr id="3448" name="Google Shape;13147;p89">
              <a:extLst>
                <a:ext uri="{FF2B5EF4-FFF2-40B4-BE49-F238E27FC236}">
                  <a16:creationId xmlns:a16="http://schemas.microsoft.com/office/drawing/2014/main" id="{02EBF3B3-E5EC-F72E-F866-9811D818A89D}"/>
                </a:ext>
              </a:extLst>
            </p:cNvPr>
            <p:cNvSpPr/>
            <p:nvPr/>
          </p:nvSpPr>
          <p:spPr>
            <a:xfrm>
              <a:off x="2317557" y="2958607"/>
              <a:ext cx="270619" cy="184200"/>
            </a:xfrm>
            <a:custGeom>
              <a:avLst/>
              <a:gdLst/>
              <a:ahLst/>
              <a:cxnLst/>
              <a:rect l="l" t="t" r="r" b="b"/>
              <a:pathLst>
                <a:path w="8502" h="5787" extrusionOk="0">
                  <a:moveTo>
                    <a:pt x="2691" y="1179"/>
                  </a:moveTo>
                  <a:cubicBezTo>
                    <a:pt x="2882" y="1179"/>
                    <a:pt x="3049" y="1346"/>
                    <a:pt x="3049" y="1536"/>
                  </a:cubicBezTo>
                  <a:lnTo>
                    <a:pt x="3049" y="1881"/>
                  </a:lnTo>
                  <a:cubicBezTo>
                    <a:pt x="3049" y="2167"/>
                    <a:pt x="2810" y="2405"/>
                    <a:pt x="2525" y="2405"/>
                  </a:cubicBezTo>
                  <a:cubicBezTo>
                    <a:pt x="2227" y="2405"/>
                    <a:pt x="1989" y="2167"/>
                    <a:pt x="1989" y="1881"/>
                  </a:cubicBezTo>
                  <a:lnTo>
                    <a:pt x="1989" y="1536"/>
                  </a:lnTo>
                  <a:cubicBezTo>
                    <a:pt x="1989" y="1346"/>
                    <a:pt x="2156" y="1179"/>
                    <a:pt x="2346" y="1179"/>
                  </a:cubicBezTo>
                  <a:close/>
                  <a:moveTo>
                    <a:pt x="6787" y="1036"/>
                  </a:moveTo>
                  <a:cubicBezTo>
                    <a:pt x="6894" y="1036"/>
                    <a:pt x="6966" y="1108"/>
                    <a:pt x="6966" y="1215"/>
                  </a:cubicBezTo>
                  <a:lnTo>
                    <a:pt x="6966" y="1715"/>
                  </a:lnTo>
                  <a:cubicBezTo>
                    <a:pt x="6966" y="1774"/>
                    <a:pt x="6930" y="1834"/>
                    <a:pt x="6871" y="1870"/>
                  </a:cubicBezTo>
                  <a:cubicBezTo>
                    <a:pt x="6835" y="1893"/>
                    <a:pt x="6799" y="1941"/>
                    <a:pt x="6799" y="2000"/>
                  </a:cubicBezTo>
                  <a:lnTo>
                    <a:pt x="6799" y="2251"/>
                  </a:lnTo>
                  <a:cubicBezTo>
                    <a:pt x="6799" y="2334"/>
                    <a:pt x="6847" y="2381"/>
                    <a:pt x="6918" y="2405"/>
                  </a:cubicBezTo>
                  <a:lnTo>
                    <a:pt x="7335" y="2512"/>
                  </a:lnTo>
                  <a:cubicBezTo>
                    <a:pt x="7406" y="2524"/>
                    <a:pt x="7466" y="2596"/>
                    <a:pt x="7466" y="2691"/>
                  </a:cubicBezTo>
                  <a:lnTo>
                    <a:pt x="7466" y="2727"/>
                  </a:lnTo>
                  <a:lnTo>
                    <a:pt x="5739" y="2727"/>
                  </a:lnTo>
                  <a:lnTo>
                    <a:pt x="5739" y="2691"/>
                  </a:lnTo>
                  <a:cubicBezTo>
                    <a:pt x="5739" y="2596"/>
                    <a:pt x="5799" y="2536"/>
                    <a:pt x="5870" y="2512"/>
                  </a:cubicBezTo>
                  <a:lnTo>
                    <a:pt x="6287" y="2405"/>
                  </a:lnTo>
                  <a:cubicBezTo>
                    <a:pt x="6370" y="2381"/>
                    <a:pt x="6406" y="2334"/>
                    <a:pt x="6406" y="2251"/>
                  </a:cubicBezTo>
                  <a:lnTo>
                    <a:pt x="6406" y="2000"/>
                  </a:lnTo>
                  <a:cubicBezTo>
                    <a:pt x="6430" y="1941"/>
                    <a:pt x="6394" y="1893"/>
                    <a:pt x="6359" y="1870"/>
                  </a:cubicBezTo>
                  <a:cubicBezTo>
                    <a:pt x="6299" y="1834"/>
                    <a:pt x="6263" y="1774"/>
                    <a:pt x="6263" y="1715"/>
                  </a:cubicBezTo>
                  <a:lnTo>
                    <a:pt x="6263" y="1215"/>
                  </a:lnTo>
                  <a:cubicBezTo>
                    <a:pt x="6263" y="1108"/>
                    <a:pt x="6335" y="1036"/>
                    <a:pt x="6442" y="1036"/>
                  </a:cubicBezTo>
                  <a:close/>
                  <a:moveTo>
                    <a:pt x="8144" y="334"/>
                  </a:moveTo>
                  <a:lnTo>
                    <a:pt x="8144" y="2751"/>
                  </a:lnTo>
                  <a:lnTo>
                    <a:pt x="7787" y="2751"/>
                  </a:lnTo>
                  <a:lnTo>
                    <a:pt x="7787" y="2703"/>
                  </a:lnTo>
                  <a:cubicBezTo>
                    <a:pt x="7787" y="2477"/>
                    <a:pt x="7633" y="2274"/>
                    <a:pt x="7406" y="2215"/>
                  </a:cubicBezTo>
                  <a:lnTo>
                    <a:pt x="7109" y="2131"/>
                  </a:lnTo>
                  <a:lnTo>
                    <a:pt x="7109" y="2096"/>
                  </a:lnTo>
                  <a:cubicBezTo>
                    <a:pt x="7216" y="2000"/>
                    <a:pt x="7275" y="1870"/>
                    <a:pt x="7275" y="1715"/>
                  </a:cubicBezTo>
                  <a:lnTo>
                    <a:pt x="7275" y="1215"/>
                  </a:lnTo>
                  <a:cubicBezTo>
                    <a:pt x="7275" y="929"/>
                    <a:pt x="7049" y="703"/>
                    <a:pt x="6775" y="703"/>
                  </a:cubicBezTo>
                  <a:lnTo>
                    <a:pt x="6430" y="703"/>
                  </a:lnTo>
                  <a:cubicBezTo>
                    <a:pt x="6144" y="703"/>
                    <a:pt x="5918" y="929"/>
                    <a:pt x="5918" y="1215"/>
                  </a:cubicBezTo>
                  <a:lnTo>
                    <a:pt x="5918" y="1715"/>
                  </a:lnTo>
                  <a:cubicBezTo>
                    <a:pt x="5918" y="1870"/>
                    <a:pt x="5978" y="2000"/>
                    <a:pt x="6085" y="2096"/>
                  </a:cubicBezTo>
                  <a:lnTo>
                    <a:pt x="6085" y="2131"/>
                  </a:lnTo>
                  <a:lnTo>
                    <a:pt x="5787" y="2215"/>
                  </a:lnTo>
                  <a:cubicBezTo>
                    <a:pt x="5561" y="2274"/>
                    <a:pt x="5418" y="2465"/>
                    <a:pt x="5418" y="2703"/>
                  </a:cubicBezTo>
                  <a:lnTo>
                    <a:pt x="5418" y="2751"/>
                  </a:lnTo>
                  <a:lnTo>
                    <a:pt x="5061" y="2751"/>
                  </a:lnTo>
                  <a:lnTo>
                    <a:pt x="5061" y="334"/>
                  </a:lnTo>
                  <a:close/>
                  <a:moveTo>
                    <a:pt x="2691" y="2715"/>
                  </a:moveTo>
                  <a:lnTo>
                    <a:pt x="2691" y="2786"/>
                  </a:lnTo>
                  <a:cubicBezTo>
                    <a:pt x="2703" y="2846"/>
                    <a:pt x="2727" y="2905"/>
                    <a:pt x="2751" y="2965"/>
                  </a:cubicBezTo>
                  <a:lnTo>
                    <a:pt x="2525" y="3191"/>
                  </a:lnTo>
                  <a:lnTo>
                    <a:pt x="2513" y="3191"/>
                  </a:lnTo>
                  <a:lnTo>
                    <a:pt x="2287" y="2965"/>
                  </a:lnTo>
                  <a:cubicBezTo>
                    <a:pt x="2322" y="2929"/>
                    <a:pt x="2334" y="2870"/>
                    <a:pt x="2334" y="2810"/>
                  </a:cubicBezTo>
                  <a:lnTo>
                    <a:pt x="2334" y="2715"/>
                  </a:lnTo>
                  <a:close/>
                  <a:moveTo>
                    <a:pt x="3037" y="3143"/>
                  </a:moveTo>
                  <a:lnTo>
                    <a:pt x="3346" y="3263"/>
                  </a:lnTo>
                  <a:cubicBezTo>
                    <a:pt x="3477" y="3310"/>
                    <a:pt x="3572" y="3441"/>
                    <a:pt x="3572" y="3596"/>
                  </a:cubicBezTo>
                  <a:lnTo>
                    <a:pt x="3572" y="4608"/>
                  </a:lnTo>
                  <a:cubicBezTo>
                    <a:pt x="3572" y="4715"/>
                    <a:pt x="3501" y="4787"/>
                    <a:pt x="3394" y="4787"/>
                  </a:cubicBezTo>
                  <a:lnTo>
                    <a:pt x="2691" y="4787"/>
                  </a:lnTo>
                  <a:lnTo>
                    <a:pt x="2691" y="4596"/>
                  </a:lnTo>
                  <a:lnTo>
                    <a:pt x="3049" y="4596"/>
                  </a:lnTo>
                  <a:cubicBezTo>
                    <a:pt x="3144" y="4596"/>
                    <a:pt x="3215" y="4513"/>
                    <a:pt x="3215" y="4429"/>
                  </a:cubicBezTo>
                  <a:lnTo>
                    <a:pt x="3215" y="3917"/>
                  </a:lnTo>
                  <a:cubicBezTo>
                    <a:pt x="3215" y="3834"/>
                    <a:pt x="3144" y="3763"/>
                    <a:pt x="3049" y="3763"/>
                  </a:cubicBezTo>
                  <a:cubicBezTo>
                    <a:pt x="2965" y="3763"/>
                    <a:pt x="2882" y="3834"/>
                    <a:pt x="2882" y="3917"/>
                  </a:cubicBezTo>
                  <a:lnTo>
                    <a:pt x="2882" y="4275"/>
                  </a:lnTo>
                  <a:lnTo>
                    <a:pt x="2191" y="4275"/>
                  </a:lnTo>
                  <a:lnTo>
                    <a:pt x="2191" y="3917"/>
                  </a:lnTo>
                  <a:cubicBezTo>
                    <a:pt x="2191" y="3834"/>
                    <a:pt x="2108" y="3763"/>
                    <a:pt x="2025" y="3763"/>
                  </a:cubicBezTo>
                  <a:cubicBezTo>
                    <a:pt x="1929" y="3763"/>
                    <a:pt x="1858" y="3834"/>
                    <a:pt x="1858" y="3917"/>
                  </a:cubicBezTo>
                  <a:lnTo>
                    <a:pt x="1858" y="4429"/>
                  </a:lnTo>
                  <a:cubicBezTo>
                    <a:pt x="1858" y="4513"/>
                    <a:pt x="1929" y="4596"/>
                    <a:pt x="2025" y="4596"/>
                  </a:cubicBezTo>
                  <a:lnTo>
                    <a:pt x="2382" y="4596"/>
                  </a:lnTo>
                  <a:lnTo>
                    <a:pt x="2382" y="4787"/>
                  </a:lnTo>
                  <a:lnTo>
                    <a:pt x="1679" y="4787"/>
                  </a:lnTo>
                  <a:cubicBezTo>
                    <a:pt x="1572" y="4787"/>
                    <a:pt x="1501" y="4715"/>
                    <a:pt x="1501" y="4608"/>
                  </a:cubicBezTo>
                  <a:lnTo>
                    <a:pt x="1501" y="3596"/>
                  </a:lnTo>
                  <a:lnTo>
                    <a:pt x="1489" y="3596"/>
                  </a:lnTo>
                  <a:cubicBezTo>
                    <a:pt x="1489" y="3441"/>
                    <a:pt x="1572" y="3310"/>
                    <a:pt x="1715" y="3263"/>
                  </a:cubicBezTo>
                  <a:lnTo>
                    <a:pt x="2025" y="3143"/>
                  </a:lnTo>
                  <a:lnTo>
                    <a:pt x="2287" y="3417"/>
                  </a:lnTo>
                  <a:cubicBezTo>
                    <a:pt x="2346" y="3477"/>
                    <a:pt x="2441" y="3501"/>
                    <a:pt x="2525" y="3501"/>
                  </a:cubicBezTo>
                  <a:cubicBezTo>
                    <a:pt x="2620" y="3501"/>
                    <a:pt x="2691" y="3477"/>
                    <a:pt x="2763" y="3417"/>
                  </a:cubicBezTo>
                  <a:lnTo>
                    <a:pt x="3037" y="3143"/>
                  </a:lnTo>
                  <a:close/>
                  <a:moveTo>
                    <a:pt x="4727" y="4763"/>
                  </a:moveTo>
                  <a:lnTo>
                    <a:pt x="4727" y="5465"/>
                  </a:lnTo>
                  <a:lnTo>
                    <a:pt x="298" y="5465"/>
                  </a:lnTo>
                  <a:lnTo>
                    <a:pt x="298" y="4763"/>
                  </a:lnTo>
                  <a:lnTo>
                    <a:pt x="1191" y="4763"/>
                  </a:lnTo>
                  <a:cubicBezTo>
                    <a:pt x="1251" y="4965"/>
                    <a:pt x="1441" y="5108"/>
                    <a:pt x="1667" y="5108"/>
                  </a:cubicBezTo>
                  <a:lnTo>
                    <a:pt x="3358" y="5108"/>
                  </a:lnTo>
                  <a:cubicBezTo>
                    <a:pt x="3584" y="5108"/>
                    <a:pt x="3763" y="4965"/>
                    <a:pt x="3834" y="4763"/>
                  </a:cubicBezTo>
                  <a:close/>
                  <a:moveTo>
                    <a:pt x="6763" y="3775"/>
                  </a:moveTo>
                  <a:cubicBezTo>
                    <a:pt x="6871" y="3775"/>
                    <a:pt x="6942" y="3846"/>
                    <a:pt x="6942" y="3953"/>
                  </a:cubicBezTo>
                  <a:lnTo>
                    <a:pt x="6942" y="4453"/>
                  </a:lnTo>
                  <a:cubicBezTo>
                    <a:pt x="6942" y="4513"/>
                    <a:pt x="6918" y="4572"/>
                    <a:pt x="6859" y="4608"/>
                  </a:cubicBezTo>
                  <a:cubicBezTo>
                    <a:pt x="6811" y="4632"/>
                    <a:pt x="6787" y="4679"/>
                    <a:pt x="6787" y="4739"/>
                  </a:cubicBezTo>
                  <a:lnTo>
                    <a:pt x="6787" y="4989"/>
                  </a:lnTo>
                  <a:cubicBezTo>
                    <a:pt x="6787" y="5060"/>
                    <a:pt x="6823" y="5120"/>
                    <a:pt x="6906" y="5144"/>
                  </a:cubicBezTo>
                  <a:lnTo>
                    <a:pt x="7323" y="5251"/>
                  </a:lnTo>
                  <a:cubicBezTo>
                    <a:pt x="7394" y="5263"/>
                    <a:pt x="7454" y="5334"/>
                    <a:pt x="7454" y="5429"/>
                  </a:cubicBezTo>
                  <a:lnTo>
                    <a:pt x="7454" y="5465"/>
                  </a:lnTo>
                  <a:lnTo>
                    <a:pt x="5739" y="5465"/>
                  </a:lnTo>
                  <a:lnTo>
                    <a:pt x="5739" y="5429"/>
                  </a:lnTo>
                  <a:cubicBezTo>
                    <a:pt x="5739" y="5334"/>
                    <a:pt x="5799" y="5275"/>
                    <a:pt x="5882" y="5251"/>
                  </a:cubicBezTo>
                  <a:lnTo>
                    <a:pt x="6287" y="5144"/>
                  </a:lnTo>
                  <a:cubicBezTo>
                    <a:pt x="6370" y="5120"/>
                    <a:pt x="6406" y="5060"/>
                    <a:pt x="6406" y="4989"/>
                  </a:cubicBezTo>
                  <a:lnTo>
                    <a:pt x="6406" y="4739"/>
                  </a:lnTo>
                  <a:cubicBezTo>
                    <a:pt x="6406" y="4679"/>
                    <a:pt x="6382" y="4632"/>
                    <a:pt x="6335" y="4608"/>
                  </a:cubicBezTo>
                  <a:cubicBezTo>
                    <a:pt x="6275" y="4572"/>
                    <a:pt x="6251" y="4513"/>
                    <a:pt x="6251" y="4453"/>
                  </a:cubicBezTo>
                  <a:lnTo>
                    <a:pt x="6251" y="3953"/>
                  </a:lnTo>
                  <a:cubicBezTo>
                    <a:pt x="6251" y="3846"/>
                    <a:pt x="6323" y="3775"/>
                    <a:pt x="6430" y="3775"/>
                  </a:cubicBezTo>
                  <a:close/>
                  <a:moveTo>
                    <a:pt x="8156" y="3060"/>
                  </a:moveTo>
                  <a:lnTo>
                    <a:pt x="8156" y="5465"/>
                  </a:lnTo>
                  <a:lnTo>
                    <a:pt x="7799" y="5465"/>
                  </a:lnTo>
                  <a:lnTo>
                    <a:pt x="7799" y="5429"/>
                  </a:lnTo>
                  <a:cubicBezTo>
                    <a:pt x="7799" y="5203"/>
                    <a:pt x="7644" y="4989"/>
                    <a:pt x="7430" y="4929"/>
                  </a:cubicBezTo>
                  <a:lnTo>
                    <a:pt x="7132" y="4858"/>
                  </a:lnTo>
                  <a:lnTo>
                    <a:pt x="7132" y="4810"/>
                  </a:lnTo>
                  <a:cubicBezTo>
                    <a:pt x="7228" y="4727"/>
                    <a:pt x="7287" y="4596"/>
                    <a:pt x="7287" y="4441"/>
                  </a:cubicBezTo>
                  <a:lnTo>
                    <a:pt x="7287" y="3941"/>
                  </a:lnTo>
                  <a:cubicBezTo>
                    <a:pt x="7287" y="3655"/>
                    <a:pt x="7073" y="3429"/>
                    <a:pt x="6787" y="3429"/>
                  </a:cubicBezTo>
                  <a:lnTo>
                    <a:pt x="6442" y="3429"/>
                  </a:lnTo>
                  <a:cubicBezTo>
                    <a:pt x="6156" y="3429"/>
                    <a:pt x="5942" y="3655"/>
                    <a:pt x="5942" y="3941"/>
                  </a:cubicBezTo>
                  <a:lnTo>
                    <a:pt x="5942" y="4441"/>
                  </a:lnTo>
                  <a:cubicBezTo>
                    <a:pt x="5942" y="4596"/>
                    <a:pt x="6001" y="4727"/>
                    <a:pt x="6097" y="4810"/>
                  </a:cubicBezTo>
                  <a:lnTo>
                    <a:pt x="6097" y="4858"/>
                  </a:lnTo>
                  <a:lnTo>
                    <a:pt x="5799" y="4929"/>
                  </a:lnTo>
                  <a:cubicBezTo>
                    <a:pt x="5585" y="4989"/>
                    <a:pt x="5430" y="5191"/>
                    <a:pt x="5430" y="5429"/>
                  </a:cubicBezTo>
                  <a:lnTo>
                    <a:pt x="5430" y="5465"/>
                  </a:lnTo>
                  <a:lnTo>
                    <a:pt x="5073" y="5465"/>
                  </a:lnTo>
                  <a:lnTo>
                    <a:pt x="5073" y="3060"/>
                  </a:lnTo>
                  <a:close/>
                  <a:moveTo>
                    <a:pt x="167" y="0"/>
                  </a:moveTo>
                  <a:cubicBezTo>
                    <a:pt x="72" y="0"/>
                    <a:pt x="1" y="84"/>
                    <a:pt x="1" y="167"/>
                  </a:cubicBezTo>
                  <a:lnTo>
                    <a:pt x="1" y="5620"/>
                  </a:lnTo>
                  <a:cubicBezTo>
                    <a:pt x="1" y="5703"/>
                    <a:pt x="72" y="5787"/>
                    <a:pt x="167" y="5787"/>
                  </a:cubicBezTo>
                  <a:lnTo>
                    <a:pt x="8335" y="5787"/>
                  </a:lnTo>
                  <a:cubicBezTo>
                    <a:pt x="8418" y="5787"/>
                    <a:pt x="8502" y="5703"/>
                    <a:pt x="8502" y="5620"/>
                  </a:cubicBezTo>
                  <a:lnTo>
                    <a:pt x="8502" y="167"/>
                  </a:lnTo>
                  <a:cubicBezTo>
                    <a:pt x="8466" y="84"/>
                    <a:pt x="8395" y="24"/>
                    <a:pt x="8311" y="24"/>
                  </a:cubicBezTo>
                  <a:lnTo>
                    <a:pt x="1334" y="24"/>
                  </a:lnTo>
                  <a:cubicBezTo>
                    <a:pt x="1251" y="24"/>
                    <a:pt x="1167" y="95"/>
                    <a:pt x="1167" y="191"/>
                  </a:cubicBezTo>
                  <a:cubicBezTo>
                    <a:pt x="1167" y="274"/>
                    <a:pt x="1251" y="346"/>
                    <a:pt x="1334" y="346"/>
                  </a:cubicBezTo>
                  <a:lnTo>
                    <a:pt x="4763" y="346"/>
                  </a:lnTo>
                  <a:lnTo>
                    <a:pt x="4763" y="4453"/>
                  </a:lnTo>
                  <a:lnTo>
                    <a:pt x="3882" y="4453"/>
                  </a:lnTo>
                  <a:lnTo>
                    <a:pt x="3882" y="3608"/>
                  </a:lnTo>
                  <a:cubicBezTo>
                    <a:pt x="3882" y="3346"/>
                    <a:pt x="3703" y="3084"/>
                    <a:pt x="3453" y="2977"/>
                  </a:cubicBezTo>
                  <a:lnTo>
                    <a:pt x="3037" y="2822"/>
                  </a:lnTo>
                  <a:lnTo>
                    <a:pt x="3037" y="2798"/>
                  </a:lnTo>
                  <a:lnTo>
                    <a:pt x="3037" y="2572"/>
                  </a:lnTo>
                  <a:cubicBezTo>
                    <a:pt x="3239" y="2417"/>
                    <a:pt x="3382" y="2167"/>
                    <a:pt x="3382" y="1893"/>
                  </a:cubicBezTo>
                  <a:lnTo>
                    <a:pt x="3382" y="1560"/>
                  </a:lnTo>
                  <a:cubicBezTo>
                    <a:pt x="3382" y="1179"/>
                    <a:pt x="3084" y="881"/>
                    <a:pt x="2703" y="881"/>
                  </a:cubicBezTo>
                  <a:lnTo>
                    <a:pt x="2370" y="881"/>
                  </a:lnTo>
                  <a:cubicBezTo>
                    <a:pt x="1989" y="881"/>
                    <a:pt x="1691" y="1179"/>
                    <a:pt x="1691" y="1560"/>
                  </a:cubicBezTo>
                  <a:lnTo>
                    <a:pt x="1691" y="1893"/>
                  </a:lnTo>
                  <a:cubicBezTo>
                    <a:pt x="1691" y="2179"/>
                    <a:pt x="1834" y="2417"/>
                    <a:pt x="2037" y="2572"/>
                  </a:cubicBezTo>
                  <a:lnTo>
                    <a:pt x="2037" y="2810"/>
                  </a:lnTo>
                  <a:lnTo>
                    <a:pt x="2037" y="2822"/>
                  </a:lnTo>
                  <a:lnTo>
                    <a:pt x="1620" y="2989"/>
                  </a:lnTo>
                  <a:cubicBezTo>
                    <a:pt x="1370" y="3084"/>
                    <a:pt x="1191" y="3346"/>
                    <a:pt x="1191" y="3608"/>
                  </a:cubicBezTo>
                  <a:lnTo>
                    <a:pt x="1191" y="4453"/>
                  </a:lnTo>
                  <a:lnTo>
                    <a:pt x="310" y="4453"/>
                  </a:lnTo>
                  <a:lnTo>
                    <a:pt x="310" y="334"/>
                  </a:lnTo>
                  <a:lnTo>
                    <a:pt x="667" y="334"/>
                  </a:lnTo>
                  <a:cubicBezTo>
                    <a:pt x="763" y="334"/>
                    <a:pt x="834" y="262"/>
                    <a:pt x="834" y="167"/>
                  </a:cubicBezTo>
                  <a:cubicBezTo>
                    <a:pt x="834" y="84"/>
                    <a:pt x="763"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13148;p89">
              <a:extLst>
                <a:ext uri="{FF2B5EF4-FFF2-40B4-BE49-F238E27FC236}">
                  <a16:creationId xmlns:a16="http://schemas.microsoft.com/office/drawing/2014/main" id="{61A8F800-2AB4-9A99-5E6B-12D62537DFD4}"/>
                </a:ext>
              </a:extLst>
            </p:cNvPr>
            <p:cNvSpPr/>
            <p:nvPr/>
          </p:nvSpPr>
          <p:spPr>
            <a:xfrm>
              <a:off x="2278533" y="2937377"/>
              <a:ext cx="346788" cy="254704"/>
            </a:xfrm>
            <a:custGeom>
              <a:avLst/>
              <a:gdLst/>
              <a:ahLst/>
              <a:cxnLst/>
              <a:rect l="l" t="t" r="r" b="b"/>
              <a:pathLst>
                <a:path w="10895" h="8002" extrusionOk="0">
                  <a:moveTo>
                    <a:pt x="9871" y="310"/>
                  </a:moveTo>
                  <a:cubicBezTo>
                    <a:pt x="9978" y="310"/>
                    <a:pt x="10049" y="393"/>
                    <a:pt x="10049" y="489"/>
                  </a:cubicBezTo>
                  <a:lnTo>
                    <a:pt x="10049" y="6799"/>
                  </a:lnTo>
                  <a:lnTo>
                    <a:pt x="9692" y="6799"/>
                  </a:lnTo>
                  <a:cubicBezTo>
                    <a:pt x="9609" y="6799"/>
                    <a:pt x="9525" y="6882"/>
                    <a:pt x="9525" y="6966"/>
                  </a:cubicBezTo>
                  <a:cubicBezTo>
                    <a:pt x="9525" y="7061"/>
                    <a:pt x="9609" y="7132"/>
                    <a:pt x="9692" y="7132"/>
                  </a:cubicBezTo>
                  <a:lnTo>
                    <a:pt x="10537" y="7132"/>
                  </a:lnTo>
                  <a:cubicBezTo>
                    <a:pt x="10537" y="7132"/>
                    <a:pt x="10561" y="7132"/>
                    <a:pt x="10561" y="7144"/>
                  </a:cubicBezTo>
                  <a:lnTo>
                    <a:pt x="10561" y="7490"/>
                  </a:lnTo>
                  <a:cubicBezTo>
                    <a:pt x="10573" y="7585"/>
                    <a:pt x="10478" y="7668"/>
                    <a:pt x="10394" y="7668"/>
                  </a:cubicBezTo>
                  <a:lnTo>
                    <a:pt x="512" y="7668"/>
                  </a:lnTo>
                  <a:cubicBezTo>
                    <a:pt x="405" y="7668"/>
                    <a:pt x="334" y="7597"/>
                    <a:pt x="334" y="7490"/>
                  </a:cubicBezTo>
                  <a:lnTo>
                    <a:pt x="334" y="7144"/>
                  </a:lnTo>
                  <a:cubicBezTo>
                    <a:pt x="334" y="7144"/>
                    <a:pt x="334" y="7132"/>
                    <a:pt x="346" y="7132"/>
                  </a:cubicBezTo>
                  <a:lnTo>
                    <a:pt x="9037" y="7132"/>
                  </a:lnTo>
                  <a:cubicBezTo>
                    <a:pt x="9132" y="7132"/>
                    <a:pt x="9204" y="7061"/>
                    <a:pt x="9204" y="6966"/>
                  </a:cubicBezTo>
                  <a:cubicBezTo>
                    <a:pt x="9204" y="6882"/>
                    <a:pt x="9132" y="6799"/>
                    <a:pt x="9037" y="6799"/>
                  </a:cubicBezTo>
                  <a:lnTo>
                    <a:pt x="858" y="6799"/>
                  </a:lnTo>
                  <a:lnTo>
                    <a:pt x="858" y="489"/>
                  </a:lnTo>
                  <a:cubicBezTo>
                    <a:pt x="858" y="393"/>
                    <a:pt x="929" y="310"/>
                    <a:pt x="1036" y="310"/>
                  </a:cubicBezTo>
                  <a:close/>
                  <a:moveTo>
                    <a:pt x="1012" y="0"/>
                  </a:moveTo>
                  <a:cubicBezTo>
                    <a:pt x="738" y="0"/>
                    <a:pt x="512" y="227"/>
                    <a:pt x="512" y="512"/>
                  </a:cubicBezTo>
                  <a:lnTo>
                    <a:pt x="512" y="6823"/>
                  </a:lnTo>
                  <a:lnTo>
                    <a:pt x="334" y="6823"/>
                  </a:lnTo>
                  <a:cubicBezTo>
                    <a:pt x="155" y="6823"/>
                    <a:pt x="0" y="6966"/>
                    <a:pt x="0" y="7144"/>
                  </a:cubicBezTo>
                  <a:lnTo>
                    <a:pt x="0" y="7490"/>
                  </a:lnTo>
                  <a:cubicBezTo>
                    <a:pt x="0" y="7775"/>
                    <a:pt x="226" y="8001"/>
                    <a:pt x="512" y="8001"/>
                  </a:cubicBezTo>
                  <a:lnTo>
                    <a:pt x="10394" y="8001"/>
                  </a:lnTo>
                  <a:cubicBezTo>
                    <a:pt x="10680" y="8001"/>
                    <a:pt x="10894" y="7775"/>
                    <a:pt x="10894" y="7490"/>
                  </a:cubicBezTo>
                  <a:lnTo>
                    <a:pt x="10894" y="7144"/>
                  </a:lnTo>
                  <a:cubicBezTo>
                    <a:pt x="10883" y="6966"/>
                    <a:pt x="10728" y="6823"/>
                    <a:pt x="10561" y="6823"/>
                  </a:cubicBezTo>
                  <a:lnTo>
                    <a:pt x="10383" y="6823"/>
                  </a:lnTo>
                  <a:lnTo>
                    <a:pt x="10383" y="512"/>
                  </a:lnTo>
                  <a:cubicBezTo>
                    <a:pt x="10383" y="227"/>
                    <a:pt x="10156" y="0"/>
                    <a:pt x="9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0" name="Google Shape;13159;p89">
            <a:extLst>
              <a:ext uri="{FF2B5EF4-FFF2-40B4-BE49-F238E27FC236}">
                <a16:creationId xmlns:a16="http://schemas.microsoft.com/office/drawing/2014/main" id="{873B5103-728A-37FF-92E5-4ECE3D7BCB58}"/>
              </a:ext>
            </a:extLst>
          </p:cNvPr>
          <p:cNvGrpSpPr/>
          <p:nvPr/>
        </p:nvGrpSpPr>
        <p:grpSpPr>
          <a:xfrm>
            <a:off x="14278731" y="3397486"/>
            <a:ext cx="1246415" cy="1094046"/>
            <a:chOff x="1327676" y="2910480"/>
            <a:chExt cx="347934" cy="310024"/>
          </a:xfrm>
          <a:solidFill>
            <a:schemeClr val="tx1"/>
          </a:solidFill>
        </p:grpSpPr>
        <p:sp>
          <p:nvSpPr>
            <p:cNvPr id="3451" name="Google Shape;13160;p89">
              <a:extLst>
                <a:ext uri="{FF2B5EF4-FFF2-40B4-BE49-F238E27FC236}">
                  <a16:creationId xmlns:a16="http://schemas.microsoft.com/office/drawing/2014/main" id="{27A71214-CF9A-357C-AB65-A4C2A00F1C54}"/>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13161;p89">
              <a:extLst>
                <a:ext uri="{FF2B5EF4-FFF2-40B4-BE49-F238E27FC236}">
                  <a16:creationId xmlns:a16="http://schemas.microsoft.com/office/drawing/2014/main" id="{E0C760CD-049B-F60F-CA91-7B47543015AB}"/>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13162;p89">
              <a:extLst>
                <a:ext uri="{FF2B5EF4-FFF2-40B4-BE49-F238E27FC236}">
                  <a16:creationId xmlns:a16="http://schemas.microsoft.com/office/drawing/2014/main" id="{91CC43AD-D1A7-961E-D82F-56A7C845FB74}"/>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13163;p89">
              <a:extLst>
                <a:ext uri="{FF2B5EF4-FFF2-40B4-BE49-F238E27FC236}">
                  <a16:creationId xmlns:a16="http://schemas.microsoft.com/office/drawing/2014/main" id="{8F7F397E-384A-7D0A-9D26-C5CE1F29590E}"/>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13164;p89">
              <a:extLst>
                <a:ext uri="{FF2B5EF4-FFF2-40B4-BE49-F238E27FC236}">
                  <a16:creationId xmlns:a16="http://schemas.microsoft.com/office/drawing/2014/main" id="{1B557FEA-1C7F-61B3-4B21-630FD076A576}"/>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11674;p86">
            <a:extLst>
              <a:ext uri="{FF2B5EF4-FFF2-40B4-BE49-F238E27FC236}">
                <a16:creationId xmlns:a16="http://schemas.microsoft.com/office/drawing/2014/main" id="{4DF7FDE3-1A9F-078F-8723-FAFB5277D15C}"/>
              </a:ext>
            </a:extLst>
          </p:cNvPr>
          <p:cNvGrpSpPr/>
          <p:nvPr/>
        </p:nvGrpSpPr>
        <p:grpSpPr>
          <a:xfrm>
            <a:off x="14620164" y="9776370"/>
            <a:ext cx="1433103" cy="1304268"/>
            <a:chOff x="2633105" y="2431859"/>
            <a:chExt cx="363243" cy="328585"/>
          </a:xfrm>
          <a:solidFill>
            <a:schemeClr val="tx1"/>
          </a:solidFill>
        </p:grpSpPr>
        <p:sp>
          <p:nvSpPr>
            <p:cNvPr id="3457" name="Google Shape;11675;p86">
              <a:extLst>
                <a:ext uri="{FF2B5EF4-FFF2-40B4-BE49-F238E27FC236}">
                  <a16:creationId xmlns:a16="http://schemas.microsoft.com/office/drawing/2014/main" id="{49004B2C-9293-AF9E-644B-FC80F8EE3437}"/>
                </a:ext>
              </a:extLst>
            </p:cNvPr>
            <p:cNvSpPr/>
            <p:nvPr/>
          </p:nvSpPr>
          <p:spPr>
            <a:xfrm>
              <a:off x="2633105" y="2498260"/>
              <a:ext cx="250462" cy="262184"/>
            </a:xfrm>
            <a:custGeom>
              <a:avLst/>
              <a:gdLst/>
              <a:ahLst/>
              <a:cxnLst/>
              <a:rect l="l" t="t" r="r" b="b"/>
              <a:pathLst>
                <a:path w="7906" h="8276" extrusionOk="0">
                  <a:moveTo>
                    <a:pt x="5322" y="6644"/>
                  </a:moveTo>
                  <a:lnTo>
                    <a:pt x="5465" y="7263"/>
                  </a:lnTo>
                  <a:lnTo>
                    <a:pt x="4560" y="7263"/>
                  </a:lnTo>
                  <a:lnTo>
                    <a:pt x="4691" y="6644"/>
                  </a:lnTo>
                  <a:close/>
                  <a:moveTo>
                    <a:pt x="6465" y="7608"/>
                  </a:moveTo>
                  <a:lnTo>
                    <a:pt x="6465" y="7954"/>
                  </a:lnTo>
                  <a:lnTo>
                    <a:pt x="3548" y="7954"/>
                  </a:lnTo>
                  <a:lnTo>
                    <a:pt x="3548" y="7608"/>
                  </a:lnTo>
                  <a:close/>
                  <a:moveTo>
                    <a:pt x="167" y="0"/>
                  </a:moveTo>
                  <a:cubicBezTo>
                    <a:pt x="84" y="0"/>
                    <a:pt x="0" y="72"/>
                    <a:pt x="0" y="167"/>
                  </a:cubicBezTo>
                  <a:lnTo>
                    <a:pt x="0" y="6489"/>
                  </a:lnTo>
                  <a:cubicBezTo>
                    <a:pt x="0" y="6585"/>
                    <a:pt x="84" y="6656"/>
                    <a:pt x="167" y="6656"/>
                  </a:cubicBezTo>
                  <a:lnTo>
                    <a:pt x="4346" y="6656"/>
                  </a:lnTo>
                  <a:lnTo>
                    <a:pt x="4203" y="7287"/>
                  </a:lnTo>
                  <a:lnTo>
                    <a:pt x="3370" y="7287"/>
                  </a:lnTo>
                  <a:cubicBezTo>
                    <a:pt x="3274" y="7287"/>
                    <a:pt x="3203" y="7358"/>
                    <a:pt x="3203" y="7442"/>
                  </a:cubicBezTo>
                  <a:lnTo>
                    <a:pt x="3203" y="8120"/>
                  </a:lnTo>
                  <a:cubicBezTo>
                    <a:pt x="3203" y="8204"/>
                    <a:pt x="3274" y="8275"/>
                    <a:pt x="3370" y="8275"/>
                  </a:cubicBezTo>
                  <a:lnTo>
                    <a:pt x="6632" y="8275"/>
                  </a:lnTo>
                  <a:cubicBezTo>
                    <a:pt x="6715" y="8275"/>
                    <a:pt x="6787" y="8204"/>
                    <a:pt x="6787" y="8120"/>
                  </a:cubicBezTo>
                  <a:lnTo>
                    <a:pt x="6787" y="7442"/>
                  </a:lnTo>
                  <a:cubicBezTo>
                    <a:pt x="6787" y="7358"/>
                    <a:pt x="6715" y="7287"/>
                    <a:pt x="6632" y="7287"/>
                  </a:cubicBezTo>
                  <a:lnTo>
                    <a:pt x="5787" y="7287"/>
                  </a:lnTo>
                  <a:lnTo>
                    <a:pt x="5644" y="6656"/>
                  </a:lnTo>
                  <a:lnTo>
                    <a:pt x="7727" y="6656"/>
                  </a:lnTo>
                  <a:cubicBezTo>
                    <a:pt x="7823" y="6656"/>
                    <a:pt x="7894" y="6585"/>
                    <a:pt x="7894" y="6489"/>
                  </a:cubicBezTo>
                  <a:cubicBezTo>
                    <a:pt x="7906" y="6394"/>
                    <a:pt x="7834" y="6311"/>
                    <a:pt x="7739" y="6311"/>
                  </a:cubicBezTo>
                  <a:lnTo>
                    <a:pt x="345" y="6311"/>
                  </a:lnTo>
                  <a:lnTo>
                    <a:pt x="345" y="334"/>
                  </a:lnTo>
                  <a:lnTo>
                    <a:pt x="4763" y="334"/>
                  </a:lnTo>
                  <a:cubicBezTo>
                    <a:pt x="4858" y="334"/>
                    <a:pt x="4929" y="262"/>
                    <a:pt x="4929" y="167"/>
                  </a:cubicBezTo>
                  <a:cubicBezTo>
                    <a:pt x="4929" y="72"/>
                    <a:pt x="4858"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11676;p86">
              <a:extLst>
                <a:ext uri="{FF2B5EF4-FFF2-40B4-BE49-F238E27FC236}">
                  <a16:creationId xmlns:a16="http://schemas.microsoft.com/office/drawing/2014/main" id="{FBA616EF-8462-EA21-B723-504ECA22E7C8}"/>
                </a:ext>
              </a:extLst>
            </p:cNvPr>
            <p:cNvSpPr/>
            <p:nvPr/>
          </p:nvSpPr>
          <p:spPr>
            <a:xfrm>
              <a:off x="2772655" y="2680800"/>
              <a:ext cx="38491" cy="10613"/>
            </a:xfrm>
            <a:custGeom>
              <a:avLst/>
              <a:gdLst/>
              <a:ahLst/>
              <a:cxnLst/>
              <a:rect l="l" t="t" r="r" b="b"/>
              <a:pathLst>
                <a:path w="1215" h="335" extrusionOk="0">
                  <a:moveTo>
                    <a:pt x="167" y="1"/>
                  </a:moveTo>
                  <a:cubicBezTo>
                    <a:pt x="84" y="1"/>
                    <a:pt x="0" y="72"/>
                    <a:pt x="0" y="168"/>
                  </a:cubicBezTo>
                  <a:cubicBezTo>
                    <a:pt x="0" y="251"/>
                    <a:pt x="84" y="334"/>
                    <a:pt x="167" y="334"/>
                  </a:cubicBezTo>
                  <a:lnTo>
                    <a:pt x="1048" y="334"/>
                  </a:lnTo>
                  <a:cubicBezTo>
                    <a:pt x="1132" y="334"/>
                    <a:pt x="1215" y="251"/>
                    <a:pt x="1215" y="168"/>
                  </a:cubicBezTo>
                  <a:cubicBezTo>
                    <a:pt x="1215" y="72"/>
                    <a:pt x="1132"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11677;p86">
              <a:extLst>
                <a:ext uri="{FF2B5EF4-FFF2-40B4-BE49-F238E27FC236}">
                  <a16:creationId xmlns:a16="http://schemas.microsoft.com/office/drawing/2014/main" id="{95B4BE96-E612-31EC-8D64-557619BD53B6}"/>
                </a:ext>
              </a:extLst>
            </p:cNvPr>
            <p:cNvSpPr/>
            <p:nvPr/>
          </p:nvSpPr>
          <p:spPr>
            <a:xfrm>
              <a:off x="272928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11678;p86">
              <a:extLst>
                <a:ext uri="{FF2B5EF4-FFF2-40B4-BE49-F238E27FC236}">
                  <a16:creationId xmlns:a16="http://schemas.microsoft.com/office/drawing/2014/main" id="{83475BDE-A20B-36A2-663A-0A4485681461}"/>
                </a:ext>
              </a:extLst>
            </p:cNvPr>
            <p:cNvSpPr/>
            <p:nvPr/>
          </p:nvSpPr>
          <p:spPr>
            <a:xfrm>
              <a:off x="2774176" y="2583131"/>
              <a:ext cx="35482" cy="35862"/>
            </a:xfrm>
            <a:custGeom>
              <a:avLst/>
              <a:gdLst/>
              <a:ahLst/>
              <a:cxnLst/>
              <a:rect l="l" t="t" r="r" b="b"/>
              <a:pathLst>
                <a:path w="1120" h="1132" extrusionOk="0">
                  <a:moveTo>
                    <a:pt x="786" y="334"/>
                  </a:moveTo>
                  <a:lnTo>
                    <a:pt x="786" y="810"/>
                  </a:lnTo>
                  <a:lnTo>
                    <a:pt x="333" y="810"/>
                  </a:lnTo>
                  <a:lnTo>
                    <a:pt x="333" y="334"/>
                  </a:lnTo>
                  <a:close/>
                  <a:moveTo>
                    <a:pt x="167" y="0"/>
                  </a:moveTo>
                  <a:cubicBezTo>
                    <a:pt x="72" y="0"/>
                    <a:pt x="0" y="84"/>
                    <a:pt x="0" y="167"/>
                  </a:cubicBezTo>
                  <a:lnTo>
                    <a:pt x="0" y="977"/>
                  </a:lnTo>
                  <a:cubicBezTo>
                    <a:pt x="0" y="1060"/>
                    <a:pt x="72" y="1131"/>
                    <a:pt x="167" y="1131"/>
                  </a:cubicBezTo>
                  <a:lnTo>
                    <a:pt x="953" y="1131"/>
                  </a:lnTo>
                  <a:cubicBezTo>
                    <a:pt x="1048" y="1131"/>
                    <a:pt x="1119" y="1060"/>
                    <a:pt x="1119" y="977"/>
                  </a:cubicBezTo>
                  <a:lnTo>
                    <a:pt x="1119" y="167"/>
                  </a:lnTo>
                  <a:cubicBezTo>
                    <a:pt x="1119" y="84"/>
                    <a:pt x="1036"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11679;p86">
              <a:extLst>
                <a:ext uri="{FF2B5EF4-FFF2-40B4-BE49-F238E27FC236}">
                  <a16:creationId xmlns:a16="http://schemas.microsoft.com/office/drawing/2014/main" id="{8D135091-995A-C060-A8C6-F4CEC43F2279}"/>
                </a:ext>
              </a:extLst>
            </p:cNvPr>
            <p:cNvSpPr/>
            <p:nvPr/>
          </p:nvSpPr>
          <p:spPr>
            <a:xfrm>
              <a:off x="281792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11680;p86">
              <a:extLst>
                <a:ext uri="{FF2B5EF4-FFF2-40B4-BE49-F238E27FC236}">
                  <a16:creationId xmlns:a16="http://schemas.microsoft.com/office/drawing/2014/main" id="{22AD9D4A-D4BC-B53B-7788-A0269181C061}"/>
                </a:ext>
              </a:extLst>
            </p:cNvPr>
            <p:cNvSpPr/>
            <p:nvPr/>
          </p:nvSpPr>
          <p:spPr>
            <a:xfrm>
              <a:off x="2653475" y="2431859"/>
              <a:ext cx="342873" cy="275394"/>
            </a:xfrm>
            <a:custGeom>
              <a:avLst/>
              <a:gdLst/>
              <a:ahLst/>
              <a:cxnLst/>
              <a:rect l="l" t="t" r="r" b="b"/>
              <a:pathLst>
                <a:path w="10823" h="8693" extrusionOk="0">
                  <a:moveTo>
                    <a:pt x="6429" y="3001"/>
                  </a:moveTo>
                  <a:cubicBezTo>
                    <a:pt x="6715" y="3870"/>
                    <a:pt x="7489" y="4513"/>
                    <a:pt x="8406" y="4585"/>
                  </a:cubicBezTo>
                  <a:lnTo>
                    <a:pt x="8406" y="7359"/>
                  </a:lnTo>
                  <a:lnTo>
                    <a:pt x="310" y="7359"/>
                  </a:lnTo>
                  <a:lnTo>
                    <a:pt x="310" y="3001"/>
                  </a:lnTo>
                  <a:close/>
                  <a:moveTo>
                    <a:pt x="8608" y="1"/>
                  </a:moveTo>
                  <a:cubicBezTo>
                    <a:pt x="7430" y="1"/>
                    <a:pt x="6477" y="906"/>
                    <a:pt x="6358" y="2073"/>
                  </a:cubicBezTo>
                  <a:lnTo>
                    <a:pt x="4798" y="2073"/>
                  </a:lnTo>
                  <a:cubicBezTo>
                    <a:pt x="4703" y="2073"/>
                    <a:pt x="4632" y="2144"/>
                    <a:pt x="4632" y="2239"/>
                  </a:cubicBezTo>
                  <a:cubicBezTo>
                    <a:pt x="4632" y="2323"/>
                    <a:pt x="4703" y="2394"/>
                    <a:pt x="4798" y="2394"/>
                  </a:cubicBezTo>
                  <a:lnTo>
                    <a:pt x="6334" y="2394"/>
                  </a:lnTo>
                  <a:cubicBezTo>
                    <a:pt x="6334" y="2489"/>
                    <a:pt x="6358" y="2561"/>
                    <a:pt x="6370" y="2656"/>
                  </a:cubicBezTo>
                  <a:lnTo>
                    <a:pt x="167" y="2656"/>
                  </a:lnTo>
                  <a:cubicBezTo>
                    <a:pt x="72" y="2656"/>
                    <a:pt x="0" y="2727"/>
                    <a:pt x="0" y="2811"/>
                  </a:cubicBezTo>
                  <a:lnTo>
                    <a:pt x="0" y="7502"/>
                  </a:lnTo>
                  <a:cubicBezTo>
                    <a:pt x="0" y="7597"/>
                    <a:pt x="72" y="7668"/>
                    <a:pt x="167" y="7668"/>
                  </a:cubicBezTo>
                  <a:lnTo>
                    <a:pt x="8608" y="7668"/>
                  </a:lnTo>
                  <a:cubicBezTo>
                    <a:pt x="8692" y="7668"/>
                    <a:pt x="8763" y="7597"/>
                    <a:pt x="8763" y="7502"/>
                  </a:cubicBezTo>
                  <a:lnTo>
                    <a:pt x="8763" y="4561"/>
                  </a:lnTo>
                  <a:cubicBezTo>
                    <a:pt x="8858" y="4561"/>
                    <a:pt x="8966" y="4537"/>
                    <a:pt x="9049" y="4513"/>
                  </a:cubicBezTo>
                  <a:lnTo>
                    <a:pt x="9049" y="8371"/>
                  </a:lnTo>
                  <a:lnTo>
                    <a:pt x="7787" y="8371"/>
                  </a:lnTo>
                  <a:cubicBezTo>
                    <a:pt x="7692" y="8371"/>
                    <a:pt x="7620" y="8442"/>
                    <a:pt x="7620" y="8526"/>
                  </a:cubicBezTo>
                  <a:cubicBezTo>
                    <a:pt x="7620" y="8621"/>
                    <a:pt x="7692" y="8692"/>
                    <a:pt x="7787" y="8692"/>
                  </a:cubicBezTo>
                  <a:lnTo>
                    <a:pt x="9216" y="8692"/>
                  </a:lnTo>
                  <a:cubicBezTo>
                    <a:pt x="9299" y="8692"/>
                    <a:pt x="9382" y="8621"/>
                    <a:pt x="9382" y="8526"/>
                  </a:cubicBezTo>
                  <a:lnTo>
                    <a:pt x="9382" y="4406"/>
                  </a:lnTo>
                  <a:cubicBezTo>
                    <a:pt x="9632" y="4323"/>
                    <a:pt x="9858" y="4180"/>
                    <a:pt x="10061" y="4001"/>
                  </a:cubicBezTo>
                  <a:cubicBezTo>
                    <a:pt x="10466" y="3644"/>
                    <a:pt x="10728" y="3168"/>
                    <a:pt x="10823" y="2632"/>
                  </a:cubicBezTo>
                  <a:cubicBezTo>
                    <a:pt x="10823" y="2596"/>
                    <a:pt x="10763" y="2501"/>
                    <a:pt x="10668" y="2489"/>
                  </a:cubicBezTo>
                  <a:cubicBezTo>
                    <a:pt x="10656" y="2486"/>
                    <a:pt x="10643" y="2484"/>
                    <a:pt x="10630" y="2484"/>
                  </a:cubicBezTo>
                  <a:cubicBezTo>
                    <a:pt x="10558" y="2484"/>
                    <a:pt x="10488" y="2539"/>
                    <a:pt x="10478" y="2620"/>
                  </a:cubicBezTo>
                  <a:cubicBezTo>
                    <a:pt x="10359" y="3358"/>
                    <a:pt x="9835" y="3942"/>
                    <a:pt x="9168" y="4156"/>
                  </a:cubicBezTo>
                  <a:lnTo>
                    <a:pt x="9144" y="4156"/>
                  </a:lnTo>
                  <a:cubicBezTo>
                    <a:pt x="8966" y="4216"/>
                    <a:pt x="8763" y="4239"/>
                    <a:pt x="8573" y="4239"/>
                  </a:cubicBezTo>
                  <a:cubicBezTo>
                    <a:pt x="7513" y="4239"/>
                    <a:pt x="6656" y="3358"/>
                    <a:pt x="6656" y="2287"/>
                  </a:cubicBezTo>
                  <a:cubicBezTo>
                    <a:pt x="6656" y="1215"/>
                    <a:pt x="7513" y="346"/>
                    <a:pt x="8573" y="346"/>
                  </a:cubicBezTo>
                  <a:cubicBezTo>
                    <a:pt x="9513" y="346"/>
                    <a:pt x="10335" y="1061"/>
                    <a:pt x="10478" y="1989"/>
                  </a:cubicBezTo>
                  <a:cubicBezTo>
                    <a:pt x="10490" y="2084"/>
                    <a:pt x="10585" y="2144"/>
                    <a:pt x="10668" y="2144"/>
                  </a:cubicBezTo>
                  <a:cubicBezTo>
                    <a:pt x="10763" y="2132"/>
                    <a:pt x="10823" y="2037"/>
                    <a:pt x="10823" y="1953"/>
                  </a:cubicBezTo>
                  <a:cubicBezTo>
                    <a:pt x="10751" y="1418"/>
                    <a:pt x="10478" y="918"/>
                    <a:pt x="10073" y="572"/>
                  </a:cubicBezTo>
                  <a:cubicBezTo>
                    <a:pt x="9656" y="215"/>
                    <a:pt x="9144" y="1"/>
                    <a:pt x="8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11681;p86">
              <a:extLst>
                <a:ext uri="{FF2B5EF4-FFF2-40B4-BE49-F238E27FC236}">
                  <a16:creationId xmlns:a16="http://schemas.microsoft.com/office/drawing/2014/main" id="{501BC54F-2381-6760-EC6C-B2E093A4AA08}"/>
                </a:ext>
              </a:extLst>
            </p:cNvPr>
            <p:cNvSpPr/>
            <p:nvPr/>
          </p:nvSpPr>
          <p:spPr>
            <a:xfrm>
              <a:off x="2881286" y="2460529"/>
              <a:ext cx="87532" cy="87912"/>
            </a:xfrm>
            <a:custGeom>
              <a:avLst/>
              <a:gdLst/>
              <a:ahLst/>
              <a:cxnLst/>
              <a:rect l="l" t="t" r="r" b="b"/>
              <a:pathLst>
                <a:path w="2763" h="2775" extrusionOk="0">
                  <a:moveTo>
                    <a:pt x="1414" y="703"/>
                  </a:moveTo>
                  <a:cubicBezTo>
                    <a:pt x="1786" y="703"/>
                    <a:pt x="2084" y="1020"/>
                    <a:pt x="2084" y="1406"/>
                  </a:cubicBezTo>
                  <a:cubicBezTo>
                    <a:pt x="2084" y="1787"/>
                    <a:pt x="1775" y="2108"/>
                    <a:pt x="1394" y="2108"/>
                  </a:cubicBezTo>
                  <a:cubicBezTo>
                    <a:pt x="1013" y="2108"/>
                    <a:pt x="715" y="1787"/>
                    <a:pt x="715" y="1406"/>
                  </a:cubicBezTo>
                  <a:cubicBezTo>
                    <a:pt x="715" y="1013"/>
                    <a:pt x="1024" y="703"/>
                    <a:pt x="1394" y="703"/>
                  </a:cubicBezTo>
                  <a:cubicBezTo>
                    <a:pt x="1400" y="703"/>
                    <a:pt x="1407" y="703"/>
                    <a:pt x="1414" y="703"/>
                  </a:cubicBezTo>
                  <a:close/>
                  <a:moveTo>
                    <a:pt x="1382" y="1"/>
                  </a:moveTo>
                  <a:cubicBezTo>
                    <a:pt x="1286" y="1"/>
                    <a:pt x="1215" y="72"/>
                    <a:pt x="1215" y="167"/>
                  </a:cubicBezTo>
                  <a:lnTo>
                    <a:pt x="1215" y="370"/>
                  </a:lnTo>
                  <a:cubicBezTo>
                    <a:pt x="1048" y="406"/>
                    <a:pt x="917" y="465"/>
                    <a:pt x="786" y="560"/>
                  </a:cubicBezTo>
                  <a:lnTo>
                    <a:pt x="632" y="406"/>
                  </a:lnTo>
                  <a:cubicBezTo>
                    <a:pt x="607" y="374"/>
                    <a:pt x="559" y="356"/>
                    <a:pt x="511" y="356"/>
                  </a:cubicBezTo>
                  <a:cubicBezTo>
                    <a:pt x="467" y="356"/>
                    <a:pt x="422" y="371"/>
                    <a:pt x="393" y="406"/>
                  </a:cubicBezTo>
                  <a:cubicBezTo>
                    <a:pt x="334" y="465"/>
                    <a:pt x="322" y="584"/>
                    <a:pt x="393" y="644"/>
                  </a:cubicBezTo>
                  <a:lnTo>
                    <a:pt x="548" y="798"/>
                  </a:lnTo>
                  <a:cubicBezTo>
                    <a:pt x="453" y="929"/>
                    <a:pt x="393" y="1072"/>
                    <a:pt x="370" y="1227"/>
                  </a:cubicBezTo>
                  <a:lnTo>
                    <a:pt x="155" y="1227"/>
                  </a:lnTo>
                  <a:cubicBezTo>
                    <a:pt x="72" y="1227"/>
                    <a:pt x="0" y="1299"/>
                    <a:pt x="0" y="1394"/>
                  </a:cubicBezTo>
                  <a:cubicBezTo>
                    <a:pt x="0" y="1477"/>
                    <a:pt x="72" y="1549"/>
                    <a:pt x="155" y="1549"/>
                  </a:cubicBezTo>
                  <a:lnTo>
                    <a:pt x="370" y="1549"/>
                  </a:lnTo>
                  <a:cubicBezTo>
                    <a:pt x="393" y="1715"/>
                    <a:pt x="453" y="1870"/>
                    <a:pt x="548" y="1989"/>
                  </a:cubicBezTo>
                  <a:lnTo>
                    <a:pt x="393" y="2132"/>
                  </a:lnTo>
                  <a:cubicBezTo>
                    <a:pt x="334" y="2191"/>
                    <a:pt x="334" y="2311"/>
                    <a:pt x="393" y="2370"/>
                  </a:cubicBezTo>
                  <a:cubicBezTo>
                    <a:pt x="429" y="2406"/>
                    <a:pt x="477" y="2418"/>
                    <a:pt x="512" y="2418"/>
                  </a:cubicBezTo>
                  <a:cubicBezTo>
                    <a:pt x="560" y="2418"/>
                    <a:pt x="608" y="2394"/>
                    <a:pt x="632" y="2370"/>
                  </a:cubicBezTo>
                  <a:lnTo>
                    <a:pt x="786" y="2227"/>
                  </a:lnTo>
                  <a:cubicBezTo>
                    <a:pt x="905" y="2311"/>
                    <a:pt x="1048" y="2370"/>
                    <a:pt x="1215" y="2406"/>
                  </a:cubicBezTo>
                  <a:lnTo>
                    <a:pt x="1215" y="2608"/>
                  </a:lnTo>
                  <a:cubicBezTo>
                    <a:pt x="1215" y="2703"/>
                    <a:pt x="1286" y="2775"/>
                    <a:pt x="1382" y="2775"/>
                  </a:cubicBezTo>
                  <a:cubicBezTo>
                    <a:pt x="1465" y="2775"/>
                    <a:pt x="1548" y="2703"/>
                    <a:pt x="1548" y="2608"/>
                  </a:cubicBezTo>
                  <a:lnTo>
                    <a:pt x="1548" y="2430"/>
                  </a:lnTo>
                  <a:cubicBezTo>
                    <a:pt x="1703" y="2394"/>
                    <a:pt x="1846" y="2346"/>
                    <a:pt x="1977" y="2251"/>
                  </a:cubicBezTo>
                  <a:lnTo>
                    <a:pt x="2120" y="2394"/>
                  </a:lnTo>
                  <a:cubicBezTo>
                    <a:pt x="2156" y="2430"/>
                    <a:pt x="2203" y="2442"/>
                    <a:pt x="2239" y="2442"/>
                  </a:cubicBezTo>
                  <a:cubicBezTo>
                    <a:pt x="2286" y="2442"/>
                    <a:pt x="2334" y="2430"/>
                    <a:pt x="2358" y="2394"/>
                  </a:cubicBezTo>
                  <a:cubicBezTo>
                    <a:pt x="2417" y="2346"/>
                    <a:pt x="2441" y="2215"/>
                    <a:pt x="2358" y="2156"/>
                  </a:cubicBezTo>
                  <a:lnTo>
                    <a:pt x="2215" y="2013"/>
                  </a:lnTo>
                  <a:cubicBezTo>
                    <a:pt x="2298" y="1882"/>
                    <a:pt x="2358" y="1727"/>
                    <a:pt x="2394" y="1584"/>
                  </a:cubicBezTo>
                  <a:lnTo>
                    <a:pt x="2596" y="1584"/>
                  </a:lnTo>
                  <a:cubicBezTo>
                    <a:pt x="2691" y="1584"/>
                    <a:pt x="2763" y="1501"/>
                    <a:pt x="2763" y="1418"/>
                  </a:cubicBezTo>
                  <a:cubicBezTo>
                    <a:pt x="2763" y="1299"/>
                    <a:pt x="2691" y="1227"/>
                    <a:pt x="2608" y="1227"/>
                  </a:cubicBezTo>
                  <a:lnTo>
                    <a:pt x="2394" y="1227"/>
                  </a:lnTo>
                  <a:cubicBezTo>
                    <a:pt x="2370" y="1060"/>
                    <a:pt x="2310" y="906"/>
                    <a:pt x="2215" y="798"/>
                  </a:cubicBezTo>
                  <a:lnTo>
                    <a:pt x="2370" y="644"/>
                  </a:lnTo>
                  <a:cubicBezTo>
                    <a:pt x="2417" y="584"/>
                    <a:pt x="2417" y="465"/>
                    <a:pt x="2370" y="406"/>
                  </a:cubicBezTo>
                  <a:cubicBezTo>
                    <a:pt x="2340" y="376"/>
                    <a:pt x="2292" y="361"/>
                    <a:pt x="2245" y="361"/>
                  </a:cubicBezTo>
                  <a:cubicBezTo>
                    <a:pt x="2197" y="361"/>
                    <a:pt x="2150" y="376"/>
                    <a:pt x="2120" y="406"/>
                  </a:cubicBezTo>
                  <a:lnTo>
                    <a:pt x="1977" y="560"/>
                  </a:lnTo>
                  <a:cubicBezTo>
                    <a:pt x="1858" y="465"/>
                    <a:pt x="1715" y="406"/>
                    <a:pt x="1548" y="370"/>
                  </a:cubicBezTo>
                  <a:lnTo>
                    <a:pt x="1548" y="167"/>
                  </a:lnTo>
                  <a:cubicBezTo>
                    <a:pt x="1548" y="72"/>
                    <a:pt x="1477" y="1"/>
                    <a:pt x="1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11682;p86">
              <a:extLst>
                <a:ext uri="{FF2B5EF4-FFF2-40B4-BE49-F238E27FC236}">
                  <a16:creationId xmlns:a16="http://schemas.microsoft.com/office/drawing/2014/main" id="{49F68EAE-246C-B36B-C0E0-16045A97A515}"/>
                </a:ext>
              </a:extLst>
            </p:cNvPr>
            <p:cNvSpPr/>
            <p:nvPr/>
          </p:nvSpPr>
          <p:spPr>
            <a:xfrm>
              <a:off x="2908436" y="2488059"/>
              <a:ext cx="33612" cy="33993"/>
            </a:xfrm>
            <a:custGeom>
              <a:avLst/>
              <a:gdLst/>
              <a:ahLst/>
              <a:cxnLst/>
              <a:rect l="l" t="t" r="r" b="b"/>
              <a:pathLst>
                <a:path w="1061" h="1073" extrusionOk="0">
                  <a:moveTo>
                    <a:pt x="525" y="346"/>
                  </a:moveTo>
                  <a:cubicBezTo>
                    <a:pt x="632" y="346"/>
                    <a:pt x="715" y="430"/>
                    <a:pt x="715" y="537"/>
                  </a:cubicBezTo>
                  <a:cubicBezTo>
                    <a:pt x="715" y="632"/>
                    <a:pt x="632" y="727"/>
                    <a:pt x="525" y="727"/>
                  </a:cubicBezTo>
                  <a:cubicBezTo>
                    <a:pt x="417" y="727"/>
                    <a:pt x="334" y="632"/>
                    <a:pt x="334" y="537"/>
                  </a:cubicBezTo>
                  <a:cubicBezTo>
                    <a:pt x="334" y="430"/>
                    <a:pt x="417" y="346"/>
                    <a:pt x="525" y="346"/>
                  </a:cubicBezTo>
                  <a:close/>
                  <a:moveTo>
                    <a:pt x="525" y="1"/>
                  </a:moveTo>
                  <a:cubicBezTo>
                    <a:pt x="239" y="1"/>
                    <a:pt x="1" y="239"/>
                    <a:pt x="1" y="537"/>
                  </a:cubicBezTo>
                  <a:cubicBezTo>
                    <a:pt x="1" y="834"/>
                    <a:pt x="239" y="1072"/>
                    <a:pt x="525" y="1072"/>
                  </a:cubicBezTo>
                  <a:cubicBezTo>
                    <a:pt x="810" y="1072"/>
                    <a:pt x="1048" y="834"/>
                    <a:pt x="1048" y="537"/>
                  </a:cubicBezTo>
                  <a:cubicBezTo>
                    <a:pt x="1060" y="239"/>
                    <a:pt x="822"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9" name="Google Shape;9803;p83">
            <a:extLst>
              <a:ext uri="{FF2B5EF4-FFF2-40B4-BE49-F238E27FC236}">
                <a16:creationId xmlns:a16="http://schemas.microsoft.com/office/drawing/2014/main" id="{239E394A-89E7-B838-4FE9-5A2525587C12}"/>
              </a:ext>
            </a:extLst>
          </p:cNvPr>
          <p:cNvGrpSpPr/>
          <p:nvPr/>
        </p:nvGrpSpPr>
        <p:grpSpPr>
          <a:xfrm>
            <a:off x="19503174" y="5224062"/>
            <a:ext cx="1099493" cy="1339804"/>
            <a:chOff x="6974158" y="2789537"/>
            <a:chExt cx="255247" cy="327458"/>
          </a:xfrm>
          <a:solidFill>
            <a:schemeClr val="bg1"/>
          </a:solidFill>
        </p:grpSpPr>
        <p:sp>
          <p:nvSpPr>
            <p:cNvPr id="3480" name="Google Shape;9804;p83">
              <a:extLst>
                <a:ext uri="{FF2B5EF4-FFF2-40B4-BE49-F238E27FC236}">
                  <a16:creationId xmlns:a16="http://schemas.microsoft.com/office/drawing/2014/main" id="{33D21921-F4AB-6342-39E9-B094D7F1659C}"/>
                </a:ext>
              </a:extLst>
            </p:cNvPr>
            <p:cNvSpPr/>
            <p:nvPr/>
          </p:nvSpPr>
          <p:spPr>
            <a:xfrm>
              <a:off x="7066407" y="2897282"/>
              <a:ext cx="9876" cy="14798"/>
            </a:xfrm>
            <a:custGeom>
              <a:avLst/>
              <a:gdLst/>
              <a:ahLst/>
              <a:cxnLst/>
              <a:rect l="l" t="t" r="r" b="b"/>
              <a:pathLst>
                <a:path w="311" h="466" extrusionOk="0">
                  <a:moveTo>
                    <a:pt x="144" y="1"/>
                  </a:moveTo>
                  <a:cubicBezTo>
                    <a:pt x="60" y="1"/>
                    <a:pt x="1" y="84"/>
                    <a:pt x="1" y="155"/>
                  </a:cubicBezTo>
                  <a:lnTo>
                    <a:pt x="1" y="322"/>
                  </a:lnTo>
                  <a:cubicBezTo>
                    <a:pt x="1" y="405"/>
                    <a:pt x="72" y="465"/>
                    <a:pt x="144" y="465"/>
                  </a:cubicBezTo>
                  <a:cubicBezTo>
                    <a:pt x="227" y="465"/>
                    <a:pt x="299" y="394"/>
                    <a:pt x="299" y="322"/>
                  </a:cubicBezTo>
                  <a:lnTo>
                    <a:pt x="299" y="155"/>
                  </a:lnTo>
                  <a:cubicBezTo>
                    <a:pt x="310" y="60"/>
                    <a:pt x="239"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1" name="Google Shape;9805;p83">
              <a:extLst>
                <a:ext uri="{FF2B5EF4-FFF2-40B4-BE49-F238E27FC236}">
                  <a16:creationId xmlns:a16="http://schemas.microsoft.com/office/drawing/2014/main" id="{A91ED1BD-338C-2A34-4CD9-580AA84F2A46}"/>
                </a:ext>
              </a:extLst>
            </p:cNvPr>
            <p:cNvSpPr/>
            <p:nvPr/>
          </p:nvSpPr>
          <p:spPr>
            <a:xfrm>
              <a:off x="7127662" y="2897282"/>
              <a:ext cx="9495" cy="14798"/>
            </a:xfrm>
            <a:custGeom>
              <a:avLst/>
              <a:gdLst/>
              <a:ahLst/>
              <a:cxnLst/>
              <a:rect l="l" t="t" r="r" b="b"/>
              <a:pathLst>
                <a:path w="299" h="466" extrusionOk="0">
                  <a:moveTo>
                    <a:pt x="155" y="1"/>
                  </a:moveTo>
                  <a:cubicBezTo>
                    <a:pt x="60" y="1"/>
                    <a:pt x="1" y="84"/>
                    <a:pt x="1" y="155"/>
                  </a:cubicBezTo>
                  <a:lnTo>
                    <a:pt x="1" y="322"/>
                  </a:lnTo>
                  <a:cubicBezTo>
                    <a:pt x="1" y="405"/>
                    <a:pt x="84" y="465"/>
                    <a:pt x="155" y="465"/>
                  </a:cubicBezTo>
                  <a:cubicBezTo>
                    <a:pt x="227" y="465"/>
                    <a:pt x="298" y="394"/>
                    <a:pt x="298" y="322"/>
                  </a:cubicBezTo>
                  <a:lnTo>
                    <a:pt x="298" y="155"/>
                  </a:lnTo>
                  <a:cubicBezTo>
                    <a:pt x="298" y="60"/>
                    <a:pt x="239"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2" name="Google Shape;9806;p83">
              <a:extLst>
                <a:ext uri="{FF2B5EF4-FFF2-40B4-BE49-F238E27FC236}">
                  <a16:creationId xmlns:a16="http://schemas.microsoft.com/office/drawing/2014/main" id="{3342EA26-5D30-7F21-D829-E043BC5F7B3C}"/>
                </a:ext>
              </a:extLst>
            </p:cNvPr>
            <p:cNvSpPr/>
            <p:nvPr/>
          </p:nvSpPr>
          <p:spPr>
            <a:xfrm>
              <a:off x="7081935" y="2933292"/>
              <a:ext cx="40837" cy="14703"/>
            </a:xfrm>
            <a:custGeom>
              <a:avLst/>
              <a:gdLst/>
              <a:ahLst/>
              <a:cxnLst/>
              <a:rect l="l" t="t" r="r" b="b"/>
              <a:pathLst>
                <a:path w="1286" h="463" extrusionOk="0">
                  <a:moveTo>
                    <a:pt x="162" y="1"/>
                  </a:moveTo>
                  <a:cubicBezTo>
                    <a:pt x="125" y="1"/>
                    <a:pt x="89" y="16"/>
                    <a:pt x="60" y="45"/>
                  </a:cubicBezTo>
                  <a:cubicBezTo>
                    <a:pt x="0" y="105"/>
                    <a:pt x="0" y="200"/>
                    <a:pt x="60" y="260"/>
                  </a:cubicBezTo>
                  <a:cubicBezTo>
                    <a:pt x="191" y="391"/>
                    <a:pt x="417" y="462"/>
                    <a:pt x="655" y="462"/>
                  </a:cubicBezTo>
                  <a:cubicBezTo>
                    <a:pt x="893" y="462"/>
                    <a:pt x="1119" y="391"/>
                    <a:pt x="1250" y="260"/>
                  </a:cubicBezTo>
                  <a:cubicBezTo>
                    <a:pt x="1286" y="200"/>
                    <a:pt x="1286" y="105"/>
                    <a:pt x="1226" y="45"/>
                  </a:cubicBezTo>
                  <a:cubicBezTo>
                    <a:pt x="1197" y="16"/>
                    <a:pt x="1158" y="1"/>
                    <a:pt x="1119" y="1"/>
                  </a:cubicBezTo>
                  <a:cubicBezTo>
                    <a:pt x="1081" y="1"/>
                    <a:pt x="1042" y="16"/>
                    <a:pt x="1012" y="45"/>
                  </a:cubicBezTo>
                  <a:cubicBezTo>
                    <a:pt x="953" y="105"/>
                    <a:pt x="822" y="164"/>
                    <a:pt x="643" y="164"/>
                  </a:cubicBezTo>
                  <a:cubicBezTo>
                    <a:pt x="464" y="164"/>
                    <a:pt x="310" y="105"/>
                    <a:pt x="274" y="45"/>
                  </a:cubicBezTo>
                  <a:cubicBezTo>
                    <a:pt x="238" y="16"/>
                    <a:pt x="199"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3" name="Google Shape;9807;p83">
              <a:extLst>
                <a:ext uri="{FF2B5EF4-FFF2-40B4-BE49-F238E27FC236}">
                  <a16:creationId xmlns:a16="http://schemas.microsoft.com/office/drawing/2014/main" id="{0FF7D4A7-AB9C-4252-D559-F26DAAC84BDA}"/>
                </a:ext>
              </a:extLst>
            </p:cNvPr>
            <p:cNvSpPr/>
            <p:nvPr/>
          </p:nvSpPr>
          <p:spPr>
            <a:xfrm>
              <a:off x="6974158" y="2789537"/>
              <a:ext cx="255247" cy="327458"/>
            </a:xfrm>
            <a:custGeom>
              <a:avLst/>
              <a:gdLst/>
              <a:ahLst/>
              <a:cxnLst/>
              <a:rect l="l" t="t" r="r" b="b"/>
              <a:pathLst>
                <a:path w="8038" h="10312" extrusionOk="0">
                  <a:moveTo>
                    <a:pt x="6228" y="2167"/>
                  </a:moveTo>
                  <a:lnTo>
                    <a:pt x="6132" y="3239"/>
                  </a:lnTo>
                  <a:lnTo>
                    <a:pt x="6121" y="3239"/>
                  </a:lnTo>
                  <a:cubicBezTo>
                    <a:pt x="6025" y="3239"/>
                    <a:pt x="5942" y="3156"/>
                    <a:pt x="5942" y="3060"/>
                  </a:cubicBezTo>
                  <a:lnTo>
                    <a:pt x="5942" y="2227"/>
                  </a:lnTo>
                  <a:cubicBezTo>
                    <a:pt x="6049" y="2227"/>
                    <a:pt x="6132" y="2191"/>
                    <a:pt x="6228" y="2167"/>
                  </a:cubicBezTo>
                  <a:close/>
                  <a:moveTo>
                    <a:pt x="5787" y="322"/>
                  </a:moveTo>
                  <a:cubicBezTo>
                    <a:pt x="6240" y="322"/>
                    <a:pt x="6609" y="691"/>
                    <a:pt x="6609" y="1131"/>
                  </a:cubicBezTo>
                  <a:cubicBezTo>
                    <a:pt x="6609" y="1584"/>
                    <a:pt x="6240" y="1953"/>
                    <a:pt x="5787" y="1953"/>
                  </a:cubicBezTo>
                  <a:cubicBezTo>
                    <a:pt x="5490" y="1953"/>
                    <a:pt x="5228" y="1786"/>
                    <a:pt x="5073" y="1536"/>
                  </a:cubicBezTo>
                  <a:cubicBezTo>
                    <a:pt x="5048" y="1487"/>
                    <a:pt x="4996" y="1455"/>
                    <a:pt x="4942" y="1455"/>
                  </a:cubicBezTo>
                  <a:cubicBezTo>
                    <a:pt x="4918" y="1455"/>
                    <a:pt x="4893" y="1462"/>
                    <a:pt x="4870" y="1477"/>
                  </a:cubicBezTo>
                  <a:cubicBezTo>
                    <a:pt x="4799" y="1524"/>
                    <a:pt x="4763" y="1608"/>
                    <a:pt x="4811" y="1691"/>
                  </a:cubicBezTo>
                  <a:cubicBezTo>
                    <a:pt x="4823" y="1703"/>
                    <a:pt x="4823" y="1715"/>
                    <a:pt x="4835" y="1727"/>
                  </a:cubicBezTo>
                  <a:cubicBezTo>
                    <a:pt x="4775" y="1763"/>
                    <a:pt x="4716" y="1786"/>
                    <a:pt x="4656" y="1786"/>
                  </a:cubicBezTo>
                  <a:cubicBezTo>
                    <a:pt x="4477" y="1786"/>
                    <a:pt x="4335" y="1643"/>
                    <a:pt x="4335" y="1465"/>
                  </a:cubicBezTo>
                  <a:cubicBezTo>
                    <a:pt x="4335" y="1370"/>
                    <a:pt x="4263" y="1310"/>
                    <a:pt x="4180" y="1310"/>
                  </a:cubicBezTo>
                  <a:cubicBezTo>
                    <a:pt x="4108" y="1310"/>
                    <a:pt x="4037" y="1393"/>
                    <a:pt x="4037" y="1465"/>
                  </a:cubicBezTo>
                  <a:cubicBezTo>
                    <a:pt x="4037" y="1810"/>
                    <a:pt x="4323" y="2108"/>
                    <a:pt x="4680" y="2108"/>
                  </a:cubicBezTo>
                  <a:cubicBezTo>
                    <a:pt x="4811" y="2108"/>
                    <a:pt x="4942" y="2060"/>
                    <a:pt x="5061" y="1965"/>
                  </a:cubicBezTo>
                  <a:cubicBezTo>
                    <a:pt x="5228" y="2120"/>
                    <a:pt x="5442" y="2227"/>
                    <a:pt x="5668" y="2251"/>
                  </a:cubicBezTo>
                  <a:lnTo>
                    <a:pt x="5668" y="3072"/>
                  </a:lnTo>
                  <a:cubicBezTo>
                    <a:pt x="5668" y="3334"/>
                    <a:pt x="5882" y="3548"/>
                    <a:pt x="6144" y="3548"/>
                  </a:cubicBezTo>
                  <a:lnTo>
                    <a:pt x="6382" y="3548"/>
                  </a:lnTo>
                  <a:cubicBezTo>
                    <a:pt x="6454" y="3548"/>
                    <a:pt x="6513" y="3572"/>
                    <a:pt x="6573" y="3632"/>
                  </a:cubicBezTo>
                  <a:cubicBezTo>
                    <a:pt x="6621" y="3691"/>
                    <a:pt x="6656" y="3751"/>
                    <a:pt x="6633" y="3834"/>
                  </a:cubicBezTo>
                  <a:cubicBezTo>
                    <a:pt x="6621" y="3953"/>
                    <a:pt x="6502" y="4049"/>
                    <a:pt x="6371" y="4049"/>
                  </a:cubicBezTo>
                  <a:lnTo>
                    <a:pt x="6299" y="4049"/>
                  </a:lnTo>
                  <a:lnTo>
                    <a:pt x="6299" y="4037"/>
                  </a:lnTo>
                  <a:cubicBezTo>
                    <a:pt x="6299" y="3953"/>
                    <a:pt x="6216" y="3894"/>
                    <a:pt x="6144" y="3894"/>
                  </a:cubicBezTo>
                  <a:cubicBezTo>
                    <a:pt x="6061" y="3894"/>
                    <a:pt x="6001" y="3965"/>
                    <a:pt x="6001" y="4037"/>
                  </a:cubicBezTo>
                  <a:cubicBezTo>
                    <a:pt x="6001" y="5108"/>
                    <a:pt x="5120" y="5977"/>
                    <a:pt x="4049" y="5977"/>
                  </a:cubicBezTo>
                  <a:cubicBezTo>
                    <a:pt x="2953" y="5977"/>
                    <a:pt x="2084" y="5096"/>
                    <a:pt x="2084" y="4025"/>
                  </a:cubicBezTo>
                  <a:cubicBezTo>
                    <a:pt x="2084" y="3929"/>
                    <a:pt x="2013" y="3870"/>
                    <a:pt x="1941" y="3870"/>
                  </a:cubicBezTo>
                  <a:cubicBezTo>
                    <a:pt x="1858" y="3870"/>
                    <a:pt x="1787" y="3953"/>
                    <a:pt x="1787" y="4025"/>
                  </a:cubicBezTo>
                  <a:lnTo>
                    <a:pt x="1787" y="4037"/>
                  </a:lnTo>
                  <a:lnTo>
                    <a:pt x="1703" y="4037"/>
                  </a:lnTo>
                  <a:cubicBezTo>
                    <a:pt x="1620" y="4037"/>
                    <a:pt x="1560" y="4013"/>
                    <a:pt x="1501" y="3953"/>
                  </a:cubicBezTo>
                  <a:cubicBezTo>
                    <a:pt x="1465" y="3894"/>
                    <a:pt x="1429" y="3834"/>
                    <a:pt x="1441" y="3751"/>
                  </a:cubicBezTo>
                  <a:cubicBezTo>
                    <a:pt x="1465" y="3632"/>
                    <a:pt x="1584" y="3537"/>
                    <a:pt x="1715" y="3537"/>
                  </a:cubicBezTo>
                  <a:lnTo>
                    <a:pt x="1941" y="3537"/>
                  </a:lnTo>
                  <a:cubicBezTo>
                    <a:pt x="2203" y="3537"/>
                    <a:pt x="2418" y="3322"/>
                    <a:pt x="2418" y="3060"/>
                  </a:cubicBezTo>
                  <a:lnTo>
                    <a:pt x="2418" y="2358"/>
                  </a:lnTo>
                  <a:cubicBezTo>
                    <a:pt x="2418" y="2084"/>
                    <a:pt x="2632" y="1870"/>
                    <a:pt x="2906" y="1870"/>
                  </a:cubicBezTo>
                  <a:lnTo>
                    <a:pt x="3525" y="1870"/>
                  </a:lnTo>
                  <a:cubicBezTo>
                    <a:pt x="3620" y="1870"/>
                    <a:pt x="3680" y="1786"/>
                    <a:pt x="3680" y="1715"/>
                  </a:cubicBezTo>
                  <a:cubicBezTo>
                    <a:pt x="3680" y="1632"/>
                    <a:pt x="3608" y="1572"/>
                    <a:pt x="3525" y="1572"/>
                  </a:cubicBezTo>
                  <a:lnTo>
                    <a:pt x="2906" y="1572"/>
                  </a:lnTo>
                  <a:cubicBezTo>
                    <a:pt x="2477" y="1572"/>
                    <a:pt x="2120" y="1929"/>
                    <a:pt x="2120" y="2358"/>
                  </a:cubicBezTo>
                  <a:lnTo>
                    <a:pt x="2120" y="3060"/>
                  </a:lnTo>
                  <a:cubicBezTo>
                    <a:pt x="2120" y="3144"/>
                    <a:pt x="2037" y="3239"/>
                    <a:pt x="1941" y="3239"/>
                  </a:cubicBezTo>
                  <a:lnTo>
                    <a:pt x="1906" y="3239"/>
                  </a:lnTo>
                  <a:lnTo>
                    <a:pt x="1739" y="1572"/>
                  </a:lnTo>
                  <a:cubicBezTo>
                    <a:pt x="1715" y="1251"/>
                    <a:pt x="1822" y="929"/>
                    <a:pt x="2025" y="691"/>
                  </a:cubicBezTo>
                  <a:cubicBezTo>
                    <a:pt x="2239" y="453"/>
                    <a:pt x="2549" y="322"/>
                    <a:pt x="2870" y="322"/>
                  </a:cubicBezTo>
                  <a:close/>
                  <a:moveTo>
                    <a:pt x="5013" y="6013"/>
                  </a:moveTo>
                  <a:lnTo>
                    <a:pt x="5013" y="6537"/>
                  </a:lnTo>
                  <a:cubicBezTo>
                    <a:pt x="5013" y="6823"/>
                    <a:pt x="5204" y="7073"/>
                    <a:pt x="5478" y="7144"/>
                  </a:cubicBezTo>
                  <a:lnTo>
                    <a:pt x="5740" y="7227"/>
                  </a:lnTo>
                  <a:cubicBezTo>
                    <a:pt x="5668" y="7478"/>
                    <a:pt x="5537" y="7716"/>
                    <a:pt x="5370" y="7906"/>
                  </a:cubicBezTo>
                  <a:cubicBezTo>
                    <a:pt x="5311" y="7966"/>
                    <a:pt x="5323" y="8073"/>
                    <a:pt x="5382" y="8120"/>
                  </a:cubicBezTo>
                  <a:cubicBezTo>
                    <a:pt x="5418" y="8144"/>
                    <a:pt x="5442" y="8156"/>
                    <a:pt x="5490" y="8156"/>
                  </a:cubicBezTo>
                  <a:cubicBezTo>
                    <a:pt x="5537" y="8156"/>
                    <a:pt x="5585" y="8144"/>
                    <a:pt x="5609" y="8120"/>
                  </a:cubicBezTo>
                  <a:cubicBezTo>
                    <a:pt x="5823" y="7882"/>
                    <a:pt x="5966" y="7608"/>
                    <a:pt x="6061" y="7311"/>
                  </a:cubicBezTo>
                  <a:lnTo>
                    <a:pt x="6382" y="7418"/>
                  </a:lnTo>
                  <a:cubicBezTo>
                    <a:pt x="6204" y="7906"/>
                    <a:pt x="5930" y="8335"/>
                    <a:pt x="5525" y="8668"/>
                  </a:cubicBezTo>
                  <a:cubicBezTo>
                    <a:pt x="5085" y="9013"/>
                    <a:pt x="4573" y="9204"/>
                    <a:pt x="4001" y="9204"/>
                  </a:cubicBezTo>
                  <a:cubicBezTo>
                    <a:pt x="3442" y="9204"/>
                    <a:pt x="2918" y="9025"/>
                    <a:pt x="2489" y="8668"/>
                  </a:cubicBezTo>
                  <a:cubicBezTo>
                    <a:pt x="2096" y="8359"/>
                    <a:pt x="1810" y="7918"/>
                    <a:pt x="1668" y="7442"/>
                  </a:cubicBezTo>
                  <a:lnTo>
                    <a:pt x="2001" y="7347"/>
                  </a:lnTo>
                  <a:cubicBezTo>
                    <a:pt x="2108" y="7739"/>
                    <a:pt x="2358" y="8097"/>
                    <a:pt x="2680" y="8370"/>
                  </a:cubicBezTo>
                  <a:cubicBezTo>
                    <a:pt x="3049" y="8668"/>
                    <a:pt x="3513" y="8847"/>
                    <a:pt x="4001" y="8847"/>
                  </a:cubicBezTo>
                  <a:cubicBezTo>
                    <a:pt x="4382" y="8847"/>
                    <a:pt x="4739" y="8751"/>
                    <a:pt x="5049" y="8561"/>
                  </a:cubicBezTo>
                  <a:cubicBezTo>
                    <a:pt x="5120" y="8513"/>
                    <a:pt x="5132" y="8430"/>
                    <a:pt x="5109" y="8359"/>
                  </a:cubicBezTo>
                  <a:cubicBezTo>
                    <a:pt x="5077" y="8304"/>
                    <a:pt x="5031" y="8280"/>
                    <a:pt x="4979" y="8280"/>
                  </a:cubicBezTo>
                  <a:cubicBezTo>
                    <a:pt x="4952" y="8280"/>
                    <a:pt x="4923" y="8287"/>
                    <a:pt x="4894" y="8299"/>
                  </a:cubicBezTo>
                  <a:cubicBezTo>
                    <a:pt x="4632" y="8442"/>
                    <a:pt x="4311" y="8537"/>
                    <a:pt x="4001" y="8537"/>
                  </a:cubicBezTo>
                  <a:cubicBezTo>
                    <a:pt x="3215" y="8537"/>
                    <a:pt x="2513" y="8001"/>
                    <a:pt x="2299" y="7239"/>
                  </a:cubicBezTo>
                  <a:lnTo>
                    <a:pt x="2596" y="7144"/>
                  </a:lnTo>
                  <a:cubicBezTo>
                    <a:pt x="2858" y="7073"/>
                    <a:pt x="3049" y="6823"/>
                    <a:pt x="3049" y="6537"/>
                  </a:cubicBezTo>
                  <a:lnTo>
                    <a:pt x="3049" y="6013"/>
                  </a:lnTo>
                  <a:cubicBezTo>
                    <a:pt x="3346" y="6168"/>
                    <a:pt x="3680" y="6239"/>
                    <a:pt x="4037" y="6239"/>
                  </a:cubicBezTo>
                  <a:cubicBezTo>
                    <a:pt x="4394" y="6239"/>
                    <a:pt x="4716" y="6168"/>
                    <a:pt x="5013" y="6013"/>
                  </a:cubicBezTo>
                  <a:close/>
                  <a:moveTo>
                    <a:pt x="2870" y="0"/>
                  </a:moveTo>
                  <a:cubicBezTo>
                    <a:pt x="2477" y="0"/>
                    <a:pt x="2084" y="179"/>
                    <a:pt x="1799" y="477"/>
                  </a:cubicBezTo>
                  <a:cubicBezTo>
                    <a:pt x="1537" y="774"/>
                    <a:pt x="1406" y="1179"/>
                    <a:pt x="1429" y="1596"/>
                  </a:cubicBezTo>
                  <a:lnTo>
                    <a:pt x="1596" y="3251"/>
                  </a:lnTo>
                  <a:cubicBezTo>
                    <a:pt x="1358" y="3298"/>
                    <a:pt x="1144" y="3489"/>
                    <a:pt x="1132" y="3739"/>
                  </a:cubicBezTo>
                  <a:cubicBezTo>
                    <a:pt x="1120" y="3894"/>
                    <a:pt x="1168" y="4049"/>
                    <a:pt x="1263" y="4168"/>
                  </a:cubicBezTo>
                  <a:cubicBezTo>
                    <a:pt x="1370" y="4287"/>
                    <a:pt x="1525" y="4346"/>
                    <a:pt x="1680" y="4346"/>
                  </a:cubicBezTo>
                  <a:lnTo>
                    <a:pt x="1799" y="4346"/>
                  </a:lnTo>
                  <a:cubicBezTo>
                    <a:pt x="1894" y="4989"/>
                    <a:pt x="2251" y="5525"/>
                    <a:pt x="2739" y="5882"/>
                  </a:cubicBezTo>
                  <a:lnTo>
                    <a:pt x="2739" y="6585"/>
                  </a:lnTo>
                  <a:cubicBezTo>
                    <a:pt x="2739" y="6727"/>
                    <a:pt x="2632" y="6870"/>
                    <a:pt x="2501" y="6894"/>
                  </a:cubicBezTo>
                  <a:lnTo>
                    <a:pt x="810" y="7406"/>
                  </a:lnTo>
                  <a:cubicBezTo>
                    <a:pt x="322" y="7537"/>
                    <a:pt x="1" y="7978"/>
                    <a:pt x="1" y="8478"/>
                  </a:cubicBezTo>
                  <a:lnTo>
                    <a:pt x="1" y="10168"/>
                  </a:lnTo>
                  <a:cubicBezTo>
                    <a:pt x="1" y="10252"/>
                    <a:pt x="72" y="10311"/>
                    <a:pt x="144" y="10311"/>
                  </a:cubicBezTo>
                  <a:cubicBezTo>
                    <a:pt x="227" y="10311"/>
                    <a:pt x="298" y="10240"/>
                    <a:pt x="298" y="10168"/>
                  </a:cubicBezTo>
                  <a:lnTo>
                    <a:pt x="298" y="8466"/>
                  </a:lnTo>
                  <a:cubicBezTo>
                    <a:pt x="298" y="8109"/>
                    <a:pt x="537" y="7787"/>
                    <a:pt x="882" y="7680"/>
                  </a:cubicBezTo>
                  <a:lnTo>
                    <a:pt x="1370" y="7537"/>
                  </a:lnTo>
                  <a:cubicBezTo>
                    <a:pt x="1513" y="8073"/>
                    <a:pt x="1846" y="8549"/>
                    <a:pt x="2275" y="8906"/>
                  </a:cubicBezTo>
                  <a:cubicBezTo>
                    <a:pt x="2751" y="9287"/>
                    <a:pt x="3358" y="9502"/>
                    <a:pt x="3989" y="9502"/>
                  </a:cubicBezTo>
                  <a:cubicBezTo>
                    <a:pt x="4608" y="9502"/>
                    <a:pt x="5204" y="9287"/>
                    <a:pt x="5704" y="8906"/>
                  </a:cubicBezTo>
                  <a:cubicBezTo>
                    <a:pt x="6144" y="8549"/>
                    <a:pt x="6454" y="8073"/>
                    <a:pt x="6621" y="7537"/>
                  </a:cubicBezTo>
                  <a:lnTo>
                    <a:pt x="7144" y="7680"/>
                  </a:lnTo>
                  <a:cubicBezTo>
                    <a:pt x="7490" y="7787"/>
                    <a:pt x="7728" y="8097"/>
                    <a:pt x="7728" y="8466"/>
                  </a:cubicBezTo>
                  <a:lnTo>
                    <a:pt x="7728" y="10168"/>
                  </a:lnTo>
                  <a:cubicBezTo>
                    <a:pt x="7728" y="10252"/>
                    <a:pt x="7799" y="10311"/>
                    <a:pt x="7871" y="10311"/>
                  </a:cubicBezTo>
                  <a:cubicBezTo>
                    <a:pt x="7966" y="10311"/>
                    <a:pt x="8026" y="10240"/>
                    <a:pt x="8026" y="10168"/>
                  </a:cubicBezTo>
                  <a:lnTo>
                    <a:pt x="8026" y="8466"/>
                  </a:lnTo>
                  <a:cubicBezTo>
                    <a:pt x="8037" y="7966"/>
                    <a:pt x="7716" y="7525"/>
                    <a:pt x="7240" y="7382"/>
                  </a:cubicBezTo>
                  <a:lnTo>
                    <a:pt x="5537" y="6882"/>
                  </a:lnTo>
                  <a:cubicBezTo>
                    <a:pt x="5406" y="6835"/>
                    <a:pt x="5299" y="6704"/>
                    <a:pt x="5299" y="6573"/>
                  </a:cubicBezTo>
                  <a:lnTo>
                    <a:pt x="5299" y="5870"/>
                  </a:lnTo>
                  <a:cubicBezTo>
                    <a:pt x="5811" y="5525"/>
                    <a:pt x="6168" y="4977"/>
                    <a:pt x="6240" y="4334"/>
                  </a:cubicBezTo>
                  <a:lnTo>
                    <a:pt x="6323" y="4334"/>
                  </a:lnTo>
                  <a:cubicBezTo>
                    <a:pt x="6621" y="4334"/>
                    <a:pt x="6871" y="4108"/>
                    <a:pt x="6906" y="3846"/>
                  </a:cubicBezTo>
                  <a:cubicBezTo>
                    <a:pt x="6918" y="3691"/>
                    <a:pt x="6871" y="3525"/>
                    <a:pt x="6775" y="3417"/>
                  </a:cubicBezTo>
                  <a:cubicBezTo>
                    <a:pt x="6680" y="3322"/>
                    <a:pt x="6561" y="3251"/>
                    <a:pt x="6442" y="3239"/>
                  </a:cubicBezTo>
                  <a:lnTo>
                    <a:pt x="6549" y="1941"/>
                  </a:lnTo>
                  <a:cubicBezTo>
                    <a:pt x="6775" y="1727"/>
                    <a:pt x="6906" y="1453"/>
                    <a:pt x="6906" y="1120"/>
                  </a:cubicBezTo>
                  <a:cubicBezTo>
                    <a:pt x="6906" y="512"/>
                    <a:pt x="6394" y="0"/>
                    <a:pt x="5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4" name="Google Shape;9808;p83">
              <a:extLst>
                <a:ext uri="{FF2B5EF4-FFF2-40B4-BE49-F238E27FC236}">
                  <a16:creationId xmlns:a16="http://schemas.microsoft.com/office/drawing/2014/main" id="{6DD0FEE7-21D4-C732-3C96-017F078E6C35}"/>
                </a:ext>
              </a:extLst>
            </p:cNvPr>
            <p:cNvSpPr/>
            <p:nvPr/>
          </p:nvSpPr>
          <p:spPr>
            <a:xfrm>
              <a:off x="7061135" y="2881785"/>
              <a:ext cx="20069" cy="9495"/>
            </a:xfrm>
            <a:custGeom>
              <a:avLst/>
              <a:gdLst/>
              <a:ahLst/>
              <a:cxnLst/>
              <a:rect l="l" t="t" r="r" b="b"/>
              <a:pathLst>
                <a:path w="632" h="299" extrusionOk="0">
                  <a:moveTo>
                    <a:pt x="155" y="1"/>
                  </a:moveTo>
                  <a:cubicBezTo>
                    <a:pt x="60" y="1"/>
                    <a:pt x="0" y="72"/>
                    <a:pt x="0" y="155"/>
                  </a:cubicBezTo>
                  <a:cubicBezTo>
                    <a:pt x="0" y="227"/>
                    <a:pt x="72" y="298"/>
                    <a:pt x="155" y="298"/>
                  </a:cubicBezTo>
                  <a:lnTo>
                    <a:pt x="476" y="298"/>
                  </a:lnTo>
                  <a:cubicBezTo>
                    <a:pt x="560" y="298"/>
                    <a:pt x="631" y="227"/>
                    <a:pt x="631" y="155"/>
                  </a:cubicBezTo>
                  <a:cubicBezTo>
                    <a:pt x="631" y="72"/>
                    <a:pt x="572" y="1"/>
                    <a:pt x="4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5" name="Google Shape;9809;p83">
              <a:extLst>
                <a:ext uri="{FF2B5EF4-FFF2-40B4-BE49-F238E27FC236}">
                  <a16:creationId xmlns:a16="http://schemas.microsoft.com/office/drawing/2014/main" id="{47408981-1C67-7895-87E6-5EDC7A19FAD4}"/>
                </a:ext>
              </a:extLst>
            </p:cNvPr>
            <p:cNvSpPr/>
            <p:nvPr/>
          </p:nvSpPr>
          <p:spPr>
            <a:xfrm>
              <a:off x="7122740" y="2881785"/>
              <a:ext cx="19688" cy="9495"/>
            </a:xfrm>
            <a:custGeom>
              <a:avLst/>
              <a:gdLst/>
              <a:ahLst/>
              <a:cxnLst/>
              <a:rect l="l" t="t" r="r" b="b"/>
              <a:pathLst>
                <a:path w="620" h="299" extrusionOk="0">
                  <a:moveTo>
                    <a:pt x="144" y="1"/>
                  </a:moveTo>
                  <a:cubicBezTo>
                    <a:pt x="60" y="1"/>
                    <a:pt x="1" y="72"/>
                    <a:pt x="1" y="155"/>
                  </a:cubicBezTo>
                  <a:cubicBezTo>
                    <a:pt x="1" y="227"/>
                    <a:pt x="72" y="298"/>
                    <a:pt x="144" y="298"/>
                  </a:cubicBezTo>
                  <a:lnTo>
                    <a:pt x="477" y="298"/>
                  </a:lnTo>
                  <a:cubicBezTo>
                    <a:pt x="560" y="298"/>
                    <a:pt x="620" y="227"/>
                    <a:pt x="620" y="155"/>
                  </a:cubicBezTo>
                  <a:cubicBezTo>
                    <a:pt x="620" y="72"/>
                    <a:pt x="560"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3486" name="Google Shape;9810;p83">
            <a:extLst>
              <a:ext uri="{FF2B5EF4-FFF2-40B4-BE49-F238E27FC236}">
                <a16:creationId xmlns:a16="http://schemas.microsoft.com/office/drawing/2014/main" id="{41F5F421-4632-8B4D-2858-97F2BC76813D}"/>
              </a:ext>
            </a:extLst>
          </p:cNvPr>
          <p:cNvGrpSpPr/>
          <p:nvPr/>
        </p:nvGrpSpPr>
        <p:grpSpPr>
          <a:xfrm>
            <a:off x="19539905" y="8272340"/>
            <a:ext cx="1052300" cy="1335124"/>
            <a:chOff x="7530697" y="2790299"/>
            <a:chExt cx="244291" cy="326314"/>
          </a:xfrm>
          <a:solidFill>
            <a:schemeClr val="bg1"/>
          </a:solidFill>
        </p:grpSpPr>
        <p:sp>
          <p:nvSpPr>
            <p:cNvPr id="3487" name="Google Shape;9811;p83">
              <a:extLst>
                <a:ext uri="{FF2B5EF4-FFF2-40B4-BE49-F238E27FC236}">
                  <a16:creationId xmlns:a16="http://schemas.microsoft.com/office/drawing/2014/main" id="{83450790-21D2-ED51-E88B-C91C7704A215}"/>
                </a:ext>
              </a:extLst>
            </p:cNvPr>
            <p:cNvSpPr/>
            <p:nvPr/>
          </p:nvSpPr>
          <p:spPr>
            <a:xfrm>
              <a:off x="7616911" y="2907507"/>
              <a:ext cx="9463" cy="14385"/>
            </a:xfrm>
            <a:custGeom>
              <a:avLst/>
              <a:gdLst/>
              <a:ahLst/>
              <a:cxnLst/>
              <a:rect l="l" t="t" r="r" b="b"/>
              <a:pathLst>
                <a:path w="298" h="453" extrusionOk="0">
                  <a:moveTo>
                    <a:pt x="155" y="0"/>
                  </a:moveTo>
                  <a:cubicBezTo>
                    <a:pt x="60" y="0"/>
                    <a:pt x="0" y="72"/>
                    <a:pt x="0" y="143"/>
                  </a:cubicBezTo>
                  <a:lnTo>
                    <a:pt x="0" y="310"/>
                  </a:lnTo>
                  <a:cubicBezTo>
                    <a:pt x="0" y="393"/>
                    <a:pt x="72" y="453"/>
                    <a:pt x="155" y="453"/>
                  </a:cubicBezTo>
                  <a:cubicBezTo>
                    <a:pt x="227" y="453"/>
                    <a:pt x="298" y="381"/>
                    <a:pt x="298" y="310"/>
                  </a:cubicBezTo>
                  <a:lnTo>
                    <a:pt x="298" y="143"/>
                  </a:lnTo>
                  <a:cubicBezTo>
                    <a:pt x="298" y="72"/>
                    <a:pt x="238"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8" name="Google Shape;9812;p83">
              <a:extLst>
                <a:ext uri="{FF2B5EF4-FFF2-40B4-BE49-F238E27FC236}">
                  <a16:creationId xmlns:a16="http://schemas.microsoft.com/office/drawing/2014/main" id="{773035A2-7483-2E37-7927-31D31C9ADE7A}"/>
                </a:ext>
              </a:extLst>
            </p:cNvPr>
            <p:cNvSpPr/>
            <p:nvPr/>
          </p:nvSpPr>
          <p:spPr>
            <a:xfrm>
              <a:off x="7678548" y="2907507"/>
              <a:ext cx="9463" cy="14385"/>
            </a:xfrm>
            <a:custGeom>
              <a:avLst/>
              <a:gdLst/>
              <a:ahLst/>
              <a:cxnLst/>
              <a:rect l="l" t="t" r="r" b="b"/>
              <a:pathLst>
                <a:path w="298" h="453" extrusionOk="0">
                  <a:moveTo>
                    <a:pt x="143" y="0"/>
                  </a:moveTo>
                  <a:cubicBezTo>
                    <a:pt x="60" y="0"/>
                    <a:pt x="0" y="72"/>
                    <a:pt x="0" y="143"/>
                  </a:cubicBezTo>
                  <a:lnTo>
                    <a:pt x="0" y="310"/>
                  </a:lnTo>
                  <a:cubicBezTo>
                    <a:pt x="0" y="393"/>
                    <a:pt x="72" y="453"/>
                    <a:pt x="143" y="453"/>
                  </a:cubicBezTo>
                  <a:cubicBezTo>
                    <a:pt x="214" y="453"/>
                    <a:pt x="298" y="381"/>
                    <a:pt x="298" y="310"/>
                  </a:cubicBezTo>
                  <a:lnTo>
                    <a:pt x="298" y="143"/>
                  </a:lnTo>
                  <a:cubicBezTo>
                    <a:pt x="298" y="72"/>
                    <a:pt x="238"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9" name="Google Shape;9813;p83">
              <a:extLst>
                <a:ext uri="{FF2B5EF4-FFF2-40B4-BE49-F238E27FC236}">
                  <a16:creationId xmlns:a16="http://schemas.microsoft.com/office/drawing/2014/main" id="{2254404F-CB1C-35B9-88D4-52075653831F}"/>
                </a:ext>
              </a:extLst>
            </p:cNvPr>
            <p:cNvSpPr/>
            <p:nvPr/>
          </p:nvSpPr>
          <p:spPr>
            <a:xfrm>
              <a:off x="7632408" y="2943136"/>
              <a:ext cx="40869" cy="14671"/>
            </a:xfrm>
            <a:custGeom>
              <a:avLst/>
              <a:gdLst/>
              <a:ahLst/>
              <a:cxnLst/>
              <a:rect l="l" t="t" r="r" b="b"/>
              <a:pathLst>
                <a:path w="1287" h="462" extrusionOk="0">
                  <a:moveTo>
                    <a:pt x="167" y="0"/>
                  </a:moveTo>
                  <a:cubicBezTo>
                    <a:pt x="129" y="0"/>
                    <a:pt x="90" y="15"/>
                    <a:pt x="60" y="45"/>
                  </a:cubicBezTo>
                  <a:cubicBezTo>
                    <a:pt x="1" y="104"/>
                    <a:pt x="1" y="200"/>
                    <a:pt x="60" y="259"/>
                  </a:cubicBezTo>
                  <a:cubicBezTo>
                    <a:pt x="203" y="390"/>
                    <a:pt x="417" y="462"/>
                    <a:pt x="655" y="462"/>
                  </a:cubicBezTo>
                  <a:cubicBezTo>
                    <a:pt x="893" y="462"/>
                    <a:pt x="1120" y="390"/>
                    <a:pt x="1251" y="259"/>
                  </a:cubicBezTo>
                  <a:cubicBezTo>
                    <a:pt x="1286" y="212"/>
                    <a:pt x="1286" y="104"/>
                    <a:pt x="1227" y="45"/>
                  </a:cubicBezTo>
                  <a:cubicBezTo>
                    <a:pt x="1197" y="15"/>
                    <a:pt x="1158" y="0"/>
                    <a:pt x="1120" y="0"/>
                  </a:cubicBezTo>
                  <a:cubicBezTo>
                    <a:pt x="1081" y="0"/>
                    <a:pt x="1042" y="15"/>
                    <a:pt x="1013" y="45"/>
                  </a:cubicBezTo>
                  <a:cubicBezTo>
                    <a:pt x="953" y="104"/>
                    <a:pt x="822" y="164"/>
                    <a:pt x="643" y="164"/>
                  </a:cubicBezTo>
                  <a:cubicBezTo>
                    <a:pt x="465" y="164"/>
                    <a:pt x="322" y="104"/>
                    <a:pt x="274" y="45"/>
                  </a:cubicBezTo>
                  <a:cubicBezTo>
                    <a:pt x="245" y="15"/>
                    <a:pt x="20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90" name="Google Shape;9814;p83">
              <a:extLst>
                <a:ext uri="{FF2B5EF4-FFF2-40B4-BE49-F238E27FC236}">
                  <a16:creationId xmlns:a16="http://schemas.microsoft.com/office/drawing/2014/main" id="{F5FB8E5F-9063-823E-5919-287A03B48F84}"/>
                </a:ext>
              </a:extLst>
            </p:cNvPr>
            <p:cNvSpPr/>
            <p:nvPr/>
          </p:nvSpPr>
          <p:spPr>
            <a:xfrm>
              <a:off x="7530697" y="2790299"/>
              <a:ext cx="244291" cy="326314"/>
            </a:xfrm>
            <a:custGeom>
              <a:avLst/>
              <a:gdLst/>
              <a:ahLst/>
              <a:cxnLst/>
              <a:rect l="l" t="t" r="r" b="b"/>
              <a:pathLst>
                <a:path w="7693" h="10276" extrusionOk="0">
                  <a:moveTo>
                    <a:pt x="3846" y="298"/>
                  </a:moveTo>
                  <a:cubicBezTo>
                    <a:pt x="5275" y="298"/>
                    <a:pt x="6442" y="1453"/>
                    <a:pt x="6442" y="2882"/>
                  </a:cubicBezTo>
                  <a:lnTo>
                    <a:pt x="6442" y="4013"/>
                  </a:lnTo>
                  <a:cubicBezTo>
                    <a:pt x="6442" y="4846"/>
                    <a:pt x="6633" y="5489"/>
                    <a:pt x="6799" y="5870"/>
                  </a:cubicBezTo>
                  <a:cubicBezTo>
                    <a:pt x="6811" y="5918"/>
                    <a:pt x="6811" y="5965"/>
                    <a:pt x="6799" y="6001"/>
                  </a:cubicBezTo>
                  <a:cubicBezTo>
                    <a:pt x="6775" y="6049"/>
                    <a:pt x="6752" y="6084"/>
                    <a:pt x="6704" y="6096"/>
                  </a:cubicBezTo>
                  <a:cubicBezTo>
                    <a:pt x="6359" y="6227"/>
                    <a:pt x="5692" y="6489"/>
                    <a:pt x="4978" y="6632"/>
                  </a:cubicBezTo>
                  <a:lnTo>
                    <a:pt x="4978" y="6132"/>
                  </a:lnTo>
                  <a:cubicBezTo>
                    <a:pt x="5644" y="5739"/>
                    <a:pt x="6109" y="5013"/>
                    <a:pt x="6109" y="4179"/>
                  </a:cubicBezTo>
                  <a:lnTo>
                    <a:pt x="6109" y="3536"/>
                  </a:lnTo>
                  <a:cubicBezTo>
                    <a:pt x="6109" y="3108"/>
                    <a:pt x="5751" y="2751"/>
                    <a:pt x="5323" y="2751"/>
                  </a:cubicBezTo>
                  <a:lnTo>
                    <a:pt x="5073" y="2751"/>
                  </a:lnTo>
                  <a:lnTo>
                    <a:pt x="4311" y="1989"/>
                  </a:lnTo>
                  <a:cubicBezTo>
                    <a:pt x="4282" y="1960"/>
                    <a:pt x="4249" y="1944"/>
                    <a:pt x="4214" y="1944"/>
                  </a:cubicBezTo>
                  <a:cubicBezTo>
                    <a:pt x="4191" y="1944"/>
                    <a:pt x="4168" y="1951"/>
                    <a:pt x="4144" y="1965"/>
                  </a:cubicBezTo>
                  <a:cubicBezTo>
                    <a:pt x="4085" y="1989"/>
                    <a:pt x="4061" y="2036"/>
                    <a:pt x="4061" y="2096"/>
                  </a:cubicBezTo>
                  <a:lnTo>
                    <a:pt x="4061" y="2751"/>
                  </a:lnTo>
                  <a:lnTo>
                    <a:pt x="3239" y="2751"/>
                  </a:lnTo>
                  <a:cubicBezTo>
                    <a:pt x="3144" y="2751"/>
                    <a:pt x="3084" y="2822"/>
                    <a:pt x="3084" y="2893"/>
                  </a:cubicBezTo>
                  <a:cubicBezTo>
                    <a:pt x="3084" y="2965"/>
                    <a:pt x="3168" y="3048"/>
                    <a:pt x="3239" y="3048"/>
                  </a:cubicBezTo>
                  <a:lnTo>
                    <a:pt x="4204" y="3048"/>
                  </a:lnTo>
                  <a:cubicBezTo>
                    <a:pt x="4299" y="3048"/>
                    <a:pt x="4358" y="2965"/>
                    <a:pt x="4358" y="2893"/>
                  </a:cubicBezTo>
                  <a:lnTo>
                    <a:pt x="4358" y="2453"/>
                  </a:lnTo>
                  <a:lnTo>
                    <a:pt x="4906" y="3001"/>
                  </a:lnTo>
                  <a:cubicBezTo>
                    <a:pt x="4930" y="3024"/>
                    <a:pt x="4966" y="3048"/>
                    <a:pt x="5013" y="3048"/>
                  </a:cubicBezTo>
                  <a:lnTo>
                    <a:pt x="5335" y="3048"/>
                  </a:lnTo>
                  <a:cubicBezTo>
                    <a:pt x="5609" y="3048"/>
                    <a:pt x="5823" y="3263"/>
                    <a:pt x="5823" y="3536"/>
                  </a:cubicBezTo>
                  <a:lnTo>
                    <a:pt x="5823" y="4179"/>
                  </a:lnTo>
                  <a:cubicBezTo>
                    <a:pt x="5823" y="5251"/>
                    <a:pt x="4954" y="6132"/>
                    <a:pt x="3882" y="6132"/>
                  </a:cubicBezTo>
                  <a:cubicBezTo>
                    <a:pt x="2811" y="6132"/>
                    <a:pt x="1930" y="5251"/>
                    <a:pt x="1930" y="4179"/>
                  </a:cubicBezTo>
                  <a:lnTo>
                    <a:pt x="1930" y="3536"/>
                  </a:lnTo>
                  <a:cubicBezTo>
                    <a:pt x="1930" y="3263"/>
                    <a:pt x="2156" y="3048"/>
                    <a:pt x="2418" y="3048"/>
                  </a:cubicBezTo>
                  <a:lnTo>
                    <a:pt x="2584" y="3048"/>
                  </a:lnTo>
                  <a:cubicBezTo>
                    <a:pt x="2668" y="3048"/>
                    <a:pt x="2727" y="2965"/>
                    <a:pt x="2727" y="2893"/>
                  </a:cubicBezTo>
                  <a:cubicBezTo>
                    <a:pt x="2727" y="2822"/>
                    <a:pt x="2656" y="2751"/>
                    <a:pt x="2584" y="2751"/>
                  </a:cubicBezTo>
                  <a:lnTo>
                    <a:pt x="2418" y="2751"/>
                  </a:lnTo>
                  <a:cubicBezTo>
                    <a:pt x="1989" y="2751"/>
                    <a:pt x="1632" y="3108"/>
                    <a:pt x="1632" y="3536"/>
                  </a:cubicBezTo>
                  <a:lnTo>
                    <a:pt x="1632" y="4179"/>
                  </a:lnTo>
                  <a:cubicBezTo>
                    <a:pt x="1632" y="5013"/>
                    <a:pt x="2096" y="5739"/>
                    <a:pt x="2763" y="6132"/>
                  </a:cubicBezTo>
                  <a:lnTo>
                    <a:pt x="2763" y="6632"/>
                  </a:lnTo>
                  <a:cubicBezTo>
                    <a:pt x="2001" y="6465"/>
                    <a:pt x="1334" y="6227"/>
                    <a:pt x="989" y="6096"/>
                  </a:cubicBezTo>
                  <a:cubicBezTo>
                    <a:pt x="941" y="6084"/>
                    <a:pt x="918" y="6049"/>
                    <a:pt x="906" y="6001"/>
                  </a:cubicBezTo>
                  <a:cubicBezTo>
                    <a:pt x="882" y="5965"/>
                    <a:pt x="882" y="5918"/>
                    <a:pt x="906" y="5870"/>
                  </a:cubicBezTo>
                  <a:cubicBezTo>
                    <a:pt x="1060" y="5489"/>
                    <a:pt x="1263" y="4846"/>
                    <a:pt x="1263" y="4013"/>
                  </a:cubicBezTo>
                  <a:lnTo>
                    <a:pt x="1263" y="2882"/>
                  </a:lnTo>
                  <a:cubicBezTo>
                    <a:pt x="1263" y="1453"/>
                    <a:pt x="2418" y="298"/>
                    <a:pt x="3846" y="298"/>
                  </a:cubicBezTo>
                  <a:close/>
                  <a:moveTo>
                    <a:pt x="4632" y="6275"/>
                  </a:moveTo>
                  <a:lnTo>
                    <a:pt x="4632" y="6787"/>
                  </a:lnTo>
                  <a:cubicBezTo>
                    <a:pt x="4632" y="7025"/>
                    <a:pt x="4739" y="7239"/>
                    <a:pt x="4918" y="7394"/>
                  </a:cubicBezTo>
                  <a:cubicBezTo>
                    <a:pt x="4894" y="7442"/>
                    <a:pt x="4858" y="7477"/>
                    <a:pt x="4835" y="7513"/>
                  </a:cubicBezTo>
                  <a:cubicBezTo>
                    <a:pt x="4787" y="7573"/>
                    <a:pt x="4787" y="7680"/>
                    <a:pt x="4858" y="7715"/>
                  </a:cubicBezTo>
                  <a:cubicBezTo>
                    <a:pt x="4894" y="7739"/>
                    <a:pt x="4918" y="7751"/>
                    <a:pt x="4954" y="7751"/>
                  </a:cubicBezTo>
                  <a:cubicBezTo>
                    <a:pt x="4989" y="7751"/>
                    <a:pt x="5037" y="7739"/>
                    <a:pt x="5073" y="7692"/>
                  </a:cubicBezTo>
                  <a:cubicBezTo>
                    <a:pt x="5109" y="7632"/>
                    <a:pt x="5156" y="7584"/>
                    <a:pt x="5192" y="7525"/>
                  </a:cubicBezTo>
                  <a:lnTo>
                    <a:pt x="5525" y="7644"/>
                  </a:lnTo>
                  <a:cubicBezTo>
                    <a:pt x="4918" y="8573"/>
                    <a:pt x="4299" y="8894"/>
                    <a:pt x="3882" y="9001"/>
                  </a:cubicBezTo>
                  <a:cubicBezTo>
                    <a:pt x="3864" y="9007"/>
                    <a:pt x="3849" y="9010"/>
                    <a:pt x="3835" y="9010"/>
                  </a:cubicBezTo>
                  <a:cubicBezTo>
                    <a:pt x="3820" y="9010"/>
                    <a:pt x="3805" y="9007"/>
                    <a:pt x="3787" y="9001"/>
                  </a:cubicBezTo>
                  <a:cubicBezTo>
                    <a:pt x="3370" y="8882"/>
                    <a:pt x="2751" y="8549"/>
                    <a:pt x="2120" y="7644"/>
                  </a:cubicBezTo>
                  <a:lnTo>
                    <a:pt x="2465" y="7525"/>
                  </a:lnTo>
                  <a:cubicBezTo>
                    <a:pt x="2763" y="7942"/>
                    <a:pt x="3204" y="8442"/>
                    <a:pt x="3787" y="8644"/>
                  </a:cubicBezTo>
                  <a:cubicBezTo>
                    <a:pt x="3799" y="8644"/>
                    <a:pt x="3823" y="8656"/>
                    <a:pt x="3835" y="8656"/>
                  </a:cubicBezTo>
                  <a:cubicBezTo>
                    <a:pt x="3846" y="8656"/>
                    <a:pt x="3858" y="8656"/>
                    <a:pt x="3882" y="8644"/>
                  </a:cubicBezTo>
                  <a:cubicBezTo>
                    <a:pt x="4144" y="8549"/>
                    <a:pt x="4418" y="8382"/>
                    <a:pt x="4668" y="8132"/>
                  </a:cubicBezTo>
                  <a:cubicBezTo>
                    <a:pt x="4728" y="8073"/>
                    <a:pt x="4728" y="7989"/>
                    <a:pt x="4668" y="7930"/>
                  </a:cubicBezTo>
                  <a:cubicBezTo>
                    <a:pt x="4638" y="7900"/>
                    <a:pt x="4600" y="7885"/>
                    <a:pt x="4561" y="7885"/>
                  </a:cubicBezTo>
                  <a:cubicBezTo>
                    <a:pt x="4522" y="7885"/>
                    <a:pt x="4483" y="7900"/>
                    <a:pt x="4454" y="7930"/>
                  </a:cubicBezTo>
                  <a:cubicBezTo>
                    <a:pt x="4251" y="8120"/>
                    <a:pt x="4025" y="8275"/>
                    <a:pt x="3823" y="8346"/>
                  </a:cubicBezTo>
                  <a:cubicBezTo>
                    <a:pt x="3358" y="8168"/>
                    <a:pt x="2965" y="7751"/>
                    <a:pt x="2715" y="7394"/>
                  </a:cubicBezTo>
                  <a:cubicBezTo>
                    <a:pt x="2894" y="7239"/>
                    <a:pt x="3001" y="7025"/>
                    <a:pt x="3001" y="6787"/>
                  </a:cubicBezTo>
                  <a:lnTo>
                    <a:pt x="3001" y="6275"/>
                  </a:lnTo>
                  <a:cubicBezTo>
                    <a:pt x="3251" y="6382"/>
                    <a:pt x="3525" y="6430"/>
                    <a:pt x="3823" y="6430"/>
                  </a:cubicBezTo>
                  <a:cubicBezTo>
                    <a:pt x="4120" y="6430"/>
                    <a:pt x="4382" y="6370"/>
                    <a:pt x="4632" y="6275"/>
                  </a:cubicBezTo>
                  <a:close/>
                  <a:moveTo>
                    <a:pt x="3846" y="0"/>
                  </a:moveTo>
                  <a:cubicBezTo>
                    <a:pt x="2251" y="0"/>
                    <a:pt x="953" y="1286"/>
                    <a:pt x="953" y="2882"/>
                  </a:cubicBezTo>
                  <a:lnTo>
                    <a:pt x="953" y="4013"/>
                  </a:lnTo>
                  <a:cubicBezTo>
                    <a:pt x="953" y="4846"/>
                    <a:pt x="751" y="5453"/>
                    <a:pt x="632" y="5775"/>
                  </a:cubicBezTo>
                  <a:cubicBezTo>
                    <a:pt x="584" y="5894"/>
                    <a:pt x="584" y="6013"/>
                    <a:pt x="632" y="6132"/>
                  </a:cubicBezTo>
                  <a:cubicBezTo>
                    <a:pt x="679" y="6251"/>
                    <a:pt x="775" y="6334"/>
                    <a:pt x="894" y="6382"/>
                  </a:cubicBezTo>
                  <a:cubicBezTo>
                    <a:pt x="1251" y="6525"/>
                    <a:pt x="1965" y="6787"/>
                    <a:pt x="2715" y="6930"/>
                  </a:cubicBezTo>
                  <a:cubicBezTo>
                    <a:pt x="2668" y="7084"/>
                    <a:pt x="2549" y="7180"/>
                    <a:pt x="2418" y="7239"/>
                  </a:cubicBezTo>
                  <a:lnTo>
                    <a:pt x="751" y="7823"/>
                  </a:lnTo>
                  <a:cubicBezTo>
                    <a:pt x="298" y="7989"/>
                    <a:pt x="1" y="8406"/>
                    <a:pt x="1" y="8882"/>
                  </a:cubicBezTo>
                  <a:lnTo>
                    <a:pt x="1" y="10132"/>
                  </a:lnTo>
                  <a:cubicBezTo>
                    <a:pt x="1" y="10216"/>
                    <a:pt x="84" y="10275"/>
                    <a:pt x="156" y="10275"/>
                  </a:cubicBezTo>
                  <a:cubicBezTo>
                    <a:pt x="227" y="10275"/>
                    <a:pt x="298" y="10204"/>
                    <a:pt x="298" y="10132"/>
                  </a:cubicBezTo>
                  <a:lnTo>
                    <a:pt x="298" y="8882"/>
                  </a:lnTo>
                  <a:cubicBezTo>
                    <a:pt x="298" y="8775"/>
                    <a:pt x="322" y="8692"/>
                    <a:pt x="358" y="8597"/>
                  </a:cubicBezTo>
                  <a:lnTo>
                    <a:pt x="1120" y="9251"/>
                  </a:lnTo>
                  <a:cubicBezTo>
                    <a:pt x="1227" y="9347"/>
                    <a:pt x="1299" y="9478"/>
                    <a:pt x="1299" y="9620"/>
                  </a:cubicBezTo>
                  <a:lnTo>
                    <a:pt x="1299" y="10132"/>
                  </a:lnTo>
                  <a:cubicBezTo>
                    <a:pt x="1299" y="10216"/>
                    <a:pt x="1370" y="10275"/>
                    <a:pt x="1453" y="10275"/>
                  </a:cubicBezTo>
                  <a:cubicBezTo>
                    <a:pt x="1525" y="10275"/>
                    <a:pt x="1596" y="10204"/>
                    <a:pt x="1596" y="10132"/>
                  </a:cubicBezTo>
                  <a:lnTo>
                    <a:pt x="1596" y="9609"/>
                  </a:lnTo>
                  <a:cubicBezTo>
                    <a:pt x="1596" y="9370"/>
                    <a:pt x="1489" y="9168"/>
                    <a:pt x="1310" y="9001"/>
                  </a:cubicBezTo>
                  <a:lnTo>
                    <a:pt x="513" y="8311"/>
                  </a:lnTo>
                  <a:cubicBezTo>
                    <a:pt x="596" y="8216"/>
                    <a:pt x="715" y="8132"/>
                    <a:pt x="834" y="8085"/>
                  </a:cubicBezTo>
                  <a:lnTo>
                    <a:pt x="1846" y="7739"/>
                  </a:lnTo>
                  <a:cubicBezTo>
                    <a:pt x="2537" y="8775"/>
                    <a:pt x="3251" y="9144"/>
                    <a:pt x="3727" y="9275"/>
                  </a:cubicBezTo>
                  <a:cubicBezTo>
                    <a:pt x="3775" y="9299"/>
                    <a:pt x="3799" y="9299"/>
                    <a:pt x="3846" y="9299"/>
                  </a:cubicBezTo>
                  <a:cubicBezTo>
                    <a:pt x="3894" y="9299"/>
                    <a:pt x="3930" y="9299"/>
                    <a:pt x="3966" y="9275"/>
                  </a:cubicBezTo>
                  <a:cubicBezTo>
                    <a:pt x="4442" y="9144"/>
                    <a:pt x="5156" y="8775"/>
                    <a:pt x="5835" y="7739"/>
                  </a:cubicBezTo>
                  <a:lnTo>
                    <a:pt x="6847" y="8085"/>
                  </a:lnTo>
                  <a:cubicBezTo>
                    <a:pt x="6990" y="8132"/>
                    <a:pt x="7085" y="8216"/>
                    <a:pt x="7180" y="8311"/>
                  </a:cubicBezTo>
                  <a:lnTo>
                    <a:pt x="6371" y="9001"/>
                  </a:lnTo>
                  <a:cubicBezTo>
                    <a:pt x="6192" y="9144"/>
                    <a:pt x="6097" y="9370"/>
                    <a:pt x="6097" y="9609"/>
                  </a:cubicBezTo>
                  <a:lnTo>
                    <a:pt x="6097" y="10120"/>
                  </a:lnTo>
                  <a:cubicBezTo>
                    <a:pt x="6097" y="10204"/>
                    <a:pt x="6168" y="10263"/>
                    <a:pt x="6240" y="10263"/>
                  </a:cubicBezTo>
                  <a:cubicBezTo>
                    <a:pt x="6311" y="10263"/>
                    <a:pt x="6394" y="10192"/>
                    <a:pt x="6394" y="10120"/>
                  </a:cubicBezTo>
                  <a:lnTo>
                    <a:pt x="6394" y="9609"/>
                  </a:lnTo>
                  <a:cubicBezTo>
                    <a:pt x="6394" y="9466"/>
                    <a:pt x="6454" y="9323"/>
                    <a:pt x="6573" y="9239"/>
                  </a:cubicBezTo>
                  <a:lnTo>
                    <a:pt x="7323" y="8585"/>
                  </a:lnTo>
                  <a:cubicBezTo>
                    <a:pt x="7359" y="8668"/>
                    <a:pt x="7383" y="8775"/>
                    <a:pt x="7383" y="8870"/>
                  </a:cubicBezTo>
                  <a:lnTo>
                    <a:pt x="7383" y="10120"/>
                  </a:lnTo>
                  <a:cubicBezTo>
                    <a:pt x="7383" y="10204"/>
                    <a:pt x="7466" y="10263"/>
                    <a:pt x="7537" y="10263"/>
                  </a:cubicBezTo>
                  <a:cubicBezTo>
                    <a:pt x="7609" y="10263"/>
                    <a:pt x="7680" y="10192"/>
                    <a:pt x="7680" y="10120"/>
                  </a:cubicBezTo>
                  <a:lnTo>
                    <a:pt x="7680" y="8870"/>
                  </a:lnTo>
                  <a:cubicBezTo>
                    <a:pt x="7692" y="8406"/>
                    <a:pt x="7395" y="7977"/>
                    <a:pt x="6942" y="7823"/>
                  </a:cubicBezTo>
                  <a:lnTo>
                    <a:pt x="5275" y="7239"/>
                  </a:lnTo>
                  <a:cubicBezTo>
                    <a:pt x="5132" y="7203"/>
                    <a:pt x="5025" y="7084"/>
                    <a:pt x="4978" y="6930"/>
                  </a:cubicBezTo>
                  <a:cubicBezTo>
                    <a:pt x="5740" y="6787"/>
                    <a:pt x="6442" y="6513"/>
                    <a:pt x="6799" y="6382"/>
                  </a:cubicBezTo>
                  <a:cubicBezTo>
                    <a:pt x="6918" y="6334"/>
                    <a:pt x="7002" y="6251"/>
                    <a:pt x="7061" y="6132"/>
                  </a:cubicBezTo>
                  <a:cubicBezTo>
                    <a:pt x="7109" y="6013"/>
                    <a:pt x="7109" y="5894"/>
                    <a:pt x="7061" y="5775"/>
                  </a:cubicBezTo>
                  <a:cubicBezTo>
                    <a:pt x="6942" y="5477"/>
                    <a:pt x="6740" y="4846"/>
                    <a:pt x="6740" y="4013"/>
                  </a:cubicBezTo>
                  <a:lnTo>
                    <a:pt x="6740" y="2882"/>
                  </a:lnTo>
                  <a:cubicBezTo>
                    <a:pt x="6740" y="1286"/>
                    <a:pt x="5442" y="0"/>
                    <a:pt x="3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91" name="Google Shape;9815;p83">
              <a:extLst>
                <a:ext uri="{FF2B5EF4-FFF2-40B4-BE49-F238E27FC236}">
                  <a16:creationId xmlns:a16="http://schemas.microsoft.com/office/drawing/2014/main" id="{1C5494A8-DF62-D494-DEF8-22A0CE3F0AB0}"/>
                </a:ext>
              </a:extLst>
            </p:cNvPr>
            <p:cNvSpPr/>
            <p:nvPr/>
          </p:nvSpPr>
          <p:spPr>
            <a:xfrm>
              <a:off x="7611608" y="2891630"/>
              <a:ext cx="20069" cy="9463"/>
            </a:xfrm>
            <a:custGeom>
              <a:avLst/>
              <a:gdLst/>
              <a:ahLst/>
              <a:cxnLst/>
              <a:rect l="l" t="t" r="r" b="b"/>
              <a:pathLst>
                <a:path w="632" h="298" extrusionOk="0">
                  <a:moveTo>
                    <a:pt x="155" y="0"/>
                  </a:moveTo>
                  <a:cubicBezTo>
                    <a:pt x="60" y="0"/>
                    <a:pt x="1" y="83"/>
                    <a:pt x="1" y="155"/>
                  </a:cubicBezTo>
                  <a:cubicBezTo>
                    <a:pt x="1" y="226"/>
                    <a:pt x="84" y="298"/>
                    <a:pt x="155" y="298"/>
                  </a:cubicBezTo>
                  <a:lnTo>
                    <a:pt x="477" y="298"/>
                  </a:lnTo>
                  <a:cubicBezTo>
                    <a:pt x="572" y="298"/>
                    <a:pt x="632" y="226"/>
                    <a:pt x="632" y="155"/>
                  </a:cubicBezTo>
                  <a:cubicBezTo>
                    <a:pt x="632" y="83"/>
                    <a:pt x="572"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92" name="Google Shape;9816;p83">
              <a:extLst>
                <a:ext uri="{FF2B5EF4-FFF2-40B4-BE49-F238E27FC236}">
                  <a16:creationId xmlns:a16="http://schemas.microsoft.com/office/drawing/2014/main" id="{027E5676-516F-6A16-D898-D52BD49B5670}"/>
                </a:ext>
              </a:extLst>
            </p:cNvPr>
            <p:cNvSpPr/>
            <p:nvPr/>
          </p:nvSpPr>
          <p:spPr>
            <a:xfrm>
              <a:off x="7673245" y="2891630"/>
              <a:ext cx="19688" cy="9463"/>
            </a:xfrm>
            <a:custGeom>
              <a:avLst/>
              <a:gdLst/>
              <a:ahLst/>
              <a:cxnLst/>
              <a:rect l="l" t="t" r="r" b="b"/>
              <a:pathLst>
                <a:path w="620" h="298" extrusionOk="0">
                  <a:moveTo>
                    <a:pt x="143" y="0"/>
                  </a:moveTo>
                  <a:cubicBezTo>
                    <a:pt x="60" y="0"/>
                    <a:pt x="0" y="83"/>
                    <a:pt x="0" y="155"/>
                  </a:cubicBezTo>
                  <a:cubicBezTo>
                    <a:pt x="0" y="226"/>
                    <a:pt x="72" y="298"/>
                    <a:pt x="143" y="298"/>
                  </a:cubicBezTo>
                  <a:lnTo>
                    <a:pt x="477" y="298"/>
                  </a:lnTo>
                  <a:cubicBezTo>
                    <a:pt x="560" y="298"/>
                    <a:pt x="620" y="226"/>
                    <a:pt x="620" y="155"/>
                  </a:cubicBezTo>
                  <a:cubicBezTo>
                    <a:pt x="620" y="83"/>
                    <a:pt x="54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3493" name="Google Shape;1058;p56">
            <a:extLst>
              <a:ext uri="{FF2B5EF4-FFF2-40B4-BE49-F238E27FC236}">
                <a16:creationId xmlns:a16="http://schemas.microsoft.com/office/drawing/2014/main" id="{36998836-6493-59BB-54B6-F5ABD70C35C1}"/>
              </a:ext>
            </a:extLst>
          </p:cNvPr>
          <p:cNvSpPr txBox="1">
            <a:spLocks/>
          </p:cNvSpPr>
          <p:nvPr/>
        </p:nvSpPr>
        <p:spPr>
          <a:xfrm>
            <a:off x="20278813" y="6026804"/>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s-SV" sz="3200">
                <a:solidFill>
                  <a:schemeClr val="bg1"/>
                </a:solidFill>
              </a:rPr>
              <a:t>Hombres</a:t>
            </a:r>
          </a:p>
        </p:txBody>
      </p:sp>
      <p:sp>
        <p:nvSpPr>
          <p:cNvPr id="3494" name="Google Shape;1061;p56">
            <a:extLst>
              <a:ext uri="{FF2B5EF4-FFF2-40B4-BE49-F238E27FC236}">
                <a16:creationId xmlns:a16="http://schemas.microsoft.com/office/drawing/2014/main" id="{3A727AC0-3E68-3349-2534-207EB0C538B0}"/>
              </a:ext>
            </a:extLst>
          </p:cNvPr>
          <p:cNvSpPr txBox="1">
            <a:spLocks/>
          </p:cNvSpPr>
          <p:nvPr/>
        </p:nvSpPr>
        <p:spPr>
          <a:xfrm>
            <a:off x="20259120" y="5388505"/>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n" sz="7200">
                <a:solidFill>
                  <a:schemeClr val="bg1"/>
                </a:solidFill>
                <a:latin typeface="Kanit ExtraBold"/>
                <a:cs typeface="Kanit ExtraBold"/>
                <a:sym typeface="Russo One"/>
              </a:rPr>
              <a:t>51%</a:t>
            </a:r>
          </a:p>
        </p:txBody>
      </p:sp>
      <p:sp>
        <p:nvSpPr>
          <p:cNvPr id="3495" name="Google Shape;1058;p56">
            <a:extLst>
              <a:ext uri="{FF2B5EF4-FFF2-40B4-BE49-F238E27FC236}">
                <a16:creationId xmlns:a16="http://schemas.microsoft.com/office/drawing/2014/main" id="{53B25C85-F632-4E32-D7CA-3598AB732EF0}"/>
              </a:ext>
            </a:extLst>
          </p:cNvPr>
          <p:cNvSpPr txBox="1">
            <a:spLocks/>
          </p:cNvSpPr>
          <p:nvPr/>
        </p:nvSpPr>
        <p:spPr>
          <a:xfrm>
            <a:off x="20228926" y="9076456"/>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s-SV" sz="3200">
                <a:solidFill>
                  <a:schemeClr val="bg1"/>
                </a:solidFill>
              </a:rPr>
              <a:t>Mujeres</a:t>
            </a:r>
          </a:p>
        </p:txBody>
      </p:sp>
      <p:sp>
        <p:nvSpPr>
          <p:cNvPr id="3496" name="Google Shape;1061;p56">
            <a:extLst>
              <a:ext uri="{FF2B5EF4-FFF2-40B4-BE49-F238E27FC236}">
                <a16:creationId xmlns:a16="http://schemas.microsoft.com/office/drawing/2014/main" id="{C71B08A1-A55C-3F9B-2A1B-8ACFC2D4B8D4}"/>
              </a:ext>
            </a:extLst>
          </p:cNvPr>
          <p:cNvSpPr txBox="1">
            <a:spLocks/>
          </p:cNvSpPr>
          <p:nvPr/>
        </p:nvSpPr>
        <p:spPr>
          <a:xfrm>
            <a:off x="20262508" y="8438224"/>
            <a:ext cx="2975922" cy="641362"/>
          </a:xfrm>
          <a:prstGeom prst="rect">
            <a:avLst/>
          </a:prstGeom>
          <a:noFill/>
          <a:ln>
            <a:noFill/>
          </a:ln>
        </p:spPr>
        <p:txBody>
          <a:bodyPr spcFirstLastPara="1" wrap="square" lIns="243737" tIns="243737" rIns="243737" bIns="243737"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4266"/>
              </a:spcBef>
              <a:spcAft>
                <a:spcPts val="0"/>
              </a:spcAft>
              <a:buClr>
                <a:schemeClr val="dk1"/>
              </a:buClr>
              <a:buSzPts val="1600"/>
              <a:buFont typeface="Raleway"/>
              <a:buNone/>
              <a:defRPr sz="4266"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4266"/>
              </a:spcBef>
              <a:spcAft>
                <a:spcPts val="4266"/>
              </a:spcAft>
              <a:buClr>
                <a:schemeClr val="dk1"/>
              </a:buClr>
              <a:buSzPts val="1600"/>
              <a:buFont typeface="Raleway"/>
              <a:buNone/>
              <a:defRPr sz="4266" b="0" i="0" u="none" strike="noStrike" cap="none">
                <a:solidFill>
                  <a:schemeClr val="dk1"/>
                </a:solidFill>
                <a:latin typeface="Raleway"/>
                <a:ea typeface="Raleway"/>
                <a:cs typeface="Raleway"/>
                <a:sym typeface="Raleway"/>
              </a:defRPr>
            </a:lvl9pPr>
          </a:lstStyle>
          <a:p>
            <a:pPr marL="0" indent="0"/>
            <a:r>
              <a:rPr lang="en" sz="7200">
                <a:solidFill>
                  <a:schemeClr val="bg1"/>
                </a:solidFill>
                <a:latin typeface="Kanit ExtraBold"/>
                <a:cs typeface="Kanit ExtraBold"/>
                <a:sym typeface="Russo One"/>
              </a:rPr>
              <a:t>49%</a:t>
            </a:r>
          </a:p>
        </p:txBody>
      </p:sp>
      <p:sp>
        <p:nvSpPr>
          <p:cNvPr id="3498" name="Google Shape;1123;p59">
            <a:extLst>
              <a:ext uri="{FF2B5EF4-FFF2-40B4-BE49-F238E27FC236}">
                <a16:creationId xmlns:a16="http://schemas.microsoft.com/office/drawing/2014/main" id="{357D853D-52C8-01A1-A97F-BF9F51FF6EB4}"/>
              </a:ext>
            </a:extLst>
          </p:cNvPr>
          <p:cNvSpPr/>
          <p:nvPr/>
        </p:nvSpPr>
        <p:spPr>
          <a:xfrm rot="19842973" flipH="1">
            <a:off x="20355168" y="7525225"/>
            <a:ext cx="943105" cy="311250"/>
          </a:xfrm>
          <a:custGeom>
            <a:avLst/>
            <a:gdLst/>
            <a:ahLst/>
            <a:cxnLst/>
            <a:rect l="l" t="t" r="r" b="b"/>
            <a:pathLst>
              <a:path w="14901" h="2989" extrusionOk="0">
                <a:moveTo>
                  <a:pt x="754" y="1"/>
                </a:moveTo>
                <a:cubicBezTo>
                  <a:pt x="421" y="1"/>
                  <a:pt x="0" y="622"/>
                  <a:pt x="362" y="789"/>
                </a:cubicBezTo>
                <a:cubicBezTo>
                  <a:pt x="3372" y="2196"/>
                  <a:pt x="6838" y="2989"/>
                  <a:pt x="10231" y="2989"/>
                </a:cubicBezTo>
                <a:cubicBezTo>
                  <a:pt x="11580" y="2989"/>
                  <a:pt x="12918" y="2863"/>
                  <a:pt x="14211" y="2601"/>
                </a:cubicBezTo>
                <a:cubicBezTo>
                  <a:pt x="14582" y="2515"/>
                  <a:pt x="14901" y="1790"/>
                  <a:pt x="14472" y="1790"/>
                </a:cubicBezTo>
                <a:cubicBezTo>
                  <a:pt x="14440" y="1790"/>
                  <a:pt x="14404" y="1794"/>
                  <a:pt x="14364" y="1803"/>
                </a:cubicBezTo>
                <a:cubicBezTo>
                  <a:pt x="13085" y="2017"/>
                  <a:pt x="11795" y="2124"/>
                  <a:pt x="10507" y="2124"/>
                </a:cubicBezTo>
                <a:cubicBezTo>
                  <a:pt x="7186" y="2124"/>
                  <a:pt x="3884" y="1416"/>
                  <a:pt x="854" y="22"/>
                </a:cubicBezTo>
                <a:cubicBezTo>
                  <a:pt x="822" y="7"/>
                  <a:pt x="789" y="1"/>
                  <a:pt x="754"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3499" name="Google Shape;11019;p85">
            <a:extLst>
              <a:ext uri="{FF2B5EF4-FFF2-40B4-BE49-F238E27FC236}">
                <a16:creationId xmlns:a16="http://schemas.microsoft.com/office/drawing/2014/main" id="{454BC77E-9C8D-0E27-0412-6FA785C2496C}"/>
              </a:ext>
            </a:extLst>
          </p:cNvPr>
          <p:cNvGrpSpPr/>
          <p:nvPr/>
        </p:nvGrpSpPr>
        <p:grpSpPr>
          <a:xfrm>
            <a:off x="5732546" y="6633420"/>
            <a:ext cx="1645492" cy="1195884"/>
            <a:chOff x="5331913" y="3413947"/>
            <a:chExt cx="347143" cy="254684"/>
          </a:xfrm>
          <a:solidFill>
            <a:schemeClr val="tx2"/>
          </a:solidFill>
        </p:grpSpPr>
        <p:sp>
          <p:nvSpPr>
            <p:cNvPr id="3500" name="Google Shape;11020;p85">
              <a:extLst>
                <a:ext uri="{FF2B5EF4-FFF2-40B4-BE49-F238E27FC236}">
                  <a16:creationId xmlns:a16="http://schemas.microsoft.com/office/drawing/2014/main" id="{AA77C4A6-73B2-BE24-2F3F-7346060D0F94}"/>
                </a:ext>
              </a:extLst>
            </p:cNvPr>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11021;p85">
              <a:extLst>
                <a:ext uri="{FF2B5EF4-FFF2-40B4-BE49-F238E27FC236}">
                  <a16:creationId xmlns:a16="http://schemas.microsoft.com/office/drawing/2014/main" id="{C8945B27-6EB2-05E8-16F2-5E88BFC3CBEC}"/>
                </a:ext>
              </a:extLst>
            </p:cNvPr>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11022;p85">
              <a:extLst>
                <a:ext uri="{FF2B5EF4-FFF2-40B4-BE49-F238E27FC236}">
                  <a16:creationId xmlns:a16="http://schemas.microsoft.com/office/drawing/2014/main" id="{1BDE158E-5D53-8347-9EAB-5F994CD09C0E}"/>
                </a:ext>
              </a:extLst>
            </p:cNvPr>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11023;p85">
              <a:extLst>
                <a:ext uri="{FF2B5EF4-FFF2-40B4-BE49-F238E27FC236}">
                  <a16:creationId xmlns:a16="http://schemas.microsoft.com/office/drawing/2014/main" id="{EFC1BB86-7F09-2552-3555-313B1798C39C}"/>
                </a:ext>
              </a:extLst>
            </p:cNvPr>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11024;p85">
              <a:extLst>
                <a:ext uri="{FF2B5EF4-FFF2-40B4-BE49-F238E27FC236}">
                  <a16:creationId xmlns:a16="http://schemas.microsoft.com/office/drawing/2014/main" id="{CB5684DD-C87F-1CA6-D22F-303EF8647575}"/>
                </a:ext>
              </a:extLst>
            </p:cNvPr>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11025;p85">
              <a:extLst>
                <a:ext uri="{FF2B5EF4-FFF2-40B4-BE49-F238E27FC236}">
                  <a16:creationId xmlns:a16="http://schemas.microsoft.com/office/drawing/2014/main" id="{456919AF-8925-65A1-437B-D2973C411655}"/>
                </a:ext>
              </a:extLst>
            </p:cNvPr>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9907;p83">
            <a:extLst>
              <a:ext uri="{FF2B5EF4-FFF2-40B4-BE49-F238E27FC236}">
                <a16:creationId xmlns:a16="http://schemas.microsoft.com/office/drawing/2014/main" id="{F3C7BD7E-FCEC-2544-05C9-9D53E65BAFA9}"/>
              </a:ext>
            </a:extLst>
          </p:cNvPr>
          <p:cNvGrpSpPr/>
          <p:nvPr/>
        </p:nvGrpSpPr>
        <p:grpSpPr>
          <a:xfrm>
            <a:off x="6386825" y="9814287"/>
            <a:ext cx="1223749" cy="908833"/>
            <a:chOff x="6849393" y="3733994"/>
            <a:chExt cx="355053" cy="248038"/>
          </a:xfrm>
          <a:solidFill>
            <a:schemeClr val="tx2"/>
          </a:solidFill>
        </p:grpSpPr>
        <p:sp>
          <p:nvSpPr>
            <p:cNvPr id="3507" name="Google Shape;9908;p83">
              <a:extLst>
                <a:ext uri="{FF2B5EF4-FFF2-40B4-BE49-F238E27FC236}">
                  <a16:creationId xmlns:a16="http://schemas.microsoft.com/office/drawing/2014/main" id="{95E41BE7-D9D5-DF92-BE7D-68F561E1A2F0}"/>
                </a:ext>
              </a:extLst>
            </p:cNvPr>
            <p:cNvSpPr/>
            <p:nvPr/>
          </p:nvSpPr>
          <p:spPr>
            <a:xfrm>
              <a:off x="6849393" y="3733994"/>
              <a:ext cx="355053" cy="248038"/>
            </a:xfrm>
            <a:custGeom>
              <a:avLst/>
              <a:gdLst/>
              <a:ahLst/>
              <a:cxnLst/>
              <a:rect l="l" t="t" r="r" b="b"/>
              <a:pathLst>
                <a:path w="11181" h="7811" extrusionOk="0">
                  <a:moveTo>
                    <a:pt x="10800" y="357"/>
                  </a:moveTo>
                  <a:cubicBezTo>
                    <a:pt x="10800" y="357"/>
                    <a:pt x="10823" y="357"/>
                    <a:pt x="10823" y="369"/>
                  </a:cubicBezTo>
                  <a:lnTo>
                    <a:pt x="10823" y="5227"/>
                  </a:lnTo>
                  <a:lnTo>
                    <a:pt x="346" y="5239"/>
                  </a:lnTo>
                  <a:cubicBezTo>
                    <a:pt x="346" y="5239"/>
                    <a:pt x="334" y="5239"/>
                    <a:pt x="334" y="5227"/>
                  </a:cubicBezTo>
                  <a:lnTo>
                    <a:pt x="334" y="369"/>
                  </a:lnTo>
                  <a:cubicBezTo>
                    <a:pt x="334" y="369"/>
                    <a:pt x="334" y="357"/>
                    <a:pt x="346" y="357"/>
                  </a:cubicBezTo>
                  <a:close/>
                  <a:moveTo>
                    <a:pt x="10835" y="5572"/>
                  </a:moveTo>
                  <a:lnTo>
                    <a:pt x="10823" y="5977"/>
                  </a:lnTo>
                  <a:lnTo>
                    <a:pt x="10252" y="5977"/>
                  </a:lnTo>
                  <a:cubicBezTo>
                    <a:pt x="10169" y="5977"/>
                    <a:pt x="10073" y="6060"/>
                    <a:pt x="10073" y="6156"/>
                  </a:cubicBezTo>
                  <a:cubicBezTo>
                    <a:pt x="10073" y="6263"/>
                    <a:pt x="10157" y="6334"/>
                    <a:pt x="10252" y="6334"/>
                  </a:cubicBezTo>
                  <a:lnTo>
                    <a:pt x="10823" y="6334"/>
                  </a:lnTo>
                  <a:lnTo>
                    <a:pt x="10823" y="6739"/>
                  </a:lnTo>
                  <a:lnTo>
                    <a:pt x="8014" y="6739"/>
                  </a:lnTo>
                  <a:cubicBezTo>
                    <a:pt x="7918" y="6739"/>
                    <a:pt x="7823" y="6811"/>
                    <a:pt x="7823" y="6918"/>
                  </a:cubicBezTo>
                  <a:cubicBezTo>
                    <a:pt x="7823" y="7013"/>
                    <a:pt x="7906" y="7096"/>
                    <a:pt x="8014" y="7096"/>
                  </a:cubicBezTo>
                  <a:lnTo>
                    <a:pt x="10823" y="7096"/>
                  </a:lnTo>
                  <a:lnTo>
                    <a:pt x="10823" y="7489"/>
                  </a:lnTo>
                  <a:cubicBezTo>
                    <a:pt x="10823" y="7489"/>
                    <a:pt x="10823" y="7501"/>
                    <a:pt x="10812" y="7501"/>
                  </a:cubicBezTo>
                  <a:lnTo>
                    <a:pt x="358" y="7501"/>
                  </a:lnTo>
                  <a:cubicBezTo>
                    <a:pt x="358" y="7501"/>
                    <a:pt x="346" y="7501"/>
                    <a:pt x="346" y="7489"/>
                  </a:cubicBezTo>
                  <a:lnTo>
                    <a:pt x="346" y="7096"/>
                  </a:lnTo>
                  <a:lnTo>
                    <a:pt x="7263" y="7096"/>
                  </a:lnTo>
                  <a:cubicBezTo>
                    <a:pt x="7359" y="7096"/>
                    <a:pt x="7442" y="7025"/>
                    <a:pt x="7442" y="6918"/>
                  </a:cubicBezTo>
                  <a:cubicBezTo>
                    <a:pt x="7442" y="6834"/>
                    <a:pt x="7371" y="6739"/>
                    <a:pt x="7263" y="6739"/>
                  </a:cubicBezTo>
                  <a:lnTo>
                    <a:pt x="346" y="6739"/>
                  </a:lnTo>
                  <a:lnTo>
                    <a:pt x="346" y="6334"/>
                  </a:lnTo>
                  <a:lnTo>
                    <a:pt x="9514" y="6334"/>
                  </a:lnTo>
                  <a:cubicBezTo>
                    <a:pt x="9597" y="6334"/>
                    <a:pt x="9692" y="6263"/>
                    <a:pt x="9692" y="6156"/>
                  </a:cubicBezTo>
                  <a:cubicBezTo>
                    <a:pt x="9692" y="6072"/>
                    <a:pt x="9621" y="5977"/>
                    <a:pt x="9514" y="5977"/>
                  </a:cubicBezTo>
                  <a:lnTo>
                    <a:pt x="346" y="5977"/>
                  </a:lnTo>
                  <a:lnTo>
                    <a:pt x="346" y="5572"/>
                  </a:lnTo>
                  <a:close/>
                  <a:moveTo>
                    <a:pt x="358" y="0"/>
                  </a:moveTo>
                  <a:cubicBezTo>
                    <a:pt x="167" y="0"/>
                    <a:pt x="1" y="167"/>
                    <a:pt x="1" y="357"/>
                  </a:cubicBezTo>
                  <a:lnTo>
                    <a:pt x="1" y="7453"/>
                  </a:lnTo>
                  <a:cubicBezTo>
                    <a:pt x="1" y="7644"/>
                    <a:pt x="167" y="7811"/>
                    <a:pt x="358" y="7811"/>
                  </a:cubicBezTo>
                  <a:lnTo>
                    <a:pt x="10823" y="7811"/>
                  </a:lnTo>
                  <a:cubicBezTo>
                    <a:pt x="11014" y="7811"/>
                    <a:pt x="11181" y="7644"/>
                    <a:pt x="11181" y="7453"/>
                  </a:cubicBezTo>
                  <a:lnTo>
                    <a:pt x="11181" y="357"/>
                  </a:lnTo>
                  <a:cubicBezTo>
                    <a:pt x="11181" y="167"/>
                    <a:pt x="11014" y="0"/>
                    <a:pt x="10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9909;p83">
              <a:extLst>
                <a:ext uri="{FF2B5EF4-FFF2-40B4-BE49-F238E27FC236}">
                  <a16:creationId xmlns:a16="http://schemas.microsoft.com/office/drawing/2014/main" id="{D4487A6F-650C-E969-77AB-A248C63FD8B0}"/>
                </a:ext>
              </a:extLst>
            </p:cNvPr>
            <p:cNvSpPr/>
            <p:nvPr/>
          </p:nvSpPr>
          <p:spPr>
            <a:xfrm>
              <a:off x="7080411" y="3758192"/>
              <a:ext cx="100219" cy="129687"/>
            </a:xfrm>
            <a:custGeom>
              <a:avLst/>
              <a:gdLst/>
              <a:ahLst/>
              <a:cxnLst/>
              <a:rect l="l" t="t" r="r" b="b"/>
              <a:pathLst>
                <a:path w="3156" h="4084" extrusionOk="0">
                  <a:moveTo>
                    <a:pt x="179" y="0"/>
                  </a:moveTo>
                  <a:cubicBezTo>
                    <a:pt x="96" y="0"/>
                    <a:pt x="0" y="72"/>
                    <a:pt x="0" y="179"/>
                  </a:cubicBezTo>
                  <a:cubicBezTo>
                    <a:pt x="0" y="274"/>
                    <a:pt x="84" y="357"/>
                    <a:pt x="179" y="357"/>
                  </a:cubicBezTo>
                  <a:lnTo>
                    <a:pt x="2072" y="357"/>
                  </a:lnTo>
                  <a:cubicBezTo>
                    <a:pt x="2144" y="726"/>
                    <a:pt x="2429" y="1012"/>
                    <a:pt x="2798" y="1084"/>
                  </a:cubicBezTo>
                  <a:lnTo>
                    <a:pt x="2798" y="3001"/>
                  </a:lnTo>
                  <a:cubicBezTo>
                    <a:pt x="2429" y="3072"/>
                    <a:pt x="2144" y="3358"/>
                    <a:pt x="2072" y="3727"/>
                  </a:cubicBezTo>
                  <a:lnTo>
                    <a:pt x="179" y="3727"/>
                  </a:lnTo>
                  <a:cubicBezTo>
                    <a:pt x="96" y="3727"/>
                    <a:pt x="0" y="3810"/>
                    <a:pt x="0" y="3905"/>
                  </a:cubicBezTo>
                  <a:cubicBezTo>
                    <a:pt x="0" y="4013"/>
                    <a:pt x="84" y="4084"/>
                    <a:pt x="179" y="4084"/>
                  </a:cubicBezTo>
                  <a:lnTo>
                    <a:pt x="2239" y="4084"/>
                  </a:lnTo>
                  <a:cubicBezTo>
                    <a:pt x="2322" y="4084"/>
                    <a:pt x="2417" y="4013"/>
                    <a:pt x="2417" y="3905"/>
                  </a:cubicBezTo>
                  <a:cubicBezTo>
                    <a:pt x="2417" y="3596"/>
                    <a:pt x="2667" y="3346"/>
                    <a:pt x="2977" y="3346"/>
                  </a:cubicBezTo>
                  <a:cubicBezTo>
                    <a:pt x="3072" y="3346"/>
                    <a:pt x="3156" y="3274"/>
                    <a:pt x="3156" y="3167"/>
                  </a:cubicBezTo>
                  <a:lnTo>
                    <a:pt x="3156" y="917"/>
                  </a:lnTo>
                  <a:cubicBezTo>
                    <a:pt x="3156" y="810"/>
                    <a:pt x="3072" y="738"/>
                    <a:pt x="2977" y="738"/>
                  </a:cubicBezTo>
                  <a:cubicBezTo>
                    <a:pt x="2667" y="738"/>
                    <a:pt x="2417" y="488"/>
                    <a:pt x="2417" y="179"/>
                  </a:cubicBezTo>
                  <a:cubicBezTo>
                    <a:pt x="2417" y="83"/>
                    <a:pt x="2346" y="0"/>
                    <a:pt x="2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9910;p83">
              <a:extLst>
                <a:ext uri="{FF2B5EF4-FFF2-40B4-BE49-F238E27FC236}">
                  <a16:creationId xmlns:a16="http://schemas.microsoft.com/office/drawing/2014/main" id="{B9174DDA-FDF7-12F9-B6B5-7393E71699FB}"/>
                </a:ext>
              </a:extLst>
            </p:cNvPr>
            <p:cNvSpPr/>
            <p:nvPr/>
          </p:nvSpPr>
          <p:spPr>
            <a:xfrm>
              <a:off x="6873209" y="3757811"/>
              <a:ext cx="100219" cy="130068"/>
            </a:xfrm>
            <a:custGeom>
              <a:avLst/>
              <a:gdLst/>
              <a:ahLst/>
              <a:cxnLst/>
              <a:rect l="l" t="t" r="r" b="b"/>
              <a:pathLst>
                <a:path w="3156" h="4096" extrusionOk="0">
                  <a:moveTo>
                    <a:pt x="918" y="0"/>
                  </a:moveTo>
                  <a:cubicBezTo>
                    <a:pt x="834" y="0"/>
                    <a:pt x="739" y="84"/>
                    <a:pt x="739" y="191"/>
                  </a:cubicBezTo>
                  <a:cubicBezTo>
                    <a:pt x="739" y="500"/>
                    <a:pt x="489" y="750"/>
                    <a:pt x="179" y="750"/>
                  </a:cubicBezTo>
                  <a:cubicBezTo>
                    <a:pt x="84" y="750"/>
                    <a:pt x="1" y="822"/>
                    <a:pt x="1" y="929"/>
                  </a:cubicBezTo>
                  <a:lnTo>
                    <a:pt x="1" y="3179"/>
                  </a:lnTo>
                  <a:cubicBezTo>
                    <a:pt x="1" y="3263"/>
                    <a:pt x="72" y="3358"/>
                    <a:pt x="179" y="3358"/>
                  </a:cubicBezTo>
                  <a:cubicBezTo>
                    <a:pt x="489" y="3358"/>
                    <a:pt x="739" y="3608"/>
                    <a:pt x="739" y="3917"/>
                  </a:cubicBezTo>
                  <a:cubicBezTo>
                    <a:pt x="739" y="4013"/>
                    <a:pt x="810" y="4096"/>
                    <a:pt x="918" y="4096"/>
                  </a:cubicBezTo>
                  <a:lnTo>
                    <a:pt x="2977" y="4096"/>
                  </a:lnTo>
                  <a:cubicBezTo>
                    <a:pt x="3061" y="4096"/>
                    <a:pt x="3156" y="4025"/>
                    <a:pt x="3156" y="3917"/>
                  </a:cubicBezTo>
                  <a:cubicBezTo>
                    <a:pt x="3132" y="3822"/>
                    <a:pt x="3061" y="3739"/>
                    <a:pt x="2977" y="3739"/>
                  </a:cubicBezTo>
                  <a:lnTo>
                    <a:pt x="1084" y="3739"/>
                  </a:lnTo>
                  <a:cubicBezTo>
                    <a:pt x="1013" y="3370"/>
                    <a:pt x="727" y="3084"/>
                    <a:pt x="346" y="3013"/>
                  </a:cubicBezTo>
                  <a:lnTo>
                    <a:pt x="346" y="1096"/>
                  </a:lnTo>
                  <a:cubicBezTo>
                    <a:pt x="727" y="1024"/>
                    <a:pt x="1013" y="738"/>
                    <a:pt x="1084" y="369"/>
                  </a:cubicBezTo>
                  <a:lnTo>
                    <a:pt x="2977" y="369"/>
                  </a:lnTo>
                  <a:cubicBezTo>
                    <a:pt x="3061" y="369"/>
                    <a:pt x="3156" y="286"/>
                    <a:pt x="3156" y="191"/>
                  </a:cubicBezTo>
                  <a:cubicBezTo>
                    <a:pt x="3156" y="95"/>
                    <a:pt x="3073"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9911;p83">
              <a:extLst>
                <a:ext uri="{FF2B5EF4-FFF2-40B4-BE49-F238E27FC236}">
                  <a16:creationId xmlns:a16="http://schemas.microsoft.com/office/drawing/2014/main" id="{51456D36-06C9-4396-919D-187EF3164F12}"/>
                </a:ext>
              </a:extLst>
            </p:cNvPr>
            <p:cNvSpPr/>
            <p:nvPr/>
          </p:nvSpPr>
          <p:spPr>
            <a:xfrm>
              <a:off x="6962060" y="3758192"/>
              <a:ext cx="129338" cy="129338"/>
            </a:xfrm>
            <a:custGeom>
              <a:avLst/>
              <a:gdLst/>
              <a:ahLst/>
              <a:cxnLst/>
              <a:rect l="l" t="t" r="r" b="b"/>
              <a:pathLst>
                <a:path w="4073" h="4073" extrusionOk="0">
                  <a:moveTo>
                    <a:pt x="2037" y="334"/>
                  </a:moveTo>
                  <a:cubicBezTo>
                    <a:pt x="2977" y="334"/>
                    <a:pt x="3727" y="1096"/>
                    <a:pt x="3727" y="2036"/>
                  </a:cubicBezTo>
                  <a:cubicBezTo>
                    <a:pt x="3727" y="2977"/>
                    <a:pt x="2977" y="3727"/>
                    <a:pt x="2037" y="3727"/>
                  </a:cubicBezTo>
                  <a:cubicBezTo>
                    <a:pt x="1096" y="3727"/>
                    <a:pt x="334" y="2977"/>
                    <a:pt x="334" y="2036"/>
                  </a:cubicBezTo>
                  <a:cubicBezTo>
                    <a:pt x="334" y="1096"/>
                    <a:pt x="1096" y="334"/>
                    <a:pt x="2037" y="334"/>
                  </a:cubicBezTo>
                  <a:close/>
                  <a:moveTo>
                    <a:pt x="2037" y="0"/>
                  </a:moveTo>
                  <a:cubicBezTo>
                    <a:pt x="906" y="0"/>
                    <a:pt x="1" y="917"/>
                    <a:pt x="1" y="2036"/>
                  </a:cubicBezTo>
                  <a:cubicBezTo>
                    <a:pt x="1" y="3155"/>
                    <a:pt x="918" y="4072"/>
                    <a:pt x="2037" y="4072"/>
                  </a:cubicBezTo>
                  <a:cubicBezTo>
                    <a:pt x="3156" y="4072"/>
                    <a:pt x="4073" y="3155"/>
                    <a:pt x="4073" y="2036"/>
                  </a:cubicBezTo>
                  <a:cubicBezTo>
                    <a:pt x="4073" y="905"/>
                    <a:pt x="3168" y="0"/>
                    <a:pt x="20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9912;p83">
              <a:extLst>
                <a:ext uri="{FF2B5EF4-FFF2-40B4-BE49-F238E27FC236}">
                  <a16:creationId xmlns:a16="http://schemas.microsoft.com/office/drawing/2014/main" id="{C179259B-1B25-4D3F-ED10-94B209B87297}"/>
                </a:ext>
              </a:extLst>
            </p:cNvPr>
            <p:cNvSpPr/>
            <p:nvPr/>
          </p:nvSpPr>
          <p:spPr>
            <a:xfrm>
              <a:off x="6997244" y="3781627"/>
              <a:ext cx="59382" cy="82436"/>
            </a:xfrm>
            <a:custGeom>
              <a:avLst/>
              <a:gdLst/>
              <a:ahLst/>
              <a:cxnLst/>
              <a:rect l="l" t="t" r="r" b="b"/>
              <a:pathLst>
                <a:path w="1870" h="2596" extrusionOk="0">
                  <a:moveTo>
                    <a:pt x="750" y="536"/>
                  </a:moveTo>
                  <a:lnTo>
                    <a:pt x="750" y="1060"/>
                  </a:lnTo>
                  <a:cubicBezTo>
                    <a:pt x="452" y="965"/>
                    <a:pt x="345" y="881"/>
                    <a:pt x="345" y="762"/>
                  </a:cubicBezTo>
                  <a:cubicBezTo>
                    <a:pt x="345" y="691"/>
                    <a:pt x="500" y="584"/>
                    <a:pt x="750" y="536"/>
                  </a:cubicBezTo>
                  <a:close/>
                  <a:moveTo>
                    <a:pt x="1107" y="1524"/>
                  </a:moveTo>
                  <a:cubicBezTo>
                    <a:pt x="1405" y="1608"/>
                    <a:pt x="1512" y="1703"/>
                    <a:pt x="1512" y="1822"/>
                  </a:cubicBezTo>
                  <a:cubicBezTo>
                    <a:pt x="1512" y="1893"/>
                    <a:pt x="1357" y="2001"/>
                    <a:pt x="1107" y="2036"/>
                  </a:cubicBezTo>
                  <a:lnTo>
                    <a:pt x="1107" y="1524"/>
                  </a:lnTo>
                  <a:close/>
                  <a:moveTo>
                    <a:pt x="941" y="0"/>
                  </a:moveTo>
                  <a:cubicBezTo>
                    <a:pt x="857" y="0"/>
                    <a:pt x="762" y="72"/>
                    <a:pt x="762" y="179"/>
                  </a:cubicBezTo>
                  <a:lnTo>
                    <a:pt x="762" y="191"/>
                  </a:lnTo>
                  <a:cubicBezTo>
                    <a:pt x="333" y="238"/>
                    <a:pt x="24" y="477"/>
                    <a:pt x="24" y="774"/>
                  </a:cubicBezTo>
                  <a:cubicBezTo>
                    <a:pt x="24" y="1191"/>
                    <a:pt x="441" y="1346"/>
                    <a:pt x="762" y="1429"/>
                  </a:cubicBezTo>
                  <a:lnTo>
                    <a:pt x="762" y="2036"/>
                  </a:lnTo>
                  <a:cubicBezTo>
                    <a:pt x="512" y="2001"/>
                    <a:pt x="357" y="1893"/>
                    <a:pt x="357" y="1822"/>
                  </a:cubicBezTo>
                  <a:cubicBezTo>
                    <a:pt x="357" y="1727"/>
                    <a:pt x="286" y="1643"/>
                    <a:pt x="179" y="1643"/>
                  </a:cubicBezTo>
                  <a:cubicBezTo>
                    <a:pt x="83" y="1643"/>
                    <a:pt x="0" y="1715"/>
                    <a:pt x="0" y="1822"/>
                  </a:cubicBezTo>
                  <a:cubicBezTo>
                    <a:pt x="0" y="2120"/>
                    <a:pt x="310" y="2334"/>
                    <a:pt x="750" y="2393"/>
                  </a:cubicBezTo>
                  <a:lnTo>
                    <a:pt x="750" y="2417"/>
                  </a:lnTo>
                  <a:cubicBezTo>
                    <a:pt x="750" y="2501"/>
                    <a:pt x="822" y="2596"/>
                    <a:pt x="929" y="2596"/>
                  </a:cubicBezTo>
                  <a:cubicBezTo>
                    <a:pt x="1036" y="2596"/>
                    <a:pt x="1107" y="2513"/>
                    <a:pt x="1107" y="2417"/>
                  </a:cubicBezTo>
                  <a:lnTo>
                    <a:pt x="1107" y="2393"/>
                  </a:lnTo>
                  <a:cubicBezTo>
                    <a:pt x="1536" y="2358"/>
                    <a:pt x="1845" y="2120"/>
                    <a:pt x="1845" y="1822"/>
                  </a:cubicBezTo>
                  <a:cubicBezTo>
                    <a:pt x="1845" y="1417"/>
                    <a:pt x="1453" y="1250"/>
                    <a:pt x="1107" y="1167"/>
                  </a:cubicBezTo>
                  <a:lnTo>
                    <a:pt x="1107" y="548"/>
                  </a:lnTo>
                  <a:cubicBezTo>
                    <a:pt x="1357" y="596"/>
                    <a:pt x="1512" y="703"/>
                    <a:pt x="1512" y="774"/>
                  </a:cubicBezTo>
                  <a:cubicBezTo>
                    <a:pt x="1512" y="869"/>
                    <a:pt x="1584" y="953"/>
                    <a:pt x="1691" y="953"/>
                  </a:cubicBezTo>
                  <a:cubicBezTo>
                    <a:pt x="1774" y="953"/>
                    <a:pt x="1869" y="881"/>
                    <a:pt x="1869" y="774"/>
                  </a:cubicBezTo>
                  <a:cubicBezTo>
                    <a:pt x="1869" y="477"/>
                    <a:pt x="1548" y="250"/>
                    <a:pt x="1119" y="191"/>
                  </a:cubicBezTo>
                  <a:lnTo>
                    <a:pt x="1119" y="179"/>
                  </a:lnTo>
                  <a:cubicBezTo>
                    <a:pt x="1119" y="84"/>
                    <a:pt x="1048"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12" name="Google Shape;1064;p56">
            <a:extLst>
              <a:ext uri="{FF2B5EF4-FFF2-40B4-BE49-F238E27FC236}">
                <a16:creationId xmlns:a16="http://schemas.microsoft.com/office/drawing/2014/main" id="{A4923B26-F0D4-5AD9-6B01-C9EE9DB73C47}"/>
              </a:ext>
            </a:extLst>
          </p:cNvPr>
          <p:cNvCxnSpPr>
            <a:cxnSpLocks/>
          </p:cNvCxnSpPr>
          <p:nvPr/>
        </p:nvCxnSpPr>
        <p:spPr>
          <a:xfrm flipV="1">
            <a:off x="20602667" y="6824825"/>
            <a:ext cx="1914512" cy="12053"/>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23" name="Flecha: a la izquierda y derecha 3522">
            <a:extLst>
              <a:ext uri="{FF2B5EF4-FFF2-40B4-BE49-F238E27FC236}">
                <a16:creationId xmlns:a16="http://schemas.microsoft.com/office/drawing/2014/main" id="{3B5BE926-0EFB-C66B-3884-EF9F022F572A}"/>
              </a:ext>
            </a:extLst>
          </p:cNvPr>
          <p:cNvSpPr/>
          <p:nvPr/>
        </p:nvSpPr>
        <p:spPr>
          <a:xfrm rot="16200000">
            <a:off x="16178023" y="5095972"/>
            <a:ext cx="798099" cy="678661"/>
          </a:xfrm>
          <a:prstGeom prst="leftRightArrow">
            <a:avLst/>
          </a:prstGeom>
          <a:ln>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s-SV"/>
          </a:p>
        </p:txBody>
      </p:sp>
      <p:sp>
        <p:nvSpPr>
          <p:cNvPr id="3524" name="Flecha: a la izquierda y derecha 3523">
            <a:extLst>
              <a:ext uri="{FF2B5EF4-FFF2-40B4-BE49-F238E27FC236}">
                <a16:creationId xmlns:a16="http://schemas.microsoft.com/office/drawing/2014/main" id="{A3E27ECC-21B9-E4A1-5801-64CD0E5CCDC4}"/>
              </a:ext>
            </a:extLst>
          </p:cNvPr>
          <p:cNvSpPr/>
          <p:nvPr/>
        </p:nvSpPr>
        <p:spPr>
          <a:xfrm rot="16200000">
            <a:off x="16193889" y="8658222"/>
            <a:ext cx="770199" cy="682494"/>
          </a:xfrm>
          <a:prstGeom prst="leftRightArrow">
            <a:avLst/>
          </a:prstGeom>
          <a:ln>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s-SV"/>
          </a:p>
        </p:txBody>
      </p:sp>
      <p:sp>
        <p:nvSpPr>
          <p:cNvPr id="3526" name="Flecha: a la izquierda y derecha 3525">
            <a:extLst>
              <a:ext uri="{FF2B5EF4-FFF2-40B4-BE49-F238E27FC236}">
                <a16:creationId xmlns:a16="http://schemas.microsoft.com/office/drawing/2014/main" id="{04C53CE7-0D6C-B41F-97A2-D3F5F213A0D5}"/>
              </a:ext>
            </a:extLst>
          </p:cNvPr>
          <p:cNvSpPr/>
          <p:nvPr/>
        </p:nvSpPr>
        <p:spPr>
          <a:xfrm rot="16200000">
            <a:off x="8883994" y="8333044"/>
            <a:ext cx="798099" cy="678661"/>
          </a:xfrm>
          <a:prstGeom prst="leftRightArrow">
            <a:avLst/>
          </a:prstGeom>
          <a:solidFill>
            <a:schemeClr val="tx2"/>
          </a:solidFill>
          <a:ln>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s-SV"/>
          </a:p>
        </p:txBody>
      </p:sp>
      <p:sp>
        <p:nvSpPr>
          <p:cNvPr id="3527" name="Flecha: a la izquierda y derecha 3526">
            <a:extLst>
              <a:ext uri="{FF2B5EF4-FFF2-40B4-BE49-F238E27FC236}">
                <a16:creationId xmlns:a16="http://schemas.microsoft.com/office/drawing/2014/main" id="{22306097-5243-EDE3-1FBD-35B7C866E7B6}"/>
              </a:ext>
            </a:extLst>
          </p:cNvPr>
          <p:cNvSpPr/>
          <p:nvPr/>
        </p:nvSpPr>
        <p:spPr>
          <a:xfrm rot="16200000">
            <a:off x="20975691" y="7047168"/>
            <a:ext cx="798099" cy="678661"/>
          </a:xfrm>
          <a:prstGeom prst="leftRightArrow">
            <a:avLst/>
          </a:prstGeom>
          <a:solidFill>
            <a:schemeClr val="bg1"/>
          </a:solidFill>
          <a:ln>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s-SV"/>
          </a:p>
        </p:txBody>
      </p:sp>
      <p:sp>
        <p:nvSpPr>
          <p:cNvPr id="3528" name="CuadroTexto 3527">
            <a:extLst>
              <a:ext uri="{FF2B5EF4-FFF2-40B4-BE49-F238E27FC236}">
                <a16:creationId xmlns:a16="http://schemas.microsoft.com/office/drawing/2014/main" id="{162A58E9-BD38-2DEE-EB48-704D7C951DBE}"/>
              </a:ext>
            </a:extLst>
          </p:cNvPr>
          <p:cNvSpPr txBox="1"/>
          <p:nvPr/>
        </p:nvSpPr>
        <p:spPr>
          <a:xfrm>
            <a:off x="14789224" y="12198422"/>
            <a:ext cx="3556764" cy="584775"/>
          </a:xfrm>
          <a:prstGeom prst="rect">
            <a:avLst/>
          </a:prstGeom>
          <a:noFill/>
        </p:spPr>
        <p:txBody>
          <a:bodyPr wrap="square" rtlCol="0">
            <a:spAutoFit/>
          </a:bodyPr>
          <a:lstStyle/>
          <a:p>
            <a:pPr algn="ctr"/>
            <a:r>
              <a:rPr lang="es-SV" sz="3200">
                <a:solidFill>
                  <a:schemeClr val="tx1"/>
                </a:solidFill>
                <a:latin typeface="Copperplate Gothic Light" panose="020E0507020206020404" pitchFamily="34" charset="0"/>
              </a:rPr>
              <a:t>Modalidad</a:t>
            </a:r>
          </a:p>
        </p:txBody>
      </p:sp>
      <p:sp>
        <p:nvSpPr>
          <p:cNvPr id="3529" name="CuadroTexto 3528">
            <a:extLst>
              <a:ext uri="{FF2B5EF4-FFF2-40B4-BE49-F238E27FC236}">
                <a16:creationId xmlns:a16="http://schemas.microsoft.com/office/drawing/2014/main" id="{361D973D-E6FD-EFB0-DD9E-C64FA535A422}"/>
              </a:ext>
            </a:extLst>
          </p:cNvPr>
          <p:cNvSpPr txBox="1"/>
          <p:nvPr/>
        </p:nvSpPr>
        <p:spPr>
          <a:xfrm>
            <a:off x="19331803" y="12198422"/>
            <a:ext cx="3556764" cy="584775"/>
          </a:xfrm>
          <a:prstGeom prst="rect">
            <a:avLst/>
          </a:prstGeom>
          <a:noFill/>
        </p:spPr>
        <p:txBody>
          <a:bodyPr wrap="square" rtlCol="0">
            <a:spAutoFit/>
          </a:bodyPr>
          <a:lstStyle/>
          <a:p>
            <a:pPr algn="ctr"/>
            <a:r>
              <a:rPr lang="es-SV" sz="3200">
                <a:solidFill>
                  <a:schemeClr val="bg1"/>
                </a:solidFill>
                <a:latin typeface="Copperplate Gothic Light" panose="020E0507020206020404" pitchFamily="34" charset="0"/>
              </a:rPr>
              <a:t>Sexo</a:t>
            </a:r>
          </a:p>
        </p:txBody>
      </p:sp>
      <p:sp>
        <p:nvSpPr>
          <p:cNvPr id="3530" name="CuadroTexto 3529">
            <a:extLst>
              <a:ext uri="{FF2B5EF4-FFF2-40B4-BE49-F238E27FC236}">
                <a16:creationId xmlns:a16="http://schemas.microsoft.com/office/drawing/2014/main" id="{2A03769E-391F-7091-9446-2CE81ABFB8A3}"/>
              </a:ext>
            </a:extLst>
          </p:cNvPr>
          <p:cNvSpPr txBox="1"/>
          <p:nvPr/>
        </p:nvSpPr>
        <p:spPr>
          <a:xfrm>
            <a:off x="6230558" y="12198422"/>
            <a:ext cx="7511229" cy="584775"/>
          </a:xfrm>
          <a:prstGeom prst="rect">
            <a:avLst/>
          </a:prstGeom>
          <a:noFill/>
        </p:spPr>
        <p:txBody>
          <a:bodyPr wrap="square" rtlCol="0">
            <a:spAutoFit/>
          </a:bodyPr>
          <a:lstStyle/>
          <a:p>
            <a:r>
              <a:rPr lang="es-SV" sz="3200">
                <a:solidFill>
                  <a:schemeClr val="tx2"/>
                </a:solidFill>
                <a:latin typeface="Copperplate Gothic Light" panose="020E0507020206020404" pitchFamily="34" charset="0"/>
              </a:rPr>
              <a:t>Participaciones e inversión</a:t>
            </a:r>
          </a:p>
        </p:txBody>
      </p:sp>
      <p:sp>
        <p:nvSpPr>
          <p:cNvPr id="3531" name="Flecha: a la derecha con bandas 3530">
            <a:extLst>
              <a:ext uri="{FF2B5EF4-FFF2-40B4-BE49-F238E27FC236}">
                <a16:creationId xmlns:a16="http://schemas.microsoft.com/office/drawing/2014/main" id="{36C0FD4D-01D5-6C21-64CF-D3D8453FC120}"/>
              </a:ext>
            </a:extLst>
          </p:cNvPr>
          <p:cNvSpPr/>
          <p:nvPr/>
        </p:nvSpPr>
        <p:spPr>
          <a:xfrm>
            <a:off x="4997144" y="8384603"/>
            <a:ext cx="702874" cy="668739"/>
          </a:xfrm>
          <a:prstGeom prst="stripedRightArrow">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3532" name="Flecha: a la derecha con bandas 3531">
            <a:extLst>
              <a:ext uri="{FF2B5EF4-FFF2-40B4-BE49-F238E27FC236}">
                <a16:creationId xmlns:a16="http://schemas.microsoft.com/office/drawing/2014/main" id="{3432E86C-BC51-9B78-DC88-6A0E78EE3069}"/>
              </a:ext>
            </a:extLst>
          </p:cNvPr>
          <p:cNvSpPr/>
          <p:nvPr/>
        </p:nvSpPr>
        <p:spPr>
          <a:xfrm>
            <a:off x="12488708" y="6989750"/>
            <a:ext cx="702874" cy="668739"/>
          </a:xfrm>
          <a:prstGeom prst="stripedRightArrow">
            <a:avLst/>
          </a:prstGeom>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SV"/>
          </a:p>
        </p:txBody>
      </p:sp>
      <p:sp>
        <p:nvSpPr>
          <p:cNvPr id="3533" name="Flecha: a la derecha con bandas 3532">
            <a:extLst>
              <a:ext uri="{FF2B5EF4-FFF2-40B4-BE49-F238E27FC236}">
                <a16:creationId xmlns:a16="http://schemas.microsoft.com/office/drawing/2014/main" id="{24E49161-F5B3-0DAF-6151-FC9F94D14A80}"/>
              </a:ext>
            </a:extLst>
          </p:cNvPr>
          <p:cNvSpPr/>
          <p:nvPr/>
        </p:nvSpPr>
        <p:spPr>
          <a:xfrm>
            <a:off x="18841963" y="7030978"/>
            <a:ext cx="702874" cy="668739"/>
          </a:xfrm>
          <a:prstGeom prst="stripedRightArrow">
            <a:avLst/>
          </a:prstGeom>
          <a:solidFill>
            <a:schemeClr val="bg1"/>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SV"/>
          </a:p>
        </p:txBody>
      </p:sp>
      <p:sp>
        <p:nvSpPr>
          <p:cNvPr id="3534" name="Cerrar corchete 3533">
            <a:extLst>
              <a:ext uri="{FF2B5EF4-FFF2-40B4-BE49-F238E27FC236}">
                <a16:creationId xmlns:a16="http://schemas.microsoft.com/office/drawing/2014/main" id="{1C81CF68-A058-F06F-C44E-C6322B168B35}"/>
              </a:ext>
            </a:extLst>
          </p:cNvPr>
          <p:cNvSpPr/>
          <p:nvPr/>
        </p:nvSpPr>
        <p:spPr>
          <a:xfrm>
            <a:off x="18227248" y="4065436"/>
            <a:ext cx="260635" cy="6568034"/>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SV"/>
          </a:p>
        </p:txBody>
      </p:sp>
    </p:spTree>
    <p:extLst>
      <p:ext uri="{BB962C8B-B14F-4D97-AF65-F5344CB8AC3E}">
        <p14:creationId xmlns:p14="http://schemas.microsoft.com/office/powerpoint/2010/main" val="234513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41"/>
          <p:cNvSpPr txBox="1">
            <a:spLocks noGrp="1"/>
          </p:cNvSpPr>
          <p:nvPr>
            <p:ph type="title" idx="5"/>
          </p:nvPr>
        </p:nvSpPr>
        <p:spPr>
          <a:xfrm>
            <a:off x="5648467" y="5675005"/>
            <a:ext cx="9405550" cy="1477215"/>
          </a:xfrm>
          <a:prstGeom prst="rect">
            <a:avLst/>
          </a:prstGeom>
        </p:spPr>
        <p:txBody>
          <a:bodyPr spcFirstLastPara="1" wrap="square" lIns="239938" tIns="243737" rIns="239938" bIns="243737" anchor="b" anchorCtr="0">
            <a:noAutofit/>
          </a:bodyPr>
          <a:lstStyle/>
          <a:p>
            <a:r>
              <a:rPr lang="en"/>
              <a:t>ACTIVIDADES RELEVANTES</a:t>
            </a:r>
            <a:endParaRPr/>
          </a:p>
        </p:txBody>
      </p:sp>
      <p:sp>
        <p:nvSpPr>
          <p:cNvPr id="2026" name="Google Shape;2026;p41"/>
          <p:cNvSpPr txBox="1">
            <a:spLocks noGrp="1"/>
          </p:cNvSpPr>
          <p:nvPr>
            <p:ph type="title"/>
          </p:nvPr>
        </p:nvSpPr>
        <p:spPr>
          <a:xfrm>
            <a:off x="3764157" y="5074930"/>
            <a:ext cx="1478015" cy="1477215"/>
          </a:xfrm>
          <a:prstGeom prst="rect">
            <a:avLst/>
          </a:prstGeom>
        </p:spPr>
        <p:txBody>
          <a:bodyPr spcFirstLastPara="1" wrap="square" lIns="239938" tIns="243737" rIns="239938" bIns="243737" anchor="t" anchorCtr="0">
            <a:noAutofit/>
          </a:bodyPr>
          <a:lstStyle/>
          <a:p>
            <a:r>
              <a:rPr lang="en"/>
              <a:t>1</a:t>
            </a:r>
            <a:endParaRPr/>
          </a:p>
        </p:txBody>
      </p:sp>
      <p:sp>
        <p:nvSpPr>
          <p:cNvPr id="2027" name="Google Shape;2027;p41"/>
          <p:cNvSpPr txBox="1">
            <a:spLocks noGrp="1"/>
          </p:cNvSpPr>
          <p:nvPr>
            <p:ph type="subTitle" idx="1"/>
          </p:nvPr>
        </p:nvSpPr>
        <p:spPr>
          <a:xfrm>
            <a:off x="5648467" y="6691898"/>
            <a:ext cx="9405550" cy="1343650"/>
          </a:xfrm>
          <a:prstGeom prst="rect">
            <a:avLst/>
          </a:prstGeom>
        </p:spPr>
        <p:txBody>
          <a:bodyPr spcFirstLastPara="1" wrap="square" lIns="239938" tIns="243737" rIns="239938" bIns="243737" anchor="t" anchorCtr="0">
            <a:noAutofit/>
          </a:bodyPr>
          <a:lstStyle/>
          <a:p>
            <a:pPr marL="0" indent="0"/>
            <a:r>
              <a:rPr lang="es-SV"/>
              <a:t>J</a:t>
            </a:r>
            <a:r>
              <a:rPr lang="en"/>
              <a:t>ulio – Septiembre 2022</a:t>
            </a:r>
            <a:endParaRPr/>
          </a:p>
        </p:txBody>
      </p:sp>
      <p:sp>
        <p:nvSpPr>
          <p:cNvPr id="2028" name="Google Shape;2028;p41"/>
          <p:cNvSpPr txBox="1">
            <a:spLocks noGrp="1"/>
          </p:cNvSpPr>
          <p:nvPr>
            <p:ph type="title" idx="6"/>
          </p:nvPr>
        </p:nvSpPr>
        <p:spPr>
          <a:xfrm>
            <a:off x="5711553" y="9441248"/>
            <a:ext cx="9405550" cy="1477215"/>
          </a:xfrm>
          <a:prstGeom prst="rect">
            <a:avLst/>
          </a:prstGeom>
        </p:spPr>
        <p:txBody>
          <a:bodyPr spcFirstLastPara="1" wrap="square" lIns="239938" tIns="243737" rIns="239938" bIns="243737" anchor="b" anchorCtr="0">
            <a:noAutofit/>
          </a:bodyPr>
          <a:lstStyle/>
          <a:p>
            <a:r>
              <a:rPr lang="en"/>
              <a:t>EJECUCIÓN E INDICADORES</a:t>
            </a:r>
            <a:endParaRPr/>
          </a:p>
        </p:txBody>
      </p:sp>
      <p:sp>
        <p:nvSpPr>
          <p:cNvPr id="2029" name="Google Shape;2029;p41"/>
          <p:cNvSpPr txBox="1">
            <a:spLocks noGrp="1"/>
          </p:cNvSpPr>
          <p:nvPr>
            <p:ph type="title" idx="2"/>
          </p:nvPr>
        </p:nvSpPr>
        <p:spPr>
          <a:xfrm>
            <a:off x="3827243" y="8898323"/>
            <a:ext cx="1478015" cy="1477215"/>
          </a:xfrm>
          <a:prstGeom prst="rect">
            <a:avLst/>
          </a:prstGeom>
        </p:spPr>
        <p:txBody>
          <a:bodyPr spcFirstLastPara="1" wrap="square" lIns="239938" tIns="243737" rIns="239938" bIns="243737" anchor="t" anchorCtr="0">
            <a:noAutofit/>
          </a:bodyPr>
          <a:lstStyle/>
          <a:p>
            <a:r>
              <a:rPr lang="en"/>
              <a:t>2</a:t>
            </a:r>
            <a:endParaRPr/>
          </a:p>
        </p:txBody>
      </p:sp>
      <p:sp>
        <p:nvSpPr>
          <p:cNvPr id="2030" name="Google Shape;2030;p41"/>
          <p:cNvSpPr txBox="1">
            <a:spLocks noGrp="1"/>
          </p:cNvSpPr>
          <p:nvPr>
            <p:ph type="subTitle" idx="7"/>
          </p:nvPr>
        </p:nvSpPr>
        <p:spPr>
          <a:xfrm>
            <a:off x="5711553" y="10372416"/>
            <a:ext cx="9405550" cy="1343650"/>
          </a:xfrm>
          <a:prstGeom prst="rect">
            <a:avLst/>
          </a:prstGeom>
        </p:spPr>
        <p:txBody>
          <a:bodyPr spcFirstLastPara="1" wrap="square" lIns="239938" tIns="243737" rIns="239938" bIns="243737" anchor="t" anchorCtr="0">
            <a:noAutofit/>
          </a:bodyPr>
          <a:lstStyle/>
          <a:p>
            <a:pPr marL="0" indent="0">
              <a:buSzPts val="1100"/>
            </a:pPr>
            <a:r>
              <a:rPr lang="es-SV"/>
              <a:t>d</a:t>
            </a:r>
            <a:r>
              <a:rPr lang="en"/>
              <a:t>e INSAFORP</a:t>
            </a:r>
            <a:endParaRPr/>
          </a:p>
        </p:txBody>
      </p:sp>
      <p:sp>
        <p:nvSpPr>
          <p:cNvPr id="2031" name="Google Shape;2031;p41"/>
          <p:cNvSpPr txBox="1">
            <a:spLocks noGrp="1"/>
          </p:cNvSpPr>
          <p:nvPr>
            <p:ph type="title" idx="8"/>
          </p:nvPr>
        </p:nvSpPr>
        <p:spPr>
          <a:xfrm>
            <a:off x="14073135" y="6335348"/>
            <a:ext cx="9405550" cy="1477215"/>
          </a:xfrm>
          <a:prstGeom prst="rect">
            <a:avLst/>
          </a:prstGeom>
        </p:spPr>
        <p:txBody>
          <a:bodyPr spcFirstLastPara="1" wrap="square" lIns="239938" tIns="243737" rIns="239938" bIns="243737" anchor="b" anchorCtr="0">
            <a:noAutofit/>
          </a:bodyPr>
          <a:lstStyle/>
          <a:p>
            <a:pPr>
              <a:buSzPts val="1100"/>
            </a:pPr>
            <a:r>
              <a:rPr lang="en"/>
              <a:t>FORMACIÓN PROFESIONAL</a:t>
            </a:r>
            <a:endParaRPr/>
          </a:p>
        </p:txBody>
      </p:sp>
      <p:sp>
        <p:nvSpPr>
          <p:cNvPr id="2032" name="Google Shape;2032;p41"/>
          <p:cNvSpPr txBox="1">
            <a:spLocks noGrp="1"/>
          </p:cNvSpPr>
          <p:nvPr>
            <p:ph type="title" idx="3"/>
          </p:nvPr>
        </p:nvSpPr>
        <p:spPr>
          <a:xfrm>
            <a:off x="12188825" y="5078048"/>
            <a:ext cx="1478015" cy="1477215"/>
          </a:xfrm>
          <a:prstGeom prst="rect">
            <a:avLst/>
          </a:prstGeom>
        </p:spPr>
        <p:txBody>
          <a:bodyPr spcFirstLastPara="1" wrap="square" lIns="239938" tIns="243737" rIns="239938" bIns="243737" anchor="t" anchorCtr="0">
            <a:noAutofit/>
          </a:bodyPr>
          <a:lstStyle/>
          <a:p>
            <a:r>
              <a:rPr lang="en"/>
              <a:t>3</a:t>
            </a:r>
            <a:endParaRPr/>
          </a:p>
        </p:txBody>
      </p:sp>
      <p:sp>
        <p:nvSpPr>
          <p:cNvPr id="2033" name="Google Shape;2033;p41"/>
          <p:cNvSpPr txBox="1">
            <a:spLocks noGrp="1"/>
          </p:cNvSpPr>
          <p:nvPr>
            <p:ph type="subTitle" idx="9"/>
          </p:nvPr>
        </p:nvSpPr>
        <p:spPr>
          <a:xfrm>
            <a:off x="14073135" y="4751186"/>
            <a:ext cx="9405550" cy="1343650"/>
          </a:xfrm>
          <a:prstGeom prst="rect">
            <a:avLst/>
          </a:prstGeom>
        </p:spPr>
        <p:txBody>
          <a:bodyPr spcFirstLastPara="1" wrap="square" lIns="239938" tIns="243737" rIns="239938" bIns="243737" anchor="t" anchorCtr="0">
            <a:noAutofit/>
          </a:bodyPr>
          <a:lstStyle/>
          <a:p>
            <a:pPr marL="0" indent="0">
              <a:buSzPts val="1100"/>
            </a:pPr>
            <a:r>
              <a:rPr lang="en"/>
              <a:t>Resultados Plan de Gestión </a:t>
            </a:r>
            <a:endParaRPr/>
          </a:p>
        </p:txBody>
      </p:sp>
      <p:sp>
        <p:nvSpPr>
          <p:cNvPr id="2034" name="Google Shape;2034;p41"/>
          <p:cNvSpPr txBox="1">
            <a:spLocks noGrp="1"/>
          </p:cNvSpPr>
          <p:nvPr>
            <p:ph type="title" idx="4"/>
          </p:nvPr>
        </p:nvSpPr>
        <p:spPr>
          <a:xfrm>
            <a:off x="1895152" y="1441716"/>
            <a:ext cx="20538650" cy="1804330"/>
          </a:xfrm>
          <a:prstGeom prst="rect">
            <a:avLst/>
          </a:prstGeom>
        </p:spPr>
        <p:txBody>
          <a:bodyPr spcFirstLastPara="1" wrap="square" lIns="239938" tIns="243737" rIns="239938" bIns="243737" anchor="t" anchorCtr="0">
            <a:noAutofit/>
          </a:bodyPr>
          <a:lstStyle/>
          <a:p>
            <a:r>
              <a:rPr lang="en" sz="13800">
                <a:solidFill>
                  <a:schemeClr val="lt2"/>
                </a:solidFill>
              </a:rPr>
              <a:t>CONTENIDO</a:t>
            </a:r>
            <a:endParaRPr sz="13800"/>
          </a:p>
        </p:txBody>
      </p:sp>
      <p:sp>
        <p:nvSpPr>
          <p:cNvPr id="2035" name="Google Shape;2035;p41"/>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36" name="Google Shape;2036;p41"/>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37" name="Google Shape;2037;p41"/>
          <p:cNvGrpSpPr/>
          <p:nvPr/>
        </p:nvGrpSpPr>
        <p:grpSpPr>
          <a:xfrm>
            <a:off x="2332335" y="458714"/>
            <a:ext cx="1431880" cy="1828358"/>
            <a:chOff x="2234450" y="-2381700"/>
            <a:chExt cx="404500" cy="518025"/>
          </a:xfrm>
        </p:grpSpPr>
        <p:sp>
          <p:nvSpPr>
            <p:cNvPr id="2038" name="Google Shape;2038;p41"/>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39" name="Google Shape;2039;p41"/>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0" name="Google Shape;2040;p41"/>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1" name="Google Shape;2041;p41"/>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42" name="Google Shape;2042;p41"/>
          <p:cNvGrpSpPr/>
          <p:nvPr/>
        </p:nvGrpSpPr>
        <p:grpSpPr>
          <a:xfrm>
            <a:off x="20646363" y="458754"/>
            <a:ext cx="1365751" cy="1828358"/>
            <a:chOff x="863525" y="-1760525"/>
            <a:chExt cx="388275" cy="518025"/>
          </a:xfrm>
        </p:grpSpPr>
        <p:sp>
          <p:nvSpPr>
            <p:cNvPr id="2043" name="Google Shape;2043;p41"/>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4" name="Google Shape;2044;p41"/>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5" name="Google Shape;2045;p41"/>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6" name="Google Shape;2046;p41"/>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7" name="Google Shape;2047;p41"/>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8" name="Google Shape;2048;p41"/>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49" name="Google Shape;2049;p41"/>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50" name="Google Shape;2050;p41"/>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051" name="Google Shape;2051;p41"/>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52" name="Google Shape;2052;p41"/>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53" name="Google Shape;2053;p41"/>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054" name="Google Shape;2054;p41"/>
          <p:cNvGrpSpPr/>
          <p:nvPr/>
        </p:nvGrpSpPr>
        <p:grpSpPr>
          <a:xfrm>
            <a:off x="20613312" y="11885674"/>
            <a:ext cx="1431870" cy="1828436"/>
            <a:chOff x="4992400" y="-1760625"/>
            <a:chExt cx="404375" cy="518125"/>
          </a:xfrm>
        </p:grpSpPr>
        <p:sp>
          <p:nvSpPr>
            <p:cNvPr id="2055" name="Google Shape;2055;p41"/>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56" name="Google Shape;2056;p41"/>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57" name="Google Shape;2057;p41"/>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58" name="Google Shape;2058;p41"/>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59" name="Google Shape;2059;p41"/>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 name="Google Shape;2031;p41">
            <a:extLst>
              <a:ext uri="{FF2B5EF4-FFF2-40B4-BE49-F238E27FC236}">
                <a16:creationId xmlns:a16="http://schemas.microsoft.com/office/drawing/2014/main" id="{970C6681-7BBB-5088-0938-A54B87138FA7}"/>
              </a:ext>
            </a:extLst>
          </p:cNvPr>
          <p:cNvSpPr txBox="1">
            <a:spLocks/>
          </p:cNvSpPr>
          <p:nvPr/>
        </p:nvSpPr>
        <p:spPr>
          <a:xfrm>
            <a:off x="14048787" y="10078248"/>
            <a:ext cx="9405550" cy="1477215"/>
          </a:xfrm>
          <a:prstGeom prst="rect">
            <a:avLst/>
          </a:prstGeom>
          <a:noFill/>
          <a:ln>
            <a:noFill/>
          </a:ln>
        </p:spPr>
        <p:txBody>
          <a:bodyPr spcFirstLastPara="1" wrap="square" lIns="239938" tIns="243737" rIns="239938" bIns="24373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Kanit ExtraBold"/>
              <a:buNone/>
              <a:defRPr sz="6398" b="0" i="0" u="none" strike="noStrike" cap="none">
                <a:solidFill>
                  <a:schemeClr val="dk1"/>
                </a:solidFill>
                <a:latin typeface="Kanit ExtraBold"/>
                <a:ea typeface="Kanit ExtraBold"/>
                <a:cs typeface="Kanit ExtraBold"/>
                <a:sym typeface="Kanit ExtraBold"/>
              </a:defRPr>
            </a:lvl1pPr>
            <a:lvl2pPr marR="0" lvl="1"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9pPr>
          </a:lstStyle>
          <a:p>
            <a:pPr>
              <a:buSzPts val="1100"/>
            </a:pPr>
            <a:r>
              <a:rPr lang="es-SV"/>
              <a:t>ADMINISTRATIVA FINANCIERA</a:t>
            </a:r>
          </a:p>
        </p:txBody>
      </p:sp>
      <p:sp>
        <p:nvSpPr>
          <p:cNvPr id="3" name="Google Shape;2032;p41">
            <a:extLst>
              <a:ext uri="{FF2B5EF4-FFF2-40B4-BE49-F238E27FC236}">
                <a16:creationId xmlns:a16="http://schemas.microsoft.com/office/drawing/2014/main" id="{50DC495C-B44F-DEA2-9BE8-DB501FE7BF29}"/>
              </a:ext>
            </a:extLst>
          </p:cNvPr>
          <p:cNvSpPr txBox="1">
            <a:spLocks/>
          </p:cNvSpPr>
          <p:nvPr/>
        </p:nvSpPr>
        <p:spPr>
          <a:xfrm>
            <a:off x="12164477" y="8849523"/>
            <a:ext cx="1478015" cy="1477215"/>
          </a:xfrm>
          <a:prstGeom prst="rect">
            <a:avLst/>
          </a:prstGeom>
          <a:solidFill>
            <a:schemeClr val="accent1"/>
          </a:solidFill>
          <a:ln>
            <a:noFill/>
          </a:ln>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Kanit ExtraBold"/>
              <a:buNone/>
              <a:defRPr sz="6398" b="1" i="0" u="none" strike="noStrike" cap="none">
                <a:solidFill>
                  <a:schemeClr val="dk1"/>
                </a:solidFill>
                <a:latin typeface="Kanit ExtraBold"/>
                <a:ea typeface="Kanit ExtraBold"/>
                <a:cs typeface="Kanit ExtraBold"/>
                <a:sym typeface="Kanit ExtraBold"/>
              </a:defRPr>
            </a:lvl1pPr>
            <a:lvl2pPr marR="0" lvl="1"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6398" b="0" i="0" u="none" strike="noStrike" cap="none">
                <a:solidFill>
                  <a:schemeClr val="dk1"/>
                </a:solidFill>
                <a:latin typeface="Bebas Neue"/>
                <a:ea typeface="Bebas Neue"/>
                <a:cs typeface="Bebas Neue"/>
                <a:sym typeface="Bebas Neue"/>
              </a:defRPr>
            </a:lvl9pPr>
          </a:lstStyle>
          <a:p>
            <a:r>
              <a:rPr lang="en"/>
              <a:t>4</a:t>
            </a:r>
          </a:p>
        </p:txBody>
      </p:sp>
      <p:sp>
        <p:nvSpPr>
          <p:cNvPr id="4" name="Google Shape;2033;p41">
            <a:extLst>
              <a:ext uri="{FF2B5EF4-FFF2-40B4-BE49-F238E27FC236}">
                <a16:creationId xmlns:a16="http://schemas.microsoft.com/office/drawing/2014/main" id="{2E1BE571-73D9-5C30-ADC7-E344EA8C6683}"/>
              </a:ext>
            </a:extLst>
          </p:cNvPr>
          <p:cNvSpPr txBox="1">
            <a:spLocks/>
          </p:cNvSpPr>
          <p:nvPr/>
        </p:nvSpPr>
        <p:spPr>
          <a:xfrm>
            <a:off x="14048787" y="8561765"/>
            <a:ext cx="9405550" cy="1343650"/>
          </a:xfrm>
          <a:prstGeom prst="rect">
            <a:avLst/>
          </a:prstGeom>
          <a:noFill/>
          <a:ln>
            <a:noFill/>
          </a:ln>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1pPr>
            <a:lvl2pPr marL="914400" marR="0" lvl="1"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2pPr>
            <a:lvl3pPr marL="1371600" marR="0" lvl="2"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3pPr>
            <a:lvl4pPr marL="1828800" marR="0" lvl="3"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4pPr>
            <a:lvl5pPr marL="2286000" marR="0" lvl="4"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5pPr>
            <a:lvl6pPr marL="2743200" marR="0" lvl="5"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6pPr>
            <a:lvl7pPr marL="3200400" marR="0" lvl="6"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7pPr>
            <a:lvl8pPr marL="3657600" marR="0" lvl="7"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8pPr>
            <a:lvl9pPr marL="4114800" marR="0" lvl="8" indent="-317500" algn="l"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9pPr>
          </a:lstStyle>
          <a:p>
            <a:pPr marL="0" indent="0">
              <a:buSzPts val="1100"/>
            </a:pPr>
            <a:r>
              <a:rPr lang="es-MX"/>
              <a:t>Resultados Plan de Gestión</a:t>
            </a:r>
          </a:p>
        </p:txBody>
      </p:sp>
      <p:pic>
        <p:nvPicPr>
          <p:cNvPr id="6" name="Imagen 5" descr="Logotipo, nombre de la empresa&#10;&#10;Descripción generada automáticamente">
            <a:extLst>
              <a:ext uri="{FF2B5EF4-FFF2-40B4-BE49-F238E27FC236}">
                <a16:creationId xmlns:a16="http://schemas.microsoft.com/office/drawing/2014/main" id="{BC27FE49-C837-EA36-6452-AA6233D9787E}"/>
              </a:ext>
            </a:extLst>
          </p:cNvPr>
          <p:cNvPicPr>
            <a:picLocks noChangeAspect="1"/>
          </p:cNvPicPr>
          <p:nvPr/>
        </p:nvPicPr>
        <p:blipFill>
          <a:blip r:embed="rId3"/>
          <a:stretch>
            <a:fillRect/>
          </a:stretch>
        </p:blipFill>
        <p:spPr>
          <a:xfrm>
            <a:off x="22663306" y="9880976"/>
            <a:ext cx="1630757" cy="8915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362" name="Google Shape;3362;p60"/>
          <p:cNvSpPr/>
          <p:nvPr/>
        </p:nvSpPr>
        <p:spPr>
          <a:xfrm>
            <a:off x="-10634" y="1786"/>
            <a:ext cx="2289004" cy="2285005"/>
          </a:xfrm>
          <a:prstGeom prst="rect">
            <a:avLst/>
          </a:prstGeom>
          <a:solidFill>
            <a:schemeClr val="tx1"/>
          </a:solidFill>
          <a:ln w="19050" cap="flat" cmpd="sng">
            <a:solidFill>
              <a:schemeClr val="tx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69" name="Google Shape;3369;p60"/>
          <p:cNvSpPr/>
          <p:nvPr/>
        </p:nvSpPr>
        <p:spPr>
          <a:xfrm>
            <a:off x="227450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0" name="Google Shape;3370;p60"/>
          <p:cNvSpPr/>
          <p:nvPr/>
        </p:nvSpPr>
        <p:spPr>
          <a:xfrm>
            <a:off x="455963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1" name="Google Shape;3371;p60"/>
          <p:cNvSpPr/>
          <p:nvPr/>
        </p:nvSpPr>
        <p:spPr>
          <a:xfrm>
            <a:off x="684476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372" name="Google Shape;3372;p60"/>
          <p:cNvSpPr/>
          <p:nvPr/>
        </p:nvSpPr>
        <p:spPr>
          <a:xfrm>
            <a:off x="912990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3379" name="Google Shape;3379;p60"/>
          <p:cNvGrpSpPr/>
          <p:nvPr/>
        </p:nvGrpSpPr>
        <p:grpSpPr>
          <a:xfrm>
            <a:off x="2702990" y="458714"/>
            <a:ext cx="1431792" cy="1828358"/>
            <a:chOff x="2923850" y="-2381625"/>
            <a:chExt cx="404475" cy="518025"/>
          </a:xfrm>
        </p:grpSpPr>
        <p:sp>
          <p:nvSpPr>
            <p:cNvPr id="3380" name="Google Shape;3380;p60"/>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1" name="Google Shape;3381;p60"/>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2" name="Google Shape;3382;p60"/>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3" name="Google Shape;3383;p60"/>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4" name="Google Shape;3384;p60"/>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5" name="Google Shape;3385;p60"/>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6" name="Google Shape;3386;p60"/>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7" name="Google Shape;3387;p60"/>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8" name="Google Shape;3388;p60"/>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89" name="Google Shape;3389;p60"/>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0" name="Google Shape;3390;p60"/>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1" name="Google Shape;3391;p60"/>
          <p:cNvGrpSpPr/>
          <p:nvPr/>
        </p:nvGrpSpPr>
        <p:grpSpPr>
          <a:xfrm>
            <a:off x="5020631" y="458714"/>
            <a:ext cx="1365767" cy="1828358"/>
            <a:chOff x="3621425" y="-2381700"/>
            <a:chExt cx="388250" cy="518025"/>
          </a:xfrm>
        </p:grpSpPr>
        <p:sp>
          <p:nvSpPr>
            <p:cNvPr id="3392" name="Google Shape;3392;p60"/>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3" name="Google Shape;3393;p60"/>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4" name="Google Shape;3394;p60"/>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5" name="Google Shape;3395;p60"/>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6" name="Google Shape;3396;p60"/>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97" name="Google Shape;3397;p60"/>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398" name="Google Shape;3398;p60"/>
          <p:cNvGrpSpPr/>
          <p:nvPr/>
        </p:nvGrpSpPr>
        <p:grpSpPr>
          <a:xfrm>
            <a:off x="7273130" y="458691"/>
            <a:ext cx="1431851" cy="1828420"/>
            <a:chOff x="4302925" y="-2381725"/>
            <a:chExt cx="404400" cy="517925"/>
          </a:xfrm>
        </p:grpSpPr>
        <p:sp>
          <p:nvSpPr>
            <p:cNvPr id="3399" name="Google Shape;3399;p60"/>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0" name="Google Shape;3400;p60"/>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1" name="Google Shape;3401;p60"/>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2" name="Google Shape;3402;p60"/>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3" name="Google Shape;3403;p60"/>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404" name="Google Shape;3404;p60"/>
          <p:cNvGrpSpPr/>
          <p:nvPr/>
        </p:nvGrpSpPr>
        <p:grpSpPr>
          <a:xfrm>
            <a:off x="9558368" y="458651"/>
            <a:ext cx="1431811" cy="1828398"/>
            <a:chOff x="4992325" y="-2381725"/>
            <a:chExt cx="404450" cy="518075"/>
          </a:xfrm>
        </p:grpSpPr>
        <p:sp>
          <p:nvSpPr>
            <p:cNvPr id="3405" name="Google Shape;3405;p60"/>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6" name="Google Shape;3406;p60"/>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7" name="Google Shape;3407;p60"/>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408" name="Google Shape;3408;p60"/>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6" name="Imagen 5" descr="Logotipo, nombre de la empresa&#10;&#10;Descripción generada automáticamente">
            <a:extLst>
              <a:ext uri="{FF2B5EF4-FFF2-40B4-BE49-F238E27FC236}">
                <a16:creationId xmlns:a16="http://schemas.microsoft.com/office/drawing/2014/main" id="{598289A9-88A6-F048-CD91-51FBEC1EEBD2}"/>
              </a:ext>
            </a:extLst>
          </p:cNvPr>
          <p:cNvPicPr>
            <a:picLocks noChangeAspect="1"/>
          </p:cNvPicPr>
          <p:nvPr/>
        </p:nvPicPr>
        <p:blipFill>
          <a:blip r:embed="rId3"/>
          <a:stretch>
            <a:fillRect/>
          </a:stretch>
        </p:blipFill>
        <p:spPr>
          <a:xfrm>
            <a:off x="304367" y="742319"/>
            <a:ext cx="1630757" cy="891523"/>
          </a:xfrm>
          <a:prstGeom prst="rect">
            <a:avLst/>
          </a:prstGeom>
        </p:spPr>
      </p:pic>
      <p:sp>
        <p:nvSpPr>
          <p:cNvPr id="13" name="TextBox 214">
            <a:extLst>
              <a:ext uri="{FF2B5EF4-FFF2-40B4-BE49-F238E27FC236}">
                <a16:creationId xmlns:a16="http://schemas.microsoft.com/office/drawing/2014/main" id="{E8F2F865-91EA-6CA4-A58B-1C8FE94EC51F}"/>
              </a:ext>
            </a:extLst>
          </p:cNvPr>
          <p:cNvSpPr txBox="1"/>
          <p:nvPr/>
        </p:nvSpPr>
        <p:spPr>
          <a:xfrm>
            <a:off x="13499716" y="796565"/>
            <a:ext cx="9209418" cy="1200329"/>
          </a:xfrm>
          <a:prstGeom prst="rect">
            <a:avLst/>
          </a:prstGeom>
          <a:noFill/>
        </p:spPr>
        <p:txBody>
          <a:bodyPr wrap="square" rtlCol="0">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SV" sz="7200">
                <a:solidFill>
                  <a:schemeClr val="dk1"/>
                </a:solidFill>
                <a:latin typeface="Kanit ExtraBold"/>
                <a:cs typeface="Kanit ExtraBold"/>
                <a:sym typeface="Baloo 2 ExtraBold"/>
              </a:rPr>
              <a:t>CIFRAS INSAFORP</a:t>
            </a:r>
            <a:endParaRPr lang="es-419" sz="7200">
              <a:solidFill>
                <a:schemeClr val="dk1"/>
              </a:solidFill>
              <a:latin typeface="Kanit ExtraBold"/>
              <a:cs typeface="Kanit ExtraBold"/>
              <a:sym typeface="Baloo 2 ExtraBold"/>
            </a:endParaRPr>
          </a:p>
        </p:txBody>
      </p:sp>
      <p:sp>
        <p:nvSpPr>
          <p:cNvPr id="50" name="CuadroTexto 49">
            <a:extLst>
              <a:ext uri="{FF2B5EF4-FFF2-40B4-BE49-F238E27FC236}">
                <a16:creationId xmlns:a16="http://schemas.microsoft.com/office/drawing/2014/main" id="{174DA3E8-3F93-DBB9-1CC5-9B06573B2BEC}"/>
              </a:ext>
            </a:extLst>
          </p:cNvPr>
          <p:cNvSpPr txBox="1"/>
          <p:nvPr/>
        </p:nvSpPr>
        <p:spPr>
          <a:xfrm>
            <a:off x="13252797" y="1605267"/>
            <a:ext cx="9703256" cy="1323439"/>
          </a:xfrm>
          <a:prstGeom prst="rect">
            <a:avLst/>
          </a:prstGeom>
          <a:noFill/>
        </p:spPr>
        <p:txBody>
          <a:bodyPr wrap="square">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MX" sz="4000" b="1">
                <a:solidFill>
                  <a:schemeClr val="tx2"/>
                </a:solidFill>
                <a:effectLst>
                  <a:outerShdw blurRad="38100" dist="38100" dir="2700000" algn="tl">
                    <a:srgbClr val="000000">
                      <a:alpha val="43137"/>
                    </a:srgbClr>
                  </a:outerShdw>
                </a:effectLst>
                <a:latin typeface="Montserrat Medium"/>
              </a:rPr>
              <a:t>Histórico Participaciones – Inversión</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s-MX" sz="4000" b="1">
                <a:solidFill>
                  <a:schemeClr val="tx2"/>
                </a:solidFill>
                <a:effectLst>
                  <a:outerShdw blurRad="38100" dist="38100" dir="2700000" algn="tl">
                    <a:srgbClr val="000000">
                      <a:alpha val="43137"/>
                    </a:srgbClr>
                  </a:outerShdw>
                </a:effectLst>
                <a:latin typeface="Montserrat Medium"/>
              </a:rPr>
              <a:t>2019 - 2022</a:t>
            </a:r>
          </a:p>
        </p:txBody>
      </p:sp>
      <p:graphicFrame>
        <p:nvGraphicFramePr>
          <p:cNvPr id="2" name="Tabla 2">
            <a:extLst>
              <a:ext uri="{FF2B5EF4-FFF2-40B4-BE49-F238E27FC236}">
                <a16:creationId xmlns:a16="http://schemas.microsoft.com/office/drawing/2014/main" id="{3BD8E36F-C8BD-439E-EB3A-F9339DD14B51}"/>
              </a:ext>
            </a:extLst>
          </p:cNvPr>
          <p:cNvGraphicFramePr>
            <a:graphicFrameLocks noGrp="1"/>
          </p:cNvGraphicFramePr>
          <p:nvPr>
            <p:extLst>
              <p:ext uri="{D42A27DB-BD31-4B8C-83A1-F6EECF244321}">
                <p14:modId xmlns:p14="http://schemas.microsoft.com/office/powerpoint/2010/main" val="3273022269"/>
              </p:ext>
            </p:extLst>
          </p:nvPr>
        </p:nvGraphicFramePr>
        <p:xfrm>
          <a:off x="1240970" y="3147793"/>
          <a:ext cx="21832158" cy="4538943"/>
        </p:xfrm>
        <a:graphic>
          <a:graphicData uri="http://schemas.openxmlformats.org/drawingml/2006/table">
            <a:tbl>
              <a:tblPr firstRow="1" bandRow="1">
                <a:tableStyleId>{3B4B98B0-60AC-42C2-AFA5-B58CD77FA1E5}</a:tableStyleId>
              </a:tblPr>
              <a:tblGrid>
                <a:gridCol w="5003202">
                  <a:extLst>
                    <a:ext uri="{9D8B030D-6E8A-4147-A177-3AD203B41FA5}">
                      <a16:colId xmlns:a16="http://schemas.microsoft.com/office/drawing/2014/main" val="2316888648"/>
                    </a:ext>
                  </a:extLst>
                </a:gridCol>
                <a:gridCol w="2274184">
                  <a:extLst>
                    <a:ext uri="{9D8B030D-6E8A-4147-A177-3AD203B41FA5}">
                      <a16:colId xmlns:a16="http://schemas.microsoft.com/office/drawing/2014/main" val="1381778557"/>
                    </a:ext>
                  </a:extLst>
                </a:gridCol>
                <a:gridCol w="3638693">
                  <a:extLst>
                    <a:ext uri="{9D8B030D-6E8A-4147-A177-3AD203B41FA5}">
                      <a16:colId xmlns:a16="http://schemas.microsoft.com/office/drawing/2014/main" val="3100553527"/>
                    </a:ext>
                  </a:extLst>
                </a:gridCol>
                <a:gridCol w="3638693">
                  <a:extLst>
                    <a:ext uri="{9D8B030D-6E8A-4147-A177-3AD203B41FA5}">
                      <a16:colId xmlns:a16="http://schemas.microsoft.com/office/drawing/2014/main" val="2641238843"/>
                    </a:ext>
                  </a:extLst>
                </a:gridCol>
                <a:gridCol w="3638693">
                  <a:extLst>
                    <a:ext uri="{9D8B030D-6E8A-4147-A177-3AD203B41FA5}">
                      <a16:colId xmlns:a16="http://schemas.microsoft.com/office/drawing/2014/main" val="3535742168"/>
                    </a:ext>
                  </a:extLst>
                </a:gridCol>
                <a:gridCol w="3638693">
                  <a:extLst>
                    <a:ext uri="{9D8B030D-6E8A-4147-A177-3AD203B41FA5}">
                      <a16:colId xmlns:a16="http://schemas.microsoft.com/office/drawing/2014/main" val="4171845457"/>
                    </a:ext>
                  </a:extLst>
                </a:gridCol>
              </a:tblGrid>
              <a:tr h="880590">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2"/>
                          </a:solidFill>
                          <a:effectLst/>
                          <a:latin typeface="Montserrat Medium" panose="00000600000000000000" pitchFamily="2" charset="0"/>
                          <a:ea typeface="+mn-ea"/>
                          <a:cs typeface="+mn-cs"/>
                          <a:sym typeface="Arial"/>
                        </a:rPr>
                        <a:t>PARTICIPACIONES</a:t>
                      </a:r>
                      <a:endParaRPr lang="es-SV" sz="32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1T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2T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3T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4T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TOTAL</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extLst>
                  <a:ext uri="{0D108BD9-81ED-4DB2-BD59-A6C34878D82A}">
                    <a16:rowId xmlns:a16="http://schemas.microsoft.com/office/drawing/2014/main" val="900623405"/>
                  </a:ext>
                </a:extLst>
              </a:tr>
              <a:tr h="1016583">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2019</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85,476</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80,383</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101,100</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78,444</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1" i="0" u="none" strike="noStrike" cap="none">
                          <a:solidFill>
                            <a:schemeClr val="tx2"/>
                          </a:solidFill>
                          <a:effectLst/>
                          <a:latin typeface="Montserrat Medium" panose="00000600000000000000" pitchFamily="2" charset="0"/>
                          <a:ea typeface="+mn-ea"/>
                          <a:cs typeface="+mn-cs"/>
                          <a:sym typeface="Arial"/>
                        </a:rPr>
                        <a:t>345,403</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extLst>
                  <a:ext uri="{0D108BD9-81ED-4DB2-BD59-A6C34878D82A}">
                    <a16:rowId xmlns:a16="http://schemas.microsoft.com/office/drawing/2014/main" val="1421124061"/>
                  </a:ext>
                </a:extLst>
              </a:tr>
              <a:tr h="880590">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2020</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55,475</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4,512</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24,732</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55,350</a:t>
                      </a:r>
                    </a:p>
                  </a:txBody>
                  <a:tcPr marL="0" marR="0" marT="0" marB="0" anchor="ctr">
                    <a:solidFill>
                      <a:schemeClr val="accent2"/>
                    </a:solidFill>
                  </a:tcPr>
                </a:tc>
                <a:tc>
                  <a:txBody>
                    <a:bodyPr/>
                    <a:lstStyle/>
                    <a:p>
                      <a:pPr algn="ctr" fontAlgn="ctr"/>
                      <a:r>
                        <a:rPr lang="es-419" sz="3200" b="1" i="0" u="none" strike="noStrike" cap="none">
                          <a:solidFill>
                            <a:schemeClr val="tx2"/>
                          </a:solidFill>
                          <a:effectLst/>
                          <a:latin typeface="Montserrat Medium" panose="00000600000000000000" pitchFamily="2" charset="0"/>
                          <a:ea typeface="+mn-ea"/>
                          <a:cs typeface="+mn-cs"/>
                          <a:sym typeface="Arial"/>
                        </a:rPr>
                        <a:t>140,069</a:t>
                      </a:r>
                    </a:p>
                  </a:txBody>
                  <a:tcPr marL="0" marR="0" marT="0" marB="0" anchor="ctr">
                    <a:solidFill>
                      <a:schemeClr val="accent2"/>
                    </a:solidFill>
                  </a:tcPr>
                </a:tc>
                <a:extLst>
                  <a:ext uri="{0D108BD9-81ED-4DB2-BD59-A6C34878D82A}">
                    <a16:rowId xmlns:a16="http://schemas.microsoft.com/office/drawing/2014/main" val="234015226"/>
                  </a:ext>
                </a:extLst>
              </a:tr>
              <a:tr h="880590">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2021</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58,893</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77,108</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53,877</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76,563</a:t>
                      </a:r>
                    </a:p>
                  </a:txBody>
                  <a:tcPr marL="0" marR="0" marT="0" marB="0" anchor="ctr">
                    <a:solidFill>
                      <a:schemeClr val="accent2"/>
                    </a:solidFill>
                  </a:tcPr>
                </a:tc>
                <a:tc>
                  <a:txBody>
                    <a:bodyPr/>
                    <a:lstStyle/>
                    <a:p>
                      <a:pPr algn="ctr" fontAlgn="ctr"/>
                      <a:r>
                        <a:rPr lang="es-419" sz="3200" b="1" i="0" u="none" strike="noStrike" cap="none">
                          <a:solidFill>
                            <a:schemeClr val="tx2"/>
                          </a:solidFill>
                          <a:effectLst/>
                          <a:latin typeface="Montserrat Medium" panose="00000600000000000000" pitchFamily="2" charset="0"/>
                          <a:ea typeface="+mn-ea"/>
                          <a:cs typeface="+mn-cs"/>
                          <a:sym typeface="Arial"/>
                        </a:rPr>
                        <a:t>266,441</a:t>
                      </a:r>
                    </a:p>
                  </a:txBody>
                  <a:tcPr marL="0" marR="0" marT="0" marB="0" anchor="ctr">
                    <a:solidFill>
                      <a:schemeClr val="accent2"/>
                    </a:solidFill>
                  </a:tcPr>
                </a:tc>
                <a:extLst>
                  <a:ext uri="{0D108BD9-81ED-4DB2-BD59-A6C34878D82A}">
                    <a16:rowId xmlns:a16="http://schemas.microsoft.com/office/drawing/2014/main" val="4093495647"/>
                  </a:ext>
                </a:extLst>
              </a:tr>
              <a:tr h="880590">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2022</a:t>
                      </a:r>
                    </a:p>
                  </a:txBody>
                  <a:tcPr marL="0" marR="0" marT="0" marB="0" anchor="ctr">
                    <a:lnB w="28575" cap="flat" cmpd="sng" algn="ctr">
                      <a:solidFill>
                        <a:schemeClr val="tx2">
                          <a:lumMod val="75000"/>
                        </a:schemeClr>
                      </a:solidFill>
                      <a:prstDash val="solid"/>
                      <a:round/>
                      <a:headEnd type="none" w="med" len="med"/>
                      <a:tailEnd type="none" w="med" len="med"/>
                    </a:lnB>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75,862</a:t>
                      </a:r>
                    </a:p>
                  </a:txBody>
                  <a:tcPr marL="0" marR="0" marT="0" marB="0" anchor="ctr">
                    <a:lnB w="28575" cap="flat" cmpd="sng" algn="ctr">
                      <a:solidFill>
                        <a:schemeClr val="tx2">
                          <a:lumMod val="75000"/>
                        </a:schemeClr>
                      </a:solidFill>
                      <a:prstDash val="solid"/>
                      <a:round/>
                      <a:headEnd type="none" w="med" len="med"/>
                      <a:tailEnd type="none" w="med" len="med"/>
                    </a:lnB>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83,976</a:t>
                      </a:r>
                    </a:p>
                  </a:txBody>
                  <a:tcPr marL="0" marR="0" marT="0" marB="0" anchor="ctr">
                    <a:lnB w="28575" cap="flat" cmpd="sng" algn="ctr">
                      <a:solidFill>
                        <a:schemeClr val="tx2">
                          <a:lumMod val="75000"/>
                        </a:schemeClr>
                      </a:solidFill>
                      <a:prstDash val="solid"/>
                      <a:round/>
                      <a:headEnd type="none" w="med" len="med"/>
                      <a:tailEnd type="none" w="med" len="med"/>
                    </a:lnB>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109,141</a:t>
                      </a:r>
                    </a:p>
                  </a:txBody>
                  <a:tcPr marL="0" marR="0" marT="0" marB="0" anchor="ctr">
                    <a:lnB w="28575" cap="flat" cmpd="sng" algn="ctr">
                      <a:solidFill>
                        <a:schemeClr val="tx2">
                          <a:lumMod val="75000"/>
                        </a:schemeClr>
                      </a:solidFill>
                      <a:prstDash val="solid"/>
                      <a:round/>
                      <a:headEnd type="none" w="med" len="med"/>
                      <a:tailEnd type="none" w="med" len="med"/>
                    </a:lnB>
                    <a:solidFill>
                      <a:schemeClr val="accent2"/>
                    </a:solidFill>
                  </a:tcPr>
                </a:tc>
                <a:tc>
                  <a:txBody>
                    <a:bodyPr/>
                    <a:lstStyle/>
                    <a:p>
                      <a:pPr algn="ctr" fontAlgn="ctr"/>
                      <a:r>
                        <a:rPr lang="es-SV" sz="3200" b="0" i="0" u="none" strike="noStrike" cap="none">
                          <a:solidFill>
                            <a:schemeClr val="tx1"/>
                          </a:solidFill>
                          <a:effectLst/>
                          <a:latin typeface="Montserrat Medium" panose="00000600000000000000" pitchFamily="2" charset="0"/>
                          <a:ea typeface="+mn-ea"/>
                          <a:cs typeface="+mn-cs"/>
                          <a:sym typeface="Arial"/>
                        </a:rPr>
                        <a:t>-</a:t>
                      </a:r>
                      <a:endParaRPr lang="es-419" sz="32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B w="28575" cap="flat" cmpd="sng" algn="ctr">
                      <a:solidFill>
                        <a:schemeClr val="tx2">
                          <a:lumMod val="75000"/>
                        </a:schemeClr>
                      </a:solidFill>
                      <a:prstDash val="solid"/>
                      <a:round/>
                      <a:headEnd type="none" w="med" len="med"/>
                      <a:tailEnd type="none" w="med" len="med"/>
                    </a:lnB>
                    <a:solidFill>
                      <a:schemeClr val="accent2"/>
                    </a:solidFill>
                  </a:tcPr>
                </a:tc>
                <a:tc>
                  <a:txBody>
                    <a:bodyPr/>
                    <a:lstStyle/>
                    <a:p>
                      <a:pPr algn="ctr" fontAlgn="ctr"/>
                      <a:r>
                        <a:rPr lang="es-419" sz="3200" b="1" i="0" u="none" strike="noStrike" cap="none">
                          <a:solidFill>
                            <a:schemeClr val="tx2"/>
                          </a:solidFill>
                          <a:effectLst/>
                          <a:latin typeface="Montserrat Medium" panose="00000600000000000000" pitchFamily="2" charset="0"/>
                          <a:ea typeface="+mn-ea"/>
                          <a:cs typeface="+mn-cs"/>
                          <a:sym typeface="Arial"/>
                        </a:rPr>
                        <a:t>268,979</a:t>
                      </a:r>
                    </a:p>
                  </a:txBody>
                  <a:tcPr marL="0" marR="0" marT="0" marB="0" anchor="ctr">
                    <a:lnB w="28575" cap="flat" cmpd="sng" algn="ctr">
                      <a:solidFill>
                        <a:schemeClr val="tx2">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952971103"/>
                  </a:ext>
                </a:extLst>
              </a:tr>
            </a:tbl>
          </a:graphicData>
        </a:graphic>
      </p:graphicFrame>
      <p:graphicFrame>
        <p:nvGraphicFramePr>
          <p:cNvPr id="3" name="Tabla 2">
            <a:extLst>
              <a:ext uri="{FF2B5EF4-FFF2-40B4-BE49-F238E27FC236}">
                <a16:creationId xmlns:a16="http://schemas.microsoft.com/office/drawing/2014/main" id="{47FEA91C-9AE4-D849-CBEA-03769189D933}"/>
              </a:ext>
            </a:extLst>
          </p:cNvPr>
          <p:cNvGraphicFramePr>
            <a:graphicFrameLocks noGrp="1"/>
          </p:cNvGraphicFramePr>
          <p:nvPr>
            <p:extLst>
              <p:ext uri="{D42A27DB-BD31-4B8C-83A1-F6EECF244321}">
                <p14:modId xmlns:p14="http://schemas.microsoft.com/office/powerpoint/2010/main" val="3222864121"/>
              </p:ext>
            </p:extLst>
          </p:nvPr>
        </p:nvGraphicFramePr>
        <p:xfrm>
          <a:off x="1658750" y="8087874"/>
          <a:ext cx="21414378" cy="4910966"/>
        </p:xfrm>
        <a:graphic>
          <a:graphicData uri="http://schemas.openxmlformats.org/drawingml/2006/table">
            <a:tbl>
              <a:tblPr firstRow="1" bandRow="1">
                <a:tableStyleId>{3B4B98B0-60AC-42C2-AFA5-B58CD77FA1E5}</a:tableStyleId>
              </a:tblPr>
              <a:tblGrid>
                <a:gridCol w="3850521">
                  <a:extLst>
                    <a:ext uri="{9D8B030D-6E8A-4147-A177-3AD203B41FA5}">
                      <a16:colId xmlns:a16="http://schemas.microsoft.com/office/drawing/2014/main" val="2316888648"/>
                    </a:ext>
                  </a:extLst>
                </a:gridCol>
                <a:gridCol w="3287605">
                  <a:extLst>
                    <a:ext uri="{9D8B030D-6E8A-4147-A177-3AD203B41FA5}">
                      <a16:colId xmlns:a16="http://schemas.microsoft.com/office/drawing/2014/main" val="1381778557"/>
                    </a:ext>
                  </a:extLst>
                </a:gridCol>
                <a:gridCol w="3569063">
                  <a:extLst>
                    <a:ext uri="{9D8B030D-6E8A-4147-A177-3AD203B41FA5}">
                      <a16:colId xmlns:a16="http://schemas.microsoft.com/office/drawing/2014/main" val="3100553527"/>
                    </a:ext>
                  </a:extLst>
                </a:gridCol>
                <a:gridCol w="3569063">
                  <a:extLst>
                    <a:ext uri="{9D8B030D-6E8A-4147-A177-3AD203B41FA5}">
                      <a16:colId xmlns:a16="http://schemas.microsoft.com/office/drawing/2014/main" val="2641238843"/>
                    </a:ext>
                  </a:extLst>
                </a:gridCol>
                <a:gridCol w="3569063">
                  <a:extLst>
                    <a:ext uri="{9D8B030D-6E8A-4147-A177-3AD203B41FA5}">
                      <a16:colId xmlns:a16="http://schemas.microsoft.com/office/drawing/2014/main" val="3535742168"/>
                    </a:ext>
                  </a:extLst>
                </a:gridCol>
                <a:gridCol w="3569063">
                  <a:extLst>
                    <a:ext uri="{9D8B030D-6E8A-4147-A177-3AD203B41FA5}">
                      <a16:colId xmlns:a16="http://schemas.microsoft.com/office/drawing/2014/main" val="4171845457"/>
                    </a:ext>
                  </a:extLst>
                </a:gridCol>
              </a:tblGrid>
              <a:tr h="880590">
                <a:tc>
                  <a:txBody>
                    <a:bodyPr/>
                    <a:lstStyle/>
                    <a:p>
                      <a:pPr marR="0" algn="ctr" rtl="0" fontAlgn="ctr">
                        <a:lnSpc>
                          <a:spcPct val="100000"/>
                        </a:lnSpc>
                        <a:spcBef>
                          <a:spcPts val="0"/>
                        </a:spcBef>
                        <a:spcAft>
                          <a:spcPts val="0"/>
                        </a:spcAft>
                        <a:buClr>
                          <a:srgbClr val="000000"/>
                        </a:buClr>
                        <a:buFont typeface="Arial"/>
                      </a:pPr>
                      <a:r>
                        <a:rPr lang="es-MX" sz="3200" b="1" i="0" u="none" strike="noStrike" cap="none">
                          <a:solidFill>
                            <a:schemeClr val="tx2"/>
                          </a:solidFill>
                          <a:effectLst/>
                          <a:latin typeface="Montserrat Medium" panose="00000600000000000000" pitchFamily="2" charset="0"/>
                          <a:ea typeface="+mn-ea"/>
                          <a:cs typeface="+mn-cs"/>
                          <a:sym typeface="Arial"/>
                        </a:rPr>
                        <a:t>INVERSIÓN</a:t>
                      </a:r>
                      <a:endParaRPr lang="es-SV" sz="32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1T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2T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3T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4T</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MX" sz="3200" b="1" i="0" u="none" strike="noStrike" cap="none">
                          <a:solidFill>
                            <a:schemeClr val="tx1"/>
                          </a:solidFill>
                          <a:effectLst/>
                          <a:latin typeface="Montserrat Medium" panose="00000600000000000000" pitchFamily="2" charset="0"/>
                          <a:ea typeface="+mn-ea"/>
                          <a:cs typeface="+mn-cs"/>
                          <a:sym typeface="Arial"/>
                        </a:rPr>
                        <a:t>TOTAL</a:t>
                      </a:r>
                      <a:endParaRPr lang="es-SV" sz="3200" b="1" i="0" u="none" strike="noStrike" cap="none">
                        <a:solidFill>
                          <a:schemeClr val="tx1"/>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extLst>
                  <a:ext uri="{0D108BD9-81ED-4DB2-BD59-A6C34878D82A}">
                    <a16:rowId xmlns:a16="http://schemas.microsoft.com/office/drawing/2014/main" val="900623405"/>
                  </a:ext>
                </a:extLst>
              </a:tr>
              <a:tr h="995343">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2019</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$9,938,362.68 </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$9,948,689.36 </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$10,596,577.15 </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$7,152,730.79 </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2"/>
                          </a:solidFill>
                          <a:effectLst/>
                          <a:latin typeface="Montserrat Medium" panose="00000600000000000000" pitchFamily="2" charset="0"/>
                          <a:ea typeface="+mn-ea"/>
                          <a:cs typeface="+mn-cs"/>
                          <a:sym typeface="Arial"/>
                        </a:rPr>
                        <a:t> $37,636,359.99 </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extLst>
                  <a:ext uri="{0D108BD9-81ED-4DB2-BD59-A6C34878D82A}">
                    <a16:rowId xmlns:a16="http://schemas.microsoft.com/office/drawing/2014/main" val="1421124061"/>
                  </a:ext>
                </a:extLst>
              </a:tr>
              <a:tr h="1103586">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2020</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$5,700,083.26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$913,728.17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$2,619,617.57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$7,692,397.37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2"/>
                          </a:solidFill>
                          <a:effectLst/>
                          <a:latin typeface="Montserrat Medium" panose="00000600000000000000" pitchFamily="2" charset="0"/>
                          <a:ea typeface="+mn-ea"/>
                          <a:cs typeface="+mn-cs"/>
                          <a:sym typeface="Arial"/>
                        </a:rPr>
                        <a:t> $16,925,826.37 </a:t>
                      </a:r>
                    </a:p>
                  </a:txBody>
                  <a:tcPr marL="0" marR="0" marT="0" marB="0" anchor="ctr">
                    <a:solidFill>
                      <a:schemeClr val="accent2"/>
                    </a:solidFill>
                  </a:tcPr>
                </a:tc>
                <a:extLst>
                  <a:ext uri="{0D108BD9-81ED-4DB2-BD59-A6C34878D82A}">
                    <a16:rowId xmlns:a16="http://schemas.microsoft.com/office/drawing/2014/main" val="234015226"/>
                  </a:ext>
                </a:extLst>
              </a:tr>
              <a:tr h="1050857">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2021</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$7,628,498.49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$8,670,156.18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$6,652,545.22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$8,338,924.84 </a:t>
                      </a:r>
                    </a:p>
                  </a:txBody>
                  <a:tcPr marL="0" marR="0" marT="0" marB="0" anchor="ctr">
                    <a:solidFill>
                      <a:schemeClr val="accent2"/>
                    </a:solidFill>
                  </a:tcPr>
                </a:tc>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2"/>
                          </a:solidFill>
                          <a:effectLst/>
                          <a:latin typeface="Montserrat Medium" panose="00000600000000000000" pitchFamily="2" charset="0"/>
                          <a:ea typeface="+mn-ea"/>
                          <a:cs typeface="+mn-cs"/>
                          <a:sym typeface="Arial"/>
                        </a:rPr>
                        <a:t> $31,290,124.73 </a:t>
                      </a:r>
                    </a:p>
                  </a:txBody>
                  <a:tcPr marL="0" marR="0" marT="0" marB="0" anchor="ctr">
                    <a:solidFill>
                      <a:schemeClr val="accent2"/>
                    </a:solidFill>
                  </a:tcPr>
                </a:tc>
                <a:extLst>
                  <a:ext uri="{0D108BD9-81ED-4DB2-BD59-A6C34878D82A}">
                    <a16:rowId xmlns:a16="http://schemas.microsoft.com/office/drawing/2014/main" val="4093495647"/>
                  </a:ext>
                </a:extLst>
              </a:tr>
              <a:tr h="880590">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1"/>
                          </a:solidFill>
                          <a:effectLst/>
                          <a:latin typeface="Montserrat Medium" panose="00000600000000000000" pitchFamily="2" charset="0"/>
                          <a:ea typeface="+mn-ea"/>
                          <a:cs typeface="+mn-cs"/>
                          <a:sym typeface="Arial"/>
                        </a:rPr>
                        <a:t>2022</a:t>
                      </a:r>
                    </a:p>
                  </a:txBody>
                  <a:tcPr marL="0" marR="0" marT="0" marB="0" anchor="ctr">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$8,800,494.18</a:t>
                      </a:r>
                    </a:p>
                  </a:txBody>
                  <a:tcPr marL="0" marR="0" marT="0" marB="0" anchor="ctr">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$8,994,390.35</a:t>
                      </a:r>
                    </a:p>
                  </a:txBody>
                  <a:tcPr marL="0" marR="0" marT="0" marB="0" anchor="ctr">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$10,175,724.50</a:t>
                      </a:r>
                    </a:p>
                  </a:txBody>
                  <a:tcPr marL="0" marR="0" marT="0" marB="0" anchor="ctr">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419" sz="3200" b="0" i="0" u="none" strike="noStrike" cap="none">
                          <a:solidFill>
                            <a:schemeClr val="tx1"/>
                          </a:solidFill>
                          <a:effectLst/>
                          <a:latin typeface="Montserrat Medium" panose="00000600000000000000" pitchFamily="2" charset="0"/>
                          <a:ea typeface="+mn-ea"/>
                          <a:cs typeface="+mn-cs"/>
                          <a:sym typeface="Arial"/>
                        </a:rPr>
                        <a:t>-   </a:t>
                      </a:r>
                    </a:p>
                  </a:txBody>
                  <a:tcPr marL="0" marR="0" marT="0" marB="0" anchor="ctr">
                    <a:lnB w="28575" cap="flat" cmpd="sng" algn="ctr">
                      <a:solidFill>
                        <a:schemeClr val="tx2">
                          <a:lumMod val="75000"/>
                        </a:schemeClr>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419" sz="3200" b="1" i="0" u="none" strike="noStrike" cap="none">
                          <a:solidFill>
                            <a:schemeClr val="tx2"/>
                          </a:solidFill>
                          <a:effectLst/>
                          <a:latin typeface="Montserrat Medium" panose="00000600000000000000" pitchFamily="2" charset="0"/>
                          <a:ea typeface="+mn-ea"/>
                          <a:cs typeface="+mn-cs"/>
                          <a:sym typeface="Arial"/>
                        </a:rPr>
                        <a:t>$27,970,609.02</a:t>
                      </a:r>
                    </a:p>
                  </a:txBody>
                  <a:tcPr marL="0" marR="0" marT="0" marB="0" anchor="ctr">
                    <a:lnB w="28575" cap="flat" cmpd="sng" algn="ctr">
                      <a:solidFill>
                        <a:schemeClr val="tx2">
                          <a:lumMod val="75000"/>
                        </a:schemeClr>
                      </a:solidFill>
                      <a:prstDash val="solid"/>
                      <a:round/>
                      <a:headEnd type="none" w="med" len="med"/>
                      <a:tailEnd type="none" w="med" len="med"/>
                    </a:lnB>
                  </a:tcPr>
                </a:tc>
                <a:extLst>
                  <a:ext uri="{0D108BD9-81ED-4DB2-BD59-A6C34878D82A}">
                    <a16:rowId xmlns:a16="http://schemas.microsoft.com/office/drawing/2014/main" val="839603558"/>
                  </a:ext>
                </a:extLst>
              </a:tr>
            </a:tbl>
          </a:graphicData>
        </a:graphic>
      </p:graphicFrame>
      <p:sp>
        <p:nvSpPr>
          <p:cNvPr id="4" name="Rectángulo 3">
            <a:extLst>
              <a:ext uri="{FF2B5EF4-FFF2-40B4-BE49-F238E27FC236}">
                <a16:creationId xmlns:a16="http://schemas.microsoft.com/office/drawing/2014/main" id="{B4E32D3F-2D04-C4C3-FED7-CC5C314D4D4C}"/>
              </a:ext>
            </a:extLst>
          </p:cNvPr>
          <p:cNvSpPr/>
          <p:nvPr/>
        </p:nvSpPr>
        <p:spPr>
          <a:xfrm>
            <a:off x="914400" y="2957281"/>
            <a:ext cx="744350" cy="5130593"/>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655412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43"/>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2" name="Google Shape;2182;p43"/>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3" name="Google Shape;2183;p43"/>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4" name="Google Shape;2184;p43"/>
          <p:cNvSpPr/>
          <p:nvPr/>
        </p:nvSpPr>
        <p:spPr>
          <a:xfrm>
            <a:off x="1903891"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5" name="Google Shape;2185;p43"/>
          <p:cNvSpPr/>
          <p:nvPr/>
        </p:nvSpPr>
        <p:spPr>
          <a:xfrm>
            <a:off x="4189026"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6" name="Google Shape;2186;p43"/>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7" name="Google Shape;2187;p43"/>
          <p:cNvSpPr txBox="1">
            <a:spLocks noGrp="1"/>
          </p:cNvSpPr>
          <p:nvPr>
            <p:ph type="subTitle" idx="1"/>
          </p:nvPr>
        </p:nvSpPr>
        <p:spPr>
          <a:xfrm>
            <a:off x="1935363" y="6429609"/>
            <a:ext cx="20538650" cy="1149301"/>
          </a:xfrm>
          <a:prstGeom prst="rect">
            <a:avLst/>
          </a:prstGeom>
        </p:spPr>
        <p:txBody>
          <a:bodyPr spcFirstLastPara="1" wrap="square" lIns="239938" tIns="243737" rIns="239938" bIns="243737" anchor="t" anchorCtr="0">
            <a:noAutofit/>
          </a:bodyPr>
          <a:lstStyle/>
          <a:p>
            <a:pPr marL="0" indent="0"/>
            <a:r>
              <a:rPr lang="es-419" sz="7200"/>
              <a:t>Resultados Plan de Gestión de</a:t>
            </a:r>
          </a:p>
        </p:txBody>
      </p:sp>
      <p:sp>
        <p:nvSpPr>
          <p:cNvPr id="2188" name="Google Shape;2188;p43"/>
          <p:cNvSpPr txBox="1">
            <a:spLocks noGrp="1"/>
          </p:cNvSpPr>
          <p:nvPr>
            <p:ph type="title"/>
          </p:nvPr>
        </p:nvSpPr>
        <p:spPr>
          <a:xfrm>
            <a:off x="2332335" y="7453658"/>
            <a:ext cx="20538650" cy="2626516"/>
          </a:xfrm>
          <a:prstGeom prst="rect">
            <a:avLst/>
          </a:prstGeom>
        </p:spPr>
        <p:txBody>
          <a:bodyPr spcFirstLastPara="1" wrap="square" lIns="239938" tIns="243737" rIns="239938" bIns="243737" anchor="t" anchorCtr="0">
            <a:noAutofit/>
          </a:bodyPr>
          <a:lstStyle/>
          <a:p>
            <a:r>
              <a:rPr lang="en" sz="11600">
                <a:solidFill>
                  <a:schemeClr val="lt2"/>
                </a:solidFill>
              </a:rPr>
              <a:t>FORMACIÓN</a:t>
            </a:r>
            <a:r>
              <a:rPr lang="en" sz="11600"/>
              <a:t> PROFESIONAL</a:t>
            </a:r>
            <a:endParaRPr sz="11600"/>
          </a:p>
        </p:txBody>
      </p:sp>
      <p:sp>
        <p:nvSpPr>
          <p:cNvPr id="2189" name="Google Shape;2189;p43"/>
          <p:cNvSpPr txBox="1">
            <a:spLocks noGrp="1"/>
          </p:cNvSpPr>
          <p:nvPr>
            <p:ph type="title" idx="2"/>
          </p:nvPr>
        </p:nvSpPr>
        <p:spPr>
          <a:xfrm>
            <a:off x="10844908" y="3626442"/>
            <a:ext cx="2687300" cy="2687300"/>
          </a:xfrm>
          <a:prstGeom prst="rect">
            <a:avLst/>
          </a:prstGeom>
        </p:spPr>
        <p:txBody>
          <a:bodyPr spcFirstLastPara="1" wrap="square" lIns="239938" tIns="243737" rIns="239938" bIns="243737" anchor="ctr" anchorCtr="0">
            <a:noAutofit/>
          </a:bodyPr>
          <a:lstStyle/>
          <a:p>
            <a:r>
              <a:rPr lang="en"/>
              <a:t>3</a:t>
            </a:r>
            <a:endParaRPr/>
          </a:p>
        </p:txBody>
      </p:sp>
      <p:sp>
        <p:nvSpPr>
          <p:cNvPr id="2190" name="Google Shape;2190;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1" name="Google Shape;2191;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2" name="Google Shape;2192;p43"/>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3" name="Google Shape;2193;p43"/>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4" name="Google Shape;2194;p43"/>
          <p:cNvSpPr/>
          <p:nvPr/>
        </p:nvSpPr>
        <p:spPr>
          <a:xfrm>
            <a:off x="1561470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5" name="Google Shape;2195;p43"/>
          <p:cNvSpPr/>
          <p:nvPr/>
        </p:nvSpPr>
        <p:spPr>
          <a:xfrm>
            <a:off x="17899833"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6" name="Google Shape;2196;p43"/>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7" name="Google Shape;2197;p43"/>
          <p:cNvSpPr/>
          <p:nvPr/>
        </p:nvSpPr>
        <p:spPr>
          <a:xfrm>
            <a:off x="17899833"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8" name="Google Shape;2198;p43"/>
          <p:cNvSpPr/>
          <p:nvPr/>
        </p:nvSpPr>
        <p:spPr>
          <a:xfrm>
            <a:off x="20185009"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9" name="Google Shape;2199;p43"/>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0" name="Google Shape;2200;p43"/>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1" name="Google Shape;2201;p43"/>
          <p:cNvSpPr/>
          <p:nvPr/>
        </p:nvSpPr>
        <p:spPr>
          <a:xfrm>
            <a:off x="1104443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2" name="Google Shape;2202;p43"/>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3" name="Google Shape;2203;p43"/>
          <p:cNvSpPr/>
          <p:nvPr/>
        </p:nvSpPr>
        <p:spPr>
          <a:xfrm>
            <a:off x="1561470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4" name="Google Shape;2204;p43"/>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205" name="Google Shape;2205;p43"/>
          <p:cNvGrpSpPr/>
          <p:nvPr/>
        </p:nvGrpSpPr>
        <p:grpSpPr>
          <a:xfrm>
            <a:off x="2332335" y="458714"/>
            <a:ext cx="1431880" cy="1828358"/>
            <a:chOff x="2234450" y="-2381700"/>
            <a:chExt cx="404500" cy="518025"/>
          </a:xfrm>
        </p:grpSpPr>
        <p:sp>
          <p:nvSpPr>
            <p:cNvPr id="2206" name="Google Shape;2206;p43"/>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7" name="Google Shape;2207;p43"/>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8" name="Google Shape;2208;p43"/>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9" name="Google Shape;2209;p43"/>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10" name="Google Shape;2210;p43"/>
          <p:cNvGrpSpPr/>
          <p:nvPr/>
        </p:nvGrpSpPr>
        <p:grpSpPr>
          <a:xfrm>
            <a:off x="4617515" y="458714"/>
            <a:ext cx="1431792" cy="1828358"/>
            <a:chOff x="2923850" y="-2381625"/>
            <a:chExt cx="404475" cy="518025"/>
          </a:xfrm>
        </p:grpSpPr>
        <p:sp>
          <p:nvSpPr>
            <p:cNvPr id="2211" name="Google Shape;2211;p43"/>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2" name="Google Shape;2212;p43"/>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3" name="Google Shape;2213;p43"/>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4" name="Google Shape;2214;p43"/>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5" name="Google Shape;2215;p43"/>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6" name="Google Shape;2216;p43"/>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7" name="Google Shape;2217;p43"/>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8" name="Google Shape;2218;p43"/>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9" name="Google Shape;2219;p43"/>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0" name="Google Shape;2220;p43"/>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1" name="Google Shape;2221;p43"/>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222" name="Google Shape;2222;p43"/>
          <p:cNvSpPr/>
          <p:nvPr/>
        </p:nvSpPr>
        <p:spPr>
          <a:xfrm>
            <a:off x="16043156" y="458751"/>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223" name="Google Shape;2223;p43"/>
          <p:cNvGrpSpPr/>
          <p:nvPr/>
        </p:nvGrpSpPr>
        <p:grpSpPr>
          <a:xfrm>
            <a:off x="18360577" y="459349"/>
            <a:ext cx="1365639" cy="1828180"/>
            <a:chOff x="7926140" y="-3342469"/>
            <a:chExt cx="447730" cy="597444"/>
          </a:xfrm>
        </p:grpSpPr>
        <p:sp>
          <p:nvSpPr>
            <p:cNvPr id="2224" name="Google Shape;2224;p43"/>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5" name="Google Shape;2225;p43"/>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6" name="Google Shape;2226;p43"/>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7" name="Google Shape;2227;p43"/>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8" name="Google Shape;2228;p43"/>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9" name="Google Shape;2229;p43"/>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0" name="Google Shape;2230;p43"/>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31" name="Google Shape;2231;p43"/>
          <p:cNvGrpSpPr/>
          <p:nvPr/>
        </p:nvGrpSpPr>
        <p:grpSpPr>
          <a:xfrm>
            <a:off x="18328276" y="2744276"/>
            <a:ext cx="1431862" cy="1828321"/>
            <a:chOff x="855375" y="-1139350"/>
            <a:chExt cx="404525" cy="517975"/>
          </a:xfrm>
        </p:grpSpPr>
        <p:sp>
          <p:nvSpPr>
            <p:cNvPr id="2232" name="Google Shape;2232;p43"/>
            <p:cNvSpPr/>
            <p:nvPr/>
          </p:nvSpPr>
          <p:spPr>
            <a:xfrm>
              <a:off x="855375" y="-1139350"/>
              <a:ext cx="404525" cy="517975"/>
            </a:xfrm>
            <a:custGeom>
              <a:avLst/>
              <a:gdLst/>
              <a:ahLst/>
              <a:cxnLst/>
              <a:rect l="l" t="t" r="r" b="b"/>
              <a:pathLst>
                <a:path w="16181" h="20719" extrusionOk="0">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3" name="Google Shape;2233;p43"/>
            <p:cNvSpPr/>
            <p:nvPr/>
          </p:nvSpPr>
          <p:spPr>
            <a:xfrm>
              <a:off x="1001375" y="-952150"/>
              <a:ext cx="15200" cy="23300"/>
            </a:xfrm>
            <a:custGeom>
              <a:avLst/>
              <a:gdLst/>
              <a:ahLst/>
              <a:cxnLst/>
              <a:rect l="l" t="t" r="r" b="b"/>
              <a:pathLst>
                <a:path w="608" h="932" extrusionOk="0">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4" name="Google Shape;2234;p43"/>
            <p:cNvSpPr/>
            <p:nvPr/>
          </p:nvSpPr>
          <p:spPr>
            <a:xfrm>
              <a:off x="1098700" y="-952150"/>
              <a:ext cx="15200" cy="23300"/>
            </a:xfrm>
            <a:custGeom>
              <a:avLst/>
              <a:gdLst/>
              <a:ahLst/>
              <a:cxnLst/>
              <a:rect l="l" t="t" r="r" b="b"/>
              <a:pathLst>
                <a:path w="608" h="932" extrusionOk="0">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5" name="Google Shape;2235;p43"/>
            <p:cNvSpPr/>
            <p:nvPr/>
          </p:nvSpPr>
          <p:spPr>
            <a:xfrm>
              <a:off x="993275" y="-977175"/>
              <a:ext cx="31450" cy="15200"/>
            </a:xfrm>
            <a:custGeom>
              <a:avLst/>
              <a:gdLst/>
              <a:ahLst/>
              <a:cxnLst/>
              <a:rect l="l" t="t" r="r" b="b"/>
              <a:pathLst>
                <a:path w="1258" h="608" extrusionOk="0">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6" name="Google Shape;2236;p43"/>
            <p:cNvSpPr/>
            <p:nvPr/>
          </p:nvSpPr>
          <p:spPr>
            <a:xfrm>
              <a:off x="1090600" y="-977175"/>
              <a:ext cx="31400" cy="15200"/>
            </a:xfrm>
            <a:custGeom>
              <a:avLst/>
              <a:gdLst/>
              <a:ahLst/>
              <a:cxnLst/>
              <a:rect l="l" t="t" r="r" b="b"/>
              <a:pathLst>
                <a:path w="1256" h="608" extrusionOk="0">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7" name="Google Shape;2237;p43"/>
            <p:cNvSpPr/>
            <p:nvPr/>
          </p:nvSpPr>
          <p:spPr>
            <a:xfrm>
              <a:off x="1013550" y="-907550"/>
              <a:ext cx="88175" cy="47600"/>
            </a:xfrm>
            <a:custGeom>
              <a:avLst/>
              <a:gdLst/>
              <a:ahLst/>
              <a:cxnLst/>
              <a:rect l="l" t="t" r="r" b="b"/>
              <a:pathLst>
                <a:path w="3527" h="1904" extrusionOk="0">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8" name="Google Shape;2238;p43"/>
            <p:cNvSpPr/>
            <p:nvPr/>
          </p:nvSpPr>
          <p:spPr>
            <a:xfrm>
              <a:off x="1050050" y="-652800"/>
              <a:ext cx="15225" cy="15200"/>
            </a:xfrm>
            <a:custGeom>
              <a:avLst/>
              <a:gdLst/>
              <a:ahLst/>
              <a:cxnLst/>
              <a:rect l="l" t="t" r="r" b="b"/>
              <a:pathLst>
                <a:path w="609" h="608" extrusionOk="0">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9" name="Google Shape;2239;p43"/>
            <p:cNvSpPr/>
            <p:nvPr/>
          </p:nvSpPr>
          <p:spPr>
            <a:xfrm>
              <a:off x="1050075" y="-693325"/>
              <a:ext cx="15225" cy="15200"/>
            </a:xfrm>
            <a:custGeom>
              <a:avLst/>
              <a:gdLst/>
              <a:ahLst/>
              <a:cxnLst/>
              <a:rect l="l" t="t" r="r" b="b"/>
              <a:pathLst>
                <a:path w="609" h="608" extrusionOk="0">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0" name="Google Shape;2240;p43"/>
          <p:cNvGrpSpPr/>
          <p:nvPr/>
        </p:nvGrpSpPr>
        <p:grpSpPr>
          <a:xfrm>
            <a:off x="20558437" y="2744181"/>
            <a:ext cx="1542089" cy="1828409"/>
            <a:chOff x="1528625" y="-1139375"/>
            <a:chExt cx="436950" cy="518000"/>
          </a:xfrm>
        </p:grpSpPr>
        <p:sp>
          <p:nvSpPr>
            <p:cNvPr id="2241" name="Google Shape;2241;p43"/>
            <p:cNvSpPr/>
            <p:nvPr/>
          </p:nvSpPr>
          <p:spPr>
            <a:xfrm>
              <a:off x="1528625" y="-1139375"/>
              <a:ext cx="436950" cy="518000"/>
            </a:xfrm>
            <a:custGeom>
              <a:avLst/>
              <a:gdLst/>
              <a:ahLst/>
              <a:cxnLst/>
              <a:rect l="l" t="t" r="r" b="b"/>
              <a:pathLst>
                <a:path w="17478" h="20720" extrusionOk="0">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2" name="Google Shape;2242;p43"/>
            <p:cNvSpPr/>
            <p:nvPr/>
          </p:nvSpPr>
          <p:spPr>
            <a:xfrm>
              <a:off x="1739525" y="-717675"/>
              <a:ext cx="15200" cy="23325"/>
            </a:xfrm>
            <a:custGeom>
              <a:avLst/>
              <a:gdLst/>
              <a:ahLst/>
              <a:cxnLst/>
              <a:rect l="l" t="t" r="r" b="b"/>
              <a:pathLst>
                <a:path w="608" h="933" extrusionOk="0">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3" name="Google Shape;2243;p43"/>
            <p:cNvSpPr/>
            <p:nvPr/>
          </p:nvSpPr>
          <p:spPr>
            <a:xfrm>
              <a:off x="1739525" y="-766350"/>
              <a:ext cx="15200" cy="23300"/>
            </a:xfrm>
            <a:custGeom>
              <a:avLst/>
              <a:gdLst/>
              <a:ahLst/>
              <a:cxnLst/>
              <a:rect l="l" t="t" r="r" b="b"/>
              <a:pathLst>
                <a:path w="608" h="932" extrusionOk="0">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4" name="Google Shape;2244;p43"/>
          <p:cNvGrpSpPr/>
          <p:nvPr/>
        </p:nvGrpSpPr>
        <p:grpSpPr>
          <a:xfrm>
            <a:off x="4650023" y="2744238"/>
            <a:ext cx="1365767" cy="1828321"/>
            <a:chOff x="3621425" y="-1760475"/>
            <a:chExt cx="388250" cy="517975"/>
          </a:xfrm>
        </p:grpSpPr>
        <p:sp>
          <p:nvSpPr>
            <p:cNvPr id="2245" name="Google Shape;2245;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6" name="Google Shape;2246;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7" name="Google Shape;2247;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8" name="Google Shape;2248;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9" name="Google Shape;2249;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0" name="Google Shape;2250;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51" name="Google Shape;2251;p43"/>
          <p:cNvGrpSpPr/>
          <p:nvPr/>
        </p:nvGrpSpPr>
        <p:grpSpPr>
          <a:xfrm>
            <a:off x="6935516" y="11885777"/>
            <a:ext cx="1365751" cy="1828358"/>
            <a:chOff x="863525" y="-1760525"/>
            <a:chExt cx="388275" cy="518025"/>
          </a:xfrm>
        </p:grpSpPr>
        <p:sp>
          <p:nvSpPr>
            <p:cNvPr id="2252" name="Google Shape;2252;p43"/>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3" name="Google Shape;2253;p43"/>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4" name="Google Shape;2254;p43"/>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5" name="Google Shape;2255;p43"/>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6" name="Google Shape;2256;p43"/>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7" name="Google Shape;2257;p43"/>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8" name="Google Shape;2258;p43"/>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9" name="Google Shape;2259;p43"/>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0" name="Google Shape;2260;p43"/>
          <p:cNvGrpSpPr/>
          <p:nvPr/>
        </p:nvGrpSpPr>
        <p:grpSpPr>
          <a:xfrm>
            <a:off x="9187697" y="11885626"/>
            <a:ext cx="1431851" cy="1828473"/>
            <a:chOff x="1544975" y="-1760675"/>
            <a:chExt cx="404400" cy="518175"/>
          </a:xfrm>
        </p:grpSpPr>
        <p:sp>
          <p:nvSpPr>
            <p:cNvPr id="2261" name="Google Shape;2261;p43"/>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2" name="Google Shape;2262;p43"/>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3" name="Google Shape;2263;p43"/>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4" name="Google Shape;2264;p43"/>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5" name="Google Shape;2265;p43"/>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6" name="Google Shape;2266;p43"/>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7" name="Google Shape;2267;p43"/>
          <p:cNvGrpSpPr/>
          <p:nvPr/>
        </p:nvGrpSpPr>
        <p:grpSpPr>
          <a:xfrm>
            <a:off x="11505683" y="11885777"/>
            <a:ext cx="1365719" cy="1828358"/>
            <a:chOff x="2242450" y="-1760600"/>
            <a:chExt cx="388325" cy="518025"/>
          </a:xfrm>
        </p:grpSpPr>
        <p:sp>
          <p:nvSpPr>
            <p:cNvPr id="2268" name="Google Shape;2268;p4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9" name="Google Shape;2269;p4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0" name="Google Shape;2270;p4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1" name="Google Shape;2271;p4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2" name="Google Shape;2272;p4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3" name="Google Shape;2273;p4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74" name="Google Shape;2274;p43"/>
          <p:cNvGrpSpPr/>
          <p:nvPr/>
        </p:nvGrpSpPr>
        <p:grpSpPr>
          <a:xfrm>
            <a:off x="13757981" y="11885817"/>
            <a:ext cx="1431830" cy="1828310"/>
            <a:chOff x="2923900" y="-1760600"/>
            <a:chExt cx="404425" cy="518050"/>
          </a:xfrm>
        </p:grpSpPr>
        <p:sp>
          <p:nvSpPr>
            <p:cNvPr id="2275" name="Google Shape;2275;p43"/>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6" name="Google Shape;2276;p43"/>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7" name="Google Shape;2277;p43"/>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8" name="Google Shape;2278;p43"/>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9" name="Google Shape;2279;p43"/>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0" name="Google Shape;2280;p43"/>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1" name="Google Shape;2281;p43"/>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2" name="Google Shape;2282;p43"/>
          <p:cNvGrpSpPr/>
          <p:nvPr/>
        </p:nvGrpSpPr>
        <p:grpSpPr>
          <a:xfrm>
            <a:off x="16075695" y="11885828"/>
            <a:ext cx="1365767" cy="1828321"/>
            <a:chOff x="3621425" y="-1760475"/>
            <a:chExt cx="388250" cy="517975"/>
          </a:xfrm>
        </p:grpSpPr>
        <p:sp>
          <p:nvSpPr>
            <p:cNvPr id="2283" name="Google Shape;2283;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4" name="Google Shape;2284;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5" name="Google Shape;2285;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6" name="Google Shape;2286;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7" name="Google Shape;2287;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8" name="Google Shape;2288;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9" name="Google Shape;2289;p43"/>
          <p:cNvGrpSpPr/>
          <p:nvPr/>
        </p:nvGrpSpPr>
        <p:grpSpPr>
          <a:xfrm>
            <a:off x="20613312" y="11885674"/>
            <a:ext cx="1431870" cy="1828436"/>
            <a:chOff x="4992400" y="-1760625"/>
            <a:chExt cx="404375" cy="518125"/>
          </a:xfrm>
        </p:grpSpPr>
        <p:sp>
          <p:nvSpPr>
            <p:cNvPr id="2290" name="Google Shape;2290;p43"/>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1" name="Google Shape;2291;p43"/>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2" name="Google Shape;2292;p43"/>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3" name="Google Shape;2293;p43"/>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4" name="Google Shape;2294;p43"/>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0F1835B4-B8E2-E877-897C-DE037183A648}"/>
              </a:ext>
            </a:extLst>
          </p:cNvPr>
          <p:cNvPicPr>
            <a:picLocks noChangeAspect="1"/>
          </p:cNvPicPr>
          <p:nvPr/>
        </p:nvPicPr>
        <p:blipFill>
          <a:blip r:embed="rId3"/>
          <a:stretch>
            <a:fillRect/>
          </a:stretch>
        </p:blipFill>
        <p:spPr>
          <a:xfrm>
            <a:off x="2231834" y="3041526"/>
            <a:ext cx="1630757" cy="891523"/>
          </a:xfrm>
          <a:prstGeom prst="rect">
            <a:avLst/>
          </a:prstGeom>
        </p:spPr>
      </p:pic>
    </p:spTree>
    <p:extLst>
      <p:ext uri="{BB962C8B-B14F-4D97-AF65-F5344CB8AC3E}">
        <p14:creationId xmlns:p14="http://schemas.microsoft.com/office/powerpoint/2010/main" val="491753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4"/>
          <p:cNvSpPr/>
          <p:nvPr/>
        </p:nvSpPr>
        <p:spPr>
          <a:xfrm>
            <a:off x="17899833"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0" name="Google Shape;2300;p44"/>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1" name="Google Shape;2301;p44"/>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2" name="Google Shape;2302;p44"/>
          <p:cNvSpPr/>
          <p:nvPr/>
        </p:nvSpPr>
        <p:spPr>
          <a:xfrm>
            <a:off x="1903891" y="45726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3" name="Google Shape;2303;p44"/>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4" name="Google Shape;2304;p44"/>
          <p:cNvSpPr/>
          <p:nvPr/>
        </p:nvSpPr>
        <p:spPr>
          <a:xfrm>
            <a:off x="15614700"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5" name="Google Shape;2305;p44"/>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6" name="Google Shape;2306;p44"/>
          <p:cNvSpPr txBox="1">
            <a:spLocks noGrp="1"/>
          </p:cNvSpPr>
          <p:nvPr>
            <p:ph type="title"/>
          </p:nvPr>
        </p:nvSpPr>
        <p:spPr>
          <a:xfrm>
            <a:off x="3657252" y="6830860"/>
            <a:ext cx="16760631" cy="2174634"/>
          </a:xfrm>
          <a:prstGeom prst="rect">
            <a:avLst/>
          </a:prstGeom>
        </p:spPr>
        <p:txBody>
          <a:bodyPr spcFirstLastPara="1" wrap="square" lIns="239938" tIns="243737" rIns="239938" bIns="243737" anchor="t" anchorCtr="0">
            <a:noAutofit/>
          </a:bodyPr>
          <a:lstStyle/>
          <a:p>
            <a:r>
              <a:rPr lang="en"/>
              <a:t>FORMACIÓN CONTINUA</a:t>
            </a:r>
            <a:endParaRPr/>
          </a:p>
        </p:txBody>
      </p:sp>
      <p:sp>
        <p:nvSpPr>
          <p:cNvPr id="2308" name="Google Shape;2308;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9" name="Google Shape;2309;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0" name="Google Shape;2310;p44"/>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1" name="Google Shape;2311;p44"/>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2" name="Google Shape;2312;p44"/>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3" name="Google Shape;2313;p44"/>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4" name="Google Shape;2314;p44"/>
          <p:cNvSpPr/>
          <p:nvPr/>
        </p:nvSpPr>
        <p:spPr>
          <a:xfrm>
            <a:off x="17899833"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5" name="Google Shape;2315;p44"/>
          <p:cNvSpPr/>
          <p:nvPr/>
        </p:nvSpPr>
        <p:spPr>
          <a:xfrm>
            <a:off x="20185009" y="685798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6" name="Google Shape;2316;p44"/>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7" name="Google Shape;2317;p44"/>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8" name="Google Shape;2318;p44"/>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9" name="Google Shape;2319;p44"/>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20" name="Google Shape;2320;p44"/>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321" name="Google Shape;2321;p44"/>
          <p:cNvGrpSpPr/>
          <p:nvPr/>
        </p:nvGrpSpPr>
        <p:grpSpPr>
          <a:xfrm>
            <a:off x="2332335" y="458714"/>
            <a:ext cx="1431880" cy="1828358"/>
            <a:chOff x="2234450" y="-2381700"/>
            <a:chExt cx="404500" cy="518025"/>
          </a:xfrm>
        </p:grpSpPr>
        <p:sp>
          <p:nvSpPr>
            <p:cNvPr id="2322" name="Google Shape;2322;p44"/>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3" name="Google Shape;2323;p44"/>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4" name="Google Shape;2324;p44"/>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5" name="Google Shape;2325;p44"/>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26" name="Google Shape;2326;p44"/>
          <p:cNvGrpSpPr/>
          <p:nvPr/>
        </p:nvGrpSpPr>
        <p:grpSpPr>
          <a:xfrm>
            <a:off x="4617515" y="458714"/>
            <a:ext cx="1431792" cy="1828358"/>
            <a:chOff x="2923850" y="-2381625"/>
            <a:chExt cx="404475" cy="518025"/>
          </a:xfrm>
        </p:grpSpPr>
        <p:sp>
          <p:nvSpPr>
            <p:cNvPr id="2327" name="Google Shape;2327;p44"/>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8" name="Google Shape;2328;p44"/>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9" name="Google Shape;2329;p44"/>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0" name="Google Shape;2330;p44"/>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1" name="Google Shape;2331;p44"/>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2" name="Google Shape;2332;p44"/>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3" name="Google Shape;2333;p44"/>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4" name="Google Shape;2334;p44"/>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5" name="Google Shape;2335;p44"/>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6" name="Google Shape;2336;p44"/>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7" name="Google Shape;2337;p44"/>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38" name="Google Shape;2338;p44"/>
          <p:cNvGrpSpPr/>
          <p:nvPr/>
        </p:nvGrpSpPr>
        <p:grpSpPr>
          <a:xfrm>
            <a:off x="9187655" y="458691"/>
            <a:ext cx="1431851" cy="1828420"/>
            <a:chOff x="4302925" y="-2381725"/>
            <a:chExt cx="404400" cy="517925"/>
          </a:xfrm>
        </p:grpSpPr>
        <p:sp>
          <p:nvSpPr>
            <p:cNvPr id="2339" name="Google Shape;2339;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0" name="Google Shape;2340;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1" name="Google Shape;2341;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2" name="Google Shape;2342;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3" name="Google Shape;2343;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44" name="Google Shape;2344;p44"/>
          <p:cNvGrpSpPr/>
          <p:nvPr/>
        </p:nvGrpSpPr>
        <p:grpSpPr>
          <a:xfrm>
            <a:off x="20613503" y="7314838"/>
            <a:ext cx="1431792" cy="1828409"/>
            <a:chOff x="3613325" y="-3003000"/>
            <a:chExt cx="404475" cy="518000"/>
          </a:xfrm>
        </p:grpSpPr>
        <p:sp>
          <p:nvSpPr>
            <p:cNvPr id="2345" name="Google Shape;2345;p44"/>
            <p:cNvSpPr/>
            <p:nvPr/>
          </p:nvSpPr>
          <p:spPr>
            <a:xfrm>
              <a:off x="3613325" y="-3003000"/>
              <a:ext cx="404475" cy="518000"/>
            </a:xfrm>
            <a:custGeom>
              <a:avLst/>
              <a:gdLst/>
              <a:ahLst/>
              <a:cxnLst/>
              <a:rect l="l" t="t" r="r" b="b"/>
              <a:pathLst>
                <a:path w="16179" h="20720" extrusionOk="0">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6" name="Google Shape;2346;p44"/>
            <p:cNvSpPr/>
            <p:nvPr/>
          </p:nvSpPr>
          <p:spPr>
            <a:xfrm>
              <a:off x="3808025" y="-2581175"/>
              <a:ext cx="15225" cy="15200"/>
            </a:xfrm>
            <a:custGeom>
              <a:avLst/>
              <a:gdLst/>
              <a:ahLst/>
              <a:cxnLst/>
              <a:rect l="l" t="t" r="r" b="b"/>
              <a:pathLst>
                <a:path w="609" h="608" extrusionOk="0">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7" name="Google Shape;2347;p44"/>
            <p:cNvSpPr/>
            <p:nvPr/>
          </p:nvSpPr>
          <p:spPr>
            <a:xfrm>
              <a:off x="3808025" y="-25244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8" name="Google Shape;2348;p44"/>
            <p:cNvSpPr/>
            <p:nvPr/>
          </p:nvSpPr>
          <p:spPr>
            <a:xfrm>
              <a:off x="3759325" y="-2824500"/>
              <a:ext cx="15200" cy="23300"/>
            </a:xfrm>
            <a:custGeom>
              <a:avLst/>
              <a:gdLst/>
              <a:ahLst/>
              <a:cxnLst/>
              <a:rect l="l" t="t" r="r" b="b"/>
              <a:pathLst>
                <a:path w="608" h="932" extrusionOk="0">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9" name="Google Shape;2349;p44"/>
            <p:cNvSpPr/>
            <p:nvPr/>
          </p:nvSpPr>
          <p:spPr>
            <a:xfrm>
              <a:off x="3856625" y="-2824500"/>
              <a:ext cx="15200" cy="23300"/>
            </a:xfrm>
            <a:custGeom>
              <a:avLst/>
              <a:gdLst/>
              <a:ahLst/>
              <a:cxnLst/>
              <a:rect l="l" t="t" r="r" b="b"/>
              <a:pathLst>
                <a:path w="608" h="932" extrusionOk="0">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0" name="Google Shape;2350;p44"/>
            <p:cNvSpPr/>
            <p:nvPr/>
          </p:nvSpPr>
          <p:spPr>
            <a:xfrm>
              <a:off x="3782775" y="-2767725"/>
              <a:ext cx="65475" cy="23300"/>
            </a:xfrm>
            <a:custGeom>
              <a:avLst/>
              <a:gdLst/>
              <a:ahLst/>
              <a:cxnLst/>
              <a:rect l="l" t="t" r="r" b="b"/>
              <a:pathLst>
                <a:path w="2619" h="932" extrusionOk="0">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1" name="Google Shape;2351;p44"/>
            <p:cNvSpPr/>
            <p:nvPr/>
          </p:nvSpPr>
          <p:spPr>
            <a:xfrm>
              <a:off x="3751150" y="-2848850"/>
              <a:ext cx="31450" cy="15200"/>
            </a:xfrm>
            <a:custGeom>
              <a:avLst/>
              <a:gdLst/>
              <a:ahLst/>
              <a:cxnLst/>
              <a:rect l="l" t="t" r="r" b="b"/>
              <a:pathLst>
                <a:path w="1258" h="608" extrusionOk="0">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2" name="Google Shape;2352;p44"/>
            <p:cNvSpPr/>
            <p:nvPr/>
          </p:nvSpPr>
          <p:spPr>
            <a:xfrm>
              <a:off x="3848550" y="-2848850"/>
              <a:ext cx="31400" cy="15200"/>
            </a:xfrm>
            <a:custGeom>
              <a:avLst/>
              <a:gdLst/>
              <a:ahLst/>
              <a:cxnLst/>
              <a:rect l="l" t="t" r="r" b="b"/>
              <a:pathLst>
                <a:path w="1256" h="608" extrusionOk="0">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53" name="Google Shape;2353;p44"/>
          <p:cNvGrpSpPr/>
          <p:nvPr/>
        </p:nvGrpSpPr>
        <p:grpSpPr>
          <a:xfrm>
            <a:off x="4650023" y="2744238"/>
            <a:ext cx="1365767" cy="1828321"/>
            <a:chOff x="3621425" y="-1760475"/>
            <a:chExt cx="388250" cy="517975"/>
          </a:xfrm>
        </p:grpSpPr>
        <p:sp>
          <p:nvSpPr>
            <p:cNvPr id="2354" name="Google Shape;2354;p44"/>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5" name="Google Shape;2355;p44"/>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6" name="Google Shape;2356;p44"/>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7" name="Google Shape;2357;p44"/>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8" name="Google Shape;2358;p44"/>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9" name="Google Shape;2359;p44"/>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0" name="Google Shape;2360;p44"/>
          <p:cNvGrpSpPr/>
          <p:nvPr/>
        </p:nvGrpSpPr>
        <p:grpSpPr>
          <a:xfrm>
            <a:off x="18360831" y="9600314"/>
            <a:ext cx="1365767" cy="1828358"/>
            <a:chOff x="3621425" y="-2381700"/>
            <a:chExt cx="388250" cy="518025"/>
          </a:xfrm>
        </p:grpSpPr>
        <p:sp>
          <p:nvSpPr>
            <p:cNvPr id="2361" name="Google Shape;2361;p44"/>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2" name="Google Shape;2362;p44"/>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3" name="Google Shape;2363;p44"/>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4" name="Google Shape;2364;p44"/>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5" name="Google Shape;2365;p44"/>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6" name="Google Shape;2366;p44"/>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7" name="Google Shape;2367;p44"/>
          <p:cNvGrpSpPr/>
          <p:nvPr/>
        </p:nvGrpSpPr>
        <p:grpSpPr>
          <a:xfrm>
            <a:off x="20613369" y="9600291"/>
            <a:ext cx="1431851" cy="1828420"/>
            <a:chOff x="4302925" y="-2381725"/>
            <a:chExt cx="404400" cy="517925"/>
          </a:xfrm>
        </p:grpSpPr>
        <p:sp>
          <p:nvSpPr>
            <p:cNvPr id="2368" name="Google Shape;2368;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9" name="Google Shape;2369;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0" name="Google Shape;2370;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1" name="Google Shape;2371;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2" name="Google Shape;2372;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373" name="Google Shape;2373;p44"/>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374" name="Google Shape;2374;p44"/>
          <p:cNvGrpSpPr/>
          <p:nvPr/>
        </p:nvGrpSpPr>
        <p:grpSpPr>
          <a:xfrm>
            <a:off x="4649770" y="11886373"/>
            <a:ext cx="1365639" cy="1828180"/>
            <a:chOff x="7926140" y="-3342469"/>
            <a:chExt cx="447730" cy="597444"/>
          </a:xfrm>
        </p:grpSpPr>
        <p:sp>
          <p:nvSpPr>
            <p:cNvPr id="2375" name="Google Shape;2375;p44"/>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6" name="Google Shape;2376;p44"/>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7" name="Google Shape;2377;p44"/>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8" name="Google Shape;2378;p44"/>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9" name="Google Shape;2379;p44"/>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0" name="Google Shape;2380;p44"/>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1" name="Google Shape;2381;p44"/>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82" name="Google Shape;2382;p44"/>
          <p:cNvGrpSpPr/>
          <p:nvPr/>
        </p:nvGrpSpPr>
        <p:grpSpPr>
          <a:xfrm>
            <a:off x="13757981" y="11885817"/>
            <a:ext cx="1431830" cy="1828310"/>
            <a:chOff x="2923900" y="-1760600"/>
            <a:chExt cx="404425" cy="518050"/>
          </a:xfrm>
        </p:grpSpPr>
        <p:sp>
          <p:nvSpPr>
            <p:cNvPr id="2383" name="Google Shape;2383;p44"/>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4" name="Google Shape;2384;p44"/>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5" name="Google Shape;2385;p44"/>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6" name="Google Shape;2386;p44"/>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7" name="Google Shape;2387;p44"/>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8" name="Google Shape;2388;p44"/>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9" name="Google Shape;2389;p44"/>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90" name="Google Shape;2390;p44"/>
          <p:cNvGrpSpPr/>
          <p:nvPr/>
        </p:nvGrpSpPr>
        <p:grpSpPr>
          <a:xfrm>
            <a:off x="20613312" y="11885674"/>
            <a:ext cx="1431870" cy="1828436"/>
            <a:chOff x="4992400" y="-1760625"/>
            <a:chExt cx="404375" cy="518125"/>
          </a:xfrm>
        </p:grpSpPr>
        <p:sp>
          <p:nvSpPr>
            <p:cNvPr id="2391" name="Google Shape;2391;p44"/>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2" name="Google Shape;2392;p44"/>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3" name="Google Shape;2393;p44"/>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4" name="Google Shape;2394;p44"/>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5" name="Google Shape;2395;p44"/>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82D6FE05-81D8-A15E-86D3-4E77CC697C0A}"/>
              </a:ext>
            </a:extLst>
          </p:cNvPr>
          <p:cNvPicPr>
            <a:picLocks noChangeAspect="1"/>
          </p:cNvPicPr>
          <p:nvPr/>
        </p:nvPicPr>
        <p:blipFill>
          <a:blip r:embed="rId3"/>
          <a:stretch>
            <a:fillRect/>
          </a:stretch>
        </p:blipFill>
        <p:spPr>
          <a:xfrm>
            <a:off x="2320508" y="4196415"/>
            <a:ext cx="1630757" cy="891523"/>
          </a:xfrm>
          <a:prstGeom prst="rect">
            <a:avLst/>
          </a:prstGeom>
        </p:spPr>
      </p:pic>
      <p:sp>
        <p:nvSpPr>
          <p:cNvPr id="5" name="Google Shape;2187;p43">
            <a:extLst>
              <a:ext uri="{FF2B5EF4-FFF2-40B4-BE49-F238E27FC236}">
                <a16:creationId xmlns:a16="http://schemas.microsoft.com/office/drawing/2014/main" id="{B2847DA1-3812-5B58-93C7-DD66578A8B69}"/>
              </a:ext>
            </a:extLst>
          </p:cNvPr>
          <p:cNvSpPr txBox="1">
            <a:spLocks noGrp="1"/>
          </p:cNvSpPr>
          <p:nvPr>
            <p:ph type="subTitle" idx="1"/>
          </p:nvPr>
        </p:nvSpPr>
        <p:spPr>
          <a:xfrm>
            <a:off x="448236" y="5116328"/>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2"/>
                </a:solidFill>
                <a:latin typeface="Biograph" panose="02000500000000000000" pitchFamily="50" charset="0"/>
                <a:ea typeface="Biograph" panose="02000500000000000000" pitchFamily="50" charset="0"/>
              </a:rPr>
              <a:t>Gerencia de </a:t>
            </a:r>
            <a:endParaRPr sz="16600">
              <a:solidFill>
                <a:schemeClr val="tx2"/>
              </a:solidFill>
              <a:latin typeface="Biograph" panose="02000500000000000000" pitchFamily="50" charset="0"/>
              <a:ea typeface="Biograph" panose="02000500000000000000" pitchFamily="50"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 name="TextBox 78">
            <a:extLst>
              <a:ext uri="{FF2B5EF4-FFF2-40B4-BE49-F238E27FC236}">
                <a16:creationId xmlns:a16="http://schemas.microsoft.com/office/drawing/2014/main" id="{C7020C9E-2FED-88CF-0D5E-DE0855333236}"/>
              </a:ext>
            </a:extLst>
          </p:cNvPr>
          <p:cNvSpPr txBox="1"/>
          <p:nvPr/>
        </p:nvSpPr>
        <p:spPr>
          <a:xfrm>
            <a:off x="2306209" y="2767188"/>
            <a:ext cx="9161483"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METAS Y EJECUCIÓN PARTICIPACIONES – 3T 2022</a:t>
            </a:r>
          </a:p>
        </p:txBody>
      </p:sp>
      <p:graphicFrame>
        <p:nvGraphicFramePr>
          <p:cNvPr id="8" name="Chart 94">
            <a:extLst>
              <a:ext uri="{FF2B5EF4-FFF2-40B4-BE49-F238E27FC236}">
                <a16:creationId xmlns:a16="http://schemas.microsoft.com/office/drawing/2014/main" id="{A791FCE2-F0A1-B18C-C7D5-053DF4FEA99C}"/>
              </a:ext>
            </a:extLst>
          </p:cNvPr>
          <p:cNvGraphicFramePr/>
          <p:nvPr>
            <p:extLst>
              <p:ext uri="{D42A27DB-BD31-4B8C-83A1-F6EECF244321}">
                <p14:modId xmlns:p14="http://schemas.microsoft.com/office/powerpoint/2010/main" val="2891546247"/>
              </p:ext>
            </p:extLst>
          </p:nvPr>
        </p:nvGraphicFramePr>
        <p:xfrm>
          <a:off x="414070" y="3218916"/>
          <a:ext cx="12705811" cy="494173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79">
            <a:extLst>
              <a:ext uri="{FF2B5EF4-FFF2-40B4-BE49-F238E27FC236}">
                <a16:creationId xmlns:a16="http://schemas.microsoft.com/office/drawing/2014/main" id="{F89679A2-1A59-BB62-1E3A-78B70A5D6CE5}"/>
              </a:ext>
            </a:extLst>
          </p:cNvPr>
          <p:cNvSpPr txBox="1"/>
          <p:nvPr/>
        </p:nvSpPr>
        <p:spPr>
          <a:xfrm>
            <a:off x="12249380" y="8308698"/>
            <a:ext cx="9632766"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PARTICIPACIONES/ INVERSIÓN (</a:t>
            </a:r>
            <a:r>
              <a:rPr kumimoji="0" lang="en-US" sz="2800" b="1" i="0" u="none" strike="noStrike" kern="0" cap="none" spc="0" normalizeH="0" baseline="0" noProof="0" err="1">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Millones</a:t>
            </a: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 POR SEXO</a:t>
            </a:r>
          </a:p>
        </p:txBody>
      </p:sp>
      <p:graphicFrame>
        <p:nvGraphicFramePr>
          <p:cNvPr id="10" name="Chart 90">
            <a:extLst>
              <a:ext uri="{FF2B5EF4-FFF2-40B4-BE49-F238E27FC236}">
                <a16:creationId xmlns:a16="http://schemas.microsoft.com/office/drawing/2014/main" id="{47EC4732-EF51-78AC-179C-30485E580EBE}"/>
              </a:ext>
            </a:extLst>
          </p:cNvPr>
          <p:cNvGraphicFramePr/>
          <p:nvPr>
            <p:extLst>
              <p:ext uri="{D42A27DB-BD31-4B8C-83A1-F6EECF244321}">
                <p14:modId xmlns:p14="http://schemas.microsoft.com/office/powerpoint/2010/main" val="597260173"/>
              </p:ext>
            </p:extLst>
          </p:nvPr>
        </p:nvGraphicFramePr>
        <p:xfrm>
          <a:off x="11889914" y="8920425"/>
          <a:ext cx="6711228" cy="40440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90">
            <a:extLst>
              <a:ext uri="{FF2B5EF4-FFF2-40B4-BE49-F238E27FC236}">
                <a16:creationId xmlns:a16="http://schemas.microsoft.com/office/drawing/2014/main" id="{48B691A3-D2AA-DE88-3964-24164A13A3EE}"/>
              </a:ext>
            </a:extLst>
          </p:cNvPr>
          <p:cNvGraphicFramePr/>
          <p:nvPr>
            <p:extLst>
              <p:ext uri="{D42A27DB-BD31-4B8C-83A1-F6EECF244321}">
                <p14:modId xmlns:p14="http://schemas.microsoft.com/office/powerpoint/2010/main" val="3695743240"/>
              </p:ext>
            </p:extLst>
          </p:nvPr>
        </p:nvGraphicFramePr>
        <p:xfrm>
          <a:off x="16689684" y="8861420"/>
          <a:ext cx="6270713" cy="404409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214">
            <a:extLst>
              <a:ext uri="{FF2B5EF4-FFF2-40B4-BE49-F238E27FC236}">
                <a16:creationId xmlns:a16="http://schemas.microsoft.com/office/drawing/2014/main" id="{3FBE9587-7383-ADE6-586C-8DAC72FD3B82}"/>
              </a:ext>
            </a:extLst>
          </p:cNvPr>
          <p:cNvSpPr txBox="1"/>
          <p:nvPr/>
        </p:nvSpPr>
        <p:spPr>
          <a:xfrm>
            <a:off x="1273292" y="767287"/>
            <a:ext cx="14333317" cy="923330"/>
          </a:xfrm>
          <a:prstGeom prst="rect">
            <a:avLst/>
          </a:prstGeom>
          <a:noFill/>
        </p:spPr>
        <p:txBody>
          <a:bodyPr wrap="square" rtlCol="0">
            <a:spAutoFit/>
          </a:bodyPr>
          <a:lstStyle/>
          <a:p>
            <a:pPr algn="ctr" defTabSz="2437365">
              <a:buClr>
                <a:srgbClr val="25418D"/>
              </a:buClr>
              <a:buSzPts val="4200"/>
              <a:defRPr/>
            </a:pPr>
            <a:r>
              <a:rPr lang="es-SV" sz="5400">
                <a:solidFill>
                  <a:schemeClr val="dk1"/>
                </a:solidFill>
                <a:latin typeface="Kanit ExtraBold"/>
                <a:cs typeface="Kanit ExtraBold"/>
                <a:sym typeface="Baloo 2 ExtraBold"/>
              </a:rPr>
              <a:t>Ejecución Gerencia de Formación Continua</a:t>
            </a:r>
            <a:endParaRPr lang="es-419" sz="5400">
              <a:solidFill>
                <a:schemeClr val="dk1"/>
              </a:solidFill>
              <a:latin typeface="Kanit ExtraBold"/>
              <a:cs typeface="Kanit ExtraBold"/>
              <a:sym typeface="Baloo 2 ExtraBold"/>
            </a:endParaRPr>
          </a:p>
        </p:txBody>
      </p:sp>
      <p:sp>
        <p:nvSpPr>
          <p:cNvPr id="13" name="Rectángulo 12">
            <a:extLst>
              <a:ext uri="{FF2B5EF4-FFF2-40B4-BE49-F238E27FC236}">
                <a16:creationId xmlns:a16="http://schemas.microsoft.com/office/drawing/2014/main" id="{C2A01171-1B30-A26D-60AF-1F3EACE322D5}"/>
              </a:ext>
            </a:extLst>
          </p:cNvPr>
          <p:cNvSpPr/>
          <p:nvPr/>
        </p:nvSpPr>
        <p:spPr>
          <a:xfrm>
            <a:off x="14147477" y="10505338"/>
            <a:ext cx="214513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a:ln>
                  <a:noFill/>
                </a:ln>
                <a:solidFill>
                  <a:srgbClr val="000000"/>
                </a:solidFill>
                <a:effectLst/>
                <a:uLnTx/>
                <a:uFillTx/>
                <a:latin typeface="Montserrat Medium" panose="00000600000000000000" pitchFamily="2" charset="0"/>
                <a:ea typeface="League Spartan" charset="0"/>
                <a:cs typeface="Poppins SemiBold" pitchFamily="2" charset="77"/>
                <a:sym typeface="Arial"/>
              </a:rPr>
              <a:t>PARTICIPACIONES</a:t>
            </a:r>
            <a:endParaRPr kumimoji="0" lang="es-SV" sz="180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sp>
        <p:nvSpPr>
          <p:cNvPr id="14" name="TextBox 79">
            <a:extLst>
              <a:ext uri="{FF2B5EF4-FFF2-40B4-BE49-F238E27FC236}">
                <a16:creationId xmlns:a16="http://schemas.microsoft.com/office/drawing/2014/main" id="{0D01C5E0-45EE-17B2-6BE0-E7EF120CC453}"/>
              </a:ext>
            </a:extLst>
          </p:cNvPr>
          <p:cNvSpPr txBox="1"/>
          <p:nvPr/>
        </p:nvSpPr>
        <p:spPr>
          <a:xfrm>
            <a:off x="2740071" y="8350771"/>
            <a:ext cx="8053808"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 / EJECUCIÓN INVERSIÓN (MILLONES)</a:t>
            </a:r>
          </a:p>
        </p:txBody>
      </p:sp>
      <p:sp>
        <p:nvSpPr>
          <p:cNvPr id="15" name="Rectangle 8">
            <a:extLst>
              <a:ext uri="{FF2B5EF4-FFF2-40B4-BE49-F238E27FC236}">
                <a16:creationId xmlns:a16="http://schemas.microsoft.com/office/drawing/2014/main" id="{29BA11F0-3C9F-0D92-3B6D-A5B4FE83CCBA}"/>
              </a:ext>
            </a:extLst>
          </p:cNvPr>
          <p:cNvSpPr/>
          <p:nvPr/>
        </p:nvSpPr>
        <p:spPr>
          <a:xfrm>
            <a:off x="17065763" y="2919789"/>
            <a:ext cx="5005678" cy="17760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6" name="TextBox 15">
            <a:extLst>
              <a:ext uri="{FF2B5EF4-FFF2-40B4-BE49-F238E27FC236}">
                <a16:creationId xmlns:a16="http://schemas.microsoft.com/office/drawing/2014/main" id="{2ED7AA75-1C78-7C6D-4FF4-E374BBD3DCEF}"/>
              </a:ext>
            </a:extLst>
          </p:cNvPr>
          <p:cNvSpPr txBox="1"/>
          <p:nvPr/>
        </p:nvSpPr>
        <p:spPr>
          <a:xfrm>
            <a:off x="18244873" y="3049460"/>
            <a:ext cx="2702984" cy="769441"/>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r>
              <a:rPr kumimoji="0" lang="en-US" sz="2000"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Ejecución</a:t>
            </a:r>
            <a:r>
              <a:rPr kumimoji="0" lang="en-US"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p>
        </p:txBody>
      </p:sp>
      <p:sp>
        <p:nvSpPr>
          <p:cNvPr id="17" name="TextBox 16">
            <a:extLst>
              <a:ext uri="{FF2B5EF4-FFF2-40B4-BE49-F238E27FC236}">
                <a16:creationId xmlns:a16="http://schemas.microsoft.com/office/drawing/2014/main" id="{1DAE9EF7-46C2-C519-88BA-AD52ED1B9437}"/>
              </a:ext>
            </a:extLst>
          </p:cNvPr>
          <p:cNvSpPr txBox="1"/>
          <p:nvPr/>
        </p:nvSpPr>
        <p:spPr>
          <a:xfrm>
            <a:off x="18017220" y="3632062"/>
            <a:ext cx="3937537" cy="1015663"/>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161,603</a:t>
            </a:r>
            <a:r>
              <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Poppins" pitchFamily="2" charset="77"/>
                <a:ea typeface="Lato Light" panose="020F0502020204030203" pitchFamily="34" charset="0"/>
                <a:cs typeface="Poppins" pitchFamily="2" charset="77"/>
                <a:sym typeface="Arial"/>
              </a:rPr>
              <a:t>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(95.6%)</a:t>
            </a:r>
            <a:endPar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18" name="Rectangle 8">
            <a:extLst>
              <a:ext uri="{FF2B5EF4-FFF2-40B4-BE49-F238E27FC236}">
                <a16:creationId xmlns:a16="http://schemas.microsoft.com/office/drawing/2014/main" id="{8E237CA8-CDAD-C67E-4C22-710A4AE60F64}"/>
              </a:ext>
            </a:extLst>
          </p:cNvPr>
          <p:cNvSpPr/>
          <p:nvPr/>
        </p:nvSpPr>
        <p:spPr>
          <a:xfrm>
            <a:off x="13563735" y="2905372"/>
            <a:ext cx="3388610" cy="177609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9" name="TextBox 15">
            <a:extLst>
              <a:ext uri="{FF2B5EF4-FFF2-40B4-BE49-F238E27FC236}">
                <a16:creationId xmlns:a16="http://schemas.microsoft.com/office/drawing/2014/main" id="{9E8E0CDF-FF16-0E0F-E48E-37565122F2D3}"/>
              </a:ext>
            </a:extLst>
          </p:cNvPr>
          <p:cNvSpPr txBox="1"/>
          <p:nvPr/>
        </p:nvSpPr>
        <p:spPr>
          <a:xfrm>
            <a:off x="13782559" y="3082740"/>
            <a:ext cx="3253857" cy="707886"/>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(Meta)</a:t>
            </a:r>
          </a:p>
        </p:txBody>
      </p:sp>
      <p:sp>
        <p:nvSpPr>
          <p:cNvPr id="20" name="TextBox 16">
            <a:extLst>
              <a:ext uri="{FF2B5EF4-FFF2-40B4-BE49-F238E27FC236}">
                <a16:creationId xmlns:a16="http://schemas.microsoft.com/office/drawing/2014/main" id="{8AAA4283-1448-E205-B98B-93387B358669}"/>
              </a:ext>
            </a:extLst>
          </p:cNvPr>
          <p:cNvSpPr txBox="1"/>
          <p:nvPr/>
        </p:nvSpPr>
        <p:spPr>
          <a:xfrm>
            <a:off x="14451440" y="3771707"/>
            <a:ext cx="2278188" cy="769441"/>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169,067</a:t>
            </a:r>
          </a:p>
        </p:txBody>
      </p:sp>
      <p:sp>
        <p:nvSpPr>
          <p:cNvPr id="21" name="Rounded Rectangle 12">
            <a:extLst>
              <a:ext uri="{FF2B5EF4-FFF2-40B4-BE49-F238E27FC236}">
                <a16:creationId xmlns:a16="http://schemas.microsoft.com/office/drawing/2014/main" id="{EFE9F774-4501-9FE6-B285-ECA26876463D}"/>
              </a:ext>
            </a:extLst>
          </p:cNvPr>
          <p:cNvSpPr/>
          <p:nvPr/>
        </p:nvSpPr>
        <p:spPr>
          <a:xfrm>
            <a:off x="13563734" y="4799569"/>
            <a:ext cx="8507707" cy="1188720"/>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2" name="Rounded Rectangle 13">
            <a:extLst>
              <a:ext uri="{FF2B5EF4-FFF2-40B4-BE49-F238E27FC236}">
                <a16:creationId xmlns:a16="http://schemas.microsoft.com/office/drawing/2014/main" id="{2DE9AA16-FD92-6FB6-7605-069340CDA05B}"/>
              </a:ext>
            </a:extLst>
          </p:cNvPr>
          <p:cNvSpPr/>
          <p:nvPr/>
        </p:nvSpPr>
        <p:spPr>
          <a:xfrm>
            <a:off x="13548878" y="6121806"/>
            <a:ext cx="8522563" cy="1245898"/>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3" name="TextBox 15">
            <a:extLst>
              <a:ext uri="{FF2B5EF4-FFF2-40B4-BE49-F238E27FC236}">
                <a16:creationId xmlns:a16="http://schemas.microsoft.com/office/drawing/2014/main" id="{684253A4-D88A-B7D7-C1B9-31C95F4990ED}"/>
              </a:ext>
            </a:extLst>
          </p:cNvPr>
          <p:cNvSpPr txBox="1"/>
          <p:nvPr/>
        </p:nvSpPr>
        <p:spPr>
          <a:xfrm>
            <a:off x="14831349" y="5133086"/>
            <a:ext cx="420602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$14,278,101</a:t>
            </a:r>
          </a:p>
        </p:txBody>
      </p:sp>
      <p:sp>
        <p:nvSpPr>
          <p:cNvPr id="24" name="TextBox 19">
            <a:extLst>
              <a:ext uri="{FF2B5EF4-FFF2-40B4-BE49-F238E27FC236}">
                <a16:creationId xmlns:a16="http://schemas.microsoft.com/office/drawing/2014/main" id="{F67EE45D-40C0-9C08-14DB-347B2CC96C5A}"/>
              </a:ext>
            </a:extLst>
          </p:cNvPr>
          <p:cNvSpPr txBox="1"/>
          <p:nvPr/>
        </p:nvSpPr>
        <p:spPr>
          <a:xfrm>
            <a:off x="14772323" y="6442799"/>
            <a:ext cx="608201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$11,957,116.52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(83.7%)</a:t>
            </a:r>
            <a:endParaRPr kumimoji="0" lang="en-US" sz="32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25" name="TextBox 57">
            <a:extLst>
              <a:ext uri="{FF2B5EF4-FFF2-40B4-BE49-F238E27FC236}">
                <a16:creationId xmlns:a16="http://schemas.microsoft.com/office/drawing/2014/main" id="{8B2AF5FB-50DC-46D0-E0DC-78494ED5D605}"/>
              </a:ext>
            </a:extLst>
          </p:cNvPr>
          <p:cNvSpPr txBox="1"/>
          <p:nvPr/>
        </p:nvSpPr>
        <p:spPr>
          <a:xfrm>
            <a:off x="19619530" y="5074555"/>
            <a:ext cx="219802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 </a:t>
            </a: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META</a:t>
            </a:r>
          </a:p>
        </p:txBody>
      </p:sp>
      <p:sp>
        <p:nvSpPr>
          <p:cNvPr id="26" name="TextBox 57">
            <a:extLst>
              <a:ext uri="{FF2B5EF4-FFF2-40B4-BE49-F238E27FC236}">
                <a16:creationId xmlns:a16="http://schemas.microsoft.com/office/drawing/2014/main" id="{3726E79C-A528-E27F-49B7-AF87BDDAD4E6}"/>
              </a:ext>
            </a:extLst>
          </p:cNvPr>
          <p:cNvSpPr txBox="1"/>
          <p:nvPr/>
        </p:nvSpPr>
        <p:spPr>
          <a:xfrm>
            <a:off x="19445543" y="6385124"/>
            <a:ext cx="249716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endPar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endParaRP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EJECUCIÓN</a:t>
            </a:r>
          </a:p>
        </p:txBody>
      </p:sp>
      <p:sp>
        <p:nvSpPr>
          <p:cNvPr id="27" name="Freeform 245">
            <a:extLst>
              <a:ext uri="{FF2B5EF4-FFF2-40B4-BE49-F238E27FC236}">
                <a16:creationId xmlns:a16="http://schemas.microsoft.com/office/drawing/2014/main" id="{83A5F9DF-2CCF-1BC8-09C6-559033327330}"/>
              </a:ext>
            </a:extLst>
          </p:cNvPr>
          <p:cNvSpPr>
            <a:spLocks noEditPoints="1"/>
          </p:cNvSpPr>
          <p:nvPr/>
        </p:nvSpPr>
        <p:spPr bwMode="auto">
          <a:xfrm>
            <a:off x="13891258" y="498868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sp>
        <p:nvSpPr>
          <p:cNvPr id="28" name="Freeform 245">
            <a:extLst>
              <a:ext uri="{FF2B5EF4-FFF2-40B4-BE49-F238E27FC236}">
                <a16:creationId xmlns:a16="http://schemas.microsoft.com/office/drawing/2014/main" id="{AA4071B4-66F2-3705-3570-52C6DB6CB7FD}"/>
              </a:ext>
            </a:extLst>
          </p:cNvPr>
          <p:cNvSpPr>
            <a:spLocks noEditPoints="1"/>
          </p:cNvSpPr>
          <p:nvPr/>
        </p:nvSpPr>
        <p:spPr bwMode="auto">
          <a:xfrm>
            <a:off x="13891258" y="632920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pic>
        <p:nvPicPr>
          <p:cNvPr id="29" name="Imagen 28">
            <a:extLst>
              <a:ext uri="{FF2B5EF4-FFF2-40B4-BE49-F238E27FC236}">
                <a16:creationId xmlns:a16="http://schemas.microsoft.com/office/drawing/2014/main" id="{9CA01847-7FF6-FC2D-4353-5CBAF6DBB13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819109" y="3826267"/>
            <a:ext cx="599587" cy="599587"/>
          </a:xfrm>
          <a:prstGeom prst="rect">
            <a:avLst/>
          </a:prstGeom>
        </p:spPr>
      </p:pic>
      <p:pic>
        <p:nvPicPr>
          <p:cNvPr id="30" name="Imagen 29">
            <a:extLst>
              <a:ext uri="{FF2B5EF4-FFF2-40B4-BE49-F238E27FC236}">
                <a16:creationId xmlns:a16="http://schemas.microsoft.com/office/drawing/2014/main" id="{8104613C-75E4-65BC-8EF5-0A55657F6EB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7304215" y="3830435"/>
            <a:ext cx="599587" cy="599587"/>
          </a:xfrm>
          <a:prstGeom prst="rect">
            <a:avLst/>
          </a:prstGeom>
        </p:spPr>
      </p:pic>
      <p:sp>
        <p:nvSpPr>
          <p:cNvPr id="31" name="TextBox 214">
            <a:extLst>
              <a:ext uri="{FF2B5EF4-FFF2-40B4-BE49-F238E27FC236}">
                <a16:creationId xmlns:a16="http://schemas.microsoft.com/office/drawing/2014/main" id="{08B2639E-C08E-7E44-655B-14ED79196CA4}"/>
              </a:ext>
            </a:extLst>
          </p:cNvPr>
          <p:cNvSpPr txBox="1"/>
          <p:nvPr/>
        </p:nvSpPr>
        <p:spPr>
          <a:xfrm>
            <a:off x="1273292" y="1541092"/>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graphicFrame>
        <p:nvGraphicFramePr>
          <p:cNvPr id="32" name="Chart 89">
            <a:extLst>
              <a:ext uri="{FF2B5EF4-FFF2-40B4-BE49-F238E27FC236}">
                <a16:creationId xmlns:a16="http://schemas.microsoft.com/office/drawing/2014/main" id="{F3A02F2A-0B65-94EB-CCA6-C425B0874109}"/>
              </a:ext>
            </a:extLst>
          </p:cNvPr>
          <p:cNvGraphicFramePr/>
          <p:nvPr>
            <p:extLst>
              <p:ext uri="{D42A27DB-BD31-4B8C-83A1-F6EECF244321}">
                <p14:modId xmlns:p14="http://schemas.microsoft.com/office/powerpoint/2010/main" val="1887746779"/>
              </p:ext>
            </p:extLst>
          </p:nvPr>
        </p:nvGraphicFramePr>
        <p:xfrm>
          <a:off x="494593" y="8796390"/>
          <a:ext cx="11754787" cy="4497335"/>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4" name="TextBox 214">
            <a:extLst>
              <a:ext uri="{FF2B5EF4-FFF2-40B4-BE49-F238E27FC236}">
                <a16:creationId xmlns:a16="http://schemas.microsoft.com/office/drawing/2014/main" id="{41FA41F7-C462-43FC-2574-AB34E5FFEA3B}"/>
              </a:ext>
            </a:extLst>
          </p:cNvPr>
          <p:cNvSpPr txBox="1"/>
          <p:nvPr/>
        </p:nvSpPr>
        <p:spPr>
          <a:xfrm>
            <a:off x="1690172" y="8712880"/>
            <a:ext cx="8789723" cy="769441"/>
          </a:xfrm>
          <a:prstGeom prst="rect">
            <a:avLst/>
          </a:prstGeom>
          <a:noFill/>
        </p:spPr>
        <p:txBody>
          <a:bodyPr wrap="square" rtlCol="0">
            <a:spAutoFit/>
          </a:bodyPr>
          <a:lstStyle/>
          <a:p>
            <a:pPr algn="ctr" defTabSz="2437365">
              <a:buClr>
                <a:srgbClr val="25418D"/>
              </a:buClr>
              <a:buSzPts val="4200"/>
              <a:defRPr/>
            </a:pPr>
            <a:r>
              <a:rPr lang="en-US" sz="4400">
                <a:solidFill>
                  <a:schemeClr val="tx1"/>
                </a:solidFill>
                <a:latin typeface="Kanit ExtraBold"/>
                <a:cs typeface="Kanit ExtraBold"/>
              </a:rPr>
              <a:t>TOP 5 - </a:t>
            </a:r>
            <a:r>
              <a:rPr lang="en-US" sz="4400" err="1">
                <a:solidFill>
                  <a:schemeClr val="tx1"/>
                </a:solidFill>
                <a:latin typeface="Kanit ExtraBold"/>
                <a:cs typeface="Kanit ExtraBold"/>
              </a:rPr>
              <a:t>Cursos</a:t>
            </a:r>
            <a:r>
              <a:rPr lang="en-US" sz="4400">
                <a:solidFill>
                  <a:schemeClr val="tx1"/>
                </a:solidFill>
                <a:latin typeface="Kanit ExtraBold"/>
                <a:cs typeface="Kanit ExtraBold"/>
              </a:rPr>
              <a:t> </a:t>
            </a:r>
            <a:r>
              <a:rPr lang="en-US" sz="4400" err="1">
                <a:solidFill>
                  <a:schemeClr val="tx1"/>
                </a:solidFill>
                <a:latin typeface="Kanit ExtraBold"/>
                <a:cs typeface="Kanit ExtraBold"/>
              </a:rPr>
              <a:t>más</a:t>
            </a:r>
            <a:r>
              <a:rPr lang="en-US" sz="4400">
                <a:solidFill>
                  <a:schemeClr val="tx1"/>
                </a:solidFill>
                <a:latin typeface="Kanit ExtraBold"/>
                <a:cs typeface="Kanit ExtraBold"/>
              </a:rPr>
              <a:t> </a:t>
            </a:r>
            <a:r>
              <a:rPr lang="en-US" sz="4400" err="1">
                <a:solidFill>
                  <a:schemeClr val="tx1"/>
                </a:solidFill>
                <a:latin typeface="Kanit ExtraBold"/>
                <a:cs typeface="Kanit ExtraBold"/>
              </a:rPr>
              <a:t>demandados</a:t>
            </a:r>
            <a:r>
              <a:rPr lang="en-US" sz="4400">
                <a:solidFill>
                  <a:schemeClr val="tx1"/>
                </a:solidFill>
                <a:latin typeface="Kanit ExtraBold"/>
                <a:cs typeface="Kanit ExtraBold"/>
              </a:rPr>
              <a:t>  </a:t>
            </a:r>
          </a:p>
        </p:txBody>
      </p:sp>
      <p:sp>
        <p:nvSpPr>
          <p:cNvPr id="7" name="CuadroTexto 6">
            <a:extLst>
              <a:ext uri="{FF2B5EF4-FFF2-40B4-BE49-F238E27FC236}">
                <a16:creationId xmlns:a16="http://schemas.microsoft.com/office/drawing/2014/main" id="{F163222E-EE08-AAF1-20D3-1EEC4FB827F0}"/>
              </a:ext>
            </a:extLst>
          </p:cNvPr>
          <p:cNvSpPr txBox="1"/>
          <p:nvPr/>
        </p:nvSpPr>
        <p:spPr>
          <a:xfrm>
            <a:off x="2586013" y="9519368"/>
            <a:ext cx="8080693" cy="2554545"/>
          </a:xfrm>
          <a:prstGeom prst="rect">
            <a:avLst/>
          </a:prstGeom>
          <a:noFill/>
        </p:spPr>
        <p:txBody>
          <a:bodyPr wrap="square">
            <a:spAutoFit/>
          </a:bodyPr>
          <a:lstStyle/>
          <a:p>
            <a:r>
              <a:rPr lang="es-419" sz="3200">
                <a:solidFill>
                  <a:schemeClr val="tx1"/>
                </a:solidFill>
                <a:latin typeface="Montserrat Medium" panose="00000600000000000000" pitchFamily="2" charset="0"/>
              </a:rPr>
              <a:t>1.	Trabajo en Equipo.</a:t>
            </a:r>
          </a:p>
          <a:p>
            <a:r>
              <a:rPr lang="es-419" sz="3200">
                <a:solidFill>
                  <a:schemeClr val="tx1"/>
                </a:solidFill>
                <a:latin typeface="Montserrat Medium" panose="00000600000000000000" pitchFamily="2" charset="0"/>
              </a:rPr>
              <a:t>2.	Inglés.</a:t>
            </a:r>
          </a:p>
          <a:p>
            <a:r>
              <a:rPr lang="es-419" sz="3200">
                <a:solidFill>
                  <a:schemeClr val="tx1"/>
                </a:solidFill>
                <a:latin typeface="Montserrat Medium" panose="00000600000000000000" pitchFamily="2" charset="0"/>
              </a:rPr>
              <a:t>3.	Excel: Tablas Dinámicas. </a:t>
            </a:r>
          </a:p>
          <a:p>
            <a:r>
              <a:rPr lang="es-419" sz="3200">
                <a:solidFill>
                  <a:schemeClr val="tx1"/>
                </a:solidFill>
                <a:latin typeface="Montserrat Medium" panose="00000600000000000000" pitchFamily="2" charset="0"/>
              </a:rPr>
              <a:t>4.	Liderazgo. </a:t>
            </a:r>
          </a:p>
          <a:p>
            <a:r>
              <a:rPr lang="es-419" sz="3200">
                <a:solidFill>
                  <a:schemeClr val="tx1"/>
                </a:solidFill>
                <a:latin typeface="Montserrat Medium" panose="00000600000000000000" pitchFamily="2" charset="0"/>
              </a:rPr>
              <a:t>5.	Seguridad y salud ocupacional.</a:t>
            </a:r>
          </a:p>
        </p:txBody>
      </p:sp>
      <p:sp>
        <p:nvSpPr>
          <p:cNvPr id="9" name="TextBox 214">
            <a:extLst>
              <a:ext uri="{FF2B5EF4-FFF2-40B4-BE49-F238E27FC236}">
                <a16:creationId xmlns:a16="http://schemas.microsoft.com/office/drawing/2014/main" id="{67B98927-18FC-BE8F-04DA-45146D11E3F8}"/>
              </a:ext>
            </a:extLst>
          </p:cNvPr>
          <p:cNvSpPr txBox="1"/>
          <p:nvPr/>
        </p:nvSpPr>
        <p:spPr>
          <a:xfrm>
            <a:off x="1359017" y="994582"/>
            <a:ext cx="14333317" cy="923330"/>
          </a:xfrm>
          <a:prstGeom prst="rect">
            <a:avLst/>
          </a:prstGeom>
          <a:noFill/>
        </p:spPr>
        <p:txBody>
          <a:bodyPr wrap="square" rtlCol="0">
            <a:spAutoFit/>
          </a:bodyPr>
          <a:lstStyle/>
          <a:p>
            <a:pPr algn="ctr" defTabSz="2437365">
              <a:buClr>
                <a:srgbClr val="25418D"/>
              </a:buClr>
              <a:buSzPts val="4200"/>
              <a:defRPr/>
            </a:pPr>
            <a:r>
              <a:rPr lang="es-SV" sz="5400">
                <a:solidFill>
                  <a:schemeClr val="dk1"/>
                </a:solidFill>
                <a:latin typeface="Kanit ExtraBold"/>
                <a:cs typeface="Kanit ExtraBold"/>
                <a:sym typeface="Baloo 2 ExtraBold"/>
              </a:rPr>
              <a:t>Ejecución Gerencia de Formación Continua</a:t>
            </a:r>
            <a:endParaRPr lang="es-419" sz="5400">
              <a:solidFill>
                <a:schemeClr val="dk1"/>
              </a:solidFill>
              <a:latin typeface="Kanit ExtraBold"/>
              <a:cs typeface="Kanit ExtraBold"/>
              <a:sym typeface="Baloo 2 ExtraBold"/>
            </a:endParaRPr>
          </a:p>
        </p:txBody>
      </p:sp>
      <p:sp>
        <p:nvSpPr>
          <p:cNvPr id="10" name="TextBox 214">
            <a:extLst>
              <a:ext uri="{FF2B5EF4-FFF2-40B4-BE49-F238E27FC236}">
                <a16:creationId xmlns:a16="http://schemas.microsoft.com/office/drawing/2014/main" id="{0F3AC04E-1FB5-8799-3EF7-C1B6215B23AA}"/>
              </a:ext>
            </a:extLst>
          </p:cNvPr>
          <p:cNvSpPr txBox="1"/>
          <p:nvPr/>
        </p:nvSpPr>
        <p:spPr>
          <a:xfrm>
            <a:off x="1359017" y="1724787"/>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sp>
        <p:nvSpPr>
          <p:cNvPr id="6" name="TextBox 214">
            <a:extLst>
              <a:ext uri="{FF2B5EF4-FFF2-40B4-BE49-F238E27FC236}">
                <a16:creationId xmlns:a16="http://schemas.microsoft.com/office/drawing/2014/main" id="{690B9858-5AE1-D320-4A0E-3B12E559EF2C}"/>
              </a:ext>
            </a:extLst>
          </p:cNvPr>
          <p:cNvSpPr txBox="1"/>
          <p:nvPr/>
        </p:nvSpPr>
        <p:spPr>
          <a:xfrm>
            <a:off x="11705680" y="8712880"/>
            <a:ext cx="9279594" cy="769441"/>
          </a:xfrm>
          <a:prstGeom prst="rect">
            <a:avLst/>
          </a:prstGeom>
          <a:noFill/>
        </p:spPr>
        <p:txBody>
          <a:bodyPr wrap="square" rtlCol="0">
            <a:spAutoFit/>
          </a:bodyPr>
          <a:lstStyle/>
          <a:p>
            <a:pPr algn="ctr" defTabSz="2437365">
              <a:buClr>
                <a:srgbClr val="25418D"/>
              </a:buClr>
              <a:buSzPts val="4200"/>
              <a:defRPr/>
            </a:pPr>
            <a:r>
              <a:rPr lang="en-US" sz="4400" err="1">
                <a:solidFill>
                  <a:schemeClr val="dk1"/>
                </a:solidFill>
                <a:latin typeface="Kanit ExtraBold"/>
                <a:cs typeface="Kanit ExtraBold"/>
              </a:rPr>
              <a:t>Cursos</a:t>
            </a:r>
            <a:r>
              <a:rPr lang="en-US" sz="4400">
                <a:solidFill>
                  <a:schemeClr val="dk1"/>
                </a:solidFill>
                <a:latin typeface="Kanit ExtraBold"/>
                <a:cs typeface="Kanit ExtraBold"/>
              </a:rPr>
              <a:t> en </a:t>
            </a:r>
            <a:r>
              <a:rPr lang="en-US" sz="4400" err="1">
                <a:solidFill>
                  <a:schemeClr val="dk1"/>
                </a:solidFill>
                <a:latin typeface="Kanit ExtraBold"/>
                <a:cs typeface="Kanit ExtraBold"/>
              </a:rPr>
              <a:t>tendencia</a:t>
            </a:r>
            <a:r>
              <a:rPr lang="en-US" sz="4400">
                <a:solidFill>
                  <a:schemeClr val="dk1"/>
                </a:solidFill>
                <a:latin typeface="Kanit ExtraBold"/>
                <a:cs typeface="Kanit ExtraBold"/>
              </a:rPr>
              <a:t> +</a:t>
            </a:r>
          </a:p>
        </p:txBody>
      </p:sp>
      <p:sp>
        <p:nvSpPr>
          <p:cNvPr id="8" name="CuadroTexto 7">
            <a:extLst>
              <a:ext uri="{FF2B5EF4-FFF2-40B4-BE49-F238E27FC236}">
                <a16:creationId xmlns:a16="http://schemas.microsoft.com/office/drawing/2014/main" id="{56964DCD-3967-8722-CACC-D682C970C23A}"/>
              </a:ext>
            </a:extLst>
          </p:cNvPr>
          <p:cNvSpPr txBox="1"/>
          <p:nvPr/>
        </p:nvSpPr>
        <p:spPr>
          <a:xfrm>
            <a:off x="12430567" y="9519368"/>
            <a:ext cx="9279593" cy="3046988"/>
          </a:xfrm>
          <a:prstGeom prst="rect">
            <a:avLst/>
          </a:prstGeom>
          <a:noFill/>
        </p:spPr>
        <p:txBody>
          <a:bodyPr wrap="square">
            <a:spAutoFit/>
          </a:bodyPr>
          <a:lstStyle/>
          <a:p>
            <a:r>
              <a:rPr lang="es-419" sz="3200">
                <a:solidFill>
                  <a:schemeClr val="tx1"/>
                </a:solidFill>
                <a:latin typeface="Montserrat Medium" panose="00000600000000000000" pitchFamily="2" charset="0"/>
              </a:rPr>
              <a:t>1.	Branding.</a:t>
            </a:r>
          </a:p>
          <a:p>
            <a:r>
              <a:rPr lang="es-419" sz="3200">
                <a:solidFill>
                  <a:schemeClr val="tx1"/>
                </a:solidFill>
                <a:latin typeface="Montserrat Medium" panose="00000600000000000000" pitchFamily="2" charset="0"/>
              </a:rPr>
              <a:t>2.	Marketing digital.</a:t>
            </a:r>
          </a:p>
          <a:p>
            <a:pPr marL="973138" indent="-973138"/>
            <a:r>
              <a:rPr lang="es-419" sz="3200">
                <a:solidFill>
                  <a:schemeClr val="tx1"/>
                </a:solidFill>
                <a:latin typeface="Montserrat Medium" panose="00000600000000000000" pitchFamily="2" charset="0"/>
              </a:rPr>
              <a:t>3.	Modelado de dato y </a:t>
            </a:r>
            <a:r>
              <a:rPr lang="es-419" sz="3200" err="1">
                <a:solidFill>
                  <a:schemeClr val="tx1"/>
                </a:solidFill>
                <a:latin typeface="Montserrat Medium" panose="00000600000000000000" pitchFamily="2" charset="0"/>
              </a:rPr>
              <a:t>Dashboard</a:t>
            </a:r>
            <a:r>
              <a:rPr lang="es-419" sz="3200">
                <a:solidFill>
                  <a:schemeClr val="tx1"/>
                </a:solidFill>
                <a:latin typeface="Montserrat Medium" panose="00000600000000000000" pitchFamily="2" charset="0"/>
              </a:rPr>
              <a:t> con </a:t>
            </a:r>
            <a:r>
              <a:rPr lang="es-419" sz="3200" err="1">
                <a:solidFill>
                  <a:schemeClr val="tx1"/>
                </a:solidFill>
                <a:latin typeface="Montserrat Medium" panose="00000600000000000000" pitchFamily="2" charset="0"/>
              </a:rPr>
              <a:t>Power</a:t>
            </a:r>
            <a:r>
              <a:rPr lang="es-419" sz="3200">
                <a:solidFill>
                  <a:schemeClr val="tx1"/>
                </a:solidFill>
                <a:latin typeface="Montserrat Medium" panose="00000600000000000000" pitchFamily="2" charset="0"/>
              </a:rPr>
              <a:t> BI.</a:t>
            </a:r>
          </a:p>
          <a:p>
            <a:pPr marL="884238" indent="-884238"/>
            <a:r>
              <a:rPr lang="es-419" sz="3200">
                <a:solidFill>
                  <a:schemeClr val="tx1"/>
                </a:solidFill>
                <a:latin typeface="Montserrat Medium" panose="00000600000000000000" pitchFamily="2" charset="0"/>
              </a:rPr>
              <a:t>4.	Analítica de dato y Machine Learning.</a:t>
            </a:r>
          </a:p>
          <a:p>
            <a:r>
              <a:rPr lang="es-419" sz="3200">
                <a:solidFill>
                  <a:schemeClr val="tx1"/>
                </a:solidFill>
                <a:latin typeface="Montserrat Medium" panose="00000600000000000000" pitchFamily="2" charset="0"/>
              </a:rPr>
              <a:t>5.	Creatividad e Innovación.</a:t>
            </a:r>
          </a:p>
        </p:txBody>
      </p:sp>
      <p:sp>
        <p:nvSpPr>
          <p:cNvPr id="11" name="TextBox 214">
            <a:extLst>
              <a:ext uri="{FF2B5EF4-FFF2-40B4-BE49-F238E27FC236}">
                <a16:creationId xmlns:a16="http://schemas.microsoft.com/office/drawing/2014/main" id="{59E62FBC-8019-5805-CE38-C5800EB4A6DD}"/>
              </a:ext>
            </a:extLst>
          </p:cNvPr>
          <p:cNvSpPr txBox="1"/>
          <p:nvPr/>
        </p:nvSpPr>
        <p:spPr>
          <a:xfrm>
            <a:off x="7293349" y="3108530"/>
            <a:ext cx="9052128" cy="769441"/>
          </a:xfrm>
          <a:prstGeom prst="rect">
            <a:avLst/>
          </a:prstGeom>
          <a:noFill/>
        </p:spPr>
        <p:txBody>
          <a:bodyPr wrap="square" rtlCol="0">
            <a:spAutoFit/>
          </a:bodyPr>
          <a:lstStyle/>
          <a:p>
            <a:pPr algn="ctr" defTabSz="2437365">
              <a:buClr>
                <a:srgbClr val="25418D"/>
              </a:buClr>
              <a:buSzPts val="4200"/>
              <a:defRPr/>
            </a:pPr>
            <a:r>
              <a:rPr lang="en-US" sz="4400" err="1">
                <a:solidFill>
                  <a:schemeClr val="dk1"/>
                </a:solidFill>
                <a:latin typeface="Kanit ExtraBold"/>
                <a:cs typeface="Kanit ExtraBold"/>
              </a:rPr>
              <a:t>Ejecución</a:t>
            </a:r>
            <a:r>
              <a:rPr lang="en-US" sz="4400">
                <a:solidFill>
                  <a:schemeClr val="dk1"/>
                </a:solidFill>
                <a:latin typeface="Kanit ExtraBold"/>
                <a:cs typeface="Kanit ExtraBold"/>
              </a:rPr>
              <a:t> </a:t>
            </a:r>
            <a:r>
              <a:rPr lang="en-US" sz="4400" err="1">
                <a:solidFill>
                  <a:schemeClr val="dk1"/>
                </a:solidFill>
                <a:latin typeface="Kanit ExtraBold"/>
                <a:cs typeface="Kanit ExtraBold"/>
              </a:rPr>
              <a:t>por</a:t>
            </a:r>
            <a:r>
              <a:rPr lang="en-US" sz="4400">
                <a:solidFill>
                  <a:schemeClr val="dk1"/>
                </a:solidFill>
                <a:latin typeface="Kanit ExtraBold"/>
                <a:cs typeface="Kanit ExtraBold"/>
              </a:rPr>
              <a:t> MODALIDAD</a:t>
            </a:r>
          </a:p>
        </p:txBody>
      </p:sp>
      <p:graphicFrame>
        <p:nvGraphicFramePr>
          <p:cNvPr id="12" name="Tabla 11">
            <a:extLst>
              <a:ext uri="{FF2B5EF4-FFF2-40B4-BE49-F238E27FC236}">
                <a16:creationId xmlns:a16="http://schemas.microsoft.com/office/drawing/2014/main" id="{6020B0EE-BDB5-CE8D-D8B8-3D2E27DEB623}"/>
              </a:ext>
            </a:extLst>
          </p:cNvPr>
          <p:cNvGraphicFramePr>
            <a:graphicFrameLocks noGrp="1"/>
          </p:cNvGraphicFramePr>
          <p:nvPr>
            <p:extLst>
              <p:ext uri="{D42A27DB-BD31-4B8C-83A1-F6EECF244321}">
                <p14:modId xmlns:p14="http://schemas.microsoft.com/office/powerpoint/2010/main" val="2189177247"/>
              </p:ext>
            </p:extLst>
          </p:nvPr>
        </p:nvGraphicFramePr>
        <p:xfrm>
          <a:off x="6270171" y="3960027"/>
          <a:ext cx="10417741" cy="4090227"/>
        </p:xfrm>
        <a:graphic>
          <a:graphicData uri="http://schemas.openxmlformats.org/drawingml/2006/table">
            <a:tbl>
              <a:tblPr firstRow="1" bandRow="1">
                <a:tableStyleId>{3B4B98B0-60AC-42C2-AFA5-B58CD77FA1E5}</a:tableStyleId>
              </a:tblPr>
              <a:tblGrid>
                <a:gridCol w="2971800">
                  <a:extLst>
                    <a:ext uri="{9D8B030D-6E8A-4147-A177-3AD203B41FA5}">
                      <a16:colId xmlns:a16="http://schemas.microsoft.com/office/drawing/2014/main" val="529053402"/>
                    </a:ext>
                  </a:extLst>
                </a:gridCol>
                <a:gridCol w="4016829">
                  <a:extLst>
                    <a:ext uri="{9D8B030D-6E8A-4147-A177-3AD203B41FA5}">
                      <a16:colId xmlns:a16="http://schemas.microsoft.com/office/drawing/2014/main" val="859732819"/>
                    </a:ext>
                  </a:extLst>
                </a:gridCol>
                <a:gridCol w="3429112">
                  <a:extLst>
                    <a:ext uri="{9D8B030D-6E8A-4147-A177-3AD203B41FA5}">
                      <a16:colId xmlns:a16="http://schemas.microsoft.com/office/drawing/2014/main" val="4232519324"/>
                    </a:ext>
                  </a:extLst>
                </a:gridCol>
              </a:tblGrid>
              <a:tr h="880590">
                <a:tc>
                  <a:txBody>
                    <a:bodyPr/>
                    <a:lstStyle/>
                    <a:p>
                      <a:pPr marR="0" algn="ctr" rtl="0">
                        <a:lnSpc>
                          <a:spcPct val="100000"/>
                        </a:lnSpc>
                        <a:spcBef>
                          <a:spcPts val="0"/>
                        </a:spcBef>
                        <a:spcAft>
                          <a:spcPts val="0"/>
                        </a:spcAft>
                        <a:buClr>
                          <a:srgbClr val="000000"/>
                        </a:buClr>
                        <a:buFont typeface="Arial"/>
                      </a:pPr>
                      <a:endParaRPr lang="es-SV" sz="3200" b="1" i="0" u="none" strike="noStrike" cap="none">
                        <a:solidFill>
                          <a:schemeClr val="tx2"/>
                        </a:solidFill>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PARTICIPACIONES</a:t>
                      </a:r>
                      <a:endPar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INVERSIÓN</a:t>
                      </a:r>
                      <a:endPar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extLst>
                  <a:ext uri="{0D108BD9-81ED-4DB2-BD59-A6C34878D82A}">
                    <a16:rowId xmlns:a16="http://schemas.microsoft.com/office/drawing/2014/main" val="425382505"/>
                  </a:ext>
                </a:extLst>
              </a:tr>
              <a:tr h="1164382">
                <a:tc>
                  <a:txBody>
                    <a:bodyPr/>
                    <a:lstStyle/>
                    <a:p>
                      <a:pPr marR="0" algn="l" rtl="0" fontAlgn="ctr">
                        <a:lnSpc>
                          <a:spcPct val="100000"/>
                        </a:lnSpc>
                        <a:spcBef>
                          <a:spcPts val="0"/>
                        </a:spcBef>
                        <a:spcAft>
                          <a:spcPts val="0"/>
                        </a:spcAft>
                        <a:buClr>
                          <a:srgbClr val="000000"/>
                        </a:buClr>
                        <a:buFont typeface="Arial"/>
                      </a:pPr>
                      <a:r>
                        <a:rPr lang="es-SV" sz="2800" b="0" i="0" u="none" strike="noStrike" cap="none">
                          <a:solidFill>
                            <a:schemeClr val="tx1"/>
                          </a:solidFill>
                          <a:effectLst/>
                          <a:latin typeface="Montserrat Medium" panose="00000600000000000000" pitchFamily="2" charset="0"/>
                          <a:ea typeface="+mn-ea"/>
                          <a:cs typeface="+mn-cs"/>
                          <a:sym typeface="Arial"/>
                        </a:rPr>
                        <a:t>Herramientas tecnológicas </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67,084</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 $5,737,888.96 </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extLst>
                  <a:ext uri="{0D108BD9-81ED-4DB2-BD59-A6C34878D82A}">
                    <a16:rowId xmlns:a16="http://schemas.microsoft.com/office/drawing/2014/main" val="2113142380"/>
                  </a:ext>
                </a:extLst>
              </a:tr>
              <a:tr h="1087394">
                <a:tc>
                  <a:txBody>
                    <a:bodyPr/>
                    <a:lstStyle/>
                    <a:p>
                      <a:pPr marR="0" algn="l" rtl="0" fontAlgn="ctr">
                        <a:lnSpc>
                          <a:spcPct val="100000"/>
                        </a:lnSpc>
                        <a:spcBef>
                          <a:spcPts val="0"/>
                        </a:spcBef>
                        <a:spcAft>
                          <a:spcPts val="0"/>
                        </a:spcAft>
                        <a:buClr>
                          <a:srgbClr val="000000"/>
                        </a:buClr>
                        <a:buFont typeface="Arial"/>
                      </a:pPr>
                      <a:r>
                        <a:rPr lang="es-SV" sz="2800" b="0" i="0" u="none" strike="noStrike" cap="none">
                          <a:solidFill>
                            <a:schemeClr val="tx1"/>
                          </a:solidFill>
                          <a:effectLst/>
                          <a:latin typeface="Montserrat Medium" panose="00000600000000000000" pitchFamily="2" charset="0"/>
                          <a:ea typeface="+mn-ea"/>
                          <a:cs typeface="+mn-cs"/>
                          <a:sym typeface="Arial"/>
                        </a:rPr>
                        <a:t>Presencial </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solidFill>
                      <a:schemeClr val="accent2"/>
                    </a:solidFill>
                  </a:tcPr>
                </a:tc>
                <a:tc>
                  <a:txBody>
                    <a:bodyPr/>
                    <a:lstStyle/>
                    <a:p>
                      <a:pPr algn="ctr" fontAlgn="ctr"/>
                      <a:r>
                        <a:rPr lang="es-SV" sz="3200" b="0" i="0" u="none" strike="noStrike" cap="none">
                          <a:solidFill>
                            <a:schemeClr val="tx1"/>
                          </a:solidFill>
                          <a:effectLst/>
                          <a:latin typeface="Montserrat Medium" panose="00000600000000000000" pitchFamily="2" charset="0"/>
                          <a:ea typeface="+mn-ea"/>
                          <a:cs typeface="+mn-cs"/>
                          <a:sym typeface="Arial"/>
                        </a:rPr>
                        <a:t>94,519</a:t>
                      </a:r>
                      <a:endParaRPr lang="es-419" sz="32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solidFill>
                      <a:schemeClr val="accent2"/>
                    </a:solidFill>
                  </a:tcPr>
                </a:tc>
                <a:tc>
                  <a:txBody>
                    <a:bodyPr/>
                    <a:lstStyle/>
                    <a:p>
                      <a:pPr algn="ctr" fontAlgn="ctr"/>
                      <a:r>
                        <a:rPr lang="es-SV" sz="3200" b="0" i="0" u="none" strike="noStrike" cap="none">
                          <a:solidFill>
                            <a:schemeClr val="tx1"/>
                          </a:solidFill>
                          <a:effectLst/>
                          <a:latin typeface="Montserrat Medium" panose="00000600000000000000" pitchFamily="2" charset="0"/>
                          <a:ea typeface="+mn-ea"/>
                          <a:cs typeface="+mn-cs"/>
                          <a:sym typeface="Arial"/>
                        </a:rPr>
                        <a:t>$6,219,227.56</a:t>
                      </a:r>
                      <a:endParaRPr lang="es-419" sz="32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solidFill>
                      <a:schemeClr val="accent2"/>
                    </a:solidFill>
                  </a:tcPr>
                </a:tc>
                <a:extLst>
                  <a:ext uri="{0D108BD9-81ED-4DB2-BD59-A6C34878D82A}">
                    <a16:rowId xmlns:a16="http://schemas.microsoft.com/office/drawing/2014/main" val="2679437193"/>
                  </a:ext>
                </a:extLst>
              </a:tr>
              <a:tr h="957861">
                <a:tc>
                  <a:txBody>
                    <a:bodyPr/>
                    <a:lstStyle/>
                    <a:p>
                      <a:pPr marR="0" algn="l" rtl="0" fontAlgn="ctr">
                        <a:lnSpc>
                          <a:spcPct val="100000"/>
                        </a:lnSpc>
                        <a:spcBef>
                          <a:spcPts val="0"/>
                        </a:spcBef>
                        <a:spcAft>
                          <a:spcPts val="0"/>
                        </a:spcAft>
                        <a:buClr>
                          <a:srgbClr val="000000"/>
                        </a:buClr>
                        <a:buFont typeface="Arial"/>
                      </a:pPr>
                      <a:r>
                        <a:rPr lang="es-SV" sz="2800" b="0" i="0" u="none" strike="noStrike" cap="none">
                          <a:solidFill>
                            <a:schemeClr val="tx1"/>
                          </a:solidFill>
                          <a:effectLst/>
                          <a:latin typeface="Montserrat Medium" panose="00000600000000000000" pitchFamily="2" charset="0"/>
                          <a:ea typeface="+mn-ea"/>
                          <a:cs typeface="+mn-cs"/>
                          <a:sym typeface="Arial"/>
                        </a:rPr>
                        <a:t>Total</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solidFill>
                      <a:schemeClr val="accent2"/>
                    </a:solidFill>
                  </a:tcPr>
                </a:tc>
                <a:tc>
                  <a:txBody>
                    <a:bodyPr/>
                    <a:lstStyle/>
                    <a:p>
                      <a:pPr algn="ctr" fontAlgn="ctr"/>
                      <a:r>
                        <a:rPr lang="es-419"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161,603</a:t>
                      </a:r>
                    </a:p>
                  </a:txBody>
                  <a:tcPr marL="0" marR="0" marT="0" marB="0" anchor="ctr">
                    <a:solidFill>
                      <a:schemeClr val="accent2"/>
                    </a:solidFill>
                  </a:tcPr>
                </a:tc>
                <a:tc>
                  <a:txBody>
                    <a:bodyPr/>
                    <a:lstStyle/>
                    <a:p>
                      <a:pPr algn="ctr" fontAlgn="ctr"/>
                      <a:r>
                        <a:rPr lang="es-419"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$11,957,116.52 </a:t>
                      </a:r>
                    </a:p>
                  </a:txBody>
                  <a:tcPr marL="0" marR="0" marT="0" marB="0" anchor="ctr">
                    <a:solidFill>
                      <a:schemeClr val="accent2"/>
                    </a:solidFill>
                  </a:tcPr>
                </a:tc>
                <a:extLst>
                  <a:ext uri="{0D108BD9-81ED-4DB2-BD59-A6C34878D82A}">
                    <a16:rowId xmlns:a16="http://schemas.microsoft.com/office/drawing/2014/main" val="1214050216"/>
                  </a:ext>
                </a:extLst>
              </a:tr>
            </a:tbl>
          </a:graphicData>
        </a:graphic>
      </p:graphicFrame>
    </p:spTree>
    <p:extLst>
      <p:ext uri="{BB962C8B-B14F-4D97-AF65-F5344CB8AC3E}">
        <p14:creationId xmlns:p14="http://schemas.microsoft.com/office/powerpoint/2010/main" val="1550800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3" name="TextBox 214">
            <a:extLst>
              <a:ext uri="{FF2B5EF4-FFF2-40B4-BE49-F238E27FC236}">
                <a16:creationId xmlns:a16="http://schemas.microsoft.com/office/drawing/2014/main" id="{B99C1898-7B93-4F4C-34B3-719D72195B77}"/>
              </a:ext>
            </a:extLst>
          </p:cNvPr>
          <p:cNvSpPr txBox="1"/>
          <p:nvPr/>
        </p:nvSpPr>
        <p:spPr>
          <a:xfrm>
            <a:off x="747497" y="852511"/>
            <a:ext cx="14333317" cy="923330"/>
          </a:xfrm>
          <a:prstGeom prst="rect">
            <a:avLst/>
          </a:prstGeom>
          <a:noFill/>
        </p:spPr>
        <p:txBody>
          <a:bodyPr wrap="square" rtlCol="0">
            <a:spAutoFit/>
          </a:bodyPr>
          <a:lstStyle/>
          <a:p>
            <a:pPr algn="ctr" defTabSz="2437365">
              <a:buClr>
                <a:srgbClr val="25418D"/>
              </a:buClr>
              <a:buSzPts val="4200"/>
              <a:defRPr/>
            </a:pPr>
            <a:r>
              <a:rPr lang="es-SV" sz="5400">
                <a:solidFill>
                  <a:schemeClr val="dk1"/>
                </a:solidFill>
                <a:latin typeface="Kanit ExtraBold"/>
                <a:cs typeface="Kanit ExtraBold"/>
                <a:sym typeface="Baloo 2 ExtraBold"/>
              </a:rPr>
              <a:t>Ejecución Gerencia de Formación Continua</a:t>
            </a:r>
            <a:endParaRPr lang="es-419" sz="5400">
              <a:solidFill>
                <a:schemeClr val="dk1"/>
              </a:solidFill>
              <a:latin typeface="Kanit ExtraBold"/>
              <a:cs typeface="Kanit ExtraBold"/>
              <a:sym typeface="Baloo 2 ExtraBold"/>
            </a:endParaRPr>
          </a:p>
        </p:txBody>
      </p:sp>
      <p:sp>
        <p:nvSpPr>
          <p:cNvPr id="4" name="TextBox 214">
            <a:extLst>
              <a:ext uri="{FF2B5EF4-FFF2-40B4-BE49-F238E27FC236}">
                <a16:creationId xmlns:a16="http://schemas.microsoft.com/office/drawing/2014/main" id="{B00FE5C2-BF71-14F6-5F38-7A439A7943BE}"/>
              </a:ext>
            </a:extLst>
          </p:cNvPr>
          <p:cNvSpPr txBox="1"/>
          <p:nvPr/>
        </p:nvSpPr>
        <p:spPr>
          <a:xfrm>
            <a:off x="747496" y="1598615"/>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sp>
        <p:nvSpPr>
          <p:cNvPr id="5" name="TextBox 214">
            <a:extLst>
              <a:ext uri="{FF2B5EF4-FFF2-40B4-BE49-F238E27FC236}">
                <a16:creationId xmlns:a16="http://schemas.microsoft.com/office/drawing/2014/main" id="{AB09909C-7AAC-901A-43BC-07904FF88822}"/>
              </a:ext>
            </a:extLst>
          </p:cNvPr>
          <p:cNvSpPr txBox="1"/>
          <p:nvPr/>
        </p:nvSpPr>
        <p:spPr>
          <a:xfrm>
            <a:off x="1497394" y="6729164"/>
            <a:ext cx="5775184" cy="1200329"/>
          </a:xfrm>
          <a:prstGeom prst="rect">
            <a:avLst/>
          </a:prstGeom>
          <a:noFill/>
        </p:spPr>
        <p:txBody>
          <a:bodyPr wrap="square" rtlCol="0">
            <a:spAutoFit/>
          </a:bodyPr>
          <a:lstStyle/>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600">
                <a:solidFill>
                  <a:schemeClr val="dk1"/>
                </a:solidFill>
                <a:latin typeface="Montserrat Medium" panose="00000600000000000000" pitchFamily="2" charset="0"/>
                <a:cs typeface="Kanit ExtraBold"/>
              </a:rPr>
              <a:t>57,035</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pic>
        <p:nvPicPr>
          <p:cNvPr id="6" name="Imagen 5" descr="Logotipo&#10;&#10;Descripción generada automáticamente">
            <a:extLst>
              <a:ext uri="{FF2B5EF4-FFF2-40B4-BE49-F238E27FC236}">
                <a16:creationId xmlns:a16="http://schemas.microsoft.com/office/drawing/2014/main" id="{53F7B44C-F1EE-4CEF-53F0-22F6793D841A}"/>
              </a:ext>
            </a:extLst>
          </p:cNvPr>
          <p:cNvPicPr>
            <a:picLocks noChangeAspect="1"/>
          </p:cNvPicPr>
          <p:nvPr/>
        </p:nvPicPr>
        <p:blipFill>
          <a:blip r:embed="rId4"/>
          <a:stretch>
            <a:fillRect/>
          </a:stretch>
        </p:blipFill>
        <p:spPr>
          <a:xfrm>
            <a:off x="2055330" y="4973689"/>
            <a:ext cx="4659313" cy="1521408"/>
          </a:xfrm>
          <a:prstGeom prst="rect">
            <a:avLst/>
          </a:prstGeom>
        </p:spPr>
      </p:pic>
      <p:pic>
        <p:nvPicPr>
          <p:cNvPr id="7" name="Imagen 6" descr="Icono&#10;&#10;Descripción generada automáticamente">
            <a:extLst>
              <a:ext uri="{FF2B5EF4-FFF2-40B4-BE49-F238E27FC236}">
                <a16:creationId xmlns:a16="http://schemas.microsoft.com/office/drawing/2014/main" id="{8DB2DD5C-F9EF-8EEA-662D-87172EDF676E}"/>
              </a:ext>
            </a:extLst>
          </p:cNvPr>
          <p:cNvPicPr>
            <a:picLocks noChangeAspect="1"/>
          </p:cNvPicPr>
          <p:nvPr/>
        </p:nvPicPr>
        <p:blipFill>
          <a:blip r:embed="rId5"/>
          <a:stretch>
            <a:fillRect/>
          </a:stretch>
        </p:blipFill>
        <p:spPr>
          <a:xfrm>
            <a:off x="8185165" y="4870787"/>
            <a:ext cx="5494420" cy="1727213"/>
          </a:xfrm>
          <a:prstGeom prst="rect">
            <a:avLst/>
          </a:prstGeom>
        </p:spPr>
      </p:pic>
      <p:pic>
        <p:nvPicPr>
          <p:cNvPr id="8" name="Imagen 7" descr="Imagen que contiene Icono&#10;&#10;Descripción generada automáticamente">
            <a:extLst>
              <a:ext uri="{FF2B5EF4-FFF2-40B4-BE49-F238E27FC236}">
                <a16:creationId xmlns:a16="http://schemas.microsoft.com/office/drawing/2014/main" id="{8C736384-3049-F60F-B643-A4B54FD85359}"/>
              </a:ext>
            </a:extLst>
          </p:cNvPr>
          <p:cNvPicPr>
            <a:picLocks noChangeAspect="1"/>
          </p:cNvPicPr>
          <p:nvPr/>
        </p:nvPicPr>
        <p:blipFill>
          <a:blip r:embed="rId6"/>
          <a:stretch>
            <a:fillRect/>
          </a:stretch>
        </p:blipFill>
        <p:spPr>
          <a:xfrm>
            <a:off x="15391317" y="4913079"/>
            <a:ext cx="5229225" cy="1642629"/>
          </a:xfrm>
          <a:prstGeom prst="rect">
            <a:avLst/>
          </a:prstGeom>
        </p:spPr>
      </p:pic>
      <p:sp>
        <p:nvSpPr>
          <p:cNvPr id="9" name="TextBox 214">
            <a:extLst>
              <a:ext uri="{FF2B5EF4-FFF2-40B4-BE49-F238E27FC236}">
                <a16:creationId xmlns:a16="http://schemas.microsoft.com/office/drawing/2014/main" id="{102E9920-EA40-C17A-7D6A-B38C58BFD494}"/>
              </a:ext>
            </a:extLst>
          </p:cNvPr>
          <p:cNvSpPr txBox="1"/>
          <p:nvPr/>
        </p:nvSpPr>
        <p:spPr>
          <a:xfrm>
            <a:off x="8044783" y="6733607"/>
            <a:ext cx="5775184" cy="1200329"/>
          </a:xfrm>
          <a:prstGeom prst="rect">
            <a:avLst/>
          </a:prstGeom>
          <a:noFill/>
        </p:spPr>
        <p:txBody>
          <a:bodyPr wrap="square" rtlCol="0">
            <a:spAutoFit/>
          </a:bodyPr>
          <a:lstStyle/>
          <a:p>
            <a:pPr algn="ctr" defTabSz="2437365">
              <a:buClr>
                <a:srgbClr val="25418D"/>
              </a:buClr>
              <a:buSzPts val="4200"/>
              <a:defRPr/>
            </a:pPr>
            <a:r>
              <a:rPr lang="en-US" sz="3600">
                <a:solidFill>
                  <a:schemeClr val="dk1"/>
                </a:solidFill>
                <a:latin typeface="Montserrat Medium" panose="00000600000000000000" pitchFamily="2" charset="0"/>
                <a:cs typeface="Kanit ExtraBold"/>
              </a:rPr>
              <a:t>51,507</a:t>
            </a:r>
          </a:p>
          <a:p>
            <a:pPr algn="ctr" defTabSz="2437365">
              <a:buClr>
                <a:srgbClr val="25418D"/>
              </a:buClr>
              <a:buSzPts val="4200"/>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sp>
        <p:nvSpPr>
          <p:cNvPr id="10" name="TextBox 214">
            <a:extLst>
              <a:ext uri="{FF2B5EF4-FFF2-40B4-BE49-F238E27FC236}">
                <a16:creationId xmlns:a16="http://schemas.microsoft.com/office/drawing/2014/main" id="{4A479466-2284-4E49-2C33-0385A815E332}"/>
              </a:ext>
            </a:extLst>
          </p:cNvPr>
          <p:cNvSpPr txBox="1"/>
          <p:nvPr/>
        </p:nvSpPr>
        <p:spPr>
          <a:xfrm>
            <a:off x="15118337" y="6780347"/>
            <a:ext cx="5775184" cy="1200329"/>
          </a:xfrm>
          <a:prstGeom prst="rect">
            <a:avLst/>
          </a:prstGeom>
          <a:noFill/>
        </p:spPr>
        <p:txBody>
          <a:bodyPr wrap="square" rtlCol="0">
            <a:spAutoFit/>
          </a:bodyPr>
          <a:lstStyle/>
          <a:p>
            <a:pPr algn="ctr" defTabSz="2437365">
              <a:buClr>
                <a:srgbClr val="25418D"/>
              </a:buClr>
              <a:buSzPts val="4200"/>
              <a:defRPr/>
            </a:pPr>
            <a:r>
              <a:rPr lang="en-US" sz="3600">
                <a:solidFill>
                  <a:schemeClr val="dk1"/>
                </a:solidFill>
                <a:latin typeface="Montserrat Medium" panose="00000600000000000000" pitchFamily="2" charset="0"/>
                <a:cs typeface="Kanit ExtraBold"/>
              </a:rPr>
              <a:t>6,206</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pic>
        <p:nvPicPr>
          <p:cNvPr id="11" name="Imagen 10">
            <a:extLst>
              <a:ext uri="{FF2B5EF4-FFF2-40B4-BE49-F238E27FC236}">
                <a16:creationId xmlns:a16="http://schemas.microsoft.com/office/drawing/2014/main" id="{B7DA8EF0-0AB6-1BBC-C20F-E9D7F45A9B00}"/>
              </a:ext>
            </a:extLst>
          </p:cNvPr>
          <p:cNvPicPr>
            <a:picLocks noChangeAspect="1"/>
          </p:cNvPicPr>
          <p:nvPr/>
        </p:nvPicPr>
        <p:blipFill>
          <a:blip r:embed="rId7"/>
          <a:stretch>
            <a:fillRect/>
          </a:stretch>
        </p:blipFill>
        <p:spPr>
          <a:xfrm>
            <a:off x="2204330" y="8983103"/>
            <a:ext cx="4361312" cy="1617341"/>
          </a:xfrm>
          <a:prstGeom prst="rect">
            <a:avLst/>
          </a:prstGeom>
        </p:spPr>
      </p:pic>
      <p:pic>
        <p:nvPicPr>
          <p:cNvPr id="12" name="Imagen 11" descr="Logotipo&#10;&#10;Descripción generada automáticamente">
            <a:extLst>
              <a:ext uri="{FF2B5EF4-FFF2-40B4-BE49-F238E27FC236}">
                <a16:creationId xmlns:a16="http://schemas.microsoft.com/office/drawing/2014/main" id="{3F986EA6-FA05-3D60-9B73-A89503306BFD}"/>
              </a:ext>
            </a:extLst>
          </p:cNvPr>
          <p:cNvPicPr>
            <a:picLocks noChangeAspect="1"/>
          </p:cNvPicPr>
          <p:nvPr/>
        </p:nvPicPr>
        <p:blipFill>
          <a:blip r:embed="rId8"/>
          <a:stretch>
            <a:fillRect/>
          </a:stretch>
        </p:blipFill>
        <p:spPr>
          <a:xfrm>
            <a:off x="8614625" y="8983798"/>
            <a:ext cx="4635500" cy="1615951"/>
          </a:xfrm>
          <a:prstGeom prst="rect">
            <a:avLst/>
          </a:prstGeom>
        </p:spPr>
      </p:pic>
      <p:sp>
        <p:nvSpPr>
          <p:cNvPr id="13" name="TextBox 214">
            <a:extLst>
              <a:ext uri="{FF2B5EF4-FFF2-40B4-BE49-F238E27FC236}">
                <a16:creationId xmlns:a16="http://schemas.microsoft.com/office/drawing/2014/main" id="{10A95025-DE1D-BD7F-80B8-38058D644237}"/>
              </a:ext>
            </a:extLst>
          </p:cNvPr>
          <p:cNvSpPr txBox="1"/>
          <p:nvPr/>
        </p:nvSpPr>
        <p:spPr>
          <a:xfrm>
            <a:off x="1497394" y="10665891"/>
            <a:ext cx="5775184" cy="1200329"/>
          </a:xfrm>
          <a:prstGeom prst="rect">
            <a:avLst/>
          </a:prstGeom>
          <a:noFill/>
        </p:spPr>
        <p:txBody>
          <a:bodyPr wrap="square" rtlCol="0">
            <a:spAutoFit/>
          </a:bodyPr>
          <a:lstStyle/>
          <a:p>
            <a:pPr algn="ctr" defTabSz="2437365">
              <a:buClr>
                <a:srgbClr val="25418D"/>
              </a:buClr>
              <a:buSzPts val="4200"/>
              <a:defRPr/>
            </a:pPr>
            <a:r>
              <a:rPr lang="en-US" sz="3600">
                <a:solidFill>
                  <a:schemeClr val="dk1"/>
                </a:solidFill>
                <a:latin typeface="Montserrat Medium" panose="00000600000000000000" pitchFamily="2" charset="0"/>
                <a:cs typeface="Kanit ExtraBold"/>
              </a:rPr>
              <a:t>13,618</a:t>
            </a:r>
          </a:p>
          <a:p>
            <a:pPr algn="ctr" defTabSz="2437365">
              <a:buClr>
                <a:srgbClr val="25418D"/>
              </a:buClr>
              <a:buSzPts val="4200"/>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sp>
        <p:nvSpPr>
          <p:cNvPr id="14" name="TextBox 214">
            <a:extLst>
              <a:ext uri="{FF2B5EF4-FFF2-40B4-BE49-F238E27FC236}">
                <a16:creationId xmlns:a16="http://schemas.microsoft.com/office/drawing/2014/main" id="{5DB540C3-FFAB-BD6B-A1AC-25110C248649}"/>
              </a:ext>
            </a:extLst>
          </p:cNvPr>
          <p:cNvSpPr txBox="1"/>
          <p:nvPr/>
        </p:nvSpPr>
        <p:spPr>
          <a:xfrm>
            <a:off x="8044783" y="10665893"/>
            <a:ext cx="5775184" cy="1200329"/>
          </a:xfrm>
          <a:prstGeom prst="rect">
            <a:avLst/>
          </a:prstGeom>
          <a:noFill/>
        </p:spPr>
        <p:txBody>
          <a:bodyPr wrap="square" rtlCol="0">
            <a:spAutoFit/>
          </a:bodyPr>
          <a:lstStyle/>
          <a:p>
            <a:pPr algn="ctr" defTabSz="2437365">
              <a:buClr>
                <a:srgbClr val="25418D"/>
              </a:buClr>
              <a:buSzPts val="4200"/>
              <a:defRPr/>
            </a:pPr>
            <a:r>
              <a:rPr lang="en-US" sz="3600">
                <a:solidFill>
                  <a:schemeClr val="dk1"/>
                </a:solidFill>
                <a:latin typeface="Montserrat Medium" panose="00000600000000000000" pitchFamily="2" charset="0"/>
                <a:cs typeface="Kanit ExtraBold"/>
              </a:rPr>
              <a:t>20,461</a:t>
            </a:r>
          </a:p>
          <a:p>
            <a:pPr algn="ctr" defTabSz="2437365">
              <a:buClr>
                <a:srgbClr val="25418D"/>
              </a:buClr>
              <a:buSzPts val="4200"/>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sp>
        <p:nvSpPr>
          <p:cNvPr id="15" name="TextBox 214">
            <a:extLst>
              <a:ext uri="{FF2B5EF4-FFF2-40B4-BE49-F238E27FC236}">
                <a16:creationId xmlns:a16="http://schemas.microsoft.com/office/drawing/2014/main" id="{39BA085A-D355-B2C4-0F1D-FA02BB3F980E}"/>
              </a:ext>
            </a:extLst>
          </p:cNvPr>
          <p:cNvSpPr txBox="1"/>
          <p:nvPr/>
        </p:nvSpPr>
        <p:spPr>
          <a:xfrm>
            <a:off x="15118337" y="10665892"/>
            <a:ext cx="5775184" cy="1200329"/>
          </a:xfrm>
          <a:prstGeom prst="rect">
            <a:avLst/>
          </a:prstGeom>
          <a:noFill/>
        </p:spPr>
        <p:txBody>
          <a:bodyPr wrap="square" rtlCol="0">
            <a:spAutoFit/>
          </a:bodyPr>
          <a:lstStyle/>
          <a:p>
            <a:pPr algn="ctr" defTabSz="2437365">
              <a:buClr>
                <a:srgbClr val="25418D"/>
              </a:buClr>
              <a:buSzPts val="4200"/>
              <a:defRPr/>
            </a:pPr>
            <a:r>
              <a:rPr lang="en-US" sz="3600">
                <a:solidFill>
                  <a:schemeClr val="dk1"/>
                </a:solidFill>
                <a:latin typeface="Montserrat Medium" panose="00000600000000000000" pitchFamily="2" charset="0"/>
                <a:cs typeface="Kanit ExtraBold"/>
              </a:rPr>
              <a:t>12,776</a:t>
            </a:r>
          </a:p>
          <a:p>
            <a:pPr algn="ctr" defTabSz="2437365">
              <a:buClr>
                <a:srgbClr val="25418D"/>
              </a:buClr>
              <a:buSzPts val="4200"/>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pic>
        <p:nvPicPr>
          <p:cNvPr id="16" name="Imagen 15" descr="Icono&#10;&#10;Descripción generada automáticamente con confianza baja">
            <a:extLst>
              <a:ext uri="{FF2B5EF4-FFF2-40B4-BE49-F238E27FC236}">
                <a16:creationId xmlns:a16="http://schemas.microsoft.com/office/drawing/2014/main" id="{0FC1DCA8-B084-F01E-B31B-83B007D4EC62}"/>
              </a:ext>
            </a:extLst>
          </p:cNvPr>
          <p:cNvPicPr>
            <a:picLocks noChangeAspect="1"/>
          </p:cNvPicPr>
          <p:nvPr/>
        </p:nvPicPr>
        <p:blipFill>
          <a:blip r:embed="rId9"/>
          <a:stretch>
            <a:fillRect/>
          </a:stretch>
        </p:blipFill>
        <p:spPr>
          <a:xfrm>
            <a:off x="14162866" y="9130054"/>
            <a:ext cx="7686127" cy="1323439"/>
          </a:xfrm>
          <a:prstGeom prst="rect">
            <a:avLst/>
          </a:prstGeom>
        </p:spPr>
      </p:pic>
      <p:sp>
        <p:nvSpPr>
          <p:cNvPr id="17" name="TextBox 214">
            <a:extLst>
              <a:ext uri="{FF2B5EF4-FFF2-40B4-BE49-F238E27FC236}">
                <a16:creationId xmlns:a16="http://schemas.microsoft.com/office/drawing/2014/main" id="{E8D6EE37-86B9-C15E-BC8C-808B808E3591}"/>
              </a:ext>
            </a:extLst>
          </p:cNvPr>
          <p:cNvSpPr txBox="1"/>
          <p:nvPr/>
        </p:nvSpPr>
        <p:spPr>
          <a:xfrm>
            <a:off x="6966777" y="3599592"/>
            <a:ext cx="9052128" cy="769441"/>
          </a:xfrm>
          <a:prstGeom prst="rect">
            <a:avLst/>
          </a:prstGeom>
          <a:noFill/>
        </p:spPr>
        <p:txBody>
          <a:bodyPr wrap="square" rtlCol="0">
            <a:spAutoFit/>
          </a:bodyPr>
          <a:lstStyle/>
          <a:p>
            <a:pPr algn="ctr" defTabSz="2437365">
              <a:buClr>
                <a:srgbClr val="25418D"/>
              </a:buClr>
              <a:buSzPts val="4200"/>
              <a:defRPr/>
            </a:pPr>
            <a:r>
              <a:rPr lang="en-US" sz="4400">
                <a:solidFill>
                  <a:schemeClr val="dk1"/>
                </a:solidFill>
                <a:latin typeface="Kanit ExtraBold"/>
                <a:cs typeface="Kanit ExtraBold"/>
              </a:rPr>
              <a:t>EJECUCIÓN POR PROGRAMAS</a:t>
            </a:r>
          </a:p>
        </p:txBody>
      </p:sp>
    </p:spTree>
    <p:extLst>
      <p:ext uri="{BB962C8B-B14F-4D97-AF65-F5344CB8AC3E}">
        <p14:creationId xmlns:p14="http://schemas.microsoft.com/office/powerpoint/2010/main" val="2722717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4"/>
          <p:cNvSpPr/>
          <p:nvPr/>
        </p:nvSpPr>
        <p:spPr>
          <a:xfrm>
            <a:off x="17899833"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0" name="Google Shape;2300;p44"/>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1" name="Google Shape;2301;p44"/>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2" name="Google Shape;2302;p44"/>
          <p:cNvSpPr/>
          <p:nvPr/>
        </p:nvSpPr>
        <p:spPr>
          <a:xfrm>
            <a:off x="1903891" y="45726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3" name="Google Shape;2303;p44"/>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4" name="Google Shape;2304;p44"/>
          <p:cNvSpPr/>
          <p:nvPr/>
        </p:nvSpPr>
        <p:spPr>
          <a:xfrm>
            <a:off x="15614700"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5" name="Google Shape;2305;p44"/>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6" name="Google Shape;2306;p44"/>
          <p:cNvSpPr txBox="1">
            <a:spLocks noGrp="1"/>
          </p:cNvSpPr>
          <p:nvPr>
            <p:ph type="title"/>
          </p:nvPr>
        </p:nvSpPr>
        <p:spPr>
          <a:xfrm>
            <a:off x="3657252" y="6830860"/>
            <a:ext cx="16760631" cy="2174634"/>
          </a:xfrm>
          <a:prstGeom prst="rect">
            <a:avLst/>
          </a:prstGeom>
        </p:spPr>
        <p:txBody>
          <a:bodyPr spcFirstLastPara="1" wrap="square" lIns="239938" tIns="243737" rIns="239938" bIns="243737" anchor="t" anchorCtr="0">
            <a:noAutofit/>
          </a:bodyPr>
          <a:lstStyle/>
          <a:p>
            <a:r>
              <a:rPr lang="en"/>
              <a:t>FORMACIÓN INICIAL</a:t>
            </a:r>
            <a:endParaRPr/>
          </a:p>
        </p:txBody>
      </p:sp>
      <p:sp>
        <p:nvSpPr>
          <p:cNvPr id="2308" name="Google Shape;2308;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9" name="Google Shape;2309;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0" name="Google Shape;2310;p44"/>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1" name="Google Shape;2311;p44"/>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2" name="Google Shape;2312;p44"/>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3" name="Google Shape;2313;p44"/>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4" name="Google Shape;2314;p44"/>
          <p:cNvSpPr/>
          <p:nvPr/>
        </p:nvSpPr>
        <p:spPr>
          <a:xfrm>
            <a:off x="17899833"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5" name="Google Shape;2315;p44"/>
          <p:cNvSpPr/>
          <p:nvPr/>
        </p:nvSpPr>
        <p:spPr>
          <a:xfrm>
            <a:off x="20185009" y="685798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6" name="Google Shape;2316;p44"/>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7" name="Google Shape;2317;p44"/>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8" name="Google Shape;2318;p44"/>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9" name="Google Shape;2319;p44"/>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20" name="Google Shape;2320;p44"/>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321" name="Google Shape;2321;p44"/>
          <p:cNvGrpSpPr/>
          <p:nvPr/>
        </p:nvGrpSpPr>
        <p:grpSpPr>
          <a:xfrm>
            <a:off x="2332335" y="458714"/>
            <a:ext cx="1431880" cy="1828358"/>
            <a:chOff x="2234450" y="-2381700"/>
            <a:chExt cx="404500" cy="518025"/>
          </a:xfrm>
        </p:grpSpPr>
        <p:sp>
          <p:nvSpPr>
            <p:cNvPr id="2322" name="Google Shape;2322;p44"/>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3" name="Google Shape;2323;p44"/>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4" name="Google Shape;2324;p44"/>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5" name="Google Shape;2325;p44"/>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26" name="Google Shape;2326;p44"/>
          <p:cNvGrpSpPr/>
          <p:nvPr/>
        </p:nvGrpSpPr>
        <p:grpSpPr>
          <a:xfrm>
            <a:off x="4617515" y="458714"/>
            <a:ext cx="1431792" cy="1828358"/>
            <a:chOff x="2923850" y="-2381625"/>
            <a:chExt cx="404475" cy="518025"/>
          </a:xfrm>
        </p:grpSpPr>
        <p:sp>
          <p:nvSpPr>
            <p:cNvPr id="2327" name="Google Shape;2327;p44"/>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8" name="Google Shape;2328;p44"/>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9" name="Google Shape;2329;p44"/>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0" name="Google Shape;2330;p44"/>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1" name="Google Shape;2331;p44"/>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2" name="Google Shape;2332;p44"/>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3" name="Google Shape;2333;p44"/>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4" name="Google Shape;2334;p44"/>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5" name="Google Shape;2335;p44"/>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6" name="Google Shape;2336;p44"/>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7" name="Google Shape;2337;p44"/>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38" name="Google Shape;2338;p44"/>
          <p:cNvGrpSpPr/>
          <p:nvPr/>
        </p:nvGrpSpPr>
        <p:grpSpPr>
          <a:xfrm>
            <a:off x="9187655" y="458691"/>
            <a:ext cx="1431851" cy="1828420"/>
            <a:chOff x="4302925" y="-2381725"/>
            <a:chExt cx="404400" cy="517925"/>
          </a:xfrm>
        </p:grpSpPr>
        <p:sp>
          <p:nvSpPr>
            <p:cNvPr id="2339" name="Google Shape;2339;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0" name="Google Shape;2340;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1" name="Google Shape;2341;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2" name="Google Shape;2342;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3" name="Google Shape;2343;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44" name="Google Shape;2344;p44"/>
          <p:cNvGrpSpPr/>
          <p:nvPr/>
        </p:nvGrpSpPr>
        <p:grpSpPr>
          <a:xfrm>
            <a:off x="20613503" y="7314838"/>
            <a:ext cx="1431792" cy="1828409"/>
            <a:chOff x="3613325" y="-3003000"/>
            <a:chExt cx="404475" cy="518000"/>
          </a:xfrm>
        </p:grpSpPr>
        <p:sp>
          <p:nvSpPr>
            <p:cNvPr id="2345" name="Google Shape;2345;p44"/>
            <p:cNvSpPr/>
            <p:nvPr/>
          </p:nvSpPr>
          <p:spPr>
            <a:xfrm>
              <a:off x="3613325" y="-3003000"/>
              <a:ext cx="404475" cy="518000"/>
            </a:xfrm>
            <a:custGeom>
              <a:avLst/>
              <a:gdLst/>
              <a:ahLst/>
              <a:cxnLst/>
              <a:rect l="l" t="t" r="r" b="b"/>
              <a:pathLst>
                <a:path w="16179" h="20720" extrusionOk="0">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6" name="Google Shape;2346;p44"/>
            <p:cNvSpPr/>
            <p:nvPr/>
          </p:nvSpPr>
          <p:spPr>
            <a:xfrm>
              <a:off x="3808025" y="-2581175"/>
              <a:ext cx="15225" cy="15200"/>
            </a:xfrm>
            <a:custGeom>
              <a:avLst/>
              <a:gdLst/>
              <a:ahLst/>
              <a:cxnLst/>
              <a:rect l="l" t="t" r="r" b="b"/>
              <a:pathLst>
                <a:path w="609" h="608" extrusionOk="0">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7" name="Google Shape;2347;p44"/>
            <p:cNvSpPr/>
            <p:nvPr/>
          </p:nvSpPr>
          <p:spPr>
            <a:xfrm>
              <a:off x="3808025" y="-25244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8" name="Google Shape;2348;p44"/>
            <p:cNvSpPr/>
            <p:nvPr/>
          </p:nvSpPr>
          <p:spPr>
            <a:xfrm>
              <a:off x="3759325" y="-2824500"/>
              <a:ext cx="15200" cy="23300"/>
            </a:xfrm>
            <a:custGeom>
              <a:avLst/>
              <a:gdLst/>
              <a:ahLst/>
              <a:cxnLst/>
              <a:rect l="l" t="t" r="r" b="b"/>
              <a:pathLst>
                <a:path w="608" h="932" extrusionOk="0">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9" name="Google Shape;2349;p44"/>
            <p:cNvSpPr/>
            <p:nvPr/>
          </p:nvSpPr>
          <p:spPr>
            <a:xfrm>
              <a:off x="3856625" y="-2824500"/>
              <a:ext cx="15200" cy="23300"/>
            </a:xfrm>
            <a:custGeom>
              <a:avLst/>
              <a:gdLst/>
              <a:ahLst/>
              <a:cxnLst/>
              <a:rect l="l" t="t" r="r" b="b"/>
              <a:pathLst>
                <a:path w="608" h="932" extrusionOk="0">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0" name="Google Shape;2350;p44"/>
            <p:cNvSpPr/>
            <p:nvPr/>
          </p:nvSpPr>
          <p:spPr>
            <a:xfrm>
              <a:off x="3782775" y="-2767725"/>
              <a:ext cx="65475" cy="23300"/>
            </a:xfrm>
            <a:custGeom>
              <a:avLst/>
              <a:gdLst/>
              <a:ahLst/>
              <a:cxnLst/>
              <a:rect l="l" t="t" r="r" b="b"/>
              <a:pathLst>
                <a:path w="2619" h="932" extrusionOk="0">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1" name="Google Shape;2351;p44"/>
            <p:cNvSpPr/>
            <p:nvPr/>
          </p:nvSpPr>
          <p:spPr>
            <a:xfrm>
              <a:off x="3751150" y="-2848850"/>
              <a:ext cx="31450" cy="15200"/>
            </a:xfrm>
            <a:custGeom>
              <a:avLst/>
              <a:gdLst/>
              <a:ahLst/>
              <a:cxnLst/>
              <a:rect l="l" t="t" r="r" b="b"/>
              <a:pathLst>
                <a:path w="1258" h="608" extrusionOk="0">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2" name="Google Shape;2352;p44"/>
            <p:cNvSpPr/>
            <p:nvPr/>
          </p:nvSpPr>
          <p:spPr>
            <a:xfrm>
              <a:off x="3848550" y="-2848850"/>
              <a:ext cx="31400" cy="15200"/>
            </a:xfrm>
            <a:custGeom>
              <a:avLst/>
              <a:gdLst/>
              <a:ahLst/>
              <a:cxnLst/>
              <a:rect l="l" t="t" r="r" b="b"/>
              <a:pathLst>
                <a:path w="1256" h="608" extrusionOk="0">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53" name="Google Shape;2353;p44"/>
          <p:cNvGrpSpPr/>
          <p:nvPr/>
        </p:nvGrpSpPr>
        <p:grpSpPr>
          <a:xfrm>
            <a:off x="4650023" y="2744238"/>
            <a:ext cx="1365767" cy="1828321"/>
            <a:chOff x="3621425" y="-1760475"/>
            <a:chExt cx="388250" cy="517975"/>
          </a:xfrm>
        </p:grpSpPr>
        <p:sp>
          <p:nvSpPr>
            <p:cNvPr id="2354" name="Google Shape;2354;p44"/>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5" name="Google Shape;2355;p44"/>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6" name="Google Shape;2356;p44"/>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7" name="Google Shape;2357;p44"/>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8" name="Google Shape;2358;p44"/>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9" name="Google Shape;2359;p44"/>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0" name="Google Shape;2360;p44"/>
          <p:cNvGrpSpPr/>
          <p:nvPr/>
        </p:nvGrpSpPr>
        <p:grpSpPr>
          <a:xfrm>
            <a:off x="18360831" y="9600314"/>
            <a:ext cx="1365767" cy="1828358"/>
            <a:chOff x="3621425" y="-2381700"/>
            <a:chExt cx="388250" cy="518025"/>
          </a:xfrm>
        </p:grpSpPr>
        <p:sp>
          <p:nvSpPr>
            <p:cNvPr id="2361" name="Google Shape;2361;p44"/>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2" name="Google Shape;2362;p44"/>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3" name="Google Shape;2363;p44"/>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4" name="Google Shape;2364;p44"/>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5" name="Google Shape;2365;p44"/>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6" name="Google Shape;2366;p44"/>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7" name="Google Shape;2367;p44"/>
          <p:cNvGrpSpPr/>
          <p:nvPr/>
        </p:nvGrpSpPr>
        <p:grpSpPr>
          <a:xfrm>
            <a:off x="20613369" y="9600291"/>
            <a:ext cx="1431851" cy="1828420"/>
            <a:chOff x="4302925" y="-2381725"/>
            <a:chExt cx="404400" cy="517925"/>
          </a:xfrm>
        </p:grpSpPr>
        <p:sp>
          <p:nvSpPr>
            <p:cNvPr id="2368" name="Google Shape;2368;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9" name="Google Shape;2369;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0" name="Google Shape;2370;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1" name="Google Shape;2371;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2" name="Google Shape;2372;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373" name="Google Shape;2373;p44"/>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374" name="Google Shape;2374;p44"/>
          <p:cNvGrpSpPr/>
          <p:nvPr/>
        </p:nvGrpSpPr>
        <p:grpSpPr>
          <a:xfrm>
            <a:off x="4649770" y="11886373"/>
            <a:ext cx="1365639" cy="1828180"/>
            <a:chOff x="7926140" y="-3342469"/>
            <a:chExt cx="447730" cy="597444"/>
          </a:xfrm>
        </p:grpSpPr>
        <p:sp>
          <p:nvSpPr>
            <p:cNvPr id="2375" name="Google Shape;2375;p44"/>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6" name="Google Shape;2376;p44"/>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7" name="Google Shape;2377;p44"/>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8" name="Google Shape;2378;p44"/>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9" name="Google Shape;2379;p44"/>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0" name="Google Shape;2380;p44"/>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1" name="Google Shape;2381;p44"/>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82" name="Google Shape;2382;p44"/>
          <p:cNvGrpSpPr/>
          <p:nvPr/>
        </p:nvGrpSpPr>
        <p:grpSpPr>
          <a:xfrm>
            <a:off x="13757981" y="11885817"/>
            <a:ext cx="1431830" cy="1828310"/>
            <a:chOff x="2923900" y="-1760600"/>
            <a:chExt cx="404425" cy="518050"/>
          </a:xfrm>
        </p:grpSpPr>
        <p:sp>
          <p:nvSpPr>
            <p:cNvPr id="2383" name="Google Shape;2383;p44"/>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4" name="Google Shape;2384;p44"/>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5" name="Google Shape;2385;p44"/>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6" name="Google Shape;2386;p44"/>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7" name="Google Shape;2387;p44"/>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8" name="Google Shape;2388;p44"/>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9" name="Google Shape;2389;p44"/>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90" name="Google Shape;2390;p44"/>
          <p:cNvGrpSpPr/>
          <p:nvPr/>
        </p:nvGrpSpPr>
        <p:grpSpPr>
          <a:xfrm>
            <a:off x="20613312" y="11885674"/>
            <a:ext cx="1431870" cy="1828436"/>
            <a:chOff x="4992400" y="-1760625"/>
            <a:chExt cx="404375" cy="518125"/>
          </a:xfrm>
        </p:grpSpPr>
        <p:sp>
          <p:nvSpPr>
            <p:cNvPr id="2391" name="Google Shape;2391;p44"/>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2" name="Google Shape;2392;p44"/>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3" name="Google Shape;2393;p44"/>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4" name="Google Shape;2394;p44"/>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5" name="Google Shape;2395;p44"/>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82D6FE05-81D8-A15E-86D3-4E77CC697C0A}"/>
              </a:ext>
            </a:extLst>
          </p:cNvPr>
          <p:cNvPicPr>
            <a:picLocks noChangeAspect="1"/>
          </p:cNvPicPr>
          <p:nvPr/>
        </p:nvPicPr>
        <p:blipFill>
          <a:blip r:embed="rId3"/>
          <a:stretch>
            <a:fillRect/>
          </a:stretch>
        </p:blipFill>
        <p:spPr>
          <a:xfrm>
            <a:off x="2320508" y="4196415"/>
            <a:ext cx="1630757" cy="891523"/>
          </a:xfrm>
          <a:prstGeom prst="rect">
            <a:avLst/>
          </a:prstGeom>
        </p:spPr>
      </p:pic>
      <p:sp>
        <p:nvSpPr>
          <p:cNvPr id="5" name="Google Shape;2187;p43">
            <a:extLst>
              <a:ext uri="{FF2B5EF4-FFF2-40B4-BE49-F238E27FC236}">
                <a16:creationId xmlns:a16="http://schemas.microsoft.com/office/drawing/2014/main" id="{B2847DA1-3812-5B58-93C7-DD66578A8B69}"/>
              </a:ext>
            </a:extLst>
          </p:cNvPr>
          <p:cNvSpPr txBox="1">
            <a:spLocks noGrp="1"/>
          </p:cNvSpPr>
          <p:nvPr>
            <p:ph type="subTitle" idx="1"/>
          </p:nvPr>
        </p:nvSpPr>
        <p:spPr>
          <a:xfrm>
            <a:off x="448236" y="5116328"/>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2"/>
                </a:solidFill>
                <a:latin typeface="Biograph" panose="02000500000000000000" pitchFamily="50" charset="0"/>
                <a:ea typeface="Biograph" panose="02000500000000000000" pitchFamily="50" charset="0"/>
              </a:rPr>
              <a:t>Gerencia de </a:t>
            </a:r>
            <a:endParaRPr sz="16600">
              <a:solidFill>
                <a:schemeClr val="tx2"/>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1085163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 name="TextBox 78">
            <a:extLst>
              <a:ext uri="{FF2B5EF4-FFF2-40B4-BE49-F238E27FC236}">
                <a16:creationId xmlns:a16="http://schemas.microsoft.com/office/drawing/2014/main" id="{C7020C9E-2FED-88CF-0D5E-DE0855333236}"/>
              </a:ext>
            </a:extLst>
          </p:cNvPr>
          <p:cNvSpPr txBox="1"/>
          <p:nvPr/>
        </p:nvSpPr>
        <p:spPr>
          <a:xfrm>
            <a:off x="2306209" y="2767188"/>
            <a:ext cx="9161483"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METAS Y EJECUCIÓN PARTICIPACIONES – 3T 2022</a:t>
            </a:r>
          </a:p>
        </p:txBody>
      </p:sp>
      <p:sp>
        <p:nvSpPr>
          <p:cNvPr id="9" name="TextBox 79">
            <a:extLst>
              <a:ext uri="{FF2B5EF4-FFF2-40B4-BE49-F238E27FC236}">
                <a16:creationId xmlns:a16="http://schemas.microsoft.com/office/drawing/2014/main" id="{F89679A2-1A59-BB62-1E3A-78B70A5D6CE5}"/>
              </a:ext>
            </a:extLst>
          </p:cNvPr>
          <p:cNvSpPr txBox="1"/>
          <p:nvPr/>
        </p:nvSpPr>
        <p:spPr>
          <a:xfrm>
            <a:off x="12249380" y="8308698"/>
            <a:ext cx="9632766"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PARTICIPACIONES/ INVERSIÓN (</a:t>
            </a:r>
            <a:r>
              <a:rPr kumimoji="0" lang="en-US" sz="2800" b="1" i="0" u="none" strike="noStrike" kern="0" cap="none" spc="0" normalizeH="0" baseline="0" noProof="0" err="1">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Millones</a:t>
            </a: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 POR SEXO</a:t>
            </a:r>
          </a:p>
        </p:txBody>
      </p:sp>
      <p:graphicFrame>
        <p:nvGraphicFramePr>
          <p:cNvPr id="10" name="Chart 90">
            <a:extLst>
              <a:ext uri="{FF2B5EF4-FFF2-40B4-BE49-F238E27FC236}">
                <a16:creationId xmlns:a16="http://schemas.microsoft.com/office/drawing/2014/main" id="{47EC4732-EF51-78AC-179C-30485E580EBE}"/>
              </a:ext>
            </a:extLst>
          </p:cNvPr>
          <p:cNvGraphicFramePr/>
          <p:nvPr>
            <p:extLst>
              <p:ext uri="{D42A27DB-BD31-4B8C-83A1-F6EECF244321}">
                <p14:modId xmlns:p14="http://schemas.microsoft.com/office/powerpoint/2010/main" val="4192369397"/>
              </p:ext>
            </p:extLst>
          </p:nvPr>
        </p:nvGraphicFramePr>
        <p:xfrm>
          <a:off x="11889914" y="8920425"/>
          <a:ext cx="6711228" cy="40440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90">
            <a:extLst>
              <a:ext uri="{FF2B5EF4-FFF2-40B4-BE49-F238E27FC236}">
                <a16:creationId xmlns:a16="http://schemas.microsoft.com/office/drawing/2014/main" id="{48B691A3-D2AA-DE88-3964-24164A13A3EE}"/>
              </a:ext>
            </a:extLst>
          </p:cNvPr>
          <p:cNvGraphicFramePr/>
          <p:nvPr>
            <p:extLst>
              <p:ext uri="{D42A27DB-BD31-4B8C-83A1-F6EECF244321}">
                <p14:modId xmlns:p14="http://schemas.microsoft.com/office/powerpoint/2010/main" val="3404582301"/>
              </p:ext>
            </p:extLst>
          </p:nvPr>
        </p:nvGraphicFramePr>
        <p:xfrm>
          <a:off x="16689684" y="8861420"/>
          <a:ext cx="6270713" cy="404409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214">
            <a:extLst>
              <a:ext uri="{FF2B5EF4-FFF2-40B4-BE49-F238E27FC236}">
                <a16:creationId xmlns:a16="http://schemas.microsoft.com/office/drawing/2014/main" id="{3FBE9587-7383-ADE6-586C-8DAC72FD3B82}"/>
              </a:ext>
            </a:extLst>
          </p:cNvPr>
          <p:cNvSpPr txBox="1"/>
          <p:nvPr/>
        </p:nvSpPr>
        <p:spPr>
          <a:xfrm>
            <a:off x="1273292" y="767287"/>
            <a:ext cx="14333317" cy="923330"/>
          </a:xfrm>
          <a:prstGeom prst="rect">
            <a:avLst/>
          </a:prstGeom>
          <a:noFill/>
        </p:spPr>
        <p:txBody>
          <a:bodyPr wrap="square" rtlCol="0">
            <a:spAutoFit/>
          </a:bodyPr>
          <a:lstStyle/>
          <a:p>
            <a:pPr defTabSz="2437365">
              <a:buClr>
                <a:srgbClr val="25418D"/>
              </a:buClr>
              <a:buSzPts val="4200"/>
              <a:defRPr/>
            </a:pPr>
            <a:r>
              <a:rPr lang="es-SV" sz="5400">
                <a:solidFill>
                  <a:schemeClr val="dk1"/>
                </a:solidFill>
                <a:latin typeface="Kanit ExtraBold"/>
                <a:cs typeface="Kanit ExtraBold"/>
                <a:sym typeface="Baloo 2 ExtraBold"/>
              </a:rPr>
              <a:t>Ejecución Gerencia de Formación Inicial</a:t>
            </a:r>
            <a:endParaRPr lang="es-419" sz="5400">
              <a:solidFill>
                <a:schemeClr val="dk1"/>
              </a:solidFill>
              <a:latin typeface="Kanit ExtraBold"/>
              <a:cs typeface="Kanit ExtraBold"/>
              <a:sym typeface="Baloo 2 ExtraBold"/>
            </a:endParaRPr>
          </a:p>
        </p:txBody>
      </p:sp>
      <p:sp>
        <p:nvSpPr>
          <p:cNvPr id="13" name="Rectángulo 12">
            <a:extLst>
              <a:ext uri="{FF2B5EF4-FFF2-40B4-BE49-F238E27FC236}">
                <a16:creationId xmlns:a16="http://schemas.microsoft.com/office/drawing/2014/main" id="{C2A01171-1B30-A26D-60AF-1F3EACE322D5}"/>
              </a:ext>
            </a:extLst>
          </p:cNvPr>
          <p:cNvSpPr/>
          <p:nvPr/>
        </p:nvSpPr>
        <p:spPr>
          <a:xfrm>
            <a:off x="14185577" y="10505338"/>
            <a:ext cx="214513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a:ln>
                  <a:noFill/>
                </a:ln>
                <a:solidFill>
                  <a:srgbClr val="000000"/>
                </a:solidFill>
                <a:effectLst/>
                <a:uLnTx/>
                <a:uFillTx/>
                <a:latin typeface="Montserrat Medium" panose="00000600000000000000" pitchFamily="2" charset="0"/>
                <a:ea typeface="League Spartan" charset="0"/>
                <a:cs typeface="Poppins SemiBold" pitchFamily="2" charset="77"/>
                <a:sym typeface="Arial"/>
              </a:rPr>
              <a:t>PARTICIPACIONES</a:t>
            </a:r>
            <a:endParaRPr kumimoji="0" lang="es-SV" sz="180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sp>
        <p:nvSpPr>
          <p:cNvPr id="14" name="TextBox 79">
            <a:extLst>
              <a:ext uri="{FF2B5EF4-FFF2-40B4-BE49-F238E27FC236}">
                <a16:creationId xmlns:a16="http://schemas.microsoft.com/office/drawing/2014/main" id="{0D01C5E0-45EE-17B2-6BE0-E7EF120CC453}"/>
              </a:ext>
            </a:extLst>
          </p:cNvPr>
          <p:cNvSpPr txBox="1"/>
          <p:nvPr/>
        </p:nvSpPr>
        <p:spPr>
          <a:xfrm>
            <a:off x="2740071" y="8350771"/>
            <a:ext cx="8053808"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 / EJECUCIÓN INVERSIÓN (MILLONES)</a:t>
            </a:r>
          </a:p>
        </p:txBody>
      </p:sp>
      <p:sp>
        <p:nvSpPr>
          <p:cNvPr id="15" name="Rectangle 8">
            <a:extLst>
              <a:ext uri="{FF2B5EF4-FFF2-40B4-BE49-F238E27FC236}">
                <a16:creationId xmlns:a16="http://schemas.microsoft.com/office/drawing/2014/main" id="{29BA11F0-3C9F-0D92-3B6D-A5B4FE83CCBA}"/>
              </a:ext>
            </a:extLst>
          </p:cNvPr>
          <p:cNvSpPr/>
          <p:nvPr/>
        </p:nvSpPr>
        <p:spPr>
          <a:xfrm>
            <a:off x="17065763" y="2919789"/>
            <a:ext cx="5005678" cy="17760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6" name="TextBox 15">
            <a:extLst>
              <a:ext uri="{FF2B5EF4-FFF2-40B4-BE49-F238E27FC236}">
                <a16:creationId xmlns:a16="http://schemas.microsoft.com/office/drawing/2014/main" id="{2ED7AA75-1C78-7C6D-4FF4-E374BBD3DCEF}"/>
              </a:ext>
            </a:extLst>
          </p:cNvPr>
          <p:cNvSpPr txBox="1"/>
          <p:nvPr/>
        </p:nvSpPr>
        <p:spPr>
          <a:xfrm>
            <a:off x="18244873" y="3049460"/>
            <a:ext cx="2702984" cy="769441"/>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r>
              <a:rPr kumimoji="0" lang="en-US" sz="2000"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Ejecución</a:t>
            </a:r>
            <a:r>
              <a:rPr kumimoji="0" lang="en-US"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p>
        </p:txBody>
      </p:sp>
      <p:sp>
        <p:nvSpPr>
          <p:cNvPr id="17" name="TextBox 16">
            <a:extLst>
              <a:ext uri="{FF2B5EF4-FFF2-40B4-BE49-F238E27FC236}">
                <a16:creationId xmlns:a16="http://schemas.microsoft.com/office/drawing/2014/main" id="{1DAE9EF7-46C2-C519-88BA-AD52ED1B9437}"/>
              </a:ext>
            </a:extLst>
          </p:cNvPr>
          <p:cNvSpPr txBox="1"/>
          <p:nvPr/>
        </p:nvSpPr>
        <p:spPr>
          <a:xfrm>
            <a:off x="18017220" y="3632062"/>
            <a:ext cx="3937537" cy="1015663"/>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85,933</a:t>
            </a:r>
            <a:r>
              <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Poppins" pitchFamily="2" charset="77"/>
                <a:ea typeface="Lato Light" panose="020F0502020204030203" pitchFamily="34" charset="0"/>
                <a:cs typeface="Poppins" pitchFamily="2" charset="77"/>
                <a:sym typeface="Arial"/>
              </a:rPr>
              <a:t>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r>
              <a:rPr lang="en-US" sz="28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+6.3</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endPar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18" name="Rectangle 8">
            <a:extLst>
              <a:ext uri="{FF2B5EF4-FFF2-40B4-BE49-F238E27FC236}">
                <a16:creationId xmlns:a16="http://schemas.microsoft.com/office/drawing/2014/main" id="{8E237CA8-CDAD-C67E-4C22-710A4AE60F64}"/>
              </a:ext>
            </a:extLst>
          </p:cNvPr>
          <p:cNvSpPr/>
          <p:nvPr/>
        </p:nvSpPr>
        <p:spPr>
          <a:xfrm>
            <a:off x="13563735" y="2905372"/>
            <a:ext cx="3388610" cy="177609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9" name="TextBox 15">
            <a:extLst>
              <a:ext uri="{FF2B5EF4-FFF2-40B4-BE49-F238E27FC236}">
                <a16:creationId xmlns:a16="http://schemas.microsoft.com/office/drawing/2014/main" id="{9E8E0CDF-FF16-0E0F-E48E-37565122F2D3}"/>
              </a:ext>
            </a:extLst>
          </p:cNvPr>
          <p:cNvSpPr txBox="1"/>
          <p:nvPr/>
        </p:nvSpPr>
        <p:spPr>
          <a:xfrm>
            <a:off x="13782559" y="3082740"/>
            <a:ext cx="3253857" cy="707886"/>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(Meta)</a:t>
            </a:r>
          </a:p>
        </p:txBody>
      </p:sp>
      <p:sp>
        <p:nvSpPr>
          <p:cNvPr id="20" name="TextBox 16">
            <a:extLst>
              <a:ext uri="{FF2B5EF4-FFF2-40B4-BE49-F238E27FC236}">
                <a16:creationId xmlns:a16="http://schemas.microsoft.com/office/drawing/2014/main" id="{8AAA4283-1448-E205-B98B-93387B358669}"/>
              </a:ext>
            </a:extLst>
          </p:cNvPr>
          <p:cNvSpPr txBox="1"/>
          <p:nvPr/>
        </p:nvSpPr>
        <p:spPr>
          <a:xfrm>
            <a:off x="14451440" y="3771707"/>
            <a:ext cx="2064989" cy="769441"/>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80,825</a:t>
            </a:r>
          </a:p>
        </p:txBody>
      </p:sp>
      <p:sp>
        <p:nvSpPr>
          <p:cNvPr id="21" name="Rounded Rectangle 12">
            <a:extLst>
              <a:ext uri="{FF2B5EF4-FFF2-40B4-BE49-F238E27FC236}">
                <a16:creationId xmlns:a16="http://schemas.microsoft.com/office/drawing/2014/main" id="{EFE9F774-4501-9FE6-B285-ECA26876463D}"/>
              </a:ext>
            </a:extLst>
          </p:cNvPr>
          <p:cNvSpPr/>
          <p:nvPr/>
        </p:nvSpPr>
        <p:spPr>
          <a:xfrm>
            <a:off x="13563734" y="4799569"/>
            <a:ext cx="8507707" cy="1188720"/>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2" name="Rounded Rectangle 13">
            <a:extLst>
              <a:ext uri="{FF2B5EF4-FFF2-40B4-BE49-F238E27FC236}">
                <a16:creationId xmlns:a16="http://schemas.microsoft.com/office/drawing/2014/main" id="{2DE9AA16-FD92-6FB6-7605-069340CDA05B}"/>
              </a:ext>
            </a:extLst>
          </p:cNvPr>
          <p:cNvSpPr/>
          <p:nvPr/>
        </p:nvSpPr>
        <p:spPr>
          <a:xfrm>
            <a:off x="13548878" y="6093231"/>
            <a:ext cx="8522563" cy="1138065"/>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3" name="TextBox 15">
            <a:extLst>
              <a:ext uri="{FF2B5EF4-FFF2-40B4-BE49-F238E27FC236}">
                <a16:creationId xmlns:a16="http://schemas.microsoft.com/office/drawing/2014/main" id="{684253A4-D88A-B7D7-C1B9-31C95F4990ED}"/>
              </a:ext>
            </a:extLst>
          </p:cNvPr>
          <p:cNvSpPr txBox="1"/>
          <p:nvPr/>
        </p:nvSpPr>
        <p:spPr>
          <a:xfrm>
            <a:off x="14831349" y="5133086"/>
            <a:ext cx="420602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$13,792,515.95</a:t>
            </a:r>
          </a:p>
        </p:txBody>
      </p:sp>
      <p:sp>
        <p:nvSpPr>
          <p:cNvPr id="24" name="TextBox 19">
            <a:extLst>
              <a:ext uri="{FF2B5EF4-FFF2-40B4-BE49-F238E27FC236}">
                <a16:creationId xmlns:a16="http://schemas.microsoft.com/office/drawing/2014/main" id="{F67EE45D-40C0-9C08-14DB-347B2CC96C5A}"/>
              </a:ext>
            </a:extLst>
          </p:cNvPr>
          <p:cNvSpPr txBox="1"/>
          <p:nvPr/>
        </p:nvSpPr>
        <p:spPr>
          <a:xfrm>
            <a:off x="14772323" y="6357074"/>
            <a:ext cx="608201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$13,111,942.56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a:t>
            </a:r>
            <a:r>
              <a:rPr lang="en-US" sz="28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95</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a:t>
            </a:r>
            <a:endParaRPr kumimoji="0" lang="en-US" sz="32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25" name="TextBox 57">
            <a:extLst>
              <a:ext uri="{FF2B5EF4-FFF2-40B4-BE49-F238E27FC236}">
                <a16:creationId xmlns:a16="http://schemas.microsoft.com/office/drawing/2014/main" id="{8B2AF5FB-50DC-46D0-E0DC-78494ED5D605}"/>
              </a:ext>
            </a:extLst>
          </p:cNvPr>
          <p:cNvSpPr txBox="1"/>
          <p:nvPr/>
        </p:nvSpPr>
        <p:spPr>
          <a:xfrm>
            <a:off x="19619530" y="5074555"/>
            <a:ext cx="219802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 </a:t>
            </a: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META</a:t>
            </a:r>
          </a:p>
        </p:txBody>
      </p:sp>
      <p:sp>
        <p:nvSpPr>
          <p:cNvPr id="26" name="TextBox 57">
            <a:extLst>
              <a:ext uri="{FF2B5EF4-FFF2-40B4-BE49-F238E27FC236}">
                <a16:creationId xmlns:a16="http://schemas.microsoft.com/office/drawing/2014/main" id="{3726E79C-A528-E27F-49B7-AF87BDDAD4E6}"/>
              </a:ext>
            </a:extLst>
          </p:cNvPr>
          <p:cNvSpPr txBox="1"/>
          <p:nvPr/>
        </p:nvSpPr>
        <p:spPr>
          <a:xfrm>
            <a:off x="19445543" y="6299399"/>
            <a:ext cx="249716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endPar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endParaRP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EJECUCIÓN</a:t>
            </a:r>
          </a:p>
        </p:txBody>
      </p:sp>
      <p:sp>
        <p:nvSpPr>
          <p:cNvPr id="27" name="Freeform 245">
            <a:extLst>
              <a:ext uri="{FF2B5EF4-FFF2-40B4-BE49-F238E27FC236}">
                <a16:creationId xmlns:a16="http://schemas.microsoft.com/office/drawing/2014/main" id="{83A5F9DF-2CCF-1BC8-09C6-559033327330}"/>
              </a:ext>
            </a:extLst>
          </p:cNvPr>
          <p:cNvSpPr>
            <a:spLocks noEditPoints="1"/>
          </p:cNvSpPr>
          <p:nvPr/>
        </p:nvSpPr>
        <p:spPr bwMode="auto">
          <a:xfrm>
            <a:off x="13891258" y="498868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sp>
        <p:nvSpPr>
          <p:cNvPr id="28" name="Freeform 245">
            <a:extLst>
              <a:ext uri="{FF2B5EF4-FFF2-40B4-BE49-F238E27FC236}">
                <a16:creationId xmlns:a16="http://schemas.microsoft.com/office/drawing/2014/main" id="{AA4071B4-66F2-3705-3570-52C6DB6CB7FD}"/>
              </a:ext>
            </a:extLst>
          </p:cNvPr>
          <p:cNvSpPr>
            <a:spLocks noEditPoints="1"/>
          </p:cNvSpPr>
          <p:nvPr/>
        </p:nvSpPr>
        <p:spPr bwMode="auto">
          <a:xfrm>
            <a:off x="13891258" y="6243484"/>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pic>
        <p:nvPicPr>
          <p:cNvPr id="29" name="Imagen 28">
            <a:extLst>
              <a:ext uri="{FF2B5EF4-FFF2-40B4-BE49-F238E27FC236}">
                <a16:creationId xmlns:a16="http://schemas.microsoft.com/office/drawing/2014/main" id="{9CA01847-7FF6-FC2D-4353-5CBAF6DBB13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819109" y="3826267"/>
            <a:ext cx="599587" cy="599587"/>
          </a:xfrm>
          <a:prstGeom prst="rect">
            <a:avLst/>
          </a:prstGeom>
        </p:spPr>
      </p:pic>
      <p:pic>
        <p:nvPicPr>
          <p:cNvPr id="30" name="Imagen 29">
            <a:extLst>
              <a:ext uri="{FF2B5EF4-FFF2-40B4-BE49-F238E27FC236}">
                <a16:creationId xmlns:a16="http://schemas.microsoft.com/office/drawing/2014/main" id="{8104613C-75E4-65BC-8EF5-0A55657F6EB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304215" y="3830435"/>
            <a:ext cx="599587" cy="599587"/>
          </a:xfrm>
          <a:prstGeom prst="rect">
            <a:avLst/>
          </a:prstGeom>
        </p:spPr>
      </p:pic>
      <p:sp>
        <p:nvSpPr>
          <p:cNvPr id="31" name="TextBox 214">
            <a:extLst>
              <a:ext uri="{FF2B5EF4-FFF2-40B4-BE49-F238E27FC236}">
                <a16:creationId xmlns:a16="http://schemas.microsoft.com/office/drawing/2014/main" id="{08B2639E-C08E-7E44-655B-14ED79196CA4}"/>
              </a:ext>
            </a:extLst>
          </p:cNvPr>
          <p:cNvSpPr txBox="1"/>
          <p:nvPr/>
        </p:nvSpPr>
        <p:spPr>
          <a:xfrm>
            <a:off x="1273292" y="1541092"/>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graphicFrame>
        <p:nvGraphicFramePr>
          <p:cNvPr id="5" name="Chart 94">
            <a:extLst>
              <a:ext uri="{FF2B5EF4-FFF2-40B4-BE49-F238E27FC236}">
                <a16:creationId xmlns:a16="http://schemas.microsoft.com/office/drawing/2014/main" id="{57314388-57B8-29F3-37BC-B77E4242BD4C}"/>
              </a:ext>
            </a:extLst>
          </p:cNvPr>
          <p:cNvGraphicFramePr/>
          <p:nvPr>
            <p:extLst>
              <p:ext uri="{D42A27DB-BD31-4B8C-83A1-F6EECF244321}">
                <p14:modId xmlns:p14="http://schemas.microsoft.com/office/powerpoint/2010/main" val="271562339"/>
              </p:ext>
            </p:extLst>
          </p:nvPr>
        </p:nvGraphicFramePr>
        <p:xfrm>
          <a:off x="760405" y="3455857"/>
          <a:ext cx="12169521" cy="426635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hart 89">
            <a:extLst>
              <a:ext uri="{FF2B5EF4-FFF2-40B4-BE49-F238E27FC236}">
                <a16:creationId xmlns:a16="http://schemas.microsoft.com/office/drawing/2014/main" id="{A855C501-EF42-F1E2-51D8-66B2394402D4}"/>
              </a:ext>
            </a:extLst>
          </p:cNvPr>
          <p:cNvGraphicFramePr/>
          <p:nvPr>
            <p:extLst>
              <p:ext uri="{D42A27DB-BD31-4B8C-83A1-F6EECF244321}">
                <p14:modId xmlns:p14="http://schemas.microsoft.com/office/powerpoint/2010/main" val="3368101452"/>
              </p:ext>
            </p:extLst>
          </p:nvPr>
        </p:nvGraphicFramePr>
        <p:xfrm>
          <a:off x="937387" y="8873991"/>
          <a:ext cx="11570024" cy="455634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03863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 name="CuadroTexto 6">
            <a:extLst>
              <a:ext uri="{FF2B5EF4-FFF2-40B4-BE49-F238E27FC236}">
                <a16:creationId xmlns:a16="http://schemas.microsoft.com/office/drawing/2014/main" id="{F163222E-EE08-AAF1-20D3-1EEC4FB827F0}"/>
              </a:ext>
            </a:extLst>
          </p:cNvPr>
          <p:cNvSpPr txBox="1"/>
          <p:nvPr/>
        </p:nvSpPr>
        <p:spPr>
          <a:xfrm>
            <a:off x="1662729" y="9871659"/>
            <a:ext cx="10292883" cy="2554545"/>
          </a:xfrm>
          <a:prstGeom prst="rect">
            <a:avLst/>
          </a:prstGeom>
          <a:noFill/>
        </p:spPr>
        <p:txBody>
          <a:bodyPr wrap="square">
            <a:spAutoFit/>
          </a:bodyPr>
          <a:lstStyle/>
          <a:p>
            <a:r>
              <a:rPr lang="es-419" sz="3200">
                <a:solidFill>
                  <a:schemeClr val="tx1"/>
                </a:solidFill>
                <a:latin typeface="Montserrat Medium" panose="00000600000000000000" pitchFamily="2" charset="0"/>
              </a:rPr>
              <a:t>1. Microsoft Excel 2019.</a:t>
            </a:r>
          </a:p>
          <a:p>
            <a:r>
              <a:rPr lang="es-419" sz="3200">
                <a:solidFill>
                  <a:schemeClr val="tx1"/>
                </a:solidFill>
                <a:latin typeface="Montserrat Medium" panose="00000600000000000000" pitchFamily="2" charset="0"/>
              </a:rPr>
              <a:t>2. Cosmetología.</a:t>
            </a:r>
          </a:p>
          <a:p>
            <a:r>
              <a:rPr lang="es-419" sz="3200">
                <a:solidFill>
                  <a:schemeClr val="tx1"/>
                </a:solidFill>
                <a:latin typeface="Montserrat Medium" panose="00000600000000000000" pitchFamily="2" charset="0"/>
              </a:rPr>
              <a:t>3. Mantenimiento y reparación de motocicletas.</a:t>
            </a:r>
          </a:p>
          <a:p>
            <a:r>
              <a:rPr lang="es-419" sz="3200">
                <a:solidFill>
                  <a:schemeClr val="tx1"/>
                </a:solidFill>
                <a:latin typeface="Montserrat Medium" panose="00000600000000000000" pitchFamily="2" charset="0"/>
              </a:rPr>
              <a:t>4. Manejo defensivo de automotores.</a:t>
            </a:r>
          </a:p>
          <a:p>
            <a:r>
              <a:rPr lang="es-419" sz="3200">
                <a:solidFill>
                  <a:schemeClr val="tx1"/>
                </a:solidFill>
                <a:latin typeface="Montserrat Medium" panose="00000600000000000000" pitchFamily="2" charset="0"/>
              </a:rPr>
              <a:t>5. Esculpir y decorar uñas.</a:t>
            </a:r>
          </a:p>
        </p:txBody>
      </p:sp>
      <p:sp>
        <p:nvSpPr>
          <p:cNvPr id="9" name="TextBox 214">
            <a:extLst>
              <a:ext uri="{FF2B5EF4-FFF2-40B4-BE49-F238E27FC236}">
                <a16:creationId xmlns:a16="http://schemas.microsoft.com/office/drawing/2014/main" id="{67B98927-18FC-BE8F-04DA-45146D11E3F8}"/>
              </a:ext>
            </a:extLst>
          </p:cNvPr>
          <p:cNvSpPr txBox="1"/>
          <p:nvPr/>
        </p:nvSpPr>
        <p:spPr>
          <a:xfrm>
            <a:off x="791458" y="1011171"/>
            <a:ext cx="14333317" cy="923330"/>
          </a:xfrm>
          <a:prstGeom prst="rect">
            <a:avLst/>
          </a:prstGeom>
          <a:noFill/>
        </p:spPr>
        <p:txBody>
          <a:bodyPr wrap="square" rtlCol="0">
            <a:spAutoFit/>
          </a:bodyPr>
          <a:lstStyle/>
          <a:p>
            <a:pPr algn="ctr" defTabSz="2437365">
              <a:buClr>
                <a:srgbClr val="25418D"/>
              </a:buClr>
              <a:buSzPts val="4200"/>
              <a:defRPr/>
            </a:pPr>
            <a:r>
              <a:rPr lang="es-SV" sz="5400">
                <a:solidFill>
                  <a:schemeClr val="dk1"/>
                </a:solidFill>
                <a:latin typeface="Kanit ExtraBold"/>
                <a:cs typeface="Kanit ExtraBold"/>
                <a:sym typeface="Baloo 2 ExtraBold"/>
              </a:rPr>
              <a:t>Ejecución Gerencia de Formación Inicial</a:t>
            </a:r>
            <a:endParaRPr lang="es-419" sz="5400">
              <a:solidFill>
                <a:schemeClr val="dk1"/>
              </a:solidFill>
              <a:latin typeface="Kanit ExtraBold"/>
              <a:cs typeface="Kanit ExtraBold"/>
              <a:sym typeface="Baloo 2 ExtraBold"/>
            </a:endParaRPr>
          </a:p>
        </p:txBody>
      </p:sp>
      <p:sp>
        <p:nvSpPr>
          <p:cNvPr id="10" name="TextBox 214">
            <a:extLst>
              <a:ext uri="{FF2B5EF4-FFF2-40B4-BE49-F238E27FC236}">
                <a16:creationId xmlns:a16="http://schemas.microsoft.com/office/drawing/2014/main" id="{0F3AC04E-1FB5-8799-3EF7-C1B6215B23AA}"/>
              </a:ext>
            </a:extLst>
          </p:cNvPr>
          <p:cNvSpPr txBox="1"/>
          <p:nvPr/>
        </p:nvSpPr>
        <p:spPr>
          <a:xfrm>
            <a:off x="1301867" y="1712540"/>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sp>
        <p:nvSpPr>
          <p:cNvPr id="5" name="TextBox 214">
            <a:extLst>
              <a:ext uri="{FF2B5EF4-FFF2-40B4-BE49-F238E27FC236}">
                <a16:creationId xmlns:a16="http://schemas.microsoft.com/office/drawing/2014/main" id="{30731138-FC29-6015-B417-66FA3C4DD927}"/>
              </a:ext>
            </a:extLst>
          </p:cNvPr>
          <p:cNvSpPr txBox="1"/>
          <p:nvPr/>
        </p:nvSpPr>
        <p:spPr>
          <a:xfrm>
            <a:off x="7643783" y="3428501"/>
            <a:ext cx="9052128" cy="769441"/>
          </a:xfrm>
          <a:prstGeom prst="rect">
            <a:avLst/>
          </a:prstGeom>
          <a:noFill/>
        </p:spPr>
        <p:txBody>
          <a:bodyPr wrap="square" rtlCol="0">
            <a:spAutoFit/>
          </a:bodyPr>
          <a:lstStyle/>
          <a:p>
            <a:pPr algn="ctr" defTabSz="2437365">
              <a:buClr>
                <a:srgbClr val="25418D"/>
              </a:buClr>
              <a:buSzPts val="4200"/>
              <a:defRPr/>
            </a:pPr>
            <a:r>
              <a:rPr lang="en-US" sz="4400" err="1">
                <a:solidFill>
                  <a:schemeClr val="dk1"/>
                </a:solidFill>
                <a:latin typeface="Kanit ExtraBold"/>
                <a:cs typeface="Kanit ExtraBold"/>
              </a:rPr>
              <a:t>Ejecución</a:t>
            </a:r>
            <a:r>
              <a:rPr lang="en-US" sz="4400">
                <a:solidFill>
                  <a:schemeClr val="dk1"/>
                </a:solidFill>
                <a:latin typeface="Kanit ExtraBold"/>
                <a:cs typeface="Kanit ExtraBold"/>
              </a:rPr>
              <a:t> </a:t>
            </a:r>
            <a:r>
              <a:rPr lang="en-US" sz="4400" err="1">
                <a:solidFill>
                  <a:schemeClr val="dk1"/>
                </a:solidFill>
                <a:latin typeface="Kanit ExtraBold"/>
                <a:cs typeface="Kanit ExtraBold"/>
              </a:rPr>
              <a:t>por</a:t>
            </a:r>
            <a:r>
              <a:rPr lang="en-US" sz="4400">
                <a:solidFill>
                  <a:schemeClr val="dk1"/>
                </a:solidFill>
                <a:latin typeface="Kanit ExtraBold"/>
                <a:cs typeface="Kanit ExtraBold"/>
              </a:rPr>
              <a:t> MODALIDAD</a:t>
            </a:r>
          </a:p>
        </p:txBody>
      </p:sp>
      <p:graphicFrame>
        <p:nvGraphicFramePr>
          <p:cNvPr id="6" name="Tabla 5">
            <a:extLst>
              <a:ext uri="{FF2B5EF4-FFF2-40B4-BE49-F238E27FC236}">
                <a16:creationId xmlns:a16="http://schemas.microsoft.com/office/drawing/2014/main" id="{0FA52420-8F28-F8BC-77E4-129A2CF65E7D}"/>
              </a:ext>
            </a:extLst>
          </p:cNvPr>
          <p:cNvGraphicFramePr>
            <a:graphicFrameLocks noGrp="1"/>
          </p:cNvGraphicFramePr>
          <p:nvPr>
            <p:extLst>
              <p:ext uri="{D42A27DB-BD31-4B8C-83A1-F6EECF244321}">
                <p14:modId xmlns:p14="http://schemas.microsoft.com/office/powerpoint/2010/main" val="2478478939"/>
              </p:ext>
            </p:extLst>
          </p:nvPr>
        </p:nvGraphicFramePr>
        <p:xfrm>
          <a:off x="5967224" y="4357526"/>
          <a:ext cx="11781540" cy="3658353"/>
        </p:xfrm>
        <a:graphic>
          <a:graphicData uri="http://schemas.openxmlformats.org/drawingml/2006/table">
            <a:tbl>
              <a:tblPr firstRow="1" bandRow="1">
                <a:tableStyleId>{3B4B98B0-60AC-42C2-AFA5-B58CD77FA1E5}</a:tableStyleId>
              </a:tblPr>
              <a:tblGrid>
                <a:gridCol w="3254090">
                  <a:extLst>
                    <a:ext uri="{9D8B030D-6E8A-4147-A177-3AD203B41FA5}">
                      <a16:colId xmlns:a16="http://schemas.microsoft.com/office/drawing/2014/main" val="529053402"/>
                    </a:ext>
                  </a:extLst>
                </a:gridCol>
                <a:gridCol w="5387922">
                  <a:extLst>
                    <a:ext uri="{9D8B030D-6E8A-4147-A177-3AD203B41FA5}">
                      <a16:colId xmlns:a16="http://schemas.microsoft.com/office/drawing/2014/main" val="859732819"/>
                    </a:ext>
                  </a:extLst>
                </a:gridCol>
                <a:gridCol w="3139528">
                  <a:extLst>
                    <a:ext uri="{9D8B030D-6E8A-4147-A177-3AD203B41FA5}">
                      <a16:colId xmlns:a16="http://schemas.microsoft.com/office/drawing/2014/main" val="4232519324"/>
                    </a:ext>
                  </a:extLst>
                </a:gridCol>
              </a:tblGrid>
              <a:tr h="880590">
                <a:tc>
                  <a:txBody>
                    <a:bodyPr/>
                    <a:lstStyle/>
                    <a:p>
                      <a:pPr marR="0" algn="ctr" rtl="0">
                        <a:lnSpc>
                          <a:spcPct val="100000"/>
                        </a:lnSpc>
                        <a:spcBef>
                          <a:spcPts val="0"/>
                        </a:spcBef>
                        <a:spcAft>
                          <a:spcPts val="0"/>
                        </a:spcAft>
                        <a:buClr>
                          <a:srgbClr val="000000"/>
                        </a:buClr>
                        <a:buFont typeface="Arial"/>
                      </a:pPr>
                      <a:endPar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PARTICIPACIONES</a:t>
                      </a:r>
                      <a:endPar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es-MX"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INVERSIÓN</a:t>
                      </a:r>
                      <a:endPar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anchor="ctr">
                    <a:lnT w="28575" cap="flat" cmpd="sng" algn="ctr">
                      <a:solidFill>
                        <a:schemeClr val="tx2">
                          <a:lumMod val="75000"/>
                        </a:schemeClr>
                      </a:solid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extLst>
                  <a:ext uri="{0D108BD9-81ED-4DB2-BD59-A6C34878D82A}">
                    <a16:rowId xmlns:a16="http://schemas.microsoft.com/office/drawing/2014/main" val="425382505"/>
                  </a:ext>
                </a:extLst>
              </a:tr>
              <a:tr h="1016583">
                <a:tc>
                  <a:txBody>
                    <a:bodyPr/>
                    <a:lstStyle/>
                    <a:p>
                      <a:pPr marR="0" algn="l" rtl="0" fontAlgn="ctr">
                        <a:lnSpc>
                          <a:spcPct val="100000"/>
                        </a:lnSpc>
                        <a:spcBef>
                          <a:spcPts val="0"/>
                        </a:spcBef>
                        <a:spcAft>
                          <a:spcPts val="0"/>
                        </a:spcAft>
                        <a:buClr>
                          <a:srgbClr val="000000"/>
                        </a:buClr>
                        <a:buFont typeface="Arial"/>
                      </a:pPr>
                      <a:r>
                        <a:rPr lang="es-SV" sz="2800" b="0" i="0" u="none" strike="noStrike" cap="none">
                          <a:solidFill>
                            <a:schemeClr val="tx1"/>
                          </a:solidFill>
                          <a:effectLst/>
                          <a:latin typeface="Montserrat Medium" panose="00000600000000000000" pitchFamily="2" charset="0"/>
                          <a:ea typeface="+mn-ea"/>
                          <a:cs typeface="+mn-cs"/>
                          <a:sym typeface="Arial"/>
                        </a:rPr>
                        <a:t>Herramientas tecnológicas </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19,760</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$1,345,604.02</a:t>
                      </a:r>
                    </a:p>
                  </a:txBody>
                  <a:tcPr marL="0" marR="0" marT="0" marB="0" anchor="ctr">
                    <a:lnT w="28575" cap="flat" cmpd="sng" algn="ctr">
                      <a:solidFill>
                        <a:schemeClr val="tx2">
                          <a:lumMod val="75000"/>
                        </a:schemeClr>
                      </a:solidFill>
                      <a:prstDash val="solid"/>
                      <a:round/>
                      <a:headEnd type="none" w="med" len="med"/>
                      <a:tailEnd type="none" w="med" len="med"/>
                    </a:lnT>
                    <a:solidFill>
                      <a:schemeClr val="accent2"/>
                    </a:solidFill>
                  </a:tcPr>
                </a:tc>
                <a:extLst>
                  <a:ext uri="{0D108BD9-81ED-4DB2-BD59-A6C34878D82A}">
                    <a16:rowId xmlns:a16="http://schemas.microsoft.com/office/drawing/2014/main" val="2113142380"/>
                  </a:ext>
                </a:extLst>
              </a:tr>
              <a:tr h="880590">
                <a:tc>
                  <a:txBody>
                    <a:bodyPr/>
                    <a:lstStyle/>
                    <a:p>
                      <a:pPr marR="0" algn="l" rtl="0" fontAlgn="ctr">
                        <a:lnSpc>
                          <a:spcPct val="100000"/>
                        </a:lnSpc>
                        <a:spcBef>
                          <a:spcPts val="0"/>
                        </a:spcBef>
                        <a:spcAft>
                          <a:spcPts val="0"/>
                        </a:spcAft>
                        <a:buClr>
                          <a:srgbClr val="000000"/>
                        </a:buClr>
                        <a:buFont typeface="Arial"/>
                      </a:pPr>
                      <a:r>
                        <a:rPr lang="es-SV" sz="2800" b="0" i="0" u="none" strike="noStrike" cap="none">
                          <a:solidFill>
                            <a:schemeClr val="tx1"/>
                          </a:solidFill>
                          <a:effectLst/>
                          <a:latin typeface="Montserrat Medium" panose="00000600000000000000" pitchFamily="2" charset="0"/>
                          <a:ea typeface="+mn-ea"/>
                          <a:cs typeface="+mn-cs"/>
                          <a:sym typeface="Arial"/>
                        </a:rPr>
                        <a:t>Presencial </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66,173</a:t>
                      </a:r>
                    </a:p>
                  </a:txBody>
                  <a:tcPr marL="0" marR="0" marT="0" marB="0" anchor="ctr">
                    <a:solidFill>
                      <a:schemeClr val="accent2"/>
                    </a:solidFill>
                  </a:tcPr>
                </a:tc>
                <a:tc>
                  <a:txBody>
                    <a:bodyPr/>
                    <a:lstStyle/>
                    <a:p>
                      <a:pPr algn="ctr" fontAlgn="ctr"/>
                      <a:r>
                        <a:rPr lang="es-419" sz="3200" b="0" i="0" u="none" strike="noStrike" cap="none">
                          <a:solidFill>
                            <a:schemeClr val="tx1"/>
                          </a:solidFill>
                          <a:effectLst/>
                          <a:latin typeface="Montserrat Medium" panose="00000600000000000000" pitchFamily="2" charset="0"/>
                          <a:ea typeface="+mn-ea"/>
                          <a:cs typeface="+mn-cs"/>
                          <a:sym typeface="Arial"/>
                        </a:rPr>
                        <a:t>$11,766,338.55</a:t>
                      </a:r>
                    </a:p>
                  </a:txBody>
                  <a:tcPr marL="0" marR="0" marT="0" marB="0" anchor="ctr">
                    <a:solidFill>
                      <a:schemeClr val="accent2"/>
                    </a:solidFill>
                  </a:tcPr>
                </a:tc>
                <a:extLst>
                  <a:ext uri="{0D108BD9-81ED-4DB2-BD59-A6C34878D82A}">
                    <a16:rowId xmlns:a16="http://schemas.microsoft.com/office/drawing/2014/main" val="2679437193"/>
                  </a:ext>
                </a:extLst>
              </a:tr>
              <a:tr h="880590">
                <a:tc>
                  <a:txBody>
                    <a:bodyPr/>
                    <a:lstStyle/>
                    <a:p>
                      <a:pPr marR="0" algn="l" rtl="0" fontAlgn="ctr">
                        <a:lnSpc>
                          <a:spcPct val="100000"/>
                        </a:lnSpc>
                        <a:spcBef>
                          <a:spcPts val="0"/>
                        </a:spcBef>
                        <a:spcAft>
                          <a:spcPts val="0"/>
                        </a:spcAft>
                        <a:buClr>
                          <a:srgbClr val="000000"/>
                        </a:buClr>
                        <a:buFont typeface="Arial"/>
                      </a:pPr>
                      <a:r>
                        <a:rPr lang="es-SV" sz="2800" b="0" i="0" u="none" strike="noStrike" cap="none">
                          <a:solidFill>
                            <a:schemeClr val="tx1"/>
                          </a:solidFill>
                          <a:effectLst/>
                          <a:latin typeface="Montserrat Medium" panose="00000600000000000000" pitchFamily="2" charset="0"/>
                          <a:ea typeface="+mn-ea"/>
                          <a:cs typeface="+mn-cs"/>
                          <a:sym typeface="Arial"/>
                        </a:rPr>
                        <a:t>Total</a:t>
                      </a:r>
                      <a:endParaRPr lang="es-419" sz="2800" b="0" i="0" u="none" strike="noStrike" cap="none">
                        <a:solidFill>
                          <a:schemeClr val="tx1"/>
                        </a:solidFill>
                        <a:effectLst/>
                        <a:latin typeface="Montserrat Medium" panose="00000600000000000000" pitchFamily="2" charset="0"/>
                        <a:ea typeface="+mn-ea"/>
                        <a:cs typeface="+mn-cs"/>
                        <a:sym typeface="Arial"/>
                      </a:endParaRPr>
                    </a:p>
                  </a:txBody>
                  <a:tcPr marL="0" marR="0" marT="0" marB="0" anchor="ctr">
                    <a:solidFill>
                      <a:schemeClr val="accent2"/>
                    </a:solidFill>
                  </a:tcPr>
                </a:tc>
                <a:tc>
                  <a:txBody>
                    <a:bodyPr/>
                    <a:lstStyle/>
                    <a:p>
                      <a:pPr algn="ctr" fontAlgn="ctr"/>
                      <a:r>
                        <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85,933</a:t>
                      </a:r>
                      <a:endParaRPr lang="es-419"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marL="0" marR="0" marT="0" marB="0" anchor="ctr">
                    <a:solidFill>
                      <a:schemeClr val="accent2"/>
                    </a:solidFill>
                  </a:tcPr>
                </a:tc>
                <a:tc>
                  <a:txBody>
                    <a:bodyPr/>
                    <a:lstStyle/>
                    <a:p>
                      <a:pPr algn="ctr" fontAlgn="ctr"/>
                      <a:r>
                        <a:rPr lang="es-SV"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rPr>
                        <a:t>$13,111,942.56</a:t>
                      </a:r>
                      <a:endParaRPr lang="es-419" sz="3200" b="1" i="0" u="none" strike="noStrike" cap="none">
                        <a:solidFill>
                          <a:schemeClr val="tx2"/>
                        </a:solidFill>
                        <a:effectLst>
                          <a:outerShdw blurRad="38100" dist="38100" dir="2700000" algn="tl">
                            <a:srgbClr val="000000">
                              <a:alpha val="43137"/>
                            </a:srgbClr>
                          </a:outerShdw>
                        </a:effectLst>
                        <a:latin typeface="Montserrat Medium" panose="00000600000000000000" pitchFamily="2" charset="0"/>
                        <a:ea typeface="+mn-ea"/>
                        <a:cs typeface="+mn-cs"/>
                        <a:sym typeface="Arial"/>
                      </a:endParaRPr>
                    </a:p>
                  </a:txBody>
                  <a:tcPr marL="0" marR="0" marT="0" marB="0" anchor="ctr">
                    <a:solidFill>
                      <a:schemeClr val="accent2"/>
                    </a:solidFill>
                  </a:tcPr>
                </a:tc>
                <a:extLst>
                  <a:ext uri="{0D108BD9-81ED-4DB2-BD59-A6C34878D82A}">
                    <a16:rowId xmlns:a16="http://schemas.microsoft.com/office/drawing/2014/main" val="1214050216"/>
                  </a:ext>
                </a:extLst>
              </a:tr>
            </a:tbl>
          </a:graphicData>
        </a:graphic>
      </p:graphicFrame>
      <p:sp>
        <p:nvSpPr>
          <p:cNvPr id="8" name="TextBox 214">
            <a:extLst>
              <a:ext uri="{FF2B5EF4-FFF2-40B4-BE49-F238E27FC236}">
                <a16:creationId xmlns:a16="http://schemas.microsoft.com/office/drawing/2014/main" id="{A44A43E5-7C62-E3AC-9469-E8184D1EFD2A}"/>
              </a:ext>
            </a:extLst>
          </p:cNvPr>
          <p:cNvSpPr txBox="1"/>
          <p:nvPr/>
        </p:nvSpPr>
        <p:spPr>
          <a:xfrm>
            <a:off x="1171271" y="8992641"/>
            <a:ext cx="8789723" cy="769441"/>
          </a:xfrm>
          <a:prstGeom prst="rect">
            <a:avLst/>
          </a:prstGeom>
          <a:noFill/>
        </p:spPr>
        <p:txBody>
          <a:bodyPr wrap="square" rtlCol="0">
            <a:spAutoFit/>
          </a:bodyPr>
          <a:lstStyle/>
          <a:p>
            <a:pPr algn="ctr" defTabSz="2437365">
              <a:buClr>
                <a:srgbClr val="25418D"/>
              </a:buClr>
              <a:buSzPts val="4200"/>
              <a:defRPr/>
            </a:pPr>
            <a:r>
              <a:rPr lang="en-US" sz="4400">
                <a:solidFill>
                  <a:schemeClr val="tx1"/>
                </a:solidFill>
                <a:latin typeface="Kanit ExtraBold"/>
                <a:cs typeface="Kanit ExtraBold"/>
              </a:rPr>
              <a:t>TOP 5 - </a:t>
            </a:r>
            <a:r>
              <a:rPr lang="en-US" sz="4400" err="1">
                <a:solidFill>
                  <a:schemeClr val="tx1"/>
                </a:solidFill>
                <a:latin typeface="Kanit ExtraBold"/>
                <a:cs typeface="Kanit ExtraBold"/>
              </a:rPr>
              <a:t>Cursos</a:t>
            </a:r>
            <a:r>
              <a:rPr lang="en-US" sz="4400">
                <a:solidFill>
                  <a:schemeClr val="tx1"/>
                </a:solidFill>
                <a:latin typeface="Kanit ExtraBold"/>
                <a:cs typeface="Kanit ExtraBold"/>
              </a:rPr>
              <a:t> </a:t>
            </a:r>
            <a:r>
              <a:rPr lang="en-US" sz="4400" err="1">
                <a:solidFill>
                  <a:schemeClr val="tx1"/>
                </a:solidFill>
                <a:latin typeface="Kanit ExtraBold"/>
                <a:cs typeface="Kanit ExtraBold"/>
              </a:rPr>
              <a:t>más</a:t>
            </a:r>
            <a:r>
              <a:rPr lang="en-US" sz="4400">
                <a:solidFill>
                  <a:schemeClr val="tx1"/>
                </a:solidFill>
                <a:latin typeface="Kanit ExtraBold"/>
                <a:cs typeface="Kanit ExtraBold"/>
              </a:rPr>
              <a:t> </a:t>
            </a:r>
            <a:r>
              <a:rPr lang="en-US" sz="4400" err="1">
                <a:solidFill>
                  <a:schemeClr val="tx1"/>
                </a:solidFill>
                <a:latin typeface="Kanit ExtraBold"/>
                <a:cs typeface="Kanit ExtraBold"/>
              </a:rPr>
              <a:t>demandados</a:t>
            </a:r>
            <a:r>
              <a:rPr lang="en-US" sz="4400">
                <a:solidFill>
                  <a:schemeClr val="tx1"/>
                </a:solidFill>
                <a:latin typeface="Kanit ExtraBold"/>
                <a:cs typeface="Kanit ExtraBold"/>
              </a:rPr>
              <a:t>  </a:t>
            </a:r>
          </a:p>
        </p:txBody>
      </p:sp>
      <p:sp>
        <p:nvSpPr>
          <p:cNvPr id="3" name="TextBox 214">
            <a:extLst>
              <a:ext uri="{FF2B5EF4-FFF2-40B4-BE49-F238E27FC236}">
                <a16:creationId xmlns:a16="http://schemas.microsoft.com/office/drawing/2014/main" id="{C654C99B-6175-98F0-E79C-D2757FA3F0E0}"/>
              </a:ext>
            </a:extLst>
          </p:cNvPr>
          <p:cNvSpPr txBox="1"/>
          <p:nvPr/>
        </p:nvSpPr>
        <p:spPr>
          <a:xfrm>
            <a:off x="11955612" y="8955594"/>
            <a:ext cx="9279594" cy="769441"/>
          </a:xfrm>
          <a:prstGeom prst="rect">
            <a:avLst/>
          </a:prstGeom>
          <a:noFill/>
        </p:spPr>
        <p:txBody>
          <a:bodyPr wrap="square" rtlCol="0">
            <a:spAutoFit/>
          </a:bodyPr>
          <a:lstStyle/>
          <a:p>
            <a:pPr algn="ctr" defTabSz="2437365">
              <a:buClr>
                <a:srgbClr val="25418D"/>
              </a:buClr>
              <a:buSzPts val="4200"/>
              <a:defRPr/>
            </a:pPr>
            <a:r>
              <a:rPr lang="en-US" sz="4400" err="1">
                <a:solidFill>
                  <a:schemeClr val="dk1"/>
                </a:solidFill>
                <a:latin typeface="Kanit ExtraBold"/>
                <a:cs typeface="Kanit ExtraBold"/>
              </a:rPr>
              <a:t>Cursos</a:t>
            </a:r>
            <a:r>
              <a:rPr lang="en-US" sz="4400">
                <a:solidFill>
                  <a:schemeClr val="dk1"/>
                </a:solidFill>
                <a:latin typeface="Kanit ExtraBold"/>
                <a:cs typeface="Kanit ExtraBold"/>
              </a:rPr>
              <a:t> en </a:t>
            </a:r>
            <a:r>
              <a:rPr lang="en-US" sz="4400" err="1">
                <a:solidFill>
                  <a:schemeClr val="dk1"/>
                </a:solidFill>
                <a:latin typeface="Kanit ExtraBold"/>
                <a:cs typeface="Kanit ExtraBold"/>
              </a:rPr>
              <a:t>tendencia</a:t>
            </a:r>
            <a:r>
              <a:rPr lang="en-US" sz="4400">
                <a:solidFill>
                  <a:schemeClr val="dk1"/>
                </a:solidFill>
                <a:latin typeface="Kanit ExtraBold"/>
                <a:cs typeface="Kanit ExtraBold"/>
              </a:rPr>
              <a:t> +</a:t>
            </a:r>
          </a:p>
        </p:txBody>
      </p:sp>
      <p:sp>
        <p:nvSpPr>
          <p:cNvPr id="4" name="CuadroTexto 3">
            <a:extLst>
              <a:ext uri="{FF2B5EF4-FFF2-40B4-BE49-F238E27FC236}">
                <a16:creationId xmlns:a16="http://schemas.microsoft.com/office/drawing/2014/main" id="{9E0A7E0D-DB75-F5F8-BC5C-33368C942A4A}"/>
              </a:ext>
            </a:extLst>
          </p:cNvPr>
          <p:cNvSpPr txBox="1"/>
          <p:nvPr/>
        </p:nvSpPr>
        <p:spPr>
          <a:xfrm>
            <a:off x="12680499" y="9762082"/>
            <a:ext cx="9279593" cy="3046988"/>
          </a:xfrm>
          <a:prstGeom prst="rect">
            <a:avLst/>
          </a:prstGeom>
          <a:noFill/>
        </p:spPr>
        <p:txBody>
          <a:bodyPr wrap="square">
            <a:spAutoFit/>
          </a:bodyPr>
          <a:lstStyle/>
          <a:p>
            <a:pPr marL="514350" indent="-514350" algn="just">
              <a:buFont typeface="+mj-lt"/>
              <a:buAutoNum type="arabicPeriod"/>
            </a:pPr>
            <a:r>
              <a:rPr lang="es-419" sz="3200">
                <a:solidFill>
                  <a:schemeClr val="tx1"/>
                </a:solidFill>
                <a:latin typeface="Montserrat Medium" panose="00000600000000000000" pitchFamily="2" charset="0"/>
              </a:rPr>
              <a:t>Inglés.</a:t>
            </a:r>
          </a:p>
          <a:p>
            <a:pPr marL="514350" indent="-514350" algn="just">
              <a:buClr>
                <a:schemeClr val="tx1"/>
              </a:buClr>
              <a:buFont typeface="+mj-lt"/>
              <a:buAutoNum type="arabicPeriod"/>
            </a:pPr>
            <a:r>
              <a:rPr lang="es-MX" sz="3200">
                <a:solidFill>
                  <a:schemeClr val="tx1"/>
                </a:solidFill>
                <a:latin typeface="Montserrat Medium" panose="00000600000000000000" pitchFamily="2" charset="0"/>
              </a:rPr>
              <a:t>Lenguajes de programación nivel I y II</a:t>
            </a:r>
            <a:r>
              <a:rPr lang="es-419" sz="3200">
                <a:solidFill>
                  <a:schemeClr val="tx1"/>
                </a:solidFill>
                <a:latin typeface="Montserrat Medium" panose="00000600000000000000" pitchFamily="2" charset="0"/>
              </a:rPr>
              <a:t>.</a:t>
            </a:r>
          </a:p>
          <a:p>
            <a:pPr marL="792163" indent="-792163" algn="just" defTabSz="792163">
              <a:buFont typeface="+mj-lt"/>
              <a:buAutoNum type="arabicPeriod"/>
            </a:pPr>
            <a:r>
              <a:rPr lang="es-MX" sz="3200">
                <a:solidFill>
                  <a:schemeClr val="tx1"/>
                </a:solidFill>
                <a:latin typeface="Montserrat Medium" panose="00000600000000000000" pitchFamily="2" charset="0"/>
              </a:rPr>
              <a:t>Desarrollo de sitios web con CMS </a:t>
            </a:r>
            <a:r>
              <a:rPr lang="es-MX" sz="3200" err="1">
                <a:solidFill>
                  <a:schemeClr val="tx1"/>
                </a:solidFill>
                <a:latin typeface="Montserrat Medium" panose="00000600000000000000" pitchFamily="2" charset="0"/>
              </a:rPr>
              <a:t>Wordpress</a:t>
            </a:r>
            <a:r>
              <a:rPr lang="es-419" sz="3200">
                <a:solidFill>
                  <a:schemeClr val="tx1"/>
                </a:solidFill>
                <a:latin typeface="Montserrat Medium" panose="00000600000000000000" pitchFamily="2" charset="0"/>
              </a:rPr>
              <a:t>.</a:t>
            </a:r>
          </a:p>
          <a:p>
            <a:pPr marL="514350" indent="-514350" algn="just">
              <a:buFont typeface="+mj-lt"/>
              <a:buAutoNum type="arabicPeriod"/>
            </a:pPr>
            <a:r>
              <a:rPr lang="es-419" sz="3200">
                <a:solidFill>
                  <a:schemeClr val="tx1"/>
                </a:solidFill>
                <a:latin typeface="Montserrat Medium" panose="00000600000000000000" pitchFamily="2" charset="0"/>
              </a:rPr>
              <a:t>Inteligencia emocional.</a:t>
            </a:r>
          </a:p>
          <a:p>
            <a:pPr marL="514350" indent="-514350" algn="just">
              <a:buFont typeface="+mj-lt"/>
              <a:buAutoNum type="arabicPeriod"/>
            </a:pPr>
            <a:r>
              <a:rPr lang="es-MX" sz="3200">
                <a:solidFill>
                  <a:schemeClr val="tx1"/>
                </a:solidFill>
                <a:latin typeface="Montserrat Medium" panose="00000600000000000000" pitchFamily="2" charset="0"/>
              </a:rPr>
              <a:t>Diseño Grafico: Photoshop.</a:t>
            </a:r>
            <a:endParaRPr lang="es-419" sz="3200">
              <a:solidFill>
                <a:schemeClr val="tx1"/>
              </a:solidFill>
              <a:latin typeface="Montserrat Medium" panose="00000600000000000000" pitchFamily="2" charset="0"/>
            </a:endParaRPr>
          </a:p>
        </p:txBody>
      </p:sp>
    </p:spTree>
    <p:extLst>
      <p:ext uri="{BB962C8B-B14F-4D97-AF65-F5344CB8AC3E}">
        <p14:creationId xmlns:p14="http://schemas.microsoft.com/office/powerpoint/2010/main" val="196119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611597" y="7454257"/>
            <a:ext cx="1630757" cy="891523"/>
          </a:xfrm>
          <a:prstGeom prst="rect">
            <a:avLst/>
          </a:prstGeom>
        </p:spPr>
      </p:pic>
      <p:pic>
        <p:nvPicPr>
          <p:cNvPr id="3" name="Imagen 2" descr="Icono&#10;&#10;Descripción generada automáticamente">
            <a:extLst>
              <a:ext uri="{FF2B5EF4-FFF2-40B4-BE49-F238E27FC236}">
                <a16:creationId xmlns:a16="http://schemas.microsoft.com/office/drawing/2014/main" id="{57BF549F-16A0-8BAF-0B59-9EA774B36EF1}"/>
              </a:ext>
            </a:extLst>
          </p:cNvPr>
          <p:cNvPicPr>
            <a:picLocks noChangeAspect="1"/>
          </p:cNvPicPr>
          <p:nvPr/>
        </p:nvPicPr>
        <p:blipFill>
          <a:blip r:embed="rId4"/>
          <a:stretch>
            <a:fillRect/>
          </a:stretch>
        </p:blipFill>
        <p:spPr>
          <a:xfrm>
            <a:off x="989403" y="4825673"/>
            <a:ext cx="3787140" cy="1448581"/>
          </a:xfrm>
          <a:prstGeom prst="rect">
            <a:avLst/>
          </a:prstGeom>
        </p:spPr>
      </p:pic>
      <p:pic>
        <p:nvPicPr>
          <p:cNvPr id="4" name="Imagen 3" descr="Icono&#10;&#10;Descripción generada automáticamente">
            <a:extLst>
              <a:ext uri="{FF2B5EF4-FFF2-40B4-BE49-F238E27FC236}">
                <a16:creationId xmlns:a16="http://schemas.microsoft.com/office/drawing/2014/main" id="{235B6723-F327-A724-7E06-A431A23214B8}"/>
              </a:ext>
            </a:extLst>
          </p:cNvPr>
          <p:cNvPicPr>
            <a:picLocks noChangeAspect="1"/>
          </p:cNvPicPr>
          <p:nvPr/>
        </p:nvPicPr>
        <p:blipFill>
          <a:blip r:embed="rId5"/>
          <a:stretch>
            <a:fillRect/>
          </a:stretch>
        </p:blipFill>
        <p:spPr>
          <a:xfrm>
            <a:off x="6810228" y="4924785"/>
            <a:ext cx="3787140" cy="1250357"/>
          </a:xfrm>
          <a:prstGeom prst="rect">
            <a:avLst/>
          </a:prstGeom>
        </p:spPr>
      </p:pic>
      <p:pic>
        <p:nvPicPr>
          <p:cNvPr id="5" name="Imagen 4">
            <a:extLst>
              <a:ext uri="{FF2B5EF4-FFF2-40B4-BE49-F238E27FC236}">
                <a16:creationId xmlns:a16="http://schemas.microsoft.com/office/drawing/2014/main" id="{A39ED595-7CAF-E1E3-02FC-6C4043BE4D47}"/>
              </a:ext>
            </a:extLst>
          </p:cNvPr>
          <p:cNvPicPr>
            <a:picLocks noChangeAspect="1"/>
          </p:cNvPicPr>
          <p:nvPr/>
        </p:nvPicPr>
        <p:blipFill>
          <a:blip r:embed="rId6"/>
          <a:stretch>
            <a:fillRect/>
          </a:stretch>
        </p:blipFill>
        <p:spPr>
          <a:xfrm>
            <a:off x="12035623" y="4978250"/>
            <a:ext cx="4489450" cy="1143426"/>
          </a:xfrm>
          <a:prstGeom prst="rect">
            <a:avLst/>
          </a:prstGeom>
        </p:spPr>
      </p:pic>
      <p:pic>
        <p:nvPicPr>
          <p:cNvPr id="6" name="Imagen 5" descr="Imagen que contiene Logotipo&#10;&#10;Descripción generada automáticamente">
            <a:extLst>
              <a:ext uri="{FF2B5EF4-FFF2-40B4-BE49-F238E27FC236}">
                <a16:creationId xmlns:a16="http://schemas.microsoft.com/office/drawing/2014/main" id="{14244B37-1D44-74AF-C051-3D612701572D}"/>
              </a:ext>
            </a:extLst>
          </p:cNvPr>
          <p:cNvPicPr>
            <a:picLocks noChangeAspect="1"/>
          </p:cNvPicPr>
          <p:nvPr/>
        </p:nvPicPr>
        <p:blipFill>
          <a:blip r:embed="rId7"/>
          <a:stretch>
            <a:fillRect/>
          </a:stretch>
        </p:blipFill>
        <p:spPr>
          <a:xfrm>
            <a:off x="17648955" y="4630695"/>
            <a:ext cx="4220016" cy="1838536"/>
          </a:xfrm>
          <a:prstGeom prst="rect">
            <a:avLst/>
          </a:prstGeom>
        </p:spPr>
      </p:pic>
      <p:grpSp>
        <p:nvGrpSpPr>
          <p:cNvPr id="7" name="Grupo 6">
            <a:extLst>
              <a:ext uri="{FF2B5EF4-FFF2-40B4-BE49-F238E27FC236}">
                <a16:creationId xmlns:a16="http://schemas.microsoft.com/office/drawing/2014/main" id="{C0BA2749-AD1A-7886-78F3-3BAA00B8FB3D}"/>
              </a:ext>
            </a:extLst>
          </p:cNvPr>
          <p:cNvGrpSpPr/>
          <p:nvPr/>
        </p:nvGrpSpPr>
        <p:grpSpPr>
          <a:xfrm>
            <a:off x="1253149" y="8431112"/>
            <a:ext cx="3259648" cy="1569660"/>
            <a:chOff x="1174239" y="6218193"/>
            <a:chExt cx="3259648" cy="1569660"/>
          </a:xfrm>
        </p:grpSpPr>
        <p:sp>
          <p:nvSpPr>
            <p:cNvPr id="8" name="TextBox 214">
              <a:extLst>
                <a:ext uri="{FF2B5EF4-FFF2-40B4-BE49-F238E27FC236}">
                  <a16:creationId xmlns:a16="http://schemas.microsoft.com/office/drawing/2014/main" id="{A20806E4-BAFA-FA5A-0179-06FEEDD46BC9}"/>
                </a:ext>
              </a:extLst>
            </p:cNvPr>
            <p:cNvSpPr txBox="1"/>
            <p:nvPr/>
          </p:nvSpPr>
          <p:spPr>
            <a:xfrm>
              <a:off x="1692356" y="6218193"/>
              <a:ext cx="2741531" cy="1569660"/>
            </a:xfrm>
            <a:prstGeom prst="rect">
              <a:avLst/>
            </a:prstGeom>
            <a:noFill/>
          </p:spPr>
          <p:txBody>
            <a:bodyPr wrap="square" rtlCol="0">
              <a:spAutoFit/>
            </a:bodyPr>
            <a:lstStyle/>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rPr>
                <a:t>PROGRAMA DE BECAS </a:t>
              </a:r>
            </a:p>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2400" b="1">
                  <a:solidFill>
                    <a:srgbClr val="262968"/>
                  </a:solidFill>
                  <a:latin typeface="Leto Sans" panose="040A0505020601020202" pitchFamily="82" charset="0"/>
                  <a:cs typeface="Baloo 2" panose="020B0604020202020204" charset="0"/>
                </a:rPr>
                <a:t>ENA Y ZAMORANO</a:t>
              </a:r>
              <a:endPar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endParaRPr>
            </a:p>
          </p:txBody>
        </p:sp>
        <p:cxnSp>
          <p:nvCxnSpPr>
            <p:cNvPr id="9" name="Conector recto 8">
              <a:extLst>
                <a:ext uri="{FF2B5EF4-FFF2-40B4-BE49-F238E27FC236}">
                  <a16:creationId xmlns:a16="http://schemas.microsoft.com/office/drawing/2014/main" id="{D7709185-3DFA-B355-4906-BC08558AB029}"/>
                </a:ext>
              </a:extLst>
            </p:cNvPr>
            <p:cNvCxnSpPr>
              <a:cxnSpLocks/>
            </p:cNvCxnSpPr>
            <p:nvPr/>
          </p:nvCxnSpPr>
          <p:spPr>
            <a:xfrm>
              <a:off x="1678069" y="6218193"/>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10" name="Imagen 9" descr="Logotipo&#10;&#10;Descripción generada automáticamente">
              <a:extLst>
                <a:ext uri="{FF2B5EF4-FFF2-40B4-BE49-F238E27FC236}">
                  <a16:creationId xmlns:a16="http://schemas.microsoft.com/office/drawing/2014/main" id="{E8C07193-F14F-866A-9B1E-4372AC2ECC33}"/>
                </a:ext>
              </a:extLst>
            </p:cNvPr>
            <p:cNvPicPr>
              <a:picLocks noChangeAspect="1"/>
            </p:cNvPicPr>
            <p:nvPr/>
          </p:nvPicPr>
          <p:blipFill rotWithShape="1">
            <a:blip r:embed="rId8"/>
            <a:srcRect r="90494"/>
            <a:stretch/>
          </p:blipFill>
          <p:spPr>
            <a:xfrm>
              <a:off x="1174239" y="6228608"/>
              <a:ext cx="442913" cy="1521408"/>
            </a:xfrm>
            <a:prstGeom prst="rect">
              <a:avLst/>
            </a:prstGeom>
          </p:spPr>
        </p:pic>
      </p:grpSp>
      <p:sp>
        <p:nvSpPr>
          <p:cNvPr id="11" name="TextBox 214">
            <a:extLst>
              <a:ext uri="{FF2B5EF4-FFF2-40B4-BE49-F238E27FC236}">
                <a16:creationId xmlns:a16="http://schemas.microsoft.com/office/drawing/2014/main" id="{8E9840D6-274F-04D2-E523-B95DE660BA5B}"/>
              </a:ext>
            </a:extLst>
          </p:cNvPr>
          <p:cNvSpPr txBox="1"/>
          <p:nvPr/>
        </p:nvSpPr>
        <p:spPr>
          <a:xfrm>
            <a:off x="-4619" y="9979287"/>
            <a:ext cx="5775184"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300</a:t>
            </a:r>
          </a:p>
          <a:p>
            <a:pPr algn="ctr" defTabSz="2437365">
              <a:buClr>
                <a:srgbClr val="25418D"/>
              </a:buClr>
              <a:buSzPts val="4200"/>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grpSp>
        <p:nvGrpSpPr>
          <p:cNvPr id="35" name="Grupo 34">
            <a:extLst>
              <a:ext uri="{FF2B5EF4-FFF2-40B4-BE49-F238E27FC236}">
                <a16:creationId xmlns:a16="http://schemas.microsoft.com/office/drawing/2014/main" id="{1C4DBBAD-5F7E-B462-6C41-12443CCF4DBB}"/>
              </a:ext>
            </a:extLst>
          </p:cNvPr>
          <p:cNvGrpSpPr/>
          <p:nvPr/>
        </p:nvGrpSpPr>
        <p:grpSpPr>
          <a:xfrm>
            <a:off x="7325890" y="8340322"/>
            <a:ext cx="2755817" cy="1751241"/>
            <a:chOff x="7117056" y="8003448"/>
            <a:chExt cx="2755817" cy="1751241"/>
          </a:xfrm>
        </p:grpSpPr>
        <p:sp>
          <p:nvSpPr>
            <p:cNvPr id="12" name="TextBox 214">
              <a:extLst>
                <a:ext uri="{FF2B5EF4-FFF2-40B4-BE49-F238E27FC236}">
                  <a16:creationId xmlns:a16="http://schemas.microsoft.com/office/drawing/2014/main" id="{E6AB0A8B-6893-9A5A-FB5D-E8E106654E7C}"/>
                </a:ext>
              </a:extLst>
            </p:cNvPr>
            <p:cNvSpPr txBox="1"/>
            <p:nvPr/>
          </p:nvSpPr>
          <p:spPr>
            <a:xfrm>
              <a:off x="7693230" y="8415999"/>
              <a:ext cx="2179643" cy="830997"/>
            </a:xfrm>
            <a:prstGeom prst="rect">
              <a:avLst/>
            </a:prstGeom>
            <a:noFill/>
          </p:spPr>
          <p:txBody>
            <a:bodyPr wrap="square" rtlCol="0">
              <a:spAutoFit/>
            </a:bodyPr>
            <a:lstStyle/>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2400" b="1">
                  <a:solidFill>
                    <a:srgbClr val="262968"/>
                  </a:solidFill>
                  <a:latin typeface="Leto Sans" panose="040A0505020601020202" pitchFamily="82" charset="0"/>
                  <a:cs typeface="Baloo 2" panose="020B0604020202020204" charset="0"/>
                </a:rPr>
                <a:t>PROYECTOS </a:t>
              </a:r>
            </a:p>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rPr>
                <a:t>ESPECIALES</a:t>
              </a:r>
            </a:p>
          </p:txBody>
        </p:sp>
        <p:cxnSp>
          <p:nvCxnSpPr>
            <p:cNvPr id="13" name="Conector recto 12">
              <a:extLst>
                <a:ext uri="{FF2B5EF4-FFF2-40B4-BE49-F238E27FC236}">
                  <a16:creationId xmlns:a16="http://schemas.microsoft.com/office/drawing/2014/main" id="{767708FF-E04C-B0B7-05E1-14A1ACDBA78B}"/>
                </a:ext>
              </a:extLst>
            </p:cNvPr>
            <p:cNvCxnSpPr>
              <a:cxnSpLocks/>
            </p:cNvCxnSpPr>
            <p:nvPr/>
          </p:nvCxnSpPr>
          <p:spPr>
            <a:xfrm>
              <a:off x="7609696" y="8003448"/>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14" name="Imagen 13" descr="Icono&#10;&#10;Descripción generada automáticamente">
              <a:extLst>
                <a:ext uri="{FF2B5EF4-FFF2-40B4-BE49-F238E27FC236}">
                  <a16:creationId xmlns:a16="http://schemas.microsoft.com/office/drawing/2014/main" id="{8F1EF17C-413E-922B-BEAA-97906DF584CB}"/>
                </a:ext>
              </a:extLst>
            </p:cNvPr>
            <p:cNvPicPr>
              <a:picLocks noChangeAspect="1"/>
            </p:cNvPicPr>
            <p:nvPr/>
          </p:nvPicPr>
          <p:blipFill rotWithShape="1">
            <a:blip r:embed="rId9"/>
            <a:srcRect r="92737"/>
            <a:stretch/>
          </p:blipFill>
          <p:spPr>
            <a:xfrm>
              <a:off x="7117056" y="8027476"/>
              <a:ext cx="399065" cy="1727213"/>
            </a:xfrm>
            <a:prstGeom prst="rect">
              <a:avLst/>
            </a:prstGeom>
          </p:spPr>
        </p:pic>
      </p:grpSp>
      <p:sp>
        <p:nvSpPr>
          <p:cNvPr id="15" name="TextBox 214">
            <a:extLst>
              <a:ext uri="{FF2B5EF4-FFF2-40B4-BE49-F238E27FC236}">
                <a16:creationId xmlns:a16="http://schemas.microsoft.com/office/drawing/2014/main" id="{C856A727-CE67-BFDB-0797-4A5E6821B044}"/>
              </a:ext>
            </a:extLst>
          </p:cNvPr>
          <p:cNvSpPr txBox="1"/>
          <p:nvPr/>
        </p:nvSpPr>
        <p:spPr>
          <a:xfrm>
            <a:off x="5334036" y="9979287"/>
            <a:ext cx="6739525" cy="2062103"/>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8,265</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a:p>
            <a:pPr defTabSz="2437365">
              <a:buClr>
                <a:srgbClr val="25418D"/>
              </a:buClr>
              <a:buSzPts val="4200"/>
              <a:defRPr/>
            </a:pPr>
            <a:r>
              <a:rPr lang="en-US" sz="3200">
                <a:solidFill>
                  <a:schemeClr val="dk1"/>
                </a:solidFill>
                <a:latin typeface="Montserrat Medium" panose="00000600000000000000" pitchFamily="2" charset="0"/>
                <a:cs typeface="Kanit ExtraBold"/>
              </a:rPr>
              <a:t>- 1,535 </a:t>
            </a:r>
            <a:r>
              <a:rPr lang="en-US" sz="3200" err="1">
                <a:solidFill>
                  <a:schemeClr val="dk1"/>
                </a:solidFill>
                <a:latin typeface="Montserrat Medium" panose="00000600000000000000" pitchFamily="2" charset="0"/>
                <a:cs typeface="Kanit ExtraBold"/>
              </a:rPr>
              <a:t>Jóvenes</a:t>
            </a:r>
            <a:endParaRPr lang="en-US" sz="3200">
              <a:solidFill>
                <a:schemeClr val="dk1"/>
              </a:solidFill>
              <a:latin typeface="Montserrat Medium" panose="00000600000000000000" pitchFamily="2" charset="0"/>
              <a:cs typeface="Kanit ExtraBold"/>
            </a:endParaRPr>
          </a:p>
          <a:p>
            <a:pPr defTabSz="2437365">
              <a:buClr>
                <a:srgbClr val="25418D"/>
              </a:buClr>
              <a:buSzPts val="4200"/>
              <a:defRPr/>
            </a:pPr>
            <a:r>
              <a:rPr lang="en-US" sz="3200">
                <a:solidFill>
                  <a:schemeClr val="dk1"/>
                </a:solidFill>
                <a:latin typeface="Montserrat Medium" panose="00000600000000000000" pitchFamily="2" charset="0"/>
                <a:cs typeface="Kanit ExtraBold"/>
              </a:rPr>
              <a:t>- 6,730 población vulnerable</a:t>
            </a:r>
          </a:p>
        </p:txBody>
      </p:sp>
      <p:sp>
        <p:nvSpPr>
          <p:cNvPr id="16" name="TextBox 214">
            <a:extLst>
              <a:ext uri="{FF2B5EF4-FFF2-40B4-BE49-F238E27FC236}">
                <a16:creationId xmlns:a16="http://schemas.microsoft.com/office/drawing/2014/main" id="{5C9FC6BF-C3CF-6462-CED7-C2562989EBA1}"/>
              </a:ext>
            </a:extLst>
          </p:cNvPr>
          <p:cNvSpPr txBox="1"/>
          <p:nvPr/>
        </p:nvSpPr>
        <p:spPr>
          <a:xfrm>
            <a:off x="11392756" y="6235451"/>
            <a:ext cx="5775184"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27,385</a:t>
            </a:r>
          </a:p>
          <a:p>
            <a:pPr algn="ctr" defTabSz="2437365">
              <a:buClr>
                <a:srgbClr val="25418D"/>
              </a:buClr>
              <a:buSzPts val="4200"/>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sp>
        <p:nvSpPr>
          <p:cNvPr id="17" name="TextBox 214">
            <a:extLst>
              <a:ext uri="{FF2B5EF4-FFF2-40B4-BE49-F238E27FC236}">
                <a16:creationId xmlns:a16="http://schemas.microsoft.com/office/drawing/2014/main" id="{B538825C-8AB3-37F4-8AFF-F5EEAAE05969}"/>
              </a:ext>
            </a:extLst>
          </p:cNvPr>
          <p:cNvSpPr txBox="1"/>
          <p:nvPr/>
        </p:nvSpPr>
        <p:spPr>
          <a:xfrm>
            <a:off x="7006574" y="6235451"/>
            <a:ext cx="3394448"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2,778</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sp>
        <p:nvSpPr>
          <p:cNvPr id="18" name="TextBox 214">
            <a:extLst>
              <a:ext uri="{FF2B5EF4-FFF2-40B4-BE49-F238E27FC236}">
                <a16:creationId xmlns:a16="http://schemas.microsoft.com/office/drawing/2014/main" id="{440D087E-667E-8DE7-68AE-AE271DC1DB2E}"/>
              </a:ext>
            </a:extLst>
          </p:cNvPr>
          <p:cNvSpPr txBox="1"/>
          <p:nvPr/>
        </p:nvSpPr>
        <p:spPr>
          <a:xfrm>
            <a:off x="16871371" y="6235451"/>
            <a:ext cx="5775184"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22,821</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sp>
        <p:nvSpPr>
          <p:cNvPr id="19" name="TextBox 214">
            <a:extLst>
              <a:ext uri="{FF2B5EF4-FFF2-40B4-BE49-F238E27FC236}">
                <a16:creationId xmlns:a16="http://schemas.microsoft.com/office/drawing/2014/main" id="{FE5A6E62-ACD1-ADE6-72B2-F256DF9BA365}"/>
              </a:ext>
            </a:extLst>
          </p:cNvPr>
          <p:cNvSpPr txBox="1"/>
          <p:nvPr/>
        </p:nvSpPr>
        <p:spPr>
          <a:xfrm>
            <a:off x="-4619" y="6235451"/>
            <a:ext cx="5775184"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943</a:t>
            </a:r>
          </a:p>
          <a:p>
            <a:pPr algn="ctr" defTabSz="2437365">
              <a:buClr>
                <a:srgbClr val="25418D"/>
              </a:buClr>
              <a:buSzPts val="4200"/>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grpSp>
        <p:nvGrpSpPr>
          <p:cNvPr id="34" name="Grupo 33">
            <a:extLst>
              <a:ext uri="{FF2B5EF4-FFF2-40B4-BE49-F238E27FC236}">
                <a16:creationId xmlns:a16="http://schemas.microsoft.com/office/drawing/2014/main" id="{D1BBCD0A-F74A-753A-DDC5-38686BC5CED5}"/>
              </a:ext>
            </a:extLst>
          </p:cNvPr>
          <p:cNvGrpSpPr/>
          <p:nvPr/>
        </p:nvGrpSpPr>
        <p:grpSpPr>
          <a:xfrm>
            <a:off x="11844915" y="8432096"/>
            <a:ext cx="4870866" cy="1567693"/>
            <a:chOff x="11701726" y="8118914"/>
            <a:chExt cx="4870866" cy="1567693"/>
          </a:xfrm>
        </p:grpSpPr>
        <p:sp>
          <p:nvSpPr>
            <p:cNvPr id="20" name="TextBox 214">
              <a:extLst>
                <a:ext uri="{FF2B5EF4-FFF2-40B4-BE49-F238E27FC236}">
                  <a16:creationId xmlns:a16="http://schemas.microsoft.com/office/drawing/2014/main" id="{50B7ECA6-2F7C-0E3A-2933-9F3F20286640}"/>
                </a:ext>
              </a:extLst>
            </p:cNvPr>
            <p:cNvSpPr txBox="1"/>
            <p:nvPr/>
          </p:nvSpPr>
          <p:spPr>
            <a:xfrm>
              <a:off x="12172840" y="8283000"/>
              <a:ext cx="4399752" cy="1200329"/>
            </a:xfrm>
            <a:prstGeom prst="rect">
              <a:avLst/>
            </a:prstGeom>
            <a:noFill/>
          </p:spPr>
          <p:txBody>
            <a:bodyPr wrap="square" rtlCol="0">
              <a:spAutoFit/>
            </a:bodyPr>
            <a:lstStyle/>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2400" b="1">
                  <a:solidFill>
                    <a:srgbClr val="262968"/>
                  </a:solidFill>
                  <a:latin typeface="Leto Sans" panose="040A0505020601020202" pitchFamily="82" charset="0"/>
                  <a:cs typeface="Baloo 2" panose="020B0604020202020204" charset="0"/>
                </a:rPr>
                <a:t>PROGRAMA EMPRESARIOS JUVENILES INSAFORP - MINED </a:t>
              </a:r>
              <a:endPar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endParaRPr>
            </a:p>
          </p:txBody>
        </p:sp>
        <p:cxnSp>
          <p:nvCxnSpPr>
            <p:cNvPr id="21" name="Conector recto 20">
              <a:extLst>
                <a:ext uri="{FF2B5EF4-FFF2-40B4-BE49-F238E27FC236}">
                  <a16:creationId xmlns:a16="http://schemas.microsoft.com/office/drawing/2014/main" id="{EC8F26E4-9E12-9BBF-7B26-22F79E69278E}"/>
                </a:ext>
              </a:extLst>
            </p:cNvPr>
            <p:cNvCxnSpPr>
              <a:cxnSpLocks/>
            </p:cNvCxnSpPr>
            <p:nvPr/>
          </p:nvCxnSpPr>
          <p:spPr>
            <a:xfrm>
              <a:off x="12132911" y="8118914"/>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22" name="Imagen 21" descr="Icono&#10;&#10;Descripción generada automáticamente con confianza baja">
              <a:extLst>
                <a:ext uri="{FF2B5EF4-FFF2-40B4-BE49-F238E27FC236}">
                  <a16:creationId xmlns:a16="http://schemas.microsoft.com/office/drawing/2014/main" id="{58FBCCB4-16AD-FD6B-E537-6DC98E4CFEE0}"/>
                </a:ext>
              </a:extLst>
            </p:cNvPr>
            <p:cNvPicPr>
              <a:picLocks noChangeAspect="1"/>
            </p:cNvPicPr>
            <p:nvPr/>
          </p:nvPicPr>
          <p:blipFill rotWithShape="1">
            <a:blip r:embed="rId10"/>
            <a:srcRect r="95477"/>
            <a:stretch/>
          </p:blipFill>
          <p:spPr>
            <a:xfrm>
              <a:off x="11701726" y="8273697"/>
              <a:ext cx="347652" cy="1323439"/>
            </a:xfrm>
            <a:prstGeom prst="rect">
              <a:avLst/>
            </a:prstGeom>
          </p:spPr>
        </p:pic>
      </p:grpSp>
      <p:sp>
        <p:nvSpPr>
          <p:cNvPr id="23" name="TextBox 214">
            <a:extLst>
              <a:ext uri="{FF2B5EF4-FFF2-40B4-BE49-F238E27FC236}">
                <a16:creationId xmlns:a16="http://schemas.microsoft.com/office/drawing/2014/main" id="{9D1DDE85-D749-8B8B-2822-3937FC74544C}"/>
              </a:ext>
            </a:extLst>
          </p:cNvPr>
          <p:cNvSpPr txBox="1"/>
          <p:nvPr/>
        </p:nvSpPr>
        <p:spPr>
          <a:xfrm>
            <a:off x="11392756" y="9979287"/>
            <a:ext cx="5775184"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18,452</a:t>
            </a:r>
          </a:p>
          <a:p>
            <a:pPr algn="ctr" defTabSz="2437365">
              <a:buClr>
                <a:srgbClr val="25418D"/>
              </a:buClr>
              <a:buSzPts val="4200"/>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grpSp>
        <p:nvGrpSpPr>
          <p:cNvPr id="33" name="Grupo 32">
            <a:extLst>
              <a:ext uri="{FF2B5EF4-FFF2-40B4-BE49-F238E27FC236}">
                <a16:creationId xmlns:a16="http://schemas.microsoft.com/office/drawing/2014/main" id="{03EF1334-45CB-F2D9-254F-5E79CF3A64F7}"/>
              </a:ext>
            </a:extLst>
          </p:cNvPr>
          <p:cNvGrpSpPr/>
          <p:nvPr/>
        </p:nvGrpSpPr>
        <p:grpSpPr>
          <a:xfrm>
            <a:off x="18132138" y="8294431"/>
            <a:ext cx="3253650" cy="1843022"/>
            <a:chOff x="17222379" y="8062902"/>
            <a:chExt cx="3253650" cy="1843022"/>
          </a:xfrm>
        </p:grpSpPr>
        <p:sp>
          <p:nvSpPr>
            <p:cNvPr id="24" name="TextBox 214">
              <a:extLst>
                <a:ext uri="{FF2B5EF4-FFF2-40B4-BE49-F238E27FC236}">
                  <a16:creationId xmlns:a16="http://schemas.microsoft.com/office/drawing/2014/main" id="{AC2A80A6-1254-7FDA-3452-29757B37F2EE}"/>
                </a:ext>
              </a:extLst>
            </p:cNvPr>
            <p:cNvSpPr txBox="1"/>
            <p:nvPr/>
          </p:nvSpPr>
          <p:spPr>
            <a:xfrm>
              <a:off x="17636236" y="8345780"/>
              <a:ext cx="2839793" cy="1200329"/>
            </a:xfrm>
            <a:prstGeom prst="rect">
              <a:avLst/>
            </a:prstGeom>
            <a:noFill/>
          </p:spPr>
          <p:txBody>
            <a:bodyPr wrap="square" rtlCol="0">
              <a:spAutoFit/>
            </a:bodyPr>
            <a:lstStyle/>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rPr>
                <a:t>CURSOS </a:t>
              </a:r>
              <a:r>
                <a:rPr lang="en-US" sz="2400" b="1">
                  <a:solidFill>
                    <a:srgbClr val="262968"/>
                  </a:solidFill>
                  <a:latin typeface="Leto Sans" panose="040A0505020601020202" pitchFamily="82" charset="0"/>
                  <a:cs typeface="Baloo 2" panose="020B0604020202020204" charset="0"/>
                </a:rPr>
                <a:t>CON</a:t>
              </a:r>
              <a:endPar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endParaRPr>
            </a:p>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2400" b="1">
                  <a:solidFill>
                    <a:srgbClr val="262968"/>
                  </a:solidFill>
                  <a:latin typeface="Leto Sans" panose="040A0505020601020202" pitchFamily="82" charset="0"/>
                  <a:cs typeface="Baloo 2" panose="020B0604020202020204" charset="0"/>
                </a:rPr>
                <a:t>HERRAMIENTAS </a:t>
              </a:r>
            </a:p>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2400" b="1" u="none" strike="noStrike" kern="0" cap="none" spc="0" normalizeH="0" baseline="0" noProof="0">
                  <a:ln>
                    <a:noFill/>
                  </a:ln>
                  <a:solidFill>
                    <a:srgbClr val="262968"/>
                  </a:solidFill>
                  <a:uLnTx/>
                  <a:uFillTx/>
                  <a:latin typeface="Leto Sans" panose="040A0505020601020202" pitchFamily="82" charset="0"/>
                  <a:cs typeface="Baloo 2" panose="020B0604020202020204" charset="0"/>
                  <a:sym typeface="Arial"/>
                </a:rPr>
                <a:t>TECNOLÓGICAS </a:t>
              </a:r>
            </a:p>
          </p:txBody>
        </p:sp>
        <p:cxnSp>
          <p:nvCxnSpPr>
            <p:cNvPr id="25" name="Conector recto 24">
              <a:extLst>
                <a:ext uri="{FF2B5EF4-FFF2-40B4-BE49-F238E27FC236}">
                  <a16:creationId xmlns:a16="http://schemas.microsoft.com/office/drawing/2014/main" id="{0F105F92-8935-7B38-7E22-D050E97A2AAA}"/>
                </a:ext>
              </a:extLst>
            </p:cNvPr>
            <p:cNvCxnSpPr>
              <a:cxnSpLocks/>
            </p:cNvCxnSpPr>
            <p:nvPr/>
          </p:nvCxnSpPr>
          <p:spPr>
            <a:xfrm>
              <a:off x="17636236" y="8062902"/>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26" name="Imagen 25" descr="Imagen que contiene Icono&#10;&#10;Descripción generada automáticamente">
              <a:extLst>
                <a:ext uri="{FF2B5EF4-FFF2-40B4-BE49-F238E27FC236}">
                  <a16:creationId xmlns:a16="http://schemas.microsoft.com/office/drawing/2014/main" id="{5D793B3A-A9BC-302E-8374-364D7CEF5E80}"/>
                </a:ext>
              </a:extLst>
            </p:cNvPr>
            <p:cNvPicPr>
              <a:picLocks noChangeAspect="1"/>
            </p:cNvPicPr>
            <p:nvPr/>
          </p:nvPicPr>
          <p:blipFill rotWithShape="1">
            <a:blip r:embed="rId11"/>
            <a:srcRect r="92670"/>
            <a:stretch/>
          </p:blipFill>
          <p:spPr>
            <a:xfrm>
              <a:off x="17222379" y="8263295"/>
              <a:ext cx="233615" cy="1642629"/>
            </a:xfrm>
            <a:prstGeom prst="rect">
              <a:avLst/>
            </a:prstGeom>
          </p:spPr>
        </p:pic>
      </p:grpSp>
      <p:sp>
        <p:nvSpPr>
          <p:cNvPr id="27" name="TextBox 214">
            <a:extLst>
              <a:ext uri="{FF2B5EF4-FFF2-40B4-BE49-F238E27FC236}">
                <a16:creationId xmlns:a16="http://schemas.microsoft.com/office/drawing/2014/main" id="{B8A223C8-17A4-D2E4-AC57-E34E9D11362A}"/>
              </a:ext>
            </a:extLst>
          </p:cNvPr>
          <p:cNvSpPr txBox="1"/>
          <p:nvPr/>
        </p:nvSpPr>
        <p:spPr>
          <a:xfrm>
            <a:off x="16871371" y="9979287"/>
            <a:ext cx="5775184" cy="1077218"/>
          </a:xfrm>
          <a:prstGeom prst="rect">
            <a:avLst/>
          </a:prstGeom>
          <a:noFill/>
        </p:spPr>
        <p:txBody>
          <a:bodyPr wrap="square" rtlCol="0">
            <a:spAutoFit/>
          </a:bodyPr>
          <a:lstStyle/>
          <a:p>
            <a:pPr algn="ctr" defTabSz="2437365">
              <a:buClr>
                <a:srgbClr val="25418D"/>
              </a:buClr>
              <a:buSzPts val="4200"/>
              <a:defRPr/>
            </a:pPr>
            <a:r>
              <a:rPr lang="en-US" sz="3200">
                <a:solidFill>
                  <a:schemeClr val="dk1"/>
                </a:solidFill>
                <a:latin typeface="Montserrat Medium" panose="00000600000000000000" pitchFamily="2" charset="0"/>
                <a:cs typeface="Kanit ExtraBold"/>
              </a:rPr>
              <a:t>4,989</a:t>
            </a:r>
          </a:p>
          <a:p>
            <a:pPr marL="0" marR="0" lvl="0" indent="0" algn="ctr" defTabSz="2437365" rtl="0" eaLnBrk="1" fontAlgn="auto" latinLnBrk="0" hangingPunct="1">
              <a:lnSpc>
                <a:spcPct val="100000"/>
              </a:lnSpc>
              <a:spcBef>
                <a:spcPts val="0"/>
              </a:spcBef>
              <a:spcAft>
                <a:spcPts val="0"/>
              </a:spcAft>
              <a:buClr>
                <a:srgbClr val="25418D"/>
              </a:buClr>
              <a:buSzPts val="4200"/>
              <a:buFont typeface="Arial"/>
              <a:buNone/>
              <a:tabLst/>
              <a:defRPr/>
            </a:pP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sp>
        <p:nvSpPr>
          <p:cNvPr id="28" name="TextBox 214">
            <a:extLst>
              <a:ext uri="{FF2B5EF4-FFF2-40B4-BE49-F238E27FC236}">
                <a16:creationId xmlns:a16="http://schemas.microsoft.com/office/drawing/2014/main" id="{558C84B5-65D6-E34F-5C3C-6A4B07C09493}"/>
              </a:ext>
            </a:extLst>
          </p:cNvPr>
          <p:cNvSpPr txBox="1"/>
          <p:nvPr/>
        </p:nvSpPr>
        <p:spPr>
          <a:xfrm>
            <a:off x="791458" y="839723"/>
            <a:ext cx="14333317" cy="923330"/>
          </a:xfrm>
          <a:prstGeom prst="rect">
            <a:avLst/>
          </a:prstGeom>
          <a:noFill/>
        </p:spPr>
        <p:txBody>
          <a:bodyPr wrap="square" rtlCol="0">
            <a:spAutoFit/>
          </a:bodyPr>
          <a:lstStyle/>
          <a:p>
            <a:pPr algn="ctr" defTabSz="2437365">
              <a:buClr>
                <a:srgbClr val="25418D"/>
              </a:buClr>
              <a:buSzPts val="4200"/>
              <a:defRPr/>
            </a:pPr>
            <a:r>
              <a:rPr lang="es-SV" sz="5400">
                <a:solidFill>
                  <a:schemeClr val="dk1"/>
                </a:solidFill>
                <a:latin typeface="Kanit ExtraBold"/>
                <a:cs typeface="Kanit ExtraBold"/>
                <a:sym typeface="Baloo 2 ExtraBold"/>
              </a:rPr>
              <a:t>Ejecución Gerencia de Formación Inicial</a:t>
            </a:r>
            <a:endParaRPr lang="es-419" sz="5400">
              <a:solidFill>
                <a:schemeClr val="dk1"/>
              </a:solidFill>
              <a:latin typeface="Kanit ExtraBold"/>
              <a:cs typeface="Kanit ExtraBold"/>
              <a:sym typeface="Baloo 2 ExtraBold"/>
            </a:endParaRPr>
          </a:p>
        </p:txBody>
      </p:sp>
      <p:sp>
        <p:nvSpPr>
          <p:cNvPr id="29" name="TextBox 214">
            <a:extLst>
              <a:ext uri="{FF2B5EF4-FFF2-40B4-BE49-F238E27FC236}">
                <a16:creationId xmlns:a16="http://schemas.microsoft.com/office/drawing/2014/main" id="{526106AA-4FC7-5E07-C783-F4E404C08950}"/>
              </a:ext>
            </a:extLst>
          </p:cNvPr>
          <p:cNvSpPr txBox="1"/>
          <p:nvPr/>
        </p:nvSpPr>
        <p:spPr>
          <a:xfrm>
            <a:off x="1293703" y="1537010"/>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sp>
        <p:nvSpPr>
          <p:cNvPr id="30" name="TextBox 214">
            <a:extLst>
              <a:ext uri="{FF2B5EF4-FFF2-40B4-BE49-F238E27FC236}">
                <a16:creationId xmlns:a16="http://schemas.microsoft.com/office/drawing/2014/main" id="{D95D08E9-D8FF-2108-592A-4FE9B66B1CBD}"/>
              </a:ext>
            </a:extLst>
          </p:cNvPr>
          <p:cNvSpPr txBox="1"/>
          <p:nvPr/>
        </p:nvSpPr>
        <p:spPr>
          <a:xfrm>
            <a:off x="6866692" y="3460441"/>
            <a:ext cx="9052128" cy="769441"/>
          </a:xfrm>
          <a:prstGeom prst="rect">
            <a:avLst/>
          </a:prstGeom>
          <a:noFill/>
        </p:spPr>
        <p:txBody>
          <a:bodyPr wrap="square" rtlCol="0">
            <a:spAutoFit/>
          </a:bodyPr>
          <a:lstStyle/>
          <a:p>
            <a:pPr algn="ctr" defTabSz="2437365">
              <a:buClr>
                <a:srgbClr val="25418D"/>
              </a:buClr>
              <a:buSzPts val="4200"/>
              <a:defRPr/>
            </a:pPr>
            <a:r>
              <a:rPr lang="en-US" sz="4400">
                <a:solidFill>
                  <a:schemeClr val="dk1"/>
                </a:solidFill>
                <a:latin typeface="Kanit ExtraBold"/>
                <a:cs typeface="Kanit ExtraBold"/>
              </a:rPr>
              <a:t>EJECUCIÓN POR PROGRAMAS</a:t>
            </a:r>
          </a:p>
        </p:txBody>
      </p:sp>
    </p:spTree>
    <p:extLst>
      <p:ext uri="{BB962C8B-B14F-4D97-AF65-F5344CB8AC3E}">
        <p14:creationId xmlns:p14="http://schemas.microsoft.com/office/powerpoint/2010/main" val="1515958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43"/>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2" name="Google Shape;2182;p43"/>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3" name="Google Shape;2183;p43"/>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4" name="Google Shape;2184;p43"/>
          <p:cNvSpPr/>
          <p:nvPr/>
        </p:nvSpPr>
        <p:spPr>
          <a:xfrm>
            <a:off x="1903891"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5" name="Google Shape;2185;p43"/>
          <p:cNvSpPr/>
          <p:nvPr/>
        </p:nvSpPr>
        <p:spPr>
          <a:xfrm>
            <a:off x="4189026"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6" name="Google Shape;2186;p43"/>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7" name="Google Shape;2187;p43"/>
          <p:cNvSpPr txBox="1">
            <a:spLocks noGrp="1"/>
          </p:cNvSpPr>
          <p:nvPr>
            <p:ph type="subTitle" idx="1"/>
          </p:nvPr>
        </p:nvSpPr>
        <p:spPr>
          <a:xfrm>
            <a:off x="1919233" y="8054887"/>
            <a:ext cx="20538650" cy="1149301"/>
          </a:xfrm>
          <a:prstGeom prst="rect">
            <a:avLst/>
          </a:prstGeom>
        </p:spPr>
        <p:txBody>
          <a:bodyPr spcFirstLastPara="1" wrap="square" lIns="239938" tIns="243737" rIns="239938" bIns="243737" anchor="t" anchorCtr="0">
            <a:noAutofit/>
          </a:bodyPr>
          <a:lstStyle/>
          <a:p>
            <a:pPr marL="0" indent="0"/>
            <a:r>
              <a:rPr lang="es-SV" sz="8000"/>
              <a:t>Julio – Septiembre 2022</a:t>
            </a:r>
          </a:p>
        </p:txBody>
      </p:sp>
      <p:sp>
        <p:nvSpPr>
          <p:cNvPr id="2188" name="Google Shape;2188;p43"/>
          <p:cNvSpPr txBox="1">
            <a:spLocks noGrp="1"/>
          </p:cNvSpPr>
          <p:nvPr>
            <p:ph type="title"/>
          </p:nvPr>
        </p:nvSpPr>
        <p:spPr>
          <a:xfrm>
            <a:off x="1919233" y="6313742"/>
            <a:ext cx="20538650" cy="2626516"/>
          </a:xfrm>
          <a:prstGeom prst="rect">
            <a:avLst/>
          </a:prstGeom>
        </p:spPr>
        <p:txBody>
          <a:bodyPr spcFirstLastPara="1" wrap="square" lIns="239938" tIns="243737" rIns="239938" bIns="243737" anchor="t" anchorCtr="0">
            <a:noAutofit/>
          </a:bodyPr>
          <a:lstStyle/>
          <a:p>
            <a:r>
              <a:rPr lang="en" sz="11600">
                <a:solidFill>
                  <a:schemeClr val="lt2"/>
                </a:solidFill>
              </a:rPr>
              <a:t>ACTIVIDADES</a:t>
            </a:r>
            <a:r>
              <a:rPr lang="en" sz="11600"/>
              <a:t> RELEVANTES</a:t>
            </a:r>
            <a:endParaRPr sz="11600"/>
          </a:p>
        </p:txBody>
      </p:sp>
      <p:sp>
        <p:nvSpPr>
          <p:cNvPr id="2189" name="Google Shape;2189;p43"/>
          <p:cNvSpPr txBox="1">
            <a:spLocks noGrp="1"/>
          </p:cNvSpPr>
          <p:nvPr>
            <p:ph type="title" idx="2"/>
          </p:nvPr>
        </p:nvSpPr>
        <p:spPr>
          <a:xfrm>
            <a:off x="10844908" y="3626442"/>
            <a:ext cx="2687300" cy="2687300"/>
          </a:xfrm>
          <a:prstGeom prst="rect">
            <a:avLst/>
          </a:prstGeom>
        </p:spPr>
        <p:txBody>
          <a:bodyPr spcFirstLastPara="1" wrap="square" lIns="239938" tIns="243737" rIns="239938" bIns="243737" anchor="ctr" anchorCtr="0">
            <a:noAutofit/>
          </a:bodyPr>
          <a:lstStyle/>
          <a:p>
            <a:r>
              <a:rPr lang="en"/>
              <a:t>1</a:t>
            </a:r>
            <a:endParaRPr/>
          </a:p>
        </p:txBody>
      </p:sp>
      <p:sp>
        <p:nvSpPr>
          <p:cNvPr id="2190" name="Google Shape;2190;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1" name="Google Shape;2191;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2" name="Google Shape;2192;p43"/>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3" name="Google Shape;2193;p43"/>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4" name="Google Shape;2194;p43"/>
          <p:cNvSpPr/>
          <p:nvPr/>
        </p:nvSpPr>
        <p:spPr>
          <a:xfrm>
            <a:off x="1561470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5" name="Google Shape;2195;p43"/>
          <p:cNvSpPr/>
          <p:nvPr/>
        </p:nvSpPr>
        <p:spPr>
          <a:xfrm>
            <a:off x="17899833"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6" name="Google Shape;2196;p43"/>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7" name="Google Shape;2197;p43"/>
          <p:cNvSpPr/>
          <p:nvPr/>
        </p:nvSpPr>
        <p:spPr>
          <a:xfrm>
            <a:off x="17899833"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8" name="Google Shape;2198;p43"/>
          <p:cNvSpPr/>
          <p:nvPr/>
        </p:nvSpPr>
        <p:spPr>
          <a:xfrm>
            <a:off x="20185009"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9" name="Google Shape;2199;p43"/>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0" name="Google Shape;2200;p43"/>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1" name="Google Shape;2201;p43"/>
          <p:cNvSpPr/>
          <p:nvPr/>
        </p:nvSpPr>
        <p:spPr>
          <a:xfrm>
            <a:off x="1104443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2" name="Google Shape;2202;p43"/>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3" name="Google Shape;2203;p43"/>
          <p:cNvSpPr/>
          <p:nvPr/>
        </p:nvSpPr>
        <p:spPr>
          <a:xfrm>
            <a:off x="1561470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4" name="Google Shape;2204;p43"/>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205" name="Google Shape;2205;p43"/>
          <p:cNvGrpSpPr/>
          <p:nvPr/>
        </p:nvGrpSpPr>
        <p:grpSpPr>
          <a:xfrm>
            <a:off x="2332335" y="458714"/>
            <a:ext cx="1431880" cy="1828358"/>
            <a:chOff x="2234450" y="-2381700"/>
            <a:chExt cx="404500" cy="518025"/>
          </a:xfrm>
        </p:grpSpPr>
        <p:sp>
          <p:nvSpPr>
            <p:cNvPr id="2206" name="Google Shape;2206;p43"/>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7" name="Google Shape;2207;p43"/>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8" name="Google Shape;2208;p43"/>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9" name="Google Shape;2209;p43"/>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10" name="Google Shape;2210;p43"/>
          <p:cNvGrpSpPr/>
          <p:nvPr/>
        </p:nvGrpSpPr>
        <p:grpSpPr>
          <a:xfrm>
            <a:off x="4617515" y="458714"/>
            <a:ext cx="1431792" cy="1828358"/>
            <a:chOff x="2923850" y="-2381625"/>
            <a:chExt cx="404475" cy="518025"/>
          </a:xfrm>
        </p:grpSpPr>
        <p:sp>
          <p:nvSpPr>
            <p:cNvPr id="2211" name="Google Shape;2211;p43"/>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2" name="Google Shape;2212;p43"/>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3" name="Google Shape;2213;p43"/>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4" name="Google Shape;2214;p43"/>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5" name="Google Shape;2215;p43"/>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6" name="Google Shape;2216;p43"/>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7" name="Google Shape;2217;p43"/>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8" name="Google Shape;2218;p43"/>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9" name="Google Shape;2219;p43"/>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0" name="Google Shape;2220;p43"/>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1" name="Google Shape;2221;p43"/>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222" name="Google Shape;2222;p43"/>
          <p:cNvSpPr/>
          <p:nvPr/>
        </p:nvSpPr>
        <p:spPr>
          <a:xfrm>
            <a:off x="16043156" y="458751"/>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223" name="Google Shape;2223;p43"/>
          <p:cNvGrpSpPr/>
          <p:nvPr/>
        </p:nvGrpSpPr>
        <p:grpSpPr>
          <a:xfrm>
            <a:off x="18360577" y="459349"/>
            <a:ext cx="1365639" cy="1828180"/>
            <a:chOff x="7926140" y="-3342469"/>
            <a:chExt cx="447730" cy="597444"/>
          </a:xfrm>
        </p:grpSpPr>
        <p:sp>
          <p:nvSpPr>
            <p:cNvPr id="2224" name="Google Shape;2224;p43"/>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5" name="Google Shape;2225;p43"/>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6" name="Google Shape;2226;p43"/>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7" name="Google Shape;2227;p43"/>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8" name="Google Shape;2228;p43"/>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9" name="Google Shape;2229;p43"/>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0" name="Google Shape;2230;p43"/>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31" name="Google Shape;2231;p43"/>
          <p:cNvGrpSpPr/>
          <p:nvPr/>
        </p:nvGrpSpPr>
        <p:grpSpPr>
          <a:xfrm>
            <a:off x="18328276" y="2744276"/>
            <a:ext cx="1431862" cy="1828321"/>
            <a:chOff x="855375" y="-1139350"/>
            <a:chExt cx="404525" cy="517975"/>
          </a:xfrm>
        </p:grpSpPr>
        <p:sp>
          <p:nvSpPr>
            <p:cNvPr id="2232" name="Google Shape;2232;p43"/>
            <p:cNvSpPr/>
            <p:nvPr/>
          </p:nvSpPr>
          <p:spPr>
            <a:xfrm>
              <a:off x="855375" y="-1139350"/>
              <a:ext cx="404525" cy="517975"/>
            </a:xfrm>
            <a:custGeom>
              <a:avLst/>
              <a:gdLst/>
              <a:ahLst/>
              <a:cxnLst/>
              <a:rect l="l" t="t" r="r" b="b"/>
              <a:pathLst>
                <a:path w="16181" h="20719" extrusionOk="0">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3" name="Google Shape;2233;p43"/>
            <p:cNvSpPr/>
            <p:nvPr/>
          </p:nvSpPr>
          <p:spPr>
            <a:xfrm>
              <a:off x="1001375" y="-952150"/>
              <a:ext cx="15200" cy="23300"/>
            </a:xfrm>
            <a:custGeom>
              <a:avLst/>
              <a:gdLst/>
              <a:ahLst/>
              <a:cxnLst/>
              <a:rect l="l" t="t" r="r" b="b"/>
              <a:pathLst>
                <a:path w="608" h="932" extrusionOk="0">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4" name="Google Shape;2234;p43"/>
            <p:cNvSpPr/>
            <p:nvPr/>
          </p:nvSpPr>
          <p:spPr>
            <a:xfrm>
              <a:off x="1098700" y="-952150"/>
              <a:ext cx="15200" cy="23300"/>
            </a:xfrm>
            <a:custGeom>
              <a:avLst/>
              <a:gdLst/>
              <a:ahLst/>
              <a:cxnLst/>
              <a:rect l="l" t="t" r="r" b="b"/>
              <a:pathLst>
                <a:path w="608" h="932" extrusionOk="0">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5" name="Google Shape;2235;p43"/>
            <p:cNvSpPr/>
            <p:nvPr/>
          </p:nvSpPr>
          <p:spPr>
            <a:xfrm>
              <a:off x="993275" y="-977175"/>
              <a:ext cx="31450" cy="15200"/>
            </a:xfrm>
            <a:custGeom>
              <a:avLst/>
              <a:gdLst/>
              <a:ahLst/>
              <a:cxnLst/>
              <a:rect l="l" t="t" r="r" b="b"/>
              <a:pathLst>
                <a:path w="1258" h="608" extrusionOk="0">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6" name="Google Shape;2236;p43"/>
            <p:cNvSpPr/>
            <p:nvPr/>
          </p:nvSpPr>
          <p:spPr>
            <a:xfrm>
              <a:off x="1090600" y="-977175"/>
              <a:ext cx="31400" cy="15200"/>
            </a:xfrm>
            <a:custGeom>
              <a:avLst/>
              <a:gdLst/>
              <a:ahLst/>
              <a:cxnLst/>
              <a:rect l="l" t="t" r="r" b="b"/>
              <a:pathLst>
                <a:path w="1256" h="608" extrusionOk="0">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7" name="Google Shape;2237;p43"/>
            <p:cNvSpPr/>
            <p:nvPr/>
          </p:nvSpPr>
          <p:spPr>
            <a:xfrm>
              <a:off x="1013550" y="-907550"/>
              <a:ext cx="88175" cy="47600"/>
            </a:xfrm>
            <a:custGeom>
              <a:avLst/>
              <a:gdLst/>
              <a:ahLst/>
              <a:cxnLst/>
              <a:rect l="l" t="t" r="r" b="b"/>
              <a:pathLst>
                <a:path w="3527" h="1904" extrusionOk="0">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8" name="Google Shape;2238;p43"/>
            <p:cNvSpPr/>
            <p:nvPr/>
          </p:nvSpPr>
          <p:spPr>
            <a:xfrm>
              <a:off x="1050050" y="-652800"/>
              <a:ext cx="15225" cy="15200"/>
            </a:xfrm>
            <a:custGeom>
              <a:avLst/>
              <a:gdLst/>
              <a:ahLst/>
              <a:cxnLst/>
              <a:rect l="l" t="t" r="r" b="b"/>
              <a:pathLst>
                <a:path w="609" h="608" extrusionOk="0">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9" name="Google Shape;2239;p43"/>
            <p:cNvSpPr/>
            <p:nvPr/>
          </p:nvSpPr>
          <p:spPr>
            <a:xfrm>
              <a:off x="1050075" y="-693325"/>
              <a:ext cx="15225" cy="15200"/>
            </a:xfrm>
            <a:custGeom>
              <a:avLst/>
              <a:gdLst/>
              <a:ahLst/>
              <a:cxnLst/>
              <a:rect l="l" t="t" r="r" b="b"/>
              <a:pathLst>
                <a:path w="609" h="608" extrusionOk="0">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0" name="Google Shape;2240;p43"/>
          <p:cNvGrpSpPr/>
          <p:nvPr/>
        </p:nvGrpSpPr>
        <p:grpSpPr>
          <a:xfrm>
            <a:off x="20558437" y="2744181"/>
            <a:ext cx="1542089" cy="1828409"/>
            <a:chOff x="1528625" y="-1139375"/>
            <a:chExt cx="436950" cy="518000"/>
          </a:xfrm>
        </p:grpSpPr>
        <p:sp>
          <p:nvSpPr>
            <p:cNvPr id="2241" name="Google Shape;2241;p43"/>
            <p:cNvSpPr/>
            <p:nvPr/>
          </p:nvSpPr>
          <p:spPr>
            <a:xfrm>
              <a:off x="1528625" y="-1139375"/>
              <a:ext cx="436950" cy="518000"/>
            </a:xfrm>
            <a:custGeom>
              <a:avLst/>
              <a:gdLst/>
              <a:ahLst/>
              <a:cxnLst/>
              <a:rect l="l" t="t" r="r" b="b"/>
              <a:pathLst>
                <a:path w="17478" h="20720" extrusionOk="0">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2" name="Google Shape;2242;p43"/>
            <p:cNvSpPr/>
            <p:nvPr/>
          </p:nvSpPr>
          <p:spPr>
            <a:xfrm>
              <a:off x="1739525" y="-717675"/>
              <a:ext cx="15200" cy="23325"/>
            </a:xfrm>
            <a:custGeom>
              <a:avLst/>
              <a:gdLst/>
              <a:ahLst/>
              <a:cxnLst/>
              <a:rect l="l" t="t" r="r" b="b"/>
              <a:pathLst>
                <a:path w="608" h="933" extrusionOk="0">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3" name="Google Shape;2243;p43"/>
            <p:cNvSpPr/>
            <p:nvPr/>
          </p:nvSpPr>
          <p:spPr>
            <a:xfrm>
              <a:off x="1739525" y="-766350"/>
              <a:ext cx="15200" cy="23300"/>
            </a:xfrm>
            <a:custGeom>
              <a:avLst/>
              <a:gdLst/>
              <a:ahLst/>
              <a:cxnLst/>
              <a:rect l="l" t="t" r="r" b="b"/>
              <a:pathLst>
                <a:path w="608" h="932" extrusionOk="0">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4" name="Google Shape;2244;p43"/>
          <p:cNvGrpSpPr/>
          <p:nvPr/>
        </p:nvGrpSpPr>
        <p:grpSpPr>
          <a:xfrm>
            <a:off x="4650023" y="2744238"/>
            <a:ext cx="1365767" cy="1828321"/>
            <a:chOff x="3621425" y="-1760475"/>
            <a:chExt cx="388250" cy="517975"/>
          </a:xfrm>
        </p:grpSpPr>
        <p:sp>
          <p:nvSpPr>
            <p:cNvPr id="2245" name="Google Shape;2245;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6" name="Google Shape;2246;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7" name="Google Shape;2247;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8" name="Google Shape;2248;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9" name="Google Shape;2249;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0" name="Google Shape;2250;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51" name="Google Shape;2251;p43"/>
          <p:cNvGrpSpPr/>
          <p:nvPr/>
        </p:nvGrpSpPr>
        <p:grpSpPr>
          <a:xfrm>
            <a:off x="6935516" y="11885777"/>
            <a:ext cx="1365751" cy="1828358"/>
            <a:chOff x="863525" y="-1760525"/>
            <a:chExt cx="388275" cy="518025"/>
          </a:xfrm>
        </p:grpSpPr>
        <p:sp>
          <p:nvSpPr>
            <p:cNvPr id="2252" name="Google Shape;2252;p43"/>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3" name="Google Shape;2253;p43"/>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4" name="Google Shape;2254;p43"/>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5" name="Google Shape;2255;p43"/>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6" name="Google Shape;2256;p43"/>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7" name="Google Shape;2257;p43"/>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8" name="Google Shape;2258;p43"/>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9" name="Google Shape;2259;p43"/>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0" name="Google Shape;2260;p43"/>
          <p:cNvGrpSpPr/>
          <p:nvPr/>
        </p:nvGrpSpPr>
        <p:grpSpPr>
          <a:xfrm>
            <a:off x="9187697" y="11885626"/>
            <a:ext cx="1431851" cy="1828473"/>
            <a:chOff x="1544975" y="-1760675"/>
            <a:chExt cx="404400" cy="518175"/>
          </a:xfrm>
        </p:grpSpPr>
        <p:sp>
          <p:nvSpPr>
            <p:cNvPr id="2261" name="Google Shape;2261;p43"/>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2" name="Google Shape;2262;p43"/>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3" name="Google Shape;2263;p43"/>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4" name="Google Shape;2264;p43"/>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5" name="Google Shape;2265;p43"/>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6" name="Google Shape;2266;p43"/>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7" name="Google Shape;2267;p43"/>
          <p:cNvGrpSpPr/>
          <p:nvPr/>
        </p:nvGrpSpPr>
        <p:grpSpPr>
          <a:xfrm>
            <a:off x="11505683" y="11885777"/>
            <a:ext cx="1365719" cy="1828358"/>
            <a:chOff x="2242450" y="-1760600"/>
            <a:chExt cx="388325" cy="518025"/>
          </a:xfrm>
        </p:grpSpPr>
        <p:sp>
          <p:nvSpPr>
            <p:cNvPr id="2268" name="Google Shape;2268;p4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9" name="Google Shape;2269;p4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0" name="Google Shape;2270;p4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1" name="Google Shape;2271;p4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2" name="Google Shape;2272;p4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3" name="Google Shape;2273;p4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74" name="Google Shape;2274;p43"/>
          <p:cNvGrpSpPr/>
          <p:nvPr/>
        </p:nvGrpSpPr>
        <p:grpSpPr>
          <a:xfrm>
            <a:off x="13757981" y="11885817"/>
            <a:ext cx="1431830" cy="1828310"/>
            <a:chOff x="2923900" y="-1760600"/>
            <a:chExt cx="404425" cy="518050"/>
          </a:xfrm>
        </p:grpSpPr>
        <p:sp>
          <p:nvSpPr>
            <p:cNvPr id="2275" name="Google Shape;2275;p43"/>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6" name="Google Shape;2276;p43"/>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7" name="Google Shape;2277;p43"/>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8" name="Google Shape;2278;p43"/>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9" name="Google Shape;2279;p43"/>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0" name="Google Shape;2280;p43"/>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1" name="Google Shape;2281;p43"/>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2" name="Google Shape;2282;p43"/>
          <p:cNvGrpSpPr/>
          <p:nvPr/>
        </p:nvGrpSpPr>
        <p:grpSpPr>
          <a:xfrm>
            <a:off x="16075695" y="11885828"/>
            <a:ext cx="1365767" cy="1828321"/>
            <a:chOff x="3621425" y="-1760475"/>
            <a:chExt cx="388250" cy="517975"/>
          </a:xfrm>
        </p:grpSpPr>
        <p:sp>
          <p:nvSpPr>
            <p:cNvPr id="2283" name="Google Shape;2283;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4" name="Google Shape;2284;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5" name="Google Shape;2285;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6" name="Google Shape;2286;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7" name="Google Shape;2287;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8" name="Google Shape;2288;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9" name="Google Shape;2289;p43"/>
          <p:cNvGrpSpPr/>
          <p:nvPr/>
        </p:nvGrpSpPr>
        <p:grpSpPr>
          <a:xfrm>
            <a:off x="20613312" y="11885674"/>
            <a:ext cx="1431870" cy="1828436"/>
            <a:chOff x="4992400" y="-1760625"/>
            <a:chExt cx="404375" cy="518125"/>
          </a:xfrm>
        </p:grpSpPr>
        <p:sp>
          <p:nvSpPr>
            <p:cNvPr id="2290" name="Google Shape;2290;p43"/>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1" name="Google Shape;2291;p43"/>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2" name="Google Shape;2292;p43"/>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3" name="Google Shape;2293;p43"/>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4" name="Google Shape;2294;p43"/>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0F1835B4-B8E2-E877-897C-DE037183A648}"/>
              </a:ext>
            </a:extLst>
          </p:cNvPr>
          <p:cNvPicPr>
            <a:picLocks noChangeAspect="1"/>
          </p:cNvPicPr>
          <p:nvPr/>
        </p:nvPicPr>
        <p:blipFill>
          <a:blip r:embed="rId3"/>
          <a:stretch>
            <a:fillRect/>
          </a:stretch>
        </p:blipFill>
        <p:spPr>
          <a:xfrm>
            <a:off x="2231834" y="3041526"/>
            <a:ext cx="1630757" cy="8915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4"/>
          <p:cNvSpPr/>
          <p:nvPr/>
        </p:nvSpPr>
        <p:spPr>
          <a:xfrm>
            <a:off x="17899833"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0" name="Google Shape;2300;p44"/>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1" name="Google Shape;2301;p44"/>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2" name="Google Shape;2302;p44"/>
          <p:cNvSpPr/>
          <p:nvPr/>
        </p:nvSpPr>
        <p:spPr>
          <a:xfrm>
            <a:off x="1903891" y="45726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3" name="Google Shape;2303;p44"/>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4" name="Google Shape;2304;p44"/>
          <p:cNvSpPr/>
          <p:nvPr/>
        </p:nvSpPr>
        <p:spPr>
          <a:xfrm>
            <a:off x="15614700"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5" name="Google Shape;2305;p44"/>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6" name="Google Shape;2306;p44"/>
          <p:cNvSpPr txBox="1">
            <a:spLocks noGrp="1"/>
          </p:cNvSpPr>
          <p:nvPr>
            <p:ph type="title"/>
          </p:nvPr>
        </p:nvSpPr>
        <p:spPr>
          <a:xfrm>
            <a:off x="3853003" y="5115886"/>
            <a:ext cx="16760631" cy="2174634"/>
          </a:xfrm>
          <a:prstGeom prst="rect">
            <a:avLst/>
          </a:prstGeom>
        </p:spPr>
        <p:txBody>
          <a:bodyPr spcFirstLastPara="1" wrap="square" lIns="239938" tIns="243737" rIns="239938" bIns="243737" anchor="t" anchorCtr="0">
            <a:noAutofit/>
          </a:bodyPr>
          <a:lstStyle/>
          <a:p>
            <a:r>
              <a:rPr lang="en" sz="15700"/>
              <a:t>CFP INSAFORP</a:t>
            </a:r>
            <a:endParaRPr sz="15700"/>
          </a:p>
        </p:txBody>
      </p:sp>
      <p:sp>
        <p:nvSpPr>
          <p:cNvPr id="2308" name="Google Shape;2308;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9" name="Google Shape;2309;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0" name="Google Shape;2310;p44"/>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1" name="Google Shape;2311;p44"/>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2" name="Google Shape;2312;p44"/>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3" name="Google Shape;2313;p44"/>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4" name="Google Shape;2314;p44"/>
          <p:cNvSpPr/>
          <p:nvPr/>
        </p:nvSpPr>
        <p:spPr>
          <a:xfrm>
            <a:off x="17899833"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5" name="Google Shape;2315;p44"/>
          <p:cNvSpPr/>
          <p:nvPr/>
        </p:nvSpPr>
        <p:spPr>
          <a:xfrm>
            <a:off x="20185009" y="685798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6" name="Google Shape;2316;p44"/>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7" name="Google Shape;2317;p44"/>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8" name="Google Shape;2318;p44"/>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9" name="Google Shape;2319;p44"/>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20" name="Google Shape;2320;p44"/>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321" name="Google Shape;2321;p44"/>
          <p:cNvGrpSpPr/>
          <p:nvPr/>
        </p:nvGrpSpPr>
        <p:grpSpPr>
          <a:xfrm>
            <a:off x="2332335" y="458714"/>
            <a:ext cx="1431880" cy="1828358"/>
            <a:chOff x="2234450" y="-2381700"/>
            <a:chExt cx="404500" cy="518025"/>
          </a:xfrm>
        </p:grpSpPr>
        <p:sp>
          <p:nvSpPr>
            <p:cNvPr id="2322" name="Google Shape;2322;p44"/>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3" name="Google Shape;2323;p44"/>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4" name="Google Shape;2324;p44"/>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5" name="Google Shape;2325;p44"/>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26" name="Google Shape;2326;p44"/>
          <p:cNvGrpSpPr/>
          <p:nvPr/>
        </p:nvGrpSpPr>
        <p:grpSpPr>
          <a:xfrm>
            <a:off x="4617515" y="458714"/>
            <a:ext cx="1431792" cy="1828358"/>
            <a:chOff x="2923850" y="-2381625"/>
            <a:chExt cx="404475" cy="518025"/>
          </a:xfrm>
        </p:grpSpPr>
        <p:sp>
          <p:nvSpPr>
            <p:cNvPr id="2327" name="Google Shape;2327;p44"/>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8" name="Google Shape;2328;p44"/>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9" name="Google Shape;2329;p44"/>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0" name="Google Shape;2330;p44"/>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1" name="Google Shape;2331;p44"/>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2" name="Google Shape;2332;p44"/>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3" name="Google Shape;2333;p44"/>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4" name="Google Shape;2334;p44"/>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5" name="Google Shape;2335;p44"/>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6" name="Google Shape;2336;p44"/>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7" name="Google Shape;2337;p44"/>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38" name="Google Shape;2338;p44"/>
          <p:cNvGrpSpPr/>
          <p:nvPr/>
        </p:nvGrpSpPr>
        <p:grpSpPr>
          <a:xfrm>
            <a:off x="9187655" y="458691"/>
            <a:ext cx="1431851" cy="1828420"/>
            <a:chOff x="4302925" y="-2381725"/>
            <a:chExt cx="404400" cy="517925"/>
          </a:xfrm>
        </p:grpSpPr>
        <p:sp>
          <p:nvSpPr>
            <p:cNvPr id="2339" name="Google Shape;2339;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0" name="Google Shape;2340;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1" name="Google Shape;2341;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2" name="Google Shape;2342;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3" name="Google Shape;2343;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44" name="Google Shape;2344;p44"/>
          <p:cNvGrpSpPr/>
          <p:nvPr/>
        </p:nvGrpSpPr>
        <p:grpSpPr>
          <a:xfrm>
            <a:off x="20613503" y="7314838"/>
            <a:ext cx="1431792" cy="1828409"/>
            <a:chOff x="3613325" y="-3003000"/>
            <a:chExt cx="404475" cy="518000"/>
          </a:xfrm>
        </p:grpSpPr>
        <p:sp>
          <p:nvSpPr>
            <p:cNvPr id="2345" name="Google Shape;2345;p44"/>
            <p:cNvSpPr/>
            <p:nvPr/>
          </p:nvSpPr>
          <p:spPr>
            <a:xfrm>
              <a:off x="3613325" y="-3003000"/>
              <a:ext cx="404475" cy="518000"/>
            </a:xfrm>
            <a:custGeom>
              <a:avLst/>
              <a:gdLst/>
              <a:ahLst/>
              <a:cxnLst/>
              <a:rect l="l" t="t" r="r" b="b"/>
              <a:pathLst>
                <a:path w="16179" h="20720" extrusionOk="0">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6" name="Google Shape;2346;p44"/>
            <p:cNvSpPr/>
            <p:nvPr/>
          </p:nvSpPr>
          <p:spPr>
            <a:xfrm>
              <a:off x="3808025" y="-2581175"/>
              <a:ext cx="15225" cy="15200"/>
            </a:xfrm>
            <a:custGeom>
              <a:avLst/>
              <a:gdLst/>
              <a:ahLst/>
              <a:cxnLst/>
              <a:rect l="l" t="t" r="r" b="b"/>
              <a:pathLst>
                <a:path w="609" h="608" extrusionOk="0">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7" name="Google Shape;2347;p44"/>
            <p:cNvSpPr/>
            <p:nvPr/>
          </p:nvSpPr>
          <p:spPr>
            <a:xfrm>
              <a:off x="3808025" y="-25244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8" name="Google Shape;2348;p44"/>
            <p:cNvSpPr/>
            <p:nvPr/>
          </p:nvSpPr>
          <p:spPr>
            <a:xfrm>
              <a:off x="3759325" y="-2824500"/>
              <a:ext cx="15200" cy="23300"/>
            </a:xfrm>
            <a:custGeom>
              <a:avLst/>
              <a:gdLst/>
              <a:ahLst/>
              <a:cxnLst/>
              <a:rect l="l" t="t" r="r" b="b"/>
              <a:pathLst>
                <a:path w="608" h="932" extrusionOk="0">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9" name="Google Shape;2349;p44"/>
            <p:cNvSpPr/>
            <p:nvPr/>
          </p:nvSpPr>
          <p:spPr>
            <a:xfrm>
              <a:off x="3856625" y="-2824500"/>
              <a:ext cx="15200" cy="23300"/>
            </a:xfrm>
            <a:custGeom>
              <a:avLst/>
              <a:gdLst/>
              <a:ahLst/>
              <a:cxnLst/>
              <a:rect l="l" t="t" r="r" b="b"/>
              <a:pathLst>
                <a:path w="608" h="932" extrusionOk="0">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0" name="Google Shape;2350;p44"/>
            <p:cNvSpPr/>
            <p:nvPr/>
          </p:nvSpPr>
          <p:spPr>
            <a:xfrm>
              <a:off x="3782775" y="-2767725"/>
              <a:ext cx="65475" cy="23300"/>
            </a:xfrm>
            <a:custGeom>
              <a:avLst/>
              <a:gdLst/>
              <a:ahLst/>
              <a:cxnLst/>
              <a:rect l="l" t="t" r="r" b="b"/>
              <a:pathLst>
                <a:path w="2619" h="932" extrusionOk="0">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1" name="Google Shape;2351;p44"/>
            <p:cNvSpPr/>
            <p:nvPr/>
          </p:nvSpPr>
          <p:spPr>
            <a:xfrm>
              <a:off x="3751150" y="-2848850"/>
              <a:ext cx="31450" cy="15200"/>
            </a:xfrm>
            <a:custGeom>
              <a:avLst/>
              <a:gdLst/>
              <a:ahLst/>
              <a:cxnLst/>
              <a:rect l="l" t="t" r="r" b="b"/>
              <a:pathLst>
                <a:path w="1258" h="608" extrusionOk="0">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2" name="Google Shape;2352;p44"/>
            <p:cNvSpPr/>
            <p:nvPr/>
          </p:nvSpPr>
          <p:spPr>
            <a:xfrm>
              <a:off x="3848550" y="-2848850"/>
              <a:ext cx="31400" cy="15200"/>
            </a:xfrm>
            <a:custGeom>
              <a:avLst/>
              <a:gdLst/>
              <a:ahLst/>
              <a:cxnLst/>
              <a:rect l="l" t="t" r="r" b="b"/>
              <a:pathLst>
                <a:path w="1256" h="608" extrusionOk="0">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53" name="Google Shape;2353;p44"/>
          <p:cNvGrpSpPr/>
          <p:nvPr/>
        </p:nvGrpSpPr>
        <p:grpSpPr>
          <a:xfrm>
            <a:off x="4650023" y="2744238"/>
            <a:ext cx="1365767" cy="1828321"/>
            <a:chOff x="3621425" y="-1760475"/>
            <a:chExt cx="388250" cy="517975"/>
          </a:xfrm>
        </p:grpSpPr>
        <p:sp>
          <p:nvSpPr>
            <p:cNvPr id="2354" name="Google Shape;2354;p44"/>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5" name="Google Shape;2355;p44"/>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6" name="Google Shape;2356;p44"/>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7" name="Google Shape;2357;p44"/>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8" name="Google Shape;2358;p44"/>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9" name="Google Shape;2359;p44"/>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0" name="Google Shape;2360;p44"/>
          <p:cNvGrpSpPr/>
          <p:nvPr/>
        </p:nvGrpSpPr>
        <p:grpSpPr>
          <a:xfrm>
            <a:off x="18360831" y="9600314"/>
            <a:ext cx="1365767" cy="1828358"/>
            <a:chOff x="3621425" y="-2381700"/>
            <a:chExt cx="388250" cy="518025"/>
          </a:xfrm>
        </p:grpSpPr>
        <p:sp>
          <p:nvSpPr>
            <p:cNvPr id="2361" name="Google Shape;2361;p44"/>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2" name="Google Shape;2362;p44"/>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3" name="Google Shape;2363;p44"/>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4" name="Google Shape;2364;p44"/>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5" name="Google Shape;2365;p44"/>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6" name="Google Shape;2366;p44"/>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7" name="Google Shape;2367;p44"/>
          <p:cNvGrpSpPr/>
          <p:nvPr/>
        </p:nvGrpSpPr>
        <p:grpSpPr>
          <a:xfrm>
            <a:off x="20613369" y="9600291"/>
            <a:ext cx="1431851" cy="1828420"/>
            <a:chOff x="4302925" y="-2381725"/>
            <a:chExt cx="404400" cy="517925"/>
          </a:xfrm>
        </p:grpSpPr>
        <p:sp>
          <p:nvSpPr>
            <p:cNvPr id="2368" name="Google Shape;2368;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9" name="Google Shape;2369;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0" name="Google Shape;2370;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1" name="Google Shape;2371;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2" name="Google Shape;2372;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373" name="Google Shape;2373;p44"/>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374" name="Google Shape;2374;p44"/>
          <p:cNvGrpSpPr/>
          <p:nvPr/>
        </p:nvGrpSpPr>
        <p:grpSpPr>
          <a:xfrm>
            <a:off x="4649770" y="11886373"/>
            <a:ext cx="1365639" cy="1828180"/>
            <a:chOff x="7926140" y="-3342469"/>
            <a:chExt cx="447730" cy="597444"/>
          </a:xfrm>
        </p:grpSpPr>
        <p:sp>
          <p:nvSpPr>
            <p:cNvPr id="2375" name="Google Shape;2375;p44"/>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6" name="Google Shape;2376;p44"/>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7" name="Google Shape;2377;p44"/>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8" name="Google Shape;2378;p44"/>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9" name="Google Shape;2379;p44"/>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0" name="Google Shape;2380;p44"/>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1" name="Google Shape;2381;p44"/>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82" name="Google Shape;2382;p44"/>
          <p:cNvGrpSpPr/>
          <p:nvPr/>
        </p:nvGrpSpPr>
        <p:grpSpPr>
          <a:xfrm>
            <a:off x="13757981" y="11885817"/>
            <a:ext cx="1431830" cy="1828310"/>
            <a:chOff x="2923900" y="-1760600"/>
            <a:chExt cx="404425" cy="518050"/>
          </a:xfrm>
        </p:grpSpPr>
        <p:sp>
          <p:nvSpPr>
            <p:cNvPr id="2383" name="Google Shape;2383;p44"/>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4" name="Google Shape;2384;p44"/>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5" name="Google Shape;2385;p44"/>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6" name="Google Shape;2386;p44"/>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7" name="Google Shape;2387;p44"/>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8" name="Google Shape;2388;p44"/>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9" name="Google Shape;2389;p44"/>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90" name="Google Shape;2390;p44"/>
          <p:cNvGrpSpPr/>
          <p:nvPr/>
        </p:nvGrpSpPr>
        <p:grpSpPr>
          <a:xfrm>
            <a:off x="20613312" y="11885674"/>
            <a:ext cx="1431870" cy="1828436"/>
            <a:chOff x="4992400" y="-1760625"/>
            <a:chExt cx="404375" cy="518125"/>
          </a:xfrm>
        </p:grpSpPr>
        <p:sp>
          <p:nvSpPr>
            <p:cNvPr id="2391" name="Google Shape;2391;p44"/>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2" name="Google Shape;2392;p44"/>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3" name="Google Shape;2393;p44"/>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4" name="Google Shape;2394;p44"/>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5" name="Google Shape;2395;p44"/>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82D6FE05-81D8-A15E-86D3-4E77CC697C0A}"/>
              </a:ext>
            </a:extLst>
          </p:cNvPr>
          <p:cNvPicPr>
            <a:picLocks noChangeAspect="1"/>
          </p:cNvPicPr>
          <p:nvPr/>
        </p:nvPicPr>
        <p:blipFill>
          <a:blip r:embed="rId3"/>
          <a:stretch>
            <a:fillRect/>
          </a:stretch>
        </p:blipFill>
        <p:spPr>
          <a:xfrm>
            <a:off x="2320508" y="4196415"/>
            <a:ext cx="1630757" cy="891523"/>
          </a:xfrm>
          <a:prstGeom prst="rect">
            <a:avLst/>
          </a:prstGeom>
        </p:spPr>
      </p:pic>
      <p:sp>
        <p:nvSpPr>
          <p:cNvPr id="5" name="Google Shape;2187;p43">
            <a:extLst>
              <a:ext uri="{FF2B5EF4-FFF2-40B4-BE49-F238E27FC236}">
                <a16:creationId xmlns:a16="http://schemas.microsoft.com/office/drawing/2014/main" id="{B2847DA1-3812-5B58-93C7-DD66578A8B69}"/>
              </a:ext>
            </a:extLst>
          </p:cNvPr>
          <p:cNvSpPr txBox="1">
            <a:spLocks noGrp="1"/>
          </p:cNvSpPr>
          <p:nvPr>
            <p:ph type="subTitle" idx="1"/>
          </p:nvPr>
        </p:nvSpPr>
        <p:spPr>
          <a:xfrm>
            <a:off x="1935157" y="6544213"/>
            <a:ext cx="20538650" cy="1149301"/>
          </a:xfrm>
          <a:prstGeom prst="rect">
            <a:avLst/>
          </a:prstGeom>
        </p:spPr>
        <p:txBody>
          <a:bodyPr spcFirstLastPara="1" wrap="square" lIns="239938" tIns="243737" rIns="239938" bIns="243737" anchor="t" anchorCtr="0">
            <a:noAutofit/>
          </a:bodyPr>
          <a:lstStyle/>
          <a:p>
            <a:pPr marL="0" indent="0"/>
            <a:r>
              <a:rPr lang="es-SV" sz="16600">
                <a:solidFill>
                  <a:schemeClr val="tx2"/>
                </a:solidFill>
                <a:latin typeface="Biograph" panose="02000500000000000000" pitchFamily="50" charset="0"/>
                <a:ea typeface="Biograph" panose="02000500000000000000" pitchFamily="50" charset="0"/>
              </a:rPr>
              <a:t>e</a:t>
            </a:r>
            <a:r>
              <a:rPr lang="en" sz="16600">
                <a:solidFill>
                  <a:schemeClr val="tx2"/>
                </a:solidFill>
                <a:latin typeface="Biograph" panose="02000500000000000000" pitchFamily="50" charset="0"/>
                <a:ea typeface="Biograph" panose="02000500000000000000" pitchFamily="50" charset="0"/>
              </a:rPr>
              <a:t>n San Bartolo</a:t>
            </a:r>
            <a:endParaRPr sz="16600">
              <a:solidFill>
                <a:schemeClr val="tx2"/>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2796540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 name="TextBox 78">
            <a:extLst>
              <a:ext uri="{FF2B5EF4-FFF2-40B4-BE49-F238E27FC236}">
                <a16:creationId xmlns:a16="http://schemas.microsoft.com/office/drawing/2014/main" id="{C7020C9E-2FED-88CF-0D5E-DE0855333236}"/>
              </a:ext>
            </a:extLst>
          </p:cNvPr>
          <p:cNvSpPr txBox="1"/>
          <p:nvPr/>
        </p:nvSpPr>
        <p:spPr>
          <a:xfrm>
            <a:off x="2306209" y="2767188"/>
            <a:ext cx="9161483"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METAS Y EJECUCIÓN PARTICIPACIONES – 3T 2022</a:t>
            </a:r>
          </a:p>
        </p:txBody>
      </p:sp>
      <p:sp>
        <p:nvSpPr>
          <p:cNvPr id="9" name="TextBox 79">
            <a:extLst>
              <a:ext uri="{FF2B5EF4-FFF2-40B4-BE49-F238E27FC236}">
                <a16:creationId xmlns:a16="http://schemas.microsoft.com/office/drawing/2014/main" id="{F89679A2-1A59-BB62-1E3A-78B70A5D6CE5}"/>
              </a:ext>
            </a:extLst>
          </p:cNvPr>
          <p:cNvSpPr txBox="1"/>
          <p:nvPr/>
        </p:nvSpPr>
        <p:spPr>
          <a:xfrm>
            <a:off x="12712075" y="8364530"/>
            <a:ext cx="9068508"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PARTICIPACIONES/ INVERSIÓN (Miles) POR SEXO</a:t>
            </a:r>
          </a:p>
        </p:txBody>
      </p:sp>
      <p:graphicFrame>
        <p:nvGraphicFramePr>
          <p:cNvPr id="10" name="Chart 90">
            <a:extLst>
              <a:ext uri="{FF2B5EF4-FFF2-40B4-BE49-F238E27FC236}">
                <a16:creationId xmlns:a16="http://schemas.microsoft.com/office/drawing/2014/main" id="{47EC4732-EF51-78AC-179C-30485E580EBE}"/>
              </a:ext>
            </a:extLst>
          </p:cNvPr>
          <p:cNvGraphicFramePr/>
          <p:nvPr>
            <p:extLst>
              <p:ext uri="{D42A27DB-BD31-4B8C-83A1-F6EECF244321}">
                <p14:modId xmlns:p14="http://schemas.microsoft.com/office/powerpoint/2010/main" val="257744238"/>
              </p:ext>
            </p:extLst>
          </p:nvPr>
        </p:nvGraphicFramePr>
        <p:xfrm>
          <a:off x="11889914" y="8920425"/>
          <a:ext cx="6711228" cy="40440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90">
            <a:extLst>
              <a:ext uri="{FF2B5EF4-FFF2-40B4-BE49-F238E27FC236}">
                <a16:creationId xmlns:a16="http://schemas.microsoft.com/office/drawing/2014/main" id="{48B691A3-D2AA-DE88-3964-24164A13A3EE}"/>
              </a:ext>
            </a:extLst>
          </p:cNvPr>
          <p:cNvGraphicFramePr/>
          <p:nvPr>
            <p:extLst>
              <p:ext uri="{D42A27DB-BD31-4B8C-83A1-F6EECF244321}">
                <p14:modId xmlns:p14="http://schemas.microsoft.com/office/powerpoint/2010/main" val="1803622302"/>
              </p:ext>
            </p:extLst>
          </p:nvPr>
        </p:nvGraphicFramePr>
        <p:xfrm>
          <a:off x="16689684" y="8861420"/>
          <a:ext cx="6270713" cy="404409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214">
            <a:extLst>
              <a:ext uri="{FF2B5EF4-FFF2-40B4-BE49-F238E27FC236}">
                <a16:creationId xmlns:a16="http://schemas.microsoft.com/office/drawing/2014/main" id="{3FBE9587-7383-ADE6-586C-8DAC72FD3B82}"/>
              </a:ext>
            </a:extLst>
          </p:cNvPr>
          <p:cNvSpPr txBox="1"/>
          <p:nvPr/>
        </p:nvSpPr>
        <p:spPr>
          <a:xfrm>
            <a:off x="1273292" y="767287"/>
            <a:ext cx="14333317" cy="923330"/>
          </a:xfrm>
          <a:prstGeom prst="rect">
            <a:avLst/>
          </a:prstGeom>
          <a:noFill/>
        </p:spPr>
        <p:txBody>
          <a:bodyPr wrap="square" rtlCol="0">
            <a:spAutoFit/>
          </a:bodyPr>
          <a:lstStyle/>
          <a:p>
            <a:pPr defTabSz="2437365">
              <a:buClr>
                <a:srgbClr val="25418D"/>
              </a:buClr>
              <a:buSzPts val="4200"/>
              <a:defRPr/>
            </a:pPr>
            <a:r>
              <a:rPr lang="es-SV" sz="5400">
                <a:solidFill>
                  <a:schemeClr val="dk1"/>
                </a:solidFill>
                <a:latin typeface="Kanit ExtraBold"/>
                <a:cs typeface="Kanit ExtraBold"/>
                <a:sym typeface="Baloo 2 ExtraBold"/>
              </a:rPr>
              <a:t>Ejecución CFP INSAFORP en San Bartolo</a:t>
            </a:r>
            <a:endParaRPr lang="es-419" sz="5400">
              <a:solidFill>
                <a:schemeClr val="dk1"/>
              </a:solidFill>
              <a:latin typeface="Kanit ExtraBold"/>
              <a:cs typeface="Kanit ExtraBold"/>
              <a:sym typeface="Baloo 2 ExtraBold"/>
            </a:endParaRPr>
          </a:p>
        </p:txBody>
      </p:sp>
      <p:sp>
        <p:nvSpPr>
          <p:cNvPr id="13" name="Rectángulo 12">
            <a:extLst>
              <a:ext uri="{FF2B5EF4-FFF2-40B4-BE49-F238E27FC236}">
                <a16:creationId xmlns:a16="http://schemas.microsoft.com/office/drawing/2014/main" id="{C2A01171-1B30-A26D-60AF-1F3EACE322D5}"/>
              </a:ext>
            </a:extLst>
          </p:cNvPr>
          <p:cNvSpPr/>
          <p:nvPr/>
        </p:nvSpPr>
        <p:spPr>
          <a:xfrm>
            <a:off x="14176052" y="10505338"/>
            <a:ext cx="214513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a:ln>
                  <a:noFill/>
                </a:ln>
                <a:solidFill>
                  <a:srgbClr val="000000"/>
                </a:solidFill>
                <a:effectLst/>
                <a:uLnTx/>
                <a:uFillTx/>
                <a:latin typeface="Montserrat Medium" panose="00000600000000000000" pitchFamily="2" charset="0"/>
                <a:ea typeface="League Spartan" charset="0"/>
                <a:cs typeface="Poppins SemiBold" pitchFamily="2" charset="77"/>
                <a:sym typeface="Arial"/>
              </a:rPr>
              <a:t>PARTICIPACIONES</a:t>
            </a:r>
            <a:endParaRPr kumimoji="0" lang="es-SV" sz="180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sp>
        <p:nvSpPr>
          <p:cNvPr id="14" name="TextBox 79">
            <a:extLst>
              <a:ext uri="{FF2B5EF4-FFF2-40B4-BE49-F238E27FC236}">
                <a16:creationId xmlns:a16="http://schemas.microsoft.com/office/drawing/2014/main" id="{0D01C5E0-45EE-17B2-6BE0-E7EF120CC453}"/>
              </a:ext>
            </a:extLst>
          </p:cNvPr>
          <p:cNvSpPr txBox="1"/>
          <p:nvPr/>
        </p:nvSpPr>
        <p:spPr>
          <a:xfrm>
            <a:off x="3165615" y="8397205"/>
            <a:ext cx="7260322"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 / EJECUCIÓN INVERSIÓN (MILES)</a:t>
            </a:r>
          </a:p>
        </p:txBody>
      </p:sp>
      <p:sp>
        <p:nvSpPr>
          <p:cNvPr id="15" name="Rectangle 8">
            <a:extLst>
              <a:ext uri="{FF2B5EF4-FFF2-40B4-BE49-F238E27FC236}">
                <a16:creationId xmlns:a16="http://schemas.microsoft.com/office/drawing/2014/main" id="{29BA11F0-3C9F-0D92-3B6D-A5B4FE83CCBA}"/>
              </a:ext>
            </a:extLst>
          </p:cNvPr>
          <p:cNvSpPr/>
          <p:nvPr/>
        </p:nvSpPr>
        <p:spPr>
          <a:xfrm>
            <a:off x="17065763" y="2919789"/>
            <a:ext cx="5005678" cy="17760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6" name="TextBox 15">
            <a:extLst>
              <a:ext uri="{FF2B5EF4-FFF2-40B4-BE49-F238E27FC236}">
                <a16:creationId xmlns:a16="http://schemas.microsoft.com/office/drawing/2014/main" id="{2ED7AA75-1C78-7C6D-4FF4-E374BBD3DCEF}"/>
              </a:ext>
            </a:extLst>
          </p:cNvPr>
          <p:cNvSpPr txBox="1"/>
          <p:nvPr/>
        </p:nvSpPr>
        <p:spPr>
          <a:xfrm>
            <a:off x="18244873" y="3049460"/>
            <a:ext cx="2702984" cy="769441"/>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r>
              <a:rPr kumimoji="0" lang="en-US" sz="2000"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Ejecución</a:t>
            </a:r>
            <a:r>
              <a:rPr kumimoji="0" lang="en-US"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p>
        </p:txBody>
      </p:sp>
      <p:sp>
        <p:nvSpPr>
          <p:cNvPr id="17" name="TextBox 16">
            <a:extLst>
              <a:ext uri="{FF2B5EF4-FFF2-40B4-BE49-F238E27FC236}">
                <a16:creationId xmlns:a16="http://schemas.microsoft.com/office/drawing/2014/main" id="{1DAE9EF7-46C2-C519-88BA-AD52ED1B9437}"/>
              </a:ext>
            </a:extLst>
          </p:cNvPr>
          <p:cNvSpPr txBox="1"/>
          <p:nvPr/>
        </p:nvSpPr>
        <p:spPr>
          <a:xfrm>
            <a:off x="18017220" y="3632062"/>
            <a:ext cx="3937537" cy="1015663"/>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5,015</a:t>
            </a:r>
            <a:r>
              <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Poppins" pitchFamily="2" charset="77"/>
                <a:ea typeface="Lato Light" panose="020F0502020204030203" pitchFamily="34" charset="0"/>
                <a:cs typeface="Poppins" pitchFamily="2" charset="77"/>
                <a:sym typeface="Arial"/>
              </a:rPr>
              <a:t>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r>
              <a:rPr lang="en-US" sz="28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86</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endPar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18" name="Rectangle 8">
            <a:extLst>
              <a:ext uri="{FF2B5EF4-FFF2-40B4-BE49-F238E27FC236}">
                <a16:creationId xmlns:a16="http://schemas.microsoft.com/office/drawing/2014/main" id="{8E237CA8-CDAD-C67E-4C22-710A4AE60F64}"/>
              </a:ext>
            </a:extLst>
          </p:cNvPr>
          <p:cNvSpPr/>
          <p:nvPr/>
        </p:nvSpPr>
        <p:spPr>
          <a:xfrm>
            <a:off x="13563735" y="2905372"/>
            <a:ext cx="3388610" cy="177609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9" name="TextBox 15">
            <a:extLst>
              <a:ext uri="{FF2B5EF4-FFF2-40B4-BE49-F238E27FC236}">
                <a16:creationId xmlns:a16="http://schemas.microsoft.com/office/drawing/2014/main" id="{9E8E0CDF-FF16-0E0F-E48E-37565122F2D3}"/>
              </a:ext>
            </a:extLst>
          </p:cNvPr>
          <p:cNvSpPr txBox="1"/>
          <p:nvPr/>
        </p:nvSpPr>
        <p:spPr>
          <a:xfrm>
            <a:off x="13782559" y="3082740"/>
            <a:ext cx="3253857" cy="707886"/>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(Meta)</a:t>
            </a:r>
          </a:p>
        </p:txBody>
      </p:sp>
      <p:sp>
        <p:nvSpPr>
          <p:cNvPr id="20" name="TextBox 16">
            <a:extLst>
              <a:ext uri="{FF2B5EF4-FFF2-40B4-BE49-F238E27FC236}">
                <a16:creationId xmlns:a16="http://schemas.microsoft.com/office/drawing/2014/main" id="{8AAA4283-1448-E205-B98B-93387B358669}"/>
              </a:ext>
            </a:extLst>
          </p:cNvPr>
          <p:cNvSpPr txBox="1"/>
          <p:nvPr/>
        </p:nvSpPr>
        <p:spPr>
          <a:xfrm>
            <a:off x="14451440" y="3771707"/>
            <a:ext cx="1645002" cy="769441"/>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5,833</a:t>
            </a:r>
          </a:p>
        </p:txBody>
      </p:sp>
      <p:sp>
        <p:nvSpPr>
          <p:cNvPr id="21" name="Rounded Rectangle 12">
            <a:extLst>
              <a:ext uri="{FF2B5EF4-FFF2-40B4-BE49-F238E27FC236}">
                <a16:creationId xmlns:a16="http://schemas.microsoft.com/office/drawing/2014/main" id="{EFE9F774-4501-9FE6-B285-ECA26876463D}"/>
              </a:ext>
            </a:extLst>
          </p:cNvPr>
          <p:cNvSpPr/>
          <p:nvPr/>
        </p:nvSpPr>
        <p:spPr>
          <a:xfrm>
            <a:off x="13563734" y="4799569"/>
            <a:ext cx="8507707" cy="1188720"/>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2" name="Rounded Rectangle 13">
            <a:extLst>
              <a:ext uri="{FF2B5EF4-FFF2-40B4-BE49-F238E27FC236}">
                <a16:creationId xmlns:a16="http://schemas.microsoft.com/office/drawing/2014/main" id="{2DE9AA16-FD92-6FB6-7605-069340CDA05B}"/>
              </a:ext>
            </a:extLst>
          </p:cNvPr>
          <p:cNvSpPr/>
          <p:nvPr/>
        </p:nvSpPr>
        <p:spPr>
          <a:xfrm>
            <a:off x="13548878" y="6121806"/>
            <a:ext cx="8522563" cy="1245898"/>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3" name="TextBox 15">
            <a:extLst>
              <a:ext uri="{FF2B5EF4-FFF2-40B4-BE49-F238E27FC236}">
                <a16:creationId xmlns:a16="http://schemas.microsoft.com/office/drawing/2014/main" id="{684253A4-D88A-B7D7-C1B9-31C95F4990ED}"/>
              </a:ext>
            </a:extLst>
          </p:cNvPr>
          <p:cNvSpPr txBox="1"/>
          <p:nvPr/>
        </p:nvSpPr>
        <p:spPr>
          <a:xfrm>
            <a:off x="14831349" y="5133086"/>
            <a:ext cx="420602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a:t>
            </a:r>
            <a:r>
              <a:rPr lang="en-US" sz="40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2,268,149.80</a:t>
            </a:r>
            <a:endPar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24" name="TextBox 19">
            <a:extLst>
              <a:ext uri="{FF2B5EF4-FFF2-40B4-BE49-F238E27FC236}">
                <a16:creationId xmlns:a16="http://schemas.microsoft.com/office/drawing/2014/main" id="{F67EE45D-40C0-9C08-14DB-347B2CC96C5A}"/>
              </a:ext>
            </a:extLst>
          </p:cNvPr>
          <p:cNvSpPr txBox="1"/>
          <p:nvPr/>
        </p:nvSpPr>
        <p:spPr>
          <a:xfrm>
            <a:off x="14772323" y="6442799"/>
            <a:ext cx="608201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$1,285,716.28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a:t>
            </a:r>
            <a:r>
              <a:rPr lang="en-US" sz="28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56</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.7%)</a:t>
            </a:r>
            <a:endParaRPr kumimoji="0" lang="en-US" sz="32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25" name="TextBox 57">
            <a:extLst>
              <a:ext uri="{FF2B5EF4-FFF2-40B4-BE49-F238E27FC236}">
                <a16:creationId xmlns:a16="http://schemas.microsoft.com/office/drawing/2014/main" id="{8B2AF5FB-50DC-46D0-E0DC-78494ED5D605}"/>
              </a:ext>
            </a:extLst>
          </p:cNvPr>
          <p:cNvSpPr txBox="1"/>
          <p:nvPr/>
        </p:nvSpPr>
        <p:spPr>
          <a:xfrm>
            <a:off x="19619530" y="5074555"/>
            <a:ext cx="219802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r>
              <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 </a:t>
            </a: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META</a:t>
            </a:r>
          </a:p>
        </p:txBody>
      </p:sp>
      <p:sp>
        <p:nvSpPr>
          <p:cNvPr id="26" name="TextBox 57">
            <a:extLst>
              <a:ext uri="{FF2B5EF4-FFF2-40B4-BE49-F238E27FC236}">
                <a16:creationId xmlns:a16="http://schemas.microsoft.com/office/drawing/2014/main" id="{3726E79C-A528-E27F-49B7-AF87BDDAD4E6}"/>
              </a:ext>
            </a:extLst>
          </p:cNvPr>
          <p:cNvSpPr txBox="1"/>
          <p:nvPr/>
        </p:nvSpPr>
        <p:spPr>
          <a:xfrm>
            <a:off x="19445543" y="6385124"/>
            <a:ext cx="249716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endPar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endParaRP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EJECUCIÓN</a:t>
            </a:r>
          </a:p>
        </p:txBody>
      </p:sp>
      <p:sp>
        <p:nvSpPr>
          <p:cNvPr id="27" name="Freeform 245">
            <a:extLst>
              <a:ext uri="{FF2B5EF4-FFF2-40B4-BE49-F238E27FC236}">
                <a16:creationId xmlns:a16="http://schemas.microsoft.com/office/drawing/2014/main" id="{83A5F9DF-2CCF-1BC8-09C6-559033327330}"/>
              </a:ext>
            </a:extLst>
          </p:cNvPr>
          <p:cNvSpPr>
            <a:spLocks noEditPoints="1"/>
          </p:cNvSpPr>
          <p:nvPr/>
        </p:nvSpPr>
        <p:spPr bwMode="auto">
          <a:xfrm>
            <a:off x="13891258" y="498868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sp>
        <p:nvSpPr>
          <p:cNvPr id="28" name="Freeform 245">
            <a:extLst>
              <a:ext uri="{FF2B5EF4-FFF2-40B4-BE49-F238E27FC236}">
                <a16:creationId xmlns:a16="http://schemas.microsoft.com/office/drawing/2014/main" id="{AA4071B4-66F2-3705-3570-52C6DB6CB7FD}"/>
              </a:ext>
            </a:extLst>
          </p:cNvPr>
          <p:cNvSpPr>
            <a:spLocks noEditPoints="1"/>
          </p:cNvSpPr>
          <p:nvPr/>
        </p:nvSpPr>
        <p:spPr bwMode="auto">
          <a:xfrm>
            <a:off x="13891258" y="632920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pic>
        <p:nvPicPr>
          <p:cNvPr id="29" name="Imagen 28">
            <a:extLst>
              <a:ext uri="{FF2B5EF4-FFF2-40B4-BE49-F238E27FC236}">
                <a16:creationId xmlns:a16="http://schemas.microsoft.com/office/drawing/2014/main" id="{9CA01847-7FF6-FC2D-4353-5CBAF6DBB13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819109" y="3826267"/>
            <a:ext cx="599587" cy="599587"/>
          </a:xfrm>
          <a:prstGeom prst="rect">
            <a:avLst/>
          </a:prstGeom>
        </p:spPr>
      </p:pic>
      <p:pic>
        <p:nvPicPr>
          <p:cNvPr id="30" name="Imagen 29">
            <a:extLst>
              <a:ext uri="{FF2B5EF4-FFF2-40B4-BE49-F238E27FC236}">
                <a16:creationId xmlns:a16="http://schemas.microsoft.com/office/drawing/2014/main" id="{8104613C-75E4-65BC-8EF5-0A55657F6EB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304215" y="3830435"/>
            <a:ext cx="599587" cy="599587"/>
          </a:xfrm>
          <a:prstGeom prst="rect">
            <a:avLst/>
          </a:prstGeom>
        </p:spPr>
      </p:pic>
      <p:sp>
        <p:nvSpPr>
          <p:cNvPr id="31" name="TextBox 214">
            <a:extLst>
              <a:ext uri="{FF2B5EF4-FFF2-40B4-BE49-F238E27FC236}">
                <a16:creationId xmlns:a16="http://schemas.microsoft.com/office/drawing/2014/main" id="{08B2639E-C08E-7E44-655B-14ED79196CA4}"/>
              </a:ext>
            </a:extLst>
          </p:cNvPr>
          <p:cNvSpPr txBox="1"/>
          <p:nvPr/>
        </p:nvSpPr>
        <p:spPr>
          <a:xfrm>
            <a:off x="1273292" y="1455367"/>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graphicFrame>
        <p:nvGraphicFramePr>
          <p:cNvPr id="4" name="Chart 94">
            <a:extLst>
              <a:ext uri="{FF2B5EF4-FFF2-40B4-BE49-F238E27FC236}">
                <a16:creationId xmlns:a16="http://schemas.microsoft.com/office/drawing/2014/main" id="{900ACC91-A799-BEDA-E461-4010FD5B620E}"/>
              </a:ext>
            </a:extLst>
          </p:cNvPr>
          <p:cNvGraphicFramePr/>
          <p:nvPr>
            <p:extLst>
              <p:ext uri="{D42A27DB-BD31-4B8C-83A1-F6EECF244321}">
                <p14:modId xmlns:p14="http://schemas.microsoft.com/office/powerpoint/2010/main" val="2928366364"/>
              </p:ext>
            </p:extLst>
          </p:nvPr>
        </p:nvGraphicFramePr>
        <p:xfrm>
          <a:off x="494593" y="3434180"/>
          <a:ext cx="12526738" cy="478601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hart 89">
            <a:extLst>
              <a:ext uri="{FF2B5EF4-FFF2-40B4-BE49-F238E27FC236}">
                <a16:creationId xmlns:a16="http://schemas.microsoft.com/office/drawing/2014/main" id="{42507EFD-4855-2C07-C771-FCDEEBEB0694}"/>
              </a:ext>
            </a:extLst>
          </p:cNvPr>
          <p:cNvGraphicFramePr/>
          <p:nvPr>
            <p:extLst>
              <p:ext uri="{D42A27DB-BD31-4B8C-83A1-F6EECF244321}">
                <p14:modId xmlns:p14="http://schemas.microsoft.com/office/powerpoint/2010/main" val="787974984"/>
              </p:ext>
            </p:extLst>
          </p:nvPr>
        </p:nvGraphicFramePr>
        <p:xfrm>
          <a:off x="675160" y="8873991"/>
          <a:ext cx="12036915" cy="438480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4610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 name="TextBox 214">
            <a:extLst>
              <a:ext uri="{FF2B5EF4-FFF2-40B4-BE49-F238E27FC236}">
                <a16:creationId xmlns:a16="http://schemas.microsoft.com/office/drawing/2014/main" id="{43731A2F-63C1-34E5-F3CF-26E0E7523665}"/>
              </a:ext>
            </a:extLst>
          </p:cNvPr>
          <p:cNvSpPr txBox="1"/>
          <p:nvPr/>
        </p:nvSpPr>
        <p:spPr>
          <a:xfrm>
            <a:off x="1273292" y="1224485"/>
            <a:ext cx="14333317" cy="923330"/>
          </a:xfrm>
          <a:prstGeom prst="rect">
            <a:avLst/>
          </a:prstGeom>
          <a:noFill/>
        </p:spPr>
        <p:txBody>
          <a:bodyPr wrap="square" rtlCol="0">
            <a:spAutoFit/>
          </a:bodyPr>
          <a:lstStyle/>
          <a:p>
            <a:pPr defTabSz="2437365">
              <a:buClr>
                <a:srgbClr val="25418D"/>
              </a:buClr>
              <a:buSzPts val="4200"/>
              <a:defRPr/>
            </a:pPr>
            <a:r>
              <a:rPr lang="es-SV" sz="5400">
                <a:solidFill>
                  <a:schemeClr val="dk1"/>
                </a:solidFill>
                <a:latin typeface="Kanit ExtraBold"/>
                <a:cs typeface="Kanit ExtraBold"/>
                <a:sym typeface="Baloo 2 ExtraBold"/>
              </a:rPr>
              <a:t>Ejecución CFP INSAFORP en San Bartolo</a:t>
            </a:r>
            <a:endParaRPr lang="es-419" sz="5400">
              <a:solidFill>
                <a:schemeClr val="dk1"/>
              </a:solidFill>
              <a:latin typeface="Kanit ExtraBold"/>
              <a:cs typeface="Kanit ExtraBold"/>
              <a:sym typeface="Baloo 2 ExtraBold"/>
            </a:endParaRPr>
          </a:p>
        </p:txBody>
      </p:sp>
      <p:sp>
        <p:nvSpPr>
          <p:cNvPr id="8" name="TextBox 214">
            <a:extLst>
              <a:ext uri="{FF2B5EF4-FFF2-40B4-BE49-F238E27FC236}">
                <a16:creationId xmlns:a16="http://schemas.microsoft.com/office/drawing/2014/main" id="{20CF4C0E-85A9-9AC8-7175-63B4C23A79C7}"/>
              </a:ext>
            </a:extLst>
          </p:cNvPr>
          <p:cNvSpPr txBox="1"/>
          <p:nvPr/>
        </p:nvSpPr>
        <p:spPr>
          <a:xfrm>
            <a:off x="1273292" y="1912565"/>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sp>
        <p:nvSpPr>
          <p:cNvPr id="9" name="TextBox 214">
            <a:extLst>
              <a:ext uri="{FF2B5EF4-FFF2-40B4-BE49-F238E27FC236}">
                <a16:creationId xmlns:a16="http://schemas.microsoft.com/office/drawing/2014/main" id="{E4A17C3B-2F53-CE48-4007-D4CA4C64DBB9}"/>
              </a:ext>
            </a:extLst>
          </p:cNvPr>
          <p:cNvSpPr txBox="1"/>
          <p:nvPr/>
        </p:nvSpPr>
        <p:spPr>
          <a:xfrm>
            <a:off x="879350" y="6564908"/>
            <a:ext cx="5775184" cy="1200329"/>
          </a:xfrm>
          <a:prstGeom prst="rect">
            <a:avLst/>
          </a:prstGeom>
          <a:noFill/>
        </p:spPr>
        <p:txBody>
          <a:bodyPr wrap="square" rtlCol="0">
            <a:spAutoFit/>
          </a:bodyPr>
          <a:lstStyle/>
          <a:p>
            <a:pPr marL="0" lvl="0" indent="0" algn="ctr" defTabSz="2437365" eaLnBrk="1" fontAlgn="auto" latinLnBrk="0" hangingPunct="1">
              <a:buClr>
                <a:srgbClr val="25418D"/>
              </a:buClr>
              <a:buSzPts val="4200"/>
              <a:buFont typeface="Arial"/>
              <a:buNone/>
              <a:tabLst/>
              <a:defRPr/>
            </a:pPr>
            <a:r>
              <a:rPr lang="en-US" sz="3600">
                <a:solidFill>
                  <a:schemeClr val="dk1"/>
                </a:solidFill>
                <a:latin typeface="Montserrat Medium" panose="00000600000000000000" pitchFamily="2" charset="0"/>
                <a:cs typeface="Kanit ExtraBold"/>
              </a:rPr>
              <a:t>430</a:t>
            </a:r>
          </a:p>
          <a:p>
            <a:pPr marL="0" lvl="0" indent="0" algn="ctr" defTabSz="2437365" eaLnBrk="1" fontAlgn="auto" latinLnBrk="0" hangingPunct="1">
              <a:buClr>
                <a:srgbClr val="25418D"/>
              </a:buClr>
              <a:buSzPts val="4200"/>
              <a:buFont typeface="Arial"/>
              <a:buNone/>
              <a:tabLst/>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sp>
        <p:nvSpPr>
          <p:cNvPr id="12" name="TextBox 214">
            <a:extLst>
              <a:ext uri="{FF2B5EF4-FFF2-40B4-BE49-F238E27FC236}">
                <a16:creationId xmlns:a16="http://schemas.microsoft.com/office/drawing/2014/main" id="{C66A512A-1D6C-D24F-352D-37C238A03E6E}"/>
              </a:ext>
            </a:extLst>
          </p:cNvPr>
          <p:cNvSpPr txBox="1"/>
          <p:nvPr/>
        </p:nvSpPr>
        <p:spPr>
          <a:xfrm>
            <a:off x="6215708" y="6564908"/>
            <a:ext cx="5775184" cy="1200329"/>
          </a:xfrm>
          <a:prstGeom prst="rect">
            <a:avLst/>
          </a:prstGeom>
          <a:noFill/>
        </p:spPr>
        <p:txBody>
          <a:bodyPr wrap="square" rtlCol="0">
            <a:spAutoFit/>
          </a:bodyPr>
          <a:lstStyle/>
          <a:p>
            <a:pPr marL="0" lvl="0" indent="0" algn="ctr" defTabSz="2437365" eaLnBrk="1" fontAlgn="auto" latinLnBrk="0" hangingPunct="1">
              <a:buClr>
                <a:srgbClr val="25418D"/>
              </a:buClr>
              <a:buSzPts val="4200"/>
              <a:buFont typeface="Arial"/>
              <a:buNone/>
              <a:tabLst/>
              <a:defRPr/>
            </a:pPr>
            <a:r>
              <a:rPr lang="en-US" sz="3600">
                <a:solidFill>
                  <a:schemeClr val="dk1"/>
                </a:solidFill>
                <a:latin typeface="Montserrat Medium" panose="00000600000000000000" pitchFamily="2" charset="0"/>
                <a:cs typeface="Kanit ExtraBold"/>
              </a:rPr>
              <a:t>3,693</a:t>
            </a:r>
          </a:p>
          <a:p>
            <a:pPr marL="0" lvl="0" indent="0" algn="ctr" defTabSz="2437365" eaLnBrk="1" fontAlgn="auto" latinLnBrk="0" hangingPunct="1">
              <a:buClr>
                <a:srgbClr val="25418D"/>
              </a:buClr>
              <a:buSzPts val="4200"/>
              <a:buFont typeface="Arial"/>
              <a:buNone/>
              <a:tabLst/>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sp>
        <p:nvSpPr>
          <p:cNvPr id="15" name="TextBox 214">
            <a:extLst>
              <a:ext uri="{FF2B5EF4-FFF2-40B4-BE49-F238E27FC236}">
                <a16:creationId xmlns:a16="http://schemas.microsoft.com/office/drawing/2014/main" id="{7285755A-011C-86CC-96EB-256CB080E89B}"/>
              </a:ext>
            </a:extLst>
          </p:cNvPr>
          <p:cNvSpPr txBox="1"/>
          <p:nvPr/>
        </p:nvSpPr>
        <p:spPr>
          <a:xfrm>
            <a:off x="879350" y="10419428"/>
            <a:ext cx="5775184" cy="1200329"/>
          </a:xfrm>
          <a:prstGeom prst="rect">
            <a:avLst/>
          </a:prstGeom>
          <a:noFill/>
        </p:spPr>
        <p:txBody>
          <a:bodyPr wrap="square" rtlCol="0">
            <a:spAutoFit/>
          </a:bodyPr>
          <a:lstStyle/>
          <a:p>
            <a:pPr marL="0" lvl="0" indent="0" algn="ctr" defTabSz="2437365" eaLnBrk="1" fontAlgn="auto" latinLnBrk="0" hangingPunct="1">
              <a:buClr>
                <a:srgbClr val="25418D"/>
              </a:buClr>
              <a:buSzPts val="4200"/>
              <a:buFont typeface="Arial"/>
              <a:buNone/>
              <a:tabLst/>
              <a:defRPr/>
            </a:pPr>
            <a:r>
              <a:rPr lang="en-US" sz="3600">
                <a:solidFill>
                  <a:schemeClr val="dk1"/>
                </a:solidFill>
                <a:latin typeface="Montserrat Medium" panose="00000600000000000000" pitchFamily="2" charset="0"/>
                <a:cs typeface="Kanit ExtraBold"/>
              </a:rPr>
              <a:t>837</a:t>
            </a:r>
          </a:p>
          <a:p>
            <a:pPr marL="0" lvl="0" indent="0" algn="ctr" defTabSz="2437365" eaLnBrk="1" fontAlgn="auto" latinLnBrk="0" hangingPunct="1">
              <a:buClr>
                <a:srgbClr val="25418D"/>
              </a:buClr>
              <a:buSzPts val="4200"/>
              <a:buFont typeface="Arial"/>
              <a:buNone/>
              <a:tabLst/>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sp>
        <p:nvSpPr>
          <p:cNvPr id="18" name="TextBox 214">
            <a:extLst>
              <a:ext uri="{FF2B5EF4-FFF2-40B4-BE49-F238E27FC236}">
                <a16:creationId xmlns:a16="http://schemas.microsoft.com/office/drawing/2014/main" id="{E03A6A92-C768-D6C3-ECD4-C44909138B05}"/>
              </a:ext>
            </a:extLst>
          </p:cNvPr>
          <p:cNvSpPr txBox="1"/>
          <p:nvPr/>
        </p:nvSpPr>
        <p:spPr>
          <a:xfrm>
            <a:off x="6215708" y="10419428"/>
            <a:ext cx="5775184" cy="1200329"/>
          </a:xfrm>
          <a:prstGeom prst="rect">
            <a:avLst/>
          </a:prstGeom>
          <a:noFill/>
        </p:spPr>
        <p:txBody>
          <a:bodyPr wrap="square" rtlCol="0">
            <a:spAutoFit/>
          </a:bodyPr>
          <a:lstStyle/>
          <a:p>
            <a:pPr marL="0" lvl="0" indent="0" algn="ctr" defTabSz="2437365" eaLnBrk="1" fontAlgn="auto" latinLnBrk="0" hangingPunct="1">
              <a:buClr>
                <a:srgbClr val="25418D"/>
              </a:buClr>
              <a:buSzPts val="4200"/>
              <a:buFont typeface="Arial"/>
              <a:buNone/>
              <a:tabLst/>
              <a:defRPr/>
            </a:pPr>
            <a:r>
              <a:rPr lang="en-US" sz="3600">
                <a:solidFill>
                  <a:schemeClr val="dk1"/>
                </a:solidFill>
                <a:latin typeface="Montserrat Medium" panose="00000600000000000000" pitchFamily="2" charset="0"/>
                <a:cs typeface="Kanit ExtraBold"/>
              </a:rPr>
              <a:t>55</a:t>
            </a:r>
          </a:p>
          <a:p>
            <a:pPr marL="0" lvl="0" indent="0" algn="ctr" defTabSz="2437365" eaLnBrk="1" fontAlgn="auto" latinLnBrk="0" hangingPunct="1">
              <a:buClr>
                <a:srgbClr val="25418D"/>
              </a:buClr>
              <a:buSzPts val="4200"/>
              <a:buFont typeface="Arial"/>
              <a:buNone/>
              <a:tabLst/>
              <a:defRPr/>
            </a:pPr>
            <a:r>
              <a:rPr lang="en-US" sz="3600" err="1">
                <a:solidFill>
                  <a:schemeClr val="dk1"/>
                </a:solidFill>
                <a:latin typeface="Montserrat Medium" panose="00000600000000000000" pitchFamily="2" charset="0"/>
                <a:cs typeface="Kanit ExtraBold"/>
              </a:rPr>
              <a:t>Participaciones</a:t>
            </a:r>
            <a:endParaRPr lang="en-US" sz="3600">
              <a:solidFill>
                <a:schemeClr val="dk1"/>
              </a:solidFill>
              <a:latin typeface="Montserrat Medium" panose="00000600000000000000" pitchFamily="2" charset="0"/>
              <a:cs typeface="Kanit ExtraBold"/>
            </a:endParaRPr>
          </a:p>
        </p:txBody>
      </p:sp>
      <p:grpSp>
        <p:nvGrpSpPr>
          <p:cNvPr id="27" name="Grupo 26">
            <a:extLst>
              <a:ext uri="{FF2B5EF4-FFF2-40B4-BE49-F238E27FC236}">
                <a16:creationId xmlns:a16="http://schemas.microsoft.com/office/drawing/2014/main" id="{22FDB224-D08E-D5FF-E169-2D63FDAC3BEB}"/>
              </a:ext>
            </a:extLst>
          </p:cNvPr>
          <p:cNvGrpSpPr/>
          <p:nvPr/>
        </p:nvGrpSpPr>
        <p:grpSpPr>
          <a:xfrm>
            <a:off x="1863106" y="4967762"/>
            <a:ext cx="3807673" cy="1663021"/>
            <a:chOff x="681336" y="3584321"/>
            <a:chExt cx="3807673" cy="1663021"/>
          </a:xfrm>
        </p:grpSpPr>
        <p:sp>
          <p:nvSpPr>
            <p:cNvPr id="5" name="TextBox 214">
              <a:extLst>
                <a:ext uri="{FF2B5EF4-FFF2-40B4-BE49-F238E27FC236}">
                  <a16:creationId xmlns:a16="http://schemas.microsoft.com/office/drawing/2014/main" id="{F6A253C9-CA04-8A7A-7E54-D548F1B173E4}"/>
                </a:ext>
              </a:extLst>
            </p:cNvPr>
            <p:cNvSpPr txBox="1"/>
            <p:nvPr/>
          </p:nvSpPr>
          <p:spPr>
            <a:xfrm>
              <a:off x="1273292" y="3826228"/>
              <a:ext cx="3215717" cy="1200329"/>
            </a:xfrm>
            <a:prstGeom prst="rect">
              <a:avLst/>
            </a:prstGeom>
            <a:noFill/>
          </p:spPr>
          <p:txBody>
            <a:bodyPr wrap="square" rtlCol="0">
              <a:spAutoFit/>
            </a:bodyPr>
            <a:lstStyle/>
            <a:p>
              <a:pPr defTabSz="2437365">
                <a:buClr>
                  <a:srgbClr val="25418D"/>
                </a:buClr>
                <a:buSzPts val="4200"/>
                <a:defRPr/>
              </a:pPr>
              <a:r>
                <a:rPr lang="en-US" sz="2400" b="1">
                  <a:solidFill>
                    <a:srgbClr val="262968"/>
                  </a:solidFill>
                  <a:latin typeface="Leto Sans" panose="040A0505020601020202" pitchFamily="82" charset="0"/>
                </a:rPr>
                <a:t>EMPRESA CENTRO INDUSTRIA DEL PLÁSTICO*</a:t>
              </a:r>
            </a:p>
          </p:txBody>
        </p:sp>
        <p:cxnSp>
          <p:nvCxnSpPr>
            <p:cNvPr id="6" name="Conector recto 5">
              <a:extLst>
                <a:ext uri="{FF2B5EF4-FFF2-40B4-BE49-F238E27FC236}">
                  <a16:creationId xmlns:a16="http://schemas.microsoft.com/office/drawing/2014/main" id="{E6CD5CA6-B8AE-D23C-4267-3D6CCB616690}"/>
                </a:ext>
              </a:extLst>
            </p:cNvPr>
            <p:cNvCxnSpPr>
              <a:cxnSpLocks/>
            </p:cNvCxnSpPr>
            <p:nvPr/>
          </p:nvCxnSpPr>
          <p:spPr>
            <a:xfrm>
              <a:off x="1223872" y="3584321"/>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19" name="Imagen 18" descr="Logotipo&#10;&#10;Descripción generada automáticamente">
              <a:extLst>
                <a:ext uri="{FF2B5EF4-FFF2-40B4-BE49-F238E27FC236}">
                  <a16:creationId xmlns:a16="http://schemas.microsoft.com/office/drawing/2014/main" id="{CA5B6613-3F74-C27E-78DB-39EDA2A2E94A}"/>
                </a:ext>
              </a:extLst>
            </p:cNvPr>
            <p:cNvPicPr>
              <a:picLocks noChangeAspect="1"/>
            </p:cNvPicPr>
            <p:nvPr/>
          </p:nvPicPr>
          <p:blipFill rotWithShape="1">
            <a:blip r:embed="rId4"/>
            <a:srcRect r="90494"/>
            <a:stretch/>
          </p:blipFill>
          <p:spPr>
            <a:xfrm>
              <a:off x="681336" y="3725934"/>
              <a:ext cx="442913" cy="1521408"/>
            </a:xfrm>
            <a:prstGeom prst="rect">
              <a:avLst/>
            </a:prstGeom>
          </p:spPr>
        </p:pic>
      </p:grpSp>
      <p:grpSp>
        <p:nvGrpSpPr>
          <p:cNvPr id="4" name="Grupo 3">
            <a:extLst>
              <a:ext uri="{FF2B5EF4-FFF2-40B4-BE49-F238E27FC236}">
                <a16:creationId xmlns:a16="http://schemas.microsoft.com/office/drawing/2014/main" id="{5489F71C-9F2E-83E8-833C-DC0E8707AD64}"/>
              </a:ext>
            </a:extLst>
          </p:cNvPr>
          <p:cNvGrpSpPr/>
          <p:nvPr/>
        </p:nvGrpSpPr>
        <p:grpSpPr>
          <a:xfrm>
            <a:off x="7191756" y="4935666"/>
            <a:ext cx="3823088" cy="1727213"/>
            <a:chOff x="6836927" y="3564072"/>
            <a:chExt cx="3823088" cy="1727213"/>
          </a:xfrm>
        </p:grpSpPr>
        <p:sp>
          <p:nvSpPr>
            <p:cNvPr id="10" name="TextBox 214">
              <a:extLst>
                <a:ext uri="{FF2B5EF4-FFF2-40B4-BE49-F238E27FC236}">
                  <a16:creationId xmlns:a16="http://schemas.microsoft.com/office/drawing/2014/main" id="{E3C7265C-8CA2-DE1A-75A2-8E5D7D15CEF5}"/>
                </a:ext>
              </a:extLst>
            </p:cNvPr>
            <p:cNvSpPr txBox="1"/>
            <p:nvPr/>
          </p:nvSpPr>
          <p:spPr>
            <a:xfrm>
              <a:off x="7394881" y="3853610"/>
              <a:ext cx="3265134" cy="1200329"/>
            </a:xfrm>
            <a:prstGeom prst="rect">
              <a:avLst/>
            </a:prstGeom>
            <a:noFill/>
          </p:spPr>
          <p:txBody>
            <a:bodyPr wrap="square" rtlCol="0">
              <a:spAutoFit/>
            </a:bodyPr>
            <a:lstStyle/>
            <a:p>
              <a:pPr defTabSz="2437365">
                <a:buClr>
                  <a:srgbClr val="25418D"/>
                </a:buClr>
                <a:buSzPts val="4200"/>
                <a:defRPr/>
              </a:pPr>
              <a:r>
                <a:rPr lang="en-US" sz="2400" b="1">
                  <a:solidFill>
                    <a:srgbClr val="262968"/>
                  </a:solidFill>
                  <a:latin typeface="Leto Sans" panose="040A0505020601020202" pitchFamily="82" charset="0"/>
                </a:rPr>
                <a:t>CURSOS TÉCNICOS DE HABILITACIÓN POR DEMANDA </a:t>
              </a:r>
            </a:p>
          </p:txBody>
        </p:sp>
        <p:cxnSp>
          <p:nvCxnSpPr>
            <p:cNvPr id="11" name="Conector recto 10">
              <a:extLst>
                <a:ext uri="{FF2B5EF4-FFF2-40B4-BE49-F238E27FC236}">
                  <a16:creationId xmlns:a16="http://schemas.microsoft.com/office/drawing/2014/main" id="{AB575599-1144-4F7E-5A4F-E7C709BC5767}"/>
                </a:ext>
              </a:extLst>
            </p:cNvPr>
            <p:cNvCxnSpPr>
              <a:cxnSpLocks/>
            </p:cNvCxnSpPr>
            <p:nvPr/>
          </p:nvCxnSpPr>
          <p:spPr>
            <a:xfrm>
              <a:off x="7394881" y="3638015"/>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20" name="Imagen 19" descr="Icono&#10;&#10;Descripción generada automáticamente">
              <a:extLst>
                <a:ext uri="{FF2B5EF4-FFF2-40B4-BE49-F238E27FC236}">
                  <a16:creationId xmlns:a16="http://schemas.microsoft.com/office/drawing/2014/main" id="{C6FD7874-9299-F2A1-8BE8-AC5BB70B404F}"/>
                </a:ext>
              </a:extLst>
            </p:cNvPr>
            <p:cNvPicPr>
              <a:picLocks noChangeAspect="1"/>
            </p:cNvPicPr>
            <p:nvPr/>
          </p:nvPicPr>
          <p:blipFill rotWithShape="1">
            <a:blip r:embed="rId5"/>
            <a:srcRect r="92737"/>
            <a:stretch/>
          </p:blipFill>
          <p:spPr>
            <a:xfrm>
              <a:off x="6836927" y="3564072"/>
              <a:ext cx="399065" cy="1727213"/>
            </a:xfrm>
            <a:prstGeom prst="rect">
              <a:avLst/>
            </a:prstGeom>
          </p:spPr>
        </p:pic>
      </p:grpSp>
      <p:grpSp>
        <p:nvGrpSpPr>
          <p:cNvPr id="28" name="Grupo 27">
            <a:extLst>
              <a:ext uri="{FF2B5EF4-FFF2-40B4-BE49-F238E27FC236}">
                <a16:creationId xmlns:a16="http://schemas.microsoft.com/office/drawing/2014/main" id="{68F21C4E-B67C-33A3-070A-72483E5A0ABA}"/>
              </a:ext>
            </a:extLst>
          </p:cNvPr>
          <p:cNvGrpSpPr/>
          <p:nvPr/>
        </p:nvGrpSpPr>
        <p:grpSpPr>
          <a:xfrm>
            <a:off x="1561540" y="8556023"/>
            <a:ext cx="4410804" cy="2036746"/>
            <a:chOff x="1545980" y="7996029"/>
            <a:chExt cx="4410804" cy="2036746"/>
          </a:xfrm>
        </p:grpSpPr>
        <p:sp>
          <p:nvSpPr>
            <p:cNvPr id="13" name="TextBox 214">
              <a:extLst>
                <a:ext uri="{FF2B5EF4-FFF2-40B4-BE49-F238E27FC236}">
                  <a16:creationId xmlns:a16="http://schemas.microsoft.com/office/drawing/2014/main" id="{7582E59E-8755-4A31-D12C-8C68546D1E5C}"/>
                </a:ext>
              </a:extLst>
            </p:cNvPr>
            <p:cNvSpPr txBox="1"/>
            <p:nvPr/>
          </p:nvSpPr>
          <p:spPr>
            <a:xfrm>
              <a:off x="2093697" y="8064767"/>
              <a:ext cx="3863087" cy="1569660"/>
            </a:xfrm>
            <a:prstGeom prst="rect">
              <a:avLst/>
            </a:prstGeom>
            <a:noFill/>
          </p:spPr>
          <p:txBody>
            <a:bodyPr wrap="square" rtlCol="0">
              <a:spAutoFit/>
            </a:bodyPr>
            <a:lstStyle/>
            <a:p>
              <a:pPr defTabSz="2437365">
                <a:buClr>
                  <a:srgbClr val="25418D"/>
                </a:buClr>
                <a:buSzPts val="4200"/>
                <a:defRPr/>
              </a:pPr>
              <a:r>
                <a:rPr lang="en-US" sz="2400" b="1">
                  <a:solidFill>
                    <a:srgbClr val="262968"/>
                  </a:solidFill>
                  <a:latin typeface="Leto Sans" panose="040A0505020601020202" pitchFamily="82" charset="0"/>
                </a:rPr>
                <a:t>CURSOS TÉCNICOS DE OFIMÁTICA Y SOFTWARE APLICADO</a:t>
              </a:r>
            </a:p>
            <a:p>
              <a:pPr defTabSz="2437365">
                <a:buClr>
                  <a:srgbClr val="25418D"/>
                </a:buClr>
                <a:buSzPts val="4200"/>
                <a:defRPr/>
              </a:pPr>
              <a:r>
                <a:rPr lang="en-US" sz="2400" b="1">
                  <a:solidFill>
                    <a:srgbClr val="262968"/>
                  </a:solidFill>
                  <a:latin typeface="Leto Sans" panose="040A0505020601020202" pitchFamily="82" charset="0"/>
                </a:rPr>
                <a:t>CENTRO TIC</a:t>
              </a:r>
            </a:p>
          </p:txBody>
        </p:sp>
        <p:cxnSp>
          <p:nvCxnSpPr>
            <p:cNvPr id="14" name="Conector recto 13">
              <a:extLst>
                <a:ext uri="{FF2B5EF4-FFF2-40B4-BE49-F238E27FC236}">
                  <a16:creationId xmlns:a16="http://schemas.microsoft.com/office/drawing/2014/main" id="{335B27CE-ADC6-82D2-DC29-8B7144F6B283}"/>
                </a:ext>
              </a:extLst>
            </p:cNvPr>
            <p:cNvCxnSpPr>
              <a:cxnSpLocks/>
            </p:cNvCxnSpPr>
            <p:nvPr/>
          </p:nvCxnSpPr>
          <p:spPr>
            <a:xfrm>
              <a:off x="2093697" y="8012934"/>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21" name="Imagen 20" descr="Imagen que contiene Icono&#10;&#10;Descripción generada automáticamente">
              <a:extLst>
                <a:ext uri="{FF2B5EF4-FFF2-40B4-BE49-F238E27FC236}">
                  <a16:creationId xmlns:a16="http://schemas.microsoft.com/office/drawing/2014/main" id="{96FBA4F4-5EBE-E07F-C6E6-4A98736BBDCC}"/>
                </a:ext>
              </a:extLst>
            </p:cNvPr>
            <p:cNvPicPr>
              <a:picLocks noChangeAspect="1"/>
            </p:cNvPicPr>
            <p:nvPr/>
          </p:nvPicPr>
          <p:blipFill rotWithShape="1">
            <a:blip r:embed="rId6"/>
            <a:srcRect r="92670"/>
            <a:stretch/>
          </p:blipFill>
          <p:spPr>
            <a:xfrm>
              <a:off x="1545980" y="7996029"/>
              <a:ext cx="475263" cy="2036746"/>
            </a:xfrm>
            <a:prstGeom prst="rect">
              <a:avLst/>
            </a:prstGeom>
          </p:spPr>
        </p:pic>
      </p:grpSp>
      <p:grpSp>
        <p:nvGrpSpPr>
          <p:cNvPr id="29" name="Grupo 28">
            <a:extLst>
              <a:ext uri="{FF2B5EF4-FFF2-40B4-BE49-F238E27FC236}">
                <a16:creationId xmlns:a16="http://schemas.microsoft.com/office/drawing/2014/main" id="{D596992A-4B46-B9AD-CA06-698ABB006E9D}"/>
              </a:ext>
            </a:extLst>
          </p:cNvPr>
          <p:cNvGrpSpPr/>
          <p:nvPr/>
        </p:nvGrpSpPr>
        <p:grpSpPr>
          <a:xfrm>
            <a:off x="7018443" y="8762718"/>
            <a:ext cx="4169714" cy="1623356"/>
            <a:chOff x="7158153" y="7940366"/>
            <a:chExt cx="4169714" cy="1623356"/>
          </a:xfrm>
        </p:grpSpPr>
        <p:sp>
          <p:nvSpPr>
            <p:cNvPr id="16" name="TextBox 214">
              <a:extLst>
                <a:ext uri="{FF2B5EF4-FFF2-40B4-BE49-F238E27FC236}">
                  <a16:creationId xmlns:a16="http://schemas.microsoft.com/office/drawing/2014/main" id="{6201322B-DE83-7DAA-40C6-D58B6E6E6C4E}"/>
                </a:ext>
              </a:extLst>
            </p:cNvPr>
            <p:cNvSpPr txBox="1"/>
            <p:nvPr/>
          </p:nvSpPr>
          <p:spPr>
            <a:xfrm>
              <a:off x="7713089" y="7940366"/>
              <a:ext cx="3614778" cy="1569660"/>
            </a:xfrm>
            <a:prstGeom prst="rect">
              <a:avLst/>
            </a:prstGeom>
            <a:noFill/>
          </p:spPr>
          <p:txBody>
            <a:bodyPr wrap="square" rtlCol="0">
              <a:spAutoFit/>
            </a:bodyPr>
            <a:lstStyle/>
            <a:p>
              <a:pPr defTabSz="2437365">
                <a:buClr>
                  <a:srgbClr val="25418D"/>
                </a:buClr>
                <a:buSzPts val="4200"/>
                <a:defRPr/>
              </a:pPr>
              <a:r>
                <a:rPr lang="en-US" sz="2400" b="1">
                  <a:solidFill>
                    <a:srgbClr val="262968"/>
                  </a:solidFill>
                  <a:latin typeface="Leto Sans" panose="040A0505020601020202" pitchFamily="82" charset="0"/>
                </a:rPr>
                <a:t>EVALUACIÓN DE COMPETENCIAS PROGRAMA NUEVAS OPORTUNIDADES</a:t>
              </a:r>
            </a:p>
          </p:txBody>
        </p:sp>
        <p:cxnSp>
          <p:nvCxnSpPr>
            <p:cNvPr id="17" name="Conector recto 16">
              <a:extLst>
                <a:ext uri="{FF2B5EF4-FFF2-40B4-BE49-F238E27FC236}">
                  <a16:creationId xmlns:a16="http://schemas.microsoft.com/office/drawing/2014/main" id="{A517BCF8-5C85-0DBB-F972-E792E8D3ED5B}"/>
                </a:ext>
              </a:extLst>
            </p:cNvPr>
            <p:cNvCxnSpPr>
              <a:cxnSpLocks/>
            </p:cNvCxnSpPr>
            <p:nvPr/>
          </p:nvCxnSpPr>
          <p:spPr>
            <a:xfrm>
              <a:off x="7629554" y="7996029"/>
              <a:ext cx="0" cy="1567693"/>
            </a:xfrm>
            <a:prstGeom prst="line">
              <a:avLst/>
            </a:prstGeom>
            <a:ln w="76200">
              <a:solidFill>
                <a:srgbClr val="28286B"/>
              </a:solidFill>
            </a:ln>
          </p:spPr>
          <p:style>
            <a:lnRef idx="1">
              <a:schemeClr val="accent1"/>
            </a:lnRef>
            <a:fillRef idx="0">
              <a:schemeClr val="accent1"/>
            </a:fillRef>
            <a:effectRef idx="0">
              <a:schemeClr val="accent1"/>
            </a:effectRef>
            <a:fontRef idx="minor">
              <a:schemeClr val="tx1"/>
            </a:fontRef>
          </p:style>
        </p:cxnSp>
        <p:pic>
          <p:nvPicPr>
            <p:cNvPr id="22" name="Imagen 21" descr="Icono&#10;&#10;Descripción generada automáticamente con confianza baja">
              <a:extLst>
                <a:ext uri="{FF2B5EF4-FFF2-40B4-BE49-F238E27FC236}">
                  <a16:creationId xmlns:a16="http://schemas.microsoft.com/office/drawing/2014/main" id="{C247C5B8-4B45-A031-F585-7534D2CEAAF5}"/>
                </a:ext>
              </a:extLst>
            </p:cNvPr>
            <p:cNvPicPr>
              <a:picLocks noChangeAspect="1"/>
            </p:cNvPicPr>
            <p:nvPr/>
          </p:nvPicPr>
          <p:blipFill rotWithShape="1">
            <a:blip r:embed="rId7"/>
            <a:srcRect r="95477"/>
            <a:stretch/>
          </p:blipFill>
          <p:spPr>
            <a:xfrm>
              <a:off x="7158153" y="7954870"/>
              <a:ext cx="420525" cy="1600851"/>
            </a:xfrm>
            <a:prstGeom prst="rect">
              <a:avLst/>
            </a:prstGeom>
          </p:spPr>
        </p:pic>
      </p:grpSp>
      <p:sp>
        <p:nvSpPr>
          <p:cNvPr id="23" name="CuadroTexto 22">
            <a:extLst>
              <a:ext uri="{FF2B5EF4-FFF2-40B4-BE49-F238E27FC236}">
                <a16:creationId xmlns:a16="http://schemas.microsoft.com/office/drawing/2014/main" id="{B6D82B82-A391-FDB4-0C30-24279A2369BB}"/>
              </a:ext>
            </a:extLst>
          </p:cNvPr>
          <p:cNvSpPr txBox="1"/>
          <p:nvPr/>
        </p:nvSpPr>
        <p:spPr>
          <a:xfrm>
            <a:off x="-582382" y="13121615"/>
            <a:ext cx="12915674" cy="461665"/>
          </a:xfrm>
          <a:prstGeom prst="rect">
            <a:avLst/>
          </a:prstGeom>
          <a:noFill/>
        </p:spPr>
        <p:txBody>
          <a:bodyPr wrap="square">
            <a:spAutoFit/>
          </a:bodyPr>
          <a:lstStyle/>
          <a:p>
            <a:pPr algn="ctr"/>
            <a:r>
              <a:rPr lang="en-US" sz="2400" i="1">
                <a:solidFill>
                  <a:schemeClr val="dk1"/>
                </a:solidFill>
                <a:latin typeface="Montserrat Medium" panose="00000600000000000000" pitchFamily="2" charset="0"/>
                <a:cs typeface="Kanit ExtraBold"/>
              </a:rPr>
              <a:t>*</a:t>
            </a:r>
            <a:r>
              <a:rPr lang="en-US" sz="2400" i="1" err="1">
                <a:solidFill>
                  <a:schemeClr val="dk1"/>
                </a:solidFill>
                <a:latin typeface="Montserrat Medium" panose="00000600000000000000" pitchFamily="2" charset="0"/>
                <a:cs typeface="Kanit ExtraBold"/>
              </a:rPr>
              <a:t>Incluye</a:t>
            </a:r>
            <a:r>
              <a:rPr lang="en-US" sz="2400" i="1">
                <a:solidFill>
                  <a:schemeClr val="dk1"/>
                </a:solidFill>
                <a:latin typeface="Montserrat Medium" panose="00000600000000000000" pitchFamily="2" charset="0"/>
                <a:cs typeface="Kanit ExtraBold"/>
              </a:rPr>
              <a:t> 42 </a:t>
            </a:r>
            <a:r>
              <a:rPr lang="en-US" sz="2400" i="1" err="1">
                <a:solidFill>
                  <a:schemeClr val="dk1"/>
                </a:solidFill>
                <a:latin typeface="Montserrat Medium" panose="00000600000000000000" pitchFamily="2" charset="0"/>
                <a:cs typeface="Kanit ExtraBold"/>
              </a:rPr>
              <a:t>participaciones</a:t>
            </a:r>
            <a:r>
              <a:rPr lang="en-US" sz="2400" i="1">
                <a:solidFill>
                  <a:schemeClr val="dk1"/>
                </a:solidFill>
                <a:latin typeface="Montserrat Medium" panose="00000600000000000000" pitchFamily="2" charset="0"/>
                <a:cs typeface="Kanit ExtraBold"/>
              </a:rPr>
              <a:t> del modulo de </a:t>
            </a:r>
            <a:r>
              <a:rPr lang="en-US" sz="2400" i="1" err="1">
                <a:solidFill>
                  <a:schemeClr val="dk1"/>
                </a:solidFill>
                <a:latin typeface="Montserrat Medium" panose="00000600000000000000" pitchFamily="2" charset="0"/>
                <a:cs typeface="Kanit ExtraBold"/>
              </a:rPr>
              <a:t>soldadura</a:t>
            </a:r>
            <a:r>
              <a:rPr lang="en-US" sz="2400" i="1">
                <a:solidFill>
                  <a:schemeClr val="dk1"/>
                </a:solidFill>
                <a:latin typeface="Montserrat Medium" panose="00000600000000000000" pitchFamily="2" charset="0"/>
                <a:cs typeface="Kanit ExtraBold"/>
              </a:rPr>
              <a:t> </a:t>
            </a:r>
            <a:r>
              <a:rPr lang="en-US" sz="2400" i="1" err="1">
                <a:solidFill>
                  <a:schemeClr val="dk1"/>
                </a:solidFill>
                <a:latin typeface="Montserrat Medium" panose="00000600000000000000" pitchFamily="2" charset="0"/>
                <a:cs typeface="Kanit ExtraBold"/>
              </a:rPr>
              <a:t>Empresa</a:t>
            </a:r>
            <a:r>
              <a:rPr lang="en-US" sz="2400" i="1">
                <a:solidFill>
                  <a:schemeClr val="dk1"/>
                </a:solidFill>
                <a:latin typeface="Montserrat Medium" panose="00000600000000000000" pitchFamily="2" charset="0"/>
                <a:cs typeface="Kanit ExtraBold"/>
              </a:rPr>
              <a:t> Centro</a:t>
            </a:r>
            <a:endParaRPr lang="es-419" sz="2400" i="1">
              <a:solidFill>
                <a:schemeClr val="dk1"/>
              </a:solidFill>
              <a:latin typeface="Montserrat Medium" panose="00000600000000000000" pitchFamily="2" charset="0"/>
              <a:cs typeface="Kanit ExtraBold"/>
            </a:endParaRPr>
          </a:p>
        </p:txBody>
      </p:sp>
      <p:sp>
        <p:nvSpPr>
          <p:cNvPr id="25" name="CuadroTexto 24">
            <a:extLst>
              <a:ext uri="{FF2B5EF4-FFF2-40B4-BE49-F238E27FC236}">
                <a16:creationId xmlns:a16="http://schemas.microsoft.com/office/drawing/2014/main" id="{2CF3A85C-47D6-9D95-B849-8750AB79A1BD}"/>
              </a:ext>
            </a:extLst>
          </p:cNvPr>
          <p:cNvSpPr txBox="1"/>
          <p:nvPr/>
        </p:nvSpPr>
        <p:spPr>
          <a:xfrm>
            <a:off x="12333291" y="4818658"/>
            <a:ext cx="9589297" cy="4524315"/>
          </a:xfrm>
          <a:prstGeom prst="rect">
            <a:avLst/>
          </a:prstGeom>
          <a:noFill/>
        </p:spPr>
        <p:txBody>
          <a:bodyPr wrap="square">
            <a:spAutoFit/>
          </a:bodyPr>
          <a:lstStyle/>
          <a:p>
            <a:pPr marL="974725" indent="-974725" algn="just"/>
            <a:r>
              <a:rPr lang="es-419" sz="3200">
                <a:solidFill>
                  <a:schemeClr val="tx1"/>
                </a:solidFill>
                <a:latin typeface="Montserrat Medium" panose="00000600000000000000" pitchFamily="2" charset="0"/>
              </a:rPr>
              <a:t>1.	Instalar y configurar una red local de computadoras - LAN, con conexión a internet.</a:t>
            </a:r>
          </a:p>
          <a:p>
            <a:pPr marL="974725" indent="-974725" algn="just"/>
            <a:r>
              <a:rPr lang="es-419" sz="3200">
                <a:solidFill>
                  <a:schemeClr val="tx1"/>
                </a:solidFill>
                <a:latin typeface="Montserrat Medium" panose="00000600000000000000" pitchFamily="2" charset="0"/>
              </a:rPr>
              <a:t>2.	Diseño, construcción e implementación de redes con cableado estructurado.</a:t>
            </a:r>
          </a:p>
          <a:p>
            <a:pPr marL="974725" indent="-974725" algn="just"/>
            <a:r>
              <a:rPr lang="es-419" sz="3200">
                <a:solidFill>
                  <a:schemeClr val="tx1"/>
                </a:solidFill>
                <a:latin typeface="Montserrat Medium" panose="00000600000000000000" pitchFamily="2" charset="0"/>
              </a:rPr>
              <a:t>3.	Reparación y actualización de teléfonos celulares.</a:t>
            </a:r>
          </a:p>
          <a:p>
            <a:pPr marL="974725" indent="-974725" algn="just"/>
            <a:r>
              <a:rPr lang="es-419" sz="3200">
                <a:solidFill>
                  <a:schemeClr val="tx1"/>
                </a:solidFill>
                <a:latin typeface="Montserrat Medium" panose="00000600000000000000" pitchFamily="2" charset="0"/>
              </a:rPr>
              <a:t>4.	Preparar comida mexicana.</a:t>
            </a:r>
          </a:p>
          <a:p>
            <a:pPr marL="974725" indent="-974725" algn="just"/>
            <a:r>
              <a:rPr lang="es-419" sz="3200">
                <a:solidFill>
                  <a:schemeClr val="tx1"/>
                </a:solidFill>
                <a:latin typeface="Montserrat Medium" panose="00000600000000000000" pitchFamily="2" charset="0"/>
              </a:rPr>
              <a:t>5.	</a:t>
            </a:r>
            <a:r>
              <a:rPr lang="es-419" sz="3200" err="1">
                <a:solidFill>
                  <a:schemeClr val="tx1"/>
                </a:solidFill>
                <a:latin typeface="Montserrat Medium" panose="00000600000000000000" pitchFamily="2" charset="0"/>
              </a:rPr>
              <a:t>Illustrator</a:t>
            </a:r>
            <a:r>
              <a:rPr lang="es-419" sz="3200">
                <a:solidFill>
                  <a:schemeClr val="tx1"/>
                </a:solidFill>
                <a:latin typeface="Montserrat Medium" panose="00000600000000000000" pitchFamily="2" charset="0"/>
              </a:rPr>
              <a:t> CC 2019.</a:t>
            </a:r>
          </a:p>
        </p:txBody>
      </p:sp>
      <p:sp>
        <p:nvSpPr>
          <p:cNvPr id="26" name="TextBox 214">
            <a:extLst>
              <a:ext uri="{FF2B5EF4-FFF2-40B4-BE49-F238E27FC236}">
                <a16:creationId xmlns:a16="http://schemas.microsoft.com/office/drawing/2014/main" id="{14F8DE1A-E156-5055-1F5A-4F6DCE4D07B9}"/>
              </a:ext>
            </a:extLst>
          </p:cNvPr>
          <p:cNvSpPr txBox="1"/>
          <p:nvPr/>
        </p:nvSpPr>
        <p:spPr>
          <a:xfrm>
            <a:off x="1863106" y="3936088"/>
            <a:ext cx="9052128" cy="769441"/>
          </a:xfrm>
          <a:prstGeom prst="rect">
            <a:avLst/>
          </a:prstGeom>
          <a:noFill/>
        </p:spPr>
        <p:txBody>
          <a:bodyPr wrap="square" rtlCol="0">
            <a:spAutoFit/>
          </a:bodyPr>
          <a:lstStyle/>
          <a:p>
            <a:pPr algn="ctr" defTabSz="2437365">
              <a:buClr>
                <a:srgbClr val="25418D"/>
              </a:buClr>
              <a:buSzPts val="4200"/>
              <a:defRPr/>
            </a:pPr>
            <a:r>
              <a:rPr lang="en-US" sz="4400">
                <a:solidFill>
                  <a:schemeClr val="dk1"/>
                </a:solidFill>
                <a:latin typeface="Kanit ExtraBold"/>
                <a:cs typeface="Kanit ExtraBold"/>
              </a:rPr>
              <a:t>EJECUCIÓN POR PROGRAMAS</a:t>
            </a:r>
          </a:p>
        </p:txBody>
      </p:sp>
      <p:sp>
        <p:nvSpPr>
          <p:cNvPr id="3" name="TextBox 214">
            <a:extLst>
              <a:ext uri="{FF2B5EF4-FFF2-40B4-BE49-F238E27FC236}">
                <a16:creationId xmlns:a16="http://schemas.microsoft.com/office/drawing/2014/main" id="{951DC2CB-2E4D-1D55-720F-0DCA023F2BD1}"/>
              </a:ext>
            </a:extLst>
          </p:cNvPr>
          <p:cNvSpPr txBox="1"/>
          <p:nvPr/>
        </p:nvSpPr>
        <p:spPr>
          <a:xfrm>
            <a:off x="12420109" y="3985991"/>
            <a:ext cx="8789723" cy="769441"/>
          </a:xfrm>
          <a:prstGeom prst="rect">
            <a:avLst/>
          </a:prstGeom>
          <a:noFill/>
        </p:spPr>
        <p:txBody>
          <a:bodyPr wrap="square" rtlCol="0">
            <a:spAutoFit/>
          </a:bodyPr>
          <a:lstStyle/>
          <a:p>
            <a:pPr algn="ctr" defTabSz="2437365">
              <a:buClr>
                <a:srgbClr val="25418D"/>
              </a:buClr>
              <a:buSzPts val="4200"/>
              <a:defRPr/>
            </a:pPr>
            <a:r>
              <a:rPr lang="en-US" sz="4400">
                <a:solidFill>
                  <a:schemeClr val="tx1"/>
                </a:solidFill>
                <a:latin typeface="Kanit ExtraBold"/>
                <a:cs typeface="Kanit ExtraBold"/>
              </a:rPr>
              <a:t>TOP 5 - </a:t>
            </a:r>
            <a:r>
              <a:rPr lang="en-US" sz="4400" err="1">
                <a:solidFill>
                  <a:schemeClr val="tx1"/>
                </a:solidFill>
                <a:latin typeface="Kanit ExtraBold"/>
                <a:cs typeface="Kanit ExtraBold"/>
              </a:rPr>
              <a:t>Cursos</a:t>
            </a:r>
            <a:r>
              <a:rPr lang="en-US" sz="4400">
                <a:solidFill>
                  <a:schemeClr val="tx1"/>
                </a:solidFill>
                <a:latin typeface="Kanit ExtraBold"/>
                <a:cs typeface="Kanit ExtraBold"/>
              </a:rPr>
              <a:t> </a:t>
            </a:r>
            <a:r>
              <a:rPr lang="en-US" sz="4400" err="1">
                <a:solidFill>
                  <a:schemeClr val="tx1"/>
                </a:solidFill>
                <a:latin typeface="Kanit ExtraBold"/>
                <a:cs typeface="Kanit ExtraBold"/>
              </a:rPr>
              <a:t>más</a:t>
            </a:r>
            <a:r>
              <a:rPr lang="en-US" sz="4400">
                <a:solidFill>
                  <a:schemeClr val="tx1"/>
                </a:solidFill>
                <a:latin typeface="Kanit ExtraBold"/>
                <a:cs typeface="Kanit ExtraBold"/>
              </a:rPr>
              <a:t> </a:t>
            </a:r>
            <a:r>
              <a:rPr lang="en-US" sz="4400" err="1">
                <a:solidFill>
                  <a:schemeClr val="tx1"/>
                </a:solidFill>
                <a:latin typeface="Kanit ExtraBold"/>
                <a:cs typeface="Kanit ExtraBold"/>
              </a:rPr>
              <a:t>demandados</a:t>
            </a:r>
            <a:r>
              <a:rPr lang="en-US" sz="4400">
                <a:solidFill>
                  <a:schemeClr val="tx1"/>
                </a:solidFill>
                <a:latin typeface="Kanit ExtraBold"/>
                <a:cs typeface="Kanit ExtraBold"/>
              </a:rPr>
              <a:t>  </a:t>
            </a:r>
          </a:p>
        </p:txBody>
      </p:sp>
    </p:spTree>
    <p:extLst>
      <p:ext uri="{BB962C8B-B14F-4D97-AF65-F5344CB8AC3E}">
        <p14:creationId xmlns:p14="http://schemas.microsoft.com/office/powerpoint/2010/main" val="3333057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4"/>
          <p:cNvSpPr/>
          <p:nvPr/>
        </p:nvSpPr>
        <p:spPr>
          <a:xfrm>
            <a:off x="17899833"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0" name="Google Shape;2300;p44"/>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1" name="Google Shape;2301;p44"/>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2" name="Google Shape;2302;p44"/>
          <p:cNvSpPr/>
          <p:nvPr/>
        </p:nvSpPr>
        <p:spPr>
          <a:xfrm>
            <a:off x="1903891" y="45726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3" name="Google Shape;2303;p44"/>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4" name="Google Shape;2304;p44"/>
          <p:cNvSpPr/>
          <p:nvPr/>
        </p:nvSpPr>
        <p:spPr>
          <a:xfrm>
            <a:off x="15614700"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5" name="Google Shape;2305;p44"/>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6" name="Google Shape;2306;p44"/>
          <p:cNvSpPr txBox="1">
            <a:spLocks noGrp="1"/>
          </p:cNvSpPr>
          <p:nvPr>
            <p:ph type="title"/>
          </p:nvPr>
        </p:nvSpPr>
        <p:spPr>
          <a:xfrm>
            <a:off x="3050171" y="6805143"/>
            <a:ext cx="17281996" cy="2174634"/>
          </a:xfrm>
          <a:prstGeom prst="rect">
            <a:avLst/>
          </a:prstGeom>
        </p:spPr>
        <p:txBody>
          <a:bodyPr spcFirstLastPara="1" wrap="square" lIns="239938" tIns="243737" rIns="239938" bIns="243737" anchor="t" anchorCtr="0">
            <a:noAutofit/>
          </a:bodyPr>
          <a:lstStyle/>
          <a:p>
            <a:r>
              <a:rPr lang="en"/>
              <a:t>FORMACIÓN a DISTANCIA</a:t>
            </a:r>
            <a:endParaRPr/>
          </a:p>
        </p:txBody>
      </p:sp>
      <p:sp>
        <p:nvSpPr>
          <p:cNvPr id="2308" name="Google Shape;2308;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9" name="Google Shape;2309;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0" name="Google Shape;2310;p44"/>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1" name="Google Shape;2311;p44"/>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2" name="Google Shape;2312;p44"/>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3" name="Google Shape;2313;p44"/>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4" name="Google Shape;2314;p44"/>
          <p:cNvSpPr/>
          <p:nvPr/>
        </p:nvSpPr>
        <p:spPr>
          <a:xfrm>
            <a:off x="17899833"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5" name="Google Shape;2315;p44"/>
          <p:cNvSpPr/>
          <p:nvPr/>
        </p:nvSpPr>
        <p:spPr>
          <a:xfrm>
            <a:off x="20185009" y="685798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6" name="Google Shape;2316;p44"/>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7" name="Google Shape;2317;p44"/>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8" name="Google Shape;2318;p44"/>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9" name="Google Shape;2319;p44"/>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20" name="Google Shape;2320;p44"/>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321" name="Google Shape;2321;p44"/>
          <p:cNvGrpSpPr/>
          <p:nvPr/>
        </p:nvGrpSpPr>
        <p:grpSpPr>
          <a:xfrm>
            <a:off x="2332335" y="458714"/>
            <a:ext cx="1431880" cy="1828358"/>
            <a:chOff x="2234450" y="-2381700"/>
            <a:chExt cx="404500" cy="518025"/>
          </a:xfrm>
        </p:grpSpPr>
        <p:sp>
          <p:nvSpPr>
            <p:cNvPr id="2322" name="Google Shape;2322;p44"/>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3" name="Google Shape;2323;p44"/>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4" name="Google Shape;2324;p44"/>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5" name="Google Shape;2325;p44"/>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26" name="Google Shape;2326;p44"/>
          <p:cNvGrpSpPr/>
          <p:nvPr/>
        </p:nvGrpSpPr>
        <p:grpSpPr>
          <a:xfrm>
            <a:off x="4617515" y="458714"/>
            <a:ext cx="1431792" cy="1828358"/>
            <a:chOff x="2923850" y="-2381625"/>
            <a:chExt cx="404475" cy="518025"/>
          </a:xfrm>
        </p:grpSpPr>
        <p:sp>
          <p:nvSpPr>
            <p:cNvPr id="2327" name="Google Shape;2327;p44"/>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8" name="Google Shape;2328;p44"/>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9" name="Google Shape;2329;p44"/>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0" name="Google Shape;2330;p44"/>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1" name="Google Shape;2331;p44"/>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2" name="Google Shape;2332;p44"/>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3" name="Google Shape;2333;p44"/>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4" name="Google Shape;2334;p44"/>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5" name="Google Shape;2335;p44"/>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6" name="Google Shape;2336;p44"/>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7" name="Google Shape;2337;p44"/>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38" name="Google Shape;2338;p44"/>
          <p:cNvGrpSpPr/>
          <p:nvPr/>
        </p:nvGrpSpPr>
        <p:grpSpPr>
          <a:xfrm>
            <a:off x="9187655" y="458691"/>
            <a:ext cx="1431851" cy="1828420"/>
            <a:chOff x="4302925" y="-2381725"/>
            <a:chExt cx="404400" cy="517925"/>
          </a:xfrm>
        </p:grpSpPr>
        <p:sp>
          <p:nvSpPr>
            <p:cNvPr id="2339" name="Google Shape;2339;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0" name="Google Shape;2340;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1" name="Google Shape;2341;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2" name="Google Shape;2342;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3" name="Google Shape;2343;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44" name="Google Shape;2344;p44"/>
          <p:cNvGrpSpPr/>
          <p:nvPr/>
        </p:nvGrpSpPr>
        <p:grpSpPr>
          <a:xfrm>
            <a:off x="20613503" y="7314838"/>
            <a:ext cx="1431792" cy="1828409"/>
            <a:chOff x="3613325" y="-3003000"/>
            <a:chExt cx="404475" cy="518000"/>
          </a:xfrm>
        </p:grpSpPr>
        <p:sp>
          <p:nvSpPr>
            <p:cNvPr id="2345" name="Google Shape;2345;p44"/>
            <p:cNvSpPr/>
            <p:nvPr/>
          </p:nvSpPr>
          <p:spPr>
            <a:xfrm>
              <a:off x="3613325" y="-3003000"/>
              <a:ext cx="404475" cy="518000"/>
            </a:xfrm>
            <a:custGeom>
              <a:avLst/>
              <a:gdLst/>
              <a:ahLst/>
              <a:cxnLst/>
              <a:rect l="l" t="t" r="r" b="b"/>
              <a:pathLst>
                <a:path w="16179" h="20720" extrusionOk="0">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6" name="Google Shape;2346;p44"/>
            <p:cNvSpPr/>
            <p:nvPr/>
          </p:nvSpPr>
          <p:spPr>
            <a:xfrm>
              <a:off x="3808025" y="-2581175"/>
              <a:ext cx="15225" cy="15200"/>
            </a:xfrm>
            <a:custGeom>
              <a:avLst/>
              <a:gdLst/>
              <a:ahLst/>
              <a:cxnLst/>
              <a:rect l="l" t="t" r="r" b="b"/>
              <a:pathLst>
                <a:path w="609" h="608" extrusionOk="0">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7" name="Google Shape;2347;p44"/>
            <p:cNvSpPr/>
            <p:nvPr/>
          </p:nvSpPr>
          <p:spPr>
            <a:xfrm>
              <a:off x="3808025" y="-25244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8" name="Google Shape;2348;p44"/>
            <p:cNvSpPr/>
            <p:nvPr/>
          </p:nvSpPr>
          <p:spPr>
            <a:xfrm>
              <a:off x="3759325" y="-2824500"/>
              <a:ext cx="15200" cy="23300"/>
            </a:xfrm>
            <a:custGeom>
              <a:avLst/>
              <a:gdLst/>
              <a:ahLst/>
              <a:cxnLst/>
              <a:rect l="l" t="t" r="r" b="b"/>
              <a:pathLst>
                <a:path w="608" h="932" extrusionOk="0">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9" name="Google Shape;2349;p44"/>
            <p:cNvSpPr/>
            <p:nvPr/>
          </p:nvSpPr>
          <p:spPr>
            <a:xfrm>
              <a:off x="3856625" y="-2824500"/>
              <a:ext cx="15200" cy="23300"/>
            </a:xfrm>
            <a:custGeom>
              <a:avLst/>
              <a:gdLst/>
              <a:ahLst/>
              <a:cxnLst/>
              <a:rect l="l" t="t" r="r" b="b"/>
              <a:pathLst>
                <a:path w="608" h="932" extrusionOk="0">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0" name="Google Shape;2350;p44"/>
            <p:cNvSpPr/>
            <p:nvPr/>
          </p:nvSpPr>
          <p:spPr>
            <a:xfrm>
              <a:off x="3782775" y="-2767725"/>
              <a:ext cx="65475" cy="23300"/>
            </a:xfrm>
            <a:custGeom>
              <a:avLst/>
              <a:gdLst/>
              <a:ahLst/>
              <a:cxnLst/>
              <a:rect l="l" t="t" r="r" b="b"/>
              <a:pathLst>
                <a:path w="2619" h="932" extrusionOk="0">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1" name="Google Shape;2351;p44"/>
            <p:cNvSpPr/>
            <p:nvPr/>
          </p:nvSpPr>
          <p:spPr>
            <a:xfrm>
              <a:off x="3751150" y="-2848850"/>
              <a:ext cx="31450" cy="15200"/>
            </a:xfrm>
            <a:custGeom>
              <a:avLst/>
              <a:gdLst/>
              <a:ahLst/>
              <a:cxnLst/>
              <a:rect l="l" t="t" r="r" b="b"/>
              <a:pathLst>
                <a:path w="1258" h="608" extrusionOk="0">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2" name="Google Shape;2352;p44"/>
            <p:cNvSpPr/>
            <p:nvPr/>
          </p:nvSpPr>
          <p:spPr>
            <a:xfrm>
              <a:off x="3848550" y="-2848850"/>
              <a:ext cx="31400" cy="15200"/>
            </a:xfrm>
            <a:custGeom>
              <a:avLst/>
              <a:gdLst/>
              <a:ahLst/>
              <a:cxnLst/>
              <a:rect l="l" t="t" r="r" b="b"/>
              <a:pathLst>
                <a:path w="1256" h="608" extrusionOk="0">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53" name="Google Shape;2353;p44"/>
          <p:cNvGrpSpPr/>
          <p:nvPr/>
        </p:nvGrpSpPr>
        <p:grpSpPr>
          <a:xfrm>
            <a:off x="4650023" y="2744238"/>
            <a:ext cx="1365767" cy="1828321"/>
            <a:chOff x="3621425" y="-1760475"/>
            <a:chExt cx="388250" cy="517975"/>
          </a:xfrm>
        </p:grpSpPr>
        <p:sp>
          <p:nvSpPr>
            <p:cNvPr id="2354" name="Google Shape;2354;p44"/>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5" name="Google Shape;2355;p44"/>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6" name="Google Shape;2356;p44"/>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7" name="Google Shape;2357;p44"/>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8" name="Google Shape;2358;p44"/>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9" name="Google Shape;2359;p44"/>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0" name="Google Shape;2360;p44"/>
          <p:cNvGrpSpPr/>
          <p:nvPr/>
        </p:nvGrpSpPr>
        <p:grpSpPr>
          <a:xfrm>
            <a:off x="18360831" y="9600314"/>
            <a:ext cx="1365767" cy="1828358"/>
            <a:chOff x="3621425" y="-2381700"/>
            <a:chExt cx="388250" cy="518025"/>
          </a:xfrm>
        </p:grpSpPr>
        <p:sp>
          <p:nvSpPr>
            <p:cNvPr id="2361" name="Google Shape;2361;p44"/>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2" name="Google Shape;2362;p44"/>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3" name="Google Shape;2363;p44"/>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4" name="Google Shape;2364;p44"/>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5" name="Google Shape;2365;p44"/>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6" name="Google Shape;2366;p44"/>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7" name="Google Shape;2367;p44"/>
          <p:cNvGrpSpPr/>
          <p:nvPr/>
        </p:nvGrpSpPr>
        <p:grpSpPr>
          <a:xfrm>
            <a:off x="20613369" y="9600291"/>
            <a:ext cx="1431851" cy="1828420"/>
            <a:chOff x="4302925" y="-2381725"/>
            <a:chExt cx="404400" cy="517925"/>
          </a:xfrm>
        </p:grpSpPr>
        <p:sp>
          <p:nvSpPr>
            <p:cNvPr id="2368" name="Google Shape;2368;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9" name="Google Shape;2369;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0" name="Google Shape;2370;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1" name="Google Shape;2371;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2" name="Google Shape;2372;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373" name="Google Shape;2373;p44"/>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374" name="Google Shape;2374;p44"/>
          <p:cNvGrpSpPr/>
          <p:nvPr/>
        </p:nvGrpSpPr>
        <p:grpSpPr>
          <a:xfrm>
            <a:off x="4649770" y="11886373"/>
            <a:ext cx="1365639" cy="1828180"/>
            <a:chOff x="7926140" y="-3342469"/>
            <a:chExt cx="447730" cy="597444"/>
          </a:xfrm>
        </p:grpSpPr>
        <p:sp>
          <p:nvSpPr>
            <p:cNvPr id="2375" name="Google Shape;2375;p44"/>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6" name="Google Shape;2376;p44"/>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7" name="Google Shape;2377;p44"/>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8" name="Google Shape;2378;p44"/>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9" name="Google Shape;2379;p44"/>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0" name="Google Shape;2380;p44"/>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1" name="Google Shape;2381;p44"/>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82" name="Google Shape;2382;p44"/>
          <p:cNvGrpSpPr/>
          <p:nvPr/>
        </p:nvGrpSpPr>
        <p:grpSpPr>
          <a:xfrm>
            <a:off x="13757981" y="11885817"/>
            <a:ext cx="1431830" cy="1828310"/>
            <a:chOff x="2923900" y="-1760600"/>
            <a:chExt cx="404425" cy="518050"/>
          </a:xfrm>
        </p:grpSpPr>
        <p:sp>
          <p:nvSpPr>
            <p:cNvPr id="2383" name="Google Shape;2383;p44"/>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4" name="Google Shape;2384;p44"/>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5" name="Google Shape;2385;p44"/>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6" name="Google Shape;2386;p44"/>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7" name="Google Shape;2387;p44"/>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8" name="Google Shape;2388;p44"/>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9" name="Google Shape;2389;p44"/>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90" name="Google Shape;2390;p44"/>
          <p:cNvGrpSpPr/>
          <p:nvPr/>
        </p:nvGrpSpPr>
        <p:grpSpPr>
          <a:xfrm>
            <a:off x="20613312" y="11885674"/>
            <a:ext cx="1431870" cy="1828436"/>
            <a:chOff x="4992400" y="-1760625"/>
            <a:chExt cx="404375" cy="518125"/>
          </a:xfrm>
        </p:grpSpPr>
        <p:sp>
          <p:nvSpPr>
            <p:cNvPr id="2391" name="Google Shape;2391;p44"/>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2" name="Google Shape;2392;p44"/>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3" name="Google Shape;2393;p44"/>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4" name="Google Shape;2394;p44"/>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5" name="Google Shape;2395;p44"/>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82D6FE05-81D8-A15E-86D3-4E77CC697C0A}"/>
              </a:ext>
            </a:extLst>
          </p:cNvPr>
          <p:cNvPicPr>
            <a:picLocks noChangeAspect="1"/>
          </p:cNvPicPr>
          <p:nvPr/>
        </p:nvPicPr>
        <p:blipFill>
          <a:blip r:embed="rId3"/>
          <a:stretch>
            <a:fillRect/>
          </a:stretch>
        </p:blipFill>
        <p:spPr>
          <a:xfrm>
            <a:off x="2320508" y="4196415"/>
            <a:ext cx="1630757" cy="891523"/>
          </a:xfrm>
          <a:prstGeom prst="rect">
            <a:avLst/>
          </a:prstGeom>
        </p:spPr>
      </p:pic>
      <p:sp>
        <p:nvSpPr>
          <p:cNvPr id="5" name="Google Shape;2187;p43">
            <a:extLst>
              <a:ext uri="{FF2B5EF4-FFF2-40B4-BE49-F238E27FC236}">
                <a16:creationId xmlns:a16="http://schemas.microsoft.com/office/drawing/2014/main" id="{B2847DA1-3812-5B58-93C7-DD66578A8B69}"/>
              </a:ext>
            </a:extLst>
          </p:cNvPr>
          <p:cNvSpPr txBox="1">
            <a:spLocks noGrp="1"/>
          </p:cNvSpPr>
          <p:nvPr>
            <p:ph type="subTitle" idx="1"/>
          </p:nvPr>
        </p:nvSpPr>
        <p:spPr>
          <a:xfrm>
            <a:off x="448236" y="5116328"/>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2"/>
                </a:solidFill>
                <a:latin typeface="Biograph" panose="02000500000000000000" pitchFamily="50" charset="0"/>
                <a:ea typeface="Biograph" panose="02000500000000000000" pitchFamily="50" charset="0"/>
              </a:rPr>
              <a:t>Unidad de </a:t>
            </a:r>
            <a:endParaRPr sz="16600">
              <a:solidFill>
                <a:schemeClr val="tx2"/>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1948642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 name="TextBox 78">
            <a:extLst>
              <a:ext uri="{FF2B5EF4-FFF2-40B4-BE49-F238E27FC236}">
                <a16:creationId xmlns:a16="http://schemas.microsoft.com/office/drawing/2014/main" id="{C7020C9E-2FED-88CF-0D5E-DE0855333236}"/>
              </a:ext>
            </a:extLst>
          </p:cNvPr>
          <p:cNvSpPr txBox="1"/>
          <p:nvPr/>
        </p:nvSpPr>
        <p:spPr>
          <a:xfrm>
            <a:off x="2306209" y="2767188"/>
            <a:ext cx="9161483"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METAS Y EJECUCIÓN PARTICIPACIONES – 3T 2022</a:t>
            </a:r>
          </a:p>
        </p:txBody>
      </p:sp>
      <p:sp>
        <p:nvSpPr>
          <p:cNvPr id="9" name="TextBox 79">
            <a:extLst>
              <a:ext uri="{FF2B5EF4-FFF2-40B4-BE49-F238E27FC236}">
                <a16:creationId xmlns:a16="http://schemas.microsoft.com/office/drawing/2014/main" id="{F89679A2-1A59-BB62-1E3A-78B70A5D6CE5}"/>
              </a:ext>
            </a:extLst>
          </p:cNvPr>
          <p:cNvSpPr txBox="1"/>
          <p:nvPr/>
        </p:nvSpPr>
        <p:spPr>
          <a:xfrm>
            <a:off x="12854950" y="8364530"/>
            <a:ext cx="9068508"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PARTICIPACIONES/ INVERSIÓN (Miles) POR SEXO</a:t>
            </a:r>
          </a:p>
        </p:txBody>
      </p:sp>
      <p:graphicFrame>
        <p:nvGraphicFramePr>
          <p:cNvPr id="10" name="Chart 90">
            <a:extLst>
              <a:ext uri="{FF2B5EF4-FFF2-40B4-BE49-F238E27FC236}">
                <a16:creationId xmlns:a16="http://schemas.microsoft.com/office/drawing/2014/main" id="{47EC4732-EF51-78AC-179C-30485E580EBE}"/>
              </a:ext>
            </a:extLst>
          </p:cNvPr>
          <p:cNvGraphicFramePr/>
          <p:nvPr>
            <p:extLst>
              <p:ext uri="{D42A27DB-BD31-4B8C-83A1-F6EECF244321}">
                <p14:modId xmlns:p14="http://schemas.microsoft.com/office/powerpoint/2010/main" val="2398733200"/>
              </p:ext>
            </p:extLst>
          </p:nvPr>
        </p:nvGraphicFramePr>
        <p:xfrm>
          <a:off x="12004214" y="8920425"/>
          <a:ext cx="6711228" cy="40440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90">
            <a:extLst>
              <a:ext uri="{FF2B5EF4-FFF2-40B4-BE49-F238E27FC236}">
                <a16:creationId xmlns:a16="http://schemas.microsoft.com/office/drawing/2014/main" id="{48B691A3-D2AA-DE88-3964-24164A13A3EE}"/>
              </a:ext>
            </a:extLst>
          </p:cNvPr>
          <p:cNvGraphicFramePr/>
          <p:nvPr>
            <p:extLst>
              <p:ext uri="{D42A27DB-BD31-4B8C-83A1-F6EECF244321}">
                <p14:modId xmlns:p14="http://schemas.microsoft.com/office/powerpoint/2010/main" val="1968576310"/>
              </p:ext>
            </p:extLst>
          </p:nvPr>
        </p:nvGraphicFramePr>
        <p:xfrm>
          <a:off x="16689684" y="8861420"/>
          <a:ext cx="6270713" cy="404409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214">
            <a:extLst>
              <a:ext uri="{FF2B5EF4-FFF2-40B4-BE49-F238E27FC236}">
                <a16:creationId xmlns:a16="http://schemas.microsoft.com/office/drawing/2014/main" id="{3FBE9587-7383-ADE6-586C-8DAC72FD3B82}"/>
              </a:ext>
            </a:extLst>
          </p:cNvPr>
          <p:cNvSpPr txBox="1"/>
          <p:nvPr/>
        </p:nvSpPr>
        <p:spPr>
          <a:xfrm>
            <a:off x="1273292" y="767287"/>
            <a:ext cx="14333317" cy="923330"/>
          </a:xfrm>
          <a:prstGeom prst="rect">
            <a:avLst/>
          </a:prstGeom>
          <a:noFill/>
        </p:spPr>
        <p:txBody>
          <a:bodyPr wrap="square" rtlCol="0">
            <a:spAutoFit/>
          </a:bodyPr>
          <a:lstStyle/>
          <a:p>
            <a:pPr defTabSz="2437365">
              <a:buClr>
                <a:srgbClr val="25418D"/>
              </a:buClr>
              <a:buSzPts val="4200"/>
              <a:defRPr/>
            </a:pPr>
            <a:r>
              <a:rPr lang="es-SV" sz="5400">
                <a:solidFill>
                  <a:schemeClr val="dk1"/>
                </a:solidFill>
                <a:latin typeface="Kanit ExtraBold"/>
                <a:cs typeface="Kanit ExtraBold"/>
                <a:sym typeface="Baloo 2 ExtraBold"/>
              </a:rPr>
              <a:t>Ejecución Unidad de Formación a Distancia</a:t>
            </a:r>
            <a:endParaRPr lang="es-419" sz="5400">
              <a:solidFill>
                <a:schemeClr val="dk1"/>
              </a:solidFill>
              <a:latin typeface="Kanit ExtraBold"/>
              <a:cs typeface="Kanit ExtraBold"/>
              <a:sym typeface="Baloo 2 ExtraBold"/>
            </a:endParaRPr>
          </a:p>
        </p:txBody>
      </p:sp>
      <p:sp>
        <p:nvSpPr>
          <p:cNvPr id="13" name="Rectángulo 12">
            <a:extLst>
              <a:ext uri="{FF2B5EF4-FFF2-40B4-BE49-F238E27FC236}">
                <a16:creationId xmlns:a16="http://schemas.microsoft.com/office/drawing/2014/main" id="{C2A01171-1B30-A26D-60AF-1F3EACE322D5}"/>
              </a:ext>
            </a:extLst>
          </p:cNvPr>
          <p:cNvSpPr/>
          <p:nvPr/>
        </p:nvSpPr>
        <p:spPr>
          <a:xfrm>
            <a:off x="14290352" y="10505338"/>
            <a:ext cx="214513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a:ln>
                  <a:noFill/>
                </a:ln>
                <a:solidFill>
                  <a:srgbClr val="000000"/>
                </a:solidFill>
                <a:effectLst/>
                <a:uLnTx/>
                <a:uFillTx/>
                <a:latin typeface="Montserrat Medium" panose="00000600000000000000" pitchFamily="2" charset="0"/>
                <a:ea typeface="League Spartan" charset="0"/>
                <a:cs typeface="Poppins SemiBold" pitchFamily="2" charset="77"/>
                <a:sym typeface="Arial"/>
              </a:rPr>
              <a:t>PARTICIPACIONES</a:t>
            </a:r>
            <a:endParaRPr kumimoji="0" lang="es-SV" sz="180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sp>
        <p:nvSpPr>
          <p:cNvPr id="14" name="TextBox 79">
            <a:extLst>
              <a:ext uri="{FF2B5EF4-FFF2-40B4-BE49-F238E27FC236}">
                <a16:creationId xmlns:a16="http://schemas.microsoft.com/office/drawing/2014/main" id="{0D01C5E0-45EE-17B2-6BE0-E7EF120CC453}"/>
              </a:ext>
            </a:extLst>
          </p:cNvPr>
          <p:cNvSpPr txBox="1"/>
          <p:nvPr/>
        </p:nvSpPr>
        <p:spPr>
          <a:xfrm>
            <a:off x="3165615" y="8397205"/>
            <a:ext cx="7260322"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META / EJECUCIÓN INVERSIÓN (MILES)</a:t>
            </a:r>
          </a:p>
        </p:txBody>
      </p:sp>
      <p:sp>
        <p:nvSpPr>
          <p:cNvPr id="15" name="Rectangle 8">
            <a:extLst>
              <a:ext uri="{FF2B5EF4-FFF2-40B4-BE49-F238E27FC236}">
                <a16:creationId xmlns:a16="http://schemas.microsoft.com/office/drawing/2014/main" id="{29BA11F0-3C9F-0D92-3B6D-A5B4FE83CCBA}"/>
              </a:ext>
            </a:extLst>
          </p:cNvPr>
          <p:cNvSpPr/>
          <p:nvPr/>
        </p:nvSpPr>
        <p:spPr>
          <a:xfrm>
            <a:off x="17065763" y="2919789"/>
            <a:ext cx="5005678" cy="17760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6" name="TextBox 15">
            <a:extLst>
              <a:ext uri="{FF2B5EF4-FFF2-40B4-BE49-F238E27FC236}">
                <a16:creationId xmlns:a16="http://schemas.microsoft.com/office/drawing/2014/main" id="{2ED7AA75-1C78-7C6D-4FF4-E374BBD3DCEF}"/>
              </a:ext>
            </a:extLst>
          </p:cNvPr>
          <p:cNvSpPr txBox="1"/>
          <p:nvPr/>
        </p:nvSpPr>
        <p:spPr>
          <a:xfrm>
            <a:off x="18244873" y="3049460"/>
            <a:ext cx="2702984" cy="769441"/>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r>
              <a:rPr kumimoji="0" lang="en-US" sz="2000"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Ejecución</a:t>
            </a:r>
            <a:r>
              <a:rPr kumimoji="0" lang="en-US"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t>
            </a:r>
          </a:p>
        </p:txBody>
      </p:sp>
      <p:sp>
        <p:nvSpPr>
          <p:cNvPr id="17" name="TextBox 16">
            <a:extLst>
              <a:ext uri="{FF2B5EF4-FFF2-40B4-BE49-F238E27FC236}">
                <a16:creationId xmlns:a16="http://schemas.microsoft.com/office/drawing/2014/main" id="{1DAE9EF7-46C2-C519-88BA-AD52ED1B9437}"/>
              </a:ext>
            </a:extLst>
          </p:cNvPr>
          <p:cNvSpPr txBox="1"/>
          <p:nvPr/>
        </p:nvSpPr>
        <p:spPr>
          <a:xfrm>
            <a:off x="18017220" y="3632062"/>
            <a:ext cx="3937537" cy="1015663"/>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16,428</a:t>
            </a:r>
            <a:r>
              <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Poppins" pitchFamily="2" charset="77"/>
                <a:ea typeface="Lato Light" panose="020F0502020204030203" pitchFamily="34" charset="0"/>
                <a:cs typeface="Poppins" pitchFamily="2" charset="77"/>
                <a:sym typeface="Arial"/>
              </a:rPr>
              <a:t>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(94.4%)</a:t>
            </a:r>
            <a:endParaRPr kumimoji="0" lang="en-US" sz="6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18" name="Rectangle 8">
            <a:extLst>
              <a:ext uri="{FF2B5EF4-FFF2-40B4-BE49-F238E27FC236}">
                <a16:creationId xmlns:a16="http://schemas.microsoft.com/office/drawing/2014/main" id="{8E237CA8-CDAD-C67E-4C22-710A4AE60F64}"/>
              </a:ext>
            </a:extLst>
          </p:cNvPr>
          <p:cNvSpPr/>
          <p:nvPr/>
        </p:nvSpPr>
        <p:spPr>
          <a:xfrm>
            <a:off x="13563735" y="2905372"/>
            <a:ext cx="3388610" cy="177609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19" name="TextBox 15">
            <a:extLst>
              <a:ext uri="{FF2B5EF4-FFF2-40B4-BE49-F238E27FC236}">
                <a16:creationId xmlns:a16="http://schemas.microsoft.com/office/drawing/2014/main" id="{9E8E0CDF-FF16-0E0F-E48E-37565122F2D3}"/>
              </a:ext>
            </a:extLst>
          </p:cNvPr>
          <p:cNvSpPr txBox="1"/>
          <p:nvPr/>
        </p:nvSpPr>
        <p:spPr>
          <a:xfrm>
            <a:off x="13782559" y="3082740"/>
            <a:ext cx="3253857" cy="707886"/>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PARTICIPACIONES (Meta)</a:t>
            </a:r>
          </a:p>
        </p:txBody>
      </p:sp>
      <p:sp>
        <p:nvSpPr>
          <p:cNvPr id="20" name="TextBox 16">
            <a:extLst>
              <a:ext uri="{FF2B5EF4-FFF2-40B4-BE49-F238E27FC236}">
                <a16:creationId xmlns:a16="http://schemas.microsoft.com/office/drawing/2014/main" id="{8AAA4283-1448-E205-B98B-93387B358669}"/>
              </a:ext>
            </a:extLst>
          </p:cNvPr>
          <p:cNvSpPr txBox="1"/>
          <p:nvPr/>
        </p:nvSpPr>
        <p:spPr>
          <a:xfrm>
            <a:off x="14451440" y="3771707"/>
            <a:ext cx="1988045" cy="769441"/>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17,400</a:t>
            </a:r>
          </a:p>
        </p:txBody>
      </p:sp>
      <p:sp>
        <p:nvSpPr>
          <p:cNvPr id="21" name="Rounded Rectangle 12">
            <a:extLst>
              <a:ext uri="{FF2B5EF4-FFF2-40B4-BE49-F238E27FC236}">
                <a16:creationId xmlns:a16="http://schemas.microsoft.com/office/drawing/2014/main" id="{EFE9F774-4501-9FE6-B285-ECA26876463D}"/>
              </a:ext>
            </a:extLst>
          </p:cNvPr>
          <p:cNvSpPr/>
          <p:nvPr/>
        </p:nvSpPr>
        <p:spPr>
          <a:xfrm>
            <a:off x="13563734" y="4799569"/>
            <a:ext cx="8507707" cy="1188720"/>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2" name="Rounded Rectangle 13">
            <a:extLst>
              <a:ext uri="{FF2B5EF4-FFF2-40B4-BE49-F238E27FC236}">
                <a16:creationId xmlns:a16="http://schemas.microsoft.com/office/drawing/2014/main" id="{2DE9AA16-FD92-6FB6-7605-069340CDA05B}"/>
              </a:ext>
            </a:extLst>
          </p:cNvPr>
          <p:cNvSpPr/>
          <p:nvPr/>
        </p:nvSpPr>
        <p:spPr>
          <a:xfrm>
            <a:off x="13548878" y="6121806"/>
            <a:ext cx="8522563" cy="1245898"/>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FFFFFF"/>
              </a:solidFill>
              <a:effectLst/>
              <a:uLnTx/>
              <a:uFillTx/>
              <a:latin typeface="Montserrat Medium" panose="00000600000000000000" pitchFamily="2" charset="0"/>
              <a:sym typeface="Arial"/>
            </a:endParaRPr>
          </a:p>
        </p:txBody>
      </p:sp>
      <p:sp>
        <p:nvSpPr>
          <p:cNvPr id="23" name="TextBox 15">
            <a:extLst>
              <a:ext uri="{FF2B5EF4-FFF2-40B4-BE49-F238E27FC236}">
                <a16:creationId xmlns:a16="http://schemas.microsoft.com/office/drawing/2014/main" id="{684253A4-D88A-B7D7-C1B9-31C95F4990ED}"/>
              </a:ext>
            </a:extLst>
          </p:cNvPr>
          <p:cNvSpPr txBox="1"/>
          <p:nvPr/>
        </p:nvSpPr>
        <p:spPr>
          <a:xfrm>
            <a:off x="14831349" y="5133086"/>
            <a:ext cx="420602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$1,904</a:t>
            </a:r>
            <a:r>
              <a:rPr lang="en-US" sz="40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,000</a:t>
            </a:r>
            <a:endPar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24" name="TextBox 19">
            <a:extLst>
              <a:ext uri="{FF2B5EF4-FFF2-40B4-BE49-F238E27FC236}">
                <a16:creationId xmlns:a16="http://schemas.microsoft.com/office/drawing/2014/main" id="{F67EE45D-40C0-9C08-14DB-347B2CC96C5A}"/>
              </a:ext>
            </a:extLst>
          </p:cNvPr>
          <p:cNvSpPr txBox="1"/>
          <p:nvPr/>
        </p:nvSpPr>
        <p:spPr>
          <a:xfrm>
            <a:off x="14772323" y="6442799"/>
            <a:ext cx="6082017" cy="707886"/>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$1,615,833.66 </a:t>
            </a:r>
            <a:r>
              <a:rPr kumimoji="0" lang="en-US" sz="28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(84.9%)</a:t>
            </a:r>
            <a:endParaRPr kumimoji="0" lang="en-US" sz="320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endParaRPr>
          </a:p>
        </p:txBody>
      </p:sp>
      <p:sp>
        <p:nvSpPr>
          <p:cNvPr id="25" name="TextBox 57">
            <a:extLst>
              <a:ext uri="{FF2B5EF4-FFF2-40B4-BE49-F238E27FC236}">
                <a16:creationId xmlns:a16="http://schemas.microsoft.com/office/drawing/2014/main" id="{8B2AF5FB-50DC-46D0-E0DC-78494ED5D605}"/>
              </a:ext>
            </a:extLst>
          </p:cNvPr>
          <p:cNvSpPr txBox="1"/>
          <p:nvPr/>
        </p:nvSpPr>
        <p:spPr>
          <a:xfrm>
            <a:off x="19619530" y="5074555"/>
            <a:ext cx="219802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r>
              <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 </a:t>
            </a: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META</a:t>
            </a:r>
          </a:p>
        </p:txBody>
      </p:sp>
      <p:sp>
        <p:nvSpPr>
          <p:cNvPr id="26" name="TextBox 57">
            <a:extLst>
              <a:ext uri="{FF2B5EF4-FFF2-40B4-BE49-F238E27FC236}">
                <a16:creationId xmlns:a16="http://schemas.microsoft.com/office/drawing/2014/main" id="{3726E79C-A528-E27F-49B7-AF87BDDAD4E6}"/>
              </a:ext>
            </a:extLst>
          </p:cNvPr>
          <p:cNvSpPr txBox="1"/>
          <p:nvPr/>
        </p:nvSpPr>
        <p:spPr>
          <a:xfrm>
            <a:off x="19445543" y="6385124"/>
            <a:ext cx="2497164" cy="733534"/>
          </a:xfrm>
          <a:prstGeom prst="rect">
            <a:avLst/>
          </a:prstGeom>
          <a:noFill/>
        </p:spPr>
        <p:txBody>
          <a:bodyPr wrap="square" rtlCol="0" anchor="t" anchorCtr="0">
            <a:sp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Inversión</a:t>
            </a:r>
            <a:endPar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endParaRP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sz="2200" b="1" i="0" u="none" strike="noStrike" kern="1200" baseline="0">
                <a:solidFill>
                  <a:srgbClr val="454545"/>
                </a:solidFill>
                <a:latin typeface="Poppins SemiBold" pitchFamily="2" charset="77"/>
                <a:ea typeface="Open Sans Light" panose="020B0306030504020204" pitchFamily="34" charset="0"/>
                <a:cs typeface="Poppins SemiBold" pitchFamily="2" charset="77"/>
              </a:defRPr>
            </a:pPr>
            <a:r>
              <a:rPr kumimoji="0" lang="en-US" sz="2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Medium" panose="00000600000000000000" pitchFamily="2" charset="0"/>
                <a:ea typeface="Open Sans Light" panose="020B0306030504020204" pitchFamily="34" charset="0"/>
                <a:cs typeface="Poppins SemiBold" pitchFamily="2" charset="77"/>
                <a:sym typeface="Arial"/>
              </a:rPr>
              <a:t>EJECUCIÓN</a:t>
            </a:r>
          </a:p>
        </p:txBody>
      </p:sp>
      <p:sp>
        <p:nvSpPr>
          <p:cNvPr id="27" name="Freeform 245">
            <a:extLst>
              <a:ext uri="{FF2B5EF4-FFF2-40B4-BE49-F238E27FC236}">
                <a16:creationId xmlns:a16="http://schemas.microsoft.com/office/drawing/2014/main" id="{83A5F9DF-2CCF-1BC8-09C6-559033327330}"/>
              </a:ext>
            </a:extLst>
          </p:cNvPr>
          <p:cNvSpPr>
            <a:spLocks noEditPoints="1"/>
          </p:cNvSpPr>
          <p:nvPr/>
        </p:nvSpPr>
        <p:spPr bwMode="auto">
          <a:xfrm>
            <a:off x="13891258" y="498868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sp>
        <p:nvSpPr>
          <p:cNvPr id="28" name="Freeform 245">
            <a:extLst>
              <a:ext uri="{FF2B5EF4-FFF2-40B4-BE49-F238E27FC236}">
                <a16:creationId xmlns:a16="http://schemas.microsoft.com/office/drawing/2014/main" id="{AA4071B4-66F2-3705-3570-52C6DB6CB7FD}"/>
              </a:ext>
            </a:extLst>
          </p:cNvPr>
          <p:cNvSpPr>
            <a:spLocks noEditPoints="1"/>
          </p:cNvSpPr>
          <p:nvPr/>
        </p:nvSpPr>
        <p:spPr bwMode="auto">
          <a:xfrm>
            <a:off x="13891258" y="6329209"/>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Montserrat Medium" panose="00000600000000000000" pitchFamily="2" charset="0"/>
              <a:sym typeface="Arial"/>
            </a:endParaRPr>
          </a:p>
        </p:txBody>
      </p:sp>
      <p:pic>
        <p:nvPicPr>
          <p:cNvPr id="29" name="Imagen 28">
            <a:extLst>
              <a:ext uri="{FF2B5EF4-FFF2-40B4-BE49-F238E27FC236}">
                <a16:creationId xmlns:a16="http://schemas.microsoft.com/office/drawing/2014/main" id="{9CA01847-7FF6-FC2D-4353-5CBAF6DBB13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819109" y="3826267"/>
            <a:ext cx="599587" cy="599587"/>
          </a:xfrm>
          <a:prstGeom prst="rect">
            <a:avLst/>
          </a:prstGeom>
        </p:spPr>
      </p:pic>
      <p:pic>
        <p:nvPicPr>
          <p:cNvPr id="30" name="Imagen 29">
            <a:extLst>
              <a:ext uri="{FF2B5EF4-FFF2-40B4-BE49-F238E27FC236}">
                <a16:creationId xmlns:a16="http://schemas.microsoft.com/office/drawing/2014/main" id="{8104613C-75E4-65BC-8EF5-0A55657F6EB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304215" y="3830435"/>
            <a:ext cx="599587" cy="599587"/>
          </a:xfrm>
          <a:prstGeom prst="rect">
            <a:avLst/>
          </a:prstGeom>
        </p:spPr>
      </p:pic>
      <p:sp>
        <p:nvSpPr>
          <p:cNvPr id="31" name="TextBox 214">
            <a:extLst>
              <a:ext uri="{FF2B5EF4-FFF2-40B4-BE49-F238E27FC236}">
                <a16:creationId xmlns:a16="http://schemas.microsoft.com/office/drawing/2014/main" id="{08B2639E-C08E-7E44-655B-14ED79196CA4}"/>
              </a:ext>
            </a:extLst>
          </p:cNvPr>
          <p:cNvSpPr txBox="1"/>
          <p:nvPr/>
        </p:nvSpPr>
        <p:spPr>
          <a:xfrm>
            <a:off x="1273292" y="1483942"/>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graphicFrame>
        <p:nvGraphicFramePr>
          <p:cNvPr id="3" name="Chart 94">
            <a:extLst>
              <a:ext uri="{FF2B5EF4-FFF2-40B4-BE49-F238E27FC236}">
                <a16:creationId xmlns:a16="http://schemas.microsoft.com/office/drawing/2014/main" id="{E33FAC26-504C-5260-23B6-3EBABB1A42B6}"/>
              </a:ext>
            </a:extLst>
          </p:cNvPr>
          <p:cNvGraphicFramePr/>
          <p:nvPr>
            <p:extLst>
              <p:ext uri="{D42A27DB-BD31-4B8C-83A1-F6EECF244321}">
                <p14:modId xmlns:p14="http://schemas.microsoft.com/office/powerpoint/2010/main" val="1759240321"/>
              </p:ext>
            </p:extLst>
          </p:nvPr>
        </p:nvGraphicFramePr>
        <p:xfrm>
          <a:off x="520531" y="3429135"/>
          <a:ext cx="12346171" cy="44973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hart 89">
            <a:extLst>
              <a:ext uri="{FF2B5EF4-FFF2-40B4-BE49-F238E27FC236}">
                <a16:creationId xmlns:a16="http://schemas.microsoft.com/office/drawing/2014/main" id="{2AE6008B-C6FE-FAB7-A5B0-CD36CB070257}"/>
              </a:ext>
            </a:extLst>
          </p:cNvPr>
          <p:cNvGraphicFramePr/>
          <p:nvPr>
            <p:extLst>
              <p:ext uri="{D42A27DB-BD31-4B8C-83A1-F6EECF244321}">
                <p14:modId xmlns:p14="http://schemas.microsoft.com/office/powerpoint/2010/main" val="1774988867"/>
              </p:ext>
            </p:extLst>
          </p:nvPr>
        </p:nvGraphicFramePr>
        <p:xfrm>
          <a:off x="606256" y="8806125"/>
          <a:ext cx="11990321" cy="449733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50384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4" name="CuadroTexto 3">
            <a:extLst>
              <a:ext uri="{FF2B5EF4-FFF2-40B4-BE49-F238E27FC236}">
                <a16:creationId xmlns:a16="http://schemas.microsoft.com/office/drawing/2014/main" id="{5BBEF180-5609-684F-6C1E-FDAF160B7658}"/>
              </a:ext>
            </a:extLst>
          </p:cNvPr>
          <p:cNvSpPr txBox="1"/>
          <p:nvPr/>
        </p:nvSpPr>
        <p:spPr>
          <a:xfrm>
            <a:off x="3251040" y="8593757"/>
            <a:ext cx="8299800" cy="3046988"/>
          </a:xfrm>
          <a:prstGeom prst="rect">
            <a:avLst/>
          </a:prstGeom>
          <a:noFill/>
        </p:spPr>
        <p:txBody>
          <a:bodyPr wrap="square">
            <a:spAutoFit/>
          </a:bodyPr>
          <a:lstStyle/>
          <a:p>
            <a:r>
              <a:rPr lang="es-419" sz="3200">
                <a:solidFill>
                  <a:schemeClr val="tx1"/>
                </a:solidFill>
                <a:latin typeface="Montserrat Medium" panose="00000600000000000000" pitchFamily="2" charset="0"/>
              </a:rPr>
              <a:t>1.	Ingles (todos los niveles).</a:t>
            </a:r>
          </a:p>
          <a:p>
            <a:r>
              <a:rPr lang="es-419" sz="3200">
                <a:solidFill>
                  <a:schemeClr val="tx1"/>
                </a:solidFill>
                <a:latin typeface="Montserrat Medium" panose="00000600000000000000" pitchFamily="2" charset="0"/>
              </a:rPr>
              <a:t>2.	Microsoft Excel.</a:t>
            </a:r>
          </a:p>
          <a:p>
            <a:r>
              <a:rPr lang="es-419" sz="3200">
                <a:solidFill>
                  <a:schemeClr val="tx1"/>
                </a:solidFill>
                <a:latin typeface="Montserrat Medium" panose="00000600000000000000" pitchFamily="2" charset="0"/>
              </a:rPr>
              <a:t>3.	Productividad emocional enfocada a resultados.</a:t>
            </a:r>
          </a:p>
          <a:p>
            <a:r>
              <a:rPr lang="es-419" sz="3200">
                <a:solidFill>
                  <a:schemeClr val="tx1"/>
                </a:solidFill>
                <a:latin typeface="Montserrat Medium" panose="00000600000000000000" pitchFamily="2" charset="0"/>
              </a:rPr>
              <a:t>4.	Manipulador de alimentos.</a:t>
            </a:r>
          </a:p>
          <a:p>
            <a:r>
              <a:rPr lang="es-419" sz="3200">
                <a:solidFill>
                  <a:schemeClr val="tx1"/>
                </a:solidFill>
                <a:latin typeface="Montserrat Medium" panose="00000600000000000000" pitchFamily="2" charset="0"/>
              </a:rPr>
              <a:t>5.	Programación neurolingüística.</a:t>
            </a:r>
          </a:p>
        </p:txBody>
      </p:sp>
      <p:sp>
        <p:nvSpPr>
          <p:cNvPr id="6" name="CuadroTexto 5">
            <a:extLst>
              <a:ext uri="{FF2B5EF4-FFF2-40B4-BE49-F238E27FC236}">
                <a16:creationId xmlns:a16="http://schemas.microsoft.com/office/drawing/2014/main" id="{63C2213F-17B4-FC93-E6CC-4AA4693326FB}"/>
              </a:ext>
            </a:extLst>
          </p:cNvPr>
          <p:cNvSpPr txBox="1"/>
          <p:nvPr/>
        </p:nvSpPr>
        <p:spPr>
          <a:xfrm>
            <a:off x="12620454" y="8593757"/>
            <a:ext cx="8299800" cy="4031873"/>
          </a:xfrm>
          <a:prstGeom prst="rect">
            <a:avLst/>
          </a:prstGeom>
          <a:noFill/>
        </p:spPr>
        <p:txBody>
          <a:bodyPr wrap="square">
            <a:spAutoFit/>
          </a:bodyPr>
          <a:lstStyle/>
          <a:p>
            <a:pPr algn="just"/>
            <a:r>
              <a:rPr lang="es-419" sz="3200">
                <a:solidFill>
                  <a:schemeClr val="tx1"/>
                </a:solidFill>
                <a:latin typeface="Montserrat Medium" panose="00000600000000000000" pitchFamily="2" charset="0"/>
              </a:rPr>
              <a:t>1.	Base de datos en la nube con AWS.</a:t>
            </a:r>
          </a:p>
          <a:p>
            <a:pPr algn="just"/>
            <a:r>
              <a:rPr lang="es-419" sz="3200">
                <a:solidFill>
                  <a:schemeClr val="tx1"/>
                </a:solidFill>
                <a:latin typeface="Montserrat Medium" panose="00000600000000000000" pitchFamily="2" charset="0"/>
              </a:rPr>
              <a:t>2.	Transformación digital de la Empresas.</a:t>
            </a:r>
          </a:p>
          <a:p>
            <a:pPr algn="just"/>
            <a:r>
              <a:rPr lang="es-419" sz="3200">
                <a:solidFill>
                  <a:schemeClr val="tx1"/>
                </a:solidFill>
                <a:latin typeface="Montserrat Medium" panose="00000600000000000000" pitchFamily="2" charset="0"/>
              </a:rPr>
              <a:t>3.	Esenciales de automoción.</a:t>
            </a:r>
          </a:p>
          <a:p>
            <a:pPr algn="just"/>
            <a:r>
              <a:rPr lang="es-419" sz="3200">
                <a:solidFill>
                  <a:schemeClr val="tx1"/>
                </a:solidFill>
                <a:latin typeface="Montserrat Medium" panose="00000600000000000000" pitchFamily="2" charset="0"/>
              </a:rPr>
              <a:t>4.	Certificado profesional de seguridad en la nube (CCSP).</a:t>
            </a:r>
          </a:p>
          <a:p>
            <a:pPr algn="just"/>
            <a:r>
              <a:rPr lang="es-419" sz="3200">
                <a:solidFill>
                  <a:schemeClr val="tx1"/>
                </a:solidFill>
                <a:latin typeface="Montserrat Medium" panose="00000600000000000000" pitchFamily="2" charset="0"/>
              </a:rPr>
              <a:t>5.	Big Data.</a:t>
            </a:r>
          </a:p>
        </p:txBody>
      </p:sp>
      <p:sp>
        <p:nvSpPr>
          <p:cNvPr id="7" name="TextBox 214">
            <a:extLst>
              <a:ext uri="{FF2B5EF4-FFF2-40B4-BE49-F238E27FC236}">
                <a16:creationId xmlns:a16="http://schemas.microsoft.com/office/drawing/2014/main" id="{CA8051C0-45BB-4167-08A5-F845F48EF320}"/>
              </a:ext>
            </a:extLst>
          </p:cNvPr>
          <p:cNvSpPr txBox="1"/>
          <p:nvPr/>
        </p:nvSpPr>
        <p:spPr>
          <a:xfrm>
            <a:off x="1273292" y="767287"/>
            <a:ext cx="14333317" cy="923330"/>
          </a:xfrm>
          <a:prstGeom prst="rect">
            <a:avLst/>
          </a:prstGeom>
          <a:noFill/>
        </p:spPr>
        <p:txBody>
          <a:bodyPr wrap="square" rtlCol="0">
            <a:spAutoFit/>
          </a:bodyPr>
          <a:lstStyle/>
          <a:p>
            <a:pPr defTabSz="2437365">
              <a:buClr>
                <a:srgbClr val="25418D"/>
              </a:buClr>
              <a:buSzPts val="4200"/>
              <a:defRPr/>
            </a:pPr>
            <a:r>
              <a:rPr lang="es-SV" sz="5400">
                <a:solidFill>
                  <a:schemeClr val="dk1"/>
                </a:solidFill>
                <a:latin typeface="Kanit ExtraBold"/>
                <a:cs typeface="Kanit ExtraBold"/>
                <a:sym typeface="Baloo 2 ExtraBold"/>
              </a:rPr>
              <a:t>Ejecución Unidad de Formación a Distancia</a:t>
            </a:r>
            <a:endParaRPr lang="es-419" sz="5400">
              <a:solidFill>
                <a:schemeClr val="dk1"/>
              </a:solidFill>
              <a:latin typeface="Kanit ExtraBold"/>
              <a:cs typeface="Kanit ExtraBold"/>
              <a:sym typeface="Baloo 2 ExtraBold"/>
            </a:endParaRPr>
          </a:p>
        </p:txBody>
      </p:sp>
      <p:sp>
        <p:nvSpPr>
          <p:cNvPr id="8" name="TextBox 214">
            <a:extLst>
              <a:ext uri="{FF2B5EF4-FFF2-40B4-BE49-F238E27FC236}">
                <a16:creationId xmlns:a16="http://schemas.microsoft.com/office/drawing/2014/main" id="{29F4FA30-2FDE-B6C8-7ABC-1971E75D4D12}"/>
              </a:ext>
            </a:extLst>
          </p:cNvPr>
          <p:cNvSpPr txBox="1"/>
          <p:nvPr/>
        </p:nvSpPr>
        <p:spPr>
          <a:xfrm>
            <a:off x="1273292" y="1455367"/>
            <a:ext cx="14333317" cy="646331"/>
          </a:xfrm>
          <a:prstGeom prst="rect">
            <a:avLst/>
          </a:prstGeom>
          <a:noFill/>
        </p:spPr>
        <p:txBody>
          <a:bodyPr wrap="square" rtlCol="0">
            <a:spAutoFit/>
          </a:bodyPr>
          <a:lstStyle/>
          <a:p>
            <a:pPr marL="0" marR="0" lvl="0" indent="0" algn="l"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Resultados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t>
            </a:r>
            <a:r>
              <a:rPr kumimoji="0" lang="en-US" sz="3600" b="1" u="none" strike="noStrike" kern="0" cap="none" spc="0" normalizeH="0" baseline="0" noProof="0" err="1">
                <a:ln>
                  <a:noFill/>
                </a:ln>
                <a:solidFill>
                  <a:schemeClr val="tx2"/>
                </a:solidFill>
                <a:uLnTx/>
                <a:uFillTx/>
                <a:latin typeface="Montserrat Medium" panose="00000600000000000000" pitchFamily="2" charset="0"/>
                <a:cs typeface="Baloo 2" panose="020B0604020202020204" charset="0"/>
                <a:sym typeface="Arial"/>
              </a:rPr>
              <a:t>acumulados</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 al 3° </a:t>
            </a:r>
            <a:r>
              <a:rPr lang="en-US" sz="3600" b="1" err="1">
                <a:solidFill>
                  <a:schemeClr val="tx2"/>
                </a:solidFill>
                <a:latin typeface="Montserrat Medium" panose="00000600000000000000" pitchFamily="2" charset="0"/>
                <a:cs typeface="Baloo 2" panose="020B0604020202020204" charset="0"/>
              </a:rPr>
              <a:t>Trimestre</a:t>
            </a:r>
            <a:r>
              <a:rPr lang="en-US" sz="3600" b="1">
                <a:solidFill>
                  <a:schemeClr val="tx2"/>
                </a:solidFill>
                <a:latin typeface="Montserrat Medium" panose="00000600000000000000" pitchFamily="2" charset="0"/>
                <a:cs typeface="Baloo 2" panose="020B0604020202020204" charset="0"/>
              </a:rPr>
              <a:t> </a:t>
            </a:r>
            <a:r>
              <a:rPr kumimoji="0" lang="en-US" sz="3600" b="1" u="none" strike="noStrike" kern="0" cap="none" spc="0" normalizeH="0" baseline="0" noProof="0">
                <a:ln>
                  <a:noFill/>
                </a:ln>
                <a:solidFill>
                  <a:schemeClr val="tx2"/>
                </a:solidFill>
                <a:uLnTx/>
                <a:uFillTx/>
                <a:latin typeface="Montserrat Medium" panose="00000600000000000000" pitchFamily="2" charset="0"/>
                <a:cs typeface="Baloo 2" panose="020B0604020202020204" charset="0"/>
                <a:sym typeface="Arial"/>
              </a:rPr>
              <a:t>2022</a:t>
            </a:r>
          </a:p>
        </p:txBody>
      </p:sp>
      <p:sp>
        <p:nvSpPr>
          <p:cNvPr id="9" name="TextBox 214">
            <a:extLst>
              <a:ext uri="{FF2B5EF4-FFF2-40B4-BE49-F238E27FC236}">
                <a16:creationId xmlns:a16="http://schemas.microsoft.com/office/drawing/2014/main" id="{D8047440-4414-B451-4E9C-9ABF07456FB9}"/>
              </a:ext>
            </a:extLst>
          </p:cNvPr>
          <p:cNvSpPr txBox="1"/>
          <p:nvPr/>
        </p:nvSpPr>
        <p:spPr>
          <a:xfrm>
            <a:off x="6918654" y="3265718"/>
            <a:ext cx="9052128" cy="769441"/>
          </a:xfrm>
          <a:prstGeom prst="rect">
            <a:avLst/>
          </a:prstGeom>
          <a:noFill/>
        </p:spPr>
        <p:txBody>
          <a:bodyPr wrap="square" rtlCol="0">
            <a:spAutoFit/>
          </a:bodyPr>
          <a:lstStyle/>
          <a:p>
            <a:pPr algn="ctr" defTabSz="2437365">
              <a:buClr>
                <a:srgbClr val="25418D"/>
              </a:buClr>
              <a:buSzPts val="4200"/>
              <a:defRPr/>
            </a:pPr>
            <a:r>
              <a:rPr lang="en-US" sz="4400">
                <a:solidFill>
                  <a:schemeClr val="dk1"/>
                </a:solidFill>
                <a:latin typeface="Kanit ExtraBold"/>
                <a:cs typeface="Kanit ExtraBold"/>
              </a:rPr>
              <a:t>EJECUCIÓN POR PROGRAMA</a:t>
            </a:r>
          </a:p>
        </p:txBody>
      </p:sp>
      <p:sp>
        <p:nvSpPr>
          <p:cNvPr id="10" name="TextBox 214">
            <a:extLst>
              <a:ext uri="{FF2B5EF4-FFF2-40B4-BE49-F238E27FC236}">
                <a16:creationId xmlns:a16="http://schemas.microsoft.com/office/drawing/2014/main" id="{66B53875-5EAB-B6E9-42EA-AFB5D127C694}"/>
              </a:ext>
            </a:extLst>
          </p:cNvPr>
          <p:cNvSpPr txBox="1"/>
          <p:nvPr/>
        </p:nvSpPr>
        <p:spPr>
          <a:xfrm>
            <a:off x="9384604" y="4356063"/>
            <a:ext cx="4918513" cy="954107"/>
          </a:xfrm>
          <a:prstGeom prst="rect">
            <a:avLst/>
          </a:prstGeom>
          <a:noFill/>
        </p:spPr>
        <p:txBody>
          <a:bodyPr wrap="square" rtlCol="0">
            <a:spAutoFit/>
          </a:bodyPr>
          <a:lstStyle/>
          <a:p>
            <a:pPr marL="457200" indent="-457200" defTabSz="2437365">
              <a:buClr>
                <a:srgbClr val="25418D"/>
              </a:buClr>
              <a:buSzPts val="4200"/>
              <a:buFont typeface="Arial" panose="020B0604020202020204" pitchFamily="34" charset="0"/>
              <a:buChar char="•"/>
              <a:defRPr/>
            </a:pPr>
            <a:r>
              <a:rPr lang="en-US" sz="2800" b="1">
                <a:solidFill>
                  <a:srgbClr val="262968"/>
                </a:solidFill>
                <a:latin typeface="Leto Sans" panose="040A0505020601020202" pitchFamily="82" charset="0"/>
              </a:rPr>
              <a:t>TRABAJADORES </a:t>
            </a:r>
          </a:p>
          <a:p>
            <a:pPr defTabSz="2437365">
              <a:buClr>
                <a:srgbClr val="25418D"/>
              </a:buClr>
              <a:buSzPts val="4200"/>
              <a:defRPr/>
            </a:pPr>
            <a:r>
              <a:rPr lang="en-US" sz="2800" b="1">
                <a:solidFill>
                  <a:srgbClr val="262968"/>
                </a:solidFill>
                <a:latin typeface="Leto Sans" panose="040A0505020601020202" pitchFamily="82" charset="0"/>
              </a:rPr>
              <a:t>DE LAS EMPRESAS</a:t>
            </a:r>
          </a:p>
        </p:txBody>
      </p:sp>
      <p:sp>
        <p:nvSpPr>
          <p:cNvPr id="12" name="TextBox 214">
            <a:extLst>
              <a:ext uri="{FF2B5EF4-FFF2-40B4-BE49-F238E27FC236}">
                <a16:creationId xmlns:a16="http://schemas.microsoft.com/office/drawing/2014/main" id="{8F4D2A49-8742-9F76-C802-6E4E7758EB4D}"/>
              </a:ext>
            </a:extLst>
          </p:cNvPr>
          <p:cNvSpPr txBox="1"/>
          <p:nvPr/>
        </p:nvSpPr>
        <p:spPr>
          <a:xfrm>
            <a:off x="14303117" y="4543252"/>
            <a:ext cx="5775184" cy="584775"/>
          </a:xfrm>
          <a:prstGeom prst="rect">
            <a:avLst/>
          </a:prstGeom>
          <a:noFill/>
        </p:spPr>
        <p:txBody>
          <a:bodyPr wrap="square" rtlCol="0">
            <a:spAutoFit/>
          </a:bodyPr>
          <a:lstStyle/>
          <a:p>
            <a:pPr marL="0" lvl="0" indent="0" algn="ctr" defTabSz="2437365" eaLnBrk="1" fontAlgn="auto" latinLnBrk="0" hangingPunct="1">
              <a:buClr>
                <a:srgbClr val="25418D"/>
              </a:buClr>
              <a:buSzPts val="4200"/>
              <a:buFont typeface="Arial"/>
              <a:buNone/>
              <a:tabLst/>
              <a:defRPr/>
            </a:pPr>
            <a:r>
              <a:rPr lang="en-US" sz="3200">
                <a:solidFill>
                  <a:schemeClr val="dk1"/>
                </a:solidFill>
                <a:latin typeface="Montserrat Medium" panose="00000600000000000000" pitchFamily="2" charset="0"/>
                <a:cs typeface="Kanit ExtraBold"/>
              </a:rPr>
              <a:t>7,103 </a:t>
            </a: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sp>
        <p:nvSpPr>
          <p:cNvPr id="13" name="TextBox 214">
            <a:extLst>
              <a:ext uri="{FF2B5EF4-FFF2-40B4-BE49-F238E27FC236}">
                <a16:creationId xmlns:a16="http://schemas.microsoft.com/office/drawing/2014/main" id="{6CD37F85-E78B-4FEE-78E9-608E5F2B9F20}"/>
              </a:ext>
            </a:extLst>
          </p:cNvPr>
          <p:cNvSpPr txBox="1"/>
          <p:nvPr/>
        </p:nvSpPr>
        <p:spPr>
          <a:xfrm>
            <a:off x="9384605" y="5791914"/>
            <a:ext cx="6329738" cy="954107"/>
          </a:xfrm>
          <a:prstGeom prst="rect">
            <a:avLst/>
          </a:prstGeom>
          <a:noFill/>
        </p:spPr>
        <p:txBody>
          <a:bodyPr wrap="square" rtlCol="0">
            <a:spAutoFit/>
          </a:bodyPr>
          <a:lstStyle/>
          <a:p>
            <a:pPr marL="457200" indent="-457200" defTabSz="2437365">
              <a:buClr>
                <a:srgbClr val="25418D"/>
              </a:buClr>
              <a:buSzPts val="4200"/>
              <a:buFont typeface="Arial" panose="020B0604020202020204" pitchFamily="34" charset="0"/>
              <a:buChar char="•"/>
              <a:defRPr/>
            </a:pPr>
            <a:r>
              <a:rPr lang="en-US" sz="2800" b="1">
                <a:solidFill>
                  <a:srgbClr val="262968"/>
                </a:solidFill>
                <a:latin typeface="Leto Sans" panose="040A0505020601020202" pitchFamily="82" charset="0"/>
              </a:rPr>
              <a:t>JÓVENES Y </a:t>
            </a:r>
          </a:p>
          <a:p>
            <a:pPr defTabSz="2437365">
              <a:buClr>
                <a:srgbClr val="25418D"/>
              </a:buClr>
              <a:buSzPts val="4200"/>
              <a:defRPr/>
            </a:pPr>
            <a:r>
              <a:rPr lang="en-US" sz="2800" b="1">
                <a:solidFill>
                  <a:srgbClr val="262968"/>
                </a:solidFill>
                <a:latin typeface="Leto Sans" panose="040A0505020601020202" pitchFamily="82" charset="0"/>
              </a:rPr>
              <a:t>POBLACIÓN VULNERABLE</a:t>
            </a:r>
          </a:p>
        </p:txBody>
      </p:sp>
      <p:sp>
        <p:nvSpPr>
          <p:cNvPr id="15" name="TextBox 214">
            <a:extLst>
              <a:ext uri="{FF2B5EF4-FFF2-40B4-BE49-F238E27FC236}">
                <a16:creationId xmlns:a16="http://schemas.microsoft.com/office/drawing/2014/main" id="{36EDC45E-C010-5F41-3E3E-0A8AA1590A1E}"/>
              </a:ext>
            </a:extLst>
          </p:cNvPr>
          <p:cNvSpPr txBox="1"/>
          <p:nvPr/>
        </p:nvSpPr>
        <p:spPr>
          <a:xfrm>
            <a:off x="14303117" y="6141133"/>
            <a:ext cx="5775184" cy="584775"/>
          </a:xfrm>
          <a:prstGeom prst="rect">
            <a:avLst/>
          </a:prstGeom>
          <a:noFill/>
        </p:spPr>
        <p:txBody>
          <a:bodyPr wrap="square" rtlCol="0">
            <a:spAutoFit/>
          </a:bodyPr>
          <a:lstStyle/>
          <a:p>
            <a:pPr marL="0" lvl="0" indent="0" algn="ctr" defTabSz="2437365" eaLnBrk="1" fontAlgn="auto" latinLnBrk="0" hangingPunct="1">
              <a:buClr>
                <a:srgbClr val="25418D"/>
              </a:buClr>
              <a:buSzPts val="4200"/>
              <a:buFont typeface="Arial"/>
              <a:buNone/>
              <a:tabLst/>
              <a:defRPr/>
            </a:pPr>
            <a:r>
              <a:rPr lang="en-US" sz="3200">
                <a:solidFill>
                  <a:schemeClr val="dk1"/>
                </a:solidFill>
                <a:latin typeface="Montserrat Medium" panose="00000600000000000000" pitchFamily="2" charset="0"/>
                <a:cs typeface="Kanit ExtraBold"/>
              </a:rPr>
              <a:t>9,325 </a:t>
            </a:r>
            <a:r>
              <a:rPr lang="en-US" sz="3200" err="1">
                <a:solidFill>
                  <a:schemeClr val="dk1"/>
                </a:solidFill>
                <a:latin typeface="Montserrat Medium" panose="00000600000000000000" pitchFamily="2" charset="0"/>
                <a:cs typeface="Kanit ExtraBold"/>
              </a:rPr>
              <a:t>Participaciones</a:t>
            </a:r>
            <a:endParaRPr lang="en-US" sz="3200">
              <a:solidFill>
                <a:schemeClr val="dk1"/>
              </a:solidFill>
              <a:latin typeface="Montserrat Medium" panose="00000600000000000000" pitchFamily="2" charset="0"/>
              <a:cs typeface="Kanit ExtraBold"/>
            </a:endParaRPr>
          </a:p>
        </p:txBody>
      </p:sp>
      <p:pic>
        <p:nvPicPr>
          <p:cNvPr id="22" name="Imagen 21" descr="Logotipo, nombre de la empresa&#10;&#10;Descripción generada automáticamente">
            <a:extLst>
              <a:ext uri="{FF2B5EF4-FFF2-40B4-BE49-F238E27FC236}">
                <a16:creationId xmlns:a16="http://schemas.microsoft.com/office/drawing/2014/main" id="{BB86FA26-ADED-75AA-F90F-FFB56ACC1275}"/>
              </a:ext>
            </a:extLst>
          </p:cNvPr>
          <p:cNvPicPr>
            <a:picLocks noChangeAspect="1"/>
          </p:cNvPicPr>
          <p:nvPr/>
        </p:nvPicPr>
        <p:blipFill>
          <a:blip r:embed="rId4"/>
          <a:stretch>
            <a:fillRect/>
          </a:stretch>
        </p:blipFill>
        <p:spPr>
          <a:xfrm>
            <a:off x="3433903" y="4632696"/>
            <a:ext cx="5185120" cy="1972561"/>
          </a:xfrm>
          <a:prstGeom prst="rect">
            <a:avLst/>
          </a:prstGeom>
        </p:spPr>
      </p:pic>
      <p:sp>
        <p:nvSpPr>
          <p:cNvPr id="18" name="TextBox 214">
            <a:extLst>
              <a:ext uri="{FF2B5EF4-FFF2-40B4-BE49-F238E27FC236}">
                <a16:creationId xmlns:a16="http://schemas.microsoft.com/office/drawing/2014/main" id="{17620E92-3940-5F7D-91D8-1F61E8129CCC}"/>
              </a:ext>
            </a:extLst>
          </p:cNvPr>
          <p:cNvSpPr txBox="1"/>
          <p:nvPr/>
        </p:nvSpPr>
        <p:spPr>
          <a:xfrm>
            <a:off x="2216136" y="7740921"/>
            <a:ext cx="8789723" cy="769441"/>
          </a:xfrm>
          <a:prstGeom prst="rect">
            <a:avLst/>
          </a:prstGeom>
          <a:noFill/>
        </p:spPr>
        <p:txBody>
          <a:bodyPr wrap="square" rtlCol="0">
            <a:spAutoFit/>
          </a:bodyPr>
          <a:lstStyle/>
          <a:p>
            <a:pPr algn="ctr" defTabSz="2437365">
              <a:buClr>
                <a:srgbClr val="25418D"/>
              </a:buClr>
              <a:buSzPts val="4200"/>
              <a:defRPr/>
            </a:pPr>
            <a:r>
              <a:rPr lang="en-US" sz="4400">
                <a:solidFill>
                  <a:schemeClr val="tx1"/>
                </a:solidFill>
                <a:latin typeface="Kanit ExtraBold"/>
                <a:cs typeface="Kanit ExtraBold"/>
              </a:rPr>
              <a:t>TOP 5 - </a:t>
            </a:r>
            <a:r>
              <a:rPr lang="en-US" sz="4400" err="1">
                <a:solidFill>
                  <a:schemeClr val="tx1"/>
                </a:solidFill>
                <a:latin typeface="Kanit ExtraBold"/>
                <a:cs typeface="Kanit ExtraBold"/>
              </a:rPr>
              <a:t>Cursos</a:t>
            </a:r>
            <a:r>
              <a:rPr lang="en-US" sz="4400">
                <a:solidFill>
                  <a:schemeClr val="tx1"/>
                </a:solidFill>
                <a:latin typeface="Kanit ExtraBold"/>
                <a:cs typeface="Kanit ExtraBold"/>
              </a:rPr>
              <a:t> </a:t>
            </a:r>
            <a:r>
              <a:rPr lang="en-US" sz="4400" err="1">
                <a:solidFill>
                  <a:schemeClr val="tx1"/>
                </a:solidFill>
                <a:latin typeface="Kanit ExtraBold"/>
                <a:cs typeface="Kanit ExtraBold"/>
              </a:rPr>
              <a:t>más</a:t>
            </a:r>
            <a:r>
              <a:rPr lang="en-US" sz="4400">
                <a:solidFill>
                  <a:schemeClr val="tx1"/>
                </a:solidFill>
                <a:latin typeface="Kanit ExtraBold"/>
                <a:cs typeface="Kanit ExtraBold"/>
              </a:rPr>
              <a:t> </a:t>
            </a:r>
            <a:r>
              <a:rPr lang="en-US" sz="4400" err="1">
                <a:solidFill>
                  <a:schemeClr val="tx1"/>
                </a:solidFill>
                <a:latin typeface="Kanit ExtraBold"/>
                <a:cs typeface="Kanit ExtraBold"/>
              </a:rPr>
              <a:t>demandados</a:t>
            </a:r>
            <a:r>
              <a:rPr lang="en-US" sz="4400">
                <a:solidFill>
                  <a:schemeClr val="tx1"/>
                </a:solidFill>
                <a:latin typeface="Kanit ExtraBold"/>
                <a:cs typeface="Kanit ExtraBold"/>
              </a:rPr>
              <a:t>  </a:t>
            </a:r>
          </a:p>
        </p:txBody>
      </p:sp>
      <p:sp>
        <p:nvSpPr>
          <p:cNvPr id="21" name="TextBox 214">
            <a:extLst>
              <a:ext uri="{FF2B5EF4-FFF2-40B4-BE49-F238E27FC236}">
                <a16:creationId xmlns:a16="http://schemas.microsoft.com/office/drawing/2014/main" id="{202538DC-3989-AA65-692F-A94163788C10}"/>
              </a:ext>
            </a:extLst>
          </p:cNvPr>
          <p:cNvSpPr txBox="1"/>
          <p:nvPr/>
        </p:nvSpPr>
        <p:spPr>
          <a:xfrm>
            <a:off x="11640660" y="7740921"/>
            <a:ext cx="9279594" cy="769441"/>
          </a:xfrm>
          <a:prstGeom prst="rect">
            <a:avLst/>
          </a:prstGeom>
          <a:noFill/>
        </p:spPr>
        <p:txBody>
          <a:bodyPr wrap="square" rtlCol="0">
            <a:spAutoFit/>
          </a:bodyPr>
          <a:lstStyle/>
          <a:p>
            <a:pPr algn="ctr" defTabSz="2437365">
              <a:buClr>
                <a:srgbClr val="25418D"/>
              </a:buClr>
              <a:buSzPts val="4200"/>
              <a:defRPr/>
            </a:pPr>
            <a:r>
              <a:rPr lang="en-US" sz="4400" err="1">
                <a:solidFill>
                  <a:schemeClr val="dk1"/>
                </a:solidFill>
                <a:latin typeface="Kanit ExtraBold"/>
                <a:cs typeface="Kanit ExtraBold"/>
              </a:rPr>
              <a:t>Cursos</a:t>
            </a:r>
            <a:r>
              <a:rPr lang="en-US" sz="4400">
                <a:solidFill>
                  <a:schemeClr val="dk1"/>
                </a:solidFill>
                <a:latin typeface="Kanit ExtraBold"/>
                <a:cs typeface="Kanit ExtraBold"/>
              </a:rPr>
              <a:t> en </a:t>
            </a:r>
            <a:r>
              <a:rPr lang="en-US" sz="4400" err="1">
                <a:solidFill>
                  <a:schemeClr val="dk1"/>
                </a:solidFill>
                <a:latin typeface="Kanit ExtraBold"/>
                <a:cs typeface="Kanit ExtraBold"/>
              </a:rPr>
              <a:t>tendencia</a:t>
            </a:r>
            <a:r>
              <a:rPr lang="en-US" sz="4400">
                <a:solidFill>
                  <a:schemeClr val="dk1"/>
                </a:solidFill>
                <a:latin typeface="Kanit ExtraBold"/>
                <a:cs typeface="Kanit ExtraBold"/>
              </a:rPr>
              <a:t> +</a:t>
            </a:r>
          </a:p>
        </p:txBody>
      </p:sp>
    </p:spTree>
    <p:extLst>
      <p:ext uri="{BB962C8B-B14F-4D97-AF65-F5344CB8AC3E}">
        <p14:creationId xmlns:p14="http://schemas.microsoft.com/office/powerpoint/2010/main" val="3056705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4"/>
          <p:cNvSpPr/>
          <p:nvPr/>
        </p:nvSpPr>
        <p:spPr>
          <a:xfrm>
            <a:off x="17899833"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0" name="Google Shape;2300;p44"/>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1" name="Google Shape;2301;p44"/>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2" name="Google Shape;2302;p44"/>
          <p:cNvSpPr/>
          <p:nvPr/>
        </p:nvSpPr>
        <p:spPr>
          <a:xfrm>
            <a:off x="1903891" y="45726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3" name="Google Shape;2303;p44"/>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4" name="Google Shape;2304;p44"/>
          <p:cNvSpPr/>
          <p:nvPr/>
        </p:nvSpPr>
        <p:spPr>
          <a:xfrm>
            <a:off x="15614700"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5" name="Google Shape;2305;p44"/>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6" name="Google Shape;2306;p44"/>
          <p:cNvSpPr txBox="1">
            <a:spLocks noGrp="1"/>
          </p:cNvSpPr>
          <p:nvPr>
            <p:ph type="title"/>
          </p:nvPr>
        </p:nvSpPr>
        <p:spPr>
          <a:xfrm>
            <a:off x="3771552" y="6345085"/>
            <a:ext cx="16760631" cy="2174634"/>
          </a:xfrm>
          <a:prstGeom prst="rect">
            <a:avLst/>
          </a:prstGeom>
        </p:spPr>
        <p:txBody>
          <a:bodyPr spcFirstLastPara="1" wrap="square" lIns="239938" tIns="243737" rIns="239938" bIns="243737" anchor="t" anchorCtr="0">
            <a:noAutofit/>
          </a:bodyPr>
          <a:lstStyle/>
          <a:p>
            <a:r>
              <a:rPr lang="en"/>
              <a:t>INVESTIGACIÓN y DESARROLLO</a:t>
            </a:r>
            <a:endParaRPr/>
          </a:p>
        </p:txBody>
      </p:sp>
      <p:sp>
        <p:nvSpPr>
          <p:cNvPr id="2308" name="Google Shape;2308;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9" name="Google Shape;2309;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0" name="Google Shape;2310;p44"/>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1" name="Google Shape;2311;p44"/>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2" name="Google Shape;2312;p44"/>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3" name="Google Shape;2313;p44"/>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4" name="Google Shape;2314;p44"/>
          <p:cNvSpPr/>
          <p:nvPr/>
        </p:nvSpPr>
        <p:spPr>
          <a:xfrm>
            <a:off x="17899833"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5" name="Google Shape;2315;p44"/>
          <p:cNvSpPr/>
          <p:nvPr/>
        </p:nvSpPr>
        <p:spPr>
          <a:xfrm>
            <a:off x="20185009" y="685798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6" name="Google Shape;2316;p44"/>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7" name="Google Shape;2317;p44"/>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8" name="Google Shape;2318;p44"/>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9" name="Google Shape;2319;p44"/>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20" name="Google Shape;2320;p44"/>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321" name="Google Shape;2321;p44"/>
          <p:cNvGrpSpPr/>
          <p:nvPr/>
        </p:nvGrpSpPr>
        <p:grpSpPr>
          <a:xfrm>
            <a:off x="2332335" y="458714"/>
            <a:ext cx="1431880" cy="1828358"/>
            <a:chOff x="2234450" y="-2381700"/>
            <a:chExt cx="404500" cy="518025"/>
          </a:xfrm>
        </p:grpSpPr>
        <p:sp>
          <p:nvSpPr>
            <p:cNvPr id="2322" name="Google Shape;2322;p44"/>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3" name="Google Shape;2323;p44"/>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4" name="Google Shape;2324;p44"/>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5" name="Google Shape;2325;p44"/>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26" name="Google Shape;2326;p44"/>
          <p:cNvGrpSpPr/>
          <p:nvPr/>
        </p:nvGrpSpPr>
        <p:grpSpPr>
          <a:xfrm>
            <a:off x="4617515" y="458714"/>
            <a:ext cx="1431792" cy="1828358"/>
            <a:chOff x="2923850" y="-2381625"/>
            <a:chExt cx="404475" cy="518025"/>
          </a:xfrm>
        </p:grpSpPr>
        <p:sp>
          <p:nvSpPr>
            <p:cNvPr id="2327" name="Google Shape;2327;p44"/>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8" name="Google Shape;2328;p44"/>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9" name="Google Shape;2329;p44"/>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0" name="Google Shape;2330;p44"/>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1" name="Google Shape;2331;p44"/>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2" name="Google Shape;2332;p44"/>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3" name="Google Shape;2333;p44"/>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4" name="Google Shape;2334;p44"/>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5" name="Google Shape;2335;p44"/>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6" name="Google Shape;2336;p44"/>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7" name="Google Shape;2337;p44"/>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38" name="Google Shape;2338;p44"/>
          <p:cNvGrpSpPr/>
          <p:nvPr/>
        </p:nvGrpSpPr>
        <p:grpSpPr>
          <a:xfrm>
            <a:off x="9187655" y="458691"/>
            <a:ext cx="1431851" cy="1828420"/>
            <a:chOff x="4302925" y="-2381725"/>
            <a:chExt cx="404400" cy="517925"/>
          </a:xfrm>
        </p:grpSpPr>
        <p:sp>
          <p:nvSpPr>
            <p:cNvPr id="2339" name="Google Shape;2339;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0" name="Google Shape;2340;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1" name="Google Shape;2341;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2" name="Google Shape;2342;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3" name="Google Shape;2343;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44" name="Google Shape;2344;p44"/>
          <p:cNvGrpSpPr/>
          <p:nvPr/>
        </p:nvGrpSpPr>
        <p:grpSpPr>
          <a:xfrm>
            <a:off x="20613503" y="7314838"/>
            <a:ext cx="1431792" cy="1828409"/>
            <a:chOff x="3613325" y="-3003000"/>
            <a:chExt cx="404475" cy="518000"/>
          </a:xfrm>
        </p:grpSpPr>
        <p:sp>
          <p:nvSpPr>
            <p:cNvPr id="2345" name="Google Shape;2345;p44"/>
            <p:cNvSpPr/>
            <p:nvPr/>
          </p:nvSpPr>
          <p:spPr>
            <a:xfrm>
              <a:off x="3613325" y="-3003000"/>
              <a:ext cx="404475" cy="518000"/>
            </a:xfrm>
            <a:custGeom>
              <a:avLst/>
              <a:gdLst/>
              <a:ahLst/>
              <a:cxnLst/>
              <a:rect l="l" t="t" r="r" b="b"/>
              <a:pathLst>
                <a:path w="16179" h="20720" extrusionOk="0">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6" name="Google Shape;2346;p44"/>
            <p:cNvSpPr/>
            <p:nvPr/>
          </p:nvSpPr>
          <p:spPr>
            <a:xfrm>
              <a:off x="3808025" y="-2581175"/>
              <a:ext cx="15225" cy="15200"/>
            </a:xfrm>
            <a:custGeom>
              <a:avLst/>
              <a:gdLst/>
              <a:ahLst/>
              <a:cxnLst/>
              <a:rect l="l" t="t" r="r" b="b"/>
              <a:pathLst>
                <a:path w="609" h="608" extrusionOk="0">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7" name="Google Shape;2347;p44"/>
            <p:cNvSpPr/>
            <p:nvPr/>
          </p:nvSpPr>
          <p:spPr>
            <a:xfrm>
              <a:off x="3808025" y="-25244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8" name="Google Shape;2348;p44"/>
            <p:cNvSpPr/>
            <p:nvPr/>
          </p:nvSpPr>
          <p:spPr>
            <a:xfrm>
              <a:off x="3759325" y="-2824500"/>
              <a:ext cx="15200" cy="23300"/>
            </a:xfrm>
            <a:custGeom>
              <a:avLst/>
              <a:gdLst/>
              <a:ahLst/>
              <a:cxnLst/>
              <a:rect l="l" t="t" r="r" b="b"/>
              <a:pathLst>
                <a:path w="608" h="932" extrusionOk="0">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9" name="Google Shape;2349;p44"/>
            <p:cNvSpPr/>
            <p:nvPr/>
          </p:nvSpPr>
          <p:spPr>
            <a:xfrm>
              <a:off x="3856625" y="-2824500"/>
              <a:ext cx="15200" cy="23300"/>
            </a:xfrm>
            <a:custGeom>
              <a:avLst/>
              <a:gdLst/>
              <a:ahLst/>
              <a:cxnLst/>
              <a:rect l="l" t="t" r="r" b="b"/>
              <a:pathLst>
                <a:path w="608" h="932" extrusionOk="0">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0" name="Google Shape;2350;p44"/>
            <p:cNvSpPr/>
            <p:nvPr/>
          </p:nvSpPr>
          <p:spPr>
            <a:xfrm>
              <a:off x="3782775" y="-2767725"/>
              <a:ext cx="65475" cy="23300"/>
            </a:xfrm>
            <a:custGeom>
              <a:avLst/>
              <a:gdLst/>
              <a:ahLst/>
              <a:cxnLst/>
              <a:rect l="l" t="t" r="r" b="b"/>
              <a:pathLst>
                <a:path w="2619" h="932" extrusionOk="0">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1" name="Google Shape;2351;p44"/>
            <p:cNvSpPr/>
            <p:nvPr/>
          </p:nvSpPr>
          <p:spPr>
            <a:xfrm>
              <a:off x="3751150" y="-2848850"/>
              <a:ext cx="31450" cy="15200"/>
            </a:xfrm>
            <a:custGeom>
              <a:avLst/>
              <a:gdLst/>
              <a:ahLst/>
              <a:cxnLst/>
              <a:rect l="l" t="t" r="r" b="b"/>
              <a:pathLst>
                <a:path w="1258" h="608" extrusionOk="0">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2" name="Google Shape;2352;p44"/>
            <p:cNvSpPr/>
            <p:nvPr/>
          </p:nvSpPr>
          <p:spPr>
            <a:xfrm>
              <a:off x="3848550" y="-2848850"/>
              <a:ext cx="31400" cy="15200"/>
            </a:xfrm>
            <a:custGeom>
              <a:avLst/>
              <a:gdLst/>
              <a:ahLst/>
              <a:cxnLst/>
              <a:rect l="l" t="t" r="r" b="b"/>
              <a:pathLst>
                <a:path w="1256" h="608" extrusionOk="0">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53" name="Google Shape;2353;p44"/>
          <p:cNvGrpSpPr/>
          <p:nvPr/>
        </p:nvGrpSpPr>
        <p:grpSpPr>
          <a:xfrm>
            <a:off x="4650023" y="2744238"/>
            <a:ext cx="1365767" cy="1828321"/>
            <a:chOff x="3621425" y="-1760475"/>
            <a:chExt cx="388250" cy="517975"/>
          </a:xfrm>
        </p:grpSpPr>
        <p:sp>
          <p:nvSpPr>
            <p:cNvPr id="2354" name="Google Shape;2354;p44"/>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5" name="Google Shape;2355;p44"/>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6" name="Google Shape;2356;p44"/>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7" name="Google Shape;2357;p44"/>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8" name="Google Shape;2358;p44"/>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9" name="Google Shape;2359;p44"/>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0" name="Google Shape;2360;p44"/>
          <p:cNvGrpSpPr/>
          <p:nvPr/>
        </p:nvGrpSpPr>
        <p:grpSpPr>
          <a:xfrm>
            <a:off x="18360831" y="9600314"/>
            <a:ext cx="1365767" cy="1828358"/>
            <a:chOff x="3621425" y="-2381700"/>
            <a:chExt cx="388250" cy="518025"/>
          </a:xfrm>
        </p:grpSpPr>
        <p:sp>
          <p:nvSpPr>
            <p:cNvPr id="2361" name="Google Shape;2361;p44"/>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2" name="Google Shape;2362;p44"/>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3" name="Google Shape;2363;p44"/>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4" name="Google Shape;2364;p44"/>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5" name="Google Shape;2365;p44"/>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6" name="Google Shape;2366;p44"/>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7" name="Google Shape;2367;p44"/>
          <p:cNvGrpSpPr/>
          <p:nvPr/>
        </p:nvGrpSpPr>
        <p:grpSpPr>
          <a:xfrm>
            <a:off x="20613369" y="9600291"/>
            <a:ext cx="1431851" cy="1828420"/>
            <a:chOff x="4302925" y="-2381725"/>
            <a:chExt cx="404400" cy="517925"/>
          </a:xfrm>
        </p:grpSpPr>
        <p:sp>
          <p:nvSpPr>
            <p:cNvPr id="2368" name="Google Shape;2368;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9" name="Google Shape;2369;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0" name="Google Shape;2370;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1" name="Google Shape;2371;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2" name="Google Shape;2372;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373" name="Google Shape;2373;p44"/>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374" name="Google Shape;2374;p44"/>
          <p:cNvGrpSpPr/>
          <p:nvPr/>
        </p:nvGrpSpPr>
        <p:grpSpPr>
          <a:xfrm>
            <a:off x="4649770" y="11886373"/>
            <a:ext cx="1365639" cy="1828180"/>
            <a:chOff x="7926140" y="-3342469"/>
            <a:chExt cx="447730" cy="597444"/>
          </a:xfrm>
        </p:grpSpPr>
        <p:sp>
          <p:nvSpPr>
            <p:cNvPr id="2375" name="Google Shape;2375;p44"/>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6" name="Google Shape;2376;p44"/>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7" name="Google Shape;2377;p44"/>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8" name="Google Shape;2378;p44"/>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9" name="Google Shape;2379;p44"/>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0" name="Google Shape;2380;p44"/>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1" name="Google Shape;2381;p44"/>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82" name="Google Shape;2382;p44"/>
          <p:cNvGrpSpPr/>
          <p:nvPr/>
        </p:nvGrpSpPr>
        <p:grpSpPr>
          <a:xfrm>
            <a:off x="13757981" y="11885817"/>
            <a:ext cx="1431830" cy="1828310"/>
            <a:chOff x="2923900" y="-1760600"/>
            <a:chExt cx="404425" cy="518050"/>
          </a:xfrm>
        </p:grpSpPr>
        <p:sp>
          <p:nvSpPr>
            <p:cNvPr id="2383" name="Google Shape;2383;p44"/>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4" name="Google Shape;2384;p44"/>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5" name="Google Shape;2385;p44"/>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6" name="Google Shape;2386;p44"/>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7" name="Google Shape;2387;p44"/>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8" name="Google Shape;2388;p44"/>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9" name="Google Shape;2389;p44"/>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90" name="Google Shape;2390;p44"/>
          <p:cNvGrpSpPr/>
          <p:nvPr/>
        </p:nvGrpSpPr>
        <p:grpSpPr>
          <a:xfrm>
            <a:off x="20613312" y="11885674"/>
            <a:ext cx="1431870" cy="1828436"/>
            <a:chOff x="4992400" y="-1760625"/>
            <a:chExt cx="404375" cy="518125"/>
          </a:xfrm>
        </p:grpSpPr>
        <p:sp>
          <p:nvSpPr>
            <p:cNvPr id="2391" name="Google Shape;2391;p44"/>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2" name="Google Shape;2392;p44"/>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3" name="Google Shape;2393;p44"/>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4" name="Google Shape;2394;p44"/>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5" name="Google Shape;2395;p44"/>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82D6FE05-81D8-A15E-86D3-4E77CC697C0A}"/>
              </a:ext>
            </a:extLst>
          </p:cNvPr>
          <p:cNvPicPr>
            <a:picLocks noChangeAspect="1"/>
          </p:cNvPicPr>
          <p:nvPr/>
        </p:nvPicPr>
        <p:blipFill>
          <a:blip r:embed="rId3"/>
          <a:stretch>
            <a:fillRect/>
          </a:stretch>
        </p:blipFill>
        <p:spPr>
          <a:xfrm>
            <a:off x="2320508" y="4196415"/>
            <a:ext cx="1630757" cy="891523"/>
          </a:xfrm>
          <a:prstGeom prst="rect">
            <a:avLst/>
          </a:prstGeom>
        </p:spPr>
      </p:pic>
      <p:sp>
        <p:nvSpPr>
          <p:cNvPr id="5" name="Google Shape;2187;p43">
            <a:extLst>
              <a:ext uri="{FF2B5EF4-FFF2-40B4-BE49-F238E27FC236}">
                <a16:creationId xmlns:a16="http://schemas.microsoft.com/office/drawing/2014/main" id="{B2847DA1-3812-5B58-93C7-DD66578A8B69}"/>
              </a:ext>
            </a:extLst>
          </p:cNvPr>
          <p:cNvSpPr txBox="1">
            <a:spLocks noGrp="1"/>
          </p:cNvSpPr>
          <p:nvPr>
            <p:ph type="subTitle" idx="1"/>
          </p:nvPr>
        </p:nvSpPr>
        <p:spPr>
          <a:xfrm>
            <a:off x="562536" y="4630553"/>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2"/>
                </a:solidFill>
                <a:latin typeface="Biograph" panose="02000500000000000000" pitchFamily="50" charset="0"/>
                <a:ea typeface="Biograph" panose="02000500000000000000" pitchFamily="50" charset="0"/>
              </a:rPr>
              <a:t>Gerencia de </a:t>
            </a:r>
            <a:endParaRPr sz="16600">
              <a:solidFill>
                <a:schemeClr val="tx2"/>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460673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graphicFrame>
        <p:nvGraphicFramePr>
          <p:cNvPr id="3" name="Chart 94">
            <a:extLst>
              <a:ext uri="{FF2B5EF4-FFF2-40B4-BE49-F238E27FC236}">
                <a16:creationId xmlns:a16="http://schemas.microsoft.com/office/drawing/2014/main" id="{5A01F2AB-3B07-E9C8-8366-56C05264E376}"/>
              </a:ext>
            </a:extLst>
          </p:cNvPr>
          <p:cNvGraphicFramePr/>
          <p:nvPr>
            <p:extLst>
              <p:ext uri="{D42A27DB-BD31-4B8C-83A1-F6EECF244321}">
                <p14:modId xmlns:p14="http://schemas.microsoft.com/office/powerpoint/2010/main" val="3687520934"/>
              </p:ext>
            </p:extLst>
          </p:nvPr>
        </p:nvGraphicFramePr>
        <p:xfrm>
          <a:off x="873585" y="3734710"/>
          <a:ext cx="10674350" cy="459291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78">
            <a:extLst>
              <a:ext uri="{FF2B5EF4-FFF2-40B4-BE49-F238E27FC236}">
                <a16:creationId xmlns:a16="http://schemas.microsoft.com/office/drawing/2014/main" id="{95EE8AD9-AA14-C621-A823-2B3270F08BA3}"/>
              </a:ext>
            </a:extLst>
          </p:cNvPr>
          <p:cNvSpPr txBox="1"/>
          <p:nvPr/>
        </p:nvSpPr>
        <p:spPr>
          <a:xfrm>
            <a:off x="3717979" y="3193363"/>
            <a:ext cx="5808000" cy="523220"/>
          </a:xfrm>
          <a:prstGeom prst="rect">
            <a:avLst/>
          </a:prstGeom>
          <a:noFill/>
        </p:spPr>
        <p:txBody>
          <a:bodyPr wrap="none"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ACCIONES DE INVESTIGACIÓN</a:t>
            </a:r>
          </a:p>
        </p:txBody>
      </p:sp>
      <p:sp>
        <p:nvSpPr>
          <p:cNvPr id="5" name="TextBox 15">
            <a:extLst>
              <a:ext uri="{FF2B5EF4-FFF2-40B4-BE49-F238E27FC236}">
                <a16:creationId xmlns:a16="http://schemas.microsoft.com/office/drawing/2014/main" id="{6A32E4B5-182B-EE5D-D802-D0EE702690E8}"/>
              </a:ext>
            </a:extLst>
          </p:cNvPr>
          <p:cNvSpPr txBox="1"/>
          <p:nvPr/>
        </p:nvSpPr>
        <p:spPr>
          <a:xfrm>
            <a:off x="2203634" y="9924710"/>
            <a:ext cx="8579645" cy="3108543"/>
          </a:xfrm>
          <a:prstGeom prst="rect">
            <a:avLst/>
          </a:prstGeom>
          <a:noFill/>
        </p:spPr>
        <p:txBody>
          <a:bodyPr wrap="square" rtlCol="0" anchor="ctr" anchorCtr="0">
            <a:spAutoFit/>
          </a:bodyPr>
          <a:lstStyle/>
          <a:p>
            <a:pPr marL="457200" marR="0" lvl="0" indent="-457200" algn="just" defTabSz="182843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2800" i="0" u="none" strike="noStrike" kern="1200" cap="none" spc="0" normalizeH="0" baseline="0" noProof="0" dirty="0">
                <a:ln>
                  <a:noFill/>
                </a:ln>
                <a:solidFill>
                  <a:schemeClr val="tx1"/>
                </a:solidFill>
                <a:effectLst/>
                <a:uLnTx/>
                <a:uFillTx/>
                <a:latin typeface="Montserrat Medium" panose="00000600000000000000" pitchFamily="2" charset="0"/>
                <a:ea typeface="League Spartan" charset="0"/>
                <a:cs typeface="Poppins" pitchFamily="2" charset="77"/>
                <a:sym typeface="Arial"/>
              </a:rPr>
              <a:t>Estudios de FP para personas con discapacidad visual.</a:t>
            </a:r>
          </a:p>
          <a:p>
            <a:pPr marL="457200" marR="0" lvl="0" indent="-457200" algn="just" defTabSz="182843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2800" i="0" u="none" strike="noStrike" kern="1200" cap="none" spc="0" normalizeH="0" baseline="0" noProof="0" dirty="0">
                <a:ln>
                  <a:noFill/>
                </a:ln>
                <a:solidFill>
                  <a:schemeClr val="tx1"/>
                </a:solidFill>
                <a:effectLst/>
                <a:uLnTx/>
                <a:uFillTx/>
                <a:latin typeface="Montserrat Medium" panose="00000600000000000000" pitchFamily="2" charset="0"/>
                <a:ea typeface="League Spartan" charset="0"/>
                <a:cs typeface="Poppins" pitchFamily="2" charset="77"/>
                <a:sym typeface="Arial"/>
              </a:rPr>
              <a:t>Estudios de FP para  la modalidad en línea.</a:t>
            </a:r>
          </a:p>
          <a:p>
            <a:pPr marL="457200" marR="0" lvl="0" indent="-457200" algn="just" defTabSz="182843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2800" i="0" u="none" strike="noStrike" kern="1200" cap="none" spc="0" normalizeH="0" baseline="0" noProof="0" dirty="0">
                <a:ln>
                  <a:noFill/>
                </a:ln>
                <a:solidFill>
                  <a:schemeClr val="tx1"/>
                </a:solidFill>
                <a:effectLst/>
                <a:uLnTx/>
                <a:uFillTx/>
                <a:latin typeface="Montserrat Medium" panose="00000600000000000000" pitchFamily="2" charset="0"/>
                <a:ea typeface="League Spartan" charset="0"/>
                <a:cs typeface="Poppins" pitchFamily="2" charset="77"/>
                <a:sym typeface="Arial"/>
              </a:rPr>
              <a:t>Estudios de seguimiento para Formación Continua.</a:t>
            </a:r>
          </a:p>
          <a:p>
            <a:pPr marL="457200" marR="0" lvl="0" indent="-457200" algn="just" defTabSz="182843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2800" i="0" u="none" strike="noStrike" kern="1200" cap="none" spc="0" normalizeH="0" baseline="0" noProof="0" dirty="0">
                <a:ln>
                  <a:noFill/>
                </a:ln>
                <a:solidFill>
                  <a:schemeClr val="tx1"/>
                </a:solidFill>
                <a:effectLst/>
                <a:uLnTx/>
                <a:uFillTx/>
                <a:latin typeface="Montserrat Medium" panose="00000600000000000000" pitchFamily="2" charset="0"/>
                <a:ea typeface="League Spartan" charset="0"/>
                <a:cs typeface="Poppins" pitchFamily="2" charset="77"/>
                <a:sym typeface="Arial"/>
              </a:rPr>
              <a:t>Consulta Empresarial: Necesidades actuales de Formación </a:t>
            </a:r>
            <a:r>
              <a:rPr lang="es-MX" sz="2800" kern="1200" dirty="0">
                <a:solidFill>
                  <a:schemeClr val="tx1"/>
                </a:solidFill>
                <a:latin typeface="Montserrat Medium" panose="00000600000000000000" pitchFamily="2" charset="0"/>
                <a:cs typeface="Poppins" pitchFamily="2" charset="77"/>
              </a:rPr>
              <a:t>Profesional.</a:t>
            </a:r>
          </a:p>
        </p:txBody>
      </p:sp>
      <p:sp>
        <p:nvSpPr>
          <p:cNvPr id="14" name="TextBox 78">
            <a:extLst>
              <a:ext uri="{FF2B5EF4-FFF2-40B4-BE49-F238E27FC236}">
                <a16:creationId xmlns:a16="http://schemas.microsoft.com/office/drawing/2014/main" id="{8FC9018C-2E13-B081-44C2-DA090A7F4999}"/>
              </a:ext>
            </a:extLst>
          </p:cNvPr>
          <p:cNvSpPr txBox="1"/>
          <p:nvPr/>
        </p:nvSpPr>
        <p:spPr>
          <a:xfrm>
            <a:off x="16418881" y="3211490"/>
            <a:ext cx="3052439" cy="523220"/>
          </a:xfrm>
          <a:prstGeom prst="rect">
            <a:avLst/>
          </a:prstGeom>
          <a:noFill/>
        </p:spPr>
        <p:txBody>
          <a:bodyPr wrap="none"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DIAGNÓSTICOS</a:t>
            </a:r>
          </a:p>
        </p:txBody>
      </p:sp>
      <p:sp>
        <p:nvSpPr>
          <p:cNvPr id="15" name="TextBox 214">
            <a:extLst>
              <a:ext uri="{FF2B5EF4-FFF2-40B4-BE49-F238E27FC236}">
                <a16:creationId xmlns:a16="http://schemas.microsoft.com/office/drawing/2014/main" id="{9C61E00A-7AAF-F52F-ED6B-43D08BA17631}"/>
              </a:ext>
            </a:extLst>
          </p:cNvPr>
          <p:cNvSpPr txBox="1"/>
          <p:nvPr/>
        </p:nvSpPr>
        <p:spPr>
          <a:xfrm>
            <a:off x="1007897" y="841162"/>
            <a:ext cx="1665145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defRPr/>
            </a:pPr>
            <a:r>
              <a:rPr lang="es-SV" sz="5400" b="0">
                <a:solidFill>
                  <a:schemeClr val="dk1"/>
                </a:solidFill>
                <a:latin typeface="Kanit ExtraBold"/>
                <a:cs typeface="Kanit ExtraBold"/>
                <a:sym typeface="Baloo 2 ExtraBold"/>
              </a:rPr>
              <a:t>Ejecución Gerencia de Investigación y Desarrollo</a:t>
            </a:r>
            <a:endParaRPr lang="es-419" sz="5400" b="0">
              <a:solidFill>
                <a:schemeClr val="dk1"/>
              </a:solidFill>
              <a:latin typeface="Kanit ExtraBold"/>
              <a:cs typeface="Kanit ExtraBold"/>
              <a:sym typeface="Baloo 2 ExtraBold"/>
            </a:endParaRPr>
          </a:p>
        </p:txBody>
      </p:sp>
      <p:sp>
        <p:nvSpPr>
          <p:cNvPr id="16" name="TextBox 214">
            <a:extLst>
              <a:ext uri="{FF2B5EF4-FFF2-40B4-BE49-F238E27FC236}">
                <a16:creationId xmlns:a16="http://schemas.microsoft.com/office/drawing/2014/main" id="{259F6B39-78E3-AC04-E43F-773C58EB2953}"/>
              </a:ext>
            </a:extLst>
          </p:cNvPr>
          <p:cNvSpPr txBox="1"/>
          <p:nvPr/>
        </p:nvSpPr>
        <p:spPr>
          <a:xfrm>
            <a:off x="993038" y="1524805"/>
            <a:ext cx="1246821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lgn="l">
              <a:buClr>
                <a:srgbClr val="25418D"/>
              </a:buClr>
              <a:buSzPts val="4200"/>
              <a:defRPr/>
            </a:pPr>
            <a:r>
              <a:rPr lang="en-US" sz="3600" err="1">
                <a:solidFill>
                  <a:schemeClr val="tx2"/>
                </a:solidFill>
                <a:latin typeface="Montserrat Medium" panose="00000600000000000000" pitchFamily="2" charset="0"/>
              </a:rPr>
              <a:t>Resultados</a:t>
            </a:r>
            <a:r>
              <a:rPr lang="en-US" sz="3600">
                <a:solidFill>
                  <a:schemeClr val="tx2"/>
                </a:solidFill>
                <a:latin typeface="Montserrat Medium" panose="00000600000000000000" pitchFamily="2" charset="0"/>
              </a:rPr>
              <a:t> </a:t>
            </a:r>
            <a:r>
              <a:rPr lang="en-US" sz="3600" err="1">
                <a:solidFill>
                  <a:schemeClr val="tx2"/>
                </a:solidFill>
                <a:latin typeface="Montserrat Medium" panose="00000600000000000000" pitchFamily="2" charset="0"/>
              </a:rPr>
              <a:t>acumulados</a:t>
            </a:r>
            <a:r>
              <a:rPr lang="en-US" sz="3600">
                <a:solidFill>
                  <a:schemeClr val="tx2"/>
                </a:solidFill>
                <a:latin typeface="Montserrat Medium" panose="00000600000000000000" pitchFamily="2" charset="0"/>
              </a:rPr>
              <a:t> al 3° </a:t>
            </a:r>
            <a:r>
              <a:rPr lang="en-US" sz="3600" err="1">
                <a:solidFill>
                  <a:schemeClr val="tx2"/>
                </a:solidFill>
                <a:latin typeface="Montserrat Medium" panose="00000600000000000000" pitchFamily="2" charset="0"/>
              </a:rPr>
              <a:t>Trimestre</a:t>
            </a:r>
            <a:r>
              <a:rPr lang="en-US" sz="3600">
                <a:solidFill>
                  <a:schemeClr val="tx2"/>
                </a:solidFill>
                <a:latin typeface="Montserrat Medium" panose="00000600000000000000" pitchFamily="2" charset="0"/>
              </a:rPr>
              <a:t> 2022</a:t>
            </a:r>
          </a:p>
        </p:txBody>
      </p:sp>
      <p:sp>
        <p:nvSpPr>
          <p:cNvPr id="18" name="CuadroTexto 17">
            <a:extLst>
              <a:ext uri="{FF2B5EF4-FFF2-40B4-BE49-F238E27FC236}">
                <a16:creationId xmlns:a16="http://schemas.microsoft.com/office/drawing/2014/main" id="{4A5DC119-03EE-5B07-EBBE-B1740A51D382}"/>
              </a:ext>
            </a:extLst>
          </p:cNvPr>
          <p:cNvSpPr txBox="1"/>
          <p:nvPr/>
        </p:nvSpPr>
        <p:spPr>
          <a:xfrm>
            <a:off x="3032309" y="8927842"/>
            <a:ext cx="7899226" cy="954107"/>
          </a:xfrm>
          <a:prstGeom prst="rect">
            <a:avLst/>
          </a:prstGeom>
          <a:noFill/>
        </p:spPr>
        <p:txBody>
          <a:bodyPr wrap="square">
            <a:spAutoFit/>
          </a:bodyPr>
          <a:lstStyle/>
          <a:p>
            <a:pPr marL="0" marR="0" lvl="0" indent="0" algn="just" defTabSz="1828434"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ESTUDIOS, SONDEOS E INVESTIGACIONES REALIZADOS (3T):</a:t>
            </a:r>
          </a:p>
        </p:txBody>
      </p:sp>
      <p:graphicFrame>
        <p:nvGraphicFramePr>
          <p:cNvPr id="17" name="Chart 94">
            <a:extLst>
              <a:ext uri="{FF2B5EF4-FFF2-40B4-BE49-F238E27FC236}">
                <a16:creationId xmlns:a16="http://schemas.microsoft.com/office/drawing/2014/main" id="{E616138E-7206-EFD8-9B1E-8C665E2EFD32}"/>
              </a:ext>
            </a:extLst>
          </p:cNvPr>
          <p:cNvGraphicFramePr/>
          <p:nvPr>
            <p:extLst>
              <p:ext uri="{D42A27DB-BD31-4B8C-83A1-F6EECF244321}">
                <p14:modId xmlns:p14="http://schemas.microsoft.com/office/powerpoint/2010/main" val="750831594"/>
              </p:ext>
            </p:extLst>
          </p:nvPr>
        </p:nvGraphicFramePr>
        <p:xfrm>
          <a:off x="10352808" y="3705106"/>
          <a:ext cx="10674350" cy="4592913"/>
        </p:xfrm>
        <a:graphic>
          <a:graphicData uri="http://schemas.openxmlformats.org/drawingml/2006/chart">
            <c:chart xmlns:c="http://schemas.openxmlformats.org/drawingml/2006/chart" xmlns:r="http://schemas.openxmlformats.org/officeDocument/2006/relationships" r:id="rId5"/>
          </a:graphicData>
        </a:graphic>
      </p:graphicFrame>
      <p:sp>
        <p:nvSpPr>
          <p:cNvPr id="7" name="CuadroTexto 6">
            <a:extLst>
              <a:ext uri="{FF2B5EF4-FFF2-40B4-BE49-F238E27FC236}">
                <a16:creationId xmlns:a16="http://schemas.microsoft.com/office/drawing/2014/main" id="{A42D857D-7FA8-D4DF-FC9D-E2336EF0852C}"/>
              </a:ext>
            </a:extLst>
          </p:cNvPr>
          <p:cNvSpPr txBox="1"/>
          <p:nvPr/>
        </p:nvSpPr>
        <p:spPr>
          <a:xfrm>
            <a:off x="12760471" y="9648023"/>
            <a:ext cx="8579644" cy="2677656"/>
          </a:xfrm>
          <a:prstGeom prst="rect">
            <a:avLst/>
          </a:prstGeom>
          <a:noFill/>
        </p:spPr>
        <p:txBody>
          <a:bodyPr wrap="square">
            <a:spAutoFit/>
          </a:bodyPr>
          <a:lstStyle/>
          <a:p>
            <a:pPr marL="457200" indent="-457200" algn="just" defTabSz="1828434">
              <a:buClrTx/>
              <a:buFont typeface="Wingdings" panose="05000000000000000000" pitchFamily="2" charset="2"/>
              <a:buChar char="ü"/>
              <a:defRPr/>
            </a:pPr>
            <a:r>
              <a:rPr lang="es-MX" sz="2800" kern="1200" dirty="0">
                <a:solidFill>
                  <a:schemeClr val="tx1"/>
                </a:solidFill>
                <a:latin typeface="Montserrat Medium" panose="00000600000000000000" pitchFamily="2" charset="0"/>
                <a:cs typeface="Poppins" pitchFamily="2" charset="77"/>
              </a:rPr>
              <a:t>Diagnóstico de necesidades de capacitación en territorios de </a:t>
            </a:r>
            <a:r>
              <a:rPr lang="es-MX" sz="2800" b="1" kern="1200" dirty="0">
                <a:solidFill>
                  <a:schemeClr val="tx1"/>
                </a:solidFill>
                <a:latin typeface="Montserrat Medium" panose="00000600000000000000" pitchFamily="2" charset="0"/>
                <a:cs typeface="Poppins" pitchFamily="2" charset="77"/>
              </a:rPr>
              <a:t>San Salvador.</a:t>
            </a:r>
          </a:p>
          <a:p>
            <a:pPr marL="457200" indent="-457200" algn="just" defTabSz="1828434">
              <a:buClrTx/>
              <a:buFont typeface="Wingdings" panose="05000000000000000000" pitchFamily="2" charset="2"/>
              <a:buChar char="ü"/>
              <a:defRPr/>
            </a:pPr>
            <a:r>
              <a:rPr lang="es-MX" sz="2800" kern="1200" dirty="0">
                <a:solidFill>
                  <a:schemeClr val="tx1"/>
                </a:solidFill>
                <a:latin typeface="Montserrat Medium" panose="00000600000000000000" pitchFamily="2" charset="0"/>
                <a:cs typeface="Poppins" pitchFamily="2" charset="77"/>
              </a:rPr>
              <a:t>Diagnóstico de necesidades de capacitación en territorios de </a:t>
            </a:r>
            <a:r>
              <a:rPr lang="es-MX" sz="2800" b="1" kern="1200" dirty="0">
                <a:solidFill>
                  <a:schemeClr val="tx1"/>
                </a:solidFill>
                <a:latin typeface="Montserrat Medium" panose="00000600000000000000" pitchFamily="2" charset="0"/>
                <a:cs typeface="Poppins" pitchFamily="2" charset="77"/>
              </a:rPr>
              <a:t>La Libertad.</a:t>
            </a:r>
          </a:p>
          <a:p>
            <a:pPr marL="457200" indent="-457200" algn="just" defTabSz="1828434">
              <a:buClrTx/>
              <a:buFont typeface="Wingdings" panose="05000000000000000000" pitchFamily="2" charset="2"/>
              <a:buChar char="ü"/>
              <a:defRPr/>
            </a:pPr>
            <a:r>
              <a:rPr lang="es-MX" sz="2800" kern="1200" dirty="0">
                <a:solidFill>
                  <a:schemeClr val="tx1"/>
                </a:solidFill>
                <a:latin typeface="Montserrat Medium" panose="00000600000000000000" pitchFamily="2" charset="0"/>
                <a:cs typeface="Poppins" pitchFamily="2" charset="77"/>
              </a:rPr>
              <a:t>Diagnóstico de necesidades de capacitación en territorios de </a:t>
            </a:r>
            <a:r>
              <a:rPr lang="es-MX" sz="2800" b="1" kern="1200" dirty="0">
                <a:solidFill>
                  <a:schemeClr val="tx1"/>
                </a:solidFill>
                <a:latin typeface="Montserrat Medium" panose="00000600000000000000" pitchFamily="2" charset="0"/>
                <a:cs typeface="Poppins" pitchFamily="2" charset="77"/>
              </a:rPr>
              <a:t>Sonsonate.</a:t>
            </a:r>
          </a:p>
        </p:txBody>
      </p:sp>
      <p:sp>
        <p:nvSpPr>
          <p:cNvPr id="10" name="CuadroTexto 9">
            <a:extLst>
              <a:ext uri="{FF2B5EF4-FFF2-40B4-BE49-F238E27FC236}">
                <a16:creationId xmlns:a16="http://schemas.microsoft.com/office/drawing/2014/main" id="{51640196-D817-25DD-77E8-67AD47DA4056}"/>
              </a:ext>
            </a:extLst>
          </p:cNvPr>
          <p:cNvSpPr txBox="1"/>
          <p:nvPr/>
        </p:nvSpPr>
        <p:spPr>
          <a:xfrm>
            <a:off x="13732021" y="8928871"/>
            <a:ext cx="6425099" cy="523220"/>
          </a:xfrm>
          <a:prstGeom prst="rect">
            <a:avLst/>
          </a:prstGeom>
          <a:noFill/>
        </p:spPr>
        <p:txBody>
          <a:bodyPr wrap="square">
            <a:spAutoFit/>
          </a:bodyPr>
          <a:lstStyle/>
          <a:p>
            <a:pPr marL="0" marR="0" lvl="0" indent="0" algn="just" defTabSz="1828434"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DIAGNÓSTICOS TERRITORIALES</a:t>
            </a:r>
          </a:p>
        </p:txBody>
      </p:sp>
      <p:grpSp>
        <p:nvGrpSpPr>
          <p:cNvPr id="11" name="Google Shape;8660;p115">
            <a:extLst>
              <a:ext uri="{FF2B5EF4-FFF2-40B4-BE49-F238E27FC236}">
                <a16:creationId xmlns:a16="http://schemas.microsoft.com/office/drawing/2014/main" id="{6A168BE5-4C35-4B93-2E0C-4E8F66BCE7AF}"/>
              </a:ext>
            </a:extLst>
          </p:cNvPr>
          <p:cNvGrpSpPr/>
          <p:nvPr/>
        </p:nvGrpSpPr>
        <p:grpSpPr>
          <a:xfrm>
            <a:off x="2211406" y="9042142"/>
            <a:ext cx="679126" cy="523220"/>
            <a:chOff x="-40378075" y="3267450"/>
            <a:chExt cx="317425" cy="289075"/>
          </a:xfrm>
          <a:solidFill>
            <a:schemeClr val="tx1"/>
          </a:solidFill>
        </p:grpSpPr>
        <p:sp>
          <p:nvSpPr>
            <p:cNvPr id="12" name="Google Shape;8661;p115">
              <a:extLst>
                <a:ext uri="{FF2B5EF4-FFF2-40B4-BE49-F238E27FC236}">
                  <a16:creationId xmlns:a16="http://schemas.microsoft.com/office/drawing/2014/main" id="{C20EFA08-07CA-FAB4-81E4-76FAC7004A35}"/>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13" name="Google Shape;8662;p115">
              <a:extLst>
                <a:ext uri="{FF2B5EF4-FFF2-40B4-BE49-F238E27FC236}">
                  <a16:creationId xmlns:a16="http://schemas.microsoft.com/office/drawing/2014/main" id="{62D6BC6B-FC84-478A-ED9E-B18638B0EBE4}"/>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19" name="Google Shape;8663;p115">
              <a:extLst>
                <a:ext uri="{FF2B5EF4-FFF2-40B4-BE49-F238E27FC236}">
                  <a16:creationId xmlns:a16="http://schemas.microsoft.com/office/drawing/2014/main" id="{6963203F-10AA-D809-B673-FEC6D8AFA0E8}"/>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0" name="Google Shape;8664;p115">
              <a:extLst>
                <a:ext uri="{FF2B5EF4-FFF2-40B4-BE49-F238E27FC236}">
                  <a16:creationId xmlns:a16="http://schemas.microsoft.com/office/drawing/2014/main" id="{D670A6AB-1A0E-49A9-B6B8-70D34C2497A9}"/>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grpSp>
      <p:grpSp>
        <p:nvGrpSpPr>
          <p:cNvPr id="21" name="Google Shape;8660;p115">
            <a:extLst>
              <a:ext uri="{FF2B5EF4-FFF2-40B4-BE49-F238E27FC236}">
                <a16:creationId xmlns:a16="http://schemas.microsoft.com/office/drawing/2014/main" id="{AF328B00-AB95-3A49-4D25-458622B0FE59}"/>
              </a:ext>
            </a:extLst>
          </p:cNvPr>
          <p:cNvGrpSpPr/>
          <p:nvPr/>
        </p:nvGrpSpPr>
        <p:grpSpPr>
          <a:xfrm>
            <a:off x="12820812" y="8899267"/>
            <a:ext cx="679126" cy="523220"/>
            <a:chOff x="-40378075" y="3267450"/>
            <a:chExt cx="317425" cy="289075"/>
          </a:xfrm>
          <a:solidFill>
            <a:schemeClr val="tx2"/>
          </a:solidFill>
        </p:grpSpPr>
        <p:sp>
          <p:nvSpPr>
            <p:cNvPr id="22" name="Google Shape;8661;p115">
              <a:extLst>
                <a:ext uri="{FF2B5EF4-FFF2-40B4-BE49-F238E27FC236}">
                  <a16:creationId xmlns:a16="http://schemas.microsoft.com/office/drawing/2014/main" id="{795720A5-DE03-2C65-3A90-503F0D2A6E02}"/>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3" name="Google Shape;8662;p115">
              <a:extLst>
                <a:ext uri="{FF2B5EF4-FFF2-40B4-BE49-F238E27FC236}">
                  <a16:creationId xmlns:a16="http://schemas.microsoft.com/office/drawing/2014/main" id="{2C7E4A99-0E94-155F-4FAF-67C3E6F9AEA9}"/>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4" name="Google Shape;8663;p115">
              <a:extLst>
                <a:ext uri="{FF2B5EF4-FFF2-40B4-BE49-F238E27FC236}">
                  <a16:creationId xmlns:a16="http://schemas.microsoft.com/office/drawing/2014/main" id="{A8925244-9A5D-4FF5-B392-2E053B90D453}"/>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5" name="Google Shape;8664;p115">
              <a:extLst>
                <a:ext uri="{FF2B5EF4-FFF2-40B4-BE49-F238E27FC236}">
                  <a16:creationId xmlns:a16="http://schemas.microsoft.com/office/drawing/2014/main" id="{919D0F79-CF40-1EC8-AB3A-5E2B8752CC5D}"/>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grpSp>
    </p:spTree>
    <p:extLst>
      <p:ext uri="{BB962C8B-B14F-4D97-AF65-F5344CB8AC3E}">
        <p14:creationId xmlns:p14="http://schemas.microsoft.com/office/powerpoint/2010/main" val="611577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3" name="Rectangle 8">
            <a:extLst>
              <a:ext uri="{FF2B5EF4-FFF2-40B4-BE49-F238E27FC236}">
                <a16:creationId xmlns:a16="http://schemas.microsoft.com/office/drawing/2014/main" id="{4F17D407-4271-AA6F-378D-896EFCA71C35}"/>
              </a:ext>
            </a:extLst>
          </p:cNvPr>
          <p:cNvSpPr/>
          <p:nvPr/>
        </p:nvSpPr>
        <p:spPr>
          <a:xfrm>
            <a:off x="12064406" y="4884106"/>
            <a:ext cx="9524999" cy="1357527"/>
          </a:xfrm>
          <a:prstGeom prst="roundRect">
            <a:avLst/>
          </a:prstGeom>
          <a:solidFill>
            <a:schemeClr val="tx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chemeClr val="tx1"/>
              </a:solidFill>
              <a:effectLst/>
              <a:uLnTx/>
              <a:uFillTx/>
              <a:latin typeface="Montserrat Medium" panose="00000600000000000000" pitchFamily="2" charset="0"/>
              <a:ea typeface="+mn-ea"/>
              <a:sym typeface="Arial"/>
            </a:endParaRPr>
          </a:p>
        </p:txBody>
      </p:sp>
      <p:sp>
        <p:nvSpPr>
          <p:cNvPr id="4" name="TextBox 15">
            <a:extLst>
              <a:ext uri="{FF2B5EF4-FFF2-40B4-BE49-F238E27FC236}">
                <a16:creationId xmlns:a16="http://schemas.microsoft.com/office/drawing/2014/main" id="{31FF51B6-FF40-24B9-A057-3D1086E0D66C}"/>
              </a:ext>
            </a:extLst>
          </p:cNvPr>
          <p:cNvSpPr txBox="1"/>
          <p:nvPr/>
        </p:nvSpPr>
        <p:spPr>
          <a:xfrm>
            <a:off x="15167689" y="4942508"/>
            <a:ext cx="6241462" cy="1200329"/>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CANTIDAD DE PROPUESTAS Y/O ACCIONES DE FORTALECIMIENTO DE LOS ACTORES DE LA FP</a:t>
            </a:r>
          </a:p>
        </p:txBody>
      </p:sp>
      <p:sp>
        <p:nvSpPr>
          <p:cNvPr id="5" name="TextBox 16">
            <a:extLst>
              <a:ext uri="{FF2B5EF4-FFF2-40B4-BE49-F238E27FC236}">
                <a16:creationId xmlns:a16="http://schemas.microsoft.com/office/drawing/2014/main" id="{2C877CF5-F6C5-698F-3E7E-4D3CB6C18DDF}"/>
              </a:ext>
            </a:extLst>
          </p:cNvPr>
          <p:cNvSpPr txBox="1"/>
          <p:nvPr/>
        </p:nvSpPr>
        <p:spPr>
          <a:xfrm>
            <a:off x="13391057" y="4917870"/>
            <a:ext cx="2023706" cy="1200329"/>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rPr>
              <a:t>13</a:t>
            </a:r>
            <a:endParaRPr kumimoji="0" lang="en-US" sz="48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rPr>
              <a:t>Meta: 10</a:t>
            </a:r>
          </a:p>
        </p:txBody>
      </p:sp>
      <p:sp>
        <p:nvSpPr>
          <p:cNvPr id="6" name="TextBox 78">
            <a:extLst>
              <a:ext uri="{FF2B5EF4-FFF2-40B4-BE49-F238E27FC236}">
                <a16:creationId xmlns:a16="http://schemas.microsoft.com/office/drawing/2014/main" id="{18BAE27A-29CF-48BD-8756-F681AFA232B4}"/>
              </a:ext>
            </a:extLst>
          </p:cNvPr>
          <p:cNvSpPr txBox="1"/>
          <p:nvPr/>
        </p:nvSpPr>
        <p:spPr>
          <a:xfrm>
            <a:off x="12089362" y="2804173"/>
            <a:ext cx="9570249" cy="523220"/>
          </a:xfrm>
          <a:prstGeom prst="rect">
            <a:avLst/>
          </a:prstGeom>
          <a:noFill/>
        </p:spPr>
        <p:txBody>
          <a:bodyPr wrap="none"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800" b="1" i="0" u="none" strike="noStrike" kern="0" cap="none" spc="0" normalizeH="0" baseline="0" noProof="0">
                <a:ln>
                  <a:noFill/>
                </a:ln>
                <a:solidFill>
                  <a:schemeClr val="tx1"/>
                </a:solidFill>
                <a:effectLst/>
                <a:uLnTx/>
                <a:uFillTx/>
                <a:latin typeface="Montserrat Medium" panose="00000600000000000000" pitchFamily="2" charset="0"/>
                <a:cs typeface="Poppins SemiBold" pitchFamily="2" charset="77"/>
                <a:sym typeface="Arial"/>
              </a:rPr>
              <a:t>ACCIONES DE MEJORA CONTINUA E INNOVACIÓN </a:t>
            </a:r>
          </a:p>
        </p:txBody>
      </p:sp>
      <p:sp>
        <p:nvSpPr>
          <p:cNvPr id="7" name="Rectangle 8">
            <a:extLst>
              <a:ext uri="{FF2B5EF4-FFF2-40B4-BE49-F238E27FC236}">
                <a16:creationId xmlns:a16="http://schemas.microsoft.com/office/drawing/2014/main" id="{FE6E0D53-8139-BDB0-6038-A04309233F52}"/>
              </a:ext>
            </a:extLst>
          </p:cNvPr>
          <p:cNvSpPr/>
          <p:nvPr/>
        </p:nvSpPr>
        <p:spPr>
          <a:xfrm>
            <a:off x="12089362" y="3439483"/>
            <a:ext cx="9525000" cy="1323439"/>
          </a:xfrm>
          <a:prstGeom prst="roundRect">
            <a:avLst/>
          </a:prstGeom>
          <a:solidFill>
            <a:schemeClr val="tx1"/>
          </a:solidFill>
          <a:ln w="25400"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chemeClr val="tx1"/>
              </a:solidFill>
              <a:effectLst/>
              <a:uLnTx/>
              <a:uFillTx/>
              <a:latin typeface="Montserrat Medium" panose="00000600000000000000" pitchFamily="2" charset="0"/>
              <a:ea typeface="+mn-ea"/>
              <a:sym typeface="Arial"/>
            </a:endParaRPr>
          </a:p>
        </p:txBody>
      </p:sp>
      <p:sp>
        <p:nvSpPr>
          <p:cNvPr id="8" name="TextBox 15">
            <a:extLst>
              <a:ext uri="{FF2B5EF4-FFF2-40B4-BE49-F238E27FC236}">
                <a16:creationId xmlns:a16="http://schemas.microsoft.com/office/drawing/2014/main" id="{B819F2A2-3EFB-40A1-2387-10B2629B9E63}"/>
              </a:ext>
            </a:extLst>
          </p:cNvPr>
          <p:cNvSpPr txBox="1"/>
          <p:nvPr/>
        </p:nvSpPr>
        <p:spPr>
          <a:xfrm>
            <a:off x="15298316" y="3700589"/>
            <a:ext cx="5686450" cy="83099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ACCIONES DE MEJORA CONTINUA E INNOVACIÓN EN LA FP</a:t>
            </a:r>
          </a:p>
        </p:txBody>
      </p:sp>
      <p:sp>
        <p:nvSpPr>
          <p:cNvPr id="9" name="TextBox 16">
            <a:extLst>
              <a:ext uri="{FF2B5EF4-FFF2-40B4-BE49-F238E27FC236}">
                <a16:creationId xmlns:a16="http://schemas.microsoft.com/office/drawing/2014/main" id="{B40042EE-8174-5A52-7F79-EBBF5B62E192}"/>
              </a:ext>
            </a:extLst>
          </p:cNvPr>
          <p:cNvSpPr txBox="1"/>
          <p:nvPr/>
        </p:nvSpPr>
        <p:spPr>
          <a:xfrm>
            <a:off x="13396593" y="3476408"/>
            <a:ext cx="2023706" cy="1200329"/>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rPr>
              <a:t>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rPr>
              <a:t>Meta: 3</a:t>
            </a:r>
          </a:p>
        </p:txBody>
      </p:sp>
      <p:sp>
        <p:nvSpPr>
          <p:cNvPr id="11" name="TextBox 15">
            <a:extLst>
              <a:ext uri="{FF2B5EF4-FFF2-40B4-BE49-F238E27FC236}">
                <a16:creationId xmlns:a16="http://schemas.microsoft.com/office/drawing/2014/main" id="{048E0A10-ECF5-E548-0961-28207223DB1B}"/>
              </a:ext>
            </a:extLst>
          </p:cNvPr>
          <p:cNvSpPr txBox="1"/>
          <p:nvPr/>
        </p:nvSpPr>
        <p:spPr>
          <a:xfrm>
            <a:off x="2304691" y="7939915"/>
            <a:ext cx="7646376" cy="95410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800" b="1" i="0" u="none" strike="noStrike" kern="0" cap="none" spc="0" normalizeH="0" baseline="0" noProof="0">
                <a:ln>
                  <a:noFill/>
                </a:ln>
                <a:solidFill>
                  <a:schemeClr val="tx1"/>
                </a:solidFill>
                <a:uLnTx/>
                <a:uFillTx/>
                <a:latin typeface="Montserrat Medium" panose="00000600000000000000" pitchFamily="2" charset="0"/>
                <a:ea typeface="Lato Light" panose="020F0502020204030203" pitchFamily="34" charset="0"/>
                <a:cs typeface="Poppins" pitchFamily="2" charset="77"/>
                <a:sym typeface="Arial"/>
              </a:rPr>
              <a:t>REGISTRO , RECONOCIMIENTO Y/O ACREDITACION DE ACTORES DEL SFP</a:t>
            </a:r>
          </a:p>
        </p:txBody>
      </p:sp>
      <p:sp>
        <p:nvSpPr>
          <p:cNvPr id="12" name="Rectangle 8">
            <a:extLst>
              <a:ext uri="{FF2B5EF4-FFF2-40B4-BE49-F238E27FC236}">
                <a16:creationId xmlns:a16="http://schemas.microsoft.com/office/drawing/2014/main" id="{F657B01E-36D6-757E-2FCF-40F0376F11C5}"/>
              </a:ext>
            </a:extLst>
          </p:cNvPr>
          <p:cNvSpPr/>
          <p:nvPr/>
        </p:nvSpPr>
        <p:spPr>
          <a:xfrm>
            <a:off x="1123666" y="9026260"/>
            <a:ext cx="9747028" cy="1273108"/>
          </a:xfrm>
          <a:prstGeom prst="roundRect">
            <a:avLst/>
          </a:prstGeom>
          <a:solidFill>
            <a:schemeClr val="tx1"/>
          </a:solidFill>
          <a:ln w="25400"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chemeClr val="tx1"/>
              </a:solidFill>
              <a:effectLst/>
              <a:uLnTx/>
              <a:uFillTx/>
              <a:latin typeface="Montserrat Medium" panose="00000600000000000000" pitchFamily="2" charset="0"/>
              <a:ea typeface="+mn-ea"/>
              <a:sym typeface="Arial"/>
            </a:endParaRPr>
          </a:p>
        </p:txBody>
      </p:sp>
      <p:sp>
        <p:nvSpPr>
          <p:cNvPr id="13" name="TextBox 15">
            <a:extLst>
              <a:ext uri="{FF2B5EF4-FFF2-40B4-BE49-F238E27FC236}">
                <a16:creationId xmlns:a16="http://schemas.microsoft.com/office/drawing/2014/main" id="{61033317-60F5-863C-8770-3A8A6FD5475B}"/>
              </a:ext>
            </a:extLst>
          </p:cNvPr>
          <p:cNvSpPr txBox="1"/>
          <p:nvPr/>
        </p:nvSpPr>
        <p:spPr>
          <a:xfrm>
            <a:off x="3439480" y="9359383"/>
            <a:ext cx="5209589" cy="769441"/>
          </a:xfrm>
          <a:prstGeom prst="rect">
            <a:avLst/>
          </a:prstGeom>
          <a:noFill/>
        </p:spPr>
        <p:txBody>
          <a:bodyPr wrap="square" rtlCol="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2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CENTROS DE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2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FORMACIÓN PROFESIONAL</a:t>
            </a:r>
          </a:p>
        </p:txBody>
      </p:sp>
      <p:sp>
        <p:nvSpPr>
          <p:cNvPr id="14" name="TextBox 16">
            <a:extLst>
              <a:ext uri="{FF2B5EF4-FFF2-40B4-BE49-F238E27FC236}">
                <a16:creationId xmlns:a16="http://schemas.microsoft.com/office/drawing/2014/main" id="{2091FF1C-A0E2-0206-2FD3-18FB79974C4E}"/>
              </a:ext>
            </a:extLst>
          </p:cNvPr>
          <p:cNvSpPr txBox="1"/>
          <p:nvPr/>
        </p:nvSpPr>
        <p:spPr>
          <a:xfrm>
            <a:off x="2370525" y="9292661"/>
            <a:ext cx="1063856" cy="83099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sym typeface="Arial"/>
              </a:rPr>
              <a:t>31</a:t>
            </a:r>
          </a:p>
        </p:txBody>
      </p:sp>
      <p:sp>
        <p:nvSpPr>
          <p:cNvPr id="15" name="Rectangle 8">
            <a:extLst>
              <a:ext uri="{FF2B5EF4-FFF2-40B4-BE49-F238E27FC236}">
                <a16:creationId xmlns:a16="http://schemas.microsoft.com/office/drawing/2014/main" id="{F946C40D-6F16-A6C2-67A9-54A14281C334}"/>
              </a:ext>
            </a:extLst>
          </p:cNvPr>
          <p:cNvSpPr/>
          <p:nvPr/>
        </p:nvSpPr>
        <p:spPr>
          <a:xfrm>
            <a:off x="1123666" y="10401632"/>
            <a:ext cx="9754268" cy="1532233"/>
          </a:xfrm>
          <a:prstGeom prst="roundRect">
            <a:avLst/>
          </a:prstGeom>
          <a:solidFill>
            <a:schemeClr val="tx2"/>
          </a:solidFill>
          <a:ln w="25400" cap="flat" cmpd="sng" algn="ctr">
            <a:solidFill>
              <a:schemeClr val="accent2">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chemeClr val="tx1"/>
              </a:solidFill>
              <a:effectLst/>
              <a:uLnTx/>
              <a:uFillTx/>
              <a:latin typeface="Montserrat Medium" panose="00000600000000000000" pitchFamily="2" charset="0"/>
              <a:ea typeface="+mn-ea"/>
              <a:sym typeface="Arial"/>
            </a:endParaRPr>
          </a:p>
        </p:txBody>
      </p:sp>
      <p:sp>
        <p:nvSpPr>
          <p:cNvPr id="16" name="TextBox 16">
            <a:extLst>
              <a:ext uri="{FF2B5EF4-FFF2-40B4-BE49-F238E27FC236}">
                <a16:creationId xmlns:a16="http://schemas.microsoft.com/office/drawing/2014/main" id="{D931B04C-D9A0-6916-01F2-734115B583F6}"/>
              </a:ext>
            </a:extLst>
          </p:cNvPr>
          <p:cNvSpPr txBox="1"/>
          <p:nvPr/>
        </p:nvSpPr>
        <p:spPr>
          <a:xfrm>
            <a:off x="2435400" y="10736944"/>
            <a:ext cx="1853566" cy="83099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a:solidFill>
                  <a:schemeClr val="accent3"/>
                </a:solidFill>
                <a:effectLst>
                  <a:outerShdw blurRad="38100" dist="38100" dir="2700000" algn="tl">
                    <a:srgbClr val="000000">
                      <a:alpha val="43137"/>
                    </a:srgbClr>
                  </a:outerShdw>
                </a:effectLst>
                <a:latin typeface="Montserrat Medium" panose="00000600000000000000" pitchFamily="2" charset="0"/>
              </a:rPr>
              <a:t>272</a:t>
            </a:r>
            <a:endParaRPr kumimoji="0" lang="en-US" sz="48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sym typeface="Arial"/>
            </a:endParaRPr>
          </a:p>
        </p:txBody>
      </p:sp>
      <p:graphicFrame>
        <p:nvGraphicFramePr>
          <p:cNvPr id="17" name="Chart 25">
            <a:extLst>
              <a:ext uri="{FF2B5EF4-FFF2-40B4-BE49-F238E27FC236}">
                <a16:creationId xmlns:a16="http://schemas.microsoft.com/office/drawing/2014/main" id="{E246E541-7EF0-25E8-DD5C-B1C306736D85}"/>
              </a:ext>
            </a:extLst>
          </p:cNvPr>
          <p:cNvGraphicFramePr/>
          <p:nvPr>
            <p:extLst>
              <p:ext uri="{D42A27DB-BD31-4B8C-83A1-F6EECF244321}">
                <p14:modId xmlns:p14="http://schemas.microsoft.com/office/powerpoint/2010/main" val="3753949763"/>
              </p:ext>
            </p:extLst>
          </p:nvPr>
        </p:nvGraphicFramePr>
        <p:xfrm>
          <a:off x="12821809" y="8954603"/>
          <a:ext cx="8105354" cy="47145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78">
            <a:extLst>
              <a:ext uri="{FF2B5EF4-FFF2-40B4-BE49-F238E27FC236}">
                <a16:creationId xmlns:a16="http://schemas.microsoft.com/office/drawing/2014/main" id="{0D811E57-B3BB-11BE-D759-B57AA995CA4D}"/>
              </a:ext>
            </a:extLst>
          </p:cNvPr>
          <p:cNvSpPr txBox="1"/>
          <p:nvPr/>
        </p:nvSpPr>
        <p:spPr>
          <a:xfrm>
            <a:off x="14870572" y="8539990"/>
            <a:ext cx="4007828" cy="523220"/>
          </a:xfrm>
          <a:prstGeom prst="rect">
            <a:avLst/>
          </a:prstGeom>
          <a:noFill/>
        </p:spPr>
        <p:txBody>
          <a:bodyPr wrap="none"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SV" sz="2800" b="1" i="0" u="none" strike="noStrike" kern="0" cap="none" spc="0" normalizeH="0" baseline="0" noProof="0">
                <a:ln>
                  <a:noFill/>
                </a:ln>
                <a:solidFill>
                  <a:schemeClr val="tx1"/>
                </a:solidFill>
                <a:effectLst/>
                <a:uLnTx/>
                <a:uFillTx/>
                <a:latin typeface="Montserrat Medium" panose="00000600000000000000" pitchFamily="2" charset="0"/>
                <a:cs typeface="Poppins SemiBold" pitchFamily="2" charset="77"/>
                <a:sym typeface="Arial"/>
              </a:rPr>
              <a:t>M</a:t>
            </a:r>
            <a:r>
              <a:rPr kumimoji="0" lang="es-419" sz="2800" b="1" i="0" u="none" strike="noStrike" kern="0" cap="none" spc="0" normalizeH="0" baseline="0" noProof="0">
                <a:ln>
                  <a:noFill/>
                </a:ln>
                <a:solidFill>
                  <a:schemeClr val="tx1"/>
                </a:solidFill>
                <a:effectLst/>
                <a:uLnTx/>
                <a:uFillTx/>
                <a:latin typeface="Montserrat Medium" panose="00000600000000000000" pitchFamily="2" charset="0"/>
                <a:cs typeface="Poppins SemiBold" pitchFamily="2" charset="77"/>
                <a:sym typeface="Arial"/>
              </a:rPr>
              <a:t>ONTO EJECUTADO</a:t>
            </a:r>
          </a:p>
        </p:txBody>
      </p:sp>
      <p:grpSp>
        <p:nvGrpSpPr>
          <p:cNvPr id="19" name="Grupo 18">
            <a:extLst>
              <a:ext uri="{FF2B5EF4-FFF2-40B4-BE49-F238E27FC236}">
                <a16:creationId xmlns:a16="http://schemas.microsoft.com/office/drawing/2014/main" id="{F9C9286C-CE7D-DA86-38AA-D6F52B6E27FD}"/>
              </a:ext>
            </a:extLst>
          </p:cNvPr>
          <p:cNvGrpSpPr/>
          <p:nvPr/>
        </p:nvGrpSpPr>
        <p:grpSpPr>
          <a:xfrm>
            <a:off x="19752935" y="8832377"/>
            <a:ext cx="2056027" cy="746163"/>
            <a:chOff x="19102820" y="9647571"/>
            <a:chExt cx="2436121" cy="746163"/>
          </a:xfrm>
        </p:grpSpPr>
        <p:sp>
          <p:nvSpPr>
            <p:cNvPr id="20" name="TextBox 18">
              <a:extLst>
                <a:ext uri="{FF2B5EF4-FFF2-40B4-BE49-F238E27FC236}">
                  <a16:creationId xmlns:a16="http://schemas.microsoft.com/office/drawing/2014/main" id="{2D4E67B6-E87F-67AD-4E60-816FF1B50D0D}"/>
                </a:ext>
              </a:extLst>
            </p:cNvPr>
            <p:cNvSpPr txBox="1"/>
            <p:nvPr/>
          </p:nvSpPr>
          <p:spPr>
            <a:xfrm>
              <a:off x="19801218" y="9647571"/>
              <a:ext cx="1039323" cy="400110"/>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81.6%</a:t>
              </a:r>
            </a:p>
          </p:txBody>
        </p:sp>
        <p:sp>
          <p:nvSpPr>
            <p:cNvPr id="21" name="TextBox 15">
              <a:extLst>
                <a:ext uri="{FF2B5EF4-FFF2-40B4-BE49-F238E27FC236}">
                  <a16:creationId xmlns:a16="http://schemas.microsoft.com/office/drawing/2014/main" id="{E6828FB2-6618-E475-8E79-9724E663781B}"/>
                </a:ext>
              </a:extLst>
            </p:cNvPr>
            <p:cNvSpPr txBox="1"/>
            <p:nvPr/>
          </p:nvSpPr>
          <p:spPr>
            <a:xfrm>
              <a:off x="19102820" y="9993624"/>
              <a:ext cx="2436121" cy="400110"/>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EJECUCIÓN</a:t>
              </a:r>
            </a:p>
          </p:txBody>
        </p:sp>
      </p:grpSp>
      <p:grpSp>
        <p:nvGrpSpPr>
          <p:cNvPr id="22" name="Google Shape;8459;p114">
            <a:extLst>
              <a:ext uri="{FF2B5EF4-FFF2-40B4-BE49-F238E27FC236}">
                <a16:creationId xmlns:a16="http://schemas.microsoft.com/office/drawing/2014/main" id="{0F1AB90A-E4B4-A713-E3FE-46CDEFBF0C2C}"/>
              </a:ext>
            </a:extLst>
          </p:cNvPr>
          <p:cNvGrpSpPr/>
          <p:nvPr/>
        </p:nvGrpSpPr>
        <p:grpSpPr>
          <a:xfrm>
            <a:off x="12409406" y="3752475"/>
            <a:ext cx="647675" cy="742815"/>
            <a:chOff x="898875" y="4399275"/>
            <a:chExt cx="483700" cy="481850"/>
          </a:xfrm>
          <a:solidFill>
            <a:schemeClr val="accent2"/>
          </a:solidFill>
        </p:grpSpPr>
        <p:sp>
          <p:nvSpPr>
            <p:cNvPr id="23" name="Google Shape;8460;p114">
              <a:extLst>
                <a:ext uri="{FF2B5EF4-FFF2-40B4-BE49-F238E27FC236}">
                  <a16:creationId xmlns:a16="http://schemas.microsoft.com/office/drawing/2014/main" id="{3CE6C502-66E0-D261-323F-D47122FA99E6}"/>
                </a:ext>
              </a:extLst>
            </p:cNvPr>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4" name="Google Shape;8461;p114">
              <a:extLst>
                <a:ext uri="{FF2B5EF4-FFF2-40B4-BE49-F238E27FC236}">
                  <a16:creationId xmlns:a16="http://schemas.microsoft.com/office/drawing/2014/main" id="{850ADB76-5FF9-D5E8-BD4D-31884A4D8599}"/>
                </a:ext>
              </a:extLst>
            </p:cNvPr>
            <p:cNvSpPr/>
            <p:nvPr/>
          </p:nvSpPr>
          <p:spPr>
            <a:xfrm>
              <a:off x="1138025" y="4763350"/>
              <a:ext cx="25" cy="25"/>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5" name="Google Shape;8462;p114">
              <a:extLst>
                <a:ext uri="{FF2B5EF4-FFF2-40B4-BE49-F238E27FC236}">
                  <a16:creationId xmlns:a16="http://schemas.microsoft.com/office/drawing/2014/main" id="{31655CC0-6432-EC6E-38CE-764E01289351}"/>
                </a:ext>
              </a:extLst>
            </p:cNvPr>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6" name="Google Shape;8463;p114">
              <a:extLst>
                <a:ext uri="{FF2B5EF4-FFF2-40B4-BE49-F238E27FC236}">
                  <a16:creationId xmlns:a16="http://schemas.microsoft.com/office/drawing/2014/main" id="{9130FD03-F8CE-A77F-340D-E2D1C498CB6B}"/>
                </a:ext>
              </a:extLst>
            </p:cNvPr>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7" name="Google Shape;8464;p114">
              <a:extLst>
                <a:ext uri="{FF2B5EF4-FFF2-40B4-BE49-F238E27FC236}">
                  <a16:creationId xmlns:a16="http://schemas.microsoft.com/office/drawing/2014/main" id="{3873A5E0-33E7-7148-980D-73EF1BE82622}"/>
                </a:ext>
              </a:extLst>
            </p:cNvPr>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8" name="Google Shape;8465;p114">
              <a:extLst>
                <a:ext uri="{FF2B5EF4-FFF2-40B4-BE49-F238E27FC236}">
                  <a16:creationId xmlns:a16="http://schemas.microsoft.com/office/drawing/2014/main" id="{D876D50D-7248-242D-DE31-1EC813763828}"/>
                </a:ext>
              </a:extLst>
            </p:cNvPr>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9" name="Google Shape;8466;p114">
              <a:extLst>
                <a:ext uri="{FF2B5EF4-FFF2-40B4-BE49-F238E27FC236}">
                  <a16:creationId xmlns:a16="http://schemas.microsoft.com/office/drawing/2014/main" id="{9AABFB27-C41F-1845-20A0-68141A33B880}"/>
                </a:ext>
              </a:extLst>
            </p:cNvPr>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0" name="Google Shape;8467;p114">
              <a:extLst>
                <a:ext uri="{FF2B5EF4-FFF2-40B4-BE49-F238E27FC236}">
                  <a16:creationId xmlns:a16="http://schemas.microsoft.com/office/drawing/2014/main" id="{483B476C-2398-196D-6FEA-002F27475495}"/>
                </a:ext>
              </a:extLst>
            </p:cNvPr>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grpSp>
      <p:grpSp>
        <p:nvGrpSpPr>
          <p:cNvPr id="31" name="Google Shape;9298;p116">
            <a:extLst>
              <a:ext uri="{FF2B5EF4-FFF2-40B4-BE49-F238E27FC236}">
                <a16:creationId xmlns:a16="http://schemas.microsoft.com/office/drawing/2014/main" id="{CFEE7AF5-66CF-7558-1A94-56DA4146B7A9}"/>
              </a:ext>
            </a:extLst>
          </p:cNvPr>
          <p:cNvGrpSpPr/>
          <p:nvPr/>
        </p:nvGrpSpPr>
        <p:grpSpPr>
          <a:xfrm>
            <a:off x="12330239" y="5137279"/>
            <a:ext cx="794986" cy="859229"/>
            <a:chOff x="4991425" y="3234750"/>
            <a:chExt cx="296175" cy="297225"/>
          </a:xfrm>
          <a:solidFill>
            <a:schemeClr val="accent2"/>
          </a:solidFill>
        </p:grpSpPr>
        <p:sp>
          <p:nvSpPr>
            <p:cNvPr id="32" name="Google Shape;9299;p116">
              <a:extLst>
                <a:ext uri="{FF2B5EF4-FFF2-40B4-BE49-F238E27FC236}">
                  <a16:creationId xmlns:a16="http://schemas.microsoft.com/office/drawing/2014/main" id="{0570AAED-0664-FB8D-384E-CE21E682F7B3}"/>
                </a:ext>
              </a:extLst>
            </p:cNvPr>
            <p:cNvSpPr/>
            <p:nvPr/>
          </p:nvSpPr>
          <p:spPr>
            <a:xfrm>
              <a:off x="5077275" y="330445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3" name="Google Shape;9300;p116">
              <a:extLst>
                <a:ext uri="{FF2B5EF4-FFF2-40B4-BE49-F238E27FC236}">
                  <a16:creationId xmlns:a16="http://schemas.microsoft.com/office/drawing/2014/main" id="{B8D44B0D-4371-C4C6-F5EB-951A3EDFB94F}"/>
                </a:ext>
              </a:extLst>
            </p:cNvPr>
            <p:cNvSpPr/>
            <p:nvPr/>
          </p:nvSpPr>
          <p:spPr>
            <a:xfrm>
              <a:off x="5121375" y="333990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4" name="Google Shape;9301;p116">
              <a:extLst>
                <a:ext uri="{FF2B5EF4-FFF2-40B4-BE49-F238E27FC236}">
                  <a16:creationId xmlns:a16="http://schemas.microsoft.com/office/drawing/2014/main" id="{4BC8A9E2-51B1-9B57-9E4F-B2D742A9508E}"/>
                </a:ext>
              </a:extLst>
            </p:cNvPr>
            <p:cNvSpPr/>
            <p:nvPr/>
          </p:nvSpPr>
          <p:spPr>
            <a:xfrm>
              <a:off x="5009550" y="323475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5" name="Google Shape;9302;p116">
              <a:extLst>
                <a:ext uri="{FF2B5EF4-FFF2-40B4-BE49-F238E27FC236}">
                  <a16:creationId xmlns:a16="http://schemas.microsoft.com/office/drawing/2014/main" id="{B89840EA-463B-1E6D-5C0B-BA0F02DD4BE9}"/>
                </a:ext>
              </a:extLst>
            </p:cNvPr>
            <p:cNvSpPr/>
            <p:nvPr/>
          </p:nvSpPr>
          <p:spPr>
            <a:xfrm>
              <a:off x="5105625" y="339190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6" name="Google Shape;9303;p116">
              <a:extLst>
                <a:ext uri="{FF2B5EF4-FFF2-40B4-BE49-F238E27FC236}">
                  <a16:creationId xmlns:a16="http://schemas.microsoft.com/office/drawing/2014/main" id="{DFF5C157-DABF-BC76-CA85-D6297873CB32}"/>
                </a:ext>
              </a:extLst>
            </p:cNvPr>
            <p:cNvSpPr/>
            <p:nvPr/>
          </p:nvSpPr>
          <p:spPr>
            <a:xfrm>
              <a:off x="5192275" y="344307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7" name="Google Shape;9304;p116">
              <a:extLst>
                <a:ext uri="{FF2B5EF4-FFF2-40B4-BE49-F238E27FC236}">
                  <a16:creationId xmlns:a16="http://schemas.microsoft.com/office/drawing/2014/main" id="{31599D29-6C90-E6FE-0225-E1E734BC8328}"/>
                </a:ext>
              </a:extLst>
            </p:cNvPr>
            <p:cNvSpPr/>
            <p:nvPr/>
          </p:nvSpPr>
          <p:spPr>
            <a:xfrm>
              <a:off x="4991425" y="344465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grpSp>
      <p:grpSp>
        <p:nvGrpSpPr>
          <p:cNvPr id="38" name="Google Shape;9084;p116">
            <a:extLst>
              <a:ext uri="{FF2B5EF4-FFF2-40B4-BE49-F238E27FC236}">
                <a16:creationId xmlns:a16="http://schemas.microsoft.com/office/drawing/2014/main" id="{4ED20ACD-A40E-4160-9CB3-E32F9D4EEF86}"/>
              </a:ext>
            </a:extLst>
          </p:cNvPr>
          <p:cNvGrpSpPr/>
          <p:nvPr/>
        </p:nvGrpSpPr>
        <p:grpSpPr>
          <a:xfrm>
            <a:off x="1633941" y="9352025"/>
            <a:ext cx="521773" cy="663575"/>
            <a:chOff x="-62148800" y="3377700"/>
            <a:chExt cx="311125" cy="316750"/>
          </a:xfrm>
          <a:solidFill>
            <a:schemeClr val="accent2"/>
          </a:solidFill>
        </p:grpSpPr>
        <p:sp>
          <p:nvSpPr>
            <p:cNvPr id="39" name="Google Shape;9085;p116">
              <a:extLst>
                <a:ext uri="{FF2B5EF4-FFF2-40B4-BE49-F238E27FC236}">
                  <a16:creationId xmlns:a16="http://schemas.microsoft.com/office/drawing/2014/main" id="{31C76F48-B398-51B0-6D77-A6F0B6E770D3}"/>
                </a:ext>
              </a:extLst>
            </p:cNvPr>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40" name="Google Shape;9086;p116">
              <a:extLst>
                <a:ext uri="{FF2B5EF4-FFF2-40B4-BE49-F238E27FC236}">
                  <a16:creationId xmlns:a16="http://schemas.microsoft.com/office/drawing/2014/main" id="{97786382-7198-147E-1EA0-0448DF79A2D5}"/>
                </a:ext>
              </a:extLst>
            </p:cNvPr>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grpSp>
      <p:sp>
        <p:nvSpPr>
          <p:cNvPr id="41" name="TextBox 15">
            <a:extLst>
              <a:ext uri="{FF2B5EF4-FFF2-40B4-BE49-F238E27FC236}">
                <a16:creationId xmlns:a16="http://schemas.microsoft.com/office/drawing/2014/main" id="{2F49080B-E2D3-17FA-8A64-19B43B7EA111}"/>
              </a:ext>
            </a:extLst>
          </p:cNvPr>
          <p:cNvSpPr txBox="1"/>
          <p:nvPr/>
        </p:nvSpPr>
        <p:spPr>
          <a:xfrm>
            <a:off x="7662631" y="9380552"/>
            <a:ext cx="3587990" cy="769441"/>
          </a:xfrm>
          <a:prstGeom prst="rect">
            <a:avLst/>
          </a:prstGeom>
          <a:noFill/>
        </p:spPr>
        <p:txBody>
          <a:bodyPr wrap="square" rtlCol="0" anchor="t" anchorCtr="0">
            <a:spAutoFit/>
          </a:bodyPr>
          <a:lstStyle/>
          <a:p>
            <a:pPr marL="342900" marR="0" lvl="0" indent="-342900" algn="l" defTabSz="914400" rtl="0" eaLnBrk="1" fontAlgn="auto" latinLnBrk="0" hangingPunct="1">
              <a:lnSpc>
                <a:spcPct val="100000"/>
              </a:lnSpc>
              <a:spcBef>
                <a:spcPts val="0"/>
              </a:spcBef>
              <a:spcAft>
                <a:spcPts val="0"/>
              </a:spcAft>
              <a:buClr>
                <a:srgbClr val="FCFCEE"/>
              </a:buClr>
              <a:buSzTx/>
              <a:buFontTx/>
              <a:buChar char="-"/>
              <a:tabLst/>
              <a:defRPr/>
            </a:pPr>
            <a:r>
              <a:rPr lang="es-419" sz="22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14</a:t>
            </a:r>
            <a:r>
              <a:rPr kumimoji="0" lang="es-419" sz="22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nuevos </a:t>
            </a:r>
          </a:p>
          <a:p>
            <a:pPr marL="342900" marR="0" lvl="0" indent="-342900" algn="l" defTabSz="914400" rtl="0" eaLnBrk="1" fontAlgn="auto" latinLnBrk="0" hangingPunct="1">
              <a:lnSpc>
                <a:spcPct val="100000"/>
              </a:lnSpc>
              <a:spcBef>
                <a:spcPts val="0"/>
              </a:spcBef>
              <a:spcAft>
                <a:spcPts val="0"/>
              </a:spcAft>
              <a:buClr>
                <a:srgbClr val="FCFCEE"/>
              </a:buClr>
              <a:buSzTx/>
              <a:buFontTx/>
              <a:buChar char="-"/>
              <a:tabLst/>
              <a:defRPr/>
            </a:pPr>
            <a:r>
              <a:rPr kumimoji="0" lang="es-419" sz="22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17 actualizaciones</a:t>
            </a:r>
          </a:p>
        </p:txBody>
      </p:sp>
      <p:sp>
        <p:nvSpPr>
          <p:cNvPr id="42" name="TextBox 78">
            <a:extLst>
              <a:ext uri="{FF2B5EF4-FFF2-40B4-BE49-F238E27FC236}">
                <a16:creationId xmlns:a16="http://schemas.microsoft.com/office/drawing/2014/main" id="{B7EEC15A-CF78-9AFF-8974-AA0CA04C748F}"/>
              </a:ext>
            </a:extLst>
          </p:cNvPr>
          <p:cNvSpPr txBox="1"/>
          <p:nvPr/>
        </p:nvSpPr>
        <p:spPr>
          <a:xfrm>
            <a:off x="2006955" y="2734915"/>
            <a:ext cx="8234947" cy="954107"/>
          </a:xfrm>
          <a:prstGeom prst="rect">
            <a:avLst/>
          </a:prstGeom>
          <a:noFill/>
        </p:spPr>
        <p:txBody>
          <a:bodyPr wrap="none"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800" b="1" i="0" u="none" strike="noStrike" kern="0" cap="none" spc="0" normalizeH="0" baseline="0" noProof="0">
                <a:ln>
                  <a:noFill/>
                </a:ln>
                <a:solidFill>
                  <a:schemeClr val="tx1"/>
                </a:solidFill>
                <a:effectLst/>
                <a:uLnTx/>
                <a:uFillTx/>
                <a:latin typeface="Montserrat Medium" panose="00000600000000000000" pitchFamily="2" charset="0"/>
                <a:cs typeface="Poppins SemiBold" pitchFamily="2" charset="77"/>
                <a:sym typeface="Arial"/>
              </a:rPr>
              <a:t>NUEVOS DISEÑOS 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800" b="1" i="0" u="none" strike="noStrike" kern="0" cap="none" spc="0" normalizeH="0" baseline="0" noProof="0">
                <a:ln>
                  <a:noFill/>
                </a:ln>
                <a:solidFill>
                  <a:schemeClr val="tx1"/>
                </a:solidFill>
                <a:effectLst/>
                <a:uLnTx/>
                <a:uFillTx/>
                <a:latin typeface="Montserrat Medium" panose="00000600000000000000" pitchFamily="2" charset="0"/>
                <a:cs typeface="Poppins SemiBold" pitchFamily="2" charset="77"/>
                <a:sym typeface="Arial"/>
              </a:rPr>
              <a:t>ACTUALIZACIONES  DE OFERTA FORMATIVA</a:t>
            </a:r>
          </a:p>
        </p:txBody>
      </p:sp>
      <p:sp>
        <p:nvSpPr>
          <p:cNvPr id="43" name="Rectangle 8">
            <a:extLst>
              <a:ext uri="{FF2B5EF4-FFF2-40B4-BE49-F238E27FC236}">
                <a16:creationId xmlns:a16="http://schemas.microsoft.com/office/drawing/2014/main" id="{D6CD1BBD-3BC0-F6FC-6496-86E5FDCAB7AB}"/>
              </a:ext>
            </a:extLst>
          </p:cNvPr>
          <p:cNvSpPr/>
          <p:nvPr/>
        </p:nvSpPr>
        <p:spPr>
          <a:xfrm>
            <a:off x="1206284" y="3904539"/>
            <a:ext cx="9671650" cy="1367009"/>
          </a:xfrm>
          <a:prstGeom prst="round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chemeClr val="tx1"/>
              </a:solidFill>
              <a:effectLst/>
              <a:uLnTx/>
              <a:uFillTx/>
              <a:latin typeface="Montserrat Medium" panose="00000600000000000000" pitchFamily="2" charset="0"/>
              <a:ea typeface="+mn-ea"/>
              <a:sym typeface="Arial"/>
            </a:endParaRPr>
          </a:p>
        </p:txBody>
      </p:sp>
      <p:sp>
        <p:nvSpPr>
          <p:cNvPr id="44" name="TextBox 15">
            <a:extLst>
              <a:ext uri="{FF2B5EF4-FFF2-40B4-BE49-F238E27FC236}">
                <a16:creationId xmlns:a16="http://schemas.microsoft.com/office/drawing/2014/main" id="{EC0110C3-C3F6-913A-BEBD-798742BF3A77}"/>
              </a:ext>
            </a:extLst>
          </p:cNvPr>
          <p:cNvSpPr txBox="1"/>
          <p:nvPr/>
        </p:nvSpPr>
        <p:spPr>
          <a:xfrm>
            <a:off x="3897082" y="4097383"/>
            <a:ext cx="7382899" cy="95410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8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DOCUMENTOS CURRICULARES DISEÑADOS O ACTUALIZADOS</a:t>
            </a:r>
          </a:p>
        </p:txBody>
      </p:sp>
      <p:sp>
        <p:nvSpPr>
          <p:cNvPr id="45" name="TextBox 16">
            <a:extLst>
              <a:ext uri="{FF2B5EF4-FFF2-40B4-BE49-F238E27FC236}">
                <a16:creationId xmlns:a16="http://schemas.microsoft.com/office/drawing/2014/main" id="{42EFB664-98A7-AC60-1479-59DD0F0D3710}"/>
              </a:ext>
            </a:extLst>
          </p:cNvPr>
          <p:cNvSpPr txBox="1"/>
          <p:nvPr/>
        </p:nvSpPr>
        <p:spPr>
          <a:xfrm>
            <a:off x="2592955" y="3986908"/>
            <a:ext cx="2023706" cy="1200329"/>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rPr>
              <a:t>29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rPr>
              <a:t>Meta: </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rPr>
              <a:t>26</a:t>
            </a:r>
            <a:endPar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sym typeface="Arial"/>
            </a:endParaRPr>
          </a:p>
        </p:txBody>
      </p:sp>
      <p:sp>
        <p:nvSpPr>
          <p:cNvPr id="48" name="TextBox 16">
            <a:extLst>
              <a:ext uri="{FF2B5EF4-FFF2-40B4-BE49-F238E27FC236}">
                <a16:creationId xmlns:a16="http://schemas.microsoft.com/office/drawing/2014/main" id="{1A59EA01-B9D9-D4EF-4CA5-36A4D0B56EE8}"/>
              </a:ext>
            </a:extLst>
          </p:cNvPr>
          <p:cNvSpPr txBox="1"/>
          <p:nvPr/>
        </p:nvSpPr>
        <p:spPr>
          <a:xfrm>
            <a:off x="5889764" y="5749564"/>
            <a:ext cx="4784594" cy="707886"/>
          </a:xfrm>
          <a:prstGeom prst="rect">
            <a:avLst/>
          </a:prstGeom>
          <a:noFill/>
        </p:spPr>
        <p:txBody>
          <a:bodyPr wrap="square" rtlCol="0" anchor="t" anchorCtr="0">
            <a:spAutoFit/>
          </a:bodyPr>
          <a:lstStyle/>
          <a:p>
            <a:pPr marL="457200" marR="0" lvl="0" indent="-45720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kern="1200">
                <a:solidFill>
                  <a:schemeClr val="tx1"/>
                </a:solidFill>
                <a:latin typeface="Montserrat Medium" panose="00000600000000000000" pitchFamily="2" charset="0"/>
                <a:cs typeface="Poppins" pitchFamily="2" charset="77"/>
              </a:rPr>
              <a:t>49 </a:t>
            </a:r>
            <a:r>
              <a:rPr lang="en-US" sz="2000" kern="1200" err="1">
                <a:solidFill>
                  <a:schemeClr val="tx1"/>
                </a:solidFill>
                <a:latin typeface="Montserrat Medium" panose="00000600000000000000" pitchFamily="2" charset="0"/>
                <a:cs typeface="Poppins" pitchFamily="2" charset="77"/>
              </a:rPr>
              <a:t>Manuales</a:t>
            </a:r>
            <a:r>
              <a:rPr lang="en-US" sz="2000" kern="1200">
                <a:solidFill>
                  <a:schemeClr val="tx1"/>
                </a:solidFill>
                <a:latin typeface="Montserrat Medium" panose="00000600000000000000" pitchFamily="2" charset="0"/>
                <a:cs typeface="Poppins" pitchFamily="2" charset="77"/>
              </a:rPr>
              <a:t> de la </a:t>
            </a:r>
            <a:r>
              <a:rPr lang="en-US" sz="2000" kern="1200" err="1">
                <a:solidFill>
                  <a:schemeClr val="tx1"/>
                </a:solidFill>
                <a:latin typeface="Montserrat Medium" panose="00000600000000000000" pitchFamily="2" charset="0"/>
                <a:cs typeface="Poppins" pitchFamily="2" charset="77"/>
              </a:rPr>
              <a:t>oferta</a:t>
            </a:r>
            <a:r>
              <a:rPr lang="en-US" sz="2000" kern="1200">
                <a:solidFill>
                  <a:schemeClr val="tx1"/>
                </a:solidFill>
                <a:latin typeface="Montserrat Medium" panose="00000600000000000000" pitchFamily="2" charset="0"/>
                <a:cs typeface="Poppins" pitchFamily="2" charset="77"/>
              </a:rPr>
              <a:t> formative de HTP </a:t>
            </a:r>
            <a:r>
              <a:rPr lang="en-US" sz="2000" kern="1200" err="1">
                <a:solidFill>
                  <a:schemeClr val="tx1"/>
                </a:solidFill>
                <a:latin typeface="Montserrat Medium" panose="00000600000000000000" pitchFamily="2" charset="0"/>
                <a:cs typeface="Poppins" pitchFamily="2" charset="77"/>
              </a:rPr>
              <a:t>revisados</a:t>
            </a:r>
            <a:r>
              <a:rPr kumimoji="0" lang="en-US" sz="2000" i="0" u="none" strike="noStrike" kern="0" cap="none" spc="0" normalizeH="0" baseline="0" noProof="0">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a:t>
            </a:r>
          </a:p>
        </p:txBody>
      </p:sp>
      <p:grpSp>
        <p:nvGrpSpPr>
          <p:cNvPr id="49" name="Google Shape;8660;p115">
            <a:extLst>
              <a:ext uri="{FF2B5EF4-FFF2-40B4-BE49-F238E27FC236}">
                <a16:creationId xmlns:a16="http://schemas.microsoft.com/office/drawing/2014/main" id="{3094B7E9-9EFD-F203-CBA7-CF28240798F4}"/>
              </a:ext>
            </a:extLst>
          </p:cNvPr>
          <p:cNvGrpSpPr/>
          <p:nvPr/>
        </p:nvGrpSpPr>
        <p:grpSpPr>
          <a:xfrm>
            <a:off x="1692448" y="4324141"/>
            <a:ext cx="679126" cy="523220"/>
            <a:chOff x="-40378075" y="3267450"/>
            <a:chExt cx="317425" cy="289075"/>
          </a:xfrm>
          <a:solidFill>
            <a:schemeClr val="accent2"/>
          </a:solidFill>
        </p:grpSpPr>
        <p:sp>
          <p:nvSpPr>
            <p:cNvPr id="50" name="Google Shape;8661;p115">
              <a:extLst>
                <a:ext uri="{FF2B5EF4-FFF2-40B4-BE49-F238E27FC236}">
                  <a16:creationId xmlns:a16="http://schemas.microsoft.com/office/drawing/2014/main" id="{E1FE3F1A-FAF7-0DBF-84B4-C2D7C596E993}"/>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51" name="Google Shape;8662;p115">
              <a:extLst>
                <a:ext uri="{FF2B5EF4-FFF2-40B4-BE49-F238E27FC236}">
                  <a16:creationId xmlns:a16="http://schemas.microsoft.com/office/drawing/2014/main" id="{C5532D61-77E2-6C4A-8B4D-A64BFE8588C2}"/>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52" name="Google Shape;8663;p115">
              <a:extLst>
                <a:ext uri="{FF2B5EF4-FFF2-40B4-BE49-F238E27FC236}">
                  <a16:creationId xmlns:a16="http://schemas.microsoft.com/office/drawing/2014/main" id="{734CC3DD-1EB2-E2A9-5478-9882BC29DD38}"/>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53" name="Google Shape;8664;p115">
              <a:extLst>
                <a:ext uri="{FF2B5EF4-FFF2-40B4-BE49-F238E27FC236}">
                  <a16:creationId xmlns:a16="http://schemas.microsoft.com/office/drawing/2014/main" id="{850637B7-B57F-A080-87DA-6D361802F758}"/>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733"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grpSp>
      <p:sp>
        <p:nvSpPr>
          <p:cNvPr id="59" name="CuadroTexto 58">
            <a:extLst>
              <a:ext uri="{FF2B5EF4-FFF2-40B4-BE49-F238E27FC236}">
                <a16:creationId xmlns:a16="http://schemas.microsoft.com/office/drawing/2014/main" id="{814AAE04-38CC-4FFE-7354-33DCD887F427}"/>
              </a:ext>
            </a:extLst>
          </p:cNvPr>
          <p:cNvSpPr txBox="1"/>
          <p:nvPr/>
        </p:nvSpPr>
        <p:spPr>
          <a:xfrm>
            <a:off x="1709596" y="5518034"/>
            <a:ext cx="4494652" cy="1938992"/>
          </a:xfrm>
          <a:prstGeom prst="rect">
            <a:avLst/>
          </a:prstGeom>
          <a:noFill/>
        </p:spPr>
        <p:txBody>
          <a:bodyPr wrap="square">
            <a:spAutoFit/>
          </a:bodyPr>
          <a:lstStyle/>
          <a:p>
            <a:pPr marL="0" marR="0" lvl="0" indent="0" algn="just" defTabSz="1828434" rtl="0" eaLnBrk="1" fontAlgn="auto" latinLnBrk="0" hangingPunct="1">
              <a:lnSpc>
                <a:spcPct val="100000"/>
              </a:lnSpc>
              <a:spcBef>
                <a:spcPts val="0"/>
              </a:spcBef>
              <a:spcAft>
                <a:spcPts val="0"/>
              </a:spcAft>
              <a:buClrTx/>
              <a:buSzTx/>
              <a:buFont typeface="Arial"/>
              <a:buNone/>
              <a:tabLst/>
              <a:defRPr/>
            </a:pPr>
            <a:r>
              <a:rPr kumimoji="0" lang="es-419"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6 NUEVOS:</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000" kern="1200">
                <a:solidFill>
                  <a:schemeClr val="tx1"/>
                </a:solidFill>
                <a:latin typeface="Montserrat Medium" panose="00000600000000000000" pitchFamily="2" charset="0"/>
                <a:ea typeface="League Spartan" charset="0"/>
                <a:cs typeface="Poppins" pitchFamily="2" charset="77"/>
              </a:rPr>
              <a:t>Módulos básicos de ATEI.</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Micropigmentación. </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000" kern="1200">
                <a:solidFill>
                  <a:schemeClr val="tx1"/>
                </a:solidFill>
                <a:latin typeface="Montserrat Medium" panose="00000600000000000000" pitchFamily="2" charset="0"/>
                <a:ea typeface="League Spartan" charset="0"/>
                <a:cs typeface="Poppins" pitchFamily="2" charset="77"/>
              </a:rPr>
              <a:t>Crianza de aves de traspatio.</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Masoterapia.</a:t>
            </a:r>
          </a:p>
          <a:p>
            <a:pPr marL="342900" marR="0" lvl="0"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endParaRPr>
          </a:p>
        </p:txBody>
      </p:sp>
      <p:sp>
        <p:nvSpPr>
          <p:cNvPr id="61" name="CuadroTexto 60">
            <a:extLst>
              <a:ext uri="{FF2B5EF4-FFF2-40B4-BE49-F238E27FC236}">
                <a16:creationId xmlns:a16="http://schemas.microsoft.com/office/drawing/2014/main" id="{2F7CD1C0-BA27-EE06-5349-18B3B956C898}"/>
              </a:ext>
            </a:extLst>
          </p:cNvPr>
          <p:cNvSpPr txBox="1"/>
          <p:nvPr/>
        </p:nvSpPr>
        <p:spPr>
          <a:xfrm>
            <a:off x="12064406" y="6377590"/>
            <a:ext cx="9475373" cy="1631216"/>
          </a:xfrm>
          <a:prstGeom prst="rect">
            <a:avLst/>
          </a:prstGeom>
          <a:noFill/>
        </p:spPr>
        <p:txBody>
          <a:bodyPr wrap="square">
            <a:spAutoFit/>
          </a:bodyPr>
          <a:lstStyle/>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Certificación de competencias digitales en </a:t>
            </a:r>
            <a:r>
              <a:rPr lang="es-MX" sz="2000" kern="1200">
                <a:solidFill>
                  <a:schemeClr val="tx1"/>
                </a:solidFill>
                <a:latin typeface="Montserrat Medium" panose="00000600000000000000" pitchFamily="2" charset="0"/>
                <a:ea typeface="League Spartan" charset="0"/>
                <a:cs typeface="Poppins" pitchFamily="2" charset="77"/>
              </a:rPr>
              <a:t>G</a:t>
            </a:r>
            <a:r>
              <a:rPr kumimoji="0" lang="es-MX" sz="2000" i="0" u="none" strike="noStrike" kern="1200" cap="none" spc="0" normalizeH="0" baseline="0" noProof="0" err="1">
                <a:ln>
                  <a:noFill/>
                </a:ln>
                <a:solidFill>
                  <a:schemeClr val="tx1"/>
                </a:solidFill>
                <a:effectLst/>
                <a:uLnTx/>
                <a:uFillTx/>
                <a:latin typeface="Montserrat Medium" panose="00000600000000000000" pitchFamily="2" charset="0"/>
                <a:ea typeface="League Spartan" charset="0"/>
                <a:cs typeface="Poppins" pitchFamily="2" charset="77"/>
                <a:sym typeface="Arial"/>
              </a:rPr>
              <a:t>oogle</a:t>
            </a: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 (80)</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Formación de Master </a:t>
            </a:r>
            <a:r>
              <a:rPr kumimoji="0" lang="es-MX" sz="2000" i="0" u="none" strike="noStrike" kern="1200" cap="none" spc="0" normalizeH="0" baseline="0" noProof="0" err="1">
                <a:ln>
                  <a:noFill/>
                </a:ln>
                <a:solidFill>
                  <a:schemeClr val="tx1"/>
                </a:solidFill>
                <a:effectLst/>
                <a:uLnTx/>
                <a:uFillTx/>
                <a:latin typeface="Montserrat Medium" panose="00000600000000000000" pitchFamily="2" charset="0"/>
                <a:ea typeface="League Spartan" charset="0"/>
                <a:cs typeface="Poppins" pitchFamily="2" charset="77"/>
                <a:sym typeface="Arial"/>
              </a:rPr>
              <a:t>Teacher</a:t>
            </a: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 ( segundo grupo - 42 </a:t>
            </a:r>
            <a:r>
              <a:rPr kumimoji="0" lang="es-MX" sz="2000" i="0" u="none" strike="noStrike" kern="1200" cap="none" spc="0" normalizeH="0" baseline="0" noProof="0" err="1">
                <a:ln>
                  <a:noFill/>
                </a:ln>
                <a:solidFill>
                  <a:schemeClr val="tx1"/>
                </a:solidFill>
                <a:effectLst/>
                <a:uLnTx/>
                <a:uFillTx/>
                <a:latin typeface="Montserrat Medium" panose="00000600000000000000" pitchFamily="2" charset="0"/>
                <a:ea typeface="League Spartan" charset="0"/>
                <a:cs typeface="Poppins" pitchFamily="2" charset="77"/>
                <a:sym typeface="Arial"/>
              </a:rPr>
              <a:t>aprox</a:t>
            </a: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Formación en  Gestión de la Calidad (Directores y Coordinadores)</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Estrategias didácticas para la facilitación con jóvenes. </a:t>
            </a:r>
          </a:p>
          <a:p>
            <a:pPr marL="342900" marR="0" lvl="1" indent="-342900" algn="just"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kern="1200">
                <a:solidFill>
                  <a:schemeClr val="tx1"/>
                </a:solidFill>
                <a:latin typeface="Montserrat Medium" panose="00000600000000000000" pitchFamily="2" charset="0"/>
                <a:ea typeface="League Spartan" charset="0"/>
                <a:cs typeface="Poppins" pitchFamily="2" charset="77"/>
              </a:rPr>
              <a:t>2,488 participaciones – US$204,884</a:t>
            </a:r>
            <a:endParaRPr kumimoji="0" lang="es-419"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endParaRPr>
          </a:p>
        </p:txBody>
      </p:sp>
      <p:sp>
        <p:nvSpPr>
          <p:cNvPr id="63" name="TextBox 15">
            <a:extLst>
              <a:ext uri="{FF2B5EF4-FFF2-40B4-BE49-F238E27FC236}">
                <a16:creationId xmlns:a16="http://schemas.microsoft.com/office/drawing/2014/main" id="{AB6B15A8-D7AB-7651-EC3C-EB3687778837}"/>
              </a:ext>
            </a:extLst>
          </p:cNvPr>
          <p:cNvSpPr txBox="1"/>
          <p:nvPr/>
        </p:nvSpPr>
        <p:spPr>
          <a:xfrm>
            <a:off x="4330518" y="11344200"/>
            <a:ext cx="6199991" cy="430887"/>
          </a:xfrm>
          <a:prstGeom prst="rect">
            <a:avLst/>
          </a:prstGeom>
          <a:noFill/>
        </p:spPr>
        <p:txBody>
          <a:bodyPr wrap="square" rtlCol="0" anchor="t" anchorCtr="0">
            <a:spAutoFit/>
          </a:bodyPr>
          <a:lstStyle/>
          <a:p>
            <a:pPr marL="342900" marR="0" lvl="0" indent="-342900" algn="l" defTabSz="914400" rtl="0" eaLnBrk="1" fontAlgn="auto" latinLnBrk="0" hangingPunct="1">
              <a:lnSpc>
                <a:spcPct val="100000"/>
              </a:lnSpc>
              <a:spcBef>
                <a:spcPts val="0"/>
              </a:spcBef>
              <a:spcAft>
                <a:spcPts val="0"/>
              </a:spcAft>
              <a:buClr>
                <a:srgbClr val="FCFCEE"/>
              </a:buClr>
              <a:buSzTx/>
              <a:buFontTx/>
              <a:buChar char="-"/>
              <a:tabLst/>
              <a:defRPr/>
            </a:pPr>
            <a:r>
              <a:rPr lang="es-419" sz="22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244</a:t>
            </a:r>
            <a:r>
              <a:rPr kumimoji="0" lang="es-419" sz="2200" i="0" u="none" strike="noStrike" kern="0" cap="none" spc="0" normalizeH="0" baseline="0" noProof="0">
                <a:ln>
                  <a:noFill/>
                </a:ln>
                <a:solidFill>
                  <a:schemeClr val="accent3"/>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nuevos  /  28 actualizaciones</a:t>
            </a:r>
          </a:p>
        </p:txBody>
      </p:sp>
      <p:sp>
        <p:nvSpPr>
          <p:cNvPr id="64" name="TextBox 15">
            <a:extLst>
              <a:ext uri="{FF2B5EF4-FFF2-40B4-BE49-F238E27FC236}">
                <a16:creationId xmlns:a16="http://schemas.microsoft.com/office/drawing/2014/main" id="{6D627170-94E1-6311-3BE0-43F83E374113}"/>
              </a:ext>
            </a:extLst>
          </p:cNvPr>
          <p:cNvSpPr txBox="1"/>
          <p:nvPr/>
        </p:nvSpPr>
        <p:spPr>
          <a:xfrm>
            <a:off x="3760951" y="10612246"/>
            <a:ext cx="6199991" cy="769441"/>
          </a:xfrm>
          <a:prstGeom prst="rect">
            <a:avLst/>
          </a:prstGeom>
          <a:noFill/>
        </p:spPr>
        <p:txBody>
          <a:bodyPr wrap="square" rtlCol="0" anchor="t" anchorCtr="0">
            <a:spAutoFit/>
          </a:bodyPr>
          <a:lstStyle/>
          <a:p>
            <a:pPr algn="ctr">
              <a:defRPr/>
            </a:pPr>
            <a:r>
              <a:rPr lang="es-419" sz="22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FACILITADORES / INSTRUCTORES </a:t>
            </a:r>
          </a:p>
          <a:p>
            <a:pPr algn="ctr">
              <a:defRPr/>
            </a:pPr>
            <a:r>
              <a:rPr lang="es-419" sz="22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Y EQUIPOS PSICOPEDAGÓGICOS </a:t>
            </a:r>
          </a:p>
        </p:txBody>
      </p:sp>
      <p:sp>
        <p:nvSpPr>
          <p:cNvPr id="67" name="TextBox 214">
            <a:extLst>
              <a:ext uri="{FF2B5EF4-FFF2-40B4-BE49-F238E27FC236}">
                <a16:creationId xmlns:a16="http://schemas.microsoft.com/office/drawing/2014/main" id="{67E475BB-A13A-2FE1-20B9-1EAC0ED0BB7F}"/>
              </a:ext>
            </a:extLst>
          </p:cNvPr>
          <p:cNvSpPr txBox="1"/>
          <p:nvPr/>
        </p:nvSpPr>
        <p:spPr>
          <a:xfrm>
            <a:off x="1007897" y="612563"/>
            <a:ext cx="1665145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defRPr/>
            </a:pPr>
            <a:r>
              <a:rPr lang="es-SV" sz="5400" b="0">
                <a:solidFill>
                  <a:schemeClr val="dk1"/>
                </a:solidFill>
                <a:latin typeface="Kanit ExtraBold"/>
                <a:cs typeface="Kanit ExtraBold"/>
                <a:sym typeface="Baloo 2 ExtraBold"/>
              </a:rPr>
              <a:t>Ejecución Gerencia de Investigación y Desarrollo</a:t>
            </a:r>
            <a:endParaRPr lang="es-419" sz="5400" b="0">
              <a:solidFill>
                <a:schemeClr val="dk1"/>
              </a:solidFill>
              <a:latin typeface="Kanit ExtraBold"/>
              <a:cs typeface="Kanit ExtraBold"/>
              <a:sym typeface="Baloo 2 ExtraBold"/>
            </a:endParaRPr>
          </a:p>
        </p:txBody>
      </p:sp>
      <p:sp>
        <p:nvSpPr>
          <p:cNvPr id="68" name="TextBox 214">
            <a:extLst>
              <a:ext uri="{FF2B5EF4-FFF2-40B4-BE49-F238E27FC236}">
                <a16:creationId xmlns:a16="http://schemas.microsoft.com/office/drawing/2014/main" id="{AF8D0E08-9C05-CC5B-4A57-3AAE22F7801E}"/>
              </a:ext>
            </a:extLst>
          </p:cNvPr>
          <p:cNvSpPr txBox="1"/>
          <p:nvPr/>
        </p:nvSpPr>
        <p:spPr>
          <a:xfrm>
            <a:off x="993038" y="1328863"/>
            <a:ext cx="1246821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lgn="l">
              <a:buClr>
                <a:srgbClr val="25418D"/>
              </a:buClr>
              <a:buSzPts val="4200"/>
              <a:defRPr/>
            </a:pPr>
            <a:r>
              <a:rPr lang="en-US" sz="3600" err="1">
                <a:solidFill>
                  <a:schemeClr val="tx2"/>
                </a:solidFill>
                <a:latin typeface="Montserrat Medium" panose="00000600000000000000" pitchFamily="2" charset="0"/>
              </a:rPr>
              <a:t>Resultados</a:t>
            </a:r>
            <a:r>
              <a:rPr lang="en-US" sz="3600">
                <a:solidFill>
                  <a:schemeClr val="tx2"/>
                </a:solidFill>
                <a:latin typeface="Montserrat Medium" panose="00000600000000000000" pitchFamily="2" charset="0"/>
              </a:rPr>
              <a:t> </a:t>
            </a:r>
            <a:r>
              <a:rPr lang="en-US" sz="3600" err="1">
                <a:solidFill>
                  <a:schemeClr val="tx2"/>
                </a:solidFill>
                <a:latin typeface="Montserrat Medium" panose="00000600000000000000" pitchFamily="2" charset="0"/>
              </a:rPr>
              <a:t>acumulados</a:t>
            </a:r>
            <a:r>
              <a:rPr lang="en-US" sz="3600">
                <a:solidFill>
                  <a:schemeClr val="tx2"/>
                </a:solidFill>
                <a:latin typeface="Montserrat Medium" panose="00000600000000000000" pitchFamily="2" charset="0"/>
              </a:rPr>
              <a:t> al 3° </a:t>
            </a:r>
            <a:r>
              <a:rPr lang="en-US" sz="3600" err="1">
                <a:solidFill>
                  <a:schemeClr val="tx2"/>
                </a:solidFill>
                <a:latin typeface="Montserrat Medium" panose="00000600000000000000" pitchFamily="2" charset="0"/>
              </a:rPr>
              <a:t>Trimestre</a:t>
            </a:r>
            <a:r>
              <a:rPr lang="en-US" sz="3600">
                <a:solidFill>
                  <a:schemeClr val="tx2"/>
                </a:solidFill>
                <a:latin typeface="Montserrat Medium" panose="00000600000000000000" pitchFamily="2" charset="0"/>
              </a:rPr>
              <a:t> 2022</a:t>
            </a:r>
          </a:p>
        </p:txBody>
      </p:sp>
      <p:grpSp>
        <p:nvGrpSpPr>
          <p:cNvPr id="69" name="Google Shape;11186;p120">
            <a:extLst>
              <a:ext uri="{FF2B5EF4-FFF2-40B4-BE49-F238E27FC236}">
                <a16:creationId xmlns:a16="http://schemas.microsoft.com/office/drawing/2014/main" id="{75D66A00-B967-DF4D-1B35-73EBF4123D88}"/>
              </a:ext>
            </a:extLst>
          </p:cNvPr>
          <p:cNvGrpSpPr/>
          <p:nvPr/>
        </p:nvGrpSpPr>
        <p:grpSpPr>
          <a:xfrm>
            <a:off x="1462924" y="10759754"/>
            <a:ext cx="840923" cy="833323"/>
            <a:chOff x="-5971525" y="3273750"/>
            <a:chExt cx="292250" cy="290650"/>
          </a:xfrm>
          <a:solidFill>
            <a:schemeClr val="accent2"/>
          </a:solidFill>
        </p:grpSpPr>
        <p:sp>
          <p:nvSpPr>
            <p:cNvPr id="70" name="Google Shape;11187;p120">
              <a:extLst>
                <a:ext uri="{FF2B5EF4-FFF2-40B4-BE49-F238E27FC236}">
                  <a16:creationId xmlns:a16="http://schemas.microsoft.com/office/drawing/2014/main" id="{8DB2950F-ABDA-705E-0C49-0186DD248E7A}"/>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188;p120">
              <a:extLst>
                <a:ext uri="{FF2B5EF4-FFF2-40B4-BE49-F238E27FC236}">
                  <a16:creationId xmlns:a16="http://schemas.microsoft.com/office/drawing/2014/main" id="{2B8DFFA4-2AD6-4735-9F4F-DE9D2956DA44}"/>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3987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4"/>
          <p:cNvSpPr/>
          <p:nvPr/>
        </p:nvSpPr>
        <p:spPr>
          <a:xfrm>
            <a:off x="17899833"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0" name="Google Shape;2300;p44"/>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1" name="Google Shape;2301;p44"/>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2" name="Google Shape;2302;p44"/>
          <p:cNvSpPr/>
          <p:nvPr/>
        </p:nvSpPr>
        <p:spPr>
          <a:xfrm>
            <a:off x="1903891" y="45726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3" name="Google Shape;2303;p44"/>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4" name="Google Shape;2304;p44"/>
          <p:cNvSpPr/>
          <p:nvPr/>
        </p:nvSpPr>
        <p:spPr>
          <a:xfrm>
            <a:off x="15614700"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5" name="Google Shape;2305;p44"/>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6" name="Google Shape;2306;p44"/>
          <p:cNvSpPr txBox="1">
            <a:spLocks noGrp="1"/>
          </p:cNvSpPr>
          <p:nvPr>
            <p:ph type="title"/>
          </p:nvPr>
        </p:nvSpPr>
        <p:spPr>
          <a:xfrm>
            <a:off x="2708541" y="5894187"/>
            <a:ext cx="19246317" cy="2174634"/>
          </a:xfrm>
          <a:prstGeom prst="rect">
            <a:avLst/>
          </a:prstGeom>
        </p:spPr>
        <p:txBody>
          <a:bodyPr spcFirstLastPara="1" wrap="square" lIns="239938" tIns="243737" rIns="239938" bIns="243737" anchor="t" anchorCtr="0">
            <a:noAutofit/>
          </a:bodyPr>
          <a:lstStyle/>
          <a:p>
            <a:r>
              <a:rPr lang="en" sz="11000"/>
              <a:t>MONITOREO y </a:t>
            </a:r>
            <a:br>
              <a:rPr lang="en"/>
            </a:br>
            <a:r>
              <a:rPr lang="en" sz="11000"/>
              <a:t>EVALUACIÓN</a:t>
            </a:r>
            <a:endParaRPr sz="11000"/>
          </a:p>
        </p:txBody>
      </p:sp>
      <p:sp>
        <p:nvSpPr>
          <p:cNvPr id="2308" name="Google Shape;2308;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09" name="Google Shape;2309;p44"/>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0" name="Google Shape;2310;p44"/>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1" name="Google Shape;2311;p44"/>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2" name="Google Shape;2312;p44"/>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3" name="Google Shape;2313;p44"/>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4" name="Google Shape;2314;p44"/>
          <p:cNvSpPr/>
          <p:nvPr/>
        </p:nvSpPr>
        <p:spPr>
          <a:xfrm>
            <a:off x="17899833"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5" name="Google Shape;2315;p44"/>
          <p:cNvSpPr/>
          <p:nvPr/>
        </p:nvSpPr>
        <p:spPr>
          <a:xfrm>
            <a:off x="20185009" y="685798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6" name="Google Shape;2316;p44"/>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7" name="Google Shape;2317;p44"/>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8" name="Google Shape;2318;p44"/>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19" name="Google Shape;2319;p44"/>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320" name="Google Shape;2320;p44"/>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321" name="Google Shape;2321;p44"/>
          <p:cNvGrpSpPr/>
          <p:nvPr/>
        </p:nvGrpSpPr>
        <p:grpSpPr>
          <a:xfrm>
            <a:off x="2332335" y="458714"/>
            <a:ext cx="1431880" cy="1828358"/>
            <a:chOff x="2234450" y="-2381700"/>
            <a:chExt cx="404500" cy="518025"/>
          </a:xfrm>
        </p:grpSpPr>
        <p:sp>
          <p:nvSpPr>
            <p:cNvPr id="2322" name="Google Shape;2322;p44"/>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3" name="Google Shape;2323;p44"/>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4" name="Google Shape;2324;p44"/>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5" name="Google Shape;2325;p44"/>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26" name="Google Shape;2326;p44"/>
          <p:cNvGrpSpPr/>
          <p:nvPr/>
        </p:nvGrpSpPr>
        <p:grpSpPr>
          <a:xfrm>
            <a:off x="4617515" y="458714"/>
            <a:ext cx="1431792" cy="1828358"/>
            <a:chOff x="2923850" y="-2381625"/>
            <a:chExt cx="404475" cy="518025"/>
          </a:xfrm>
        </p:grpSpPr>
        <p:sp>
          <p:nvSpPr>
            <p:cNvPr id="2327" name="Google Shape;2327;p44"/>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8" name="Google Shape;2328;p44"/>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29" name="Google Shape;2329;p44"/>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0" name="Google Shape;2330;p44"/>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1" name="Google Shape;2331;p44"/>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2" name="Google Shape;2332;p44"/>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3" name="Google Shape;2333;p44"/>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4" name="Google Shape;2334;p44"/>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5" name="Google Shape;2335;p44"/>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6" name="Google Shape;2336;p44"/>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37" name="Google Shape;2337;p44"/>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38" name="Google Shape;2338;p44"/>
          <p:cNvGrpSpPr/>
          <p:nvPr/>
        </p:nvGrpSpPr>
        <p:grpSpPr>
          <a:xfrm>
            <a:off x="9187655" y="458691"/>
            <a:ext cx="1431851" cy="1828420"/>
            <a:chOff x="4302925" y="-2381725"/>
            <a:chExt cx="404400" cy="517925"/>
          </a:xfrm>
        </p:grpSpPr>
        <p:sp>
          <p:nvSpPr>
            <p:cNvPr id="2339" name="Google Shape;2339;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0" name="Google Shape;2340;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1" name="Google Shape;2341;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2" name="Google Shape;2342;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3" name="Google Shape;2343;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44" name="Google Shape;2344;p44"/>
          <p:cNvGrpSpPr/>
          <p:nvPr/>
        </p:nvGrpSpPr>
        <p:grpSpPr>
          <a:xfrm>
            <a:off x="20613503" y="7314838"/>
            <a:ext cx="1431792" cy="1828409"/>
            <a:chOff x="3613325" y="-3003000"/>
            <a:chExt cx="404475" cy="518000"/>
          </a:xfrm>
        </p:grpSpPr>
        <p:sp>
          <p:nvSpPr>
            <p:cNvPr id="2345" name="Google Shape;2345;p44"/>
            <p:cNvSpPr/>
            <p:nvPr/>
          </p:nvSpPr>
          <p:spPr>
            <a:xfrm>
              <a:off x="3613325" y="-3003000"/>
              <a:ext cx="404475" cy="518000"/>
            </a:xfrm>
            <a:custGeom>
              <a:avLst/>
              <a:gdLst/>
              <a:ahLst/>
              <a:cxnLst/>
              <a:rect l="l" t="t" r="r" b="b"/>
              <a:pathLst>
                <a:path w="16179" h="20720" extrusionOk="0">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6" name="Google Shape;2346;p44"/>
            <p:cNvSpPr/>
            <p:nvPr/>
          </p:nvSpPr>
          <p:spPr>
            <a:xfrm>
              <a:off x="3808025" y="-2581175"/>
              <a:ext cx="15225" cy="15200"/>
            </a:xfrm>
            <a:custGeom>
              <a:avLst/>
              <a:gdLst/>
              <a:ahLst/>
              <a:cxnLst/>
              <a:rect l="l" t="t" r="r" b="b"/>
              <a:pathLst>
                <a:path w="609" h="608" extrusionOk="0">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7" name="Google Shape;2347;p44"/>
            <p:cNvSpPr/>
            <p:nvPr/>
          </p:nvSpPr>
          <p:spPr>
            <a:xfrm>
              <a:off x="3808025" y="-25244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8" name="Google Shape;2348;p44"/>
            <p:cNvSpPr/>
            <p:nvPr/>
          </p:nvSpPr>
          <p:spPr>
            <a:xfrm>
              <a:off x="3759325" y="-2824500"/>
              <a:ext cx="15200" cy="23300"/>
            </a:xfrm>
            <a:custGeom>
              <a:avLst/>
              <a:gdLst/>
              <a:ahLst/>
              <a:cxnLst/>
              <a:rect l="l" t="t" r="r" b="b"/>
              <a:pathLst>
                <a:path w="608" h="932" extrusionOk="0">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49" name="Google Shape;2349;p44"/>
            <p:cNvSpPr/>
            <p:nvPr/>
          </p:nvSpPr>
          <p:spPr>
            <a:xfrm>
              <a:off x="3856625" y="-2824500"/>
              <a:ext cx="15200" cy="23300"/>
            </a:xfrm>
            <a:custGeom>
              <a:avLst/>
              <a:gdLst/>
              <a:ahLst/>
              <a:cxnLst/>
              <a:rect l="l" t="t" r="r" b="b"/>
              <a:pathLst>
                <a:path w="608" h="932" extrusionOk="0">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0" name="Google Shape;2350;p44"/>
            <p:cNvSpPr/>
            <p:nvPr/>
          </p:nvSpPr>
          <p:spPr>
            <a:xfrm>
              <a:off x="3782775" y="-2767725"/>
              <a:ext cx="65475" cy="23300"/>
            </a:xfrm>
            <a:custGeom>
              <a:avLst/>
              <a:gdLst/>
              <a:ahLst/>
              <a:cxnLst/>
              <a:rect l="l" t="t" r="r" b="b"/>
              <a:pathLst>
                <a:path w="2619" h="932" extrusionOk="0">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1" name="Google Shape;2351;p44"/>
            <p:cNvSpPr/>
            <p:nvPr/>
          </p:nvSpPr>
          <p:spPr>
            <a:xfrm>
              <a:off x="3751150" y="-2848850"/>
              <a:ext cx="31450" cy="15200"/>
            </a:xfrm>
            <a:custGeom>
              <a:avLst/>
              <a:gdLst/>
              <a:ahLst/>
              <a:cxnLst/>
              <a:rect l="l" t="t" r="r" b="b"/>
              <a:pathLst>
                <a:path w="1258" h="608" extrusionOk="0">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2" name="Google Shape;2352;p44"/>
            <p:cNvSpPr/>
            <p:nvPr/>
          </p:nvSpPr>
          <p:spPr>
            <a:xfrm>
              <a:off x="3848550" y="-2848850"/>
              <a:ext cx="31400" cy="15200"/>
            </a:xfrm>
            <a:custGeom>
              <a:avLst/>
              <a:gdLst/>
              <a:ahLst/>
              <a:cxnLst/>
              <a:rect l="l" t="t" r="r" b="b"/>
              <a:pathLst>
                <a:path w="1256" h="608" extrusionOk="0">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53" name="Google Shape;2353;p44"/>
          <p:cNvGrpSpPr/>
          <p:nvPr/>
        </p:nvGrpSpPr>
        <p:grpSpPr>
          <a:xfrm>
            <a:off x="4650023" y="2744238"/>
            <a:ext cx="1365767" cy="1828321"/>
            <a:chOff x="3621425" y="-1760475"/>
            <a:chExt cx="388250" cy="517975"/>
          </a:xfrm>
        </p:grpSpPr>
        <p:sp>
          <p:nvSpPr>
            <p:cNvPr id="2354" name="Google Shape;2354;p44"/>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5" name="Google Shape;2355;p44"/>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6" name="Google Shape;2356;p44"/>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7" name="Google Shape;2357;p44"/>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8" name="Google Shape;2358;p44"/>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59" name="Google Shape;2359;p44"/>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0" name="Google Shape;2360;p44"/>
          <p:cNvGrpSpPr/>
          <p:nvPr/>
        </p:nvGrpSpPr>
        <p:grpSpPr>
          <a:xfrm>
            <a:off x="18360831" y="9600314"/>
            <a:ext cx="1365767" cy="1828358"/>
            <a:chOff x="3621425" y="-2381700"/>
            <a:chExt cx="388250" cy="518025"/>
          </a:xfrm>
        </p:grpSpPr>
        <p:sp>
          <p:nvSpPr>
            <p:cNvPr id="2361" name="Google Shape;2361;p44"/>
            <p:cNvSpPr/>
            <p:nvPr/>
          </p:nvSpPr>
          <p:spPr>
            <a:xfrm>
              <a:off x="3759325" y="-2202600"/>
              <a:ext cx="15200" cy="23325"/>
            </a:xfrm>
            <a:custGeom>
              <a:avLst/>
              <a:gdLst/>
              <a:ahLst/>
              <a:cxnLst/>
              <a:rect l="l" t="t" r="r" b="b"/>
              <a:pathLst>
                <a:path w="608" h="933" extrusionOk="0">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2" name="Google Shape;2362;p44"/>
            <p:cNvSpPr/>
            <p:nvPr/>
          </p:nvSpPr>
          <p:spPr>
            <a:xfrm>
              <a:off x="3856625" y="-2202600"/>
              <a:ext cx="15200" cy="23325"/>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3" name="Google Shape;2363;p44"/>
            <p:cNvSpPr/>
            <p:nvPr/>
          </p:nvSpPr>
          <p:spPr>
            <a:xfrm>
              <a:off x="3782775" y="-2145825"/>
              <a:ext cx="65450" cy="23325"/>
            </a:xfrm>
            <a:custGeom>
              <a:avLst/>
              <a:gdLst/>
              <a:ahLst/>
              <a:cxnLst/>
              <a:rect l="l" t="t" r="r" b="b"/>
              <a:pathLst>
                <a:path w="2618" h="933" extrusionOk="0">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4" name="Google Shape;2364;p44"/>
            <p:cNvSpPr/>
            <p:nvPr/>
          </p:nvSpPr>
          <p:spPr>
            <a:xfrm>
              <a:off x="3621425" y="-2381700"/>
              <a:ext cx="388250" cy="518025"/>
            </a:xfrm>
            <a:custGeom>
              <a:avLst/>
              <a:gdLst/>
              <a:ahLst/>
              <a:cxnLst/>
              <a:rect l="l" t="t" r="r" b="b"/>
              <a:pathLst>
                <a:path w="15530" h="20721" extrusionOk="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5" name="Google Shape;2365;p44"/>
            <p:cNvSpPr/>
            <p:nvPr/>
          </p:nvSpPr>
          <p:spPr>
            <a:xfrm>
              <a:off x="3751150" y="-2227625"/>
              <a:ext cx="31450" cy="15200"/>
            </a:xfrm>
            <a:custGeom>
              <a:avLst/>
              <a:gdLst/>
              <a:ahLst/>
              <a:cxnLst/>
              <a:rect l="l" t="t" r="r" b="b"/>
              <a:pathLst>
                <a:path w="1258" h="608" extrusionOk="0">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6" name="Google Shape;2366;p44"/>
            <p:cNvSpPr/>
            <p:nvPr/>
          </p:nvSpPr>
          <p:spPr>
            <a:xfrm>
              <a:off x="3848525" y="-2227625"/>
              <a:ext cx="31350" cy="15200"/>
            </a:xfrm>
            <a:custGeom>
              <a:avLst/>
              <a:gdLst/>
              <a:ahLst/>
              <a:cxnLst/>
              <a:rect l="l" t="t" r="r" b="b"/>
              <a:pathLst>
                <a:path w="1254" h="608" extrusionOk="0">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67" name="Google Shape;2367;p44"/>
          <p:cNvGrpSpPr/>
          <p:nvPr/>
        </p:nvGrpSpPr>
        <p:grpSpPr>
          <a:xfrm>
            <a:off x="20613369" y="9600291"/>
            <a:ext cx="1431851" cy="1828420"/>
            <a:chOff x="4302925" y="-2381725"/>
            <a:chExt cx="404400" cy="517925"/>
          </a:xfrm>
        </p:grpSpPr>
        <p:sp>
          <p:nvSpPr>
            <p:cNvPr id="2368" name="Google Shape;2368;p44"/>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69" name="Google Shape;2369;p44"/>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0" name="Google Shape;2370;p44"/>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1" name="Google Shape;2371;p44"/>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2" name="Google Shape;2372;p44"/>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373" name="Google Shape;2373;p44"/>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374" name="Google Shape;2374;p44"/>
          <p:cNvGrpSpPr/>
          <p:nvPr/>
        </p:nvGrpSpPr>
        <p:grpSpPr>
          <a:xfrm>
            <a:off x="4649770" y="11886373"/>
            <a:ext cx="1365639" cy="1828180"/>
            <a:chOff x="7926140" y="-3342469"/>
            <a:chExt cx="447730" cy="597444"/>
          </a:xfrm>
        </p:grpSpPr>
        <p:sp>
          <p:nvSpPr>
            <p:cNvPr id="2375" name="Google Shape;2375;p44"/>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6" name="Google Shape;2376;p44"/>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7" name="Google Shape;2377;p44"/>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8" name="Google Shape;2378;p44"/>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79" name="Google Shape;2379;p44"/>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0" name="Google Shape;2380;p44"/>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1" name="Google Shape;2381;p44"/>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82" name="Google Shape;2382;p44"/>
          <p:cNvGrpSpPr/>
          <p:nvPr/>
        </p:nvGrpSpPr>
        <p:grpSpPr>
          <a:xfrm>
            <a:off x="13757981" y="11885817"/>
            <a:ext cx="1431830" cy="1828310"/>
            <a:chOff x="2923900" y="-1760600"/>
            <a:chExt cx="404425" cy="518050"/>
          </a:xfrm>
        </p:grpSpPr>
        <p:sp>
          <p:nvSpPr>
            <p:cNvPr id="2383" name="Google Shape;2383;p44"/>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4" name="Google Shape;2384;p44"/>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5" name="Google Shape;2385;p44"/>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6" name="Google Shape;2386;p44"/>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7" name="Google Shape;2387;p44"/>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8" name="Google Shape;2388;p44"/>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89" name="Google Shape;2389;p44"/>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390" name="Google Shape;2390;p44"/>
          <p:cNvGrpSpPr/>
          <p:nvPr/>
        </p:nvGrpSpPr>
        <p:grpSpPr>
          <a:xfrm>
            <a:off x="20613312" y="11885674"/>
            <a:ext cx="1431870" cy="1828436"/>
            <a:chOff x="4992400" y="-1760625"/>
            <a:chExt cx="404375" cy="518125"/>
          </a:xfrm>
        </p:grpSpPr>
        <p:sp>
          <p:nvSpPr>
            <p:cNvPr id="2391" name="Google Shape;2391;p44"/>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2" name="Google Shape;2392;p44"/>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3" name="Google Shape;2393;p44"/>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4" name="Google Shape;2394;p44"/>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95" name="Google Shape;2395;p44"/>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82D6FE05-81D8-A15E-86D3-4E77CC697C0A}"/>
              </a:ext>
            </a:extLst>
          </p:cNvPr>
          <p:cNvPicPr>
            <a:picLocks noChangeAspect="1"/>
          </p:cNvPicPr>
          <p:nvPr/>
        </p:nvPicPr>
        <p:blipFill>
          <a:blip r:embed="rId3"/>
          <a:stretch>
            <a:fillRect/>
          </a:stretch>
        </p:blipFill>
        <p:spPr>
          <a:xfrm>
            <a:off x="2320508" y="4196415"/>
            <a:ext cx="1630757" cy="891523"/>
          </a:xfrm>
          <a:prstGeom prst="rect">
            <a:avLst/>
          </a:prstGeom>
        </p:spPr>
      </p:pic>
      <p:sp>
        <p:nvSpPr>
          <p:cNvPr id="5" name="Google Shape;2187;p43">
            <a:extLst>
              <a:ext uri="{FF2B5EF4-FFF2-40B4-BE49-F238E27FC236}">
                <a16:creationId xmlns:a16="http://schemas.microsoft.com/office/drawing/2014/main" id="{B2847DA1-3812-5B58-93C7-DD66578A8B69}"/>
              </a:ext>
            </a:extLst>
          </p:cNvPr>
          <p:cNvSpPr txBox="1">
            <a:spLocks noGrp="1"/>
          </p:cNvSpPr>
          <p:nvPr>
            <p:ph type="subTitle" idx="1"/>
          </p:nvPr>
        </p:nvSpPr>
        <p:spPr>
          <a:xfrm>
            <a:off x="661876" y="4460306"/>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2"/>
                </a:solidFill>
                <a:latin typeface="Biograph" panose="02000500000000000000" pitchFamily="50" charset="0"/>
                <a:ea typeface="Biograph" panose="02000500000000000000" pitchFamily="50" charset="0"/>
              </a:rPr>
              <a:t>Unidad de </a:t>
            </a:r>
            <a:endParaRPr sz="16600">
              <a:solidFill>
                <a:schemeClr val="tx2"/>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255433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6769806" y="822864"/>
            <a:ext cx="15263988" cy="1815625"/>
          </a:xfrm>
          <a:prstGeom prst="rect">
            <a:avLst/>
          </a:prstGeom>
          <a:noFill/>
        </p:spPr>
        <p:txBody>
          <a:bodyPr wrap="square" rtlCol="0">
            <a:spAutoFit/>
          </a:bodyPr>
          <a:lstStyle/>
          <a:p>
            <a:pPr algn="ct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2° Masterclass INSAFORP </a:t>
            </a:r>
          </a:p>
          <a:p>
            <a:pPr algn="ctr" defTabSz="2436757">
              <a:buClr>
                <a:srgbClr val="25418D"/>
              </a:buClr>
              <a:buSzPts val="4200"/>
              <a:defRPr/>
            </a:pPr>
            <a:r>
              <a:rPr lang="es-MX" sz="5599">
                <a:solidFill>
                  <a:schemeClr val="tx2"/>
                </a:solidFill>
                <a:latin typeface="Montserrat Black" panose="00000A00000000000000" pitchFamily="2" charset="0"/>
                <a:ea typeface="+mn-ea"/>
                <a:cs typeface="Kanit ExtraBold"/>
                <a:sym typeface="Baloo 2 ExtraBold"/>
              </a:rPr>
              <a:t>“Liderazgo de Equipos Digitales”</a:t>
            </a:r>
            <a:endParaRPr lang="es-419" sz="5599">
              <a:solidFill>
                <a:schemeClr val="tx2"/>
              </a:solidFill>
              <a:latin typeface="Montserrat Black" panose="00000A00000000000000" pitchFamily="2" charset="0"/>
              <a:ea typeface="+mn-ea"/>
              <a:cs typeface="Kanit ExtraBold"/>
              <a:sym typeface="Baloo 2 ExtraBold"/>
            </a:endParaRPr>
          </a:p>
        </p:txBody>
      </p:sp>
      <p:sp>
        <p:nvSpPr>
          <p:cNvPr id="3" name="TextBox 214">
            <a:extLst>
              <a:ext uri="{FF2B5EF4-FFF2-40B4-BE49-F238E27FC236}">
                <a16:creationId xmlns:a16="http://schemas.microsoft.com/office/drawing/2014/main" id="{CA0B70BA-9421-C8FE-FDC3-99146E4EF8FF}"/>
              </a:ext>
            </a:extLst>
          </p:cNvPr>
          <p:cNvSpPr txBox="1"/>
          <p:nvPr/>
        </p:nvSpPr>
        <p:spPr>
          <a:xfrm>
            <a:off x="14401800" y="5056938"/>
            <a:ext cx="6945891" cy="6000617"/>
          </a:xfrm>
          <a:prstGeom prst="rect">
            <a:avLst/>
          </a:prstGeom>
          <a:noFill/>
        </p:spPr>
        <p:txBody>
          <a:bodyPr wrap="square" rtlCol="0">
            <a:spAutoFit/>
          </a:bodyPr>
          <a:lstStyle/>
          <a:p>
            <a:pPr algn="just"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Con la participación de:</a:t>
            </a:r>
          </a:p>
          <a:p>
            <a:pPr algn="just"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 </a:t>
            </a:r>
          </a:p>
          <a:p>
            <a:pPr algn="just" defTabSz="2436757">
              <a:buClr>
                <a:srgbClr val="25418D"/>
              </a:buClr>
              <a:buSzPts val="4200"/>
              <a:defRPr/>
            </a:pPr>
            <a:r>
              <a:rPr lang="es-MX" sz="3599" b="1" kern="1200">
                <a:solidFill>
                  <a:srgbClr val="1A2C57"/>
                </a:solidFill>
                <a:latin typeface="Montserrat Medium" panose="00000600000000000000" pitchFamily="2" charset="0"/>
                <a:ea typeface="+mn-ea"/>
                <a:cs typeface="+mn-cs"/>
                <a:sym typeface="Baloo 2 ExtraBold"/>
              </a:rPr>
              <a:t>Cinthya Olivera de Perú </a:t>
            </a:r>
          </a:p>
          <a:p>
            <a:pPr algn="just" defTabSz="2436757">
              <a:buClr>
                <a:srgbClr val="25418D"/>
              </a:buClr>
              <a:buSzPts val="4200"/>
              <a:defRPr/>
            </a:pPr>
            <a:r>
              <a:rPr lang="es-MX" sz="3200" i="1" kern="1200">
                <a:solidFill>
                  <a:srgbClr val="1A2C57"/>
                </a:solidFill>
                <a:latin typeface="Montserrat Medium" panose="00000600000000000000" pitchFamily="2" charset="0"/>
                <a:ea typeface="+mn-ea"/>
                <a:cs typeface="+mn-cs"/>
                <a:sym typeface="Baloo 2 ExtraBold"/>
              </a:rPr>
              <a:t>Especialista en Desarrollo de Métodos de Innovación y Creatividad</a:t>
            </a:r>
          </a:p>
          <a:p>
            <a:pPr algn="just"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 </a:t>
            </a:r>
          </a:p>
          <a:p>
            <a:pPr algn="just" defTabSz="2436757">
              <a:buClr>
                <a:srgbClr val="25418D"/>
              </a:buClr>
              <a:buSzPts val="4200"/>
              <a:defRPr/>
            </a:pPr>
            <a:r>
              <a:rPr lang="es-MX" sz="3599" b="1" kern="1200">
                <a:solidFill>
                  <a:srgbClr val="1A2C57"/>
                </a:solidFill>
                <a:latin typeface="Montserrat Medium" panose="00000600000000000000" pitchFamily="2" charset="0"/>
                <a:ea typeface="+mn-ea"/>
                <a:cs typeface="+mn-cs"/>
                <a:sym typeface="Baloo 2 ExtraBold"/>
              </a:rPr>
              <a:t>Alejandro Gómez </a:t>
            </a:r>
          </a:p>
          <a:p>
            <a:pPr algn="just" defTabSz="2436757">
              <a:buClr>
                <a:srgbClr val="25418D"/>
              </a:buClr>
              <a:buSzPts val="4200"/>
              <a:defRPr/>
            </a:pPr>
            <a:r>
              <a:rPr lang="es-MX" sz="3200" i="1" kern="1200">
                <a:solidFill>
                  <a:srgbClr val="1A2C57"/>
                </a:solidFill>
                <a:latin typeface="Montserrat Medium" panose="00000600000000000000" pitchFamily="2" charset="0"/>
                <a:ea typeface="+mn-ea"/>
                <a:cs typeface="+mn-cs"/>
                <a:sym typeface="Baloo 2 ExtraBold"/>
              </a:rPr>
              <a:t>Vicepresidente de Capital Humano y Cultura Banco Agrícola</a:t>
            </a:r>
            <a:endParaRPr lang="es-419" sz="3200" i="1" kern="1200">
              <a:solidFill>
                <a:srgbClr val="1A2C57"/>
              </a:solidFill>
              <a:latin typeface="Montserrat Medium" panose="00000600000000000000" pitchFamily="2" charset="0"/>
              <a:ea typeface="+mn-ea"/>
              <a:cs typeface="+mn-cs"/>
              <a:sym typeface="Baloo 2 ExtraBold"/>
            </a:endParaRPr>
          </a:p>
        </p:txBody>
      </p:sp>
      <p:pic>
        <p:nvPicPr>
          <p:cNvPr id="2052" name="Picture 4" descr="Puede ser una imagen de 12 personas y texto que dice &quot;女 MASTER CLASS Insaforp: Liderazgo de Equipos Digitales Cinthya Olivera Perú Especialist Desarrollo Métodos de Innovación, Creatividad yTrabajo Remoto. Conl participación de Alejandro Gómez Fernández Vicepresidente Gestión Humana de =Bancoagrícola 19 julio 4:00 p.m. INSAFORPSV&quot;">
            <a:extLst>
              <a:ext uri="{FF2B5EF4-FFF2-40B4-BE49-F238E27FC236}">
                <a16:creationId xmlns:a16="http://schemas.microsoft.com/office/drawing/2014/main" id="{676DD03E-E94D-69B0-F2F3-2BF4368CC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800" y="3140932"/>
            <a:ext cx="9072991" cy="9072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Google Shape;2187;p43">
            <a:extLst>
              <a:ext uri="{FF2B5EF4-FFF2-40B4-BE49-F238E27FC236}">
                <a16:creationId xmlns:a16="http://schemas.microsoft.com/office/drawing/2014/main" id="{F5A077DD-E9EC-A881-92EF-ED117193AB40}"/>
              </a:ext>
            </a:extLst>
          </p:cNvPr>
          <p:cNvSpPr txBox="1">
            <a:spLocks/>
          </p:cNvSpPr>
          <p:nvPr/>
        </p:nvSpPr>
        <p:spPr>
          <a:xfrm>
            <a:off x="16944976" y="11639272"/>
            <a:ext cx="4777570"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r>
              <a:rPr lang="es-SV" sz="7200">
                <a:solidFill>
                  <a:schemeClr val="bg1"/>
                </a:solidFill>
                <a:latin typeface="Biograph" panose="02000500000000000000" pitchFamily="50" charset="0"/>
                <a:ea typeface="Biograph" panose="02000500000000000000" pitchFamily="50" charset="0"/>
              </a:rPr>
              <a:t>Julio 2022</a:t>
            </a:r>
          </a:p>
        </p:txBody>
      </p:sp>
    </p:spTree>
    <p:extLst>
      <p:ext uri="{BB962C8B-B14F-4D97-AF65-F5344CB8AC3E}">
        <p14:creationId xmlns:p14="http://schemas.microsoft.com/office/powerpoint/2010/main" val="3373979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9E109E1D-33FA-84A2-7473-E415C32EDFDF}"/>
              </a:ext>
            </a:extLst>
          </p:cNvPr>
          <p:cNvPicPr>
            <a:picLocks noChangeAspect="1"/>
          </p:cNvPicPr>
          <p:nvPr/>
        </p:nvPicPr>
        <p:blipFill>
          <a:blip r:embed="rId3"/>
          <a:stretch>
            <a:fillRect/>
          </a:stretch>
        </p:blipFill>
        <p:spPr>
          <a:xfrm>
            <a:off x="22763364" y="7592758"/>
            <a:ext cx="1630757" cy="891523"/>
          </a:xfrm>
          <a:prstGeom prst="rect">
            <a:avLst/>
          </a:prstGeom>
        </p:spPr>
      </p:pic>
      <p:sp>
        <p:nvSpPr>
          <p:cNvPr id="71" name="TextBox 78">
            <a:extLst>
              <a:ext uri="{FF2B5EF4-FFF2-40B4-BE49-F238E27FC236}">
                <a16:creationId xmlns:a16="http://schemas.microsoft.com/office/drawing/2014/main" id="{5BE50333-CC19-5D33-8DDC-0FEF9132139B}"/>
              </a:ext>
            </a:extLst>
          </p:cNvPr>
          <p:cNvSpPr txBox="1"/>
          <p:nvPr/>
        </p:nvSpPr>
        <p:spPr>
          <a:xfrm>
            <a:off x="3756284" y="3102500"/>
            <a:ext cx="7027886"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MONITOREO ACCIONES FORMATIVAS</a:t>
            </a:r>
          </a:p>
        </p:txBody>
      </p:sp>
      <p:grpSp>
        <p:nvGrpSpPr>
          <p:cNvPr id="73" name="Grupo 72">
            <a:extLst>
              <a:ext uri="{FF2B5EF4-FFF2-40B4-BE49-F238E27FC236}">
                <a16:creationId xmlns:a16="http://schemas.microsoft.com/office/drawing/2014/main" id="{D3AAE91A-FCAA-EF5E-5C0B-BB49D282E662}"/>
              </a:ext>
            </a:extLst>
          </p:cNvPr>
          <p:cNvGrpSpPr/>
          <p:nvPr/>
        </p:nvGrpSpPr>
        <p:grpSpPr>
          <a:xfrm>
            <a:off x="9308462" y="3999478"/>
            <a:ext cx="2056027" cy="792524"/>
            <a:chOff x="19070914" y="9647572"/>
            <a:chExt cx="2436121" cy="792524"/>
          </a:xfrm>
        </p:grpSpPr>
        <p:sp>
          <p:nvSpPr>
            <p:cNvPr id="74" name="TextBox 18">
              <a:extLst>
                <a:ext uri="{FF2B5EF4-FFF2-40B4-BE49-F238E27FC236}">
                  <a16:creationId xmlns:a16="http://schemas.microsoft.com/office/drawing/2014/main" id="{4486FD89-0C18-AB71-5F00-4A8136C3B335}"/>
                </a:ext>
              </a:extLst>
            </p:cNvPr>
            <p:cNvSpPr txBox="1"/>
            <p:nvPr/>
          </p:nvSpPr>
          <p:spPr>
            <a:xfrm>
              <a:off x="19810717" y="9647572"/>
              <a:ext cx="1020329" cy="400110"/>
            </a:xfrm>
            <a:prstGeom prst="rect">
              <a:avLst/>
            </a:prstGeom>
            <a:noFill/>
          </p:spPr>
          <p:txBody>
            <a:bodyPr wrap="none" rtlCol="0" anchor="ctr" anchorCtr="0">
              <a:spAutoFit/>
            </a:bodyPr>
            <a:lstStyle/>
            <a:p>
              <a:pPr algn="ctr" defTabSz="1828434">
                <a:buClrTx/>
              </a:pPr>
              <a:r>
                <a:rPr lang="en-US" sz="2000" kern="1200">
                  <a:solidFill>
                    <a:srgbClr val="132047"/>
                  </a:solidFill>
                  <a:latin typeface="Montserrat Medium" panose="00000600000000000000" pitchFamily="2" charset="0"/>
                  <a:ea typeface="League Spartan" charset="0"/>
                  <a:cs typeface="Poppins" pitchFamily="2" charset="77"/>
                </a:rPr>
                <a:t>2,398</a:t>
              </a:r>
            </a:p>
          </p:txBody>
        </p:sp>
        <p:sp>
          <p:nvSpPr>
            <p:cNvPr id="75" name="TextBox 15">
              <a:extLst>
                <a:ext uri="{FF2B5EF4-FFF2-40B4-BE49-F238E27FC236}">
                  <a16:creationId xmlns:a16="http://schemas.microsoft.com/office/drawing/2014/main" id="{6657D093-4DE6-FDD9-C23F-953886471EC7}"/>
                </a:ext>
              </a:extLst>
            </p:cNvPr>
            <p:cNvSpPr txBox="1"/>
            <p:nvPr/>
          </p:nvSpPr>
          <p:spPr>
            <a:xfrm>
              <a:off x="19070914" y="10039986"/>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META</a:t>
              </a:r>
            </a:p>
          </p:txBody>
        </p:sp>
      </p:grpSp>
      <p:grpSp>
        <p:nvGrpSpPr>
          <p:cNvPr id="76" name="Grupo 75">
            <a:extLst>
              <a:ext uri="{FF2B5EF4-FFF2-40B4-BE49-F238E27FC236}">
                <a16:creationId xmlns:a16="http://schemas.microsoft.com/office/drawing/2014/main" id="{1D1501E9-1938-5EE0-A591-A6861EABADE8}"/>
              </a:ext>
            </a:extLst>
          </p:cNvPr>
          <p:cNvGrpSpPr/>
          <p:nvPr/>
        </p:nvGrpSpPr>
        <p:grpSpPr>
          <a:xfrm>
            <a:off x="11263459" y="3999478"/>
            <a:ext cx="2056027" cy="792524"/>
            <a:chOff x="19026534" y="9647572"/>
            <a:chExt cx="2436121" cy="792524"/>
          </a:xfrm>
        </p:grpSpPr>
        <p:sp>
          <p:nvSpPr>
            <p:cNvPr id="77" name="TextBox 18">
              <a:extLst>
                <a:ext uri="{FF2B5EF4-FFF2-40B4-BE49-F238E27FC236}">
                  <a16:creationId xmlns:a16="http://schemas.microsoft.com/office/drawing/2014/main" id="{A32A6E7D-B81F-2AFB-73E1-0A24ED769459}"/>
                </a:ext>
              </a:extLst>
            </p:cNvPr>
            <p:cNvSpPr txBox="1"/>
            <p:nvPr/>
          </p:nvSpPr>
          <p:spPr>
            <a:xfrm>
              <a:off x="19182035" y="9647572"/>
              <a:ext cx="2277697" cy="400110"/>
            </a:xfrm>
            <a:prstGeom prst="rect">
              <a:avLst/>
            </a:prstGeom>
            <a:noFill/>
          </p:spPr>
          <p:txBody>
            <a:bodyPr wrap="none" rtlCol="0" anchor="ctr" anchorCtr="0">
              <a:spAutoFit/>
            </a:bodyPr>
            <a:lstStyle/>
            <a:p>
              <a:pPr algn="ctr" defTabSz="1828434">
                <a:buClrTx/>
              </a:pPr>
              <a:r>
                <a:rPr lang="en-US" sz="2000" kern="1200">
                  <a:solidFill>
                    <a:srgbClr val="132047"/>
                  </a:solidFill>
                  <a:latin typeface="Montserrat Medium" panose="00000600000000000000" pitchFamily="2" charset="0"/>
                  <a:ea typeface="League Spartan" charset="0"/>
                  <a:cs typeface="Poppins" pitchFamily="2" charset="77"/>
                </a:rPr>
                <a:t>2,652 (+10.5%)</a:t>
              </a:r>
            </a:p>
          </p:txBody>
        </p:sp>
        <p:sp>
          <p:nvSpPr>
            <p:cNvPr id="78" name="TextBox 15">
              <a:extLst>
                <a:ext uri="{FF2B5EF4-FFF2-40B4-BE49-F238E27FC236}">
                  <a16:creationId xmlns:a16="http://schemas.microsoft.com/office/drawing/2014/main" id="{181B214A-D091-4195-1AAE-0E19569CD76C}"/>
                </a:ext>
              </a:extLst>
            </p:cNvPr>
            <p:cNvSpPr txBox="1"/>
            <p:nvPr/>
          </p:nvSpPr>
          <p:spPr>
            <a:xfrm>
              <a:off x="19026534" y="10039986"/>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EJECUCIÓN</a:t>
              </a:r>
            </a:p>
          </p:txBody>
        </p:sp>
      </p:grpSp>
      <p:graphicFrame>
        <p:nvGraphicFramePr>
          <p:cNvPr id="79" name="Tabla 78">
            <a:extLst>
              <a:ext uri="{FF2B5EF4-FFF2-40B4-BE49-F238E27FC236}">
                <a16:creationId xmlns:a16="http://schemas.microsoft.com/office/drawing/2014/main" id="{FB168DE2-BB28-3AA8-36E9-6CA515744A82}"/>
              </a:ext>
            </a:extLst>
          </p:cNvPr>
          <p:cNvGraphicFramePr>
            <a:graphicFrameLocks noGrp="1"/>
          </p:cNvGraphicFramePr>
          <p:nvPr>
            <p:extLst>
              <p:ext uri="{D42A27DB-BD31-4B8C-83A1-F6EECF244321}">
                <p14:modId xmlns:p14="http://schemas.microsoft.com/office/powerpoint/2010/main" val="926654182"/>
              </p:ext>
            </p:extLst>
          </p:nvPr>
        </p:nvGraphicFramePr>
        <p:xfrm>
          <a:off x="9400032" y="4899300"/>
          <a:ext cx="4061225" cy="2412842"/>
        </p:xfrm>
        <a:graphic>
          <a:graphicData uri="http://schemas.openxmlformats.org/drawingml/2006/table">
            <a:tbl>
              <a:tblPr firstRow="1" bandRow="1">
                <a:tableStyleId>{C083E6E3-FA7D-4D7B-A595-EF9225AFEA82}</a:tableStyleId>
              </a:tblPr>
              <a:tblGrid>
                <a:gridCol w="1888899">
                  <a:extLst>
                    <a:ext uri="{9D8B030D-6E8A-4147-A177-3AD203B41FA5}">
                      <a16:colId xmlns:a16="http://schemas.microsoft.com/office/drawing/2014/main" val="3757692970"/>
                    </a:ext>
                  </a:extLst>
                </a:gridCol>
                <a:gridCol w="664674">
                  <a:extLst>
                    <a:ext uri="{9D8B030D-6E8A-4147-A177-3AD203B41FA5}">
                      <a16:colId xmlns:a16="http://schemas.microsoft.com/office/drawing/2014/main" val="2367296971"/>
                    </a:ext>
                  </a:extLst>
                </a:gridCol>
                <a:gridCol w="608347">
                  <a:extLst>
                    <a:ext uri="{9D8B030D-6E8A-4147-A177-3AD203B41FA5}">
                      <a16:colId xmlns:a16="http://schemas.microsoft.com/office/drawing/2014/main" val="899838267"/>
                    </a:ext>
                  </a:extLst>
                </a:gridCol>
                <a:gridCol w="899305">
                  <a:extLst>
                    <a:ext uri="{9D8B030D-6E8A-4147-A177-3AD203B41FA5}">
                      <a16:colId xmlns:a16="http://schemas.microsoft.com/office/drawing/2014/main" val="1669108574"/>
                    </a:ext>
                  </a:extLst>
                </a:gridCol>
              </a:tblGrid>
              <a:tr h="565431">
                <a:tc>
                  <a:txBody>
                    <a:bodyPr/>
                    <a:lstStyle/>
                    <a:p>
                      <a:pPr marR="0" algn="ctr" rtl="0">
                        <a:lnSpc>
                          <a:spcPct val="100000"/>
                        </a:lnSpc>
                        <a:spcBef>
                          <a:spcPts val="0"/>
                        </a:spcBef>
                        <a:spcAft>
                          <a:spcPts val="0"/>
                        </a:spcAft>
                        <a:buClr>
                          <a:srgbClr val="000000"/>
                        </a:buClr>
                        <a:buFont typeface="Arial"/>
                      </a:pPr>
                      <a:r>
                        <a:rPr lang="es-SV" sz="1600" b="1" i="0" u="none" strike="noStrike" cap="none">
                          <a:solidFill>
                            <a:schemeClr val="tx1"/>
                          </a:solidFill>
                          <a:effectLst/>
                          <a:latin typeface="Montserrat Medium" panose="00000600000000000000" pitchFamily="2" charset="0"/>
                          <a:ea typeface="+mn-ea"/>
                          <a:cs typeface="Arial"/>
                          <a:sym typeface="Arial"/>
                        </a:rPr>
                        <a:t>Modalidad</a:t>
                      </a:r>
                    </a:p>
                  </a:txBody>
                  <a:tcPr anchor="ctr"/>
                </a:tc>
                <a:tc>
                  <a:txBody>
                    <a:bodyPr/>
                    <a:lstStyle/>
                    <a:p>
                      <a:pPr marR="0" algn="ctr" rtl="0">
                        <a:lnSpc>
                          <a:spcPct val="100000"/>
                        </a:lnSpc>
                        <a:spcBef>
                          <a:spcPts val="0"/>
                        </a:spcBef>
                        <a:spcAft>
                          <a:spcPts val="0"/>
                        </a:spcAft>
                        <a:buClr>
                          <a:srgbClr val="000000"/>
                        </a:buClr>
                        <a:buFont typeface="Arial"/>
                      </a:pPr>
                      <a:r>
                        <a:rPr lang="es-SV" sz="1600" b="1" i="0" u="none" strike="noStrike" cap="none">
                          <a:solidFill>
                            <a:schemeClr val="tx1"/>
                          </a:solidFill>
                          <a:effectLst/>
                          <a:latin typeface="Montserrat Medium" panose="00000600000000000000" pitchFamily="2" charset="0"/>
                          <a:ea typeface="+mn-ea"/>
                          <a:cs typeface="Arial"/>
                          <a:sym typeface="Arial"/>
                        </a:rPr>
                        <a:t>FC</a:t>
                      </a:r>
                    </a:p>
                  </a:txBody>
                  <a:tcPr anchor="ctr"/>
                </a:tc>
                <a:tc>
                  <a:txBody>
                    <a:bodyPr/>
                    <a:lstStyle/>
                    <a:p>
                      <a:pPr marR="0" algn="ctr" rtl="0">
                        <a:lnSpc>
                          <a:spcPct val="100000"/>
                        </a:lnSpc>
                        <a:spcBef>
                          <a:spcPts val="0"/>
                        </a:spcBef>
                        <a:spcAft>
                          <a:spcPts val="0"/>
                        </a:spcAft>
                        <a:buClr>
                          <a:srgbClr val="000000"/>
                        </a:buClr>
                        <a:buFont typeface="Arial"/>
                      </a:pPr>
                      <a:r>
                        <a:rPr lang="es-SV" sz="1600" b="1" i="0" u="none" strike="noStrike" cap="none">
                          <a:solidFill>
                            <a:schemeClr val="tx1"/>
                          </a:solidFill>
                          <a:effectLst/>
                          <a:latin typeface="Montserrat Medium" panose="00000600000000000000" pitchFamily="2" charset="0"/>
                          <a:ea typeface="+mn-ea"/>
                          <a:cs typeface="Arial"/>
                          <a:sym typeface="Arial"/>
                        </a:rPr>
                        <a:t>FI</a:t>
                      </a:r>
                    </a:p>
                  </a:txBody>
                  <a:tcPr anchor="ctr"/>
                </a:tc>
                <a:tc>
                  <a:txBody>
                    <a:bodyPr/>
                    <a:lstStyle/>
                    <a:p>
                      <a:pPr marR="0" algn="ctr" rtl="0">
                        <a:lnSpc>
                          <a:spcPct val="100000"/>
                        </a:lnSpc>
                        <a:spcBef>
                          <a:spcPts val="0"/>
                        </a:spcBef>
                        <a:spcAft>
                          <a:spcPts val="0"/>
                        </a:spcAft>
                        <a:buClr>
                          <a:srgbClr val="000000"/>
                        </a:buClr>
                        <a:buFont typeface="Arial"/>
                      </a:pPr>
                      <a:r>
                        <a:rPr lang="es-SV" sz="1600" b="1" i="0" u="none" strike="noStrike" cap="none">
                          <a:solidFill>
                            <a:schemeClr val="tx1"/>
                          </a:solidFill>
                          <a:effectLst/>
                          <a:latin typeface="Montserrat Medium" panose="00000600000000000000" pitchFamily="2" charset="0"/>
                          <a:ea typeface="+mn-ea"/>
                          <a:cs typeface="Arial"/>
                          <a:sym typeface="Arial"/>
                        </a:rPr>
                        <a:t>CFPSB</a:t>
                      </a:r>
                    </a:p>
                  </a:txBody>
                  <a:tcPr anchor="ctr"/>
                </a:tc>
                <a:extLst>
                  <a:ext uri="{0D108BD9-81ED-4DB2-BD59-A6C34878D82A}">
                    <a16:rowId xmlns:a16="http://schemas.microsoft.com/office/drawing/2014/main" val="4122013667"/>
                  </a:ext>
                </a:extLst>
              </a:tr>
              <a:tr h="315589">
                <a:tc>
                  <a:txBody>
                    <a:bodyPr/>
                    <a:lstStyle/>
                    <a:p>
                      <a:pPr marR="0" algn="ctr" rtl="0" fontAlgn="ctr">
                        <a:lnSpc>
                          <a:spcPct val="100000"/>
                        </a:lnSpc>
                        <a:spcBef>
                          <a:spcPts val="0"/>
                        </a:spcBef>
                        <a:spcAft>
                          <a:spcPts val="0"/>
                        </a:spcAft>
                        <a:buClr>
                          <a:srgbClr val="000000"/>
                        </a:buClr>
                        <a:buFont typeface="Arial"/>
                      </a:pPr>
                      <a:r>
                        <a:rPr lang="es-SV" sz="1600" b="0" i="0" u="none" strike="noStrike" cap="none">
                          <a:solidFill>
                            <a:schemeClr val="tx1"/>
                          </a:solidFill>
                          <a:effectLst/>
                          <a:latin typeface="Montserrat Medium" panose="00000600000000000000" pitchFamily="2" charset="0"/>
                          <a:ea typeface="+mn-ea"/>
                          <a:cs typeface="Arial"/>
                          <a:sym typeface="Arial"/>
                        </a:rPr>
                        <a:t>Presencial</a:t>
                      </a:r>
                      <a:endParaRPr lang="es-419" sz="1600" b="0" i="0" u="none" strike="noStrike" cap="none">
                        <a:solidFill>
                          <a:schemeClr val="tx1"/>
                        </a:solidFill>
                        <a:effectLst/>
                        <a:latin typeface="Montserrat Medium" panose="00000600000000000000" pitchFamily="2" charset="0"/>
                        <a:ea typeface="+mn-ea"/>
                        <a:cs typeface="Arial"/>
                        <a:sym typeface="Arial"/>
                      </a:endParaRPr>
                    </a:p>
                  </a:txBody>
                  <a:tcPr marL="0" marR="0" marT="0" marB="0"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688</a:t>
                      </a:r>
                    </a:p>
                  </a:txBody>
                  <a:tcPr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886</a:t>
                      </a:r>
                    </a:p>
                  </a:txBody>
                  <a:tcPr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95</a:t>
                      </a:r>
                    </a:p>
                  </a:txBody>
                  <a:tcPr anchor="ctr"/>
                </a:tc>
                <a:extLst>
                  <a:ext uri="{0D108BD9-81ED-4DB2-BD59-A6C34878D82A}">
                    <a16:rowId xmlns:a16="http://schemas.microsoft.com/office/drawing/2014/main" val="2210537756"/>
                  </a:ext>
                </a:extLst>
              </a:tr>
              <a:tr h="841571">
                <a:tc>
                  <a:txBody>
                    <a:bodyPr/>
                    <a:lstStyle/>
                    <a:p>
                      <a:pPr marR="0" algn="ctr" rtl="0" fontAlgn="ctr">
                        <a:lnSpc>
                          <a:spcPct val="100000"/>
                        </a:lnSpc>
                        <a:spcBef>
                          <a:spcPts val="0"/>
                        </a:spcBef>
                        <a:spcAft>
                          <a:spcPts val="0"/>
                        </a:spcAft>
                        <a:buClr>
                          <a:srgbClr val="000000"/>
                        </a:buClr>
                        <a:buFont typeface="Arial"/>
                      </a:pPr>
                      <a:r>
                        <a:rPr lang="es-SV" sz="1600" b="0" i="0" u="none" strike="noStrike" cap="none">
                          <a:solidFill>
                            <a:schemeClr val="tx1"/>
                          </a:solidFill>
                          <a:effectLst/>
                          <a:latin typeface="Montserrat Medium" panose="00000600000000000000" pitchFamily="2" charset="0"/>
                          <a:ea typeface="+mn-ea"/>
                          <a:cs typeface="Arial"/>
                          <a:sym typeface="Arial"/>
                        </a:rPr>
                        <a:t>Herramientas Tecnológicas</a:t>
                      </a:r>
                      <a:endParaRPr lang="es-419" sz="1600" b="0" i="0" u="none" strike="noStrike" cap="none">
                        <a:solidFill>
                          <a:schemeClr val="tx1"/>
                        </a:solidFill>
                        <a:effectLst/>
                        <a:latin typeface="Montserrat Medium" panose="00000600000000000000" pitchFamily="2" charset="0"/>
                        <a:ea typeface="+mn-ea"/>
                        <a:cs typeface="Arial"/>
                        <a:sym typeface="Arial"/>
                      </a:endParaRPr>
                    </a:p>
                  </a:txBody>
                  <a:tcPr marL="0" marR="0" marT="0" marB="0"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827</a:t>
                      </a:r>
                    </a:p>
                  </a:txBody>
                  <a:tcPr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110</a:t>
                      </a:r>
                    </a:p>
                  </a:txBody>
                  <a:tcPr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a:t>
                      </a:r>
                    </a:p>
                  </a:txBody>
                  <a:tcPr anchor="ctr"/>
                </a:tc>
                <a:extLst>
                  <a:ext uri="{0D108BD9-81ED-4DB2-BD59-A6C34878D82A}">
                    <a16:rowId xmlns:a16="http://schemas.microsoft.com/office/drawing/2014/main" val="2818096069"/>
                  </a:ext>
                </a:extLst>
              </a:tr>
              <a:tr h="315589">
                <a:tc>
                  <a:txBody>
                    <a:bodyPr/>
                    <a:lstStyle/>
                    <a:p>
                      <a:pPr marR="0" algn="ctr" rtl="0" fontAlgn="ctr">
                        <a:lnSpc>
                          <a:spcPct val="100000"/>
                        </a:lnSpc>
                        <a:spcBef>
                          <a:spcPts val="0"/>
                        </a:spcBef>
                        <a:spcAft>
                          <a:spcPts val="0"/>
                        </a:spcAft>
                        <a:buClr>
                          <a:srgbClr val="000000"/>
                        </a:buClr>
                        <a:buFont typeface="Arial"/>
                      </a:pPr>
                      <a:r>
                        <a:rPr lang="es-SV" sz="1600" b="0" i="0" u="none" strike="noStrike" cap="none">
                          <a:solidFill>
                            <a:schemeClr val="tx1"/>
                          </a:solidFill>
                          <a:effectLst/>
                          <a:latin typeface="Montserrat Medium" panose="00000600000000000000" pitchFamily="2" charset="0"/>
                          <a:ea typeface="+mn-ea"/>
                          <a:cs typeface="Arial"/>
                          <a:sym typeface="Arial"/>
                        </a:rPr>
                        <a:t>Virtuales </a:t>
                      </a:r>
                      <a:endParaRPr lang="es-419" sz="1600" b="0" i="0" u="none" strike="noStrike" cap="none">
                        <a:solidFill>
                          <a:schemeClr val="tx1"/>
                        </a:solidFill>
                        <a:effectLst/>
                        <a:latin typeface="Montserrat Medium" panose="00000600000000000000" pitchFamily="2" charset="0"/>
                        <a:ea typeface="+mn-ea"/>
                        <a:cs typeface="Arial"/>
                        <a:sym typeface="Arial"/>
                      </a:endParaRPr>
                    </a:p>
                  </a:txBody>
                  <a:tcPr marL="0" marR="0" marT="0" marB="0"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46</a:t>
                      </a:r>
                    </a:p>
                  </a:txBody>
                  <a:tcPr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a:t>
                      </a:r>
                    </a:p>
                  </a:txBody>
                  <a:tcPr anchor="ctr"/>
                </a:tc>
                <a:tc>
                  <a:txBody>
                    <a:bodyPr/>
                    <a:lstStyle/>
                    <a:p>
                      <a:pPr algn="ctr"/>
                      <a:r>
                        <a:rPr lang="es-SV" sz="1600" b="0" i="0" u="none" strike="noStrike" cap="none">
                          <a:solidFill>
                            <a:schemeClr val="tx1"/>
                          </a:solidFill>
                          <a:effectLst/>
                          <a:latin typeface="Montserrat Medium" panose="00000600000000000000" pitchFamily="2" charset="0"/>
                          <a:cs typeface="Poppins" panose="00000500000000000000" pitchFamily="2" charset="0"/>
                          <a:sym typeface="Arial"/>
                        </a:rPr>
                        <a:t>--</a:t>
                      </a:r>
                    </a:p>
                  </a:txBody>
                  <a:tcPr anchor="ctr"/>
                </a:tc>
                <a:extLst>
                  <a:ext uri="{0D108BD9-81ED-4DB2-BD59-A6C34878D82A}">
                    <a16:rowId xmlns:a16="http://schemas.microsoft.com/office/drawing/2014/main" val="3211977935"/>
                  </a:ext>
                </a:extLst>
              </a:tr>
              <a:tr h="284811">
                <a:tc>
                  <a:txBody>
                    <a:bodyPr/>
                    <a:lstStyle/>
                    <a:p>
                      <a:pPr marR="0" algn="ctr" rtl="0" fontAlgn="ctr">
                        <a:lnSpc>
                          <a:spcPct val="100000"/>
                        </a:lnSpc>
                        <a:spcBef>
                          <a:spcPts val="0"/>
                        </a:spcBef>
                        <a:spcAft>
                          <a:spcPts val="0"/>
                        </a:spcAft>
                        <a:buClr>
                          <a:srgbClr val="000000"/>
                        </a:buClr>
                        <a:buFont typeface="Arial"/>
                      </a:pPr>
                      <a:endParaRPr lang="es-419" sz="1600" b="0" i="0" u="none" strike="noStrike" cap="none">
                        <a:solidFill>
                          <a:schemeClr val="tx1"/>
                        </a:solidFill>
                        <a:effectLst/>
                        <a:latin typeface="Montserrat Medium" panose="00000600000000000000" pitchFamily="2" charset="0"/>
                        <a:ea typeface="+mn-ea"/>
                        <a:cs typeface="Arial"/>
                        <a:sym typeface="Arial"/>
                      </a:endParaRPr>
                    </a:p>
                  </a:txBody>
                  <a:tcPr marL="0" marR="0" marT="0" marB="0" anchor="ctr"/>
                </a:tc>
                <a:tc>
                  <a:txBody>
                    <a:bodyPr/>
                    <a:lstStyle/>
                    <a:p>
                      <a:pPr algn="ctr"/>
                      <a:r>
                        <a:rPr lang="es-SV" sz="1600" b="1" i="0" u="none" strike="noStrike" cap="none">
                          <a:solidFill>
                            <a:schemeClr val="tx1"/>
                          </a:solidFill>
                          <a:effectLst/>
                          <a:latin typeface="Montserrat Medium" panose="00000600000000000000" pitchFamily="2" charset="0"/>
                          <a:cs typeface="Poppins" panose="00000500000000000000" pitchFamily="2" charset="0"/>
                          <a:sym typeface="Arial"/>
                        </a:rPr>
                        <a:t>1,561</a:t>
                      </a:r>
                    </a:p>
                  </a:txBody>
                  <a:tcPr anchor="ctr"/>
                </a:tc>
                <a:tc>
                  <a:txBody>
                    <a:bodyPr/>
                    <a:lstStyle/>
                    <a:p>
                      <a:pPr algn="ctr"/>
                      <a:r>
                        <a:rPr lang="es-SV" sz="1600" b="1" i="0" u="none" strike="noStrike" cap="none">
                          <a:solidFill>
                            <a:schemeClr val="tx1"/>
                          </a:solidFill>
                          <a:effectLst/>
                          <a:latin typeface="Montserrat Medium" panose="00000600000000000000" pitchFamily="2" charset="0"/>
                          <a:cs typeface="Poppins" panose="00000500000000000000" pitchFamily="2" charset="0"/>
                          <a:sym typeface="Arial"/>
                        </a:rPr>
                        <a:t>996</a:t>
                      </a:r>
                    </a:p>
                  </a:txBody>
                  <a:tcPr anchor="ctr"/>
                </a:tc>
                <a:tc>
                  <a:txBody>
                    <a:bodyPr/>
                    <a:lstStyle/>
                    <a:p>
                      <a:pPr algn="ctr"/>
                      <a:r>
                        <a:rPr lang="es-SV" sz="1600" b="1" i="0" u="none" strike="noStrike" cap="none">
                          <a:solidFill>
                            <a:schemeClr val="tx1"/>
                          </a:solidFill>
                          <a:effectLst/>
                          <a:latin typeface="Montserrat Medium" panose="00000600000000000000" pitchFamily="2" charset="0"/>
                          <a:cs typeface="Poppins" panose="00000500000000000000" pitchFamily="2" charset="0"/>
                          <a:sym typeface="Arial"/>
                        </a:rPr>
                        <a:t>95</a:t>
                      </a:r>
                    </a:p>
                  </a:txBody>
                  <a:tcPr anchor="ctr"/>
                </a:tc>
                <a:extLst>
                  <a:ext uri="{0D108BD9-81ED-4DB2-BD59-A6C34878D82A}">
                    <a16:rowId xmlns:a16="http://schemas.microsoft.com/office/drawing/2014/main" val="2449517539"/>
                  </a:ext>
                </a:extLst>
              </a:tr>
            </a:tbl>
          </a:graphicData>
        </a:graphic>
      </p:graphicFrame>
      <p:sp>
        <p:nvSpPr>
          <p:cNvPr id="80" name="TextBox 78">
            <a:extLst>
              <a:ext uri="{FF2B5EF4-FFF2-40B4-BE49-F238E27FC236}">
                <a16:creationId xmlns:a16="http://schemas.microsoft.com/office/drawing/2014/main" id="{E9FDFB10-90BE-B114-EBC2-4215E23436D1}"/>
              </a:ext>
            </a:extLst>
          </p:cNvPr>
          <p:cNvSpPr txBox="1"/>
          <p:nvPr/>
        </p:nvSpPr>
        <p:spPr>
          <a:xfrm>
            <a:off x="14013040" y="3104767"/>
            <a:ext cx="8359982" cy="52322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rPr>
              <a:t>EVALUACIONES REALIZADAS A PROGRAMAS</a:t>
            </a:r>
          </a:p>
        </p:txBody>
      </p:sp>
      <p:graphicFrame>
        <p:nvGraphicFramePr>
          <p:cNvPr id="81" name="Chart 94">
            <a:extLst>
              <a:ext uri="{FF2B5EF4-FFF2-40B4-BE49-F238E27FC236}">
                <a16:creationId xmlns:a16="http://schemas.microsoft.com/office/drawing/2014/main" id="{E42700D7-7918-43D0-F4E6-16478C8B123E}"/>
              </a:ext>
            </a:extLst>
          </p:cNvPr>
          <p:cNvGraphicFramePr/>
          <p:nvPr>
            <p:extLst>
              <p:ext uri="{D42A27DB-BD31-4B8C-83A1-F6EECF244321}">
                <p14:modId xmlns:p14="http://schemas.microsoft.com/office/powerpoint/2010/main" val="338774559"/>
              </p:ext>
            </p:extLst>
          </p:nvPr>
        </p:nvGraphicFramePr>
        <p:xfrm>
          <a:off x="13849598" y="3828685"/>
          <a:ext cx="6859304" cy="3600114"/>
        </p:xfrm>
        <a:graphic>
          <a:graphicData uri="http://schemas.openxmlformats.org/drawingml/2006/chart">
            <c:chart xmlns:c="http://schemas.openxmlformats.org/drawingml/2006/chart" xmlns:r="http://schemas.openxmlformats.org/officeDocument/2006/relationships" r:id="rId4"/>
          </a:graphicData>
        </a:graphic>
      </p:graphicFrame>
      <p:grpSp>
        <p:nvGrpSpPr>
          <p:cNvPr id="82" name="Grupo 81">
            <a:extLst>
              <a:ext uri="{FF2B5EF4-FFF2-40B4-BE49-F238E27FC236}">
                <a16:creationId xmlns:a16="http://schemas.microsoft.com/office/drawing/2014/main" id="{87B965A4-9BE7-F23E-92F9-486FFD7AFCD1}"/>
              </a:ext>
            </a:extLst>
          </p:cNvPr>
          <p:cNvGrpSpPr/>
          <p:nvPr/>
        </p:nvGrpSpPr>
        <p:grpSpPr>
          <a:xfrm>
            <a:off x="18581750" y="3866882"/>
            <a:ext cx="2056028" cy="791117"/>
            <a:chOff x="19102819" y="9647572"/>
            <a:chExt cx="2436121" cy="791117"/>
          </a:xfrm>
        </p:grpSpPr>
        <p:sp>
          <p:nvSpPr>
            <p:cNvPr id="83" name="TextBox 18">
              <a:extLst>
                <a:ext uri="{FF2B5EF4-FFF2-40B4-BE49-F238E27FC236}">
                  <a16:creationId xmlns:a16="http://schemas.microsoft.com/office/drawing/2014/main" id="{D6A3CF23-5721-8C80-0822-4A9D92576C7E}"/>
                </a:ext>
              </a:extLst>
            </p:cNvPr>
            <p:cNvSpPr txBox="1"/>
            <p:nvPr/>
          </p:nvSpPr>
          <p:spPr>
            <a:xfrm>
              <a:off x="19918028" y="9647572"/>
              <a:ext cx="805703" cy="400110"/>
            </a:xfrm>
            <a:prstGeom prst="rect">
              <a:avLst/>
            </a:prstGeom>
            <a:noFill/>
          </p:spPr>
          <p:txBody>
            <a:bodyPr wrap="none" rtlCol="0" anchor="ctr" anchorCtr="0">
              <a:spAutoFit/>
            </a:bodyPr>
            <a:lstStyle/>
            <a:p>
              <a:pPr algn="ctr" defTabSz="1828434">
                <a:buClrTx/>
              </a:pPr>
              <a:r>
                <a:rPr lang="en-US" sz="2000" kern="1200">
                  <a:solidFill>
                    <a:srgbClr val="132047"/>
                  </a:solidFill>
                  <a:latin typeface="Montserrat Medium" panose="00000600000000000000" pitchFamily="2" charset="0"/>
                  <a:cs typeface="Poppins" pitchFamily="2" charset="77"/>
                </a:rPr>
                <a:t>489</a:t>
              </a:r>
            </a:p>
          </p:txBody>
        </p:sp>
        <p:sp>
          <p:nvSpPr>
            <p:cNvPr id="84" name="TextBox 15">
              <a:extLst>
                <a:ext uri="{FF2B5EF4-FFF2-40B4-BE49-F238E27FC236}">
                  <a16:creationId xmlns:a16="http://schemas.microsoft.com/office/drawing/2014/main" id="{EA5D684B-06DD-7902-08FF-2ABE1C73A52D}"/>
                </a:ext>
              </a:extLst>
            </p:cNvPr>
            <p:cNvSpPr txBox="1"/>
            <p:nvPr/>
          </p:nvSpPr>
          <p:spPr>
            <a:xfrm>
              <a:off x="19102819" y="10038579"/>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META</a:t>
              </a:r>
            </a:p>
          </p:txBody>
        </p:sp>
      </p:grpSp>
      <p:grpSp>
        <p:nvGrpSpPr>
          <p:cNvPr id="85" name="Grupo 84">
            <a:extLst>
              <a:ext uri="{FF2B5EF4-FFF2-40B4-BE49-F238E27FC236}">
                <a16:creationId xmlns:a16="http://schemas.microsoft.com/office/drawing/2014/main" id="{53A535F6-80EF-7526-E7E2-9B0A0F8B744E}"/>
              </a:ext>
            </a:extLst>
          </p:cNvPr>
          <p:cNvGrpSpPr/>
          <p:nvPr/>
        </p:nvGrpSpPr>
        <p:grpSpPr>
          <a:xfrm>
            <a:off x="20213238" y="3834225"/>
            <a:ext cx="2056027" cy="810167"/>
            <a:chOff x="19102820" y="9746090"/>
            <a:chExt cx="2436121" cy="810167"/>
          </a:xfrm>
        </p:grpSpPr>
        <p:sp>
          <p:nvSpPr>
            <p:cNvPr id="86" name="TextBox 18">
              <a:extLst>
                <a:ext uri="{FF2B5EF4-FFF2-40B4-BE49-F238E27FC236}">
                  <a16:creationId xmlns:a16="http://schemas.microsoft.com/office/drawing/2014/main" id="{0D0F2B87-A480-5DBA-6231-D699EA6CB8DC}"/>
                </a:ext>
              </a:extLst>
            </p:cNvPr>
            <p:cNvSpPr txBox="1"/>
            <p:nvPr/>
          </p:nvSpPr>
          <p:spPr>
            <a:xfrm>
              <a:off x="19221552" y="9746090"/>
              <a:ext cx="1990896" cy="400110"/>
            </a:xfrm>
            <a:prstGeom prst="rect">
              <a:avLst/>
            </a:prstGeom>
            <a:noFill/>
          </p:spPr>
          <p:txBody>
            <a:bodyPr wrap="none" rtlCol="0" anchor="ctr" anchorCtr="0">
              <a:spAutoFit/>
            </a:bodyPr>
            <a:lstStyle/>
            <a:p>
              <a:pPr algn="ctr" defTabSz="1828434">
                <a:buClrTx/>
              </a:pPr>
              <a:r>
                <a:rPr lang="en-US" sz="2000" kern="1200">
                  <a:solidFill>
                    <a:srgbClr val="132047"/>
                  </a:solidFill>
                  <a:latin typeface="Montserrat Medium" panose="00000600000000000000" pitchFamily="2" charset="0"/>
                  <a:cs typeface="Poppins" pitchFamily="2" charset="77"/>
                </a:rPr>
                <a:t>434 (88.9%)</a:t>
              </a:r>
            </a:p>
          </p:txBody>
        </p:sp>
        <p:sp>
          <p:nvSpPr>
            <p:cNvPr id="87" name="TextBox 15">
              <a:extLst>
                <a:ext uri="{FF2B5EF4-FFF2-40B4-BE49-F238E27FC236}">
                  <a16:creationId xmlns:a16="http://schemas.microsoft.com/office/drawing/2014/main" id="{82C294B0-A975-FA87-9063-9B31896B7F99}"/>
                </a:ext>
              </a:extLst>
            </p:cNvPr>
            <p:cNvSpPr txBox="1"/>
            <p:nvPr/>
          </p:nvSpPr>
          <p:spPr>
            <a:xfrm>
              <a:off x="19102820" y="10156147"/>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EJECUCIÓN</a:t>
              </a:r>
            </a:p>
          </p:txBody>
        </p:sp>
      </p:grpSp>
      <p:sp>
        <p:nvSpPr>
          <p:cNvPr id="88" name="TextBox 78">
            <a:extLst>
              <a:ext uri="{FF2B5EF4-FFF2-40B4-BE49-F238E27FC236}">
                <a16:creationId xmlns:a16="http://schemas.microsoft.com/office/drawing/2014/main" id="{901C171E-2B50-0C53-A59C-CD249F95DA78}"/>
              </a:ext>
            </a:extLst>
          </p:cNvPr>
          <p:cNvSpPr txBox="1"/>
          <p:nvPr/>
        </p:nvSpPr>
        <p:spPr>
          <a:xfrm>
            <a:off x="3898215" y="8117789"/>
            <a:ext cx="6906058" cy="52322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a:solidFill>
                  <a:srgbClr val="25418D">
                    <a:lumMod val="50000"/>
                  </a:srgbClr>
                </a:solidFill>
                <a:latin typeface="Montserrat Medium" panose="00000600000000000000" pitchFamily="2" charset="0"/>
                <a:ea typeface="League Spartan" charset="0"/>
                <a:cs typeface="Poppins SemiBold" pitchFamily="2" charset="77"/>
              </a:rPr>
              <a:t>FORTALECIMIENTO METODOLÓGICO</a:t>
            </a:r>
            <a:endParaRPr kumimoji="0" lang="en-US" sz="2800" b="1" i="0" u="none" strike="noStrike" kern="0" cap="none" spc="0" normalizeH="0" baseline="0" noProof="0">
              <a:ln>
                <a:noFill/>
              </a:ln>
              <a:solidFill>
                <a:srgbClr val="25418D">
                  <a:lumMod val="50000"/>
                </a:srgbClr>
              </a:solidFill>
              <a:effectLst/>
              <a:uLnTx/>
              <a:uFillTx/>
              <a:latin typeface="Montserrat Medium" panose="00000600000000000000" pitchFamily="2" charset="0"/>
              <a:ea typeface="League Spartan" charset="0"/>
              <a:cs typeface="Poppins SemiBold" pitchFamily="2" charset="77"/>
              <a:sym typeface="Arial"/>
            </a:endParaRPr>
          </a:p>
        </p:txBody>
      </p:sp>
      <p:graphicFrame>
        <p:nvGraphicFramePr>
          <p:cNvPr id="89" name="Chart 94">
            <a:extLst>
              <a:ext uri="{FF2B5EF4-FFF2-40B4-BE49-F238E27FC236}">
                <a16:creationId xmlns:a16="http://schemas.microsoft.com/office/drawing/2014/main" id="{AA7433B5-BD2F-E580-D6AB-26817DFF45A0}"/>
              </a:ext>
            </a:extLst>
          </p:cNvPr>
          <p:cNvGraphicFramePr/>
          <p:nvPr>
            <p:extLst>
              <p:ext uri="{D42A27DB-BD31-4B8C-83A1-F6EECF244321}">
                <p14:modId xmlns:p14="http://schemas.microsoft.com/office/powerpoint/2010/main" val="4013417089"/>
              </p:ext>
            </p:extLst>
          </p:nvPr>
        </p:nvGraphicFramePr>
        <p:xfrm>
          <a:off x="-316181" y="8508674"/>
          <a:ext cx="8621397" cy="3032614"/>
        </p:xfrm>
        <a:graphic>
          <a:graphicData uri="http://schemas.openxmlformats.org/drawingml/2006/chart">
            <c:chart xmlns:c="http://schemas.openxmlformats.org/drawingml/2006/chart" xmlns:r="http://schemas.openxmlformats.org/officeDocument/2006/relationships" r:id="rId5"/>
          </a:graphicData>
        </a:graphic>
      </p:graphicFrame>
      <p:grpSp>
        <p:nvGrpSpPr>
          <p:cNvPr id="90" name="Grupo 89">
            <a:extLst>
              <a:ext uri="{FF2B5EF4-FFF2-40B4-BE49-F238E27FC236}">
                <a16:creationId xmlns:a16="http://schemas.microsoft.com/office/drawing/2014/main" id="{1CFC369B-6672-91DD-4C40-41EC3B01C2B4}"/>
              </a:ext>
            </a:extLst>
          </p:cNvPr>
          <p:cNvGrpSpPr/>
          <p:nvPr/>
        </p:nvGrpSpPr>
        <p:grpSpPr>
          <a:xfrm>
            <a:off x="8977569" y="9111184"/>
            <a:ext cx="2056028" cy="788943"/>
            <a:chOff x="19102820" y="9647572"/>
            <a:chExt cx="2436121" cy="788943"/>
          </a:xfrm>
        </p:grpSpPr>
        <p:sp>
          <p:nvSpPr>
            <p:cNvPr id="91" name="TextBox 18">
              <a:extLst>
                <a:ext uri="{FF2B5EF4-FFF2-40B4-BE49-F238E27FC236}">
                  <a16:creationId xmlns:a16="http://schemas.microsoft.com/office/drawing/2014/main" id="{23BDC93A-E8A4-1CA2-DDFF-410EA2A1A6CD}"/>
                </a:ext>
              </a:extLst>
            </p:cNvPr>
            <p:cNvSpPr txBox="1"/>
            <p:nvPr/>
          </p:nvSpPr>
          <p:spPr>
            <a:xfrm>
              <a:off x="19949368" y="9647572"/>
              <a:ext cx="743025" cy="400110"/>
            </a:xfrm>
            <a:prstGeom prst="rect">
              <a:avLst/>
            </a:prstGeom>
            <a:noFill/>
          </p:spPr>
          <p:txBody>
            <a:bodyPr wrap="none" rtlCol="0" anchor="ctr" anchorCtr="0">
              <a:spAutoFit/>
            </a:bodyPr>
            <a:lstStyle/>
            <a:p>
              <a:pPr algn="ctr" defTabSz="1828434">
                <a:buClrTx/>
              </a:pPr>
              <a:r>
                <a:rPr lang="en-US" sz="2000" kern="1200">
                  <a:solidFill>
                    <a:srgbClr val="132047"/>
                  </a:solidFill>
                  <a:latin typeface="Montserrat Medium" panose="00000600000000000000" pitchFamily="2" charset="0"/>
                  <a:ea typeface="League Spartan" charset="0"/>
                  <a:cs typeface="Poppins" pitchFamily="2" charset="77"/>
                </a:rPr>
                <a:t>225</a:t>
              </a:r>
            </a:p>
          </p:txBody>
        </p:sp>
        <p:sp>
          <p:nvSpPr>
            <p:cNvPr id="92" name="TextBox 15">
              <a:extLst>
                <a:ext uri="{FF2B5EF4-FFF2-40B4-BE49-F238E27FC236}">
                  <a16:creationId xmlns:a16="http://schemas.microsoft.com/office/drawing/2014/main" id="{989A4F59-A540-3B66-5536-5A3C64E634B8}"/>
                </a:ext>
              </a:extLst>
            </p:cNvPr>
            <p:cNvSpPr txBox="1"/>
            <p:nvPr/>
          </p:nvSpPr>
          <p:spPr>
            <a:xfrm>
              <a:off x="19102820" y="10036405"/>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META</a:t>
              </a:r>
            </a:p>
          </p:txBody>
        </p:sp>
      </p:grpSp>
      <p:grpSp>
        <p:nvGrpSpPr>
          <p:cNvPr id="93" name="Grupo 92">
            <a:extLst>
              <a:ext uri="{FF2B5EF4-FFF2-40B4-BE49-F238E27FC236}">
                <a16:creationId xmlns:a16="http://schemas.microsoft.com/office/drawing/2014/main" id="{103A7E97-3C4C-26E6-2DA3-96DD5ABF5EEC}"/>
              </a:ext>
            </a:extLst>
          </p:cNvPr>
          <p:cNvGrpSpPr/>
          <p:nvPr/>
        </p:nvGrpSpPr>
        <p:grpSpPr>
          <a:xfrm>
            <a:off x="10762602" y="9098846"/>
            <a:ext cx="2056027" cy="788943"/>
            <a:chOff x="19102820" y="9647572"/>
            <a:chExt cx="2436121" cy="788943"/>
          </a:xfrm>
        </p:grpSpPr>
        <p:sp>
          <p:nvSpPr>
            <p:cNvPr id="94" name="TextBox 18">
              <a:extLst>
                <a:ext uri="{FF2B5EF4-FFF2-40B4-BE49-F238E27FC236}">
                  <a16:creationId xmlns:a16="http://schemas.microsoft.com/office/drawing/2014/main" id="{CC8DF5A7-440E-7EB1-1BD7-900CAD12F5E1}"/>
                </a:ext>
              </a:extLst>
            </p:cNvPr>
            <p:cNvSpPr txBox="1"/>
            <p:nvPr/>
          </p:nvSpPr>
          <p:spPr>
            <a:xfrm>
              <a:off x="19380517" y="9647572"/>
              <a:ext cx="1880734" cy="400110"/>
            </a:xfrm>
            <a:prstGeom prst="rect">
              <a:avLst/>
            </a:prstGeom>
            <a:noFill/>
          </p:spPr>
          <p:txBody>
            <a:bodyPr wrap="none" rtlCol="0" anchor="ctr" anchorCtr="0">
              <a:spAutoFit/>
            </a:bodyPr>
            <a:lstStyle/>
            <a:p>
              <a:pPr algn="ctr" defTabSz="1828434">
                <a:buClrTx/>
              </a:pPr>
              <a:r>
                <a:rPr lang="en-US" sz="2000" kern="1200">
                  <a:solidFill>
                    <a:srgbClr val="132047"/>
                  </a:solidFill>
                  <a:latin typeface="Montserrat Medium" panose="00000600000000000000" pitchFamily="2" charset="0"/>
                  <a:ea typeface="League Spartan" charset="0"/>
                  <a:cs typeface="Poppins" pitchFamily="2" charset="77"/>
                </a:rPr>
                <a:t>369 (+64%)</a:t>
              </a:r>
            </a:p>
          </p:txBody>
        </p:sp>
        <p:sp>
          <p:nvSpPr>
            <p:cNvPr id="95" name="TextBox 15">
              <a:extLst>
                <a:ext uri="{FF2B5EF4-FFF2-40B4-BE49-F238E27FC236}">
                  <a16:creationId xmlns:a16="http://schemas.microsoft.com/office/drawing/2014/main" id="{5368A77F-97A2-FE92-E3A2-98F5695AAADF}"/>
                </a:ext>
              </a:extLst>
            </p:cNvPr>
            <p:cNvSpPr txBox="1"/>
            <p:nvPr/>
          </p:nvSpPr>
          <p:spPr>
            <a:xfrm>
              <a:off x="19102820" y="10036405"/>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EJECUCIÓN</a:t>
              </a:r>
            </a:p>
          </p:txBody>
        </p:sp>
      </p:grpSp>
      <p:sp>
        <p:nvSpPr>
          <p:cNvPr id="96" name="TextBox 15">
            <a:extLst>
              <a:ext uri="{FF2B5EF4-FFF2-40B4-BE49-F238E27FC236}">
                <a16:creationId xmlns:a16="http://schemas.microsoft.com/office/drawing/2014/main" id="{F1FC285C-A319-2C7D-0F5E-776BD6349BEB}"/>
              </a:ext>
            </a:extLst>
          </p:cNvPr>
          <p:cNvSpPr txBox="1"/>
          <p:nvPr/>
        </p:nvSpPr>
        <p:spPr>
          <a:xfrm>
            <a:off x="8929261" y="10088487"/>
            <a:ext cx="4475163" cy="1055608"/>
          </a:xfrm>
          <a:prstGeom prst="roundRect">
            <a:avLst/>
          </a:prstGeom>
          <a:solidFill>
            <a:schemeClr val="accent3"/>
          </a:solidFill>
        </p:spPr>
        <p:txBody>
          <a:bodyPr wrap="square" rtlCol="0" anchor="t" anchorCtr="0">
            <a:spAutoFit/>
          </a:bodyPr>
          <a:lstStyle/>
          <a:p>
            <a:pPr algn="ctr">
              <a:defRPr/>
            </a:pPr>
            <a:r>
              <a:rPr lang="es-419" sz="3200" kern="1200">
                <a:solidFill>
                  <a:srgbClr val="BCD3EC">
                    <a:lumMod val="10000"/>
                  </a:srgbClr>
                </a:solidFill>
                <a:latin typeface="Montserrat Medium" panose="00000600000000000000" pitchFamily="2" charset="0"/>
                <a:cs typeface="Poppins" pitchFamily="2" charset="77"/>
              </a:rPr>
              <a:t>94% </a:t>
            </a:r>
            <a:r>
              <a:rPr lang="es-419" sz="2400" kern="1200">
                <a:solidFill>
                  <a:srgbClr val="BCD3EC">
                    <a:lumMod val="10000"/>
                  </a:srgbClr>
                </a:solidFill>
                <a:latin typeface="Montserrat Medium" panose="00000600000000000000" pitchFamily="2" charset="0"/>
                <a:cs typeface="Poppins" pitchFamily="2" charset="77"/>
              </a:rPr>
              <a:t>Nivel de</a:t>
            </a:r>
            <a:r>
              <a:rPr lang="es-419" sz="20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s-419" sz="2400" kern="1200">
                <a:solidFill>
                  <a:srgbClr val="BCD3EC">
                    <a:lumMod val="10000"/>
                  </a:srgbClr>
                </a:solidFill>
                <a:latin typeface="Montserrat Medium" panose="00000600000000000000" pitchFamily="2" charset="0"/>
                <a:cs typeface="Poppins" pitchFamily="2" charset="77"/>
              </a:rPr>
              <a:t>satisfacción </a:t>
            </a:r>
          </a:p>
          <a:p>
            <a:pPr algn="ctr">
              <a:defRPr/>
            </a:pPr>
            <a:r>
              <a:rPr lang="es-419" sz="2400" kern="1200">
                <a:solidFill>
                  <a:srgbClr val="BCD3EC">
                    <a:lumMod val="10000"/>
                  </a:srgbClr>
                </a:solidFill>
                <a:latin typeface="Montserrat Medium" panose="00000600000000000000" pitchFamily="2" charset="0"/>
                <a:cs typeface="Poppins" pitchFamily="2" charset="77"/>
              </a:rPr>
              <a:t>de participación</a:t>
            </a:r>
          </a:p>
        </p:txBody>
      </p:sp>
      <p:sp>
        <p:nvSpPr>
          <p:cNvPr id="97" name="TextBox 15">
            <a:extLst>
              <a:ext uri="{FF2B5EF4-FFF2-40B4-BE49-F238E27FC236}">
                <a16:creationId xmlns:a16="http://schemas.microsoft.com/office/drawing/2014/main" id="{302881D5-5943-CA87-26F4-C702F04EE729}"/>
              </a:ext>
            </a:extLst>
          </p:cNvPr>
          <p:cNvSpPr txBox="1"/>
          <p:nvPr/>
        </p:nvSpPr>
        <p:spPr>
          <a:xfrm>
            <a:off x="1227881" y="11606602"/>
            <a:ext cx="2173296" cy="1077218"/>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s-419" sz="2400" b="1" kern="1200">
                <a:solidFill>
                  <a:srgbClr val="BCD3EC">
                    <a:lumMod val="10000"/>
                  </a:srgbClr>
                </a:solidFill>
                <a:latin typeface="Raleway" panose="020B0604020202020204" pitchFamily="2" charset="0"/>
                <a:ea typeface="League Spartan" charset="0"/>
                <a:cs typeface="Poppins" pitchFamily="2" charset="77"/>
              </a:rPr>
              <a:t>MODALIDAD</a:t>
            </a:r>
          </a:p>
          <a:p>
            <a:pPr marL="342900" indent="-342900" defTabSz="1828434">
              <a:buClrTx/>
              <a:buFont typeface="Arial" panose="020B0604020202020204" pitchFamily="34" charset="0"/>
              <a:buChar char="•"/>
              <a:defRPr/>
            </a:pPr>
            <a:r>
              <a:rPr lang="es-419" sz="2000" kern="1200">
                <a:solidFill>
                  <a:srgbClr val="BCD3EC">
                    <a:lumMod val="10000"/>
                  </a:srgbClr>
                </a:solidFill>
                <a:latin typeface="Raleway" panose="020B0604020202020204" pitchFamily="2" charset="0"/>
                <a:cs typeface="Poppins" pitchFamily="2" charset="77"/>
              </a:rPr>
              <a:t>1 Presencial</a:t>
            </a:r>
          </a:p>
          <a:p>
            <a:pPr defTabSz="1828434">
              <a:buClrTx/>
              <a:defRPr/>
            </a:pPr>
            <a:endParaRPr lang="es-419" sz="2000" kern="1200">
              <a:solidFill>
                <a:srgbClr val="BCD3EC">
                  <a:lumMod val="10000"/>
                </a:srgbClr>
              </a:solidFill>
              <a:latin typeface="Raleway" panose="020B0604020202020204" pitchFamily="2" charset="0"/>
              <a:cs typeface="Poppins" pitchFamily="2" charset="77"/>
            </a:endParaRPr>
          </a:p>
        </p:txBody>
      </p:sp>
      <p:sp>
        <p:nvSpPr>
          <p:cNvPr id="98" name="TextBox 15">
            <a:extLst>
              <a:ext uri="{FF2B5EF4-FFF2-40B4-BE49-F238E27FC236}">
                <a16:creationId xmlns:a16="http://schemas.microsoft.com/office/drawing/2014/main" id="{3E4D688A-4262-379C-3000-6730021EFA70}"/>
              </a:ext>
            </a:extLst>
          </p:cNvPr>
          <p:cNvSpPr txBox="1"/>
          <p:nvPr/>
        </p:nvSpPr>
        <p:spPr>
          <a:xfrm>
            <a:off x="3779749" y="12027889"/>
            <a:ext cx="3521574" cy="1015663"/>
          </a:xfrm>
          <a:prstGeom prst="rect">
            <a:avLst/>
          </a:prstGeom>
          <a:noFill/>
        </p:spPr>
        <p:txBody>
          <a:bodyPr wrap="square" rtlCol="0" anchor="ctr" anchorCtr="0">
            <a:spAutoFit/>
          </a:bodyPr>
          <a:lstStyle/>
          <a:p>
            <a:pPr marL="342900" marR="0" lvl="0" indent="-342900"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rgbClr val="BCD3EC">
                    <a:lumMod val="10000"/>
                  </a:srgbClr>
                </a:solidFill>
                <a:effectLst/>
                <a:uLnTx/>
                <a:uFillTx/>
                <a:latin typeface="Raleway" panose="020B0604020202020204" pitchFamily="2" charset="0"/>
                <a:ea typeface="League Spartan" charset="0"/>
                <a:cs typeface="Poppins" pitchFamily="2" charset="77"/>
                <a:sym typeface="Arial"/>
              </a:rPr>
              <a:t>Facilitadores.</a:t>
            </a:r>
          </a:p>
          <a:p>
            <a:pPr marL="342900" marR="0" lvl="0" indent="-342900"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rgbClr val="BCD3EC">
                    <a:lumMod val="10000"/>
                  </a:srgbClr>
                </a:solidFill>
                <a:effectLst/>
                <a:uLnTx/>
                <a:uFillTx/>
                <a:latin typeface="Raleway" panose="020B0604020202020204" pitchFamily="2" charset="0"/>
                <a:ea typeface="League Spartan" charset="0"/>
                <a:cs typeface="Poppins" pitchFamily="2" charset="77"/>
                <a:sym typeface="Arial"/>
              </a:rPr>
              <a:t>Instructores.</a:t>
            </a:r>
          </a:p>
          <a:p>
            <a:pPr marL="342900" marR="0" lvl="0" indent="-342900"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rgbClr val="BCD3EC">
                    <a:lumMod val="10000"/>
                  </a:srgbClr>
                </a:solidFill>
                <a:effectLst/>
                <a:uLnTx/>
                <a:uFillTx/>
                <a:latin typeface="Raleway" panose="020B0604020202020204" pitchFamily="2" charset="0"/>
                <a:ea typeface="League Spartan" charset="0"/>
                <a:cs typeface="Poppins" pitchFamily="2" charset="77"/>
                <a:sym typeface="Arial"/>
              </a:rPr>
              <a:t>Equipo Psicopedagógico</a:t>
            </a:r>
          </a:p>
        </p:txBody>
      </p:sp>
      <p:sp>
        <p:nvSpPr>
          <p:cNvPr id="99" name="TextBox 15">
            <a:extLst>
              <a:ext uri="{FF2B5EF4-FFF2-40B4-BE49-F238E27FC236}">
                <a16:creationId xmlns:a16="http://schemas.microsoft.com/office/drawing/2014/main" id="{8301735B-F2E0-7A9B-8FC3-95013FEBC859}"/>
              </a:ext>
            </a:extLst>
          </p:cNvPr>
          <p:cNvSpPr txBox="1"/>
          <p:nvPr/>
        </p:nvSpPr>
        <p:spPr>
          <a:xfrm>
            <a:off x="7094867" y="12039594"/>
            <a:ext cx="2166115" cy="707886"/>
          </a:xfrm>
          <a:prstGeom prst="rect">
            <a:avLst/>
          </a:prstGeom>
          <a:noFill/>
        </p:spPr>
        <p:txBody>
          <a:bodyPr wrap="square" rtlCol="0" anchor="ctr" anchorCtr="0">
            <a:spAutoFit/>
          </a:bodyPr>
          <a:lstStyle/>
          <a:p>
            <a:pPr marL="342900" marR="0" lvl="0" indent="-342900"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rgbClr val="BCD3EC">
                    <a:lumMod val="10000"/>
                  </a:srgbClr>
                </a:solidFill>
                <a:effectLst/>
                <a:uLnTx/>
                <a:uFillTx/>
                <a:latin typeface="Raleway" panose="020B0604020202020204" pitchFamily="2" charset="0"/>
                <a:ea typeface="League Spartan" charset="0"/>
                <a:cs typeface="Poppins" pitchFamily="2" charset="77"/>
                <a:sym typeface="Arial"/>
              </a:rPr>
              <a:t>49% Hombres</a:t>
            </a:r>
          </a:p>
          <a:p>
            <a:pPr marL="342900" marR="0" lvl="0" indent="-342900"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000" i="0" u="none" strike="noStrike" kern="1200" cap="none" spc="0" normalizeH="0" baseline="0" noProof="0">
                <a:ln>
                  <a:noFill/>
                </a:ln>
                <a:solidFill>
                  <a:srgbClr val="BCD3EC">
                    <a:lumMod val="10000"/>
                  </a:srgbClr>
                </a:solidFill>
                <a:effectLst/>
                <a:uLnTx/>
                <a:uFillTx/>
                <a:latin typeface="Raleway" panose="020B0604020202020204" pitchFamily="2" charset="0"/>
                <a:ea typeface="League Spartan" charset="0"/>
                <a:cs typeface="Poppins" pitchFamily="2" charset="77"/>
                <a:sym typeface="Arial"/>
              </a:rPr>
              <a:t>51%  Mujeres</a:t>
            </a:r>
          </a:p>
        </p:txBody>
      </p:sp>
      <p:sp>
        <p:nvSpPr>
          <p:cNvPr id="101" name="TextBox 78">
            <a:extLst>
              <a:ext uri="{FF2B5EF4-FFF2-40B4-BE49-F238E27FC236}">
                <a16:creationId xmlns:a16="http://schemas.microsoft.com/office/drawing/2014/main" id="{8FA6C4CE-FF5F-69E8-D592-249F609AD876}"/>
              </a:ext>
            </a:extLst>
          </p:cNvPr>
          <p:cNvSpPr txBox="1"/>
          <p:nvPr/>
        </p:nvSpPr>
        <p:spPr>
          <a:xfrm>
            <a:off x="15940313" y="8117789"/>
            <a:ext cx="3942106" cy="523220"/>
          </a:xfrm>
          <a:prstGeom prst="rect">
            <a:avLst/>
          </a:prstGeom>
          <a:noFill/>
        </p:spPr>
        <p:txBody>
          <a:bodyPr wrap="none" rtlCol="0" anchor="b"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SV" sz="2800" b="1">
                <a:solidFill>
                  <a:srgbClr val="25418D">
                    <a:lumMod val="50000"/>
                  </a:srgbClr>
                </a:solidFill>
                <a:latin typeface="Montserrat Medium" panose="00000600000000000000" pitchFamily="2" charset="0"/>
                <a:ea typeface="League Spartan" charset="0"/>
                <a:cs typeface="Poppins SemiBold" pitchFamily="2" charset="77"/>
              </a:rPr>
              <a:t>M</a:t>
            </a:r>
            <a:r>
              <a:rPr lang="es-419" sz="2800" b="1">
                <a:solidFill>
                  <a:srgbClr val="25418D">
                    <a:lumMod val="50000"/>
                  </a:srgbClr>
                </a:solidFill>
                <a:latin typeface="Montserrat Medium" panose="00000600000000000000" pitchFamily="2" charset="0"/>
                <a:ea typeface="League Spartan" charset="0"/>
                <a:cs typeface="Poppins SemiBold" pitchFamily="2" charset="77"/>
              </a:rPr>
              <a:t>ONTO EJECUTADO</a:t>
            </a:r>
          </a:p>
        </p:txBody>
      </p:sp>
      <p:graphicFrame>
        <p:nvGraphicFramePr>
          <p:cNvPr id="105" name="Tabla 6">
            <a:extLst>
              <a:ext uri="{FF2B5EF4-FFF2-40B4-BE49-F238E27FC236}">
                <a16:creationId xmlns:a16="http://schemas.microsoft.com/office/drawing/2014/main" id="{5C5739FE-EAA0-5478-484B-0C3AD2E81876}"/>
              </a:ext>
            </a:extLst>
          </p:cNvPr>
          <p:cNvGraphicFramePr>
            <a:graphicFrameLocks noGrp="1"/>
          </p:cNvGraphicFramePr>
          <p:nvPr>
            <p:extLst>
              <p:ext uri="{D42A27DB-BD31-4B8C-83A1-F6EECF244321}">
                <p14:modId xmlns:p14="http://schemas.microsoft.com/office/powerpoint/2010/main" val="3651132510"/>
              </p:ext>
            </p:extLst>
          </p:nvPr>
        </p:nvGraphicFramePr>
        <p:xfrm>
          <a:off x="19495422" y="5226843"/>
          <a:ext cx="2508452" cy="1388838"/>
        </p:xfrm>
        <a:graphic>
          <a:graphicData uri="http://schemas.openxmlformats.org/drawingml/2006/table">
            <a:tbl>
              <a:tblPr firstRow="1" bandRow="1">
                <a:tableStyleId>{C083E6E3-FA7D-4D7B-A595-EF9225AFEA82}</a:tableStyleId>
              </a:tblPr>
              <a:tblGrid>
                <a:gridCol w="1254226">
                  <a:extLst>
                    <a:ext uri="{9D8B030D-6E8A-4147-A177-3AD203B41FA5}">
                      <a16:colId xmlns:a16="http://schemas.microsoft.com/office/drawing/2014/main" val="160702646"/>
                    </a:ext>
                  </a:extLst>
                </a:gridCol>
                <a:gridCol w="1254226">
                  <a:extLst>
                    <a:ext uri="{9D8B030D-6E8A-4147-A177-3AD203B41FA5}">
                      <a16:colId xmlns:a16="http://schemas.microsoft.com/office/drawing/2014/main" val="3557250245"/>
                    </a:ext>
                  </a:extLst>
                </a:gridCol>
              </a:tblGrid>
              <a:tr h="462946">
                <a:tc>
                  <a:txBody>
                    <a:bodyPr/>
                    <a:lstStyle>
                      <a:lvl1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1pPr>
                      <a:lvl2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2pPr>
                      <a:lvl3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3pPr>
                      <a:lvl4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4pPr>
                      <a:lvl5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5pPr>
                      <a:lvl6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6pPr>
                      <a:lvl7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7pPr>
                      <a:lvl8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8pPr>
                      <a:lvl9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9pPr>
                    </a:lstStyle>
                    <a:p>
                      <a:pPr algn="ctr"/>
                      <a:r>
                        <a:rPr lang="es-MX" sz="1800" b="0" u="none" strike="noStrike" cap="none">
                          <a:solidFill>
                            <a:schemeClr val="tx1"/>
                          </a:solidFill>
                          <a:latin typeface="Montserrat Medium" panose="00000600000000000000" pitchFamily="2" charset="0"/>
                          <a:sym typeface="Arial"/>
                        </a:rPr>
                        <a:t>FC</a:t>
                      </a:r>
                      <a:endParaRPr lang="es-SV" sz="1800" b="0" i="0" u="none" strike="noStrike" cap="none">
                        <a:solidFill>
                          <a:schemeClr val="tx1"/>
                        </a:solidFill>
                        <a:latin typeface="Montserrat Medium" panose="00000600000000000000" pitchFamily="2" charset="0"/>
                        <a:cs typeface="Poppins" panose="00000500000000000000" pitchFamily="2" charset="0"/>
                        <a:sym typeface="Arial"/>
                      </a:endParaRPr>
                    </a:p>
                  </a:txBody>
                  <a:tcPr anchor="b"/>
                </a:tc>
                <a:tc>
                  <a:txBody>
                    <a:bodyPr/>
                    <a:lstStyle>
                      <a:lvl1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1pPr>
                      <a:lvl2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2pPr>
                      <a:lvl3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3pPr>
                      <a:lvl4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4pPr>
                      <a:lvl5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5pPr>
                      <a:lvl6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6pPr>
                      <a:lvl7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7pPr>
                      <a:lvl8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8pPr>
                      <a:lvl9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9pPr>
                    </a:lstStyle>
                    <a:p>
                      <a:pPr algn="ctr"/>
                      <a:r>
                        <a:rPr lang="es-MX" sz="1800" b="0" i="0" u="none" strike="noStrike" cap="none">
                          <a:solidFill>
                            <a:schemeClr val="tx1"/>
                          </a:solidFill>
                          <a:latin typeface="Montserrat Medium" panose="00000600000000000000" pitchFamily="2" charset="0"/>
                          <a:cs typeface="Poppins" panose="00000500000000000000" pitchFamily="2" charset="0"/>
                          <a:sym typeface="Arial"/>
                        </a:rPr>
                        <a:t>79</a:t>
                      </a:r>
                      <a:endParaRPr lang="es-SV" sz="1800" b="0" i="0" u="none" strike="noStrike" cap="none">
                        <a:solidFill>
                          <a:schemeClr val="tx1"/>
                        </a:solidFill>
                        <a:latin typeface="Montserrat Medium" panose="00000600000000000000" pitchFamily="2" charset="0"/>
                        <a:cs typeface="Poppins" panose="00000500000000000000" pitchFamily="2" charset="0"/>
                        <a:sym typeface="Arial"/>
                      </a:endParaRPr>
                    </a:p>
                  </a:txBody>
                  <a:tcPr anchor="b"/>
                </a:tc>
                <a:extLst>
                  <a:ext uri="{0D108BD9-81ED-4DB2-BD59-A6C34878D82A}">
                    <a16:rowId xmlns:a16="http://schemas.microsoft.com/office/drawing/2014/main" val="2064865350"/>
                  </a:ext>
                </a:extLst>
              </a:tr>
              <a:tr h="462946">
                <a:tc>
                  <a:txBody>
                    <a:bodyPr/>
                    <a:lstStyle>
                      <a:lvl1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1pPr>
                      <a:lvl2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2pPr>
                      <a:lvl3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3pPr>
                      <a:lvl4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4pPr>
                      <a:lvl5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5pPr>
                      <a:lvl6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6pPr>
                      <a:lvl7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7pPr>
                      <a:lvl8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8pPr>
                      <a:lvl9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9pPr>
                    </a:lstStyle>
                    <a:p>
                      <a:pPr algn="ctr"/>
                      <a:r>
                        <a:rPr lang="es-MX" sz="1800" b="0" u="none" strike="noStrike" cap="none">
                          <a:solidFill>
                            <a:schemeClr val="tx1"/>
                          </a:solidFill>
                          <a:latin typeface="Montserrat Medium" panose="00000600000000000000" pitchFamily="2" charset="0"/>
                          <a:sym typeface="Arial"/>
                        </a:rPr>
                        <a:t>FI</a:t>
                      </a:r>
                      <a:endParaRPr lang="es-SV" sz="1800" b="0" i="0" u="none" strike="noStrike" cap="none">
                        <a:solidFill>
                          <a:schemeClr val="tx1"/>
                        </a:solidFill>
                        <a:latin typeface="Montserrat Medium" panose="00000600000000000000" pitchFamily="2" charset="0"/>
                        <a:cs typeface="Poppins" panose="00000500000000000000" pitchFamily="2" charset="0"/>
                        <a:sym typeface="Arial"/>
                      </a:endParaRPr>
                    </a:p>
                  </a:txBody>
                  <a:tcPr anchor="b"/>
                </a:tc>
                <a:tc>
                  <a:txBody>
                    <a:bodyPr/>
                    <a:lstStyle>
                      <a:lvl1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1pPr>
                      <a:lvl2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2pPr>
                      <a:lvl3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3pPr>
                      <a:lvl4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4pPr>
                      <a:lvl5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5pPr>
                      <a:lvl6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6pPr>
                      <a:lvl7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7pPr>
                      <a:lvl8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8pPr>
                      <a:lvl9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9pPr>
                    </a:lstStyle>
                    <a:p>
                      <a:pPr algn="ctr"/>
                      <a:r>
                        <a:rPr lang="es-MX" sz="1800" b="0" i="0" u="none" strike="noStrike" cap="none">
                          <a:solidFill>
                            <a:schemeClr val="tx1"/>
                          </a:solidFill>
                          <a:latin typeface="Montserrat Medium" panose="00000600000000000000" pitchFamily="2" charset="0"/>
                          <a:cs typeface="Poppins" panose="00000500000000000000" pitchFamily="2" charset="0"/>
                          <a:sym typeface="Arial"/>
                        </a:rPr>
                        <a:t>313</a:t>
                      </a:r>
                      <a:endParaRPr lang="es-SV" sz="1800" b="0" i="0" u="none" strike="noStrike" cap="none">
                        <a:solidFill>
                          <a:schemeClr val="tx1"/>
                        </a:solidFill>
                        <a:latin typeface="Montserrat Medium" panose="00000600000000000000" pitchFamily="2" charset="0"/>
                        <a:cs typeface="Poppins" panose="00000500000000000000" pitchFamily="2" charset="0"/>
                        <a:sym typeface="Arial"/>
                      </a:endParaRPr>
                    </a:p>
                  </a:txBody>
                  <a:tcPr anchor="b"/>
                </a:tc>
                <a:extLst>
                  <a:ext uri="{0D108BD9-81ED-4DB2-BD59-A6C34878D82A}">
                    <a16:rowId xmlns:a16="http://schemas.microsoft.com/office/drawing/2014/main" val="1114844928"/>
                  </a:ext>
                </a:extLst>
              </a:tr>
              <a:tr h="462946">
                <a:tc>
                  <a:txBody>
                    <a:bodyPr/>
                    <a:lstStyle>
                      <a:lvl1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1pPr>
                      <a:lvl2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2pPr>
                      <a:lvl3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3pPr>
                      <a:lvl4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4pPr>
                      <a:lvl5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5pPr>
                      <a:lvl6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6pPr>
                      <a:lvl7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7pPr>
                      <a:lvl8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8pPr>
                      <a:lvl9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9pPr>
                    </a:lstStyle>
                    <a:p>
                      <a:pPr algn="ctr"/>
                      <a:r>
                        <a:rPr lang="es-MX" sz="1800" b="0" u="none" strike="noStrike" cap="none">
                          <a:solidFill>
                            <a:schemeClr val="tx1"/>
                          </a:solidFill>
                          <a:latin typeface="Montserrat Medium" panose="00000600000000000000" pitchFamily="2" charset="0"/>
                          <a:sym typeface="Arial"/>
                        </a:rPr>
                        <a:t>CFPSB</a:t>
                      </a:r>
                      <a:endParaRPr lang="es-SV" sz="1800" b="0" i="0" u="none" strike="noStrike" cap="none">
                        <a:solidFill>
                          <a:schemeClr val="tx1"/>
                        </a:solidFill>
                        <a:latin typeface="Montserrat Medium" panose="00000600000000000000" pitchFamily="2" charset="0"/>
                        <a:cs typeface="Poppins" panose="00000500000000000000" pitchFamily="2" charset="0"/>
                        <a:sym typeface="Arial"/>
                      </a:endParaRPr>
                    </a:p>
                  </a:txBody>
                  <a:tcPr anchor="b"/>
                </a:tc>
                <a:tc>
                  <a:txBody>
                    <a:bodyPr/>
                    <a:lstStyle>
                      <a:lvl1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1pPr>
                      <a:lvl2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2pPr>
                      <a:lvl3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3pPr>
                      <a:lvl4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4pPr>
                      <a:lvl5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5pPr>
                      <a:lvl6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6pPr>
                      <a:lvl7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7pPr>
                      <a:lvl8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8pPr>
                      <a:lvl9pPr marR="0" algn="l" rtl="0">
                        <a:lnSpc>
                          <a:spcPct val="100000"/>
                        </a:lnSpc>
                        <a:spcBef>
                          <a:spcPts val="0"/>
                        </a:spcBef>
                        <a:spcAft>
                          <a:spcPts val="0"/>
                        </a:spcAft>
                        <a:buClr>
                          <a:srgbClr val="000000"/>
                        </a:buClr>
                        <a:buFont typeface="Arial"/>
                        <a:defRPr sz="3732" b="0" i="0" u="none" strike="noStrike" cap="none">
                          <a:solidFill>
                            <a:schemeClr val="tx1"/>
                          </a:solidFill>
                          <a:latin typeface="Rockwell" panose="02060603020205020403"/>
                          <a:sym typeface="Arial"/>
                        </a:defRPr>
                      </a:lvl9pPr>
                    </a:lstStyle>
                    <a:p>
                      <a:pPr algn="ctr"/>
                      <a:r>
                        <a:rPr lang="es-MX" sz="1800" b="0" i="0" u="none" strike="noStrike" cap="none">
                          <a:solidFill>
                            <a:schemeClr val="tx1"/>
                          </a:solidFill>
                          <a:latin typeface="Montserrat Medium" panose="00000600000000000000" pitchFamily="2" charset="0"/>
                          <a:cs typeface="Poppins" panose="00000500000000000000" pitchFamily="2" charset="0"/>
                          <a:sym typeface="Arial"/>
                        </a:rPr>
                        <a:t>42</a:t>
                      </a:r>
                      <a:endParaRPr lang="es-SV" sz="1800" b="0" i="0" u="none" strike="noStrike" cap="none">
                        <a:solidFill>
                          <a:schemeClr val="tx1"/>
                        </a:solidFill>
                        <a:latin typeface="Montserrat Medium" panose="00000600000000000000" pitchFamily="2" charset="0"/>
                        <a:cs typeface="Poppins" panose="00000500000000000000" pitchFamily="2" charset="0"/>
                        <a:sym typeface="Arial"/>
                      </a:endParaRPr>
                    </a:p>
                  </a:txBody>
                  <a:tcPr anchor="b"/>
                </a:tc>
                <a:extLst>
                  <a:ext uri="{0D108BD9-81ED-4DB2-BD59-A6C34878D82A}">
                    <a16:rowId xmlns:a16="http://schemas.microsoft.com/office/drawing/2014/main" val="1982264851"/>
                  </a:ext>
                </a:extLst>
              </a:tr>
            </a:tbl>
          </a:graphicData>
        </a:graphic>
      </p:graphicFrame>
      <p:grpSp>
        <p:nvGrpSpPr>
          <p:cNvPr id="107" name="Google Shape;9084;p116">
            <a:extLst>
              <a:ext uri="{FF2B5EF4-FFF2-40B4-BE49-F238E27FC236}">
                <a16:creationId xmlns:a16="http://schemas.microsoft.com/office/drawing/2014/main" id="{B265277B-9918-06D9-1497-DB27A2E3C182}"/>
              </a:ext>
            </a:extLst>
          </p:cNvPr>
          <p:cNvGrpSpPr/>
          <p:nvPr/>
        </p:nvGrpSpPr>
        <p:grpSpPr>
          <a:xfrm>
            <a:off x="8323352" y="10240844"/>
            <a:ext cx="521773" cy="663572"/>
            <a:chOff x="-62148800" y="3377700"/>
            <a:chExt cx="311125" cy="316750"/>
          </a:xfrm>
          <a:solidFill>
            <a:srgbClr val="132047"/>
          </a:solidFill>
        </p:grpSpPr>
        <p:sp>
          <p:nvSpPr>
            <p:cNvPr id="108" name="Google Shape;9085;p116">
              <a:extLst>
                <a:ext uri="{FF2B5EF4-FFF2-40B4-BE49-F238E27FC236}">
                  <a16:creationId xmlns:a16="http://schemas.microsoft.com/office/drawing/2014/main" id="{D32D4972-BAF4-A009-0CCD-FEF95EC72EBA}"/>
                </a:ext>
              </a:extLst>
            </p:cNvPr>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086;p116">
              <a:extLst>
                <a:ext uri="{FF2B5EF4-FFF2-40B4-BE49-F238E27FC236}">
                  <a16:creationId xmlns:a16="http://schemas.microsoft.com/office/drawing/2014/main" id="{770AD1C2-6EEA-861A-86A0-84CF3E5B828D}"/>
                </a:ext>
              </a:extLst>
            </p:cNvPr>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TextBox 214">
            <a:extLst>
              <a:ext uri="{FF2B5EF4-FFF2-40B4-BE49-F238E27FC236}">
                <a16:creationId xmlns:a16="http://schemas.microsoft.com/office/drawing/2014/main" id="{56C5EA28-95CD-F37B-845B-C218B5AF1391}"/>
              </a:ext>
            </a:extLst>
          </p:cNvPr>
          <p:cNvSpPr txBox="1"/>
          <p:nvPr/>
        </p:nvSpPr>
        <p:spPr>
          <a:xfrm>
            <a:off x="1007897" y="841162"/>
            <a:ext cx="1665145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defRPr/>
            </a:pPr>
            <a:r>
              <a:rPr lang="es-SV" sz="5400" b="0">
                <a:solidFill>
                  <a:schemeClr val="dk1"/>
                </a:solidFill>
                <a:latin typeface="Kanit ExtraBold"/>
                <a:cs typeface="Kanit ExtraBold"/>
                <a:sym typeface="Baloo 2 ExtraBold"/>
              </a:rPr>
              <a:t>Ejecución Unidad de Monitoreo y Evaluación</a:t>
            </a:r>
            <a:endParaRPr lang="es-419" sz="5400" b="0">
              <a:solidFill>
                <a:schemeClr val="dk1"/>
              </a:solidFill>
              <a:latin typeface="Kanit ExtraBold"/>
              <a:cs typeface="Kanit ExtraBold"/>
              <a:sym typeface="Baloo 2 ExtraBold"/>
            </a:endParaRPr>
          </a:p>
        </p:txBody>
      </p:sp>
      <p:sp>
        <p:nvSpPr>
          <p:cNvPr id="111" name="TextBox 214">
            <a:extLst>
              <a:ext uri="{FF2B5EF4-FFF2-40B4-BE49-F238E27FC236}">
                <a16:creationId xmlns:a16="http://schemas.microsoft.com/office/drawing/2014/main" id="{1E4D6693-09C1-914A-431F-69C44BBD9C20}"/>
              </a:ext>
            </a:extLst>
          </p:cNvPr>
          <p:cNvSpPr txBox="1"/>
          <p:nvPr/>
        </p:nvSpPr>
        <p:spPr>
          <a:xfrm>
            <a:off x="993038" y="1524805"/>
            <a:ext cx="1246821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lgn="l">
              <a:buClr>
                <a:srgbClr val="25418D"/>
              </a:buClr>
              <a:buSzPts val="4200"/>
              <a:defRPr/>
            </a:pPr>
            <a:r>
              <a:rPr lang="en-US" sz="3600" err="1">
                <a:solidFill>
                  <a:schemeClr val="tx2"/>
                </a:solidFill>
                <a:effectLst>
                  <a:outerShdw blurRad="38100" dist="38100" dir="2700000" algn="tl">
                    <a:srgbClr val="000000">
                      <a:alpha val="43137"/>
                    </a:srgbClr>
                  </a:outerShdw>
                </a:effectLst>
                <a:latin typeface="Montserrat Medium" panose="00000600000000000000" pitchFamily="2" charset="0"/>
              </a:rPr>
              <a:t>Resultados</a:t>
            </a:r>
            <a:r>
              <a:rPr lang="en-US" sz="3600">
                <a:solidFill>
                  <a:schemeClr val="tx2"/>
                </a:solidFill>
                <a:effectLst>
                  <a:outerShdw blurRad="38100" dist="38100" dir="2700000" algn="tl">
                    <a:srgbClr val="000000">
                      <a:alpha val="43137"/>
                    </a:srgbClr>
                  </a:outerShdw>
                </a:effectLst>
                <a:latin typeface="Montserrat Medium" panose="00000600000000000000" pitchFamily="2" charset="0"/>
              </a:rPr>
              <a:t> </a:t>
            </a:r>
            <a:r>
              <a:rPr lang="en-US" sz="3600" err="1">
                <a:solidFill>
                  <a:schemeClr val="tx2"/>
                </a:solidFill>
                <a:effectLst>
                  <a:outerShdw blurRad="38100" dist="38100" dir="2700000" algn="tl">
                    <a:srgbClr val="000000">
                      <a:alpha val="43137"/>
                    </a:srgbClr>
                  </a:outerShdw>
                </a:effectLst>
                <a:latin typeface="Montserrat Medium" panose="00000600000000000000" pitchFamily="2" charset="0"/>
              </a:rPr>
              <a:t>acumulados</a:t>
            </a:r>
            <a:r>
              <a:rPr lang="en-US" sz="3600">
                <a:solidFill>
                  <a:schemeClr val="tx2"/>
                </a:solidFill>
                <a:effectLst>
                  <a:outerShdw blurRad="38100" dist="38100" dir="2700000" algn="tl">
                    <a:srgbClr val="000000">
                      <a:alpha val="43137"/>
                    </a:srgbClr>
                  </a:outerShdw>
                </a:effectLst>
                <a:latin typeface="Montserrat Medium" panose="00000600000000000000" pitchFamily="2" charset="0"/>
              </a:rPr>
              <a:t> al 3° </a:t>
            </a:r>
            <a:r>
              <a:rPr lang="en-US" sz="3600" err="1">
                <a:solidFill>
                  <a:schemeClr val="tx2"/>
                </a:solidFill>
                <a:effectLst>
                  <a:outerShdw blurRad="38100" dist="38100" dir="2700000" algn="tl">
                    <a:srgbClr val="000000">
                      <a:alpha val="43137"/>
                    </a:srgbClr>
                  </a:outerShdw>
                </a:effectLst>
                <a:latin typeface="Montserrat Medium" panose="00000600000000000000" pitchFamily="2" charset="0"/>
              </a:rPr>
              <a:t>Trimestre</a:t>
            </a:r>
            <a:r>
              <a:rPr lang="en-US" sz="3600">
                <a:solidFill>
                  <a:schemeClr val="tx2"/>
                </a:solidFill>
                <a:effectLst>
                  <a:outerShdw blurRad="38100" dist="38100" dir="2700000" algn="tl">
                    <a:srgbClr val="000000">
                      <a:alpha val="43137"/>
                    </a:srgbClr>
                  </a:outerShdw>
                </a:effectLst>
                <a:latin typeface="Montserrat Medium" panose="00000600000000000000" pitchFamily="2" charset="0"/>
              </a:rPr>
              <a:t> 2022</a:t>
            </a:r>
          </a:p>
        </p:txBody>
      </p:sp>
      <p:graphicFrame>
        <p:nvGraphicFramePr>
          <p:cNvPr id="112" name="Chart 94">
            <a:extLst>
              <a:ext uri="{FF2B5EF4-FFF2-40B4-BE49-F238E27FC236}">
                <a16:creationId xmlns:a16="http://schemas.microsoft.com/office/drawing/2014/main" id="{6FE554F6-026D-7FA8-3296-E16AE0BACFD1}"/>
              </a:ext>
            </a:extLst>
          </p:cNvPr>
          <p:cNvGraphicFramePr/>
          <p:nvPr>
            <p:extLst>
              <p:ext uri="{D42A27DB-BD31-4B8C-83A1-F6EECF244321}">
                <p14:modId xmlns:p14="http://schemas.microsoft.com/office/powerpoint/2010/main" val="2913391472"/>
              </p:ext>
            </p:extLst>
          </p:nvPr>
        </p:nvGraphicFramePr>
        <p:xfrm>
          <a:off x="248523" y="3787384"/>
          <a:ext cx="8621397" cy="3891104"/>
        </p:xfrm>
        <a:graphic>
          <a:graphicData uri="http://schemas.openxmlformats.org/drawingml/2006/chart">
            <c:chart xmlns:c="http://schemas.openxmlformats.org/drawingml/2006/chart" xmlns:r="http://schemas.openxmlformats.org/officeDocument/2006/relationships" r:id="rId6"/>
          </a:graphicData>
        </a:graphic>
      </p:graphicFrame>
      <p:sp>
        <p:nvSpPr>
          <p:cNvPr id="114" name="CuadroTexto 113">
            <a:extLst>
              <a:ext uri="{FF2B5EF4-FFF2-40B4-BE49-F238E27FC236}">
                <a16:creationId xmlns:a16="http://schemas.microsoft.com/office/drawing/2014/main" id="{10A9E4C2-8024-43D3-1129-FAF81FE66A2E}"/>
              </a:ext>
            </a:extLst>
          </p:cNvPr>
          <p:cNvSpPr txBox="1"/>
          <p:nvPr/>
        </p:nvSpPr>
        <p:spPr>
          <a:xfrm>
            <a:off x="4750985" y="11627569"/>
            <a:ext cx="3521574" cy="461665"/>
          </a:xfrm>
          <a:prstGeom prst="rect">
            <a:avLst/>
          </a:prstGeom>
          <a:noFill/>
        </p:spPr>
        <p:txBody>
          <a:bodyPr wrap="square">
            <a:spAutoFit/>
          </a:bodyPr>
          <a:lstStyle/>
          <a:p>
            <a:pPr algn="ctr" defTabSz="1828434">
              <a:buClrTx/>
              <a:defRPr/>
            </a:pPr>
            <a:r>
              <a:rPr lang="es-419" sz="2400" b="1" kern="1200">
                <a:solidFill>
                  <a:srgbClr val="BCD3EC">
                    <a:lumMod val="10000"/>
                  </a:srgbClr>
                </a:solidFill>
                <a:latin typeface="Raleway" panose="020B0604020202020204" pitchFamily="2" charset="0"/>
                <a:cs typeface="Poppins" pitchFamily="2" charset="77"/>
              </a:rPr>
              <a:t>PARTICIPANTES</a:t>
            </a:r>
          </a:p>
        </p:txBody>
      </p:sp>
      <p:sp>
        <p:nvSpPr>
          <p:cNvPr id="115" name="CuadroTexto 114">
            <a:extLst>
              <a:ext uri="{FF2B5EF4-FFF2-40B4-BE49-F238E27FC236}">
                <a16:creationId xmlns:a16="http://schemas.microsoft.com/office/drawing/2014/main" id="{06A0E315-38D8-253A-8899-71F8A7E30657}"/>
              </a:ext>
            </a:extLst>
          </p:cNvPr>
          <p:cNvSpPr txBox="1"/>
          <p:nvPr/>
        </p:nvSpPr>
        <p:spPr>
          <a:xfrm>
            <a:off x="9498634" y="11498815"/>
            <a:ext cx="3521574" cy="1077218"/>
          </a:xfrm>
          <a:prstGeom prst="rect">
            <a:avLst/>
          </a:prstGeom>
          <a:noFill/>
        </p:spPr>
        <p:txBody>
          <a:bodyPr wrap="square">
            <a:spAutoFit/>
          </a:bodyPr>
          <a:lstStyle/>
          <a:p>
            <a:pPr algn="ctr" defTabSz="1828434">
              <a:buClrTx/>
              <a:defRPr/>
            </a:pPr>
            <a:r>
              <a:rPr lang="es-419" sz="2400" b="1" kern="1200">
                <a:solidFill>
                  <a:srgbClr val="BCD3EC">
                    <a:lumMod val="10000"/>
                  </a:srgbClr>
                </a:solidFill>
                <a:latin typeface="Raleway" panose="020B0604020202020204" pitchFamily="2" charset="0"/>
                <a:cs typeface="Poppins" pitchFamily="2" charset="77"/>
              </a:rPr>
              <a:t>CONTENIDO</a:t>
            </a:r>
          </a:p>
          <a:p>
            <a:pPr marL="342900" indent="-342900" defTabSz="1828434">
              <a:buClrTx/>
              <a:buFont typeface="Arial" panose="020B0604020202020204" pitchFamily="34" charset="0"/>
              <a:buChar char="•"/>
              <a:defRPr/>
            </a:pPr>
            <a:r>
              <a:rPr lang="es-419" sz="2000" kern="1200">
                <a:solidFill>
                  <a:srgbClr val="BCD3EC">
                    <a:lumMod val="10000"/>
                  </a:srgbClr>
                </a:solidFill>
                <a:latin typeface="Raleway" panose="020B0604020202020204" pitchFamily="2" charset="0"/>
                <a:cs typeface="Poppins" pitchFamily="2" charset="77"/>
              </a:rPr>
              <a:t>Elaboración de material didáctico (plan de sesión)</a:t>
            </a:r>
          </a:p>
        </p:txBody>
      </p:sp>
      <p:graphicFrame>
        <p:nvGraphicFramePr>
          <p:cNvPr id="116" name="Chart 25">
            <a:extLst>
              <a:ext uri="{FF2B5EF4-FFF2-40B4-BE49-F238E27FC236}">
                <a16:creationId xmlns:a16="http://schemas.microsoft.com/office/drawing/2014/main" id="{FE3221A2-D939-D396-FD5A-03CAA6CBC825}"/>
              </a:ext>
            </a:extLst>
          </p:cNvPr>
          <p:cNvGraphicFramePr/>
          <p:nvPr>
            <p:extLst>
              <p:ext uri="{D42A27DB-BD31-4B8C-83A1-F6EECF244321}">
                <p14:modId xmlns:p14="http://schemas.microsoft.com/office/powerpoint/2010/main" val="2800283836"/>
              </p:ext>
            </p:extLst>
          </p:nvPr>
        </p:nvGraphicFramePr>
        <p:xfrm>
          <a:off x="13519300" y="8802673"/>
          <a:ext cx="7733847" cy="4478430"/>
        </p:xfrm>
        <a:graphic>
          <a:graphicData uri="http://schemas.openxmlformats.org/drawingml/2006/chart">
            <c:chart xmlns:c="http://schemas.openxmlformats.org/drawingml/2006/chart" xmlns:r="http://schemas.openxmlformats.org/officeDocument/2006/relationships" r:id="rId7"/>
          </a:graphicData>
        </a:graphic>
      </p:graphicFrame>
      <p:sp>
        <p:nvSpPr>
          <p:cNvPr id="117" name="TextBox 18">
            <a:extLst>
              <a:ext uri="{FF2B5EF4-FFF2-40B4-BE49-F238E27FC236}">
                <a16:creationId xmlns:a16="http://schemas.microsoft.com/office/drawing/2014/main" id="{342B5779-DB0C-BC64-DD73-066FF30DBE96}"/>
              </a:ext>
            </a:extLst>
          </p:cNvPr>
          <p:cNvSpPr txBox="1"/>
          <p:nvPr/>
        </p:nvSpPr>
        <p:spPr>
          <a:xfrm>
            <a:off x="20492665" y="8786090"/>
            <a:ext cx="854721" cy="400110"/>
          </a:xfrm>
          <a:prstGeom prst="rect">
            <a:avLst/>
          </a:prstGeom>
          <a:noFill/>
        </p:spPr>
        <p:txBody>
          <a:bodyPr wrap="none" rtlCol="0" anchor="ctr" anchorCtr="0">
            <a:spAutoFit/>
          </a:bodyPr>
          <a:lstStyle/>
          <a:p>
            <a:pPr marL="0" marR="0" lvl="0" indent="0" algn="l" defTabSz="1828434" rtl="0" eaLnBrk="1" fontAlgn="auto" latinLnBrk="0" hangingPunct="1">
              <a:lnSpc>
                <a:spcPct val="100000"/>
              </a:lnSpc>
              <a:spcBef>
                <a:spcPts val="0"/>
              </a:spcBef>
              <a:spcAft>
                <a:spcPts val="0"/>
              </a:spcAft>
              <a:buClrTx/>
              <a:buSzTx/>
              <a:buFont typeface="Arial"/>
              <a:buNone/>
              <a:tabLst/>
              <a:defRPr/>
            </a:pPr>
            <a:r>
              <a:rPr lang="en-US" sz="2000" kern="1200">
                <a:solidFill>
                  <a:schemeClr val="tx1"/>
                </a:solidFill>
                <a:latin typeface="Montserrat Medium" panose="00000600000000000000" pitchFamily="2" charset="0"/>
                <a:ea typeface="League Spartan" charset="0"/>
                <a:cs typeface="Poppins" pitchFamily="2" charset="77"/>
              </a:rPr>
              <a:t>71</a:t>
            </a:r>
            <a:r>
              <a:rPr kumimoji="0" lang="en-US" sz="2000"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.2%</a:t>
            </a:r>
          </a:p>
        </p:txBody>
      </p:sp>
      <p:sp>
        <p:nvSpPr>
          <p:cNvPr id="118" name="TextBox 15">
            <a:extLst>
              <a:ext uri="{FF2B5EF4-FFF2-40B4-BE49-F238E27FC236}">
                <a16:creationId xmlns:a16="http://schemas.microsoft.com/office/drawing/2014/main" id="{F9625F95-D901-F156-9413-5230A56BA76C}"/>
              </a:ext>
            </a:extLst>
          </p:cNvPr>
          <p:cNvSpPr txBox="1"/>
          <p:nvPr/>
        </p:nvSpPr>
        <p:spPr>
          <a:xfrm>
            <a:off x="19667665" y="9133356"/>
            <a:ext cx="2436121" cy="400110"/>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25418D"/>
                </a:solidFill>
                <a:effectLst/>
                <a:uLnTx/>
                <a:uFillTx/>
                <a:latin typeface="Montserrat Medium" panose="00000600000000000000" pitchFamily="2" charset="0"/>
                <a:ea typeface="League Spartan" charset="0"/>
                <a:cs typeface="Poppins" pitchFamily="2" charset="77"/>
                <a:sym typeface="Arial"/>
              </a:rPr>
              <a:t>EJECUCIÓN</a:t>
            </a:r>
          </a:p>
        </p:txBody>
      </p:sp>
    </p:spTree>
    <p:extLst>
      <p:ext uri="{BB962C8B-B14F-4D97-AF65-F5344CB8AC3E}">
        <p14:creationId xmlns:p14="http://schemas.microsoft.com/office/powerpoint/2010/main" val="1425703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43"/>
          <p:cNvSpPr/>
          <p:nvPr/>
        </p:nvSpPr>
        <p:spPr>
          <a:xfrm>
            <a:off x="6474161"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2" name="Google Shape;2182;p43"/>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3" name="Google Shape;2183;p43"/>
          <p:cNvSpPr/>
          <p:nvPr/>
        </p:nvSpPr>
        <p:spPr>
          <a:xfrm>
            <a:off x="20185009"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4" name="Google Shape;2184;p43"/>
          <p:cNvSpPr/>
          <p:nvPr/>
        </p:nvSpPr>
        <p:spPr>
          <a:xfrm>
            <a:off x="1903891"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5" name="Google Shape;2185;p43"/>
          <p:cNvSpPr/>
          <p:nvPr/>
        </p:nvSpPr>
        <p:spPr>
          <a:xfrm>
            <a:off x="4189026"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6" name="Google Shape;2186;p43"/>
          <p:cNvSpPr/>
          <p:nvPr/>
        </p:nvSpPr>
        <p:spPr>
          <a:xfrm>
            <a:off x="17899833"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87" name="Google Shape;2187;p43"/>
          <p:cNvSpPr txBox="1">
            <a:spLocks noGrp="1"/>
          </p:cNvSpPr>
          <p:nvPr>
            <p:ph type="subTitle" idx="1"/>
          </p:nvPr>
        </p:nvSpPr>
        <p:spPr>
          <a:xfrm>
            <a:off x="1935363" y="6601059"/>
            <a:ext cx="20538650" cy="1149301"/>
          </a:xfrm>
          <a:prstGeom prst="rect">
            <a:avLst/>
          </a:prstGeom>
        </p:spPr>
        <p:txBody>
          <a:bodyPr spcFirstLastPara="1" wrap="square" lIns="239938" tIns="243737" rIns="239938" bIns="243737" anchor="t" anchorCtr="0">
            <a:noAutofit/>
          </a:bodyPr>
          <a:lstStyle/>
          <a:p>
            <a:pPr marL="0" indent="0"/>
            <a:r>
              <a:rPr lang="es-SV" sz="7200"/>
              <a:t>Resultados Plan de Gestión</a:t>
            </a:r>
          </a:p>
        </p:txBody>
      </p:sp>
      <p:sp>
        <p:nvSpPr>
          <p:cNvPr id="2188" name="Google Shape;2188;p43"/>
          <p:cNvSpPr txBox="1">
            <a:spLocks noGrp="1"/>
          </p:cNvSpPr>
          <p:nvPr>
            <p:ph type="title"/>
          </p:nvPr>
        </p:nvSpPr>
        <p:spPr>
          <a:xfrm>
            <a:off x="1085850" y="7453658"/>
            <a:ext cx="22413785" cy="2626516"/>
          </a:xfrm>
          <a:prstGeom prst="rect">
            <a:avLst/>
          </a:prstGeom>
        </p:spPr>
        <p:txBody>
          <a:bodyPr spcFirstLastPara="1" wrap="square" lIns="239938" tIns="243737" rIns="239938" bIns="243737" anchor="t" anchorCtr="0">
            <a:noAutofit/>
          </a:bodyPr>
          <a:lstStyle/>
          <a:p>
            <a:r>
              <a:rPr lang="en" sz="11600">
                <a:solidFill>
                  <a:schemeClr val="lt2"/>
                </a:solidFill>
              </a:rPr>
              <a:t>ADMINISTRATIVA</a:t>
            </a:r>
            <a:r>
              <a:rPr lang="en" sz="11600"/>
              <a:t> FINANCIERA</a:t>
            </a:r>
            <a:endParaRPr sz="11600"/>
          </a:p>
        </p:txBody>
      </p:sp>
      <p:sp>
        <p:nvSpPr>
          <p:cNvPr id="2189" name="Google Shape;2189;p43"/>
          <p:cNvSpPr txBox="1">
            <a:spLocks noGrp="1"/>
          </p:cNvSpPr>
          <p:nvPr>
            <p:ph type="title" idx="2"/>
          </p:nvPr>
        </p:nvSpPr>
        <p:spPr>
          <a:xfrm>
            <a:off x="10844908" y="3626442"/>
            <a:ext cx="2687300" cy="2687300"/>
          </a:xfrm>
          <a:prstGeom prst="rect">
            <a:avLst/>
          </a:prstGeom>
        </p:spPr>
        <p:txBody>
          <a:bodyPr spcFirstLastPara="1" wrap="square" lIns="239938" tIns="243737" rIns="239938" bIns="243737" anchor="ctr" anchorCtr="0">
            <a:noAutofit/>
          </a:bodyPr>
          <a:lstStyle/>
          <a:p>
            <a:r>
              <a:rPr lang="en"/>
              <a:t>4</a:t>
            </a:r>
            <a:endParaRPr/>
          </a:p>
        </p:txBody>
      </p:sp>
      <p:sp>
        <p:nvSpPr>
          <p:cNvPr id="2190" name="Google Shape;2190;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1" name="Google Shape;2191;p43"/>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2" name="Google Shape;2192;p43"/>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3" name="Google Shape;2193;p43"/>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4" name="Google Shape;2194;p43"/>
          <p:cNvSpPr/>
          <p:nvPr/>
        </p:nvSpPr>
        <p:spPr>
          <a:xfrm>
            <a:off x="1561470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5" name="Google Shape;2195;p43"/>
          <p:cNvSpPr/>
          <p:nvPr/>
        </p:nvSpPr>
        <p:spPr>
          <a:xfrm>
            <a:off x="17899833"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6" name="Google Shape;2196;p43"/>
          <p:cNvSpPr/>
          <p:nvPr/>
        </p:nvSpPr>
        <p:spPr>
          <a:xfrm>
            <a:off x="4189026"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7" name="Google Shape;2197;p43"/>
          <p:cNvSpPr/>
          <p:nvPr/>
        </p:nvSpPr>
        <p:spPr>
          <a:xfrm>
            <a:off x="17899833"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8" name="Google Shape;2198;p43"/>
          <p:cNvSpPr/>
          <p:nvPr/>
        </p:nvSpPr>
        <p:spPr>
          <a:xfrm>
            <a:off x="20185009" y="2287223"/>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199" name="Google Shape;2199;p43"/>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0" name="Google Shape;2200;p43"/>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1" name="Google Shape;2201;p43"/>
          <p:cNvSpPr/>
          <p:nvPr/>
        </p:nvSpPr>
        <p:spPr>
          <a:xfrm>
            <a:off x="1104443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2" name="Google Shape;2202;p43"/>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3" name="Google Shape;2203;p43"/>
          <p:cNvSpPr/>
          <p:nvPr/>
        </p:nvSpPr>
        <p:spPr>
          <a:xfrm>
            <a:off x="1561470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204" name="Google Shape;2204;p43"/>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205" name="Google Shape;2205;p43"/>
          <p:cNvGrpSpPr/>
          <p:nvPr/>
        </p:nvGrpSpPr>
        <p:grpSpPr>
          <a:xfrm>
            <a:off x="2332335" y="458714"/>
            <a:ext cx="1431880" cy="1828358"/>
            <a:chOff x="2234450" y="-2381700"/>
            <a:chExt cx="404500" cy="518025"/>
          </a:xfrm>
        </p:grpSpPr>
        <p:sp>
          <p:nvSpPr>
            <p:cNvPr id="2206" name="Google Shape;2206;p43"/>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7" name="Google Shape;2207;p43"/>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8" name="Google Shape;2208;p43"/>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09" name="Google Shape;2209;p43"/>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10" name="Google Shape;2210;p43"/>
          <p:cNvGrpSpPr/>
          <p:nvPr/>
        </p:nvGrpSpPr>
        <p:grpSpPr>
          <a:xfrm>
            <a:off x="4617515" y="458714"/>
            <a:ext cx="1431792" cy="1828358"/>
            <a:chOff x="2923850" y="-2381625"/>
            <a:chExt cx="404475" cy="518025"/>
          </a:xfrm>
        </p:grpSpPr>
        <p:sp>
          <p:nvSpPr>
            <p:cNvPr id="2211" name="Google Shape;2211;p43"/>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2" name="Google Shape;2212;p43"/>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3" name="Google Shape;2213;p43"/>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4" name="Google Shape;2214;p43"/>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5" name="Google Shape;2215;p43"/>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6" name="Google Shape;2216;p43"/>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7" name="Google Shape;2217;p43"/>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8" name="Google Shape;2218;p43"/>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19" name="Google Shape;2219;p43"/>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0" name="Google Shape;2220;p43"/>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1" name="Google Shape;2221;p43"/>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222" name="Google Shape;2222;p43"/>
          <p:cNvSpPr/>
          <p:nvPr/>
        </p:nvSpPr>
        <p:spPr>
          <a:xfrm>
            <a:off x="16043156" y="458751"/>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223" name="Google Shape;2223;p43"/>
          <p:cNvGrpSpPr/>
          <p:nvPr/>
        </p:nvGrpSpPr>
        <p:grpSpPr>
          <a:xfrm>
            <a:off x="18360577" y="459349"/>
            <a:ext cx="1365639" cy="1828180"/>
            <a:chOff x="7926140" y="-3342469"/>
            <a:chExt cx="447730" cy="597444"/>
          </a:xfrm>
        </p:grpSpPr>
        <p:sp>
          <p:nvSpPr>
            <p:cNvPr id="2224" name="Google Shape;2224;p43"/>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5" name="Google Shape;2225;p43"/>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6" name="Google Shape;2226;p43"/>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7" name="Google Shape;2227;p43"/>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8" name="Google Shape;2228;p43"/>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29" name="Google Shape;2229;p43"/>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0" name="Google Shape;2230;p43"/>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31" name="Google Shape;2231;p43"/>
          <p:cNvGrpSpPr/>
          <p:nvPr/>
        </p:nvGrpSpPr>
        <p:grpSpPr>
          <a:xfrm>
            <a:off x="18328276" y="2744276"/>
            <a:ext cx="1431862" cy="1828321"/>
            <a:chOff x="855375" y="-1139350"/>
            <a:chExt cx="404525" cy="517975"/>
          </a:xfrm>
        </p:grpSpPr>
        <p:sp>
          <p:nvSpPr>
            <p:cNvPr id="2232" name="Google Shape;2232;p43"/>
            <p:cNvSpPr/>
            <p:nvPr/>
          </p:nvSpPr>
          <p:spPr>
            <a:xfrm>
              <a:off x="855375" y="-1139350"/>
              <a:ext cx="404525" cy="517975"/>
            </a:xfrm>
            <a:custGeom>
              <a:avLst/>
              <a:gdLst/>
              <a:ahLst/>
              <a:cxnLst/>
              <a:rect l="l" t="t" r="r" b="b"/>
              <a:pathLst>
                <a:path w="16181" h="20719" extrusionOk="0">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3" name="Google Shape;2233;p43"/>
            <p:cNvSpPr/>
            <p:nvPr/>
          </p:nvSpPr>
          <p:spPr>
            <a:xfrm>
              <a:off x="1001375" y="-952150"/>
              <a:ext cx="15200" cy="23300"/>
            </a:xfrm>
            <a:custGeom>
              <a:avLst/>
              <a:gdLst/>
              <a:ahLst/>
              <a:cxnLst/>
              <a:rect l="l" t="t" r="r" b="b"/>
              <a:pathLst>
                <a:path w="608" h="932" extrusionOk="0">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4" name="Google Shape;2234;p43"/>
            <p:cNvSpPr/>
            <p:nvPr/>
          </p:nvSpPr>
          <p:spPr>
            <a:xfrm>
              <a:off x="1098700" y="-952150"/>
              <a:ext cx="15200" cy="23300"/>
            </a:xfrm>
            <a:custGeom>
              <a:avLst/>
              <a:gdLst/>
              <a:ahLst/>
              <a:cxnLst/>
              <a:rect l="l" t="t" r="r" b="b"/>
              <a:pathLst>
                <a:path w="608" h="932" extrusionOk="0">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5" name="Google Shape;2235;p43"/>
            <p:cNvSpPr/>
            <p:nvPr/>
          </p:nvSpPr>
          <p:spPr>
            <a:xfrm>
              <a:off x="993275" y="-977175"/>
              <a:ext cx="31450" cy="15200"/>
            </a:xfrm>
            <a:custGeom>
              <a:avLst/>
              <a:gdLst/>
              <a:ahLst/>
              <a:cxnLst/>
              <a:rect l="l" t="t" r="r" b="b"/>
              <a:pathLst>
                <a:path w="1258" h="608" extrusionOk="0">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6" name="Google Shape;2236;p43"/>
            <p:cNvSpPr/>
            <p:nvPr/>
          </p:nvSpPr>
          <p:spPr>
            <a:xfrm>
              <a:off x="1090600" y="-977175"/>
              <a:ext cx="31400" cy="15200"/>
            </a:xfrm>
            <a:custGeom>
              <a:avLst/>
              <a:gdLst/>
              <a:ahLst/>
              <a:cxnLst/>
              <a:rect l="l" t="t" r="r" b="b"/>
              <a:pathLst>
                <a:path w="1256" h="608" extrusionOk="0">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7" name="Google Shape;2237;p43"/>
            <p:cNvSpPr/>
            <p:nvPr/>
          </p:nvSpPr>
          <p:spPr>
            <a:xfrm>
              <a:off x="1013550" y="-907550"/>
              <a:ext cx="88175" cy="47600"/>
            </a:xfrm>
            <a:custGeom>
              <a:avLst/>
              <a:gdLst/>
              <a:ahLst/>
              <a:cxnLst/>
              <a:rect l="l" t="t" r="r" b="b"/>
              <a:pathLst>
                <a:path w="3527" h="1904" extrusionOk="0">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8" name="Google Shape;2238;p43"/>
            <p:cNvSpPr/>
            <p:nvPr/>
          </p:nvSpPr>
          <p:spPr>
            <a:xfrm>
              <a:off x="1050050" y="-652800"/>
              <a:ext cx="15225" cy="15200"/>
            </a:xfrm>
            <a:custGeom>
              <a:avLst/>
              <a:gdLst/>
              <a:ahLst/>
              <a:cxnLst/>
              <a:rect l="l" t="t" r="r" b="b"/>
              <a:pathLst>
                <a:path w="609" h="608" extrusionOk="0">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39" name="Google Shape;2239;p43"/>
            <p:cNvSpPr/>
            <p:nvPr/>
          </p:nvSpPr>
          <p:spPr>
            <a:xfrm>
              <a:off x="1050075" y="-693325"/>
              <a:ext cx="15225" cy="15200"/>
            </a:xfrm>
            <a:custGeom>
              <a:avLst/>
              <a:gdLst/>
              <a:ahLst/>
              <a:cxnLst/>
              <a:rect l="l" t="t" r="r" b="b"/>
              <a:pathLst>
                <a:path w="609" h="608" extrusionOk="0">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0" name="Google Shape;2240;p43"/>
          <p:cNvGrpSpPr/>
          <p:nvPr/>
        </p:nvGrpSpPr>
        <p:grpSpPr>
          <a:xfrm>
            <a:off x="20558437" y="2744181"/>
            <a:ext cx="1542089" cy="1828409"/>
            <a:chOff x="1528625" y="-1139375"/>
            <a:chExt cx="436950" cy="518000"/>
          </a:xfrm>
        </p:grpSpPr>
        <p:sp>
          <p:nvSpPr>
            <p:cNvPr id="2241" name="Google Shape;2241;p43"/>
            <p:cNvSpPr/>
            <p:nvPr/>
          </p:nvSpPr>
          <p:spPr>
            <a:xfrm>
              <a:off x="1528625" y="-1139375"/>
              <a:ext cx="436950" cy="518000"/>
            </a:xfrm>
            <a:custGeom>
              <a:avLst/>
              <a:gdLst/>
              <a:ahLst/>
              <a:cxnLst/>
              <a:rect l="l" t="t" r="r" b="b"/>
              <a:pathLst>
                <a:path w="17478" h="20720" extrusionOk="0">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2" name="Google Shape;2242;p43"/>
            <p:cNvSpPr/>
            <p:nvPr/>
          </p:nvSpPr>
          <p:spPr>
            <a:xfrm>
              <a:off x="1739525" y="-717675"/>
              <a:ext cx="15200" cy="23325"/>
            </a:xfrm>
            <a:custGeom>
              <a:avLst/>
              <a:gdLst/>
              <a:ahLst/>
              <a:cxnLst/>
              <a:rect l="l" t="t" r="r" b="b"/>
              <a:pathLst>
                <a:path w="608" h="933" extrusionOk="0">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3" name="Google Shape;2243;p43"/>
            <p:cNvSpPr/>
            <p:nvPr/>
          </p:nvSpPr>
          <p:spPr>
            <a:xfrm>
              <a:off x="1739525" y="-766350"/>
              <a:ext cx="15200" cy="23300"/>
            </a:xfrm>
            <a:custGeom>
              <a:avLst/>
              <a:gdLst/>
              <a:ahLst/>
              <a:cxnLst/>
              <a:rect l="l" t="t" r="r" b="b"/>
              <a:pathLst>
                <a:path w="608" h="932" extrusionOk="0">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44" name="Google Shape;2244;p43"/>
          <p:cNvGrpSpPr/>
          <p:nvPr/>
        </p:nvGrpSpPr>
        <p:grpSpPr>
          <a:xfrm>
            <a:off x="4650023" y="2744238"/>
            <a:ext cx="1365767" cy="1828321"/>
            <a:chOff x="3621425" y="-1760475"/>
            <a:chExt cx="388250" cy="517975"/>
          </a:xfrm>
        </p:grpSpPr>
        <p:sp>
          <p:nvSpPr>
            <p:cNvPr id="2245" name="Google Shape;2245;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6" name="Google Shape;2246;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7" name="Google Shape;2247;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8" name="Google Shape;2248;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49" name="Google Shape;2249;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0" name="Google Shape;2250;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51" name="Google Shape;2251;p43"/>
          <p:cNvGrpSpPr/>
          <p:nvPr/>
        </p:nvGrpSpPr>
        <p:grpSpPr>
          <a:xfrm>
            <a:off x="6935516" y="11885777"/>
            <a:ext cx="1365751" cy="1828358"/>
            <a:chOff x="863525" y="-1760525"/>
            <a:chExt cx="388275" cy="518025"/>
          </a:xfrm>
        </p:grpSpPr>
        <p:sp>
          <p:nvSpPr>
            <p:cNvPr id="2252" name="Google Shape;2252;p43"/>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3" name="Google Shape;2253;p43"/>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4" name="Google Shape;2254;p43"/>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5" name="Google Shape;2255;p43"/>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6" name="Google Shape;2256;p43"/>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7" name="Google Shape;2257;p43"/>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8" name="Google Shape;2258;p43"/>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59" name="Google Shape;2259;p43"/>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0" name="Google Shape;2260;p43"/>
          <p:cNvGrpSpPr/>
          <p:nvPr/>
        </p:nvGrpSpPr>
        <p:grpSpPr>
          <a:xfrm>
            <a:off x="9187697" y="11885626"/>
            <a:ext cx="1431851" cy="1828473"/>
            <a:chOff x="1544975" y="-1760675"/>
            <a:chExt cx="404400" cy="518175"/>
          </a:xfrm>
        </p:grpSpPr>
        <p:sp>
          <p:nvSpPr>
            <p:cNvPr id="2261" name="Google Shape;2261;p43"/>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2" name="Google Shape;2262;p43"/>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3" name="Google Shape;2263;p43"/>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4" name="Google Shape;2264;p43"/>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5" name="Google Shape;2265;p43"/>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6" name="Google Shape;2266;p43"/>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67" name="Google Shape;2267;p43"/>
          <p:cNvGrpSpPr/>
          <p:nvPr/>
        </p:nvGrpSpPr>
        <p:grpSpPr>
          <a:xfrm>
            <a:off x="11505683" y="11885777"/>
            <a:ext cx="1365719" cy="1828358"/>
            <a:chOff x="2242450" y="-1760600"/>
            <a:chExt cx="388325" cy="518025"/>
          </a:xfrm>
        </p:grpSpPr>
        <p:sp>
          <p:nvSpPr>
            <p:cNvPr id="2268" name="Google Shape;2268;p4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69" name="Google Shape;2269;p4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0" name="Google Shape;2270;p4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1" name="Google Shape;2271;p4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2" name="Google Shape;2272;p4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3" name="Google Shape;2273;p4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74" name="Google Shape;2274;p43"/>
          <p:cNvGrpSpPr/>
          <p:nvPr/>
        </p:nvGrpSpPr>
        <p:grpSpPr>
          <a:xfrm>
            <a:off x="13757981" y="11885817"/>
            <a:ext cx="1431830" cy="1828310"/>
            <a:chOff x="2923900" y="-1760600"/>
            <a:chExt cx="404425" cy="518050"/>
          </a:xfrm>
        </p:grpSpPr>
        <p:sp>
          <p:nvSpPr>
            <p:cNvPr id="2275" name="Google Shape;2275;p43"/>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6" name="Google Shape;2276;p43"/>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7" name="Google Shape;2277;p43"/>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8" name="Google Shape;2278;p43"/>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79" name="Google Shape;2279;p43"/>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0" name="Google Shape;2280;p43"/>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1" name="Google Shape;2281;p43"/>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2" name="Google Shape;2282;p43"/>
          <p:cNvGrpSpPr/>
          <p:nvPr/>
        </p:nvGrpSpPr>
        <p:grpSpPr>
          <a:xfrm>
            <a:off x="16075695" y="11885828"/>
            <a:ext cx="1365767" cy="1828321"/>
            <a:chOff x="3621425" y="-1760475"/>
            <a:chExt cx="388250" cy="517975"/>
          </a:xfrm>
        </p:grpSpPr>
        <p:sp>
          <p:nvSpPr>
            <p:cNvPr id="2283" name="Google Shape;2283;p43"/>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4" name="Google Shape;2284;p43"/>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5" name="Google Shape;2285;p43"/>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6" name="Google Shape;2286;p43"/>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7" name="Google Shape;2287;p43"/>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88" name="Google Shape;2288;p43"/>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289" name="Google Shape;2289;p43"/>
          <p:cNvGrpSpPr/>
          <p:nvPr/>
        </p:nvGrpSpPr>
        <p:grpSpPr>
          <a:xfrm>
            <a:off x="20613312" y="11885674"/>
            <a:ext cx="1431870" cy="1828436"/>
            <a:chOff x="4992400" y="-1760625"/>
            <a:chExt cx="404375" cy="518125"/>
          </a:xfrm>
        </p:grpSpPr>
        <p:sp>
          <p:nvSpPr>
            <p:cNvPr id="2290" name="Google Shape;2290;p43"/>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1" name="Google Shape;2291;p43"/>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2" name="Google Shape;2292;p43"/>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3" name="Google Shape;2293;p43"/>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94" name="Google Shape;2294;p43"/>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0F1835B4-B8E2-E877-897C-DE037183A648}"/>
              </a:ext>
            </a:extLst>
          </p:cNvPr>
          <p:cNvPicPr>
            <a:picLocks noChangeAspect="1"/>
          </p:cNvPicPr>
          <p:nvPr/>
        </p:nvPicPr>
        <p:blipFill>
          <a:blip r:embed="rId3"/>
          <a:stretch>
            <a:fillRect/>
          </a:stretch>
        </p:blipFill>
        <p:spPr>
          <a:xfrm>
            <a:off x="2231834" y="3041526"/>
            <a:ext cx="1630757" cy="891523"/>
          </a:xfrm>
          <a:prstGeom prst="rect">
            <a:avLst/>
          </a:prstGeom>
        </p:spPr>
      </p:pic>
    </p:spTree>
    <p:extLst>
      <p:ext uri="{BB962C8B-B14F-4D97-AF65-F5344CB8AC3E}">
        <p14:creationId xmlns:p14="http://schemas.microsoft.com/office/powerpoint/2010/main" val="2231202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2283624" y="4667426"/>
            <a:ext cx="19246317" cy="2174634"/>
          </a:xfrm>
          <a:prstGeom prst="rect">
            <a:avLst/>
          </a:prstGeom>
        </p:spPr>
        <p:txBody>
          <a:bodyPr spcFirstLastPara="1" wrap="square" lIns="239938" tIns="243737" rIns="239938" bIns="243737" anchor="t" anchorCtr="0">
            <a:noAutofit/>
          </a:bodyPr>
          <a:lstStyle/>
          <a:p>
            <a:r>
              <a:rPr lang="en" sz="18500">
                <a:solidFill>
                  <a:schemeClr val="tx2"/>
                </a:solidFill>
              </a:rPr>
              <a:t>Auditoría</a:t>
            </a:r>
            <a:endParaRPr sz="185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1456166" y="6233132"/>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Interna</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2378241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629DA6A1-DAC0-D9F4-87E5-0276298F7B4C}"/>
              </a:ext>
            </a:extLst>
          </p:cNvPr>
          <p:cNvPicPr>
            <a:picLocks noChangeAspect="1"/>
          </p:cNvPicPr>
          <p:nvPr/>
        </p:nvPicPr>
        <p:blipFill>
          <a:blip r:embed="rId3"/>
          <a:stretch>
            <a:fillRect/>
          </a:stretch>
        </p:blipFill>
        <p:spPr>
          <a:xfrm>
            <a:off x="97968" y="4067820"/>
            <a:ext cx="1630757" cy="1630757"/>
          </a:xfrm>
          <a:prstGeom prst="rect">
            <a:avLst/>
          </a:prstGeom>
        </p:spPr>
      </p:pic>
      <p:sp>
        <p:nvSpPr>
          <p:cNvPr id="56" name="TextBox 214">
            <a:extLst>
              <a:ext uri="{FF2B5EF4-FFF2-40B4-BE49-F238E27FC236}">
                <a16:creationId xmlns:a16="http://schemas.microsoft.com/office/drawing/2014/main" id="{0759FC89-BBC3-0696-8A93-224441A91D71}"/>
              </a:ext>
            </a:extLst>
          </p:cNvPr>
          <p:cNvSpPr txBox="1"/>
          <p:nvPr/>
        </p:nvSpPr>
        <p:spPr>
          <a:xfrm>
            <a:off x="3539820" y="912379"/>
            <a:ext cx="19887854" cy="1015663"/>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6000" b="0">
                <a:solidFill>
                  <a:schemeClr val="tx2"/>
                </a:solidFill>
                <a:latin typeface="Kanit ExtraBold"/>
                <a:cs typeface="Kanit ExtraBold"/>
                <a:sym typeface="Baloo 2 ExtraBold"/>
              </a:rPr>
              <a:t>Ejecución Auditoría Interna</a:t>
            </a:r>
            <a:endParaRPr lang="es-419" sz="6000" b="0">
              <a:solidFill>
                <a:schemeClr val="tx2"/>
              </a:solidFill>
              <a:latin typeface="Kanit ExtraBold"/>
              <a:cs typeface="Kanit ExtraBold"/>
              <a:sym typeface="Baloo 2 ExtraBold"/>
            </a:endParaRPr>
          </a:p>
        </p:txBody>
      </p:sp>
      <p:sp>
        <p:nvSpPr>
          <p:cNvPr id="57" name="TextBox 214">
            <a:extLst>
              <a:ext uri="{FF2B5EF4-FFF2-40B4-BE49-F238E27FC236}">
                <a16:creationId xmlns:a16="http://schemas.microsoft.com/office/drawing/2014/main" id="{C4528541-7A2B-0731-C4FB-8F48636A6AC5}"/>
              </a:ext>
            </a:extLst>
          </p:cNvPr>
          <p:cNvSpPr txBox="1"/>
          <p:nvPr/>
        </p:nvSpPr>
        <p:spPr>
          <a:xfrm>
            <a:off x="12352388" y="1633565"/>
            <a:ext cx="1107528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2" name="TextBox 15">
            <a:extLst>
              <a:ext uri="{FF2B5EF4-FFF2-40B4-BE49-F238E27FC236}">
                <a16:creationId xmlns:a16="http://schemas.microsoft.com/office/drawing/2014/main" id="{38531600-AE7B-DCCD-847C-31D328D23A3A}"/>
              </a:ext>
            </a:extLst>
          </p:cNvPr>
          <p:cNvSpPr txBox="1"/>
          <p:nvPr/>
        </p:nvSpPr>
        <p:spPr>
          <a:xfrm>
            <a:off x="4797267" y="3324036"/>
            <a:ext cx="8282286" cy="523220"/>
          </a:xfrm>
          <a:prstGeom prst="rect">
            <a:avLst/>
          </a:prstGeom>
          <a:noFill/>
        </p:spPr>
        <p:txBody>
          <a:bodyPr wrap="square" rtlCol="0" anchor="ctr" anchorCtr="0">
            <a:spAutoFit/>
          </a:bodyPr>
          <a:lstStyle/>
          <a:p>
            <a:pPr defTabSz="1828434">
              <a:buClrTx/>
              <a:buFontTx/>
              <a:buNone/>
            </a:pPr>
            <a:r>
              <a:rPr lang="en-US" sz="2800" b="1" kern="1200">
                <a:solidFill>
                  <a:srgbClr val="132047"/>
                </a:solidFill>
                <a:latin typeface="Montserrat Medium" panose="00000600000000000000" pitchFamily="2" charset="0"/>
                <a:ea typeface="League Spartan" charset="0"/>
                <a:cs typeface="Poppins" pitchFamily="2" charset="77"/>
              </a:rPr>
              <a:t>SEGUIMIENTO A PARTICIPANTES /CURSOS</a:t>
            </a:r>
          </a:p>
        </p:txBody>
      </p:sp>
      <p:graphicFrame>
        <p:nvGraphicFramePr>
          <p:cNvPr id="3" name="Chart 25">
            <a:extLst>
              <a:ext uri="{FF2B5EF4-FFF2-40B4-BE49-F238E27FC236}">
                <a16:creationId xmlns:a16="http://schemas.microsoft.com/office/drawing/2014/main" id="{F7B99ACB-7492-8BB0-A799-741D5B62AF1C}"/>
              </a:ext>
            </a:extLst>
          </p:cNvPr>
          <p:cNvGraphicFramePr/>
          <p:nvPr>
            <p:extLst>
              <p:ext uri="{D42A27DB-BD31-4B8C-83A1-F6EECF244321}">
                <p14:modId xmlns:p14="http://schemas.microsoft.com/office/powerpoint/2010/main" val="997431632"/>
              </p:ext>
            </p:extLst>
          </p:nvPr>
        </p:nvGraphicFramePr>
        <p:xfrm>
          <a:off x="1942753" y="3829813"/>
          <a:ext cx="12872656" cy="546020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52">
            <a:extLst>
              <a:ext uri="{FF2B5EF4-FFF2-40B4-BE49-F238E27FC236}">
                <a16:creationId xmlns:a16="http://schemas.microsoft.com/office/drawing/2014/main" id="{B46ACC03-5E76-89CC-FD9A-7A7B73B4EC9C}"/>
              </a:ext>
            </a:extLst>
          </p:cNvPr>
          <p:cNvSpPr txBox="1"/>
          <p:nvPr/>
        </p:nvSpPr>
        <p:spPr>
          <a:xfrm>
            <a:off x="15752583" y="7156754"/>
            <a:ext cx="5568551" cy="523220"/>
          </a:xfrm>
          <a:prstGeom prst="rect">
            <a:avLst/>
          </a:prstGeom>
          <a:noFill/>
        </p:spPr>
        <p:txBody>
          <a:bodyPr wrap="square" rtlCol="0" anchor="ctr" anchorCtr="0">
            <a:spAutoFit/>
          </a:bodyPr>
          <a:lstStyle/>
          <a:p>
            <a:pPr algn="ctr" defTabSz="1828434">
              <a:buClrTx/>
            </a:pPr>
            <a:r>
              <a:rPr lang="en-US" sz="2800" b="1" kern="1200">
                <a:solidFill>
                  <a:srgbClr val="132047"/>
                </a:solidFill>
                <a:latin typeface="Montserrat Medium" panose="00000600000000000000" pitchFamily="2" charset="0"/>
                <a:cs typeface="Poppins" pitchFamily="2" charset="77"/>
              </a:rPr>
              <a:t>MONTO EJECUTADO</a:t>
            </a:r>
          </a:p>
        </p:txBody>
      </p:sp>
      <p:graphicFrame>
        <p:nvGraphicFramePr>
          <p:cNvPr id="6" name="Chart 25">
            <a:extLst>
              <a:ext uri="{FF2B5EF4-FFF2-40B4-BE49-F238E27FC236}">
                <a16:creationId xmlns:a16="http://schemas.microsoft.com/office/drawing/2014/main" id="{C327FAB9-61CE-5A6A-AD30-D46A8F191CA0}"/>
              </a:ext>
            </a:extLst>
          </p:cNvPr>
          <p:cNvGraphicFramePr/>
          <p:nvPr>
            <p:extLst>
              <p:ext uri="{D42A27DB-BD31-4B8C-83A1-F6EECF244321}">
                <p14:modId xmlns:p14="http://schemas.microsoft.com/office/powerpoint/2010/main" val="1101885798"/>
              </p:ext>
            </p:extLst>
          </p:nvPr>
        </p:nvGraphicFramePr>
        <p:xfrm>
          <a:off x="14113530" y="7662242"/>
          <a:ext cx="8846658" cy="5720366"/>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upo 6">
            <a:extLst>
              <a:ext uri="{FF2B5EF4-FFF2-40B4-BE49-F238E27FC236}">
                <a16:creationId xmlns:a16="http://schemas.microsoft.com/office/drawing/2014/main" id="{B8154318-9CA0-1E19-A422-64987E6BD143}"/>
              </a:ext>
            </a:extLst>
          </p:cNvPr>
          <p:cNvGrpSpPr/>
          <p:nvPr/>
        </p:nvGrpSpPr>
        <p:grpSpPr>
          <a:xfrm>
            <a:off x="21135230" y="7722485"/>
            <a:ext cx="2436121" cy="889041"/>
            <a:chOff x="19256238" y="8061945"/>
            <a:chExt cx="2436121" cy="889041"/>
          </a:xfrm>
        </p:grpSpPr>
        <p:sp>
          <p:nvSpPr>
            <p:cNvPr id="8" name="TextBox 18">
              <a:extLst>
                <a:ext uri="{FF2B5EF4-FFF2-40B4-BE49-F238E27FC236}">
                  <a16:creationId xmlns:a16="http://schemas.microsoft.com/office/drawing/2014/main" id="{E2DBB53C-4CD4-E350-CD4D-AE156668EA5B}"/>
                </a:ext>
              </a:extLst>
            </p:cNvPr>
            <p:cNvSpPr txBox="1"/>
            <p:nvPr/>
          </p:nvSpPr>
          <p:spPr>
            <a:xfrm>
              <a:off x="19863395" y="8061945"/>
              <a:ext cx="1226618" cy="523220"/>
            </a:xfrm>
            <a:prstGeom prst="rect">
              <a:avLst/>
            </a:prstGeom>
            <a:noFill/>
          </p:spPr>
          <p:txBody>
            <a:bodyPr wrap="none" rtlCol="0" anchor="ctr" anchorCtr="0">
              <a:spAutoFit/>
            </a:bodyPr>
            <a:lstStyle/>
            <a:p>
              <a:pPr algn="ctr" defTabSz="1828434">
                <a:buClrTx/>
              </a:pPr>
              <a:r>
                <a:rPr lang="en-US" sz="2800" kern="1200">
                  <a:solidFill>
                    <a:srgbClr val="132047"/>
                  </a:solidFill>
                  <a:latin typeface="Montserrat Medium" panose="00000600000000000000" pitchFamily="2" charset="0"/>
                  <a:cs typeface="Poppins" pitchFamily="2" charset="77"/>
                </a:rPr>
                <a:t>67.6%</a:t>
              </a:r>
            </a:p>
          </p:txBody>
        </p:sp>
        <p:sp>
          <p:nvSpPr>
            <p:cNvPr id="9" name="TextBox 15">
              <a:extLst>
                <a:ext uri="{FF2B5EF4-FFF2-40B4-BE49-F238E27FC236}">
                  <a16:creationId xmlns:a16="http://schemas.microsoft.com/office/drawing/2014/main" id="{2D99C649-4CE2-574B-61F7-ADF1E56860CC}"/>
                </a:ext>
              </a:extLst>
            </p:cNvPr>
            <p:cNvSpPr txBox="1"/>
            <p:nvPr/>
          </p:nvSpPr>
          <p:spPr>
            <a:xfrm>
              <a:off x="19256238" y="8550876"/>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0A0902"/>
                  </a:solidFill>
                  <a:latin typeface="Montserrat Medium" panose="00000600000000000000" pitchFamily="2" charset="0"/>
                  <a:ea typeface="League Spartan" charset="0"/>
                  <a:cs typeface="Poppins" pitchFamily="2" charset="77"/>
                </a:rPr>
                <a:t>EJECUCIÓN</a:t>
              </a:r>
            </a:p>
          </p:txBody>
        </p:sp>
      </p:grpSp>
      <p:sp>
        <p:nvSpPr>
          <p:cNvPr id="10" name="Rounded Rectangle 12">
            <a:extLst>
              <a:ext uri="{FF2B5EF4-FFF2-40B4-BE49-F238E27FC236}">
                <a16:creationId xmlns:a16="http://schemas.microsoft.com/office/drawing/2014/main" id="{26B802ED-DB45-31C8-BC48-19F3EA5EB85B}"/>
              </a:ext>
            </a:extLst>
          </p:cNvPr>
          <p:cNvSpPr/>
          <p:nvPr/>
        </p:nvSpPr>
        <p:spPr>
          <a:xfrm>
            <a:off x="15234735" y="3637282"/>
            <a:ext cx="8419589" cy="1430990"/>
          </a:xfrm>
          <a:prstGeom prst="roundRect">
            <a:avLst>
              <a:gd name="adj" fmla="val 12821"/>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ontserrat Medium" panose="00000600000000000000" pitchFamily="2" charset="0"/>
              <a:ea typeface="+mn-ea"/>
              <a:cs typeface="+mn-cs"/>
            </a:endParaRPr>
          </a:p>
        </p:txBody>
      </p:sp>
      <p:sp>
        <p:nvSpPr>
          <p:cNvPr id="11" name="Rounded Rectangle 13">
            <a:extLst>
              <a:ext uri="{FF2B5EF4-FFF2-40B4-BE49-F238E27FC236}">
                <a16:creationId xmlns:a16="http://schemas.microsoft.com/office/drawing/2014/main" id="{C4DDA9F9-9556-4129-D9BE-25949FE1FF4C}"/>
              </a:ext>
            </a:extLst>
          </p:cNvPr>
          <p:cNvSpPr/>
          <p:nvPr/>
        </p:nvSpPr>
        <p:spPr>
          <a:xfrm>
            <a:off x="15219675" y="5190837"/>
            <a:ext cx="8433306" cy="1279912"/>
          </a:xfrm>
          <a:prstGeom prst="roundRect">
            <a:avLst>
              <a:gd name="adj" fmla="val 12821"/>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ontserrat Medium" panose="00000600000000000000" pitchFamily="2" charset="0"/>
              <a:ea typeface="+mn-ea"/>
              <a:cs typeface="+mn-cs"/>
            </a:endParaRPr>
          </a:p>
        </p:txBody>
      </p:sp>
      <p:sp>
        <p:nvSpPr>
          <p:cNvPr id="12" name="TextBox 19">
            <a:extLst>
              <a:ext uri="{FF2B5EF4-FFF2-40B4-BE49-F238E27FC236}">
                <a16:creationId xmlns:a16="http://schemas.microsoft.com/office/drawing/2014/main" id="{668C58C3-98C0-1BB1-D5C0-E39CE3EF11E1}"/>
              </a:ext>
            </a:extLst>
          </p:cNvPr>
          <p:cNvSpPr txBox="1"/>
          <p:nvPr/>
        </p:nvSpPr>
        <p:spPr>
          <a:xfrm>
            <a:off x="16734421" y="5203379"/>
            <a:ext cx="5427385" cy="923330"/>
          </a:xfrm>
          <a:prstGeom prst="rect">
            <a:avLst/>
          </a:prstGeom>
          <a:noFill/>
        </p:spPr>
        <p:txBody>
          <a:bodyPr wrap="square" rtlCol="0" anchor="t" anchorCtr="0">
            <a:spAutoFit/>
          </a:bodyPr>
          <a:lstStyle/>
          <a:p>
            <a:r>
              <a:rPr lang="en-US" sz="5400">
                <a:solidFill>
                  <a:schemeClr val="accent3"/>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10</a:t>
            </a:r>
          </a:p>
        </p:txBody>
      </p:sp>
      <p:sp>
        <p:nvSpPr>
          <p:cNvPr id="13" name="Freeform 77">
            <a:extLst>
              <a:ext uri="{FF2B5EF4-FFF2-40B4-BE49-F238E27FC236}">
                <a16:creationId xmlns:a16="http://schemas.microsoft.com/office/drawing/2014/main" id="{B8F6A645-7DEB-CC17-EB6E-3A89B9A3565B}"/>
              </a:ext>
            </a:extLst>
          </p:cNvPr>
          <p:cNvSpPr>
            <a:spLocks noEditPoints="1"/>
          </p:cNvSpPr>
          <p:nvPr/>
        </p:nvSpPr>
        <p:spPr bwMode="auto">
          <a:xfrm>
            <a:off x="15414449" y="3982347"/>
            <a:ext cx="820695" cy="801119"/>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latin typeface="Montserrat Medium" panose="00000600000000000000" pitchFamily="2" charset="0"/>
            </a:endParaRPr>
          </a:p>
        </p:txBody>
      </p:sp>
      <p:sp>
        <p:nvSpPr>
          <p:cNvPr id="14" name="Freeform 77">
            <a:extLst>
              <a:ext uri="{FF2B5EF4-FFF2-40B4-BE49-F238E27FC236}">
                <a16:creationId xmlns:a16="http://schemas.microsoft.com/office/drawing/2014/main" id="{1E9F95D4-92FF-7340-7904-6611029BA470}"/>
              </a:ext>
            </a:extLst>
          </p:cNvPr>
          <p:cNvSpPr>
            <a:spLocks noEditPoints="1"/>
          </p:cNvSpPr>
          <p:nvPr/>
        </p:nvSpPr>
        <p:spPr bwMode="auto">
          <a:xfrm>
            <a:off x="15414940" y="5397835"/>
            <a:ext cx="819713" cy="802449"/>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ontserrat Medium" panose="00000600000000000000" pitchFamily="2" charset="0"/>
            </a:endParaRPr>
          </a:p>
        </p:txBody>
      </p:sp>
      <p:sp>
        <p:nvSpPr>
          <p:cNvPr id="15" name="TextBox 19">
            <a:extLst>
              <a:ext uri="{FF2B5EF4-FFF2-40B4-BE49-F238E27FC236}">
                <a16:creationId xmlns:a16="http://schemas.microsoft.com/office/drawing/2014/main" id="{0E285A7E-7B7E-E1D4-EC9E-3F295E46DEEF}"/>
              </a:ext>
            </a:extLst>
          </p:cNvPr>
          <p:cNvSpPr txBox="1"/>
          <p:nvPr/>
        </p:nvSpPr>
        <p:spPr>
          <a:xfrm>
            <a:off x="16648696" y="3773052"/>
            <a:ext cx="5427385" cy="923330"/>
          </a:xfrm>
          <a:prstGeom prst="rect">
            <a:avLst/>
          </a:prstGeom>
          <a:noFill/>
        </p:spPr>
        <p:txBody>
          <a:bodyPr wrap="square" rtlCol="0" anchor="t" anchorCtr="0">
            <a:spAutoFit/>
          </a:bodyPr>
          <a:lstStyle/>
          <a:p>
            <a:r>
              <a:rPr lang="en-US" sz="5400">
                <a:solidFill>
                  <a:schemeClr val="accent3"/>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23</a:t>
            </a:r>
          </a:p>
        </p:txBody>
      </p:sp>
      <p:sp>
        <p:nvSpPr>
          <p:cNvPr id="18" name="Rounded Rectangle 13">
            <a:extLst>
              <a:ext uri="{FF2B5EF4-FFF2-40B4-BE49-F238E27FC236}">
                <a16:creationId xmlns:a16="http://schemas.microsoft.com/office/drawing/2014/main" id="{55A8281F-CAC6-3B5D-1F85-229B11E2A7D6}"/>
              </a:ext>
            </a:extLst>
          </p:cNvPr>
          <p:cNvSpPr/>
          <p:nvPr/>
        </p:nvSpPr>
        <p:spPr>
          <a:xfrm>
            <a:off x="3559623" y="10109685"/>
            <a:ext cx="10010967" cy="1423290"/>
          </a:xfrm>
          <a:prstGeom prst="roundRect">
            <a:avLst>
              <a:gd name="adj" fmla="val 12821"/>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A0902"/>
              </a:solidFill>
              <a:effectLst/>
              <a:uLnTx/>
              <a:uFillTx/>
              <a:latin typeface="Montserrat Medium" panose="00000600000000000000" pitchFamily="2" charset="0"/>
              <a:ea typeface="+mn-ea"/>
              <a:cs typeface="+mn-cs"/>
            </a:endParaRPr>
          </a:p>
        </p:txBody>
      </p:sp>
      <p:sp>
        <p:nvSpPr>
          <p:cNvPr id="19" name="TextBox 19">
            <a:extLst>
              <a:ext uri="{FF2B5EF4-FFF2-40B4-BE49-F238E27FC236}">
                <a16:creationId xmlns:a16="http://schemas.microsoft.com/office/drawing/2014/main" id="{B493E92A-227B-CE43-4BEA-783CA0654B14}"/>
              </a:ext>
            </a:extLst>
          </p:cNvPr>
          <p:cNvSpPr txBox="1"/>
          <p:nvPr/>
        </p:nvSpPr>
        <p:spPr>
          <a:xfrm>
            <a:off x="4427924" y="10384612"/>
            <a:ext cx="5190194" cy="830997"/>
          </a:xfrm>
          <a:prstGeom prst="rect">
            <a:avLst/>
          </a:prstGeom>
          <a:noFill/>
        </p:spPr>
        <p:txBody>
          <a:bodyPr wrap="square" rtlCol="0" anchor="t" anchorCtr="0">
            <a:spAutoFit/>
          </a:bodyPr>
          <a:lstStyle/>
          <a:p>
            <a:pPr algn="ctr" defTabSz="792000"/>
            <a:r>
              <a:rPr lang="en-US" sz="4800">
                <a:solidFill>
                  <a:schemeClr val="accent3"/>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$3,217,613 </a:t>
            </a:r>
            <a:r>
              <a:rPr lang="en-US" sz="2800" kern="100">
                <a:solidFill>
                  <a:schemeClr val="accent3"/>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(11.9%)</a:t>
            </a:r>
            <a:endParaRPr lang="en-US" sz="4800" kern="100">
              <a:solidFill>
                <a:schemeClr val="accent3"/>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endParaRPr>
          </a:p>
        </p:txBody>
      </p:sp>
      <p:sp>
        <p:nvSpPr>
          <p:cNvPr id="20" name="TextBox 15">
            <a:extLst>
              <a:ext uri="{FF2B5EF4-FFF2-40B4-BE49-F238E27FC236}">
                <a16:creationId xmlns:a16="http://schemas.microsoft.com/office/drawing/2014/main" id="{E458BB53-71A1-24DB-A3BE-67D172600C8F}"/>
              </a:ext>
            </a:extLst>
          </p:cNvPr>
          <p:cNvSpPr txBox="1"/>
          <p:nvPr/>
        </p:nvSpPr>
        <p:spPr>
          <a:xfrm>
            <a:off x="9069890" y="10338433"/>
            <a:ext cx="4555844" cy="954107"/>
          </a:xfrm>
          <a:prstGeom prst="rect">
            <a:avLst/>
          </a:prstGeom>
          <a:noFill/>
        </p:spPr>
        <p:txBody>
          <a:bodyPr wrap="square" rtlCol="0" anchor="t" anchorCtr="0">
            <a:spAutoFit/>
          </a:bodyPr>
          <a:lstStyle/>
          <a:p>
            <a:pPr algn="ctr"/>
            <a:r>
              <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Monto de </a:t>
            </a: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acciones</a:t>
            </a:r>
            <a:r>
              <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p>
          <a:p>
            <a:pPr algn="ct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formativas</a:t>
            </a:r>
            <a:r>
              <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auditadas</a:t>
            </a:r>
            <a:r>
              <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p>
        </p:txBody>
      </p:sp>
      <p:sp>
        <p:nvSpPr>
          <p:cNvPr id="21" name="Freeform 245">
            <a:extLst>
              <a:ext uri="{FF2B5EF4-FFF2-40B4-BE49-F238E27FC236}">
                <a16:creationId xmlns:a16="http://schemas.microsoft.com/office/drawing/2014/main" id="{AE367D90-BBDE-A239-2505-07C01D316E41}"/>
              </a:ext>
            </a:extLst>
          </p:cNvPr>
          <p:cNvSpPr>
            <a:spLocks noEditPoints="1"/>
          </p:cNvSpPr>
          <p:nvPr/>
        </p:nvSpPr>
        <p:spPr bwMode="auto">
          <a:xfrm>
            <a:off x="3851267" y="10413187"/>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A0902"/>
              </a:solidFill>
              <a:effectLst/>
              <a:uLnTx/>
              <a:uFillTx/>
              <a:latin typeface="Montserrat Medium" panose="00000600000000000000" pitchFamily="2" charset="0"/>
            </a:endParaRPr>
          </a:p>
        </p:txBody>
      </p:sp>
      <p:sp>
        <p:nvSpPr>
          <p:cNvPr id="22" name="TextBox 15">
            <a:extLst>
              <a:ext uri="{FF2B5EF4-FFF2-40B4-BE49-F238E27FC236}">
                <a16:creationId xmlns:a16="http://schemas.microsoft.com/office/drawing/2014/main" id="{C5460DD8-F53C-F220-E209-1EC6D84094BD}"/>
              </a:ext>
            </a:extLst>
          </p:cNvPr>
          <p:cNvSpPr txBox="1"/>
          <p:nvPr/>
        </p:nvSpPr>
        <p:spPr>
          <a:xfrm>
            <a:off x="16494319" y="4545254"/>
            <a:ext cx="1244251" cy="369332"/>
          </a:xfrm>
          <a:prstGeom prst="rect">
            <a:avLst/>
          </a:prstGeom>
          <a:noFill/>
        </p:spPr>
        <p:txBody>
          <a:bodyPr wrap="none" rtlCol="0" anchor="t" anchorCtr="0">
            <a:spAutoFit/>
          </a:bodyPr>
          <a:lstStyle/>
          <a:p>
            <a:r>
              <a:rPr lang="en-US" sz="1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23</a:t>
            </a:r>
          </a:p>
        </p:txBody>
      </p:sp>
      <p:sp>
        <p:nvSpPr>
          <p:cNvPr id="23" name="TextBox 15">
            <a:extLst>
              <a:ext uri="{FF2B5EF4-FFF2-40B4-BE49-F238E27FC236}">
                <a16:creationId xmlns:a16="http://schemas.microsoft.com/office/drawing/2014/main" id="{875D2B64-E5E1-57FD-541C-1F276C1FFD4A}"/>
              </a:ext>
            </a:extLst>
          </p:cNvPr>
          <p:cNvSpPr txBox="1"/>
          <p:nvPr/>
        </p:nvSpPr>
        <p:spPr>
          <a:xfrm>
            <a:off x="16567070" y="6021892"/>
            <a:ext cx="1117614" cy="369332"/>
          </a:xfrm>
          <a:prstGeom prst="rect">
            <a:avLst/>
          </a:prstGeom>
          <a:noFill/>
        </p:spPr>
        <p:txBody>
          <a:bodyPr wrap="none" rtlCol="0" anchor="t" anchorCtr="0">
            <a:spAutoFit/>
          </a:bodyPr>
          <a:lstStyle/>
          <a:p>
            <a:r>
              <a:rPr lang="en-US" sz="1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7</a:t>
            </a:r>
          </a:p>
        </p:txBody>
      </p:sp>
      <p:sp>
        <p:nvSpPr>
          <p:cNvPr id="24" name="TextBox 15">
            <a:extLst>
              <a:ext uri="{FF2B5EF4-FFF2-40B4-BE49-F238E27FC236}">
                <a16:creationId xmlns:a16="http://schemas.microsoft.com/office/drawing/2014/main" id="{6214F9D7-378D-4BB1-6B99-D29423107043}"/>
              </a:ext>
            </a:extLst>
          </p:cNvPr>
          <p:cNvSpPr txBox="1"/>
          <p:nvPr/>
        </p:nvSpPr>
        <p:spPr>
          <a:xfrm>
            <a:off x="11422247" y="4817483"/>
            <a:ext cx="2327881" cy="400110"/>
          </a:xfrm>
          <a:prstGeom prst="rect">
            <a:avLst/>
          </a:prstGeom>
          <a:noFill/>
        </p:spPr>
        <p:txBody>
          <a:bodyPr wrap="none" rtlCol="0" anchor="t" anchorCtr="0">
            <a:spAutoFit/>
          </a:bodyPr>
          <a:lstStyle/>
          <a:p>
            <a:r>
              <a:rPr lang="en-US" sz="20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750 (94%)</a:t>
            </a:r>
          </a:p>
        </p:txBody>
      </p:sp>
      <p:sp>
        <p:nvSpPr>
          <p:cNvPr id="25" name="TextBox 15">
            <a:extLst>
              <a:ext uri="{FF2B5EF4-FFF2-40B4-BE49-F238E27FC236}">
                <a16:creationId xmlns:a16="http://schemas.microsoft.com/office/drawing/2014/main" id="{A15B6342-B51A-4A63-4DE1-0AC9E6B4BEEC}"/>
              </a:ext>
            </a:extLst>
          </p:cNvPr>
          <p:cNvSpPr txBox="1"/>
          <p:nvPr/>
        </p:nvSpPr>
        <p:spPr>
          <a:xfrm>
            <a:off x="8379674" y="6621741"/>
            <a:ext cx="2305439" cy="400110"/>
          </a:xfrm>
          <a:prstGeom prst="rect">
            <a:avLst/>
          </a:prstGeom>
          <a:noFill/>
        </p:spPr>
        <p:txBody>
          <a:bodyPr wrap="none" rtlCol="0" anchor="t" anchorCtr="0">
            <a:spAutoFit/>
          </a:bodyPr>
          <a:lstStyle/>
          <a:p>
            <a:r>
              <a:rPr lang="en-US" sz="20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505 (+8%)</a:t>
            </a:r>
          </a:p>
        </p:txBody>
      </p:sp>
      <p:sp>
        <p:nvSpPr>
          <p:cNvPr id="26" name="TextBox 15">
            <a:extLst>
              <a:ext uri="{FF2B5EF4-FFF2-40B4-BE49-F238E27FC236}">
                <a16:creationId xmlns:a16="http://schemas.microsoft.com/office/drawing/2014/main" id="{9802D21A-9DA2-6CB6-8CB7-099602084A62}"/>
              </a:ext>
            </a:extLst>
          </p:cNvPr>
          <p:cNvSpPr txBox="1"/>
          <p:nvPr/>
        </p:nvSpPr>
        <p:spPr>
          <a:xfrm>
            <a:off x="7756282" y="8485531"/>
            <a:ext cx="2340705" cy="400110"/>
          </a:xfrm>
          <a:prstGeom prst="rect">
            <a:avLst/>
          </a:prstGeom>
          <a:noFill/>
        </p:spPr>
        <p:txBody>
          <a:bodyPr wrap="none" rtlCol="0" anchor="t" anchorCtr="0">
            <a:spAutoFit/>
          </a:bodyPr>
          <a:lstStyle/>
          <a:p>
            <a:r>
              <a:rPr lang="en-US" sz="20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460 (+8%)</a:t>
            </a:r>
          </a:p>
        </p:txBody>
      </p:sp>
      <p:sp>
        <p:nvSpPr>
          <p:cNvPr id="27" name="TextBox 15">
            <a:extLst>
              <a:ext uri="{FF2B5EF4-FFF2-40B4-BE49-F238E27FC236}">
                <a16:creationId xmlns:a16="http://schemas.microsoft.com/office/drawing/2014/main" id="{3049BC02-D877-2026-BC7F-0EBFC9941FBC}"/>
              </a:ext>
            </a:extLst>
          </p:cNvPr>
          <p:cNvSpPr txBox="1"/>
          <p:nvPr/>
        </p:nvSpPr>
        <p:spPr>
          <a:xfrm>
            <a:off x="17708430" y="5498672"/>
            <a:ext cx="5504418" cy="523220"/>
          </a:xfrm>
          <a:prstGeom prst="rect">
            <a:avLst/>
          </a:prstGeom>
          <a:noFill/>
        </p:spPr>
        <p:txBody>
          <a:bodyPr wrap="square" rtlCol="0" anchor="t" anchorCtr="0">
            <a:spAutoFit/>
          </a:bodyPr>
          <a:lstStyle/>
          <a:p>
            <a:pPr algn="ct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Consultorías</a:t>
            </a:r>
            <a:r>
              <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realizadas</a:t>
            </a:r>
            <a:endPar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28" name="TextBox 15">
            <a:extLst>
              <a:ext uri="{FF2B5EF4-FFF2-40B4-BE49-F238E27FC236}">
                <a16:creationId xmlns:a16="http://schemas.microsoft.com/office/drawing/2014/main" id="{2A034B1E-B5D4-4340-18AA-CCE3DA0920C1}"/>
              </a:ext>
            </a:extLst>
          </p:cNvPr>
          <p:cNvSpPr txBox="1"/>
          <p:nvPr/>
        </p:nvSpPr>
        <p:spPr>
          <a:xfrm>
            <a:off x="17649105" y="4171180"/>
            <a:ext cx="5504418" cy="523220"/>
          </a:xfrm>
          <a:prstGeom prst="rect">
            <a:avLst/>
          </a:prstGeom>
          <a:noFill/>
        </p:spPr>
        <p:txBody>
          <a:bodyPr wrap="square" rtlCol="0" anchor="t" anchorCtr="0">
            <a:spAutoFit/>
          </a:bodyPr>
          <a:lstStyle/>
          <a:p>
            <a:pPr algn="ct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Auditorías</a:t>
            </a:r>
            <a:r>
              <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800" err="1">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realizadas</a:t>
            </a:r>
            <a:endParaRPr lang="en-US" sz="2800">
              <a:solidFill>
                <a:schemeClr val="accent3"/>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Tree>
    <p:extLst>
      <p:ext uri="{BB962C8B-B14F-4D97-AF65-F5344CB8AC3E}">
        <p14:creationId xmlns:p14="http://schemas.microsoft.com/office/powerpoint/2010/main" val="866214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468608" y="5747646"/>
            <a:ext cx="22298495" cy="2174634"/>
          </a:xfrm>
          <a:prstGeom prst="rect">
            <a:avLst/>
          </a:prstGeom>
        </p:spPr>
        <p:txBody>
          <a:bodyPr spcFirstLastPara="1" wrap="square" lIns="239938" tIns="243737" rIns="239938" bIns="243737" anchor="t" anchorCtr="0">
            <a:noAutofit/>
          </a:bodyPr>
          <a:lstStyle/>
          <a:p>
            <a:r>
              <a:rPr lang="en" sz="11000">
                <a:solidFill>
                  <a:schemeClr val="tx2"/>
                </a:solidFill>
              </a:rPr>
              <a:t>COMUNICACIÓN </a:t>
            </a:r>
            <a:br>
              <a:rPr lang="en" sz="11000">
                <a:solidFill>
                  <a:schemeClr val="tx2"/>
                </a:solidFill>
              </a:rPr>
            </a:br>
            <a:r>
              <a:rPr lang="en" sz="11000">
                <a:solidFill>
                  <a:schemeClr val="tx2"/>
                </a:solidFill>
              </a:rPr>
              <a:t>INSTITUCIONAL</a:t>
            </a:r>
            <a:endParaRPr sz="110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843490" y="4276581"/>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Gerencia de</a:t>
            </a:r>
            <a:endParaRPr sz="16600">
              <a:solidFill>
                <a:schemeClr val="tx1"/>
              </a:solidFill>
              <a:latin typeface="Biograph" panose="02000500000000000000" pitchFamily="50" charset="0"/>
              <a:ea typeface="Biograph" panose="02000500000000000000" pitchFamily="50"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26" name="TextBox 52">
            <a:extLst>
              <a:ext uri="{FF2B5EF4-FFF2-40B4-BE49-F238E27FC236}">
                <a16:creationId xmlns:a16="http://schemas.microsoft.com/office/drawing/2014/main" id="{F0E5B87A-438D-396E-4070-7F89C9E43C3F}"/>
              </a:ext>
            </a:extLst>
          </p:cNvPr>
          <p:cNvSpPr txBox="1"/>
          <p:nvPr/>
        </p:nvSpPr>
        <p:spPr>
          <a:xfrm>
            <a:off x="15456034" y="8322335"/>
            <a:ext cx="4526539"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MONTO EJECUTADO</a:t>
            </a:r>
          </a:p>
        </p:txBody>
      </p:sp>
      <p:graphicFrame>
        <p:nvGraphicFramePr>
          <p:cNvPr id="36" name="Chart 25">
            <a:extLst>
              <a:ext uri="{FF2B5EF4-FFF2-40B4-BE49-F238E27FC236}">
                <a16:creationId xmlns:a16="http://schemas.microsoft.com/office/drawing/2014/main" id="{C8372CB3-EE1C-5D31-FA2F-B8E5CB71E13A}"/>
              </a:ext>
            </a:extLst>
          </p:cNvPr>
          <p:cNvGraphicFramePr/>
          <p:nvPr>
            <p:extLst>
              <p:ext uri="{D42A27DB-BD31-4B8C-83A1-F6EECF244321}">
                <p14:modId xmlns:p14="http://schemas.microsoft.com/office/powerpoint/2010/main" val="1690785847"/>
              </p:ext>
            </p:extLst>
          </p:nvPr>
        </p:nvGraphicFramePr>
        <p:xfrm>
          <a:off x="13016280" y="8721759"/>
          <a:ext cx="8622884" cy="5000100"/>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Box 16">
            <a:extLst>
              <a:ext uri="{FF2B5EF4-FFF2-40B4-BE49-F238E27FC236}">
                <a16:creationId xmlns:a16="http://schemas.microsoft.com/office/drawing/2014/main" id="{F0FA80E0-B061-DC1F-D084-30F478269342}"/>
              </a:ext>
            </a:extLst>
          </p:cNvPr>
          <p:cNvSpPr txBox="1"/>
          <p:nvPr/>
        </p:nvSpPr>
        <p:spPr>
          <a:xfrm>
            <a:off x="13794610" y="2590049"/>
            <a:ext cx="8190842" cy="523220"/>
          </a:xfrm>
          <a:prstGeom prst="rect">
            <a:avLst/>
          </a:prstGeom>
          <a:noFill/>
        </p:spPr>
        <p:txBody>
          <a:bodyPr wrap="square" lIns="91440"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GESTIÓN REDES SOCIALES DE INSAFORP </a:t>
            </a:r>
          </a:p>
        </p:txBody>
      </p:sp>
      <p:sp>
        <p:nvSpPr>
          <p:cNvPr id="63" name="Rounded Rectangle 13">
            <a:extLst>
              <a:ext uri="{FF2B5EF4-FFF2-40B4-BE49-F238E27FC236}">
                <a16:creationId xmlns:a16="http://schemas.microsoft.com/office/drawing/2014/main" id="{63981B98-C9F4-B76A-43C5-06E561E60034}"/>
              </a:ext>
            </a:extLst>
          </p:cNvPr>
          <p:cNvSpPr/>
          <p:nvPr/>
        </p:nvSpPr>
        <p:spPr>
          <a:xfrm>
            <a:off x="2613456" y="6218612"/>
            <a:ext cx="8399488" cy="1417886"/>
          </a:xfrm>
          <a:prstGeom prst="roundRect">
            <a:avLst>
              <a:gd name="adj" fmla="val 12821"/>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ontserrat Medium" panose="00000600000000000000" pitchFamily="2" charset="0"/>
              <a:ea typeface="+mn-ea"/>
              <a:cs typeface="+mn-cs"/>
            </a:endParaRPr>
          </a:p>
        </p:txBody>
      </p:sp>
      <p:sp>
        <p:nvSpPr>
          <p:cNvPr id="3330" name="TextBox 19">
            <a:extLst>
              <a:ext uri="{FF2B5EF4-FFF2-40B4-BE49-F238E27FC236}">
                <a16:creationId xmlns:a16="http://schemas.microsoft.com/office/drawing/2014/main" id="{F4DD8468-E4FD-0A1D-228B-3F97E0F752A8}"/>
              </a:ext>
            </a:extLst>
          </p:cNvPr>
          <p:cNvSpPr txBox="1"/>
          <p:nvPr/>
        </p:nvSpPr>
        <p:spPr>
          <a:xfrm>
            <a:off x="3786475" y="6288611"/>
            <a:ext cx="1346485" cy="830997"/>
          </a:xfrm>
          <a:prstGeom prst="rect">
            <a:avLst/>
          </a:prstGeom>
          <a:noFill/>
        </p:spPr>
        <p:txBody>
          <a:bodyPr wrap="square" rtlCol="0" anchor="t" anchorCtr="0">
            <a:spAutoFit/>
          </a:bodyPr>
          <a:lstStyle/>
          <a:p>
            <a:pPr algn="ctr"/>
            <a:r>
              <a:rPr lang="en-US" sz="4800" b="1">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125</a:t>
            </a:r>
          </a:p>
        </p:txBody>
      </p:sp>
      <p:grpSp>
        <p:nvGrpSpPr>
          <p:cNvPr id="3332" name="Grupo 23">
            <a:extLst>
              <a:ext uri="{FF2B5EF4-FFF2-40B4-BE49-F238E27FC236}">
                <a16:creationId xmlns:a16="http://schemas.microsoft.com/office/drawing/2014/main" id="{FEA20AC5-06AC-FEBD-4B2A-7C0E60AA9665}"/>
              </a:ext>
            </a:extLst>
          </p:cNvPr>
          <p:cNvGrpSpPr/>
          <p:nvPr/>
        </p:nvGrpSpPr>
        <p:grpSpPr>
          <a:xfrm>
            <a:off x="12079610" y="3835020"/>
            <a:ext cx="7465305" cy="3908473"/>
            <a:chOff x="8240361" y="8952039"/>
            <a:chExt cx="6669224" cy="4497955"/>
          </a:xfrm>
        </p:grpSpPr>
        <p:graphicFrame>
          <p:nvGraphicFramePr>
            <p:cNvPr id="3333" name="Chart 41">
              <a:extLst>
                <a:ext uri="{FF2B5EF4-FFF2-40B4-BE49-F238E27FC236}">
                  <a16:creationId xmlns:a16="http://schemas.microsoft.com/office/drawing/2014/main" id="{0389FCBC-DD25-67A9-C40D-7FFFFF02711B}"/>
                </a:ext>
              </a:extLst>
            </p:cNvPr>
            <p:cNvGraphicFramePr/>
            <p:nvPr>
              <p:extLst>
                <p:ext uri="{D42A27DB-BD31-4B8C-83A1-F6EECF244321}">
                  <p14:modId xmlns:p14="http://schemas.microsoft.com/office/powerpoint/2010/main" val="3188085970"/>
                </p:ext>
              </p:extLst>
            </p:nvPr>
          </p:nvGraphicFramePr>
          <p:xfrm>
            <a:off x="8240361" y="8952039"/>
            <a:ext cx="6669224" cy="4497955"/>
          </p:xfrm>
          <a:graphic>
            <a:graphicData uri="http://schemas.openxmlformats.org/drawingml/2006/chart">
              <c:chart xmlns:c="http://schemas.openxmlformats.org/drawingml/2006/chart" xmlns:r="http://schemas.openxmlformats.org/officeDocument/2006/relationships" r:id="rId5"/>
            </a:graphicData>
          </a:graphic>
        </p:graphicFrame>
        <p:grpSp>
          <p:nvGrpSpPr>
            <p:cNvPr id="3334" name="Grupo 24">
              <a:extLst>
                <a:ext uri="{FF2B5EF4-FFF2-40B4-BE49-F238E27FC236}">
                  <a16:creationId xmlns:a16="http://schemas.microsoft.com/office/drawing/2014/main" id="{4EDEA76D-3AA1-2AA2-3B57-51E3B58F34D3}"/>
                </a:ext>
              </a:extLst>
            </p:cNvPr>
            <p:cNvGrpSpPr/>
            <p:nvPr/>
          </p:nvGrpSpPr>
          <p:grpSpPr>
            <a:xfrm>
              <a:off x="8313841" y="9043479"/>
              <a:ext cx="567944" cy="4018885"/>
              <a:chOff x="8313841" y="9043479"/>
              <a:chExt cx="567944" cy="4018885"/>
            </a:xfrm>
          </p:grpSpPr>
          <p:sp>
            <p:nvSpPr>
              <p:cNvPr id="3335" name="Freeform 317">
                <a:extLst>
                  <a:ext uri="{FF2B5EF4-FFF2-40B4-BE49-F238E27FC236}">
                    <a16:creationId xmlns:a16="http://schemas.microsoft.com/office/drawing/2014/main" id="{68B72219-1736-1913-E8BA-AC20B466E121}"/>
                  </a:ext>
                </a:extLst>
              </p:cNvPr>
              <p:cNvSpPr>
                <a:spLocks noEditPoints="1"/>
              </p:cNvSpPr>
              <p:nvPr/>
            </p:nvSpPr>
            <p:spPr bwMode="auto">
              <a:xfrm>
                <a:off x="8313841" y="9043479"/>
                <a:ext cx="509386" cy="653286"/>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11122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sp>
            <p:nvSpPr>
              <p:cNvPr id="3336" name="Freeform 313">
                <a:extLst>
                  <a:ext uri="{FF2B5EF4-FFF2-40B4-BE49-F238E27FC236}">
                    <a16:creationId xmlns:a16="http://schemas.microsoft.com/office/drawing/2014/main" id="{5717A614-D120-8C36-1EFC-A128D470F375}"/>
                  </a:ext>
                </a:extLst>
              </p:cNvPr>
              <p:cNvSpPr>
                <a:spLocks noEditPoints="1"/>
              </p:cNvSpPr>
              <p:nvPr/>
            </p:nvSpPr>
            <p:spPr bwMode="auto">
              <a:xfrm>
                <a:off x="8313841" y="9836495"/>
                <a:ext cx="509386" cy="628045"/>
              </a:xfrm>
              <a:custGeom>
                <a:avLst/>
                <a:gdLst>
                  <a:gd name="T0" fmla="*/ 86 w 176"/>
                  <a:gd name="T1" fmla="*/ 72 h 176"/>
                  <a:gd name="T2" fmla="*/ 93 w 176"/>
                  <a:gd name="T3" fmla="*/ 54 h 176"/>
                  <a:gd name="T4" fmla="*/ 84 w 176"/>
                  <a:gd name="T5" fmla="*/ 48 h 176"/>
                  <a:gd name="T6" fmla="*/ 78 w 176"/>
                  <a:gd name="T7" fmla="*/ 65 h 176"/>
                  <a:gd name="T8" fmla="*/ 83 w 176"/>
                  <a:gd name="T9" fmla="*/ 54 h 176"/>
                  <a:gd name="T10" fmla="*/ 88 w 176"/>
                  <a:gd name="T11" fmla="*/ 54 h 176"/>
                  <a:gd name="T12" fmla="*/ 85 w 176"/>
                  <a:gd name="T13" fmla="*/ 68 h 176"/>
                  <a:gd name="T14" fmla="*/ 83 w 176"/>
                  <a:gd name="T15" fmla="*/ 54 h 176"/>
                  <a:gd name="T16" fmla="*/ 107 w 176"/>
                  <a:gd name="T17" fmla="*/ 69 h 176"/>
                  <a:gd name="T18" fmla="*/ 112 w 176"/>
                  <a:gd name="T19" fmla="*/ 71 h 176"/>
                  <a:gd name="T20" fmla="*/ 107 w 176"/>
                  <a:gd name="T21" fmla="*/ 48 h 176"/>
                  <a:gd name="T22" fmla="*/ 104 w 176"/>
                  <a:gd name="T23" fmla="*/ 68 h 176"/>
                  <a:gd name="T24" fmla="*/ 102 w 176"/>
                  <a:gd name="T25" fmla="*/ 48 h 176"/>
                  <a:gd name="T26" fmla="*/ 97 w 176"/>
                  <a:gd name="T27" fmla="*/ 68 h 176"/>
                  <a:gd name="T28" fmla="*/ 65 w 176"/>
                  <a:gd name="T29" fmla="*/ 71 h 176"/>
                  <a:gd name="T30" fmla="*/ 71 w 176"/>
                  <a:gd name="T31" fmla="*/ 59 h 176"/>
                  <a:gd name="T32" fmla="*/ 72 w 176"/>
                  <a:gd name="T33" fmla="*/ 40 h 176"/>
                  <a:gd name="T34" fmla="*/ 64 w 176"/>
                  <a:gd name="T35" fmla="*/ 40 h 176"/>
                  <a:gd name="T36" fmla="*/ 65 w 176"/>
                  <a:gd name="T37" fmla="*/ 59 h 176"/>
                  <a:gd name="T38" fmla="*/ 98 w 176"/>
                  <a:gd name="T39" fmla="*/ 99 h 176"/>
                  <a:gd name="T40" fmla="*/ 95 w 176"/>
                  <a:gd name="T41" fmla="*/ 116 h 176"/>
                  <a:gd name="T42" fmla="*/ 100 w 176"/>
                  <a:gd name="T43" fmla="*/ 115 h 176"/>
                  <a:gd name="T44" fmla="*/ 98 w 176"/>
                  <a:gd name="T45" fmla="*/ 99 h 176"/>
                  <a:gd name="T46" fmla="*/ 0 w 176"/>
                  <a:gd name="T47" fmla="*/ 88 h 176"/>
                  <a:gd name="T48" fmla="*/ 176 w 176"/>
                  <a:gd name="T49" fmla="*/ 88 h 176"/>
                  <a:gd name="T50" fmla="*/ 88 w 176"/>
                  <a:gd name="T51" fmla="*/ 168 h 176"/>
                  <a:gd name="T52" fmla="*/ 88 w 176"/>
                  <a:gd name="T53" fmla="*/ 8 h 176"/>
                  <a:gd name="T54" fmla="*/ 88 w 176"/>
                  <a:gd name="T55" fmla="*/ 168 h 176"/>
                  <a:gd name="T56" fmla="*/ 88 w 176"/>
                  <a:gd name="T57" fmla="*/ 76 h 176"/>
                  <a:gd name="T58" fmla="*/ 45 w 176"/>
                  <a:gd name="T59" fmla="*/ 89 h 176"/>
                  <a:gd name="T60" fmla="*/ 45 w 176"/>
                  <a:gd name="T61" fmla="*/ 119 h 176"/>
                  <a:gd name="T62" fmla="*/ 88 w 176"/>
                  <a:gd name="T63" fmla="*/ 132 h 176"/>
                  <a:gd name="T64" fmla="*/ 131 w 176"/>
                  <a:gd name="T65" fmla="*/ 119 h 176"/>
                  <a:gd name="T66" fmla="*/ 131 w 176"/>
                  <a:gd name="T67" fmla="*/ 89 h 176"/>
                  <a:gd name="T68" fmla="*/ 70 w 176"/>
                  <a:gd name="T69" fmla="*/ 90 h 176"/>
                  <a:gd name="T70" fmla="*/ 64 w 176"/>
                  <a:gd name="T71" fmla="*/ 121 h 176"/>
                  <a:gd name="T72" fmla="*/ 58 w 176"/>
                  <a:gd name="T73" fmla="*/ 90 h 176"/>
                  <a:gd name="T74" fmla="*/ 52 w 176"/>
                  <a:gd name="T75" fmla="*/ 85 h 176"/>
                  <a:gd name="T76" fmla="*/ 70 w 176"/>
                  <a:gd name="T77" fmla="*/ 90 h 176"/>
                  <a:gd name="T78" fmla="*/ 81 w 176"/>
                  <a:gd name="T79" fmla="*/ 121 h 176"/>
                  <a:gd name="T80" fmla="*/ 75 w 176"/>
                  <a:gd name="T81" fmla="*/ 122 h 176"/>
                  <a:gd name="T82" fmla="*/ 71 w 176"/>
                  <a:gd name="T83" fmla="*/ 94 h 176"/>
                  <a:gd name="T84" fmla="*/ 76 w 176"/>
                  <a:gd name="T85" fmla="*/ 117 h 176"/>
                  <a:gd name="T86" fmla="*/ 81 w 176"/>
                  <a:gd name="T87" fmla="*/ 116 h 176"/>
                  <a:gd name="T88" fmla="*/ 86 w 176"/>
                  <a:gd name="T89" fmla="*/ 94 h 176"/>
                  <a:gd name="T90" fmla="*/ 105 w 176"/>
                  <a:gd name="T91" fmla="*/ 115 h 176"/>
                  <a:gd name="T92" fmla="*/ 95 w 176"/>
                  <a:gd name="T93" fmla="*/ 119 h 176"/>
                  <a:gd name="T94" fmla="*/ 90 w 176"/>
                  <a:gd name="T95" fmla="*/ 121 h 176"/>
                  <a:gd name="T96" fmla="*/ 95 w 176"/>
                  <a:gd name="T97" fmla="*/ 85 h 176"/>
                  <a:gd name="T98" fmla="*/ 101 w 176"/>
                  <a:gd name="T99" fmla="*/ 94 h 176"/>
                  <a:gd name="T100" fmla="*/ 105 w 176"/>
                  <a:gd name="T101" fmla="*/ 115 h 176"/>
                  <a:gd name="T102" fmla="*/ 125 w 176"/>
                  <a:gd name="T103" fmla="*/ 109 h 176"/>
                  <a:gd name="T104" fmla="*/ 114 w 176"/>
                  <a:gd name="T105" fmla="*/ 115 h 176"/>
                  <a:gd name="T106" fmla="*/ 119 w 176"/>
                  <a:gd name="T107" fmla="*/ 115 h 176"/>
                  <a:gd name="T108" fmla="*/ 125 w 176"/>
                  <a:gd name="T109" fmla="*/ 112 h 176"/>
                  <a:gd name="T110" fmla="*/ 117 w 176"/>
                  <a:gd name="T111" fmla="*/ 122 h 176"/>
                  <a:gd name="T112" fmla="*/ 109 w 176"/>
                  <a:gd name="T113" fmla="*/ 101 h 176"/>
                  <a:gd name="T114" fmla="*/ 125 w 176"/>
                  <a:gd name="T115" fmla="*/ 101 h 176"/>
                  <a:gd name="T116" fmla="*/ 114 w 176"/>
                  <a:gd name="T117" fmla="*/ 101 h 176"/>
                  <a:gd name="T118" fmla="*/ 119 w 176"/>
                  <a:gd name="T119" fmla="*/ 105 h 176"/>
                  <a:gd name="T120" fmla="*/ 117 w 176"/>
                  <a:gd name="T121" fmla="*/ 9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rgbClr val="11122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sp>
            <p:nvSpPr>
              <p:cNvPr id="3337" name="Freeform 311">
                <a:extLst>
                  <a:ext uri="{FF2B5EF4-FFF2-40B4-BE49-F238E27FC236}">
                    <a16:creationId xmlns:a16="http://schemas.microsoft.com/office/drawing/2014/main" id="{78F2B605-7455-623B-DF71-C310090BDE41}"/>
                  </a:ext>
                </a:extLst>
              </p:cNvPr>
              <p:cNvSpPr>
                <a:spLocks noEditPoints="1"/>
              </p:cNvSpPr>
              <p:nvPr/>
            </p:nvSpPr>
            <p:spPr bwMode="auto">
              <a:xfrm>
                <a:off x="8332450" y="10666770"/>
                <a:ext cx="523546" cy="616482"/>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88 w 176"/>
                  <a:gd name="T45" fmla="*/ 0 h 176"/>
                  <a:gd name="T46" fmla="*/ 0 w 176"/>
                  <a:gd name="T47" fmla="*/ 88 h 176"/>
                  <a:gd name="T48" fmla="*/ 88 w 176"/>
                  <a:gd name="T49" fmla="*/ 176 h 176"/>
                  <a:gd name="T50" fmla="*/ 176 w 176"/>
                  <a:gd name="T51" fmla="*/ 88 h 176"/>
                  <a:gd name="T52" fmla="*/ 88 w 176"/>
                  <a:gd name="T53" fmla="*/ 0 h 176"/>
                  <a:gd name="T54" fmla="*/ 88 w 176"/>
                  <a:gd name="T55" fmla="*/ 168 h 176"/>
                  <a:gd name="T56" fmla="*/ 8 w 176"/>
                  <a:gd name="T57" fmla="*/ 88 h 176"/>
                  <a:gd name="T58" fmla="*/ 88 w 176"/>
                  <a:gd name="T59" fmla="*/ 8 h 176"/>
                  <a:gd name="T60" fmla="*/ 168 w 176"/>
                  <a:gd name="T61" fmla="*/ 88 h 176"/>
                  <a:gd name="T62" fmla="*/ 88 w 176"/>
                  <a:gd name="T6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11122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sp>
            <p:nvSpPr>
              <p:cNvPr id="3338" name="Freeform 321">
                <a:extLst>
                  <a:ext uri="{FF2B5EF4-FFF2-40B4-BE49-F238E27FC236}">
                    <a16:creationId xmlns:a16="http://schemas.microsoft.com/office/drawing/2014/main" id="{33A19CB4-61D1-3872-B094-8FFD2B6DF790}"/>
                  </a:ext>
                </a:extLst>
              </p:cNvPr>
              <p:cNvSpPr>
                <a:spLocks noEditPoints="1"/>
              </p:cNvSpPr>
              <p:nvPr/>
            </p:nvSpPr>
            <p:spPr bwMode="auto">
              <a:xfrm>
                <a:off x="8356971" y="11553377"/>
                <a:ext cx="524814" cy="597657"/>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12 w 176"/>
                  <a:gd name="T21" fmla="*/ 48 h 176"/>
                  <a:gd name="T22" fmla="*/ 64 w 176"/>
                  <a:gd name="T23" fmla="*/ 48 h 176"/>
                  <a:gd name="T24" fmla="*/ 48 w 176"/>
                  <a:gd name="T25" fmla="*/ 64 h 176"/>
                  <a:gd name="T26" fmla="*/ 48 w 176"/>
                  <a:gd name="T27" fmla="*/ 112 h 176"/>
                  <a:gd name="T28" fmla="*/ 64 w 176"/>
                  <a:gd name="T29" fmla="*/ 128 h 176"/>
                  <a:gd name="T30" fmla="*/ 112 w 176"/>
                  <a:gd name="T31" fmla="*/ 128 h 176"/>
                  <a:gd name="T32" fmla="*/ 128 w 176"/>
                  <a:gd name="T33" fmla="*/ 112 h 176"/>
                  <a:gd name="T34" fmla="*/ 128 w 176"/>
                  <a:gd name="T35" fmla="*/ 64 h 176"/>
                  <a:gd name="T36" fmla="*/ 112 w 176"/>
                  <a:gd name="T37" fmla="*/ 48 h 176"/>
                  <a:gd name="T38" fmla="*/ 104 w 176"/>
                  <a:gd name="T39" fmla="*/ 60 h 176"/>
                  <a:gd name="T40" fmla="*/ 116 w 176"/>
                  <a:gd name="T41" fmla="*/ 60 h 176"/>
                  <a:gd name="T42" fmla="*/ 116 w 176"/>
                  <a:gd name="T43" fmla="*/ 72 h 176"/>
                  <a:gd name="T44" fmla="*/ 104 w 176"/>
                  <a:gd name="T45" fmla="*/ 72 h 176"/>
                  <a:gd name="T46" fmla="*/ 104 w 176"/>
                  <a:gd name="T47" fmla="*/ 60 h 176"/>
                  <a:gd name="T48" fmla="*/ 88 w 176"/>
                  <a:gd name="T49" fmla="*/ 72 h 176"/>
                  <a:gd name="T50" fmla="*/ 104 w 176"/>
                  <a:gd name="T51" fmla="*/ 88 h 176"/>
                  <a:gd name="T52" fmla="*/ 88 w 176"/>
                  <a:gd name="T53" fmla="*/ 104 h 176"/>
                  <a:gd name="T54" fmla="*/ 72 w 176"/>
                  <a:gd name="T55" fmla="*/ 88 h 176"/>
                  <a:gd name="T56" fmla="*/ 88 w 176"/>
                  <a:gd name="T57" fmla="*/ 72 h 176"/>
                  <a:gd name="T58" fmla="*/ 120 w 176"/>
                  <a:gd name="T59" fmla="*/ 112 h 176"/>
                  <a:gd name="T60" fmla="*/ 112 w 176"/>
                  <a:gd name="T61" fmla="*/ 120 h 176"/>
                  <a:gd name="T62" fmla="*/ 64 w 176"/>
                  <a:gd name="T63" fmla="*/ 120 h 176"/>
                  <a:gd name="T64" fmla="*/ 56 w 176"/>
                  <a:gd name="T65" fmla="*/ 112 h 176"/>
                  <a:gd name="T66" fmla="*/ 56 w 176"/>
                  <a:gd name="T67" fmla="*/ 84 h 176"/>
                  <a:gd name="T68" fmla="*/ 64 w 176"/>
                  <a:gd name="T69" fmla="*/ 84 h 176"/>
                  <a:gd name="T70" fmla="*/ 64 w 176"/>
                  <a:gd name="T71" fmla="*/ 88 h 176"/>
                  <a:gd name="T72" fmla="*/ 88 w 176"/>
                  <a:gd name="T73" fmla="*/ 112 h 176"/>
                  <a:gd name="T74" fmla="*/ 112 w 176"/>
                  <a:gd name="T75" fmla="*/ 88 h 176"/>
                  <a:gd name="T76" fmla="*/ 112 w 176"/>
                  <a:gd name="T77" fmla="*/ 84 h 176"/>
                  <a:gd name="T78" fmla="*/ 120 w 176"/>
                  <a:gd name="T79" fmla="*/ 84 h 176"/>
                  <a:gd name="T80" fmla="*/ 120 w 176"/>
                  <a:gd name="T81"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solidFill>
                <a:srgbClr val="11122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sp>
            <p:nvSpPr>
              <p:cNvPr id="3339" name="Freeform 312">
                <a:extLst>
                  <a:ext uri="{FF2B5EF4-FFF2-40B4-BE49-F238E27FC236}">
                    <a16:creationId xmlns:a16="http://schemas.microsoft.com/office/drawing/2014/main" id="{70EE28E6-B984-B15B-6442-A97A9A986DAE}"/>
                  </a:ext>
                </a:extLst>
              </p:cNvPr>
              <p:cNvSpPr>
                <a:spLocks noEditPoints="1"/>
              </p:cNvSpPr>
              <p:nvPr/>
            </p:nvSpPr>
            <p:spPr bwMode="auto">
              <a:xfrm>
                <a:off x="8348336" y="12409078"/>
                <a:ext cx="509386" cy="65328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96 w 176"/>
                  <a:gd name="T21" fmla="*/ 69 h 176"/>
                  <a:gd name="T22" fmla="*/ 101 w 176"/>
                  <a:gd name="T23" fmla="*/ 64 h 176"/>
                  <a:gd name="T24" fmla="*/ 108 w 176"/>
                  <a:gd name="T25" fmla="*/ 64 h 176"/>
                  <a:gd name="T26" fmla="*/ 108 w 176"/>
                  <a:gd name="T27" fmla="*/ 52 h 176"/>
                  <a:gd name="T28" fmla="*/ 97 w 176"/>
                  <a:gd name="T29" fmla="*/ 52 h 176"/>
                  <a:gd name="T30" fmla="*/ 80 w 176"/>
                  <a:gd name="T31" fmla="*/ 68 h 176"/>
                  <a:gd name="T32" fmla="*/ 80 w 176"/>
                  <a:gd name="T33" fmla="*/ 76 h 176"/>
                  <a:gd name="T34" fmla="*/ 72 w 176"/>
                  <a:gd name="T35" fmla="*/ 76 h 176"/>
                  <a:gd name="T36" fmla="*/ 72 w 176"/>
                  <a:gd name="T37" fmla="*/ 88 h 176"/>
                  <a:gd name="T38" fmla="*/ 80 w 176"/>
                  <a:gd name="T39" fmla="*/ 88 h 176"/>
                  <a:gd name="T40" fmla="*/ 80 w 176"/>
                  <a:gd name="T41" fmla="*/ 124 h 176"/>
                  <a:gd name="T42" fmla="*/ 96 w 176"/>
                  <a:gd name="T43" fmla="*/ 124 h 176"/>
                  <a:gd name="T44" fmla="*/ 96 w 176"/>
                  <a:gd name="T45" fmla="*/ 88 h 176"/>
                  <a:gd name="T46" fmla="*/ 107 w 176"/>
                  <a:gd name="T47" fmla="*/ 88 h 176"/>
                  <a:gd name="T48" fmla="*/ 108 w 176"/>
                  <a:gd name="T49" fmla="*/ 76 h 176"/>
                  <a:gd name="T50" fmla="*/ 96 w 176"/>
                  <a:gd name="T51" fmla="*/ 76 h 176"/>
                  <a:gd name="T52" fmla="*/ 96 w 176"/>
                  <a:gd name="T53"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rgbClr val="11122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grpSp>
      </p:grpSp>
      <p:sp>
        <p:nvSpPr>
          <p:cNvPr id="3340" name="TextBox 19">
            <a:extLst>
              <a:ext uri="{FF2B5EF4-FFF2-40B4-BE49-F238E27FC236}">
                <a16:creationId xmlns:a16="http://schemas.microsoft.com/office/drawing/2014/main" id="{86A768B9-8929-E866-4A2F-A9E323C681C3}"/>
              </a:ext>
            </a:extLst>
          </p:cNvPr>
          <p:cNvSpPr txBox="1"/>
          <p:nvPr/>
        </p:nvSpPr>
        <p:spPr>
          <a:xfrm>
            <a:off x="20820981" y="3669254"/>
            <a:ext cx="2055792" cy="707886"/>
          </a:xfrm>
          <a:prstGeom prst="rect">
            <a:avLst/>
          </a:prstGeom>
          <a:noFill/>
        </p:spPr>
        <p:txBody>
          <a:bodyPr wrap="square" rtlCol="0" anchor="t" anchorCtr="0">
            <a:spAutoFit/>
          </a:bodyPr>
          <a:lstStyle/>
          <a:p>
            <a:pPr algn="ctr"/>
            <a:r>
              <a:rPr lang="en-US" sz="4000">
                <a:solidFill>
                  <a:schemeClr val="tx1"/>
                </a:solidFill>
                <a:latin typeface="Montserrat Medium" panose="00000600000000000000" pitchFamily="2" charset="0"/>
                <a:ea typeface="League Spartan" charset="0"/>
                <a:cs typeface="Poppins" pitchFamily="2" charset="77"/>
              </a:rPr>
              <a:t>9,288</a:t>
            </a:r>
          </a:p>
        </p:txBody>
      </p:sp>
      <p:sp>
        <p:nvSpPr>
          <p:cNvPr id="3342" name="TextBox 8">
            <a:extLst>
              <a:ext uri="{FF2B5EF4-FFF2-40B4-BE49-F238E27FC236}">
                <a16:creationId xmlns:a16="http://schemas.microsoft.com/office/drawing/2014/main" id="{3636085A-FD76-0CE0-842A-8885AE9D6EE2}"/>
              </a:ext>
            </a:extLst>
          </p:cNvPr>
          <p:cNvSpPr txBox="1"/>
          <p:nvPr/>
        </p:nvSpPr>
        <p:spPr>
          <a:xfrm>
            <a:off x="3094218" y="2583598"/>
            <a:ext cx="7822975" cy="954107"/>
          </a:xfrm>
          <a:prstGeom prst="rect">
            <a:avLst/>
          </a:prstGeom>
          <a:noFill/>
        </p:spPr>
        <p:txBody>
          <a:bodyPr wrap="none" rtlCol="0" anchor="ctr" anchorCtr="0">
            <a:spAutoFit/>
          </a:bodyPr>
          <a:lstStyle/>
          <a:p>
            <a:pPr algn="ctr" defTabSz="1828434">
              <a:buClrTx/>
            </a:pPr>
            <a:r>
              <a:rPr lang="en-US" sz="2800" b="1" kern="1200">
                <a:solidFill>
                  <a:schemeClr val="tx1"/>
                </a:solidFill>
                <a:latin typeface="Montserrat Medium" panose="00000600000000000000" pitchFamily="2" charset="0"/>
                <a:cs typeface="Poppins" pitchFamily="2" charset="77"/>
              </a:rPr>
              <a:t>POSICIONAMIENTO DE MARCA INSAFORP</a:t>
            </a:r>
          </a:p>
          <a:p>
            <a:pPr algn="ctr" defTabSz="1828434">
              <a:buClrTx/>
            </a:pPr>
            <a:r>
              <a:rPr lang="en-US" sz="2800" b="1" kern="1200">
                <a:solidFill>
                  <a:schemeClr val="tx1"/>
                </a:solidFill>
                <a:latin typeface="Montserrat Medium" panose="00000600000000000000" pitchFamily="2" charset="0"/>
                <a:cs typeface="Poppins" pitchFamily="2" charset="77"/>
              </a:rPr>
              <a:t>ESPACIOS / PUBLICITY</a:t>
            </a:r>
          </a:p>
        </p:txBody>
      </p:sp>
      <p:sp>
        <p:nvSpPr>
          <p:cNvPr id="3343" name="Round Diagonal Corner Rectangle 26">
            <a:extLst>
              <a:ext uri="{FF2B5EF4-FFF2-40B4-BE49-F238E27FC236}">
                <a16:creationId xmlns:a16="http://schemas.microsoft.com/office/drawing/2014/main" id="{6DAE4AEE-49C8-8DC9-D11A-F7EF28270432}"/>
              </a:ext>
            </a:extLst>
          </p:cNvPr>
          <p:cNvSpPr/>
          <p:nvPr/>
        </p:nvSpPr>
        <p:spPr>
          <a:xfrm>
            <a:off x="2613455" y="3663795"/>
            <a:ext cx="7812284" cy="1491511"/>
          </a:xfrm>
          <a:prstGeom prst="roundRect">
            <a:avLst/>
          </a:prstGeom>
          <a:solidFill>
            <a:schemeClr val="accent4"/>
          </a:solidFill>
          <a:ln w="25400" cap="flat" cmpd="sng" algn="ctr">
            <a:noFill/>
            <a:prstDash val="solid"/>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Montserrat Medium" panose="00000600000000000000" pitchFamily="2" charset="0"/>
              <a:ea typeface="+mn-ea"/>
              <a:cs typeface="+mn-cs"/>
            </a:endParaRPr>
          </a:p>
        </p:txBody>
      </p:sp>
      <p:sp>
        <p:nvSpPr>
          <p:cNvPr id="3344" name="TextBox 31">
            <a:extLst>
              <a:ext uri="{FF2B5EF4-FFF2-40B4-BE49-F238E27FC236}">
                <a16:creationId xmlns:a16="http://schemas.microsoft.com/office/drawing/2014/main" id="{E4E5BC30-CF0F-178E-4E48-5EB6AE3B58DA}"/>
              </a:ext>
            </a:extLst>
          </p:cNvPr>
          <p:cNvSpPr txBox="1"/>
          <p:nvPr/>
        </p:nvSpPr>
        <p:spPr>
          <a:xfrm>
            <a:off x="3353240" y="3650027"/>
            <a:ext cx="2869696" cy="830997"/>
          </a:xfrm>
          <a:prstGeom prst="rect">
            <a:avLst/>
          </a:prstGeom>
          <a:noFill/>
        </p:spPr>
        <p:txBody>
          <a:bodyPr wrap="none" rtlCol="0" anchor="ctr" anchorCtr="0">
            <a:spAutoFit/>
          </a:bodyPr>
          <a:lstStyle/>
          <a:p>
            <a:pPr algn="ctr" defTabSz="1828434">
              <a:buClrTx/>
              <a:buFontTx/>
              <a:buNone/>
            </a:pPr>
            <a:r>
              <a:rPr lang="en-US" sz="4800" kern="1200">
                <a:solidFill>
                  <a:schemeClr val="tx1"/>
                </a:solidFill>
                <a:latin typeface="Montserrat Medium" panose="00000600000000000000" pitchFamily="2" charset="0"/>
                <a:ea typeface="League Spartan" charset="0"/>
                <a:cs typeface="Poppins" pitchFamily="2" charset="77"/>
              </a:rPr>
              <a:t>$277,537</a:t>
            </a:r>
            <a:r>
              <a:rPr lang="en-US" sz="4800" b="1" kern="12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	</a:t>
            </a:r>
          </a:p>
        </p:txBody>
      </p:sp>
      <p:sp>
        <p:nvSpPr>
          <p:cNvPr id="3345" name="TextBox 35">
            <a:extLst>
              <a:ext uri="{FF2B5EF4-FFF2-40B4-BE49-F238E27FC236}">
                <a16:creationId xmlns:a16="http://schemas.microsoft.com/office/drawing/2014/main" id="{80705343-0388-7D52-781A-3D28291E1E23}"/>
              </a:ext>
            </a:extLst>
          </p:cNvPr>
          <p:cNvSpPr txBox="1"/>
          <p:nvPr/>
        </p:nvSpPr>
        <p:spPr>
          <a:xfrm>
            <a:off x="5929723" y="3848528"/>
            <a:ext cx="5000691" cy="818879"/>
          </a:xfrm>
          <a:prstGeom prst="rect">
            <a:avLst/>
          </a:prstGeom>
          <a:noFill/>
        </p:spPr>
        <p:txBody>
          <a:bodyPr wrap="square" rtlCol="0" anchor="t" anchorCtr="0">
            <a:spAutoFit/>
          </a:bodyPr>
          <a:lstStyle/>
          <a:p>
            <a:pPr algn="ctr" defTabSz="1828434">
              <a:lnSpc>
                <a:spcPts val="2800"/>
              </a:lnSpc>
              <a:buClrTx/>
              <a:buFontTx/>
              <a:buNone/>
            </a:pPr>
            <a:r>
              <a:rPr lang="en-US" sz="3200" kern="1200">
                <a:solidFill>
                  <a:schemeClr val="tx1"/>
                </a:solidFill>
                <a:latin typeface="Montserrat Medium" panose="00000600000000000000" pitchFamily="2" charset="0"/>
                <a:ea typeface="Lato Light" panose="020F0502020204030203" pitchFamily="34" charset="0"/>
                <a:cs typeface="Lato Light" panose="020F0502020204030203" pitchFamily="34" charset="0"/>
              </a:rPr>
              <a:t>Ahorro</a:t>
            </a:r>
          </a:p>
          <a:p>
            <a:pPr algn="ctr" defTabSz="1828434">
              <a:lnSpc>
                <a:spcPts val="2800"/>
              </a:lnSpc>
              <a:buClrTx/>
              <a:buFontTx/>
              <a:buNone/>
            </a:pPr>
            <a:r>
              <a:rPr lang="en-US" sz="3200" kern="1200">
                <a:solidFill>
                  <a:schemeClr val="tx1"/>
                </a:solidFill>
                <a:latin typeface="Montserrat Medium" panose="00000600000000000000" pitchFamily="2" charset="0"/>
                <a:ea typeface="Lato Light" panose="020F0502020204030203" pitchFamily="34" charset="0"/>
                <a:cs typeface="Lato Light" panose="020F0502020204030203" pitchFamily="34" charset="0"/>
              </a:rPr>
              <a:t> PUBLICITY – 3T 2022</a:t>
            </a:r>
          </a:p>
        </p:txBody>
      </p:sp>
      <p:sp>
        <p:nvSpPr>
          <p:cNvPr id="3346" name="TextBox 6">
            <a:extLst>
              <a:ext uri="{FF2B5EF4-FFF2-40B4-BE49-F238E27FC236}">
                <a16:creationId xmlns:a16="http://schemas.microsoft.com/office/drawing/2014/main" id="{25F3D0A7-30AE-AA80-C84F-7534124F2C96}"/>
              </a:ext>
            </a:extLst>
          </p:cNvPr>
          <p:cNvSpPr txBox="1"/>
          <p:nvPr/>
        </p:nvSpPr>
        <p:spPr>
          <a:xfrm>
            <a:off x="4479356" y="8381747"/>
            <a:ext cx="8378654" cy="523220"/>
          </a:xfrm>
          <a:prstGeom prst="rect">
            <a:avLst/>
          </a:prstGeom>
          <a:noFill/>
        </p:spPr>
        <p:txBody>
          <a:bodyPr wrap="square" rtlCol="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PUBLICACIONES Y ATENCIONES A USUARIOS</a:t>
            </a:r>
          </a:p>
        </p:txBody>
      </p:sp>
      <p:sp>
        <p:nvSpPr>
          <p:cNvPr id="3347" name="Freeform 77">
            <a:extLst>
              <a:ext uri="{FF2B5EF4-FFF2-40B4-BE49-F238E27FC236}">
                <a16:creationId xmlns:a16="http://schemas.microsoft.com/office/drawing/2014/main" id="{21321C9C-060C-C653-0D36-79D5E9AB1325}"/>
              </a:ext>
            </a:extLst>
          </p:cNvPr>
          <p:cNvSpPr>
            <a:spLocks noEditPoints="1"/>
          </p:cNvSpPr>
          <p:nvPr/>
        </p:nvSpPr>
        <p:spPr bwMode="auto">
          <a:xfrm>
            <a:off x="2888834" y="6531973"/>
            <a:ext cx="622698" cy="6625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ontserrat Medium" panose="00000600000000000000" pitchFamily="2" charset="0"/>
            </a:endParaRPr>
          </a:p>
        </p:txBody>
      </p:sp>
      <p:sp>
        <p:nvSpPr>
          <p:cNvPr id="3357" name="Rounded Rectangle 12">
            <a:extLst>
              <a:ext uri="{FF2B5EF4-FFF2-40B4-BE49-F238E27FC236}">
                <a16:creationId xmlns:a16="http://schemas.microsoft.com/office/drawing/2014/main" id="{08D970B7-2349-CC67-004E-BB18A44F59D4}"/>
              </a:ext>
            </a:extLst>
          </p:cNvPr>
          <p:cNvSpPr/>
          <p:nvPr/>
        </p:nvSpPr>
        <p:spPr>
          <a:xfrm>
            <a:off x="4357225" y="9022793"/>
            <a:ext cx="8500785" cy="1280121"/>
          </a:xfrm>
          <a:prstGeom prst="roundRect">
            <a:avLst>
              <a:gd name="adj" fmla="val 12821"/>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Medium" panose="00000600000000000000" pitchFamily="2" charset="0"/>
              <a:ea typeface="+mn-ea"/>
              <a:cs typeface="+mn-cs"/>
            </a:endParaRPr>
          </a:p>
        </p:txBody>
      </p:sp>
      <p:sp>
        <p:nvSpPr>
          <p:cNvPr id="3358" name="Rounded Rectangle 13">
            <a:extLst>
              <a:ext uri="{FF2B5EF4-FFF2-40B4-BE49-F238E27FC236}">
                <a16:creationId xmlns:a16="http://schemas.microsoft.com/office/drawing/2014/main" id="{17ABCC71-1D46-370F-2456-C9CD9A890EA1}"/>
              </a:ext>
            </a:extLst>
          </p:cNvPr>
          <p:cNvSpPr/>
          <p:nvPr/>
        </p:nvSpPr>
        <p:spPr>
          <a:xfrm>
            <a:off x="4357225" y="10437378"/>
            <a:ext cx="8500785" cy="1153092"/>
          </a:xfrm>
          <a:prstGeom prst="roundRect">
            <a:avLst>
              <a:gd name="adj" fmla="val 12821"/>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Medium" panose="00000600000000000000" pitchFamily="2" charset="0"/>
              <a:ea typeface="+mn-ea"/>
              <a:cs typeface="+mn-cs"/>
            </a:endParaRPr>
          </a:p>
        </p:txBody>
      </p:sp>
      <p:sp>
        <p:nvSpPr>
          <p:cNvPr id="3359" name="TextBox 19">
            <a:extLst>
              <a:ext uri="{FF2B5EF4-FFF2-40B4-BE49-F238E27FC236}">
                <a16:creationId xmlns:a16="http://schemas.microsoft.com/office/drawing/2014/main" id="{41F67147-4E1B-47DA-971A-C2C846B0B57F}"/>
              </a:ext>
            </a:extLst>
          </p:cNvPr>
          <p:cNvSpPr txBox="1"/>
          <p:nvPr/>
        </p:nvSpPr>
        <p:spPr>
          <a:xfrm>
            <a:off x="5584939" y="10446590"/>
            <a:ext cx="1889639" cy="830997"/>
          </a:xfrm>
          <a:prstGeom prst="rect">
            <a:avLst/>
          </a:prstGeom>
          <a:noFill/>
        </p:spPr>
        <p:txBody>
          <a:bodyPr wrap="square" rtlCol="0" anchor="t" anchorCtr="0">
            <a:spAutoFit/>
          </a:bodyPr>
          <a:lstStyle/>
          <a:p>
            <a:r>
              <a:rPr lang="en-US" sz="48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4,988</a:t>
            </a:r>
          </a:p>
        </p:txBody>
      </p:sp>
      <p:sp>
        <p:nvSpPr>
          <p:cNvPr id="3361" name="TextBox 19">
            <a:extLst>
              <a:ext uri="{FF2B5EF4-FFF2-40B4-BE49-F238E27FC236}">
                <a16:creationId xmlns:a16="http://schemas.microsoft.com/office/drawing/2014/main" id="{C5A9028A-C87A-AB37-A9A6-57093603AF65}"/>
              </a:ext>
            </a:extLst>
          </p:cNvPr>
          <p:cNvSpPr txBox="1"/>
          <p:nvPr/>
        </p:nvSpPr>
        <p:spPr>
          <a:xfrm>
            <a:off x="5358115" y="9084792"/>
            <a:ext cx="2343286" cy="830997"/>
          </a:xfrm>
          <a:prstGeom prst="rect">
            <a:avLst/>
          </a:prstGeom>
          <a:noFill/>
        </p:spPr>
        <p:txBody>
          <a:bodyPr wrap="square" rtlCol="0" anchor="t" anchorCtr="0">
            <a:spAutoFit/>
          </a:bodyPr>
          <a:lstStyle/>
          <a:p>
            <a:pPr algn="ctr"/>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19,755</a:t>
            </a:r>
          </a:p>
        </p:txBody>
      </p:sp>
      <p:sp>
        <p:nvSpPr>
          <p:cNvPr id="3363" name="Freeform 77">
            <a:extLst>
              <a:ext uri="{FF2B5EF4-FFF2-40B4-BE49-F238E27FC236}">
                <a16:creationId xmlns:a16="http://schemas.microsoft.com/office/drawing/2014/main" id="{ED413E57-CC74-E237-E2C3-9012C138DDF3}"/>
              </a:ext>
            </a:extLst>
          </p:cNvPr>
          <p:cNvSpPr>
            <a:spLocks noEditPoints="1"/>
          </p:cNvSpPr>
          <p:nvPr/>
        </p:nvSpPr>
        <p:spPr bwMode="auto">
          <a:xfrm>
            <a:off x="4642084" y="10630628"/>
            <a:ext cx="622698" cy="6625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sp>
        <p:nvSpPr>
          <p:cNvPr id="3364" name="Freeform 77">
            <a:extLst>
              <a:ext uri="{FF2B5EF4-FFF2-40B4-BE49-F238E27FC236}">
                <a16:creationId xmlns:a16="http://schemas.microsoft.com/office/drawing/2014/main" id="{F27BB9A1-65BE-D5D7-11BC-22CFED7A3F9D}"/>
              </a:ext>
            </a:extLst>
          </p:cNvPr>
          <p:cNvSpPr>
            <a:spLocks noEditPoints="1"/>
          </p:cNvSpPr>
          <p:nvPr/>
        </p:nvSpPr>
        <p:spPr bwMode="auto">
          <a:xfrm>
            <a:off x="4642084" y="9331829"/>
            <a:ext cx="622698" cy="6625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pic>
        <p:nvPicPr>
          <p:cNvPr id="3366" name="Imagen 3365">
            <a:extLst>
              <a:ext uri="{FF2B5EF4-FFF2-40B4-BE49-F238E27FC236}">
                <a16:creationId xmlns:a16="http://schemas.microsoft.com/office/drawing/2014/main" id="{5640EFE9-9F50-3715-2D4E-0C12872E5E8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334721" y="6027935"/>
            <a:ext cx="638342" cy="599587"/>
          </a:xfrm>
          <a:prstGeom prst="rect">
            <a:avLst/>
          </a:prstGeom>
        </p:spPr>
      </p:pic>
      <p:grpSp>
        <p:nvGrpSpPr>
          <p:cNvPr id="3367" name="Grupo 3366">
            <a:extLst>
              <a:ext uri="{FF2B5EF4-FFF2-40B4-BE49-F238E27FC236}">
                <a16:creationId xmlns:a16="http://schemas.microsoft.com/office/drawing/2014/main" id="{BBFA4954-6531-D8B0-FA75-3B989DF890AD}"/>
              </a:ext>
            </a:extLst>
          </p:cNvPr>
          <p:cNvGrpSpPr/>
          <p:nvPr/>
        </p:nvGrpSpPr>
        <p:grpSpPr>
          <a:xfrm>
            <a:off x="19365976" y="9051760"/>
            <a:ext cx="2436121" cy="917968"/>
            <a:chOff x="19020837" y="9586017"/>
            <a:chExt cx="2436121" cy="917968"/>
          </a:xfrm>
        </p:grpSpPr>
        <p:sp>
          <p:nvSpPr>
            <p:cNvPr id="3368" name="TextBox 18">
              <a:extLst>
                <a:ext uri="{FF2B5EF4-FFF2-40B4-BE49-F238E27FC236}">
                  <a16:creationId xmlns:a16="http://schemas.microsoft.com/office/drawing/2014/main" id="{B229742D-4420-3D1A-757B-E5C74012A5BB}"/>
                </a:ext>
              </a:extLst>
            </p:cNvPr>
            <p:cNvSpPr txBox="1"/>
            <p:nvPr/>
          </p:nvSpPr>
          <p:spPr>
            <a:xfrm>
              <a:off x="19773295" y="9586017"/>
              <a:ext cx="942887" cy="523220"/>
            </a:xfrm>
            <a:prstGeom prst="rect">
              <a:avLst/>
            </a:prstGeom>
            <a:noFill/>
          </p:spPr>
          <p:txBody>
            <a:bodyPr wrap="none" rtlCol="0" anchor="ctr" anchorCtr="0">
              <a:spAutoFit/>
            </a:bodyPr>
            <a:lstStyle/>
            <a:p>
              <a:pPr algn="ctr" defTabSz="1828434">
                <a:buClrTx/>
              </a:pPr>
              <a:r>
                <a:rPr lang="en-US" sz="2800" kern="1200">
                  <a:solidFill>
                    <a:srgbClr val="132047"/>
                  </a:solidFill>
                  <a:latin typeface="Montserrat Medium" panose="00000600000000000000" pitchFamily="2" charset="0"/>
                  <a:cs typeface="Poppins" pitchFamily="2" charset="77"/>
                </a:rPr>
                <a:t>47%</a:t>
              </a:r>
            </a:p>
          </p:txBody>
        </p:sp>
        <p:sp>
          <p:nvSpPr>
            <p:cNvPr id="3369" name="TextBox 15">
              <a:extLst>
                <a:ext uri="{FF2B5EF4-FFF2-40B4-BE49-F238E27FC236}">
                  <a16:creationId xmlns:a16="http://schemas.microsoft.com/office/drawing/2014/main" id="{C95EE686-3B49-4501-8584-4919533BF953}"/>
                </a:ext>
              </a:extLst>
            </p:cNvPr>
            <p:cNvSpPr txBox="1"/>
            <p:nvPr/>
          </p:nvSpPr>
          <p:spPr>
            <a:xfrm>
              <a:off x="19020837" y="10103875"/>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0A0902"/>
                  </a:solidFill>
                  <a:latin typeface="Montserrat Medium" panose="00000600000000000000" pitchFamily="2" charset="0"/>
                  <a:ea typeface="League Spartan" charset="0"/>
                  <a:cs typeface="Poppins" pitchFamily="2" charset="77"/>
                </a:rPr>
                <a:t>EJECUCIÓN</a:t>
              </a:r>
            </a:p>
          </p:txBody>
        </p:sp>
      </p:grpSp>
      <p:sp>
        <p:nvSpPr>
          <p:cNvPr id="3370" name="Rounded Rectangle 13">
            <a:extLst>
              <a:ext uri="{FF2B5EF4-FFF2-40B4-BE49-F238E27FC236}">
                <a16:creationId xmlns:a16="http://schemas.microsoft.com/office/drawing/2014/main" id="{286F7E9A-CBCA-046E-1971-E2557F6053CF}"/>
              </a:ext>
            </a:extLst>
          </p:cNvPr>
          <p:cNvSpPr/>
          <p:nvPr/>
        </p:nvSpPr>
        <p:spPr>
          <a:xfrm>
            <a:off x="4357224" y="11711350"/>
            <a:ext cx="8500785" cy="1153092"/>
          </a:xfrm>
          <a:prstGeom prst="roundRect">
            <a:avLst>
              <a:gd name="adj" fmla="val 12821"/>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Medium" panose="00000600000000000000" pitchFamily="2" charset="0"/>
              <a:ea typeface="+mn-ea"/>
              <a:cs typeface="+mn-cs"/>
            </a:endParaRPr>
          </a:p>
        </p:txBody>
      </p:sp>
      <p:sp>
        <p:nvSpPr>
          <p:cNvPr id="3371" name="TextBox 19">
            <a:extLst>
              <a:ext uri="{FF2B5EF4-FFF2-40B4-BE49-F238E27FC236}">
                <a16:creationId xmlns:a16="http://schemas.microsoft.com/office/drawing/2014/main" id="{B99C6664-C146-A79F-5704-92120CF31B3D}"/>
              </a:ext>
            </a:extLst>
          </p:cNvPr>
          <p:cNvSpPr txBox="1"/>
          <p:nvPr/>
        </p:nvSpPr>
        <p:spPr>
          <a:xfrm>
            <a:off x="5584939" y="11727213"/>
            <a:ext cx="1889639" cy="830997"/>
          </a:xfrm>
          <a:prstGeom prst="rect">
            <a:avLst/>
          </a:prstGeom>
          <a:noFill/>
        </p:spPr>
        <p:txBody>
          <a:bodyPr wrap="square" rtlCol="0" anchor="t" anchorCtr="0">
            <a:spAutoFit/>
          </a:bodyPr>
          <a:lstStyle/>
          <a:p>
            <a:pPr algn="ctr"/>
            <a:r>
              <a:rPr lang="en-US" sz="4800" b="1">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18</a:t>
            </a:r>
          </a:p>
        </p:txBody>
      </p:sp>
      <p:sp>
        <p:nvSpPr>
          <p:cNvPr id="3373" name="TextBox 15">
            <a:extLst>
              <a:ext uri="{FF2B5EF4-FFF2-40B4-BE49-F238E27FC236}">
                <a16:creationId xmlns:a16="http://schemas.microsoft.com/office/drawing/2014/main" id="{33688071-8869-A87B-09B7-D21524213520}"/>
              </a:ext>
            </a:extLst>
          </p:cNvPr>
          <p:cNvSpPr txBox="1"/>
          <p:nvPr/>
        </p:nvSpPr>
        <p:spPr>
          <a:xfrm>
            <a:off x="3730869" y="4415069"/>
            <a:ext cx="2270173" cy="400110"/>
          </a:xfrm>
          <a:prstGeom prst="rect">
            <a:avLst/>
          </a:prstGeom>
          <a:noFill/>
        </p:spPr>
        <p:txBody>
          <a:bodyPr wrap="none" rtlCol="0" anchor="t" anchorCtr="0">
            <a:spAutoFit/>
          </a:bodyPr>
          <a:lstStyle/>
          <a:p>
            <a:r>
              <a:rPr lang="en-US" sz="2000">
                <a:solidFill>
                  <a:schemeClr val="tx1"/>
                </a:solidFill>
                <a:latin typeface="Montserrat Medium" panose="00000600000000000000" pitchFamily="2" charset="0"/>
                <a:ea typeface="Lato Light" panose="020F0502020204030203" pitchFamily="34" charset="0"/>
                <a:cs typeface="Poppins" pitchFamily="2" charset="77"/>
              </a:rPr>
              <a:t>META: $370,000</a:t>
            </a:r>
          </a:p>
        </p:txBody>
      </p:sp>
      <p:sp>
        <p:nvSpPr>
          <p:cNvPr id="3374" name="TextBox 15">
            <a:extLst>
              <a:ext uri="{FF2B5EF4-FFF2-40B4-BE49-F238E27FC236}">
                <a16:creationId xmlns:a16="http://schemas.microsoft.com/office/drawing/2014/main" id="{2345757A-3ABF-A1B9-F9CD-6DE5A2C1467A}"/>
              </a:ext>
            </a:extLst>
          </p:cNvPr>
          <p:cNvSpPr txBox="1"/>
          <p:nvPr/>
        </p:nvSpPr>
        <p:spPr>
          <a:xfrm>
            <a:off x="5939693" y="12363547"/>
            <a:ext cx="1197764" cy="369332"/>
          </a:xfrm>
          <a:prstGeom prst="rect">
            <a:avLst/>
          </a:prstGeom>
          <a:noFill/>
        </p:spPr>
        <p:txBody>
          <a:bodyPr wrap="none" rtlCol="0" anchor="t" anchorCtr="0">
            <a:spAutoFit/>
          </a:bodyPr>
          <a:lstStyle/>
          <a:p>
            <a:r>
              <a:rPr lang="en-US" sz="18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15</a:t>
            </a:r>
          </a:p>
        </p:txBody>
      </p:sp>
      <p:sp>
        <p:nvSpPr>
          <p:cNvPr id="3375" name="TextBox 15">
            <a:extLst>
              <a:ext uri="{FF2B5EF4-FFF2-40B4-BE49-F238E27FC236}">
                <a16:creationId xmlns:a16="http://schemas.microsoft.com/office/drawing/2014/main" id="{6E4ED3F5-6AF4-ABBD-5F8E-07BAB822FEBF}"/>
              </a:ext>
            </a:extLst>
          </p:cNvPr>
          <p:cNvSpPr txBox="1"/>
          <p:nvPr/>
        </p:nvSpPr>
        <p:spPr>
          <a:xfrm>
            <a:off x="5692551" y="9770332"/>
            <a:ext cx="2081019" cy="369332"/>
          </a:xfrm>
          <a:prstGeom prst="rect">
            <a:avLst/>
          </a:prstGeom>
          <a:noFill/>
        </p:spPr>
        <p:txBody>
          <a:bodyPr wrap="square" rtlCol="0" anchor="t" anchorCtr="0">
            <a:spAutoFit/>
          </a:bodyPr>
          <a:lstStyle/>
          <a:p>
            <a:r>
              <a:rPr lang="en-US" sz="1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19,800</a:t>
            </a:r>
            <a:r>
              <a:rPr lang="en-US" sz="1800">
                <a:solidFill>
                  <a:schemeClr val="accent2"/>
                </a:solidFill>
                <a:latin typeface="Montserrat Medium" panose="00000600000000000000" pitchFamily="2" charset="0"/>
                <a:ea typeface="Lato Light" panose="020F0502020204030203" pitchFamily="34" charset="0"/>
                <a:cs typeface="Poppins" pitchFamily="2" charset="77"/>
              </a:rPr>
              <a:t>	 </a:t>
            </a:r>
          </a:p>
        </p:txBody>
      </p:sp>
      <p:sp>
        <p:nvSpPr>
          <p:cNvPr id="3376" name="TextBox 15">
            <a:extLst>
              <a:ext uri="{FF2B5EF4-FFF2-40B4-BE49-F238E27FC236}">
                <a16:creationId xmlns:a16="http://schemas.microsoft.com/office/drawing/2014/main" id="{E44ED068-B957-0A2A-C945-50C1E3275CF5}"/>
              </a:ext>
            </a:extLst>
          </p:cNvPr>
          <p:cNvSpPr txBox="1"/>
          <p:nvPr/>
        </p:nvSpPr>
        <p:spPr>
          <a:xfrm>
            <a:off x="5747332" y="11140207"/>
            <a:ext cx="1822936" cy="369332"/>
          </a:xfrm>
          <a:prstGeom prst="rect">
            <a:avLst/>
          </a:prstGeom>
          <a:noFill/>
        </p:spPr>
        <p:txBody>
          <a:bodyPr wrap="square" rtlCol="0" anchor="t" anchorCtr="0">
            <a:spAutoFit/>
          </a:bodyPr>
          <a:lstStyle/>
          <a:p>
            <a:r>
              <a:rPr lang="en-US" sz="18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4,050</a:t>
            </a:r>
          </a:p>
        </p:txBody>
      </p:sp>
      <p:sp>
        <p:nvSpPr>
          <p:cNvPr id="3377" name="TextBox 15">
            <a:extLst>
              <a:ext uri="{FF2B5EF4-FFF2-40B4-BE49-F238E27FC236}">
                <a16:creationId xmlns:a16="http://schemas.microsoft.com/office/drawing/2014/main" id="{BC8A4F01-82FE-6109-75F9-50E3E2390697}"/>
              </a:ext>
            </a:extLst>
          </p:cNvPr>
          <p:cNvSpPr txBox="1"/>
          <p:nvPr/>
        </p:nvSpPr>
        <p:spPr>
          <a:xfrm>
            <a:off x="3778356" y="7050634"/>
            <a:ext cx="1345713" cy="369332"/>
          </a:xfrm>
          <a:prstGeom prst="rect">
            <a:avLst/>
          </a:prstGeom>
          <a:noFill/>
        </p:spPr>
        <p:txBody>
          <a:bodyPr wrap="square" rtlCol="0" anchor="t" anchorCtr="0">
            <a:spAutoFit/>
          </a:bodyPr>
          <a:lstStyle/>
          <a:p>
            <a:r>
              <a:rPr lang="en-US" sz="1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135</a:t>
            </a:r>
          </a:p>
        </p:txBody>
      </p:sp>
      <p:sp>
        <p:nvSpPr>
          <p:cNvPr id="3379" name="TextBox 19">
            <a:extLst>
              <a:ext uri="{FF2B5EF4-FFF2-40B4-BE49-F238E27FC236}">
                <a16:creationId xmlns:a16="http://schemas.microsoft.com/office/drawing/2014/main" id="{1B3335C3-C756-7A5A-F5E6-90575A706E59}"/>
              </a:ext>
            </a:extLst>
          </p:cNvPr>
          <p:cNvSpPr txBox="1"/>
          <p:nvPr/>
        </p:nvSpPr>
        <p:spPr>
          <a:xfrm>
            <a:off x="20789661" y="5143270"/>
            <a:ext cx="3373790" cy="707886"/>
          </a:xfrm>
          <a:prstGeom prst="rect">
            <a:avLst/>
          </a:prstGeom>
          <a:noFill/>
        </p:spPr>
        <p:txBody>
          <a:bodyPr wrap="square" rtlCol="0" anchor="t" anchorCtr="0">
            <a:spAutoFit/>
          </a:bodyPr>
          <a:lstStyle/>
          <a:p>
            <a:r>
              <a:rPr lang="en-US" sz="4000">
                <a:solidFill>
                  <a:schemeClr val="tx1"/>
                </a:solidFill>
                <a:latin typeface="Montserrat Medium" panose="00000600000000000000" pitchFamily="2" charset="0"/>
                <a:ea typeface="League Spartan" charset="0"/>
                <a:cs typeface="Poppins" pitchFamily="2" charset="77"/>
              </a:rPr>
              <a:t>255,430</a:t>
            </a:r>
          </a:p>
        </p:txBody>
      </p:sp>
      <p:sp>
        <p:nvSpPr>
          <p:cNvPr id="3384" name="Freeform 313">
            <a:extLst>
              <a:ext uri="{FF2B5EF4-FFF2-40B4-BE49-F238E27FC236}">
                <a16:creationId xmlns:a16="http://schemas.microsoft.com/office/drawing/2014/main" id="{BAF2EE17-DDA4-0793-4381-4578BA9ECCD6}"/>
              </a:ext>
            </a:extLst>
          </p:cNvPr>
          <p:cNvSpPr>
            <a:spLocks noEditPoints="1"/>
          </p:cNvSpPr>
          <p:nvPr/>
        </p:nvSpPr>
        <p:spPr bwMode="auto">
          <a:xfrm>
            <a:off x="19907071" y="6497191"/>
            <a:ext cx="867763" cy="770079"/>
          </a:xfrm>
          <a:custGeom>
            <a:avLst/>
            <a:gdLst>
              <a:gd name="T0" fmla="*/ 86 w 176"/>
              <a:gd name="T1" fmla="*/ 72 h 176"/>
              <a:gd name="T2" fmla="*/ 93 w 176"/>
              <a:gd name="T3" fmla="*/ 54 h 176"/>
              <a:gd name="T4" fmla="*/ 84 w 176"/>
              <a:gd name="T5" fmla="*/ 48 h 176"/>
              <a:gd name="T6" fmla="*/ 78 w 176"/>
              <a:gd name="T7" fmla="*/ 65 h 176"/>
              <a:gd name="T8" fmla="*/ 83 w 176"/>
              <a:gd name="T9" fmla="*/ 54 h 176"/>
              <a:gd name="T10" fmla="*/ 88 w 176"/>
              <a:gd name="T11" fmla="*/ 54 h 176"/>
              <a:gd name="T12" fmla="*/ 85 w 176"/>
              <a:gd name="T13" fmla="*/ 68 h 176"/>
              <a:gd name="T14" fmla="*/ 83 w 176"/>
              <a:gd name="T15" fmla="*/ 54 h 176"/>
              <a:gd name="T16" fmla="*/ 107 w 176"/>
              <a:gd name="T17" fmla="*/ 69 h 176"/>
              <a:gd name="T18" fmla="*/ 112 w 176"/>
              <a:gd name="T19" fmla="*/ 71 h 176"/>
              <a:gd name="T20" fmla="*/ 107 w 176"/>
              <a:gd name="T21" fmla="*/ 48 h 176"/>
              <a:gd name="T22" fmla="*/ 104 w 176"/>
              <a:gd name="T23" fmla="*/ 68 h 176"/>
              <a:gd name="T24" fmla="*/ 102 w 176"/>
              <a:gd name="T25" fmla="*/ 48 h 176"/>
              <a:gd name="T26" fmla="*/ 97 w 176"/>
              <a:gd name="T27" fmla="*/ 68 h 176"/>
              <a:gd name="T28" fmla="*/ 65 w 176"/>
              <a:gd name="T29" fmla="*/ 71 h 176"/>
              <a:gd name="T30" fmla="*/ 71 w 176"/>
              <a:gd name="T31" fmla="*/ 59 h 176"/>
              <a:gd name="T32" fmla="*/ 72 w 176"/>
              <a:gd name="T33" fmla="*/ 40 h 176"/>
              <a:gd name="T34" fmla="*/ 64 w 176"/>
              <a:gd name="T35" fmla="*/ 40 h 176"/>
              <a:gd name="T36" fmla="*/ 65 w 176"/>
              <a:gd name="T37" fmla="*/ 59 h 176"/>
              <a:gd name="T38" fmla="*/ 98 w 176"/>
              <a:gd name="T39" fmla="*/ 99 h 176"/>
              <a:gd name="T40" fmla="*/ 95 w 176"/>
              <a:gd name="T41" fmla="*/ 116 h 176"/>
              <a:gd name="T42" fmla="*/ 100 w 176"/>
              <a:gd name="T43" fmla="*/ 115 h 176"/>
              <a:gd name="T44" fmla="*/ 98 w 176"/>
              <a:gd name="T45" fmla="*/ 99 h 176"/>
              <a:gd name="T46" fmla="*/ 0 w 176"/>
              <a:gd name="T47" fmla="*/ 88 h 176"/>
              <a:gd name="T48" fmla="*/ 176 w 176"/>
              <a:gd name="T49" fmla="*/ 88 h 176"/>
              <a:gd name="T50" fmla="*/ 88 w 176"/>
              <a:gd name="T51" fmla="*/ 168 h 176"/>
              <a:gd name="T52" fmla="*/ 88 w 176"/>
              <a:gd name="T53" fmla="*/ 8 h 176"/>
              <a:gd name="T54" fmla="*/ 88 w 176"/>
              <a:gd name="T55" fmla="*/ 168 h 176"/>
              <a:gd name="T56" fmla="*/ 88 w 176"/>
              <a:gd name="T57" fmla="*/ 76 h 176"/>
              <a:gd name="T58" fmla="*/ 45 w 176"/>
              <a:gd name="T59" fmla="*/ 89 h 176"/>
              <a:gd name="T60" fmla="*/ 45 w 176"/>
              <a:gd name="T61" fmla="*/ 119 h 176"/>
              <a:gd name="T62" fmla="*/ 88 w 176"/>
              <a:gd name="T63" fmla="*/ 132 h 176"/>
              <a:gd name="T64" fmla="*/ 131 w 176"/>
              <a:gd name="T65" fmla="*/ 119 h 176"/>
              <a:gd name="T66" fmla="*/ 131 w 176"/>
              <a:gd name="T67" fmla="*/ 89 h 176"/>
              <a:gd name="T68" fmla="*/ 70 w 176"/>
              <a:gd name="T69" fmla="*/ 90 h 176"/>
              <a:gd name="T70" fmla="*/ 64 w 176"/>
              <a:gd name="T71" fmla="*/ 121 h 176"/>
              <a:gd name="T72" fmla="*/ 58 w 176"/>
              <a:gd name="T73" fmla="*/ 90 h 176"/>
              <a:gd name="T74" fmla="*/ 52 w 176"/>
              <a:gd name="T75" fmla="*/ 85 h 176"/>
              <a:gd name="T76" fmla="*/ 70 w 176"/>
              <a:gd name="T77" fmla="*/ 90 h 176"/>
              <a:gd name="T78" fmla="*/ 81 w 176"/>
              <a:gd name="T79" fmla="*/ 121 h 176"/>
              <a:gd name="T80" fmla="*/ 75 w 176"/>
              <a:gd name="T81" fmla="*/ 122 h 176"/>
              <a:gd name="T82" fmla="*/ 71 w 176"/>
              <a:gd name="T83" fmla="*/ 94 h 176"/>
              <a:gd name="T84" fmla="*/ 76 w 176"/>
              <a:gd name="T85" fmla="*/ 117 h 176"/>
              <a:gd name="T86" fmla="*/ 81 w 176"/>
              <a:gd name="T87" fmla="*/ 116 h 176"/>
              <a:gd name="T88" fmla="*/ 86 w 176"/>
              <a:gd name="T89" fmla="*/ 94 h 176"/>
              <a:gd name="T90" fmla="*/ 105 w 176"/>
              <a:gd name="T91" fmla="*/ 115 h 176"/>
              <a:gd name="T92" fmla="*/ 95 w 176"/>
              <a:gd name="T93" fmla="*/ 119 h 176"/>
              <a:gd name="T94" fmla="*/ 90 w 176"/>
              <a:gd name="T95" fmla="*/ 121 h 176"/>
              <a:gd name="T96" fmla="*/ 95 w 176"/>
              <a:gd name="T97" fmla="*/ 85 h 176"/>
              <a:gd name="T98" fmla="*/ 101 w 176"/>
              <a:gd name="T99" fmla="*/ 94 h 176"/>
              <a:gd name="T100" fmla="*/ 105 w 176"/>
              <a:gd name="T101" fmla="*/ 115 h 176"/>
              <a:gd name="T102" fmla="*/ 125 w 176"/>
              <a:gd name="T103" fmla="*/ 109 h 176"/>
              <a:gd name="T104" fmla="*/ 114 w 176"/>
              <a:gd name="T105" fmla="*/ 115 h 176"/>
              <a:gd name="T106" fmla="*/ 119 w 176"/>
              <a:gd name="T107" fmla="*/ 115 h 176"/>
              <a:gd name="T108" fmla="*/ 125 w 176"/>
              <a:gd name="T109" fmla="*/ 112 h 176"/>
              <a:gd name="T110" fmla="*/ 117 w 176"/>
              <a:gd name="T111" fmla="*/ 122 h 176"/>
              <a:gd name="T112" fmla="*/ 109 w 176"/>
              <a:gd name="T113" fmla="*/ 101 h 176"/>
              <a:gd name="T114" fmla="*/ 125 w 176"/>
              <a:gd name="T115" fmla="*/ 101 h 176"/>
              <a:gd name="T116" fmla="*/ 114 w 176"/>
              <a:gd name="T117" fmla="*/ 101 h 176"/>
              <a:gd name="T118" fmla="*/ 119 w 176"/>
              <a:gd name="T119" fmla="*/ 105 h 176"/>
              <a:gd name="T120" fmla="*/ 117 w 176"/>
              <a:gd name="T121" fmla="*/ 9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ontserrat Medium" panose="00000600000000000000" pitchFamily="2" charset="0"/>
            </a:endParaRPr>
          </a:p>
        </p:txBody>
      </p:sp>
      <p:sp>
        <p:nvSpPr>
          <p:cNvPr id="3385" name="Freeform 77">
            <a:extLst>
              <a:ext uri="{FF2B5EF4-FFF2-40B4-BE49-F238E27FC236}">
                <a16:creationId xmlns:a16="http://schemas.microsoft.com/office/drawing/2014/main" id="{24986443-4E5A-DA38-6B5A-7F7A01DBE445}"/>
              </a:ext>
            </a:extLst>
          </p:cNvPr>
          <p:cNvSpPr>
            <a:spLocks noEditPoints="1"/>
          </p:cNvSpPr>
          <p:nvPr/>
        </p:nvSpPr>
        <p:spPr bwMode="auto">
          <a:xfrm>
            <a:off x="4642084" y="11914605"/>
            <a:ext cx="622698" cy="6625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Medium" panose="00000600000000000000" pitchFamily="2" charset="0"/>
            </a:endParaRPr>
          </a:p>
        </p:txBody>
      </p:sp>
      <p:grpSp>
        <p:nvGrpSpPr>
          <p:cNvPr id="3386" name="Google Shape;8741;p115">
            <a:extLst>
              <a:ext uri="{FF2B5EF4-FFF2-40B4-BE49-F238E27FC236}">
                <a16:creationId xmlns:a16="http://schemas.microsoft.com/office/drawing/2014/main" id="{F5C65534-E943-8064-7F86-350E5B50EBF9}"/>
              </a:ext>
            </a:extLst>
          </p:cNvPr>
          <p:cNvGrpSpPr/>
          <p:nvPr/>
        </p:nvGrpSpPr>
        <p:grpSpPr>
          <a:xfrm>
            <a:off x="8906192" y="5099956"/>
            <a:ext cx="908587" cy="651989"/>
            <a:chOff x="-37806500" y="3643030"/>
            <a:chExt cx="319025" cy="206400"/>
          </a:xfrm>
          <a:solidFill>
            <a:schemeClr val="tx1"/>
          </a:solidFill>
        </p:grpSpPr>
        <p:sp>
          <p:nvSpPr>
            <p:cNvPr id="3387" name="Google Shape;8742;p115">
              <a:extLst>
                <a:ext uri="{FF2B5EF4-FFF2-40B4-BE49-F238E27FC236}">
                  <a16:creationId xmlns:a16="http://schemas.microsoft.com/office/drawing/2014/main" id="{7BD27194-309A-1890-D006-E807AC3B9291}"/>
                </a:ext>
              </a:extLst>
            </p:cNvPr>
            <p:cNvSpPr/>
            <p:nvPr/>
          </p:nvSpPr>
          <p:spPr>
            <a:xfrm>
              <a:off x="-37615100" y="3759700"/>
              <a:ext cx="62250" cy="62250"/>
            </a:xfrm>
            <a:custGeom>
              <a:avLst/>
              <a:gdLst/>
              <a:ahLst/>
              <a:cxnLst/>
              <a:rect l="l" t="t" r="r" b="b"/>
              <a:pathLst>
                <a:path w="2490" h="2490" extrusionOk="0">
                  <a:moveTo>
                    <a:pt x="1229" y="1"/>
                  </a:moveTo>
                  <a:cubicBezTo>
                    <a:pt x="568" y="1"/>
                    <a:pt x="1" y="568"/>
                    <a:pt x="1" y="1261"/>
                  </a:cubicBezTo>
                  <a:cubicBezTo>
                    <a:pt x="1" y="1923"/>
                    <a:pt x="568" y="2490"/>
                    <a:pt x="1229" y="2490"/>
                  </a:cubicBezTo>
                  <a:cubicBezTo>
                    <a:pt x="1891" y="2490"/>
                    <a:pt x="2426" y="1954"/>
                    <a:pt x="2490" y="1261"/>
                  </a:cubicBezTo>
                  <a:cubicBezTo>
                    <a:pt x="2490" y="599"/>
                    <a:pt x="1922" y="1"/>
                    <a:pt x="12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388" name="Google Shape;8743;p115">
              <a:extLst>
                <a:ext uri="{FF2B5EF4-FFF2-40B4-BE49-F238E27FC236}">
                  <a16:creationId xmlns:a16="http://schemas.microsoft.com/office/drawing/2014/main" id="{8AE7B212-9384-7D2E-F837-BC8C8AD4A8F8}"/>
                </a:ext>
              </a:extLst>
            </p:cNvPr>
            <p:cNvSpPr/>
            <p:nvPr/>
          </p:nvSpPr>
          <p:spPr>
            <a:xfrm>
              <a:off x="-37806500" y="3643030"/>
              <a:ext cx="319025" cy="206400"/>
            </a:xfrm>
            <a:custGeom>
              <a:avLst/>
              <a:gdLst/>
              <a:ahLst/>
              <a:cxnLst/>
              <a:rect l="l" t="t" r="r" b="b"/>
              <a:pathLst>
                <a:path w="12761" h="8256" extrusionOk="0">
                  <a:moveTo>
                    <a:pt x="5357" y="1702"/>
                  </a:moveTo>
                  <a:cubicBezTo>
                    <a:pt x="5609" y="1702"/>
                    <a:pt x="5798" y="1923"/>
                    <a:pt x="5798" y="2112"/>
                  </a:cubicBezTo>
                  <a:cubicBezTo>
                    <a:pt x="5766" y="2332"/>
                    <a:pt x="5609" y="2490"/>
                    <a:pt x="5357" y="2490"/>
                  </a:cubicBezTo>
                  <a:lnTo>
                    <a:pt x="2049" y="2490"/>
                  </a:lnTo>
                  <a:cubicBezTo>
                    <a:pt x="1828" y="2490"/>
                    <a:pt x="1639" y="2301"/>
                    <a:pt x="1639" y="2112"/>
                  </a:cubicBezTo>
                  <a:cubicBezTo>
                    <a:pt x="1639" y="1860"/>
                    <a:pt x="1828" y="1702"/>
                    <a:pt x="2049" y="1702"/>
                  </a:cubicBezTo>
                  <a:close/>
                  <a:moveTo>
                    <a:pt x="5357" y="3309"/>
                  </a:moveTo>
                  <a:cubicBezTo>
                    <a:pt x="5609" y="3309"/>
                    <a:pt x="5798" y="3529"/>
                    <a:pt x="5798" y="3750"/>
                  </a:cubicBezTo>
                  <a:cubicBezTo>
                    <a:pt x="5766" y="4002"/>
                    <a:pt x="5609" y="4160"/>
                    <a:pt x="5357" y="4160"/>
                  </a:cubicBezTo>
                  <a:lnTo>
                    <a:pt x="2049" y="4160"/>
                  </a:lnTo>
                  <a:cubicBezTo>
                    <a:pt x="1828" y="4160"/>
                    <a:pt x="1639" y="3939"/>
                    <a:pt x="1639" y="3750"/>
                  </a:cubicBezTo>
                  <a:cubicBezTo>
                    <a:pt x="1639" y="3529"/>
                    <a:pt x="1828" y="3309"/>
                    <a:pt x="2049" y="3309"/>
                  </a:cubicBezTo>
                  <a:close/>
                  <a:moveTo>
                    <a:pt x="5357" y="4979"/>
                  </a:moveTo>
                  <a:cubicBezTo>
                    <a:pt x="5609" y="4979"/>
                    <a:pt x="5798" y="5168"/>
                    <a:pt x="5798" y="5388"/>
                  </a:cubicBezTo>
                  <a:cubicBezTo>
                    <a:pt x="5766" y="5640"/>
                    <a:pt x="5609" y="5798"/>
                    <a:pt x="5357" y="5798"/>
                  </a:cubicBezTo>
                  <a:lnTo>
                    <a:pt x="2049" y="5798"/>
                  </a:lnTo>
                  <a:cubicBezTo>
                    <a:pt x="1828" y="5798"/>
                    <a:pt x="1639" y="5609"/>
                    <a:pt x="1639" y="5388"/>
                  </a:cubicBezTo>
                  <a:cubicBezTo>
                    <a:pt x="1639" y="5136"/>
                    <a:pt x="1828" y="4979"/>
                    <a:pt x="2049" y="4979"/>
                  </a:cubicBezTo>
                  <a:close/>
                  <a:moveTo>
                    <a:pt x="8948" y="1671"/>
                  </a:moveTo>
                  <a:cubicBezTo>
                    <a:pt x="10082" y="1671"/>
                    <a:pt x="10996" y="2584"/>
                    <a:pt x="11028" y="3750"/>
                  </a:cubicBezTo>
                  <a:cubicBezTo>
                    <a:pt x="10996" y="4916"/>
                    <a:pt x="10082" y="5798"/>
                    <a:pt x="8948" y="5798"/>
                  </a:cubicBezTo>
                  <a:cubicBezTo>
                    <a:pt x="7814" y="5798"/>
                    <a:pt x="6900" y="4853"/>
                    <a:pt x="6869" y="3750"/>
                  </a:cubicBezTo>
                  <a:cubicBezTo>
                    <a:pt x="6869" y="2616"/>
                    <a:pt x="7814" y="1702"/>
                    <a:pt x="8948" y="1671"/>
                  </a:cubicBezTo>
                  <a:close/>
                  <a:moveTo>
                    <a:pt x="1230" y="1"/>
                  </a:moveTo>
                  <a:cubicBezTo>
                    <a:pt x="568" y="1"/>
                    <a:pt x="1" y="568"/>
                    <a:pt x="1" y="1230"/>
                  </a:cubicBezTo>
                  <a:lnTo>
                    <a:pt x="1" y="6207"/>
                  </a:lnTo>
                  <a:cubicBezTo>
                    <a:pt x="1" y="6743"/>
                    <a:pt x="379" y="7184"/>
                    <a:pt x="852" y="7373"/>
                  </a:cubicBezTo>
                  <a:lnTo>
                    <a:pt x="852" y="7846"/>
                  </a:lnTo>
                  <a:cubicBezTo>
                    <a:pt x="852" y="8098"/>
                    <a:pt x="1041" y="8255"/>
                    <a:pt x="1261" y="8255"/>
                  </a:cubicBezTo>
                  <a:lnTo>
                    <a:pt x="2931" y="8255"/>
                  </a:lnTo>
                  <a:cubicBezTo>
                    <a:pt x="3151" y="8255"/>
                    <a:pt x="3372" y="8066"/>
                    <a:pt x="3372" y="7846"/>
                  </a:cubicBezTo>
                  <a:lnTo>
                    <a:pt x="3372" y="7436"/>
                  </a:lnTo>
                  <a:lnTo>
                    <a:pt x="9421" y="7436"/>
                  </a:lnTo>
                  <a:lnTo>
                    <a:pt x="9421" y="7846"/>
                  </a:lnTo>
                  <a:cubicBezTo>
                    <a:pt x="9421" y="8098"/>
                    <a:pt x="9610" y="8255"/>
                    <a:pt x="9862" y="8255"/>
                  </a:cubicBezTo>
                  <a:lnTo>
                    <a:pt x="11500" y="8255"/>
                  </a:lnTo>
                  <a:cubicBezTo>
                    <a:pt x="11752" y="8255"/>
                    <a:pt x="11941" y="8066"/>
                    <a:pt x="11941" y="7846"/>
                  </a:cubicBezTo>
                  <a:lnTo>
                    <a:pt x="11941" y="7373"/>
                  </a:lnTo>
                  <a:cubicBezTo>
                    <a:pt x="12414" y="7215"/>
                    <a:pt x="12760" y="6743"/>
                    <a:pt x="12760" y="6207"/>
                  </a:cubicBezTo>
                  <a:lnTo>
                    <a:pt x="12760" y="1230"/>
                  </a:lnTo>
                  <a:cubicBezTo>
                    <a:pt x="12666" y="599"/>
                    <a:pt x="12099" y="1"/>
                    <a:pt x="114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grpSp>
      <p:grpSp>
        <p:nvGrpSpPr>
          <p:cNvPr id="3389" name="Google Shape;8378;p114">
            <a:extLst>
              <a:ext uri="{FF2B5EF4-FFF2-40B4-BE49-F238E27FC236}">
                <a16:creationId xmlns:a16="http://schemas.microsoft.com/office/drawing/2014/main" id="{8FAFCEB3-7EF1-796F-7B9B-F844D3CD7493}"/>
              </a:ext>
            </a:extLst>
          </p:cNvPr>
          <p:cNvGrpSpPr/>
          <p:nvPr/>
        </p:nvGrpSpPr>
        <p:grpSpPr>
          <a:xfrm>
            <a:off x="2734420" y="5072586"/>
            <a:ext cx="1099793" cy="830277"/>
            <a:chOff x="5049725" y="2635825"/>
            <a:chExt cx="481825" cy="451700"/>
          </a:xfrm>
          <a:solidFill>
            <a:schemeClr val="tx1"/>
          </a:solidFill>
        </p:grpSpPr>
        <p:sp>
          <p:nvSpPr>
            <p:cNvPr id="3390" name="Google Shape;8379;p114">
              <a:extLst>
                <a:ext uri="{FF2B5EF4-FFF2-40B4-BE49-F238E27FC236}">
                  <a16:creationId xmlns:a16="http://schemas.microsoft.com/office/drawing/2014/main" id="{E11CB29A-4C7B-1ABA-1D02-FA84D3E8D77A}"/>
                </a:ext>
              </a:extLst>
            </p:cNvPr>
            <p:cNvSpPr/>
            <p:nvPr/>
          </p:nvSpPr>
          <p:spPr>
            <a:xfrm>
              <a:off x="5135325" y="3031050"/>
              <a:ext cx="310550" cy="56475"/>
            </a:xfrm>
            <a:custGeom>
              <a:avLst/>
              <a:gdLst/>
              <a:ahLst/>
              <a:cxnLst/>
              <a:rect l="l" t="t" r="r" b="b"/>
              <a:pathLst>
                <a:path w="12422" h="2259" extrusionOk="0">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ontserrat Medium" panose="00000600000000000000" pitchFamily="2" charset="0"/>
              </a:endParaRPr>
            </a:p>
          </p:txBody>
        </p:sp>
        <p:sp>
          <p:nvSpPr>
            <p:cNvPr id="3391" name="Google Shape;8380;p114">
              <a:extLst>
                <a:ext uri="{FF2B5EF4-FFF2-40B4-BE49-F238E27FC236}">
                  <a16:creationId xmlns:a16="http://schemas.microsoft.com/office/drawing/2014/main" id="{DD84394A-E788-7820-30B4-9B640818927D}"/>
                </a:ext>
              </a:extLst>
            </p:cNvPr>
            <p:cNvSpPr/>
            <p:nvPr/>
          </p:nvSpPr>
          <p:spPr>
            <a:xfrm>
              <a:off x="5049725" y="2946350"/>
              <a:ext cx="481825" cy="56500"/>
            </a:xfrm>
            <a:custGeom>
              <a:avLst/>
              <a:gdLst/>
              <a:ahLst/>
              <a:cxnLst/>
              <a:rect l="l" t="t" r="r" b="b"/>
              <a:pathLst>
                <a:path w="19273" h="2260" extrusionOk="0">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ontserrat Medium" panose="00000600000000000000" pitchFamily="2" charset="0"/>
              </a:endParaRPr>
            </a:p>
          </p:txBody>
        </p:sp>
        <p:sp>
          <p:nvSpPr>
            <p:cNvPr id="3392" name="Google Shape;8381;p114">
              <a:extLst>
                <a:ext uri="{FF2B5EF4-FFF2-40B4-BE49-F238E27FC236}">
                  <a16:creationId xmlns:a16="http://schemas.microsoft.com/office/drawing/2014/main" id="{8C08B9A2-4424-1BD2-A183-343C720B1E42}"/>
                </a:ext>
              </a:extLst>
            </p:cNvPr>
            <p:cNvSpPr/>
            <p:nvPr/>
          </p:nvSpPr>
          <p:spPr>
            <a:xfrm>
              <a:off x="5049725" y="2635825"/>
              <a:ext cx="481825" cy="282325"/>
            </a:xfrm>
            <a:custGeom>
              <a:avLst/>
              <a:gdLst/>
              <a:ahLst/>
              <a:cxnLst/>
              <a:rect l="l" t="t" r="r" b="b"/>
              <a:pathLst>
                <a:path w="19273" h="11293" extrusionOk="0">
                  <a:moveTo>
                    <a:pt x="1693" y="0"/>
                  </a:moveTo>
                  <a:cubicBezTo>
                    <a:pt x="756" y="0"/>
                    <a:pt x="0" y="759"/>
                    <a:pt x="0" y="1696"/>
                  </a:cubicBezTo>
                  <a:lnTo>
                    <a:pt x="0" y="11293"/>
                  </a:lnTo>
                  <a:lnTo>
                    <a:pt x="19272" y="11293"/>
                  </a:lnTo>
                  <a:lnTo>
                    <a:pt x="19272" y="1696"/>
                  </a:lnTo>
                  <a:cubicBezTo>
                    <a:pt x="19269" y="759"/>
                    <a:pt x="18513"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ontserrat Medium" panose="00000600000000000000" pitchFamily="2" charset="0"/>
              </a:endParaRPr>
            </a:p>
          </p:txBody>
        </p:sp>
      </p:grpSp>
      <p:sp>
        <p:nvSpPr>
          <p:cNvPr id="3393" name="TextBox 15">
            <a:extLst>
              <a:ext uri="{FF2B5EF4-FFF2-40B4-BE49-F238E27FC236}">
                <a16:creationId xmlns:a16="http://schemas.microsoft.com/office/drawing/2014/main" id="{0B637614-1675-42D4-8BC6-F7E2C40E5BEB}"/>
              </a:ext>
            </a:extLst>
          </p:cNvPr>
          <p:cNvSpPr txBox="1"/>
          <p:nvPr/>
        </p:nvSpPr>
        <p:spPr>
          <a:xfrm>
            <a:off x="3297570" y="5075378"/>
            <a:ext cx="2930491" cy="830997"/>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s-419" sz="2400" i="0" u="none" strike="noStrike" kern="1200" cap="none" spc="0" normalizeH="0" baseline="0" noProof="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$224,460</a:t>
            </a:r>
          </a:p>
          <a:p>
            <a:pPr marL="0" marR="0" lvl="0" indent="0" algn="ctr" defTabSz="1828434" rtl="0" eaLnBrk="1" fontAlgn="auto" latinLnBrk="0" hangingPunct="1">
              <a:lnSpc>
                <a:spcPct val="100000"/>
              </a:lnSpc>
              <a:spcBef>
                <a:spcPts val="0"/>
              </a:spcBef>
              <a:spcAft>
                <a:spcPts val="0"/>
              </a:spcAft>
              <a:buClrTx/>
              <a:buSzTx/>
              <a:buFontTx/>
              <a:buNone/>
              <a:tabLst/>
              <a:defRPr/>
            </a:pPr>
            <a:r>
              <a:rPr lang="es-419" sz="2400" kern="1200">
                <a:solidFill>
                  <a:srgbClr val="BCD3EC">
                    <a:lumMod val="10000"/>
                  </a:srgbClr>
                </a:solidFill>
                <a:latin typeface="Montserrat Medium" panose="00000600000000000000" pitchFamily="2" charset="0"/>
                <a:ea typeface="League Spartan" charset="0"/>
                <a:cs typeface="Poppins" pitchFamily="2" charset="77"/>
              </a:rPr>
              <a:t>Televisión</a:t>
            </a:r>
            <a:endParaRPr kumimoji="0" lang="es-419" sz="2400" i="0" u="none" strike="noStrike" kern="1200" cap="none" spc="0" normalizeH="0" baseline="0" noProof="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endParaRPr>
          </a:p>
        </p:txBody>
      </p:sp>
      <p:sp>
        <p:nvSpPr>
          <p:cNvPr id="3394" name="TextBox 15">
            <a:extLst>
              <a:ext uri="{FF2B5EF4-FFF2-40B4-BE49-F238E27FC236}">
                <a16:creationId xmlns:a16="http://schemas.microsoft.com/office/drawing/2014/main" id="{C55AA880-6E5C-694B-5EAE-6E5247A04F62}"/>
              </a:ext>
            </a:extLst>
          </p:cNvPr>
          <p:cNvSpPr txBox="1"/>
          <p:nvPr/>
        </p:nvSpPr>
        <p:spPr>
          <a:xfrm>
            <a:off x="6158855" y="5047196"/>
            <a:ext cx="2930491" cy="830997"/>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s-419" sz="2400" i="0" u="none" strike="noStrike" kern="1200" cap="none" spc="0" normalizeH="0" baseline="0" noProof="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$43,250</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s-419" sz="2400" i="0" u="none" strike="noStrike" kern="1200" cap="none" spc="0" normalizeH="0" baseline="0" noProof="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Prensa Escrita</a:t>
            </a:r>
          </a:p>
        </p:txBody>
      </p:sp>
      <p:sp>
        <p:nvSpPr>
          <p:cNvPr id="3395" name="TextBox 15">
            <a:extLst>
              <a:ext uri="{FF2B5EF4-FFF2-40B4-BE49-F238E27FC236}">
                <a16:creationId xmlns:a16="http://schemas.microsoft.com/office/drawing/2014/main" id="{513A0E78-7A12-957F-63CB-72FA2D5AFF9A}"/>
              </a:ext>
            </a:extLst>
          </p:cNvPr>
          <p:cNvSpPr txBox="1"/>
          <p:nvPr/>
        </p:nvSpPr>
        <p:spPr>
          <a:xfrm>
            <a:off x="9692863" y="5008925"/>
            <a:ext cx="1679308" cy="830997"/>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s-419" sz="2400" i="0" u="none" strike="noStrike" kern="1200" cap="none" spc="0" normalizeH="0" baseline="0" noProof="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$8,827</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s-419" sz="2400" i="0" u="none" strike="noStrike" kern="1200" cap="none" spc="0" normalizeH="0" baseline="0" noProof="0">
                <a:ln>
                  <a:noFill/>
                </a:ln>
                <a:solidFill>
                  <a:srgbClr val="BCD3EC">
                    <a:lumMod val="10000"/>
                  </a:srgbClr>
                </a:solidFill>
                <a:effectLst/>
                <a:uLnTx/>
                <a:uFillTx/>
                <a:latin typeface="Montserrat Medium" panose="00000600000000000000" pitchFamily="2" charset="0"/>
                <a:ea typeface="League Spartan" charset="0"/>
                <a:cs typeface="Poppins" pitchFamily="2" charset="77"/>
                <a:sym typeface="Arial"/>
              </a:rPr>
              <a:t>Radio</a:t>
            </a:r>
          </a:p>
        </p:txBody>
      </p:sp>
      <p:grpSp>
        <p:nvGrpSpPr>
          <p:cNvPr id="3396" name="Google Shape;11114;p120">
            <a:extLst>
              <a:ext uri="{FF2B5EF4-FFF2-40B4-BE49-F238E27FC236}">
                <a16:creationId xmlns:a16="http://schemas.microsoft.com/office/drawing/2014/main" id="{FF15402E-DF59-318E-9A6C-1895B725BA5B}"/>
              </a:ext>
            </a:extLst>
          </p:cNvPr>
          <p:cNvGrpSpPr/>
          <p:nvPr/>
        </p:nvGrpSpPr>
        <p:grpSpPr>
          <a:xfrm>
            <a:off x="5711152" y="4837423"/>
            <a:ext cx="797966" cy="1042244"/>
            <a:chOff x="-2310650" y="3525775"/>
            <a:chExt cx="292250" cy="363125"/>
          </a:xfrm>
          <a:solidFill>
            <a:schemeClr val="tx1"/>
          </a:solidFill>
        </p:grpSpPr>
        <p:sp>
          <p:nvSpPr>
            <p:cNvPr id="3397" name="Google Shape;11115;p120">
              <a:extLst>
                <a:ext uri="{FF2B5EF4-FFF2-40B4-BE49-F238E27FC236}">
                  <a16:creationId xmlns:a16="http://schemas.microsoft.com/office/drawing/2014/main" id="{7FB4ABF6-F2AA-EE87-49FF-6916B2096BFB}"/>
                </a:ext>
              </a:extLst>
            </p:cNvPr>
            <p:cNvSpPr/>
            <p:nvPr/>
          </p:nvSpPr>
          <p:spPr>
            <a:xfrm>
              <a:off x="-2053075" y="3648650"/>
              <a:ext cx="34675" cy="233950"/>
            </a:xfrm>
            <a:custGeom>
              <a:avLst/>
              <a:gdLst/>
              <a:ahLst/>
              <a:cxnLst/>
              <a:rect l="l" t="t" r="r" b="b"/>
              <a:pathLst>
                <a:path w="1387" h="9358" extrusionOk="0">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398" name="Google Shape;11116;p120">
              <a:extLst>
                <a:ext uri="{FF2B5EF4-FFF2-40B4-BE49-F238E27FC236}">
                  <a16:creationId xmlns:a16="http://schemas.microsoft.com/office/drawing/2014/main" id="{3B0C81FB-BC68-1B65-373D-7CC3469D3E90}"/>
                </a:ext>
              </a:extLst>
            </p:cNvPr>
            <p:cNvSpPr/>
            <p:nvPr/>
          </p:nvSpPr>
          <p:spPr>
            <a:xfrm>
              <a:off x="-2259450" y="3751825"/>
              <a:ext cx="51225" cy="51225"/>
            </a:xfrm>
            <a:custGeom>
              <a:avLst/>
              <a:gdLst/>
              <a:ahLst/>
              <a:cxnLst/>
              <a:rect l="l" t="t" r="r" b="b"/>
              <a:pathLst>
                <a:path w="2049" h="2049" extrusionOk="0">
                  <a:moveTo>
                    <a:pt x="1" y="1"/>
                  </a:moveTo>
                  <a:lnTo>
                    <a:pt x="1" y="2049"/>
                  </a:lnTo>
                  <a:lnTo>
                    <a:pt x="2049" y="2049"/>
                  </a:lnTo>
                  <a:lnTo>
                    <a:pt x="20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399" name="Google Shape;11117;p120">
              <a:extLst>
                <a:ext uri="{FF2B5EF4-FFF2-40B4-BE49-F238E27FC236}">
                  <a16:creationId xmlns:a16="http://schemas.microsoft.com/office/drawing/2014/main" id="{87D665C3-6966-4675-B4B3-78B262B824B1}"/>
                </a:ext>
              </a:extLst>
            </p:cNvPr>
            <p:cNvSpPr/>
            <p:nvPr/>
          </p:nvSpPr>
          <p:spPr>
            <a:xfrm>
              <a:off x="-2259450" y="3649450"/>
              <a:ext cx="137075" cy="51200"/>
            </a:xfrm>
            <a:custGeom>
              <a:avLst/>
              <a:gdLst/>
              <a:ahLst/>
              <a:cxnLst/>
              <a:rect l="l" t="t" r="r" b="b"/>
              <a:pathLst>
                <a:path w="5483" h="2048" extrusionOk="0">
                  <a:moveTo>
                    <a:pt x="1" y="0"/>
                  </a:moveTo>
                  <a:lnTo>
                    <a:pt x="1" y="2048"/>
                  </a:lnTo>
                  <a:lnTo>
                    <a:pt x="5483" y="2048"/>
                  </a:lnTo>
                  <a:lnTo>
                    <a:pt x="548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400" name="Google Shape;11118;p120">
              <a:extLst>
                <a:ext uri="{FF2B5EF4-FFF2-40B4-BE49-F238E27FC236}">
                  <a16:creationId xmlns:a16="http://schemas.microsoft.com/office/drawing/2014/main" id="{CA5487E4-17A1-2502-B265-5C76E10AE63C}"/>
                </a:ext>
              </a:extLst>
            </p:cNvPr>
            <p:cNvSpPr/>
            <p:nvPr/>
          </p:nvSpPr>
          <p:spPr>
            <a:xfrm>
              <a:off x="-2310650" y="3525775"/>
              <a:ext cx="252075" cy="363125"/>
            </a:xfrm>
            <a:custGeom>
              <a:avLst/>
              <a:gdLst/>
              <a:ahLst/>
              <a:cxnLst/>
              <a:rect l="l" t="t" r="r" b="b"/>
              <a:pathLst>
                <a:path w="10083" h="14525" extrusionOk="0">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grpSp>
      <p:grpSp>
        <p:nvGrpSpPr>
          <p:cNvPr id="3401" name="Google Shape;11186;p120">
            <a:extLst>
              <a:ext uri="{FF2B5EF4-FFF2-40B4-BE49-F238E27FC236}">
                <a16:creationId xmlns:a16="http://schemas.microsoft.com/office/drawing/2014/main" id="{9A7D739D-525D-C1B6-1E8E-A9785DEFE328}"/>
              </a:ext>
            </a:extLst>
          </p:cNvPr>
          <p:cNvGrpSpPr/>
          <p:nvPr/>
        </p:nvGrpSpPr>
        <p:grpSpPr>
          <a:xfrm>
            <a:off x="20094721" y="3533356"/>
            <a:ext cx="735871" cy="758869"/>
            <a:chOff x="-5971525" y="3273750"/>
            <a:chExt cx="292250" cy="290650"/>
          </a:xfrm>
          <a:solidFill>
            <a:schemeClr val="tx1"/>
          </a:solidFill>
        </p:grpSpPr>
        <p:sp>
          <p:nvSpPr>
            <p:cNvPr id="3402" name="Google Shape;11187;p120">
              <a:extLst>
                <a:ext uri="{FF2B5EF4-FFF2-40B4-BE49-F238E27FC236}">
                  <a16:creationId xmlns:a16="http://schemas.microsoft.com/office/drawing/2014/main" id="{50D395C7-806B-C21C-59F5-A49438887E0C}"/>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403" name="Google Shape;11188;p120">
              <a:extLst>
                <a:ext uri="{FF2B5EF4-FFF2-40B4-BE49-F238E27FC236}">
                  <a16:creationId xmlns:a16="http://schemas.microsoft.com/office/drawing/2014/main" id="{B2206994-52D4-4655-E6AB-FF06937EE9B3}"/>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grpSp>
      <p:sp>
        <p:nvSpPr>
          <p:cNvPr id="3407" name="TextBox 214">
            <a:extLst>
              <a:ext uri="{FF2B5EF4-FFF2-40B4-BE49-F238E27FC236}">
                <a16:creationId xmlns:a16="http://schemas.microsoft.com/office/drawing/2014/main" id="{DC2B24E9-75A9-2AD1-F81E-011B10464D83}"/>
              </a:ext>
            </a:extLst>
          </p:cNvPr>
          <p:cNvSpPr txBox="1"/>
          <p:nvPr/>
        </p:nvSpPr>
        <p:spPr>
          <a:xfrm>
            <a:off x="3539820" y="683780"/>
            <a:ext cx="1988785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Gerencia de Comunicación Institucional</a:t>
            </a:r>
            <a:endParaRPr lang="es-419" sz="5400" b="0">
              <a:solidFill>
                <a:schemeClr val="tx2"/>
              </a:solidFill>
              <a:latin typeface="Kanit ExtraBold"/>
              <a:cs typeface="Kanit ExtraBold"/>
              <a:sym typeface="Baloo 2 ExtraBold"/>
            </a:endParaRPr>
          </a:p>
        </p:txBody>
      </p:sp>
      <p:sp>
        <p:nvSpPr>
          <p:cNvPr id="3408" name="TextBox 214">
            <a:extLst>
              <a:ext uri="{FF2B5EF4-FFF2-40B4-BE49-F238E27FC236}">
                <a16:creationId xmlns:a16="http://schemas.microsoft.com/office/drawing/2014/main" id="{9DF5FC3E-26DA-76AE-CBD1-922647E42B37}"/>
              </a:ext>
            </a:extLst>
          </p:cNvPr>
          <p:cNvSpPr txBox="1"/>
          <p:nvPr/>
        </p:nvSpPr>
        <p:spPr>
          <a:xfrm>
            <a:off x="12254417" y="1372309"/>
            <a:ext cx="1107528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grpSp>
        <p:nvGrpSpPr>
          <p:cNvPr id="3409" name="Google Shape;11186;p120">
            <a:extLst>
              <a:ext uri="{FF2B5EF4-FFF2-40B4-BE49-F238E27FC236}">
                <a16:creationId xmlns:a16="http://schemas.microsoft.com/office/drawing/2014/main" id="{D22DC27D-EC4B-D80E-8BBB-6021C9CA1469}"/>
              </a:ext>
            </a:extLst>
          </p:cNvPr>
          <p:cNvGrpSpPr/>
          <p:nvPr/>
        </p:nvGrpSpPr>
        <p:grpSpPr>
          <a:xfrm>
            <a:off x="19861773" y="5004240"/>
            <a:ext cx="735871" cy="758869"/>
            <a:chOff x="-5971525" y="3273750"/>
            <a:chExt cx="292250" cy="290650"/>
          </a:xfrm>
          <a:solidFill>
            <a:schemeClr val="tx1"/>
          </a:solidFill>
        </p:grpSpPr>
        <p:sp>
          <p:nvSpPr>
            <p:cNvPr id="3410" name="Google Shape;11187;p120">
              <a:extLst>
                <a:ext uri="{FF2B5EF4-FFF2-40B4-BE49-F238E27FC236}">
                  <a16:creationId xmlns:a16="http://schemas.microsoft.com/office/drawing/2014/main" id="{EE53F6CA-27CD-A8E7-1389-E477920EDEBE}"/>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411" name="Google Shape;11188;p120">
              <a:extLst>
                <a:ext uri="{FF2B5EF4-FFF2-40B4-BE49-F238E27FC236}">
                  <a16:creationId xmlns:a16="http://schemas.microsoft.com/office/drawing/2014/main" id="{73C2BAE4-B41E-5296-4606-943F9C308316}"/>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grpSp>
      <p:sp>
        <p:nvSpPr>
          <p:cNvPr id="3412" name="CuadroTexto 3411">
            <a:extLst>
              <a:ext uri="{FF2B5EF4-FFF2-40B4-BE49-F238E27FC236}">
                <a16:creationId xmlns:a16="http://schemas.microsoft.com/office/drawing/2014/main" id="{4C8FF022-AEB5-8331-C566-21C1E68D36B4}"/>
              </a:ext>
            </a:extLst>
          </p:cNvPr>
          <p:cNvSpPr txBox="1"/>
          <p:nvPr/>
        </p:nvSpPr>
        <p:spPr>
          <a:xfrm>
            <a:off x="19338553" y="4334430"/>
            <a:ext cx="4365180" cy="400110"/>
          </a:xfrm>
          <a:prstGeom prst="rect">
            <a:avLst/>
          </a:prstGeom>
          <a:noFill/>
        </p:spPr>
        <p:txBody>
          <a:bodyPr wrap="square" rtlCol="0">
            <a:spAutoFit/>
          </a:bodyPr>
          <a:lstStyle/>
          <a:p>
            <a:r>
              <a:rPr lang="es-SV" sz="2000">
                <a:solidFill>
                  <a:schemeClr val="tx1"/>
                </a:solidFill>
                <a:latin typeface="Montserrat Medium" panose="00000600000000000000" pitchFamily="2" charset="0"/>
              </a:rPr>
              <a:t>Nuevos seguidores – 3T 2022</a:t>
            </a:r>
          </a:p>
        </p:txBody>
      </p:sp>
      <p:sp>
        <p:nvSpPr>
          <p:cNvPr id="3413" name="CuadroTexto 3412">
            <a:extLst>
              <a:ext uri="{FF2B5EF4-FFF2-40B4-BE49-F238E27FC236}">
                <a16:creationId xmlns:a16="http://schemas.microsoft.com/office/drawing/2014/main" id="{679429AA-5A01-2A2A-5024-FCC95984111B}"/>
              </a:ext>
            </a:extLst>
          </p:cNvPr>
          <p:cNvSpPr txBox="1"/>
          <p:nvPr/>
        </p:nvSpPr>
        <p:spPr>
          <a:xfrm>
            <a:off x="19338553" y="5824364"/>
            <a:ext cx="4365180" cy="400110"/>
          </a:xfrm>
          <a:prstGeom prst="rect">
            <a:avLst/>
          </a:prstGeom>
          <a:noFill/>
        </p:spPr>
        <p:txBody>
          <a:bodyPr wrap="square" rtlCol="0">
            <a:spAutoFit/>
          </a:bodyPr>
          <a:lstStyle/>
          <a:p>
            <a:r>
              <a:rPr lang="es-SV" sz="2000">
                <a:solidFill>
                  <a:schemeClr val="tx1"/>
                </a:solidFill>
                <a:latin typeface="Montserrat Medium" panose="00000600000000000000" pitchFamily="2" charset="0"/>
              </a:rPr>
              <a:t>Seguidores / Fans INSAFORP</a:t>
            </a:r>
          </a:p>
        </p:txBody>
      </p:sp>
      <p:sp>
        <p:nvSpPr>
          <p:cNvPr id="3414" name="CuadroTexto 3413">
            <a:extLst>
              <a:ext uri="{FF2B5EF4-FFF2-40B4-BE49-F238E27FC236}">
                <a16:creationId xmlns:a16="http://schemas.microsoft.com/office/drawing/2014/main" id="{894A32A4-3519-3255-9F7B-E3D0CED20874}"/>
              </a:ext>
            </a:extLst>
          </p:cNvPr>
          <p:cNvSpPr txBox="1"/>
          <p:nvPr/>
        </p:nvSpPr>
        <p:spPr>
          <a:xfrm>
            <a:off x="19387829" y="7310065"/>
            <a:ext cx="4365180" cy="400110"/>
          </a:xfrm>
          <a:prstGeom prst="rect">
            <a:avLst/>
          </a:prstGeom>
          <a:noFill/>
        </p:spPr>
        <p:txBody>
          <a:bodyPr wrap="square" rtlCol="0">
            <a:spAutoFit/>
          </a:bodyPr>
          <a:lstStyle/>
          <a:p>
            <a:r>
              <a:rPr lang="es-SV" sz="2000">
                <a:solidFill>
                  <a:schemeClr val="tx1"/>
                </a:solidFill>
                <a:latin typeface="Montserrat Medium" panose="00000600000000000000" pitchFamily="2" charset="0"/>
              </a:rPr>
              <a:t>Visualizaciones canal </a:t>
            </a:r>
            <a:r>
              <a:rPr lang="es-SV" sz="2000" err="1">
                <a:solidFill>
                  <a:schemeClr val="tx1"/>
                </a:solidFill>
                <a:latin typeface="Montserrat Medium" panose="00000600000000000000" pitchFamily="2" charset="0"/>
              </a:rPr>
              <a:t>Youtube</a:t>
            </a:r>
            <a:endParaRPr lang="es-SV" sz="2000">
              <a:solidFill>
                <a:schemeClr val="tx1"/>
              </a:solidFill>
              <a:latin typeface="Montserrat Medium" panose="00000600000000000000" pitchFamily="2" charset="0"/>
            </a:endParaRPr>
          </a:p>
        </p:txBody>
      </p:sp>
      <p:sp>
        <p:nvSpPr>
          <p:cNvPr id="3415" name="TextBox 19">
            <a:extLst>
              <a:ext uri="{FF2B5EF4-FFF2-40B4-BE49-F238E27FC236}">
                <a16:creationId xmlns:a16="http://schemas.microsoft.com/office/drawing/2014/main" id="{EA140DC0-1C69-A882-9A9A-0B948780A85B}"/>
              </a:ext>
            </a:extLst>
          </p:cNvPr>
          <p:cNvSpPr txBox="1"/>
          <p:nvPr/>
        </p:nvSpPr>
        <p:spPr>
          <a:xfrm>
            <a:off x="20830592" y="6532193"/>
            <a:ext cx="2193692" cy="707886"/>
          </a:xfrm>
          <a:prstGeom prst="rect">
            <a:avLst/>
          </a:prstGeom>
          <a:noFill/>
        </p:spPr>
        <p:txBody>
          <a:bodyPr wrap="square" rtlCol="0" anchor="t" anchorCtr="0">
            <a:spAutoFit/>
          </a:bodyPr>
          <a:lstStyle/>
          <a:p>
            <a:pPr algn="ctr"/>
            <a:r>
              <a:rPr lang="en-US" sz="4000">
                <a:solidFill>
                  <a:schemeClr val="tx1"/>
                </a:solidFill>
                <a:latin typeface="Montserrat Medium" panose="00000600000000000000" pitchFamily="2" charset="0"/>
                <a:ea typeface="League Spartan" charset="0"/>
                <a:cs typeface="Poppins" pitchFamily="2" charset="77"/>
              </a:rPr>
              <a:t>585,032</a:t>
            </a:r>
          </a:p>
        </p:txBody>
      </p:sp>
      <p:sp>
        <p:nvSpPr>
          <p:cNvPr id="3416" name="CuadroTexto 3415">
            <a:extLst>
              <a:ext uri="{FF2B5EF4-FFF2-40B4-BE49-F238E27FC236}">
                <a16:creationId xmlns:a16="http://schemas.microsoft.com/office/drawing/2014/main" id="{71445AB5-8E78-6325-96E2-57C7AD9CCACE}"/>
              </a:ext>
            </a:extLst>
          </p:cNvPr>
          <p:cNvSpPr txBox="1"/>
          <p:nvPr/>
        </p:nvSpPr>
        <p:spPr>
          <a:xfrm>
            <a:off x="8201339" y="9157122"/>
            <a:ext cx="3689259" cy="954107"/>
          </a:xfrm>
          <a:prstGeom prst="rect">
            <a:avLst/>
          </a:prstGeom>
          <a:noFill/>
        </p:spPr>
        <p:txBody>
          <a:bodyPr wrap="square" rtlCol="0">
            <a:spAutoFit/>
          </a:bodyPr>
          <a:lstStyle/>
          <a:p>
            <a:pPr algn="ctr"/>
            <a:r>
              <a:rPr lang="es-SV" sz="2800">
                <a:solidFill>
                  <a:schemeClr val="accent2"/>
                </a:solidFill>
                <a:latin typeface="Montserrat Medium" panose="00000600000000000000" pitchFamily="2" charset="0"/>
              </a:rPr>
              <a:t>Atención usuarios en redes sociales</a:t>
            </a:r>
          </a:p>
        </p:txBody>
      </p:sp>
      <p:sp>
        <p:nvSpPr>
          <p:cNvPr id="3417" name="CuadroTexto 3416">
            <a:extLst>
              <a:ext uri="{FF2B5EF4-FFF2-40B4-BE49-F238E27FC236}">
                <a16:creationId xmlns:a16="http://schemas.microsoft.com/office/drawing/2014/main" id="{6A7FB427-A57D-6A75-8A18-268609E0D295}"/>
              </a:ext>
            </a:extLst>
          </p:cNvPr>
          <p:cNvSpPr txBox="1"/>
          <p:nvPr/>
        </p:nvSpPr>
        <p:spPr>
          <a:xfrm>
            <a:off x="7640614" y="10522775"/>
            <a:ext cx="4997488" cy="954107"/>
          </a:xfrm>
          <a:prstGeom prst="rect">
            <a:avLst/>
          </a:prstGeom>
          <a:noFill/>
        </p:spPr>
        <p:txBody>
          <a:bodyPr wrap="square" rtlCol="0">
            <a:spAutoFit/>
          </a:bodyPr>
          <a:lstStyle/>
          <a:p>
            <a:pPr algn="ctr"/>
            <a:r>
              <a:rPr lang="es-SV" sz="2800">
                <a:solidFill>
                  <a:schemeClr val="accent2"/>
                </a:solidFill>
                <a:latin typeface="Montserrat Medium" panose="00000600000000000000" pitchFamily="2" charset="0"/>
              </a:rPr>
              <a:t>Publicaciones en redes sociales institucionales</a:t>
            </a:r>
          </a:p>
        </p:txBody>
      </p:sp>
      <p:sp>
        <p:nvSpPr>
          <p:cNvPr id="3418" name="CuadroTexto 3417">
            <a:extLst>
              <a:ext uri="{FF2B5EF4-FFF2-40B4-BE49-F238E27FC236}">
                <a16:creationId xmlns:a16="http://schemas.microsoft.com/office/drawing/2014/main" id="{B75ED8F1-D48B-EC6E-5A3F-AE2212D343FC}"/>
              </a:ext>
            </a:extLst>
          </p:cNvPr>
          <p:cNvSpPr txBox="1"/>
          <p:nvPr/>
        </p:nvSpPr>
        <p:spPr>
          <a:xfrm>
            <a:off x="7264873" y="11823737"/>
            <a:ext cx="5476642" cy="954107"/>
          </a:xfrm>
          <a:prstGeom prst="rect">
            <a:avLst/>
          </a:prstGeom>
          <a:noFill/>
        </p:spPr>
        <p:txBody>
          <a:bodyPr wrap="square" rtlCol="0">
            <a:spAutoFit/>
          </a:bodyPr>
          <a:lstStyle/>
          <a:p>
            <a:pPr algn="ctr"/>
            <a:r>
              <a:rPr lang="es-SV" sz="2800">
                <a:solidFill>
                  <a:schemeClr val="tx1"/>
                </a:solidFill>
                <a:latin typeface="Montserrat Medium" panose="00000600000000000000" pitchFamily="2" charset="0"/>
              </a:rPr>
              <a:t>Publicaciones a través de </a:t>
            </a:r>
            <a:r>
              <a:rPr lang="es-SV" sz="2800" err="1">
                <a:solidFill>
                  <a:schemeClr val="tx1"/>
                </a:solidFill>
                <a:latin typeface="Montserrat Medium" panose="00000600000000000000" pitchFamily="2" charset="0"/>
              </a:rPr>
              <a:t>Newsletter</a:t>
            </a:r>
            <a:r>
              <a:rPr lang="es-SV" sz="2800">
                <a:solidFill>
                  <a:schemeClr val="tx1"/>
                </a:solidFill>
                <a:latin typeface="Montserrat Medium" panose="00000600000000000000" pitchFamily="2" charset="0"/>
              </a:rPr>
              <a:t> (750,000 Emails).</a:t>
            </a:r>
          </a:p>
        </p:txBody>
      </p:sp>
      <p:sp>
        <p:nvSpPr>
          <p:cNvPr id="3419" name="CuadroTexto 3418">
            <a:extLst>
              <a:ext uri="{FF2B5EF4-FFF2-40B4-BE49-F238E27FC236}">
                <a16:creationId xmlns:a16="http://schemas.microsoft.com/office/drawing/2014/main" id="{BA0BBB78-BB12-66D6-A48E-7A8AFD8D137F}"/>
              </a:ext>
            </a:extLst>
          </p:cNvPr>
          <p:cNvSpPr txBox="1"/>
          <p:nvPr/>
        </p:nvSpPr>
        <p:spPr>
          <a:xfrm>
            <a:off x="5100973" y="6437833"/>
            <a:ext cx="5819461" cy="954107"/>
          </a:xfrm>
          <a:prstGeom prst="rect">
            <a:avLst/>
          </a:prstGeom>
          <a:noFill/>
        </p:spPr>
        <p:txBody>
          <a:bodyPr wrap="square" rtlCol="0">
            <a:spAutoFit/>
          </a:bodyPr>
          <a:lstStyle/>
          <a:p>
            <a:pPr algn="ctr"/>
            <a:r>
              <a:rPr lang="es-SV" sz="2800">
                <a:solidFill>
                  <a:schemeClr val="accent2"/>
                </a:solidFill>
                <a:latin typeface="Montserrat Medium" panose="00000600000000000000" pitchFamily="2" charset="0"/>
              </a:rPr>
              <a:t>Número de espacios noticiosos en medios de comunicación</a:t>
            </a:r>
          </a:p>
        </p:txBody>
      </p:sp>
    </p:spTree>
    <p:extLst>
      <p:ext uri="{BB962C8B-B14F-4D97-AF65-F5344CB8AC3E}">
        <p14:creationId xmlns:p14="http://schemas.microsoft.com/office/powerpoint/2010/main" val="239954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468608" y="5747646"/>
            <a:ext cx="22298495" cy="2174634"/>
          </a:xfrm>
          <a:prstGeom prst="rect">
            <a:avLst/>
          </a:prstGeom>
        </p:spPr>
        <p:txBody>
          <a:bodyPr spcFirstLastPara="1" wrap="square" lIns="239938" tIns="243737" rIns="239938" bIns="243737" anchor="t" anchorCtr="0">
            <a:noAutofit/>
          </a:bodyPr>
          <a:lstStyle/>
          <a:p>
            <a:r>
              <a:rPr lang="en" sz="11000">
                <a:solidFill>
                  <a:schemeClr val="tx2"/>
                </a:solidFill>
              </a:rPr>
              <a:t>TECNOLOGÍA de la </a:t>
            </a:r>
            <a:br>
              <a:rPr lang="en" sz="11000">
                <a:solidFill>
                  <a:schemeClr val="tx2"/>
                </a:solidFill>
              </a:rPr>
            </a:br>
            <a:r>
              <a:rPr lang="en" sz="11000">
                <a:solidFill>
                  <a:schemeClr val="tx2"/>
                </a:solidFill>
              </a:rPr>
              <a:t>INFORMACIÓN</a:t>
            </a:r>
            <a:endParaRPr sz="110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1090889" y="4133082"/>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Gerencia de</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2554092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2" name="TextBox 15">
            <a:extLst>
              <a:ext uri="{FF2B5EF4-FFF2-40B4-BE49-F238E27FC236}">
                <a16:creationId xmlns:a16="http://schemas.microsoft.com/office/drawing/2014/main" id="{777F264C-711A-502A-CDF5-97C95CD1812C}"/>
              </a:ext>
            </a:extLst>
          </p:cNvPr>
          <p:cNvSpPr txBox="1"/>
          <p:nvPr/>
        </p:nvSpPr>
        <p:spPr>
          <a:xfrm>
            <a:off x="4484640" y="2835039"/>
            <a:ext cx="9587527" cy="523220"/>
          </a:xfrm>
          <a:prstGeom prst="rect">
            <a:avLst/>
          </a:prstGeom>
          <a:noFill/>
        </p:spPr>
        <p:txBody>
          <a:bodyPr wrap="square" rtlCol="0" anchor="ctr" anchorCtr="0">
            <a:spAutoFit/>
          </a:bodyPr>
          <a:lstStyle/>
          <a:p>
            <a:pPr defTabSz="1828434">
              <a:buClrTx/>
              <a:buFontTx/>
              <a:buNone/>
            </a:pPr>
            <a:r>
              <a:rPr lang="en-US" sz="2800" b="1" kern="1200" dirty="0">
                <a:solidFill>
                  <a:srgbClr val="132047"/>
                </a:solidFill>
                <a:latin typeface="Montserrat Medium" panose="00000600000000000000" pitchFamily="2" charset="0"/>
                <a:ea typeface="League Spartan" charset="0"/>
                <a:cs typeface="Poppins" pitchFamily="2" charset="77"/>
              </a:rPr>
              <a:t>REQUERIMIENTOS RECIBIDOS / ATENDIDOS </a:t>
            </a:r>
          </a:p>
        </p:txBody>
      </p:sp>
      <p:graphicFrame>
        <p:nvGraphicFramePr>
          <p:cNvPr id="3" name="Chart 25">
            <a:extLst>
              <a:ext uri="{FF2B5EF4-FFF2-40B4-BE49-F238E27FC236}">
                <a16:creationId xmlns:a16="http://schemas.microsoft.com/office/drawing/2014/main" id="{DB3EE95E-6B4C-CB6D-EF38-D61D71024B7E}"/>
              </a:ext>
            </a:extLst>
          </p:cNvPr>
          <p:cNvGraphicFramePr/>
          <p:nvPr>
            <p:extLst>
              <p:ext uri="{D42A27DB-BD31-4B8C-83A1-F6EECF244321}">
                <p14:modId xmlns:p14="http://schemas.microsoft.com/office/powerpoint/2010/main" val="3061036485"/>
              </p:ext>
            </p:extLst>
          </p:nvPr>
        </p:nvGraphicFramePr>
        <p:xfrm>
          <a:off x="2904884" y="3516946"/>
          <a:ext cx="11402975" cy="46908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52">
            <a:extLst>
              <a:ext uri="{FF2B5EF4-FFF2-40B4-BE49-F238E27FC236}">
                <a16:creationId xmlns:a16="http://schemas.microsoft.com/office/drawing/2014/main" id="{236E878D-DAF6-F1D2-249C-26207AD56303}"/>
              </a:ext>
            </a:extLst>
          </p:cNvPr>
          <p:cNvSpPr txBox="1"/>
          <p:nvPr/>
        </p:nvSpPr>
        <p:spPr>
          <a:xfrm>
            <a:off x="16852383" y="7886690"/>
            <a:ext cx="4443297" cy="523220"/>
          </a:xfrm>
          <a:prstGeom prst="rect">
            <a:avLst/>
          </a:prstGeom>
          <a:noFill/>
        </p:spPr>
        <p:txBody>
          <a:bodyPr wrap="square" rtlCol="0" anchor="ctr" anchorCtr="0">
            <a:spAutoFit/>
          </a:bodyPr>
          <a:lstStyle/>
          <a:p>
            <a:pPr algn="ctr" defTabSz="1828434">
              <a:buClrTx/>
              <a:buFontTx/>
              <a:buNone/>
            </a:pPr>
            <a:r>
              <a:rPr lang="en-US" sz="2800" b="1" kern="1200">
                <a:solidFill>
                  <a:srgbClr val="132047"/>
                </a:solidFill>
                <a:latin typeface="Montserrat Medium" panose="00000600000000000000" pitchFamily="2" charset="0"/>
                <a:ea typeface="League Spartan" charset="0"/>
                <a:cs typeface="Poppins" pitchFamily="2" charset="77"/>
              </a:rPr>
              <a:t>MONTO EJECUTADO</a:t>
            </a:r>
          </a:p>
        </p:txBody>
      </p:sp>
      <p:graphicFrame>
        <p:nvGraphicFramePr>
          <p:cNvPr id="6" name="Chart 25">
            <a:extLst>
              <a:ext uri="{FF2B5EF4-FFF2-40B4-BE49-F238E27FC236}">
                <a16:creationId xmlns:a16="http://schemas.microsoft.com/office/drawing/2014/main" id="{C39552EA-8D91-986D-4DD4-41C4B77458E1}"/>
              </a:ext>
            </a:extLst>
          </p:cNvPr>
          <p:cNvGraphicFramePr/>
          <p:nvPr>
            <p:extLst>
              <p:ext uri="{D42A27DB-BD31-4B8C-83A1-F6EECF244321}">
                <p14:modId xmlns:p14="http://schemas.microsoft.com/office/powerpoint/2010/main" val="3243996917"/>
              </p:ext>
            </p:extLst>
          </p:nvPr>
        </p:nvGraphicFramePr>
        <p:xfrm>
          <a:off x="14336000" y="8528702"/>
          <a:ext cx="8806387" cy="4697441"/>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upo 5">
            <a:extLst>
              <a:ext uri="{FF2B5EF4-FFF2-40B4-BE49-F238E27FC236}">
                <a16:creationId xmlns:a16="http://schemas.microsoft.com/office/drawing/2014/main" id="{A2394469-4715-0DEE-E36B-A5869649E596}"/>
              </a:ext>
            </a:extLst>
          </p:cNvPr>
          <p:cNvGrpSpPr/>
          <p:nvPr/>
        </p:nvGrpSpPr>
        <p:grpSpPr>
          <a:xfrm>
            <a:off x="20560589" y="9383021"/>
            <a:ext cx="2436121" cy="922969"/>
            <a:chOff x="21471275" y="8582161"/>
            <a:chExt cx="2436121" cy="604483"/>
          </a:xfrm>
        </p:grpSpPr>
        <p:sp>
          <p:nvSpPr>
            <p:cNvPr id="8" name="TextBox 18">
              <a:extLst>
                <a:ext uri="{FF2B5EF4-FFF2-40B4-BE49-F238E27FC236}">
                  <a16:creationId xmlns:a16="http://schemas.microsoft.com/office/drawing/2014/main" id="{61E40F59-B587-3721-0526-712179780DAC}"/>
                </a:ext>
              </a:extLst>
            </p:cNvPr>
            <p:cNvSpPr txBox="1"/>
            <p:nvPr/>
          </p:nvSpPr>
          <p:spPr>
            <a:xfrm>
              <a:off x="22078234" y="8582161"/>
              <a:ext cx="914033" cy="342674"/>
            </a:xfrm>
            <a:prstGeom prst="rect">
              <a:avLst/>
            </a:prstGeom>
            <a:noFill/>
          </p:spPr>
          <p:txBody>
            <a:bodyPr wrap="none" rtlCol="0" anchor="ctr" anchorCtr="0">
              <a:spAutoFit/>
            </a:bodyPr>
            <a:lstStyle/>
            <a:p>
              <a:pPr defTabSz="1828434">
                <a:buClrTx/>
              </a:pPr>
              <a:r>
                <a:rPr lang="en-US" sz="2800" kern="1200">
                  <a:solidFill>
                    <a:srgbClr val="132047"/>
                  </a:solidFill>
                  <a:latin typeface="Montserrat Medium" panose="00000600000000000000" pitchFamily="2" charset="0"/>
                  <a:ea typeface="League Spartan" charset="0"/>
                  <a:cs typeface="Poppins" pitchFamily="2" charset="77"/>
                </a:rPr>
                <a:t>39%</a:t>
              </a:r>
            </a:p>
          </p:txBody>
        </p:sp>
        <p:sp>
          <p:nvSpPr>
            <p:cNvPr id="9" name="TextBox 15">
              <a:extLst>
                <a:ext uri="{FF2B5EF4-FFF2-40B4-BE49-F238E27FC236}">
                  <a16:creationId xmlns:a16="http://schemas.microsoft.com/office/drawing/2014/main" id="{8EBCA53F-C41F-5136-7E96-67AF13F161E4}"/>
                </a:ext>
              </a:extLst>
            </p:cNvPr>
            <p:cNvSpPr txBox="1"/>
            <p:nvPr/>
          </p:nvSpPr>
          <p:spPr>
            <a:xfrm>
              <a:off x="21471275" y="8924599"/>
              <a:ext cx="2436121" cy="262045"/>
            </a:xfrm>
            <a:prstGeom prst="rect">
              <a:avLst/>
            </a:prstGeom>
            <a:noFill/>
          </p:spPr>
          <p:txBody>
            <a:bodyPr wrap="square" rtlCol="0" anchor="ctr" anchorCtr="0">
              <a:spAutoFit/>
            </a:bodyPr>
            <a:lstStyle/>
            <a:p>
              <a:pPr algn="ctr" defTabSz="1828434">
                <a:buClrTx/>
                <a:buFontTx/>
                <a:buNone/>
              </a:pPr>
              <a:r>
                <a:rPr lang="en-US" sz="2000" kern="1200">
                  <a:solidFill>
                    <a:srgbClr val="132047"/>
                  </a:solidFill>
                  <a:latin typeface="Montserrat Medium" panose="00000600000000000000" pitchFamily="2" charset="0"/>
                  <a:ea typeface="League Spartan" charset="0"/>
                  <a:cs typeface="Poppins" pitchFamily="2" charset="77"/>
                </a:rPr>
                <a:t>EJECUCIÓN</a:t>
              </a:r>
              <a:endParaRPr lang="en-US" sz="2400" kern="1200">
                <a:solidFill>
                  <a:srgbClr val="132047"/>
                </a:solidFill>
                <a:latin typeface="Montserrat Medium" panose="00000600000000000000" pitchFamily="2" charset="0"/>
                <a:ea typeface="League Spartan" charset="0"/>
                <a:cs typeface="Poppins" pitchFamily="2" charset="77"/>
              </a:endParaRPr>
            </a:p>
          </p:txBody>
        </p:sp>
      </p:grpSp>
      <p:sp>
        <p:nvSpPr>
          <p:cNvPr id="10" name="Rounded Rectangle 12">
            <a:extLst>
              <a:ext uri="{FF2B5EF4-FFF2-40B4-BE49-F238E27FC236}">
                <a16:creationId xmlns:a16="http://schemas.microsoft.com/office/drawing/2014/main" id="{25B0C0BC-B9CA-83A1-16BD-327045121E42}"/>
              </a:ext>
            </a:extLst>
          </p:cNvPr>
          <p:cNvSpPr/>
          <p:nvPr/>
        </p:nvSpPr>
        <p:spPr>
          <a:xfrm>
            <a:off x="14804072" y="4513387"/>
            <a:ext cx="8546411" cy="1268890"/>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ontserrat Medium" panose="00000600000000000000" pitchFamily="2" charset="0"/>
            </a:endParaRPr>
          </a:p>
        </p:txBody>
      </p:sp>
      <p:sp>
        <p:nvSpPr>
          <p:cNvPr id="11" name="Rounded Rectangle 13">
            <a:extLst>
              <a:ext uri="{FF2B5EF4-FFF2-40B4-BE49-F238E27FC236}">
                <a16:creationId xmlns:a16="http://schemas.microsoft.com/office/drawing/2014/main" id="{D17F34A5-7356-471A-7CEF-9ABA7286AD71}"/>
              </a:ext>
            </a:extLst>
          </p:cNvPr>
          <p:cNvSpPr/>
          <p:nvPr/>
        </p:nvSpPr>
        <p:spPr>
          <a:xfrm>
            <a:off x="14797582" y="5890374"/>
            <a:ext cx="8552901" cy="1289126"/>
          </a:xfrm>
          <a:prstGeom prst="roundRect">
            <a:avLst>
              <a:gd name="adj" fmla="val 128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ontserrat Medium" panose="00000600000000000000" pitchFamily="2" charset="0"/>
            </a:endParaRPr>
          </a:p>
        </p:txBody>
      </p:sp>
      <p:sp>
        <p:nvSpPr>
          <p:cNvPr id="12" name="TextBox 15">
            <a:extLst>
              <a:ext uri="{FF2B5EF4-FFF2-40B4-BE49-F238E27FC236}">
                <a16:creationId xmlns:a16="http://schemas.microsoft.com/office/drawing/2014/main" id="{0554910E-AB1E-D2E4-B571-A3F67844D879}"/>
              </a:ext>
            </a:extLst>
          </p:cNvPr>
          <p:cNvSpPr txBox="1"/>
          <p:nvPr/>
        </p:nvSpPr>
        <p:spPr>
          <a:xfrm>
            <a:off x="15929918" y="4579015"/>
            <a:ext cx="1651443" cy="769441"/>
          </a:xfrm>
          <a:prstGeom prst="rect">
            <a:avLst/>
          </a:prstGeom>
          <a:noFill/>
        </p:spPr>
        <p:txBody>
          <a:bodyPr wrap="square" rtlCol="0" anchor="t" anchorCtr="0">
            <a:spAutoFit/>
          </a:bodyPr>
          <a:lstStyle/>
          <a:p>
            <a:r>
              <a:rPr lang="en-US" sz="44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100%</a:t>
            </a:r>
          </a:p>
        </p:txBody>
      </p:sp>
      <p:sp>
        <p:nvSpPr>
          <p:cNvPr id="13" name="TextBox 19">
            <a:extLst>
              <a:ext uri="{FF2B5EF4-FFF2-40B4-BE49-F238E27FC236}">
                <a16:creationId xmlns:a16="http://schemas.microsoft.com/office/drawing/2014/main" id="{39685EFD-B657-E689-BCD6-F817BC14C953}"/>
              </a:ext>
            </a:extLst>
          </p:cNvPr>
          <p:cNvSpPr txBox="1"/>
          <p:nvPr/>
        </p:nvSpPr>
        <p:spPr>
          <a:xfrm>
            <a:off x="16193493" y="6437219"/>
            <a:ext cx="5427385" cy="707886"/>
          </a:xfrm>
          <a:prstGeom prst="rect">
            <a:avLst/>
          </a:prstGeom>
          <a:noFill/>
        </p:spPr>
        <p:txBody>
          <a:bodyPr wrap="square" rtlCol="0" anchor="t" anchorCtr="0">
            <a:spAutoFit/>
          </a:bodyPr>
          <a:lstStyle/>
          <a:p>
            <a:r>
              <a:rPr lang="en-US" sz="4000" b="1">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 </a:t>
            </a:r>
          </a:p>
        </p:txBody>
      </p:sp>
      <p:sp>
        <p:nvSpPr>
          <p:cNvPr id="14" name="TextBox 15">
            <a:extLst>
              <a:ext uri="{FF2B5EF4-FFF2-40B4-BE49-F238E27FC236}">
                <a16:creationId xmlns:a16="http://schemas.microsoft.com/office/drawing/2014/main" id="{7D488B11-B2B3-7BC2-E556-85E5957E7A6B}"/>
              </a:ext>
            </a:extLst>
          </p:cNvPr>
          <p:cNvSpPr txBox="1"/>
          <p:nvPr/>
        </p:nvSpPr>
        <p:spPr>
          <a:xfrm>
            <a:off x="17581361" y="4715647"/>
            <a:ext cx="5495712" cy="830997"/>
          </a:xfrm>
          <a:prstGeom prst="rect">
            <a:avLst/>
          </a:prstGeom>
          <a:noFill/>
        </p:spPr>
        <p:txBody>
          <a:bodyPr wrap="square" rtlCol="0" anchor="t" anchorCtr="0">
            <a:spAutoFit/>
          </a:bodyPr>
          <a:lstStyle/>
          <a:p>
            <a:pPr algn="just"/>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Disponibilidad</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aplicaciones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criticas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t>
            </a:r>
          </a:p>
        </p:txBody>
      </p:sp>
      <p:sp>
        <p:nvSpPr>
          <p:cNvPr id="15" name="TextBox 15">
            <a:extLst>
              <a:ext uri="{FF2B5EF4-FFF2-40B4-BE49-F238E27FC236}">
                <a16:creationId xmlns:a16="http://schemas.microsoft.com/office/drawing/2014/main" id="{FD573F56-D38F-130E-3202-AD875E9C3462}"/>
              </a:ext>
            </a:extLst>
          </p:cNvPr>
          <p:cNvSpPr txBox="1"/>
          <p:nvPr/>
        </p:nvSpPr>
        <p:spPr>
          <a:xfrm>
            <a:off x="17563044" y="6113277"/>
            <a:ext cx="5514030" cy="830997"/>
          </a:xfrm>
          <a:prstGeom prst="rect">
            <a:avLst/>
          </a:prstGeom>
          <a:noFill/>
        </p:spPr>
        <p:txBody>
          <a:bodyPr wrap="square" rtlCol="0" anchor="t" anchorCtr="0">
            <a:spAutoFit/>
          </a:bodyPr>
          <a:lstStyle/>
          <a:p>
            <a:pPr algn="just"/>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Disponibilidad</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servicios</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base de </a:t>
            </a:r>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datos</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y Comunicaciones.</a:t>
            </a:r>
          </a:p>
        </p:txBody>
      </p:sp>
      <p:sp>
        <p:nvSpPr>
          <p:cNvPr id="16" name="Freeform 77">
            <a:extLst>
              <a:ext uri="{FF2B5EF4-FFF2-40B4-BE49-F238E27FC236}">
                <a16:creationId xmlns:a16="http://schemas.microsoft.com/office/drawing/2014/main" id="{81AAFA8B-22AC-DEC8-822F-DE41F4FCA8FF}"/>
              </a:ext>
            </a:extLst>
          </p:cNvPr>
          <p:cNvSpPr>
            <a:spLocks noEditPoints="1"/>
          </p:cNvSpPr>
          <p:nvPr/>
        </p:nvSpPr>
        <p:spPr bwMode="auto">
          <a:xfrm>
            <a:off x="15042219" y="4759736"/>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solidFill>
                <a:schemeClr val="accent2"/>
              </a:solidFill>
              <a:latin typeface="Montserrat Medium" panose="00000600000000000000" pitchFamily="2" charset="0"/>
            </a:endParaRPr>
          </a:p>
        </p:txBody>
      </p:sp>
      <p:sp>
        <p:nvSpPr>
          <p:cNvPr id="17" name="TextBox 40">
            <a:extLst>
              <a:ext uri="{FF2B5EF4-FFF2-40B4-BE49-F238E27FC236}">
                <a16:creationId xmlns:a16="http://schemas.microsoft.com/office/drawing/2014/main" id="{9E9AF9EB-A33C-CD49-1564-4B75D28DA71F}"/>
              </a:ext>
            </a:extLst>
          </p:cNvPr>
          <p:cNvSpPr txBox="1"/>
          <p:nvPr/>
        </p:nvSpPr>
        <p:spPr>
          <a:xfrm>
            <a:off x="4255171" y="8827487"/>
            <a:ext cx="9588397" cy="523220"/>
          </a:xfrm>
          <a:prstGeom prst="rect">
            <a:avLst/>
          </a:prstGeom>
          <a:noFill/>
        </p:spPr>
        <p:txBody>
          <a:bodyPr wrap="square" rtlCol="0" anchor="ctr" anchorCtr="0">
            <a:spAutoFit/>
          </a:bodyPr>
          <a:lstStyle/>
          <a:p>
            <a:pPr defTabSz="1828434">
              <a:buClrTx/>
              <a:buFontTx/>
              <a:buNone/>
            </a:pPr>
            <a:r>
              <a:rPr lang="en-US" sz="2800" b="1" kern="1200">
                <a:solidFill>
                  <a:srgbClr val="132047"/>
                </a:solidFill>
                <a:latin typeface="Montserrat Medium" panose="00000600000000000000" pitchFamily="2" charset="0"/>
                <a:ea typeface="League Spartan" charset="0"/>
                <a:cs typeface="Poppins" pitchFamily="2" charset="77"/>
              </a:rPr>
              <a:t>CLASIFICACIÓN REQUERIMIENTOS ATENDIDOS</a:t>
            </a:r>
          </a:p>
        </p:txBody>
      </p:sp>
      <p:sp>
        <p:nvSpPr>
          <p:cNvPr id="18" name="TextBox 15">
            <a:extLst>
              <a:ext uri="{FF2B5EF4-FFF2-40B4-BE49-F238E27FC236}">
                <a16:creationId xmlns:a16="http://schemas.microsoft.com/office/drawing/2014/main" id="{27104BCC-F189-260D-BF27-4B11C0145684}"/>
              </a:ext>
            </a:extLst>
          </p:cNvPr>
          <p:cNvSpPr txBox="1"/>
          <p:nvPr/>
        </p:nvSpPr>
        <p:spPr>
          <a:xfrm>
            <a:off x="15915577" y="6034389"/>
            <a:ext cx="1680123" cy="769441"/>
          </a:xfrm>
          <a:prstGeom prst="rect">
            <a:avLst/>
          </a:prstGeom>
          <a:noFill/>
        </p:spPr>
        <p:txBody>
          <a:bodyPr wrap="square" rtlCol="0" anchor="t" anchorCtr="0">
            <a:spAutoFit/>
          </a:bodyPr>
          <a:lstStyle/>
          <a:p>
            <a:r>
              <a:rPr lang="en-US" sz="44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100%</a:t>
            </a:r>
          </a:p>
        </p:txBody>
      </p:sp>
      <p:sp>
        <p:nvSpPr>
          <p:cNvPr id="19" name="Freeform 77">
            <a:extLst>
              <a:ext uri="{FF2B5EF4-FFF2-40B4-BE49-F238E27FC236}">
                <a16:creationId xmlns:a16="http://schemas.microsoft.com/office/drawing/2014/main" id="{603C844C-23FB-A0C8-73F7-246CDA98D89B}"/>
              </a:ext>
            </a:extLst>
          </p:cNvPr>
          <p:cNvSpPr>
            <a:spLocks noEditPoints="1"/>
          </p:cNvSpPr>
          <p:nvPr/>
        </p:nvSpPr>
        <p:spPr bwMode="auto">
          <a:xfrm>
            <a:off x="15020916" y="6124426"/>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accent2"/>
              </a:solidFill>
              <a:latin typeface="Montserrat Medium" panose="00000600000000000000" pitchFamily="2" charset="0"/>
            </a:endParaRPr>
          </a:p>
        </p:txBody>
      </p:sp>
      <p:graphicFrame>
        <p:nvGraphicFramePr>
          <p:cNvPr id="20" name="Chart 41">
            <a:extLst>
              <a:ext uri="{FF2B5EF4-FFF2-40B4-BE49-F238E27FC236}">
                <a16:creationId xmlns:a16="http://schemas.microsoft.com/office/drawing/2014/main" id="{252D4162-0125-0CEC-DE71-A72CA69BDA1E}"/>
              </a:ext>
            </a:extLst>
          </p:cNvPr>
          <p:cNvGraphicFramePr/>
          <p:nvPr>
            <p:extLst>
              <p:ext uri="{D42A27DB-BD31-4B8C-83A1-F6EECF244321}">
                <p14:modId xmlns:p14="http://schemas.microsoft.com/office/powerpoint/2010/main" val="1977104144"/>
              </p:ext>
            </p:extLst>
          </p:nvPr>
        </p:nvGraphicFramePr>
        <p:xfrm>
          <a:off x="1900637" y="9449406"/>
          <a:ext cx="12435363" cy="3443365"/>
        </p:xfrm>
        <a:graphic>
          <a:graphicData uri="http://schemas.openxmlformats.org/drawingml/2006/chart">
            <c:chart xmlns:c="http://schemas.openxmlformats.org/drawingml/2006/chart" xmlns:r="http://schemas.openxmlformats.org/officeDocument/2006/relationships" r:id="rId6"/>
          </a:graphicData>
        </a:graphic>
      </p:graphicFrame>
      <p:sp>
        <p:nvSpPr>
          <p:cNvPr id="21" name="Rectangle 8">
            <a:extLst>
              <a:ext uri="{FF2B5EF4-FFF2-40B4-BE49-F238E27FC236}">
                <a16:creationId xmlns:a16="http://schemas.microsoft.com/office/drawing/2014/main" id="{E0F2AE1B-3F0D-DCEA-150C-BAD7E9AF6438}"/>
              </a:ext>
            </a:extLst>
          </p:cNvPr>
          <p:cNvSpPr/>
          <p:nvPr/>
        </p:nvSpPr>
        <p:spPr>
          <a:xfrm>
            <a:off x="14804073" y="3138046"/>
            <a:ext cx="8546411" cy="12688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ontserrat Medium" panose="00000600000000000000" pitchFamily="2" charset="0"/>
            </a:endParaRPr>
          </a:p>
        </p:txBody>
      </p:sp>
      <p:sp>
        <p:nvSpPr>
          <p:cNvPr id="22" name="TextBox 15">
            <a:extLst>
              <a:ext uri="{FF2B5EF4-FFF2-40B4-BE49-F238E27FC236}">
                <a16:creationId xmlns:a16="http://schemas.microsoft.com/office/drawing/2014/main" id="{ACB2D0B0-AADA-EA9E-F87A-ADE8F0487B93}"/>
              </a:ext>
            </a:extLst>
          </p:cNvPr>
          <p:cNvSpPr txBox="1"/>
          <p:nvPr/>
        </p:nvSpPr>
        <p:spPr>
          <a:xfrm>
            <a:off x="17205711" y="3550586"/>
            <a:ext cx="6438687" cy="461665"/>
          </a:xfrm>
          <a:prstGeom prst="rect">
            <a:avLst/>
          </a:prstGeom>
          <a:noFill/>
        </p:spPr>
        <p:txBody>
          <a:bodyPr wrap="square" rtlCol="0" anchor="t" anchorCtr="0">
            <a:spAutoFit/>
          </a:bodyPr>
          <a:lstStyle/>
          <a:p>
            <a:pPr algn="just"/>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Optimización</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gestión</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institucional</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p>
        </p:txBody>
      </p:sp>
      <p:sp>
        <p:nvSpPr>
          <p:cNvPr id="23" name="TextBox 16">
            <a:extLst>
              <a:ext uri="{FF2B5EF4-FFF2-40B4-BE49-F238E27FC236}">
                <a16:creationId xmlns:a16="http://schemas.microsoft.com/office/drawing/2014/main" id="{5B37164B-F787-C385-58AF-F30A3E9CC6E3}"/>
              </a:ext>
            </a:extLst>
          </p:cNvPr>
          <p:cNvSpPr txBox="1"/>
          <p:nvPr/>
        </p:nvSpPr>
        <p:spPr>
          <a:xfrm>
            <a:off x="16230186" y="3261262"/>
            <a:ext cx="641588" cy="769441"/>
          </a:xfrm>
          <a:prstGeom prst="rect">
            <a:avLst/>
          </a:prstGeom>
          <a:noFill/>
        </p:spPr>
        <p:txBody>
          <a:bodyPr wrap="square" rtlCol="0" anchor="t" anchorCtr="0">
            <a:spAutoFit/>
          </a:bodyPr>
          <a:lstStyle/>
          <a:p>
            <a:r>
              <a:rPr lang="en-US" sz="4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3</a:t>
            </a:r>
          </a:p>
        </p:txBody>
      </p:sp>
      <p:sp>
        <p:nvSpPr>
          <p:cNvPr id="24" name="TextBox 15">
            <a:extLst>
              <a:ext uri="{FF2B5EF4-FFF2-40B4-BE49-F238E27FC236}">
                <a16:creationId xmlns:a16="http://schemas.microsoft.com/office/drawing/2014/main" id="{759B3C4E-49CF-C7C1-50E2-585DB785297D}"/>
              </a:ext>
            </a:extLst>
          </p:cNvPr>
          <p:cNvSpPr txBox="1"/>
          <p:nvPr/>
        </p:nvSpPr>
        <p:spPr>
          <a:xfrm>
            <a:off x="16010237" y="3867801"/>
            <a:ext cx="1111202" cy="369332"/>
          </a:xfrm>
          <a:prstGeom prst="rect">
            <a:avLst/>
          </a:prstGeom>
          <a:noFill/>
        </p:spPr>
        <p:txBody>
          <a:bodyPr wrap="none" rtlCol="0" anchor="t" anchorCtr="0">
            <a:spAutoFit/>
          </a:bodyPr>
          <a:lstStyle/>
          <a:p>
            <a:r>
              <a:rPr lang="en-US" sz="1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3</a:t>
            </a:r>
          </a:p>
        </p:txBody>
      </p:sp>
      <p:sp>
        <p:nvSpPr>
          <p:cNvPr id="25" name="CuadroTexto 24">
            <a:extLst>
              <a:ext uri="{FF2B5EF4-FFF2-40B4-BE49-F238E27FC236}">
                <a16:creationId xmlns:a16="http://schemas.microsoft.com/office/drawing/2014/main" id="{20F3D761-587C-EFAF-71EE-0B4DC4460DF6}"/>
              </a:ext>
            </a:extLst>
          </p:cNvPr>
          <p:cNvSpPr txBox="1"/>
          <p:nvPr/>
        </p:nvSpPr>
        <p:spPr>
          <a:xfrm>
            <a:off x="10156373" y="3632361"/>
            <a:ext cx="3785166" cy="646331"/>
          </a:xfrm>
          <a:prstGeom prst="rect">
            <a:avLst/>
          </a:prstGeom>
          <a:noFill/>
        </p:spPr>
        <p:txBody>
          <a:bodyPr wrap="square" rtlCol="0">
            <a:spAutoFit/>
          </a:bodyPr>
          <a:lstStyle/>
          <a:p>
            <a:r>
              <a:rPr lang="es-ES" sz="3600">
                <a:solidFill>
                  <a:srgbClr val="132047"/>
                </a:solidFill>
                <a:latin typeface="Montserrat Medium" panose="00000600000000000000" pitchFamily="2" charset="0"/>
                <a:cs typeface="Poppins" panose="00000500000000000000" pitchFamily="2" charset="0"/>
              </a:rPr>
              <a:t>1,027        1,061</a:t>
            </a:r>
            <a:endParaRPr lang="es-SV" sz="3600">
              <a:solidFill>
                <a:srgbClr val="132047"/>
              </a:solidFill>
              <a:latin typeface="Montserrat Medium" panose="00000600000000000000" pitchFamily="2" charset="0"/>
              <a:cs typeface="Poppins" panose="00000500000000000000" pitchFamily="2" charset="0"/>
            </a:endParaRPr>
          </a:p>
        </p:txBody>
      </p:sp>
      <p:sp>
        <p:nvSpPr>
          <p:cNvPr id="26" name="TextBox 15">
            <a:extLst>
              <a:ext uri="{FF2B5EF4-FFF2-40B4-BE49-F238E27FC236}">
                <a16:creationId xmlns:a16="http://schemas.microsoft.com/office/drawing/2014/main" id="{C071A500-C830-670E-4707-31CF80680622}"/>
              </a:ext>
            </a:extLst>
          </p:cNvPr>
          <p:cNvSpPr txBox="1"/>
          <p:nvPr/>
        </p:nvSpPr>
        <p:spPr>
          <a:xfrm>
            <a:off x="15997551" y="5266596"/>
            <a:ext cx="1436612" cy="369332"/>
          </a:xfrm>
          <a:prstGeom prst="rect">
            <a:avLst/>
          </a:prstGeom>
          <a:noFill/>
        </p:spPr>
        <p:txBody>
          <a:bodyPr wrap="none" rtlCol="0" anchor="t" anchorCtr="0">
            <a:spAutoFit/>
          </a:bodyPr>
          <a:lstStyle/>
          <a:p>
            <a:r>
              <a:rPr lang="en-US" sz="1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95%</a:t>
            </a:r>
          </a:p>
        </p:txBody>
      </p:sp>
      <p:sp>
        <p:nvSpPr>
          <p:cNvPr id="27" name="TextBox 15">
            <a:extLst>
              <a:ext uri="{FF2B5EF4-FFF2-40B4-BE49-F238E27FC236}">
                <a16:creationId xmlns:a16="http://schemas.microsoft.com/office/drawing/2014/main" id="{DC03EDD6-4F7A-A6EE-47FF-7900518E688F}"/>
              </a:ext>
            </a:extLst>
          </p:cNvPr>
          <p:cNvSpPr txBox="1"/>
          <p:nvPr/>
        </p:nvSpPr>
        <p:spPr>
          <a:xfrm>
            <a:off x="15964894" y="6701266"/>
            <a:ext cx="1436612" cy="369332"/>
          </a:xfrm>
          <a:prstGeom prst="rect">
            <a:avLst/>
          </a:prstGeom>
          <a:noFill/>
        </p:spPr>
        <p:txBody>
          <a:bodyPr wrap="none" rtlCol="0" anchor="t" anchorCtr="0">
            <a:spAutoFit/>
          </a:bodyPr>
          <a:lstStyle/>
          <a:p>
            <a:r>
              <a:rPr lang="en-US" sz="18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95%</a:t>
            </a:r>
          </a:p>
        </p:txBody>
      </p:sp>
      <p:sp>
        <p:nvSpPr>
          <p:cNvPr id="29" name="Freeform 77">
            <a:extLst>
              <a:ext uri="{FF2B5EF4-FFF2-40B4-BE49-F238E27FC236}">
                <a16:creationId xmlns:a16="http://schemas.microsoft.com/office/drawing/2014/main" id="{315B3DF2-AEC4-38AE-1E81-3B264EB147C2}"/>
              </a:ext>
            </a:extLst>
          </p:cNvPr>
          <p:cNvSpPr>
            <a:spLocks noEditPoints="1"/>
          </p:cNvSpPr>
          <p:nvPr/>
        </p:nvSpPr>
        <p:spPr bwMode="auto">
          <a:xfrm>
            <a:off x="15073727" y="3390777"/>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solidFill>
                <a:schemeClr val="accent2"/>
              </a:solidFill>
              <a:latin typeface="Montserrat Medium" panose="00000600000000000000" pitchFamily="2" charset="0"/>
            </a:endParaRPr>
          </a:p>
        </p:txBody>
      </p:sp>
      <p:sp>
        <p:nvSpPr>
          <p:cNvPr id="35" name="TextBox 214">
            <a:extLst>
              <a:ext uri="{FF2B5EF4-FFF2-40B4-BE49-F238E27FC236}">
                <a16:creationId xmlns:a16="http://schemas.microsoft.com/office/drawing/2014/main" id="{2A871972-2A50-FF97-D456-A7C8983664B5}"/>
              </a:ext>
            </a:extLst>
          </p:cNvPr>
          <p:cNvSpPr txBox="1"/>
          <p:nvPr/>
        </p:nvSpPr>
        <p:spPr>
          <a:xfrm>
            <a:off x="3539820" y="716437"/>
            <a:ext cx="1988785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dirty="0">
                <a:solidFill>
                  <a:schemeClr val="tx2"/>
                </a:solidFill>
                <a:latin typeface="Kanit ExtraBold"/>
                <a:cs typeface="Kanit ExtraBold"/>
                <a:sym typeface="Baloo 2 ExtraBold"/>
              </a:rPr>
              <a:t>Ejecución Gerencia de Tecnología de la Información</a:t>
            </a:r>
            <a:endParaRPr lang="es-419" sz="5400" b="0" dirty="0">
              <a:solidFill>
                <a:schemeClr val="tx2"/>
              </a:solidFill>
              <a:latin typeface="Kanit ExtraBold"/>
              <a:cs typeface="Kanit ExtraBold"/>
              <a:sym typeface="Baloo 2 ExtraBold"/>
            </a:endParaRPr>
          </a:p>
        </p:txBody>
      </p:sp>
      <p:sp>
        <p:nvSpPr>
          <p:cNvPr id="36" name="TextBox 214">
            <a:extLst>
              <a:ext uri="{FF2B5EF4-FFF2-40B4-BE49-F238E27FC236}">
                <a16:creationId xmlns:a16="http://schemas.microsoft.com/office/drawing/2014/main" id="{8E1F159B-D4E5-25B1-63BF-B312FCBB10C3}"/>
              </a:ext>
            </a:extLst>
          </p:cNvPr>
          <p:cNvSpPr txBox="1"/>
          <p:nvPr/>
        </p:nvSpPr>
        <p:spPr>
          <a:xfrm>
            <a:off x="12352388" y="1470280"/>
            <a:ext cx="1107528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Tree>
    <p:extLst>
      <p:ext uri="{BB962C8B-B14F-4D97-AF65-F5344CB8AC3E}">
        <p14:creationId xmlns:p14="http://schemas.microsoft.com/office/powerpoint/2010/main" val="2864935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AB7E49-7285-4BCC-078C-062B512D98A7}"/>
              </a:ext>
            </a:extLst>
          </p:cNvPr>
          <p:cNvGrpSpPr/>
          <p:nvPr/>
        </p:nvGrpSpPr>
        <p:grpSpPr>
          <a:xfrm>
            <a:off x="7572375" y="2827139"/>
            <a:ext cx="15774756" cy="10079008"/>
            <a:chOff x="3553709" y="46287"/>
            <a:chExt cx="20193472" cy="13702826"/>
          </a:xfrm>
        </p:grpSpPr>
        <p:pic>
          <p:nvPicPr>
            <p:cNvPr id="6" name="Picture 8">
              <a:extLst>
                <a:ext uri="{FF2B5EF4-FFF2-40B4-BE49-F238E27FC236}">
                  <a16:creationId xmlns:a16="http://schemas.microsoft.com/office/drawing/2014/main" id="{FEF0100E-64EC-6FE7-5BFA-81DC45936EE3}"/>
                </a:ext>
              </a:extLst>
            </p:cNvPr>
            <p:cNvPicPr>
              <a:picLocks noChangeAspect="1"/>
            </p:cNvPicPr>
            <p:nvPr/>
          </p:nvPicPr>
          <p:blipFill>
            <a:blip r:embed="rId2"/>
            <a:stretch>
              <a:fillRect/>
            </a:stretch>
          </p:blipFill>
          <p:spPr>
            <a:xfrm>
              <a:off x="3932481" y="4975831"/>
              <a:ext cx="8256344" cy="3511043"/>
            </a:xfrm>
            <a:prstGeom prst="rect">
              <a:avLst/>
            </a:prstGeom>
          </p:spPr>
        </p:pic>
        <p:pic>
          <p:nvPicPr>
            <p:cNvPr id="2" name="Picture 2">
              <a:extLst>
                <a:ext uri="{FF2B5EF4-FFF2-40B4-BE49-F238E27FC236}">
                  <a16:creationId xmlns:a16="http://schemas.microsoft.com/office/drawing/2014/main" id="{453AFC1D-CD9D-78CB-9163-5F9516FB721B}"/>
                </a:ext>
              </a:extLst>
            </p:cNvPr>
            <p:cNvPicPr>
              <a:picLocks noChangeAspect="1"/>
            </p:cNvPicPr>
            <p:nvPr/>
          </p:nvPicPr>
          <p:blipFill>
            <a:blip r:embed="rId3"/>
            <a:stretch>
              <a:fillRect/>
            </a:stretch>
          </p:blipFill>
          <p:spPr>
            <a:xfrm>
              <a:off x="3553709" y="46287"/>
              <a:ext cx="9136391" cy="3652097"/>
            </a:xfrm>
            <a:prstGeom prst="rect">
              <a:avLst/>
            </a:prstGeom>
          </p:spPr>
        </p:pic>
        <p:sp>
          <p:nvSpPr>
            <p:cNvPr id="3" name="TextBox 4">
              <a:extLst>
                <a:ext uri="{FF2B5EF4-FFF2-40B4-BE49-F238E27FC236}">
                  <a16:creationId xmlns:a16="http://schemas.microsoft.com/office/drawing/2014/main" id="{93CE271E-5C9C-E079-CA81-8EE0CF78055B}"/>
                </a:ext>
              </a:extLst>
            </p:cNvPr>
            <p:cNvSpPr txBox="1"/>
            <p:nvPr/>
          </p:nvSpPr>
          <p:spPr>
            <a:xfrm>
              <a:off x="4797612" y="3833943"/>
              <a:ext cx="6095437" cy="795026"/>
            </a:xfrm>
            <a:prstGeom prst="rect">
              <a:avLst/>
            </a:prstGeom>
            <a:noFill/>
          </p:spPr>
          <p:txBody>
            <a:bodyPr wrap="square" rtlCol="0">
              <a:spAutoFit/>
            </a:bodyPr>
            <a:lstStyle/>
            <a:p>
              <a:pPr algn="ctr"/>
              <a:r>
                <a:rPr lang="es-SV" sz="3200" dirty="0">
                  <a:solidFill>
                    <a:schemeClr val="tx1"/>
                  </a:solidFill>
                  <a:latin typeface="Montserrat Medium" panose="00000600000000000000" pitchFamily="2" charset="0"/>
                </a:rPr>
                <a:t>Acciones</a:t>
              </a:r>
              <a:r>
                <a:rPr lang="es-SV" sz="3200" dirty="0">
                  <a:latin typeface="Montserrat Medium" panose="00000600000000000000" pitchFamily="2" charset="0"/>
                </a:rPr>
                <a:t> </a:t>
              </a:r>
              <a:r>
                <a:rPr lang="es-SV" sz="3200" dirty="0">
                  <a:solidFill>
                    <a:schemeClr val="tx1"/>
                  </a:solidFill>
                  <a:latin typeface="Montserrat Medium" panose="00000600000000000000" pitchFamily="2" charset="0"/>
                </a:rPr>
                <a:t>Formativas</a:t>
              </a:r>
            </a:p>
          </p:txBody>
        </p:sp>
        <p:sp>
          <p:nvSpPr>
            <p:cNvPr id="5" name="TextBox 6">
              <a:extLst>
                <a:ext uri="{FF2B5EF4-FFF2-40B4-BE49-F238E27FC236}">
                  <a16:creationId xmlns:a16="http://schemas.microsoft.com/office/drawing/2014/main" id="{99B3319C-9320-24F7-66DF-65DE8C66066A}"/>
                </a:ext>
              </a:extLst>
            </p:cNvPr>
            <p:cNvSpPr txBox="1"/>
            <p:nvPr/>
          </p:nvSpPr>
          <p:spPr>
            <a:xfrm>
              <a:off x="17047281" y="3824312"/>
              <a:ext cx="3739102" cy="716004"/>
            </a:xfrm>
            <a:prstGeom prst="rect">
              <a:avLst/>
            </a:prstGeom>
            <a:noFill/>
          </p:spPr>
          <p:txBody>
            <a:bodyPr wrap="square" rtlCol="0">
              <a:spAutoFit/>
            </a:bodyPr>
            <a:lstStyle/>
            <a:p>
              <a:pPr algn="ctr"/>
              <a:r>
                <a:rPr lang="es-SV" sz="3200" dirty="0">
                  <a:solidFill>
                    <a:schemeClr val="tx1"/>
                  </a:solidFill>
                  <a:latin typeface="Montserrat Medium" panose="00000600000000000000" pitchFamily="2" charset="0"/>
                </a:rPr>
                <a:t>Línea</a:t>
              </a:r>
              <a:r>
                <a:rPr lang="es-SV" sz="3200" dirty="0">
                  <a:latin typeface="Montserrat Medium" panose="00000600000000000000" pitchFamily="2" charset="0"/>
                </a:rPr>
                <a:t> </a:t>
              </a:r>
              <a:r>
                <a:rPr lang="es-SV" sz="3200" dirty="0">
                  <a:solidFill>
                    <a:schemeClr val="tx1"/>
                  </a:solidFill>
                  <a:latin typeface="Montserrat Medium" panose="00000600000000000000" pitchFamily="2" charset="0"/>
                </a:rPr>
                <a:t>Base</a:t>
              </a:r>
            </a:p>
          </p:txBody>
        </p:sp>
        <p:sp>
          <p:nvSpPr>
            <p:cNvPr id="9" name="TextBox 12">
              <a:extLst>
                <a:ext uri="{FF2B5EF4-FFF2-40B4-BE49-F238E27FC236}">
                  <a16:creationId xmlns:a16="http://schemas.microsoft.com/office/drawing/2014/main" id="{8AD31718-9E5A-D43C-3355-C5086FFF233D}"/>
                </a:ext>
              </a:extLst>
            </p:cNvPr>
            <p:cNvSpPr txBox="1"/>
            <p:nvPr/>
          </p:nvSpPr>
          <p:spPr>
            <a:xfrm>
              <a:off x="6681031" y="8622432"/>
              <a:ext cx="2881745" cy="716003"/>
            </a:xfrm>
            <a:prstGeom prst="rect">
              <a:avLst/>
            </a:prstGeom>
            <a:noFill/>
          </p:spPr>
          <p:txBody>
            <a:bodyPr wrap="square" rtlCol="0">
              <a:spAutoFit/>
            </a:bodyPr>
            <a:lstStyle/>
            <a:p>
              <a:pPr algn="ctr"/>
              <a:r>
                <a:rPr lang="es-SV" sz="3200">
                  <a:solidFill>
                    <a:schemeClr val="tx1"/>
                  </a:solidFill>
                  <a:latin typeface="Montserrat Medium" panose="00000600000000000000" pitchFamily="2" charset="0"/>
                </a:rPr>
                <a:t>Compras</a:t>
              </a:r>
            </a:p>
          </p:txBody>
        </p:sp>
        <p:sp>
          <p:nvSpPr>
            <p:cNvPr id="10" name="TextBox 13">
              <a:extLst>
                <a:ext uri="{FF2B5EF4-FFF2-40B4-BE49-F238E27FC236}">
                  <a16:creationId xmlns:a16="http://schemas.microsoft.com/office/drawing/2014/main" id="{D74C8662-7520-9800-14C5-91F16A0B938B}"/>
                </a:ext>
              </a:extLst>
            </p:cNvPr>
            <p:cNvSpPr txBox="1"/>
            <p:nvPr/>
          </p:nvSpPr>
          <p:spPr>
            <a:xfrm>
              <a:off x="17280125" y="8637372"/>
              <a:ext cx="3506258" cy="716003"/>
            </a:xfrm>
            <a:prstGeom prst="rect">
              <a:avLst/>
            </a:prstGeom>
            <a:noFill/>
          </p:spPr>
          <p:txBody>
            <a:bodyPr wrap="square" rtlCol="0">
              <a:spAutoFit/>
            </a:bodyPr>
            <a:lstStyle/>
            <a:p>
              <a:pPr algn="ctr"/>
              <a:r>
                <a:rPr lang="es-SV" sz="3200" dirty="0">
                  <a:solidFill>
                    <a:schemeClr val="tx1"/>
                  </a:solidFill>
                  <a:latin typeface="Montserrat Medium" panose="00000600000000000000" pitchFamily="2" charset="0"/>
                </a:rPr>
                <a:t>Financiero</a:t>
              </a:r>
            </a:p>
          </p:txBody>
        </p:sp>
        <p:sp>
          <p:nvSpPr>
            <p:cNvPr id="11" name="TextBox 14">
              <a:extLst>
                <a:ext uri="{FF2B5EF4-FFF2-40B4-BE49-F238E27FC236}">
                  <a16:creationId xmlns:a16="http://schemas.microsoft.com/office/drawing/2014/main" id="{B843844A-29B6-C766-3C0B-9D4C7B14D2E7}"/>
                </a:ext>
              </a:extLst>
            </p:cNvPr>
            <p:cNvSpPr txBox="1"/>
            <p:nvPr/>
          </p:nvSpPr>
          <p:spPr>
            <a:xfrm>
              <a:off x="6715844" y="12953406"/>
              <a:ext cx="2881745" cy="716003"/>
            </a:xfrm>
            <a:prstGeom prst="rect">
              <a:avLst/>
            </a:prstGeom>
            <a:noFill/>
          </p:spPr>
          <p:txBody>
            <a:bodyPr wrap="square" rtlCol="0">
              <a:spAutoFit/>
            </a:bodyPr>
            <a:lstStyle/>
            <a:p>
              <a:pPr algn="ctr"/>
              <a:r>
                <a:rPr lang="es-SV" sz="3200" dirty="0">
                  <a:solidFill>
                    <a:schemeClr val="tx1"/>
                  </a:solidFill>
                  <a:latin typeface="Montserrat Medium" panose="00000600000000000000" pitchFamily="2" charset="0"/>
                </a:rPr>
                <a:t>Pagos</a:t>
              </a:r>
            </a:p>
          </p:txBody>
        </p:sp>
        <p:sp>
          <p:nvSpPr>
            <p:cNvPr id="12" name="TextBox 15">
              <a:extLst>
                <a:ext uri="{FF2B5EF4-FFF2-40B4-BE49-F238E27FC236}">
                  <a16:creationId xmlns:a16="http://schemas.microsoft.com/office/drawing/2014/main" id="{317308EC-9CB1-C237-89B6-14D4566A9C8D}"/>
                </a:ext>
              </a:extLst>
            </p:cNvPr>
            <p:cNvSpPr txBox="1"/>
            <p:nvPr/>
          </p:nvSpPr>
          <p:spPr>
            <a:xfrm>
              <a:off x="17637581" y="12954087"/>
              <a:ext cx="3015273" cy="795026"/>
            </a:xfrm>
            <a:prstGeom prst="rect">
              <a:avLst/>
            </a:prstGeom>
            <a:noFill/>
          </p:spPr>
          <p:txBody>
            <a:bodyPr wrap="square" rtlCol="0">
              <a:spAutoFit/>
            </a:bodyPr>
            <a:lstStyle/>
            <a:p>
              <a:pPr algn="ctr"/>
              <a:r>
                <a:rPr lang="es-SV" sz="3200" dirty="0">
                  <a:solidFill>
                    <a:schemeClr val="tx1"/>
                  </a:solidFill>
                  <a:latin typeface="Montserrat Medium" panose="00000600000000000000" pitchFamily="2" charset="0"/>
                </a:rPr>
                <a:t>Monitoreo</a:t>
              </a:r>
            </a:p>
          </p:txBody>
        </p:sp>
        <p:pic>
          <p:nvPicPr>
            <p:cNvPr id="13" name="Picture 17">
              <a:extLst>
                <a:ext uri="{FF2B5EF4-FFF2-40B4-BE49-F238E27FC236}">
                  <a16:creationId xmlns:a16="http://schemas.microsoft.com/office/drawing/2014/main" id="{CD7AA972-326C-8AF2-AADD-6A5288561C0D}"/>
                </a:ext>
              </a:extLst>
            </p:cNvPr>
            <p:cNvPicPr>
              <a:picLocks noChangeAspect="1"/>
            </p:cNvPicPr>
            <p:nvPr/>
          </p:nvPicPr>
          <p:blipFill>
            <a:blip r:embed="rId4"/>
            <a:stretch>
              <a:fillRect/>
            </a:stretch>
          </p:blipFill>
          <p:spPr>
            <a:xfrm>
              <a:off x="15327802" y="9624804"/>
              <a:ext cx="7702368" cy="3228536"/>
            </a:xfrm>
            <a:prstGeom prst="rect">
              <a:avLst/>
            </a:prstGeom>
          </p:spPr>
        </p:pic>
        <p:pic>
          <p:nvPicPr>
            <p:cNvPr id="14" name="Picture 2">
              <a:extLst>
                <a:ext uri="{FF2B5EF4-FFF2-40B4-BE49-F238E27FC236}">
                  <a16:creationId xmlns:a16="http://schemas.microsoft.com/office/drawing/2014/main" id="{48D67AAC-13A2-11E2-219E-0FE6A40935D1}"/>
                </a:ext>
              </a:extLst>
            </p:cNvPr>
            <p:cNvPicPr>
              <a:picLocks noChangeAspect="1"/>
            </p:cNvPicPr>
            <p:nvPr/>
          </p:nvPicPr>
          <p:blipFill>
            <a:blip r:embed="rId3"/>
            <a:stretch>
              <a:fillRect/>
            </a:stretch>
          </p:blipFill>
          <p:spPr>
            <a:xfrm>
              <a:off x="14610790" y="96955"/>
              <a:ext cx="9136391" cy="3652096"/>
            </a:xfrm>
            <a:prstGeom prst="rect">
              <a:avLst/>
            </a:prstGeom>
          </p:spPr>
        </p:pic>
        <p:pic>
          <p:nvPicPr>
            <p:cNvPr id="15" name="Picture 8">
              <a:extLst>
                <a:ext uri="{FF2B5EF4-FFF2-40B4-BE49-F238E27FC236}">
                  <a16:creationId xmlns:a16="http://schemas.microsoft.com/office/drawing/2014/main" id="{677F7B35-3FDA-331E-50D8-D1A145D1AB75}"/>
                </a:ext>
              </a:extLst>
            </p:cNvPr>
            <p:cNvPicPr>
              <a:picLocks noChangeAspect="1"/>
            </p:cNvPicPr>
            <p:nvPr/>
          </p:nvPicPr>
          <p:blipFill>
            <a:blip r:embed="rId2"/>
            <a:stretch>
              <a:fillRect/>
            </a:stretch>
          </p:blipFill>
          <p:spPr>
            <a:xfrm>
              <a:off x="14773826" y="4975830"/>
              <a:ext cx="8256344" cy="3511043"/>
            </a:xfrm>
            <a:prstGeom prst="rect">
              <a:avLst/>
            </a:prstGeom>
          </p:spPr>
        </p:pic>
        <p:pic>
          <p:nvPicPr>
            <p:cNvPr id="16" name="Picture 8">
              <a:extLst>
                <a:ext uri="{FF2B5EF4-FFF2-40B4-BE49-F238E27FC236}">
                  <a16:creationId xmlns:a16="http://schemas.microsoft.com/office/drawing/2014/main" id="{91417787-FE4D-0067-D6AF-8CF3EBC15163}"/>
                </a:ext>
              </a:extLst>
            </p:cNvPr>
            <p:cNvPicPr>
              <a:picLocks noChangeAspect="1"/>
            </p:cNvPicPr>
            <p:nvPr/>
          </p:nvPicPr>
          <p:blipFill>
            <a:blip r:embed="rId2"/>
            <a:stretch>
              <a:fillRect/>
            </a:stretch>
          </p:blipFill>
          <p:spPr>
            <a:xfrm>
              <a:off x="3993731" y="9342297"/>
              <a:ext cx="8256344" cy="3511043"/>
            </a:xfrm>
            <a:prstGeom prst="rect">
              <a:avLst/>
            </a:prstGeom>
          </p:spPr>
        </p:pic>
      </p:grpSp>
      <p:grpSp>
        <p:nvGrpSpPr>
          <p:cNvPr id="7" name="Google Shape;3348;p59">
            <a:extLst>
              <a:ext uri="{FF2B5EF4-FFF2-40B4-BE49-F238E27FC236}">
                <a16:creationId xmlns:a16="http://schemas.microsoft.com/office/drawing/2014/main" id="{569074C6-69DF-0C34-C4C5-C4DC3A6A18B5}"/>
              </a:ext>
            </a:extLst>
          </p:cNvPr>
          <p:cNvGrpSpPr/>
          <p:nvPr/>
        </p:nvGrpSpPr>
        <p:grpSpPr>
          <a:xfrm>
            <a:off x="228599" y="457056"/>
            <a:ext cx="1365751" cy="1828358"/>
            <a:chOff x="863525" y="-1760525"/>
            <a:chExt cx="388275" cy="518025"/>
          </a:xfrm>
        </p:grpSpPr>
        <p:sp>
          <p:nvSpPr>
            <p:cNvPr id="8" name="Google Shape;3349;p59">
              <a:extLst>
                <a:ext uri="{FF2B5EF4-FFF2-40B4-BE49-F238E27FC236}">
                  <a16:creationId xmlns:a16="http://schemas.microsoft.com/office/drawing/2014/main" id="{15646E89-BE73-D9B0-3BF4-8772E3F58529}"/>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7" name="Google Shape;3350;p59">
              <a:extLst>
                <a:ext uri="{FF2B5EF4-FFF2-40B4-BE49-F238E27FC236}">
                  <a16:creationId xmlns:a16="http://schemas.microsoft.com/office/drawing/2014/main" id="{159558B5-4B5C-3328-2296-5A3667C59220}"/>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8" name="Google Shape;3351;p59">
              <a:extLst>
                <a:ext uri="{FF2B5EF4-FFF2-40B4-BE49-F238E27FC236}">
                  <a16:creationId xmlns:a16="http://schemas.microsoft.com/office/drawing/2014/main" id="{6F8B9AC4-7053-1E51-AB92-0BB9B1249BF0}"/>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 name="Google Shape;3352;p59">
              <a:extLst>
                <a:ext uri="{FF2B5EF4-FFF2-40B4-BE49-F238E27FC236}">
                  <a16:creationId xmlns:a16="http://schemas.microsoft.com/office/drawing/2014/main" id="{78B9DC3F-E93F-C091-E01D-1E1965FC9BD6}"/>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 name="Google Shape;3353;p59">
              <a:extLst>
                <a:ext uri="{FF2B5EF4-FFF2-40B4-BE49-F238E27FC236}">
                  <a16:creationId xmlns:a16="http://schemas.microsoft.com/office/drawing/2014/main" id="{498F1A3E-3FBD-CC48-8426-50681929B484}"/>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 name="Google Shape;3354;p59">
              <a:extLst>
                <a:ext uri="{FF2B5EF4-FFF2-40B4-BE49-F238E27FC236}">
                  <a16:creationId xmlns:a16="http://schemas.microsoft.com/office/drawing/2014/main" id="{77752407-7A23-24F1-B4DC-967AC71244F6}"/>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2" name="Google Shape;3355;p59">
              <a:extLst>
                <a:ext uri="{FF2B5EF4-FFF2-40B4-BE49-F238E27FC236}">
                  <a16:creationId xmlns:a16="http://schemas.microsoft.com/office/drawing/2014/main" id="{DC6C4A7D-105A-29D7-E06D-3200E4B19EBA}"/>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3" name="Google Shape;3356;p59">
              <a:extLst>
                <a:ext uri="{FF2B5EF4-FFF2-40B4-BE49-F238E27FC236}">
                  <a16:creationId xmlns:a16="http://schemas.microsoft.com/office/drawing/2014/main" id="{5F4ACCAE-7FC7-A7CC-1D40-D84CCCAC0FF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4" name="Imagen 23" descr="Imagen que contiene señal, cuarto&#10;&#10;Descripción generada automáticamente">
            <a:extLst>
              <a:ext uri="{FF2B5EF4-FFF2-40B4-BE49-F238E27FC236}">
                <a16:creationId xmlns:a16="http://schemas.microsoft.com/office/drawing/2014/main" id="{CFB606DD-1AA8-1ACA-6ABD-AD29BDB18597}"/>
              </a:ext>
            </a:extLst>
          </p:cNvPr>
          <p:cNvPicPr>
            <a:picLocks noChangeAspect="1"/>
          </p:cNvPicPr>
          <p:nvPr/>
        </p:nvPicPr>
        <p:blipFill>
          <a:blip r:embed="rId5"/>
          <a:stretch>
            <a:fillRect/>
          </a:stretch>
        </p:blipFill>
        <p:spPr>
          <a:xfrm>
            <a:off x="97968" y="4067820"/>
            <a:ext cx="1630757" cy="1630757"/>
          </a:xfrm>
          <a:prstGeom prst="rect">
            <a:avLst/>
          </a:prstGeom>
        </p:spPr>
      </p:pic>
      <p:sp>
        <p:nvSpPr>
          <p:cNvPr id="25" name="TextBox 214">
            <a:extLst>
              <a:ext uri="{FF2B5EF4-FFF2-40B4-BE49-F238E27FC236}">
                <a16:creationId xmlns:a16="http://schemas.microsoft.com/office/drawing/2014/main" id="{D873830F-8ABC-A8CB-F86A-79A77396D5A2}"/>
              </a:ext>
            </a:extLst>
          </p:cNvPr>
          <p:cNvSpPr txBox="1"/>
          <p:nvPr/>
        </p:nvSpPr>
        <p:spPr>
          <a:xfrm>
            <a:off x="3682695" y="430687"/>
            <a:ext cx="1988785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dirty="0">
                <a:solidFill>
                  <a:schemeClr val="tx2"/>
                </a:solidFill>
                <a:latin typeface="Kanit ExtraBold"/>
                <a:cs typeface="Kanit ExtraBold"/>
                <a:sym typeface="Baloo 2 ExtraBold"/>
              </a:rPr>
              <a:t>Ejecución Gerencia de Tecnología de la Información</a:t>
            </a:r>
            <a:endParaRPr lang="es-419" sz="5400" b="0" dirty="0">
              <a:solidFill>
                <a:schemeClr val="tx2"/>
              </a:solidFill>
              <a:latin typeface="Kanit ExtraBold"/>
              <a:cs typeface="Kanit ExtraBold"/>
              <a:sym typeface="Baloo 2 ExtraBold"/>
            </a:endParaRPr>
          </a:p>
        </p:txBody>
      </p:sp>
      <p:sp>
        <p:nvSpPr>
          <p:cNvPr id="26" name="TextBox 214">
            <a:extLst>
              <a:ext uri="{FF2B5EF4-FFF2-40B4-BE49-F238E27FC236}">
                <a16:creationId xmlns:a16="http://schemas.microsoft.com/office/drawing/2014/main" id="{DF3456A4-028F-D23E-176A-5246B6A1B18F}"/>
              </a:ext>
            </a:extLst>
          </p:cNvPr>
          <p:cNvSpPr txBox="1"/>
          <p:nvPr/>
        </p:nvSpPr>
        <p:spPr>
          <a:xfrm>
            <a:off x="12495263" y="1184530"/>
            <a:ext cx="1107528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dirty="0" err="1">
                <a:solidFill>
                  <a:schemeClr val="tx1"/>
                </a:solidFill>
                <a:latin typeface="Montserrat Medium" panose="00000600000000000000" pitchFamily="2" charset="0"/>
              </a:rPr>
              <a:t>Resultados</a:t>
            </a:r>
            <a:r>
              <a:rPr lang="en-US" sz="3600" dirty="0">
                <a:solidFill>
                  <a:schemeClr val="tx1"/>
                </a:solidFill>
                <a:latin typeface="Montserrat Medium" panose="00000600000000000000" pitchFamily="2" charset="0"/>
              </a:rPr>
              <a:t> </a:t>
            </a:r>
            <a:r>
              <a:rPr lang="en-US" sz="3600" dirty="0" err="1">
                <a:solidFill>
                  <a:schemeClr val="tx1"/>
                </a:solidFill>
                <a:latin typeface="Montserrat Medium" panose="00000600000000000000" pitchFamily="2" charset="0"/>
              </a:rPr>
              <a:t>acumulados</a:t>
            </a:r>
            <a:r>
              <a:rPr lang="en-US" sz="3600" dirty="0">
                <a:solidFill>
                  <a:schemeClr val="tx1"/>
                </a:solidFill>
                <a:latin typeface="Montserrat Medium" panose="00000600000000000000" pitchFamily="2" charset="0"/>
              </a:rPr>
              <a:t> al 3° </a:t>
            </a:r>
            <a:r>
              <a:rPr lang="en-US" sz="3600" dirty="0" err="1">
                <a:solidFill>
                  <a:schemeClr val="tx1"/>
                </a:solidFill>
                <a:latin typeface="Montserrat Medium" panose="00000600000000000000" pitchFamily="2" charset="0"/>
              </a:rPr>
              <a:t>Trimestre</a:t>
            </a:r>
            <a:r>
              <a:rPr lang="en-US" sz="3600" dirty="0">
                <a:solidFill>
                  <a:schemeClr val="tx1"/>
                </a:solidFill>
                <a:latin typeface="Montserrat Medium" panose="00000600000000000000" pitchFamily="2" charset="0"/>
              </a:rPr>
              <a:t> 2022</a:t>
            </a:r>
          </a:p>
        </p:txBody>
      </p:sp>
      <p:sp>
        <p:nvSpPr>
          <p:cNvPr id="27" name="TextBox 214">
            <a:extLst>
              <a:ext uri="{FF2B5EF4-FFF2-40B4-BE49-F238E27FC236}">
                <a16:creationId xmlns:a16="http://schemas.microsoft.com/office/drawing/2014/main" id="{D38AD273-3C3C-AFB3-FFEB-7DBABB4CF01E}"/>
              </a:ext>
            </a:extLst>
          </p:cNvPr>
          <p:cNvSpPr txBox="1"/>
          <p:nvPr/>
        </p:nvSpPr>
        <p:spPr>
          <a:xfrm>
            <a:off x="3104011" y="10292976"/>
            <a:ext cx="4468364" cy="2554545"/>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lgn="l">
              <a:buClr>
                <a:srgbClr val="25418D"/>
              </a:buClr>
              <a:buSzPts val="4200"/>
              <a:defRPr/>
            </a:pPr>
            <a:r>
              <a:rPr lang="en-US" sz="3200" dirty="0">
                <a:solidFill>
                  <a:schemeClr val="tx1"/>
                </a:solidFill>
                <a:latin typeface="Montserrat Medium" panose="00000600000000000000" pitchFamily="2" charset="0"/>
              </a:rPr>
              <a:t>PROYECTO: </a:t>
            </a:r>
          </a:p>
          <a:p>
            <a:pPr algn="l">
              <a:buClr>
                <a:srgbClr val="25418D"/>
              </a:buClr>
              <a:buSzPts val="4200"/>
              <a:defRPr/>
            </a:pPr>
            <a:r>
              <a:rPr lang="en-US" sz="3200" b="0" dirty="0">
                <a:solidFill>
                  <a:schemeClr val="bg1"/>
                </a:solidFill>
                <a:latin typeface="Montserrat Medium" panose="00000600000000000000" pitchFamily="2" charset="0"/>
              </a:rPr>
              <a:t>“</a:t>
            </a:r>
            <a:r>
              <a:rPr lang="en-US" sz="3200" b="0" dirty="0" err="1">
                <a:solidFill>
                  <a:schemeClr val="bg1"/>
                </a:solidFill>
                <a:latin typeface="Montserrat Medium" panose="00000600000000000000" pitchFamily="2" charset="0"/>
              </a:rPr>
              <a:t>Diseño</a:t>
            </a:r>
            <a:r>
              <a:rPr lang="en-US" sz="3200" b="0" dirty="0">
                <a:solidFill>
                  <a:schemeClr val="bg1"/>
                </a:solidFill>
                <a:latin typeface="Montserrat Medium" panose="00000600000000000000" pitchFamily="2" charset="0"/>
              </a:rPr>
              <a:t> y </a:t>
            </a:r>
            <a:r>
              <a:rPr lang="en-US" sz="3200" b="0" dirty="0" err="1">
                <a:solidFill>
                  <a:schemeClr val="bg1"/>
                </a:solidFill>
                <a:latin typeface="Montserrat Medium" panose="00000600000000000000" pitchFamily="2" charset="0"/>
              </a:rPr>
              <a:t>creación</a:t>
            </a:r>
            <a:r>
              <a:rPr lang="en-US" sz="3200" b="0" dirty="0">
                <a:solidFill>
                  <a:schemeClr val="bg1"/>
                </a:solidFill>
                <a:latin typeface="Montserrat Medium" panose="00000600000000000000" pitchFamily="2" charset="0"/>
              </a:rPr>
              <a:t> del Sistema Integral de </a:t>
            </a:r>
            <a:r>
              <a:rPr lang="en-US" sz="3200" b="0" dirty="0" err="1">
                <a:solidFill>
                  <a:schemeClr val="bg1"/>
                </a:solidFill>
                <a:latin typeface="Montserrat Medium" panose="00000600000000000000" pitchFamily="2" charset="0"/>
              </a:rPr>
              <a:t>Información</a:t>
            </a:r>
            <a:r>
              <a:rPr lang="en-US" sz="3200" b="0" dirty="0">
                <a:solidFill>
                  <a:schemeClr val="bg1"/>
                </a:solidFill>
                <a:latin typeface="Montserrat Medium" panose="00000600000000000000" pitchFamily="2" charset="0"/>
              </a:rPr>
              <a:t> de INSAFORP”</a:t>
            </a:r>
          </a:p>
        </p:txBody>
      </p:sp>
    </p:spTree>
    <p:extLst>
      <p:ext uri="{BB962C8B-B14F-4D97-AF65-F5344CB8AC3E}">
        <p14:creationId xmlns:p14="http://schemas.microsoft.com/office/powerpoint/2010/main" val="4034954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267182" y="5835603"/>
            <a:ext cx="22298495" cy="2174634"/>
          </a:xfrm>
          <a:prstGeom prst="rect">
            <a:avLst/>
          </a:prstGeom>
        </p:spPr>
        <p:txBody>
          <a:bodyPr spcFirstLastPara="1" wrap="square" lIns="239938" tIns="243737" rIns="239938" bIns="243737" anchor="t" anchorCtr="0">
            <a:noAutofit/>
          </a:bodyPr>
          <a:lstStyle/>
          <a:p>
            <a:r>
              <a:rPr lang="en" sz="15800">
                <a:solidFill>
                  <a:schemeClr val="tx2"/>
                </a:solidFill>
              </a:rPr>
              <a:t>FINANCIERA</a:t>
            </a:r>
            <a:endParaRPr sz="158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1311955" y="4364535"/>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Gerencia </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4241057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6067350" y="741911"/>
            <a:ext cx="15263988" cy="1815625"/>
          </a:xfrm>
          <a:prstGeom prst="rect">
            <a:avLst/>
          </a:prstGeom>
          <a:noFill/>
        </p:spPr>
        <p:txBody>
          <a:bodyPr wrap="square" rtlCol="0">
            <a:spAutoFit/>
          </a:bodyPr>
          <a:lstStyle/>
          <a:p>
            <a:pPr algn="ct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Graduación</a:t>
            </a:r>
          </a:p>
          <a:p>
            <a:pPr algn="ctr" defTabSz="2436757">
              <a:buClr>
                <a:srgbClr val="25418D"/>
              </a:buClr>
              <a:buSzPts val="4200"/>
              <a:defRPr/>
            </a:pPr>
            <a:r>
              <a:rPr lang="es-MX" sz="5599" b="1">
                <a:solidFill>
                  <a:schemeClr val="tx2"/>
                </a:solidFill>
                <a:latin typeface="Montserrat Black" panose="00000A00000000000000" pitchFamily="2" charset="0"/>
                <a:ea typeface="+mn-ea"/>
                <a:cs typeface="Kanit ExtraBold"/>
                <a:sym typeface="Baloo 2 ExtraBold"/>
              </a:rPr>
              <a:t>42 Instructores como Master </a:t>
            </a:r>
            <a:r>
              <a:rPr lang="es-MX" sz="5599" b="1" err="1">
                <a:solidFill>
                  <a:schemeClr val="tx2"/>
                </a:solidFill>
                <a:latin typeface="Montserrat Black" panose="00000A00000000000000" pitchFamily="2" charset="0"/>
                <a:ea typeface="+mn-ea"/>
                <a:cs typeface="Kanit ExtraBold"/>
                <a:sym typeface="Baloo 2 ExtraBold"/>
              </a:rPr>
              <a:t>Teachers</a:t>
            </a:r>
            <a:r>
              <a:rPr lang="es-MX" sz="5599" b="1">
                <a:solidFill>
                  <a:schemeClr val="tx2"/>
                </a:solidFill>
                <a:latin typeface="Montserrat Black" panose="00000A00000000000000" pitchFamily="2" charset="0"/>
                <a:ea typeface="+mn-ea"/>
                <a:cs typeface="Kanit ExtraBold"/>
                <a:sym typeface="Baloo 2 ExtraBold"/>
              </a:rPr>
              <a:t> </a:t>
            </a:r>
            <a:endParaRPr lang="es-419" sz="5599" b="1">
              <a:solidFill>
                <a:schemeClr val="tx2"/>
              </a:solidFill>
              <a:latin typeface="Montserrat Black" panose="00000A00000000000000" pitchFamily="2" charset="0"/>
              <a:ea typeface="+mn-ea"/>
              <a:cs typeface="Kanit ExtraBold"/>
              <a:sym typeface="Baloo 2 ExtraBold"/>
            </a:endParaRPr>
          </a:p>
        </p:txBody>
      </p:sp>
      <p:sp>
        <p:nvSpPr>
          <p:cNvPr id="3" name="TextBox 214">
            <a:extLst>
              <a:ext uri="{FF2B5EF4-FFF2-40B4-BE49-F238E27FC236}">
                <a16:creationId xmlns:a16="http://schemas.microsoft.com/office/drawing/2014/main" id="{CA0B70BA-9421-C8FE-FDC3-99146E4EF8FF}"/>
              </a:ext>
            </a:extLst>
          </p:cNvPr>
          <p:cNvSpPr txBox="1"/>
          <p:nvPr/>
        </p:nvSpPr>
        <p:spPr>
          <a:xfrm>
            <a:off x="13756495" y="5241787"/>
            <a:ext cx="7154040" cy="5077159"/>
          </a:xfrm>
          <a:prstGeom prst="rect">
            <a:avLst/>
          </a:prstGeom>
          <a:noFill/>
        </p:spPr>
        <p:txBody>
          <a:bodyPr wrap="square" rtlCol="0">
            <a:spAutoFit/>
          </a:bodyPr>
          <a:lstStyle/>
          <a:p>
            <a:pPr algn="just"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Con el objetivo de aumentar el conocimiento la innovación y el desarrollo de habilidades tecnológicas en alianza con Oracle se gradúan 42 instructores, en Java Fundamentals y Data Base </a:t>
            </a:r>
            <a:r>
              <a:rPr lang="es-MX" sz="3599" kern="1200" err="1">
                <a:solidFill>
                  <a:srgbClr val="1A2C57"/>
                </a:solidFill>
                <a:latin typeface="Montserrat Medium" panose="00000600000000000000" pitchFamily="2" charset="0"/>
                <a:ea typeface="+mn-ea"/>
                <a:cs typeface="+mn-cs"/>
                <a:sym typeface="Baloo 2 ExtraBold"/>
              </a:rPr>
              <a:t>Foundations</a:t>
            </a:r>
            <a:r>
              <a:rPr lang="es-MX" sz="3599" kern="1200">
                <a:solidFill>
                  <a:srgbClr val="1A2C57"/>
                </a:solidFill>
                <a:latin typeface="Montserrat Medium" panose="00000600000000000000" pitchFamily="2" charset="0"/>
                <a:ea typeface="+mn-ea"/>
                <a:cs typeface="+mn-cs"/>
                <a:sym typeface="Baloo 2 ExtraBold"/>
              </a:rPr>
              <a:t> para preparar a 1,500 jóvenes.   </a:t>
            </a:r>
            <a:endParaRPr lang="es-419" sz="3599" kern="1200">
              <a:solidFill>
                <a:srgbClr val="1A2C57"/>
              </a:solidFill>
              <a:latin typeface="Montserrat Medium" panose="00000600000000000000" pitchFamily="2" charset="0"/>
              <a:ea typeface="+mn-ea"/>
              <a:cs typeface="+mn-cs"/>
              <a:sym typeface="Baloo 2 ExtraBold"/>
            </a:endParaRPr>
          </a:p>
        </p:txBody>
      </p:sp>
      <p:pic>
        <p:nvPicPr>
          <p:cNvPr id="6146" name="Picture 2" descr="La Noticia Sv">
            <a:extLst>
              <a:ext uri="{FF2B5EF4-FFF2-40B4-BE49-F238E27FC236}">
                <a16:creationId xmlns:a16="http://schemas.microsoft.com/office/drawing/2014/main" id="{D2EAFC1A-EB42-145B-A0BC-5C962CD35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16" y="3184387"/>
            <a:ext cx="8963010" cy="5975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61759F8-4C16-D42D-4412-62ECC954C1E9}"/>
              </a:ext>
            </a:extLst>
          </p:cNvPr>
          <p:cNvPicPr>
            <a:picLocks noChangeAspect="1"/>
          </p:cNvPicPr>
          <p:nvPr/>
        </p:nvPicPr>
        <p:blipFill>
          <a:blip r:embed="rId5"/>
          <a:stretch>
            <a:fillRect/>
          </a:stretch>
        </p:blipFill>
        <p:spPr>
          <a:xfrm>
            <a:off x="3467116" y="9485893"/>
            <a:ext cx="8963010" cy="3602496"/>
          </a:xfrm>
          <a:prstGeom prst="rect">
            <a:avLst/>
          </a:prstGeom>
          <a:ln>
            <a:noFill/>
          </a:ln>
          <a:effectLst>
            <a:outerShdw blurRad="292100" dist="139700" dir="2700000" algn="tl" rotWithShape="0">
              <a:srgbClr val="333333">
                <a:alpha val="65000"/>
              </a:srgbClr>
            </a:outerShdw>
          </a:effectLst>
        </p:spPr>
      </p:pic>
      <p:sp>
        <p:nvSpPr>
          <p:cNvPr id="8" name="Google Shape;2187;p43">
            <a:extLst>
              <a:ext uri="{FF2B5EF4-FFF2-40B4-BE49-F238E27FC236}">
                <a16:creationId xmlns:a16="http://schemas.microsoft.com/office/drawing/2014/main" id="{441B134A-FC15-7C17-589D-D2C80C3CEE37}"/>
              </a:ext>
            </a:extLst>
          </p:cNvPr>
          <p:cNvSpPr txBox="1">
            <a:spLocks/>
          </p:cNvSpPr>
          <p:nvPr/>
        </p:nvSpPr>
        <p:spPr>
          <a:xfrm>
            <a:off x="16830676" y="11639272"/>
            <a:ext cx="4891870"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r>
              <a:rPr lang="es-SV" sz="7200">
                <a:solidFill>
                  <a:schemeClr val="bg1"/>
                </a:solidFill>
                <a:latin typeface="Biograph" panose="02000500000000000000" pitchFamily="50" charset="0"/>
                <a:ea typeface="Biograph" panose="02000500000000000000" pitchFamily="50" charset="0"/>
              </a:rPr>
              <a:t>Julio 2022</a:t>
            </a:r>
          </a:p>
        </p:txBody>
      </p:sp>
    </p:spTree>
    <p:extLst>
      <p:ext uri="{BB962C8B-B14F-4D97-AF65-F5344CB8AC3E}">
        <p14:creationId xmlns:p14="http://schemas.microsoft.com/office/powerpoint/2010/main" val="972633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39" name="Google Shape;653;p49">
            <a:extLst>
              <a:ext uri="{FF2B5EF4-FFF2-40B4-BE49-F238E27FC236}">
                <a16:creationId xmlns:a16="http://schemas.microsoft.com/office/drawing/2014/main" id="{18EBDDB1-49EC-F366-6FAF-16E6EA72459D}"/>
              </a:ext>
            </a:extLst>
          </p:cNvPr>
          <p:cNvSpPr/>
          <p:nvPr/>
        </p:nvSpPr>
        <p:spPr>
          <a:xfrm rot="-7411107">
            <a:off x="23227773" y="1907600"/>
            <a:ext cx="6332" cy="4199"/>
          </a:xfrm>
          <a:custGeom>
            <a:avLst/>
            <a:gdLst/>
            <a:ahLst/>
            <a:cxnLst/>
            <a:rect l="l" t="t" r="r" b="b"/>
            <a:pathLst>
              <a:path w="95" h="63" extrusionOk="0">
                <a:moveTo>
                  <a:pt x="94" y="0"/>
                </a:moveTo>
                <a:cubicBezTo>
                  <a:pt x="63" y="21"/>
                  <a:pt x="32" y="42"/>
                  <a:pt x="1" y="63"/>
                </a:cubicBezTo>
                <a:cubicBezTo>
                  <a:pt x="42" y="52"/>
                  <a:pt x="74" y="21"/>
                  <a:pt x="94" y="0"/>
                </a:cubicBezTo>
                <a:close/>
              </a:path>
            </a:pathLst>
          </a:custGeom>
          <a:solidFill>
            <a:schemeClr val="accent5"/>
          </a:solidFill>
          <a:ln>
            <a:noFill/>
          </a:ln>
        </p:spPr>
        <p:txBody>
          <a:bodyPr spcFirstLastPara="1" wrap="square" lIns="243737" tIns="243737" rIns="243737" bIns="243737" anchor="ctr" anchorCtr="0">
            <a:noAutofit/>
          </a:bodyPr>
          <a:lstStyle/>
          <a:p>
            <a:pPr defTabSz="2437790"/>
            <a:endParaRPr sz="3732">
              <a:latin typeface="Montserrat Medium" panose="00000600000000000000" pitchFamily="2" charset="0"/>
            </a:endParaRPr>
          </a:p>
        </p:txBody>
      </p:sp>
      <p:sp>
        <p:nvSpPr>
          <p:cNvPr id="43" name="TextBox 214">
            <a:extLst>
              <a:ext uri="{FF2B5EF4-FFF2-40B4-BE49-F238E27FC236}">
                <a16:creationId xmlns:a16="http://schemas.microsoft.com/office/drawing/2014/main" id="{054AF77E-6490-699B-2667-9ADE275F61D7}"/>
              </a:ext>
            </a:extLst>
          </p:cNvPr>
          <p:cNvSpPr txBox="1"/>
          <p:nvPr/>
        </p:nvSpPr>
        <p:spPr>
          <a:xfrm>
            <a:off x="12987778" y="1043007"/>
            <a:ext cx="10374581"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Gerencia Financiera</a:t>
            </a:r>
            <a:endParaRPr lang="es-419" sz="5400" b="0">
              <a:solidFill>
                <a:schemeClr val="tx2"/>
              </a:solidFill>
              <a:latin typeface="Kanit ExtraBold"/>
              <a:cs typeface="Kanit ExtraBold"/>
              <a:sym typeface="Baloo 2 ExtraBold"/>
            </a:endParaRPr>
          </a:p>
        </p:txBody>
      </p:sp>
      <p:sp>
        <p:nvSpPr>
          <p:cNvPr id="44" name="TextBox 214">
            <a:extLst>
              <a:ext uri="{FF2B5EF4-FFF2-40B4-BE49-F238E27FC236}">
                <a16:creationId xmlns:a16="http://schemas.microsoft.com/office/drawing/2014/main" id="{7C27D77C-E82F-E69E-55F4-0C16C4E5135C}"/>
              </a:ext>
            </a:extLst>
          </p:cNvPr>
          <p:cNvSpPr txBox="1"/>
          <p:nvPr/>
        </p:nvSpPr>
        <p:spPr>
          <a:xfrm>
            <a:off x="12254417" y="1731536"/>
            <a:ext cx="1107528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45" name="Google Shape;653;p49">
            <a:extLst>
              <a:ext uri="{FF2B5EF4-FFF2-40B4-BE49-F238E27FC236}">
                <a16:creationId xmlns:a16="http://schemas.microsoft.com/office/drawing/2014/main" id="{DA046B93-150A-987E-5628-B9FD8D8A3994}"/>
              </a:ext>
            </a:extLst>
          </p:cNvPr>
          <p:cNvSpPr/>
          <p:nvPr/>
        </p:nvSpPr>
        <p:spPr>
          <a:xfrm rot="-7411107">
            <a:off x="22054017" y="5772775"/>
            <a:ext cx="6332" cy="4199"/>
          </a:xfrm>
          <a:custGeom>
            <a:avLst/>
            <a:gdLst/>
            <a:ahLst/>
            <a:cxnLst/>
            <a:rect l="l" t="t" r="r" b="b"/>
            <a:pathLst>
              <a:path w="95" h="63" extrusionOk="0">
                <a:moveTo>
                  <a:pt x="94" y="0"/>
                </a:moveTo>
                <a:cubicBezTo>
                  <a:pt x="63" y="21"/>
                  <a:pt x="32" y="42"/>
                  <a:pt x="1" y="63"/>
                </a:cubicBezTo>
                <a:cubicBezTo>
                  <a:pt x="42" y="52"/>
                  <a:pt x="74" y="21"/>
                  <a:pt x="94" y="0"/>
                </a:cubicBezTo>
                <a:close/>
              </a:path>
            </a:pathLst>
          </a:custGeom>
          <a:solidFill>
            <a:schemeClr val="accent5"/>
          </a:solidFill>
          <a:ln>
            <a:noFill/>
          </a:ln>
        </p:spPr>
        <p:txBody>
          <a:bodyPr spcFirstLastPara="1" wrap="square" lIns="243737" tIns="243737" rIns="243737" bIns="243737" anchor="ctr" anchorCtr="0">
            <a:noAutofit/>
          </a:bodyPr>
          <a:lstStyle/>
          <a:p>
            <a:pPr defTabSz="2437790"/>
            <a:endParaRPr lang="es-SV" sz="3732">
              <a:latin typeface="Raleway" pitchFamily="2" charset="0"/>
            </a:endParaRPr>
          </a:p>
        </p:txBody>
      </p:sp>
      <p:sp>
        <p:nvSpPr>
          <p:cNvPr id="46" name="TextBox 52">
            <a:extLst>
              <a:ext uri="{FF2B5EF4-FFF2-40B4-BE49-F238E27FC236}">
                <a16:creationId xmlns:a16="http://schemas.microsoft.com/office/drawing/2014/main" id="{B7A10330-801E-E5EE-19BF-2FB9A590BEF0}"/>
              </a:ext>
            </a:extLst>
          </p:cNvPr>
          <p:cNvSpPr txBox="1"/>
          <p:nvPr/>
        </p:nvSpPr>
        <p:spPr>
          <a:xfrm>
            <a:off x="16759586" y="7196702"/>
            <a:ext cx="3939595"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MONTO EJECUTADO</a:t>
            </a:r>
          </a:p>
        </p:txBody>
      </p:sp>
      <p:graphicFrame>
        <p:nvGraphicFramePr>
          <p:cNvPr id="47" name="Chart 25">
            <a:extLst>
              <a:ext uri="{FF2B5EF4-FFF2-40B4-BE49-F238E27FC236}">
                <a16:creationId xmlns:a16="http://schemas.microsoft.com/office/drawing/2014/main" id="{807D0286-5ECA-7521-B2B8-FD25293CBA99}"/>
              </a:ext>
            </a:extLst>
          </p:cNvPr>
          <p:cNvGraphicFramePr/>
          <p:nvPr>
            <p:extLst>
              <p:ext uri="{D42A27DB-BD31-4B8C-83A1-F6EECF244321}">
                <p14:modId xmlns:p14="http://schemas.microsoft.com/office/powerpoint/2010/main" val="1745926965"/>
              </p:ext>
            </p:extLst>
          </p:nvPr>
        </p:nvGraphicFramePr>
        <p:xfrm>
          <a:off x="14025957" y="7715712"/>
          <a:ext cx="9184227" cy="5151205"/>
        </p:xfrm>
        <a:graphic>
          <a:graphicData uri="http://schemas.openxmlformats.org/drawingml/2006/chart">
            <c:chart xmlns:c="http://schemas.openxmlformats.org/drawingml/2006/chart" xmlns:r="http://schemas.openxmlformats.org/officeDocument/2006/relationships" r:id="rId4"/>
          </a:graphicData>
        </a:graphic>
      </p:graphicFrame>
      <p:grpSp>
        <p:nvGrpSpPr>
          <p:cNvPr id="48" name="Grupo 8">
            <a:extLst>
              <a:ext uri="{FF2B5EF4-FFF2-40B4-BE49-F238E27FC236}">
                <a16:creationId xmlns:a16="http://schemas.microsoft.com/office/drawing/2014/main" id="{1584AF90-405C-762F-AB38-99FBE8FF3A58}"/>
              </a:ext>
            </a:extLst>
          </p:cNvPr>
          <p:cNvGrpSpPr/>
          <p:nvPr/>
        </p:nvGrpSpPr>
        <p:grpSpPr>
          <a:xfrm>
            <a:off x="21426809" y="7912497"/>
            <a:ext cx="2436121" cy="739565"/>
            <a:chOff x="21894303" y="8706932"/>
            <a:chExt cx="2436121" cy="739565"/>
          </a:xfrm>
        </p:grpSpPr>
        <p:sp>
          <p:nvSpPr>
            <p:cNvPr id="49" name="TextBox 18">
              <a:extLst>
                <a:ext uri="{FF2B5EF4-FFF2-40B4-BE49-F238E27FC236}">
                  <a16:creationId xmlns:a16="http://schemas.microsoft.com/office/drawing/2014/main" id="{A2595D65-4368-4291-2C5E-0E224EA19954}"/>
                </a:ext>
              </a:extLst>
            </p:cNvPr>
            <p:cNvSpPr txBox="1"/>
            <p:nvPr/>
          </p:nvSpPr>
          <p:spPr>
            <a:xfrm>
              <a:off x="22558367" y="8706932"/>
              <a:ext cx="1107996" cy="461665"/>
            </a:xfrm>
            <a:prstGeom prst="rect">
              <a:avLst/>
            </a:prstGeom>
            <a:noFill/>
          </p:spPr>
          <p:txBody>
            <a:bodyPr wrap="none" rtlCol="0" anchor="ctr" anchorCtr="0">
              <a:spAutoFit/>
            </a:bodyPr>
            <a:lstStyle/>
            <a:p>
              <a:pPr algn="ctr" defTabSz="1828434">
                <a:buClrTx/>
              </a:pPr>
              <a:r>
                <a:rPr lang="en-US" sz="2400" kern="1200">
                  <a:solidFill>
                    <a:srgbClr val="132047"/>
                  </a:solidFill>
                  <a:latin typeface="Montserrat Medium" panose="00000600000000000000" pitchFamily="2" charset="0"/>
                  <a:cs typeface="Poppins" pitchFamily="2" charset="77"/>
                </a:rPr>
                <a:t>94.8%</a:t>
              </a:r>
            </a:p>
          </p:txBody>
        </p:sp>
        <p:sp>
          <p:nvSpPr>
            <p:cNvPr id="50" name="TextBox 15">
              <a:extLst>
                <a:ext uri="{FF2B5EF4-FFF2-40B4-BE49-F238E27FC236}">
                  <a16:creationId xmlns:a16="http://schemas.microsoft.com/office/drawing/2014/main" id="{B335C609-EC8D-AF03-4683-8014964D200D}"/>
                </a:ext>
              </a:extLst>
            </p:cNvPr>
            <p:cNvSpPr txBox="1"/>
            <p:nvPr/>
          </p:nvSpPr>
          <p:spPr>
            <a:xfrm>
              <a:off x="21894303" y="9077165"/>
              <a:ext cx="2436121" cy="369332"/>
            </a:xfrm>
            <a:prstGeom prst="rect">
              <a:avLst/>
            </a:prstGeom>
            <a:noFill/>
          </p:spPr>
          <p:txBody>
            <a:bodyPr wrap="square" rtlCol="0" anchor="ctr" anchorCtr="0">
              <a:spAutoFit/>
            </a:bodyPr>
            <a:lstStyle/>
            <a:p>
              <a:pPr algn="ctr" defTabSz="1828434">
                <a:buClrTx/>
                <a:buFontTx/>
                <a:buNone/>
              </a:pPr>
              <a:r>
                <a:rPr lang="en-US" sz="1800" kern="1200">
                  <a:solidFill>
                    <a:schemeClr val="tx1"/>
                  </a:solidFill>
                  <a:latin typeface="Montserrat Medium" panose="00000600000000000000" pitchFamily="2" charset="0"/>
                  <a:ea typeface="League Spartan" charset="0"/>
                  <a:cs typeface="Poppins" pitchFamily="2" charset="77"/>
                </a:rPr>
                <a:t>EJECUCIÓN</a:t>
              </a:r>
            </a:p>
          </p:txBody>
        </p:sp>
      </p:grpSp>
      <p:sp>
        <p:nvSpPr>
          <p:cNvPr id="51" name="TextBox 40">
            <a:extLst>
              <a:ext uri="{FF2B5EF4-FFF2-40B4-BE49-F238E27FC236}">
                <a16:creationId xmlns:a16="http://schemas.microsoft.com/office/drawing/2014/main" id="{20B97E01-508F-08BE-41CD-F7E53E637504}"/>
              </a:ext>
            </a:extLst>
          </p:cNvPr>
          <p:cNvSpPr txBox="1"/>
          <p:nvPr/>
        </p:nvSpPr>
        <p:spPr>
          <a:xfrm>
            <a:off x="3463498" y="3287684"/>
            <a:ext cx="8466664" cy="954107"/>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ea typeface="League Spartan" charset="0"/>
                <a:cs typeface="Poppins" pitchFamily="2" charset="77"/>
              </a:rPr>
              <a:t>EJECUCIÓN PRESUPUESTARIA </a:t>
            </a:r>
          </a:p>
          <a:p>
            <a:pPr algn="ctr" defTabSz="1828434">
              <a:buClrTx/>
              <a:buFontTx/>
              <a:buNone/>
            </a:pPr>
            <a:r>
              <a:rPr lang="en-US" sz="2800" b="1" kern="1200">
                <a:solidFill>
                  <a:schemeClr val="tx1"/>
                </a:solidFill>
                <a:latin typeface="Montserrat Medium" panose="00000600000000000000" pitchFamily="2" charset="0"/>
                <a:ea typeface="League Spartan" charset="0"/>
                <a:cs typeface="Poppins" pitchFamily="2" charset="77"/>
              </a:rPr>
              <a:t>DE ACCIONES FORMATIVAS</a:t>
            </a:r>
          </a:p>
        </p:txBody>
      </p:sp>
      <p:sp>
        <p:nvSpPr>
          <p:cNvPr id="52" name="Rounded Rectangle 12">
            <a:extLst>
              <a:ext uri="{FF2B5EF4-FFF2-40B4-BE49-F238E27FC236}">
                <a16:creationId xmlns:a16="http://schemas.microsoft.com/office/drawing/2014/main" id="{D257BC10-DC7D-274B-C0F0-36A8DB3C9E56}"/>
              </a:ext>
            </a:extLst>
          </p:cNvPr>
          <p:cNvSpPr/>
          <p:nvPr/>
        </p:nvSpPr>
        <p:spPr>
          <a:xfrm>
            <a:off x="2655250" y="6748585"/>
            <a:ext cx="10311886" cy="1308053"/>
          </a:xfrm>
          <a:prstGeom prst="roundRect">
            <a:avLst>
              <a:gd name="adj" fmla="val 128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Raleway" pitchFamily="2" charset="0"/>
            </a:endParaRPr>
          </a:p>
        </p:txBody>
      </p:sp>
      <p:sp>
        <p:nvSpPr>
          <p:cNvPr id="53" name="Rounded Rectangle 13">
            <a:extLst>
              <a:ext uri="{FF2B5EF4-FFF2-40B4-BE49-F238E27FC236}">
                <a16:creationId xmlns:a16="http://schemas.microsoft.com/office/drawing/2014/main" id="{A71A37F5-0373-36A7-D567-ABD4A972A2CA}"/>
              </a:ext>
            </a:extLst>
          </p:cNvPr>
          <p:cNvSpPr/>
          <p:nvPr/>
        </p:nvSpPr>
        <p:spPr>
          <a:xfrm>
            <a:off x="2655251" y="4358973"/>
            <a:ext cx="10314785" cy="1014905"/>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Raleway" pitchFamily="2" charset="0"/>
            </a:endParaRPr>
          </a:p>
        </p:txBody>
      </p:sp>
      <p:sp>
        <p:nvSpPr>
          <p:cNvPr id="54" name="TextBox 15">
            <a:extLst>
              <a:ext uri="{FF2B5EF4-FFF2-40B4-BE49-F238E27FC236}">
                <a16:creationId xmlns:a16="http://schemas.microsoft.com/office/drawing/2014/main" id="{63271E84-2A03-74C0-4190-C20454F7EC66}"/>
              </a:ext>
            </a:extLst>
          </p:cNvPr>
          <p:cNvSpPr txBox="1"/>
          <p:nvPr/>
        </p:nvSpPr>
        <p:spPr>
          <a:xfrm>
            <a:off x="4177318" y="6851117"/>
            <a:ext cx="943634" cy="707886"/>
          </a:xfrm>
          <a:prstGeom prst="rect">
            <a:avLst/>
          </a:prstGeom>
          <a:noFill/>
        </p:spPr>
        <p:txBody>
          <a:bodyPr wrap="square" rtlCol="0" anchor="t" anchorCtr="0">
            <a:spAutoFit/>
          </a:bodyPr>
          <a:lstStyle/>
          <a:p>
            <a:r>
              <a:rPr lang="en-US" sz="4000">
                <a:solidFill>
                  <a:schemeClr val="tx1"/>
                </a:solidFill>
                <a:latin typeface="Montserrat Medium" panose="00000600000000000000" pitchFamily="2" charset="0"/>
                <a:ea typeface="League Spartan" charset="0"/>
                <a:cs typeface="Poppins" pitchFamily="2" charset="77"/>
              </a:rPr>
              <a:t>27</a:t>
            </a:r>
          </a:p>
        </p:txBody>
      </p:sp>
      <p:sp>
        <p:nvSpPr>
          <p:cNvPr id="55" name="TextBox 19">
            <a:extLst>
              <a:ext uri="{FF2B5EF4-FFF2-40B4-BE49-F238E27FC236}">
                <a16:creationId xmlns:a16="http://schemas.microsoft.com/office/drawing/2014/main" id="{1069A0E5-EFA9-7980-E1B4-B5193A8177B7}"/>
              </a:ext>
            </a:extLst>
          </p:cNvPr>
          <p:cNvSpPr txBox="1"/>
          <p:nvPr/>
        </p:nvSpPr>
        <p:spPr>
          <a:xfrm>
            <a:off x="3874249" y="4490740"/>
            <a:ext cx="4166684" cy="707886"/>
          </a:xfrm>
          <a:prstGeom prst="rect">
            <a:avLst/>
          </a:prstGeom>
          <a:noFill/>
        </p:spPr>
        <p:txBody>
          <a:bodyPr wrap="square" rtlCol="0" anchor="t" anchorCtr="0">
            <a:spAutoFit/>
          </a:bodyPr>
          <a:lstStyle/>
          <a:p>
            <a:r>
              <a:rPr lang="en-US" sz="40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$25,746,107</a:t>
            </a:r>
          </a:p>
        </p:txBody>
      </p:sp>
      <p:sp>
        <p:nvSpPr>
          <p:cNvPr id="58" name="Rounded Rectangle 13">
            <a:extLst>
              <a:ext uri="{FF2B5EF4-FFF2-40B4-BE49-F238E27FC236}">
                <a16:creationId xmlns:a16="http://schemas.microsoft.com/office/drawing/2014/main" id="{BBDD8FFE-A970-A076-4FF9-364577E72355}"/>
              </a:ext>
            </a:extLst>
          </p:cNvPr>
          <p:cNvSpPr/>
          <p:nvPr/>
        </p:nvSpPr>
        <p:spPr>
          <a:xfrm>
            <a:off x="2655252" y="5500764"/>
            <a:ext cx="10314784" cy="1128637"/>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latin typeface="Raleway" pitchFamily="2" charset="0"/>
            </a:endParaRPr>
          </a:p>
        </p:txBody>
      </p:sp>
      <p:sp>
        <p:nvSpPr>
          <p:cNvPr id="59" name="TextBox 19">
            <a:extLst>
              <a:ext uri="{FF2B5EF4-FFF2-40B4-BE49-F238E27FC236}">
                <a16:creationId xmlns:a16="http://schemas.microsoft.com/office/drawing/2014/main" id="{03035A55-8805-80AE-8C31-E88A1546AF6F}"/>
              </a:ext>
            </a:extLst>
          </p:cNvPr>
          <p:cNvSpPr txBox="1"/>
          <p:nvPr/>
        </p:nvSpPr>
        <p:spPr>
          <a:xfrm>
            <a:off x="3874249" y="5671382"/>
            <a:ext cx="3214567" cy="707886"/>
          </a:xfrm>
          <a:prstGeom prst="rect">
            <a:avLst/>
          </a:prstGeom>
          <a:noFill/>
        </p:spPr>
        <p:txBody>
          <a:bodyPr wrap="square" rtlCol="0" anchor="t" anchorCtr="0">
            <a:spAutoFit/>
          </a:bodyPr>
          <a:lstStyle/>
          <a:p>
            <a:r>
              <a:rPr lang="en-US" sz="40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$21,239,078</a:t>
            </a:r>
          </a:p>
        </p:txBody>
      </p:sp>
      <p:sp>
        <p:nvSpPr>
          <p:cNvPr id="61" name="Freeform 245">
            <a:extLst>
              <a:ext uri="{FF2B5EF4-FFF2-40B4-BE49-F238E27FC236}">
                <a16:creationId xmlns:a16="http://schemas.microsoft.com/office/drawing/2014/main" id="{89670664-35D0-FFEE-E9F7-0148A631BEFD}"/>
              </a:ext>
            </a:extLst>
          </p:cNvPr>
          <p:cNvSpPr>
            <a:spLocks noEditPoints="1"/>
          </p:cNvSpPr>
          <p:nvPr/>
        </p:nvSpPr>
        <p:spPr bwMode="auto">
          <a:xfrm>
            <a:off x="2930582" y="4454648"/>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Raleway" pitchFamily="2" charset="0"/>
              <a:sym typeface="Arial"/>
            </a:endParaRPr>
          </a:p>
        </p:txBody>
      </p:sp>
      <p:sp>
        <p:nvSpPr>
          <p:cNvPr id="62" name="Freeform 245">
            <a:extLst>
              <a:ext uri="{FF2B5EF4-FFF2-40B4-BE49-F238E27FC236}">
                <a16:creationId xmlns:a16="http://schemas.microsoft.com/office/drawing/2014/main" id="{DEE1371E-F890-0A6B-AB59-20C44E8A273E}"/>
              </a:ext>
            </a:extLst>
          </p:cNvPr>
          <p:cNvSpPr>
            <a:spLocks noEditPoints="1"/>
          </p:cNvSpPr>
          <p:nvPr/>
        </p:nvSpPr>
        <p:spPr bwMode="auto">
          <a:xfrm>
            <a:off x="2930582" y="5613255"/>
            <a:ext cx="830605" cy="804600"/>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rgbClr val="737572"/>
              </a:solidFill>
              <a:effectLst/>
              <a:uLnTx/>
              <a:uFillTx/>
              <a:latin typeface="Raleway" pitchFamily="2" charset="0"/>
              <a:sym typeface="Arial"/>
            </a:endParaRPr>
          </a:p>
        </p:txBody>
      </p:sp>
      <p:sp>
        <p:nvSpPr>
          <p:cNvPr id="63" name="Freeform 77">
            <a:extLst>
              <a:ext uri="{FF2B5EF4-FFF2-40B4-BE49-F238E27FC236}">
                <a16:creationId xmlns:a16="http://schemas.microsoft.com/office/drawing/2014/main" id="{A74842B6-67A7-A445-DA20-67FFDCA823B0}"/>
              </a:ext>
            </a:extLst>
          </p:cNvPr>
          <p:cNvSpPr>
            <a:spLocks noEditPoints="1"/>
          </p:cNvSpPr>
          <p:nvPr/>
        </p:nvSpPr>
        <p:spPr bwMode="auto">
          <a:xfrm>
            <a:off x="2907708" y="7016915"/>
            <a:ext cx="718079"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latin typeface="Raleway" pitchFamily="2" charset="0"/>
            </a:endParaRPr>
          </a:p>
        </p:txBody>
      </p:sp>
      <p:sp>
        <p:nvSpPr>
          <p:cNvPr id="3328" name="Rounded Rectangle 12">
            <a:extLst>
              <a:ext uri="{FF2B5EF4-FFF2-40B4-BE49-F238E27FC236}">
                <a16:creationId xmlns:a16="http://schemas.microsoft.com/office/drawing/2014/main" id="{F0F6C468-1084-9CE0-2CFF-BDF9BC48D8BA}"/>
              </a:ext>
            </a:extLst>
          </p:cNvPr>
          <p:cNvSpPr/>
          <p:nvPr/>
        </p:nvSpPr>
        <p:spPr>
          <a:xfrm>
            <a:off x="2655250" y="9427764"/>
            <a:ext cx="10314783" cy="1236853"/>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Raleway" pitchFamily="2" charset="0"/>
            </a:endParaRPr>
          </a:p>
        </p:txBody>
      </p:sp>
      <p:sp>
        <p:nvSpPr>
          <p:cNvPr id="3329" name="TextBox 15">
            <a:extLst>
              <a:ext uri="{FF2B5EF4-FFF2-40B4-BE49-F238E27FC236}">
                <a16:creationId xmlns:a16="http://schemas.microsoft.com/office/drawing/2014/main" id="{79FE90F3-40C1-9944-875C-2CCA1550AB0B}"/>
              </a:ext>
            </a:extLst>
          </p:cNvPr>
          <p:cNvSpPr txBox="1"/>
          <p:nvPr/>
        </p:nvSpPr>
        <p:spPr>
          <a:xfrm>
            <a:off x="3899737" y="9552371"/>
            <a:ext cx="1651443" cy="707886"/>
          </a:xfrm>
          <a:prstGeom prst="rect">
            <a:avLst/>
          </a:prstGeom>
          <a:noFill/>
        </p:spPr>
        <p:txBody>
          <a:bodyPr wrap="square" rtlCol="0" anchor="t" anchorCtr="0">
            <a:spAutoFit/>
          </a:bodyPr>
          <a:lstStyle/>
          <a:p>
            <a:r>
              <a:rPr lang="en-US" sz="40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100%</a:t>
            </a:r>
          </a:p>
        </p:txBody>
      </p:sp>
      <p:sp>
        <p:nvSpPr>
          <p:cNvPr id="3330" name="TextBox 15">
            <a:extLst>
              <a:ext uri="{FF2B5EF4-FFF2-40B4-BE49-F238E27FC236}">
                <a16:creationId xmlns:a16="http://schemas.microsoft.com/office/drawing/2014/main" id="{F6EA3A1D-1E5F-A364-D5C0-CEBB6EF9CC66}"/>
              </a:ext>
            </a:extLst>
          </p:cNvPr>
          <p:cNvSpPr txBox="1"/>
          <p:nvPr/>
        </p:nvSpPr>
        <p:spPr>
          <a:xfrm>
            <a:off x="6168033" y="9671106"/>
            <a:ext cx="5302568" cy="830997"/>
          </a:xfrm>
          <a:prstGeom prst="rect">
            <a:avLst/>
          </a:prstGeom>
          <a:noFill/>
        </p:spPr>
        <p:txBody>
          <a:bodyPr wrap="square" rtlCol="0" anchor="t" anchorCtr="0">
            <a:spAutoFit/>
          </a:bodyPr>
          <a:lstStyle/>
          <a:p>
            <a:pPr algn="ct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Pagos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realizados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en 8 días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hábiles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después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del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quedan</a:t>
            </a:r>
            <a:endPar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3331" name="Freeform 77">
            <a:extLst>
              <a:ext uri="{FF2B5EF4-FFF2-40B4-BE49-F238E27FC236}">
                <a16:creationId xmlns:a16="http://schemas.microsoft.com/office/drawing/2014/main" id="{BC0F96C1-0BF1-494B-CA4A-8FF897C7F137}"/>
              </a:ext>
            </a:extLst>
          </p:cNvPr>
          <p:cNvSpPr>
            <a:spLocks noEditPoints="1"/>
          </p:cNvSpPr>
          <p:nvPr/>
        </p:nvSpPr>
        <p:spPr bwMode="auto">
          <a:xfrm>
            <a:off x="2985137" y="9711103"/>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solidFill>
                <a:schemeClr val="bg1"/>
              </a:solidFill>
              <a:latin typeface="Raleway" pitchFamily="2" charset="0"/>
            </a:endParaRPr>
          </a:p>
        </p:txBody>
      </p:sp>
      <p:sp>
        <p:nvSpPr>
          <p:cNvPr id="3332" name="Rounded Rectangle 12">
            <a:extLst>
              <a:ext uri="{FF2B5EF4-FFF2-40B4-BE49-F238E27FC236}">
                <a16:creationId xmlns:a16="http://schemas.microsoft.com/office/drawing/2014/main" id="{A27F9542-2482-DE47-DB2A-54E29C0BE53C}"/>
              </a:ext>
            </a:extLst>
          </p:cNvPr>
          <p:cNvSpPr/>
          <p:nvPr/>
        </p:nvSpPr>
        <p:spPr>
          <a:xfrm>
            <a:off x="13727504" y="4351569"/>
            <a:ext cx="10155581" cy="1919529"/>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Raleway" pitchFamily="2" charset="0"/>
            </a:endParaRPr>
          </a:p>
        </p:txBody>
      </p:sp>
      <p:sp>
        <p:nvSpPr>
          <p:cNvPr id="3333" name="TextBox 15">
            <a:extLst>
              <a:ext uri="{FF2B5EF4-FFF2-40B4-BE49-F238E27FC236}">
                <a16:creationId xmlns:a16="http://schemas.microsoft.com/office/drawing/2014/main" id="{E45303DD-165C-7952-C771-03B570D538EE}"/>
              </a:ext>
            </a:extLst>
          </p:cNvPr>
          <p:cNvSpPr txBox="1"/>
          <p:nvPr/>
        </p:nvSpPr>
        <p:spPr>
          <a:xfrm>
            <a:off x="14922444" y="4665850"/>
            <a:ext cx="3931311" cy="707886"/>
          </a:xfrm>
          <a:prstGeom prst="rect">
            <a:avLst/>
          </a:prstGeom>
          <a:noFill/>
        </p:spPr>
        <p:txBody>
          <a:bodyPr wrap="square" rtlCol="0" anchor="t" anchorCtr="0">
            <a:spAutoFit/>
          </a:bodyPr>
          <a:lstStyle/>
          <a:p>
            <a:r>
              <a:rPr lang="en-US" sz="40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$132,506.55</a:t>
            </a:r>
          </a:p>
        </p:txBody>
      </p:sp>
      <p:sp>
        <p:nvSpPr>
          <p:cNvPr id="3334" name="TextBox 15">
            <a:extLst>
              <a:ext uri="{FF2B5EF4-FFF2-40B4-BE49-F238E27FC236}">
                <a16:creationId xmlns:a16="http://schemas.microsoft.com/office/drawing/2014/main" id="{41F9DAD2-27FD-0517-FC0B-D482F812F885}"/>
              </a:ext>
            </a:extLst>
          </p:cNvPr>
          <p:cNvSpPr txBox="1"/>
          <p:nvPr/>
        </p:nvSpPr>
        <p:spPr>
          <a:xfrm>
            <a:off x="18359497" y="4519833"/>
            <a:ext cx="5126379" cy="1569660"/>
          </a:xfrm>
          <a:prstGeom prst="rect">
            <a:avLst/>
          </a:prstGeom>
          <a:noFill/>
        </p:spPr>
        <p:txBody>
          <a:bodyPr wrap="square" rtlCol="0" anchor="t" anchorCtr="0">
            <a:spAutoFit/>
          </a:bodyPr>
          <a:lstStyle/>
          <a:p>
            <a:pPr algn="just"/>
            <a:r>
              <a:rPr lang="es-MX"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Reducción riesgo por pérdida de rentabilidad por concentración de efectivo en bancos</a:t>
            </a:r>
            <a:endPar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3335" name="Freeform 77">
            <a:extLst>
              <a:ext uri="{FF2B5EF4-FFF2-40B4-BE49-F238E27FC236}">
                <a16:creationId xmlns:a16="http://schemas.microsoft.com/office/drawing/2014/main" id="{DDB09AD7-4C8E-06CF-C872-F9392D7E25EC}"/>
              </a:ext>
            </a:extLst>
          </p:cNvPr>
          <p:cNvSpPr>
            <a:spLocks noEditPoints="1"/>
          </p:cNvSpPr>
          <p:nvPr/>
        </p:nvSpPr>
        <p:spPr bwMode="auto">
          <a:xfrm>
            <a:off x="14006503" y="4893396"/>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latin typeface="Raleway" pitchFamily="2" charset="0"/>
            </a:endParaRPr>
          </a:p>
        </p:txBody>
      </p:sp>
      <p:sp>
        <p:nvSpPr>
          <p:cNvPr id="3336" name="TextBox 15">
            <a:extLst>
              <a:ext uri="{FF2B5EF4-FFF2-40B4-BE49-F238E27FC236}">
                <a16:creationId xmlns:a16="http://schemas.microsoft.com/office/drawing/2014/main" id="{7B9DC040-908C-A236-38AC-EB3C821CC01A}"/>
              </a:ext>
            </a:extLst>
          </p:cNvPr>
          <p:cNvSpPr txBox="1"/>
          <p:nvPr/>
        </p:nvSpPr>
        <p:spPr>
          <a:xfrm>
            <a:off x="15216883" y="5447637"/>
            <a:ext cx="2680542" cy="461665"/>
          </a:xfrm>
          <a:prstGeom prst="rect">
            <a:avLst/>
          </a:prstGeom>
          <a:noFill/>
        </p:spPr>
        <p:txBody>
          <a:bodyPr wrap="none" rtlCol="0" anchor="t" anchorCtr="0">
            <a:spAutoFit/>
          </a:bodyPr>
          <a:lstStyle/>
          <a:p>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$350,000</a:t>
            </a:r>
          </a:p>
        </p:txBody>
      </p:sp>
      <p:sp>
        <p:nvSpPr>
          <p:cNvPr id="3337" name="Rounded Rectangle 13">
            <a:extLst>
              <a:ext uri="{FF2B5EF4-FFF2-40B4-BE49-F238E27FC236}">
                <a16:creationId xmlns:a16="http://schemas.microsoft.com/office/drawing/2014/main" id="{E2AB2E89-8C54-B6B7-B906-02F5DDE957AF}"/>
              </a:ext>
            </a:extLst>
          </p:cNvPr>
          <p:cNvSpPr/>
          <p:nvPr/>
        </p:nvSpPr>
        <p:spPr>
          <a:xfrm>
            <a:off x="2655250" y="10825166"/>
            <a:ext cx="10314783" cy="1236853"/>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Raleway" pitchFamily="2" charset="0"/>
            </a:endParaRPr>
          </a:p>
        </p:txBody>
      </p:sp>
      <p:sp>
        <p:nvSpPr>
          <p:cNvPr id="3338" name="TextBox 19">
            <a:extLst>
              <a:ext uri="{FF2B5EF4-FFF2-40B4-BE49-F238E27FC236}">
                <a16:creationId xmlns:a16="http://schemas.microsoft.com/office/drawing/2014/main" id="{1480D2DD-E2B4-FA3C-F133-9FDB430B8E78}"/>
              </a:ext>
            </a:extLst>
          </p:cNvPr>
          <p:cNvSpPr txBox="1"/>
          <p:nvPr/>
        </p:nvSpPr>
        <p:spPr>
          <a:xfrm>
            <a:off x="4262261" y="10849115"/>
            <a:ext cx="829696" cy="707886"/>
          </a:xfrm>
          <a:prstGeom prst="rect">
            <a:avLst/>
          </a:prstGeom>
          <a:noFill/>
        </p:spPr>
        <p:txBody>
          <a:bodyPr wrap="square" rtlCol="0" anchor="t" anchorCtr="0">
            <a:spAutoFit/>
          </a:bodyPr>
          <a:lstStyle/>
          <a:p>
            <a:pPr algn="ctr"/>
            <a:r>
              <a:rPr lang="en-US" sz="40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5</a:t>
            </a:r>
          </a:p>
        </p:txBody>
      </p:sp>
      <p:sp>
        <p:nvSpPr>
          <p:cNvPr id="3340" name="Freeform 77">
            <a:extLst>
              <a:ext uri="{FF2B5EF4-FFF2-40B4-BE49-F238E27FC236}">
                <a16:creationId xmlns:a16="http://schemas.microsoft.com/office/drawing/2014/main" id="{26556E50-69A7-11CD-CCA6-F11AD3AAC036}"/>
              </a:ext>
            </a:extLst>
          </p:cNvPr>
          <p:cNvSpPr>
            <a:spLocks noEditPoints="1"/>
          </p:cNvSpPr>
          <p:nvPr/>
        </p:nvSpPr>
        <p:spPr bwMode="auto">
          <a:xfrm>
            <a:off x="2985137" y="10992542"/>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solidFill>
                <a:schemeClr val="bg1"/>
              </a:solidFill>
              <a:latin typeface="Raleway" pitchFamily="2" charset="0"/>
            </a:endParaRPr>
          </a:p>
        </p:txBody>
      </p:sp>
      <p:sp>
        <p:nvSpPr>
          <p:cNvPr id="3341" name="TextBox 15">
            <a:extLst>
              <a:ext uri="{FF2B5EF4-FFF2-40B4-BE49-F238E27FC236}">
                <a16:creationId xmlns:a16="http://schemas.microsoft.com/office/drawing/2014/main" id="{32825919-7DEC-E73F-53C7-2EDB77B7C4C6}"/>
              </a:ext>
            </a:extLst>
          </p:cNvPr>
          <p:cNvSpPr txBox="1"/>
          <p:nvPr/>
        </p:nvSpPr>
        <p:spPr>
          <a:xfrm>
            <a:off x="3977897" y="10182742"/>
            <a:ext cx="1436612" cy="369332"/>
          </a:xfrm>
          <a:prstGeom prst="rect">
            <a:avLst/>
          </a:prstGeom>
          <a:noFill/>
        </p:spPr>
        <p:txBody>
          <a:bodyPr wrap="none" rtlCol="0" anchor="t" anchorCtr="0">
            <a:spAutoFit/>
          </a:bodyPr>
          <a:lstStyle/>
          <a:p>
            <a:r>
              <a:rPr lang="en-US" sz="1800">
                <a:solidFill>
                  <a:schemeClr val="accent2"/>
                </a:solidFill>
                <a:latin typeface="Montserrat Medium" panose="00000600000000000000" pitchFamily="2" charset="0"/>
                <a:ea typeface="Lato Light" panose="020F0502020204030203" pitchFamily="34" charset="0"/>
                <a:cs typeface="Poppins" pitchFamily="2" charset="77"/>
              </a:rPr>
              <a:t>META: 95%</a:t>
            </a:r>
          </a:p>
        </p:txBody>
      </p:sp>
      <p:sp>
        <p:nvSpPr>
          <p:cNvPr id="3342" name="TextBox 15">
            <a:extLst>
              <a:ext uri="{FF2B5EF4-FFF2-40B4-BE49-F238E27FC236}">
                <a16:creationId xmlns:a16="http://schemas.microsoft.com/office/drawing/2014/main" id="{4C5CEE21-88F2-4D38-2EB3-425EECA3DFD4}"/>
              </a:ext>
            </a:extLst>
          </p:cNvPr>
          <p:cNvSpPr txBox="1"/>
          <p:nvPr/>
        </p:nvSpPr>
        <p:spPr>
          <a:xfrm>
            <a:off x="4078269" y="11490496"/>
            <a:ext cx="1128835" cy="369332"/>
          </a:xfrm>
          <a:prstGeom prst="rect">
            <a:avLst/>
          </a:prstGeom>
          <a:noFill/>
        </p:spPr>
        <p:txBody>
          <a:bodyPr wrap="none" rtlCol="0" anchor="t" anchorCtr="0">
            <a:spAutoFit/>
          </a:bodyPr>
          <a:lstStyle/>
          <a:p>
            <a:r>
              <a:rPr lang="en-US" sz="1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8</a:t>
            </a:r>
          </a:p>
        </p:txBody>
      </p:sp>
      <p:sp>
        <p:nvSpPr>
          <p:cNvPr id="3343" name="TextBox 15">
            <a:extLst>
              <a:ext uri="{FF2B5EF4-FFF2-40B4-BE49-F238E27FC236}">
                <a16:creationId xmlns:a16="http://schemas.microsoft.com/office/drawing/2014/main" id="{B7C757C2-08AB-849C-582F-C91D2840D896}"/>
              </a:ext>
            </a:extLst>
          </p:cNvPr>
          <p:cNvSpPr txBox="1"/>
          <p:nvPr/>
        </p:nvSpPr>
        <p:spPr>
          <a:xfrm>
            <a:off x="3898774" y="7452712"/>
            <a:ext cx="1692041" cy="400110"/>
          </a:xfrm>
          <a:prstGeom prst="rect">
            <a:avLst/>
          </a:prstGeom>
          <a:noFill/>
        </p:spPr>
        <p:txBody>
          <a:bodyPr wrap="square" rtlCol="0" anchor="t" anchorCtr="0">
            <a:spAutoFit/>
          </a:bodyPr>
          <a:lstStyle/>
          <a:p>
            <a:r>
              <a:rPr lang="en-US" sz="2000">
                <a:solidFill>
                  <a:schemeClr val="tx1"/>
                </a:solidFill>
                <a:latin typeface="Montserrat Medium" panose="00000600000000000000" pitchFamily="2" charset="0"/>
                <a:ea typeface="Lato Light" panose="020F0502020204030203" pitchFamily="34" charset="0"/>
                <a:cs typeface="Poppins" pitchFamily="2" charset="77"/>
              </a:rPr>
              <a:t>META: 27</a:t>
            </a:r>
          </a:p>
        </p:txBody>
      </p:sp>
      <p:sp>
        <p:nvSpPr>
          <p:cNvPr id="3344" name="TextBox 40">
            <a:extLst>
              <a:ext uri="{FF2B5EF4-FFF2-40B4-BE49-F238E27FC236}">
                <a16:creationId xmlns:a16="http://schemas.microsoft.com/office/drawing/2014/main" id="{1D8A4F61-D8FA-1568-0B8E-715BE0A31FC3}"/>
              </a:ext>
            </a:extLst>
          </p:cNvPr>
          <p:cNvSpPr txBox="1"/>
          <p:nvPr/>
        </p:nvSpPr>
        <p:spPr>
          <a:xfrm>
            <a:off x="14632322" y="3441282"/>
            <a:ext cx="8466664"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ea typeface="League Spartan" charset="0"/>
                <a:cs typeface="Poppins" pitchFamily="2" charset="77"/>
              </a:rPr>
              <a:t>REDUCCIÓN DE RIESGOS FINANCIEROS</a:t>
            </a:r>
          </a:p>
        </p:txBody>
      </p:sp>
      <p:sp>
        <p:nvSpPr>
          <p:cNvPr id="3345" name="TextBox 40">
            <a:extLst>
              <a:ext uri="{FF2B5EF4-FFF2-40B4-BE49-F238E27FC236}">
                <a16:creationId xmlns:a16="http://schemas.microsoft.com/office/drawing/2014/main" id="{75F7DA1A-9F14-58F3-1106-B4906A6D4096}"/>
              </a:ext>
            </a:extLst>
          </p:cNvPr>
          <p:cNvSpPr txBox="1"/>
          <p:nvPr/>
        </p:nvSpPr>
        <p:spPr>
          <a:xfrm>
            <a:off x="3364427" y="8767767"/>
            <a:ext cx="8466664" cy="523220"/>
          </a:xfrm>
          <a:prstGeom prst="rect">
            <a:avLst/>
          </a:prstGeom>
          <a:noFill/>
        </p:spPr>
        <p:txBody>
          <a:bodyPr wrap="square" rtlCol="0" anchor="ctr" anchorCtr="0">
            <a:spAutoFit/>
          </a:bodyPr>
          <a:lstStyle/>
          <a:p>
            <a:pPr lvl="1" algn="ctr" defTabSz="1828434">
              <a:buClrTx/>
            </a:pPr>
            <a:r>
              <a:rPr lang="en-US" sz="2800" b="1" kern="1200">
                <a:solidFill>
                  <a:schemeClr val="tx1"/>
                </a:solidFill>
                <a:latin typeface="Montserrat Medium" panose="00000600000000000000" pitchFamily="2" charset="0"/>
                <a:ea typeface="League Spartan" charset="0"/>
                <a:cs typeface="Poppins" pitchFamily="2" charset="77"/>
              </a:rPr>
              <a:t>EFICIENCIA EN EL PAGO A PROVEEDORES </a:t>
            </a:r>
          </a:p>
        </p:txBody>
      </p:sp>
      <p:sp>
        <p:nvSpPr>
          <p:cNvPr id="3346" name="CuadroTexto 3345">
            <a:extLst>
              <a:ext uri="{FF2B5EF4-FFF2-40B4-BE49-F238E27FC236}">
                <a16:creationId xmlns:a16="http://schemas.microsoft.com/office/drawing/2014/main" id="{5054085E-BAF9-E686-3924-C03941EB98EB}"/>
              </a:ext>
            </a:extLst>
          </p:cNvPr>
          <p:cNvSpPr txBox="1"/>
          <p:nvPr/>
        </p:nvSpPr>
        <p:spPr>
          <a:xfrm>
            <a:off x="7261978" y="4635592"/>
            <a:ext cx="4931229" cy="461665"/>
          </a:xfrm>
          <a:prstGeom prst="rect">
            <a:avLst/>
          </a:prstGeom>
          <a:noFill/>
        </p:spPr>
        <p:txBody>
          <a:bodyPr wrap="square" rtlCol="0">
            <a:spAutoFit/>
          </a:bodyPr>
          <a:lstStyle/>
          <a:p>
            <a:r>
              <a:rPr lang="es-SV" sz="2400">
                <a:solidFill>
                  <a:schemeClr val="accent2"/>
                </a:solidFill>
                <a:latin typeface="Montserrat Medium" panose="00000600000000000000" pitchFamily="2" charset="0"/>
              </a:rPr>
              <a:t>Ejecución presupuestaria total</a:t>
            </a:r>
          </a:p>
        </p:txBody>
      </p:sp>
      <p:sp>
        <p:nvSpPr>
          <p:cNvPr id="3347" name="CuadroTexto 3346">
            <a:extLst>
              <a:ext uri="{FF2B5EF4-FFF2-40B4-BE49-F238E27FC236}">
                <a16:creationId xmlns:a16="http://schemas.microsoft.com/office/drawing/2014/main" id="{1F806039-559B-1FA6-1659-50EDF3102C31}"/>
              </a:ext>
            </a:extLst>
          </p:cNvPr>
          <p:cNvSpPr txBox="1"/>
          <p:nvPr/>
        </p:nvSpPr>
        <p:spPr>
          <a:xfrm>
            <a:off x="7563757" y="5625834"/>
            <a:ext cx="4562347" cy="830997"/>
          </a:xfrm>
          <a:prstGeom prst="rect">
            <a:avLst/>
          </a:prstGeom>
          <a:noFill/>
        </p:spPr>
        <p:txBody>
          <a:bodyPr wrap="square" rtlCol="0">
            <a:spAutoFit/>
          </a:bodyPr>
          <a:lstStyle/>
          <a:p>
            <a:pPr algn="ctr"/>
            <a:r>
              <a:rPr lang="es-SV" sz="2400">
                <a:solidFill>
                  <a:schemeClr val="accent2"/>
                </a:solidFill>
                <a:latin typeface="Montserrat Medium" panose="00000600000000000000" pitchFamily="2" charset="0"/>
              </a:rPr>
              <a:t>Ejecución presupuestaria de Formación Profesional</a:t>
            </a:r>
          </a:p>
        </p:txBody>
      </p:sp>
      <p:sp>
        <p:nvSpPr>
          <p:cNvPr id="3357" name="CuadroTexto 3356">
            <a:extLst>
              <a:ext uri="{FF2B5EF4-FFF2-40B4-BE49-F238E27FC236}">
                <a16:creationId xmlns:a16="http://schemas.microsoft.com/office/drawing/2014/main" id="{A5701FDB-A663-2AE1-16C2-AB7D4BF41765}"/>
              </a:ext>
            </a:extLst>
          </p:cNvPr>
          <p:cNvSpPr txBox="1"/>
          <p:nvPr/>
        </p:nvSpPr>
        <p:spPr>
          <a:xfrm>
            <a:off x="6168033" y="6985744"/>
            <a:ext cx="5802665" cy="830997"/>
          </a:xfrm>
          <a:prstGeom prst="rect">
            <a:avLst/>
          </a:prstGeom>
          <a:noFill/>
        </p:spPr>
        <p:txBody>
          <a:bodyPr wrap="square" rtlCol="0">
            <a:spAutoFit/>
          </a:bodyPr>
          <a:lstStyle/>
          <a:p>
            <a:r>
              <a:rPr lang="es-SV" sz="2400">
                <a:solidFill>
                  <a:schemeClr val="tx1"/>
                </a:solidFill>
                <a:latin typeface="Montserrat Medium" panose="00000600000000000000" pitchFamily="2" charset="0"/>
              </a:rPr>
              <a:t>Número de informe de ejecución presupuestaria y plan de compra</a:t>
            </a:r>
          </a:p>
        </p:txBody>
      </p:sp>
      <p:sp>
        <p:nvSpPr>
          <p:cNvPr id="3358" name="CuadroTexto 3357">
            <a:extLst>
              <a:ext uri="{FF2B5EF4-FFF2-40B4-BE49-F238E27FC236}">
                <a16:creationId xmlns:a16="http://schemas.microsoft.com/office/drawing/2014/main" id="{C7280CA6-F015-A7F4-90A7-9C80F45EF70D}"/>
              </a:ext>
            </a:extLst>
          </p:cNvPr>
          <p:cNvSpPr txBox="1"/>
          <p:nvPr/>
        </p:nvSpPr>
        <p:spPr>
          <a:xfrm>
            <a:off x="6571293" y="10937458"/>
            <a:ext cx="4562347" cy="830997"/>
          </a:xfrm>
          <a:prstGeom prst="rect">
            <a:avLst/>
          </a:prstGeom>
          <a:noFill/>
        </p:spPr>
        <p:txBody>
          <a:bodyPr wrap="square" rtlCol="0">
            <a:spAutoFit/>
          </a:bodyPr>
          <a:lstStyle/>
          <a:p>
            <a:pPr algn="ctr"/>
            <a:r>
              <a:rPr lang="es-SV" sz="2400">
                <a:solidFill>
                  <a:schemeClr val="accent2"/>
                </a:solidFill>
                <a:latin typeface="Montserrat Medium" panose="00000600000000000000" pitchFamily="2" charset="0"/>
              </a:rPr>
              <a:t>Días hábiles promedio en que se realizan los pagos</a:t>
            </a:r>
          </a:p>
        </p:txBody>
      </p:sp>
    </p:spTree>
    <p:extLst>
      <p:ext uri="{BB962C8B-B14F-4D97-AF65-F5344CB8AC3E}">
        <p14:creationId xmlns:p14="http://schemas.microsoft.com/office/powerpoint/2010/main" val="1194050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497183" y="6146464"/>
            <a:ext cx="22298495" cy="2174634"/>
          </a:xfrm>
          <a:prstGeom prst="rect">
            <a:avLst/>
          </a:prstGeom>
        </p:spPr>
        <p:txBody>
          <a:bodyPr spcFirstLastPara="1" wrap="square" lIns="239938" tIns="243737" rIns="239938" bIns="243737" anchor="t" anchorCtr="0">
            <a:noAutofit/>
          </a:bodyPr>
          <a:lstStyle/>
          <a:p>
            <a:r>
              <a:rPr lang="en" sz="13200">
                <a:solidFill>
                  <a:schemeClr val="tx2"/>
                </a:solidFill>
              </a:rPr>
              <a:t>RECURSOS HUMANOS </a:t>
            </a:r>
            <a:br>
              <a:rPr lang="en" sz="11000">
                <a:solidFill>
                  <a:schemeClr val="tx2"/>
                </a:solidFill>
              </a:rPr>
            </a:br>
            <a:endParaRPr sz="110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773837" y="4617973"/>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Gerencia de</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3096880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46" name="Google Shape;653;p49">
            <a:extLst>
              <a:ext uri="{FF2B5EF4-FFF2-40B4-BE49-F238E27FC236}">
                <a16:creationId xmlns:a16="http://schemas.microsoft.com/office/drawing/2014/main" id="{A9F39E88-7CA7-B8E0-D101-9AA8BD1E1C61}"/>
              </a:ext>
            </a:extLst>
          </p:cNvPr>
          <p:cNvSpPr/>
          <p:nvPr/>
        </p:nvSpPr>
        <p:spPr>
          <a:xfrm rot="-7411107">
            <a:off x="13960064" y="8366623"/>
            <a:ext cx="6332" cy="4199"/>
          </a:xfrm>
          <a:custGeom>
            <a:avLst/>
            <a:gdLst/>
            <a:ahLst/>
            <a:cxnLst/>
            <a:rect l="l" t="t" r="r" b="b"/>
            <a:pathLst>
              <a:path w="95" h="63" extrusionOk="0">
                <a:moveTo>
                  <a:pt x="94" y="0"/>
                </a:moveTo>
                <a:cubicBezTo>
                  <a:pt x="63" y="21"/>
                  <a:pt x="32" y="42"/>
                  <a:pt x="1" y="63"/>
                </a:cubicBezTo>
                <a:cubicBezTo>
                  <a:pt x="42" y="52"/>
                  <a:pt x="74" y="21"/>
                  <a:pt x="94" y="0"/>
                </a:cubicBezTo>
                <a:close/>
              </a:path>
            </a:pathLst>
          </a:custGeom>
          <a:solidFill>
            <a:schemeClr val="accent5"/>
          </a:solidFill>
          <a:ln>
            <a:noFill/>
          </a:ln>
        </p:spPr>
        <p:txBody>
          <a:bodyPr spcFirstLastPara="1" wrap="square" lIns="243737" tIns="243737" rIns="243737" bIns="243737" anchor="ctr" anchorCtr="0">
            <a:noAutofit/>
          </a:bodyPr>
          <a:lstStyle/>
          <a:p>
            <a:pPr defTabSz="2437790"/>
            <a:endParaRPr sz="3732">
              <a:latin typeface="Montserrat Medium" panose="00000600000000000000" pitchFamily="2" charset="0"/>
            </a:endParaRPr>
          </a:p>
        </p:txBody>
      </p:sp>
      <p:sp>
        <p:nvSpPr>
          <p:cNvPr id="47" name="TextBox 15">
            <a:extLst>
              <a:ext uri="{FF2B5EF4-FFF2-40B4-BE49-F238E27FC236}">
                <a16:creationId xmlns:a16="http://schemas.microsoft.com/office/drawing/2014/main" id="{0C5E74D6-A13A-94F7-D321-AE1AA352DA73}"/>
              </a:ext>
            </a:extLst>
          </p:cNvPr>
          <p:cNvSpPr txBox="1"/>
          <p:nvPr/>
        </p:nvSpPr>
        <p:spPr>
          <a:xfrm>
            <a:off x="3198037" y="2515508"/>
            <a:ext cx="10050001"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PLAN DE CAPACITACIÓN PARA COLABORADORES/AS</a:t>
            </a:r>
          </a:p>
        </p:txBody>
      </p:sp>
      <p:sp>
        <p:nvSpPr>
          <p:cNvPr id="48" name="TextBox 52">
            <a:extLst>
              <a:ext uri="{FF2B5EF4-FFF2-40B4-BE49-F238E27FC236}">
                <a16:creationId xmlns:a16="http://schemas.microsoft.com/office/drawing/2014/main" id="{C4496A59-8958-082E-E004-DF94D201E0A8}"/>
              </a:ext>
            </a:extLst>
          </p:cNvPr>
          <p:cNvSpPr txBox="1"/>
          <p:nvPr/>
        </p:nvSpPr>
        <p:spPr>
          <a:xfrm>
            <a:off x="17774254" y="8079129"/>
            <a:ext cx="3939595"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MONTO EJECUTADO</a:t>
            </a:r>
          </a:p>
        </p:txBody>
      </p:sp>
      <p:graphicFrame>
        <p:nvGraphicFramePr>
          <p:cNvPr id="49" name="Chart 25">
            <a:extLst>
              <a:ext uri="{FF2B5EF4-FFF2-40B4-BE49-F238E27FC236}">
                <a16:creationId xmlns:a16="http://schemas.microsoft.com/office/drawing/2014/main" id="{A59DD71C-6BBC-7FBE-B31F-055FC6C67558}"/>
              </a:ext>
            </a:extLst>
          </p:cNvPr>
          <p:cNvGraphicFramePr/>
          <p:nvPr>
            <p:extLst>
              <p:ext uri="{D42A27DB-BD31-4B8C-83A1-F6EECF244321}">
                <p14:modId xmlns:p14="http://schemas.microsoft.com/office/powerpoint/2010/main" val="1794169366"/>
              </p:ext>
            </p:extLst>
          </p:nvPr>
        </p:nvGraphicFramePr>
        <p:xfrm>
          <a:off x="15929487" y="8207154"/>
          <a:ext cx="7557444" cy="5593352"/>
        </p:xfrm>
        <a:graphic>
          <a:graphicData uri="http://schemas.openxmlformats.org/drawingml/2006/chart">
            <c:chart xmlns:c="http://schemas.openxmlformats.org/drawingml/2006/chart" xmlns:r="http://schemas.openxmlformats.org/officeDocument/2006/relationships" r:id="rId4"/>
          </a:graphicData>
        </a:graphic>
      </p:graphicFrame>
      <p:sp>
        <p:nvSpPr>
          <p:cNvPr id="50" name="TextBox 16">
            <a:extLst>
              <a:ext uri="{FF2B5EF4-FFF2-40B4-BE49-F238E27FC236}">
                <a16:creationId xmlns:a16="http://schemas.microsoft.com/office/drawing/2014/main" id="{09DE6342-6F3E-D731-CB6F-566042638601}"/>
              </a:ext>
            </a:extLst>
          </p:cNvPr>
          <p:cNvSpPr txBox="1"/>
          <p:nvPr/>
        </p:nvSpPr>
        <p:spPr>
          <a:xfrm>
            <a:off x="18325700" y="3527471"/>
            <a:ext cx="6051950" cy="1384995"/>
          </a:xfrm>
          <a:prstGeom prst="rect">
            <a:avLst/>
          </a:prstGeom>
          <a:noFill/>
        </p:spPr>
        <p:txBody>
          <a:bodyPr wrap="square" lIns="91440" rtlCol="0" anchor="ctr" anchorCtr="0">
            <a:spAutoFit/>
          </a:bodyPr>
          <a:lstStyle/>
          <a:p>
            <a:pPr algn="ctr" defTabSz="1828434">
              <a:buClrTx/>
            </a:pPr>
            <a:r>
              <a:rPr lang="en-US" sz="2800" b="1" kern="1200">
                <a:solidFill>
                  <a:schemeClr val="tx1"/>
                </a:solidFill>
                <a:latin typeface="Montserrat Medium" panose="00000600000000000000" pitchFamily="2" charset="0"/>
                <a:cs typeface="Poppins" pitchFamily="2" charset="77"/>
              </a:rPr>
              <a:t>CAPACITACIONES </a:t>
            </a:r>
          </a:p>
          <a:p>
            <a:pPr algn="ctr" defTabSz="1828434">
              <a:buClrTx/>
            </a:pPr>
            <a:r>
              <a:rPr lang="en-US" sz="2800" b="1" kern="1200">
                <a:solidFill>
                  <a:schemeClr val="tx1"/>
                </a:solidFill>
                <a:latin typeface="Montserrat Medium" panose="00000600000000000000" pitchFamily="2" charset="0"/>
                <a:cs typeface="Poppins" pitchFamily="2" charset="77"/>
              </a:rPr>
              <a:t>EJECUTADAS POR </a:t>
            </a:r>
          </a:p>
          <a:p>
            <a:pPr algn="ctr" defTabSz="1828434">
              <a:buClrTx/>
            </a:pPr>
            <a:r>
              <a:rPr lang="en-US" sz="2800" b="1" kern="1200">
                <a:solidFill>
                  <a:schemeClr val="tx1"/>
                </a:solidFill>
                <a:latin typeface="Montserrat Medium" panose="00000600000000000000" pitchFamily="2" charset="0"/>
                <a:cs typeface="Poppins" pitchFamily="2" charset="77"/>
              </a:rPr>
              <a:t>ÁREA DE FORMACIÓN</a:t>
            </a:r>
          </a:p>
        </p:txBody>
      </p:sp>
      <p:grpSp>
        <p:nvGrpSpPr>
          <p:cNvPr id="51" name="Grupo 8">
            <a:extLst>
              <a:ext uri="{FF2B5EF4-FFF2-40B4-BE49-F238E27FC236}">
                <a16:creationId xmlns:a16="http://schemas.microsoft.com/office/drawing/2014/main" id="{C57D0463-5E2A-8DE0-8042-986CA91A24D6}"/>
              </a:ext>
            </a:extLst>
          </p:cNvPr>
          <p:cNvGrpSpPr/>
          <p:nvPr/>
        </p:nvGrpSpPr>
        <p:grpSpPr>
          <a:xfrm>
            <a:off x="21941529" y="8745158"/>
            <a:ext cx="2436121" cy="878250"/>
            <a:chOff x="21326553" y="8822598"/>
            <a:chExt cx="2436121" cy="519813"/>
          </a:xfrm>
        </p:grpSpPr>
        <p:sp>
          <p:nvSpPr>
            <p:cNvPr id="52" name="TextBox 18">
              <a:extLst>
                <a:ext uri="{FF2B5EF4-FFF2-40B4-BE49-F238E27FC236}">
                  <a16:creationId xmlns:a16="http://schemas.microsoft.com/office/drawing/2014/main" id="{2A785D3B-8159-6C36-D4A1-BD7D6EEB8A29}"/>
                </a:ext>
              </a:extLst>
            </p:cNvPr>
            <p:cNvSpPr txBox="1"/>
            <p:nvPr/>
          </p:nvSpPr>
          <p:spPr>
            <a:xfrm>
              <a:off x="22173357" y="8822598"/>
              <a:ext cx="835485" cy="309680"/>
            </a:xfrm>
            <a:prstGeom prst="rect">
              <a:avLst/>
            </a:prstGeom>
            <a:noFill/>
          </p:spPr>
          <p:txBody>
            <a:bodyPr wrap="none" rtlCol="0" anchor="ctr" anchorCtr="0">
              <a:spAutoFit/>
            </a:bodyPr>
            <a:lstStyle/>
            <a:p>
              <a:pPr defTabSz="1828434">
                <a:buClrTx/>
              </a:pPr>
              <a:r>
                <a:rPr lang="en-US" sz="2800" kern="1200">
                  <a:solidFill>
                    <a:schemeClr val="tx1"/>
                  </a:solidFill>
                  <a:latin typeface="Montserrat Medium" panose="00000600000000000000" pitchFamily="2" charset="0"/>
                  <a:ea typeface="League Spartan" charset="0"/>
                  <a:cs typeface="Poppins" pitchFamily="2" charset="77"/>
                </a:rPr>
                <a:t>71%</a:t>
              </a:r>
            </a:p>
          </p:txBody>
        </p:sp>
        <p:sp>
          <p:nvSpPr>
            <p:cNvPr id="53" name="TextBox 15">
              <a:extLst>
                <a:ext uri="{FF2B5EF4-FFF2-40B4-BE49-F238E27FC236}">
                  <a16:creationId xmlns:a16="http://schemas.microsoft.com/office/drawing/2014/main" id="{BB402737-5EBB-6823-6211-673AADFDB196}"/>
                </a:ext>
              </a:extLst>
            </p:cNvPr>
            <p:cNvSpPr txBox="1"/>
            <p:nvPr/>
          </p:nvSpPr>
          <p:spPr>
            <a:xfrm>
              <a:off x="21326553" y="9105597"/>
              <a:ext cx="2436121" cy="236814"/>
            </a:xfrm>
            <a:prstGeom prst="rect">
              <a:avLst/>
            </a:prstGeom>
            <a:noFill/>
          </p:spPr>
          <p:txBody>
            <a:bodyPr wrap="square" rtlCol="0" anchor="ctr" anchorCtr="0">
              <a:spAutoFit/>
            </a:bodyPr>
            <a:lstStyle/>
            <a:p>
              <a:pPr algn="ctr" defTabSz="1828434">
                <a:buClrTx/>
                <a:buFontTx/>
                <a:buNone/>
              </a:pPr>
              <a:r>
                <a:rPr lang="en-US" sz="2000" kern="1200">
                  <a:solidFill>
                    <a:schemeClr val="tx1"/>
                  </a:solidFill>
                  <a:latin typeface="Montserrat Medium" panose="00000600000000000000" pitchFamily="2" charset="0"/>
                  <a:ea typeface="League Spartan" charset="0"/>
                  <a:cs typeface="Poppins" pitchFamily="2" charset="77"/>
                </a:rPr>
                <a:t>EJECUCIÓN</a:t>
              </a:r>
            </a:p>
          </p:txBody>
        </p:sp>
      </p:grpSp>
      <p:sp>
        <p:nvSpPr>
          <p:cNvPr id="55" name="Rounded Rectangle 13">
            <a:extLst>
              <a:ext uri="{FF2B5EF4-FFF2-40B4-BE49-F238E27FC236}">
                <a16:creationId xmlns:a16="http://schemas.microsoft.com/office/drawing/2014/main" id="{E39801BE-44AD-849D-C771-43F7C691EB9A}"/>
              </a:ext>
            </a:extLst>
          </p:cNvPr>
          <p:cNvSpPr/>
          <p:nvPr/>
        </p:nvSpPr>
        <p:spPr>
          <a:xfrm>
            <a:off x="4191214" y="4628010"/>
            <a:ext cx="7869166" cy="1423825"/>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Medium" panose="00000600000000000000" pitchFamily="2" charset="0"/>
            </a:endParaRPr>
          </a:p>
        </p:txBody>
      </p:sp>
      <p:sp>
        <p:nvSpPr>
          <p:cNvPr id="57" name="TextBox 19">
            <a:extLst>
              <a:ext uri="{FF2B5EF4-FFF2-40B4-BE49-F238E27FC236}">
                <a16:creationId xmlns:a16="http://schemas.microsoft.com/office/drawing/2014/main" id="{3F6CDF77-CC4E-2D52-701F-916FC8D740DA}"/>
              </a:ext>
            </a:extLst>
          </p:cNvPr>
          <p:cNvSpPr txBox="1"/>
          <p:nvPr/>
        </p:nvSpPr>
        <p:spPr>
          <a:xfrm>
            <a:off x="5471415" y="4898772"/>
            <a:ext cx="5427385" cy="830997"/>
          </a:xfrm>
          <a:prstGeom prst="rect">
            <a:avLst/>
          </a:prstGeom>
          <a:noFill/>
        </p:spPr>
        <p:txBody>
          <a:bodyPr wrap="square" rtlCol="0" anchor="t" anchorCtr="0">
            <a:spAutoFit/>
          </a:bodyPr>
          <a:lstStyle/>
          <a:p>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$106,729.98</a:t>
            </a:r>
          </a:p>
        </p:txBody>
      </p:sp>
      <p:sp>
        <p:nvSpPr>
          <p:cNvPr id="59" name="TextBox 15">
            <a:extLst>
              <a:ext uri="{FF2B5EF4-FFF2-40B4-BE49-F238E27FC236}">
                <a16:creationId xmlns:a16="http://schemas.microsoft.com/office/drawing/2014/main" id="{F3FA481B-2575-F9E7-6877-4A1479D48F80}"/>
              </a:ext>
            </a:extLst>
          </p:cNvPr>
          <p:cNvSpPr txBox="1"/>
          <p:nvPr/>
        </p:nvSpPr>
        <p:spPr>
          <a:xfrm>
            <a:off x="8623920" y="4871969"/>
            <a:ext cx="3564905" cy="830997"/>
          </a:xfrm>
          <a:prstGeom prst="rect">
            <a:avLst/>
          </a:prstGeom>
          <a:noFill/>
        </p:spPr>
        <p:txBody>
          <a:bodyPr wrap="square" rtlCol="0" anchor="t" anchorCtr="0">
            <a:spAutoFit/>
          </a:bodyPr>
          <a:lstStyle/>
          <a:p>
            <a:pPr algn="ctr"/>
            <a:r>
              <a:rPr lang="en-US" sz="2400" err="1">
                <a:solidFill>
                  <a:schemeClr val="accent2"/>
                </a:solidFill>
                <a:latin typeface="Montserrat Medium" panose="00000600000000000000" pitchFamily="2" charset="0"/>
              </a:rPr>
              <a:t>Inversión</a:t>
            </a:r>
            <a:r>
              <a:rPr lang="en-US" sz="2400">
                <a:solidFill>
                  <a:schemeClr val="accent2"/>
                </a:solidFill>
                <a:latin typeface="Montserrat Medium" panose="00000600000000000000" pitchFamily="2" charset="0"/>
              </a:rPr>
              <a:t> en </a:t>
            </a:r>
            <a:r>
              <a:rPr lang="en-US" sz="2400" err="1">
                <a:solidFill>
                  <a:schemeClr val="accent2"/>
                </a:solidFill>
                <a:latin typeface="Montserrat Medium" panose="00000600000000000000" pitchFamily="2" charset="0"/>
              </a:rPr>
              <a:t>capacitación</a:t>
            </a:r>
            <a:endParaRPr lang="en-US" sz="2400">
              <a:solidFill>
                <a:schemeClr val="accent2"/>
              </a:solidFill>
              <a:latin typeface="Montserrat Medium" panose="00000600000000000000" pitchFamily="2" charset="0"/>
            </a:endParaRPr>
          </a:p>
        </p:txBody>
      </p:sp>
      <p:sp>
        <p:nvSpPr>
          <p:cNvPr id="60" name="TextBox 40">
            <a:extLst>
              <a:ext uri="{FF2B5EF4-FFF2-40B4-BE49-F238E27FC236}">
                <a16:creationId xmlns:a16="http://schemas.microsoft.com/office/drawing/2014/main" id="{0A67BC99-40E0-5A0F-3535-1D3CC322D35A}"/>
              </a:ext>
            </a:extLst>
          </p:cNvPr>
          <p:cNvSpPr txBox="1"/>
          <p:nvPr/>
        </p:nvSpPr>
        <p:spPr>
          <a:xfrm>
            <a:off x="4249776" y="9435804"/>
            <a:ext cx="8836258"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cs typeface="Poppins" pitchFamily="2" charset="77"/>
              </a:rPr>
              <a:t>PLAN DE SALUD PARA COLABORADORES/AS</a:t>
            </a:r>
          </a:p>
        </p:txBody>
      </p:sp>
      <p:sp>
        <p:nvSpPr>
          <p:cNvPr id="61" name="Rounded Rectangle 12">
            <a:extLst>
              <a:ext uri="{FF2B5EF4-FFF2-40B4-BE49-F238E27FC236}">
                <a16:creationId xmlns:a16="http://schemas.microsoft.com/office/drawing/2014/main" id="{31FB6EA4-35AE-2D39-6686-94D8035521FC}"/>
              </a:ext>
            </a:extLst>
          </p:cNvPr>
          <p:cNvSpPr/>
          <p:nvPr/>
        </p:nvSpPr>
        <p:spPr>
          <a:xfrm>
            <a:off x="2562693" y="10209973"/>
            <a:ext cx="5835813" cy="1322315"/>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Raleway" pitchFamily="2" charset="0"/>
            </a:endParaRPr>
          </a:p>
        </p:txBody>
      </p:sp>
      <p:sp>
        <p:nvSpPr>
          <p:cNvPr id="62" name="Rounded Rectangle 13">
            <a:extLst>
              <a:ext uri="{FF2B5EF4-FFF2-40B4-BE49-F238E27FC236}">
                <a16:creationId xmlns:a16="http://schemas.microsoft.com/office/drawing/2014/main" id="{10191877-68D5-0005-E940-C610C3257FF4}"/>
              </a:ext>
            </a:extLst>
          </p:cNvPr>
          <p:cNvSpPr/>
          <p:nvPr/>
        </p:nvSpPr>
        <p:spPr>
          <a:xfrm>
            <a:off x="2562693" y="11614530"/>
            <a:ext cx="5835813" cy="1322315"/>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Raleway" pitchFamily="2" charset="0"/>
            </a:endParaRPr>
          </a:p>
        </p:txBody>
      </p:sp>
      <p:sp>
        <p:nvSpPr>
          <p:cNvPr id="63" name="TextBox 15">
            <a:extLst>
              <a:ext uri="{FF2B5EF4-FFF2-40B4-BE49-F238E27FC236}">
                <a16:creationId xmlns:a16="http://schemas.microsoft.com/office/drawing/2014/main" id="{FE856214-22E4-4DDA-F5FB-04E3B707720C}"/>
              </a:ext>
            </a:extLst>
          </p:cNvPr>
          <p:cNvSpPr txBox="1"/>
          <p:nvPr/>
        </p:nvSpPr>
        <p:spPr>
          <a:xfrm>
            <a:off x="4119477" y="10228763"/>
            <a:ext cx="895449" cy="830997"/>
          </a:xfrm>
          <a:prstGeom prst="rect">
            <a:avLst/>
          </a:prstGeom>
          <a:noFill/>
        </p:spPr>
        <p:txBody>
          <a:bodyPr wrap="square" rtlCol="0" anchor="t" anchorCtr="0">
            <a:spAutoFit/>
          </a:bodyPr>
          <a:lstStyle/>
          <a:p>
            <a:pPr algn="ctr"/>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8</a:t>
            </a:r>
          </a:p>
        </p:txBody>
      </p:sp>
      <p:sp>
        <p:nvSpPr>
          <p:cNvPr id="3328" name="TextBox 19">
            <a:extLst>
              <a:ext uri="{FF2B5EF4-FFF2-40B4-BE49-F238E27FC236}">
                <a16:creationId xmlns:a16="http://schemas.microsoft.com/office/drawing/2014/main" id="{39695B9B-A93E-D308-E9E1-AAE127E40FBF}"/>
              </a:ext>
            </a:extLst>
          </p:cNvPr>
          <p:cNvSpPr txBox="1"/>
          <p:nvPr/>
        </p:nvSpPr>
        <p:spPr>
          <a:xfrm>
            <a:off x="4228646" y="11605849"/>
            <a:ext cx="734259" cy="830997"/>
          </a:xfrm>
          <a:prstGeom prst="rect">
            <a:avLst/>
          </a:prstGeom>
          <a:noFill/>
        </p:spPr>
        <p:txBody>
          <a:bodyPr wrap="square" rtlCol="0" anchor="t" anchorCtr="0">
            <a:spAutoFit/>
          </a:bodyPr>
          <a:lstStyle/>
          <a:p>
            <a:pPr algn="ctr"/>
            <a:r>
              <a:rPr lang="en-US" sz="48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9</a:t>
            </a:r>
          </a:p>
        </p:txBody>
      </p:sp>
      <p:sp>
        <p:nvSpPr>
          <p:cNvPr id="3331" name="Rounded Rectangle 13">
            <a:extLst>
              <a:ext uri="{FF2B5EF4-FFF2-40B4-BE49-F238E27FC236}">
                <a16:creationId xmlns:a16="http://schemas.microsoft.com/office/drawing/2014/main" id="{E01FC15E-0A73-DE89-8A1D-E36273EE94BE}"/>
              </a:ext>
            </a:extLst>
          </p:cNvPr>
          <p:cNvSpPr/>
          <p:nvPr/>
        </p:nvSpPr>
        <p:spPr>
          <a:xfrm>
            <a:off x="8516694" y="10173054"/>
            <a:ext cx="6448335" cy="1359234"/>
          </a:xfrm>
          <a:prstGeom prst="roundRect">
            <a:avLst>
              <a:gd name="adj" fmla="val 128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ontserrat Medium" panose="00000600000000000000" pitchFamily="2" charset="0"/>
            </a:endParaRPr>
          </a:p>
        </p:txBody>
      </p:sp>
      <p:sp>
        <p:nvSpPr>
          <p:cNvPr id="3332" name="TextBox 19">
            <a:extLst>
              <a:ext uri="{FF2B5EF4-FFF2-40B4-BE49-F238E27FC236}">
                <a16:creationId xmlns:a16="http://schemas.microsoft.com/office/drawing/2014/main" id="{7008641A-8163-D62B-27C8-63C79F5A148B}"/>
              </a:ext>
            </a:extLst>
          </p:cNvPr>
          <p:cNvSpPr txBox="1"/>
          <p:nvPr/>
        </p:nvSpPr>
        <p:spPr>
          <a:xfrm>
            <a:off x="9997539" y="10249387"/>
            <a:ext cx="984141" cy="830997"/>
          </a:xfrm>
          <a:prstGeom prst="rect">
            <a:avLst/>
          </a:prstGeom>
          <a:noFill/>
        </p:spPr>
        <p:txBody>
          <a:bodyPr wrap="square" rtlCol="0" anchor="t" anchorCtr="0">
            <a:spAutoFit/>
          </a:bodyPr>
          <a:lstStyle/>
          <a:p>
            <a:pPr algn="ctr"/>
            <a:r>
              <a:rPr lang="en-US" sz="48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4</a:t>
            </a:r>
          </a:p>
        </p:txBody>
      </p:sp>
      <p:graphicFrame>
        <p:nvGraphicFramePr>
          <p:cNvPr id="3334" name="Chart 41">
            <a:extLst>
              <a:ext uri="{FF2B5EF4-FFF2-40B4-BE49-F238E27FC236}">
                <a16:creationId xmlns:a16="http://schemas.microsoft.com/office/drawing/2014/main" id="{8EBA0B6B-EF06-E299-C0B2-1D3FB80B0BFC}"/>
              </a:ext>
            </a:extLst>
          </p:cNvPr>
          <p:cNvGraphicFramePr/>
          <p:nvPr>
            <p:extLst>
              <p:ext uri="{D42A27DB-BD31-4B8C-83A1-F6EECF244321}">
                <p14:modId xmlns:p14="http://schemas.microsoft.com/office/powerpoint/2010/main" val="1471814228"/>
              </p:ext>
            </p:extLst>
          </p:nvPr>
        </p:nvGraphicFramePr>
        <p:xfrm>
          <a:off x="12975144" y="2348275"/>
          <a:ext cx="9244052" cy="5514323"/>
        </p:xfrm>
        <a:graphic>
          <a:graphicData uri="http://schemas.openxmlformats.org/drawingml/2006/chart">
            <c:chart xmlns:c="http://schemas.openxmlformats.org/drawingml/2006/chart" xmlns:r="http://schemas.openxmlformats.org/officeDocument/2006/relationships" r:id="rId5"/>
          </a:graphicData>
        </a:graphic>
      </p:graphicFrame>
      <p:sp>
        <p:nvSpPr>
          <p:cNvPr id="3335" name="Freeform 156">
            <a:extLst>
              <a:ext uri="{FF2B5EF4-FFF2-40B4-BE49-F238E27FC236}">
                <a16:creationId xmlns:a16="http://schemas.microsoft.com/office/drawing/2014/main" id="{0D1D2205-26A2-CCFA-76E2-5FE34D827C4E}"/>
              </a:ext>
            </a:extLst>
          </p:cNvPr>
          <p:cNvSpPr>
            <a:spLocks noEditPoints="1"/>
          </p:cNvSpPr>
          <p:nvPr/>
        </p:nvSpPr>
        <p:spPr bwMode="auto">
          <a:xfrm>
            <a:off x="8762730" y="10513318"/>
            <a:ext cx="681132" cy="678706"/>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latin typeface="Montserrat Medium" panose="00000600000000000000" pitchFamily="2" charset="0"/>
            </a:endParaRPr>
          </a:p>
        </p:txBody>
      </p:sp>
      <p:sp>
        <p:nvSpPr>
          <p:cNvPr id="3336" name="Freeform 492">
            <a:extLst>
              <a:ext uri="{FF2B5EF4-FFF2-40B4-BE49-F238E27FC236}">
                <a16:creationId xmlns:a16="http://schemas.microsoft.com/office/drawing/2014/main" id="{342EB3BA-247F-4E40-5BB5-9FAFBEC227D1}"/>
              </a:ext>
            </a:extLst>
          </p:cNvPr>
          <p:cNvSpPr>
            <a:spLocks noEditPoints="1"/>
          </p:cNvSpPr>
          <p:nvPr/>
        </p:nvSpPr>
        <p:spPr bwMode="auto">
          <a:xfrm>
            <a:off x="2903243" y="10507678"/>
            <a:ext cx="747152" cy="726904"/>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128 w 176"/>
              <a:gd name="T37" fmla="*/ 72 h 176"/>
              <a:gd name="T38" fmla="*/ 104 w 176"/>
              <a:gd name="T39" fmla="*/ 72 h 176"/>
              <a:gd name="T40" fmla="*/ 104 w 176"/>
              <a:gd name="T41" fmla="*/ 48 h 176"/>
              <a:gd name="T42" fmla="*/ 96 w 176"/>
              <a:gd name="T43" fmla="*/ 40 h 176"/>
              <a:gd name="T44" fmla="*/ 80 w 176"/>
              <a:gd name="T45" fmla="*/ 40 h 176"/>
              <a:gd name="T46" fmla="*/ 72 w 176"/>
              <a:gd name="T47" fmla="*/ 48 h 176"/>
              <a:gd name="T48" fmla="*/ 72 w 176"/>
              <a:gd name="T49" fmla="*/ 72 h 176"/>
              <a:gd name="T50" fmla="*/ 48 w 176"/>
              <a:gd name="T51" fmla="*/ 72 h 176"/>
              <a:gd name="T52" fmla="*/ 40 w 176"/>
              <a:gd name="T53" fmla="*/ 80 h 176"/>
              <a:gd name="T54" fmla="*/ 40 w 176"/>
              <a:gd name="T55" fmla="*/ 96 h 176"/>
              <a:gd name="T56" fmla="*/ 48 w 176"/>
              <a:gd name="T57" fmla="*/ 104 h 176"/>
              <a:gd name="T58" fmla="*/ 72 w 176"/>
              <a:gd name="T59" fmla="*/ 104 h 176"/>
              <a:gd name="T60" fmla="*/ 72 w 176"/>
              <a:gd name="T61" fmla="*/ 128 h 176"/>
              <a:gd name="T62" fmla="*/ 80 w 176"/>
              <a:gd name="T63" fmla="*/ 136 h 176"/>
              <a:gd name="T64" fmla="*/ 96 w 176"/>
              <a:gd name="T65" fmla="*/ 136 h 176"/>
              <a:gd name="T66" fmla="*/ 104 w 176"/>
              <a:gd name="T67" fmla="*/ 128 h 176"/>
              <a:gd name="T68" fmla="*/ 104 w 176"/>
              <a:gd name="T69" fmla="*/ 104 h 176"/>
              <a:gd name="T70" fmla="*/ 128 w 176"/>
              <a:gd name="T71" fmla="*/ 104 h 176"/>
              <a:gd name="T72" fmla="*/ 136 w 176"/>
              <a:gd name="T73" fmla="*/ 96 h 176"/>
              <a:gd name="T74" fmla="*/ 136 w 176"/>
              <a:gd name="T75" fmla="*/ 80 h 176"/>
              <a:gd name="T76" fmla="*/ 128 w 176"/>
              <a:gd name="T77" fmla="*/ 72 h 176"/>
              <a:gd name="T78" fmla="*/ 128 w 176"/>
              <a:gd name="T79" fmla="*/ 96 h 176"/>
              <a:gd name="T80" fmla="*/ 96 w 176"/>
              <a:gd name="T81" fmla="*/ 96 h 176"/>
              <a:gd name="T82" fmla="*/ 96 w 176"/>
              <a:gd name="T83" fmla="*/ 128 h 176"/>
              <a:gd name="T84" fmla="*/ 80 w 176"/>
              <a:gd name="T85" fmla="*/ 128 h 176"/>
              <a:gd name="T86" fmla="*/ 80 w 176"/>
              <a:gd name="T87" fmla="*/ 96 h 176"/>
              <a:gd name="T88" fmla="*/ 48 w 176"/>
              <a:gd name="T89" fmla="*/ 96 h 176"/>
              <a:gd name="T90" fmla="*/ 48 w 176"/>
              <a:gd name="T91" fmla="*/ 80 h 176"/>
              <a:gd name="T92" fmla="*/ 80 w 176"/>
              <a:gd name="T93" fmla="*/ 80 h 176"/>
              <a:gd name="T94" fmla="*/ 80 w 176"/>
              <a:gd name="T95" fmla="*/ 48 h 176"/>
              <a:gd name="T96" fmla="*/ 96 w 176"/>
              <a:gd name="T97" fmla="*/ 48 h 176"/>
              <a:gd name="T98" fmla="*/ 96 w 176"/>
              <a:gd name="T99" fmla="*/ 80 h 176"/>
              <a:gd name="T100" fmla="*/ 128 w 176"/>
              <a:gd name="T101" fmla="*/ 80 h 176"/>
              <a:gd name="T102" fmla="*/ 128 w 176"/>
              <a:gd name="T103"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28" y="72"/>
                </a:moveTo>
                <a:cubicBezTo>
                  <a:pt x="104" y="72"/>
                  <a:pt x="104" y="72"/>
                  <a:pt x="104" y="72"/>
                </a:cubicBezTo>
                <a:cubicBezTo>
                  <a:pt x="104" y="48"/>
                  <a:pt x="104" y="48"/>
                  <a:pt x="104" y="48"/>
                </a:cubicBezTo>
                <a:cubicBezTo>
                  <a:pt x="104" y="44"/>
                  <a:pt x="100" y="40"/>
                  <a:pt x="96" y="40"/>
                </a:cubicBezTo>
                <a:cubicBezTo>
                  <a:pt x="80" y="40"/>
                  <a:pt x="80" y="40"/>
                  <a:pt x="80" y="40"/>
                </a:cubicBezTo>
                <a:cubicBezTo>
                  <a:pt x="76" y="40"/>
                  <a:pt x="72" y="44"/>
                  <a:pt x="72" y="48"/>
                </a:cubicBezTo>
                <a:cubicBezTo>
                  <a:pt x="72" y="72"/>
                  <a:pt x="72" y="72"/>
                  <a:pt x="72" y="72"/>
                </a:cubicBezTo>
                <a:cubicBezTo>
                  <a:pt x="48" y="72"/>
                  <a:pt x="48" y="72"/>
                  <a:pt x="48" y="72"/>
                </a:cubicBezTo>
                <a:cubicBezTo>
                  <a:pt x="44" y="72"/>
                  <a:pt x="40" y="76"/>
                  <a:pt x="40" y="80"/>
                </a:cubicBezTo>
                <a:cubicBezTo>
                  <a:pt x="40" y="96"/>
                  <a:pt x="40" y="96"/>
                  <a:pt x="40" y="96"/>
                </a:cubicBezTo>
                <a:cubicBezTo>
                  <a:pt x="40" y="100"/>
                  <a:pt x="44" y="104"/>
                  <a:pt x="48" y="104"/>
                </a:cubicBezTo>
                <a:cubicBezTo>
                  <a:pt x="72" y="104"/>
                  <a:pt x="72" y="104"/>
                  <a:pt x="72" y="104"/>
                </a:cubicBezTo>
                <a:cubicBezTo>
                  <a:pt x="72" y="128"/>
                  <a:pt x="72" y="128"/>
                  <a:pt x="72" y="128"/>
                </a:cubicBezTo>
                <a:cubicBezTo>
                  <a:pt x="72" y="132"/>
                  <a:pt x="76" y="136"/>
                  <a:pt x="80" y="136"/>
                </a:cubicBezTo>
                <a:cubicBezTo>
                  <a:pt x="96" y="136"/>
                  <a:pt x="96" y="136"/>
                  <a:pt x="96" y="136"/>
                </a:cubicBezTo>
                <a:cubicBezTo>
                  <a:pt x="100" y="136"/>
                  <a:pt x="104" y="132"/>
                  <a:pt x="104" y="128"/>
                </a:cubicBezTo>
                <a:cubicBezTo>
                  <a:pt x="104" y="104"/>
                  <a:pt x="104" y="104"/>
                  <a:pt x="104" y="104"/>
                </a:cubicBezTo>
                <a:cubicBezTo>
                  <a:pt x="128" y="104"/>
                  <a:pt x="128" y="104"/>
                  <a:pt x="128" y="104"/>
                </a:cubicBezTo>
                <a:cubicBezTo>
                  <a:pt x="132" y="104"/>
                  <a:pt x="136" y="100"/>
                  <a:pt x="136" y="96"/>
                </a:cubicBezTo>
                <a:cubicBezTo>
                  <a:pt x="136" y="80"/>
                  <a:pt x="136" y="80"/>
                  <a:pt x="136" y="80"/>
                </a:cubicBezTo>
                <a:cubicBezTo>
                  <a:pt x="136" y="76"/>
                  <a:pt x="132" y="72"/>
                  <a:pt x="128" y="72"/>
                </a:cubicBezTo>
                <a:moveTo>
                  <a:pt x="128" y="96"/>
                </a:moveTo>
                <a:cubicBezTo>
                  <a:pt x="96" y="96"/>
                  <a:pt x="96" y="96"/>
                  <a:pt x="96" y="96"/>
                </a:cubicBezTo>
                <a:cubicBezTo>
                  <a:pt x="96" y="128"/>
                  <a:pt x="96" y="128"/>
                  <a:pt x="96" y="128"/>
                </a:cubicBezTo>
                <a:cubicBezTo>
                  <a:pt x="80" y="128"/>
                  <a:pt x="80" y="128"/>
                  <a:pt x="80" y="128"/>
                </a:cubicBezTo>
                <a:cubicBezTo>
                  <a:pt x="80" y="96"/>
                  <a:pt x="80" y="96"/>
                  <a:pt x="80" y="96"/>
                </a:cubicBezTo>
                <a:cubicBezTo>
                  <a:pt x="48" y="96"/>
                  <a:pt x="48" y="96"/>
                  <a:pt x="48" y="96"/>
                </a:cubicBezTo>
                <a:cubicBezTo>
                  <a:pt x="48" y="80"/>
                  <a:pt x="48" y="80"/>
                  <a:pt x="48" y="80"/>
                </a:cubicBezTo>
                <a:cubicBezTo>
                  <a:pt x="80" y="80"/>
                  <a:pt x="80" y="80"/>
                  <a:pt x="80" y="80"/>
                </a:cubicBezTo>
                <a:cubicBezTo>
                  <a:pt x="80" y="48"/>
                  <a:pt x="80" y="48"/>
                  <a:pt x="80" y="48"/>
                </a:cubicBezTo>
                <a:cubicBezTo>
                  <a:pt x="96" y="48"/>
                  <a:pt x="96" y="48"/>
                  <a:pt x="96" y="48"/>
                </a:cubicBezTo>
                <a:cubicBezTo>
                  <a:pt x="96" y="80"/>
                  <a:pt x="96" y="80"/>
                  <a:pt x="96" y="80"/>
                </a:cubicBezTo>
                <a:cubicBezTo>
                  <a:pt x="128" y="80"/>
                  <a:pt x="128" y="80"/>
                  <a:pt x="128" y="80"/>
                </a:cubicBezTo>
                <a:lnTo>
                  <a:pt x="128" y="9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Montserrat Medium" panose="00000600000000000000" pitchFamily="2" charset="0"/>
            </a:endParaRPr>
          </a:p>
        </p:txBody>
      </p:sp>
      <p:sp>
        <p:nvSpPr>
          <p:cNvPr id="3337" name="TextBox 43">
            <a:extLst>
              <a:ext uri="{FF2B5EF4-FFF2-40B4-BE49-F238E27FC236}">
                <a16:creationId xmlns:a16="http://schemas.microsoft.com/office/drawing/2014/main" id="{D11FCEA8-380A-3C26-C2B8-95913C4F49CF}"/>
              </a:ext>
            </a:extLst>
          </p:cNvPr>
          <p:cNvSpPr txBox="1"/>
          <p:nvPr/>
        </p:nvSpPr>
        <p:spPr>
          <a:xfrm>
            <a:off x="16032082" y="4821768"/>
            <a:ext cx="1829348" cy="954107"/>
          </a:xfrm>
          <a:prstGeom prst="rect">
            <a:avLst/>
          </a:prstGeom>
          <a:noFill/>
        </p:spPr>
        <p:txBody>
          <a:bodyPr wrap="none" rtlCol="0" anchor="ctr" anchorCtr="0">
            <a:spAutoFit/>
          </a:bodyPr>
          <a:lstStyle/>
          <a:p>
            <a:pPr algn="ctr" defTabSz="1828434">
              <a:buClrTx/>
              <a:buFontTx/>
              <a:buNone/>
            </a:pPr>
            <a:r>
              <a:rPr lang="en-US" sz="2800" kern="1200">
                <a:solidFill>
                  <a:schemeClr val="tx1"/>
                </a:solidFill>
                <a:latin typeface="Montserrat Medium" panose="00000600000000000000" pitchFamily="2" charset="0"/>
                <a:ea typeface="League Spartan" charset="0"/>
                <a:cs typeface="Poppins" pitchFamily="2" charset="77"/>
              </a:rPr>
              <a:t>64</a:t>
            </a:r>
          </a:p>
          <a:p>
            <a:pPr algn="ctr" defTabSz="1828434">
              <a:buClrTx/>
              <a:buFontTx/>
              <a:buNone/>
            </a:pPr>
            <a:r>
              <a:rPr lang="en-US" sz="2800" kern="1200" err="1">
                <a:solidFill>
                  <a:schemeClr val="tx1"/>
                </a:solidFill>
                <a:latin typeface="Montserrat Medium" panose="00000600000000000000" pitchFamily="2" charset="0"/>
                <a:ea typeface="League Spartan" charset="0"/>
                <a:cs typeface="Poppins" pitchFamily="2" charset="77"/>
              </a:rPr>
              <a:t>Acciones</a:t>
            </a:r>
            <a:endParaRPr lang="en-US" sz="3600" kern="1200">
              <a:solidFill>
                <a:schemeClr val="tx1"/>
              </a:solidFill>
              <a:latin typeface="Montserrat Medium" panose="00000600000000000000" pitchFamily="2" charset="0"/>
              <a:ea typeface="League Spartan" charset="0"/>
              <a:cs typeface="Poppins" pitchFamily="2" charset="77"/>
            </a:endParaRPr>
          </a:p>
        </p:txBody>
      </p:sp>
      <p:sp>
        <p:nvSpPr>
          <p:cNvPr id="3338" name="Freeform 245">
            <a:extLst>
              <a:ext uri="{FF2B5EF4-FFF2-40B4-BE49-F238E27FC236}">
                <a16:creationId xmlns:a16="http://schemas.microsoft.com/office/drawing/2014/main" id="{5C4FE0B4-AFE2-8541-A092-A7E5744721BF}"/>
              </a:ext>
            </a:extLst>
          </p:cNvPr>
          <p:cNvSpPr>
            <a:spLocks noEditPoints="1"/>
          </p:cNvSpPr>
          <p:nvPr/>
        </p:nvSpPr>
        <p:spPr bwMode="auto">
          <a:xfrm>
            <a:off x="4424760" y="4871969"/>
            <a:ext cx="895024" cy="884352"/>
          </a:xfrm>
          <a:custGeom>
            <a:avLst/>
            <a:gdLst>
              <a:gd name="T0" fmla="*/ 97 w 176"/>
              <a:gd name="T1" fmla="*/ 84 h 176"/>
              <a:gd name="T2" fmla="*/ 90 w 176"/>
              <a:gd name="T3" fmla="*/ 62 h 176"/>
              <a:gd name="T4" fmla="*/ 99 w 176"/>
              <a:gd name="T5" fmla="*/ 72 h 176"/>
              <a:gd name="T6" fmla="*/ 107 w 176"/>
              <a:gd name="T7" fmla="*/ 64 h 176"/>
              <a:gd name="T8" fmla="*/ 97 w 176"/>
              <a:gd name="T9" fmla="*/ 55 h 176"/>
              <a:gd name="T10" fmla="*/ 90 w 176"/>
              <a:gd name="T11" fmla="*/ 48 h 176"/>
              <a:gd name="T12" fmla="*/ 85 w 176"/>
              <a:gd name="T13" fmla="*/ 54 h 176"/>
              <a:gd name="T14" fmla="*/ 72 w 176"/>
              <a:gd name="T15" fmla="*/ 58 h 176"/>
              <a:gd name="T16" fmla="*/ 66 w 176"/>
              <a:gd name="T17" fmla="*/ 72 h 176"/>
              <a:gd name="T18" fmla="*/ 72 w 176"/>
              <a:gd name="T19" fmla="*/ 86 h 176"/>
              <a:gd name="T20" fmla="*/ 85 w 176"/>
              <a:gd name="T21" fmla="*/ 92 h 176"/>
              <a:gd name="T22" fmla="*/ 77 w 176"/>
              <a:gd name="T23" fmla="*/ 110 h 176"/>
              <a:gd name="T24" fmla="*/ 64 w 176"/>
              <a:gd name="T25" fmla="*/ 100 h 176"/>
              <a:gd name="T26" fmla="*/ 70 w 176"/>
              <a:gd name="T27" fmla="*/ 116 h 176"/>
              <a:gd name="T28" fmla="*/ 85 w 176"/>
              <a:gd name="T29" fmla="*/ 122 h 176"/>
              <a:gd name="T30" fmla="*/ 90 w 176"/>
              <a:gd name="T31" fmla="*/ 128 h 176"/>
              <a:gd name="T32" fmla="*/ 98 w 176"/>
              <a:gd name="T33" fmla="*/ 120 h 176"/>
              <a:gd name="T34" fmla="*/ 109 w 176"/>
              <a:gd name="T35" fmla="*/ 110 h 176"/>
              <a:gd name="T36" fmla="*/ 109 w 176"/>
              <a:gd name="T37" fmla="*/ 93 h 176"/>
              <a:gd name="T38" fmla="*/ 85 w 176"/>
              <a:gd name="T39" fmla="*/ 80 h 176"/>
              <a:gd name="T40" fmla="*/ 79 w 176"/>
              <a:gd name="T41" fmla="*/ 77 h 176"/>
              <a:gd name="T42" fmla="*/ 76 w 176"/>
              <a:gd name="T43" fmla="*/ 71 h 176"/>
              <a:gd name="T44" fmla="*/ 85 w 176"/>
              <a:gd name="T45" fmla="*/ 62 h 176"/>
              <a:gd name="T46" fmla="*/ 97 w 176"/>
              <a:gd name="T47" fmla="*/ 111 h 176"/>
              <a:gd name="T48" fmla="*/ 90 w 176"/>
              <a:gd name="T49" fmla="*/ 92 h 176"/>
              <a:gd name="T50" fmla="*/ 97 w 176"/>
              <a:gd name="T51" fmla="*/ 96 h 176"/>
              <a:gd name="T52" fmla="*/ 100 w 176"/>
              <a:gd name="T53" fmla="*/ 103 h 176"/>
              <a:gd name="T54" fmla="*/ 88 w 176"/>
              <a:gd name="T55" fmla="*/ 0 h 176"/>
              <a:gd name="T56" fmla="*/ 88 w 176"/>
              <a:gd name="T57" fmla="*/ 176 h 176"/>
              <a:gd name="T58" fmla="*/ 88 w 176"/>
              <a:gd name="T59" fmla="*/ 0 h 176"/>
              <a:gd name="T60" fmla="*/ 8 w 176"/>
              <a:gd name="T61" fmla="*/ 88 h 176"/>
              <a:gd name="T62" fmla="*/ 168 w 176"/>
              <a:gd name="T6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04" y="87"/>
                </a:moveTo>
                <a:cubicBezTo>
                  <a:pt x="102" y="86"/>
                  <a:pt x="100" y="85"/>
                  <a:pt x="97" y="84"/>
                </a:cubicBezTo>
                <a:cubicBezTo>
                  <a:pt x="95" y="83"/>
                  <a:pt x="93" y="82"/>
                  <a:pt x="90" y="81"/>
                </a:cubicBezTo>
                <a:cubicBezTo>
                  <a:pt x="90" y="62"/>
                  <a:pt x="90" y="62"/>
                  <a:pt x="90" y="62"/>
                </a:cubicBezTo>
                <a:cubicBezTo>
                  <a:pt x="93" y="62"/>
                  <a:pt x="95" y="63"/>
                  <a:pt x="96" y="64"/>
                </a:cubicBezTo>
                <a:cubicBezTo>
                  <a:pt x="98" y="66"/>
                  <a:pt x="99" y="68"/>
                  <a:pt x="99" y="72"/>
                </a:cubicBezTo>
                <a:cubicBezTo>
                  <a:pt x="109" y="72"/>
                  <a:pt x="109" y="72"/>
                  <a:pt x="109" y="72"/>
                </a:cubicBezTo>
                <a:cubicBezTo>
                  <a:pt x="109" y="69"/>
                  <a:pt x="108" y="66"/>
                  <a:pt x="107" y="64"/>
                </a:cubicBezTo>
                <a:cubicBezTo>
                  <a:pt x="106" y="62"/>
                  <a:pt x="105" y="60"/>
                  <a:pt x="103" y="58"/>
                </a:cubicBezTo>
                <a:cubicBezTo>
                  <a:pt x="101" y="57"/>
                  <a:pt x="99" y="56"/>
                  <a:pt x="97" y="55"/>
                </a:cubicBezTo>
                <a:cubicBezTo>
                  <a:pt x="95" y="54"/>
                  <a:pt x="93" y="54"/>
                  <a:pt x="90" y="54"/>
                </a:cubicBezTo>
                <a:cubicBezTo>
                  <a:pt x="90" y="48"/>
                  <a:pt x="90" y="48"/>
                  <a:pt x="90" y="48"/>
                </a:cubicBezTo>
                <a:cubicBezTo>
                  <a:pt x="85" y="48"/>
                  <a:pt x="85" y="48"/>
                  <a:pt x="85" y="48"/>
                </a:cubicBezTo>
                <a:cubicBezTo>
                  <a:pt x="85" y="54"/>
                  <a:pt x="85" y="54"/>
                  <a:pt x="85" y="54"/>
                </a:cubicBezTo>
                <a:cubicBezTo>
                  <a:pt x="82" y="54"/>
                  <a:pt x="81" y="54"/>
                  <a:pt x="78" y="55"/>
                </a:cubicBezTo>
                <a:cubicBezTo>
                  <a:pt x="76" y="56"/>
                  <a:pt x="74" y="57"/>
                  <a:pt x="72" y="58"/>
                </a:cubicBezTo>
                <a:cubicBezTo>
                  <a:pt x="70" y="60"/>
                  <a:pt x="69" y="62"/>
                  <a:pt x="67" y="64"/>
                </a:cubicBezTo>
                <a:cubicBezTo>
                  <a:pt x="66" y="66"/>
                  <a:pt x="66" y="69"/>
                  <a:pt x="66" y="72"/>
                </a:cubicBezTo>
                <a:cubicBezTo>
                  <a:pt x="66" y="75"/>
                  <a:pt x="66" y="78"/>
                  <a:pt x="68" y="80"/>
                </a:cubicBezTo>
                <a:cubicBezTo>
                  <a:pt x="69" y="82"/>
                  <a:pt x="70" y="84"/>
                  <a:pt x="72" y="86"/>
                </a:cubicBezTo>
                <a:cubicBezTo>
                  <a:pt x="74" y="87"/>
                  <a:pt x="76" y="88"/>
                  <a:pt x="79" y="89"/>
                </a:cubicBezTo>
                <a:cubicBezTo>
                  <a:pt x="81" y="90"/>
                  <a:pt x="83" y="91"/>
                  <a:pt x="85" y="92"/>
                </a:cubicBezTo>
                <a:cubicBezTo>
                  <a:pt x="85" y="114"/>
                  <a:pt x="85" y="114"/>
                  <a:pt x="85" y="114"/>
                </a:cubicBezTo>
                <a:cubicBezTo>
                  <a:pt x="81" y="113"/>
                  <a:pt x="79" y="112"/>
                  <a:pt x="77" y="110"/>
                </a:cubicBezTo>
                <a:cubicBezTo>
                  <a:pt x="75" y="108"/>
                  <a:pt x="74" y="104"/>
                  <a:pt x="75" y="100"/>
                </a:cubicBezTo>
                <a:cubicBezTo>
                  <a:pt x="64" y="100"/>
                  <a:pt x="64" y="100"/>
                  <a:pt x="64" y="100"/>
                </a:cubicBezTo>
                <a:cubicBezTo>
                  <a:pt x="64" y="104"/>
                  <a:pt x="65" y="107"/>
                  <a:pt x="66" y="109"/>
                </a:cubicBezTo>
                <a:cubicBezTo>
                  <a:pt x="67" y="112"/>
                  <a:pt x="68" y="114"/>
                  <a:pt x="70" y="116"/>
                </a:cubicBezTo>
                <a:cubicBezTo>
                  <a:pt x="72" y="118"/>
                  <a:pt x="74" y="119"/>
                  <a:pt x="77" y="120"/>
                </a:cubicBezTo>
                <a:cubicBezTo>
                  <a:pt x="80" y="121"/>
                  <a:pt x="82" y="122"/>
                  <a:pt x="85" y="122"/>
                </a:cubicBezTo>
                <a:cubicBezTo>
                  <a:pt x="85" y="128"/>
                  <a:pt x="85" y="128"/>
                  <a:pt x="85" y="128"/>
                </a:cubicBezTo>
                <a:cubicBezTo>
                  <a:pt x="90" y="128"/>
                  <a:pt x="90" y="128"/>
                  <a:pt x="90" y="128"/>
                </a:cubicBezTo>
                <a:cubicBezTo>
                  <a:pt x="90" y="122"/>
                  <a:pt x="90" y="122"/>
                  <a:pt x="90" y="122"/>
                </a:cubicBezTo>
                <a:cubicBezTo>
                  <a:pt x="93" y="122"/>
                  <a:pt x="95" y="121"/>
                  <a:pt x="98" y="120"/>
                </a:cubicBezTo>
                <a:cubicBezTo>
                  <a:pt x="100" y="119"/>
                  <a:pt x="102" y="118"/>
                  <a:pt x="104" y="116"/>
                </a:cubicBezTo>
                <a:cubicBezTo>
                  <a:pt x="106" y="115"/>
                  <a:pt x="108" y="113"/>
                  <a:pt x="109" y="110"/>
                </a:cubicBezTo>
                <a:cubicBezTo>
                  <a:pt x="110" y="108"/>
                  <a:pt x="110" y="105"/>
                  <a:pt x="110" y="101"/>
                </a:cubicBezTo>
                <a:cubicBezTo>
                  <a:pt x="110" y="98"/>
                  <a:pt x="110" y="95"/>
                  <a:pt x="109" y="93"/>
                </a:cubicBezTo>
                <a:cubicBezTo>
                  <a:pt x="108" y="91"/>
                  <a:pt x="106" y="89"/>
                  <a:pt x="104" y="87"/>
                </a:cubicBezTo>
                <a:moveTo>
                  <a:pt x="85" y="80"/>
                </a:moveTo>
                <a:cubicBezTo>
                  <a:pt x="84" y="80"/>
                  <a:pt x="83" y="79"/>
                  <a:pt x="82" y="79"/>
                </a:cubicBezTo>
                <a:cubicBezTo>
                  <a:pt x="81" y="79"/>
                  <a:pt x="80" y="78"/>
                  <a:pt x="79" y="77"/>
                </a:cubicBezTo>
                <a:cubicBezTo>
                  <a:pt x="78" y="77"/>
                  <a:pt x="77" y="76"/>
                  <a:pt x="77" y="75"/>
                </a:cubicBezTo>
                <a:cubicBezTo>
                  <a:pt x="76" y="74"/>
                  <a:pt x="76" y="72"/>
                  <a:pt x="76" y="71"/>
                </a:cubicBezTo>
                <a:cubicBezTo>
                  <a:pt x="76" y="68"/>
                  <a:pt x="77" y="65"/>
                  <a:pt x="78" y="64"/>
                </a:cubicBezTo>
                <a:cubicBezTo>
                  <a:pt x="80" y="63"/>
                  <a:pt x="82" y="62"/>
                  <a:pt x="85" y="62"/>
                </a:cubicBezTo>
                <a:lnTo>
                  <a:pt x="85" y="80"/>
                </a:lnTo>
                <a:close/>
                <a:moveTo>
                  <a:pt x="97" y="111"/>
                </a:moveTo>
                <a:cubicBezTo>
                  <a:pt x="95" y="112"/>
                  <a:pt x="93" y="113"/>
                  <a:pt x="90" y="114"/>
                </a:cubicBezTo>
                <a:cubicBezTo>
                  <a:pt x="90" y="92"/>
                  <a:pt x="90" y="92"/>
                  <a:pt x="90" y="92"/>
                </a:cubicBezTo>
                <a:cubicBezTo>
                  <a:pt x="92" y="93"/>
                  <a:pt x="92" y="93"/>
                  <a:pt x="94" y="94"/>
                </a:cubicBezTo>
                <a:cubicBezTo>
                  <a:pt x="95" y="94"/>
                  <a:pt x="96" y="95"/>
                  <a:pt x="97" y="96"/>
                </a:cubicBezTo>
                <a:cubicBezTo>
                  <a:pt x="98" y="96"/>
                  <a:pt x="99" y="97"/>
                  <a:pt x="99" y="98"/>
                </a:cubicBezTo>
                <a:cubicBezTo>
                  <a:pt x="100" y="100"/>
                  <a:pt x="100" y="101"/>
                  <a:pt x="100" y="103"/>
                </a:cubicBezTo>
                <a:cubicBezTo>
                  <a:pt x="100" y="106"/>
                  <a:pt x="99" y="109"/>
                  <a:pt x="97" y="111"/>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ontserrat Medium" panose="00000600000000000000" pitchFamily="2" charset="0"/>
            </a:endParaRPr>
          </a:p>
        </p:txBody>
      </p:sp>
      <p:sp>
        <p:nvSpPr>
          <p:cNvPr id="3339" name="Rounded Rectangle 12">
            <a:extLst>
              <a:ext uri="{FF2B5EF4-FFF2-40B4-BE49-F238E27FC236}">
                <a16:creationId xmlns:a16="http://schemas.microsoft.com/office/drawing/2014/main" id="{1B5394FD-598E-99DF-D156-B0275F5A7345}"/>
              </a:ext>
            </a:extLst>
          </p:cNvPr>
          <p:cNvSpPr/>
          <p:nvPr/>
        </p:nvSpPr>
        <p:spPr>
          <a:xfrm>
            <a:off x="8516694" y="11624569"/>
            <a:ext cx="6448335" cy="1312276"/>
          </a:xfrm>
          <a:prstGeom prst="roundRect">
            <a:avLst>
              <a:gd name="adj" fmla="val 128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ontserrat Medium" panose="00000600000000000000" pitchFamily="2" charset="0"/>
            </a:endParaRPr>
          </a:p>
        </p:txBody>
      </p:sp>
      <p:sp>
        <p:nvSpPr>
          <p:cNvPr id="3341" name="TextBox 19">
            <a:extLst>
              <a:ext uri="{FF2B5EF4-FFF2-40B4-BE49-F238E27FC236}">
                <a16:creationId xmlns:a16="http://schemas.microsoft.com/office/drawing/2014/main" id="{316D4F94-FAC3-D5F2-F0FB-CA02E4F1786C}"/>
              </a:ext>
            </a:extLst>
          </p:cNvPr>
          <p:cNvSpPr txBox="1"/>
          <p:nvPr/>
        </p:nvSpPr>
        <p:spPr>
          <a:xfrm>
            <a:off x="9847408" y="11714024"/>
            <a:ext cx="1570152" cy="769441"/>
          </a:xfrm>
          <a:prstGeom prst="rect">
            <a:avLst/>
          </a:prstGeom>
          <a:noFill/>
        </p:spPr>
        <p:txBody>
          <a:bodyPr wrap="square" rtlCol="0" anchor="t" anchorCtr="0">
            <a:spAutoFit/>
          </a:bodyPr>
          <a:lstStyle/>
          <a:p>
            <a:r>
              <a:rPr lang="en-US" sz="44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8.74</a:t>
            </a:r>
          </a:p>
        </p:txBody>
      </p:sp>
      <p:graphicFrame>
        <p:nvGraphicFramePr>
          <p:cNvPr id="3342" name="Chart 25">
            <a:extLst>
              <a:ext uri="{FF2B5EF4-FFF2-40B4-BE49-F238E27FC236}">
                <a16:creationId xmlns:a16="http://schemas.microsoft.com/office/drawing/2014/main" id="{9EFBC4DD-3B4B-96A9-4321-326F612705EA}"/>
              </a:ext>
            </a:extLst>
          </p:cNvPr>
          <p:cNvGraphicFramePr/>
          <p:nvPr>
            <p:extLst>
              <p:ext uri="{D42A27DB-BD31-4B8C-83A1-F6EECF244321}">
                <p14:modId xmlns:p14="http://schemas.microsoft.com/office/powerpoint/2010/main" val="527667216"/>
              </p:ext>
            </p:extLst>
          </p:nvPr>
        </p:nvGraphicFramePr>
        <p:xfrm>
          <a:off x="4072979" y="6316330"/>
          <a:ext cx="8836258" cy="2436424"/>
        </p:xfrm>
        <a:graphic>
          <a:graphicData uri="http://schemas.openxmlformats.org/drawingml/2006/chart">
            <c:chart xmlns:c="http://schemas.openxmlformats.org/drawingml/2006/chart" xmlns:r="http://schemas.openxmlformats.org/officeDocument/2006/relationships" r:id="rId6"/>
          </a:graphicData>
        </a:graphic>
      </p:graphicFrame>
      <p:sp>
        <p:nvSpPr>
          <p:cNvPr id="3344" name="Freeform 492">
            <a:extLst>
              <a:ext uri="{FF2B5EF4-FFF2-40B4-BE49-F238E27FC236}">
                <a16:creationId xmlns:a16="http://schemas.microsoft.com/office/drawing/2014/main" id="{C938C859-C71F-0E06-A2E8-6FA47FA5EC58}"/>
              </a:ext>
            </a:extLst>
          </p:cNvPr>
          <p:cNvSpPr>
            <a:spLocks noEditPoints="1"/>
          </p:cNvSpPr>
          <p:nvPr/>
        </p:nvSpPr>
        <p:spPr bwMode="auto">
          <a:xfrm>
            <a:off x="2903243" y="11853778"/>
            <a:ext cx="747152" cy="726904"/>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128 w 176"/>
              <a:gd name="T37" fmla="*/ 72 h 176"/>
              <a:gd name="T38" fmla="*/ 104 w 176"/>
              <a:gd name="T39" fmla="*/ 72 h 176"/>
              <a:gd name="T40" fmla="*/ 104 w 176"/>
              <a:gd name="T41" fmla="*/ 48 h 176"/>
              <a:gd name="T42" fmla="*/ 96 w 176"/>
              <a:gd name="T43" fmla="*/ 40 h 176"/>
              <a:gd name="T44" fmla="*/ 80 w 176"/>
              <a:gd name="T45" fmla="*/ 40 h 176"/>
              <a:gd name="T46" fmla="*/ 72 w 176"/>
              <a:gd name="T47" fmla="*/ 48 h 176"/>
              <a:gd name="T48" fmla="*/ 72 w 176"/>
              <a:gd name="T49" fmla="*/ 72 h 176"/>
              <a:gd name="T50" fmla="*/ 48 w 176"/>
              <a:gd name="T51" fmla="*/ 72 h 176"/>
              <a:gd name="T52" fmla="*/ 40 w 176"/>
              <a:gd name="T53" fmla="*/ 80 h 176"/>
              <a:gd name="T54" fmla="*/ 40 w 176"/>
              <a:gd name="T55" fmla="*/ 96 h 176"/>
              <a:gd name="T56" fmla="*/ 48 w 176"/>
              <a:gd name="T57" fmla="*/ 104 h 176"/>
              <a:gd name="T58" fmla="*/ 72 w 176"/>
              <a:gd name="T59" fmla="*/ 104 h 176"/>
              <a:gd name="T60" fmla="*/ 72 w 176"/>
              <a:gd name="T61" fmla="*/ 128 h 176"/>
              <a:gd name="T62" fmla="*/ 80 w 176"/>
              <a:gd name="T63" fmla="*/ 136 h 176"/>
              <a:gd name="T64" fmla="*/ 96 w 176"/>
              <a:gd name="T65" fmla="*/ 136 h 176"/>
              <a:gd name="T66" fmla="*/ 104 w 176"/>
              <a:gd name="T67" fmla="*/ 128 h 176"/>
              <a:gd name="T68" fmla="*/ 104 w 176"/>
              <a:gd name="T69" fmla="*/ 104 h 176"/>
              <a:gd name="T70" fmla="*/ 128 w 176"/>
              <a:gd name="T71" fmla="*/ 104 h 176"/>
              <a:gd name="T72" fmla="*/ 136 w 176"/>
              <a:gd name="T73" fmla="*/ 96 h 176"/>
              <a:gd name="T74" fmla="*/ 136 w 176"/>
              <a:gd name="T75" fmla="*/ 80 h 176"/>
              <a:gd name="T76" fmla="*/ 128 w 176"/>
              <a:gd name="T77" fmla="*/ 72 h 176"/>
              <a:gd name="T78" fmla="*/ 128 w 176"/>
              <a:gd name="T79" fmla="*/ 96 h 176"/>
              <a:gd name="T80" fmla="*/ 96 w 176"/>
              <a:gd name="T81" fmla="*/ 96 h 176"/>
              <a:gd name="T82" fmla="*/ 96 w 176"/>
              <a:gd name="T83" fmla="*/ 128 h 176"/>
              <a:gd name="T84" fmla="*/ 80 w 176"/>
              <a:gd name="T85" fmla="*/ 128 h 176"/>
              <a:gd name="T86" fmla="*/ 80 w 176"/>
              <a:gd name="T87" fmla="*/ 96 h 176"/>
              <a:gd name="T88" fmla="*/ 48 w 176"/>
              <a:gd name="T89" fmla="*/ 96 h 176"/>
              <a:gd name="T90" fmla="*/ 48 w 176"/>
              <a:gd name="T91" fmla="*/ 80 h 176"/>
              <a:gd name="T92" fmla="*/ 80 w 176"/>
              <a:gd name="T93" fmla="*/ 80 h 176"/>
              <a:gd name="T94" fmla="*/ 80 w 176"/>
              <a:gd name="T95" fmla="*/ 48 h 176"/>
              <a:gd name="T96" fmla="*/ 96 w 176"/>
              <a:gd name="T97" fmla="*/ 48 h 176"/>
              <a:gd name="T98" fmla="*/ 96 w 176"/>
              <a:gd name="T99" fmla="*/ 80 h 176"/>
              <a:gd name="T100" fmla="*/ 128 w 176"/>
              <a:gd name="T101" fmla="*/ 80 h 176"/>
              <a:gd name="T102" fmla="*/ 128 w 176"/>
              <a:gd name="T103"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28" y="72"/>
                </a:moveTo>
                <a:cubicBezTo>
                  <a:pt x="104" y="72"/>
                  <a:pt x="104" y="72"/>
                  <a:pt x="104" y="72"/>
                </a:cubicBezTo>
                <a:cubicBezTo>
                  <a:pt x="104" y="48"/>
                  <a:pt x="104" y="48"/>
                  <a:pt x="104" y="48"/>
                </a:cubicBezTo>
                <a:cubicBezTo>
                  <a:pt x="104" y="44"/>
                  <a:pt x="100" y="40"/>
                  <a:pt x="96" y="40"/>
                </a:cubicBezTo>
                <a:cubicBezTo>
                  <a:pt x="80" y="40"/>
                  <a:pt x="80" y="40"/>
                  <a:pt x="80" y="40"/>
                </a:cubicBezTo>
                <a:cubicBezTo>
                  <a:pt x="76" y="40"/>
                  <a:pt x="72" y="44"/>
                  <a:pt x="72" y="48"/>
                </a:cubicBezTo>
                <a:cubicBezTo>
                  <a:pt x="72" y="72"/>
                  <a:pt x="72" y="72"/>
                  <a:pt x="72" y="72"/>
                </a:cubicBezTo>
                <a:cubicBezTo>
                  <a:pt x="48" y="72"/>
                  <a:pt x="48" y="72"/>
                  <a:pt x="48" y="72"/>
                </a:cubicBezTo>
                <a:cubicBezTo>
                  <a:pt x="44" y="72"/>
                  <a:pt x="40" y="76"/>
                  <a:pt x="40" y="80"/>
                </a:cubicBezTo>
                <a:cubicBezTo>
                  <a:pt x="40" y="96"/>
                  <a:pt x="40" y="96"/>
                  <a:pt x="40" y="96"/>
                </a:cubicBezTo>
                <a:cubicBezTo>
                  <a:pt x="40" y="100"/>
                  <a:pt x="44" y="104"/>
                  <a:pt x="48" y="104"/>
                </a:cubicBezTo>
                <a:cubicBezTo>
                  <a:pt x="72" y="104"/>
                  <a:pt x="72" y="104"/>
                  <a:pt x="72" y="104"/>
                </a:cubicBezTo>
                <a:cubicBezTo>
                  <a:pt x="72" y="128"/>
                  <a:pt x="72" y="128"/>
                  <a:pt x="72" y="128"/>
                </a:cubicBezTo>
                <a:cubicBezTo>
                  <a:pt x="72" y="132"/>
                  <a:pt x="76" y="136"/>
                  <a:pt x="80" y="136"/>
                </a:cubicBezTo>
                <a:cubicBezTo>
                  <a:pt x="96" y="136"/>
                  <a:pt x="96" y="136"/>
                  <a:pt x="96" y="136"/>
                </a:cubicBezTo>
                <a:cubicBezTo>
                  <a:pt x="100" y="136"/>
                  <a:pt x="104" y="132"/>
                  <a:pt x="104" y="128"/>
                </a:cubicBezTo>
                <a:cubicBezTo>
                  <a:pt x="104" y="104"/>
                  <a:pt x="104" y="104"/>
                  <a:pt x="104" y="104"/>
                </a:cubicBezTo>
                <a:cubicBezTo>
                  <a:pt x="128" y="104"/>
                  <a:pt x="128" y="104"/>
                  <a:pt x="128" y="104"/>
                </a:cubicBezTo>
                <a:cubicBezTo>
                  <a:pt x="132" y="104"/>
                  <a:pt x="136" y="100"/>
                  <a:pt x="136" y="96"/>
                </a:cubicBezTo>
                <a:cubicBezTo>
                  <a:pt x="136" y="80"/>
                  <a:pt x="136" y="80"/>
                  <a:pt x="136" y="80"/>
                </a:cubicBezTo>
                <a:cubicBezTo>
                  <a:pt x="136" y="76"/>
                  <a:pt x="132" y="72"/>
                  <a:pt x="128" y="72"/>
                </a:cubicBezTo>
                <a:moveTo>
                  <a:pt x="128" y="96"/>
                </a:moveTo>
                <a:cubicBezTo>
                  <a:pt x="96" y="96"/>
                  <a:pt x="96" y="96"/>
                  <a:pt x="96" y="96"/>
                </a:cubicBezTo>
                <a:cubicBezTo>
                  <a:pt x="96" y="128"/>
                  <a:pt x="96" y="128"/>
                  <a:pt x="96" y="128"/>
                </a:cubicBezTo>
                <a:cubicBezTo>
                  <a:pt x="80" y="128"/>
                  <a:pt x="80" y="128"/>
                  <a:pt x="80" y="128"/>
                </a:cubicBezTo>
                <a:cubicBezTo>
                  <a:pt x="80" y="96"/>
                  <a:pt x="80" y="96"/>
                  <a:pt x="80" y="96"/>
                </a:cubicBezTo>
                <a:cubicBezTo>
                  <a:pt x="48" y="96"/>
                  <a:pt x="48" y="96"/>
                  <a:pt x="48" y="96"/>
                </a:cubicBezTo>
                <a:cubicBezTo>
                  <a:pt x="48" y="80"/>
                  <a:pt x="48" y="80"/>
                  <a:pt x="48" y="80"/>
                </a:cubicBezTo>
                <a:cubicBezTo>
                  <a:pt x="80" y="80"/>
                  <a:pt x="80" y="80"/>
                  <a:pt x="80" y="80"/>
                </a:cubicBezTo>
                <a:cubicBezTo>
                  <a:pt x="80" y="48"/>
                  <a:pt x="80" y="48"/>
                  <a:pt x="80" y="48"/>
                </a:cubicBezTo>
                <a:cubicBezTo>
                  <a:pt x="96" y="48"/>
                  <a:pt x="96" y="48"/>
                  <a:pt x="96" y="48"/>
                </a:cubicBezTo>
                <a:cubicBezTo>
                  <a:pt x="96" y="80"/>
                  <a:pt x="96" y="80"/>
                  <a:pt x="96" y="80"/>
                </a:cubicBezTo>
                <a:cubicBezTo>
                  <a:pt x="128" y="80"/>
                  <a:pt x="128" y="80"/>
                  <a:pt x="128" y="80"/>
                </a:cubicBezTo>
                <a:lnTo>
                  <a:pt x="128" y="9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Montserrat Medium" panose="00000600000000000000" pitchFamily="2" charset="0"/>
            </a:endParaRPr>
          </a:p>
        </p:txBody>
      </p:sp>
      <p:sp>
        <p:nvSpPr>
          <p:cNvPr id="3345" name="TextBox 15">
            <a:extLst>
              <a:ext uri="{FF2B5EF4-FFF2-40B4-BE49-F238E27FC236}">
                <a16:creationId xmlns:a16="http://schemas.microsoft.com/office/drawing/2014/main" id="{D1032372-2A2F-3DC3-7703-B4F797934750}"/>
              </a:ext>
            </a:extLst>
          </p:cNvPr>
          <p:cNvSpPr txBox="1"/>
          <p:nvPr/>
        </p:nvSpPr>
        <p:spPr>
          <a:xfrm>
            <a:off x="3902604" y="10925835"/>
            <a:ext cx="1615782" cy="400110"/>
          </a:xfrm>
          <a:prstGeom prst="rect">
            <a:avLst/>
          </a:prstGeom>
          <a:noFill/>
        </p:spPr>
        <p:txBody>
          <a:bodyPr wrap="squar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7</a:t>
            </a:r>
          </a:p>
        </p:txBody>
      </p:sp>
      <p:sp>
        <p:nvSpPr>
          <p:cNvPr id="3346" name="TextBox 15">
            <a:extLst>
              <a:ext uri="{FF2B5EF4-FFF2-40B4-BE49-F238E27FC236}">
                <a16:creationId xmlns:a16="http://schemas.microsoft.com/office/drawing/2014/main" id="{2082698D-59BA-6B3B-AFD3-50927839F71B}"/>
              </a:ext>
            </a:extLst>
          </p:cNvPr>
          <p:cNvSpPr txBox="1"/>
          <p:nvPr/>
        </p:nvSpPr>
        <p:spPr>
          <a:xfrm>
            <a:off x="3925374" y="12310224"/>
            <a:ext cx="1615782" cy="400110"/>
          </a:xfrm>
          <a:prstGeom prst="rect">
            <a:avLst/>
          </a:prstGeom>
          <a:noFill/>
        </p:spPr>
        <p:txBody>
          <a:bodyPr wrap="square" rtlCol="0" anchor="t" anchorCtr="0">
            <a:spAutoFit/>
          </a:bodyPr>
          <a:lstStyle/>
          <a:p>
            <a:r>
              <a:rPr lang="en-US" sz="2000">
                <a:solidFill>
                  <a:srgbClr val="FFFFFF"/>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7</a:t>
            </a:r>
          </a:p>
        </p:txBody>
      </p:sp>
      <p:sp>
        <p:nvSpPr>
          <p:cNvPr id="3347" name="TextBox 15">
            <a:extLst>
              <a:ext uri="{FF2B5EF4-FFF2-40B4-BE49-F238E27FC236}">
                <a16:creationId xmlns:a16="http://schemas.microsoft.com/office/drawing/2014/main" id="{E2C9F09A-F395-1F54-9CD4-13BC88B77279}"/>
              </a:ext>
            </a:extLst>
          </p:cNvPr>
          <p:cNvSpPr txBox="1"/>
          <p:nvPr/>
        </p:nvSpPr>
        <p:spPr>
          <a:xfrm>
            <a:off x="9743053" y="12398152"/>
            <a:ext cx="1604717" cy="369332"/>
          </a:xfrm>
          <a:prstGeom prst="rect">
            <a:avLst/>
          </a:prstGeom>
          <a:noFill/>
        </p:spPr>
        <p:txBody>
          <a:bodyPr wrap="square" rtlCol="0" anchor="t" anchorCtr="0">
            <a:spAutoFit/>
          </a:bodyPr>
          <a:lstStyle/>
          <a:p>
            <a:pPr algn="ctr"/>
            <a:r>
              <a:rPr lang="en-US" sz="18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8</a:t>
            </a:r>
          </a:p>
        </p:txBody>
      </p:sp>
      <p:sp>
        <p:nvSpPr>
          <p:cNvPr id="3357" name="TextBox 15">
            <a:extLst>
              <a:ext uri="{FF2B5EF4-FFF2-40B4-BE49-F238E27FC236}">
                <a16:creationId xmlns:a16="http://schemas.microsoft.com/office/drawing/2014/main" id="{C0976D39-2519-7CB5-13F4-178E1D85AB19}"/>
              </a:ext>
            </a:extLst>
          </p:cNvPr>
          <p:cNvSpPr txBox="1"/>
          <p:nvPr/>
        </p:nvSpPr>
        <p:spPr>
          <a:xfrm>
            <a:off x="9902044" y="11023846"/>
            <a:ext cx="1615782" cy="400110"/>
          </a:xfrm>
          <a:prstGeom prst="rect">
            <a:avLst/>
          </a:prstGeom>
          <a:noFill/>
        </p:spPr>
        <p:txBody>
          <a:bodyPr wrap="square" rtlCol="0" anchor="t" anchorCtr="0">
            <a:spAutoFit/>
          </a:bodyPr>
          <a:lstStyle/>
          <a:p>
            <a:r>
              <a:rPr lang="en-US" sz="2000" kern="1200">
                <a:solidFill>
                  <a:schemeClr val="tx1"/>
                </a:solidFill>
                <a:effectLst>
                  <a:outerShdw blurRad="38100" dist="38100" dir="2700000" algn="tl">
                    <a:srgbClr val="000000">
                      <a:alpha val="43137"/>
                    </a:srgbClr>
                  </a:outerShdw>
                </a:effectLst>
                <a:latin typeface="Montserrat Medium" panose="00000600000000000000" pitchFamily="2" charset="0"/>
                <a:ea typeface="Open Sans Light" panose="020B0306030504020204" pitchFamily="34" charset="0"/>
                <a:cs typeface="Poppins SemiBold" pitchFamily="2" charset="77"/>
              </a:rPr>
              <a:t>META: 4</a:t>
            </a:r>
          </a:p>
        </p:txBody>
      </p:sp>
      <p:grpSp>
        <p:nvGrpSpPr>
          <p:cNvPr id="2" name="Grupo 1">
            <a:extLst>
              <a:ext uri="{FF2B5EF4-FFF2-40B4-BE49-F238E27FC236}">
                <a16:creationId xmlns:a16="http://schemas.microsoft.com/office/drawing/2014/main" id="{F588CFD0-D7C4-E54D-E8E8-D47B33D2B034}"/>
              </a:ext>
            </a:extLst>
          </p:cNvPr>
          <p:cNvGrpSpPr/>
          <p:nvPr/>
        </p:nvGrpSpPr>
        <p:grpSpPr>
          <a:xfrm>
            <a:off x="3817944" y="3143779"/>
            <a:ext cx="8453904" cy="1349094"/>
            <a:chOff x="3817944" y="3143779"/>
            <a:chExt cx="8453904" cy="1349094"/>
          </a:xfrm>
        </p:grpSpPr>
        <p:sp>
          <p:nvSpPr>
            <p:cNvPr id="54" name="Rounded Rectangle 12">
              <a:extLst>
                <a:ext uri="{FF2B5EF4-FFF2-40B4-BE49-F238E27FC236}">
                  <a16:creationId xmlns:a16="http://schemas.microsoft.com/office/drawing/2014/main" id="{BD00595D-11DD-FE37-C497-42453D4555AA}"/>
                </a:ext>
              </a:extLst>
            </p:cNvPr>
            <p:cNvSpPr/>
            <p:nvPr/>
          </p:nvSpPr>
          <p:spPr>
            <a:xfrm>
              <a:off x="4198173" y="3143779"/>
              <a:ext cx="7862207" cy="1349094"/>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ontserrat Medium" panose="00000600000000000000" pitchFamily="2" charset="0"/>
              </a:endParaRPr>
            </a:p>
          </p:txBody>
        </p:sp>
        <p:sp>
          <p:nvSpPr>
            <p:cNvPr id="56" name="TextBox 15">
              <a:extLst>
                <a:ext uri="{FF2B5EF4-FFF2-40B4-BE49-F238E27FC236}">
                  <a16:creationId xmlns:a16="http://schemas.microsoft.com/office/drawing/2014/main" id="{3A006522-1C9D-FEFB-8EDB-9D0C2A773025}"/>
                </a:ext>
              </a:extLst>
            </p:cNvPr>
            <p:cNvSpPr txBox="1"/>
            <p:nvPr/>
          </p:nvSpPr>
          <p:spPr>
            <a:xfrm>
              <a:off x="5780828" y="3246134"/>
              <a:ext cx="1630757" cy="830997"/>
            </a:xfrm>
            <a:prstGeom prst="rect">
              <a:avLst/>
            </a:prstGeom>
            <a:noFill/>
          </p:spPr>
          <p:txBody>
            <a:bodyPr wrap="square" rtlCol="0" anchor="t" anchorCtr="0">
              <a:spAutoFit/>
            </a:bodyPr>
            <a:lstStyle/>
            <a:p>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cs typeface="Poppins" pitchFamily="2" charset="77"/>
                </a:rPr>
                <a:t>68%</a:t>
              </a:r>
            </a:p>
          </p:txBody>
        </p:sp>
        <p:sp>
          <p:nvSpPr>
            <p:cNvPr id="58" name="TextBox 15">
              <a:extLst>
                <a:ext uri="{FF2B5EF4-FFF2-40B4-BE49-F238E27FC236}">
                  <a16:creationId xmlns:a16="http://schemas.microsoft.com/office/drawing/2014/main" id="{D45C1671-D666-9C94-ED46-0726F35A4043}"/>
                </a:ext>
              </a:extLst>
            </p:cNvPr>
            <p:cNvSpPr txBox="1"/>
            <p:nvPr/>
          </p:nvSpPr>
          <p:spPr>
            <a:xfrm>
              <a:off x="7106801" y="3430086"/>
              <a:ext cx="5165047" cy="830997"/>
            </a:xfrm>
            <a:prstGeom prst="rect">
              <a:avLst/>
            </a:prstGeom>
            <a:noFill/>
          </p:spPr>
          <p:txBody>
            <a:bodyPr wrap="square" rtlCol="0" anchor="t" anchorCtr="0">
              <a:spAutoFit/>
            </a:bodyPr>
            <a:lstStyle/>
            <a:p>
              <a:pPr algn="ct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personal con </a:t>
              </a:r>
            </a:p>
            <a:p>
              <a:pPr algn="ct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+50 horas de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capacitación</a:t>
              </a:r>
              <a:endPar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3343" name="TextBox 15">
              <a:extLst>
                <a:ext uri="{FF2B5EF4-FFF2-40B4-BE49-F238E27FC236}">
                  <a16:creationId xmlns:a16="http://schemas.microsoft.com/office/drawing/2014/main" id="{62F76827-3A62-0F1B-A07C-EA457187B337}"/>
                </a:ext>
              </a:extLst>
            </p:cNvPr>
            <p:cNvSpPr txBox="1"/>
            <p:nvPr/>
          </p:nvSpPr>
          <p:spPr>
            <a:xfrm>
              <a:off x="3817944" y="3968720"/>
              <a:ext cx="5345464" cy="461665"/>
            </a:xfrm>
            <a:prstGeom prst="rect">
              <a:avLst/>
            </a:prstGeom>
            <a:noFill/>
          </p:spPr>
          <p:txBody>
            <a:bodyPr wrap="square" rtlCol="0" anchor="t" anchorCtr="0">
              <a:spAutoFit/>
            </a:bodyPr>
            <a:lstStyle/>
            <a:p>
              <a:pPr algn="ct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84 personas</a:t>
              </a:r>
            </a:p>
          </p:txBody>
        </p:sp>
        <p:grpSp>
          <p:nvGrpSpPr>
            <p:cNvPr id="3358" name="Google Shape;11186;p120">
              <a:extLst>
                <a:ext uri="{FF2B5EF4-FFF2-40B4-BE49-F238E27FC236}">
                  <a16:creationId xmlns:a16="http://schemas.microsoft.com/office/drawing/2014/main" id="{53087E85-1652-C653-AD2A-D9F9319E912F}"/>
                </a:ext>
              </a:extLst>
            </p:cNvPr>
            <p:cNvGrpSpPr/>
            <p:nvPr/>
          </p:nvGrpSpPr>
          <p:grpSpPr>
            <a:xfrm>
              <a:off x="4476738" y="3432970"/>
              <a:ext cx="735871" cy="758869"/>
              <a:chOff x="-5971525" y="3273750"/>
              <a:chExt cx="292250" cy="290650"/>
            </a:xfrm>
            <a:solidFill>
              <a:schemeClr val="accent2"/>
            </a:solidFill>
          </p:grpSpPr>
          <p:sp>
            <p:nvSpPr>
              <p:cNvPr id="3359" name="Google Shape;11187;p120">
                <a:extLst>
                  <a:ext uri="{FF2B5EF4-FFF2-40B4-BE49-F238E27FC236}">
                    <a16:creationId xmlns:a16="http://schemas.microsoft.com/office/drawing/2014/main" id="{99051550-AABA-DEF4-21BA-2FF31E03F3C7}"/>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360" name="Google Shape;11188;p120">
                <a:extLst>
                  <a:ext uri="{FF2B5EF4-FFF2-40B4-BE49-F238E27FC236}">
                    <a16:creationId xmlns:a16="http://schemas.microsoft.com/office/drawing/2014/main" id="{40FA7365-7251-0103-F42C-9763725756D6}"/>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grpSp>
      </p:grpSp>
      <p:grpSp>
        <p:nvGrpSpPr>
          <p:cNvPr id="3361" name="Google Shape;9084;p116">
            <a:extLst>
              <a:ext uri="{FF2B5EF4-FFF2-40B4-BE49-F238E27FC236}">
                <a16:creationId xmlns:a16="http://schemas.microsoft.com/office/drawing/2014/main" id="{88183C1E-2400-8019-656D-314BF3932E37}"/>
              </a:ext>
            </a:extLst>
          </p:cNvPr>
          <p:cNvGrpSpPr/>
          <p:nvPr/>
        </p:nvGrpSpPr>
        <p:grpSpPr>
          <a:xfrm>
            <a:off x="8858352" y="11945685"/>
            <a:ext cx="521773" cy="663572"/>
            <a:chOff x="-62148800" y="3377700"/>
            <a:chExt cx="311125" cy="316750"/>
          </a:xfrm>
          <a:solidFill>
            <a:schemeClr val="tx1"/>
          </a:solidFill>
        </p:grpSpPr>
        <p:sp>
          <p:nvSpPr>
            <p:cNvPr id="3362" name="Google Shape;9085;p116">
              <a:extLst>
                <a:ext uri="{FF2B5EF4-FFF2-40B4-BE49-F238E27FC236}">
                  <a16:creationId xmlns:a16="http://schemas.microsoft.com/office/drawing/2014/main" id="{9E835336-11D8-8FC5-6F4F-DDB48E78327C}"/>
                </a:ext>
              </a:extLst>
            </p:cNvPr>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latin typeface="Montserrat Medium" panose="00000600000000000000" pitchFamily="2" charset="0"/>
              </a:endParaRPr>
            </a:p>
          </p:txBody>
        </p:sp>
        <p:sp>
          <p:nvSpPr>
            <p:cNvPr id="3363" name="Google Shape;9086;p116">
              <a:extLst>
                <a:ext uri="{FF2B5EF4-FFF2-40B4-BE49-F238E27FC236}">
                  <a16:creationId xmlns:a16="http://schemas.microsoft.com/office/drawing/2014/main" id="{96B8A1C2-AE8E-5CBF-67EF-1C0EAE1E6DC9}"/>
                </a:ext>
              </a:extLst>
            </p:cNvPr>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latin typeface="Montserrat Medium" panose="00000600000000000000" pitchFamily="2" charset="0"/>
              </a:endParaRPr>
            </a:p>
          </p:txBody>
        </p:sp>
      </p:grpSp>
      <p:sp>
        <p:nvSpPr>
          <p:cNvPr id="3364" name="TextBox 214">
            <a:extLst>
              <a:ext uri="{FF2B5EF4-FFF2-40B4-BE49-F238E27FC236}">
                <a16:creationId xmlns:a16="http://schemas.microsoft.com/office/drawing/2014/main" id="{8E264898-C81D-40D6-8DB2-EE57D5253E81}"/>
              </a:ext>
            </a:extLst>
          </p:cNvPr>
          <p:cNvSpPr txBox="1"/>
          <p:nvPr/>
        </p:nvSpPr>
        <p:spPr>
          <a:xfrm>
            <a:off x="9404148" y="471507"/>
            <a:ext cx="13958211"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Gerencia de Recursos Humanos</a:t>
            </a:r>
            <a:endParaRPr lang="es-419" sz="5400" b="0">
              <a:solidFill>
                <a:schemeClr val="tx2"/>
              </a:solidFill>
              <a:latin typeface="Kanit ExtraBold"/>
              <a:cs typeface="Kanit ExtraBold"/>
              <a:sym typeface="Baloo 2 ExtraBold"/>
            </a:endParaRPr>
          </a:p>
        </p:txBody>
      </p:sp>
      <p:sp>
        <p:nvSpPr>
          <p:cNvPr id="3365" name="TextBox 214">
            <a:extLst>
              <a:ext uri="{FF2B5EF4-FFF2-40B4-BE49-F238E27FC236}">
                <a16:creationId xmlns:a16="http://schemas.microsoft.com/office/drawing/2014/main" id="{E2B8B6DE-4F93-E002-F423-045E33331620}"/>
              </a:ext>
            </a:extLst>
          </p:cNvPr>
          <p:cNvSpPr txBox="1"/>
          <p:nvPr/>
        </p:nvSpPr>
        <p:spPr>
          <a:xfrm>
            <a:off x="12254417" y="1160036"/>
            <a:ext cx="11075286"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3366" name="TextBox 15">
            <a:extLst>
              <a:ext uri="{FF2B5EF4-FFF2-40B4-BE49-F238E27FC236}">
                <a16:creationId xmlns:a16="http://schemas.microsoft.com/office/drawing/2014/main" id="{5328C904-C754-2F7E-D6C7-32391C97AFB7}"/>
              </a:ext>
            </a:extLst>
          </p:cNvPr>
          <p:cNvSpPr txBox="1"/>
          <p:nvPr/>
        </p:nvSpPr>
        <p:spPr>
          <a:xfrm>
            <a:off x="4833601" y="10436363"/>
            <a:ext cx="3564905" cy="830997"/>
          </a:xfrm>
          <a:prstGeom prst="rect">
            <a:avLst/>
          </a:prstGeom>
          <a:noFill/>
        </p:spPr>
        <p:txBody>
          <a:bodyPr wrap="square" rtlCol="0" anchor="t" anchorCtr="0">
            <a:spAutoFit/>
          </a:bodyPr>
          <a:lstStyle/>
          <a:p>
            <a:pPr algn="ctr"/>
            <a:r>
              <a:rPr lang="en-US" sz="2400" err="1">
                <a:solidFill>
                  <a:schemeClr val="accent2"/>
                </a:solidFill>
                <a:latin typeface="Montserrat Medium" panose="00000600000000000000" pitchFamily="2" charset="0"/>
              </a:rPr>
              <a:t>Campañas</a:t>
            </a:r>
            <a:r>
              <a:rPr lang="en-US" sz="2400">
                <a:solidFill>
                  <a:schemeClr val="accent2"/>
                </a:solidFill>
                <a:latin typeface="Montserrat Medium" panose="00000600000000000000" pitchFamily="2" charset="0"/>
              </a:rPr>
              <a:t> </a:t>
            </a:r>
          </a:p>
          <a:p>
            <a:pPr algn="ctr"/>
            <a:r>
              <a:rPr lang="en-US" sz="2400">
                <a:solidFill>
                  <a:schemeClr val="accent2"/>
                </a:solidFill>
                <a:latin typeface="Montserrat Medium" panose="00000600000000000000" pitchFamily="2" charset="0"/>
              </a:rPr>
              <a:t>de </a:t>
            </a:r>
            <a:r>
              <a:rPr lang="en-US" sz="2400" err="1">
                <a:solidFill>
                  <a:schemeClr val="accent2"/>
                </a:solidFill>
                <a:latin typeface="Montserrat Medium" panose="00000600000000000000" pitchFamily="2" charset="0"/>
              </a:rPr>
              <a:t>salud</a:t>
            </a:r>
            <a:endParaRPr lang="en-US" sz="2400">
              <a:solidFill>
                <a:schemeClr val="accent2"/>
              </a:solidFill>
              <a:latin typeface="Montserrat Medium" panose="00000600000000000000" pitchFamily="2" charset="0"/>
            </a:endParaRPr>
          </a:p>
        </p:txBody>
      </p:sp>
      <p:sp>
        <p:nvSpPr>
          <p:cNvPr id="3367" name="TextBox 15">
            <a:extLst>
              <a:ext uri="{FF2B5EF4-FFF2-40B4-BE49-F238E27FC236}">
                <a16:creationId xmlns:a16="http://schemas.microsoft.com/office/drawing/2014/main" id="{63A862B7-D21C-3718-0312-B6F171FA7C27}"/>
              </a:ext>
            </a:extLst>
          </p:cNvPr>
          <p:cNvSpPr txBox="1"/>
          <p:nvPr/>
        </p:nvSpPr>
        <p:spPr>
          <a:xfrm>
            <a:off x="4931310" y="11981354"/>
            <a:ext cx="3564905" cy="461665"/>
          </a:xfrm>
          <a:prstGeom prst="rect">
            <a:avLst/>
          </a:prstGeom>
          <a:noFill/>
        </p:spPr>
        <p:txBody>
          <a:bodyPr wrap="square" rtlCol="0" anchor="t" anchorCtr="0">
            <a:spAutoFit/>
          </a:bodyPr>
          <a:lstStyle/>
          <a:p>
            <a:pPr algn="ctr"/>
            <a:r>
              <a:rPr lang="en-US" sz="2400" err="1">
                <a:solidFill>
                  <a:schemeClr val="accent2"/>
                </a:solidFill>
                <a:latin typeface="Montserrat Medium" panose="00000600000000000000" pitchFamily="2" charset="0"/>
              </a:rPr>
              <a:t>Charlas</a:t>
            </a:r>
            <a:r>
              <a:rPr lang="en-US" sz="2400">
                <a:solidFill>
                  <a:schemeClr val="accent2"/>
                </a:solidFill>
                <a:latin typeface="Montserrat Medium" panose="00000600000000000000" pitchFamily="2" charset="0"/>
              </a:rPr>
              <a:t> de </a:t>
            </a:r>
            <a:r>
              <a:rPr lang="en-US" sz="2400" err="1">
                <a:solidFill>
                  <a:schemeClr val="accent2"/>
                </a:solidFill>
                <a:latin typeface="Montserrat Medium" panose="00000600000000000000" pitchFamily="2" charset="0"/>
              </a:rPr>
              <a:t>salud</a:t>
            </a:r>
            <a:endParaRPr lang="en-US" sz="2400">
              <a:solidFill>
                <a:schemeClr val="accent2"/>
              </a:solidFill>
              <a:latin typeface="Montserrat Medium" panose="00000600000000000000" pitchFamily="2" charset="0"/>
            </a:endParaRPr>
          </a:p>
        </p:txBody>
      </p:sp>
      <p:sp>
        <p:nvSpPr>
          <p:cNvPr id="3368" name="TextBox 15">
            <a:extLst>
              <a:ext uri="{FF2B5EF4-FFF2-40B4-BE49-F238E27FC236}">
                <a16:creationId xmlns:a16="http://schemas.microsoft.com/office/drawing/2014/main" id="{41E5F1E1-CF41-BB87-6C34-30F5A3CC5530}"/>
              </a:ext>
            </a:extLst>
          </p:cNvPr>
          <p:cNvSpPr txBox="1"/>
          <p:nvPr/>
        </p:nvSpPr>
        <p:spPr>
          <a:xfrm>
            <a:off x="10947400" y="10247891"/>
            <a:ext cx="3976268" cy="1200329"/>
          </a:xfrm>
          <a:prstGeom prst="rect">
            <a:avLst/>
          </a:prstGeom>
          <a:noFill/>
        </p:spPr>
        <p:txBody>
          <a:bodyPr wrap="square" rtlCol="0" anchor="t" anchorCtr="0">
            <a:spAutoFit/>
          </a:bodyPr>
          <a:lstStyle/>
          <a:p>
            <a:pPr algn="ctr"/>
            <a:r>
              <a:rPr lang="en-US" sz="2400" err="1">
                <a:solidFill>
                  <a:schemeClr val="tx1"/>
                </a:solidFill>
                <a:latin typeface="Montserrat Medium" panose="00000600000000000000" pitchFamily="2" charset="0"/>
              </a:rPr>
              <a:t>Actividades</a:t>
            </a:r>
            <a:r>
              <a:rPr lang="en-US" sz="2400">
                <a:solidFill>
                  <a:schemeClr val="tx1"/>
                </a:solidFill>
                <a:latin typeface="Montserrat Medium" panose="00000600000000000000" pitchFamily="2" charset="0"/>
              </a:rPr>
              <a:t> </a:t>
            </a:r>
            <a:r>
              <a:rPr lang="en-US" sz="2400" err="1">
                <a:solidFill>
                  <a:schemeClr val="tx1"/>
                </a:solidFill>
                <a:latin typeface="Montserrat Medium" panose="00000600000000000000" pitchFamily="2" charset="0"/>
              </a:rPr>
              <a:t>Programa</a:t>
            </a:r>
            <a:r>
              <a:rPr lang="en-US" sz="2400">
                <a:solidFill>
                  <a:schemeClr val="tx1"/>
                </a:solidFill>
                <a:latin typeface="Montserrat Medium" panose="00000600000000000000" pitchFamily="2" charset="0"/>
              </a:rPr>
              <a:t> </a:t>
            </a:r>
            <a:r>
              <a:rPr lang="en-US" sz="2400" err="1">
                <a:solidFill>
                  <a:schemeClr val="tx1"/>
                </a:solidFill>
                <a:latin typeface="Montserrat Medium" panose="00000600000000000000" pitchFamily="2" charset="0"/>
              </a:rPr>
              <a:t>Prevención</a:t>
            </a:r>
            <a:r>
              <a:rPr lang="en-US" sz="2400">
                <a:solidFill>
                  <a:schemeClr val="tx1"/>
                </a:solidFill>
                <a:latin typeface="Montserrat Medium" panose="00000600000000000000" pitchFamily="2" charset="0"/>
              </a:rPr>
              <a:t> </a:t>
            </a:r>
            <a:r>
              <a:rPr lang="en-US" sz="2400" err="1">
                <a:solidFill>
                  <a:schemeClr val="tx1"/>
                </a:solidFill>
                <a:latin typeface="Montserrat Medium" panose="00000600000000000000" pitchFamily="2" charset="0"/>
              </a:rPr>
              <a:t>Riesgos</a:t>
            </a:r>
            <a:r>
              <a:rPr lang="en-US" sz="2400">
                <a:solidFill>
                  <a:schemeClr val="tx1"/>
                </a:solidFill>
                <a:latin typeface="Montserrat Medium" panose="00000600000000000000" pitchFamily="2" charset="0"/>
              </a:rPr>
              <a:t> </a:t>
            </a:r>
            <a:r>
              <a:rPr lang="en-US" sz="2400" err="1">
                <a:solidFill>
                  <a:schemeClr val="tx1"/>
                </a:solidFill>
                <a:latin typeface="Montserrat Medium" panose="00000600000000000000" pitchFamily="2" charset="0"/>
              </a:rPr>
              <a:t>Psicosociales</a:t>
            </a:r>
            <a:endParaRPr lang="en-US" sz="2400">
              <a:solidFill>
                <a:schemeClr val="tx1"/>
              </a:solidFill>
              <a:latin typeface="Montserrat Medium" panose="00000600000000000000" pitchFamily="2" charset="0"/>
            </a:endParaRPr>
          </a:p>
        </p:txBody>
      </p:sp>
      <p:sp>
        <p:nvSpPr>
          <p:cNvPr id="3369" name="TextBox 15">
            <a:extLst>
              <a:ext uri="{FF2B5EF4-FFF2-40B4-BE49-F238E27FC236}">
                <a16:creationId xmlns:a16="http://schemas.microsoft.com/office/drawing/2014/main" id="{5A72932C-CBA0-D9E1-CCFF-E0EF41C05B43}"/>
              </a:ext>
            </a:extLst>
          </p:cNvPr>
          <p:cNvSpPr txBox="1"/>
          <p:nvPr/>
        </p:nvSpPr>
        <p:spPr>
          <a:xfrm>
            <a:off x="11033147" y="11866416"/>
            <a:ext cx="3976268" cy="830997"/>
          </a:xfrm>
          <a:prstGeom prst="rect">
            <a:avLst/>
          </a:prstGeom>
          <a:noFill/>
        </p:spPr>
        <p:txBody>
          <a:bodyPr wrap="square" rtlCol="0" anchor="t" anchorCtr="0">
            <a:spAutoFit/>
          </a:bodyPr>
          <a:lstStyle/>
          <a:p>
            <a:pPr algn="ctr"/>
            <a:r>
              <a:rPr lang="en-US" sz="2400">
                <a:solidFill>
                  <a:schemeClr val="tx1"/>
                </a:solidFill>
                <a:latin typeface="Montserrat Medium" panose="00000600000000000000" pitchFamily="2" charset="0"/>
              </a:rPr>
              <a:t>Nivel de </a:t>
            </a:r>
            <a:r>
              <a:rPr lang="en-US" sz="2400" err="1">
                <a:solidFill>
                  <a:schemeClr val="tx1"/>
                </a:solidFill>
                <a:latin typeface="Montserrat Medium" panose="00000600000000000000" pitchFamily="2" charset="0"/>
              </a:rPr>
              <a:t>satisfacción</a:t>
            </a:r>
            <a:r>
              <a:rPr lang="en-US" sz="2400">
                <a:solidFill>
                  <a:schemeClr val="tx1"/>
                </a:solidFill>
                <a:latin typeface="Montserrat Medium" panose="00000600000000000000" pitchFamily="2" charset="0"/>
              </a:rPr>
              <a:t> </a:t>
            </a:r>
            <a:r>
              <a:rPr lang="en-US" sz="2400" err="1">
                <a:solidFill>
                  <a:schemeClr val="tx1"/>
                </a:solidFill>
                <a:latin typeface="Montserrat Medium" panose="00000600000000000000" pitchFamily="2" charset="0"/>
              </a:rPr>
              <a:t>Clínica</a:t>
            </a:r>
            <a:r>
              <a:rPr lang="en-US" sz="2400">
                <a:solidFill>
                  <a:schemeClr val="tx1"/>
                </a:solidFill>
                <a:latin typeface="Montserrat Medium" panose="00000600000000000000" pitchFamily="2" charset="0"/>
              </a:rPr>
              <a:t> </a:t>
            </a:r>
            <a:r>
              <a:rPr lang="en-US" sz="2400" err="1">
                <a:solidFill>
                  <a:schemeClr val="tx1"/>
                </a:solidFill>
                <a:latin typeface="Montserrat Medium" panose="00000600000000000000" pitchFamily="2" charset="0"/>
              </a:rPr>
              <a:t>Empresarial</a:t>
            </a:r>
            <a:endParaRPr lang="en-US" sz="2400">
              <a:solidFill>
                <a:schemeClr val="tx1"/>
              </a:solidFill>
              <a:latin typeface="Montserrat Medium" panose="00000600000000000000" pitchFamily="2" charset="0"/>
            </a:endParaRPr>
          </a:p>
        </p:txBody>
      </p:sp>
    </p:spTree>
    <p:extLst>
      <p:ext uri="{BB962C8B-B14F-4D97-AF65-F5344CB8AC3E}">
        <p14:creationId xmlns:p14="http://schemas.microsoft.com/office/powerpoint/2010/main" val="1061197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468608" y="5747646"/>
            <a:ext cx="22298495" cy="2174634"/>
          </a:xfrm>
          <a:prstGeom prst="rect">
            <a:avLst/>
          </a:prstGeom>
        </p:spPr>
        <p:txBody>
          <a:bodyPr spcFirstLastPara="1" wrap="square" lIns="239938" tIns="243737" rIns="239938" bIns="243737" anchor="t" anchorCtr="0">
            <a:noAutofit/>
          </a:bodyPr>
          <a:lstStyle/>
          <a:p>
            <a:r>
              <a:rPr lang="en" sz="11000">
                <a:solidFill>
                  <a:schemeClr val="tx2"/>
                </a:solidFill>
              </a:rPr>
              <a:t>ADQUISICIONES y CONTRATACIONES</a:t>
            </a:r>
            <a:endParaRPr sz="110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1090889" y="4133082"/>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Gerencia de</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2065070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2" name="TextBox 214">
            <a:extLst>
              <a:ext uri="{FF2B5EF4-FFF2-40B4-BE49-F238E27FC236}">
                <a16:creationId xmlns:a16="http://schemas.microsoft.com/office/drawing/2014/main" id="{9BC6E624-5F69-7684-9901-062AC41DB02C}"/>
              </a:ext>
            </a:extLst>
          </p:cNvPr>
          <p:cNvSpPr txBox="1"/>
          <p:nvPr/>
        </p:nvSpPr>
        <p:spPr>
          <a:xfrm>
            <a:off x="5200650" y="1119643"/>
            <a:ext cx="1826877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Gerencia de Adquisiciones y Contrataciones</a:t>
            </a:r>
            <a:endParaRPr lang="es-419" sz="5400" b="0">
              <a:solidFill>
                <a:schemeClr val="tx2"/>
              </a:solidFill>
              <a:latin typeface="Kanit ExtraBold"/>
              <a:cs typeface="Kanit ExtraBold"/>
              <a:sym typeface="Baloo 2 ExtraBold"/>
            </a:endParaRPr>
          </a:p>
        </p:txBody>
      </p:sp>
      <p:sp>
        <p:nvSpPr>
          <p:cNvPr id="3" name="TextBox 214">
            <a:extLst>
              <a:ext uri="{FF2B5EF4-FFF2-40B4-BE49-F238E27FC236}">
                <a16:creationId xmlns:a16="http://schemas.microsoft.com/office/drawing/2014/main" id="{B8E14CA4-7A15-AB1F-DC72-EE8A6D213995}"/>
              </a:ext>
            </a:extLst>
          </p:cNvPr>
          <p:cNvSpPr txBox="1"/>
          <p:nvPr/>
        </p:nvSpPr>
        <p:spPr>
          <a:xfrm>
            <a:off x="11362273" y="1904755"/>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5" name="Rounded Rectangle 13">
            <a:extLst>
              <a:ext uri="{FF2B5EF4-FFF2-40B4-BE49-F238E27FC236}">
                <a16:creationId xmlns:a16="http://schemas.microsoft.com/office/drawing/2014/main" id="{AB759F02-0C5D-7914-691F-CAFB4E6C0B82}"/>
              </a:ext>
            </a:extLst>
          </p:cNvPr>
          <p:cNvSpPr/>
          <p:nvPr/>
        </p:nvSpPr>
        <p:spPr>
          <a:xfrm>
            <a:off x="16316326" y="3857297"/>
            <a:ext cx="7487314" cy="1308940"/>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Montserrat Medium" panose="00000600000000000000" pitchFamily="2" charset="0"/>
            </a:endParaRPr>
          </a:p>
        </p:txBody>
      </p:sp>
      <p:sp>
        <p:nvSpPr>
          <p:cNvPr id="6" name="TextBox 19">
            <a:extLst>
              <a:ext uri="{FF2B5EF4-FFF2-40B4-BE49-F238E27FC236}">
                <a16:creationId xmlns:a16="http://schemas.microsoft.com/office/drawing/2014/main" id="{E3584934-B5CC-D9D5-20C9-F58887D3DA38}"/>
              </a:ext>
            </a:extLst>
          </p:cNvPr>
          <p:cNvSpPr txBox="1"/>
          <p:nvPr/>
        </p:nvSpPr>
        <p:spPr>
          <a:xfrm>
            <a:off x="17828988" y="3960789"/>
            <a:ext cx="1599801" cy="769441"/>
          </a:xfrm>
          <a:prstGeom prst="rect">
            <a:avLst/>
          </a:prstGeom>
          <a:noFill/>
        </p:spPr>
        <p:txBody>
          <a:bodyPr wrap="square" lIns="91440" tIns="45720" rIns="91440" bIns="45720" rtlCol="0" anchor="t" anchorCtr="0">
            <a:spAutoFit/>
          </a:bodyPr>
          <a:lstStyle/>
          <a:p>
            <a:pPr>
              <a:defRPr/>
            </a:pPr>
            <a:r>
              <a:rPr lang="en-US" sz="4400">
                <a:solidFill>
                  <a:srgbClr val="FFFFFF"/>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85%</a:t>
            </a:r>
          </a:p>
        </p:txBody>
      </p:sp>
      <p:sp>
        <p:nvSpPr>
          <p:cNvPr id="7" name="TextBox 15">
            <a:extLst>
              <a:ext uri="{FF2B5EF4-FFF2-40B4-BE49-F238E27FC236}">
                <a16:creationId xmlns:a16="http://schemas.microsoft.com/office/drawing/2014/main" id="{1D6E6E47-7E3F-0184-BD3D-646DA2AFF12F}"/>
              </a:ext>
            </a:extLst>
          </p:cNvPr>
          <p:cNvSpPr txBox="1"/>
          <p:nvPr/>
        </p:nvSpPr>
        <p:spPr>
          <a:xfrm>
            <a:off x="18779646" y="4084661"/>
            <a:ext cx="5081144" cy="830997"/>
          </a:xfrm>
          <a:prstGeom prst="rect">
            <a:avLst/>
          </a:prstGeom>
          <a:noFill/>
        </p:spPr>
        <p:txBody>
          <a:bodyPr wrap="square" lIns="91440" tIns="45720" rIns="91440" bIns="45720" rtlCol="0" anchor="t" anchorCtr="0">
            <a:spAutoFit/>
          </a:bodyPr>
          <a:lstStyle/>
          <a:p>
            <a:pPr algn="ctr">
              <a:defRPr/>
            </a:pPr>
            <a:r>
              <a:rPr lang="es-SV" sz="2400">
                <a:solidFill>
                  <a:schemeClr val="accent2"/>
                </a:solidFill>
                <a:effectLst>
                  <a:outerShdw blurRad="38100" dist="38100" dir="2700000" algn="tl">
                    <a:srgbClr val="000000">
                      <a:alpha val="43137"/>
                    </a:srgbClr>
                  </a:outerShdw>
                </a:effectLst>
                <a:latin typeface="Montserrat Medium" panose="00000600000000000000" pitchFamily="2" charset="0"/>
              </a:rPr>
              <a:t>Porcentaje de garantías </a:t>
            </a:r>
          </a:p>
          <a:p>
            <a:pPr algn="ctr">
              <a:defRPr/>
            </a:pPr>
            <a:r>
              <a:rPr lang="es-SV" sz="2400">
                <a:solidFill>
                  <a:schemeClr val="accent2"/>
                </a:solidFill>
                <a:effectLst>
                  <a:outerShdw blurRad="38100" dist="38100" dir="2700000" algn="tl">
                    <a:srgbClr val="000000">
                      <a:alpha val="43137"/>
                    </a:srgbClr>
                  </a:outerShdw>
                </a:effectLst>
                <a:latin typeface="Montserrat Medium" panose="00000600000000000000" pitchFamily="2" charset="0"/>
              </a:rPr>
              <a:t>entregadas a tiempo</a:t>
            </a:r>
          </a:p>
        </p:txBody>
      </p:sp>
      <p:sp>
        <p:nvSpPr>
          <p:cNvPr id="8" name="Freeform 77">
            <a:extLst>
              <a:ext uri="{FF2B5EF4-FFF2-40B4-BE49-F238E27FC236}">
                <a16:creationId xmlns:a16="http://schemas.microsoft.com/office/drawing/2014/main" id="{2E7CBB5C-F44C-BCDA-4ABC-24525BE133BA}"/>
              </a:ext>
            </a:extLst>
          </p:cNvPr>
          <p:cNvSpPr>
            <a:spLocks noEditPoints="1"/>
          </p:cNvSpPr>
          <p:nvPr/>
        </p:nvSpPr>
        <p:spPr bwMode="auto">
          <a:xfrm>
            <a:off x="16598276" y="4099395"/>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a:defRPr/>
            </a:pPr>
            <a:endParaRPr lang="en-US">
              <a:latin typeface="Montserrat Medium" panose="00000600000000000000" pitchFamily="2" charset="0"/>
            </a:endParaRPr>
          </a:p>
        </p:txBody>
      </p:sp>
      <p:graphicFrame>
        <p:nvGraphicFramePr>
          <p:cNvPr id="9" name="Gráfico 8">
            <a:extLst>
              <a:ext uri="{FF2B5EF4-FFF2-40B4-BE49-F238E27FC236}">
                <a16:creationId xmlns:a16="http://schemas.microsoft.com/office/drawing/2014/main" id="{16B54280-32B2-FAFB-B0D3-251EBC9D08FE}"/>
              </a:ext>
            </a:extLst>
          </p:cNvPr>
          <p:cNvGraphicFramePr>
            <a:graphicFrameLocks/>
          </p:cNvGraphicFramePr>
          <p:nvPr>
            <p:extLst>
              <p:ext uri="{D42A27DB-BD31-4B8C-83A1-F6EECF244321}">
                <p14:modId xmlns:p14="http://schemas.microsoft.com/office/powerpoint/2010/main" val="1372734152"/>
              </p:ext>
            </p:extLst>
          </p:nvPr>
        </p:nvGraphicFramePr>
        <p:xfrm>
          <a:off x="2982192" y="4744422"/>
          <a:ext cx="12326747" cy="628369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52">
            <a:extLst>
              <a:ext uri="{FF2B5EF4-FFF2-40B4-BE49-F238E27FC236}">
                <a16:creationId xmlns:a16="http://schemas.microsoft.com/office/drawing/2014/main" id="{C2882B49-3DED-CDF1-FF3B-16E87527A176}"/>
              </a:ext>
            </a:extLst>
          </p:cNvPr>
          <p:cNvSpPr txBox="1"/>
          <p:nvPr/>
        </p:nvSpPr>
        <p:spPr>
          <a:xfrm>
            <a:off x="17893123" y="6494135"/>
            <a:ext cx="3939595" cy="523220"/>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MONTO EJECUTADO</a:t>
            </a:r>
          </a:p>
        </p:txBody>
      </p:sp>
      <p:graphicFrame>
        <p:nvGraphicFramePr>
          <p:cNvPr id="11" name="Chart 25">
            <a:extLst>
              <a:ext uri="{FF2B5EF4-FFF2-40B4-BE49-F238E27FC236}">
                <a16:creationId xmlns:a16="http://schemas.microsoft.com/office/drawing/2014/main" id="{F08ABEAA-04C9-1BBE-8C55-977FB8949DD9}"/>
              </a:ext>
            </a:extLst>
          </p:cNvPr>
          <p:cNvGraphicFramePr/>
          <p:nvPr>
            <p:extLst>
              <p:ext uri="{D42A27DB-BD31-4B8C-83A1-F6EECF244321}">
                <p14:modId xmlns:p14="http://schemas.microsoft.com/office/powerpoint/2010/main" val="3225843867"/>
              </p:ext>
            </p:extLst>
          </p:nvPr>
        </p:nvGraphicFramePr>
        <p:xfrm>
          <a:off x="14614862" y="7181886"/>
          <a:ext cx="9523796" cy="4622182"/>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upo 8">
            <a:extLst>
              <a:ext uri="{FF2B5EF4-FFF2-40B4-BE49-F238E27FC236}">
                <a16:creationId xmlns:a16="http://schemas.microsoft.com/office/drawing/2014/main" id="{EBF1D384-7FB5-5A32-0717-086A68678AD3}"/>
              </a:ext>
            </a:extLst>
          </p:cNvPr>
          <p:cNvGrpSpPr/>
          <p:nvPr/>
        </p:nvGrpSpPr>
        <p:grpSpPr>
          <a:xfrm>
            <a:off x="21804808" y="7061310"/>
            <a:ext cx="2436121" cy="867202"/>
            <a:chOff x="21808511" y="8707360"/>
            <a:chExt cx="2436121" cy="867202"/>
          </a:xfrm>
        </p:grpSpPr>
        <p:sp>
          <p:nvSpPr>
            <p:cNvPr id="13" name="TextBox 18">
              <a:extLst>
                <a:ext uri="{FF2B5EF4-FFF2-40B4-BE49-F238E27FC236}">
                  <a16:creationId xmlns:a16="http://schemas.microsoft.com/office/drawing/2014/main" id="{710AE1A8-BD78-2A50-15E5-7EF38E4EBFC7}"/>
                </a:ext>
              </a:extLst>
            </p:cNvPr>
            <p:cNvSpPr txBox="1"/>
            <p:nvPr/>
          </p:nvSpPr>
          <p:spPr>
            <a:xfrm>
              <a:off x="22679443" y="8707360"/>
              <a:ext cx="909223" cy="523220"/>
            </a:xfrm>
            <a:prstGeom prst="rect">
              <a:avLst/>
            </a:prstGeom>
            <a:noFill/>
          </p:spPr>
          <p:txBody>
            <a:bodyPr wrap="none" rtlCol="0" anchor="ctr" anchorCtr="0">
              <a:spAutoFit/>
            </a:bodyPr>
            <a:lstStyle/>
            <a:p>
              <a:pPr algn="ctr" defTabSz="1828434">
                <a:buClrTx/>
              </a:pPr>
              <a:r>
                <a:rPr lang="en-US" sz="2800" kern="1200">
                  <a:solidFill>
                    <a:schemeClr val="tx1"/>
                  </a:solidFill>
                  <a:latin typeface="Montserrat Medium" panose="00000600000000000000" pitchFamily="2" charset="0"/>
                  <a:cs typeface="Poppins" pitchFamily="2" charset="77"/>
                </a:rPr>
                <a:t>72%</a:t>
              </a:r>
            </a:p>
          </p:txBody>
        </p:sp>
        <p:sp>
          <p:nvSpPr>
            <p:cNvPr id="28" name="TextBox 15">
              <a:extLst>
                <a:ext uri="{FF2B5EF4-FFF2-40B4-BE49-F238E27FC236}">
                  <a16:creationId xmlns:a16="http://schemas.microsoft.com/office/drawing/2014/main" id="{8EC296A2-DF58-86AE-EF60-8A698CED2ED6}"/>
                </a:ext>
              </a:extLst>
            </p:cNvPr>
            <p:cNvSpPr txBox="1"/>
            <p:nvPr/>
          </p:nvSpPr>
          <p:spPr>
            <a:xfrm>
              <a:off x="21808511" y="9174452"/>
              <a:ext cx="2436121" cy="400110"/>
            </a:xfrm>
            <a:prstGeom prst="rect">
              <a:avLst/>
            </a:prstGeom>
            <a:noFill/>
          </p:spPr>
          <p:txBody>
            <a:bodyPr wrap="square" rtlCol="0" anchor="ctr" anchorCtr="0">
              <a:spAutoFit/>
            </a:bodyPr>
            <a:lstStyle/>
            <a:p>
              <a:pPr algn="ctr" defTabSz="1828434">
                <a:buClrTx/>
                <a:buFontTx/>
                <a:buNone/>
              </a:pPr>
              <a:r>
                <a:rPr lang="en-US" sz="2000" kern="1200">
                  <a:solidFill>
                    <a:schemeClr val="tx1"/>
                  </a:solidFill>
                  <a:latin typeface="Montserrat Medium" panose="00000600000000000000" pitchFamily="2" charset="0"/>
                  <a:ea typeface="League Spartan" charset="0"/>
                  <a:cs typeface="Poppins" pitchFamily="2" charset="77"/>
                </a:rPr>
                <a:t>EJECUCIÓN</a:t>
              </a:r>
            </a:p>
          </p:txBody>
        </p:sp>
      </p:grpSp>
      <p:graphicFrame>
        <p:nvGraphicFramePr>
          <p:cNvPr id="29" name="Tabla 4">
            <a:extLst>
              <a:ext uri="{FF2B5EF4-FFF2-40B4-BE49-F238E27FC236}">
                <a16:creationId xmlns:a16="http://schemas.microsoft.com/office/drawing/2014/main" id="{E09DAD44-C3E4-CD81-68A1-458A635D3FBF}"/>
              </a:ext>
            </a:extLst>
          </p:cNvPr>
          <p:cNvGraphicFramePr>
            <a:graphicFrameLocks noGrp="1"/>
          </p:cNvGraphicFramePr>
          <p:nvPr>
            <p:extLst>
              <p:ext uri="{D42A27DB-BD31-4B8C-83A1-F6EECF244321}">
                <p14:modId xmlns:p14="http://schemas.microsoft.com/office/powerpoint/2010/main" val="1879809123"/>
              </p:ext>
            </p:extLst>
          </p:nvPr>
        </p:nvGraphicFramePr>
        <p:xfrm>
          <a:off x="1883782" y="10878915"/>
          <a:ext cx="13092627" cy="822960"/>
        </p:xfrm>
        <a:graphic>
          <a:graphicData uri="http://schemas.openxmlformats.org/drawingml/2006/table">
            <a:tbl>
              <a:tblPr bandRow="1">
                <a:tableStyleId>{D27102A9-8310-4765-A935-A1911B00CA55}</a:tableStyleId>
              </a:tblPr>
              <a:tblGrid>
                <a:gridCol w="2288168">
                  <a:extLst>
                    <a:ext uri="{9D8B030D-6E8A-4147-A177-3AD203B41FA5}">
                      <a16:colId xmlns:a16="http://schemas.microsoft.com/office/drawing/2014/main" val="4244189457"/>
                    </a:ext>
                  </a:extLst>
                </a:gridCol>
                <a:gridCol w="2016235">
                  <a:extLst>
                    <a:ext uri="{9D8B030D-6E8A-4147-A177-3AD203B41FA5}">
                      <a16:colId xmlns:a16="http://schemas.microsoft.com/office/drawing/2014/main" val="3369334983"/>
                    </a:ext>
                  </a:extLst>
                </a:gridCol>
                <a:gridCol w="3327290">
                  <a:extLst>
                    <a:ext uri="{9D8B030D-6E8A-4147-A177-3AD203B41FA5}">
                      <a16:colId xmlns:a16="http://schemas.microsoft.com/office/drawing/2014/main" val="2772985376"/>
                    </a:ext>
                  </a:extLst>
                </a:gridCol>
                <a:gridCol w="2914650">
                  <a:extLst>
                    <a:ext uri="{9D8B030D-6E8A-4147-A177-3AD203B41FA5}">
                      <a16:colId xmlns:a16="http://schemas.microsoft.com/office/drawing/2014/main" val="3028075362"/>
                    </a:ext>
                  </a:extLst>
                </a:gridCol>
                <a:gridCol w="2546284">
                  <a:extLst>
                    <a:ext uri="{9D8B030D-6E8A-4147-A177-3AD203B41FA5}">
                      <a16:colId xmlns:a16="http://schemas.microsoft.com/office/drawing/2014/main" val="1348937398"/>
                    </a:ext>
                  </a:extLst>
                </a:gridCol>
              </a:tblGrid>
              <a:tr h="370840">
                <a:tc>
                  <a:txBody>
                    <a:bodyPr/>
                    <a:lstStyle/>
                    <a:p>
                      <a:pPr algn="ctr"/>
                      <a:r>
                        <a:rPr lang="es-MX" sz="2400" b="0">
                          <a:latin typeface="Montserrat Medium" panose="00000600000000000000" pitchFamily="2" charset="0"/>
                        </a:rPr>
                        <a:t>Número </a:t>
                      </a:r>
                    </a:p>
                    <a:p>
                      <a:pPr algn="ctr"/>
                      <a:r>
                        <a:rPr lang="es-MX" sz="2400" b="0">
                          <a:latin typeface="Montserrat Medium" panose="00000600000000000000" pitchFamily="2" charset="0"/>
                        </a:rPr>
                        <a:t>de gestión</a:t>
                      </a:r>
                      <a:endParaRPr lang="es-SV" sz="2400" b="0">
                        <a:latin typeface="Montserrat Medium" panose="00000600000000000000" pitchFamily="2" charset="0"/>
                      </a:endParaRPr>
                    </a:p>
                  </a:txBody>
                  <a:tcPr anchor="ctr"/>
                </a:tc>
                <a:tc>
                  <a:txBody>
                    <a:bodyPr/>
                    <a:lstStyle/>
                    <a:p>
                      <a:pPr algn="ctr"/>
                      <a:r>
                        <a:rPr lang="es-MX" sz="2800" b="0">
                          <a:latin typeface="Montserrat Medium" panose="00000600000000000000" pitchFamily="2" charset="0"/>
                        </a:rPr>
                        <a:t>8</a:t>
                      </a:r>
                      <a:endParaRPr lang="es-SV" sz="2800" b="0">
                        <a:latin typeface="Montserrat Medium" panose="00000600000000000000" pitchFamily="2" charset="0"/>
                      </a:endParaRPr>
                    </a:p>
                  </a:txBody>
                  <a:tcPr anchor="ctr"/>
                </a:tc>
                <a:tc>
                  <a:txBody>
                    <a:bodyPr/>
                    <a:lstStyle/>
                    <a:p>
                      <a:pPr algn="ctr"/>
                      <a:r>
                        <a:rPr lang="es-MX" sz="2800" b="0">
                          <a:latin typeface="Montserrat Medium" panose="00000600000000000000" pitchFamily="2" charset="0"/>
                        </a:rPr>
                        <a:t>1,458</a:t>
                      </a:r>
                      <a:endParaRPr lang="es-SV" sz="2800" b="0">
                        <a:latin typeface="Montserrat Medium" panose="00000600000000000000" pitchFamily="2" charset="0"/>
                      </a:endParaRPr>
                    </a:p>
                  </a:txBody>
                  <a:tcPr anchor="ctr"/>
                </a:tc>
                <a:tc>
                  <a:txBody>
                    <a:bodyPr/>
                    <a:lstStyle/>
                    <a:p>
                      <a:pPr algn="ctr"/>
                      <a:r>
                        <a:rPr lang="es-MX" sz="2800" b="0">
                          <a:latin typeface="Montserrat Medium" panose="00000600000000000000" pitchFamily="2" charset="0"/>
                        </a:rPr>
                        <a:t>3</a:t>
                      </a:r>
                      <a:endParaRPr lang="es-SV" sz="2800" b="0">
                        <a:latin typeface="Montserrat Medium" panose="00000600000000000000" pitchFamily="2" charset="0"/>
                      </a:endParaRPr>
                    </a:p>
                  </a:txBody>
                  <a:tcPr anchor="ctr"/>
                </a:tc>
                <a:tc>
                  <a:txBody>
                    <a:bodyPr/>
                    <a:lstStyle/>
                    <a:p>
                      <a:pPr algn="ctr"/>
                      <a:r>
                        <a:rPr lang="es-MX" sz="2800" b="0">
                          <a:latin typeface="Montserrat Medium" panose="00000600000000000000" pitchFamily="2" charset="0"/>
                        </a:rPr>
                        <a:t>30</a:t>
                      </a:r>
                      <a:endParaRPr lang="es-SV" sz="2800" b="0">
                        <a:latin typeface="Montserrat Medium" panose="00000600000000000000" pitchFamily="2" charset="0"/>
                      </a:endParaRPr>
                    </a:p>
                  </a:txBody>
                  <a:tcPr anchor="ctr"/>
                </a:tc>
                <a:extLst>
                  <a:ext uri="{0D108BD9-81ED-4DB2-BD59-A6C34878D82A}">
                    <a16:rowId xmlns:a16="http://schemas.microsoft.com/office/drawing/2014/main" val="2234448554"/>
                  </a:ext>
                </a:extLst>
              </a:tr>
            </a:tbl>
          </a:graphicData>
        </a:graphic>
      </p:graphicFrame>
      <p:sp>
        <p:nvSpPr>
          <p:cNvPr id="30" name="TextBox 15">
            <a:extLst>
              <a:ext uri="{FF2B5EF4-FFF2-40B4-BE49-F238E27FC236}">
                <a16:creationId xmlns:a16="http://schemas.microsoft.com/office/drawing/2014/main" id="{9D3C2A67-4F59-925A-775E-1A3CAD334072}"/>
              </a:ext>
            </a:extLst>
          </p:cNvPr>
          <p:cNvSpPr txBox="1"/>
          <p:nvPr/>
        </p:nvSpPr>
        <p:spPr>
          <a:xfrm>
            <a:off x="17643107" y="4640202"/>
            <a:ext cx="1615782" cy="400110"/>
          </a:xfrm>
          <a:prstGeom prst="rect">
            <a:avLst/>
          </a:prstGeom>
          <a:noFill/>
        </p:spPr>
        <p:txBody>
          <a:bodyPr wrap="squar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85%</a:t>
            </a:r>
          </a:p>
        </p:txBody>
      </p:sp>
      <p:sp>
        <p:nvSpPr>
          <p:cNvPr id="31" name="TextBox 52">
            <a:extLst>
              <a:ext uri="{FF2B5EF4-FFF2-40B4-BE49-F238E27FC236}">
                <a16:creationId xmlns:a16="http://schemas.microsoft.com/office/drawing/2014/main" id="{DA565DC9-F43A-7F7E-8E3D-CABB771BDECF}"/>
              </a:ext>
            </a:extLst>
          </p:cNvPr>
          <p:cNvSpPr txBox="1"/>
          <p:nvPr/>
        </p:nvSpPr>
        <p:spPr>
          <a:xfrm>
            <a:off x="4208344" y="3960426"/>
            <a:ext cx="8443502" cy="954107"/>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DISTRIBUCIÓN DE COMPRAS INSTITUCIONALES Y MONTOS ADJUDICADOS</a:t>
            </a:r>
          </a:p>
        </p:txBody>
      </p:sp>
    </p:spTree>
    <p:extLst>
      <p:ext uri="{BB962C8B-B14F-4D97-AF65-F5344CB8AC3E}">
        <p14:creationId xmlns:p14="http://schemas.microsoft.com/office/powerpoint/2010/main" val="4083410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267182" y="6325458"/>
            <a:ext cx="22298495" cy="2174634"/>
          </a:xfrm>
          <a:prstGeom prst="rect">
            <a:avLst/>
          </a:prstGeom>
        </p:spPr>
        <p:txBody>
          <a:bodyPr spcFirstLastPara="1" wrap="square" lIns="239938" tIns="243737" rIns="239938" bIns="243737" anchor="t" anchorCtr="0">
            <a:noAutofit/>
          </a:bodyPr>
          <a:lstStyle/>
          <a:p>
            <a:r>
              <a:rPr lang="en" sz="13200">
                <a:solidFill>
                  <a:schemeClr val="tx2"/>
                </a:solidFill>
              </a:rPr>
              <a:t>LEGAL</a:t>
            </a:r>
            <a:endParaRPr sz="132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1311955" y="4854390"/>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Gerencia </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4102475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20" name="TextBox 214">
            <a:extLst>
              <a:ext uri="{FF2B5EF4-FFF2-40B4-BE49-F238E27FC236}">
                <a16:creationId xmlns:a16="http://schemas.microsoft.com/office/drawing/2014/main" id="{A24D6D28-E0F6-03D5-2608-997F431495CC}"/>
              </a:ext>
            </a:extLst>
          </p:cNvPr>
          <p:cNvSpPr txBox="1"/>
          <p:nvPr/>
        </p:nvSpPr>
        <p:spPr>
          <a:xfrm>
            <a:off x="5200650" y="776743"/>
            <a:ext cx="18268774"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Gerencia Legal</a:t>
            </a:r>
            <a:endParaRPr lang="es-419" sz="5400" b="0">
              <a:solidFill>
                <a:schemeClr val="tx2"/>
              </a:solidFill>
              <a:latin typeface="Kanit ExtraBold"/>
              <a:cs typeface="Kanit ExtraBold"/>
              <a:sym typeface="Baloo 2 ExtraBold"/>
            </a:endParaRPr>
          </a:p>
        </p:txBody>
      </p:sp>
      <p:sp>
        <p:nvSpPr>
          <p:cNvPr id="23" name="TextBox 214">
            <a:extLst>
              <a:ext uri="{FF2B5EF4-FFF2-40B4-BE49-F238E27FC236}">
                <a16:creationId xmlns:a16="http://schemas.microsoft.com/office/drawing/2014/main" id="{5131E7CF-D916-C801-8AFA-7F18F7453D18}"/>
              </a:ext>
            </a:extLst>
          </p:cNvPr>
          <p:cNvSpPr txBox="1"/>
          <p:nvPr/>
        </p:nvSpPr>
        <p:spPr>
          <a:xfrm>
            <a:off x="11362273" y="1561855"/>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24" name="TextBox 15">
            <a:extLst>
              <a:ext uri="{FF2B5EF4-FFF2-40B4-BE49-F238E27FC236}">
                <a16:creationId xmlns:a16="http://schemas.microsoft.com/office/drawing/2014/main" id="{8485EC20-24AC-8AF0-BA2A-0E31F9194ABA}"/>
              </a:ext>
            </a:extLst>
          </p:cNvPr>
          <p:cNvSpPr txBox="1"/>
          <p:nvPr/>
        </p:nvSpPr>
        <p:spPr>
          <a:xfrm>
            <a:off x="3069394" y="3157381"/>
            <a:ext cx="10524143" cy="523220"/>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2800" b="1" kern="1200">
                <a:solidFill>
                  <a:schemeClr val="tx1"/>
                </a:solidFill>
                <a:latin typeface="Montserrat Medium" panose="00000600000000000000" pitchFamily="2" charset="0"/>
                <a:cs typeface="Poppins" pitchFamily="2" charset="77"/>
              </a:rPr>
              <a:t>CUMPLIMIENTO DE DOCUMENTOS SIN OBSERVACIONES </a:t>
            </a:r>
          </a:p>
        </p:txBody>
      </p:sp>
      <p:graphicFrame>
        <p:nvGraphicFramePr>
          <p:cNvPr id="25" name="Chart 25">
            <a:extLst>
              <a:ext uri="{FF2B5EF4-FFF2-40B4-BE49-F238E27FC236}">
                <a16:creationId xmlns:a16="http://schemas.microsoft.com/office/drawing/2014/main" id="{588D8456-C33F-4918-B0CF-F3B032E44DF1}"/>
              </a:ext>
            </a:extLst>
          </p:cNvPr>
          <p:cNvGraphicFramePr/>
          <p:nvPr>
            <p:extLst>
              <p:ext uri="{D42A27DB-BD31-4B8C-83A1-F6EECF244321}">
                <p14:modId xmlns:p14="http://schemas.microsoft.com/office/powerpoint/2010/main" val="3459049636"/>
              </p:ext>
            </p:extLst>
          </p:nvPr>
        </p:nvGraphicFramePr>
        <p:xfrm>
          <a:off x="1554764" y="3945364"/>
          <a:ext cx="12505643" cy="3041365"/>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52">
            <a:extLst>
              <a:ext uri="{FF2B5EF4-FFF2-40B4-BE49-F238E27FC236}">
                <a16:creationId xmlns:a16="http://schemas.microsoft.com/office/drawing/2014/main" id="{C65339CA-62C5-F08A-0952-4A683D940B65}"/>
              </a:ext>
            </a:extLst>
          </p:cNvPr>
          <p:cNvSpPr txBox="1"/>
          <p:nvPr/>
        </p:nvSpPr>
        <p:spPr>
          <a:xfrm>
            <a:off x="10951902" y="7693702"/>
            <a:ext cx="3939595" cy="523220"/>
          </a:xfrm>
          <a:prstGeom prst="rect">
            <a:avLst/>
          </a:prstGeom>
          <a:noFill/>
        </p:spPr>
        <p:txBody>
          <a:bodyPr wrap="squar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Montserrat Medium" panose="00000600000000000000" pitchFamily="2" charset="0"/>
                <a:ea typeface="League Spartan" charset="0"/>
                <a:cs typeface="Poppins" pitchFamily="2" charset="77"/>
                <a:sym typeface="Arial"/>
              </a:rPr>
              <a:t>MONTO EJECUTADO</a:t>
            </a:r>
          </a:p>
        </p:txBody>
      </p:sp>
      <p:graphicFrame>
        <p:nvGraphicFramePr>
          <p:cNvPr id="27" name="Chart 25">
            <a:extLst>
              <a:ext uri="{FF2B5EF4-FFF2-40B4-BE49-F238E27FC236}">
                <a16:creationId xmlns:a16="http://schemas.microsoft.com/office/drawing/2014/main" id="{F0E27503-00E2-A72F-37EA-052B7B2066B2}"/>
              </a:ext>
            </a:extLst>
          </p:cNvPr>
          <p:cNvGraphicFramePr/>
          <p:nvPr>
            <p:extLst>
              <p:ext uri="{D42A27DB-BD31-4B8C-83A1-F6EECF244321}">
                <p14:modId xmlns:p14="http://schemas.microsoft.com/office/powerpoint/2010/main" val="3723858022"/>
              </p:ext>
            </p:extLst>
          </p:nvPr>
        </p:nvGraphicFramePr>
        <p:xfrm>
          <a:off x="8379552" y="8187119"/>
          <a:ext cx="9551824" cy="4905874"/>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8">
            <a:extLst>
              <a:ext uri="{FF2B5EF4-FFF2-40B4-BE49-F238E27FC236}">
                <a16:creationId xmlns:a16="http://schemas.microsoft.com/office/drawing/2014/main" id="{EFBCAD91-6775-76E1-ADA8-E149C1C43CB7}"/>
              </a:ext>
            </a:extLst>
          </p:cNvPr>
          <p:cNvSpPr/>
          <p:nvPr/>
        </p:nvSpPr>
        <p:spPr>
          <a:xfrm>
            <a:off x="14532875" y="3104522"/>
            <a:ext cx="8069950" cy="13218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29" name="TextBox 15">
            <a:extLst>
              <a:ext uri="{FF2B5EF4-FFF2-40B4-BE49-F238E27FC236}">
                <a16:creationId xmlns:a16="http://schemas.microsoft.com/office/drawing/2014/main" id="{C73EB425-A59F-3B1F-864E-1DE73085977C}"/>
              </a:ext>
            </a:extLst>
          </p:cNvPr>
          <p:cNvSpPr txBox="1"/>
          <p:nvPr/>
        </p:nvSpPr>
        <p:spPr>
          <a:xfrm>
            <a:off x="17308534" y="3313533"/>
            <a:ext cx="5845021" cy="83099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err="1">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Documentos</a:t>
            </a: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err="1">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legales</a:t>
            </a: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el</a:t>
            </a:r>
            <a:r>
              <a:rPr kumimoji="0" lang="en-US" sz="2400" i="0" u="none" strike="noStrike" kern="0" cap="none" spc="0" normalizeH="0" baseline="0" noProof="0" err="1">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aborados</a:t>
            </a:r>
            <a:endPar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30" name="TextBox 16">
            <a:extLst>
              <a:ext uri="{FF2B5EF4-FFF2-40B4-BE49-F238E27FC236}">
                <a16:creationId xmlns:a16="http://schemas.microsoft.com/office/drawing/2014/main" id="{E56AB944-65CC-589D-E663-7075546F099B}"/>
              </a:ext>
            </a:extLst>
          </p:cNvPr>
          <p:cNvSpPr txBox="1"/>
          <p:nvPr/>
        </p:nvSpPr>
        <p:spPr>
          <a:xfrm>
            <a:off x="16304417" y="3398091"/>
            <a:ext cx="1269899" cy="830997"/>
          </a:xfrm>
          <a:prstGeom prst="rect">
            <a:avLst/>
          </a:prstGeom>
          <a:noFill/>
        </p:spPr>
        <p:txBody>
          <a:bodyPr wrap="non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226</a:t>
            </a:r>
            <a:endParaRPr kumimoji="0" lang="en-US" sz="48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endParaRPr>
          </a:p>
        </p:txBody>
      </p:sp>
      <p:sp>
        <p:nvSpPr>
          <p:cNvPr id="31" name="Rectangle 8">
            <a:extLst>
              <a:ext uri="{FF2B5EF4-FFF2-40B4-BE49-F238E27FC236}">
                <a16:creationId xmlns:a16="http://schemas.microsoft.com/office/drawing/2014/main" id="{1987E2F2-A417-36B2-DD22-B29CA540235E}"/>
              </a:ext>
            </a:extLst>
          </p:cNvPr>
          <p:cNvSpPr/>
          <p:nvPr/>
        </p:nvSpPr>
        <p:spPr>
          <a:xfrm>
            <a:off x="14532874" y="4551627"/>
            <a:ext cx="8069950" cy="13218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32" name="TextBox 15">
            <a:extLst>
              <a:ext uri="{FF2B5EF4-FFF2-40B4-BE49-F238E27FC236}">
                <a16:creationId xmlns:a16="http://schemas.microsoft.com/office/drawing/2014/main" id="{6C085F26-8A87-BFF3-50F2-87E8968F0923}"/>
              </a:ext>
            </a:extLst>
          </p:cNvPr>
          <p:cNvSpPr txBox="1"/>
          <p:nvPr/>
        </p:nvSpPr>
        <p:spPr>
          <a:xfrm>
            <a:off x="17931376" y="4825977"/>
            <a:ext cx="4599336" cy="830997"/>
          </a:xfrm>
          <a:prstGeom prst="rect">
            <a:avLst/>
          </a:prstGeom>
          <a:noFill/>
        </p:spPr>
        <p:txBody>
          <a:bodyPr wrap="non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Porcentaje</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contratos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err="1">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revisados</a:t>
            </a: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sin </a:t>
            </a:r>
            <a:r>
              <a:rPr kumimoji="0" lang="en-US" sz="2400" i="0" u="none" strike="noStrike" kern="0" cap="none" spc="0" normalizeH="0" baseline="0" noProof="0" err="1">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observaciones</a:t>
            </a:r>
            <a:r>
              <a:rPr kumimoji="0" lang="en-US" sz="24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 </a:t>
            </a:r>
          </a:p>
        </p:txBody>
      </p:sp>
      <p:sp>
        <p:nvSpPr>
          <p:cNvPr id="33" name="TextBox 16">
            <a:extLst>
              <a:ext uri="{FF2B5EF4-FFF2-40B4-BE49-F238E27FC236}">
                <a16:creationId xmlns:a16="http://schemas.microsoft.com/office/drawing/2014/main" id="{F7A68A9D-4B95-376F-5198-4315FA8D59D1}"/>
              </a:ext>
            </a:extLst>
          </p:cNvPr>
          <p:cNvSpPr txBox="1"/>
          <p:nvPr/>
        </p:nvSpPr>
        <p:spPr>
          <a:xfrm>
            <a:off x="16050390" y="4796218"/>
            <a:ext cx="1917513" cy="830997"/>
          </a:xfrm>
          <a:prstGeom prst="rect">
            <a:avLst/>
          </a:prstGeom>
          <a:noFill/>
        </p:spPr>
        <p:txBody>
          <a:bodyPr wrap="none"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i="0" u="none" strike="noStrike" kern="0" cap="none" spc="0" normalizeH="0" baseline="0" noProof="0">
                <a:ln>
                  <a:noFill/>
                </a:ln>
                <a:solidFill>
                  <a:schemeClr val="accent2"/>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100% </a:t>
            </a:r>
          </a:p>
        </p:txBody>
      </p:sp>
      <p:sp>
        <p:nvSpPr>
          <p:cNvPr id="34" name="Rounded Rectangle 12">
            <a:extLst>
              <a:ext uri="{FF2B5EF4-FFF2-40B4-BE49-F238E27FC236}">
                <a16:creationId xmlns:a16="http://schemas.microsoft.com/office/drawing/2014/main" id="{4810FA10-711F-8B26-5D55-7A7C5ECA50EF}"/>
              </a:ext>
            </a:extLst>
          </p:cNvPr>
          <p:cNvSpPr/>
          <p:nvPr/>
        </p:nvSpPr>
        <p:spPr>
          <a:xfrm>
            <a:off x="14532874" y="6006451"/>
            <a:ext cx="8069950" cy="1321854"/>
          </a:xfrm>
          <a:prstGeom prst="roundRect">
            <a:avLst>
              <a:gd name="adj" fmla="val 128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ontserrat Medium" panose="00000600000000000000" pitchFamily="2" charset="0"/>
              <a:sym typeface="Arial"/>
            </a:endParaRPr>
          </a:p>
        </p:txBody>
      </p:sp>
      <p:sp>
        <p:nvSpPr>
          <p:cNvPr id="35" name="TextBox 15">
            <a:extLst>
              <a:ext uri="{FF2B5EF4-FFF2-40B4-BE49-F238E27FC236}">
                <a16:creationId xmlns:a16="http://schemas.microsoft.com/office/drawing/2014/main" id="{56D8156C-868D-246B-A1BD-42C1175C6380}"/>
              </a:ext>
            </a:extLst>
          </p:cNvPr>
          <p:cNvSpPr txBox="1"/>
          <p:nvPr/>
        </p:nvSpPr>
        <p:spPr>
          <a:xfrm>
            <a:off x="16070124" y="6211095"/>
            <a:ext cx="2238051" cy="830997"/>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i="0" u="none" strike="noStrike" kern="0" cap="none" spc="0" normalizeH="0" baseline="0" noProof="0">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ea typeface="League Spartan" charset="0"/>
                <a:cs typeface="Poppins" pitchFamily="2" charset="77"/>
                <a:sym typeface="Arial"/>
              </a:rPr>
              <a:t>100%</a:t>
            </a:r>
          </a:p>
        </p:txBody>
      </p:sp>
      <p:sp>
        <p:nvSpPr>
          <p:cNvPr id="36" name="TextBox 15">
            <a:extLst>
              <a:ext uri="{FF2B5EF4-FFF2-40B4-BE49-F238E27FC236}">
                <a16:creationId xmlns:a16="http://schemas.microsoft.com/office/drawing/2014/main" id="{8E650DD7-399A-41B2-A844-36E0DEEAC895}"/>
              </a:ext>
            </a:extLst>
          </p:cNvPr>
          <p:cNvSpPr txBox="1"/>
          <p:nvPr/>
        </p:nvSpPr>
        <p:spPr>
          <a:xfrm>
            <a:off x="17289337" y="6215347"/>
            <a:ext cx="5883415" cy="830997"/>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err="1">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Asesorias</a:t>
            </a:r>
            <a:r>
              <a:rPr kumimoji="0" lang="en-US" sz="2400" i="0" u="none" strike="noStrike" kern="0" cap="none" spc="0" normalizeH="0" baseline="0" noProof="0">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 y </a:t>
            </a:r>
            <a:r>
              <a:rPr kumimoji="0" lang="en-US" sz="2400" i="0" u="none" strike="noStrike" kern="0" cap="none" spc="0" normalizeH="0" baseline="0" noProof="0" err="1">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viabilidades</a:t>
            </a:r>
            <a:r>
              <a:rPr kumimoji="0" lang="en-US" sz="2400" i="0" u="none" strike="noStrike" kern="0" cap="none" spc="0" normalizeH="0" baseline="0" noProof="0">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chemeClr val="tx1"/>
                </a:solidFill>
                <a:effectLst>
                  <a:outerShdw blurRad="38100" dist="38100" dir="2700000" algn="tl">
                    <a:srgbClr val="000000">
                      <a:alpha val="43137"/>
                    </a:srgbClr>
                  </a:outerShdw>
                </a:effectLst>
                <a:latin typeface="Montserrat Medium" panose="00000600000000000000" pitchFamily="2" charset="0"/>
              </a:rPr>
              <a:t>s</a:t>
            </a:r>
            <a:r>
              <a:rPr kumimoji="0" lang="en-US" sz="2400" i="0" u="none" strike="noStrike" kern="0" cap="none" spc="0" normalizeH="0" baseline="0" noProof="0">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in </a:t>
            </a:r>
            <a:r>
              <a:rPr kumimoji="0" lang="en-US" sz="2400" i="0" u="none" strike="noStrike" kern="0" cap="none" spc="0" normalizeH="0" baseline="0" noProof="0" err="1">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rPr>
              <a:t>observaciones</a:t>
            </a:r>
            <a:endParaRPr kumimoji="0" lang="en-US" sz="2400" i="0" u="none" strike="noStrike" kern="0" cap="none" spc="0" normalizeH="0" baseline="0" noProof="0">
              <a:ln>
                <a:noFill/>
              </a:ln>
              <a:solidFill>
                <a:schemeClr val="tx1"/>
              </a:solidFill>
              <a:effectLst>
                <a:outerShdw blurRad="38100" dist="38100" dir="2700000" algn="tl">
                  <a:srgbClr val="000000">
                    <a:alpha val="43137"/>
                  </a:srgbClr>
                </a:outerShdw>
              </a:effectLst>
              <a:uLnTx/>
              <a:uFillTx/>
              <a:latin typeface="Montserrat Medium" panose="00000600000000000000" pitchFamily="2" charset="0"/>
              <a:sym typeface="Arial"/>
            </a:endParaRPr>
          </a:p>
        </p:txBody>
      </p:sp>
      <p:sp>
        <p:nvSpPr>
          <p:cNvPr id="37" name="Freeform 77">
            <a:extLst>
              <a:ext uri="{FF2B5EF4-FFF2-40B4-BE49-F238E27FC236}">
                <a16:creationId xmlns:a16="http://schemas.microsoft.com/office/drawing/2014/main" id="{54F1E4A9-4849-BC11-C2B4-8DC74DDB719B}"/>
              </a:ext>
            </a:extLst>
          </p:cNvPr>
          <p:cNvSpPr>
            <a:spLocks noEditPoints="1"/>
          </p:cNvSpPr>
          <p:nvPr/>
        </p:nvSpPr>
        <p:spPr bwMode="auto">
          <a:xfrm>
            <a:off x="14973300" y="6321261"/>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ontserrat Medium" panose="00000600000000000000" pitchFamily="2" charset="0"/>
              <a:sym typeface="Arial"/>
            </a:endParaRPr>
          </a:p>
        </p:txBody>
      </p:sp>
      <p:grpSp>
        <p:nvGrpSpPr>
          <p:cNvPr id="38" name="Grupo 8">
            <a:extLst>
              <a:ext uri="{FF2B5EF4-FFF2-40B4-BE49-F238E27FC236}">
                <a16:creationId xmlns:a16="http://schemas.microsoft.com/office/drawing/2014/main" id="{4BCBA2D6-E619-0E24-4F5A-CD4C542EA5C3}"/>
              </a:ext>
            </a:extLst>
          </p:cNvPr>
          <p:cNvGrpSpPr/>
          <p:nvPr/>
        </p:nvGrpSpPr>
        <p:grpSpPr>
          <a:xfrm>
            <a:off x="15495255" y="8606746"/>
            <a:ext cx="2436121" cy="923329"/>
            <a:chOff x="21808511" y="8736957"/>
            <a:chExt cx="2436121" cy="923329"/>
          </a:xfrm>
        </p:grpSpPr>
        <p:sp>
          <p:nvSpPr>
            <p:cNvPr id="39" name="TextBox 18">
              <a:extLst>
                <a:ext uri="{FF2B5EF4-FFF2-40B4-BE49-F238E27FC236}">
                  <a16:creationId xmlns:a16="http://schemas.microsoft.com/office/drawing/2014/main" id="{BE094659-1BF9-75ED-C8CD-DFC84D5B4253}"/>
                </a:ext>
              </a:extLst>
            </p:cNvPr>
            <p:cNvSpPr txBox="1"/>
            <p:nvPr/>
          </p:nvSpPr>
          <p:spPr>
            <a:xfrm>
              <a:off x="22609629" y="8736957"/>
              <a:ext cx="933269" cy="523220"/>
            </a:xfrm>
            <a:prstGeom prst="rect">
              <a:avLst/>
            </a:prstGeom>
            <a:noFill/>
          </p:spPr>
          <p:txBody>
            <a:bodyPr wrap="none" rtlCol="0" anchor="ctr" anchorCtr="0">
              <a:spAutoFit/>
            </a:bodyPr>
            <a:lstStyle/>
            <a:p>
              <a:pPr algn="ctr" defTabSz="1828434">
                <a:buClrTx/>
              </a:pPr>
              <a:r>
                <a:rPr lang="en-US" sz="2800" kern="1200">
                  <a:solidFill>
                    <a:schemeClr val="tx1"/>
                  </a:solidFill>
                  <a:latin typeface="Montserrat Medium" panose="00000600000000000000" pitchFamily="2" charset="0"/>
                  <a:cs typeface="Poppins" pitchFamily="2" charset="77"/>
                </a:rPr>
                <a:t>78%</a:t>
              </a:r>
            </a:p>
          </p:txBody>
        </p:sp>
        <p:sp>
          <p:nvSpPr>
            <p:cNvPr id="40" name="TextBox 15">
              <a:extLst>
                <a:ext uri="{FF2B5EF4-FFF2-40B4-BE49-F238E27FC236}">
                  <a16:creationId xmlns:a16="http://schemas.microsoft.com/office/drawing/2014/main" id="{A408F35C-98AA-0C48-FFC7-5847B2E6A7FE}"/>
                </a:ext>
              </a:extLst>
            </p:cNvPr>
            <p:cNvSpPr txBox="1"/>
            <p:nvPr/>
          </p:nvSpPr>
          <p:spPr>
            <a:xfrm>
              <a:off x="21808511" y="9260176"/>
              <a:ext cx="2436121" cy="400110"/>
            </a:xfrm>
            <a:prstGeom prst="rect">
              <a:avLst/>
            </a:prstGeom>
            <a:noFill/>
          </p:spPr>
          <p:txBody>
            <a:bodyPr wrap="square" rtlCol="0" anchor="ctr" anchorCtr="0">
              <a:spAutoFit/>
            </a:bodyPr>
            <a:lstStyle/>
            <a:p>
              <a:pPr algn="ctr" defTabSz="1828434">
                <a:buClrTx/>
                <a:buFontTx/>
                <a:buNone/>
              </a:pPr>
              <a:r>
                <a:rPr lang="en-US" sz="2000" kern="1200">
                  <a:solidFill>
                    <a:schemeClr val="tx1"/>
                  </a:solidFill>
                  <a:latin typeface="Montserrat Medium" panose="00000600000000000000" pitchFamily="2" charset="0"/>
                  <a:ea typeface="League Spartan" charset="0"/>
                  <a:cs typeface="Poppins" pitchFamily="2" charset="77"/>
                </a:rPr>
                <a:t>EJECUCIÓN</a:t>
              </a:r>
            </a:p>
          </p:txBody>
        </p:sp>
      </p:grpSp>
      <p:sp>
        <p:nvSpPr>
          <p:cNvPr id="41" name="Google Shape;13271;p88">
            <a:extLst>
              <a:ext uri="{FF2B5EF4-FFF2-40B4-BE49-F238E27FC236}">
                <a16:creationId xmlns:a16="http://schemas.microsoft.com/office/drawing/2014/main" id="{192FEA28-A708-5EAE-6CDF-E52D1A9A9CBD}"/>
              </a:ext>
            </a:extLst>
          </p:cNvPr>
          <p:cNvSpPr/>
          <p:nvPr/>
        </p:nvSpPr>
        <p:spPr>
          <a:xfrm>
            <a:off x="14891497" y="3308970"/>
            <a:ext cx="868260" cy="830997"/>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12919;p88">
            <a:extLst>
              <a:ext uri="{FF2B5EF4-FFF2-40B4-BE49-F238E27FC236}">
                <a16:creationId xmlns:a16="http://schemas.microsoft.com/office/drawing/2014/main" id="{3BDD7718-D227-2B12-B19A-9BEB63765125}"/>
              </a:ext>
            </a:extLst>
          </p:cNvPr>
          <p:cNvGrpSpPr/>
          <p:nvPr/>
        </p:nvGrpSpPr>
        <p:grpSpPr>
          <a:xfrm>
            <a:off x="14916150" y="4768400"/>
            <a:ext cx="938039" cy="889449"/>
            <a:chOff x="3950316" y="3820307"/>
            <a:chExt cx="369805" cy="353782"/>
          </a:xfrm>
          <a:solidFill>
            <a:schemeClr val="accent2"/>
          </a:solidFill>
        </p:grpSpPr>
        <p:sp>
          <p:nvSpPr>
            <p:cNvPr id="43" name="Google Shape;12920;p88">
              <a:extLst>
                <a:ext uri="{FF2B5EF4-FFF2-40B4-BE49-F238E27FC236}">
                  <a16:creationId xmlns:a16="http://schemas.microsoft.com/office/drawing/2014/main" id="{7881ADA5-FA02-C903-94FE-1C8951D21536}"/>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21;p88">
              <a:extLst>
                <a:ext uri="{FF2B5EF4-FFF2-40B4-BE49-F238E27FC236}">
                  <a16:creationId xmlns:a16="http://schemas.microsoft.com/office/drawing/2014/main" id="{85993393-ED17-FA49-CCC4-633AE30A6E7F}"/>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922;p88">
              <a:extLst>
                <a:ext uri="{FF2B5EF4-FFF2-40B4-BE49-F238E27FC236}">
                  <a16:creationId xmlns:a16="http://schemas.microsoft.com/office/drawing/2014/main" id="{862F445A-DE94-F92D-FD57-38AAA7B6C466}"/>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923;p88">
              <a:extLst>
                <a:ext uri="{FF2B5EF4-FFF2-40B4-BE49-F238E27FC236}">
                  <a16:creationId xmlns:a16="http://schemas.microsoft.com/office/drawing/2014/main" id="{786FC333-26F0-E8C3-9297-77B0E26632FB}"/>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137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267182" y="5802879"/>
            <a:ext cx="22298495" cy="2174634"/>
          </a:xfrm>
          <a:prstGeom prst="rect">
            <a:avLst/>
          </a:prstGeom>
        </p:spPr>
        <p:txBody>
          <a:bodyPr spcFirstLastPara="1" wrap="square" lIns="239938" tIns="243737" rIns="239938" bIns="243737" anchor="t" anchorCtr="0">
            <a:noAutofit/>
          </a:bodyPr>
          <a:lstStyle/>
          <a:p>
            <a:r>
              <a:rPr lang="en" sz="9600">
                <a:solidFill>
                  <a:schemeClr val="tx2"/>
                </a:solidFill>
              </a:rPr>
              <a:t>CENTRO de ATENCIÓN y </a:t>
            </a:r>
            <a:br>
              <a:rPr lang="en" sz="9600">
                <a:solidFill>
                  <a:schemeClr val="tx2"/>
                </a:solidFill>
              </a:rPr>
            </a:br>
            <a:r>
              <a:rPr lang="en" sz="9600">
                <a:solidFill>
                  <a:schemeClr val="tx2"/>
                </a:solidFill>
              </a:rPr>
              <a:t>ACCESO a la INFORMACIÓN</a:t>
            </a:r>
            <a:endParaRPr sz="96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889463" y="4188315"/>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Unidad de</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2026924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3" name="Rounded Rectangle 12">
            <a:extLst>
              <a:ext uri="{FF2B5EF4-FFF2-40B4-BE49-F238E27FC236}">
                <a16:creationId xmlns:a16="http://schemas.microsoft.com/office/drawing/2014/main" id="{1EE1F8A2-ED1A-C5F5-235D-08D8BA753B13}"/>
              </a:ext>
            </a:extLst>
          </p:cNvPr>
          <p:cNvSpPr/>
          <p:nvPr/>
        </p:nvSpPr>
        <p:spPr>
          <a:xfrm>
            <a:off x="3654234" y="9399260"/>
            <a:ext cx="8487380" cy="1144299"/>
          </a:xfrm>
          <a:prstGeom prst="roundRect">
            <a:avLst>
              <a:gd name="adj" fmla="val 128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schemeClr val="tx1"/>
              </a:solidFill>
              <a:latin typeface="Montserrat Medium" panose="00000600000000000000" pitchFamily="2" charset="0"/>
            </a:endParaRPr>
          </a:p>
        </p:txBody>
      </p:sp>
      <p:sp>
        <p:nvSpPr>
          <p:cNvPr id="5" name="Rounded Rectangle 12">
            <a:extLst>
              <a:ext uri="{FF2B5EF4-FFF2-40B4-BE49-F238E27FC236}">
                <a16:creationId xmlns:a16="http://schemas.microsoft.com/office/drawing/2014/main" id="{F0B492FC-2B14-DD09-C778-9ADA6E78C0F6}"/>
              </a:ext>
            </a:extLst>
          </p:cNvPr>
          <p:cNvSpPr/>
          <p:nvPr/>
        </p:nvSpPr>
        <p:spPr>
          <a:xfrm>
            <a:off x="3664004" y="8139954"/>
            <a:ext cx="8477610" cy="1144300"/>
          </a:xfrm>
          <a:prstGeom prst="roundRect">
            <a:avLst>
              <a:gd name="adj" fmla="val 128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schemeClr val="tx1"/>
              </a:solidFill>
              <a:latin typeface="Montserrat Medium" panose="00000600000000000000" pitchFamily="2" charset="0"/>
            </a:endParaRPr>
          </a:p>
        </p:txBody>
      </p:sp>
      <p:sp>
        <p:nvSpPr>
          <p:cNvPr id="6" name="Google Shape;653;p49">
            <a:extLst>
              <a:ext uri="{FF2B5EF4-FFF2-40B4-BE49-F238E27FC236}">
                <a16:creationId xmlns:a16="http://schemas.microsoft.com/office/drawing/2014/main" id="{E1C68F78-761A-6FA3-6C03-3CD4E09CE76F}"/>
              </a:ext>
            </a:extLst>
          </p:cNvPr>
          <p:cNvSpPr/>
          <p:nvPr/>
        </p:nvSpPr>
        <p:spPr>
          <a:xfrm rot="-7411107">
            <a:off x="23404591" y="1325456"/>
            <a:ext cx="6332" cy="4199"/>
          </a:xfrm>
          <a:custGeom>
            <a:avLst/>
            <a:gdLst/>
            <a:ahLst/>
            <a:cxnLst/>
            <a:rect l="l" t="t" r="r" b="b"/>
            <a:pathLst>
              <a:path w="95" h="63" extrusionOk="0">
                <a:moveTo>
                  <a:pt x="94" y="0"/>
                </a:moveTo>
                <a:cubicBezTo>
                  <a:pt x="63" y="21"/>
                  <a:pt x="32" y="42"/>
                  <a:pt x="1" y="63"/>
                </a:cubicBezTo>
                <a:cubicBezTo>
                  <a:pt x="42" y="52"/>
                  <a:pt x="74" y="21"/>
                  <a:pt x="94" y="0"/>
                </a:cubicBezTo>
                <a:close/>
              </a:path>
            </a:pathLst>
          </a:custGeom>
          <a:solidFill>
            <a:schemeClr val="accent5"/>
          </a:solidFill>
          <a:ln>
            <a:noFill/>
          </a:ln>
        </p:spPr>
        <p:txBody>
          <a:bodyPr spcFirstLastPara="1" wrap="square" lIns="243737" tIns="243737" rIns="243737" bIns="243737" anchor="ctr" anchorCtr="0">
            <a:noAutofit/>
          </a:bodyPr>
          <a:lstStyle/>
          <a:p>
            <a:pPr marL="0" marR="0" lvl="0" indent="0" algn="l" defTabSz="2437790" rtl="0" eaLnBrk="1" fontAlgn="auto" latinLnBrk="0" hangingPunct="1">
              <a:lnSpc>
                <a:spcPct val="100000"/>
              </a:lnSpc>
              <a:spcBef>
                <a:spcPts val="0"/>
              </a:spcBef>
              <a:spcAft>
                <a:spcPts val="0"/>
              </a:spcAft>
              <a:buClr>
                <a:srgbClr val="000000"/>
              </a:buClr>
              <a:buSzTx/>
              <a:buFont typeface="Arial"/>
              <a:buNone/>
              <a:tabLst/>
              <a:defRPr/>
            </a:pPr>
            <a:endParaRPr kumimoji="0" lang="es-SV" sz="3732" b="0" i="0" u="none" strike="noStrike" kern="0" cap="none" spc="0" normalizeH="0" baseline="0" noProof="0">
              <a:ln>
                <a:noFill/>
              </a:ln>
              <a:solidFill>
                <a:schemeClr val="tx1"/>
              </a:solidFill>
              <a:effectLst/>
              <a:uLnTx/>
              <a:uFillTx/>
              <a:latin typeface="Montserrat Medium" panose="00000600000000000000" pitchFamily="2" charset="0"/>
              <a:sym typeface="Arial"/>
            </a:endParaRPr>
          </a:p>
        </p:txBody>
      </p:sp>
      <p:sp>
        <p:nvSpPr>
          <p:cNvPr id="7" name="TextBox 15">
            <a:extLst>
              <a:ext uri="{FF2B5EF4-FFF2-40B4-BE49-F238E27FC236}">
                <a16:creationId xmlns:a16="http://schemas.microsoft.com/office/drawing/2014/main" id="{BF349BEE-58EC-6AB9-3588-713387D7335D}"/>
              </a:ext>
            </a:extLst>
          </p:cNvPr>
          <p:cNvSpPr txBox="1"/>
          <p:nvPr/>
        </p:nvSpPr>
        <p:spPr>
          <a:xfrm>
            <a:off x="5472540" y="2812176"/>
            <a:ext cx="14167367" cy="523220"/>
          </a:xfrm>
          <a:prstGeom prst="rect">
            <a:avLst/>
          </a:prstGeom>
          <a:noFill/>
        </p:spPr>
        <p:txBody>
          <a:bodyPr wrap="square" rtlCol="0" anchor="ctr" anchorCtr="0">
            <a:spAutoFit/>
          </a:bodyPr>
          <a:lstStyle/>
          <a:p>
            <a:pPr algn="ctr" defTabSz="1828434">
              <a:buClrTx/>
              <a:buFontTx/>
              <a:buNone/>
              <a:defRPr/>
            </a:pPr>
            <a:r>
              <a:rPr lang="en-US" sz="2800" b="1" kern="1200">
                <a:solidFill>
                  <a:schemeClr val="tx1"/>
                </a:solidFill>
                <a:latin typeface="Montserrat Medium" panose="00000600000000000000" pitchFamily="2" charset="0"/>
                <a:ea typeface="League Spartan" charset="0"/>
                <a:cs typeface="Poppins" pitchFamily="2" charset="77"/>
              </a:rPr>
              <a:t>GESTIÓN DE INFORMES DE ACCIONES FORMATIVAS Y PROVEEDORES </a:t>
            </a:r>
          </a:p>
        </p:txBody>
      </p:sp>
      <p:graphicFrame>
        <p:nvGraphicFramePr>
          <p:cNvPr id="8" name="Chart 25">
            <a:extLst>
              <a:ext uri="{FF2B5EF4-FFF2-40B4-BE49-F238E27FC236}">
                <a16:creationId xmlns:a16="http://schemas.microsoft.com/office/drawing/2014/main" id="{8D283DB6-C0AE-3BCE-6029-5D5EC2C6615E}"/>
              </a:ext>
            </a:extLst>
          </p:cNvPr>
          <p:cNvGraphicFramePr/>
          <p:nvPr>
            <p:extLst>
              <p:ext uri="{D42A27DB-BD31-4B8C-83A1-F6EECF244321}">
                <p14:modId xmlns:p14="http://schemas.microsoft.com/office/powerpoint/2010/main" val="807755677"/>
              </p:ext>
            </p:extLst>
          </p:nvPr>
        </p:nvGraphicFramePr>
        <p:xfrm>
          <a:off x="12057856" y="3597777"/>
          <a:ext cx="11531951" cy="39996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52">
            <a:extLst>
              <a:ext uri="{FF2B5EF4-FFF2-40B4-BE49-F238E27FC236}">
                <a16:creationId xmlns:a16="http://schemas.microsoft.com/office/drawing/2014/main" id="{5943FCBB-5825-271B-064D-D16CFD2E4698}"/>
              </a:ext>
            </a:extLst>
          </p:cNvPr>
          <p:cNvSpPr txBox="1"/>
          <p:nvPr/>
        </p:nvSpPr>
        <p:spPr>
          <a:xfrm>
            <a:off x="16978551" y="7780367"/>
            <a:ext cx="3939595" cy="523220"/>
          </a:xfrm>
          <a:prstGeom prst="rect">
            <a:avLst/>
          </a:prstGeom>
          <a:noFill/>
        </p:spPr>
        <p:txBody>
          <a:bodyPr wrap="square" rtlCol="0" anchor="ctr" anchorCtr="0">
            <a:spAutoFit/>
          </a:bodyPr>
          <a:lstStyle/>
          <a:p>
            <a:pPr defTabSz="1828434">
              <a:buClrTx/>
              <a:buFontTx/>
              <a:buNone/>
              <a:defRPr/>
            </a:pPr>
            <a:r>
              <a:rPr lang="en-US" sz="2800" b="1" kern="1200">
                <a:solidFill>
                  <a:schemeClr val="tx1"/>
                </a:solidFill>
                <a:latin typeface="Montserrat Medium" panose="00000600000000000000" pitchFamily="2" charset="0"/>
                <a:ea typeface="League Spartan" charset="0"/>
                <a:cs typeface="Poppins" pitchFamily="2" charset="77"/>
              </a:rPr>
              <a:t>MONTO EJECUTADO</a:t>
            </a:r>
          </a:p>
        </p:txBody>
      </p:sp>
      <p:graphicFrame>
        <p:nvGraphicFramePr>
          <p:cNvPr id="10" name="Chart 25">
            <a:extLst>
              <a:ext uri="{FF2B5EF4-FFF2-40B4-BE49-F238E27FC236}">
                <a16:creationId xmlns:a16="http://schemas.microsoft.com/office/drawing/2014/main" id="{B33BB31F-5EC0-BCC4-3B30-81F25567F8E7}"/>
              </a:ext>
            </a:extLst>
          </p:cNvPr>
          <p:cNvGraphicFramePr/>
          <p:nvPr>
            <p:extLst>
              <p:ext uri="{D42A27DB-BD31-4B8C-83A1-F6EECF244321}">
                <p14:modId xmlns:p14="http://schemas.microsoft.com/office/powerpoint/2010/main" val="1130289999"/>
              </p:ext>
            </p:extLst>
          </p:nvPr>
        </p:nvGraphicFramePr>
        <p:xfrm>
          <a:off x="13664166" y="8220223"/>
          <a:ext cx="9919533" cy="56160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41">
            <a:extLst>
              <a:ext uri="{FF2B5EF4-FFF2-40B4-BE49-F238E27FC236}">
                <a16:creationId xmlns:a16="http://schemas.microsoft.com/office/drawing/2014/main" id="{48430D03-5E00-D464-BCC2-459B879077B2}"/>
              </a:ext>
            </a:extLst>
          </p:cNvPr>
          <p:cNvGraphicFramePr/>
          <p:nvPr>
            <p:extLst>
              <p:ext uri="{D42A27DB-BD31-4B8C-83A1-F6EECF244321}">
                <p14:modId xmlns:p14="http://schemas.microsoft.com/office/powerpoint/2010/main" val="2831252187"/>
              </p:ext>
            </p:extLst>
          </p:nvPr>
        </p:nvGraphicFramePr>
        <p:xfrm>
          <a:off x="2728900" y="3533857"/>
          <a:ext cx="10292335" cy="4112647"/>
        </p:xfrm>
        <a:graphic>
          <a:graphicData uri="http://schemas.openxmlformats.org/drawingml/2006/chart">
            <c:chart xmlns:c="http://schemas.openxmlformats.org/drawingml/2006/chart" xmlns:r="http://schemas.openxmlformats.org/officeDocument/2006/relationships" r:id="rId6"/>
          </a:graphicData>
        </a:graphic>
      </p:graphicFrame>
      <p:sp>
        <p:nvSpPr>
          <p:cNvPr id="12" name="Rounded Rectangle 12">
            <a:extLst>
              <a:ext uri="{FF2B5EF4-FFF2-40B4-BE49-F238E27FC236}">
                <a16:creationId xmlns:a16="http://schemas.microsoft.com/office/drawing/2014/main" id="{44C786E4-112C-E13C-87C5-E7760E382E64}"/>
              </a:ext>
            </a:extLst>
          </p:cNvPr>
          <p:cNvSpPr/>
          <p:nvPr/>
        </p:nvSpPr>
        <p:spPr>
          <a:xfrm>
            <a:off x="3606853" y="11480756"/>
            <a:ext cx="8534761" cy="1487076"/>
          </a:xfrm>
          <a:prstGeom prst="roundRect">
            <a:avLst>
              <a:gd name="adj" fmla="val 128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schemeClr val="tx1"/>
              </a:solidFill>
              <a:latin typeface="Montserrat Medium" panose="00000600000000000000" pitchFamily="2" charset="0"/>
            </a:endParaRPr>
          </a:p>
        </p:txBody>
      </p:sp>
      <p:sp>
        <p:nvSpPr>
          <p:cNvPr id="13" name="TextBox 15">
            <a:extLst>
              <a:ext uri="{FF2B5EF4-FFF2-40B4-BE49-F238E27FC236}">
                <a16:creationId xmlns:a16="http://schemas.microsoft.com/office/drawing/2014/main" id="{90CB810E-06FD-5C34-57D8-7EE48EF63E8B}"/>
              </a:ext>
            </a:extLst>
          </p:cNvPr>
          <p:cNvSpPr txBox="1"/>
          <p:nvPr/>
        </p:nvSpPr>
        <p:spPr>
          <a:xfrm>
            <a:off x="4735147" y="11643420"/>
            <a:ext cx="2205487" cy="769441"/>
          </a:xfrm>
          <a:prstGeom prst="rect">
            <a:avLst/>
          </a:prstGeom>
          <a:noFill/>
        </p:spPr>
        <p:txBody>
          <a:bodyPr wrap="square" lIns="91440" tIns="45720" rIns="91440" bIns="45720" rtlCol="0" anchor="t" anchorCtr="0">
            <a:spAutoFit/>
          </a:bodyPr>
          <a:lstStyle/>
          <a:p>
            <a:pPr>
              <a:defRPr/>
            </a:pPr>
            <a:r>
              <a:rPr lang="en-US" sz="44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7 días</a:t>
            </a:r>
          </a:p>
        </p:txBody>
      </p:sp>
      <p:sp>
        <p:nvSpPr>
          <p:cNvPr id="14" name="Freeform 77">
            <a:extLst>
              <a:ext uri="{FF2B5EF4-FFF2-40B4-BE49-F238E27FC236}">
                <a16:creationId xmlns:a16="http://schemas.microsoft.com/office/drawing/2014/main" id="{2427D2DB-160D-6269-6B8E-CC556288B052}"/>
              </a:ext>
            </a:extLst>
          </p:cNvPr>
          <p:cNvSpPr>
            <a:spLocks noEditPoints="1"/>
          </p:cNvSpPr>
          <p:nvPr/>
        </p:nvSpPr>
        <p:spPr bwMode="auto">
          <a:xfrm>
            <a:off x="3798928" y="11860474"/>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pPr>
              <a:defRPr/>
            </a:pPr>
            <a:endParaRPr lang="en-US" b="1">
              <a:solidFill>
                <a:schemeClr val="tx1"/>
              </a:solidFill>
              <a:latin typeface="Montserrat Medium" panose="00000600000000000000" pitchFamily="2" charset="0"/>
            </a:endParaRPr>
          </a:p>
        </p:txBody>
      </p:sp>
      <p:sp>
        <p:nvSpPr>
          <p:cNvPr id="15" name="TextBox 15">
            <a:extLst>
              <a:ext uri="{FF2B5EF4-FFF2-40B4-BE49-F238E27FC236}">
                <a16:creationId xmlns:a16="http://schemas.microsoft.com/office/drawing/2014/main" id="{E723E485-D3F2-333E-066E-688F9F14E6DB}"/>
              </a:ext>
            </a:extLst>
          </p:cNvPr>
          <p:cNvSpPr txBox="1"/>
          <p:nvPr/>
        </p:nvSpPr>
        <p:spPr>
          <a:xfrm>
            <a:off x="5089233" y="8110854"/>
            <a:ext cx="2335487" cy="830997"/>
          </a:xfrm>
          <a:prstGeom prst="rect">
            <a:avLst/>
          </a:prstGeom>
          <a:noFill/>
        </p:spPr>
        <p:txBody>
          <a:bodyPr wrap="square" lIns="91440" tIns="45720" rIns="91440" bIns="45720" rtlCol="0" anchor="t" anchorCtr="0">
            <a:spAutoFit/>
          </a:bodyPr>
          <a:lstStyle/>
          <a:p>
            <a:pPr>
              <a:defRPr/>
            </a:pPr>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84.8%</a:t>
            </a:r>
          </a:p>
        </p:txBody>
      </p:sp>
      <p:sp>
        <p:nvSpPr>
          <p:cNvPr id="16" name="TextBox 15">
            <a:extLst>
              <a:ext uri="{FF2B5EF4-FFF2-40B4-BE49-F238E27FC236}">
                <a16:creationId xmlns:a16="http://schemas.microsoft.com/office/drawing/2014/main" id="{BB2D0863-AC48-C284-F438-E32A4E488301}"/>
              </a:ext>
            </a:extLst>
          </p:cNvPr>
          <p:cNvSpPr txBox="1"/>
          <p:nvPr/>
        </p:nvSpPr>
        <p:spPr>
          <a:xfrm>
            <a:off x="6469349" y="8291266"/>
            <a:ext cx="5997975" cy="830997"/>
          </a:xfrm>
          <a:prstGeom prst="rect">
            <a:avLst/>
          </a:prstGeom>
          <a:noFill/>
        </p:spPr>
        <p:txBody>
          <a:bodyPr wrap="square" lIns="91440" tIns="45720" rIns="91440" bIns="45720" rtlCol="0" anchor="t" anchorCtr="0">
            <a:spAutoFit/>
          </a:bodyPr>
          <a:lstStyle/>
          <a:p>
            <a:pPr algn="ctr">
              <a:defRPr/>
            </a:pP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Porcentaje</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informes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p>
          <a:p>
            <a:pPr algn="ctr">
              <a:defRPr/>
            </a:pP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revisados</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en</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tiempo</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meta</a:t>
            </a:r>
            <a:endPar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17" name="TextBox 15">
            <a:extLst>
              <a:ext uri="{FF2B5EF4-FFF2-40B4-BE49-F238E27FC236}">
                <a16:creationId xmlns:a16="http://schemas.microsoft.com/office/drawing/2014/main" id="{6344ED10-D27B-AD50-D348-410A754E4499}"/>
              </a:ext>
            </a:extLst>
          </p:cNvPr>
          <p:cNvSpPr txBox="1"/>
          <p:nvPr/>
        </p:nvSpPr>
        <p:spPr>
          <a:xfrm>
            <a:off x="6383000" y="11792133"/>
            <a:ext cx="5812406" cy="830997"/>
          </a:xfrm>
          <a:prstGeom prst="rect">
            <a:avLst/>
          </a:prstGeom>
          <a:noFill/>
        </p:spPr>
        <p:txBody>
          <a:bodyPr wrap="square" rtlCol="0" anchor="t" anchorCtr="0">
            <a:spAutoFit/>
          </a:bodyPr>
          <a:lstStyle/>
          <a:p>
            <a:pPr algn="ctr">
              <a:defRPr/>
            </a:pPr>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Tiempo</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promedio</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respuesta</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 16 solicitudes de </a:t>
            </a:r>
            <a:r>
              <a:rPr lang="en-US" sz="24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información</a:t>
            </a:r>
            <a:r>
              <a:rPr lang="en-US" sz="24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 LAIP</a:t>
            </a:r>
            <a:endParaRPr lang="en-US" sz="20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18" name="TextBox 43">
            <a:extLst>
              <a:ext uri="{FF2B5EF4-FFF2-40B4-BE49-F238E27FC236}">
                <a16:creationId xmlns:a16="http://schemas.microsoft.com/office/drawing/2014/main" id="{F3CD0096-F31E-1EE6-0B80-6484B5464586}"/>
              </a:ext>
            </a:extLst>
          </p:cNvPr>
          <p:cNvSpPr txBox="1"/>
          <p:nvPr/>
        </p:nvSpPr>
        <p:spPr>
          <a:xfrm>
            <a:off x="6422007" y="5058624"/>
            <a:ext cx="2055371" cy="1077218"/>
          </a:xfrm>
          <a:prstGeom prst="rect">
            <a:avLst/>
          </a:prstGeom>
          <a:noFill/>
        </p:spPr>
        <p:txBody>
          <a:bodyPr wrap="none" rtlCol="0" anchor="ctr" anchorCtr="0">
            <a:spAutoFit/>
          </a:bodyPr>
          <a:lstStyle/>
          <a:p>
            <a:pPr algn="ctr"/>
            <a:r>
              <a:rPr lang="en-US" sz="3200">
                <a:solidFill>
                  <a:schemeClr val="tx1"/>
                </a:solidFill>
                <a:latin typeface="Montserrat Medium" panose="00000600000000000000" pitchFamily="2" charset="0"/>
                <a:ea typeface="League Spartan" charset="0"/>
                <a:cs typeface="Poppins" panose="00000500000000000000" pitchFamily="2" charset="0"/>
              </a:rPr>
              <a:t>16,699</a:t>
            </a:r>
          </a:p>
          <a:p>
            <a:pPr algn="ctr"/>
            <a:r>
              <a:rPr lang="en-US" sz="3200" err="1">
                <a:solidFill>
                  <a:schemeClr val="tx1"/>
                </a:solidFill>
                <a:latin typeface="Montserrat Medium" panose="00000600000000000000" pitchFamily="2" charset="0"/>
                <a:ea typeface="League Spartan" charset="0"/>
                <a:cs typeface="Poppins" panose="00000500000000000000" pitchFamily="2" charset="0"/>
              </a:rPr>
              <a:t>Informes</a:t>
            </a:r>
            <a:endParaRPr lang="en-US" sz="3200">
              <a:solidFill>
                <a:schemeClr val="tx1"/>
              </a:solidFill>
              <a:latin typeface="Montserrat Medium" panose="00000600000000000000" pitchFamily="2" charset="0"/>
              <a:ea typeface="League Spartan" charset="0"/>
              <a:cs typeface="Poppins" panose="00000500000000000000" pitchFamily="2" charset="0"/>
            </a:endParaRPr>
          </a:p>
        </p:txBody>
      </p:sp>
      <p:grpSp>
        <p:nvGrpSpPr>
          <p:cNvPr id="19" name="Grupo 8">
            <a:extLst>
              <a:ext uri="{FF2B5EF4-FFF2-40B4-BE49-F238E27FC236}">
                <a16:creationId xmlns:a16="http://schemas.microsoft.com/office/drawing/2014/main" id="{1AA03615-0C2F-1CB3-E242-592613017FF0}"/>
              </a:ext>
            </a:extLst>
          </p:cNvPr>
          <p:cNvGrpSpPr/>
          <p:nvPr/>
        </p:nvGrpSpPr>
        <p:grpSpPr>
          <a:xfrm>
            <a:off x="21514782" y="8390090"/>
            <a:ext cx="2436121" cy="900584"/>
            <a:chOff x="21808511" y="8731127"/>
            <a:chExt cx="2436121" cy="900584"/>
          </a:xfrm>
        </p:grpSpPr>
        <p:sp>
          <p:nvSpPr>
            <p:cNvPr id="20" name="TextBox 18">
              <a:extLst>
                <a:ext uri="{FF2B5EF4-FFF2-40B4-BE49-F238E27FC236}">
                  <a16:creationId xmlns:a16="http://schemas.microsoft.com/office/drawing/2014/main" id="{77982F5B-21BC-EC88-9289-6B9097B8B889}"/>
                </a:ext>
              </a:extLst>
            </p:cNvPr>
            <p:cNvSpPr txBox="1"/>
            <p:nvPr/>
          </p:nvSpPr>
          <p:spPr>
            <a:xfrm>
              <a:off x="22600761" y="8731127"/>
              <a:ext cx="923651" cy="523220"/>
            </a:xfrm>
            <a:prstGeom prst="rect">
              <a:avLst/>
            </a:prstGeom>
            <a:noFill/>
          </p:spPr>
          <p:txBody>
            <a:bodyPr wrap="none" rtlCol="0" anchor="ctr" anchorCtr="0">
              <a:spAutoFit/>
            </a:bodyPr>
            <a:lstStyle/>
            <a:p>
              <a:pPr algn="ctr" defTabSz="1828434">
                <a:buClrTx/>
              </a:pPr>
              <a:r>
                <a:rPr lang="en-US" sz="2800" kern="1200">
                  <a:solidFill>
                    <a:schemeClr val="tx1"/>
                  </a:solidFill>
                  <a:latin typeface="Montserrat Medium" panose="00000600000000000000" pitchFamily="2" charset="0"/>
                  <a:cs typeface="Poppins" pitchFamily="2" charset="77"/>
                </a:rPr>
                <a:t>76%</a:t>
              </a:r>
            </a:p>
          </p:txBody>
        </p:sp>
        <p:sp>
          <p:nvSpPr>
            <p:cNvPr id="21" name="TextBox 15">
              <a:extLst>
                <a:ext uri="{FF2B5EF4-FFF2-40B4-BE49-F238E27FC236}">
                  <a16:creationId xmlns:a16="http://schemas.microsoft.com/office/drawing/2014/main" id="{2D43D241-9D38-A30B-AE67-8D2F94DC7E55}"/>
                </a:ext>
              </a:extLst>
            </p:cNvPr>
            <p:cNvSpPr txBox="1"/>
            <p:nvPr/>
          </p:nvSpPr>
          <p:spPr>
            <a:xfrm>
              <a:off x="21808511" y="9231601"/>
              <a:ext cx="2436121" cy="400110"/>
            </a:xfrm>
            <a:prstGeom prst="rect">
              <a:avLst/>
            </a:prstGeom>
            <a:noFill/>
          </p:spPr>
          <p:txBody>
            <a:bodyPr wrap="square" rtlCol="0" anchor="ctr" anchorCtr="0">
              <a:spAutoFit/>
            </a:bodyPr>
            <a:lstStyle/>
            <a:p>
              <a:pPr algn="ctr" defTabSz="1828434">
                <a:buClrTx/>
                <a:buFontTx/>
                <a:buNone/>
              </a:pPr>
              <a:r>
                <a:rPr lang="en-US" sz="2000" kern="1200">
                  <a:solidFill>
                    <a:schemeClr val="tx1"/>
                  </a:solidFill>
                  <a:latin typeface="Montserrat Medium" panose="00000600000000000000" pitchFamily="2" charset="0"/>
                  <a:ea typeface="League Spartan" charset="0"/>
                  <a:cs typeface="Poppins" pitchFamily="2" charset="77"/>
                </a:rPr>
                <a:t>EJECUCIÓN</a:t>
              </a:r>
            </a:p>
          </p:txBody>
        </p:sp>
      </p:grpSp>
      <p:sp>
        <p:nvSpPr>
          <p:cNvPr id="22" name="TextBox 15">
            <a:extLst>
              <a:ext uri="{FF2B5EF4-FFF2-40B4-BE49-F238E27FC236}">
                <a16:creationId xmlns:a16="http://schemas.microsoft.com/office/drawing/2014/main" id="{84CC0A45-B100-AEF9-CF3A-42105A73D85E}"/>
              </a:ext>
            </a:extLst>
          </p:cNvPr>
          <p:cNvSpPr txBox="1"/>
          <p:nvPr/>
        </p:nvSpPr>
        <p:spPr>
          <a:xfrm>
            <a:off x="5217569" y="8831326"/>
            <a:ext cx="1612942" cy="400110"/>
          </a:xfrm>
          <a:prstGeom prst="rect">
            <a:avLst/>
          </a:prstGeom>
          <a:noFill/>
        </p:spPr>
        <p:txBody>
          <a:bodyPr wrap="non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90%</a:t>
            </a:r>
          </a:p>
        </p:txBody>
      </p:sp>
      <p:sp>
        <p:nvSpPr>
          <p:cNvPr id="23" name="TextBox 15">
            <a:extLst>
              <a:ext uri="{FF2B5EF4-FFF2-40B4-BE49-F238E27FC236}">
                <a16:creationId xmlns:a16="http://schemas.microsoft.com/office/drawing/2014/main" id="{8B9F0347-954D-7AC6-1DB1-978710B50B1E}"/>
              </a:ext>
            </a:extLst>
          </p:cNvPr>
          <p:cNvSpPr txBox="1"/>
          <p:nvPr/>
        </p:nvSpPr>
        <p:spPr>
          <a:xfrm>
            <a:off x="6672882" y="9517392"/>
            <a:ext cx="5556425" cy="830997"/>
          </a:xfrm>
          <a:prstGeom prst="rect">
            <a:avLst/>
          </a:prstGeom>
          <a:noFill/>
        </p:spPr>
        <p:txBody>
          <a:bodyPr wrap="square" rtlCol="0" anchor="t" anchorCtr="0">
            <a:spAutoFit/>
          </a:bodyPr>
          <a:lstStyle/>
          <a:p>
            <a:pPr algn="ct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Nivel de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satisfacción</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p>
          <a:p>
            <a:pPr algn="ct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Cliente</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Interno</a:t>
            </a:r>
            <a:endPar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24" name="TextBox 15">
            <a:extLst>
              <a:ext uri="{FF2B5EF4-FFF2-40B4-BE49-F238E27FC236}">
                <a16:creationId xmlns:a16="http://schemas.microsoft.com/office/drawing/2014/main" id="{13A774AE-927E-E77C-F2C0-05BDE04A6B24}"/>
              </a:ext>
            </a:extLst>
          </p:cNvPr>
          <p:cNvSpPr txBox="1"/>
          <p:nvPr/>
        </p:nvSpPr>
        <p:spPr>
          <a:xfrm>
            <a:off x="5317661" y="9345671"/>
            <a:ext cx="1680123" cy="830997"/>
          </a:xfrm>
          <a:prstGeom prst="rect">
            <a:avLst/>
          </a:prstGeom>
          <a:noFill/>
        </p:spPr>
        <p:txBody>
          <a:bodyPr wrap="square" rtlCol="0" anchor="t" anchorCtr="0">
            <a:spAutoFit/>
          </a:bodyPr>
          <a:lstStyle/>
          <a:p>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9.04</a:t>
            </a:r>
          </a:p>
        </p:txBody>
      </p:sp>
      <p:sp>
        <p:nvSpPr>
          <p:cNvPr id="25" name="TextBox 15">
            <a:extLst>
              <a:ext uri="{FF2B5EF4-FFF2-40B4-BE49-F238E27FC236}">
                <a16:creationId xmlns:a16="http://schemas.microsoft.com/office/drawing/2014/main" id="{1AC74744-7549-3B91-D6B6-E66FF7547719}"/>
              </a:ext>
            </a:extLst>
          </p:cNvPr>
          <p:cNvSpPr txBox="1"/>
          <p:nvPr/>
        </p:nvSpPr>
        <p:spPr>
          <a:xfrm>
            <a:off x="5409372" y="10079281"/>
            <a:ext cx="1231427" cy="400110"/>
          </a:xfrm>
          <a:prstGeom prst="rect">
            <a:avLst/>
          </a:prstGeom>
          <a:noFill/>
          <a:ln>
            <a:noFill/>
          </a:ln>
        </p:spPr>
        <p:txBody>
          <a:bodyPr wrap="non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8</a:t>
            </a:r>
          </a:p>
        </p:txBody>
      </p:sp>
      <p:grpSp>
        <p:nvGrpSpPr>
          <p:cNvPr id="26" name="Google Shape;9084;p116">
            <a:extLst>
              <a:ext uri="{FF2B5EF4-FFF2-40B4-BE49-F238E27FC236}">
                <a16:creationId xmlns:a16="http://schemas.microsoft.com/office/drawing/2014/main" id="{E31A3633-7949-BD8E-3650-A139132A38F5}"/>
              </a:ext>
            </a:extLst>
          </p:cNvPr>
          <p:cNvGrpSpPr/>
          <p:nvPr/>
        </p:nvGrpSpPr>
        <p:grpSpPr>
          <a:xfrm>
            <a:off x="3978626" y="9570947"/>
            <a:ext cx="681132" cy="788804"/>
            <a:chOff x="-62148800" y="3377700"/>
            <a:chExt cx="311125" cy="316750"/>
          </a:xfrm>
          <a:solidFill>
            <a:schemeClr val="accent2"/>
          </a:solidFill>
        </p:grpSpPr>
        <p:sp>
          <p:nvSpPr>
            <p:cNvPr id="27" name="Google Shape;9085;p116">
              <a:extLst>
                <a:ext uri="{FF2B5EF4-FFF2-40B4-BE49-F238E27FC236}">
                  <a16:creationId xmlns:a16="http://schemas.microsoft.com/office/drawing/2014/main" id="{3E0BEA46-096E-3F87-ED75-0F7C637C7423}"/>
                </a:ext>
              </a:extLst>
            </p:cNvPr>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sp>
          <p:nvSpPr>
            <p:cNvPr id="36" name="Google Shape;9086;p116">
              <a:extLst>
                <a:ext uri="{FF2B5EF4-FFF2-40B4-BE49-F238E27FC236}">
                  <a16:creationId xmlns:a16="http://schemas.microsoft.com/office/drawing/2014/main" id="{89D0B3EE-C8BC-272D-D593-A9C32E474DF3}"/>
                </a:ext>
              </a:extLst>
            </p:cNvPr>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Medium" panose="00000600000000000000" pitchFamily="2" charset="0"/>
              </a:endParaRPr>
            </a:p>
          </p:txBody>
        </p:sp>
      </p:grpSp>
      <p:sp>
        <p:nvSpPr>
          <p:cNvPr id="60" name="TextBox 15">
            <a:extLst>
              <a:ext uri="{FF2B5EF4-FFF2-40B4-BE49-F238E27FC236}">
                <a16:creationId xmlns:a16="http://schemas.microsoft.com/office/drawing/2014/main" id="{E8CE736F-6025-F591-BBC1-EF473C9D8C26}"/>
              </a:ext>
            </a:extLst>
          </p:cNvPr>
          <p:cNvSpPr txBox="1"/>
          <p:nvPr/>
        </p:nvSpPr>
        <p:spPr>
          <a:xfrm>
            <a:off x="3618837" y="10981030"/>
            <a:ext cx="8237648" cy="523220"/>
          </a:xfrm>
          <a:prstGeom prst="rect">
            <a:avLst/>
          </a:prstGeom>
          <a:noFill/>
        </p:spPr>
        <p:txBody>
          <a:bodyPr wrap="square" rtlCol="0" anchor="ctr" anchorCtr="0">
            <a:spAutoFit/>
          </a:bodyPr>
          <a:lstStyle/>
          <a:p>
            <a:pPr algn="ctr" defTabSz="1828434">
              <a:buClrTx/>
              <a:buFontTx/>
              <a:buNone/>
              <a:defRPr/>
            </a:pPr>
            <a:r>
              <a:rPr lang="en-US" sz="2800" b="1" kern="1200">
                <a:solidFill>
                  <a:schemeClr val="tx1"/>
                </a:solidFill>
                <a:latin typeface="Montserrat Medium" panose="00000600000000000000" pitchFamily="2" charset="0"/>
                <a:ea typeface="League Spartan" charset="0"/>
                <a:cs typeface="Poppins" pitchFamily="2" charset="77"/>
              </a:rPr>
              <a:t>GESTIÓN ACCESO A LA INFORMACIÓN</a:t>
            </a:r>
          </a:p>
        </p:txBody>
      </p:sp>
      <p:sp>
        <p:nvSpPr>
          <p:cNvPr id="61" name="Freeform 156">
            <a:extLst>
              <a:ext uri="{FF2B5EF4-FFF2-40B4-BE49-F238E27FC236}">
                <a16:creationId xmlns:a16="http://schemas.microsoft.com/office/drawing/2014/main" id="{A5E44F07-6DC1-EC06-AFDC-7FF6CD007BFC}"/>
              </a:ext>
            </a:extLst>
          </p:cNvPr>
          <p:cNvSpPr>
            <a:spLocks noEditPoints="1"/>
          </p:cNvSpPr>
          <p:nvPr/>
        </p:nvSpPr>
        <p:spPr bwMode="auto">
          <a:xfrm>
            <a:off x="3978626" y="8376991"/>
            <a:ext cx="681132" cy="678706"/>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solidFill>
                <a:schemeClr val="accent2"/>
              </a:solidFill>
              <a:latin typeface="Montserrat Medium" panose="00000600000000000000" pitchFamily="2" charset="0"/>
            </a:endParaRPr>
          </a:p>
        </p:txBody>
      </p:sp>
      <p:sp>
        <p:nvSpPr>
          <p:cNvPr id="3328" name="TextBox 214">
            <a:extLst>
              <a:ext uri="{FF2B5EF4-FFF2-40B4-BE49-F238E27FC236}">
                <a16:creationId xmlns:a16="http://schemas.microsoft.com/office/drawing/2014/main" id="{A2438B83-269F-5A89-7875-B10078D0BF7A}"/>
              </a:ext>
            </a:extLst>
          </p:cNvPr>
          <p:cNvSpPr txBox="1"/>
          <p:nvPr/>
        </p:nvSpPr>
        <p:spPr>
          <a:xfrm>
            <a:off x="2365156" y="776743"/>
            <a:ext cx="21418593"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Unidad Centro de Atención y Acceso a la Información</a:t>
            </a:r>
            <a:endParaRPr lang="es-419" sz="5400" b="0">
              <a:solidFill>
                <a:schemeClr val="tx2"/>
              </a:solidFill>
              <a:latin typeface="Kanit ExtraBold"/>
              <a:cs typeface="Kanit ExtraBold"/>
              <a:sym typeface="Baloo 2 ExtraBold"/>
            </a:endParaRPr>
          </a:p>
        </p:txBody>
      </p:sp>
      <p:sp>
        <p:nvSpPr>
          <p:cNvPr id="3329" name="TextBox 214">
            <a:extLst>
              <a:ext uri="{FF2B5EF4-FFF2-40B4-BE49-F238E27FC236}">
                <a16:creationId xmlns:a16="http://schemas.microsoft.com/office/drawing/2014/main" id="{F2E4F439-1B62-EA35-186B-AD201314A750}"/>
              </a:ext>
            </a:extLst>
          </p:cNvPr>
          <p:cNvSpPr txBox="1"/>
          <p:nvPr/>
        </p:nvSpPr>
        <p:spPr>
          <a:xfrm>
            <a:off x="11676598" y="1561855"/>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3330" name="TextBox 15">
            <a:extLst>
              <a:ext uri="{FF2B5EF4-FFF2-40B4-BE49-F238E27FC236}">
                <a16:creationId xmlns:a16="http://schemas.microsoft.com/office/drawing/2014/main" id="{B5E2BCD9-9C21-45F4-4AC0-8821C60BCDC1}"/>
              </a:ext>
            </a:extLst>
          </p:cNvPr>
          <p:cNvSpPr txBox="1"/>
          <p:nvPr/>
        </p:nvSpPr>
        <p:spPr>
          <a:xfrm>
            <a:off x="5093044" y="12333795"/>
            <a:ext cx="1220206" cy="400110"/>
          </a:xfrm>
          <a:prstGeom prst="rect">
            <a:avLst/>
          </a:prstGeom>
          <a:noFill/>
          <a:ln>
            <a:noFill/>
          </a:ln>
        </p:spPr>
        <p:txBody>
          <a:bodyPr wrap="none" rtlCol="0" anchor="t" anchorCtr="0">
            <a:spAutoFit/>
          </a:bodyPr>
          <a:lstStyle/>
          <a:p>
            <a:r>
              <a:rPr lang="en-US" sz="20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7</a:t>
            </a:r>
          </a:p>
        </p:txBody>
      </p:sp>
    </p:spTree>
    <p:extLst>
      <p:ext uri="{BB962C8B-B14F-4D97-AF65-F5344CB8AC3E}">
        <p14:creationId xmlns:p14="http://schemas.microsoft.com/office/powerpoint/2010/main" val="3266337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352907" y="6231504"/>
            <a:ext cx="22298495" cy="2174634"/>
          </a:xfrm>
          <a:prstGeom prst="rect">
            <a:avLst/>
          </a:prstGeom>
        </p:spPr>
        <p:txBody>
          <a:bodyPr spcFirstLastPara="1" wrap="square" lIns="239938" tIns="243737" rIns="239938" bIns="243737" anchor="t" anchorCtr="0">
            <a:noAutofit/>
          </a:bodyPr>
          <a:lstStyle/>
          <a:p>
            <a:r>
              <a:rPr lang="en" sz="13200">
                <a:solidFill>
                  <a:schemeClr val="tx2"/>
                </a:solidFill>
              </a:rPr>
              <a:t>SERVICIOS GENERALES</a:t>
            </a:r>
            <a:endParaRPr sz="132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317963" y="4616940"/>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Unidad de</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75460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2714625" y="546454"/>
            <a:ext cx="19334990" cy="2769989"/>
          </a:xfrm>
          <a:prstGeom prst="rect">
            <a:avLst/>
          </a:prstGeom>
          <a:noFill/>
        </p:spPr>
        <p:txBody>
          <a:bodyPr wrap="square" rtlCol="0">
            <a:spAutoFit/>
          </a:bodyPr>
          <a:lstStyle/>
          <a:p>
            <a:pPr algn="ctr" defTabSz="2436757">
              <a:buClr>
                <a:srgbClr val="25418D"/>
              </a:buClr>
              <a:buSzPts val="4200"/>
              <a:defRPr/>
            </a:pPr>
            <a:r>
              <a:rPr lang="es-MX" sz="6000">
                <a:solidFill>
                  <a:srgbClr val="1A2C57"/>
                </a:solidFill>
                <a:latin typeface="Montserrat Medium" panose="00000600000000000000" pitchFamily="2" charset="0"/>
                <a:ea typeface="+mn-ea"/>
                <a:cs typeface="Kanit ExtraBold"/>
                <a:sym typeface="Baloo 2 ExtraBold"/>
              </a:rPr>
              <a:t>11° Edición </a:t>
            </a:r>
          </a:p>
          <a:p>
            <a:pPr algn="ctr" defTabSz="2436757">
              <a:buClr>
                <a:srgbClr val="25418D"/>
              </a:buClr>
              <a:buSzPts val="4200"/>
              <a:defRPr/>
            </a:pPr>
            <a:r>
              <a:rPr lang="es-MX" sz="5400">
                <a:solidFill>
                  <a:schemeClr val="tx2"/>
                </a:solidFill>
                <a:latin typeface="Montserrat Black" panose="00000A00000000000000" pitchFamily="2" charset="0"/>
                <a:ea typeface="+mn-ea"/>
                <a:cs typeface="Kanit ExtraBold"/>
                <a:sym typeface="Baloo 2 ExtraBold"/>
              </a:rPr>
              <a:t>Seminario Flexo Centroamericano de ASIPLASTIC </a:t>
            </a:r>
            <a:r>
              <a:rPr lang="es-MX" sz="6000">
                <a:solidFill>
                  <a:srgbClr val="1A2C57"/>
                </a:solidFill>
                <a:latin typeface="Montserrat Medium" panose="00000600000000000000" pitchFamily="2" charset="0"/>
                <a:ea typeface="+mn-ea"/>
                <a:cs typeface="Kanit ExtraBold"/>
                <a:sym typeface="Baloo 2 ExtraBold"/>
              </a:rPr>
              <a:t>con apoyo de INSAFORP </a:t>
            </a:r>
            <a:endParaRPr lang="es-419" sz="5599">
              <a:solidFill>
                <a:srgbClr val="1A2C57"/>
              </a:solidFill>
              <a:latin typeface="Montserrat Medium" panose="00000600000000000000" pitchFamily="2" charset="0"/>
              <a:ea typeface="+mn-ea"/>
              <a:cs typeface="Kanit ExtraBold"/>
              <a:sym typeface="Baloo 2 ExtraBold"/>
            </a:endParaRPr>
          </a:p>
        </p:txBody>
      </p:sp>
      <p:sp>
        <p:nvSpPr>
          <p:cNvPr id="3" name="TextBox 214">
            <a:extLst>
              <a:ext uri="{FF2B5EF4-FFF2-40B4-BE49-F238E27FC236}">
                <a16:creationId xmlns:a16="http://schemas.microsoft.com/office/drawing/2014/main" id="{CA0B70BA-9421-C8FE-FDC3-99146E4EF8FF}"/>
              </a:ext>
            </a:extLst>
          </p:cNvPr>
          <p:cNvSpPr txBox="1"/>
          <p:nvPr/>
        </p:nvSpPr>
        <p:spPr>
          <a:xfrm>
            <a:off x="3484404" y="10239003"/>
            <a:ext cx="12717622" cy="2307811"/>
          </a:xfrm>
          <a:prstGeom prst="rect">
            <a:avLst/>
          </a:prstGeom>
          <a:noFill/>
        </p:spPr>
        <p:txBody>
          <a:bodyPr wrap="square" rtlCol="0">
            <a:spAutoFit/>
          </a:bodyPr>
          <a:lstStyle/>
          <a:p>
            <a:pPr algn="just"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Seminario realizado con apoyo de INSAFORP, en la que se reunieron expertos especializados de la industria flexográfica, para fortalecer la competitividad del sector industrial y de la región.  </a:t>
            </a:r>
            <a:endParaRPr lang="es-419" sz="3599" kern="1200">
              <a:solidFill>
                <a:srgbClr val="1A2C57"/>
              </a:solidFill>
              <a:latin typeface="Montserrat Medium" panose="00000600000000000000" pitchFamily="2" charset="0"/>
              <a:ea typeface="+mn-ea"/>
              <a:cs typeface="+mn-cs"/>
              <a:sym typeface="Baloo 2 ExtraBold"/>
            </a:endParaRPr>
          </a:p>
        </p:txBody>
      </p:sp>
      <p:pic>
        <p:nvPicPr>
          <p:cNvPr id="6" name="Imagen 5" descr="Un grupo de personas sentadas en una oficina&#10;&#10;Descripción generada automáticamente con confianza media">
            <a:extLst>
              <a:ext uri="{FF2B5EF4-FFF2-40B4-BE49-F238E27FC236}">
                <a16:creationId xmlns:a16="http://schemas.microsoft.com/office/drawing/2014/main" id="{0A692EAD-CBCC-B6E5-FD1A-9EE1C1E0B94F}"/>
              </a:ext>
            </a:extLst>
          </p:cNvPr>
          <p:cNvPicPr>
            <a:picLocks noChangeAspect="1"/>
          </p:cNvPicPr>
          <p:nvPr/>
        </p:nvPicPr>
        <p:blipFill>
          <a:blip r:embed="rId4"/>
          <a:stretch>
            <a:fillRect/>
          </a:stretch>
        </p:blipFill>
        <p:spPr>
          <a:xfrm>
            <a:off x="12478269" y="3739542"/>
            <a:ext cx="8698260" cy="5798840"/>
          </a:xfrm>
          <a:prstGeom prst="rect">
            <a:avLst/>
          </a:prstGeom>
          <a:ln>
            <a:noFill/>
          </a:ln>
          <a:effectLst>
            <a:outerShdw blurRad="292100" dist="139700" dir="2700000" algn="tl" rotWithShape="0">
              <a:srgbClr val="333333">
                <a:alpha val="65000"/>
              </a:srgbClr>
            </a:outerShdw>
          </a:effectLst>
        </p:spPr>
      </p:pic>
      <p:pic>
        <p:nvPicPr>
          <p:cNvPr id="9" name="Imagen 8" descr="Un grupo de gente sentados en un restaurante&#10;&#10;Descripción generada automáticamente">
            <a:extLst>
              <a:ext uri="{FF2B5EF4-FFF2-40B4-BE49-F238E27FC236}">
                <a16:creationId xmlns:a16="http://schemas.microsoft.com/office/drawing/2014/main" id="{B01BA247-9402-30D2-8BA8-75BD908289FD}"/>
              </a:ext>
            </a:extLst>
          </p:cNvPr>
          <p:cNvPicPr>
            <a:picLocks noChangeAspect="1"/>
          </p:cNvPicPr>
          <p:nvPr/>
        </p:nvPicPr>
        <p:blipFill>
          <a:blip r:embed="rId5"/>
          <a:stretch>
            <a:fillRect/>
          </a:stretch>
        </p:blipFill>
        <p:spPr>
          <a:xfrm>
            <a:off x="3516434" y="3702740"/>
            <a:ext cx="8698259" cy="5798839"/>
          </a:xfrm>
          <a:prstGeom prst="rect">
            <a:avLst/>
          </a:prstGeom>
          <a:ln>
            <a:noFill/>
          </a:ln>
          <a:effectLst>
            <a:outerShdw blurRad="292100" dist="139700" dir="2700000" algn="tl" rotWithShape="0">
              <a:srgbClr val="333333">
                <a:alpha val="65000"/>
              </a:srgbClr>
            </a:outerShdw>
          </a:effectLst>
        </p:spPr>
      </p:pic>
      <p:sp>
        <p:nvSpPr>
          <p:cNvPr id="2" name="Google Shape;2187;p43">
            <a:extLst>
              <a:ext uri="{FF2B5EF4-FFF2-40B4-BE49-F238E27FC236}">
                <a16:creationId xmlns:a16="http://schemas.microsoft.com/office/drawing/2014/main" id="{98E5A1DC-DCE4-0868-329A-B620FFDED1C1}"/>
              </a:ext>
            </a:extLst>
          </p:cNvPr>
          <p:cNvSpPr txBox="1">
            <a:spLocks/>
          </p:cNvSpPr>
          <p:nvPr/>
        </p:nvSpPr>
        <p:spPr>
          <a:xfrm>
            <a:off x="17230726" y="11678620"/>
            <a:ext cx="5203104"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r>
              <a:rPr lang="es-SV" sz="7200">
                <a:solidFill>
                  <a:schemeClr val="bg1"/>
                </a:solidFill>
                <a:latin typeface="Biograph" panose="02000500000000000000" pitchFamily="50" charset="0"/>
                <a:ea typeface="Biograph" panose="02000500000000000000" pitchFamily="50" charset="0"/>
              </a:rPr>
              <a:t>Julio 2022</a:t>
            </a:r>
          </a:p>
        </p:txBody>
      </p:sp>
    </p:spTree>
    <p:extLst>
      <p:ext uri="{BB962C8B-B14F-4D97-AF65-F5344CB8AC3E}">
        <p14:creationId xmlns:p14="http://schemas.microsoft.com/office/powerpoint/2010/main" val="1961750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12" name="TextBox 15">
            <a:extLst>
              <a:ext uri="{FF2B5EF4-FFF2-40B4-BE49-F238E27FC236}">
                <a16:creationId xmlns:a16="http://schemas.microsoft.com/office/drawing/2014/main" id="{0467D126-B4C5-D214-46C5-2D1074FAE8A6}"/>
              </a:ext>
            </a:extLst>
          </p:cNvPr>
          <p:cNvSpPr txBox="1"/>
          <p:nvPr/>
        </p:nvSpPr>
        <p:spPr>
          <a:xfrm>
            <a:off x="13787078" y="3098896"/>
            <a:ext cx="8473373" cy="523220"/>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ea typeface="League Spartan" charset="0"/>
                <a:cs typeface="Poppins" pitchFamily="2" charset="77"/>
              </a:rPr>
              <a:t>SATISFACCION CLIENTES INTERNOS</a:t>
            </a:r>
          </a:p>
        </p:txBody>
      </p:sp>
      <p:graphicFrame>
        <p:nvGraphicFramePr>
          <p:cNvPr id="14" name="Chart 25">
            <a:extLst>
              <a:ext uri="{FF2B5EF4-FFF2-40B4-BE49-F238E27FC236}">
                <a16:creationId xmlns:a16="http://schemas.microsoft.com/office/drawing/2014/main" id="{DE80635B-E740-DFA4-A954-FB7D64D15B5F}"/>
              </a:ext>
            </a:extLst>
          </p:cNvPr>
          <p:cNvGraphicFramePr/>
          <p:nvPr>
            <p:extLst>
              <p:ext uri="{D42A27DB-BD31-4B8C-83A1-F6EECF244321}">
                <p14:modId xmlns:p14="http://schemas.microsoft.com/office/powerpoint/2010/main" val="1211092459"/>
              </p:ext>
            </p:extLst>
          </p:nvPr>
        </p:nvGraphicFramePr>
        <p:xfrm>
          <a:off x="12331700" y="3753098"/>
          <a:ext cx="10409918" cy="330575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52">
            <a:extLst>
              <a:ext uri="{FF2B5EF4-FFF2-40B4-BE49-F238E27FC236}">
                <a16:creationId xmlns:a16="http://schemas.microsoft.com/office/drawing/2014/main" id="{50E05A40-8CE7-A29B-948E-A8124B37D35F}"/>
              </a:ext>
            </a:extLst>
          </p:cNvPr>
          <p:cNvSpPr txBox="1"/>
          <p:nvPr/>
        </p:nvSpPr>
        <p:spPr>
          <a:xfrm>
            <a:off x="17756868" y="7617880"/>
            <a:ext cx="5358733" cy="523220"/>
          </a:xfrm>
          <a:prstGeom prst="rect">
            <a:avLst/>
          </a:prstGeom>
          <a:noFill/>
        </p:spPr>
        <p:txBody>
          <a:bodyPr wrap="square" rtlCol="0" anchor="ctr" anchorCtr="0">
            <a:spAutoFit/>
          </a:bodyPr>
          <a:lstStyle/>
          <a:p>
            <a:pPr algn="ctr" defTabSz="1828434">
              <a:buClrTx/>
            </a:pPr>
            <a:r>
              <a:rPr lang="en-US" sz="2800" b="1" kern="1200">
                <a:solidFill>
                  <a:schemeClr val="tx1"/>
                </a:solidFill>
                <a:latin typeface="Montserrat Medium" panose="00000600000000000000" pitchFamily="2" charset="0"/>
                <a:ea typeface="League Spartan" charset="0"/>
                <a:cs typeface="Poppins" pitchFamily="2" charset="77"/>
              </a:rPr>
              <a:t>MONTO EJECUTADO</a:t>
            </a:r>
          </a:p>
        </p:txBody>
      </p:sp>
      <p:graphicFrame>
        <p:nvGraphicFramePr>
          <p:cNvPr id="22" name="Chart 25">
            <a:extLst>
              <a:ext uri="{FF2B5EF4-FFF2-40B4-BE49-F238E27FC236}">
                <a16:creationId xmlns:a16="http://schemas.microsoft.com/office/drawing/2014/main" id="{E5ED4AB0-7126-F382-4A36-CC9CF422A1D9}"/>
              </a:ext>
            </a:extLst>
          </p:cNvPr>
          <p:cNvGraphicFramePr/>
          <p:nvPr>
            <p:extLst>
              <p:ext uri="{D42A27DB-BD31-4B8C-83A1-F6EECF244321}">
                <p14:modId xmlns:p14="http://schemas.microsoft.com/office/powerpoint/2010/main" val="3777452600"/>
              </p:ext>
            </p:extLst>
          </p:nvPr>
        </p:nvGraphicFramePr>
        <p:xfrm>
          <a:off x="17014371" y="8447624"/>
          <a:ext cx="6841785" cy="4879435"/>
        </p:xfrm>
        <a:graphic>
          <a:graphicData uri="http://schemas.openxmlformats.org/drawingml/2006/chart">
            <c:chart xmlns:c="http://schemas.openxmlformats.org/drawingml/2006/chart" xmlns:r="http://schemas.openxmlformats.org/officeDocument/2006/relationships" r:id="rId5"/>
          </a:graphicData>
        </a:graphic>
      </p:graphicFrame>
      <p:sp>
        <p:nvSpPr>
          <p:cNvPr id="30" name="Rectangle 8">
            <a:extLst>
              <a:ext uri="{FF2B5EF4-FFF2-40B4-BE49-F238E27FC236}">
                <a16:creationId xmlns:a16="http://schemas.microsoft.com/office/drawing/2014/main" id="{7A36DA41-F85B-F2BB-73DD-D95F99EF4A97}"/>
              </a:ext>
            </a:extLst>
          </p:cNvPr>
          <p:cNvSpPr/>
          <p:nvPr/>
        </p:nvSpPr>
        <p:spPr>
          <a:xfrm>
            <a:off x="3545950" y="2884878"/>
            <a:ext cx="7668990" cy="140481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anose="00000500000000000000" pitchFamily="2" charset="0"/>
              <a:cs typeface="Poppins" panose="00000500000000000000" pitchFamily="2" charset="0"/>
            </a:endParaRPr>
          </a:p>
        </p:txBody>
      </p:sp>
      <p:sp>
        <p:nvSpPr>
          <p:cNvPr id="31" name="TextBox 15">
            <a:extLst>
              <a:ext uri="{FF2B5EF4-FFF2-40B4-BE49-F238E27FC236}">
                <a16:creationId xmlns:a16="http://schemas.microsoft.com/office/drawing/2014/main" id="{B9B7E61E-CCC2-D13F-80AB-E81F26CA6E5C}"/>
              </a:ext>
            </a:extLst>
          </p:cNvPr>
          <p:cNvSpPr txBox="1"/>
          <p:nvPr/>
        </p:nvSpPr>
        <p:spPr>
          <a:xfrm>
            <a:off x="6301098" y="3014965"/>
            <a:ext cx="5091208" cy="1200329"/>
          </a:xfrm>
          <a:prstGeom prst="rect">
            <a:avLst/>
          </a:prstGeom>
          <a:noFill/>
        </p:spPr>
        <p:txBody>
          <a:bodyPr wrap="square" rtlCol="0" anchor="t" anchorCtr="0">
            <a:spAutoFit/>
          </a:bodyPr>
          <a:lstStyle/>
          <a:p>
            <a:pPr algn="ct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Avance</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acumulado</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 al 3er.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Trimestre</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 del Plan de </a:t>
            </a:r>
          </a:p>
          <a:p>
            <a:pPr algn="ct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Mantenimiento</a:t>
            </a:r>
            <a:r>
              <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 </a:t>
            </a:r>
            <a:r>
              <a:rPr lang="en-US" sz="24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Anual</a:t>
            </a:r>
            <a:endParaRPr lang="en-US" sz="24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endParaRPr>
          </a:p>
        </p:txBody>
      </p:sp>
      <p:sp>
        <p:nvSpPr>
          <p:cNvPr id="32" name="TextBox 16">
            <a:extLst>
              <a:ext uri="{FF2B5EF4-FFF2-40B4-BE49-F238E27FC236}">
                <a16:creationId xmlns:a16="http://schemas.microsoft.com/office/drawing/2014/main" id="{D13831D1-AA60-E613-899E-963EAFB23552}"/>
              </a:ext>
            </a:extLst>
          </p:cNvPr>
          <p:cNvSpPr txBox="1"/>
          <p:nvPr/>
        </p:nvSpPr>
        <p:spPr>
          <a:xfrm>
            <a:off x="4743460" y="3163624"/>
            <a:ext cx="1976823" cy="830997"/>
          </a:xfrm>
          <a:prstGeom prst="rect">
            <a:avLst/>
          </a:prstGeom>
          <a:noFill/>
        </p:spPr>
        <p:txBody>
          <a:bodyPr wrap="none" rtlCol="0" anchor="t" anchorCtr="0">
            <a:spAutoFit/>
          </a:bodyPr>
          <a:lstStyle/>
          <a:p>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anose="00000500000000000000" pitchFamily="2" charset="0"/>
              </a:rPr>
              <a:t>72.4%</a:t>
            </a:r>
          </a:p>
        </p:txBody>
      </p:sp>
      <p:sp>
        <p:nvSpPr>
          <p:cNvPr id="33" name="TextBox 28">
            <a:extLst>
              <a:ext uri="{FF2B5EF4-FFF2-40B4-BE49-F238E27FC236}">
                <a16:creationId xmlns:a16="http://schemas.microsoft.com/office/drawing/2014/main" id="{EC603D6A-0141-9F24-445D-2DF70ECD4D67}"/>
              </a:ext>
            </a:extLst>
          </p:cNvPr>
          <p:cNvSpPr txBox="1"/>
          <p:nvPr/>
        </p:nvSpPr>
        <p:spPr>
          <a:xfrm>
            <a:off x="2093119" y="7450442"/>
            <a:ext cx="7840271" cy="954107"/>
          </a:xfrm>
          <a:prstGeom prst="rect">
            <a:avLst/>
          </a:prstGeom>
          <a:noFill/>
        </p:spPr>
        <p:txBody>
          <a:bodyPr wrap="square" rtlCol="0" anchor="ctr" anchorCtr="0">
            <a:spAutoFit/>
          </a:bodyPr>
          <a:lstStyle/>
          <a:p>
            <a:pPr algn="ctr" defTabSz="1828434">
              <a:buClrTx/>
              <a:buFontTx/>
              <a:buNone/>
            </a:pPr>
            <a:r>
              <a:rPr lang="en-US" sz="2800" b="1" kern="1200">
                <a:solidFill>
                  <a:schemeClr val="tx1"/>
                </a:solidFill>
                <a:latin typeface="Montserrat Medium" panose="00000600000000000000" pitchFamily="2" charset="0"/>
                <a:ea typeface="League Spartan" charset="0"/>
                <a:cs typeface="Poppins" pitchFamily="2" charset="77"/>
              </a:rPr>
              <a:t>CONSUMO DE </a:t>
            </a:r>
          </a:p>
          <a:p>
            <a:pPr algn="ctr" defTabSz="1828434">
              <a:buClrTx/>
              <a:buFontTx/>
              <a:buNone/>
            </a:pPr>
            <a:r>
              <a:rPr lang="en-US" sz="2800" b="1" kern="1200">
                <a:solidFill>
                  <a:schemeClr val="tx1"/>
                </a:solidFill>
                <a:latin typeface="Montserrat Medium" panose="00000600000000000000" pitchFamily="2" charset="0"/>
                <a:ea typeface="League Spartan" charset="0"/>
                <a:cs typeface="Poppins" pitchFamily="2" charset="77"/>
              </a:rPr>
              <a:t>ENERGÍA ELECTRICA (Kw/h)</a:t>
            </a:r>
          </a:p>
        </p:txBody>
      </p:sp>
      <p:sp>
        <p:nvSpPr>
          <p:cNvPr id="35" name="TextBox 28">
            <a:extLst>
              <a:ext uri="{FF2B5EF4-FFF2-40B4-BE49-F238E27FC236}">
                <a16:creationId xmlns:a16="http://schemas.microsoft.com/office/drawing/2014/main" id="{057D0236-E8C4-A521-E653-DAF49D415E18}"/>
              </a:ext>
            </a:extLst>
          </p:cNvPr>
          <p:cNvSpPr txBox="1"/>
          <p:nvPr/>
        </p:nvSpPr>
        <p:spPr>
          <a:xfrm>
            <a:off x="11038688" y="7669587"/>
            <a:ext cx="5149834" cy="534105"/>
          </a:xfrm>
          <a:prstGeom prst="rect">
            <a:avLst/>
          </a:prstGeom>
          <a:noFill/>
        </p:spPr>
        <p:txBody>
          <a:bodyPr wrap="square" rtlCol="0" anchor="ctr" anchorCtr="0">
            <a:spAutoFit/>
          </a:bodyPr>
          <a:lstStyle/>
          <a:p>
            <a:pPr defTabSz="1828434">
              <a:buClrTx/>
              <a:buFontTx/>
              <a:buNone/>
            </a:pPr>
            <a:r>
              <a:rPr lang="en-US" sz="2800" b="1" kern="1200">
                <a:solidFill>
                  <a:schemeClr val="tx1"/>
                </a:solidFill>
                <a:latin typeface="Montserrat Medium" panose="00000600000000000000" pitchFamily="2" charset="0"/>
                <a:ea typeface="League Spartan" charset="0"/>
                <a:cs typeface="Poppins" panose="00000500000000000000" pitchFamily="2" charset="0"/>
              </a:rPr>
              <a:t>CONSUMO DE AGUA (m</a:t>
            </a:r>
            <a:r>
              <a:rPr lang="en-US" sz="2800" b="1" kern="1200">
                <a:solidFill>
                  <a:schemeClr val="tx1"/>
                </a:solidFill>
                <a:latin typeface="Montserrat Medium" panose="00000600000000000000" pitchFamily="2" charset="0"/>
                <a:ea typeface="Open Sans" panose="020B0606030504020204" pitchFamily="34" charset="0"/>
                <a:cs typeface="Poppins" panose="00000500000000000000" pitchFamily="2" charset="0"/>
              </a:rPr>
              <a:t>³)</a:t>
            </a:r>
            <a:endParaRPr lang="en-US" sz="2800" b="1" kern="1200">
              <a:solidFill>
                <a:schemeClr val="tx1"/>
              </a:solidFill>
              <a:latin typeface="Montserrat Medium" panose="00000600000000000000" pitchFamily="2" charset="0"/>
              <a:ea typeface="League Spartan" charset="0"/>
              <a:cs typeface="Poppins" panose="00000500000000000000" pitchFamily="2" charset="0"/>
            </a:endParaRPr>
          </a:p>
        </p:txBody>
      </p:sp>
      <p:grpSp>
        <p:nvGrpSpPr>
          <p:cNvPr id="37" name="Grupo 8">
            <a:extLst>
              <a:ext uri="{FF2B5EF4-FFF2-40B4-BE49-F238E27FC236}">
                <a16:creationId xmlns:a16="http://schemas.microsoft.com/office/drawing/2014/main" id="{5E345263-7658-12A7-DE51-F511DCFC1697}"/>
              </a:ext>
            </a:extLst>
          </p:cNvPr>
          <p:cNvGrpSpPr/>
          <p:nvPr/>
        </p:nvGrpSpPr>
        <p:grpSpPr>
          <a:xfrm>
            <a:off x="22130202" y="7798828"/>
            <a:ext cx="2436121" cy="923644"/>
            <a:chOff x="21126326" y="8419595"/>
            <a:chExt cx="2436121" cy="923644"/>
          </a:xfrm>
        </p:grpSpPr>
        <p:sp>
          <p:nvSpPr>
            <p:cNvPr id="38" name="TextBox 18">
              <a:extLst>
                <a:ext uri="{FF2B5EF4-FFF2-40B4-BE49-F238E27FC236}">
                  <a16:creationId xmlns:a16="http://schemas.microsoft.com/office/drawing/2014/main" id="{C32C26B0-7BF3-49D1-A8E0-5C7797ED01F6}"/>
                </a:ext>
              </a:extLst>
            </p:cNvPr>
            <p:cNvSpPr txBox="1"/>
            <p:nvPr/>
          </p:nvSpPr>
          <p:spPr>
            <a:xfrm>
              <a:off x="22032239" y="8419595"/>
              <a:ext cx="925253" cy="523220"/>
            </a:xfrm>
            <a:prstGeom prst="rect">
              <a:avLst/>
            </a:prstGeom>
            <a:noFill/>
          </p:spPr>
          <p:txBody>
            <a:bodyPr wrap="none" rtlCol="0" anchor="ctr" anchorCtr="0">
              <a:spAutoFit/>
            </a:bodyPr>
            <a:lstStyle/>
            <a:p>
              <a:pPr algn="ctr" defTabSz="1828434">
                <a:buClrTx/>
              </a:pPr>
              <a:r>
                <a:rPr lang="en-US" sz="2800" kern="1200">
                  <a:solidFill>
                    <a:srgbClr val="132047"/>
                  </a:solidFill>
                  <a:latin typeface="Montserrat Medium" panose="00000600000000000000" pitchFamily="2" charset="0"/>
                  <a:cs typeface="Poppins" pitchFamily="2" charset="77"/>
                </a:rPr>
                <a:t>82%</a:t>
              </a:r>
            </a:p>
          </p:txBody>
        </p:sp>
        <p:sp>
          <p:nvSpPr>
            <p:cNvPr id="39" name="TextBox 15">
              <a:extLst>
                <a:ext uri="{FF2B5EF4-FFF2-40B4-BE49-F238E27FC236}">
                  <a16:creationId xmlns:a16="http://schemas.microsoft.com/office/drawing/2014/main" id="{6AD76D96-680F-87F8-1375-1CAB29FD3C61}"/>
                </a:ext>
              </a:extLst>
            </p:cNvPr>
            <p:cNvSpPr txBox="1"/>
            <p:nvPr/>
          </p:nvSpPr>
          <p:spPr>
            <a:xfrm>
              <a:off x="21126326" y="8943129"/>
              <a:ext cx="2436121" cy="400110"/>
            </a:xfrm>
            <a:prstGeom prst="rect">
              <a:avLst/>
            </a:prstGeom>
            <a:noFill/>
          </p:spPr>
          <p:txBody>
            <a:bodyPr wrap="square" rtlCol="0" anchor="ctr" anchorCtr="0">
              <a:spAutoFit/>
            </a:bodyPr>
            <a:lstStyle/>
            <a:p>
              <a:pPr algn="ctr" defTabSz="1828434">
                <a:buClrTx/>
                <a:buFontTx/>
                <a:buNone/>
              </a:pPr>
              <a:r>
                <a:rPr lang="en-US" sz="2000" kern="1200">
                  <a:solidFill>
                    <a:srgbClr val="0A0902"/>
                  </a:solidFill>
                  <a:latin typeface="Montserrat Medium" panose="00000600000000000000" pitchFamily="2" charset="0"/>
                  <a:ea typeface="League Spartan" charset="0"/>
                  <a:cs typeface="Poppins" pitchFamily="2" charset="77"/>
                </a:rPr>
                <a:t>EJECUCIÓN</a:t>
              </a:r>
            </a:p>
          </p:txBody>
        </p:sp>
      </p:grpSp>
      <p:sp>
        <p:nvSpPr>
          <p:cNvPr id="40" name="Rectángulo 39">
            <a:extLst>
              <a:ext uri="{FF2B5EF4-FFF2-40B4-BE49-F238E27FC236}">
                <a16:creationId xmlns:a16="http://schemas.microsoft.com/office/drawing/2014/main" id="{124A7105-3FBE-C701-F775-C15D28979D64}"/>
              </a:ext>
            </a:extLst>
          </p:cNvPr>
          <p:cNvSpPr/>
          <p:nvPr/>
        </p:nvSpPr>
        <p:spPr>
          <a:xfrm>
            <a:off x="4250635" y="4098799"/>
            <a:ext cx="6530014" cy="2836405"/>
          </a:xfrm>
          <a:prstGeom prst="rect">
            <a:avLst/>
          </a:prstGeom>
          <a:noFill/>
          <a:ln w="19050">
            <a:solidFill>
              <a:srgbClr val="262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s-MX" sz="2800">
                <a:solidFill>
                  <a:schemeClr val="tx1"/>
                </a:solidFill>
                <a:latin typeface="Montserrat Medium" panose="00000600000000000000" pitchFamily="2" charset="0"/>
                <a:cs typeface="Poppins" panose="00000500000000000000" pitchFamily="2" charset="0"/>
              </a:rPr>
              <a:t>Aires Acondicionados.</a:t>
            </a:r>
          </a:p>
          <a:p>
            <a:pPr marL="571500" indent="-571500" algn="just">
              <a:buFontTx/>
              <a:buChar char="-"/>
            </a:pPr>
            <a:r>
              <a:rPr lang="es-MX" sz="2800">
                <a:solidFill>
                  <a:schemeClr val="tx1"/>
                </a:solidFill>
                <a:latin typeface="Montserrat Medium" panose="00000600000000000000" pitchFamily="2" charset="0"/>
                <a:cs typeface="Poppins" panose="00000500000000000000" pitchFamily="2" charset="0"/>
              </a:rPr>
              <a:t>Flota vehicular.</a:t>
            </a:r>
          </a:p>
          <a:p>
            <a:pPr marL="571500" indent="-571500" algn="just">
              <a:buFontTx/>
              <a:buChar char="-"/>
            </a:pPr>
            <a:r>
              <a:rPr lang="es-MX" sz="2800">
                <a:solidFill>
                  <a:schemeClr val="tx1"/>
                </a:solidFill>
                <a:latin typeface="Montserrat Medium" panose="00000600000000000000" pitchFamily="2" charset="0"/>
                <a:cs typeface="Poppins" panose="00000500000000000000" pitchFamily="2" charset="0"/>
              </a:rPr>
              <a:t>Mantenimiento Preventivo.</a:t>
            </a:r>
          </a:p>
          <a:p>
            <a:pPr marL="571500" indent="-571500" algn="just">
              <a:buFontTx/>
              <a:buChar char="-"/>
            </a:pPr>
            <a:r>
              <a:rPr lang="es-MX" sz="2800">
                <a:solidFill>
                  <a:schemeClr val="tx1"/>
                </a:solidFill>
                <a:latin typeface="Montserrat Medium" panose="00000600000000000000" pitchFamily="2" charset="0"/>
                <a:cs typeface="Poppins" panose="00000500000000000000" pitchFamily="2" charset="0"/>
              </a:rPr>
              <a:t>Fumigaciones.  </a:t>
            </a:r>
            <a:endParaRPr lang="es-SV" sz="2800">
              <a:solidFill>
                <a:schemeClr val="tx1"/>
              </a:solidFill>
              <a:latin typeface="Montserrat Medium" panose="00000600000000000000" pitchFamily="2" charset="0"/>
              <a:cs typeface="Poppins" panose="00000500000000000000" pitchFamily="2" charset="0"/>
            </a:endParaRPr>
          </a:p>
        </p:txBody>
      </p:sp>
      <p:sp>
        <p:nvSpPr>
          <p:cNvPr id="41" name="Freeform 156">
            <a:extLst>
              <a:ext uri="{FF2B5EF4-FFF2-40B4-BE49-F238E27FC236}">
                <a16:creationId xmlns:a16="http://schemas.microsoft.com/office/drawing/2014/main" id="{69DBF81A-9F77-F1AC-358D-8860D72D73F4}"/>
              </a:ext>
            </a:extLst>
          </p:cNvPr>
          <p:cNvSpPr>
            <a:spLocks noEditPoints="1"/>
          </p:cNvSpPr>
          <p:nvPr/>
        </p:nvSpPr>
        <p:spPr bwMode="auto">
          <a:xfrm>
            <a:off x="3840213" y="3278415"/>
            <a:ext cx="681132" cy="678706"/>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solidFill>
                <a:srgbClr val="132047"/>
              </a:solidFill>
              <a:latin typeface="Raleway" pitchFamily="2" charset="0"/>
            </a:endParaRPr>
          </a:p>
        </p:txBody>
      </p:sp>
      <p:grpSp>
        <p:nvGrpSpPr>
          <p:cNvPr id="42" name="Google Shape;9084;p116">
            <a:extLst>
              <a:ext uri="{FF2B5EF4-FFF2-40B4-BE49-F238E27FC236}">
                <a16:creationId xmlns:a16="http://schemas.microsoft.com/office/drawing/2014/main" id="{4F262151-9E5D-B541-5F4D-849F31AF175A}"/>
              </a:ext>
            </a:extLst>
          </p:cNvPr>
          <p:cNvGrpSpPr/>
          <p:nvPr/>
        </p:nvGrpSpPr>
        <p:grpSpPr>
          <a:xfrm>
            <a:off x="14003682" y="2877512"/>
            <a:ext cx="574079" cy="589900"/>
            <a:chOff x="-62148800" y="3377700"/>
            <a:chExt cx="311125" cy="316750"/>
          </a:xfrm>
          <a:solidFill>
            <a:schemeClr val="tx1"/>
          </a:solidFill>
        </p:grpSpPr>
        <p:sp>
          <p:nvSpPr>
            <p:cNvPr id="43" name="Google Shape;9085;p116">
              <a:extLst>
                <a:ext uri="{FF2B5EF4-FFF2-40B4-BE49-F238E27FC236}">
                  <a16:creationId xmlns:a16="http://schemas.microsoft.com/office/drawing/2014/main" id="{E85C46CE-9315-C548-B21F-9FD8D7ED86DC}"/>
                </a:ext>
              </a:extLst>
            </p:cNvPr>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086;p116">
              <a:extLst>
                <a:ext uri="{FF2B5EF4-FFF2-40B4-BE49-F238E27FC236}">
                  <a16:creationId xmlns:a16="http://schemas.microsoft.com/office/drawing/2014/main" id="{99CD77D9-C25A-DBAB-41DD-6C76961C7D2F}"/>
                </a:ext>
              </a:extLst>
            </p:cNvPr>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214">
            <a:extLst>
              <a:ext uri="{FF2B5EF4-FFF2-40B4-BE49-F238E27FC236}">
                <a16:creationId xmlns:a16="http://schemas.microsoft.com/office/drawing/2014/main" id="{47E8EEAA-BA9B-0A10-8C12-CB7B45B1FA59}"/>
              </a:ext>
            </a:extLst>
          </p:cNvPr>
          <p:cNvSpPr txBox="1"/>
          <p:nvPr/>
        </p:nvSpPr>
        <p:spPr>
          <a:xfrm>
            <a:off x="2365156" y="776743"/>
            <a:ext cx="21418593"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Unidad de Servicios Generales</a:t>
            </a:r>
            <a:endParaRPr lang="es-419" sz="5400" b="0">
              <a:solidFill>
                <a:schemeClr val="tx2"/>
              </a:solidFill>
              <a:latin typeface="Kanit ExtraBold"/>
              <a:cs typeface="Kanit ExtraBold"/>
              <a:sym typeface="Baloo 2 ExtraBold"/>
            </a:endParaRPr>
          </a:p>
        </p:txBody>
      </p:sp>
      <p:sp>
        <p:nvSpPr>
          <p:cNvPr id="47" name="TextBox 214">
            <a:extLst>
              <a:ext uri="{FF2B5EF4-FFF2-40B4-BE49-F238E27FC236}">
                <a16:creationId xmlns:a16="http://schemas.microsoft.com/office/drawing/2014/main" id="{CB6A46CA-1CBD-9FBB-4D97-A323AFEA4640}"/>
              </a:ext>
            </a:extLst>
          </p:cNvPr>
          <p:cNvSpPr txBox="1"/>
          <p:nvPr/>
        </p:nvSpPr>
        <p:spPr>
          <a:xfrm>
            <a:off x="11676598" y="1561855"/>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graphicFrame>
        <p:nvGraphicFramePr>
          <p:cNvPr id="48" name="Chart 25">
            <a:extLst>
              <a:ext uri="{FF2B5EF4-FFF2-40B4-BE49-F238E27FC236}">
                <a16:creationId xmlns:a16="http://schemas.microsoft.com/office/drawing/2014/main" id="{5D70EE39-5DC7-B73E-8910-C3A1E5CFF34A}"/>
              </a:ext>
            </a:extLst>
          </p:cNvPr>
          <p:cNvGraphicFramePr/>
          <p:nvPr>
            <p:extLst>
              <p:ext uri="{D42A27DB-BD31-4B8C-83A1-F6EECF244321}">
                <p14:modId xmlns:p14="http://schemas.microsoft.com/office/powerpoint/2010/main" val="4136308974"/>
              </p:ext>
            </p:extLst>
          </p:nvPr>
        </p:nvGraphicFramePr>
        <p:xfrm>
          <a:off x="2378869" y="8722472"/>
          <a:ext cx="6948289" cy="46739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Chart 25">
            <a:extLst>
              <a:ext uri="{FF2B5EF4-FFF2-40B4-BE49-F238E27FC236}">
                <a16:creationId xmlns:a16="http://schemas.microsoft.com/office/drawing/2014/main" id="{23A618D4-948C-4DAE-199D-65CB2E99C19F}"/>
              </a:ext>
            </a:extLst>
          </p:cNvPr>
          <p:cNvGraphicFramePr/>
          <p:nvPr>
            <p:extLst>
              <p:ext uri="{D42A27DB-BD31-4B8C-83A1-F6EECF244321}">
                <p14:modId xmlns:p14="http://schemas.microsoft.com/office/powerpoint/2010/main" val="1547817714"/>
              </p:ext>
            </p:extLst>
          </p:nvPr>
        </p:nvGraphicFramePr>
        <p:xfrm>
          <a:off x="9808907" y="8460675"/>
          <a:ext cx="6948289" cy="496158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69339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1210032" y="6231504"/>
            <a:ext cx="22298495" cy="2174634"/>
          </a:xfrm>
          <a:prstGeom prst="rect">
            <a:avLst/>
          </a:prstGeom>
        </p:spPr>
        <p:txBody>
          <a:bodyPr spcFirstLastPara="1" wrap="square" lIns="239938" tIns="243737" rIns="239938" bIns="243737" anchor="t" anchorCtr="0">
            <a:noAutofit/>
          </a:bodyPr>
          <a:lstStyle/>
          <a:p>
            <a:r>
              <a:rPr lang="en" sz="11000">
                <a:solidFill>
                  <a:schemeClr val="tx2"/>
                </a:solidFill>
              </a:rPr>
              <a:t>PLANIFICACIÓN ESTRATÉGICA</a:t>
            </a:r>
            <a:endParaRPr sz="110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175088" y="4645515"/>
            <a:ext cx="20538650" cy="1149301"/>
          </a:xfrm>
          <a:prstGeom prst="rect">
            <a:avLst/>
          </a:prstGeom>
        </p:spPr>
        <p:txBody>
          <a:bodyPr spcFirstLastPara="1" wrap="square" lIns="239938" tIns="243737" rIns="239938" bIns="243737" anchor="t" anchorCtr="0">
            <a:noAutofit/>
          </a:bodyPr>
          <a:lstStyle/>
          <a:p>
            <a:pPr marL="0" indent="0"/>
            <a:r>
              <a:rPr lang="en" sz="16600">
                <a:solidFill>
                  <a:schemeClr val="tx1"/>
                </a:solidFill>
                <a:latin typeface="Biograph" panose="02000500000000000000" pitchFamily="50" charset="0"/>
                <a:ea typeface="Biograph" panose="02000500000000000000" pitchFamily="50" charset="0"/>
              </a:rPr>
              <a:t>Unidad de</a:t>
            </a:r>
            <a:endParaRPr sz="16600">
              <a:solidFill>
                <a:schemeClr val="tx1"/>
              </a:solidFill>
              <a:latin typeface="Biograph" panose="02000500000000000000" pitchFamily="50" charset="0"/>
              <a:ea typeface="Biograph" panose="02000500000000000000" pitchFamily="50" charset="0"/>
            </a:endParaRPr>
          </a:p>
        </p:txBody>
      </p:sp>
    </p:spTree>
    <p:extLst>
      <p:ext uri="{BB962C8B-B14F-4D97-AF65-F5344CB8AC3E}">
        <p14:creationId xmlns:p14="http://schemas.microsoft.com/office/powerpoint/2010/main" val="1674650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3" name="TextBox 52">
            <a:extLst>
              <a:ext uri="{FF2B5EF4-FFF2-40B4-BE49-F238E27FC236}">
                <a16:creationId xmlns:a16="http://schemas.microsoft.com/office/drawing/2014/main" id="{2F6F5D0D-0BEB-0F4F-3585-441D0CDD28A7}"/>
              </a:ext>
            </a:extLst>
          </p:cNvPr>
          <p:cNvSpPr txBox="1"/>
          <p:nvPr/>
        </p:nvSpPr>
        <p:spPr>
          <a:xfrm>
            <a:off x="16796904" y="7334231"/>
            <a:ext cx="5334348" cy="584775"/>
          </a:xfrm>
          <a:prstGeom prst="rect">
            <a:avLst/>
          </a:prstGeom>
          <a:noFill/>
        </p:spPr>
        <p:txBody>
          <a:bodyPr wrap="square" rtlCol="0" anchor="ctr" anchorCtr="0">
            <a:spAutoFit/>
          </a:bodyPr>
          <a:lstStyle/>
          <a:p>
            <a:pPr defTabSz="1828434">
              <a:buClrTx/>
              <a:buFontTx/>
              <a:buNone/>
            </a:pPr>
            <a:r>
              <a:rPr lang="en-US" sz="3200" b="1" kern="1200">
                <a:solidFill>
                  <a:schemeClr val="tx1"/>
                </a:solidFill>
                <a:latin typeface="Montserrat Medium" panose="00000600000000000000" pitchFamily="2" charset="0"/>
                <a:cs typeface="Poppins" pitchFamily="2" charset="77"/>
              </a:rPr>
              <a:t>MONTO EJECUTADO</a:t>
            </a:r>
          </a:p>
        </p:txBody>
      </p:sp>
      <p:graphicFrame>
        <p:nvGraphicFramePr>
          <p:cNvPr id="5" name="Chart 25">
            <a:extLst>
              <a:ext uri="{FF2B5EF4-FFF2-40B4-BE49-F238E27FC236}">
                <a16:creationId xmlns:a16="http://schemas.microsoft.com/office/drawing/2014/main" id="{6EF78CD9-8C92-64D3-5B2F-455CE0A3F0A0}"/>
              </a:ext>
            </a:extLst>
          </p:cNvPr>
          <p:cNvGraphicFramePr/>
          <p:nvPr>
            <p:extLst>
              <p:ext uri="{D42A27DB-BD31-4B8C-83A1-F6EECF244321}">
                <p14:modId xmlns:p14="http://schemas.microsoft.com/office/powerpoint/2010/main" val="3979127850"/>
              </p:ext>
            </p:extLst>
          </p:nvPr>
        </p:nvGraphicFramePr>
        <p:xfrm>
          <a:off x="13565912" y="7650762"/>
          <a:ext cx="9585757" cy="5288495"/>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upo 8">
            <a:extLst>
              <a:ext uri="{FF2B5EF4-FFF2-40B4-BE49-F238E27FC236}">
                <a16:creationId xmlns:a16="http://schemas.microsoft.com/office/drawing/2014/main" id="{D522AB07-E2F7-A9A7-8FD1-DAFE756BFBA8}"/>
              </a:ext>
            </a:extLst>
          </p:cNvPr>
          <p:cNvGrpSpPr/>
          <p:nvPr/>
        </p:nvGrpSpPr>
        <p:grpSpPr>
          <a:xfrm>
            <a:off x="21039298" y="8298399"/>
            <a:ext cx="3100022" cy="851454"/>
            <a:chOff x="21619004" y="8481608"/>
            <a:chExt cx="2436121" cy="851454"/>
          </a:xfrm>
        </p:grpSpPr>
        <p:sp>
          <p:nvSpPr>
            <p:cNvPr id="7" name="TextBox 18">
              <a:extLst>
                <a:ext uri="{FF2B5EF4-FFF2-40B4-BE49-F238E27FC236}">
                  <a16:creationId xmlns:a16="http://schemas.microsoft.com/office/drawing/2014/main" id="{48FF5C5E-BD5E-6A9C-6F4A-3EE14C5D6A9A}"/>
                </a:ext>
              </a:extLst>
            </p:cNvPr>
            <p:cNvSpPr txBox="1"/>
            <p:nvPr/>
          </p:nvSpPr>
          <p:spPr>
            <a:xfrm>
              <a:off x="22473515" y="8481608"/>
              <a:ext cx="727101" cy="523220"/>
            </a:xfrm>
            <a:prstGeom prst="rect">
              <a:avLst/>
            </a:prstGeom>
            <a:noFill/>
          </p:spPr>
          <p:txBody>
            <a:bodyPr wrap="none" rtlCol="0" anchor="ctr" anchorCtr="0">
              <a:spAutoFit/>
            </a:bodyPr>
            <a:lstStyle/>
            <a:p>
              <a:pPr algn="ctr" defTabSz="1828434">
                <a:buClrTx/>
              </a:pPr>
              <a:r>
                <a:rPr lang="en-US" sz="2800" kern="1200">
                  <a:solidFill>
                    <a:schemeClr val="tx1"/>
                  </a:solidFill>
                  <a:latin typeface="Montserrat Medium" panose="00000600000000000000" pitchFamily="2" charset="0"/>
                  <a:ea typeface="League Spartan" charset="0"/>
                  <a:cs typeface="Poppins" pitchFamily="2" charset="77"/>
                </a:rPr>
                <a:t>58%</a:t>
              </a:r>
            </a:p>
          </p:txBody>
        </p:sp>
        <p:sp>
          <p:nvSpPr>
            <p:cNvPr id="8" name="TextBox 15">
              <a:extLst>
                <a:ext uri="{FF2B5EF4-FFF2-40B4-BE49-F238E27FC236}">
                  <a16:creationId xmlns:a16="http://schemas.microsoft.com/office/drawing/2014/main" id="{4F7DCF66-48BA-EC39-1153-11DCCEF29679}"/>
                </a:ext>
              </a:extLst>
            </p:cNvPr>
            <p:cNvSpPr txBox="1"/>
            <p:nvPr/>
          </p:nvSpPr>
          <p:spPr>
            <a:xfrm>
              <a:off x="21619004" y="8932952"/>
              <a:ext cx="2436121" cy="400110"/>
            </a:xfrm>
            <a:prstGeom prst="rect">
              <a:avLst/>
            </a:prstGeom>
            <a:noFill/>
          </p:spPr>
          <p:txBody>
            <a:bodyPr wrap="square" rtlCol="0" anchor="ctr" anchorCtr="0">
              <a:spAutoFit/>
            </a:bodyPr>
            <a:lstStyle/>
            <a:p>
              <a:pPr algn="ctr" defTabSz="1828434">
                <a:buClrTx/>
                <a:buFontTx/>
                <a:buNone/>
              </a:pPr>
              <a:r>
                <a:rPr lang="en-US" sz="2000" kern="1200">
                  <a:solidFill>
                    <a:schemeClr val="tx1"/>
                  </a:solidFill>
                  <a:latin typeface="Montserrat Medium" panose="00000600000000000000" pitchFamily="2" charset="0"/>
                  <a:ea typeface="League Spartan" charset="0"/>
                  <a:cs typeface="Poppins" pitchFamily="2" charset="77"/>
                </a:rPr>
                <a:t>EJECUCIÓN</a:t>
              </a:r>
              <a:endParaRPr lang="en-US" sz="2400" kern="1200">
                <a:solidFill>
                  <a:schemeClr val="tx1"/>
                </a:solidFill>
                <a:latin typeface="Montserrat Medium" panose="00000600000000000000" pitchFamily="2" charset="0"/>
                <a:ea typeface="League Spartan" charset="0"/>
                <a:cs typeface="Poppins" pitchFamily="2" charset="77"/>
              </a:endParaRPr>
            </a:p>
          </p:txBody>
        </p:sp>
      </p:grpSp>
      <p:sp>
        <p:nvSpPr>
          <p:cNvPr id="9" name="Rectangle 8">
            <a:extLst>
              <a:ext uri="{FF2B5EF4-FFF2-40B4-BE49-F238E27FC236}">
                <a16:creationId xmlns:a16="http://schemas.microsoft.com/office/drawing/2014/main" id="{BE40157C-2CA2-A262-AE80-95E31C728851}"/>
              </a:ext>
            </a:extLst>
          </p:cNvPr>
          <p:cNvSpPr/>
          <p:nvPr/>
        </p:nvSpPr>
        <p:spPr>
          <a:xfrm>
            <a:off x="2919079" y="3912902"/>
            <a:ext cx="10375698" cy="1462705"/>
          </a:xfrm>
          <a:prstGeom prst="roundRect">
            <a:avLst/>
          </a:prstGeom>
          <a:solidFill>
            <a:srgbClr val="1320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a typeface="+mn-ea"/>
              <a:cs typeface="+mn-cs"/>
            </a:endParaRPr>
          </a:p>
        </p:txBody>
      </p:sp>
      <p:sp>
        <p:nvSpPr>
          <p:cNvPr id="10" name="TextBox 15">
            <a:extLst>
              <a:ext uri="{FF2B5EF4-FFF2-40B4-BE49-F238E27FC236}">
                <a16:creationId xmlns:a16="http://schemas.microsoft.com/office/drawing/2014/main" id="{6864A7BC-2E98-1FC4-6AB2-C2B746990C0C}"/>
              </a:ext>
            </a:extLst>
          </p:cNvPr>
          <p:cNvSpPr txBox="1"/>
          <p:nvPr/>
        </p:nvSpPr>
        <p:spPr>
          <a:xfrm>
            <a:off x="6034685" y="4038277"/>
            <a:ext cx="7067283" cy="1200329"/>
          </a:xfrm>
          <a:prstGeom prst="rect">
            <a:avLst/>
          </a:prstGeom>
          <a:noFill/>
        </p:spPr>
        <p:txBody>
          <a:bodyPr wrap="square" rtlCol="0" anchor="t" anchorCtr="0">
            <a:spAutoFit/>
          </a:bodyPr>
          <a:lstStyle/>
          <a:p>
            <a:pPr algn="just"/>
            <a:r>
              <a:rPr lang="es-MX" sz="2400" dirty="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Cumplimiento del plan metodológico para la operativización y estandarización de procesos claves.</a:t>
            </a:r>
            <a:endParaRPr lang="en-US" sz="2400" dirty="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sp>
        <p:nvSpPr>
          <p:cNvPr id="11" name="TextBox 16">
            <a:extLst>
              <a:ext uri="{FF2B5EF4-FFF2-40B4-BE49-F238E27FC236}">
                <a16:creationId xmlns:a16="http://schemas.microsoft.com/office/drawing/2014/main" id="{C00C29A6-6A5A-93C2-EBEC-C60B80136094}"/>
              </a:ext>
            </a:extLst>
          </p:cNvPr>
          <p:cNvSpPr txBox="1"/>
          <p:nvPr/>
        </p:nvSpPr>
        <p:spPr>
          <a:xfrm>
            <a:off x="4356833" y="4250387"/>
            <a:ext cx="1436612" cy="830997"/>
          </a:xfrm>
          <a:prstGeom prst="rect">
            <a:avLst/>
          </a:prstGeom>
          <a:noFill/>
        </p:spPr>
        <p:txBody>
          <a:bodyPr wrap="none" rtlCol="0" anchor="t" anchorCtr="0">
            <a:spAutoFit/>
          </a:bodyPr>
          <a:lstStyle/>
          <a:p>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65%</a:t>
            </a:r>
          </a:p>
        </p:txBody>
      </p:sp>
      <p:sp>
        <p:nvSpPr>
          <p:cNvPr id="12" name="Rounded Rectangle 12">
            <a:extLst>
              <a:ext uri="{FF2B5EF4-FFF2-40B4-BE49-F238E27FC236}">
                <a16:creationId xmlns:a16="http://schemas.microsoft.com/office/drawing/2014/main" id="{500CCE1C-AD91-2FEF-46EF-909910A0407E}"/>
              </a:ext>
            </a:extLst>
          </p:cNvPr>
          <p:cNvSpPr/>
          <p:nvPr/>
        </p:nvSpPr>
        <p:spPr>
          <a:xfrm>
            <a:off x="2919079" y="5488872"/>
            <a:ext cx="10375698" cy="1167456"/>
          </a:xfrm>
          <a:prstGeom prst="roundRect">
            <a:avLst>
              <a:gd name="adj" fmla="val 12821"/>
            </a:avLst>
          </a:prstGeom>
          <a:solidFill>
            <a:srgbClr val="CA7D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a typeface="+mn-ea"/>
              <a:cs typeface="+mn-cs"/>
            </a:endParaRPr>
          </a:p>
        </p:txBody>
      </p:sp>
      <p:sp>
        <p:nvSpPr>
          <p:cNvPr id="13" name="Rounded Rectangle 13">
            <a:extLst>
              <a:ext uri="{FF2B5EF4-FFF2-40B4-BE49-F238E27FC236}">
                <a16:creationId xmlns:a16="http://schemas.microsoft.com/office/drawing/2014/main" id="{0D14FB6C-D77C-B17E-21DA-34D244D80A54}"/>
              </a:ext>
            </a:extLst>
          </p:cNvPr>
          <p:cNvSpPr/>
          <p:nvPr/>
        </p:nvSpPr>
        <p:spPr>
          <a:xfrm>
            <a:off x="13393142" y="3911732"/>
            <a:ext cx="9585757" cy="1462705"/>
          </a:xfrm>
          <a:prstGeom prst="roundRect">
            <a:avLst>
              <a:gd name="adj" fmla="val 12821"/>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a typeface="+mn-ea"/>
              <a:cs typeface="+mn-cs"/>
            </a:endParaRPr>
          </a:p>
        </p:txBody>
      </p:sp>
      <p:sp>
        <p:nvSpPr>
          <p:cNvPr id="14" name="TextBox 15">
            <a:extLst>
              <a:ext uri="{FF2B5EF4-FFF2-40B4-BE49-F238E27FC236}">
                <a16:creationId xmlns:a16="http://schemas.microsoft.com/office/drawing/2014/main" id="{470A3652-684E-BC16-14D7-8223071E2E3A}"/>
              </a:ext>
            </a:extLst>
          </p:cNvPr>
          <p:cNvSpPr txBox="1"/>
          <p:nvPr/>
        </p:nvSpPr>
        <p:spPr>
          <a:xfrm>
            <a:off x="4275692" y="5425033"/>
            <a:ext cx="1327144" cy="830997"/>
          </a:xfrm>
          <a:prstGeom prst="rect">
            <a:avLst/>
          </a:prstGeom>
          <a:noFill/>
        </p:spPr>
        <p:txBody>
          <a:bodyPr wrap="square" rtlCol="0" anchor="t" anchorCtr="0">
            <a:spAutoFit/>
          </a:bodyPr>
          <a:lstStyle/>
          <a:p>
            <a:pPr algn="ctr"/>
            <a:r>
              <a:rPr lang="en-US" sz="48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11</a:t>
            </a:r>
            <a:endParaRPr lang="en-US" sz="44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endParaRPr>
          </a:p>
        </p:txBody>
      </p:sp>
      <p:sp>
        <p:nvSpPr>
          <p:cNvPr id="15" name="TextBox 15">
            <a:extLst>
              <a:ext uri="{FF2B5EF4-FFF2-40B4-BE49-F238E27FC236}">
                <a16:creationId xmlns:a16="http://schemas.microsoft.com/office/drawing/2014/main" id="{0F3FF893-3B83-E2AB-CB23-92EB503D0E48}"/>
              </a:ext>
            </a:extLst>
          </p:cNvPr>
          <p:cNvSpPr txBox="1"/>
          <p:nvPr/>
        </p:nvSpPr>
        <p:spPr>
          <a:xfrm>
            <a:off x="6034685" y="5649876"/>
            <a:ext cx="7067283" cy="830997"/>
          </a:xfrm>
          <a:prstGeom prst="rect">
            <a:avLst/>
          </a:prstGeom>
          <a:noFill/>
        </p:spPr>
        <p:txBody>
          <a:bodyPr wrap="square" rtlCol="0" anchor="t" anchorCtr="0">
            <a:spAutoFit/>
          </a:bodyPr>
          <a:lstStyle/>
          <a:p>
            <a:pPr algn="just"/>
            <a:r>
              <a:rPr lang="en-US" sz="2400" dirty="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Días </a:t>
            </a:r>
            <a:r>
              <a:rPr lang="en-US" sz="2400" dirty="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hábiles</a:t>
            </a:r>
            <a:r>
              <a:rPr lang="en-US" sz="2400" dirty="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para la </a:t>
            </a:r>
            <a:r>
              <a:rPr lang="en-US" sz="2400" dirty="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presentación</a:t>
            </a:r>
            <a:r>
              <a:rPr lang="en-US" sz="2400" dirty="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del Informe del POA trimestral.</a:t>
            </a:r>
          </a:p>
        </p:txBody>
      </p:sp>
      <p:sp>
        <p:nvSpPr>
          <p:cNvPr id="16" name="TextBox 15">
            <a:extLst>
              <a:ext uri="{FF2B5EF4-FFF2-40B4-BE49-F238E27FC236}">
                <a16:creationId xmlns:a16="http://schemas.microsoft.com/office/drawing/2014/main" id="{87C3F679-BB03-767C-DF0F-B2AC6497DF48}"/>
              </a:ext>
            </a:extLst>
          </p:cNvPr>
          <p:cNvSpPr txBox="1"/>
          <p:nvPr/>
        </p:nvSpPr>
        <p:spPr>
          <a:xfrm>
            <a:off x="16117247" y="4227626"/>
            <a:ext cx="6472062" cy="830997"/>
          </a:xfrm>
          <a:prstGeom prst="rect">
            <a:avLst/>
          </a:prstGeom>
          <a:noFill/>
        </p:spPr>
        <p:txBody>
          <a:bodyPr wrap="square" rtlCol="0" anchor="t" anchorCtr="0">
            <a:spAutoFit/>
          </a:bodyPr>
          <a:lstStyle/>
          <a:p>
            <a:pPr algn="just"/>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Actividades</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difusion</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resultados</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del plan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operativo</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anual</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t>
            </a:r>
          </a:p>
        </p:txBody>
      </p:sp>
      <p:sp>
        <p:nvSpPr>
          <p:cNvPr id="17" name="Freeform 77">
            <a:extLst>
              <a:ext uri="{FF2B5EF4-FFF2-40B4-BE49-F238E27FC236}">
                <a16:creationId xmlns:a16="http://schemas.microsoft.com/office/drawing/2014/main" id="{59701838-28A6-EF3C-EBB6-975D99923712}"/>
              </a:ext>
            </a:extLst>
          </p:cNvPr>
          <p:cNvSpPr>
            <a:spLocks noEditPoints="1"/>
          </p:cNvSpPr>
          <p:nvPr/>
        </p:nvSpPr>
        <p:spPr bwMode="auto">
          <a:xfrm>
            <a:off x="3279714" y="4323315"/>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ysClr val="window" lastClr="FFFF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ndParaRPr>
          </a:p>
        </p:txBody>
      </p:sp>
      <p:sp>
        <p:nvSpPr>
          <p:cNvPr id="18" name="TextBox 40">
            <a:extLst>
              <a:ext uri="{FF2B5EF4-FFF2-40B4-BE49-F238E27FC236}">
                <a16:creationId xmlns:a16="http://schemas.microsoft.com/office/drawing/2014/main" id="{48E2E0D0-D182-BEA1-AC05-EF2C03649FA0}"/>
              </a:ext>
            </a:extLst>
          </p:cNvPr>
          <p:cNvSpPr txBox="1"/>
          <p:nvPr/>
        </p:nvSpPr>
        <p:spPr>
          <a:xfrm>
            <a:off x="3033379" y="7289333"/>
            <a:ext cx="9942695" cy="584775"/>
          </a:xfrm>
          <a:prstGeom prst="rect">
            <a:avLst/>
          </a:prstGeom>
          <a:noFill/>
        </p:spPr>
        <p:txBody>
          <a:bodyPr wrap="square" rtlCol="0" anchor="ctr" anchorCtr="0">
            <a:spAutoFit/>
          </a:bodyPr>
          <a:lstStyle/>
          <a:p>
            <a:pPr algn="ctr" defTabSz="1828434">
              <a:buClrTx/>
              <a:buFontTx/>
              <a:buNone/>
            </a:pPr>
            <a:r>
              <a:rPr lang="en-US" sz="3200" b="1" kern="1200">
                <a:solidFill>
                  <a:schemeClr val="tx1"/>
                </a:solidFill>
                <a:latin typeface="Montserrat Medium" panose="00000600000000000000" pitchFamily="2" charset="0"/>
                <a:cs typeface="Poppins" pitchFamily="2" charset="77"/>
              </a:rPr>
              <a:t>SEGUIMIENTO Y MONITOREO DE PROYECTOS</a:t>
            </a:r>
          </a:p>
        </p:txBody>
      </p:sp>
      <p:sp>
        <p:nvSpPr>
          <p:cNvPr id="19" name="Rounded Rectangle 12">
            <a:extLst>
              <a:ext uri="{FF2B5EF4-FFF2-40B4-BE49-F238E27FC236}">
                <a16:creationId xmlns:a16="http://schemas.microsoft.com/office/drawing/2014/main" id="{1AB7DC33-63B4-FCD2-8A4A-0445077DD26D}"/>
              </a:ext>
            </a:extLst>
          </p:cNvPr>
          <p:cNvSpPr/>
          <p:nvPr/>
        </p:nvSpPr>
        <p:spPr>
          <a:xfrm>
            <a:off x="2856664" y="8133601"/>
            <a:ext cx="10295237" cy="1329865"/>
          </a:xfrm>
          <a:prstGeom prst="roundRect">
            <a:avLst>
              <a:gd name="adj" fmla="val 12821"/>
            </a:avLst>
          </a:prstGeom>
          <a:solidFill>
            <a:srgbClr val="1320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Montserrat Medium" panose="00000600000000000000" pitchFamily="2" charset="0"/>
              <a:ea typeface="+mn-ea"/>
              <a:cs typeface="+mn-cs"/>
            </a:endParaRPr>
          </a:p>
        </p:txBody>
      </p:sp>
      <p:sp>
        <p:nvSpPr>
          <p:cNvPr id="20" name="Rounded Rectangle 13">
            <a:extLst>
              <a:ext uri="{FF2B5EF4-FFF2-40B4-BE49-F238E27FC236}">
                <a16:creationId xmlns:a16="http://schemas.microsoft.com/office/drawing/2014/main" id="{CCA8F336-65AF-1001-72B5-B509DC80B629}"/>
              </a:ext>
            </a:extLst>
          </p:cNvPr>
          <p:cNvSpPr/>
          <p:nvPr/>
        </p:nvSpPr>
        <p:spPr>
          <a:xfrm>
            <a:off x="2856665" y="9577332"/>
            <a:ext cx="10295236" cy="1269575"/>
          </a:xfrm>
          <a:prstGeom prst="roundRect">
            <a:avLst>
              <a:gd name="adj" fmla="val 12821"/>
            </a:avLst>
          </a:prstGeom>
          <a:solidFill>
            <a:srgbClr val="CA7D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Montserrat Medium" panose="00000600000000000000" pitchFamily="2" charset="0"/>
              <a:ea typeface="+mn-ea"/>
              <a:cs typeface="+mn-cs"/>
            </a:endParaRPr>
          </a:p>
        </p:txBody>
      </p:sp>
      <p:sp>
        <p:nvSpPr>
          <p:cNvPr id="21" name="TextBox 15">
            <a:extLst>
              <a:ext uri="{FF2B5EF4-FFF2-40B4-BE49-F238E27FC236}">
                <a16:creationId xmlns:a16="http://schemas.microsoft.com/office/drawing/2014/main" id="{64011623-14B4-442D-A560-D54CA2C9C78C}"/>
              </a:ext>
            </a:extLst>
          </p:cNvPr>
          <p:cNvSpPr txBox="1"/>
          <p:nvPr/>
        </p:nvSpPr>
        <p:spPr>
          <a:xfrm>
            <a:off x="4149407" y="8245149"/>
            <a:ext cx="899694" cy="769441"/>
          </a:xfrm>
          <a:prstGeom prst="rect">
            <a:avLst/>
          </a:prstGeom>
          <a:noFill/>
        </p:spPr>
        <p:txBody>
          <a:bodyPr wrap="square" rtlCol="0" anchor="t" anchorCtr="0">
            <a:spAutoFit/>
          </a:bodyPr>
          <a:lstStyle/>
          <a:p>
            <a:pPr algn="ctr"/>
            <a:r>
              <a:rPr lang="en-US" sz="44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11</a:t>
            </a:r>
            <a:endParaRPr lang="en-US" sz="36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endParaRPr>
          </a:p>
        </p:txBody>
      </p:sp>
      <p:sp>
        <p:nvSpPr>
          <p:cNvPr id="23" name="TextBox 40">
            <a:extLst>
              <a:ext uri="{FF2B5EF4-FFF2-40B4-BE49-F238E27FC236}">
                <a16:creationId xmlns:a16="http://schemas.microsoft.com/office/drawing/2014/main" id="{1B2D6AA7-0872-978B-DA02-C2807D1193D3}"/>
              </a:ext>
            </a:extLst>
          </p:cNvPr>
          <p:cNvSpPr txBox="1"/>
          <p:nvPr/>
        </p:nvSpPr>
        <p:spPr>
          <a:xfrm>
            <a:off x="7191590" y="2875757"/>
            <a:ext cx="11481933" cy="584775"/>
          </a:xfrm>
          <a:prstGeom prst="rect">
            <a:avLst/>
          </a:prstGeom>
          <a:noFill/>
        </p:spPr>
        <p:txBody>
          <a:bodyPr wrap="square" rtlCol="0" anchor="ctr" anchorCtr="0">
            <a:spAutoFit/>
          </a:bodyPr>
          <a:lstStyle/>
          <a:p>
            <a:pPr algn="ctr" defTabSz="1828434">
              <a:buClrTx/>
              <a:buFontTx/>
              <a:buNone/>
            </a:pPr>
            <a:r>
              <a:rPr lang="en-US" sz="3200" b="1" kern="1200">
                <a:solidFill>
                  <a:schemeClr val="tx1"/>
                </a:solidFill>
                <a:latin typeface="Montserrat Medium" panose="00000600000000000000" pitchFamily="2" charset="0"/>
                <a:cs typeface="Poppins" pitchFamily="2" charset="77"/>
              </a:rPr>
              <a:t>PLANIFICACIÓN INSTITUCIONAL Y PROCESOS</a:t>
            </a:r>
          </a:p>
        </p:txBody>
      </p:sp>
      <p:sp>
        <p:nvSpPr>
          <p:cNvPr id="24" name="Freeform 77">
            <a:extLst>
              <a:ext uri="{FF2B5EF4-FFF2-40B4-BE49-F238E27FC236}">
                <a16:creationId xmlns:a16="http://schemas.microsoft.com/office/drawing/2014/main" id="{E01092FE-78AC-01BE-1A4B-38CF9D5E5F9B}"/>
              </a:ext>
            </a:extLst>
          </p:cNvPr>
          <p:cNvSpPr>
            <a:spLocks noEditPoints="1"/>
          </p:cNvSpPr>
          <p:nvPr/>
        </p:nvSpPr>
        <p:spPr bwMode="auto">
          <a:xfrm>
            <a:off x="13698484" y="4296112"/>
            <a:ext cx="757240" cy="694027"/>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ndParaRPr>
          </a:p>
        </p:txBody>
      </p:sp>
      <p:sp>
        <p:nvSpPr>
          <p:cNvPr id="25" name="Freeform 77">
            <a:extLst>
              <a:ext uri="{FF2B5EF4-FFF2-40B4-BE49-F238E27FC236}">
                <a16:creationId xmlns:a16="http://schemas.microsoft.com/office/drawing/2014/main" id="{92AF6D84-FD8C-4599-A343-E1BA7FB2552E}"/>
              </a:ext>
            </a:extLst>
          </p:cNvPr>
          <p:cNvSpPr>
            <a:spLocks noEditPoints="1"/>
          </p:cNvSpPr>
          <p:nvPr/>
        </p:nvSpPr>
        <p:spPr bwMode="auto">
          <a:xfrm>
            <a:off x="3103663" y="8424389"/>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ysClr val="window" lastClr="FFFF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Montserrat Medium" panose="00000600000000000000" pitchFamily="2" charset="0"/>
            </a:endParaRPr>
          </a:p>
        </p:txBody>
      </p:sp>
      <p:sp>
        <p:nvSpPr>
          <p:cNvPr id="26" name="Freeform 77">
            <a:extLst>
              <a:ext uri="{FF2B5EF4-FFF2-40B4-BE49-F238E27FC236}">
                <a16:creationId xmlns:a16="http://schemas.microsoft.com/office/drawing/2014/main" id="{AF7FD54C-7727-0AEF-83D6-E6BBA9A12977}"/>
              </a:ext>
            </a:extLst>
          </p:cNvPr>
          <p:cNvSpPr>
            <a:spLocks noEditPoints="1"/>
          </p:cNvSpPr>
          <p:nvPr/>
        </p:nvSpPr>
        <p:spPr bwMode="auto">
          <a:xfrm>
            <a:off x="3103663" y="9834853"/>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ysClr val="window" lastClr="FFFF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Montserrat Medium" panose="00000600000000000000" pitchFamily="2" charset="0"/>
            </a:endParaRPr>
          </a:p>
        </p:txBody>
      </p:sp>
      <p:sp>
        <p:nvSpPr>
          <p:cNvPr id="27" name="TextBox 15">
            <a:extLst>
              <a:ext uri="{FF2B5EF4-FFF2-40B4-BE49-F238E27FC236}">
                <a16:creationId xmlns:a16="http://schemas.microsoft.com/office/drawing/2014/main" id="{2311D27F-C413-4F63-5772-C49592DD9171}"/>
              </a:ext>
            </a:extLst>
          </p:cNvPr>
          <p:cNvSpPr txBox="1"/>
          <p:nvPr/>
        </p:nvSpPr>
        <p:spPr>
          <a:xfrm>
            <a:off x="4190373" y="6141917"/>
            <a:ext cx="1454244" cy="400110"/>
          </a:xfrm>
          <a:prstGeom prst="rect">
            <a:avLst/>
          </a:prstGeom>
          <a:noFill/>
        </p:spPr>
        <p:txBody>
          <a:bodyPr wrap="non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20</a:t>
            </a:r>
          </a:p>
        </p:txBody>
      </p:sp>
      <p:grpSp>
        <p:nvGrpSpPr>
          <p:cNvPr id="28" name="Grupo 27">
            <a:extLst>
              <a:ext uri="{FF2B5EF4-FFF2-40B4-BE49-F238E27FC236}">
                <a16:creationId xmlns:a16="http://schemas.microsoft.com/office/drawing/2014/main" id="{CA6DFB11-41BE-B619-0848-464EE889C38E}"/>
              </a:ext>
            </a:extLst>
          </p:cNvPr>
          <p:cNvGrpSpPr/>
          <p:nvPr/>
        </p:nvGrpSpPr>
        <p:grpSpPr>
          <a:xfrm>
            <a:off x="14724516" y="4017427"/>
            <a:ext cx="1308372" cy="1163784"/>
            <a:chOff x="14540440" y="6195965"/>
            <a:chExt cx="1360460" cy="885425"/>
          </a:xfrm>
        </p:grpSpPr>
        <p:sp>
          <p:nvSpPr>
            <p:cNvPr id="29" name="TextBox 19">
              <a:extLst>
                <a:ext uri="{FF2B5EF4-FFF2-40B4-BE49-F238E27FC236}">
                  <a16:creationId xmlns:a16="http://schemas.microsoft.com/office/drawing/2014/main" id="{AC16AB25-ED4B-7D7C-0CED-E74F8E249937}"/>
                </a:ext>
              </a:extLst>
            </p:cNvPr>
            <p:cNvSpPr txBox="1"/>
            <p:nvPr/>
          </p:nvSpPr>
          <p:spPr>
            <a:xfrm>
              <a:off x="14816141" y="6195965"/>
              <a:ext cx="787387" cy="585402"/>
            </a:xfrm>
            <a:prstGeom prst="rect">
              <a:avLst/>
            </a:prstGeom>
            <a:noFill/>
          </p:spPr>
          <p:txBody>
            <a:bodyPr wrap="square" rtlCol="0" anchor="t" anchorCtr="0">
              <a:spAutoFit/>
            </a:bodyPr>
            <a:lstStyle/>
            <a:p>
              <a:r>
                <a:rPr lang="en-US" sz="44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12</a:t>
              </a:r>
              <a:endParaRPr lang="en-US" sz="40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endParaRPr>
            </a:p>
          </p:txBody>
        </p:sp>
        <p:sp>
          <p:nvSpPr>
            <p:cNvPr id="30" name="TextBox 15">
              <a:extLst>
                <a:ext uri="{FF2B5EF4-FFF2-40B4-BE49-F238E27FC236}">
                  <a16:creationId xmlns:a16="http://schemas.microsoft.com/office/drawing/2014/main" id="{F1CE1D05-0027-27CF-4725-F20B68D14B53}"/>
                </a:ext>
              </a:extLst>
            </p:cNvPr>
            <p:cNvSpPr txBox="1"/>
            <p:nvPr/>
          </p:nvSpPr>
          <p:spPr>
            <a:xfrm>
              <a:off x="14540440" y="6776980"/>
              <a:ext cx="1360460" cy="304410"/>
            </a:xfrm>
            <a:prstGeom prst="rect">
              <a:avLst/>
            </a:prstGeom>
            <a:noFill/>
          </p:spPr>
          <p:txBody>
            <a:bodyPr wrap="none" rtlCol="0" anchor="t" anchorCtr="0">
              <a:spAutoFit/>
            </a:bodyPr>
            <a:lstStyle/>
            <a:p>
              <a:r>
                <a:rPr lang="en-US" sz="20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12</a:t>
              </a:r>
            </a:p>
          </p:txBody>
        </p:sp>
      </p:grpSp>
      <p:sp>
        <p:nvSpPr>
          <p:cNvPr id="31" name="Freeform 77">
            <a:extLst>
              <a:ext uri="{FF2B5EF4-FFF2-40B4-BE49-F238E27FC236}">
                <a16:creationId xmlns:a16="http://schemas.microsoft.com/office/drawing/2014/main" id="{8165AB25-BCDC-72E8-077F-F96CE7AEDDA7}"/>
              </a:ext>
            </a:extLst>
          </p:cNvPr>
          <p:cNvSpPr>
            <a:spLocks noEditPoints="1"/>
          </p:cNvSpPr>
          <p:nvPr/>
        </p:nvSpPr>
        <p:spPr bwMode="auto">
          <a:xfrm>
            <a:off x="3258470" y="5726857"/>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ysClr val="window" lastClr="FFFF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ndParaRPr>
          </a:p>
        </p:txBody>
      </p:sp>
      <p:sp>
        <p:nvSpPr>
          <p:cNvPr id="32" name="TextBox 15">
            <a:extLst>
              <a:ext uri="{FF2B5EF4-FFF2-40B4-BE49-F238E27FC236}">
                <a16:creationId xmlns:a16="http://schemas.microsoft.com/office/drawing/2014/main" id="{1FF2F6AF-BCA3-69C7-EE18-8C914467CC7D}"/>
              </a:ext>
            </a:extLst>
          </p:cNvPr>
          <p:cNvSpPr txBox="1"/>
          <p:nvPr/>
        </p:nvSpPr>
        <p:spPr>
          <a:xfrm>
            <a:off x="3836984" y="9010392"/>
            <a:ext cx="1454244" cy="400110"/>
          </a:xfrm>
          <a:prstGeom prst="rect">
            <a:avLst/>
          </a:prstGeom>
          <a:noFill/>
        </p:spPr>
        <p:txBody>
          <a:bodyPr wrap="non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30</a:t>
            </a:r>
          </a:p>
        </p:txBody>
      </p:sp>
      <p:sp>
        <p:nvSpPr>
          <p:cNvPr id="33" name="TextBox 15">
            <a:extLst>
              <a:ext uri="{FF2B5EF4-FFF2-40B4-BE49-F238E27FC236}">
                <a16:creationId xmlns:a16="http://schemas.microsoft.com/office/drawing/2014/main" id="{D06A7E9A-1526-7522-D68E-66C39CF10BF9}"/>
              </a:ext>
            </a:extLst>
          </p:cNvPr>
          <p:cNvSpPr txBox="1"/>
          <p:nvPr/>
        </p:nvSpPr>
        <p:spPr>
          <a:xfrm>
            <a:off x="5730712" y="9810521"/>
            <a:ext cx="7228381" cy="769441"/>
          </a:xfrm>
          <a:prstGeom prst="rect">
            <a:avLst/>
          </a:prstGeom>
          <a:noFill/>
        </p:spPr>
        <p:txBody>
          <a:bodyPr wrap="square" rtlCol="0" anchor="t" anchorCtr="0">
            <a:spAutoFit/>
          </a:bodyPr>
          <a:lstStyle/>
          <a:p>
            <a:pPr algn="just"/>
            <a:r>
              <a:rPr lang="en-US" sz="22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Actividades</a:t>
            </a:r>
            <a:r>
              <a:rPr lang="en-US" sz="22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2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informes</a:t>
            </a:r>
            <a:r>
              <a:rPr lang="en-US" sz="22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2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seguimiento</a:t>
            </a:r>
            <a:r>
              <a:rPr lang="en-US" sz="22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2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proyectos</a:t>
            </a:r>
            <a:r>
              <a:rPr lang="en-US" sz="22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200" err="1">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institucionales</a:t>
            </a:r>
            <a:endParaRPr lang="en-US" sz="22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grpSp>
        <p:nvGrpSpPr>
          <p:cNvPr id="34" name="Grupo 33">
            <a:extLst>
              <a:ext uri="{FF2B5EF4-FFF2-40B4-BE49-F238E27FC236}">
                <a16:creationId xmlns:a16="http://schemas.microsoft.com/office/drawing/2014/main" id="{A51D51C5-129B-080D-0160-7298F7723C4D}"/>
              </a:ext>
            </a:extLst>
          </p:cNvPr>
          <p:cNvGrpSpPr/>
          <p:nvPr/>
        </p:nvGrpSpPr>
        <p:grpSpPr>
          <a:xfrm>
            <a:off x="3974207" y="9646578"/>
            <a:ext cx="1213795" cy="1053598"/>
            <a:chOff x="14594131" y="6150022"/>
            <a:chExt cx="1733599" cy="1053598"/>
          </a:xfrm>
        </p:grpSpPr>
        <p:sp>
          <p:nvSpPr>
            <p:cNvPr id="35" name="TextBox 19">
              <a:extLst>
                <a:ext uri="{FF2B5EF4-FFF2-40B4-BE49-F238E27FC236}">
                  <a16:creationId xmlns:a16="http://schemas.microsoft.com/office/drawing/2014/main" id="{E7B76DE2-C5BA-1674-CDE9-FE819AC4F856}"/>
                </a:ext>
              </a:extLst>
            </p:cNvPr>
            <p:cNvSpPr txBox="1"/>
            <p:nvPr/>
          </p:nvSpPr>
          <p:spPr>
            <a:xfrm>
              <a:off x="15147411" y="6150022"/>
              <a:ext cx="787387" cy="769441"/>
            </a:xfrm>
            <a:prstGeom prst="rect">
              <a:avLst/>
            </a:prstGeom>
            <a:noFill/>
          </p:spPr>
          <p:txBody>
            <a:bodyPr wrap="square" rtlCol="0" anchor="t" anchorCtr="0">
              <a:spAutoFit/>
            </a:bodyPr>
            <a:lstStyle/>
            <a:p>
              <a:r>
                <a:rPr lang="en-US" sz="44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3</a:t>
              </a:r>
              <a:endParaRPr lang="en-US" sz="4000">
                <a:solidFill>
                  <a:schemeClr val="accent2"/>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endParaRPr>
            </a:p>
          </p:txBody>
        </p:sp>
        <p:sp>
          <p:nvSpPr>
            <p:cNvPr id="36" name="TextBox 15">
              <a:extLst>
                <a:ext uri="{FF2B5EF4-FFF2-40B4-BE49-F238E27FC236}">
                  <a16:creationId xmlns:a16="http://schemas.microsoft.com/office/drawing/2014/main" id="{A1F9F8DA-74A9-9AF4-955B-E514D58024E9}"/>
                </a:ext>
              </a:extLst>
            </p:cNvPr>
            <p:cNvSpPr txBox="1"/>
            <p:nvPr/>
          </p:nvSpPr>
          <p:spPr>
            <a:xfrm>
              <a:off x="14594131" y="6803510"/>
              <a:ext cx="1733599" cy="400110"/>
            </a:xfrm>
            <a:prstGeom prst="rect">
              <a:avLst/>
            </a:prstGeom>
            <a:noFill/>
          </p:spPr>
          <p:txBody>
            <a:bodyPr wrap="none" rtlCol="0" anchor="t" anchorCtr="0">
              <a:spAutoFit/>
            </a:bodyPr>
            <a:lstStyle/>
            <a:p>
              <a:r>
                <a:rPr lang="en-US" sz="2000">
                  <a:solidFill>
                    <a:schemeClr val="accent2"/>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3</a:t>
              </a:r>
            </a:p>
          </p:txBody>
        </p:sp>
      </p:grpSp>
      <p:sp>
        <p:nvSpPr>
          <p:cNvPr id="37" name="Rounded Rectangle 13">
            <a:extLst>
              <a:ext uri="{FF2B5EF4-FFF2-40B4-BE49-F238E27FC236}">
                <a16:creationId xmlns:a16="http://schemas.microsoft.com/office/drawing/2014/main" id="{D911A425-8384-3FF0-3005-DB7705B289A9}"/>
              </a:ext>
            </a:extLst>
          </p:cNvPr>
          <p:cNvSpPr/>
          <p:nvPr/>
        </p:nvSpPr>
        <p:spPr>
          <a:xfrm>
            <a:off x="2856665" y="11009120"/>
            <a:ext cx="10295236" cy="1269575"/>
          </a:xfrm>
          <a:prstGeom prst="roundRect">
            <a:avLst>
              <a:gd name="adj" fmla="val 12821"/>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Montserrat Medium" panose="00000600000000000000" pitchFamily="2" charset="0"/>
              <a:ea typeface="+mn-ea"/>
              <a:cs typeface="+mn-cs"/>
            </a:endParaRPr>
          </a:p>
        </p:txBody>
      </p:sp>
      <p:sp>
        <p:nvSpPr>
          <p:cNvPr id="38" name="Freeform 77">
            <a:extLst>
              <a:ext uri="{FF2B5EF4-FFF2-40B4-BE49-F238E27FC236}">
                <a16:creationId xmlns:a16="http://schemas.microsoft.com/office/drawing/2014/main" id="{D13CFC20-7BA0-3F1E-045C-AB7FC2D99235}"/>
              </a:ext>
            </a:extLst>
          </p:cNvPr>
          <p:cNvSpPr>
            <a:spLocks noEditPoints="1"/>
          </p:cNvSpPr>
          <p:nvPr/>
        </p:nvSpPr>
        <p:spPr bwMode="auto">
          <a:xfrm>
            <a:off x="3103663" y="11266641"/>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Montserrat Medium" panose="00000600000000000000" pitchFamily="2" charset="0"/>
            </a:endParaRPr>
          </a:p>
        </p:txBody>
      </p:sp>
      <p:sp>
        <p:nvSpPr>
          <p:cNvPr id="39" name="TextBox 15">
            <a:extLst>
              <a:ext uri="{FF2B5EF4-FFF2-40B4-BE49-F238E27FC236}">
                <a16:creationId xmlns:a16="http://schemas.microsoft.com/office/drawing/2014/main" id="{C53A9D52-2925-913C-0555-2EA899FF51B2}"/>
              </a:ext>
            </a:extLst>
          </p:cNvPr>
          <p:cNvSpPr txBox="1"/>
          <p:nvPr/>
        </p:nvSpPr>
        <p:spPr>
          <a:xfrm>
            <a:off x="5757247" y="11266641"/>
            <a:ext cx="7175310" cy="769441"/>
          </a:xfrm>
          <a:prstGeom prst="rect">
            <a:avLst/>
          </a:prstGeom>
          <a:noFill/>
        </p:spPr>
        <p:txBody>
          <a:bodyPr wrap="square" rtlCol="0" anchor="t" anchorCtr="0">
            <a:spAutoFit/>
          </a:bodyPr>
          <a:lstStyle/>
          <a:p>
            <a:pPr algn="just"/>
            <a:r>
              <a:rPr lang="en-US" sz="22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Actividades</a:t>
            </a:r>
            <a:r>
              <a:rPr lang="en-US" sz="22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2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difusion</a:t>
            </a:r>
            <a:r>
              <a:rPr lang="en-US" sz="22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2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resultados</a:t>
            </a:r>
            <a:r>
              <a:rPr lang="en-US" sz="22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del </a:t>
            </a:r>
            <a:r>
              <a:rPr lang="en-US" sz="22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proyectos</a:t>
            </a:r>
            <a:r>
              <a:rPr lang="en-US" sz="22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20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institucionales</a:t>
            </a:r>
            <a:endParaRPr lang="en-US" sz="22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endParaRPr>
          </a:p>
        </p:txBody>
      </p:sp>
      <p:grpSp>
        <p:nvGrpSpPr>
          <p:cNvPr id="40" name="Grupo 39">
            <a:extLst>
              <a:ext uri="{FF2B5EF4-FFF2-40B4-BE49-F238E27FC236}">
                <a16:creationId xmlns:a16="http://schemas.microsoft.com/office/drawing/2014/main" id="{A87906DA-6A03-CEC8-59A6-8CED7F734636}"/>
              </a:ext>
            </a:extLst>
          </p:cNvPr>
          <p:cNvGrpSpPr/>
          <p:nvPr/>
        </p:nvGrpSpPr>
        <p:grpSpPr>
          <a:xfrm>
            <a:off x="3974207" y="11078366"/>
            <a:ext cx="1213795" cy="1053598"/>
            <a:chOff x="14594131" y="6150022"/>
            <a:chExt cx="1733599" cy="1053598"/>
          </a:xfrm>
        </p:grpSpPr>
        <p:sp>
          <p:nvSpPr>
            <p:cNvPr id="41" name="TextBox 19">
              <a:extLst>
                <a:ext uri="{FF2B5EF4-FFF2-40B4-BE49-F238E27FC236}">
                  <a16:creationId xmlns:a16="http://schemas.microsoft.com/office/drawing/2014/main" id="{B611346C-8A2F-0BAA-36FB-A23924DC7DBD}"/>
                </a:ext>
              </a:extLst>
            </p:cNvPr>
            <p:cNvSpPr txBox="1"/>
            <p:nvPr/>
          </p:nvSpPr>
          <p:spPr>
            <a:xfrm>
              <a:off x="15147411" y="6150022"/>
              <a:ext cx="787387" cy="707886"/>
            </a:xfrm>
            <a:prstGeom prst="rect">
              <a:avLst/>
            </a:prstGeom>
            <a:noFill/>
          </p:spPr>
          <p:txBody>
            <a:bodyPr wrap="square" rtlCol="0" anchor="t" anchorCtr="0">
              <a:spAutoFit/>
            </a:bodyPr>
            <a:lstStyle/>
            <a:p>
              <a:r>
                <a:rPr lang="en-US" sz="40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3</a:t>
              </a:r>
            </a:p>
          </p:txBody>
        </p:sp>
        <p:sp>
          <p:nvSpPr>
            <p:cNvPr id="42" name="TextBox 15">
              <a:extLst>
                <a:ext uri="{FF2B5EF4-FFF2-40B4-BE49-F238E27FC236}">
                  <a16:creationId xmlns:a16="http://schemas.microsoft.com/office/drawing/2014/main" id="{1DCCF703-1BD3-31AA-C9EA-0385119F51AC}"/>
                </a:ext>
              </a:extLst>
            </p:cNvPr>
            <p:cNvSpPr txBox="1"/>
            <p:nvPr/>
          </p:nvSpPr>
          <p:spPr>
            <a:xfrm>
              <a:off x="14594131" y="6803510"/>
              <a:ext cx="1733599" cy="400110"/>
            </a:xfrm>
            <a:prstGeom prst="rect">
              <a:avLst/>
            </a:prstGeom>
            <a:noFill/>
          </p:spPr>
          <p:txBody>
            <a:bodyPr wrap="none" rtlCol="0" anchor="t" anchorCtr="0">
              <a:spAutoFit/>
            </a:bodyPr>
            <a:lstStyle/>
            <a:p>
              <a:r>
                <a:rPr lang="en-US" sz="20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3</a:t>
              </a:r>
            </a:p>
          </p:txBody>
        </p:sp>
      </p:grpSp>
      <p:sp>
        <p:nvSpPr>
          <p:cNvPr id="43" name="Rounded Rectangle 12">
            <a:extLst>
              <a:ext uri="{FF2B5EF4-FFF2-40B4-BE49-F238E27FC236}">
                <a16:creationId xmlns:a16="http://schemas.microsoft.com/office/drawing/2014/main" id="{66291205-7B76-E185-0C46-DA2117208F8E}"/>
              </a:ext>
            </a:extLst>
          </p:cNvPr>
          <p:cNvSpPr/>
          <p:nvPr/>
        </p:nvSpPr>
        <p:spPr>
          <a:xfrm>
            <a:off x="13400937" y="5491206"/>
            <a:ext cx="9577962" cy="1188211"/>
          </a:xfrm>
          <a:prstGeom prst="roundRect">
            <a:avLst>
              <a:gd name="adj" fmla="val 12821"/>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a typeface="+mn-ea"/>
              <a:cs typeface="+mn-cs"/>
            </a:endParaRPr>
          </a:p>
        </p:txBody>
      </p:sp>
      <p:sp>
        <p:nvSpPr>
          <p:cNvPr id="44" name="TextBox 15">
            <a:extLst>
              <a:ext uri="{FF2B5EF4-FFF2-40B4-BE49-F238E27FC236}">
                <a16:creationId xmlns:a16="http://schemas.microsoft.com/office/drawing/2014/main" id="{87F51D75-F50A-5F1C-ACFE-6933AC7EFD44}"/>
              </a:ext>
            </a:extLst>
          </p:cNvPr>
          <p:cNvSpPr txBox="1"/>
          <p:nvPr/>
        </p:nvSpPr>
        <p:spPr>
          <a:xfrm>
            <a:off x="14653626" y="5497733"/>
            <a:ext cx="1327144" cy="769441"/>
          </a:xfrm>
          <a:prstGeom prst="rect">
            <a:avLst/>
          </a:prstGeom>
          <a:noFill/>
        </p:spPr>
        <p:txBody>
          <a:bodyPr wrap="square" rtlCol="0" anchor="t" anchorCtr="0">
            <a:spAutoFit/>
          </a:bodyPr>
          <a:lstStyle/>
          <a:p>
            <a:pPr algn="ctr"/>
            <a:r>
              <a:rPr lang="en-US" sz="44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rPr>
              <a:t>3</a:t>
            </a:r>
            <a:endParaRPr lang="en-US" sz="4000">
              <a:solidFill>
                <a:schemeClr val="tx1"/>
              </a:solidFill>
              <a:effectLst>
                <a:outerShdw blurRad="38100" dist="38100" dir="2700000" algn="tl">
                  <a:srgbClr val="000000">
                    <a:alpha val="43137"/>
                  </a:srgbClr>
                </a:outerShdw>
              </a:effectLst>
              <a:latin typeface="Montserrat Medium" panose="00000600000000000000" pitchFamily="2" charset="0"/>
              <a:ea typeface="League Spartan" charset="0"/>
              <a:cs typeface="Poppins" pitchFamily="2" charset="77"/>
            </a:endParaRPr>
          </a:p>
        </p:txBody>
      </p:sp>
      <p:sp>
        <p:nvSpPr>
          <p:cNvPr id="45" name="TextBox 15">
            <a:extLst>
              <a:ext uri="{FF2B5EF4-FFF2-40B4-BE49-F238E27FC236}">
                <a16:creationId xmlns:a16="http://schemas.microsoft.com/office/drawing/2014/main" id="{8AC9B99A-799D-B95C-E434-4FFAEB782543}"/>
              </a:ext>
            </a:extLst>
          </p:cNvPr>
          <p:cNvSpPr txBox="1"/>
          <p:nvPr/>
        </p:nvSpPr>
        <p:spPr>
          <a:xfrm>
            <a:off x="16117247" y="5627845"/>
            <a:ext cx="6358587" cy="830997"/>
          </a:xfrm>
          <a:prstGeom prst="rect">
            <a:avLst/>
          </a:prstGeom>
          <a:noFill/>
        </p:spPr>
        <p:txBody>
          <a:bodyPr wrap="square" rtlCol="0" anchor="t" anchorCtr="0">
            <a:spAutoFit/>
          </a:bodyPr>
          <a:lstStyle/>
          <a:p>
            <a:pPr algn="just"/>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Actividades</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cultura</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de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planificación</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 </a:t>
            </a:r>
            <a:r>
              <a:rPr lang="en-US" sz="2400" dirty="0" err="1">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institucional</a:t>
            </a:r>
            <a:r>
              <a:rPr lang="en-US" sz="2400" dirty="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a:t>
            </a:r>
          </a:p>
        </p:txBody>
      </p:sp>
      <p:sp>
        <p:nvSpPr>
          <p:cNvPr id="46" name="TextBox 15">
            <a:extLst>
              <a:ext uri="{FF2B5EF4-FFF2-40B4-BE49-F238E27FC236}">
                <a16:creationId xmlns:a16="http://schemas.microsoft.com/office/drawing/2014/main" id="{3DFE9431-5AE3-3B8F-6F6E-F2E89C0181FA}"/>
              </a:ext>
            </a:extLst>
          </p:cNvPr>
          <p:cNvSpPr txBox="1"/>
          <p:nvPr/>
        </p:nvSpPr>
        <p:spPr>
          <a:xfrm>
            <a:off x="14703564" y="6208608"/>
            <a:ext cx="1282723" cy="400110"/>
          </a:xfrm>
          <a:prstGeom prst="rect">
            <a:avLst/>
          </a:prstGeom>
          <a:noFill/>
        </p:spPr>
        <p:txBody>
          <a:bodyPr wrap="none" rtlCol="0" anchor="t" anchorCtr="0">
            <a:spAutoFit/>
          </a:bodyPr>
          <a:lstStyle/>
          <a:p>
            <a:r>
              <a:rPr lang="en-US" sz="2000">
                <a:solidFill>
                  <a:schemeClr val="tx1"/>
                </a:solidFill>
                <a:effectLst>
                  <a:outerShdw blurRad="38100" dist="38100" dir="2700000" algn="tl">
                    <a:srgbClr val="000000">
                      <a:alpha val="43137"/>
                    </a:srgbClr>
                  </a:outerShdw>
                </a:effectLst>
                <a:latin typeface="Montserrat Medium" panose="00000600000000000000" pitchFamily="2" charset="0"/>
                <a:ea typeface="Lato Light" panose="020F0502020204030203" pitchFamily="34" charset="0"/>
                <a:cs typeface="Poppins" pitchFamily="2" charset="77"/>
              </a:rPr>
              <a:t>META:  3</a:t>
            </a:r>
          </a:p>
        </p:txBody>
      </p:sp>
      <p:sp>
        <p:nvSpPr>
          <p:cNvPr id="47" name="Freeform 77">
            <a:extLst>
              <a:ext uri="{FF2B5EF4-FFF2-40B4-BE49-F238E27FC236}">
                <a16:creationId xmlns:a16="http://schemas.microsoft.com/office/drawing/2014/main" id="{273EBB63-5D0B-19CF-598F-3A2A731A2233}"/>
              </a:ext>
            </a:extLst>
          </p:cNvPr>
          <p:cNvSpPr>
            <a:spLocks noEditPoints="1"/>
          </p:cNvSpPr>
          <p:nvPr/>
        </p:nvSpPr>
        <p:spPr bwMode="auto">
          <a:xfrm>
            <a:off x="13692387" y="5687832"/>
            <a:ext cx="705731" cy="72083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ontserrat Medium" panose="00000600000000000000" pitchFamily="2" charset="0"/>
            </a:endParaRPr>
          </a:p>
        </p:txBody>
      </p:sp>
      <p:sp>
        <p:nvSpPr>
          <p:cNvPr id="53" name="CuadroTexto 52">
            <a:extLst>
              <a:ext uri="{FF2B5EF4-FFF2-40B4-BE49-F238E27FC236}">
                <a16:creationId xmlns:a16="http://schemas.microsoft.com/office/drawing/2014/main" id="{73273B6E-8141-7D17-1EB7-BBAB7D2B1FCF}"/>
              </a:ext>
            </a:extLst>
          </p:cNvPr>
          <p:cNvSpPr txBox="1"/>
          <p:nvPr/>
        </p:nvSpPr>
        <p:spPr>
          <a:xfrm>
            <a:off x="5794966" y="8425725"/>
            <a:ext cx="7137591"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ontserrat Medium" panose="00000600000000000000" pitchFamily="2" charset="0"/>
                <a:ea typeface="Lato Light" panose="020F0502020204030203" pitchFamily="34" charset="0"/>
                <a:cs typeface="Poppins" pitchFamily="2" charset="77"/>
                <a:sym typeface="Arial"/>
              </a:rPr>
              <a:t>Días hábiles en presentar el informe de seguimiento a los proyectos institucionales</a:t>
            </a:r>
          </a:p>
        </p:txBody>
      </p:sp>
      <p:sp>
        <p:nvSpPr>
          <p:cNvPr id="2" name="TextBox 214">
            <a:extLst>
              <a:ext uri="{FF2B5EF4-FFF2-40B4-BE49-F238E27FC236}">
                <a16:creationId xmlns:a16="http://schemas.microsoft.com/office/drawing/2014/main" id="{924E482C-4F0D-E8AC-715E-9854E93AA9EA}"/>
              </a:ext>
            </a:extLst>
          </p:cNvPr>
          <p:cNvSpPr txBox="1"/>
          <p:nvPr/>
        </p:nvSpPr>
        <p:spPr>
          <a:xfrm>
            <a:off x="2365156" y="776743"/>
            <a:ext cx="21418593"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Ejecución Unidad de Planificación Estratégica</a:t>
            </a:r>
            <a:endParaRPr lang="es-419" sz="5400" b="0">
              <a:solidFill>
                <a:schemeClr val="tx2"/>
              </a:solidFill>
              <a:latin typeface="Kanit ExtraBold"/>
              <a:cs typeface="Kanit ExtraBold"/>
              <a:sym typeface="Baloo 2 ExtraBold"/>
            </a:endParaRPr>
          </a:p>
        </p:txBody>
      </p:sp>
      <p:sp>
        <p:nvSpPr>
          <p:cNvPr id="22" name="TextBox 214">
            <a:extLst>
              <a:ext uri="{FF2B5EF4-FFF2-40B4-BE49-F238E27FC236}">
                <a16:creationId xmlns:a16="http://schemas.microsoft.com/office/drawing/2014/main" id="{D1CE3444-6094-9B0A-2A92-CC896F21EED3}"/>
              </a:ext>
            </a:extLst>
          </p:cNvPr>
          <p:cNvSpPr txBox="1"/>
          <p:nvPr/>
        </p:nvSpPr>
        <p:spPr>
          <a:xfrm>
            <a:off x="11676598" y="1561855"/>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Tree>
    <p:extLst>
      <p:ext uri="{BB962C8B-B14F-4D97-AF65-F5344CB8AC3E}">
        <p14:creationId xmlns:p14="http://schemas.microsoft.com/office/powerpoint/2010/main" val="2323842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11044430" y="11428809"/>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5" name="Google Shape;2065;p42"/>
          <p:cNvSpPr/>
          <p:nvPr/>
        </p:nvSpPr>
        <p:spPr>
          <a:xfrm>
            <a:off x="17899833"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8" name="Google Shape;2068;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69" name="Google Shape;2069;p42"/>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0" name="Google Shape;2070;p42"/>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1" name="Google Shape;2071;p42"/>
          <p:cNvSpPr/>
          <p:nvPr/>
        </p:nvSpPr>
        <p:spPr>
          <a:xfrm>
            <a:off x="4189026"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2" name="Google Shape;2072;p42"/>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3" name="Google Shape;2073;p42"/>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4" name="Google Shape;2074;p42"/>
          <p:cNvSpPr/>
          <p:nvPr/>
        </p:nvSpPr>
        <p:spPr>
          <a:xfrm>
            <a:off x="15614700" y="1786"/>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5" name="Google Shape;2075;p42"/>
          <p:cNvSpPr/>
          <p:nvPr/>
        </p:nvSpPr>
        <p:spPr>
          <a:xfrm>
            <a:off x="20185009" y="91433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6" name="Google Shape;2076;p42"/>
          <p:cNvSpPr/>
          <p:nvPr/>
        </p:nvSpPr>
        <p:spPr>
          <a:xfrm>
            <a:off x="1903891" y="2287223"/>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7" name="Google Shape;2077;p42"/>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8" name="Google Shape;2078;p42"/>
          <p:cNvSpPr/>
          <p:nvPr/>
        </p:nvSpPr>
        <p:spPr>
          <a:xfrm>
            <a:off x="4189026"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79" name="Google Shape;2079;p42"/>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0" name="Google Shape;2080;p42"/>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1" name="Google Shape;2081;p42"/>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2" name="Google Shape;2082;p42"/>
          <p:cNvSpPr/>
          <p:nvPr/>
        </p:nvSpPr>
        <p:spPr>
          <a:xfrm>
            <a:off x="13329565"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3" name="Google Shape;2083;p42"/>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2084" name="Google Shape;2084;p42"/>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085" name="Google Shape;2085;p42"/>
          <p:cNvGrpSpPr/>
          <p:nvPr/>
        </p:nvGrpSpPr>
        <p:grpSpPr>
          <a:xfrm>
            <a:off x="2332335" y="458714"/>
            <a:ext cx="1431880" cy="1828358"/>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090" name="Google Shape;2090;p42"/>
          <p:cNvGrpSpPr/>
          <p:nvPr/>
        </p:nvGrpSpPr>
        <p:grpSpPr>
          <a:xfrm>
            <a:off x="4617515" y="458714"/>
            <a:ext cx="1431792" cy="1828358"/>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2" name="Google Shape;2102;p42"/>
          <p:cNvGrpSpPr/>
          <p:nvPr/>
        </p:nvGrpSpPr>
        <p:grpSpPr>
          <a:xfrm>
            <a:off x="11472893" y="458651"/>
            <a:ext cx="1431811" cy="182839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07" name="Google Shape;2107;p42"/>
          <p:cNvGrpSpPr/>
          <p:nvPr/>
        </p:nvGrpSpPr>
        <p:grpSpPr>
          <a:xfrm>
            <a:off x="13758093" y="458725"/>
            <a:ext cx="1431862" cy="1828372"/>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15" name="Google Shape;2115;p42"/>
          <p:cNvGrpSpPr/>
          <p:nvPr/>
        </p:nvGrpSpPr>
        <p:grpSpPr>
          <a:xfrm>
            <a:off x="20613369" y="9600291"/>
            <a:ext cx="1431851" cy="1828420"/>
            <a:chOff x="4302925" y="-2381725"/>
            <a:chExt cx="404400" cy="517925"/>
          </a:xfrm>
        </p:grpSpPr>
        <p:sp>
          <p:nvSpPr>
            <p:cNvPr id="2116" name="Google Shape;2116;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7" name="Google Shape;2117;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8" name="Google Shape;2118;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19" name="Google Shape;2119;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0" name="Google Shape;2120;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21" name="Google Shape;2121;p42"/>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22" name="Google Shape;2122;p42"/>
          <p:cNvGrpSpPr/>
          <p:nvPr/>
        </p:nvGrpSpPr>
        <p:grpSpPr>
          <a:xfrm>
            <a:off x="4649770" y="11886373"/>
            <a:ext cx="1365639" cy="1828180"/>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0" name="Google Shape;2130;p42"/>
          <p:cNvGrpSpPr/>
          <p:nvPr/>
        </p:nvGrpSpPr>
        <p:grpSpPr>
          <a:xfrm>
            <a:off x="6935516" y="11885777"/>
            <a:ext cx="1365751" cy="1828358"/>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39" name="Google Shape;2139;p42"/>
          <p:cNvGrpSpPr/>
          <p:nvPr/>
        </p:nvGrpSpPr>
        <p:grpSpPr>
          <a:xfrm>
            <a:off x="9187697" y="11885626"/>
            <a:ext cx="1431851" cy="1828473"/>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46" name="Google Shape;2146;p42"/>
          <p:cNvGrpSpPr/>
          <p:nvPr/>
        </p:nvGrpSpPr>
        <p:grpSpPr>
          <a:xfrm>
            <a:off x="9187655" y="458691"/>
            <a:ext cx="1431851" cy="1828420"/>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2152" name="Google Shape;2152;p42"/>
          <p:cNvGrpSpPr/>
          <p:nvPr/>
        </p:nvGrpSpPr>
        <p:grpSpPr>
          <a:xfrm>
            <a:off x="13757981" y="11885817"/>
            <a:ext cx="1431830" cy="1828310"/>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0" name="Google Shape;2160;p42"/>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2161" name="Google Shape;2161;p42"/>
          <p:cNvGrpSpPr/>
          <p:nvPr/>
        </p:nvGrpSpPr>
        <p:grpSpPr>
          <a:xfrm>
            <a:off x="20613312" y="11885674"/>
            <a:ext cx="1431870" cy="1828436"/>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167" name="Google Shape;2167;p42"/>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2168" name="Google Shape;2168;p42"/>
          <p:cNvGrpSpPr/>
          <p:nvPr/>
        </p:nvGrpSpPr>
        <p:grpSpPr>
          <a:xfrm>
            <a:off x="20646363" y="458754"/>
            <a:ext cx="1365751" cy="1828358"/>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2" name="Imagen 1" descr="Logotipo, nombre de la empresa&#10;&#10;Descripción generada automáticamente">
            <a:extLst>
              <a:ext uri="{FF2B5EF4-FFF2-40B4-BE49-F238E27FC236}">
                <a16:creationId xmlns:a16="http://schemas.microsoft.com/office/drawing/2014/main" id="{EBCDAECE-8C4F-4096-3614-011B33552621}"/>
              </a:ext>
            </a:extLst>
          </p:cNvPr>
          <p:cNvPicPr>
            <a:picLocks noChangeAspect="1"/>
          </p:cNvPicPr>
          <p:nvPr/>
        </p:nvPicPr>
        <p:blipFill>
          <a:blip r:embed="rId3"/>
          <a:stretch>
            <a:fillRect/>
          </a:stretch>
        </p:blipFill>
        <p:spPr>
          <a:xfrm>
            <a:off x="2232497" y="2983963"/>
            <a:ext cx="1630757" cy="891523"/>
          </a:xfrm>
          <a:prstGeom prst="rect">
            <a:avLst/>
          </a:prstGeom>
        </p:spPr>
      </p:pic>
      <p:sp>
        <p:nvSpPr>
          <p:cNvPr id="7" name="Google Shape;2306;p44">
            <a:extLst>
              <a:ext uri="{FF2B5EF4-FFF2-40B4-BE49-F238E27FC236}">
                <a16:creationId xmlns:a16="http://schemas.microsoft.com/office/drawing/2014/main" id="{A577B463-0D76-7A78-B268-E1FDAD3DF6F9}"/>
              </a:ext>
            </a:extLst>
          </p:cNvPr>
          <p:cNvSpPr txBox="1">
            <a:spLocks noGrp="1"/>
          </p:cNvSpPr>
          <p:nvPr>
            <p:ph type="title"/>
          </p:nvPr>
        </p:nvSpPr>
        <p:spPr>
          <a:xfrm>
            <a:off x="2095857" y="6402954"/>
            <a:ext cx="22298495" cy="2174634"/>
          </a:xfrm>
          <a:prstGeom prst="rect">
            <a:avLst/>
          </a:prstGeom>
        </p:spPr>
        <p:txBody>
          <a:bodyPr spcFirstLastPara="1" wrap="square" lIns="239938" tIns="243737" rIns="239938" bIns="243737" anchor="t" anchorCtr="0">
            <a:noAutofit/>
          </a:bodyPr>
          <a:lstStyle/>
          <a:p>
            <a:r>
              <a:rPr lang="en" sz="9600">
                <a:solidFill>
                  <a:schemeClr val="tx2"/>
                </a:solidFill>
              </a:rPr>
              <a:t>Igualdad y Equidad de Género</a:t>
            </a:r>
            <a:endParaRPr sz="9600">
              <a:solidFill>
                <a:schemeClr val="tx2"/>
              </a:solidFill>
            </a:endParaRPr>
          </a:p>
        </p:txBody>
      </p:sp>
      <p:sp>
        <p:nvSpPr>
          <p:cNvPr id="8" name="Google Shape;2187;p43">
            <a:extLst>
              <a:ext uri="{FF2B5EF4-FFF2-40B4-BE49-F238E27FC236}">
                <a16:creationId xmlns:a16="http://schemas.microsoft.com/office/drawing/2014/main" id="{7E1462D2-A134-8F4B-C3FA-B60077C705AB}"/>
              </a:ext>
            </a:extLst>
          </p:cNvPr>
          <p:cNvSpPr txBox="1">
            <a:spLocks noGrp="1"/>
          </p:cNvSpPr>
          <p:nvPr>
            <p:ph type="subTitle" idx="1"/>
          </p:nvPr>
        </p:nvSpPr>
        <p:spPr>
          <a:xfrm>
            <a:off x="3118322" y="5137593"/>
            <a:ext cx="17952512" cy="1149301"/>
          </a:xfrm>
          <a:prstGeom prst="rect">
            <a:avLst/>
          </a:prstGeom>
        </p:spPr>
        <p:txBody>
          <a:bodyPr spcFirstLastPara="1" wrap="square" lIns="239938" tIns="243737" rIns="239938" bIns="243737" anchor="t" anchorCtr="0">
            <a:noAutofit/>
          </a:bodyPr>
          <a:lstStyle/>
          <a:p>
            <a:pPr marL="0" indent="0"/>
            <a:r>
              <a:rPr lang="es-SV" sz="16600">
                <a:solidFill>
                  <a:schemeClr val="tx1"/>
                </a:solidFill>
                <a:latin typeface="Biograph" panose="02000500000000000000" pitchFamily="50" charset="0"/>
                <a:ea typeface="Biograph" panose="02000500000000000000" pitchFamily="50" charset="0"/>
              </a:rPr>
              <a:t>Plan Institucional de</a:t>
            </a:r>
          </a:p>
        </p:txBody>
      </p:sp>
    </p:spTree>
    <p:extLst>
      <p:ext uri="{BB962C8B-B14F-4D97-AF65-F5344CB8AC3E}">
        <p14:creationId xmlns:p14="http://schemas.microsoft.com/office/powerpoint/2010/main" val="2214594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13" name="Google Shape;653;p49">
            <a:extLst>
              <a:ext uri="{FF2B5EF4-FFF2-40B4-BE49-F238E27FC236}">
                <a16:creationId xmlns:a16="http://schemas.microsoft.com/office/drawing/2014/main" id="{87C28E62-4BC8-969C-CF07-D3B79D6C0BBA}"/>
              </a:ext>
            </a:extLst>
          </p:cNvPr>
          <p:cNvSpPr/>
          <p:nvPr/>
        </p:nvSpPr>
        <p:spPr>
          <a:xfrm rot="14188893">
            <a:off x="23815812" y="2837007"/>
            <a:ext cx="6332" cy="4199"/>
          </a:xfrm>
          <a:custGeom>
            <a:avLst/>
            <a:gdLst/>
            <a:ahLst/>
            <a:cxnLst/>
            <a:rect l="l" t="t" r="r" b="b"/>
            <a:pathLst>
              <a:path w="95" h="63" extrusionOk="0">
                <a:moveTo>
                  <a:pt x="94" y="0"/>
                </a:moveTo>
                <a:cubicBezTo>
                  <a:pt x="63" y="21"/>
                  <a:pt x="32" y="42"/>
                  <a:pt x="1" y="63"/>
                </a:cubicBezTo>
                <a:cubicBezTo>
                  <a:pt x="42" y="52"/>
                  <a:pt x="74" y="21"/>
                  <a:pt x="94" y="0"/>
                </a:cubicBezTo>
                <a:close/>
              </a:path>
            </a:pathLst>
          </a:custGeom>
          <a:solidFill>
            <a:schemeClr val="accent5"/>
          </a:solidFill>
          <a:ln>
            <a:noFill/>
          </a:ln>
        </p:spPr>
        <p:txBody>
          <a:bodyPr spcFirstLastPara="1" wrap="square" lIns="243737" tIns="243737" rIns="243737" bIns="243737" anchor="ctr" anchorCtr="0">
            <a:noAutofit/>
          </a:bodyPr>
          <a:lstStyle/>
          <a:p>
            <a:pPr marL="0" marR="0" lvl="0" indent="0" algn="l" defTabSz="2437790" rtl="0" eaLnBrk="1" fontAlgn="auto" latinLnBrk="0" hangingPunct="1">
              <a:lnSpc>
                <a:spcPct val="100000"/>
              </a:lnSpc>
              <a:spcBef>
                <a:spcPts val="0"/>
              </a:spcBef>
              <a:spcAft>
                <a:spcPts val="0"/>
              </a:spcAft>
              <a:buClr>
                <a:srgbClr val="000000"/>
              </a:buClr>
              <a:buSzTx/>
              <a:buFont typeface="Arial"/>
              <a:buNone/>
              <a:tabLst/>
              <a:defRPr/>
            </a:pPr>
            <a:endParaRPr kumimoji="0" lang="es-SV" sz="3732" b="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graphicFrame>
        <p:nvGraphicFramePr>
          <p:cNvPr id="2" name="Gráfico 1">
            <a:extLst>
              <a:ext uri="{FF2B5EF4-FFF2-40B4-BE49-F238E27FC236}">
                <a16:creationId xmlns:a16="http://schemas.microsoft.com/office/drawing/2014/main" id="{BBF41EC0-F3DD-1C2E-1FC9-AF6E441603A0}"/>
              </a:ext>
            </a:extLst>
          </p:cNvPr>
          <p:cNvGraphicFramePr/>
          <p:nvPr>
            <p:extLst>
              <p:ext uri="{D42A27DB-BD31-4B8C-83A1-F6EECF244321}">
                <p14:modId xmlns:p14="http://schemas.microsoft.com/office/powerpoint/2010/main" val="1920393153"/>
              </p:ext>
            </p:extLst>
          </p:nvPr>
        </p:nvGraphicFramePr>
        <p:xfrm>
          <a:off x="4241345" y="2609212"/>
          <a:ext cx="12957980" cy="8497575"/>
        </p:xfrm>
        <a:graphic>
          <a:graphicData uri="http://schemas.openxmlformats.org/drawingml/2006/chart">
            <c:chart xmlns:c="http://schemas.openxmlformats.org/drawingml/2006/chart" xmlns:r="http://schemas.openxmlformats.org/officeDocument/2006/relationships" r:id="rId4"/>
          </a:graphicData>
        </a:graphic>
      </p:graphicFrame>
      <p:pic>
        <p:nvPicPr>
          <p:cNvPr id="32" name="Imagen 31" descr="Forma&#10;&#10;Descripción generada automáticamente con confianza media">
            <a:extLst>
              <a:ext uri="{FF2B5EF4-FFF2-40B4-BE49-F238E27FC236}">
                <a16:creationId xmlns:a16="http://schemas.microsoft.com/office/drawing/2014/main" id="{AA0B275E-5EE0-1789-7E5B-D6487D6006B9}"/>
              </a:ext>
            </a:extLst>
          </p:cNvPr>
          <p:cNvPicPr>
            <a:picLocks noChangeAspect="1"/>
          </p:cNvPicPr>
          <p:nvPr/>
        </p:nvPicPr>
        <p:blipFill>
          <a:blip r:embed="rId5">
            <a:duotone>
              <a:schemeClr val="bg2">
                <a:shade val="45000"/>
                <a:satMod val="135000"/>
              </a:schemeClr>
              <a:prstClr val="white"/>
            </a:duotone>
          </a:blip>
          <a:stretch>
            <a:fillRect/>
          </a:stretch>
        </p:blipFill>
        <p:spPr>
          <a:xfrm>
            <a:off x="18284922" y="4213219"/>
            <a:ext cx="2222480" cy="1485358"/>
          </a:xfrm>
          <a:prstGeom prst="rect">
            <a:avLst/>
          </a:prstGeom>
        </p:spPr>
      </p:pic>
      <p:sp>
        <p:nvSpPr>
          <p:cNvPr id="3" name="Google Shape;1985;p35">
            <a:extLst>
              <a:ext uri="{FF2B5EF4-FFF2-40B4-BE49-F238E27FC236}">
                <a16:creationId xmlns:a16="http://schemas.microsoft.com/office/drawing/2014/main" id="{3B3922E8-71FB-6A11-6C34-5D62CCF3B19B}"/>
              </a:ext>
            </a:extLst>
          </p:cNvPr>
          <p:cNvSpPr/>
          <p:nvPr/>
        </p:nvSpPr>
        <p:spPr>
          <a:xfrm>
            <a:off x="5720622" y="11106787"/>
            <a:ext cx="1339272" cy="1339174"/>
          </a:xfrm>
          <a:custGeom>
            <a:avLst/>
            <a:gdLst/>
            <a:ahLst/>
            <a:cxnLst/>
            <a:rect l="l" t="t" r="r" b="b"/>
            <a:pathLst>
              <a:path w="23217" h="23218" extrusionOk="0">
                <a:moveTo>
                  <a:pt x="11608" y="1"/>
                </a:moveTo>
                <a:cubicBezTo>
                  <a:pt x="5204" y="1"/>
                  <a:pt x="0" y="5204"/>
                  <a:pt x="0" y="11609"/>
                </a:cubicBezTo>
                <a:cubicBezTo>
                  <a:pt x="0" y="18047"/>
                  <a:pt x="5204" y="23217"/>
                  <a:pt x="11608" y="23217"/>
                </a:cubicBezTo>
                <a:cubicBezTo>
                  <a:pt x="18013" y="23217"/>
                  <a:pt x="23217" y="18047"/>
                  <a:pt x="23217" y="11609"/>
                </a:cubicBezTo>
                <a:cubicBezTo>
                  <a:pt x="23217" y="5204"/>
                  <a:pt x="18013" y="1"/>
                  <a:pt x="11608" y="1"/>
                </a:cubicBezTo>
                <a:close/>
              </a:path>
            </a:pathLst>
          </a:custGeom>
          <a:solidFill>
            <a:schemeClr val="accent5">
              <a:lumMod val="20000"/>
              <a:lumOff val="80000"/>
            </a:schemeClr>
          </a:solidFill>
          <a:ln>
            <a:solidFill>
              <a:schemeClr val="tx1"/>
            </a:solidFill>
          </a:ln>
        </p:spPr>
        <p:txBody>
          <a:bodyPr spcFirstLastPara="1" wrap="square" lIns="243737" tIns="243737" rIns="243737" bIns="243737" anchor="ctr" anchorCtr="0">
            <a:noAutofit/>
          </a:bodyPr>
          <a:lstStyle/>
          <a:p>
            <a:pPr defTabSz="2437732"/>
            <a:endParaRPr sz="9952"/>
          </a:p>
        </p:txBody>
      </p:sp>
      <p:pic>
        <p:nvPicPr>
          <p:cNvPr id="5" name="Gráfico 4" descr="Piezas de rompecabezas con relleno sólido">
            <a:extLst>
              <a:ext uri="{FF2B5EF4-FFF2-40B4-BE49-F238E27FC236}">
                <a16:creationId xmlns:a16="http://schemas.microsoft.com/office/drawing/2014/main" id="{128F9135-28BD-2228-9BDB-C342FA40B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3058" y="11290672"/>
            <a:ext cx="914400" cy="914400"/>
          </a:xfrm>
          <a:prstGeom prst="rect">
            <a:avLst/>
          </a:prstGeom>
        </p:spPr>
      </p:pic>
      <p:sp>
        <p:nvSpPr>
          <p:cNvPr id="6" name="CuadroTexto 5">
            <a:extLst>
              <a:ext uri="{FF2B5EF4-FFF2-40B4-BE49-F238E27FC236}">
                <a16:creationId xmlns:a16="http://schemas.microsoft.com/office/drawing/2014/main" id="{1C8B86E6-74A5-73D7-1EF3-6A69B18790BC}"/>
              </a:ext>
            </a:extLst>
          </p:cNvPr>
          <p:cNvSpPr txBox="1"/>
          <p:nvPr/>
        </p:nvSpPr>
        <p:spPr>
          <a:xfrm>
            <a:off x="4584567" y="12593707"/>
            <a:ext cx="3611382" cy="584775"/>
          </a:xfrm>
          <a:prstGeom prst="rect">
            <a:avLst/>
          </a:prstGeom>
          <a:noFill/>
        </p:spPr>
        <p:txBody>
          <a:bodyPr wrap="square">
            <a:spAutoFit/>
          </a:bodyPr>
          <a:lstStyle/>
          <a:p>
            <a:pPr algn="ctr" defTabSz="2437732"/>
            <a:r>
              <a:rPr lang="es-SV" sz="1600">
                <a:solidFill>
                  <a:schemeClr val="tx1"/>
                </a:solidFill>
                <a:latin typeface="Bahnschrift" panose="020B0502040204020203" pitchFamily="34" charset="0"/>
                <a:sym typeface="Fira Sans Extra Condensed"/>
              </a:rPr>
              <a:t>Consolidar cultura</a:t>
            </a:r>
          </a:p>
          <a:p>
            <a:pPr algn="ctr" defTabSz="2437732"/>
            <a:r>
              <a:rPr lang="es-SV" sz="1600">
                <a:solidFill>
                  <a:schemeClr val="tx1"/>
                </a:solidFill>
                <a:latin typeface="Bahnschrift" panose="020B0502040204020203" pitchFamily="34" charset="0"/>
                <a:sym typeface="Fira Sans Extra Condensed"/>
              </a:rPr>
              <a:t>Institucional de Género</a:t>
            </a:r>
            <a:endParaRPr lang="es-SV" sz="2101">
              <a:solidFill>
                <a:schemeClr val="tx1"/>
              </a:solidFill>
              <a:latin typeface="Bahnschrift" panose="020B0502040204020203" pitchFamily="34" charset="0"/>
              <a:sym typeface="Fira Sans Extra Condensed"/>
            </a:endParaRPr>
          </a:p>
        </p:txBody>
      </p:sp>
      <p:sp>
        <p:nvSpPr>
          <p:cNvPr id="7" name="Google Shape;1985;p35">
            <a:extLst>
              <a:ext uri="{FF2B5EF4-FFF2-40B4-BE49-F238E27FC236}">
                <a16:creationId xmlns:a16="http://schemas.microsoft.com/office/drawing/2014/main" id="{B9C44659-0A64-636E-46B8-FCAC5829AFC9}"/>
              </a:ext>
            </a:extLst>
          </p:cNvPr>
          <p:cNvSpPr/>
          <p:nvPr/>
        </p:nvSpPr>
        <p:spPr>
          <a:xfrm>
            <a:off x="8774483" y="11180660"/>
            <a:ext cx="1339272" cy="1339174"/>
          </a:xfrm>
          <a:custGeom>
            <a:avLst/>
            <a:gdLst/>
            <a:ahLst/>
            <a:cxnLst/>
            <a:rect l="l" t="t" r="r" b="b"/>
            <a:pathLst>
              <a:path w="23217" h="23218" extrusionOk="0">
                <a:moveTo>
                  <a:pt x="11608" y="1"/>
                </a:moveTo>
                <a:cubicBezTo>
                  <a:pt x="5204" y="1"/>
                  <a:pt x="0" y="5204"/>
                  <a:pt x="0" y="11609"/>
                </a:cubicBezTo>
                <a:cubicBezTo>
                  <a:pt x="0" y="18047"/>
                  <a:pt x="5204" y="23217"/>
                  <a:pt x="11608" y="23217"/>
                </a:cubicBezTo>
                <a:cubicBezTo>
                  <a:pt x="18013" y="23217"/>
                  <a:pt x="23217" y="18047"/>
                  <a:pt x="23217" y="11609"/>
                </a:cubicBezTo>
                <a:cubicBezTo>
                  <a:pt x="23217" y="5204"/>
                  <a:pt x="18013" y="1"/>
                  <a:pt x="11608" y="1"/>
                </a:cubicBezTo>
                <a:close/>
              </a:path>
            </a:pathLst>
          </a:custGeom>
          <a:solidFill>
            <a:schemeClr val="accent5">
              <a:lumMod val="20000"/>
              <a:lumOff val="80000"/>
            </a:schemeClr>
          </a:solidFill>
          <a:ln>
            <a:solidFill>
              <a:schemeClr val="bg2"/>
            </a:solidFill>
          </a:ln>
        </p:spPr>
        <p:txBody>
          <a:bodyPr spcFirstLastPara="1" wrap="square" lIns="243737" tIns="243737" rIns="243737" bIns="243737" anchor="ctr" anchorCtr="0">
            <a:noAutofit/>
          </a:bodyPr>
          <a:lstStyle/>
          <a:p>
            <a:pPr defTabSz="2437732"/>
            <a:endParaRPr sz="9952"/>
          </a:p>
        </p:txBody>
      </p:sp>
      <p:sp>
        <p:nvSpPr>
          <p:cNvPr id="8" name="Google Shape;1985;p35">
            <a:extLst>
              <a:ext uri="{FF2B5EF4-FFF2-40B4-BE49-F238E27FC236}">
                <a16:creationId xmlns:a16="http://schemas.microsoft.com/office/drawing/2014/main" id="{AE669117-FF6C-920E-481D-4DF7358772BA}"/>
              </a:ext>
            </a:extLst>
          </p:cNvPr>
          <p:cNvSpPr/>
          <p:nvPr/>
        </p:nvSpPr>
        <p:spPr>
          <a:xfrm>
            <a:off x="11887447" y="11180660"/>
            <a:ext cx="1339272" cy="1339174"/>
          </a:xfrm>
          <a:custGeom>
            <a:avLst/>
            <a:gdLst/>
            <a:ahLst/>
            <a:cxnLst/>
            <a:rect l="l" t="t" r="r" b="b"/>
            <a:pathLst>
              <a:path w="23217" h="23218" extrusionOk="0">
                <a:moveTo>
                  <a:pt x="11608" y="1"/>
                </a:moveTo>
                <a:cubicBezTo>
                  <a:pt x="5204" y="1"/>
                  <a:pt x="0" y="5204"/>
                  <a:pt x="0" y="11609"/>
                </a:cubicBezTo>
                <a:cubicBezTo>
                  <a:pt x="0" y="18047"/>
                  <a:pt x="5204" y="23217"/>
                  <a:pt x="11608" y="23217"/>
                </a:cubicBezTo>
                <a:cubicBezTo>
                  <a:pt x="18013" y="23217"/>
                  <a:pt x="23217" y="18047"/>
                  <a:pt x="23217" y="11609"/>
                </a:cubicBezTo>
                <a:cubicBezTo>
                  <a:pt x="23217" y="5204"/>
                  <a:pt x="18013" y="1"/>
                  <a:pt x="11608" y="1"/>
                </a:cubicBezTo>
                <a:close/>
              </a:path>
            </a:pathLst>
          </a:custGeom>
          <a:solidFill>
            <a:schemeClr val="accent5">
              <a:lumMod val="20000"/>
              <a:lumOff val="80000"/>
            </a:schemeClr>
          </a:solidFill>
          <a:ln>
            <a:solidFill>
              <a:schemeClr val="tx2"/>
            </a:solidFill>
          </a:ln>
        </p:spPr>
        <p:txBody>
          <a:bodyPr spcFirstLastPara="1" wrap="square" lIns="243737" tIns="243737" rIns="243737" bIns="243737" anchor="ctr" anchorCtr="0">
            <a:noAutofit/>
          </a:bodyPr>
          <a:lstStyle/>
          <a:p>
            <a:pPr defTabSz="2437732"/>
            <a:endParaRPr sz="9952"/>
          </a:p>
        </p:txBody>
      </p:sp>
      <p:sp>
        <p:nvSpPr>
          <p:cNvPr id="9" name="Google Shape;1985;p35">
            <a:extLst>
              <a:ext uri="{FF2B5EF4-FFF2-40B4-BE49-F238E27FC236}">
                <a16:creationId xmlns:a16="http://schemas.microsoft.com/office/drawing/2014/main" id="{FBA4A3EA-35E0-4E11-6DAE-D72F9C870A6C}"/>
              </a:ext>
            </a:extLst>
          </p:cNvPr>
          <p:cNvSpPr/>
          <p:nvPr/>
        </p:nvSpPr>
        <p:spPr>
          <a:xfrm>
            <a:off x="14941308" y="11152776"/>
            <a:ext cx="1339272" cy="1339174"/>
          </a:xfrm>
          <a:custGeom>
            <a:avLst/>
            <a:gdLst/>
            <a:ahLst/>
            <a:cxnLst/>
            <a:rect l="l" t="t" r="r" b="b"/>
            <a:pathLst>
              <a:path w="23217" h="23218" extrusionOk="0">
                <a:moveTo>
                  <a:pt x="11608" y="1"/>
                </a:moveTo>
                <a:cubicBezTo>
                  <a:pt x="5204" y="1"/>
                  <a:pt x="0" y="5204"/>
                  <a:pt x="0" y="11609"/>
                </a:cubicBezTo>
                <a:cubicBezTo>
                  <a:pt x="0" y="18047"/>
                  <a:pt x="5204" y="23217"/>
                  <a:pt x="11608" y="23217"/>
                </a:cubicBezTo>
                <a:cubicBezTo>
                  <a:pt x="18013" y="23217"/>
                  <a:pt x="23217" y="18047"/>
                  <a:pt x="23217" y="11609"/>
                </a:cubicBezTo>
                <a:cubicBezTo>
                  <a:pt x="23217" y="5204"/>
                  <a:pt x="18013" y="1"/>
                  <a:pt x="11608" y="1"/>
                </a:cubicBezTo>
                <a:close/>
              </a:path>
            </a:pathLst>
          </a:custGeom>
          <a:solidFill>
            <a:schemeClr val="accent5">
              <a:lumMod val="20000"/>
              <a:lumOff val="80000"/>
            </a:schemeClr>
          </a:solidFill>
          <a:ln>
            <a:solidFill>
              <a:schemeClr val="accent1"/>
            </a:solidFill>
          </a:ln>
        </p:spPr>
        <p:txBody>
          <a:bodyPr spcFirstLastPara="1" wrap="square" lIns="243737" tIns="243737" rIns="243737" bIns="243737" anchor="ctr" anchorCtr="0">
            <a:noAutofit/>
          </a:bodyPr>
          <a:lstStyle/>
          <a:p>
            <a:pPr defTabSz="2437732"/>
            <a:endParaRPr sz="9952"/>
          </a:p>
        </p:txBody>
      </p:sp>
      <p:sp>
        <p:nvSpPr>
          <p:cNvPr id="11" name="CuadroTexto 10">
            <a:extLst>
              <a:ext uri="{FF2B5EF4-FFF2-40B4-BE49-F238E27FC236}">
                <a16:creationId xmlns:a16="http://schemas.microsoft.com/office/drawing/2014/main" id="{FF3296CE-E074-B189-4140-C5DD2D3AC087}"/>
              </a:ext>
            </a:extLst>
          </p:cNvPr>
          <p:cNvSpPr txBox="1"/>
          <p:nvPr/>
        </p:nvSpPr>
        <p:spPr>
          <a:xfrm>
            <a:off x="7492226" y="12593707"/>
            <a:ext cx="3903785" cy="830997"/>
          </a:xfrm>
          <a:prstGeom prst="rect">
            <a:avLst/>
          </a:prstGeom>
          <a:noFill/>
        </p:spPr>
        <p:txBody>
          <a:bodyPr wrap="square">
            <a:spAutoFit/>
          </a:bodyPr>
          <a:lstStyle/>
          <a:p>
            <a:pPr algn="ctr" defTabSz="2437732"/>
            <a:r>
              <a:rPr lang="es-SV" sz="1600">
                <a:solidFill>
                  <a:schemeClr val="tx1"/>
                </a:solidFill>
                <a:latin typeface="Bahnschrift" panose="020B0502040204020203" pitchFamily="34" charset="0"/>
                <a:sym typeface="Fira Sans Extra Condensed"/>
              </a:rPr>
              <a:t>Construcción y gestión </a:t>
            </a:r>
          </a:p>
          <a:p>
            <a:pPr algn="ctr" defTabSz="2437732"/>
            <a:r>
              <a:rPr lang="es-SV" sz="1600">
                <a:solidFill>
                  <a:schemeClr val="tx1"/>
                </a:solidFill>
                <a:latin typeface="Bahnschrift" panose="020B0502040204020203" pitchFamily="34" charset="0"/>
                <a:sym typeface="Fira Sans Extra Condensed"/>
              </a:rPr>
              <a:t>de condiciones para participación </a:t>
            </a:r>
          </a:p>
          <a:p>
            <a:pPr algn="ctr" defTabSz="2437732"/>
            <a:r>
              <a:rPr lang="es-SV" sz="1600">
                <a:solidFill>
                  <a:schemeClr val="tx1"/>
                </a:solidFill>
                <a:latin typeface="Bahnschrift" panose="020B0502040204020203" pitchFamily="34" charset="0"/>
                <a:sym typeface="Fira Sans Extra Condensed"/>
              </a:rPr>
              <a:t>de mujeres </a:t>
            </a:r>
          </a:p>
        </p:txBody>
      </p:sp>
      <p:sp>
        <p:nvSpPr>
          <p:cNvPr id="12" name="CuadroTexto 11">
            <a:extLst>
              <a:ext uri="{FF2B5EF4-FFF2-40B4-BE49-F238E27FC236}">
                <a16:creationId xmlns:a16="http://schemas.microsoft.com/office/drawing/2014/main" id="{8DEF908F-02F0-D504-E02D-C6D4DE8062DD}"/>
              </a:ext>
            </a:extLst>
          </p:cNvPr>
          <p:cNvSpPr txBox="1"/>
          <p:nvPr/>
        </p:nvSpPr>
        <p:spPr>
          <a:xfrm>
            <a:off x="11224377" y="12589760"/>
            <a:ext cx="2665412" cy="830997"/>
          </a:xfrm>
          <a:prstGeom prst="rect">
            <a:avLst/>
          </a:prstGeom>
          <a:noFill/>
        </p:spPr>
        <p:txBody>
          <a:bodyPr wrap="square">
            <a:spAutoFit/>
          </a:bodyPr>
          <a:lstStyle/>
          <a:p>
            <a:pPr algn="ctr" defTabSz="2437732"/>
            <a:r>
              <a:rPr lang="es-SV" sz="1600">
                <a:solidFill>
                  <a:schemeClr val="tx1"/>
                </a:solidFill>
                <a:latin typeface="Bahnschrift" panose="020B0502040204020203" pitchFamily="34" charset="0"/>
                <a:sym typeface="Fira Sans Extra Condensed"/>
              </a:rPr>
              <a:t>Generar información de las mujeres en la formación profesional</a:t>
            </a:r>
          </a:p>
        </p:txBody>
      </p:sp>
      <p:sp>
        <p:nvSpPr>
          <p:cNvPr id="14" name="CuadroTexto 13">
            <a:extLst>
              <a:ext uri="{FF2B5EF4-FFF2-40B4-BE49-F238E27FC236}">
                <a16:creationId xmlns:a16="http://schemas.microsoft.com/office/drawing/2014/main" id="{13B062E7-F6AE-4DC6-1FB1-9F50CB88B51F}"/>
              </a:ext>
            </a:extLst>
          </p:cNvPr>
          <p:cNvSpPr txBox="1"/>
          <p:nvPr/>
        </p:nvSpPr>
        <p:spPr>
          <a:xfrm>
            <a:off x="14195102" y="12589868"/>
            <a:ext cx="3050181" cy="830997"/>
          </a:xfrm>
          <a:prstGeom prst="rect">
            <a:avLst/>
          </a:prstGeom>
          <a:noFill/>
        </p:spPr>
        <p:txBody>
          <a:bodyPr wrap="square">
            <a:spAutoFit/>
          </a:bodyPr>
          <a:lstStyle/>
          <a:p>
            <a:pPr algn="ctr" defTabSz="2437732"/>
            <a:r>
              <a:rPr lang="es-MX" sz="1600">
                <a:solidFill>
                  <a:schemeClr val="tx1"/>
                </a:solidFill>
                <a:latin typeface="Bahnschrift" panose="020B0502040204020203" pitchFamily="34" charset="0"/>
                <a:sym typeface="Fira Sans Extra Condensed"/>
              </a:rPr>
              <a:t>Contribuir a la  deconstrucción de los estereotipos y patrones culturales </a:t>
            </a:r>
            <a:endParaRPr lang="es-SV" sz="1600">
              <a:solidFill>
                <a:schemeClr val="tx1"/>
              </a:solidFill>
              <a:latin typeface="Bahnschrift" panose="020B0502040204020203" pitchFamily="34" charset="0"/>
              <a:sym typeface="Fira Sans Extra Condensed"/>
            </a:endParaRPr>
          </a:p>
        </p:txBody>
      </p:sp>
      <p:pic>
        <p:nvPicPr>
          <p:cNvPr id="15" name="Gráfico 14" descr="Círculos con flechas con relleno sólido">
            <a:extLst>
              <a:ext uri="{FF2B5EF4-FFF2-40B4-BE49-F238E27FC236}">
                <a16:creationId xmlns:a16="http://schemas.microsoft.com/office/drawing/2014/main" id="{25DF9C16-375C-F765-C325-62C2FD37C5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18643" y="11393047"/>
            <a:ext cx="914400" cy="914400"/>
          </a:xfrm>
          <a:prstGeom prst="rect">
            <a:avLst/>
          </a:prstGeom>
        </p:spPr>
      </p:pic>
      <p:pic>
        <p:nvPicPr>
          <p:cNvPr id="16" name="Gráfico 15" descr="Éxito de grupo con relleno sólido">
            <a:extLst>
              <a:ext uri="{FF2B5EF4-FFF2-40B4-BE49-F238E27FC236}">
                <a16:creationId xmlns:a16="http://schemas.microsoft.com/office/drawing/2014/main" id="{C4E5C5C3-14F1-1C6A-7928-EA6B62CAB0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99883" y="11365163"/>
            <a:ext cx="914400" cy="914400"/>
          </a:xfrm>
          <a:prstGeom prst="rect">
            <a:avLst/>
          </a:prstGeom>
        </p:spPr>
      </p:pic>
      <p:pic>
        <p:nvPicPr>
          <p:cNvPr id="17" name="Gráfico 16" descr="Comentario que gusta con relleno sólido">
            <a:extLst>
              <a:ext uri="{FF2B5EF4-FFF2-40B4-BE49-F238E27FC236}">
                <a16:creationId xmlns:a16="http://schemas.microsoft.com/office/drawing/2014/main" id="{335E4D1C-5A99-DC28-EECE-547A7B8579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83295" y="11365163"/>
            <a:ext cx="914400" cy="914400"/>
          </a:xfrm>
          <a:prstGeom prst="rect">
            <a:avLst/>
          </a:prstGeom>
        </p:spPr>
      </p:pic>
      <p:sp>
        <p:nvSpPr>
          <p:cNvPr id="19" name="TextBox 214">
            <a:extLst>
              <a:ext uri="{FF2B5EF4-FFF2-40B4-BE49-F238E27FC236}">
                <a16:creationId xmlns:a16="http://schemas.microsoft.com/office/drawing/2014/main" id="{A5FA0D83-4279-0941-FFEC-C943630213AA}"/>
              </a:ext>
            </a:extLst>
          </p:cNvPr>
          <p:cNvSpPr txBox="1"/>
          <p:nvPr/>
        </p:nvSpPr>
        <p:spPr>
          <a:xfrm>
            <a:off x="18193849" y="6293130"/>
            <a:ext cx="5400614" cy="2123658"/>
          </a:xfrm>
          <a:prstGeom prst="rect">
            <a:avLst/>
          </a:prstGeom>
          <a:noFill/>
        </p:spPr>
        <p:txBody>
          <a:bodyPr wrap="square" rtlCol="0">
            <a:spAutoFit/>
          </a:bodyPr>
          <a:lstStyle/>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s-SV" sz="4400" u="none" strike="noStrike" kern="0" cap="none" spc="0" normalizeH="0" baseline="0" noProof="0">
                <a:ln>
                  <a:noFill/>
                </a:ln>
                <a:solidFill>
                  <a:srgbClr val="25284F"/>
                </a:solidFill>
                <a:effectLst/>
                <a:uLnTx/>
                <a:uFillTx/>
                <a:latin typeface="Montserrat Medium" panose="00000600000000000000" pitchFamily="2" charset="0"/>
                <a:cs typeface="Baloo 2" panose="03080502040302020200" pitchFamily="66" charset="0"/>
                <a:sym typeface="Baloo 2 ExtraBold"/>
              </a:rPr>
              <a:t>Cumplimiento </a:t>
            </a:r>
          </a:p>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lang="es-SV" sz="4400">
                <a:solidFill>
                  <a:srgbClr val="25284F"/>
                </a:solidFill>
                <a:latin typeface="Montserrat Medium" panose="00000600000000000000" pitchFamily="2" charset="0"/>
                <a:cs typeface="Baloo 2" panose="03080502040302020200" pitchFamily="66" charset="0"/>
                <a:sym typeface="Baloo 2 ExtraBold"/>
              </a:rPr>
              <a:t>PROMEDIO </a:t>
            </a:r>
          </a:p>
          <a:p>
            <a:pPr marL="0" marR="0" lvl="0" indent="0" defTabSz="2437365" rtl="0" eaLnBrk="1" fontAlgn="auto" latinLnBrk="0" hangingPunct="1">
              <a:lnSpc>
                <a:spcPct val="100000"/>
              </a:lnSpc>
              <a:spcBef>
                <a:spcPts val="0"/>
              </a:spcBef>
              <a:spcAft>
                <a:spcPts val="0"/>
              </a:spcAft>
              <a:buClr>
                <a:srgbClr val="25418D"/>
              </a:buClr>
              <a:buSzPts val="4200"/>
              <a:buFont typeface="Arial"/>
              <a:buNone/>
              <a:tabLst/>
              <a:defRPr/>
            </a:pPr>
            <a:r>
              <a:rPr kumimoji="0" lang="es-SV" sz="4400" u="none" strike="noStrike" kern="0" cap="none" spc="0" normalizeH="0" baseline="0" noProof="0">
                <a:ln>
                  <a:noFill/>
                </a:ln>
                <a:solidFill>
                  <a:srgbClr val="25284F"/>
                </a:solidFill>
                <a:effectLst/>
                <a:uLnTx/>
                <a:uFillTx/>
                <a:latin typeface="Montserrat Medium" panose="00000600000000000000" pitchFamily="2" charset="0"/>
                <a:cs typeface="Baloo 2" panose="03080502040302020200" pitchFamily="66" charset="0"/>
                <a:sym typeface="Baloo 2 ExtraBold"/>
              </a:rPr>
              <a:t>del PIIEG </a:t>
            </a:r>
            <a:r>
              <a:rPr kumimoji="0" lang="es-SV" sz="4400" u="none" strike="noStrike" kern="0" cap="none" spc="0" normalizeH="0" baseline="0" noProof="0">
                <a:ln>
                  <a:noFill/>
                </a:ln>
                <a:solidFill>
                  <a:schemeClr val="tx2"/>
                </a:solidFill>
                <a:effectLst/>
                <a:uLnTx/>
                <a:uFillTx/>
                <a:latin typeface="Montserrat Medium" panose="00000600000000000000" pitchFamily="2" charset="0"/>
                <a:cs typeface="Baloo 2" panose="03080502040302020200" pitchFamily="66" charset="0"/>
                <a:sym typeface="Baloo 2 ExtraBold"/>
              </a:rPr>
              <a:t>75.5%</a:t>
            </a:r>
          </a:p>
        </p:txBody>
      </p:sp>
      <p:sp>
        <p:nvSpPr>
          <p:cNvPr id="21" name="CuadroTexto 20">
            <a:extLst>
              <a:ext uri="{FF2B5EF4-FFF2-40B4-BE49-F238E27FC236}">
                <a16:creationId xmlns:a16="http://schemas.microsoft.com/office/drawing/2014/main" id="{2FA8E910-6B30-5FB7-FDD3-15138C95BEEA}"/>
              </a:ext>
            </a:extLst>
          </p:cNvPr>
          <p:cNvSpPr txBox="1"/>
          <p:nvPr/>
        </p:nvSpPr>
        <p:spPr>
          <a:xfrm>
            <a:off x="18193849" y="8960072"/>
            <a:ext cx="3681912" cy="2185214"/>
          </a:xfrm>
          <a:prstGeom prst="rect">
            <a:avLst/>
          </a:prstGeom>
          <a:noFill/>
        </p:spPr>
        <p:txBody>
          <a:bodyPr wrap="square">
            <a:spAutoFit/>
          </a:bodyPr>
          <a:lstStyle/>
          <a:p>
            <a:pPr lvl="0" algn="just">
              <a:buClr>
                <a:srgbClr val="25418D"/>
              </a:buClr>
              <a:buSzPts val="4200"/>
            </a:pPr>
            <a:r>
              <a:rPr lang="es-MX" sz="3200" kern="1200">
                <a:solidFill>
                  <a:schemeClr val="tx1"/>
                </a:solidFill>
                <a:effectLst>
                  <a:outerShdw blurRad="38100" dist="38100" dir="2700000" algn="tl">
                    <a:srgbClr val="000000">
                      <a:alpha val="43137"/>
                    </a:srgbClr>
                  </a:outerShdw>
                </a:effectLst>
                <a:latin typeface="Montserrat Medium" panose="00000600000000000000" pitchFamily="2" charset="0"/>
                <a:cs typeface="Poppins" pitchFamily="2" charset="77"/>
              </a:rPr>
              <a:t>Avance en hitos ejecutados:</a:t>
            </a:r>
          </a:p>
          <a:p>
            <a:pPr marL="285750" lvl="0" indent="-285750" algn="just">
              <a:buClr>
                <a:srgbClr val="25418D"/>
              </a:buClr>
              <a:buSzPts val="4200"/>
              <a:buFontTx/>
              <a:buChar char="-"/>
            </a:pPr>
            <a:r>
              <a:rPr lang="es-MX" sz="2400" kern="1200">
                <a:solidFill>
                  <a:schemeClr val="tx1"/>
                </a:solidFill>
                <a:effectLst>
                  <a:outerShdw blurRad="38100" dist="38100" dir="2700000" algn="tl">
                    <a:srgbClr val="000000">
                      <a:alpha val="43137"/>
                    </a:srgbClr>
                  </a:outerShdw>
                </a:effectLst>
                <a:latin typeface="Montserrat Medium" panose="00000600000000000000" pitchFamily="2" charset="0"/>
                <a:cs typeface="Poppins" pitchFamily="2" charset="77"/>
              </a:rPr>
              <a:t>Proyecto UMEFP</a:t>
            </a:r>
          </a:p>
          <a:p>
            <a:pPr marL="285750" lvl="0" indent="-285750" algn="just">
              <a:buClr>
                <a:srgbClr val="25418D"/>
              </a:buClr>
              <a:buSzPts val="4200"/>
              <a:buFontTx/>
              <a:buChar char="-"/>
            </a:pPr>
            <a:r>
              <a:rPr lang="es-MX" sz="2400" kern="1200">
                <a:solidFill>
                  <a:schemeClr val="tx1"/>
                </a:solidFill>
                <a:effectLst>
                  <a:outerShdw blurRad="38100" dist="38100" dir="2700000" algn="tl">
                    <a:srgbClr val="000000">
                      <a:alpha val="43137"/>
                    </a:srgbClr>
                  </a:outerShdw>
                </a:effectLst>
                <a:latin typeface="Montserrat Medium" panose="00000600000000000000" pitchFamily="2" charset="0"/>
                <a:cs typeface="Poppins" pitchFamily="2" charset="77"/>
              </a:rPr>
              <a:t>Proyecto UPE</a:t>
            </a:r>
          </a:p>
          <a:p>
            <a:pPr marL="285750" lvl="0" indent="-285750" algn="just">
              <a:buClr>
                <a:srgbClr val="25418D"/>
              </a:buClr>
              <a:buSzPts val="4200"/>
              <a:buFontTx/>
              <a:buChar char="-"/>
            </a:pPr>
            <a:r>
              <a:rPr lang="es-MX" sz="2400" kern="1200">
                <a:solidFill>
                  <a:schemeClr val="tx1"/>
                </a:solidFill>
                <a:effectLst>
                  <a:outerShdw blurRad="38100" dist="38100" dir="2700000" algn="tl">
                    <a:srgbClr val="000000">
                      <a:alpha val="43137"/>
                    </a:srgbClr>
                  </a:outerShdw>
                </a:effectLst>
                <a:latin typeface="Montserrat Medium" panose="00000600000000000000" pitchFamily="2" charset="0"/>
                <a:cs typeface="Poppins" pitchFamily="2" charset="77"/>
              </a:rPr>
              <a:t>Proyecto CFPSB</a:t>
            </a:r>
          </a:p>
        </p:txBody>
      </p:sp>
      <p:sp>
        <p:nvSpPr>
          <p:cNvPr id="10" name="TextBox 214">
            <a:extLst>
              <a:ext uri="{FF2B5EF4-FFF2-40B4-BE49-F238E27FC236}">
                <a16:creationId xmlns:a16="http://schemas.microsoft.com/office/drawing/2014/main" id="{84126A3B-15BE-3694-D2B2-A87DBE6D464F}"/>
              </a:ext>
            </a:extLst>
          </p:cNvPr>
          <p:cNvSpPr txBox="1"/>
          <p:nvPr/>
        </p:nvSpPr>
        <p:spPr>
          <a:xfrm>
            <a:off x="2129156" y="581537"/>
            <a:ext cx="21418593"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Plan Institucional de Igualdad y Equidad de Género - PIIEG</a:t>
            </a:r>
            <a:endParaRPr lang="es-419" sz="5400" b="0">
              <a:solidFill>
                <a:schemeClr val="tx2"/>
              </a:solidFill>
              <a:latin typeface="Kanit ExtraBold"/>
              <a:cs typeface="Kanit ExtraBold"/>
              <a:sym typeface="Baloo 2 ExtraBold"/>
            </a:endParaRPr>
          </a:p>
        </p:txBody>
      </p:sp>
      <p:sp>
        <p:nvSpPr>
          <p:cNvPr id="18" name="TextBox 214">
            <a:extLst>
              <a:ext uri="{FF2B5EF4-FFF2-40B4-BE49-F238E27FC236}">
                <a16:creationId xmlns:a16="http://schemas.microsoft.com/office/drawing/2014/main" id="{43D6155E-C1D6-6F33-92BC-61E49DFE6862}"/>
              </a:ext>
            </a:extLst>
          </p:cNvPr>
          <p:cNvSpPr txBox="1"/>
          <p:nvPr/>
        </p:nvSpPr>
        <p:spPr>
          <a:xfrm>
            <a:off x="11440598" y="1366649"/>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a:t>
            </a:r>
            <a:r>
              <a:rPr lang="en-US" sz="3600" err="1">
                <a:solidFill>
                  <a:schemeClr val="tx1"/>
                </a:solidFill>
                <a:latin typeface="Montserrat Medium" panose="00000600000000000000" pitchFamily="2" charset="0"/>
              </a:rPr>
              <a:t>acumulados</a:t>
            </a:r>
            <a:r>
              <a:rPr lang="en-US" sz="3600">
                <a:solidFill>
                  <a:schemeClr val="tx1"/>
                </a:solidFill>
                <a:latin typeface="Montserrat Medium" panose="00000600000000000000" pitchFamily="2" charset="0"/>
              </a:rPr>
              <a:t> al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Tree>
    <p:extLst>
      <p:ext uri="{BB962C8B-B14F-4D97-AF65-F5344CB8AC3E}">
        <p14:creationId xmlns:p14="http://schemas.microsoft.com/office/powerpoint/2010/main" val="3734341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sp>
        <p:nvSpPr>
          <p:cNvPr id="9" name="Rectángulo 8">
            <a:extLst>
              <a:ext uri="{FF2B5EF4-FFF2-40B4-BE49-F238E27FC236}">
                <a16:creationId xmlns:a16="http://schemas.microsoft.com/office/drawing/2014/main" id="{D374B15C-80D3-4720-F09B-E2EAA0BFA05D}"/>
              </a:ext>
            </a:extLst>
          </p:cNvPr>
          <p:cNvSpPr/>
          <p:nvPr/>
        </p:nvSpPr>
        <p:spPr>
          <a:xfrm>
            <a:off x="16829306" y="4604658"/>
            <a:ext cx="6918415" cy="69777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8" name="Rectángulo 7">
            <a:extLst>
              <a:ext uri="{FF2B5EF4-FFF2-40B4-BE49-F238E27FC236}">
                <a16:creationId xmlns:a16="http://schemas.microsoft.com/office/drawing/2014/main" id="{6C22356B-F794-A31B-3612-D02A10C928DB}"/>
              </a:ext>
            </a:extLst>
          </p:cNvPr>
          <p:cNvSpPr/>
          <p:nvPr/>
        </p:nvSpPr>
        <p:spPr>
          <a:xfrm>
            <a:off x="9587036" y="4604657"/>
            <a:ext cx="6918415" cy="697774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7" name="Rectángulo 6">
            <a:extLst>
              <a:ext uri="{FF2B5EF4-FFF2-40B4-BE49-F238E27FC236}">
                <a16:creationId xmlns:a16="http://schemas.microsoft.com/office/drawing/2014/main" id="{CD90331A-CEAB-02CD-D275-07D8D2885EC0}"/>
              </a:ext>
            </a:extLst>
          </p:cNvPr>
          <p:cNvSpPr/>
          <p:nvPr/>
        </p:nvSpPr>
        <p:spPr>
          <a:xfrm>
            <a:off x="2449288" y="4604657"/>
            <a:ext cx="6834499" cy="6955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13" name="Google Shape;653;p49">
            <a:extLst>
              <a:ext uri="{FF2B5EF4-FFF2-40B4-BE49-F238E27FC236}">
                <a16:creationId xmlns:a16="http://schemas.microsoft.com/office/drawing/2014/main" id="{87C28E62-4BC8-969C-CF07-D3B79D6C0BBA}"/>
              </a:ext>
            </a:extLst>
          </p:cNvPr>
          <p:cNvSpPr/>
          <p:nvPr/>
        </p:nvSpPr>
        <p:spPr>
          <a:xfrm rot="14188893">
            <a:off x="23815812" y="2837007"/>
            <a:ext cx="6332" cy="4199"/>
          </a:xfrm>
          <a:custGeom>
            <a:avLst/>
            <a:gdLst/>
            <a:ahLst/>
            <a:cxnLst/>
            <a:rect l="l" t="t" r="r" b="b"/>
            <a:pathLst>
              <a:path w="95" h="63" extrusionOk="0">
                <a:moveTo>
                  <a:pt x="94" y="0"/>
                </a:moveTo>
                <a:cubicBezTo>
                  <a:pt x="63" y="21"/>
                  <a:pt x="32" y="42"/>
                  <a:pt x="1" y="63"/>
                </a:cubicBezTo>
                <a:cubicBezTo>
                  <a:pt x="42" y="52"/>
                  <a:pt x="74" y="21"/>
                  <a:pt x="94" y="0"/>
                </a:cubicBezTo>
                <a:close/>
              </a:path>
            </a:pathLst>
          </a:custGeom>
          <a:solidFill>
            <a:schemeClr val="accent5"/>
          </a:solidFill>
          <a:ln>
            <a:noFill/>
          </a:ln>
        </p:spPr>
        <p:txBody>
          <a:bodyPr spcFirstLastPara="1" wrap="square" lIns="243737" tIns="243737" rIns="243737" bIns="243737" anchor="ctr" anchorCtr="0">
            <a:noAutofit/>
          </a:bodyPr>
          <a:lstStyle/>
          <a:p>
            <a:pPr marL="0" marR="0" lvl="0" indent="0" algn="l" defTabSz="2437790" rtl="0" eaLnBrk="1" fontAlgn="auto" latinLnBrk="0" hangingPunct="1">
              <a:lnSpc>
                <a:spcPct val="100000"/>
              </a:lnSpc>
              <a:spcBef>
                <a:spcPts val="0"/>
              </a:spcBef>
              <a:spcAft>
                <a:spcPts val="0"/>
              </a:spcAft>
              <a:buClr>
                <a:srgbClr val="000000"/>
              </a:buClr>
              <a:buSzTx/>
              <a:buFont typeface="Arial"/>
              <a:buNone/>
              <a:tabLst/>
              <a:defRPr/>
            </a:pPr>
            <a:endParaRPr kumimoji="0" lang="es-SV" sz="3732" b="0" i="0" u="none" strike="noStrike" kern="0" cap="none" spc="0" normalizeH="0" baseline="0" noProof="0">
              <a:ln>
                <a:noFill/>
              </a:ln>
              <a:solidFill>
                <a:srgbClr val="000000"/>
              </a:solidFill>
              <a:effectLst/>
              <a:uLnTx/>
              <a:uFillTx/>
              <a:latin typeface="Montserrat Medium" panose="00000600000000000000" pitchFamily="2" charset="0"/>
              <a:sym typeface="Arial"/>
            </a:endParaRPr>
          </a:p>
        </p:txBody>
      </p:sp>
      <p:sp>
        <p:nvSpPr>
          <p:cNvPr id="26" name="CuadroTexto 25">
            <a:extLst>
              <a:ext uri="{FF2B5EF4-FFF2-40B4-BE49-F238E27FC236}">
                <a16:creationId xmlns:a16="http://schemas.microsoft.com/office/drawing/2014/main" id="{BE39E2C6-8737-C85E-9795-9EB1E7EB4917}"/>
              </a:ext>
            </a:extLst>
          </p:cNvPr>
          <p:cNvSpPr txBox="1"/>
          <p:nvPr/>
        </p:nvSpPr>
        <p:spPr>
          <a:xfrm>
            <a:off x="2725121" y="5309353"/>
            <a:ext cx="6157621" cy="4462760"/>
          </a:xfrm>
          <a:prstGeom prst="rect">
            <a:avLst/>
          </a:prstGeom>
          <a:noFill/>
        </p:spPr>
        <p:txBody>
          <a:bodyPr wrap="square">
            <a:spAutoFit/>
          </a:bodyPr>
          <a:lstStyle/>
          <a:p>
            <a:pPr marL="457200" indent="-457200" algn="just">
              <a:buClr>
                <a:srgbClr val="25418D"/>
              </a:buClr>
              <a:buSzPts val="4200"/>
              <a:buFont typeface="Arial" panose="020B0604020202020204" pitchFamily="34" charset="0"/>
              <a:buChar char="•"/>
            </a:pPr>
            <a:r>
              <a:rPr lang="es-SV" sz="2800" kern="1200">
                <a:solidFill>
                  <a:srgbClr val="0A0902"/>
                </a:solidFill>
                <a:latin typeface="Montserrat Medium" panose="00000600000000000000" pitchFamily="2" charset="0"/>
                <a:cs typeface="Poppins" pitchFamily="2" charset="77"/>
                <a:sym typeface="Baloo 2 ExtraBold"/>
              </a:rPr>
              <a:t>Redefinición y programación de Proyectos PIIEG en GPR de las Unidades Organizativas: </a:t>
            </a:r>
            <a:r>
              <a:rPr lang="es-MX" sz="2800" kern="1200">
                <a:solidFill>
                  <a:srgbClr val="0A0902"/>
                </a:solidFill>
                <a:latin typeface="Montserrat Medium" panose="00000600000000000000" pitchFamily="2" charset="0"/>
                <a:cs typeface="Poppins" pitchFamily="2" charset="77"/>
                <a:sym typeface="Baloo 2 ExtraBold"/>
              </a:rPr>
              <a:t>UMEFP, GID, CFPSB y UPE.</a:t>
            </a:r>
            <a:endParaRPr lang="es-SV" sz="2800" kern="1200">
              <a:solidFill>
                <a:srgbClr val="0A0902"/>
              </a:solidFill>
              <a:latin typeface="Montserrat Medium" panose="00000600000000000000" pitchFamily="2" charset="0"/>
              <a:cs typeface="Poppins" pitchFamily="2" charset="77"/>
            </a:endParaRPr>
          </a:p>
          <a:p>
            <a:pPr lvl="0" algn="just">
              <a:buClr>
                <a:srgbClr val="25418D"/>
              </a:buClr>
              <a:buSzPts val="4200"/>
            </a:pPr>
            <a:endParaRPr lang="es-SV" sz="2800" kern="1200">
              <a:solidFill>
                <a:srgbClr val="0A0902"/>
              </a:solidFill>
              <a:latin typeface="Montserrat Medium" panose="00000600000000000000" pitchFamily="2" charset="0"/>
              <a:cs typeface="Poppins" pitchFamily="2" charset="77"/>
              <a:sym typeface="Baloo 2 ExtraBold"/>
            </a:endParaRPr>
          </a:p>
          <a:p>
            <a:pPr marL="457200" lvl="0" indent="-457200" algn="just">
              <a:buClr>
                <a:srgbClr val="25418D"/>
              </a:buClr>
              <a:buSzPts val="4200"/>
              <a:buFont typeface="Arial" panose="020B0604020202020204" pitchFamily="34" charset="0"/>
              <a:buChar char="•"/>
            </a:pPr>
            <a:r>
              <a:rPr lang="es-SV" sz="2800" kern="1200">
                <a:solidFill>
                  <a:srgbClr val="0A0902"/>
                </a:solidFill>
                <a:latin typeface="Montserrat Medium" panose="00000600000000000000" pitchFamily="2" charset="0"/>
                <a:cs typeface="Poppins" pitchFamily="2" charset="77"/>
                <a:sym typeface="Baloo 2 ExtraBold"/>
              </a:rPr>
              <a:t>Informe de reprogramación de actividades PIIEG a Comisión de Género Institucional.</a:t>
            </a:r>
          </a:p>
          <a:p>
            <a:pPr lvl="0" algn="just">
              <a:buClr>
                <a:srgbClr val="25418D"/>
              </a:buClr>
              <a:buSzPts val="4200"/>
            </a:pPr>
            <a:endParaRPr lang="es-SV" sz="3200" kern="1200">
              <a:solidFill>
                <a:srgbClr val="0A0902"/>
              </a:solidFill>
              <a:latin typeface="Montserrat Medium" panose="00000600000000000000" pitchFamily="2" charset="0"/>
              <a:cs typeface="Poppins" pitchFamily="2" charset="77"/>
              <a:sym typeface="Baloo 2 ExtraBold"/>
            </a:endParaRPr>
          </a:p>
        </p:txBody>
      </p:sp>
      <p:sp>
        <p:nvSpPr>
          <p:cNvPr id="29" name="CuadroTexto 28">
            <a:extLst>
              <a:ext uri="{FF2B5EF4-FFF2-40B4-BE49-F238E27FC236}">
                <a16:creationId xmlns:a16="http://schemas.microsoft.com/office/drawing/2014/main" id="{B63B3AC0-145E-A5E3-62E3-4F41148B2872}"/>
              </a:ext>
            </a:extLst>
          </p:cNvPr>
          <p:cNvSpPr txBox="1"/>
          <p:nvPr/>
        </p:nvSpPr>
        <p:spPr>
          <a:xfrm>
            <a:off x="17130919" y="4011287"/>
            <a:ext cx="5369852" cy="1200329"/>
          </a:xfrm>
          <a:prstGeom prst="rect">
            <a:avLst/>
          </a:prstGeom>
          <a:solidFill>
            <a:schemeClr val="accent2"/>
          </a:solidFill>
        </p:spPr>
        <p:txBody>
          <a:bodyPr wrap="square">
            <a:spAutoFit/>
          </a:bodyPr>
          <a:lstStyle/>
          <a:p>
            <a:pPr algn="ctr"/>
            <a:r>
              <a:rPr lang="es-MX" sz="7200">
                <a:solidFill>
                  <a:schemeClr val="bg1"/>
                </a:solidFill>
                <a:latin typeface="Kanit ExtraBold"/>
                <a:cs typeface="Kanit ExtraBold"/>
              </a:rPr>
              <a:t>Septiembre</a:t>
            </a:r>
            <a:endParaRPr lang="es-SV" sz="7200">
              <a:solidFill>
                <a:schemeClr val="bg1"/>
              </a:solidFill>
              <a:latin typeface="Kanit ExtraBold"/>
              <a:cs typeface="Kanit ExtraBold"/>
            </a:endParaRPr>
          </a:p>
        </p:txBody>
      </p:sp>
      <p:pic>
        <p:nvPicPr>
          <p:cNvPr id="32" name="Imagen 31" descr="Forma&#10;&#10;Descripción generada automáticamente con confianza media">
            <a:extLst>
              <a:ext uri="{FF2B5EF4-FFF2-40B4-BE49-F238E27FC236}">
                <a16:creationId xmlns:a16="http://schemas.microsoft.com/office/drawing/2014/main" id="{AA0B275E-5EE0-1789-7E5B-D6487D6006B9}"/>
              </a:ext>
            </a:extLst>
          </p:cNvPr>
          <p:cNvPicPr>
            <a:picLocks noChangeAspect="1"/>
          </p:cNvPicPr>
          <p:nvPr/>
        </p:nvPicPr>
        <p:blipFill>
          <a:blip r:embed="rId4">
            <a:duotone>
              <a:schemeClr val="bg2">
                <a:shade val="45000"/>
                <a:satMod val="135000"/>
              </a:schemeClr>
              <a:prstClr val="white"/>
            </a:duotone>
          </a:blip>
          <a:stretch>
            <a:fillRect/>
          </a:stretch>
        </p:blipFill>
        <p:spPr>
          <a:xfrm>
            <a:off x="20687827" y="9499666"/>
            <a:ext cx="2626017" cy="1755055"/>
          </a:xfrm>
          <a:prstGeom prst="rect">
            <a:avLst/>
          </a:prstGeom>
        </p:spPr>
      </p:pic>
      <p:sp>
        <p:nvSpPr>
          <p:cNvPr id="28" name="CuadroTexto 27">
            <a:extLst>
              <a:ext uri="{FF2B5EF4-FFF2-40B4-BE49-F238E27FC236}">
                <a16:creationId xmlns:a16="http://schemas.microsoft.com/office/drawing/2014/main" id="{ACACB320-5080-9160-44A5-60CEFA11A9CA}"/>
              </a:ext>
            </a:extLst>
          </p:cNvPr>
          <p:cNvSpPr txBox="1"/>
          <p:nvPr/>
        </p:nvSpPr>
        <p:spPr>
          <a:xfrm>
            <a:off x="2921062" y="4043944"/>
            <a:ext cx="2691300" cy="120032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s-MX" sz="7200">
                <a:solidFill>
                  <a:schemeClr val="tx1"/>
                </a:solidFill>
                <a:latin typeface="Kanit ExtraBold"/>
                <a:cs typeface="Kanit ExtraBold"/>
              </a:rPr>
              <a:t>Julio</a:t>
            </a:r>
            <a:endParaRPr lang="es-SV" sz="7200">
              <a:solidFill>
                <a:schemeClr val="tx1"/>
              </a:solidFill>
              <a:latin typeface="Kanit ExtraBold"/>
              <a:cs typeface="Kanit ExtraBold"/>
            </a:endParaRPr>
          </a:p>
        </p:txBody>
      </p:sp>
      <p:sp>
        <p:nvSpPr>
          <p:cNvPr id="31" name="CuadroTexto 30">
            <a:extLst>
              <a:ext uri="{FF2B5EF4-FFF2-40B4-BE49-F238E27FC236}">
                <a16:creationId xmlns:a16="http://schemas.microsoft.com/office/drawing/2014/main" id="{E8724196-2909-048D-0AE3-A612FF195BC1}"/>
              </a:ext>
            </a:extLst>
          </p:cNvPr>
          <p:cNvSpPr txBox="1"/>
          <p:nvPr/>
        </p:nvSpPr>
        <p:spPr>
          <a:xfrm>
            <a:off x="10008403" y="4043944"/>
            <a:ext cx="3367913" cy="1200329"/>
          </a:xfrm>
          <a:prstGeom prst="rect">
            <a:avLst/>
          </a:prstGeom>
          <a:solidFill>
            <a:schemeClr val="accent2"/>
          </a:solidFill>
        </p:spPr>
        <p:txBody>
          <a:bodyPr wrap="square">
            <a:spAutoFit/>
          </a:bodyPr>
          <a:lstStyle/>
          <a:p>
            <a:pPr lvl="0"/>
            <a:r>
              <a:rPr lang="es-MX" sz="7200">
                <a:solidFill>
                  <a:schemeClr val="tx2"/>
                </a:solidFill>
                <a:latin typeface="Kanit ExtraBold"/>
                <a:cs typeface="Kanit ExtraBold"/>
              </a:rPr>
              <a:t>Agosto</a:t>
            </a:r>
            <a:endParaRPr lang="es-SV" sz="7200">
              <a:solidFill>
                <a:schemeClr val="tx2"/>
              </a:solidFill>
              <a:latin typeface="Kanit ExtraBold"/>
              <a:cs typeface="Kanit ExtraBold"/>
            </a:endParaRPr>
          </a:p>
        </p:txBody>
      </p:sp>
      <p:sp>
        <p:nvSpPr>
          <p:cNvPr id="2" name="TextBox 214">
            <a:extLst>
              <a:ext uri="{FF2B5EF4-FFF2-40B4-BE49-F238E27FC236}">
                <a16:creationId xmlns:a16="http://schemas.microsoft.com/office/drawing/2014/main" id="{A5C1FA4E-0406-FE9B-69FA-C1870EE76A6F}"/>
              </a:ext>
            </a:extLst>
          </p:cNvPr>
          <p:cNvSpPr txBox="1"/>
          <p:nvPr/>
        </p:nvSpPr>
        <p:spPr>
          <a:xfrm>
            <a:off x="1578068" y="1112215"/>
            <a:ext cx="21418593"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Plan Institucional de Igualdad y Equidad de Género - PIIEG</a:t>
            </a:r>
            <a:endParaRPr lang="es-419" sz="5400" b="0">
              <a:solidFill>
                <a:schemeClr val="tx2"/>
              </a:solidFill>
              <a:latin typeface="Kanit ExtraBold"/>
              <a:cs typeface="Kanit ExtraBold"/>
              <a:sym typeface="Baloo 2 ExtraBold"/>
            </a:endParaRPr>
          </a:p>
        </p:txBody>
      </p:sp>
      <p:sp>
        <p:nvSpPr>
          <p:cNvPr id="3" name="TextBox 214">
            <a:extLst>
              <a:ext uri="{FF2B5EF4-FFF2-40B4-BE49-F238E27FC236}">
                <a16:creationId xmlns:a16="http://schemas.microsoft.com/office/drawing/2014/main" id="{3CE679FD-73C8-C2EF-2431-AB7422B33A69}"/>
              </a:ext>
            </a:extLst>
          </p:cNvPr>
          <p:cNvSpPr txBox="1"/>
          <p:nvPr/>
        </p:nvSpPr>
        <p:spPr>
          <a:xfrm>
            <a:off x="10889510" y="1897327"/>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en </a:t>
            </a:r>
            <a:r>
              <a:rPr lang="en-US" sz="3600" err="1">
                <a:solidFill>
                  <a:schemeClr val="tx1"/>
                </a:solidFill>
                <a:latin typeface="Montserrat Medium" panose="00000600000000000000" pitchFamily="2" charset="0"/>
              </a:rPr>
              <a:t>el</a:t>
            </a:r>
            <a:r>
              <a:rPr lang="en-US" sz="3600">
                <a:solidFill>
                  <a:schemeClr val="tx1"/>
                </a:solidFill>
                <a:latin typeface="Montserrat Medium" panose="00000600000000000000" pitchFamily="2" charset="0"/>
              </a:rPr>
              <a:t>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sp>
        <p:nvSpPr>
          <p:cNvPr id="5" name="CuadroTexto 4">
            <a:extLst>
              <a:ext uri="{FF2B5EF4-FFF2-40B4-BE49-F238E27FC236}">
                <a16:creationId xmlns:a16="http://schemas.microsoft.com/office/drawing/2014/main" id="{F27A8E13-8A12-F62F-3546-846A0B0FB57D}"/>
              </a:ext>
            </a:extLst>
          </p:cNvPr>
          <p:cNvSpPr txBox="1"/>
          <p:nvPr/>
        </p:nvSpPr>
        <p:spPr>
          <a:xfrm>
            <a:off x="17000291" y="5309353"/>
            <a:ext cx="6313553" cy="2677656"/>
          </a:xfrm>
          <a:prstGeom prst="rect">
            <a:avLst/>
          </a:prstGeom>
          <a:noFill/>
        </p:spPr>
        <p:txBody>
          <a:bodyPr wrap="square">
            <a:spAutoFit/>
          </a:bodyPr>
          <a:lstStyle/>
          <a:p>
            <a:pPr marL="457200" lvl="0" indent="-457200" algn="just">
              <a:buClr>
                <a:srgbClr val="25418D"/>
              </a:buClr>
              <a:buSzPts val="4200"/>
              <a:buFont typeface="Arial" panose="020B0604020202020204" pitchFamily="34" charset="0"/>
              <a:buChar char="•"/>
            </a:pPr>
            <a:r>
              <a:rPr lang="es-MX" sz="2800" kern="1200">
                <a:solidFill>
                  <a:srgbClr val="0A0902"/>
                </a:solidFill>
                <a:latin typeface="Montserrat Medium" panose="00000600000000000000" pitchFamily="2" charset="0"/>
                <a:cs typeface="Poppins" pitchFamily="2" charset="77"/>
              </a:rPr>
              <a:t>Difusión de reporte situacional PIIEG “Medición de la institucionalización de Género / WEP” al personal INSAFORP y Comisión de Género Institucional. </a:t>
            </a:r>
            <a:endParaRPr lang="es-SV" sz="2800" kern="1200">
              <a:solidFill>
                <a:srgbClr val="0A0902"/>
              </a:solidFill>
              <a:latin typeface="Montserrat Medium" panose="00000600000000000000" pitchFamily="2" charset="0"/>
              <a:cs typeface="Poppins" pitchFamily="2" charset="77"/>
            </a:endParaRPr>
          </a:p>
        </p:txBody>
      </p:sp>
      <p:sp>
        <p:nvSpPr>
          <p:cNvPr id="6" name="CuadroTexto 5">
            <a:extLst>
              <a:ext uri="{FF2B5EF4-FFF2-40B4-BE49-F238E27FC236}">
                <a16:creationId xmlns:a16="http://schemas.microsoft.com/office/drawing/2014/main" id="{91641F5D-2B7B-9C89-A350-14610AD0EA99}"/>
              </a:ext>
            </a:extLst>
          </p:cNvPr>
          <p:cNvSpPr txBox="1"/>
          <p:nvPr/>
        </p:nvSpPr>
        <p:spPr>
          <a:xfrm>
            <a:off x="10008402" y="5309353"/>
            <a:ext cx="5915215" cy="5755422"/>
          </a:xfrm>
          <a:prstGeom prst="rect">
            <a:avLst/>
          </a:prstGeom>
          <a:noFill/>
        </p:spPr>
        <p:txBody>
          <a:bodyPr wrap="square">
            <a:spAutoFit/>
          </a:bodyPr>
          <a:lstStyle/>
          <a:p>
            <a:pPr marL="457200" lvl="0" indent="-457200" algn="just">
              <a:buClr>
                <a:srgbClr val="25418D"/>
              </a:buClr>
              <a:buSzPts val="4200"/>
              <a:buFont typeface="Arial" panose="020B0604020202020204" pitchFamily="34" charset="0"/>
              <a:buChar char="•"/>
            </a:pPr>
            <a:r>
              <a:rPr lang="es-MX" sz="2800" kern="1200">
                <a:solidFill>
                  <a:srgbClr val="0A0902"/>
                </a:solidFill>
                <a:latin typeface="Montserrat Medium" panose="00000600000000000000" pitchFamily="2" charset="0"/>
                <a:cs typeface="Poppins" pitchFamily="2" charset="77"/>
              </a:rPr>
              <a:t>Incorporación al Sistema de Monitoreo y seguimiento a los Derechos de las Mujeres de El Salvador / ISDEMU.</a:t>
            </a:r>
          </a:p>
          <a:p>
            <a:pPr lvl="0" algn="just">
              <a:buClr>
                <a:srgbClr val="25418D"/>
              </a:buClr>
              <a:buSzPts val="4200"/>
            </a:pPr>
            <a:endParaRPr lang="es-MX" sz="2800" kern="1200">
              <a:solidFill>
                <a:srgbClr val="0A0902"/>
              </a:solidFill>
              <a:latin typeface="Montserrat Medium" panose="00000600000000000000" pitchFamily="2" charset="0"/>
              <a:cs typeface="Poppins" pitchFamily="2" charset="77"/>
            </a:endParaRPr>
          </a:p>
          <a:p>
            <a:pPr marL="457200" lvl="0" indent="-457200" algn="just">
              <a:buClr>
                <a:srgbClr val="25418D"/>
              </a:buClr>
              <a:buSzPts val="4200"/>
              <a:buFont typeface="Arial" panose="020B0604020202020204" pitchFamily="34" charset="0"/>
              <a:buChar char="•"/>
            </a:pPr>
            <a:r>
              <a:rPr lang="es-MX" sz="2800" kern="1200">
                <a:solidFill>
                  <a:srgbClr val="0A0902"/>
                </a:solidFill>
                <a:latin typeface="Montserrat Medium" panose="00000600000000000000" pitchFamily="2" charset="0"/>
                <a:cs typeface="Poppins" pitchFamily="2" charset="77"/>
              </a:rPr>
              <a:t>Análisis de contenido sobre experiencias de otras instituciones para la presentación de categorías e ítems de propuesta para proyecto: “Estándares de Género Institucional” – UPE.</a:t>
            </a:r>
          </a:p>
          <a:p>
            <a:pPr marL="457200" lvl="0" indent="-457200" algn="just">
              <a:buClr>
                <a:srgbClr val="25418D"/>
              </a:buClr>
              <a:buSzPts val="4200"/>
              <a:buFont typeface="Arial" panose="020B0604020202020204" pitchFamily="34" charset="0"/>
              <a:buChar char="•"/>
            </a:pPr>
            <a:endParaRPr lang="es-MX" sz="3200" kern="1200">
              <a:solidFill>
                <a:srgbClr val="0A0902"/>
              </a:solidFill>
              <a:latin typeface="Montserrat Medium" panose="00000600000000000000" pitchFamily="2" charset="0"/>
              <a:cs typeface="Poppins" pitchFamily="2" charset="77"/>
            </a:endParaRPr>
          </a:p>
        </p:txBody>
      </p:sp>
    </p:spTree>
    <p:extLst>
      <p:ext uri="{BB962C8B-B14F-4D97-AF65-F5344CB8AC3E}">
        <p14:creationId xmlns:p14="http://schemas.microsoft.com/office/powerpoint/2010/main" val="1244527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grpSp>
        <p:nvGrpSpPr>
          <p:cNvPr id="3348" name="Google Shape;3348;p59"/>
          <p:cNvGrpSpPr/>
          <p:nvPr/>
        </p:nvGrpSpPr>
        <p:grpSpPr>
          <a:xfrm>
            <a:off x="228599" y="457056"/>
            <a:ext cx="1365751" cy="1828358"/>
            <a:chOff x="863525" y="-1760525"/>
            <a:chExt cx="388275" cy="518025"/>
          </a:xfrm>
        </p:grpSpPr>
        <p:sp>
          <p:nvSpPr>
            <p:cNvPr id="3349" name="Google Shape;3349;p5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0" name="Google Shape;3350;p5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1" name="Google Shape;3351;p5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2" name="Google Shape;3352;p5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3" name="Google Shape;3353;p5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4" name="Google Shape;3354;p5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5" name="Google Shape;3355;p5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356" name="Google Shape;3356;p5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4" name="Imagen 3" descr="Imagen que contiene señal, cuarto&#10;&#10;Descripción generada automáticamente">
            <a:extLst>
              <a:ext uri="{FF2B5EF4-FFF2-40B4-BE49-F238E27FC236}">
                <a16:creationId xmlns:a16="http://schemas.microsoft.com/office/drawing/2014/main" id="{DF2235EC-0C4F-7DC1-48CC-9BFEE64C618A}"/>
              </a:ext>
            </a:extLst>
          </p:cNvPr>
          <p:cNvPicPr>
            <a:picLocks noChangeAspect="1"/>
          </p:cNvPicPr>
          <p:nvPr/>
        </p:nvPicPr>
        <p:blipFill>
          <a:blip r:embed="rId3"/>
          <a:stretch>
            <a:fillRect/>
          </a:stretch>
        </p:blipFill>
        <p:spPr>
          <a:xfrm>
            <a:off x="97968" y="4067820"/>
            <a:ext cx="1630757" cy="1630757"/>
          </a:xfrm>
          <a:prstGeom prst="rect">
            <a:avLst/>
          </a:prstGeom>
        </p:spPr>
      </p:pic>
      <p:sp>
        <p:nvSpPr>
          <p:cNvPr id="3" name="TextBox 214">
            <a:extLst>
              <a:ext uri="{FF2B5EF4-FFF2-40B4-BE49-F238E27FC236}">
                <a16:creationId xmlns:a16="http://schemas.microsoft.com/office/drawing/2014/main" id="{7C7B2798-60B4-2BE3-7700-54536D8D7524}"/>
              </a:ext>
            </a:extLst>
          </p:cNvPr>
          <p:cNvSpPr txBox="1"/>
          <p:nvPr/>
        </p:nvSpPr>
        <p:spPr>
          <a:xfrm>
            <a:off x="12559229" y="6252215"/>
            <a:ext cx="10897677" cy="5139869"/>
          </a:xfrm>
          <a:prstGeom prst="rect">
            <a:avLst/>
          </a:prstGeom>
          <a:noFill/>
        </p:spPr>
        <p:txBody>
          <a:bodyPr wrap="square" rtlCol="0">
            <a:spAutoFit/>
          </a:bodyPr>
          <a:lstStyle/>
          <a:p>
            <a:pPr marL="685800" indent="-685800" algn="just" defTabSz="2437365">
              <a:buSzPts val="4200"/>
              <a:buFont typeface="Arial" panose="020B0604020202020204" pitchFamily="34" charset="0"/>
              <a:buChar char="•"/>
              <a:defRPr/>
            </a:pPr>
            <a:r>
              <a:rPr kumimoji="0" lang="es-SV" sz="4800" b="1" i="1"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Baloo 2 ExtraBold"/>
              </a:rPr>
              <a:t>5</a:t>
            </a:r>
            <a:r>
              <a:rPr kumimoji="0" lang="es-SV" sz="4000" b="1" i="1" u="none" strike="noStrike" kern="0" cap="none" spc="0" normalizeH="0" baseline="0" noProof="0">
                <a:ln>
                  <a:noFill/>
                </a:ln>
                <a:solidFill>
                  <a:schemeClr val="tx1"/>
                </a:solidFill>
                <a:effectLst/>
                <a:uLnTx/>
                <a:uFillTx/>
                <a:latin typeface="Montserrat Medium" panose="00000600000000000000" pitchFamily="2" charset="0"/>
                <a:cs typeface="Baloo 2" panose="03080502040302020200" pitchFamily="66" charset="0"/>
                <a:sym typeface="Baloo 2 ExtraBold"/>
              </a:rPr>
              <a:t> </a:t>
            </a:r>
            <a:r>
              <a:rPr lang="es-MX" sz="4000">
                <a:solidFill>
                  <a:schemeClr val="tx1"/>
                </a:solidFill>
                <a:latin typeface="Montserrat Medium" panose="00000600000000000000" pitchFamily="2" charset="0"/>
                <a:sym typeface="Baloo 2 ExtraBold"/>
              </a:rPr>
              <a:t>Gerencias y Unidades formando equipo.</a:t>
            </a:r>
          </a:p>
          <a:p>
            <a:pPr lvl="5" algn="just" defTabSz="2437365">
              <a:buSzPts val="4200"/>
              <a:defRPr/>
            </a:pPr>
            <a:r>
              <a:rPr lang="es-MX" sz="3600">
                <a:solidFill>
                  <a:schemeClr val="tx1"/>
                </a:solidFill>
                <a:latin typeface="Montserrat Medium" panose="00000600000000000000" pitchFamily="2" charset="0"/>
                <a:sym typeface="Baloo 2 ExtraBold"/>
              </a:rPr>
              <a:t>            USG – UFI – GFI – AI – UMEFP.</a:t>
            </a:r>
          </a:p>
          <a:p>
            <a:pPr lvl="5" algn="just" defTabSz="2437365">
              <a:buSzPts val="4200"/>
              <a:defRPr/>
            </a:pPr>
            <a:r>
              <a:rPr lang="es-MX" sz="3600">
                <a:solidFill>
                  <a:schemeClr val="tx1"/>
                </a:solidFill>
                <a:latin typeface="Montserrat Medium" panose="00000600000000000000" pitchFamily="2" charset="0"/>
                <a:sym typeface="Baloo 2 ExtraBold"/>
              </a:rPr>
              <a:t>            43 personas: 14 Mujeres y 29 Hombres.</a:t>
            </a:r>
          </a:p>
          <a:p>
            <a:pPr algn="just" defTabSz="2437365">
              <a:buSzPts val="4200"/>
              <a:defRPr/>
            </a:pPr>
            <a:endParaRPr lang="es-MX" sz="4000">
              <a:solidFill>
                <a:schemeClr val="tx1"/>
              </a:solidFill>
              <a:latin typeface="Montserrat Medium" panose="00000600000000000000" pitchFamily="2" charset="0"/>
              <a:sym typeface="Baloo 2 ExtraBold"/>
            </a:endParaRPr>
          </a:p>
          <a:p>
            <a:pPr marL="685800" indent="-685800" algn="just" defTabSz="2437365">
              <a:buClr>
                <a:srgbClr val="25418D"/>
              </a:buClr>
              <a:buSzPts val="4200"/>
              <a:buFont typeface="Arial" panose="020B0604020202020204" pitchFamily="34" charset="0"/>
              <a:buChar char="•"/>
              <a:defRPr/>
            </a:pPr>
            <a:r>
              <a:rPr lang="es-MX" sz="4800">
                <a:solidFill>
                  <a:schemeClr val="tx1"/>
                </a:solidFill>
                <a:latin typeface="Montserrat Medium" panose="00000600000000000000" pitchFamily="2" charset="0"/>
                <a:sym typeface="Baloo 2 ExtraBold"/>
              </a:rPr>
              <a:t>3</a:t>
            </a:r>
            <a:r>
              <a:rPr lang="es-MX" sz="4000">
                <a:solidFill>
                  <a:schemeClr val="tx1"/>
                </a:solidFill>
                <a:latin typeface="Montserrat Medium" panose="00000600000000000000" pitchFamily="2" charset="0"/>
                <a:sym typeface="Baloo 2 ExtraBold"/>
              </a:rPr>
              <a:t> Valores: Respeto, Convivencia y Generosidad.</a:t>
            </a:r>
          </a:p>
          <a:p>
            <a:pPr algn="just" defTabSz="2437365">
              <a:buClr>
                <a:srgbClr val="25418D"/>
              </a:buClr>
              <a:buSzPts val="4200"/>
              <a:defRPr/>
            </a:pPr>
            <a:endParaRPr lang="es-MX" sz="4000">
              <a:solidFill>
                <a:schemeClr val="tx1"/>
              </a:solidFill>
              <a:latin typeface="Montserrat Medium" panose="00000600000000000000" pitchFamily="2" charset="0"/>
              <a:sym typeface="Baloo 2 ExtraBold"/>
            </a:endParaRPr>
          </a:p>
        </p:txBody>
      </p:sp>
      <p:sp>
        <p:nvSpPr>
          <p:cNvPr id="5" name="CuadroTexto 4">
            <a:extLst>
              <a:ext uri="{FF2B5EF4-FFF2-40B4-BE49-F238E27FC236}">
                <a16:creationId xmlns:a16="http://schemas.microsoft.com/office/drawing/2014/main" id="{5E5CDA28-B6A4-C365-89F1-59AE80F3ACC5}"/>
              </a:ext>
            </a:extLst>
          </p:cNvPr>
          <p:cNvSpPr txBox="1"/>
          <p:nvPr/>
        </p:nvSpPr>
        <p:spPr>
          <a:xfrm>
            <a:off x="13620716" y="5048388"/>
            <a:ext cx="9191659" cy="769441"/>
          </a:xfrm>
          <a:prstGeom prst="rect">
            <a:avLst/>
          </a:prstGeom>
          <a:noFill/>
        </p:spPr>
        <p:txBody>
          <a:bodyPr wrap="square">
            <a:spAutoFit/>
          </a:bodyPr>
          <a:lstStyle/>
          <a:p>
            <a:pPr algn="ctr"/>
            <a:r>
              <a:rPr lang="es-MX" sz="4400" i="1">
                <a:solidFill>
                  <a:schemeClr val="dk1"/>
                </a:solidFill>
                <a:latin typeface="Hello" pitchFamily="2" charset="0"/>
                <a:sym typeface="Paytone One"/>
              </a:rPr>
              <a:t>Leo, me concientizo: ¡pongo en práctica! </a:t>
            </a:r>
            <a:endParaRPr lang="es-SV" sz="4000">
              <a:latin typeface="Hello" pitchFamily="2" charset="0"/>
            </a:endParaRPr>
          </a:p>
        </p:txBody>
      </p:sp>
      <p:sp>
        <p:nvSpPr>
          <p:cNvPr id="6" name="CuadroTexto 5">
            <a:extLst>
              <a:ext uri="{FF2B5EF4-FFF2-40B4-BE49-F238E27FC236}">
                <a16:creationId xmlns:a16="http://schemas.microsoft.com/office/drawing/2014/main" id="{9BF60B97-85BD-35F5-1FD5-67279EA480DA}"/>
              </a:ext>
            </a:extLst>
          </p:cNvPr>
          <p:cNvSpPr txBox="1"/>
          <p:nvPr/>
        </p:nvSpPr>
        <p:spPr>
          <a:xfrm>
            <a:off x="12872107" y="4320530"/>
            <a:ext cx="10688875" cy="923330"/>
          </a:xfrm>
          <a:prstGeom prst="rect">
            <a:avLst/>
          </a:prstGeom>
          <a:noFill/>
        </p:spPr>
        <p:txBody>
          <a:bodyPr wrap="square">
            <a:spAutoFit/>
          </a:bodyPr>
          <a:lstStyle/>
          <a:p>
            <a:pPr algn="ctr" defTabSz="2437365">
              <a:buSzPts val="4200"/>
              <a:defRPr/>
            </a:pPr>
            <a:r>
              <a:rPr lang="es-SV" sz="4000">
                <a:solidFill>
                  <a:srgbClr val="25284F"/>
                </a:solidFill>
                <a:latin typeface="Montserrat Medium" panose="00000600000000000000" pitchFamily="2" charset="0"/>
                <a:sym typeface="Baloo 2 ExtraBold"/>
              </a:rPr>
              <a:t>Campaña interna </a:t>
            </a:r>
            <a:r>
              <a:rPr lang="es-SV" sz="5400">
                <a:solidFill>
                  <a:schemeClr val="tx2"/>
                </a:solidFill>
                <a:latin typeface="Kanit ExtraBold"/>
                <a:cs typeface="Kanit ExtraBold"/>
                <a:sym typeface="Baloo 2 ExtraBold"/>
              </a:rPr>
              <a:t>#CEROPrejuicios </a:t>
            </a:r>
          </a:p>
        </p:txBody>
      </p:sp>
      <p:grpSp>
        <p:nvGrpSpPr>
          <p:cNvPr id="11" name="Google Shape;3348;p59">
            <a:extLst>
              <a:ext uri="{FF2B5EF4-FFF2-40B4-BE49-F238E27FC236}">
                <a16:creationId xmlns:a16="http://schemas.microsoft.com/office/drawing/2014/main" id="{BBFC0C25-F40F-3762-CEBF-7FF471887162}"/>
              </a:ext>
            </a:extLst>
          </p:cNvPr>
          <p:cNvGrpSpPr/>
          <p:nvPr/>
        </p:nvGrpSpPr>
        <p:grpSpPr>
          <a:xfrm>
            <a:off x="228599" y="457056"/>
            <a:ext cx="1365751" cy="1828358"/>
            <a:chOff x="863525" y="-1760525"/>
            <a:chExt cx="388275" cy="518025"/>
          </a:xfrm>
        </p:grpSpPr>
        <p:sp>
          <p:nvSpPr>
            <p:cNvPr id="12" name="Google Shape;3349;p59">
              <a:extLst>
                <a:ext uri="{FF2B5EF4-FFF2-40B4-BE49-F238E27FC236}">
                  <a16:creationId xmlns:a16="http://schemas.microsoft.com/office/drawing/2014/main" id="{09417729-59B9-4980-7B7C-8BAE68038FED}"/>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4" name="Google Shape;3350;p59">
              <a:extLst>
                <a:ext uri="{FF2B5EF4-FFF2-40B4-BE49-F238E27FC236}">
                  <a16:creationId xmlns:a16="http://schemas.microsoft.com/office/drawing/2014/main" id="{E484EE3F-B446-92A5-3860-14849E3B42FC}"/>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5" name="Google Shape;3351;p59">
              <a:extLst>
                <a:ext uri="{FF2B5EF4-FFF2-40B4-BE49-F238E27FC236}">
                  <a16:creationId xmlns:a16="http://schemas.microsoft.com/office/drawing/2014/main" id="{9791BA0F-A8D4-6A5B-E8ED-C5DD3EF4D276}"/>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6" name="Google Shape;3352;p59">
              <a:extLst>
                <a:ext uri="{FF2B5EF4-FFF2-40B4-BE49-F238E27FC236}">
                  <a16:creationId xmlns:a16="http://schemas.microsoft.com/office/drawing/2014/main" id="{282AFCF0-3CFB-F830-374F-7640DFBCD897}"/>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7" name="Google Shape;3353;p59">
              <a:extLst>
                <a:ext uri="{FF2B5EF4-FFF2-40B4-BE49-F238E27FC236}">
                  <a16:creationId xmlns:a16="http://schemas.microsoft.com/office/drawing/2014/main" id="{5B614035-29F2-804C-3E02-AB1C7E3C7148}"/>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8" name="Google Shape;3354;p59">
              <a:extLst>
                <a:ext uri="{FF2B5EF4-FFF2-40B4-BE49-F238E27FC236}">
                  <a16:creationId xmlns:a16="http://schemas.microsoft.com/office/drawing/2014/main" id="{86B7C6F1-ADA9-6EE0-4301-92A50A9E8A90}"/>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19" name="Google Shape;3355;p59">
              <a:extLst>
                <a:ext uri="{FF2B5EF4-FFF2-40B4-BE49-F238E27FC236}">
                  <a16:creationId xmlns:a16="http://schemas.microsoft.com/office/drawing/2014/main" id="{5BC9F70A-E2DA-3CAE-BE6F-B21B390A5B59}"/>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20" name="Google Shape;3356;p59">
              <a:extLst>
                <a:ext uri="{FF2B5EF4-FFF2-40B4-BE49-F238E27FC236}">
                  <a16:creationId xmlns:a16="http://schemas.microsoft.com/office/drawing/2014/main" id="{25615C18-E2FF-CE57-7A90-EF7A979DE3D0}"/>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2" name="TextBox 214">
            <a:extLst>
              <a:ext uri="{FF2B5EF4-FFF2-40B4-BE49-F238E27FC236}">
                <a16:creationId xmlns:a16="http://schemas.microsoft.com/office/drawing/2014/main" id="{1BDCA7D1-423D-6E62-283D-84D4B71E7261}"/>
              </a:ext>
            </a:extLst>
          </p:cNvPr>
          <p:cNvSpPr txBox="1"/>
          <p:nvPr/>
        </p:nvSpPr>
        <p:spPr>
          <a:xfrm>
            <a:off x="1871981" y="1324487"/>
            <a:ext cx="21418593" cy="923330"/>
          </a:xfrm>
          <a:prstGeom prst="rect">
            <a:avLst/>
          </a:prstGeom>
          <a:noFill/>
        </p:spPr>
        <p:txBody>
          <a:bodyPr wrap="square" rtlCol="0">
            <a:spAutoFit/>
          </a:bodyPr>
          <a:lstStyle>
            <a:defPPr marR="0" lvl="0" algn="l" rtl="0">
              <a:lnSpc>
                <a:spcPct val="100000"/>
              </a:lnSpc>
              <a:spcBef>
                <a:spcPts val="0"/>
              </a:spcBef>
              <a:spcAft>
                <a:spcPts val="0"/>
              </a:spcAft>
            </a:defPPr>
            <a:lvl1pPr defTabSz="2437365">
              <a:buClr>
                <a:srgbClr val="25418D"/>
              </a:buClr>
              <a:buSzPts val="4200"/>
              <a:defRPr sz="6600" b="1">
                <a:solidFill>
                  <a:srgbClr val="25284F"/>
                </a:solidFill>
                <a:latin typeface="Paytone One"/>
              </a:defRPr>
            </a:lvl1pPr>
          </a:lstStyle>
          <a:p>
            <a:pPr algn="r">
              <a:defRPr/>
            </a:pPr>
            <a:r>
              <a:rPr lang="es-SV" sz="5400" b="0">
                <a:solidFill>
                  <a:schemeClr val="tx2"/>
                </a:solidFill>
                <a:latin typeface="Kanit ExtraBold"/>
                <a:cs typeface="Kanit ExtraBold"/>
                <a:sym typeface="Baloo 2 ExtraBold"/>
              </a:rPr>
              <a:t>Plan Institucional de Igualdad y Equidad de Género - PIIEG</a:t>
            </a:r>
            <a:endParaRPr lang="es-419" sz="5400" b="0">
              <a:solidFill>
                <a:schemeClr val="tx2"/>
              </a:solidFill>
              <a:latin typeface="Kanit ExtraBold"/>
              <a:cs typeface="Kanit ExtraBold"/>
              <a:sym typeface="Baloo 2 ExtraBold"/>
            </a:endParaRPr>
          </a:p>
        </p:txBody>
      </p:sp>
      <p:sp>
        <p:nvSpPr>
          <p:cNvPr id="7" name="TextBox 214">
            <a:extLst>
              <a:ext uri="{FF2B5EF4-FFF2-40B4-BE49-F238E27FC236}">
                <a16:creationId xmlns:a16="http://schemas.microsoft.com/office/drawing/2014/main" id="{2F2B17A2-51B3-CF0C-B619-864F839BC971}"/>
              </a:ext>
            </a:extLst>
          </p:cNvPr>
          <p:cNvSpPr txBox="1"/>
          <p:nvPr/>
        </p:nvSpPr>
        <p:spPr>
          <a:xfrm>
            <a:off x="11183423" y="2109599"/>
            <a:ext cx="12107151" cy="646331"/>
          </a:xfrm>
          <a:prstGeom prst="rect">
            <a:avLst/>
          </a:prstGeom>
          <a:noFill/>
        </p:spPr>
        <p:txBody>
          <a:bodyPr wrap="square" rtlCol="0">
            <a:spAutoFit/>
          </a:bodyPr>
          <a:lstStyle>
            <a:defPPr marR="0" lvl="0" algn="l" rtl="0">
              <a:lnSpc>
                <a:spcPct val="100000"/>
              </a:lnSpc>
              <a:spcBef>
                <a:spcPts val="0"/>
              </a:spcBef>
              <a:spcAft>
                <a:spcPts val="0"/>
              </a:spcAft>
            </a:defPPr>
            <a:lvl1pPr algn="r" defTabSz="2437365">
              <a:buClr>
                <a:schemeClr val="dk1"/>
              </a:buClr>
              <a:buSzPts val="2100"/>
              <a:defRPr sz="4400" b="1">
                <a:solidFill>
                  <a:schemeClr val="accent2"/>
                </a:solidFill>
                <a:latin typeface="Raleway"/>
              </a:defRPr>
            </a:lvl1pPr>
          </a:lstStyle>
          <a:p>
            <a:pPr>
              <a:buClr>
                <a:srgbClr val="25418D"/>
              </a:buClr>
              <a:buSzPts val="4200"/>
              <a:defRPr/>
            </a:pPr>
            <a:r>
              <a:rPr lang="en-US" sz="3600" err="1">
                <a:solidFill>
                  <a:schemeClr val="tx1"/>
                </a:solidFill>
                <a:latin typeface="Montserrat Medium" panose="00000600000000000000" pitchFamily="2" charset="0"/>
              </a:rPr>
              <a:t>Resultados</a:t>
            </a:r>
            <a:r>
              <a:rPr lang="en-US" sz="3600">
                <a:solidFill>
                  <a:schemeClr val="tx1"/>
                </a:solidFill>
                <a:latin typeface="Montserrat Medium" panose="00000600000000000000" pitchFamily="2" charset="0"/>
              </a:rPr>
              <a:t> en </a:t>
            </a:r>
            <a:r>
              <a:rPr lang="en-US" sz="3600" err="1">
                <a:solidFill>
                  <a:schemeClr val="tx1"/>
                </a:solidFill>
                <a:latin typeface="Montserrat Medium" panose="00000600000000000000" pitchFamily="2" charset="0"/>
              </a:rPr>
              <a:t>el</a:t>
            </a:r>
            <a:r>
              <a:rPr lang="en-US" sz="3600">
                <a:solidFill>
                  <a:schemeClr val="tx1"/>
                </a:solidFill>
                <a:latin typeface="Montserrat Medium" panose="00000600000000000000" pitchFamily="2" charset="0"/>
              </a:rPr>
              <a:t>  3° </a:t>
            </a:r>
            <a:r>
              <a:rPr lang="en-US" sz="3600" err="1">
                <a:solidFill>
                  <a:schemeClr val="tx1"/>
                </a:solidFill>
                <a:latin typeface="Montserrat Medium" panose="00000600000000000000" pitchFamily="2" charset="0"/>
              </a:rPr>
              <a:t>Trimestre</a:t>
            </a:r>
            <a:r>
              <a:rPr lang="en-US" sz="3600">
                <a:solidFill>
                  <a:schemeClr val="tx1"/>
                </a:solidFill>
                <a:latin typeface="Montserrat Medium" panose="00000600000000000000" pitchFamily="2" charset="0"/>
              </a:rPr>
              <a:t> 2022</a:t>
            </a:r>
          </a:p>
        </p:txBody>
      </p:sp>
      <p:pic>
        <p:nvPicPr>
          <p:cNvPr id="9" name="Imagen 8">
            <a:extLst>
              <a:ext uri="{FF2B5EF4-FFF2-40B4-BE49-F238E27FC236}">
                <a16:creationId xmlns:a16="http://schemas.microsoft.com/office/drawing/2014/main" id="{3A514D9A-F727-F7E7-5A4B-285BB5B5B37A}"/>
              </a:ext>
            </a:extLst>
          </p:cNvPr>
          <p:cNvPicPr>
            <a:picLocks noChangeAspect="1"/>
          </p:cNvPicPr>
          <p:nvPr/>
        </p:nvPicPr>
        <p:blipFill>
          <a:blip r:embed="rId4"/>
          <a:stretch>
            <a:fillRect/>
          </a:stretch>
        </p:blipFill>
        <p:spPr>
          <a:xfrm>
            <a:off x="3078891" y="3608345"/>
            <a:ext cx="9191659" cy="7698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0625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70"/>
        <p:cNvGrpSpPr/>
        <p:nvPr/>
      </p:nvGrpSpPr>
      <p:grpSpPr>
        <a:xfrm>
          <a:off x="0" y="0"/>
          <a:ext cx="0" cy="0"/>
          <a:chOff x="0" y="0"/>
          <a:chExt cx="0" cy="0"/>
        </a:xfrm>
      </p:grpSpPr>
      <p:sp>
        <p:nvSpPr>
          <p:cNvPr id="3178" name="Google Shape;3178;p58"/>
          <p:cNvSpPr/>
          <p:nvPr/>
        </p:nvSpPr>
        <p:spPr>
          <a:xfrm>
            <a:off x="4189026"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79" name="Google Shape;3179;p58"/>
          <p:cNvSpPr/>
          <p:nvPr/>
        </p:nvSpPr>
        <p:spPr>
          <a:xfrm>
            <a:off x="6474161" y="1786"/>
            <a:ext cx="2289004" cy="228500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0" name="Google Shape;3180;p58"/>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1" name="Google Shape;3181;p58"/>
          <p:cNvSpPr/>
          <p:nvPr/>
        </p:nvSpPr>
        <p:spPr>
          <a:xfrm>
            <a:off x="17251874" y="1786"/>
            <a:ext cx="38662" cy="3859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2" name="Google Shape;3182;p58"/>
          <p:cNvSpPr/>
          <p:nvPr/>
        </p:nvSpPr>
        <p:spPr>
          <a:xfrm>
            <a:off x="1903891"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3" name="Google Shape;3183;p58"/>
          <p:cNvSpPr/>
          <p:nvPr/>
        </p:nvSpPr>
        <p:spPr>
          <a:xfrm>
            <a:off x="8759294"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4" name="Google Shape;3184;p58"/>
          <p:cNvSpPr/>
          <p:nvPr/>
        </p:nvSpPr>
        <p:spPr>
          <a:xfrm>
            <a:off x="1104443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5" name="Google Shape;3185;p58"/>
          <p:cNvSpPr/>
          <p:nvPr/>
        </p:nvSpPr>
        <p:spPr>
          <a:xfrm>
            <a:off x="13329565"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6" name="Google Shape;3186;p58"/>
          <p:cNvSpPr/>
          <p:nvPr/>
        </p:nvSpPr>
        <p:spPr>
          <a:xfrm>
            <a:off x="15614700"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7" name="Google Shape;3187;p58"/>
          <p:cNvSpPr/>
          <p:nvPr/>
        </p:nvSpPr>
        <p:spPr>
          <a:xfrm>
            <a:off x="17899833"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188" name="Google Shape;3188;p58"/>
          <p:cNvSpPr/>
          <p:nvPr/>
        </p:nvSpPr>
        <p:spPr>
          <a:xfrm>
            <a:off x="20185009" y="1786"/>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grpSp>
        <p:nvGrpSpPr>
          <p:cNvPr id="3189" name="Google Shape;3189;p58"/>
          <p:cNvGrpSpPr/>
          <p:nvPr/>
        </p:nvGrpSpPr>
        <p:grpSpPr>
          <a:xfrm>
            <a:off x="2332335" y="458714"/>
            <a:ext cx="1431880" cy="1828358"/>
            <a:chOff x="2234450" y="-2381700"/>
            <a:chExt cx="404500" cy="518025"/>
          </a:xfrm>
        </p:grpSpPr>
        <p:sp>
          <p:nvSpPr>
            <p:cNvPr id="3190" name="Google Shape;3190;p58"/>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1" name="Google Shape;3191;p58"/>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2" name="Google Shape;3192;p58"/>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3" name="Google Shape;3193;p58"/>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194" name="Google Shape;3194;p58"/>
          <p:cNvGrpSpPr/>
          <p:nvPr/>
        </p:nvGrpSpPr>
        <p:grpSpPr>
          <a:xfrm>
            <a:off x="9187655" y="458691"/>
            <a:ext cx="1431851" cy="1828420"/>
            <a:chOff x="4302925" y="-2381725"/>
            <a:chExt cx="404400" cy="517925"/>
          </a:xfrm>
        </p:grpSpPr>
        <p:sp>
          <p:nvSpPr>
            <p:cNvPr id="3195" name="Google Shape;3195;p58"/>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6" name="Google Shape;3196;p58"/>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7" name="Google Shape;3197;p58"/>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8" name="Google Shape;3198;p58"/>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199" name="Google Shape;3199;p58"/>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200" name="Google Shape;3200;p58"/>
          <p:cNvGrpSpPr/>
          <p:nvPr/>
        </p:nvGrpSpPr>
        <p:grpSpPr>
          <a:xfrm>
            <a:off x="11472893" y="458651"/>
            <a:ext cx="1431811" cy="1828398"/>
            <a:chOff x="4992325" y="-2381725"/>
            <a:chExt cx="404450" cy="518075"/>
          </a:xfrm>
        </p:grpSpPr>
        <p:sp>
          <p:nvSpPr>
            <p:cNvPr id="3201" name="Google Shape;3201;p58"/>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02" name="Google Shape;3202;p58"/>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03" name="Google Shape;3203;p58"/>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04" name="Google Shape;3204;p58"/>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205" name="Google Shape;3205;p58"/>
          <p:cNvGrpSpPr/>
          <p:nvPr/>
        </p:nvGrpSpPr>
        <p:grpSpPr>
          <a:xfrm>
            <a:off x="13758093" y="458725"/>
            <a:ext cx="1431862" cy="1828372"/>
            <a:chOff x="5681800" y="-2381750"/>
            <a:chExt cx="404525" cy="517950"/>
          </a:xfrm>
        </p:grpSpPr>
        <p:sp>
          <p:nvSpPr>
            <p:cNvPr id="3206" name="Google Shape;3206;p58"/>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07" name="Google Shape;3207;p58"/>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08" name="Google Shape;3208;p58"/>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09" name="Google Shape;3209;p58"/>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0" name="Google Shape;3210;p58"/>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1" name="Google Shape;3211;p58"/>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2" name="Google Shape;3212;p58"/>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3213" name="Google Shape;3213;p58"/>
          <p:cNvSpPr/>
          <p:nvPr/>
        </p:nvSpPr>
        <p:spPr>
          <a:xfrm>
            <a:off x="16043156" y="458751"/>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3214" name="Google Shape;3214;p58"/>
          <p:cNvGrpSpPr/>
          <p:nvPr/>
        </p:nvGrpSpPr>
        <p:grpSpPr>
          <a:xfrm>
            <a:off x="18360577" y="459349"/>
            <a:ext cx="1365639" cy="1828180"/>
            <a:chOff x="7926140" y="-3342469"/>
            <a:chExt cx="447730" cy="597444"/>
          </a:xfrm>
        </p:grpSpPr>
        <p:sp>
          <p:nvSpPr>
            <p:cNvPr id="3215" name="Google Shape;3215;p58"/>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6" name="Google Shape;3216;p58"/>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7" name="Google Shape;3217;p58"/>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8" name="Google Shape;3218;p58"/>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19" name="Google Shape;3219;p58"/>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0" name="Google Shape;3220;p58"/>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1" name="Google Shape;3221;p58"/>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222" name="Google Shape;3222;p58"/>
          <p:cNvGrpSpPr/>
          <p:nvPr/>
        </p:nvGrpSpPr>
        <p:grpSpPr>
          <a:xfrm>
            <a:off x="20646363" y="458754"/>
            <a:ext cx="1365751" cy="1828358"/>
            <a:chOff x="863525" y="-1760525"/>
            <a:chExt cx="388275" cy="518025"/>
          </a:xfrm>
        </p:grpSpPr>
        <p:sp>
          <p:nvSpPr>
            <p:cNvPr id="3223" name="Google Shape;3223;p58"/>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4" name="Google Shape;3224;p58"/>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5" name="Google Shape;3225;p58"/>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6" name="Google Shape;3226;p58"/>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7" name="Google Shape;3227;p58"/>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8" name="Google Shape;3228;p58"/>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29" name="Google Shape;3229;p58"/>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30" name="Google Shape;3230;p58"/>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3231" name="Google Shape;3231;p58"/>
          <p:cNvSpPr/>
          <p:nvPr/>
        </p:nvSpPr>
        <p:spPr>
          <a:xfrm>
            <a:off x="4189026" y="11428809"/>
            <a:ext cx="2289004" cy="2285005"/>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2" name="Google Shape;3232;p58"/>
          <p:cNvSpPr/>
          <p:nvPr/>
        </p:nvSpPr>
        <p:spPr>
          <a:xfrm>
            <a:off x="190389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3" name="Google Shape;3233;p58"/>
          <p:cNvSpPr/>
          <p:nvPr/>
        </p:nvSpPr>
        <p:spPr>
          <a:xfrm>
            <a:off x="6474161"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4" name="Google Shape;3234;p58"/>
          <p:cNvSpPr/>
          <p:nvPr/>
        </p:nvSpPr>
        <p:spPr>
          <a:xfrm>
            <a:off x="8759294"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5" name="Google Shape;3235;p58"/>
          <p:cNvSpPr/>
          <p:nvPr/>
        </p:nvSpPr>
        <p:spPr>
          <a:xfrm>
            <a:off x="1104443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6" name="Google Shape;3236;p58"/>
          <p:cNvSpPr/>
          <p:nvPr/>
        </p:nvSpPr>
        <p:spPr>
          <a:xfrm>
            <a:off x="13329565" y="11428809"/>
            <a:ext cx="2289004" cy="2285005"/>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7" name="Google Shape;3237;p58"/>
          <p:cNvSpPr/>
          <p:nvPr/>
        </p:nvSpPr>
        <p:spPr>
          <a:xfrm>
            <a:off x="15614700"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8" name="Google Shape;3238;p58"/>
          <p:cNvSpPr/>
          <p:nvPr/>
        </p:nvSpPr>
        <p:spPr>
          <a:xfrm>
            <a:off x="17899833"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39" name="Google Shape;3239;p58"/>
          <p:cNvSpPr/>
          <p:nvPr/>
        </p:nvSpPr>
        <p:spPr>
          <a:xfrm>
            <a:off x="20185009" y="11428809"/>
            <a:ext cx="2289004" cy="2285005"/>
          </a:xfrm>
          <a:prstGeom prst="rect">
            <a:avLst/>
          </a:prstGeom>
          <a:noFill/>
          <a:ln w="19050" cap="flat" cmpd="sng">
            <a:solidFill>
              <a:schemeClr val="dk1"/>
            </a:solidFill>
            <a:prstDash val="solid"/>
            <a:round/>
            <a:headEnd type="none" w="sm" len="sm"/>
            <a:tailEnd type="none" w="sm" len="sm"/>
          </a:ln>
        </p:spPr>
        <p:txBody>
          <a:bodyPr spcFirstLastPara="1" wrap="square" lIns="243737" tIns="243737" rIns="243737" bIns="243737" anchor="ctr" anchorCtr="0">
            <a:noAutofit/>
          </a:bodyPr>
          <a:lstStyle/>
          <a:p>
            <a:endParaRPr sz="9952"/>
          </a:p>
        </p:txBody>
      </p:sp>
      <p:sp>
        <p:nvSpPr>
          <p:cNvPr id="3240" name="Google Shape;3240;p58"/>
          <p:cNvSpPr/>
          <p:nvPr/>
        </p:nvSpPr>
        <p:spPr>
          <a:xfrm>
            <a:off x="2332346" y="11885775"/>
            <a:ext cx="1431811" cy="1828486"/>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3241" name="Google Shape;3241;p58"/>
          <p:cNvGrpSpPr/>
          <p:nvPr/>
        </p:nvGrpSpPr>
        <p:grpSpPr>
          <a:xfrm>
            <a:off x="6935516" y="11885777"/>
            <a:ext cx="1365751" cy="1828358"/>
            <a:chOff x="863525" y="-1760525"/>
            <a:chExt cx="388275" cy="518025"/>
          </a:xfrm>
        </p:grpSpPr>
        <p:sp>
          <p:nvSpPr>
            <p:cNvPr id="3242" name="Google Shape;3242;p58"/>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3" name="Google Shape;3243;p58"/>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4" name="Google Shape;3244;p58"/>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5" name="Google Shape;3245;p58"/>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6" name="Google Shape;3246;p58"/>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7" name="Google Shape;3247;p58"/>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8" name="Google Shape;3248;p58"/>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49" name="Google Shape;3249;p58"/>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250" name="Google Shape;3250;p58"/>
          <p:cNvGrpSpPr/>
          <p:nvPr/>
        </p:nvGrpSpPr>
        <p:grpSpPr>
          <a:xfrm>
            <a:off x="9187697" y="11885626"/>
            <a:ext cx="1431851" cy="1828473"/>
            <a:chOff x="1544975" y="-1760675"/>
            <a:chExt cx="404400" cy="518175"/>
          </a:xfrm>
        </p:grpSpPr>
        <p:sp>
          <p:nvSpPr>
            <p:cNvPr id="3251" name="Google Shape;3251;p58"/>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52" name="Google Shape;3252;p58"/>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53" name="Google Shape;3253;p58"/>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54" name="Google Shape;3254;p58"/>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55" name="Google Shape;3255;p58"/>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56" name="Google Shape;3256;p58"/>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257" name="Google Shape;3257;p58"/>
          <p:cNvGrpSpPr/>
          <p:nvPr/>
        </p:nvGrpSpPr>
        <p:grpSpPr>
          <a:xfrm>
            <a:off x="11505683" y="11885777"/>
            <a:ext cx="1365719" cy="1828358"/>
            <a:chOff x="2242450" y="-1760600"/>
            <a:chExt cx="388325" cy="518025"/>
          </a:xfrm>
        </p:grpSpPr>
        <p:sp>
          <p:nvSpPr>
            <p:cNvPr id="3258" name="Google Shape;3258;p58"/>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59" name="Google Shape;3259;p58"/>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0" name="Google Shape;3260;p58"/>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1" name="Google Shape;3261;p58"/>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2" name="Google Shape;3262;p58"/>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3" name="Google Shape;3263;p58"/>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grpSp>
        <p:nvGrpSpPr>
          <p:cNvPr id="3264" name="Google Shape;3264;p58"/>
          <p:cNvGrpSpPr/>
          <p:nvPr/>
        </p:nvGrpSpPr>
        <p:grpSpPr>
          <a:xfrm>
            <a:off x="16075695" y="11885828"/>
            <a:ext cx="1365767" cy="1828321"/>
            <a:chOff x="3621425" y="-1760475"/>
            <a:chExt cx="388250" cy="517975"/>
          </a:xfrm>
        </p:grpSpPr>
        <p:sp>
          <p:nvSpPr>
            <p:cNvPr id="3265" name="Google Shape;3265;p58"/>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6" name="Google Shape;3266;p58"/>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7" name="Google Shape;3267;p58"/>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8" name="Google Shape;3268;p58"/>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69" name="Google Shape;3269;p58"/>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70" name="Google Shape;3270;p58"/>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sp>
        <p:nvSpPr>
          <p:cNvPr id="3271" name="Google Shape;3271;p58"/>
          <p:cNvSpPr/>
          <p:nvPr/>
        </p:nvSpPr>
        <p:spPr>
          <a:xfrm>
            <a:off x="18328260" y="11885897"/>
            <a:ext cx="1431862" cy="1828358"/>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nvGrpSpPr>
          <p:cNvPr id="3272" name="Google Shape;3272;p58"/>
          <p:cNvGrpSpPr/>
          <p:nvPr/>
        </p:nvGrpSpPr>
        <p:grpSpPr>
          <a:xfrm>
            <a:off x="20613312" y="11885674"/>
            <a:ext cx="1431870" cy="1828436"/>
            <a:chOff x="4992400" y="-1760625"/>
            <a:chExt cx="404375" cy="518125"/>
          </a:xfrm>
        </p:grpSpPr>
        <p:sp>
          <p:nvSpPr>
            <p:cNvPr id="3273" name="Google Shape;3273;p58"/>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74" name="Google Shape;3274;p58"/>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75" name="Google Shape;3275;p58"/>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76" name="Google Shape;3276;p58"/>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sp>
          <p:nvSpPr>
            <p:cNvPr id="3277" name="Google Shape;3277;p58"/>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243737" tIns="243737" rIns="243737" bIns="243737" anchor="ctr" anchorCtr="0">
              <a:noAutofit/>
            </a:bodyPr>
            <a:lstStyle/>
            <a:p>
              <a:endParaRPr sz="9952"/>
            </a:p>
          </p:txBody>
        </p:sp>
      </p:grpSp>
      <p:pic>
        <p:nvPicPr>
          <p:cNvPr id="6" name="Imagen 5" descr="Logotipo&#10;&#10;Descripción generada automáticamente">
            <a:extLst>
              <a:ext uri="{FF2B5EF4-FFF2-40B4-BE49-F238E27FC236}">
                <a16:creationId xmlns:a16="http://schemas.microsoft.com/office/drawing/2014/main" id="{5F2CEC61-E9A2-2DC0-8786-CFB95E797A9F}"/>
              </a:ext>
            </a:extLst>
          </p:cNvPr>
          <p:cNvPicPr>
            <a:picLocks noChangeAspect="1"/>
          </p:cNvPicPr>
          <p:nvPr/>
        </p:nvPicPr>
        <p:blipFill>
          <a:blip r:embed="rId3"/>
          <a:stretch>
            <a:fillRect/>
          </a:stretch>
        </p:blipFill>
        <p:spPr>
          <a:xfrm>
            <a:off x="3224903" y="4335992"/>
            <a:ext cx="18171268" cy="48456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7513915" y="985035"/>
            <a:ext cx="14020980" cy="1754326"/>
          </a:xfrm>
          <a:prstGeom prst="rect">
            <a:avLst/>
          </a:prstGeom>
          <a:noFill/>
        </p:spPr>
        <p:txBody>
          <a:bodyPr wrap="square" rtlCol="0">
            <a:spAutoFit/>
          </a:bodyPr>
          <a:lstStyle/>
          <a:p>
            <a:pPr algn="ctr" defTabSz="2436757">
              <a:buClr>
                <a:srgbClr val="25418D"/>
              </a:buClr>
              <a:buSzPts val="4200"/>
              <a:defRPr/>
            </a:pPr>
            <a:r>
              <a:rPr lang="es-MX" sz="5400">
                <a:solidFill>
                  <a:schemeClr val="tx2"/>
                </a:solidFill>
                <a:latin typeface="Montserrat Black" panose="00000A00000000000000" pitchFamily="2" charset="0"/>
                <a:ea typeface="+mn-ea"/>
                <a:cs typeface="Kanit ExtraBold"/>
                <a:sym typeface="Baloo 2 ExtraBold"/>
              </a:rPr>
              <a:t>Entrega de Becas a 75 estudiantes </a:t>
            </a:r>
          </a:p>
          <a:p>
            <a:pPr algn="ctr" defTabSz="2436757">
              <a:buClr>
                <a:srgbClr val="25418D"/>
              </a:buClr>
              <a:buSzPts val="4200"/>
              <a:defRPr/>
            </a:pPr>
            <a:r>
              <a:rPr lang="es-MX" sz="5400">
                <a:solidFill>
                  <a:srgbClr val="1A2C57"/>
                </a:solidFill>
                <a:latin typeface="Montserrat Medium" panose="00000600000000000000" pitchFamily="2" charset="0"/>
                <a:ea typeface="+mn-ea"/>
                <a:cs typeface="Kanit ExtraBold"/>
                <a:sym typeface="Baloo 2 ExtraBold"/>
              </a:rPr>
              <a:t>Escuela Nacional de Agricultura - ENA</a:t>
            </a:r>
            <a:endParaRPr lang="es-419" sz="5400">
              <a:solidFill>
                <a:srgbClr val="1A2C57"/>
              </a:solidFill>
              <a:latin typeface="Montserrat Medium" panose="00000600000000000000" pitchFamily="2" charset="0"/>
              <a:ea typeface="+mn-ea"/>
              <a:cs typeface="Kanit ExtraBold"/>
              <a:sym typeface="Baloo 2 ExtraBold"/>
            </a:endParaRPr>
          </a:p>
        </p:txBody>
      </p:sp>
      <p:sp>
        <p:nvSpPr>
          <p:cNvPr id="3" name="TextBox 214">
            <a:extLst>
              <a:ext uri="{FF2B5EF4-FFF2-40B4-BE49-F238E27FC236}">
                <a16:creationId xmlns:a16="http://schemas.microsoft.com/office/drawing/2014/main" id="{CA0B70BA-9421-C8FE-FDC3-99146E4EF8FF}"/>
              </a:ext>
            </a:extLst>
          </p:cNvPr>
          <p:cNvSpPr txBox="1"/>
          <p:nvPr/>
        </p:nvSpPr>
        <p:spPr>
          <a:xfrm>
            <a:off x="12564695" y="5982355"/>
            <a:ext cx="8009305" cy="4523290"/>
          </a:xfrm>
          <a:prstGeom prst="rect">
            <a:avLst/>
          </a:prstGeom>
          <a:noFill/>
        </p:spPr>
        <p:txBody>
          <a:bodyPr wrap="square" rtlCol="0">
            <a:spAutoFit/>
          </a:bodyPr>
          <a:lstStyle/>
          <a:p>
            <a:pPr algn="just" defTabSz="2436757">
              <a:buClr>
                <a:srgbClr val="25418D"/>
              </a:buClr>
              <a:buSzPts val="4200"/>
              <a:defRPr/>
            </a:pPr>
            <a:r>
              <a:rPr lang="es-419" sz="3599" kern="1200">
                <a:solidFill>
                  <a:srgbClr val="1A2C57"/>
                </a:solidFill>
                <a:latin typeface="Montserrat Medium" panose="00000600000000000000" pitchFamily="2" charset="0"/>
                <a:ea typeface="+mn-ea"/>
                <a:cs typeface="+mn-cs"/>
                <a:sym typeface="Baloo 2 ExtraBold"/>
              </a:rPr>
              <a:t>El objetivo es formar profesionales capaces de conocer, entender y aplicar tecnologías de producción agropecuaria y agroindustrial, adecuadas a los requerimientos que el mercado laboral y la sociedad demandan.</a:t>
            </a:r>
          </a:p>
        </p:txBody>
      </p:sp>
      <p:pic>
        <p:nvPicPr>
          <p:cNvPr id="7170" name="Picture 2" descr="PSX_20220830_122846">
            <a:extLst>
              <a:ext uri="{FF2B5EF4-FFF2-40B4-BE49-F238E27FC236}">
                <a16:creationId xmlns:a16="http://schemas.microsoft.com/office/drawing/2014/main" id="{11422D0D-B386-C8D6-47B4-0A2FBD9D9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471" y="3273163"/>
            <a:ext cx="7406054" cy="4773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PSX_20220830_122632">
            <a:extLst>
              <a:ext uri="{FF2B5EF4-FFF2-40B4-BE49-F238E27FC236}">
                <a16:creationId xmlns:a16="http://schemas.microsoft.com/office/drawing/2014/main" id="{3461509C-0DDB-9D09-AC26-02199E3EC4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036" y="8331051"/>
            <a:ext cx="7406054" cy="4734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Google Shape;2187;p43">
            <a:extLst>
              <a:ext uri="{FF2B5EF4-FFF2-40B4-BE49-F238E27FC236}">
                <a16:creationId xmlns:a16="http://schemas.microsoft.com/office/drawing/2014/main" id="{F9E49235-2732-6DEB-1929-B41D6DF1EDA6}"/>
              </a:ext>
            </a:extLst>
          </p:cNvPr>
          <p:cNvSpPr txBox="1">
            <a:spLocks/>
          </p:cNvSpPr>
          <p:nvPr/>
        </p:nvSpPr>
        <p:spPr>
          <a:xfrm>
            <a:off x="16017835" y="11630860"/>
            <a:ext cx="6174655"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r>
              <a:rPr lang="es-SV" sz="7200">
                <a:solidFill>
                  <a:schemeClr val="bg1"/>
                </a:solidFill>
                <a:latin typeface="Biograph" panose="02000500000000000000" pitchFamily="50" charset="0"/>
                <a:ea typeface="Biograph" panose="02000500000000000000" pitchFamily="50" charset="0"/>
              </a:rPr>
              <a:t>Agosto 2022</a:t>
            </a:r>
          </a:p>
        </p:txBody>
      </p:sp>
    </p:spTree>
    <p:extLst>
      <p:ext uri="{BB962C8B-B14F-4D97-AF65-F5344CB8AC3E}">
        <p14:creationId xmlns:p14="http://schemas.microsoft.com/office/powerpoint/2010/main" val="223737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7447486" y="474795"/>
            <a:ext cx="15263988" cy="1815625"/>
          </a:xfrm>
          <a:prstGeom prst="rect">
            <a:avLst/>
          </a:prstGeom>
          <a:noFill/>
        </p:spPr>
        <p:txBody>
          <a:bodyPr wrap="square" rtlCol="0">
            <a:spAutoFit/>
          </a:bodyPr>
          <a:lstStyle/>
          <a:p>
            <a:pPr algn="ctr" defTabSz="2436757">
              <a:buClr>
                <a:srgbClr val="25418D"/>
              </a:buClr>
              <a:buSzPts val="4200"/>
              <a:defRPr/>
            </a:pPr>
            <a:r>
              <a:rPr lang="es-MX" sz="5599">
                <a:solidFill>
                  <a:srgbClr val="1A2C57"/>
                </a:solidFill>
                <a:latin typeface="Montserrat Medium" panose="00000600000000000000" pitchFamily="2" charset="0"/>
                <a:ea typeface="+mn-ea"/>
                <a:cs typeface="Kanit ExtraBold"/>
                <a:sym typeface="Baloo 2 ExtraBold"/>
              </a:rPr>
              <a:t>3° Masterclass INSAFORP </a:t>
            </a:r>
          </a:p>
          <a:p>
            <a:pPr algn="ctr" defTabSz="2436757">
              <a:buClr>
                <a:srgbClr val="25418D"/>
              </a:buClr>
              <a:buSzPts val="4200"/>
              <a:defRPr/>
            </a:pPr>
            <a:r>
              <a:rPr lang="es-MX" sz="5599">
                <a:solidFill>
                  <a:schemeClr val="tx2"/>
                </a:solidFill>
                <a:latin typeface="Montserrat Black" panose="00000A00000000000000" pitchFamily="2" charset="0"/>
                <a:ea typeface="+mn-ea"/>
                <a:cs typeface="Kanit ExtraBold"/>
                <a:sym typeface="Baloo 2 ExtraBold"/>
              </a:rPr>
              <a:t>“Gestión Ágil de Proyectos”</a:t>
            </a:r>
            <a:endParaRPr lang="es-419" sz="5599">
              <a:solidFill>
                <a:schemeClr val="tx2"/>
              </a:solidFill>
              <a:latin typeface="Montserrat Black" panose="00000A00000000000000" pitchFamily="2" charset="0"/>
              <a:ea typeface="+mn-ea"/>
              <a:cs typeface="Kanit ExtraBold"/>
              <a:sym typeface="Baloo 2 ExtraBold"/>
            </a:endParaRPr>
          </a:p>
        </p:txBody>
      </p:sp>
      <p:sp>
        <p:nvSpPr>
          <p:cNvPr id="3" name="TextBox 214">
            <a:extLst>
              <a:ext uri="{FF2B5EF4-FFF2-40B4-BE49-F238E27FC236}">
                <a16:creationId xmlns:a16="http://schemas.microsoft.com/office/drawing/2014/main" id="{CA0B70BA-9421-C8FE-FDC3-99146E4EF8FF}"/>
              </a:ext>
            </a:extLst>
          </p:cNvPr>
          <p:cNvSpPr txBox="1"/>
          <p:nvPr/>
        </p:nvSpPr>
        <p:spPr>
          <a:xfrm>
            <a:off x="13963135" y="4863920"/>
            <a:ext cx="8125340" cy="4831451"/>
          </a:xfrm>
          <a:prstGeom prst="rect">
            <a:avLst/>
          </a:prstGeom>
          <a:noFill/>
        </p:spPr>
        <p:txBody>
          <a:bodyPr wrap="square" rtlCol="0">
            <a:spAutoFit/>
          </a:bodyPr>
          <a:lstStyle/>
          <a:p>
            <a:pPr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Con la participación de:</a:t>
            </a:r>
          </a:p>
          <a:p>
            <a:pPr defTabSz="2436757">
              <a:buClr>
                <a:srgbClr val="25418D"/>
              </a:buClr>
              <a:buSzPts val="4200"/>
              <a:defRPr/>
            </a:pPr>
            <a:r>
              <a:rPr lang="es-MX" sz="3599" kern="1200">
                <a:solidFill>
                  <a:srgbClr val="1A2C57"/>
                </a:solidFill>
                <a:latin typeface="Montserrat Medium" panose="00000600000000000000" pitchFamily="2" charset="0"/>
                <a:ea typeface="+mn-ea"/>
                <a:cs typeface="+mn-cs"/>
                <a:sym typeface="Baloo 2 ExtraBold"/>
              </a:rPr>
              <a:t> </a:t>
            </a:r>
          </a:p>
          <a:p>
            <a:pPr defTabSz="2436757">
              <a:buClr>
                <a:srgbClr val="25418D"/>
              </a:buClr>
              <a:buSzPts val="4200"/>
              <a:defRPr/>
            </a:pPr>
            <a:r>
              <a:rPr lang="es-MX" sz="3599" b="1" kern="1200">
                <a:solidFill>
                  <a:srgbClr val="1A2C57"/>
                </a:solidFill>
                <a:latin typeface="Montserrat Medium" panose="00000600000000000000" pitchFamily="2" charset="0"/>
                <a:ea typeface="+mn-ea"/>
                <a:cs typeface="+mn-cs"/>
                <a:sym typeface="Baloo 2 ExtraBold"/>
              </a:rPr>
              <a:t>Alexander Hincapié</a:t>
            </a:r>
          </a:p>
          <a:p>
            <a:pPr defTabSz="2436757">
              <a:buClr>
                <a:srgbClr val="25418D"/>
              </a:buClr>
              <a:buSzPts val="4200"/>
              <a:defRPr/>
            </a:pPr>
            <a:r>
              <a:rPr lang="es-MX" sz="3200" kern="1200">
                <a:solidFill>
                  <a:srgbClr val="1A2C57"/>
                </a:solidFill>
                <a:latin typeface="Montserrat Medium" panose="00000600000000000000" pitchFamily="2" charset="0"/>
                <a:ea typeface="+mn-ea"/>
                <a:cs typeface="+mn-cs"/>
                <a:sym typeface="Baloo 2 ExtraBold"/>
              </a:rPr>
              <a:t>Especialista en Gestión de Proyectos Scrum Master y Project Management </a:t>
            </a:r>
          </a:p>
          <a:p>
            <a:pPr defTabSz="2436757">
              <a:buClr>
                <a:srgbClr val="25418D"/>
              </a:buClr>
              <a:buSzPts val="4200"/>
              <a:defRPr/>
            </a:pPr>
            <a:endParaRPr lang="es-MX" sz="3599" kern="1200">
              <a:solidFill>
                <a:srgbClr val="1A2C57"/>
              </a:solidFill>
              <a:latin typeface="Montserrat Medium" panose="00000600000000000000" pitchFamily="2" charset="0"/>
              <a:ea typeface="+mn-ea"/>
              <a:cs typeface="+mn-cs"/>
              <a:sym typeface="Baloo 2 ExtraBold"/>
            </a:endParaRPr>
          </a:p>
          <a:p>
            <a:pPr defTabSz="2436757">
              <a:buClr>
                <a:srgbClr val="25418D"/>
              </a:buClr>
              <a:buSzPts val="4200"/>
              <a:defRPr/>
            </a:pPr>
            <a:r>
              <a:rPr lang="es-MX" sz="3599" b="1" kern="1200">
                <a:solidFill>
                  <a:srgbClr val="1A2C57"/>
                </a:solidFill>
                <a:latin typeface="Montserrat Medium" panose="00000600000000000000" pitchFamily="2" charset="0"/>
                <a:ea typeface="+mn-ea"/>
                <a:cs typeface="+mn-cs"/>
                <a:sym typeface="Baloo 2 ExtraBold"/>
              </a:rPr>
              <a:t>Guillermo Vásquez</a:t>
            </a:r>
          </a:p>
          <a:p>
            <a:pPr defTabSz="2436757">
              <a:buClr>
                <a:srgbClr val="25418D"/>
              </a:buClr>
              <a:buSzPts val="4200"/>
              <a:defRPr/>
            </a:pPr>
            <a:r>
              <a:rPr lang="es-MX" sz="3200" kern="1200">
                <a:solidFill>
                  <a:srgbClr val="1A2C57"/>
                </a:solidFill>
                <a:latin typeface="Montserrat Medium" panose="00000600000000000000" pitchFamily="2" charset="0"/>
                <a:ea typeface="+mn-ea"/>
                <a:cs typeface="+mn-cs"/>
                <a:sym typeface="Baloo 2 ExtraBold"/>
              </a:rPr>
              <a:t>Gerente de Desarrollo Organizacional de </a:t>
            </a:r>
            <a:r>
              <a:rPr lang="es-MX" sz="3200" kern="1200" err="1">
                <a:solidFill>
                  <a:srgbClr val="1A2C57"/>
                </a:solidFill>
                <a:latin typeface="Montserrat Medium" panose="00000600000000000000" pitchFamily="2" charset="0"/>
                <a:ea typeface="+mn-ea"/>
                <a:cs typeface="+mn-cs"/>
                <a:sym typeface="Baloo 2 ExtraBold"/>
              </a:rPr>
              <a:t>Hanesbrand</a:t>
            </a:r>
            <a:r>
              <a:rPr lang="es-MX" sz="3200" kern="1200">
                <a:solidFill>
                  <a:srgbClr val="1A2C57"/>
                </a:solidFill>
                <a:latin typeface="Montserrat Medium" panose="00000600000000000000" pitchFamily="2" charset="0"/>
                <a:ea typeface="+mn-ea"/>
                <a:cs typeface="+mn-cs"/>
                <a:sym typeface="Baloo 2 ExtraBold"/>
              </a:rPr>
              <a:t> Inc. </a:t>
            </a:r>
            <a:endParaRPr lang="es-419" sz="3200" kern="1200">
              <a:solidFill>
                <a:srgbClr val="1A2C57"/>
              </a:solidFill>
              <a:latin typeface="Montserrat Medium" panose="00000600000000000000" pitchFamily="2" charset="0"/>
              <a:ea typeface="+mn-ea"/>
              <a:cs typeface="+mn-cs"/>
              <a:sym typeface="Baloo 2 ExtraBold"/>
            </a:endParaRPr>
          </a:p>
        </p:txBody>
      </p:sp>
      <p:pic>
        <p:nvPicPr>
          <p:cNvPr id="1026" name="Picture 2">
            <a:extLst>
              <a:ext uri="{FF2B5EF4-FFF2-40B4-BE49-F238E27FC236}">
                <a16:creationId xmlns:a16="http://schemas.microsoft.com/office/drawing/2014/main" id="{FFD3A298-7825-9E5C-1810-7F847E13F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050" y="2894042"/>
            <a:ext cx="9736107" cy="9736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Google Shape;2187;p43">
            <a:extLst>
              <a:ext uri="{FF2B5EF4-FFF2-40B4-BE49-F238E27FC236}">
                <a16:creationId xmlns:a16="http://schemas.microsoft.com/office/drawing/2014/main" id="{4458860B-D738-3E98-5DEC-0AEC2AAD6B40}"/>
              </a:ext>
            </a:extLst>
          </p:cNvPr>
          <p:cNvSpPr txBox="1">
            <a:spLocks/>
          </p:cNvSpPr>
          <p:nvPr/>
        </p:nvSpPr>
        <p:spPr>
          <a:xfrm>
            <a:off x="16017835" y="11630860"/>
            <a:ext cx="6174655"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r>
              <a:rPr lang="es-SV" sz="7200">
                <a:solidFill>
                  <a:schemeClr val="bg1"/>
                </a:solidFill>
                <a:latin typeface="Biograph" panose="02000500000000000000" pitchFamily="50" charset="0"/>
                <a:ea typeface="Biograph" panose="02000500000000000000" pitchFamily="50" charset="0"/>
              </a:rPr>
              <a:t>Agosto 2022</a:t>
            </a:r>
          </a:p>
        </p:txBody>
      </p:sp>
    </p:spTree>
    <p:extLst>
      <p:ext uri="{BB962C8B-B14F-4D97-AF65-F5344CB8AC3E}">
        <p14:creationId xmlns:p14="http://schemas.microsoft.com/office/powerpoint/2010/main" val="388944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9D503692-B516-ABDD-F62F-7C020768D9FF}"/>
              </a:ext>
            </a:extLst>
          </p:cNvPr>
          <p:cNvPicPr>
            <a:picLocks noChangeAspect="1"/>
          </p:cNvPicPr>
          <p:nvPr/>
        </p:nvPicPr>
        <p:blipFill>
          <a:blip r:embed="rId3"/>
          <a:stretch>
            <a:fillRect/>
          </a:stretch>
        </p:blipFill>
        <p:spPr>
          <a:xfrm>
            <a:off x="3176" y="6412354"/>
            <a:ext cx="1630333" cy="891292"/>
          </a:xfrm>
          <a:prstGeom prst="rect">
            <a:avLst/>
          </a:prstGeom>
        </p:spPr>
      </p:pic>
      <p:sp>
        <p:nvSpPr>
          <p:cNvPr id="5" name="TextBox 214">
            <a:extLst>
              <a:ext uri="{FF2B5EF4-FFF2-40B4-BE49-F238E27FC236}">
                <a16:creationId xmlns:a16="http://schemas.microsoft.com/office/drawing/2014/main" id="{86AB7FC0-D6CC-964B-C8CE-922BE406CA23}"/>
              </a:ext>
            </a:extLst>
          </p:cNvPr>
          <p:cNvSpPr txBox="1"/>
          <p:nvPr/>
        </p:nvSpPr>
        <p:spPr>
          <a:xfrm>
            <a:off x="1633509" y="593434"/>
            <a:ext cx="22034499" cy="1938992"/>
          </a:xfrm>
          <a:prstGeom prst="rect">
            <a:avLst/>
          </a:prstGeom>
          <a:noFill/>
        </p:spPr>
        <p:txBody>
          <a:bodyPr wrap="square" rtlCol="0">
            <a:spAutoFit/>
          </a:bodyPr>
          <a:lstStyle/>
          <a:p>
            <a:pPr algn="ctr" defTabSz="2436757">
              <a:buClr>
                <a:srgbClr val="25418D"/>
              </a:buClr>
              <a:buSzPts val="4200"/>
              <a:defRPr/>
            </a:pPr>
            <a:r>
              <a:rPr lang="es-SV" sz="5400">
                <a:solidFill>
                  <a:srgbClr val="1A2C57"/>
                </a:solidFill>
                <a:latin typeface="Montserrat Medium" panose="00000600000000000000" pitchFamily="2" charset="0"/>
                <a:ea typeface="+mn-ea"/>
                <a:cs typeface="Kanit ExtraBold"/>
                <a:sym typeface="Baloo 2 ExtraBold"/>
              </a:rPr>
              <a:t>Entrega de reconocimiento</a:t>
            </a:r>
          </a:p>
          <a:p>
            <a:pPr algn="ctr" defTabSz="2436757">
              <a:buClr>
                <a:srgbClr val="25418D"/>
              </a:buClr>
              <a:buSzPts val="4200"/>
              <a:defRPr/>
            </a:pPr>
            <a:r>
              <a:rPr lang="es-SV" sz="6600" b="1">
                <a:solidFill>
                  <a:schemeClr val="tx2"/>
                </a:solidFill>
                <a:latin typeface="Montserrat Black" panose="00000A00000000000000" pitchFamily="2" charset="0"/>
                <a:ea typeface="+mn-ea"/>
                <a:cs typeface="Kanit ExtraBold"/>
                <a:sym typeface="Baloo 2 ExtraBold"/>
              </a:rPr>
              <a:t>“Trabajo en migración y retorno”</a:t>
            </a:r>
            <a:endParaRPr lang="es-419" sz="6600" b="1">
              <a:solidFill>
                <a:schemeClr val="tx2"/>
              </a:solidFill>
              <a:latin typeface="Montserrat Black" panose="00000A00000000000000" pitchFamily="2" charset="0"/>
              <a:ea typeface="+mn-ea"/>
              <a:cs typeface="Kanit ExtraBold"/>
              <a:sym typeface="Baloo 2 ExtraBold"/>
            </a:endParaRPr>
          </a:p>
        </p:txBody>
      </p:sp>
      <p:sp>
        <p:nvSpPr>
          <p:cNvPr id="2" name="CuadroTexto 1">
            <a:extLst>
              <a:ext uri="{FF2B5EF4-FFF2-40B4-BE49-F238E27FC236}">
                <a16:creationId xmlns:a16="http://schemas.microsoft.com/office/drawing/2014/main" id="{F17B69AB-6F2F-8184-E090-92A05C8B04EC}"/>
              </a:ext>
            </a:extLst>
          </p:cNvPr>
          <p:cNvSpPr txBox="1"/>
          <p:nvPr/>
        </p:nvSpPr>
        <p:spPr>
          <a:xfrm>
            <a:off x="2800349" y="10477516"/>
            <a:ext cx="12744451" cy="2861681"/>
          </a:xfrm>
          <a:prstGeom prst="rect">
            <a:avLst/>
          </a:prstGeom>
          <a:noFill/>
        </p:spPr>
        <p:txBody>
          <a:bodyPr wrap="square">
            <a:spAutoFit/>
          </a:bodyPr>
          <a:lstStyle/>
          <a:p>
            <a:pPr algn="just" defTabSz="1828343">
              <a:buClrTx/>
            </a:pPr>
            <a:r>
              <a:rPr lang="es-MX" sz="3599" kern="1200">
                <a:solidFill>
                  <a:srgbClr val="1A2C57"/>
                </a:solidFill>
                <a:latin typeface="Montserrat Medium" panose="00000600000000000000" pitchFamily="2" charset="0"/>
                <a:ea typeface="+mn-ea"/>
                <a:cs typeface="+mn-cs"/>
              </a:rPr>
              <a:t>SWISSCONTACT, en el marco del Programa “Nuevas Oportunidades”, otorgó a INSAFORP y a otras Instituciones, un reconocimiento por ser un aliado estratégico en la atención de la migración y personas retornadas certificando sus competencias laborales.</a:t>
            </a:r>
            <a:endParaRPr lang="es-SV" sz="3599" kern="1200">
              <a:solidFill>
                <a:srgbClr val="1A2C57"/>
              </a:solidFill>
              <a:latin typeface="Montserrat Medium" panose="00000600000000000000" pitchFamily="2" charset="0"/>
              <a:ea typeface="+mn-ea"/>
              <a:cs typeface="+mn-cs"/>
            </a:endParaRPr>
          </a:p>
        </p:txBody>
      </p:sp>
      <p:sp>
        <p:nvSpPr>
          <p:cNvPr id="6" name="Google Shape;2187;p43">
            <a:extLst>
              <a:ext uri="{FF2B5EF4-FFF2-40B4-BE49-F238E27FC236}">
                <a16:creationId xmlns:a16="http://schemas.microsoft.com/office/drawing/2014/main" id="{16DF26A9-8504-0D2B-02B5-F53D5DE70003}"/>
              </a:ext>
            </a:extLst>
          </p:cNvPr>
          <p:cNvSpPr txBox="1">
            <a:spLocks/>
          </p:cNvSpPr>
          <p:nvPr/>
        </p:nvSpPr>
        <p:spPr>
          <a:xfrm>
            <a:off x="15255969" y="11103200"/>
            <a:ext cx="6718206" cy="1149301"/>
          </a:xfrm>
          <a:prstGeom prst="rect">
            <a:avLst/>
          </a:prstGeom>
        </p:spPr>
        <p:txBody>
          <a:bodyPr spcFirstLastPara="1" wrap="square" lIns="239938" tIns="243737" rIns="239938" bIns="24373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2" b="0" i="0" u="none" strike="noStrike" cap="none">
                <a:solidFill>
                  <a:srgbClr val="000000"/>
                </a:solidFill>
                <a:latin typeface="Arial"/>
                <a:ea typeface="Arial"/>
                <a:cs typeface="Arial"/>
                <a:sym typeface="Arial"/>
              </a:defRPr>
            </a:lvl9pPr>
          </a:lstStyle>
          <a:p>
            <a:pPr algn="ctr"/>
            <a:r>
              <a:rPr lang="es-SV" sz="7200">
                <a:solidFill>
                  <a:schemeClr val="bg1"/>
                </a:solidFill>
                <a:latin typeface="Biograph" panose="02000500000000000000" pitchFamily="50" charset="0"/>
                <a:ea typeface="Biograph" panose="02000500000000000000" pitchFamily="50" charset="0"/>
              </a:rPr>
              <a:t>Agosto 2022</a:t>
            </a:r>
          </a:p>
        </p:txBody>
      </p:sp>
      <p:pic>
        <p:nvPicPr>
          <p:cNvPr id="8" name="Imagen 7" descr="Un grupo de personas posando para la cámara con un traje de color negro&#10;&#10;Descripción generada automáticamente">
            <a:extLst>
              <a:ext uri="{FF2B5EF4-FFF2-40B4-BE49-F238E27FC236}">
                <a16:creationId xmlns:a16="http://schemas.microsoft.com/office/drawing/2014/main" id="{C7FC5B58-7F92-4E40-1147-A9630654C240}"/>
              </a:ext>
            </a:extLst>
          </p:cNvPr>
          <p:cNvPicPr>
            <a:picLocks noChangeAspect="1"/>
          </p:cNvPicPr>
          <p:nvPr/>
        </p:nvPicPr>
        <p:blipFill>
          <a:blip r:embed="rId4"/>
          <a:stretch>
            <a:fillRect/>
          </a:stretch>
        </p:blipFill>
        <p:spPr>
          <a:xfrm>
            <a:off x="5542480" y="2717660"/>
            <a:ext cx="12992329" cy="7389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5700329"/>
      </p:ext>
    </p:extLst>
  </p:cSld>
  <p:clrMapOvr>
    <a:masterClrMapping/>
  </p:clrMapOvr>
</p:sld>
</file>

<file path=ppt/theme/theme1.xml><?xml version="1.0" encoding="utf-8"?>
<a:theme xmlns:a="http://schemas.openxmlformats.org/drawingml/2006/main" name="Neutral Career Day Theme for All Kinds of Jobs by Slidesgo">
  <a:themeElements>
    <a:clrScheme name="Simple Light">
      <a:dk1>
        <a:srgbClr val="1A2C57"/>
      </a:dk1>
      <a:lt1>
        <a:srgbClr val="436AC7"/>
      </a:lt1>
      <a:dk2>
        <a:srgbClr val="B0C1E8"/>
      </a:dk2>
      <a:lt2>
        <a:srgbClr val="CA7D02"/>
      </a:lt2>
      <a:accent1>
        <a:srgbClr val="FDB849"/>
      </a:accent1>
      <a:accent2>
        <a:srgbClr val="FFFFFF"/>
      </a:accent2>
      <a:accent3>
        <a:srgbClr val="FFFFFF"/>
      </a:accent3>
      <a:accent4>
        <a:srgbClr val="FFFFFF"/>
      </a:accent4>
      <a:accent5>
        <a:srgbClr val="FFFFFF"/>
      </a:accent5>
      <a:accent6>
        <a:srgbClr val="FFFFFF"/>
      </a:accent6>
      <a:hlink>
        <a:srgbClr val="1A2C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utral Career Day Theme for All Kinds of Jobs by Slidesgo">
  <a:themeElements>
    <a:clrScheme name="Simple Light">
      <a:dk1>
        <a:srgbClr val="1A2C57"/>
      </a:dk1>
      <a:lt1>
        <a:srgbClr val="436AC7"/>
      </a:lt1>
      <a:dk2>
        <a:srgbClr val="B0C1E8"/>
      </a:dk2>
      <a:lt2>
        <a:srgbClr val="CA7D02"/>
      </a:lt2>
      <a:accent1>
        <a:srgbClr val="FDB849"/>
      </a:accent1>
      <a:accent2>
        <a:srgbClr val="FFFFFF"/>
      </a:accent2>
      <a:accent3>
        <a:srgbClr val="FFFFFF"/>
      </a:accent3>
      <a:accent4>
        <a:srgbClr val="FFFFFF"/>
      </a:accent4>
      <a:accent5>
        <a:srgbClr val="FFFFFF"/>
      </a:accent5>
      <a:accent6>
        <a:srgbClr val="FFFFFF"/>
      </a:accent6>
      <a:hlink>
        <a:srgbClr val="1A2C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FFFFFF"/>
    </a:dk1>
    <a:lt1>
      <a:srgbClr val="25284F"/>
    </a:lt1>
    <a:dk2>
      <a:srgbClr val="111224"/>
    </a:dk2>
    <a:lt2>
      <a:srgbClr val="FEDE00"/>
    </a:lt2>
    <a:accent1>
      <a:srgbClr val="FBAB18"/>
    </a:accent1>
    <a:accent2>
      <a:srgbClr val="F46833"/>
    </a:accent2>
    <a:accent3>
      <a:srgbClr val="FFFFFF"/>
    </a:accent3>
    <a:accent4>
      <a:srgbClr val="FFFFFF"/>
    </a:accent4>
    <a:accent5>
      <a:srgbClr val="FFFFFF"/>
    </a:accent5>
    <a:accent6>
      <a:srgbClr val="FFFFFF"/>
    </a:accent6>
    <a:hlink>
      <a:srgbClr val="1112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imple Light">
    <a:dk1>
      <a:srgbClr val="25418D"/>
    </a:dk1>
    <a:lt1>
      <a:srgbClr val="FFFFFF"/>
    </a:lt1>
    <a:dk2>
      <a:srgbClr val="25418D"/>
    </a:dk2>
    <a:lt2>
      <a:srgbClr val="FF8F56"/>
    </a:lt2>
    <a:accent1>
      <a:srgbClr val="F7CC5A"/>
    </a:accent1>
    <a:accent2>
      <a:srgbClr val="BCD3EC"/>
    </a:accent2>
    <a:accent3>
      <a:srgbClr val="F3DCCD"/>
    </a:accent3>
    <a:accent4>
      <a:srgbClr val="FF9C69"/>
    </a:accent4>
    <a:accent5>
      <a:srgbClr val="78A7DC"/>
    </a:accent5>
    <a:accent6>
      <a:srgbClr val="F8C41A"/>
    </a:accent6>
    <a:hlink>
      <a:srgbClr val="25418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imple Light">
    <a:dk1>
      <a:srgbClr val="FFFFFF"/>
    </a:dk1>
    <a:lt1>
      <a:srgbClr val="25284F"/>
    </a:lt1>
    <a:dk2>
      <a:srgbClr val="111224"/>
    </a:dk2>
    <a:lt2>
      <a:srgbClr val="FEDE00"/>
    </a:lt2>
    <a:accent1>
      <a:srgbClr val="FBAB18"/>
    </a:accent1>
    <a:accent2>
      <a:srgbClr val="F46833"/>
    </a:accent2>
    <a:accent3>
      <a:srgbClr val="FFFFFF"/>
    </a:accent3>
    <a:accent4>
      <a:srgbClr val="FFFFFF"/>
    </a:accent4>
    <a:accent5>
      <a:srgbClr val="FFFFFF"/>
    </a:accent5>
    <a:accent6>
      <a:srgbClr val="FFFFFF"/>
    </a:accent6>
    <a:hlink>
      <a:srgbClr val="1112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imple Light">
    <a:dk1>
      <a:srgbClr val="FFFFFF"/>
    </a:dk1>
    <a:lt1>
      <a:srgbClr val="25284F"/>
    </a:lt1>
    <a:dk2>
      <a:srgbClr val="111224"/>
    </a:dk2>
    <a:lt2>
      <a:srgbClr val="FEDE00"/>
    </a:lt2>
    <a:accent1>
      <a:srgbClr val="FBAB18"/>
    </a:accent1>
    <a:accent2>
      <a:srgbClr val="F46833"/>
    </a:accent2>
    <a:accent3>
      <a:srgbClr val="FFFFFF"/>
    </a:accent3>
    <a:accent4>
      <a:srgbClr val="FFFFFF"/>
    </a:accent4>
    <a:accent5>
      <a:srgbClr val="FFFFFF"/>
    </a:accent5>
    <a:accent6>
      <a:srgbClr val="FFFFFF"/>
    </a:accent6>
    <a:hlink>
      <a:srgbClr val="1112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imple Light">
    <a:dk1>
      <a:srgbClr val="FFFFFF"/>
    </a:dk1>
    <a:lt1>
      <a:srgbClr val="25284F"/>
    </a:lt1>
    <a:dk2>
      <a:srgbClr val="111224"/>
    </a:dk2>
    <a:lt2>
      <a:srgbClr val="FEDE00"/>
    </a:lt2>
    <a:accent1>
      <a:srgbClr val="FBAB18"/>
    </a:accent1>
    <a:accent2>
      <a:srgbClr val="F46833"/>
    </a:accent2>
    <a:accent3>
      <a:srgbClr val="FFFFFF"/>
    </a:accent3>
    <a:accent4>
      <a:srgbClr val="FFFFFF"/>
    </a:accent4>
    <a:accent5>
      <a:srgbClr val="FFFFFF"/>
    </a:accent5>
    <a:accent6>
      <a:srgbClr val="FFFFFF"/>
    </a:accent6>
    <a:hlink>
      <a:srgbClr val="1112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Simple Light">
    <a:dk1>
      <a:srgbClr val="FFFFFF"/>
    </a:dk1>
    <a:lt1>
      <a:srgbClr val="25284F"/>
    </a:lt1>
    <a:dk2>
      <a:srgbClr val="111224"/>
    </a:dk2>
    <a:lt2>
      <a:srgbClr val="FEDE00"/>
    </a:lt2>
    <a:accent1>
      <a:srgbClr val="FBAB18"/>
    </a:accent1>
    <a:accent2>
      <a:srgbClr val="F46833"/>
    </a:accent2>
    <a:accent3>
      <a:srgbClr val="FFFFFF"/>
    </a:accent3>
    <a:accent4>
      <a:srgbClr val="FFFFFF"/>
    </a:accent4>
    <a:accent5>
      <a:srgbClr val="FFFFFF"/>
    </a:accent5>
    <a:accent6>
      <a:srgbClr val="FFFFFF"/>
    </a:accent6>
    <a:hlink>
      <a:srgbClr val="1112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IGPIA - Theme 01 - Light">
    <a:dk1>
      <a:srgbClr val="737572"/>
    </a:dk1>
    <a:lt1>
      <a:srgbClr val="FFFFFF"/>
    </a:lt1>
    <a:dk2>
      <a:srgbClr val="445469"/>
    </a:dk2>
    <a:lt2>
      <a:srgbClr val="FFFFFF"/>
    </a:lt2>
    <a:accent1>
      <a:srgbClr val="229DCE"/>
    </a:accent1>
    <a:accent2>
      <a:srgbClr val="37A7B6"/>
    </a:accent2>
    <a:accent3>
      <a:srgbClr val="63C08A"/>
    </a:accent3>
    <a:accent4>
      <a:srgbClr val="8ED75E"/>
    </a:accent4>
    <a:accent5>
      <a:srgbClr val="A5E348"/>
    </a:accent5>
    <a:accent6>
      <a:srgbClr val="CAC9D0"/>
    </a:accent6>
    <a:hlink>
      <a:srgbClr val="216BA9"/>
    </a:hlink>
    <a:folHlink>
      <a:srgbClr val="1FB1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3508</Words>
  <Application>Microsoft Office PowerPoint</Application>
  <PresentationFormat>Personalizado</PresentationFormat>
  <Paragraphs>941</Paragraphs>
  <Slides>67</Slides>
  <Notes>66</Notes>
  <HiddenSlides>0</HiddenSlides>
  <MMClips>0</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67</vt:i4>
      </vt:variant>
    </vt:vector>
  </HeadingPairs>
  <TitlesOfParts>
    <vt:vector size="85" baseType="lpstr">
      <vt:lpstr>Montserrat Medium</vt:lpstr>
      <vt:lpstr>Hello</vt:lpstr>
      <vt:lpstr>Wingdings</vt:lpstr>
      <vt:lpstr>Montserrat</vt:lpstr>
      <vt:lpstr>Biograph</vt:lpstr>
      <vt:lpstr>Bahnschrift</vt:lpstr>
      <vt:lpstr>Kanit ExtraBold</vt:lpstr>
      <vt:lpstr>Copperplate Gothic Light</vt:lpstr>
      <vt:lpstr>Paytone One</vt:lpstr>
      <vt:lpstr>Poppins</vt:lpstr>
      <vt:lpstr>Raleway</vt:lpstr>
      <vt:lpstr>Montserrat Black</vt:lpstr>
      <vt:lpstr>Bebas Neue</vt:lpstr>
      <vt:lpstr>Lato Light</vt:lpstr>
      <vt:lpstr>Leto Sans</vt:lpstr>
      <vt:lpstr>Arial</vt:lpstr>
      <vt:lpstr>Neutral Career Day Theme for All Kinds of Jobs by Slidesgo</vt:lpstr>
      <vt:lpstr>1_Neutral Career Day Theme for All Kinds of Jobs by Slidesgo</vt:lpstr>
      <vt:lpstr>POA 2022 </vt:lpstr>
      <vt:lpstr>ACTIVIDADES RELEVANTES</vt:lpstr>
      <vt:lpstr>ACTIVIDADES RELEVANTES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EJECUCIÓN e INDICADORES</vt:lpstr>
      <vt:lpstr>Presentación de PowerPoint</vt:lpstr>
      <vt:lpstr>Presentación de PowerPoint</vt:lpstr>
      <vt:lpstr>Presentación de PowerPoint</vt:lpstr>
      <vt:lpstr>Presentación de PowerPoint</vt:lpstr>
      <vt:lpstr>Presentación de PowerPoint</vt:lpstr>
      <vt:lpstr>FORMACIÓN PROFESIONAL</vt:lpstr>
      <vt:lpstr>FORMACIÓN CONTINUA</vt:lpstr>
      <vt:lpstr>Presentación de PowerPoint</vt:lpstr>
      <vt:lpstr>Presentación de PowerPoint</vt:lpstr>
      <vt:lpstr>Presentación de PowerPoint</vt:lpstr>
      <vt:lpstr>FORMACIÓN INICIAL</vt:lpstr>
      <vt:lpstr>Presentación de PowerPoint</vt:lpstr>
      <vt:lpstr>Presentación de PowerPoint</vt:lpstr>
      <vt:lpstr>Presentación de PowerPoint</vt:lpstr>
      <vt:lpstr>CFP INSAFORP</vt:lpstr>
      <vt:lpstr>Presentación de PowerPoint</vt:lpstr>
      <vt:lpstr>Presentación de PowerPoint</vt:lpstr>
      <vt:lpstr>FORMACIÓN a DISTANCIA</vt:lpstr>
      <vt:lpstr>Presentación de PowerPoint</vt:lpstr>
      <vt:lpstr>Presentación de PowerPoint</vt:lpstr>
      <vt:lpstr>INVESTIGACIÓN y DESARROLLO</vt:lpstr>
      <vt:lpstr>Presentación de PowerPoint</vt:lpstr>
      <vt:lpstr>Presentación de PowerPoint</vt:lpstr>
      <vt:lpstr>MONITOREO y  EVALUACIÓN</vt:lpstr>
      <vt:lpstr>Presentación de PowerPoint</vt:lpstr>
      <vt:lpstr>ADMINISTRATIVA FINANCIERA</vt:lpstr>
      <vt:lpstr>Auditoría</vt:lpstr>
      <vt:lpstr>Presentación de PowerPoint</vt:lpstr>
      <vt:lpstr>COMUNICACIÓN  INSTITUCIONAL</vt:lpstr>
      <vt:lpstr>Presentación de PowerPoint</vt:lpstr>
      <vt:lpstr>TECNOLOGÍA de la  INFORMACIÓN</vt:lpstr>
      <vt:lpstr>Presentación de PowerPoint</vt:lpstr>
      <vt:lpstr>Presentación de PowerPoint</vt:lpstr>
      <vt:lpstr>FINANCIERA</vt:lpstr>
      <vt:lpstr>Presentación de PowerPoint</vt:lpstr>
      <vt:lpstr>RECURSOS HUMANOS  </vt:lpstr>
      <vt:lpstr>Presentación de PowerPoint</vt:lpstr>
      <vt:lpstr>ADQUISICIONES y CONTRATACIONES</vt:lpstr>
      <vt:lpstr>Presentación de PowerPoint</vt:lpstr>
      <vt:lpstr>LEGAL</vt:lpstr>
      <vt:lpstr>Presentación de PowerPoint</vt:lpstr>
      <vt:lpstr>CENTRO de ATENCIÓN y  ACCESO a la INFORMACIÓN</vt:lpstr>
      <vt:lpstr>Presentación de PowerPoint</vt:lpstr>
      <vt:lpstr>SERVICIOS GENERALES</vt:lpstr>
      <vt:lpstr>Presentación de PowerPoint</vt:lpstr>
      <vt:lpstr>PLANIFICACIÓN ESTRATÉGICA</vt:lpstr>
      <vt:lpstr>Presentación de PowerPoint</vt:lpstr>
      <vt:lpstr>Igualdad y Equidad de Género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POA 2022</dc:title>
  <dc:creator>Jorge Echegoyen</dc:creator>
  <cp:lastModifiedBy>Rosy DeLeon</cp:lastModifiedBy>
  <cp:revision>2</cp:revision>
  <dcterms:modified xsi:type="dcterms:W3CDTF">2022-11-07T19:22:20Z</dcterms:modified>
</cp:coreProperties>
</file>