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3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44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notesSlides/notesSlide51.xml" ContentType="application/vnd.openxmlformats-officedocument.presentationml.notesSlid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charts/chart9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ppt/drawings/drawing1.xml" ContentType="application/vnd.openxmlformats-officedocument.drawingml.chartshapes+xml"/>
  <Override PartName="/ppt/charts/chart10.xml" ContentType="application/vnd.openxmlformats-officedocument.drawingml.chart+xml"/>
  <Override PartName="/ppt/charts/style10.xml" ContentType="application/vnd.ms-office.chartstyle+xml"/>
  <Override PartName="/ppt/charts/colors10.xml" ContentType="application/vnd.ms-office.chartcolorstyle+xml"/>
  <Override PartName="/ppt/drawings/drawing2.xml" ContentType="application/vnd.openxmlformats-officedocument.drawingml.chartshapes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charts/chart11.xml" ContentType="application/vnd.openxmlformats-officedocument.drawingml.chart+xml"/>
  <Override PartName="/ppt/charts/style11.xml" ContentType="application/vnd.ms-office.chartstyle+xml"/>
  <Override PartName="/ppt/charts/colors11.xml" ContentType="application/vnd.ms-office.chartcolorstyle+xml"/>
  <Override PartName="/ppt/charts/chart12.xml" ContentType="application/vnd.openxmlformats-officedocument.drawingml.chart+xml"/>
  <Override PartName="/ppt/charts/style12.xml" ContentType="application/vnd.ms-office.chartstyle+xml"/>
  <Override PartName="/ppt/charts/colors12.xml" ContentType="application/vnd.ms-office.chartcolorstyle+xml"/>
  <Override PartName="/ppt/notesSlides/notesSlide54.xml" ContentType="application/vnd.openxmlformats-officedocument.presentationml.notesSlide+xml"/>
  <Override PartName="/ppt/charts/chart13.xml" ContentType="application/vnd.openxmlformats-officedocument.drawingml.chart+xml"/>
  <Override PartName="/ppt/charts/style13.xml" ContentType="application/vnd.ms-office.chartstyle+xml"/>
  <Override PartName="/ppt/charts/colors13.xml" ContentType="application/vnd.ms-office.chartcolorstyle+xml"/>
  <Override PartName="/ppt/drawings/drawing3.xml" ContentType="application/vnd.openxmlformats-officedocument.drawingml.chartshapes+xml"/>
  <Override PartName="/ppt/charts/chart14.xml" ContentType="application/vnd.openxmlformats-officedocument.drawingml.chart+xml"/>
  <Override PartName="/ppt/charts/style14.xml" ContentType="application/vnd.ms-office.chartstyle+xml"/>
  <Override PartName="/ppt/charts/colors14.xml" ContentType="application/vnd.ms-office.chartcolorstyle+xml"/>
  <Override PartName="/ppt/drawings/drawing4.xml" ContentType="application/vnd.openxmlformats-officedocument.drawingml.chartshapes+xml"/>
  <Override PartName="/ppt/charts/chart15.xml" ContentType="application/vnd.openxmlformats-officedocument.drawingml.chart+xml"/>
  <Override PartName="/ppt/charts/style15.xml" ContentType="application/vnd.ms-office.chartstyle+xml"/>
  <Override PartName="/ppt/charts/colors15.xml" ContentType="application/vnd.ms-office.chartcolorstyle+xml"/>
  <Override PartName="/ppt/charts/chart16.xml" ContentType="application/vnd.openxmlformats-officedocument.drawingml.chart+xml"/>
  <Override PartName="/ppt/charts/style16.xml" ContentType="application/vnd.ms-office.chartstyle+xml"/>
  <Override PartName="/ppt/charts/colors16.xml" ContentType="application/vnd.ms-office.chartcolorstyl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charts/chart17.xml" ContentType="application/vnd.openxmlformats-officedocument.drawingml.chart+xml"/>
  <Override PartName="/ppt/charts/style17.xml" ContentType="application/vnd.ms-office.chartstyle+xml"/>
  <Override PartName="/ppt/charts/colors17.xml" ContentType="application/vnd.ms-office.chartcolorstyle+xml"/>
  <Override PartName="/ppt/charts/chart18.xml" ContentType="application/vnd.openxmlformats-officedocument.drawingml.chart+xml"/>
  <Override PartName="/ppt/charts/style18.xml" ContentType="application/vnd.ms-office.chartstyle+xml"/>
  <Override PartName="/ppt/charts/colors18.xml" ContentType="application/vnd.ms-office.chartcolorstyle+xml"/>
  <Override PartName="/ppt/notesSlides/notesSlide57.xml" ContentType="application/vnd.openxmlformats-officedocument.presentationml.notesSlide+xml"/>
  <Override PartName="/ppt/charts/chart19.xml" ContentType="application/vnd.openxmlformats-officedocument.drawingml.chart+xml"/>
  <Override PartName="/ppt/charts/style19.xml" ContentType="application/vnd.ms-office.chartstyle+xml"/>
  <Override PartName="/ppt/charts/colors19.xml" ContentType="application/vnd.ms-office.chartcolorstyle+xml"/>
  <Override PartName="/ppt/drawings/drawing5.xml" ContentType="application/vnd.openxmlformats-officedocument.drawingml.chartshapes+xml"/>
  <Override PartName="/ppt/charts/chart20.xml" ContentType="application/vnd.openxmlformats-officedocument.drawingml.chart+xml"/>
  <Override PartName="/ppt/charts/style20.xml" ContentType="application/vnd.ms-office.chartstyle+xml"/>
  <Override PartName="/ppt/charts/colors20.xml" ContentType="application/vnd.ms-office.chartcolorstyle+xml"/>
  <Override PartName="/ppt/drawings/drawing6.xml" ContentType="application/vnd.openxmlformats-officedocument.drawingml.chartshapes+xml"/>
  <Override PartName="/ppt/charts/chart21.xml" ContentType="application/vnd.openxmlformats-officedocument.drawingml.chart+xml"/>
  <Override PartName="/ppt/charts/style21.xml" ContentType="application/vnd.ms-office.chartstyle+xml"/>
  <Override PartName="/ppt/charts/colors21.xml" ContentType="application/vnd.ms-office.chartcolorstyle+xml"/>
  <Override PartName="/ppt/charts/chart22.xml" ContentType="application/vnd.openxmlformats-officedocument.drawingml.chart+xml"/>
  <Override PartName="/ppt/charts/style22.xml" ContentType="application/vnd.ms-office.chartstyle+xml"/>
  <Override PartName="/ppt/charts/colors22.xml" ContentType="application/vnd.ms-office.chartcolorstyl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charts/chart23.xml" ContentType="application/vnd.openxmlformats-officedocument.drawingml.chart+xml"/>
  <Override PartName="/ppt/charts/style23.xml" ContentType="application/vnd.ms-office.chartstyle+xml"/>
  <Override PartName="/ppt/charts/colors23.xml" ContentType="application/vnd.ms-office.chartcolorstyle+xml"/>
  <Override PartName="/ppt/charts/chart24.xml" ContentType="application/vnd.openxmlformats-officedocument.drawingml.chart+xml"/>
  <Override PartName="/ppt/charts/style24.xml" ContentType="application/vnd.ms-office.chartstyle+xml"/>
  <Override PartName="/ppt/charts/colors24.xml" ContentType="application/vnd.ms-office.chartcolorstyle+xml"/>
  <Override PartName="/ppt/notesSlides/notesSlide60.xml" ContentType="application/vnd.openxmlformats-officedocument.presentationml.notesSlide+xml"/>
  <Override PartName="/ppt/charts/chart25.xml" ContentType="application/vnd.openxmlformats-officedocument.drawingml.chart+xml"/>
  <Override PartName="/ppt/charts/style25.xml" ContentType="application/vnd.ms-office.chartstyle+xml"/>
  <Override PartName="/ppt/charts/colors25.xml" ContentType="application/vnd.ms-office.chartcolorstyle+xml"/>
  <Override PartName="/ppt/drawings/drawing7.xml" ContentType="application/vnd.openxmlformats-officedocument.drawingml.chartshapes+xml"/>
  <Override PartName="/ppt/charts/chart26.xml" ContentType="application/vnd.openxmlformats-officedocument.drawingml.chart+xml"/>
  <Override PartName="/ppt/charts/style26.xml" ContentType="application/vnd.ms-office.chartstyle+xml"/>
  <Override PartName="/ppt/charts/colors26.xml" ContentType="application/vnd.ms-office.chartcolorstyle+xml"/>
  <Override PartName="/ppt/drawings/drawing8.xml" ContentType="application/vnd.openxmlformats-officedocument.drawingml.chartshapes+xml"/>
  <Override PartName="/ppt/charts/chart27.xml" ContentType="application/vnd.openxmlformats-officedocument.drawingml.chart+xml"/>
  <Override PartName="/ppt/charts/style27.xml" ContentType="application/vnd.ms-office.chartstyle+xml"/>
  <Override PartName="/ppt/charts/colors27.xml" ContentType="application/vnd.ms-office.chartcolorstyle+xml"/>
  <Override PartName="/ppt/charts/chart28.xml" ContentType="application/vnd.openxmlformats-officedocument.drawingml.chart+xml"/>
  <Override PartName="/ppt/charts/style28.xml" ContentType="application/vnd.ms-office.chartstyle+xml"/>
  <Override PartName="/ppt/charts/colors28.xml" ContentType="application/vnd.ms-office.chartcolorstyle+xml"/>
  <Override PartName="/ppt/notesSlides/notesSlide61.xml" ContentType="application/vnd.openxmlformats-officedocument.presentationml.notesSlide+xml"/>
  <Override PartName="/ppt/charts/chart29.xml" ContentType="application/vnd.openxmlformats-officedocument.drawingml.chart+xml"/>
  <Override PartName="/ppt/charts/style29.xml" ContentType="application/vnd.ms-office.chartstyle+xml"/>
  <Override PartName="/ppt/charts/colors29.xml" ContentType="application/vnd.ms-office.chartcolorstyle+xml"/>
  <Override PartName="/ppt/drawings/drawing9.xml" ContentType="application/vnd.openxmlformats-officedocument.drawingml.chartshapes+xml"/>
  <Override PartName="/ppt/charts/chart30.xml" ContentType="application/vnd.openxmlformats-officedocument.drawingml.chart+xml"/>
  <Override PartName="/ppt/charts/style30.xml" ContentType="application/vnd.ms-office.chartstyle+xml"/>
  <Override PartName="/ppt/charts/colors30.xml" ContentType="application/vnd.ms-office.chartcolorstyle+xml"/>
  <Override PartName="/ppt/charts/chart31.xml" ContentType="application/vnd.openxmlformats-officedocument.drawingml.chart+xml"/>
  <Override PartName="/ppt/charts/style31.xml" ContentType="application/vnd.ms-office.chartstyle+xml"/>
  <Override PartName="/ppt/charts/colors31.xml" ContentType="application/vnd.ms-office.chartcolorstyle+xml"/>
  <Override PartName="/ppt/charts/chart32.xml" ContentType="application/vnd.openxmlformats-officedocument.drawingml.chart+xml"/>
  <Override PartName="/ppt/charts/style32.xml" ContentType="application/vnd.ms-office.chartstyle+xml"/>
  <Override PartName="/ppt/charts/colors32.xml" ContentType="application/vnd.ms-office.chartcolorstyl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charts/chart33.xml" ContentType="application/vnd.openxmlformats-officedocument.drawingml.chart+xml"/>
  <Override PartName="/ppt/charts/style33.xml" ContentType="application/vnd.ms-office.chartstyle+xml"/>
  <Override PartName="/ppt/charts/colors33.xml" ContentType="application/vnd.ms-office.chartcolorstyle+xml"/>
  <Override PartName="/ppt/charts/chart34.xml" ContentType="application/vnd.openxmlformats-officedocument.drawingml.chart+xml"/>
  <Override PartName="/ppt/charts/style34.xml" ContentType="application/vnd.ms-office.chartstyle+xml"/>
  <Override PartName="/ppt/charts/colors34.xml" ContentType="application/vnd.ms-office.chartcolorstyle+xml"/>
  <Override PartName="/ppt/charts/chart35.xml" ContentType="application/vnd.openxmlformats-officedocument.drawingml.chart+xml"/>
  <Override PartName="/ppt/charts/style35.xml" ContentType="application/vnd.ms-office.chartstyle+xml"/>
  <Override PartName="/ppt/charts/colors35.xml" ContentType="application/vnd.ms-office.chartcolorstyle+xml"/>
  <Override PartName="/ppt/charts/chart36.xml" ContentType="application/vnd.openxmlformats-officedocument.drawingml.chart+xml"/>
  <Override PartName="/ppt/charts/style36.xml" ContentType="application/vnd.ms-office.chartstyle+xml"/>
  <Override PartName="/ppt/charts/colors36.xml" ContentType="application/vnd.ms-office.chartcolorstyle+xml"/>
  <Override PartName="/ppt/theme/themeOverride2.xml" ContentType="application/vnd.openxmlformats-officedocument.themeOverr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charts/chart37.xml" ContentType="application/vnd.openxmlformats-officedocument.drawingml.chart+xml"/>
  <Override PartName="/ppt/charts/style37.xml" ContentType="application/vnd.ms-office.chartstyle+xml"/>
  <Override PartName="/ppt/charts/colors37.xml" ContentType="application/vnd.ms-office.chartcolorstyle+xml"/>
  <Override PartName="/ppt/charts/chart38.xml" ContentType="application/vnd.openxmlformats-officedocument.drawingml.chart+xml"/>
  <Override PartName="/ppt/charts/style38.xml" ContentType="application/vnd.ms-office.chartstyle+xml"/>
  <Override PartName="/ppt/charts/colors38.xml" ContentType="application/vnd.ms-office.chartcolorstyle+xml"/>
  <Override PartName="/ppt/charts/chart39.xml" ContentType="application/vnd.openxmlformats-officedocument.drawingml.chart+xml"/>
  <Override PartName="/ppt/charts/style39.xml" ContentType="application/vnd.ms-office.chartstyle+xml"/>
  <Override PartName="/ppt/charts/colors39.xml" ContentType="application/vnd.ms-office.chartcolorstyl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charts/chart40.xml" ContentType="application/vnd.openxmlformats-officedocument.drawingml.chart+xml"/>
  <Override PartName="/ppt/charts/style40.xml" ContentType="application/vnd.ms-office.chartstyle+xml"/>
  <Override PartName="/ppt/charts/colors40.xml" ContentType="application/vnd.ms-office.chartcolorstyle+xml"/>
  <Override PartName="/ppt/theme/themeOverride3.xml" ContentType="application/vnd.openxmlformats-officedocument.themeOverride+xml"/>
  <Override PartName="/ppt/charts/chart41.xml" ContentType="application/vnd.openxmlformats-officedocument.drawingml.chart+xml"/>
  <Override PartName="/ppt/charts/style41.xml" ContentType="application/vnd.ms-office.chartstyle+xml"/>
  <Override PartName="/ppt/charts/colors41.xml" ContentType="application/vnd.ms-office.chartcolorstyle+xml"/>
  <Override PartName="/ppt/theme/themeOverride4.xml" ContentType="application/vnd.openxmlformats-officedocument.themeOverride+xml"/>
  <Override PartName="/ppt/charts/chart42.xml" ContentType="application/vnd.openxmlformats-officedocument.drawingml.chart+xml"/>
  <Override PartName="/ppt/charts/style42.xml" ContentType="application/vnd.ms-office.chartstyle+xml"/>
  <Override PartName="/ppt/charts/colors42.xml" ContentType="application/vnd.ms-office.chartcolorstyle+xml"/>
  <Override PartName="/ppt/theme/themeOverride5.xml" ContentType="application/vnd.openxmlformats-officedocument.themeOverride+xml"/>
  <Override PartName="/ppt/charts/chart43.xml" ContentType="application/vnd.openxmlformats-officedocument.drawingml.chart+xml"/>
  <Override PartName="/ppt/charts/style43.xml" ContentType="application/vnd.ms-office.chartstyle+xml"/>
  <Override PartName="/ppt/charts/colors43.xml" ContentType="application/vnd.ms-office.chartcolorstyle+xml"/>
  <Override PartName="/ppt/theme/themeOverride6.xml" ContentType="application/vnd.openxmlformats-officedocument.themeOverr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charts/chart44.xml" ContentType="application/vnd.openxmlformats-officedocument.drawingml.chart+xml"/>
  <Override PartName="/ppt/charts/style44.xml" ContentType="application/vnd.ms-office.chartstyle+xml"/>
  <Override PartName="/ppt/charts/colors44.xml" ContentType="application/vnd.ms-office.chartcolorstyle+xml"/>
  <Override PartName="/ppt/theme/themeOverride7.xml" ContentType="application/vnd.openxmlformats-officedocument.themeOverride+xml"/>
  <Override PartName="/ppt/drawings/drawing10.xml" ContentType="application/vnd.openxmlformats-officedocument.drawingml.chartshapes+xml"/>
  <Override PartName="/ppt/charts/chart45.xml" ContentType="application/vnd.openxmlformats-officedocument.drawingml.chart+xml"/>
  <Override PartName="/ppt/charts/style45.xml" ContentType="application/vnd.ms-office.chartstyle+xml"/>
  <Override PartName="/ppt/charts/colors45.xml" ContentType="application/vnd.ms-office.chartcolorstyle+xml"/>
  <Override PartName="/ppt/theme/themeOverride8.xml" ContentType="application/vnd.openxmlformats-officedocument.themeOverr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charts/chart46.xml" ContentType="application/vnd.openxmlformats-officedocument.drawingml.chart+xml"/>
  <Override PartName="/ppt/charts/style46.xml" ContentType="application/vnd.ms-office.chartstyle+xml"/>
  <Override PartName="/ppt/charts/colors46.xml" ContentType="application/vnd.ms-office.chartcolorstyle+xml"/>
  <Override PartName="/ppt/theme/themeOverride9.xml" ContentType="application/vnd.openxmlformats-officedocument.themeOverride+xml"/>
  <Override PartName="/ppt/charts/chart47.xml" ContentType="application/vnd.openxmlformats-officedocument.drawingml.chart+xml"/>
  <Override PartName="/ppt/charts/style47.xml" ContentType="application/vnd.ms-office.chartstyle+xml"/>
  <Override PartName="/ppt/charts/colors47.xml" ContentType="application/vnd.ms-office.chartcolorstyle+xml"/>
  <Override PartName="/ppt/theme/themeOverride10.xml" ContentType="application/vnd.openxmlformats-officedocument.themeOverride+xml"/>
  <Override PartName="/ppt/notesSlides/notesSlide73.xml" ContentType="application/vnd.openxmlformats-officedocument.presentationml.notesSlide+xml"/>
  <Override PartName="/ppt/charts/chart48.xml" ContentType="application/vnd.openxmlformats-officedocument.drawingml.chart+xml"/>
  <Override PartName="/ppt/charts/style48.xml" ContentType="application/vnd.ms-office.chartstyle+xml"/>
  <Override PartName="/ppt/charts/colors48.xml" ContentType="application/vnd.ms-office.chartcolorstyl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charts/chart49.xml" ContentType="application/vnd.openxmlformats-officedocument.drawingml.chart+xml"/>
  <Override PartName="/ppt/charts/style49.xml" ContentType="application/vnd.ms-office.chartstyle+xml"/>
  <Override PartName="/ppt/charts/colors49.xml" ContentType="application/vnd.ms-office.chartcolorstyle+xml"/>
  <Override PartName="/ppt/theme/themeOverride11.xml" ContentType="application/vnd.openxmlformats-officedocument.themeOverride+xml"/>
  <Override PartName="/ppt/charts/chart50.xml" ContentType="application/vnd.openxmlformats-officedocument.drawingml.chart+xml"/>
  <Override PartName="/ppt/charts/style50.xml" ContentType="application/vnd.ms-office.chartstyle+xml"/>
  <Override PartName="/ppt/charts/colors50.xml" ContentType="application/vnd.ms-office.chartcolorstyle+xml"/>
  <Override PartName="/ppt/theme/themeOverride12.xml" ContentType="application/vnd.openxmlformats-officedocument.themeOverride+xml"/>
  <Override PartName="/ppt/charts/chart51.xml" ContentType="application/vnd.openxmlformats-officedocument.drawingml.chart+xml"/>
  <Override PartName="/ppt/charts/style51.xml" ContentType="application/vnd.ms-office.chartstyle+xml"/>
  <Override PartName="/ppt/charts/colors51.xml" ContentType="application/vnd.ms-office.chartcolorstyle+xml"/>
  <Override PartName="/ppt/theme/themeOverride13.xml" ContentType="application/vnd.openxmlformats-officedocument.themeOverride+xml"/>
  <Override PartName="/ppt/charts/chart52.xml" ContentType="application/vnd.openxmlformats-officedocument.drawingml.chart+xml"/>
  <Override PartName="/ppt/charts/style52.xml" ContentType="application/vnd.ms-office.chartstyle+xml"/>
  <Override PartName="/ppt/charts/colors52.xml" ContentType="application/vnd.ms-office.chartcolorstyle+xml"/>
  <Override PartName="/ppt/theme/themeOverride14.xml" ContentType="application/vnd.openxmlformats-officedocument.themeOverr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charts/chart53.xml" ContentType="application/vnd.openxmlformats-officedocument.drawingml.chart+xml"/>
  <Override PartName="/ppt/charts/style53.xml" ContentType="application/vnd.ms-office.chartstyle+xml"/>
  <Override PartName="/ppt/charts/colors53.xml" ContentType="application/vnd.ms-office.chartcolorstyle+xml"/>
  <Override PartName="/ppt/theme/themeOverride15.xml" ContentType="application/vnd.openxmlformats-officedocument.themeOverride+xml"/>
  <Override PartName="/ppt/charts/chart54.xml" ContentType="application/vnd.openxmlformats-officedocument.drawingml.chart+xml"/>
  <Override PartName="/ppt/charts/style54.xml" ContentType="application/vnd.ms-office.chartstyle+xml"/>
  <Override PartName="/ppt/charts/colors54.xml" ContentType="application/vnd.ms-office.chartcolorstyle+xml"/>
  <Override PartName="/ppt/theme/themeOverride16.xml" ContentType="application/vnd.openxmlformats-officedocument.themeOverride+xml"/>
  <Override PartName="/ppt/charts/chart55.xml" ContentType="application/vnd.openxmlformats-officedocument.drawingml.chart+xml"/>
  <Override PartName="/ppt/charts/style55.xml" ContentType="application/vnd.ms-office.chartstyle+xml"/>
  <Override PartName="/ppt/charts/colors55.xml" ContentType="application/vnd.ms-office.chartcolorstyle+xml"/>
  <Override PartName="/ppt/theme/themeOverride17.xml" ContentType="application/vnd.openxmlformats-officedocument.themeOverr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charts/chart56.xml" ContentType="application/vnd.openxmlformats-officedocument.drawingml.chart+xml"/>
  <Override PartName="/ppt/charts/style56.xml" ContentType="application/vnd.ms-office.chartstyle+xml"/>
  <Override PartName="/ppt/charts/colors56.xml" ContentType="application/vnd.ms-office.chartcolorstyle+xml"/>
  <Override PartName="/ppt/theme/themeOverride18.xml" ContentType="application/vnd.openxmlformats-officedocument.themeOverride+xml"/>
  <Override PartName="/ppt/charts/chart57.xml" ContentType="application/vnd.openxmlformats-officedocument.drawingml.chart+xml"/>
  <Override PartName="/ppt/charts/style57.xml" ContentType="application/vnd.ms-office.chartstyle+xml"/>
  <Override PartName="/ppt/charts/colors57.xml" ContentType="application/vnd.ms-office.chartcolorstyle+xml"/>
  <Override PartName="/ppt/theme/themeOverride19.xml" ContentType="application/vnd.openxmlformats-officedocument.themeOverride+xml"/>
  <Override PartName="/ppt/charts/chart58.xml" ContentType="application/vnd.openxmlformats-officedocument.drawingml.chart+xml"/>
  <Override PartName="/ppt/charts/style58.xml" ContentType="application/vnd.ms-office.chartstyle+xml"/>
  <Override PartName="/ppt/charts/colors58.xml" ContentType="application/vnd.ms-office.chartcolorstyle+xml"/>
  <Override PartName="/ppt/theme/themeOverride20.xml" ContentType="application/vnd.openxmlformats-officedocument.themeOverr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charts/chart59.xml" ContentType="application/vnd.openxmlformats-officedocument.drawingml.chart+xml"/>
  <Override PartName="/ppt/charts/style59.xml" ContentType="application/vnd.ms-office.chartstyle+xml"/>
  <Override PartName="/ppt/charts/colors59.xml" ContentType="application/vnd.ms-office.chartcolorstyle+xml"/>
  <Override PartName="/ppt/theme/themeOverride21.xml" ContentType="application/vnd.openxmlformats-officedocument.themeOverride+xml"/>
  <Override PartName="/ppt/drawings/drawing11.xml" ContentType="application/vnd.openxmlformats-officedocument.drawingml.chartshapes+xml"/>
  <Override PartName="/ppt/charts/chart60.xml" ContentType="application/vnd.openxmlformats-officedocument.drawingml.chart+xml"/>
  <Override PartName="/ppt/charts/style60.xml" ContentType="application/vnd.ms-office.chartstyle+xml"/>
  <Override PartName="/ppt/charts/colors60.xml" ContentType="application/vnd.ms-office.chartcolorstyle+xml"/>
  <Override PartName="/ppt/theme/themeOverride22.xml" ContentType="application/vnd.openxmlformats-officedocument.themeOverr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charts/chart61.xml" ContentType="application/vnd.openxmlformats-officedocument.drawingml.chart+xml"/>
  <Override PartName="/ppt/charts/style61.xml" ContentType="application/vnd.ms-office.chartstyle+xml"/>
  <Override PartName="/ppt/charts/colors61.xml" ContentType="application/vnd.ms-office.chartcolorstyle+xml"/>
  <Override PartName="/ppt/theme/themeOverride23.xml" ContentType="application/vnd.openxmlformats-officedocument.themeOverride+xml"/>
  <Override PartName="/ppt/charts/chart62.xml" ContentType="application/vnd.openxmlformats-officedocument.drawingml.chart+xml"/>
  <Override PartName="/ppt/charts/style62.xml" ContentType="application/vnd.ms-office.chartstyle+xml"/>
  <Override PartName="/ppt/charts/colors62.xml" ContentType="application/vnd.ms-office.chartcolorstyle+xml"/>
  <Override PartName="/ppt/theme/themeOverride24.xml" ContentType="application/vnd.openxmlformats-officedocument.themeOverr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charts/chart63.xml" ContentType="application/vnd.openxmlformats-officedocument.drawingml.chart+xml"/>
  <Override PartName="/ppt/charts/style63.xml" ContentType="application/vnd.ms-office.chartstyle+xml"/>
  <Override PartName="/ppt/charts/colors63.xml" ContentType="application/vnd.ms-office.chartcolorstyle+xml"/>
  <Override PartName="/ppt/theme/themeOverride25.xml" ContentType="application/vnd.openxmlformats-officedocument.themeOverride+xml"/>
  <Override PartName="/ppt/charts/chart64.xml" ContentType="application/vnd.openxmlformats-officedocument.drawingml.chart+xml"/>
  <Override PartName="/ppt/charts/style64.xml" ContentType="application/vnd.ms-office.chartstyle+xml"/>
  <Override PartName="/ppt/charts/colors64.xml" ContentType="application/vnd.ms-office.chartcolorstyle+xml"/>
  <Override PartName="/ppt/theme/themeOverride26.xml" ContentType="application/vnd.openxmlformats-officedocument.themeOverride+xml"/>
  <Override PartName="/ppt/charts/chart65.xml" ContentType="application/vnd.openxmlformats-officedocument.drawingml.chart+xml"/>
  <Override PartName="/ppt/charts/style65.xml" ContentType="application/vnd.ms-office.chartstyle+xml"/>
  <Override PartName="/ppt/charts/colors65.xml" ContentType="application/vnd.ms-office.chartcolorstyle+xml"/>
  <Override PartName="/ppt/theme/themeOverride27.xml" ContentType="application/vnd.openxmlformats-officedocument.themeOverr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charts/chart66.xml" ContentType="application/vnd.openxmlformats-officedocument.drawingml.chart+xml"/>
  <Override PartName="/ppt/charts/style66.xml" ContentType="application/vnd.ms-office.chartstyle+xml"/>
  <Override PartName="/ppt/charts/colors66.xml" ContentType="application/vnd.ms-office.chartcolorstyle+xml"/>
  <Override PartName="/ppt/theme/themeOverride28.xml" ContentType="application/vnd.openxmlformats-officedocument.themeOverride+xml"/>
  <Override PartName="/ppt/charts/chart67.xml" ContentType="application/vnd.openxmlformats-officedocument.drawingml.chart+xml"/>
  <Override PartName="/ppt/charts/style67.xml" ContentType="application/vnd.ms-office.chartstyle+xml"/>
  <Override PartName="/ppt/charts/colors67.xml" ContentType="application/vnd.ms-office.chartcolorstyle+xml"/>
  <Override PartName="/ppt/theme/themeOverride29.xml" ContentType="application/vnd.openxmlformats-officedocument.themeOverride+xml"/>
  <Override PartName="/ppt/charts/chart68.xml" ContentType="application/vnd.openxmlformats-officedocument.drawingml.chart+xml"/>
  <Override PartName="/ppt/charts/style68.xml" ContentType="application/vnd.ms-office.chartstyle+xml"/>
  <Override PartName="/ppt/charts/colors68.xml" ContentType="application/vnd.ms-office.chartcolorstyle+xml"/>
  <Override PartName="/ppt/theme/themeOverride30.xml" ContentType="application/vnd.openxmlformats-officedocument.themeOverride+xml"/>
  <Override PartName="/ppt/charts/chart69.xml" ContentType="application/vnd.openxmlformats-officedocument.drawingml.chart+xml"/>
  <Override PartName="/ppt/charts/style69.xml" ContentType="application/vnd.ms-office.chartstyle+xml"/>
  <Override PartName="/ppt/charts/colors69.xml" ContentType="application/vnd.ms-office.chartcolorstyle+xml"/>
  <Override PartName="/ppt/theme/themeOverride31.xml" ContentType="application/vnd.openxmlformats-officedocument.themeOverride+xml"/>
  <Override PartName="/ppt/charts/chart70.xml" ContentType="application/vnd.openxmlformats-officedocument.drawingml.chart+xml"/>
  <Override PartName="/ppt/charts/style70.xml" ContentType="application/vnd.ms-office.chartstyle+xml"/>
  <Override PartName="/ppt/charts/colors70.xml" ContentType="application/vnd.ms-office.chartcolorstyle+xml"/>
  <Override PartName="/ppt/theme/themeOverride32.xml" ContentType="application/vnd.openxmlformats-officedocument.themeOverride+xml"/>
  <Override PartName="/ppt/notesSlides/notesSlide90.xml" ContentType="application/vnd.openxmlformats-officedocument.presentationml.notesSlide+xml"/>
  <Override PartName="/ppt/notesSlides/notesSlide91.xml" ContentType="application/vnd.openxmlformats-officedocument.presentationml.notesSlide+xml"/>
  <Override PartName="/ppt/charts/chart71.xml" ContentType="application/vnd.openxmlformats-officedocument.drawingml.chart+xml"/>
  <Override PartName="/ppt/charts/style71.xml" ContentType="application/vnd.ms-office.chartstyle+xml"/>
  <Override PartName="/ppt/charts/colors71.xml" ContentType="application/vnd.ms-office.chartcolorstyle+xml"/>
  <Override PartName="/ppt/theme/themeOverride33.xml" ContentType="application/vnd.openxmlformats-officedocument.themeOverride+xml"/>
  <Override PartName="/ppt/charts/chart72.xml" ContentType="application/vnd.openxmlformats-officedocument.drawingml.chart+xml"/>
  <Override PartName="/ppt/charts/style72.xml" ContentType="application/vnd.ms-office.chartstyle+xml"/>
  <Override PartName="/ppt/charts/colors72.xml" ContentType="application/vnd.ms-office.chartcolorstyle+xml"/>
  <Override PartName="/ppt/theme/themeOverride34.xml" ContentType="application/vnd.openxmlformats-officedocument.themeOverride+xml"/>
  <Override PartName="/ppt/notesSlides/notesSlide92.xml" ContentType="application/vnd.openxmlformats-officedocument.presentationml.notesSlide+xml"/>
  <Override PartName="/ppt/notesSlides/notesSlide93.xml" ContentType="application/vnd.openxmlformats-officedocument.presentationml.notesSlide+xml"/>
  <Override PartName="/ppt/notesSlides/notesSlide94.xml" ContentType="application/vnd.openxmlformats-officedocument.presentationml.notesSlide+xml"/>
  <Override PartName="/ppt/theme/themeOverride35.xml" ContentType="application/vnd.openxmlformats-officedocument.themeOverride+xml"/>
  <Override PartName="/ppt/notesSlides/notesSlide95.xml" ContentType="application/vnd.openxmlformats-officedocument.presentationml.notesSlide+xml"/>
  <Override PartName="/ppt/notesSlides/notesSlide96.xml" ContentType="application/vnd.openxmlformats-officedocument.presentationml.notesSlide+xml"/>
  <Override PartName="/ppt/notesSlides/notesSlide97.xml" ContentType="application/vnd.openxmlformats-officedocument.presentationml.notesSlide+xml"/>
  <Override PartName="/ppt/charts/chart73.xml" ContentType="application/vnd.openxmlformats-officedocument.drawingml.chart+xml"/>
  <Override PartName="/ppt/charts/style73.xml" ContentType="application/vnd.ms-office.chartstyle+xml"/>
  <Override PartName="/ppt/charts/colors73.xml" ContentType="application/vnd.ms-office.chartcolorstyle+xml"/>
  <Override PartName="/ppt/notesSlides/notesSlide98.xml" ContentType="application/vnd.openxmlformats-officedocument.presentationml.notesSlide+xml"/>
  <Override PartName="/ppt/notesSlides/notesSlide99.xml" ContentType="application/vnd.openxmlformats-officedocument.presentationml.notesSlide+xml"/>
  <Override PartName="/ppt/charts/chart74.xml" ContentType="application/vnd.openxmlformats-officedocument.drawingml.chart+xml"/>
  <Override PartName="/ppt/charts/style74.xml" ContentType="application/vnd.ms-office.chartstyle+xml"/>
  <Override PartName="/ppt/charts/colors74.xml" ContentType="application/vnd.ms-office.chartcolorstyle+xml"/>
  <Override PartName="/ppt/charts/chart75.xml" ContentType="application/vnd.openxmlformats-officedocument.drawingml.chart+xml"/>
  <Override PartName="/ppt/charts/style75.xml" ContentType="application/vnd.ms-office.chartstyle+xml"/>
  <Override PartName="/ppt/charts/colors75.xml" ContentType="application/vnd.ms-office.chartcolorstyle+xml"/>
  <Override PartName="/ppt/notesSlides/notesSlide10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3" r:id="rId4"/>
    <p:sldMasterId id="2147483685" r:id="rId5"/>
    <p:sldMasterId id="2147483698" r:id="rId6"/>
    <p:sldMasterId id="2147483760" r:id="rId7"/>
  </p:sldMasterIdLst>
  <p:notesMasterIdLst>
    <p:notesMasterId r:id="rId110"/>
  </p:notesMasterIdLst>
  <p:sldIdLst>
    <p:sldId id="355" r:id="rId8"/>
    <p:sldId id="258" r:id="rId9"/>
    <p:sldId id="259" r:id="rId10"/>
    <p:sldId id="257" r:id="rId11"/>
    <p:sldId id="370" r:id="rId12"/>
    <p:sldId id="597" r:id="rId13"/>
    <p:sldId id="584" r:id="rId14"/>
    <p:sldId id="371" r:id="rId15"/>
    <p:sldId id="372" r:id="rId16"/>
    <p:sldId id="373" r:id="rId17"/>
    <p:sldId id="374" r:id="rId18"/>
    <p:sldId id="375" r:id="rId19"/>
    <p:sldId id="376" r:id="rId20"/>
    <p:sldId id="378" r:id="rId21"/>
    <p:sldId id="582" r:id="rId22"/>
    <p:sldId id="379" r:id="rId23"/>
    <p:sldId id="380" r:id="rId24"/>
    <p:sldId id="391" r:id="rId25"/>
    <p:sldId id="392" r:id="rId26"/>
    <p:sldId id="386" r:id="rId27"/>
    <p:sldId id="387" r:id="rId28"/>
    <p:sldId id="388" r:id="rId29"/>
    <p:sldId id="389" r:id="rId30"/>
    <p:sldId id="390" r:id="rId31"/>
    <p:sldId id="396" r:id="rId32"/>
    <p:sldId id="397" r:id="rId33"/>
    <p:sldId id="411" r:id="rId34"/>
    <p:sldId id="412" r:id="rId35"/>
    <p:sldId id="413" r:id="rId36"/>
    <p:sldId id="417" r:id="rId37"/>
    <p:sldId id="418" r:id="rId38"/>
    <p:sldId id="415" r:id="rId39"/>
    <p:sldId id="591" r:id="rId40"/>
    <p:sldId id="590" r:id="rId41"/>
    <p:sldId id="416" r:id="rId42"/>
    <p:sldId id="414" r:id="rId43"/>
    <p:sldId id="420" r:id="rId44"/>
    <p:sldId id="422" r:id="rId45"/>
    <p:sldId id="583" r:id="rId46"/>
    <p:sldId id="419" r:id="rId47"/>
    <p:sldId id="421" r:id="rId48"/>
    <p:sldId id="309" r:id="rId49"/>
    <p:sldId id="423" r:id="rId50"/>
    <p:sldId id="424" r:id="rId51"/>
    <p:sldId id="402" r:id="rId52"/>
    <p:sldId id="403" r:id="rId53"/>
    <p:sldId id="385" r:id="rId54"/>
    <p:sldId id="405" r:id="rId55"/>
    <p:sldId id="568" r:id="rId56"/>
    <p:sldId id="310" r:id="rId57"/>
    <p:sldId id="261" r:id="rId58"/>
    <p:sldId id="281" r:id="rId59"/>
    <p:sldId id="569" r:id="rId60"/>
    <p:sldId id="313" r:id="rId61"/>
    <p:sldId id="570" r:id="rId62"/>
    <p:sldId id="571" r:id="rId63"/>
    <p:sldId id="314" r:id="rId64"/>
    <p:sldId id="573" r:id="rId65"/>
    <p:sldId id="574" r:id="rId66"/>
    <p:sldId id="315" r:id="rId67"/>
    <p:sldId id="579" r:id="rId68"/>
    <p:sldId id="580" r:id="rId69"/>
    <p:sldId id="581" r:id="rId70"/>
    <p:sldId id="316" r:id="rId71"/>
    <p:sldId id="588" r:id="rId72"/>
    <p:sldId id="317" r:id="rId73"/>
    <p:sldId id="589" r:id="rId74"/>
    <p:sldId id="318" r:id="rId75"/>
    <p:sldId id="598" r:id="rId76"/>
    <p:sldId id="311" r:id="rId77"/>
    <p:sldId id="356" r:id="rId78"/>
    <p:sldId id="367" r:id="rId79"/>
    <p:sldId id="358" r:id="rId80"/>
    <p:sldId id="394" r:id="rId81"/>
    <p:sldId id="596" r:id="rId82"/>
    <p:sldId id="359" r:id="rId83"/>
    <p:sldId id="395" r:id="rId84"/>
    <p:sldId id="600" r:id="rId85"/>
    <p:sldId id="601" r:id="rId86"/>
    <p:sldId id="360" r:id="rId87"/>
    <p:sldId id="398" r:id="rId88"/>
    <p:sldId id="361" r:id="rId89"/>
    <p:sldId id="399" r:id="rId90"/>
    <p:sldId id="362" r:id="rId91"/>
    <p:sldId id="400" r:id="rId92"/>
    <p:sldId id="363" r:id="rId93"/>
    <p:sldId id="401" r:id="rId94"/>
    <p:sldId id="364" r:id="rId95"/>
    <p:sldId id="409" r:id="rId96"/>
    <p:sldId id="365" r:id="rId97"/>
    <p:sldId id="410" r:id="rId98"/>
    <p:sldId id="366" r:id="rId99"/>
    <p:sldId id="425" r:id="rId100"/>
    <p:sldId id="594" r:id="rId101"/>
    <p:sldId id="595" r:id="rId102"/>
    <p:sldId id="312" r:id="rId103"/>
    <p:sldId id="561" r:id="rId104"/>
    <p:sldId id="564" r:id="rId105"/>
    <p:sldId id="563" r:id="rId106"/>
    <p:sldId id="265" r:id="rId107"/>
    <p:sldId id="407" r:id="rId108"/>
    <p:sldId id="592" r:id="rId109"/>
  </p:sldIdLst>
  <p:sldSz cx="24377650" cy="13716000"/>
  <p:notesSz cx="6799263" cy="9929813"/>
  <p:embeddedFontLst>
    <p:embeddedFont>
      <p:font typeface="Barlow Condensed SemiBold" panose="00000706000000000000" pitchFamily="2" charset="0"/>
      <p:bold r:id="rId111"/>
      <p:boldItalic r:id="rId112"/>
    </p:embeddedFont>
    <p:embeddedFont>
      <p:font typeface="Calibri" panose="020F0502020204030204" pitchFamily="34" charset="0"/>
      <p:regular r:id="rId113"/>
      <p:bold r:id="rId114"/>
      <p:italic r:id="rId115"/>
      <p:boldItalic r:id="rId116"/>
    </p:embeddedFont>
    <p:embeddedFont>
      <p:font typeface="Comfortaa" panose="020B0604020202020204" charset="0"/>
      <p:regular r:id="rId117"/>
      <p:bold r:id="rId118"/>
    </p:embeddedFont>
    <p:embeddedFont>
      <p:font typeface="Darker Grotesque Medium" panose="020B0604020202020204" charset="0"/>
      <p:regular r:id="rId119"/>
    </p:embeddedFont>
    <p:embeddedFont>
      <p:font typeface="Eras Demi ITC" panose="020B0805030504020804" pitchFamily="34" charset="0"/>
      <p:regular r:id="rId120"/>
    </p:embeddedFont>
    <p:embeddedFont>
      <p:font typeface="Fira Sans Extra Condensed" panose="020B0503050000020004" pitchFamily="34" charset="0"/>
      <p:regular r:id="rId121"/>
      <p:bold r:id="rId122"/>
      <p:italic r:id="rId123"/>
      <p:boldItalic r:id="rId124"/>
    </p:embeddedFont>
    <p:embeddedFont>
      <p:font typeface="Josefin Sans Light" pitchFamily="2" charset="0"/>
      <p:regular r:id="rId125"/>
      <p:bold r:id="rId126"/>
      <p:italic r:id="rId127"/>
      <p:boldItalic r:id="rId128"/>
    </p:embeddedFont>
    <p:embeddedFont>
      <p:font typeface="Josefin Sans SemiBold" pitchFamily="2" charset="0"/>
      <p:bold r:id="rId129"/>
    </p:embeddedFont>
    <p:embeddedFont>
      <p:font typeface="Lato Light" panose="020F0502020204030203" pitchFamily="34" charset="0"/>
      <p:regular r:id="rId130"/>
      <p:italic r:id="rId131"/>
    </p:embeddedFont>
    <p:embeddedFont>
      <p:font typeface="Libre Franklin" pitchFamily="2" charset="0"/>
      <p:regular r:id="rId132"/>
      <p:bold r:id="rId133"/>
      <p:italic r:id="rId134"/>
      <p:boldItalic r:id="rId135"/>
    </p:embeddedFont>
    <p:embeddedFont>
      <p:font typeface="Montserrat" panose="00000500000000000000" pitchFamily="2" charset="0"/>
      <p:regular r:id="rId136"/>
      <p:bold r:id="rId137"/>
      <p:italic r:id="rId138"/>
      <p:boldItalic r:id="rId139"/>
    </p:embeddedFont>
    <p:embeddedFont>
      <p:font typeface="Poppins" panose="00000500000000000000" pitchFamily="2" charset="0"/>
      <p:regular r:id="rId140"/>
      <p:bold r:id="rId141"/>
      <p:italic r:id="rId142"/>
      <p:boldItalic r:id="rId143"/>
    </p:embeddedFont>
    <p:embeddedFont>
      <p:font typeface="Poppins SemiBold" panose="00000700000000000000" pitchFamily="2" charset="0"/>
      <p:bold r:id="rId144"/>
      <p:boldItalic r:id="rId145"/>
    </p:embeddedFont>
    <p:embeddedFont>
      <p:font typeface="Roboto" panose="02000000000000000000" pitchFamily="2" charset="0"/>
      <p:regular r:id="rId146"/>
      <p:bold r:id="rId147"/>
      <p:italic r:id="rId148"/>
      <p:boldItalic r:id="rId149"/>
    </p:embeddedFont>
    <p:embeddedFont>
      <p:font typeface="Staatliches" pitchFamily="2" charset="0"/>
      <p:regular r:id="rId15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46645"/>
    <a:srgbClr val="DB362E"/>
    <a:srgbClr val="614F8D"/>
    <a:srgbClr val="0066B3"/>
    <a:srgbClr val="FEC00F"/>
    <a:srgbClr val="AEDDE3"/>
    <a:srgbClr val="69452F"/>
    <a:srgbClr val="000000"/>
    <a:srgbClr val="FFC000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6403E19-03AE-4C3B-A4DB-4D32A353B4FE}">
  <a:tblStyle styleId="{86403E19-03AE-4C3B-A4DB-4D32A353B4FE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6E25E649-3F16-4E02-A733-19D2CDBF48F0}" styleName="Estilo medio 3 - Énfasis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Estilo claro 1 - Acento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C083E6E3-FA7D-4D7B-A595-EF9225AFEA82}" styleName="Estilo claro 1 - Acento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36" d="100"/>
          <a:sy n="36" d="100"/>
        </p:scale>
        <p:origin x="85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font" Target="fonts/font7.fntdata"/><Relationship Id="rId21" Type="http://schemas.openxmlformats.org/officeDocument/2006/relationships/slide" Target="slides/slide14.xml"/><Relationship Id="rId42" Type="http://schemas.openxmlformats.org/officeDocument/2006/relationships/slide" Target="slides/slide35.xml"/><Relationship Id="rId63" Type="http://schemas.openxmlformats.org/officeDocument/2006/relationships/slide" Target="slides/slide56.xml"/><Relationship Id="rId84" Type="http://schemas.openxmlformats.org/officeDocument/2006/relationships/slide" Target="slides/slide77.xml"/><Relationship Id="rId138" Type="http://schemas.openxmlformats.org/officeDocument/2006/relationships/font" Target="fonts/font28.fntdata"/><Relationship Id="rId107" Type="http://schemas.openxmlformats.org/officeDocument/2006/relationships/slide" Target="slides/slide100.xml"/><Relationship Id="rId11" Type="http://schemas.openxmlformats.org/officeDocument/2006/relationships/slide" Target="slides/slide4.xml"/><Relationship Id="rId32" Type="http://schemas.openxmlformats.org/officeDocument/2006/relationships/slide" Target="slides/slide25.xml"/><Relationship Id="rId53" Type="http://schemas.openxmlformats.org/officeDocument/2006/relationships/slide" Target="slides/slide46.xml"/><Relationship Id="rId74" Type="http://schemas.openxmlformats.org/officeDocument/2006/relationships/slide" Target="slides/slide67.xml"/><Relationship Id="rId128" Type="http://schemas.openxmlformats.org/officeDocument/2006/relationships/font" Target="fonts/font18.fntdata"/><Relationship Id="rId149" Type="http://schemas.openxmlformats.org/officeDocument/2006/relationships/font" Target="fonts/font39.fntdata"/><Relationship Id="rId5" Type="http://schemas.openxmlformats.org/officeDocument/2006/relationships/slideMaster" Target="slideMasters/slideMaster2.xml"/><Relationship Id="rId95" Type="http://schemas.openxmlformats.org/officeDocument/2006/relationships/slide" Target="slides/slide88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64" Type="http://schemas.openxmlformats.org/officeDocument/2006/relationships/slide" Target="slides/slide57.xml"/><Relationship Id="rId69" Type="http://schemas.openxmlformats.org/officeDocument/2006/relationships/slide" Target="slides/slide62.xml"/><Relationship Id="rId113" Type="http://schemas.openxmlformats.org/officeDocument/2006/relationships/font" Target="fonts/font3.fntdata"/><Relationship Id="rId118" Type="http://schemas.openxmlformats.org/officeDocument/2006/relationships/font" Target="fonts/font8.fntdata"/><Relationship Id="rId134" Type="http://schemas.openxmlformats.org/officeDocument/2006/relationships/font" Target="fonts/font24.fntdata"/><Relationship Id="rId139" Type="http://schemas.openxmlformats.org/officeDocument/2006/relationships/font" Target="fonts/font29.fntdata"/><Relationship Id="rId80" Type="http://schemas.openxmlformats.org/officeDocument/2006/relationships/slide" Target="slides/slide73.xml"/><Relationship Id="rId85" Type="http://schemas.openxmlformats.org/officeDocument/2006/relationships/slide" Target="slides/slide78.xml"/><Relationship Id="rId150" Type="http://schemas.openxmlformats.org/officeDocument/2006/relationships/font" Target="fonts/font40.fntdata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59" Type="http://schemas.openxmlformats.org/officeDocument/2006/relationships/slide" Target="slides/slide52.xml"/><Relationship Id="rId103" Type="http://schemas.openxmlformats.org/officeDocument/2006/relationships/slide" Target="slides/slide96.xml"/><Relationship Id="rId108" Type="http://schemas.openxmlformats.org/officeDocument/2006/relationships/slide" Target="slides/slide101.xml"/><Relationship Id="rId124" Type="http://schemas.openxmlformats.org/officeDocument/2006/relationships/font" Target="fonts/font14.fntdata"/><Relationship Id="rId129" Type="http://schemas.openxmlformats.org/officeDocument/2006/relationships/font" Target="fonts/font19.fntdata"/><Relationship Id="rId54" Type="http://schemas.openxmlformats.org/officeDocument/2006/relationships/slide" Target="slides/slide47.xml"/><Relationship Id="rId70" Type="http://schemas.openxmlformats.org/officeDocument/2006/relationships/slide" Target="slides/slide63.xml"/><Relationship Id="rId75" Type="http://schemas.openxmlformats.org/officeDocument/2006/relationships/slide" Target="slides/slide68.xml"/><Relationship Id="rId91" Type="http://schemas.openxmlformats.org/officeDocument/2006/relationships/slide" Target="slides/slide84.xml"/><Relationship Id="rId96" Type="http://schemas.openxmlformats.org/officeDocument/2006/relationships/slide" Target="slides/slide89.xml"/><Relationship Id="rId140" Type="http://schemas.openxmlformats.org/officeDocument/2006/relationships/font" Target="fonts/font30.fntdata"/><Relationship Id="rId145" Type="http://schemas.openxmlformats.org/officeDocument/2006/relationships/font" Target="fonts/font35.fntdata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49" Type="http://schemas.openxmlformats.org/officeDocument/2006/relationships/slide" Target="slides/slide42.xml"/><Relationship Id="rId114" Type="http://schemas.openxmlformats.org/officeDocument/2006/relationships/font" Target="fonts/font4.fntdata"/><Relationship Id="rId119" Type="http://schemas.openxmlformats.org/officeDocument/2006/relationships/font" Target="fonts/font9.fntdata"/><Relationship Id="rId44" Type="http://schemas.openxmlformats.org/officeDocument/2006/relationships/slide" Target="slides/slide37.xml"/><Relationship Id="rId60" Type="http://schemas.openxmlformats.org/officeDocument/2006/relationships/slide" Target="slides/slide53.xml"/><Relationship Id="rId65" Type="http://schemas.openxmlformats.org/officeDocument/2006/relationships/slide" Target="slides/slide58.xml"/><Relationship Id="rId81" Type="http://schemas.openxmlformats.org/officeDocument/2006/relationships/slide" Target="slides/slide74.xml"/><Relationship Id="rId86" Type="http://schemas.openxmlformats.org/officeDocument/2006/relationships/slide" Target="slides/slide79.xml"/><Relationship Id="rId130" Type="http://schemas.openxmlformats.org/officeDocument/2006/relationships/font" Target="fonts/font20.fntdata"/><Relationship Id="rId135" Type="http://schemas.openxmlformats.org/officeDocument/2006/relationships/font" Target="fonts/font25.fntdata"/><Relationship Id="rId151" Type="http://schemas.openxmlformats.org/officeDocument/2006/relationships/presProps" Target="presProps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9" Type="http://schemas.openxmlformats.org/officeDocument/2006/relationships/slide" Target="slides/slide32.xml"/><Relationship Id="rId109" Type="http://schemas.openxmlformats.org/officeDocument/2006/relationships/slide" Target="slides/slide102.xml"/><Relationship Id="rId34" Type="http://schemas.openxmlformats.org/officeDocument/2006/relationships/slide" Target="slides/slide27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76" Type="http://schemas.openxmlformats.org/officeDocument/2006/relationships/slide" Target="slides/slide69.xml"/><Relationship Id="rId97" Type="http://schemas.openxmlformats.org/officeDocument/2006/relationships/slide" Target="slides/slide90.xml"/><Relationship Id="rId104" Type="http://schemas.openxmlformats.org/officeDocument/2006/relationships/slide" Target="slides/slide97.xml"/><Relationship Id="rId120" Type="http://schemas.openxmlformats.org/officeDocument/2006/relationships/font" Target="fonts/font10.fntdata"/><Relationship Id="rId125" Type="http://schemas.openxmlformats.org/officeDocument/2006/relationships/font" Target="fonts/font15.fntdata"/><Relationship Id="rId141" Type="http://schemas.openxmlformats.org/officeDocument/2006/relationships/font" Target="fonts/font31.fntdata"/><Relationship Id="rId146" Type="http://schemas.openxmlformats.org/officeDocument/2006/relationships/font" Target="fonts/font36.fntdata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64.xml"/><Relationship Id="rId92" Type="http://schemas.openxmlformats.org/officeDocument/2006/relationships/slide" Target="slides/slide85.xml"/><Relationship Id="rId2" Type="http://schemas.openxmlformats.org/officeDocument/2006/relationships/customXml" Target="../customXml/item2.xml"/><Relationship Id="rId29" Type="http://schemas.openxmlformats.org/officeDocument/2006/relationships/slide" Target="slides/slide22.xml"/><Relationship Id="rId24" Type="http://schemas.openxmlformats.org/officeDocument/2006/relationships/slide" Target="slides/slide17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66" Type="http://schemas.openxmlformats.org/officeDocument/2006/relationships/slide" Target="slides/slide59.xml"/><Relationship Id="rId87" Type="http://schemas.openxmlformats.org/officeDocument/2006/relationships/slide" Target="slides/slide80.xml"/><Relationship Id="rId110" Type="http://schemas.openxmlformats.org/officeDocument/2006/relationships/notesMaster" Target="notesMasters/notesMaster1.xml"/><Relationship Id="rId115" Type="http://schemas.openxmlformats.org/officeDocument/2006/relationships/font" Target="fonts/font5.fntdata"/><Relationship Id="rId131" Type="http://schemas.openxmlformats.org/officeDocument/2006/relationships/font" Target="fonts/font21.fntdata"/><Relationship Id="rId136" Type="http://schemas.openxmlformats.org/officeDocument/2006/relationships/font" Target="fonts/font26.fntdata"/><Relationship Id="rId61" Type="http://schemas.openxmlformats.org/officeDocument/2006/relationships/slide" Target="slides/slide54.xml"/><Relationship Id="rId82" Type="http://schemas.openxmlformats.org/officeDocument/2006/relationships/slide" Target="slides/slide75.xml"/><Relationship Id="rId152" Type="http://schemas.openxmlformats.org/officeDocument/2006/relationships/viewProps" Target="viewProps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56" Type="http://schemas.openxmlformats.org/officeDocument/2006/relationships/slide" Target="slides/slide49.xml"/><Relationship Id="rId77" Type="http://schemas.openxmlformats.org/officeDocument/2006/relationships/slide" Target="slides/slide70.xml"/><Relationship Id="rId100" Type="http://schemas.openxmlformats.org/officeDocument/2006/relationships/slide" Target="slides/slide93.xml"/><Relationship Id="rId105" Type="http://schemas.openxmlformats.org/officeDocument/2006/relationships/slide" Target="slides/slide98.xml"/><Relationship Id="rId126" Type="http://schemas.openxmlformats.org/officeDocument/2006/relationships/font" Target="fonts/font16.fntdata"/><Relationship Id="rId147" Type="http://schemas.openxmlformats.org/officeDocument/2006/relationships/font" Target="fonts/font37.fntdata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72" Type="http://schemas.openxmlformats.org/officeDocument/2006/relationships/slide" Target="slides/slide65.xml"/><Relationship Id="rId93" Type="http://schemas.openxmlformats.org/officeDocument/2006/relationships/slide" Target="slides/slide86.xml"/><Relationship Id="rId98" Type="http://schemas.openxmlformats.org/officeDocument/2006/relationships/slide" Target="slides/slide91.xml"/><Relationship Id="rId121" Type="http://schemas.openxmlformats.org/officeDocument/2006/relationships/font" Target="fonts/font11.fntdata"/><Relationship Id="rId142" Type="http://schemas.openxmlformats.org/officeDocument/2006/relationships/font" Target="fonts/font32.fntdata"/><Relationship Id="rId3" Type="http://schemas.openxmlformats.org/officeDocument/2006/relationships/customXml" Target="../customXml/item3.xml"/><Relationship Id="rId25" Type="http://schemas.openxmlformats.org/officeDocument/2006/relationships/slide" Target="slides/slide18.xml"/><Relationship Id="rId46" Type="http://schemas.openxmlformats.org/officeDocument/2006/relationships/slide" Target="slides/slide39.xml"/><Relationship Id="rId67" Type="http://schemas.openxmlformats.org/officeDocument/2006/relationships/slide" Target="slides/slide60.xml"/><Relationship Id="rId116" Type="http://schemas.openxmlformats.org/officeDocument/2006/relationships/font" Target="fonts/font6.fntdata"/><Relationship Id="rId137" Type="http://schemas.openxmlformats.org/officeDocument/2006/relationships/font" Target="fonts/font27.fntdata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62" Type="http://schemas.openxmlformats.org/officeDocument/2006/relationships/slide" Target="slides/slide55.xml"/><Relationship Id="rId83" Type="http://schemas.openxmlformats.org/officeDocument/2006/relationships/slide" Target="slides/slide76.xml"/><Relationship Id="rId88" Type="http://schemas.openxmlformats.org/officeDocument/2006/relationships/slide" Target="slides/slide81.xml"/><Relationship Id="rId111" Type="http://schemas.openxmlformats.org/officeDocument/2006/relationships/font" Target="fonts/font1.fntdata"/><Relationship Id="rId132" Type="http://schemas.openxmlformats.org/officeDocument/2006/relationships/font" Target="fonts/font22.fntdata"/><Relationship Id="rId153" Type="http://schemas.openxmlformats.org/officeDocument/2006/relationships/theme" Target="theme/theme1.xml"/><Relationship Id="rId15" Type="http://schemas.openxmlformats.org/officeDocument/2006/relationships/slide" Target="slides/slide8.xml"/><Relationship Id="rId36" Type="http://schemas.openxmlformats.org/officeDocument/2006/relationships/slide" Target="slides/slide29.xml"/><Relationship Id="rId57" Type="http://schemas.openxmlformats.org/officeDocument/2006/relationships/slide" Target="slides/slide50.xml"/><Relationship Id="rId106" Type="http://schemas.openxmlformats.org/officeDocument/2006/relationships/slide" Target="slides/slide99.xml"/><Relationship Id="rId127" Type="http://schemas.openxmlformats.org/officeDocument/2006/relationships/font" Target="fonts/font17.fntdata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52" Type="http://schemas.openxmlformats.org/officeDocument/2006/relationships/slide" Target="slides/slide45.xml"/><Relationship Id="rId73" Type="http://schemas.openxmlformats.org/officeDocument/2006/relationships/slide" Target="slides/slide66.xml"/><Relationship Id="rId78" Type="http://schemas.openxmlformats.org/officeDocument/2006/relationships/slide" Target="slides/slide71.xml"/><Relationship Id="rId94" Type="http://schemas.openxmlformats.org/officeDocument/2006/relationships/slide" Target="slides/slide87.xml"/><Relationship Id="rId99" Type="http://schemas.openxmlformats.org/officeDocument/2006/relationships/slide" Target="slides/slide92.xml"/><Relationship Id="rId101" Type="http://schemas.openxmlformats.org/officeDocument/2006/relationships/slide" Target="slides/slide94.xml"/><Relationship Id="rId122" Type="http://schemas.openxmlformats.org/officeDocument/2006/relationships/font" Target="fonts/font12.fntdata"/><Relationship Id="rId143" Type="http://schemas.openxmlformats.org/officeDocument/2006/relationships/font" Target="fonts/font33.fntdata"/><Relationship Id="rId148" Type="http://schemas.openxmlformats.org/officeDocument/2006/relationships/font" Target="fonts/font38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26" Type="http://schemas.openxmlformats.org/officeDocument/2006/relationships/slide" Target="slides/slide19.xml"/><Relationship Id="rId47" Type="http://schemas.openxmlformats.org/officeDocument/2006/relationships/slide" Target="slides/slide40.xml"/><Relationship Id="rId68" Type="http://schemas.openxmlformats.org/officeDocument/2006/relationships/slide" Target="slides/slide61.xml"/><Relationship Id="rId89" Type="http://schemas.openxmlformats.org/officeDocument/2006/relationships/slide" Target="slides/slide82.xml"/><Relationship Id="rId112" Type="http://schemas.openxmlformats.org/officeDocument/2006/relationships/font" Target="fonts/font2.fntdata"/><Relationship Id="rId133" Type="http://schemas.openxmlformats.org/officeDocument/2006/relationships/font" Target="fonts/font23.fntdata"/><Relationship Id="rId154" Type="http://schemas.openxmlformats.org/officeDocument/2006/relationships/tableStyles" Target="tableStyles.xml"/><Relationship Id="rId16" Type="http://schemas.openxmlformats.org/officeDocument/2006/relationships/slide" Target="slides/slide9.xml"/><Relationship Id="rId37" Type="http://schemas.openxmlformats.org/officeDocument/2006/relationships/slide" Target="slides/slide30.xml"/><Relationship Id="rId58" Type="http://schemas.openxmlformats.org/officeDocument/2006/relationships/slide" Target="slides/slide51.xml"/><Relationship Id="rId79" Type="http://schemas.openxmlformats.org/officeDocument/2006/relationships/slide" Target="slides/slide72.xml"/><Relationship Id="rId102" Type="http://schemas.openxmlformats.org/officeDocument/2006/relationships/slide" Target="slides/slide95.xml"/><Relationship Id="rId123" Type="http://schemas.openxmlformats.org/officeDocument/2006/relationships/font" Target="fonts/font13.fntdata"/><Relationship Id="rId144" Type="http://schemas.openxmlformats.org/officeDocument/2006/relationships/font" Target="fonts/font34.fntdata"/><Relationship Id="rId90" Type="http://schemas.openxmlformats.org/officeDocument/2006/relationships/slide" Target="slides/slide8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.xlsx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6.xlsx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7.xlsx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8.xlsx"/><Relationship Id="rId2" Type="http://schemas.microsoft.com/office/2011/relationships/chartColorStyle" Target="colors9.xml"/><Relationship Id="rId1" Type="http://schemas.microsoft.com/office/2011/relationships/chartStyle" Target="style9.xml"/><Relationship Id="rId4" Type="http://schemas.openxmlformats.org/officeDocument/2006/relationships/chartUserShapes" Target="../drawings/drawing1.xml"/></Relationships>
</file>

<file path=ppt/charts/_rels/chart1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9.xlsx"/><Relationship Id="rId2" Type="http://schemas.microsoft.com/office/2011/relationships/chartColorStyle" Target="colors10.xml"/><Relationship Id="rId1" Type="http://schemas.microsoft.com/office/2011/relationships/chartStyle" Target="style10.xml"/><Relationship Id="rId4" Type="http://schemas.openxmlformats.org/officeDocument/2006/relationships/chartUserShapes" Target="../drawings/drawing2.xml"/></Relationships>
</file>

<file path=ppt/charts/_rels/chart1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0.xlsx"/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ppt/charts/_rels/chart1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1.xlsx"/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ppt/charts/_rels/chart1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2.xlsx"/><Relationship Id="rId2" Type="http://schemas.microsoft.com/office/2011/relationships/chartColorStyle" Target="colors13.xml"/><Relationship Id="rId1" Type="http://schemas.microsoft.com/office/2011/relationships/chartStyle" Target="style13.xml"/><Relationship Id="rId4" Type="http://schemas.openxmlformats.org/officeDocument/2006/relationships/chartUserShapes" Target="../drawings/drawing3.xml"/></Relationships>
</file>

<file path=ppt/charts/_rels/chart1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3.xlsx"/><Relationship Id="rId2" Type="http://schemas.microsoft.com/office/2011/relationships/chartColorStyle" Target="colors14.xml"/><Relationship Id="rId1" Type="http://schemas.microsoft.com/office/2011/relationships/chartStyle" Target="style14.xml"/><Relationship Id="rId4" Type="http://schemas.openxmlformats.org/officeDocument/2006/relationships/chartUserShapes" Target="../drawings/drawing4.xml"/></Relationships>
</file>

<file path=ppt/charts/_rels/chart1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4.xlsx"/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ppt/charts/_rels/chart1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5.xlsx"/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ppt/charts/_rels/chart1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6.xlsx"/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ppt/charts/_rels/chart1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7.xlsx"/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ppt/charts/_rels/chart1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8.xlsx"/><Relationship Id="rId2" Type="http://schemas.microsoft.com/office/2011/relationships/chartColorStyle" Target="colors19.xml"/><Relationship Id="rId1" Type="http://schemas.microsoft.com/office/2011/relationships/chartStyle" Target="style19.xml"/><Relationship Id="rId4" Type="http://schemas.openxmlformats.org/officeDocument/2006/relationships/chartUserShapes" Target="../drawings/drawing5.xml"/></Relationships>
</file>

<file path=ppt/charts/_rels/chart2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9.xlsx"/><Relationship Id="rId2" Type="http://schemas.microsoft.com/office/2011/relationships/chartColorStyle" Target="colors20.xml"/><Relationship Id="rId1" Type="http://schemas.microsoft.com/office/2011/relationships/chartStyle" Target="style20.xml"/><Relationship Id="rId4" Type="http://schemas.openxmlformats.org/officeDocument/2006/relationships/chartUserShapes" Target="../drawings/drawing6.xml"/></Relationships>
</file>

<file path=ppt/charts/_rels/chart2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0.xlsx"/><Relationship Id="rId2" Type="http://schemas.microsoft.com/office/2011/relationships/chartColorStyle" Target="colors21.xml"/><Relationship Id="rId1" Type="http://schemas.microsoft.com/office/2011/relationships/chartStyle" Target="style21.xml"/></Relationships>
</file>

<file path=ppt/charts/_rels/chart2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1.xlsx"/><Relationship Id="rId2" Type="http://schemas.microsoft.com/office/2011/relationships/chartColorStyle" Target="colors22.xml"/><Relationship Id="rId1" Type="http://schemas.microsoft.com/office/2011/relationships/chartStyle" Target="style22.xml"/></Relationships>
</file>

<file path=ppt/charts/_rels/chart2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2.xlsx"/><Relationship Id="rId2" Type="http://schemas.microsoft.com/office/2011/relationships/chartColorStyle" Target="colors23.xml"/><Relationship Id="rId1" Type="http://schemas.microsoft.com/office/2011/relationships/chartStyle" Target="style23.xml"/></Relationships>
</file>

<file path=ppt/charts/_rels/chart2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3.xlsx"/><Relationship Id="rId2" Type="http://schemas.microsoft.com/office/2011/relationships/chartColorStyle" Target="colors24.xml"/><Relationship Id="rId1" Type="http://schemas.microsoft.com/office/2011/relationships/chartStyle" Target="style24.xml"/></Relationships>
</file>

<file path=ppt/charts/_rels/chart2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4.xlsx"/><Relationship Id="rId2" Type="http://schemas.microsoft.com/office/2011/relationships/chartColorStyle" Target="colors25.xml"/><Relationship Id="rId1" Type="http://schemas.microsoft.com/office/2011/relationships/chartStyle" Target="style25.xml"/><Relationship Id="rId4" Type="http://schemas.openxmlformats.org/officeDocument/2006/relationships/chartUserShapes" Target="../drawings/drawing7.xml"/></Relationships>
</file>

<file path=ppt/charts/_rels/chart2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5.xlsx"/><Relationship Id="rId2" Type="http://schemas.microsoft.com/office/2011/relationships/chartColorStyle" Target="colors26.xml"/><Relationship Id="rId1" Type="http://schemas.microsoft.com/office/2011/relationships/chartStyle" Target="style26.xml"/><Relationship Id="rId4" Type="http://schemas.openxmlformats.org/officeDocument/2006/relationships/chartUserShapes" Target="../drawings/drawing8.xml"/></Relationships>
</file>

<file path=ppt/charts/_rels/chart2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6.xlsx"/><Relationship Id="rId2" Type="http://schemas.microsoft.com/office/2011/relationships/chartColorStyle" Target="colors27.xml"/><Relationship Id="rId1" Type="http://schemas.microsoft.com/office/2011/relationships/chartStyle" Target="style27.xml"/></Relationships>
</file>

<file path=ppt/charts/_rels/chart2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7.xlsx"/><Relationship Id="rId2" Type="http://schemas.microsoft.com/office/2011/relationships/chartColorStyle" Target="colors28.xml"/><Relationship Id="rId1" Type="http://schemas.microsoft.com/office/2011/relationships/chartStyle" Target="style28.xml"/></Relationships>
</file>

<file path=ppt/charts/_rels/chart2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8.xlsx"/><Relationship Id="rId2" Type="http://schemas.microsoft.com/office/2011/relationships/chartColorStyle" Target="colors29.xml"/><Relationship Id="rId1" Type="http://schemas.microsoft.com/office/2011/relationships/chartStyle" Target="style29.xml"/><Relationship Id="rId4" Type="http://schemas.openxmlformats.org/officeDocument/2006/relationships/chartUserShapes" Target="../drawings/drawing9.xml"/></Relationships>
</file>

<file path=ppt/charts/_rels/chart3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9.xlsx"/><Relationship Id="rId2" Type="http://schemas.microsoft.com/office/2011/relationships/chartColorStyle" Target="colors30.xml"/><Relationship Id="rId1" Type="http://schemas.microsoft.com/office/2011/relationships/chartStyle" Target="style30.xml"/></Relationships>
</file>

<file path=ppt/charts/_rels/chart3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0.xlsx"/><Relationship Id="rId2" Type="http://schemas.microsoft.com/office/2011/relationships/chartColorStyle" Target="colors31.xml"/><Relationship Id="rId1" Type="http://schemas.microsoft.com/office/2011/relationships/chartStyle" Target="style31.xml"/></Relationships>
</file>

<file path=ppt/charts/_rels/chart3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1.xlsx"/><Relationship Id="rId2" Type="http://schemas.microsoft.com/office/2011/relationships/chartColorStyle" Target="colors32.xml"/><Relationship Id="rId1" Type="http://schemas.microsoft.com/office/2011/relationships/chartStyle" Target="style32.xml"/></Relationships>
</file>

<file path=ppt/charts/_rels/chart3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2.xlsx"/><Relationship Id="rId2" Type="http://schemas.microsoft.com/office/2011/relationships/chartColorStyle" Target="colors33.xml"/><Relationship Id="rId1" Type="http://schemas.microsoft.com/office/2011/relationships/chartStyle" Target="style33.xml"/></Relationships>
</file>

<file path=ppt/charts/_rels/chart3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3.xlsx"/><Relationship Id="rId2" Type="http://schemas.microsoft.com/office/2011/relationships/chartColorStyle" Target="colors34.xml"/><Relationship Id="rId1" Type="http://schemas.microsoft.com/office/2011/relationships/chartStyle" Target="style34.xml"/></Relationships>
</file>

<file path=ppt/charts/_rels/chart3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4.xlsx"/><Relationship Id="rId2" Type="http://schemas.microsoft.com/office/2011/relationships/chartColorStyle" Target="colors35.xml"/><Relationship Id="rId1" Type="http://schemas.microsoft.com/office/2011/relationships/chartStyle" Target="style35.xml"/></Relationships>
</file>

<file path=ppt/charts/_rels/chart3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36.xml"/><Relationship Id="rId1" Type="http://schemas.microsoft.com/office/2011/relationships/chartStyle" Target="style36.xml"/><Relationship Id="rId4" Type="http://schemas.openxmlformats.org/officeDocument/2006/relationships/package" Target="../embeddings/Microsoft_Excel_Worksheet35.xlsx"/></Relationships>
</file>

<file path=ppt/charts/_rels/chart3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6.xlsx"/><Relationship Id="rId2" Type="http://schemas.microsoft.com/office/2011/relationships/chartColorStyle" Target="colors37.xml"/><Relationship Id="rId1" Type="http://schemas.microsoft.com/office/2011/relationships/chartStyle" Target="style37.xml"/></Relationships>
</file>

<file path=ppt/charts/_rels/chart3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7.xlsx"/><Relationship Id="rId2" Type="http://schemas.microsoft.com/office/2011/relationships/chartColorStyle" Target="colors38.xml"/><Relationship Id="rId1" Type="http://schemas.microsoft.com/office/2011/relationships/chartStyle" Target="style38.xml"/></Relationships>
</file>

<file path=ppt/charts/_rels/chart3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8.xlsx"/><Relationship Id="rId2" Type="http://schemas.microsoft.com/office/2011/relationships/chartColorStyle" Target="colors39.xml"/><Relationship Id="rId1" Type="http://schemas.microsoft.com/office/2011/relationships/chartStyle" Target="style39.xml"/></Relationships>
</file>

<file path=ppt/charts/_rels/chart4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.xml"/><Relationship Id="rId2" Type="http://schemas.microsoft.com/office/2011/relationships/chartColorStyle" Target="colors40.xml"/><Relationship Id="rId1" Type="http://schemas.microsoft.com/office/2011/relationships/chartStyle" Target="style40.xml"/><Relationship Id="rId4" Type="http://schemas.openxmlformats.org/officeDocument/2006/relationships/package" Target="../embeddings/Microsoft_Excel_Worksheet39.xlsx"/></Relationships>
</file>

<file path=ppt/charts/_rels/chart4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.xml"/><Relationship Id="rId2" Type="http://schemas.microsoft.com/office/2011/relationships/chartColorStyle" Target="colors41.xml"/><Relationship Id="rId1" Type="http://schemas.microsoft.com/office/2011/relationships/chartStyle" Target="style41.xml"/><Relationship Id="rId4" Type="http://schemas.openxmlformats.org/officeDocument/2006/relationships/package" Target="../embeddings/Microsoft_Excel_Worksheet40.xlsx"/></Relationships>
</file>

<file path=ppt/charts/_rels/chart4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5.xml"/><Relationship Id="rId2" Type="http://schemas.microsoft.com/office/2011/relationships/chartColorStyle" Target="colors42.xml"/><Relationship Id="rId1" Type="http://schemas.microsoft.com/office/2011/relationships/chartStyle" Target="style42.xml"/><Relationship Id="rId4" Type="http://schemas.openxmlformats.org/officeDocument/2006/relationships/package" Target="../embeddings/Microsoft_Excel_Worksheet41.xlsx"/></Relationships>
</file>

<file path=ppt/charts/_rels/chart4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6.xml"/><Relationship Id="rId2" Type="http://schemas.microsoft.com/office/2011/relationships/chartColorStyle" Target="colors43.xml"/><Relationship Id="rId1" Type="http://schemas.microsoft.com/office/2011/relationships/chartStyle" Target="style43.xml"/><Relationship Id="rId4" Type="http://schemas.openxmlformats.org/officeDocument/2006/relationships/package" Target="../embeddings/Microsoft_Excel_Worksheet42.xlsx"/></Relationships>
</file>

<file path=ppt/charts/_rels/chart4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7.xml"/><Relationship Id="rId2" Type="http://schemas.microsoft.com/office/2011/relationships/chartColorStyle" Target="colors44.xml"/><Relationship Id="rId1" Type="http://schemas.microsoft.com/office/2011/relationships/chartStyle" Target="style44.xml"/><Relationship Id="rId5" Type="http://schemas.openxmlformats.org/officeDocument/2006/relationships/chartUserShapes" Target="../drawings/drawing10.xml"/><Relationship Id="rId4" Type="http://schemas.openxmlformats.org/officeDocument/2006/relationships/package" Target="../embeddings/Microsoft_Excel_Worksheet43.xlsx"/></Relationships>
</file>

<file path=ppt/charts/_rels/chart4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8.xml"/><Relationship Id="rId2" Type="http://schemas.microsoft.com/office/2011/relationships/chartColorStyle" Target="colors45.xml"/><Relationship Id="rId1" Type="http://schemas.microsoft.com/office/2011/relationships/chartStyle" Target="style45.xml"/><Relationship Id="rId4" Type="http://schemas.openxmlformats.org/officeDocument/2006/relationships/package" Target="../embeddings/Microsoft_Excel_Worksheet44.xlsx"/></Relationships>
</file>

<file path=ppt/charts/_rels/chart4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9.xml"/><Relationship Id="rId2" Type="http://schemas.microsoft.com/office/2011/relationships/chartColorStyle" Target="colors46.xml"/><Relationship Id="rId1" Type="http://schemas.microsoft.com/office/2011/relationships/chartStyle" Target="style46.xml"/><Relationship Id="rId4" Type="http://schemas.openxmlformats.org/officeDocument/2006/relationships/package" Target="../embeddings/Microsoft_Excel_Worksheet45.xlsx"/></Relationships>
</file>

<file path=ppt/charts/_rels/chart4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0.xml"/><Relationship Id="rId2" Type="http://schemas.microsoft.com/office/2011/relationships/chartColorStyle" Target="colors47.xml"/><Relationship Id="rId1" Type="http://schemas.microsoft.com/office/2011/relationships/chartStyle" Target="style47.xml"/><Relationship Id="rId4" Type="http://schemas.openxmlformats.org/officeDocument/2006/relationships/package" Target="../embeddings/Microsoft_Excel_Worksheet46.xlsx"/></Relationships>
</file>

<file path=ppt/charts/_rels/chart4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7.xlsx"/><Relationship Id="rId2" Type="http://schemas.microsoft.com/office/2011/relationships/chartColorStyle" Target="colors48.xml"/><Relationship Id="rId1" Type="http://schemas.microsoft.com/office/2011/relationships/chartStyle" Target="style48.xml"/></Relationships>
</file>

<file path=ppt/charts/_rels/chart4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1.xml"/><Relationship Id="rId2" Type="http://schemas.microsoft.com/office/2011/relationships/chartColorStyle" Target="colors49.xml"/><Relationship Id="rId1" Type="http://schemas.microsoft.com/office/2011/relationships/chartStyle" Target="style49.xml"/><Relationship Id="rId4" Type="http://schemas.openxmlformats.org/officeDocument/2006/relationships/package" Target="../embeddings/Microsoft_Excel_Worksheet48.xlsx"/></Relationships>
</file>

<file path=ppt/charts/_rels/chart5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2.xml"/><Relationship Id="rId2" Type="http://schemas.microsoft.com/office/2011/relationships/chartColorStyle" Target="colors50.xml"/><Relationship Id="rId1" Type="http://schemas.microsoft.com/office/2011/relationships/chartStyle" Target="style50.xml"/><Relationship Id="rId4" Type="http://schemas.openxmlformats.org/officeDocument/2006/relationships/package" Target="../embeddings/Microsoft_Excel_Worksheet49.xlsx"/></Relationships>
</file>

<file path=ppt/charts/_rels/chart5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3.xml"/><Relationship Id="rId2" Type="http://schemas.microsoft.com/office/2011/relationships/chartColorStyle" Target="colors51.xml"/><Relationship Id="rId1" Type="http://schemas.microsoft.com/office/2011/relationships/chartStyle" Target="style51.xml"/><Relationship Id="rId4" Type="http://schemas.openxmlformats.org/officeDocument/2006/relationships/package" Target="../embeddings/Microsoft_Excel_Worksheet50.xlsx"/></Relationships>
</file>

<file path=ppt/charts/_rels/chart5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4.xml"/><Relationship Id="rId2" Type="http://schemas.microsoft.com/office/2011/relationships/chartColorStyle" Target="colors52.xml"/><Relationship Id="rId1" Type="http://schemas.microsoft.com/office/2011/relationships/chartStyle" Target="style52.xml"/><Relationship Id="rId4" Type="http://schemas.openxmlformats.org/officeDocument/2006/relationships/package" Target="../embeddings/Microsoft_Excel_Worksheet51.xlsx"/></Relationships>
</file>

<file path=ppt/charts/_rels/chart5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5.xml"/><Relationship Id="rId2" Type="http://schemas.microsoft.com/office/2011/relationships/chartColorStyle" Target="colors53.xml"/><Relationship Id="rId1" Type="http://schemas.microsoft.com/office/2011/relationships/chartStyle" Target="style53.xml"/><Relationship Id="rId4" Type="http://schemas.openxmlformats.org/officeDocument/2006/relationships/package" Target="../embeddings/Microsoft_Excel_Worksheet52.xlsx"/></Relationships>
</file>

<file path=ppt/charts/_rels/chart5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6.xml"/><Relationship Id="rId2" Type="http://schemas.microsoft.com/office/2011/relationships/chartColorStyle" Target="colors54.xml"/><Relationship Id="rId1" Type="http://schemas.microsoft.com/office/2011/relationships/chartStyle" Target="style54.xml"/><Relationship Id="rId4" Type="http://schemas.openxmlformats.org/officeDocument/2006/relationships/package" Target="../embeddings/Microsoft_Excel_Worksheet53.xlsx"/></Relationships>
</file>

<file path=ppt/charts/_rels/chart5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7.xml"/><Relationship Id="rId2" Type="http://schemas.microsoft.com/office/2011/relationships/chartColorStyle" Target="colors55.xml"/><Relationship Id="rId1" Type="http://schemas.microsoft.com/office/2011/relationships/chartStyle" Target="style55.xml"/><Relationship Id="rId4" Type="http://schemas.openxmlformats.org/officeDocument/2006/relationships/package" Target="../embeddings/Microsoft_Excel_Worksheet54.xlsx"/></Relationships>
</file>

<file path=ppt/charts/_rels/chart5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8.xml"/><Relationship Id="rId2" Type="http://schemas.microsoft.com/office/2011/relationships/chartColorStyle" Target="colors56.xml"/><Relationship Id="rId1" Type="http://schemas.microsoft.com/office/2011/relationships/chartStyle" Target="style56.xml"/><Relationship Id="rId4" Type="http://schemas.openxmlformats.org/officeDocument/2006/relationships/package" Target="../embeddings/Microsoft_Excel_Worksheet55.xlsx"/></Relationships>
</file>

<file path=ppt/charts/_rels/chart5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9.xml"/><Relationship Id="rId2" Type="http://schemas.microsoft.com/office/2011/relationships/chartColorStyle" Target="colors57.xml"/><Relationship Id="rId1" Type="http://schemas.microsoft.com/office/2011/relationships/chartStyle" Target="style57.xml"/><Relationship Id="rId4" Type="http://schemas.openxmlformats.org/officeDocument/2006/relationships/package" Target="../embeddings/Microsoft_Excel_Worksheet56.xlsx"/></Relationships>
</file>

<file path=ppt/charts/_rels/chart58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0.xml"/><Relationship Id="rId2" Type="http://schemas.microsoft.com/office/2011/relationships/chartColorStyle" Target="colors58.xml"/><Relationship Id="rId1" Type="http://schemas.microsoft.com/office/2011/relationships/chartStyle" Target="style58.xml"/><Relationship Id="rId4" Type="http://schemas.openxmlformats.org/officeDocument/2006/relationships/package" Target="../embeddings/Microsoft_Excel_Worksheet57.xlsx"/></Relationships>
</file>

<file path=ppt/charts/_rels/chart5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1.xml"/><Relationship Id="rId2" Type="http://schemas.microsoft.com/office/2011/relationships/chartColorStyle" Target="colors59.xml"/><Relationship Id="rId1" Type="http://schemas.microsoft.com/office/2011/relationships/chartStyle" Target="style59.xml"/><Relationship Id="rId5" Type="http://schemas.openxmlformats.org/officeDocument/2006/relationships/chartUserShapes" Target="../drawings/drawing11.xml"/><Relationship Id="rId4" Type="http://schemas.openxmlformats.org/officeDocument/2006/relationships/package" Target="../embeddings/Microsoft_Excel_Worksheet58.xlsx"/></Relationships>
</file>

<file path=ppt/charts/_rels/chart6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2.xml"/><Relationship Id="rId2" Type="http://schemas.microsoft.com/office/2011/relationships/chartColorStyle" Target="colors60.xml"/><Relationship Id="rId1" Type="http://schemas.microsoft.com/office/2011/relationships/chartStyle" Target="style60.xml"/><Relationship Id="rId4" Type="http://schemas.openxmlformats.org/officeDocument/2006/relationships/package" Target="../embeddings/Microsoft_Excel_Worksheet59.xlsx"/></Relationships>
</file>

<file path=ppt/charts/_rels/chart6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3.xml"/><Relationship Id="rId2" Type="http://schemas.microsoft.com/office/2011/relationships/chartColorStyle" Target="colors61.xml"/><Relationship Id="rId1" Type="http://schemas.microsoft.com/office/2011/relationships/chartStyle" Target="style61.xml"/><Relationship Id="rId4" Type="http://schemas.openxmlformats.org/officeDocument/2006/relationships/package" Target="../embeddings/Microsoft_Excel_Worksheet60.xlsx"/></Relationships>
</file>

<file path=ppt/charts/_rels/chart6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4.xml"/><Relationship Id="rId2" Type="http://schemas.microsoft.com/office/2011/relationships/chartColorStyle" Target="colors62.xml"/><Relationship Id="rId1" Type="http://schemas.microsoft.com/office/2011/relationships/chartStyle" Target="style62.xml"/><Relationship Id="rId4" Type="http://schemas.openxmlformats.org/officeDocument/2006/relationships/package" Target="../embeddings/Microsoft_Excel_Worksheet61.xlsx"/></Relationships>
</file>

<file path=ppt/charts/_rels/chart6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5.xml"/><Relationship Id="rId2" Type="http://schemas.microsoft.com/office/2011/relationships/chartColorStyle" Target="colors63.xml"/><Relationship Id="rId1" Type="http://schemas.microsoft.com/office/2011/relationships/chartStyle" Target="style63.xml"/><Relationship Id="rId4" Type="http://schemas.openxmlformats.org/officeDocument/2006/relationships/package" Target="../embeddings/Microsoft_Excel_Worksheet62.xlsx"/></Relationships>
</file>

<file path=ppt/charts/_rels/chart6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6.xml"/><Relationship Id="rId2" Type="http://schemas.microsoft.com/office/2011/relationships/chartColorStyle" Target="colors64.xml"/><Relationship Id="rId1" Type="http://schemas.microsoft.com/office/2011/relationships/chartStyle" Target="style64.xml"/><Relationship Id="rId4" Type="http://schemas.openxmlformats.org/officeDocument/2006/relationships/package" Target="../embeddings/Microsoft_Excel_Worksheet63.xlsx"/></Relationships>
</file>

<file path=ppt/charts/_rels/chart6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7.xml"/><Relationship Id="rId2" Type="http://schemas.microsoft.com/office/2011/relationships/chartColorStyle" Target="colors65.xml"/><Relationship Id="rId1" Type="http://schemas.microsoft.com/office/2011/relationships/chartStyle" Target="style65.xml"/><Relationship Id="rId4" Type="http://schemas.openxmlformats.org/officeDocument/2006/relationships/package" Target="../embeddings/Microsoft_Excel_Worksheet64.xlsx"/></Relationships>
</file>

<file path=ppt/charts/_rels/chart6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8.xml"/><Relationship Id="rId2" Type="http://schemas.microsoft.com/office/2011/relationships/chartColorStyle" Target="colors66.xml"/><Relationship Id="rId1" Type="http://schemas.microsoft.com/office/2011/relationships/chartStyle" Target="style66.xml"/><Relationship Id="rId4" Type="http://schemas.openxmlformats.org/officeDocument/2006/relationships/package" Target="../embeddings/Microsoft_Excel_Worksheet65.xlsx"/></Relationships>
</file>

<file path=ppt/charts/_rels/chart6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9.xml"/><Relationship Id="rId2" Type="http://schemas.microsoft.com/office/2011/relationships/chartColorStyle" Target="colors67.xml"/><Relationship Id="rId1" Type="http://schemas.microsoft.com/office/2011/relationships/chartStyle" Target="style67.xml"/><Relationship Id="rId4" Type="http://schemas.openxmlformats.org/officeDocument/2006/relationships/package" Target="../embeddings/Microsoft_Excel_Worksheet66.xlsx"/></Relationships>
</file>

<file path=ppt/charts/_rels/chart68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0.xml"/><Relationship Id="rId2" Type="http://schemas.microsoft.com/office/2011/relationships/chartColorStyle" Target="colors68.xml"/><Relationship Id="rId1" Type="http://schemas.microsoft.com/office/2011/relationships/chartStyle" Target="style68.xml"/><Relationship Id="rId4" Type="http://schemas.openxmlformats.org/officeDocument/2006/relationships/package" Target="../embeddings/Microsoft_Excel_Worksheet67.xlsx"/></Relationships>
</file>

<file path=ppt/charts/_rels/chart6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1.xml"/><Relationship Id="rId2" Type="http://schemas.microsoft.com/office/2011/relationships/chartColorStyle" Target="colors69.xml"/><Relationship Id="rId1" Type="http://schemas.microsoft.com/office/2011/relationships/chartStyle" Target="style69.xml"/><Relationship Id="rId4" Type="http://schemas.openxmlformats.org/officeDocument/2006/relationships/package" Target="../embeddings/Microsoft_Excel_Worksheet68.xlsx"/></Relationships>
</file>

<file path=ppt/charts/_rels/chart7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2.xml"/><Relationship Id="rId2" Type="http://schemas.microsoft.com/office/2011/relationships/chartColorStyle" Target="colors70.xml"/><Relationship Id="rId1" Type="http://schemas.microsoft.com/office/2011/relationships/chartStyle" Target="style70.xml"/><Relationship Id="rId4" Type="http://schemas.openxmlformats.org/officeDocument/2006/relationships/package" Target="../embeddings/Microsoft_Excel_Worksheet69.xlsx"/></Relationships>
</file>

<file path=ppt/charts/_rels/chart7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3.xml"/><Relationship Id="rId2" Type="http://schemas.microsoft.com/office/2011/relationships/chartColorStyle" Target="colors71.xml"/><Relationship Id="rId1" Type="http://schemas.microsoft.com/office/2011/relationships/chartStyle" Target="style71.xml"/><Relationship Id="rId4" Type="http://schemas.openxmlformats.org/officeDocument/2006/relationships/package" Target="../embeddings/Microsoft_Excel_Worksheet70.xlsx"/></Relationships>
</file>

<file path=ppt/charts/_rels/chart7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4.xml"/><Relationship Id="rId2" Type="http://schemas.microsoft.com/office/2011/relationships/chartColorStyle" Target="colors72.xml"/><Relationship Id="rId1" Type="http://schemas.microsoft.com/office/2011/relationships/chartStyle" Target="style72.xml"/><Relationship Id="rId4" Type="http://schemas.openxmlformats.org/officeDocument/2006/relationships/package" Target="../embeddings/Microsoft_Excel_Worksheet71.xlsx"/></Relationships>
</file>

<file path=ppt/charts/_rels/chart7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72.xlsx"/><Relationship Id="rId2" Type="http://schemas.microsoft.com/office/2011/relationships/chartColorStyle" Target="colors73.xml"/><Relationship Id="rId1" Type="http://schemas.microsoft.com/office/2011/relationships/chartStyle" Target="style73.xml"/></Relationships>
</file>

<file path=ppt/charts/_rels/chart7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73.xlsx"/><Relationship Id="rId2" Type="http://schemas.microsoft.com/office/2011/relationships/chartColorStyle" Target="colors74.xml"/><Relationship Id="rId1" Type="http://schemas.microsoft.com/office/2011/relationships/chartStyle" Target="style74.xml"/></Relationships>
</file>

<file path=ppt/charts/_rels/chart7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74.xlsx"/><Relationship Id="rId2" Type="http://schemas.microsoft.com/office/2011/relationships/chartColorStyle" Target="colors75.xml"/><Relationship Id="rId1" Type="http://schemas.microsoft.com/office/2011/relationships/chartStyle" Target="style7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7450575079369716"/>
          <c:y val="0.12407407407407407"/>
          <c:w val="0.72549424920630279"/>
          <c:h val="0.6474085010207058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Participaciones Total </c:v>
                </c:pt>
              </c:strCache>
            </c:strRef>
          </c:tx>
          <c:spPr>
            <a:ln w="38100" cap="rnd">
              <a:solidFill>
                <a:schemeClr val="tx1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chemeClr val="tx1"/>
              </a:solidFill>
              <a:ln w="101600">
                <a:solidFill>
                  <a:schemeClr val="tx1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#,##0</c:formatCode>
                <c:ptCount val="12"/>
                <c:pt idx="0">
                  <c:v>7247</c:v>
                </c:pt>
                <c:pt idx="1">
                  <c:v>19713</c:v>
                </c:pt>
                <c:pt idx="2">
                  <c:v>22073.999999999996</c:v>
                </c:pt>
                <c:pt idx="3">
                  <c:v>18032</c:v>
                </c:pt>
                <c:pt idx="4">
                  <c:v>18234</c:v>
                </c:pt>
                <c:pt idx="5">
                  <c:v>22748</c:v>
                </c:pt>
                <c:pt idx="6">
                  <c:v>18838.999999999996</c:v>
                </c:pt>
                <c:pt idx="7">
                  <c:v>24809</c:v>
                </c:pt>
                <c:pt idx="8">
                  <c:v>28713.666666666675</c:v>
                </c:pt>
                <c:pt idx="9">
                  <c:v>30129.500000000004</c:v>
                </c:pt>
                <c:pt idx="10">
                  <c:v>25072.999999999996</c:v>
                </c:pt>
                <c:pt idx="11">
                  <c:v>15103.000000000002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795D-4404-BE9A-C2EA7039FE49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 Participaciones Total </c:v>
                </c:pt>
              </c:strCache>
            </c:strRef>
          </c:tx>
          <c:spPr>
            <a:ln w="38100" cap="rnd">
              <a:solidFill>
                <a:schemeClr val="tx2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chemeClr val="tx2"/>
              </a:solidFill>
              <a:ln w="101600">
                <a:solidFill>
                  <a:schemeClr val="tx2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#,##0</c:formatCode>
                <c:ptCount val="12"/>
                <c:pt idx="0">
                  <c:v>15558</c:v>
                </c:pt>
                <c:pt idx="1">
                  <c:v>20553</c:v>
                </c:pt>
                <c:pt idx="2">
                  <c:v>22782</c:v>
                </c:pt>
                <c:pt idx="3">
                  <c:v>25463</c:v>
                </c:pt>
                <c:pt idx="4">
                  <c:v>25072</c:v>
                </c:pt>
                <c:pt idx="5">
                  <c:v>26573</c:v>
                </c:pt>
                <c:pt idx="6">
                  <c:v>18603</c:v>
                </c:pt>
                <c:pt idx="7">
                  <c:v>15967</c:v>
                </c:pt>
                <c:pt idx="8">
                  <c:v>19307</c:v>
                </c:pt>
                <c:pt idx="9">
                  <c:v>28556</c:v>
                </c:pt>
                <c:pt idx="10">
                  <c:v>30024</c:v>
                </c:pt>
                <c:pt idx="11">
                  <c:v>17983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795D-4404-BE9A-C2EA7039FE49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Ejecución Trabajadores </c:v>
                </c:pt>
              </c:strCache>
            </c:strRef>
          </c:tx>
          <c:spPr>
            <a:ln w="38100" cap="rnd">
              <a:solidFill>
                <a:schemeClr val="accent1"/>
              </a:solidFill>
              <a:prstDash val="solid"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101600">
                <a:solidFill>
                  <a:srgbClr val="FFC000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Sheet1!$D$2:$D$13</c:f>
              <c:numCache>
                <c:formatCode>#,##0</c:formatCode>
                <c:ptCount val="12"/>
                <c:pt idx="0">
                  <c:v>5885</c:v>
                </c:pt>
                <c:pt idx="1">
                  <c:v>11592</c:v>
                </c:pt>
                <c:pt idx="2">
                  <c:v>13488</c:v>
                </c:pt>
                <c:pt idx="3">
                  <c:v>17356</c:v>
                </c:pt>
                <c:pt idx="4">
                  <c:v>17403</c:v>
                </c:pt>
                <c:pt idx="5">
                  <c:v>18858</c:v>
                </c:pt>
                <c:pt idx="6">
                  <c:v>13303</c:v>
                </c:pt>
                <c:pt idx="7">
                  <c:v>9630</c:v>
                </c:pt>
                <c:pt idx="8">
                  <c:v>14172</c:v>
                </c:pt>
                <c:pt idx="9">
                  <c:v>15511</c:v>
                </c:pt>
                <c:pt idx="10">
                  <c:v>20869</c:v>
                </c:pt>
                <c:pt idx="11">
                  <c:v>12177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795D-4404-BE9A-C2EA7039FE49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Ejecución jóvenes y personas vulnerables</c:v>
                </c:pt>
              </c:strCache>
            </c:strRef>
          </c:tx>
          <c:spPr>
            <a:ln w="38100" cap="rnd">
              <a:solidFill>
                <a:schemeClr val="bg2"/>
              </a:solidFill>
              <a:prstDash val="solid"/>
              <a:round/>
            </a:ln>
            <a:effectLst/>
          </c:spPr>
          <c:marker>
            <c:symbol val="circle"/>
            <c:size val="5"/>
            <c:spPr>
              <a:solidFill>
                <a:schemeClr val="bg2">
                  <a:lumMod val="75000"/>
                </a:schemeClr>
              </a:solidFill>
              <a:ln w="101600">
                <a:solidFill>
                  <a:schemeClr val="bg2">
                    <a:lumMod val="75000"/>
                  </a:schemeClr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Sheet1!$E$2:$E$13</c:f>
              <c:numCache>
                <c:formatCode>#,##0</c:formatCode>
                <c:ptCount val="12"/>
                <c:pt idx="0">
                  <c:v>9673</c:v>
                </c:pt>
                <c:pt idx="1">
                  <c:v>8961</c:v>
                </c:pt>
                <c:pt idx="2">
                  <c:v>9294</c:v>
                </c:pt>
                <c:pt idx="3">
                  <c:v>8107</c:v>
                </c:pt>
                <c:pt idx="4">
                  <c:v>7669</c:v>
                </c:pt>
                <c:pt idx="5">
                  <c:v>7715</c:v>
                </c:pt>
                <c:pt idx="6">
                  <c:v>5300</c:v>
                </c:pt>
                <c:pt idx="7">
                  <c:v>6337</c:v>
                </c:pt>
                <c:pt idx="8">
                  <c:v>5135</c:v>
                </c:pt>
                <c:pt idx="9">
                  <c:v>13045</c:v>
                </c:pt>
                <c:pt idx="10">
                  <c:v>9155</c:v>
                </c:pt>
                <c:pt idx="11">
                  <c:v>5806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795D-4404-BE9A-C2EA7039FE49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chemeClr val="tx2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r>
                  <a:rPr lang="es-SV" sz="1800">
                    <a:solidFill>
                      <a:schemeClr val="tx1"/>
                    </a:solidFill>
                  </a:rPr>
                  <a:t>PARTICIPACIONES</a:t>
                </a:r>
              </a:p>
            </c:rich>
          </c:tx>
          <c:layout>
            <c:manualLayout>
              <c:xMode val="edge"/>
              <c:yMode val="edge"/>
              <c:x val="0.20863221381230954"/>
              <c:y val="0.3543871391076115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chemeClr val="tx2"/>
                  </a:solidFill>
                  <a:latin typeface="Poppins SemiBold" pitchFamily="2" charset="77"/>
                  <a:ea typeface="+mn-ea"/>
                  <a:cs typeface="Poppins SemiBold" pitchFamily="2" charset="77"/>
                </a:defRPr>
              </a:pPr>
              <a:endParaRPr lang="es-SV"/>
            </a:p>
          </c:txPr>
        </c:title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000" b="1" i="0" u="none" strike="noStrike" kern="1200" baseline="0">
                <a:ln>
                  <a:noFill/>
                </a:ln>
                <a:solidFill>
                  <a:schemeClr val="tx1">
                    <a:alpha val="85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</c:dTable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7520387906672011"/>
          <c:y val="0.15862527618044994"/>
          <c:w val="0.72479612093327983"/>
          <c:h val="0.61470918797415008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Inversión Total</c:v>
                </c:pt>
              </c:strCache>
            </c:strRef>
          </c:tx>
          <c:spPr>
            <a:ln w="38100" cap="rnd">
              <a:solidFill>
                <a:schemeClr val="tx1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chemeClr val="tx1"/>
              </a:solidFill>
              <a:ln w="101600">
                <a:solidFill>
                  <a:schemeClr val="tx1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0.00</c:formatCode>
                <c:ptCount val="12"/>
                <c:pt idx="0">
                  <c:v>1.8095235163993986</c:v>
                </c:pt>
                <c:pt idx="1">
                  <c:v>2.7378012689878535</c:v>
                </c:pt>
                <c:pt idx="2">
                  <c:v>2.8980075113749879</c:v>
                </c:pt>
                <c:pt idx="3">
                  <c:v>3.0086929994604033</c:v>
                </c:pt>
                <c:pt idx="4">
                  <c:v>2.9107083712604029</c:v>
                </c:pt>
                <c:pt idx="5">
                  <c:v>3.1138492162604039</c:v>
                </c:pt>
                <c:pt idx="6">
                  <c:v>3.0241727286666689</c:v>
                </c:pt>
                <c:pt idx="7">
                  <c:v>3.4045653520872676</c:v>
                </c:pt>
                <c:pt idx="8">
                  <c:v>4.2143305395708683</c:v>
                </c:pt>
                <c:pt idx="9">
                  <c:v>4.6565887580696019</c:v>
                </c:pt>
                <c:pt idx="10">
                  <c:v>3.8208958579270011</c:v>
                </c:pt>
                <c:pt idx="11">
                  <c:v>2.2036208992792012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795D-4404-BE9A-C2EA7039FE49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 Inversión Total </c:v>
                </c:pt>
              </c:strCache>
            </c:strRef>
          </c:tx>
          <c:spPr>
            <a:ln w="38100" cap="rnd">
              <a:solidFill>
                <a:schemeClr val="tx2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chemeClr val="tx2"/>
              </a:solidFill>
              <a:ln w="101600">
                <a:solidFill>
                  <a:schemeClr val="tx2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0.00</c:formatCode>
                <c:ptCount val="12"/>
                <c:pt idx="0">
                  <c:v>1.9448494259999998</c:v>
                </c:pt>
                <c:pt idx="1">
                  <c:v>2.7360130900000006</c:v>
                </c:pt>
                <c:pt idx="2">
                  <c:v>2.9476359712571427</c:v>
                </c:pt>
                <c:pt idx="3">
                  <c:v>2.9890051899999999</c:v>
                </c:pt>
                <c:pt idx="4">
                  <c:v>2.7939727200000006</c:v>
                </c:pt>
                <c:pt idx="5">
                  <c:v>2.8871782700000006</c:v>
                </c:pt>
                <c:pt idx="6">
                  <c:v>2.1063266270000001</c:v>
                </c:pt>
                <c:pt idx="7">
                  <c:v>2.0013624671999999</c:v>
                </c:pt>
                <c:pt idx="8">
                  <c:v>2.5448561280796462</c:v>
                </c:pt>
                <c:pt idx="9">
                  <c:v>3.0801217299999997</c:v>
                </c:pt>
                <c:pt idx="10">
                  <c:v>3.447585515206951</c:v>
                </c:pt>
                <c:pt idx="11">
                  <c:v>1.8112175985908685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795D-4404-BE9A-C2EA7039FE49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Ejecución Trabajadores </c:v>
                </c:pt>
              </c:strCache>
            </c:strRef>
          </c:tx>
          <c:spPr>
            <a:ln w="38100" cap="rnd">
              <a:solidFill>
                <a:schemeClr val="accent1"/>
              </a:solidFill>
              <a:prstDash val="solid"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101600">
                <a:solidFill>
                  <a:srgbClr val="FFC000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Sheet1!$D$2:$D$13</c:f>
              <c:numCache>
                <c:formatCode>0.00</c:formatCode>
                <c:ptCount val="12"/>
                <c:pt idx="0">
                  <c:v>0.57180126000000009</c:v>
                </c:pt>
                <c:pt idx="1">
                  <c:v>1.1270834300000003</c:v>
                </c:pt>
                <c:pt idx="2">
                  <c:v>1.2241539900000002</c:v>
                </c:pt>
                <c:pt idx="3">
                  <c:v>1.5722754099999998</c:v>
                </c:pt>
                <c:pt idx="4">
                  <c:v>1.4649008699999999</c:v>
                </c:pt>
                <c:pt idx="5">
                  <c:v>1.5090410600000002</c:v>
                </c:pt>
                <c:pt idx="6">
                  <c:v>1.1177940699999998</c:v>
                </c:pt>
                <c:pt idx="7">
                  <c:v>0.66716715719999997</c:v>
                </c:pt>
                <c:pt idx="8">
                  <c:v>0.97220788999999985</c:v>
                </c:pt>
                <c:pt idx="9">
                  <c:v>1.1650626799999999</c:v>
                </c:pt>
                <c:pt idx="10">
                  <c:v>1.4767481700000005</c:v>
                </c:pt>
                <c:pt idx="11">
                  <c:v>0.53721857859086797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795D-4404-BE9A-C2EA7039FE49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Ejecución jóvenes y personas vulnerables</c:v>
                </c:pt>
              </c:strCache>
            </c:strRef>
          </c:tx>
          <c:spPr>
            <a:ln w="38100" cap="rnd">
              <a:solidFill>
                <a:schemeClr val="bg2"/>
              </a:solidFill>
              <a:prstDash val="solid"/>
              <a:round/>
            </a:ln>
            <a:effectLst/>
          </c:spPr>
          <c:marker>
            <c:symbol val="circle"/>
            <c:size val="5"/>
            <c:spPr>
              <a:solidFill>
                <a:schemeClr val="bg2">
                  <a:lumMod val="75000"/>
                </a:schemeClr>
              </a:solidFill>
              <a:ln w="101600">
                <a:solidFill>
                  <a:schemeClr val="bg2">
                    <a:lumMod val="75000"/>
                  </a:schemeClr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Sheet1!$E$2:$E$13</c:f>
              <c:numCache>
                <c:formatCode>0.00</c:formatCode>
                <c:ptCount val="12"/>
                <c:pt idx="0">
                  <c:v>1.373048166</c:v>
                </c:pt>
                <c:pt idx="1">
                  <c:v>1.60892966</c:v>
                </c:pt>
                <c:pt idx="2">
                  <c:v>1.7234819812571427</c:v>
                </c:pt>
                <c:pt idx="3">
                  <c:v>1.4167297800000003</c:v>
                </c:pt>
                <c:pt idx="4">
                  <c:v>1.3290718500000003</c:v>
                </c:pt>
                <c:pt idx="5">
                  <c:v>1.3781372100000004</c:v>
                </c:pt>
                <c:pt idx="6">
                  <c:v>0.98853255700000031</c:v>
                </c:pt>
                <c:pt idx="7">
                  <c:v>1.3341953100000001</c:v>
                </c:pt>
                <c:pt idx="8">
                  <c:v>1.572648238079646</c:v>
                </c:pt>
                <c:pt idx="9">
                  <c:v>1.9150590499999995</c:v>
                </c:pt>
                <c:pt idx="10">
                  <c:v>1.9708373452069505</c:v>
                </c:pt>
                <c:pt idx="11">
                  <c:v>1.27399902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795D-4404-BE9A-C2EA7039FE49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chemeClr val="tx2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r>
                  <a:rPr lang="es-SV" b="0">
                    <a:solidFill>
                      <a:schemeClr val="tx1"/>
                    </a:solidFill>
                  </a:rPr>
                  <a:t>INVERSIÓN $USD</a:t>
                </a:r>
              </a:p>
            </c:rich>
          </c:tx>
          <c:layout>
            <c:manualLayout>
              <c:xMode val="edge"/>
              <c:yMode val="edge"/>
              <c:x val="0.21327815952456936"/>
              <c:y val="0.39534970530947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chemeClr val="tx2"/>
                  </a:solidFill>
                  <a:latin typeface="Poppins SemiBold" pitchFamily="2" charset="77"/>
                  <a:ea typeface="+mn-ea"/>
                  <a:cs typeface="Poppins SemiBold" pitchFamily="2" charset="77"/>
                </a:defRPr>
              </a:pPr>
              <a:endParaRPr lang="es-SV"/>
            </a:p>
          </c:txPr>
        </c:title>
        <c:numFmt formatCode="0.0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000" b="1" i="0" u="none" strike="noStrike" kern="1200" baseline="0">
                <a:ln>
                  <a:noFill/>
                </a:ln>
                <a:solidFill>
                  <a:schemeClr val="tx1">
                    <a:alpha val="85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</c:dTable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0623969449183213"/>
          <c:y val="2.6983526641061059E-2"/>
          <c:w val="0.58752061101633579"/>
          <c:h val="0.78170124278763531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3"/>
            </a:solidFill>
            <a:ln w="38100"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chemeClr val="bg2"/>
              </a:solidFill>
              <a:ln w="38100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78F5-4FD5-A354-C382049258EC}"/>
              </c:ext>
            </c:extLst>
          </c:dPt>
          <c:dPt>
            <c:idx val="1"/>
            <c:bubble3D val="0"/>
            <c:spPr>
              <a:solidFill>
                <a:schemeClr val="tx2"/>
              </a:solidFill>
              <a:ln w="38100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78F5-4FD5-A354-C382049258EC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38100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78F5-4FD5-A354-C382049258EC}"/>
              </c:ext>
            </c:extLst>
          </c:dPt>
          <c:dPt>
            <c:idx val="3"/>
            <c:bubble3D val="0"/>
            <c:spPr>
              <a:solidFill>
                <a:schemeClr val="accent3"/>
              </a:solidFill>
              <a:ln w="38100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78F5-4FD5-A354-C382049258EC}"/>
              </c:ext>
            </c:extLst>
          </c:dPt>
          <c:dLbls>
            <c:dLbl>
              <c:idx val="0"/>
              <c:layout>
                <c:manualLayout>
                  <c:x val="-0.14078014434104602"/>
                  <c:y val="-1.6278578089971817E-2"/>
                </c:manualLayout>
              </c:layout>
              <c:tx>
                <c:rich>
                  <a:bodyPr/>
                  <a:lstStyle/>
                  <a:p>
                    <a:fld id="{2E634F23-9F09-4C6B-A317-37C6D07065C1}" type="VALUE">
                      <a:rPr lang="en-US"/>
                      <a:pPr/>
                      <a:t>[VALOR]</a:t>
                    </a:fld>
                    <a:r>
                      <a:rPr lang="en-US" baseline="0"/>
                      <a:t> </a:t>
                    </a:r>
                  </a:p>
                  <a:p>
                    <a:fld id="{18E7DC2A-3763-4629-BCAF-D73ED2D3742F}" type="PERCENTAGE">
                      <a:rPr lang="en-US" baseline="0" smtClean="0"/>
                      <a:pPr/>
                      <a:t>[PORCENTAJE]</a:t>
                    </a:fld>
                    <a:endParaRPr lang="es-SV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78F5-4FD5-A354-C382049258EC}"/>
                </c:ext>
              </c:extLst>
            </c:dLbl>
            <c:dLbl>
              <c:idx val="1"/>
              <c:layout>
                <c:manualLayout>
                  <c:x val="0.13032518429926992"/>
                  <c:y val="-6.8179489913724078E-2"/>
                </c:manualLayout>
              </c:layout>
              <c:tx>
                <c:rich>
                  <a:bodyPr/>
                  <a:lstStyle/>
                  <a:p>
                    <a:fld id="{787561DF-59F0-4477-A428-5256B06E092F}" type="VALUE">
                      <a:rPr lang="en-US" smtClean="0"/>
                      <a:pPr/>
                      <a:t>[VALOR]</a:t>
                    </a:fld>
                    <a:endParaRPr lang="en-US"/>
                  </a:p>
                  <a:p>
                    <a:r>
                      <a:rPr lang="en-US" baseline="0"/>
                      <a:t> </a:t>
                    </a:r>
                    <a:fld id="{AA497358-F9C0-487F-9930-9D111860ACB7}" type="PERCENTAGE">
                      <a:rPr lang="en-US" baseline="0"/>
                      <a:pPr/>
                      <a:t>[PORCENTAJE]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78F5-4FD5-A354-C382049258EC}"/>
                </c:ext>
              </c:extLst>
            </c:dLbl>
            <c:dLbl>
              <c:idx val="2"/>
              <c:layout>
                <c:manualLayout>
                  <c:x val="0.16020332867218903"/>
                  <c:y val="0.11575162742017304"/>
                </c:manualLayout>
              </c:layout>
              <c:tx>
                <c:rich>
                  <a:bodyPr/>
                  <a:lstStyle/>
                  <a:p>
                    <a:fld id="{633FD60F-F739-48AD-9725-F848A7182D19}" type="VALUE">
                      <a:rPr lang="en-US" smtClean="0"/>
                      <a:pPr/>
                      <a:t>[VALOR]</a:t>
                    </a:fld>
                    <a:endParaRPr lang="en-US"/>
                  </a:p>
                  <a:p>
                    <a:r>
                      <a:rPr lang="en-US" baseline="0"/>
                      <a:t> </a:t>
                    </a:r>
                    <a:fld id="{D91714A6-B011-4C68-9E18-97B188618112}" type="PERCENTAGE">
                      <a:rPr lang="en-US" baseline="0"/>
                      <a:pPr/>
                      <a:t>[PORCENTAJE]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78F5-4FD5-A354-C382049258E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latin typeface="Comfortaa" panose="020B0604020202020204" charset="0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Sheet1!$A$2:$A$4</c:f>
              <c:strCache>
                <c:ptCount val="3"/>
                <c:pt idx="0">
                  <c:v>Presencial</c:v>
                </c:pt>
                <c:pt idx="1">
                  <c:v>Virtual </c:v>
                </c:pt>
                <c:pt idx="2">
                  <c:v>Herramientas Tecnológicas</c:v>
                </c:pt>
              </c:strCache>
            </c:strRef>
          </c:cat>
          <c:val>
            <c:numRef>
              <c:f>Sheet1!$B$2:$B$4</c:f>
              <c:numCache>
                <c:formatCode>#,##0</c:formatCode>
                <c:ptCount val="3"/>
                <c:pt idx="0">
                  <c:v>120182</c:v>
                </c:pt>
                <c:pt idx="1">
                  <c:v>20701</c:v>
                </c:pt>
                <c:pt idx="2">
                  <c:v>125558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78F5-4FD5-A354-C382049258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225"/>
        <c:holeSize val="75"/>
      </c:doughnutChart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lang="es-SV"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Open Sans Light" panose="020B0306030504020204" pitchFamily="34" charset="0"/>
                <a:cs typeface="Baloo 2" panose="03080502040302020200" pitchFamily="66" charset="0"/>
              </a:defRPr>
            </a:pPr>
            <a:endParaRPr lang="es-SV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lang="es-SV"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Open Sans Light" panose="020B0306030504020204" pitchFamily="34" charset="0"/>
                <a:cs typeface="Baloo 2" panose="03080502040302020200" pitchFamily="66" charset="0"/>
              </a:defRPr>
            </a:pPr>
            <a:endParaRPr lang="es-SV"/>
          </a:p>
        </c:txPr>
      </c:legendEntry>
      <c:legendEntry>
        <c:idx val="2"/>
        <c:txPr>
          <a:bodyPr rot="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Baloo 2" panose="03080502040302020200" pitchFamily="66" charset="0"/>
              </a:defRPr>
            </a:pPr>
            <a:endParaRPr lang="es-SV"/>
          </a:p>
        </c:txPr>
      </c:legendEntry>
      <c:layout>
        <c:manualLayout>
          <c:xMode val="edge"/>
          <c:yMode val="edge"/>
          <c:x val="0"/>
          <c:y val="0.91207128313890784"/>
          <c:w val="1"/>
          <c:h val="8.792871686109210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00" b="0" i="0" u="none" strike="noStrike" kern="1200" baseline="0">
              <a:solidFill>
                <a:schemeClr val="tx2"/>
              </a:solidFill>
              <a:latin typeface="Josefin Sans Light" pitchFamily="2" charset="0"/>
              <a:ea typeface="+mn-ea"/>
              <a:cs typeface="Baloo 2" panose="03080502040302020200" pitchFamily="66" charset="0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0623969449183213"/>
          <c:y val="2.541789923868594E-2"/>
          <c:w val="0.58752061101633579"/>
          <c:h val="0.78170124278763531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 w="38100"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chemeClr val="bg2"/>
              </a:solidFill>
              <a:ln w="38100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2A39-4953-8005-888C157DAAF8}"/>
              </c:ext>
            </c:extLst>
          </c:dPt>
          <c:dPt>
            <c:idx val="1"/>
            <c:bubble3D val="0"/>
            <c:spPr>
              <a:solidFill>
                <a:schemeClr val="tx2"/>
              </a:solidFill>
              <a:ln w="38100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2A39-4953-8005-888C157DAAF8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38100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2A39-4953-8005-888C157DAAF8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4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4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 w="38100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2A39-4953-8005-888C157DAAF8}"/>
              </c:ext>
            </c:extLst>
          </c:dPt>
          <c:dLbls>
            <c:dLbl>
              <c:idx val="0"/>
              <c:layout>
                <c:manualLayout>
                  <c:x val="-8.9942324363008877E-2"/>
                  <c:y val="-0.1399631448843926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$</a:t>
                    </a:r>
                    <a:fld id="{2E634F23-9F09-4C6B-A317-37C6D07065C1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</a:p>
                  <a:p>
                    <a:fld id="{18E7DC2A-3763-4629-BCAF-D73ED2D3742F}" type="PERCENTAGE">
                      <a:rPr lang="en-US" baseline="0" smtClean="0"/>
                      <a:pPr/>
                      <a:t>[PORCENTAJE]</a:t>
                    </a:fld>
                    <a:endParaRPr lang="es-SV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2157757061855842"/>
                      <c:h val="0.12236943776963925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2A39-4953-8005-888C157DAAF8}"/>
                </c:ext>
              </c:extLst>
            </c:dLbl>
            <c:dLbl>
              <c:idx val="1"/>
              <c:layout>
                <c:manualLayout>
                  <c:x val="0.17386358203434668"/>
                  <c:y val="-2.1210676247484531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$</a:t>
                    </a:r>
                    <a:fld id="{787561DF-59F0-4477-A428-5256B06E092F}" type="VALUE">
                      <a:rPr lang="en-US" smtClean="0"/>
                      <a:pPr/>
                      <a:t>[VALOR]</a:t>
                    </a:fld>
                    <a:endParaRPr lang="en-US"/>
                  </a:p>
                  <a:p>
                    <a:r>
                      <a:rPr lang="en-US" baseline="0"/>
                      <a:t> </a:t>
                    </a:r>
                    <a:fld id="{AA497358-F9C0-487F-9930-9D111860ACB7}" type="PERCENTAGE">
                      <a:rPr lang="en-US" baseline="0"/>
                      <a:pPr/>
                      <a:t>[PORCENTAJE]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2A39-4953-8005-888C157DAAF8}"/>
                </c:ext>
              </c:extLst>
            </c:dLbl>
            <c:dLbl>
              <c:idx val="2"/>
              <c:layout>
                <c:manualLayout>
                  <c:x val="0.13549234617390232"/>
                  <c:y val="9.3832858056521362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$</a:t>
                    </a:r>
                    <a:fld id="{633FD60F-F739-48AD-9725-F848A7182D19}" type="VALUE">
                      <a:rPr lang="en-US" smtClean="0"/>
                      <a:pPr/>
                      <a:t>[VALOR]</a:t>
                    </a:fld>
                    <a:endParaRPr lang="en-US"/>
                  </a:p>
                  <a:p>
                    <a:r>
                      <a:rPr lang="en-US" baseline="0"/>
                      <a:t> </a:t>
                    </a:r>
                    <a:fld id="{D91714A6-B011-4C68-9E18-97B188618112}" type="PERCENTAGE">
                      <a:rPr lang="en-US" baseline="0"/>
                      <a:pPr/>
                      <a:t>[PORCENTAJE]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2A39-4953-8005-888C157DAAF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latin typeface="Comfortaa" panose="020B0604020202020204" charset="0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Sheet1!$A$2:$A$4</c:f>
              <c:strCache>
                <c:ptCount val="3"/>
                <c:pt idx="0">
                  <c:v>Presencial</c:v>
                </c:pt>
                <c:pt idx="1">
                  <c:v>Virtual </c:v>
                </c:pt>
                <c:pt idx="2">
                  <c:v>Herramientas Tecnológicas</c:v>
                </c:pt>
              </c:strCache>
            </c:strRef>
          </c:cat>
          <c:val>
            <c:numRef>
              <c:f>Sheet1!$B$2:$B$4</c:f>
              <c:numCache>
                <c:formatCode>#,##0.0</c:formatCode>
                <c:ptCount val="3"/>
                <c:pt idx="0">
                  <c:v>18298648.304022063</c:v>
                </c:pt>
                <c:pt idx="1">
                  <c:v>1797510.0000000002</c:v>
                </c:pt>
                <c:pt idx="2">
                  <c:v>11193966.429312546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2A39-4953-8005-888C157DAAF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76"/>
        <c:holeSize val="75"/>
      </c:doughnutChart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lang="es-SV"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Open Sans Light" panose="020B0306030504020204" pitchFamily="34" charset="0"/>
                <a:cs typeface="Baloo 2" panose="03080502040302020200" pitchFamily="66" charset="0"/>
              </a:defRPr>
            </a:pPr>
            <a:endParaRPr lang="es-SV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lang="es-SV"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Open Sans Light" panose="020B0306030504020204" pitchFamily="34" charset="0"/>
                <a:cs typeface="Baloo 2" panose="03080502040302020200" pitchFamily="66" charset="0"/>
              </a:defRPr>
            </a:pPr>
            <a:endParaRPr lang="es-SV"/>
          </a:p>
        </c:txPr>
      </c:legendEntry>
      <c:layout>
        <c:manualLayout>
          <c:xMode val="edge"/>
          <c:yMode val="edge"/>
          <c:x val="0"/>
          <c:y val="0.90843076795626698"/>
          <c:w val="1"/>
          <c:h val="9.1569232043733031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Baloo 2" panose="03080502040302020200" pitchFamily="66" charset="0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792077356371879"/>
          <c:y val="0.18055555555555555"/>
          <c:w val="0.72549424920630279"/>
          <c:h val="0.29000109361329834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Participaciones</c:v>
                </c:pt>
              </c:strCache>
            </c:strRef>
          </c:tx>
          <c:spPr>
            <a:ln w="38100" cap="rnd">
              <a:solidFill>
                <a:schemeClr val="tx1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chemeClr val="tx1"/>
              </a:solidFill>
              <a:ln w="101600">
                <a:solidFill>
                  <a:schemeClr val="tx1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#,##0</c:formatCode>
                <c:ptCount val="12"/>
                <c:pt idx="0">
                  <c:v>2850</c:v>
                </c:pt>
                <c:pt idx="1">
                  <c:v>10165</c:v>
                </c:pt>
                <c:pt idx="2">
                  <c:v>10825.000000000002</c:v>
                </c:pt>
                <c:pt idx="3">
                  <c:v>11925.000000000002</c:v>
                </c:pt>
                <c:pt idx="4">
                  <c:v>11751</c:v>
                </c:pt>
                <c:pt idx="5">
                  <c:v>12834.999999999998</c:v>
                </c:pt>
                <c:pt idx="6">
                  <c:v>11520</c:v>
                </c:pt>
                <c:pt idx="7">
                  <c:v>11797</c:v>
                </c:pt>
                <c:pt idx="8">
                  <c:v>13366.000000000007</c:v>
                </c:pt>
                <c:pt idx="9">
                  <c:v>16556</c:v>
                </c:pt>
                <c:pt idx="10">
                  <c:v>16519.999999999996</c:v>
                </c:pt>
                <c:pt idx="11">
                  <c:v>5089.9999999999991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E12-447D-BAC3-D8A8AC5BC55D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ln w="38100" cap="rnd">
              <a:solidFill>
                <a:schemeClr val="tx2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chemeClr val="tx2"/>
              </a:solidFill>
              <a:ln w="101600">
                <a:solidFill>
                  <a:schemeClr val="tx2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#,##0</c:formatCode>
                <c:ptCount val="12"/>
                <c:pt idx="0">
                  <c:v>5519</c:v>
                </c:pt>
                <c:pt idx="1">
                  <c:v>11305</c:v>
                </c:pt>
                <c:pt idx="2">
                  <c:v>13068</c:v>
                </c:pt>
                <c:pt idx="3">
                  <c:v>16803</c:v>
                </c:pt>
                <c:pt idx="4">
                  <c:v>17141</c:v>
                </c:pt>
                <c:pt idx="5">
                  <c:v>18659</c:v>
                </c:pt>
                <c:pt idx="6">
                  <c:v>13092</c:v>
                </c:pt>
                <c:pt idx="7">
                  <c:v>9476</c:v>
                </c:pt>
                <c:pt idx="8">
                  <c:v>13404</c:v>
                </c:pt>
                <c:pt idx="9">
                  <c:v>14632</c:v>
                </c:pt>
                <c:pt idx="10">
                  <c:v>19787</c:v>
                </c:pt>
                <c:pt idx="11">
                  <c:v>9228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E12-447D-BAC3-D8A8AC5BC55D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ax val="20000"/>
        </c:scaling>
        <c:delete val="0"/>
        <c:axPos val="l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chemeClr val="tx2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r>
                  <a:rPr lang="es-SV" sz="1800">
                    <a:solidFill>
                      <a:schemeClr val="tx1"/>
                    </a:solidFill>
                  </a:rPr>
                  <a:t>PARTICIPACIONES</a:t>
                </a:r>
              </a:p>
            </c:rich>
          </c:tx>
          <c:layout>
            <c:manualLayout>
              <c:xMode val="edge"/>
              <c:yMode val="edge"/>
              <c:x val="0.17424479100140411"/>
              <c:y val="0.2385063123019465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chemeClr val="tx2"/>
                  </a:solidFill>
                  <a:latin typeface="Poppins SemiBold" pitchFamily="2" charset="77"/>
                  <a:ea typeface="+mn-ea"/>
                  <a:cs typeface="Poppins SemiBold" pitchFamily="2" charset="77"/>
                </a:defRPr>
              </a:pPr>
              <a:endParaRPr lang="es-SV"/>
            </a:p>
          </c:txPr>
        </c:title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  <c:majorUnit val="4000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000" b="1" i="0" u="none" strike="noStrike" kern="1200" baseline="0">
                <a:ln>
                  <a:noFill/>
                </a:ln>
                <a:solidFill>
                  <a:schemeClr val="tx1">
                    <a:alpha val="85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</c:dTable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8593086570858534"/>
          <c:y val="4.4165297693227294E-2"/>
          <c:w val="0.70309417107205563"/>
          <c:h val="0.69720086669597248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Inversión</c:v>
                </c:pt>
              </c:strCache>
            </c:strRef>
          </c:tx>
          <c:spPr>
            <a:ln w="38100" cap="rnd">
              <a:solidFill>
                <a:srgbClr val="0066B3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rgbClr val="0066B3"/>
              </a:solidFill>
              <a:ln w="101600">
                <a:solidFill>
                  <a:srgbClr val="0066B3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#,##0.00</c:formatCode>
                <c:ptCount val="12"/>
                <c:pt idx="0">
                  <c:v>0.28892834639939874</c:v>
                </c:pt>
                <c:pt idx="1">
                  <c:v>0.93325658898785413</c:v>
                </c:pt>
                <c:pt idx="2">
                  <c:v>1.00750246</c:v>
                </c:pt>
                <c:pt idx="3">
                  <c:v>1.2441124500000003</c:v>
                </c:pt>
                <c:pt idx="4">
                  <c:v>1.1054805599999999</c:v>
                </c:pt>
                <c:pt idx="5">
                  <c:v>1.2549255800000001</c:v>
                </c:pt>
                <c:pt idx="6">
                  <c:v>1.1665633500000001</c:v>
                </c:pt>
                <c:pt idx="7">
                  <c:v>1.2911018999999999</c:v>
                </c:pt>
                <c:pt idx="8">
                  <c:v>1.79853559</c:v>
                </c:pt>
                <c:pt idx="9">
                  <c:v>2.5208225499999997</c:v>
                </c:pt>
                <c:pt idx="10">
                  <c:v>2.0158368536006006</c:v>
                </c:pt>
                <c:pt idx="11">
                  <c:v>0.49697677000000012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4BA-4A1D-AF90-C06D59A170DC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 Inversión</c:v>
                </c:pt>
              </c:strCache>
            </c:strRef>
          </c:tx>
          <c:spPr>
            <a:ln w="38100" cap="rnd">
              <a:solidFill>
                <a:srgbClr val="FFC000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rgbClr val="FEC00F"/>
              </a:solidFill>
              <a:ln w="101600">
                <a:solidFill>
                  <a:srgbClr val="FEC00F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#,##0.00</c:formatCode>
                <c:ptCount val="12"/>
                <c:pt idx="0">
                  <c:v>0.51197781000000009</c:v>
                </c:pt>
                <c:pt idx="1">
                  <c:v>1.0819328600000004</c:v>
                </c:pt>
                <c:pt idx="2">
                  <c:v>1.1592888100000001</c:v>
                </c:pt>
                <c:pt idx="3">
                  <c:v>1.4812744099999999</c:v>
                </c:pt>
                <c:pt idx="4">
                  <c:v>1.4380946199999998</c:v>
                </c:pt>
                <c:pt idx="5">
                  <c:v>1.4878397500000002</c:v>
                </c:pt>
                <c:pt idx="6">
                  <c:v>1.09338044</c:v>
                </c:pt>
                <c:pt idx="7">
                  <c:v>0.65110111719999997</c:v>
                </c:pt>
                <c:pt idx="8">
                  <c:v>0.89892126999999999</c:v>
                </c:pt>
                <c:pt idx="9">
                  <c:v>1.0879868100000001</c:v>
                </c:pt>
                <c:pt idx="10">
                  <c:v>1.3837954500000003</c:v>
                </c:pt>
                <c:pt idx="11">
                  <c:v>0.36751964859086789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4BA-4A1D-AF90-C06D59A170DC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ax val="2.8"/>
          <c:min val="0"/>
        </c:scaling>
        <c:delete val="0"/>
        <c:axPos val="l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chemeClr val="tx2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r>
                  <a:rPr lang="es-SV" sz="1800">
                    <a:solidFill>
                      <a:schemeClr val="tx1"/>
                    </a:solidFill>
                  </a:rPr>
                  <a:t>INVERSIÓN </a:t>
                </a:r>
              </a:p>
              <a:p>
                <a:pPr>
                  <a:defRPr/>
                </a:pPr>
                <a:r>
                  <a:rPr lang="es-SV" sz="1800">
                    <a:solidFill>
                      <a:schemeClr val="tx1"/>
                    </a:solidFill>
                  </a:rPr>
                  <a:t>(EN MILLONES de USD)</a:t>
                </a:r>
              </a:p>
            </c:rich>
          </c:tx>
          <c:layout>
            <c:manualLayout>
              <c:xMode val="edge"/>
              <c:yMode val="edge"/>
              <c:x val="0.16566252207151391"/>
              <c:y val="0.2123585553338093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chemeClr val="tx2"/>
                  </a:solidFill>
                  <a:latin typeface="Poppins SemiBold" pitchFamily="2" charset="77"/>
                  <a:ea typeface="+mn-ea"/>
                  <a:cs typeface="Poppins SemiBold" pitchFamily="2" charset="77"/>
                </a:defRPr>
              </a:pPr>
              <a:endParaRPr lang="es-SV"/>
            </a:p>
          </c:txPr>
        </c:title>
        <c:numFmt formatCode="#,##0.0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000" b="1" i="0" u="none" strike="noStrike" kern="1200" baseline="0">
                <a:ln>
                  <a:noFill/>
                </a:ln>
                <a:solidFill>
                  <a:schemeClr val="tx1">
                    <a:alpha val="85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</c:dTable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49775480721522541"/>
          <c:y val="0"/>
          <c:w val="0.43328045645097957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Inversión</c:v>
                </c:pt>
              </c:strCache>
            </c:strRef>
          </c:tx>
          <c:spPr>
            <a:solidFill>
              <a:srgbClr val="0066B3"/>
            </a:solidFill>
            <a:ln w="38100">
              <a:solidFill>
                <a:schemeClr val="tx1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Programa Desarrollo Competencias Gerenciales</c:v>
                </c:pt>
                <c:pt idx="1">
                  <c:v>Programas de Mejora de la competitividad de la MYPES</c:v>
                </c:pt>
                <c:pt idx="2">
                  <c:v>Programa Inglés para el Trabajo.</c:v>
                </c:pt>
                <c:pt idx="3">
                  <c:v>Programa Área Técnica </c:v>
                </c:pt>
                <c:pt idx="4">
                  <c:v>Programa Cursos Abiertos y Cerrados</c:v>
                </c:pt>
              </c:strCache>
            </c:strRef>
          </c:cat>
          <c:val>
            <c:numRef>
              <c:f>Sheet1!$B$2:$B$6</c:f>
              <c:numCache>
                <c:formatCode>_-"$"* #,##0_-;\-"$"* #,##0_-;_-"$"* "-"??_-;_-@_-</c:formatCode>
                <c:ptCount val="5"/>
                <c:pt idx="0">
                  <c:v>1254666.06</c:v>
                </c:pt>
                <c:pt idx="1">
                  <c:v>779807.79720000003</c:v>
                </c:pt>
                <c:pt idx="2">
                  <c:v>1184672.9400000004</c:v>
                </c:pt>
                <c:pt idx="3">
                  <c:v>1367194.8248648646</c:v>
                </c:pt>
                <c:pt idx="4">
                  <c:v>8056771.3737260029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6FB-4A85-A098-DF30B799820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1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l"/>
        <c:lblOffset val="100"/>
        <c:noMultiLvlLbl val="0"/>
      </c:catAx>
      <c:valAx>
        <c:axId val="-19868496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_-&quot;$&quot;* #,##0_-;\-&quot;$&quot;* #,##0_-;_-&quot;$&quot;* &quot;-&quot;??_-;_-@_-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49775480721522541"/>
          <c:y val="0"/>
          <c:w val="0.48685100751041704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solidFill>
              <a:schemeClr val="accent1"/>
            </a:solidFill>
            <a:ln w="38100">
              <a:solidFill>
                <a:schemeClr val="tx1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Programa Desarrollo Competencias Gerenciales</c:v>
                </c:pt>
                <c:pt idx="1">
                  <c:v>Programas de Mejora de la competitividad de la MYPES</c:v>
                </c:pt>
                <c:pt idx="2">
                  <c:v>Programa Inglés para el Trabajo.</c:v>
                </c:pt>
                <c:pt idx="3">
                  <c:v>Programa Área Técnica </c:v>
                </c:pt>
                <c:pt idx="4">
                  <c:v>Programa Cursos Abiertos y Cerrados</c:v>
                </c:pt>
              </c:strCache>
            </c:strRef>
          </c:cat>
          <c:val>
            <c:numRef>
              <c:f>Sheet1!$B$2:$B$6</c:f>
              <c:numCache>
                <c:formatCode>_-* #,##0_-;\-* #,##0_-;_-* "-"??_-;_-@_-</c:formatCode>
                <c:ptCount val="5"/>
                <c:pt idx="0">
                  <c:v>5932</c:v>
                </c:pt>
                <c:pt idx="1">
                  <c:v>14222</c:v>
                </c:pt>
                <c:pt idx="2">
                  <c:v>16818</c:v>
                </c:pt>
                <c:pt idx="3">
                  <c:v>17995</c:v>
                </c:pt>
                <c:pt idx="4">
                  <c:v>107147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E30-4569-976B-FB6DA5CF115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1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l"/>
        <c:lblOffset val="100"/>
        <c:noMultiLvlLbl val="0"/>
      </c:catAx>
      <c:valAx>
        <c:axId val="-19868496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_-* #,##0_-;\-* #,##0_-;_-* &quot;-&quot;??_-;_-@_-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FEC00F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C9D9-4B5E-A333-7043B76DE7A8}"/>
              </c:ext>
            </c:extLst>
          </c:dPt>
          <c:dPt>
            <c:idx val="1"/>
            <c:bubble3D val="0"/>
            <c:spPr>
              <a:solidFill>
                <a:srgbClr val="0066B3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C9D9-4B5E-A333-7043B76DE7A8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C9D9-4B5E-A333-7043B76DE7A8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C9D9-4B5E-A333-7043B76DE7A8}"/>
              </c:ext>
            </c:extLst>
          </c:dPt>
          <c:dLbls>
            <c:dLbl>
              <c:idx val="0"/>
              <c:layout>
                <c:manualLayout>
                  <c:x val="-0.13998232736851454"/>
                  <c:y val="0.25910328405154187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6961595914212627"/>
                      <c:h val="0.221679784574527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C9D9-4B5E-A333-7043B76DE7A8}"/>
                </c:ext>
              </c:extLst>
            </c:dLbl>
            <c:dLbl>
              <c:idx val="1"/>
              <c:layout>
                <c:manualLayout>
                  <c:x val="0.13885853171720663"/>
                  <c:y val="0.1523086776011415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9445189087748077"/>
                      <c:h val="0.2342413249952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C9D9-4B5E-A333-7043B76DE7A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_("$"* #,##0.00_);_("$"* \(#,##0.00\);_("$"* "-"??_);_(@_)</c:formatCode>
                <c:ptCount val="2"/>
                <c:pt idx="0">
                  <c:v>7.0833852673314048</c:v>
                </c:pt>
                <c:pt idx="1">
                  <c:v>5.5597277284594639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C9D9-4B5E-A333-7043B76DE7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  <c:userShapes r:id="rId4"/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FEC00F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036B-4665-BD29-0216C2FE6434}"/>
              </c:ext>
            </c:extLst>
          </c:dPt>
          <c:dPt>
            <c:idx val="1"/>
            <c:bubble3D val="0"/>
            <c:spPr>
              <a:solidFill>
                <a:srgbClr val="0066B3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036B-4665-BD29-0216C2FE6434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036B-4665-BD29-0216C2FE6434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036B-4665-BD29-0216C2FE6434}"/>
              </c:ext>
            </c:extLst>
          </c:dPt>
          <c:dLbls>
            <c:dLbl>
              <c:idx val="0"/>
              <c:layout>
                <c:manualLayout>
                  <c:x val="-0.19061452820436847"/>
                  <c:y val="-0.21185334648833234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6961595914212627"/>
                      <c:h val="0.221679784574527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036B-4665-BD29-0216C2FE6434}"/>
                </c:ext>
              </c:extLst>
            </c:dLbl>
            <c:dLbl>
              <c:idx val="1"/>
              <c:layout>
                <c:manualLayout>
                  <c:x val="0.16316198811841651"/>
                  <c:y val="-0.3203192807281737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9445189087748077"/>
                      <c:h val="0.2311009398900618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036B-4665-BD29-0216C2FE643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89626</c:v>
                </c:pt>
                <c:pt idx="1">
                  <c:v>72488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036B-4665-BD29-0216C2FE64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  <c:userShapes r:id="rId4"/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7229842746203659"/>
          <c:y val="0.21133300373890943"/>
          <c:w val="0.72111658956457547"/>
          <c:h val="0.2592236368974471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Participaciones</c:v>
                </c:pt>
              </c:strCache>
            </c:strRef>
          </c:tx>
          <c:spPr>
            <a:ln w="38100" cap="rnd">
              <a:solidFill>
                <a:schemeClr val="tx1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chemeClr val="tx1"/>
              </a:solidFill>
              <a:ln w="101600">
                <a:solidFill>
                  <a:schemeClr val="tx1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#,##0</c:formatCode>
                <c:ptCount val="12"/>
                <c:pt idx="0">
                  <c:v>3381</c:v>
                </c:pt>
                <c:pt idx="1">
                  <c:v>8251</c:v>
                </c:pt>
                <c:pt idx="2">
                  <c:v>9308</c:v>
                </c:pt>
                <c:pt idx="3">
                  <c:v>3808</c:v>
                </c:pt>
                <c:pt idx="4">
                  <c:v>3809</c:v>
                </c:pt>
                <c:pt idx="5">
                  <c:v>6803</c:v>
                </c:pt>
                <c:pt idx="6">
                  <c:v>2532</c:v>
                </c:pt>
                <c:pt idx="7">
                  <c:v>8588</c:v>
                </c:pt>
                <c:pt idx="8">
                  <c:v>10672.666666666668</c:v>
                </c:pt>
                <c:pt idx="9">
                  <c:v>7251.5</c:v>
                </c:pt>
                <c:pt idx="10">
                  <c:v>2490</c:v>
                </c:pt>
                <c:pt idx="11">
                  <c:v>2491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4AF-442E-AD2F-A73CFE90ED38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ln w="38100" cap="rnd">
              <a:solidFill>
                <a:schemeClr val="tx2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chemeClr val="tx2"/>
              </a:solidFill>
              <a:ln w="101600">
                <a:solidFill>
                  <a:schemeClr val="tx2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#,##0</c:formatCode>
                <c:ptCount val="12"/>
                <c:pt idx="0">
                  <c:v>9183</c:v>
                </c:pt>
                <c:pt idx="1">
                  <c:v>7989</c:v>
                </c:pt>
                <c:pt idx="2">
                  <c:v>7947</c:v>
                </c:pt>
                <c:pt idx="3">
                  <c:v>6768</c:v>
                </c:pt>
                <c:pt idx="4">
                  <c:v>6502</c:v>
                </c:pt>
                <c:pt idx="5">
                  <c:v>6025</c:v>
                </c:pt>
                <c:pt idx="6">
                  <c:v>4694</c:v>
                </c:pt>
                <c:pt idx="7">
                  <c:v>4378</c:v>
                </c:pt>
                <c:pt idx="8">
                  <c:v>3397</c:v>
                </c:pt>
                <c:pt idx="9">
                  <c:v>10886</c:v>
                </c:pt>
                <c:pt idx="10">
                  <c:v>6968</c:v>
                </c:pt>
                <c:pt idx="11">
                  <c:v>2578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4AF-442E-AD2F-A73CFE90ED38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ax val="11000"/>
          <c:min val="0"/>
        </c:scaling>
        <c:delete val="0"/>
        <c:axPos val="l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chemeClr val="tx2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r>
                  <a:rPr lang="es-SV" sz="1800">
                    <a:solidFill>
                      <a:schemeClr val="tx1"/>
                    </a:solidFill>
                  </a:rPr>
                  <a:t>PARTICIPACIONES</a:t>
                </a:r>
              </a:p>
            </c:rich>
          </c:tx>
          <c:layout>
            <c:manualLayout>
              <c:xMode val="edge"/>
              <c:yMode val="edge"/>
              <c:x val="0.18172207915687033"/>
              <c:y val="0.24049823388918604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chemeClr val="tx2"/>
                  </a:solidFill>
                  <a:latin typeface="Poppins SemiBold" pitchFamily="2" charset="77"/>
                  <a:ea typeface="+mn-ea"/>
                  <a:cs typeface="Poppins SemiBold" pitchFamily="2" charset="77"/>
                </a:defRPr>
              </a:pPr>
              <a:endParaRPr lang="es-SV"/>
            </a:p>
          </c:txPr>
        </c:title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000" b="1" i="0" u="none" strike="noStrike" kern="1200" baseline="0">
                <a:ln>
                  <a:noFill/>
                </a:ln>
                <a:solidFill>
                  <a:schemeClr val="tx1">
                    <a:alpha val="85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</c:dTable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353078874373326"/>
          <c:y val="6.3771370535685185E-2"/>
          <c:w val="0.72549424920630279"/>
          <c:h val="0.63894651361469279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Inversión</c:v>
                </c:pt>
              </c:strCache>
            </c:strRef>
          </c:tx>
          <c:spPr>
            <a:ln w="38100" cap="rnd">
              <a:solidFill>
                <a:srgbClr val="0066B3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rgbClr val="0066B3"/>
              </a:solidFill>
              <a:ln w="101600">
                <a:solidFill>
                  <a:srgbClr val="0066B3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_("$"* #,##0.00_);_("$"* \(#,##0.00\);_("$"* "-"??_);_(@_)</c:formatCode>
                <c:ptCount val="12"/>
                <c:pt idx="0">
                  <c:v>1.3275604299999999</c:v>
                </c:pt>
                <c:pt idx="1">
                  <c:v>1.5454101099999999</c:v>
                </c:pt>
                <c:pt idx="2">
                  <c:v>1.5434570713749882</c:v>
                </c:pt>
                <c:pt idx="3">
                  <c:v>1.3682146500604029</c:v>
                </c:pt>
                <c:pt idx="4">
                  <c:v>1.3682146500604029</c:v>
                </c:pt>
                <c:pt idx="5">
                  <c:v>1.388217660060403</c:v>
                </c:pt>
                <c:pt idx="6">
                  <c:v>1.2073983666666674</c:v>
                </c:pt>
                <c:pt idx="7">
                  <c:v>1.4653479920872672</c:v>
                </c:pt>
                <c:pt idx="8">
                  <c:v>1.7415154595708671</c:v>
                </c:pt>
                <c:pt idx="9">
                  <c:v>1.0534158680696004</c:v>
                </c:pt>
                <c:pt idx="10">
                  <c:v>0.92242820432640027</c:v>
                </c:pt>
                <c:pt idx="11">
                  <c:v>0.77317355927920028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CAA-4EAB-B911-02FBC9C55355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 Inversión</c:v>
                </c:pt>
              </c:strCache>
            </c:strRef>
          </c:tx>
          <c:spPr>
            <a:ln w="38100" cap="rnd">
              <a:solidFill>
                <a:srgbClr val="FFC000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rgbClr val="FEC00F"/>
              </a:solidFill>
              <a:ln w="101600">
                <a:solidFill>
                  <a:srgbClr val="FEC00F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_("$"* #,##0.00_);_("$"* \(#,##0.00\);_("$"* "-"??_);_(@_)</c:formatCode>
                <c:ptCount val="12"/>
                <c:pt idx="0">
                  <c:v>1.2309749959999998</c:v>
                </c:pt>
                <c:pt idx="1">
                  <c:v>1.41965523</c:v>
                </c:pt>
                <c:pt idx="2">
                  <c:v>1.435896901257143</c:v>
                </c:pt>
                <c:pt idx="3">
                  <c:v>1.1617232100000003</c:v>
                </c:pt>
                <c:pt idx="4">
                  <c:v>1.0313177900000003</c:v>
                </c:pt>
                <c:pt idx="5">
                  <c:v>1.02047373</c:v>
                </c:pt>
                <c:pt idx="6">
                  <c:v>0.79682507700000016</c:v>
                </c:pt>
                <c:pt idx="7">
                  <c:v>1.06538909</c:v>
                </c:pt>
                <c:pt idx="8">
                  <c:v>1.355041038079646</c:v>
                </c:pt>
                <c:pt idx="9">
                  <c:v>1.6016621599999996</c:v>
                </c:pt>
                <c:pt idx="10">
                  <c:v>1.6086785052069505</c:v>
                </c:pt>
                <c:pt idx="11">
                  <c:v>1.1322072700000001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CAA-4EAB-B911-02FBC9C55355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in val="0.60000000000000009"/>
        </c:scaling>
        <c:delete val="0"/>
        <c:axPos val="l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chemeClr val="tx2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r>
                  <a:rPr lang="es-SV" sz="1800">
                    <a:solidFill>
                      <a:schemeClr val="tx1"/>
                    </a:solidFill>
                  </a:rPr>
                  <a:t>INVERSIÓN </a:t>
                </a:r>
              </a:p>
              <a:p>
                <a:pPr>
                  <a:defRPr/>
                </a:pPr>
                <a:r>
                  <a:rPr lang="es-SV" sz="1800">
                    <a:solidFill>
                      <a:schemeClr val="tx1"/>
                    </a:solidFill>
                  </a:rPr>
                  <a:t>(MILLONES de USD)</a:t>
                </a:r>
              </a:p>
            </c:rich>
          </c:tx>
          <c:layout>
            <c:manualLayout>
              <c:xMode val="edge"/>
              <c:yMode val="edge"/>
              <c:x val="0.15150481929960374"/>
              <c:y val="0.21021315697041121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chemeClr val="tx2"/>
                  </a:solidFill>
                  <a:latin typeface="Poppins SemiBold" pitchFamily="2" charset="77"/>
                  <a:ea typeface="+mn-ea"/>
                  <a:cs typeface="Poppins SemiBold" pitchFamily="2" charset="77"/>
                </a:defRPr>
              </a:pPr>
              <a:endParaRPr lang="es-SV"/>
            </a:p>
          </c:txPr>
        </c:title>
        <c:numFmt formatCode="_(&quot;$&quot;* #,##0.00_);_(&quot;$&quot;* \(#,##0.00\);_(&quot;$&quot;* &quot;-&quot;??_);_(@_)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000" b="1" i="0" u="none" strike="noStrike" kern="1200" baseline="0">
                <a:ln>
                  <a:noFill/>
                </a:ln>
                <a:solidFill>
                  <a:schemeClr val="tx1">
                    <a:alpha val="85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</c:dTable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FEC00F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C9D9-4B5E-A333-7043B76DE7A8}"/>
              </c:ext>
            </c:extLst>
          </c:dPt>
          <c:dPt>
            <c:idx val="1"/>
            <c:bubble3D val="0"/>
            <c:spPr>
              <a:solidFill>
                <a:srgbClr val="0066B3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C9D9-4B5E-A333-7043B76DE7A8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C9D9-4B5E-A333-7043B76DE7A8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C9D9-4B5E-A333-7043B76DE7A8}"/>
              </c:ext>
            </c:extLst>
          </c:dPt>
          <c:dLbls>
            <c:dLbl>
              <c:idx val="0"/>
              <c:layout>
                <c:manualLayout>
                  <c:x val="-0.13998232736851454"/>
                  <c:y val="0.25910328405154187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6961595914212627"/>
                      <c:h val="0.221679784574527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C9D9-4B5E-A333-7043B76DE7A8}"/>
                </c:ext>
              </c:extLst>
            </c:dLbl>
            <c:dLbl>
              <c:idx val="1"/>
              <c:layout>
                <c:manualLayout>
                  <c:x val="0.13885853171720663"/>
                  <c:y val="0.1523086776011415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9445189087748077"/>
                      <c:h val="0.2342413249952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C9D9-4B5E-A333-7043B76DE7A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_("$"* #,##0.00_);_("$"* \(#,##0.00\);_("$"* "-"??_);_(@_)</c:formatCode>
                <c:ptCount val="2"/>
                <c:pt idx="0">
                  <c:v>8.0112654850136469</c:v>
                </c:pt>
                <c:pt idx="1">
                  <c:v>6.848579512530093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C9D9-4B5E-A333-7043B76DE7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  <c:userShapes r:id="rId4"/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FEC00F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036B-4665-BD29-0216C2FE6434}"/>
              </c:ext>
            </c:extLst>
          </c:dPt>
          <c:dPt>
            <c:idx val="1"/>
            <c:bubble3D val="0"/>
            <c:spPr>
              <a:solidFill>
                <a:srgbClr val="0066B3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036B-4665-BD29-0216C2FE6434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036B-4665-BD29-0216C2FE6434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036B-4665-BD29-0216C2FE6434}"/>
              </c:ext>
            </c:extLst>
          </c:dPt>
          <c:dLbls>
            <c:dLbl>
              <c:idx val="0"/>
              <c:layout>
                <c:manualLayout>
                  <c:x val="-0.19061452820436847"/>
                  <c:y val="-0.21185334648833234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6961595914212627"/>
                      <c:h val="0.221679784574527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036B-4665-BD29-0216C2FE6434}"/>
                </c:ext>
              </c:extLst>
            </c:dLbl>
            <c:dLbl>
              <c:idx val="1"/>
              <c:layout>
                <c:manualLayout>
                  <c:x val="0.16316198811841651"/>
                  <c:y val="-0.3203192807281737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9445189087748077"/>
                      <c:h val="0.2311009398900618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036B-4665-BD29-0216C2FE643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33704</c:v>
                </c:pt>
                <c:pt idx="1">
                  <c:v>43611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036B-4665-BD29-0216C2FE64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  <c:userShapes r:id="rId4"/>
</c:chartSpace>
</file>

<file path=ppt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4862111655711337"/>
          <c:y val="0"/>
          <c:w val="0.4611154805780362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solidFill>
              <a:schemeClr val="accent1"/>
            </a:solidFill>
            <a:ln w="38100">
              <a:solidFill>
                <a:schemeClr val="tx1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Sheet1!$A$2:$A$11</c:f>
              <c:strCache>
                <c:ptCount val="10"/>
                <c:pt idx="0">
                  <c:v>Programa Becas Escuela Nacional de Agricultura "Roberto Quiñonez" ENA</c:v>
                </c:pt>
                <c:pt idx="1">
                  <c:v>Programa Becas Escuela Panamericana Agrícola "El Zamorano"</c:v>
                </c:pt>
                <c:pt idx="2">
                  <c:v>Programa "Ciudad Mujer"</c:v>
                </c:pt>
                <c:pt idx="3">
                  <c:v>Programa Proyectos Especiales</c:v>
                </c:pt>
                <c:pt idx="4">
                  <c:v>Programa Hábil Técnico Permanente</c:v>
                </c:pt>
                <c:pt idx="5">
                  <c:v>Programa Empresa Centro</c:v>
                </c:pt>
                <c:pt idx="6">
                  <c:v>Programa de Formación en Inglés</c:v>
                </c:pt>
                <c:pt idx="7">
                  <c:v>Programa en Convenio Interinsitucional con INJUVE</c:v>
                </c:pt>
                <c:pt idx="8">
                  <c:v>Programa Caminos de la Juventud</c:v>
                </c:pt>
                <c:pt idx="9">
                  <c:v>Programa en Emprendedurismo, en apoyo al MINED</c:v>
                </c:pt>
              </c:strCache>
            </c:strRef>
          </c:cat>
          <c:val>
            <c:numRef>
              <c:f>Sheet1!$B$2:$B$11</c:f>
              <c:numCache>
                <c:formatCode>#,##0</c:formatCode>
                <c:ptCount val="10"/>
                <c:pt idx="0">
                  <c:v>225</c:v>
                </c:pt>
                <c:pt idx="1">
                  <c:v>75</c:v>
                </c:pt>
                <c:pt idx="2">
                  <c:v>35</c:v>
                </c:pt>
                <c:pt idx="3">
                  <c:v>8980</c:v>
                </c:pt>
                <c:pt idx="4">
                  <c:v>28404</c:v>
                </c:pt>
                <c:pt idx="5">
                  <c:v>3795</c:v>
                </c:pt>
                <c:pt idx="6">
                  <c:v>27539</c:v>
                </c:pt>
                <c:pt idx="7">
                  <c:v>897</c:v>
                </c:pt>
                <c:pt idx="8">
                  <c:v>1143</c:v>
                </c:pt>
                <c:pt idx="9">
                  <c:v>6222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74F-4857-A18D-A12BD011C20A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1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l"/>
        <c:lblOffset val="100"/>
        <c:noMultiLvlLbl val="0"/>
      </c:catAx>
      <c:valAx>
        <c:axId val="-19868496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49775480721522541"/>
          <c:y val="0"/>
          <c:w val="0.43328045645097957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Inversión</c:v>
                </c:pt>
              </c:strCache>
            </c:strRef>
          </c:tx>
          <c:spPr>
            <a:solidFill>
              <a:srgbClr val="0066B3"/>
            </a:solidFill>
            <a:ln w="38100">
              <a:solidFill>
                <a:schemeClr val="tx1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Sheet1!$A$2:$A$11</c:f>
              <c:strCache>
                <c:ptCount val="10"/>
                <c:pt idx="0">
                  <c:v>Programa Becas Escuela Nacional de Agricultura "Roberto Quiñonez" ENA</c:v>
                </c:pt>
                <c:pt idx="1">
                  <c:v>Programa Becas Escuela Panamericana Agrícola "El Zamorano"</c:v>
                </c:pt>
                <c:pt idx="2">
                  <c:v>Programa "Ciudad Mujer"</c:v>
                </c:pt>
                <c:pt idx="3">
                  <c:v>Programa Proyectos Especiales</c:v>
                </c:pt>
                <c:pt idx="4">
                  <c:v>Programa Hábil Técnico Permanente</c:v>
                </c:pt>
                <c:pt idx="5">
                  <c:v>Programa Empresa Centro</c:v>
                </c:pt>
                <c:pt idx="6">
                  <c:v>Programa de Formación en Inglés</c:v>
                </c:pt>
                <c:pt idx="7">
                  <c:v>Programa en Convenio Interinsitucional con INJUVE</c:v>
                </c:pt>
                <c:pt idx="8">
                  <c:v>Programa Caminos de la Juventud</c:v>
                </c:pt>
                <c:pt idx="9">
                  <c:v>Programa en Emprendedurismo, en apoyo al MINED</c:v>
                </c:pt>
              </c:strCache>
            </c:strRef>
          </c:cat>
          <c:val>
            <c:numRef>
              <c:f>Sheet1!$B$2:$B$11</c:f>
              <c:numCache>
                <c:formatCode>_-"$"* #,##0_-;\-"$"* #,##0_-;_-"$"* "-"??_-;_-@_-</c:formatCode>
                <c:ptCount val="10"/>
                <c:pt idx="0">
                  <c:v>281688.38285714289</c:v>
                </c:pt>
                <c:pt idx="1">
                  <c:v>901027.50707964576</c:v>
                </c:pt>
                <c:pt idx="2">
                  <c:v>4178</c:v>
                </c:pt>
                <c:pt idx="3">
                  <c:v>1227208.2714999993</c:v>
                </c:pt>
                <c:pt idx="4">
                  <c:v>5447592.0525000002</c:v>
                </c:pt>
                <c:pt idx="5">
                  <c:v>4558242.6145000001</c:v>
                </c:pt>
                <c:pt idx="6">
                  <c:v>1493929.3429000003</c:v>
                </c:pt>
                <c:pt idx="7">
                  <c:v>169896.04</c:v>
                </c:pt>
                <c:pt idx="8">
                  <c:v>733462.08100000001</c:v>
                </c:pt>
                <c:pt idx="9">
                  <c:v>42620.7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D64-4912-8B16-74B8B976495A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1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l"/>
        <c:lblOffset val="100"/>
        <c:noMultiLvlLbl val="0"/>
      </c:catAx>
      <c:valAx>
        <c:axId val="-19868496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_-&quot;$&quot;* #,##0_-;\-&quot;$&quot;* #,##0_-;_-&quot;$&quot;* &quot;-&quot;??_-;_-@_-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  <c:majorUnit val="2000000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792077356371879"/>
          <c:y val="0.22314814814814815"/>
          <c:w val="0.72549424920630279"/>
          <c:h val="0.24740850102070577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Participaciones</c:v>
                </c:pt>
              </c:strCache>
            </c:strRef>
          </c:tx>
          <c:spPr>
            <a:ln w="38100" cap="rnd">
              <a:solidFill>
                <a:schemeClr val="tx1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chemeClr val="tx1"/>
              </a:solidFill>
              <a:ln w="101600">
                <a:solidFill>
                  <a:schemeClr val="tx1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#,##0</c:formatCode>
                <c:ptCount val="12"/>
                <c:pt idx="0">
                  <c:v>220</c:v>
                </c:pt>
                <c:pt idx="1">
                  <c:v>329</c:v>
                </c:pt>
                <c:pt idx="2">
                  <c:v>773</c:v>
                </c:pt>
                <c:pt idx="3">
                  <c:v>717</c:v>
                </c:pt>
                <c:pt idx="4">
                  <c:v>808</c:v>
                </c:pt>
                <c:pt idx="5">
                  <c:v>860</c:v>
                </c:pt>
                <c:pt idx="6">
                  <c:v>731</c:v>
                </c:pt>
                <c:pt idx="7">
                  <c:v>368</c:v>
                </c:pt>
                <c:pt idx="8">
                  <c:v>619</c:v>
                </c:pt>
                <c:pt idx="9">
                  <c:v>816</c:v>
                </c:pt>
                <c:pt idx="10">
                  <c:v>557</c:v>
                </c:pt>
                <c:pt idx="11">
                  <c:v>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292-4058-A185-5BA16DF6791C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ln w="38100" cap="rnd">
              <a:solidFill>
                <a:schemeClr val="tx2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chemeClr val="tx2"/>
              </a:solidFill>
              <a:ln w="101600">
                <a:solidFill>
                  <a:schemeClr val="tx2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#,##0</c:formatCode>
                <c:ptCount val="12"/>
                <c:pt idx="0">
                  <c:v>220</c:v>
                </c:pt>
                <c:pt idx="1">
                  <c:v>304</c:v>
                </c:pt>
                <c:pt idx="2">
                  <c:v>567</c:v>
                </c:pt>
                <c:pt idx="3">
                  <c:v>520</c:v>
                </c:pt>
                <c:pt idx="4">
                  <c:v>381</c:v>
                </c:pt>
                <c:pt idx="5">
                  <c:v>564</c:v>
                </c:pt>
                <c:pt idx="6">
                  <c:v>586</c:v>
                </c:pt>
                <c:pt idx="7">
                  <c:v>296</c:v>
                </c:pt>
                <c:pt idx="8">
                  <c:v>336</c:v>
                </c:pt>
                <c:pt idx="9">
                  <c:v>837</c:v>
                </c:pt>
                <c:pt idx="10">
                  <c:v>808</c:v>
                </c:pt>
                <c:pt idx="11">
                  <c:v>892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292-4058-A185-5BA16DF6791C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ax val="900"/>
          <c:min val="0"/>
        </c:scaling>
        <c:delete val="0"/>
        <c:axPos val="l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chemeClr val="tx2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r>
                  <a:rPr lang="es-SV" sz="1800">
                    <a:solidFill>
                      <a:schemeClr val="tx1"/>
                    </a:solidFill>
                  </a:rPr>
                  <a:t>PARTICIPACIONES</a:t>
                </a:r>
              </a:p>
            </c:rich>
          </c:tx>
          <c:layout>
            <c:manualLayout>
              <c:xMode val="edge"/>
              <c:yMode val="edge"/>
              <c:x val="0.19084076469421488"/>
              <c:y val="0.2673501287819818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chemeClr val="tx2"/>
                  </a:solidFill>
                  <a:latin typeface="Poppins SemiBold" pitchFamily="2" charset="77"/>
                  <a:ea typeface="+mn-ea"/>
                  <a:cs typeface="Poppins SemiBold" pitchFamily="2" charset="77"/>
                </a:defRPr>
              </a:pPr>
              <a:endParaRPr lang="es-SV"/>
            </a:p>
          </c:txPr>
        </c:title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  <c:majorUnit val="200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000" b="1" i="0" u="none" strike="noStrike" kern="1200" baseline="0">
                <a:ln>
                  <a:noFill/>
                </a:ln>
                <a:solidFill>
                  <a:schemeClr val="tx1">
                    <a:alpha val="85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</c:dTable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353078874373326"/>
          <c:y val="6.3771370535685185E-2"/>
          <c:w val="0.72549424920630279"/>
          <c:h val="0.63894651361469279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Inversión</c:v>
                </c:pt>
              </c:strCache>
            </c:strRef>
          </c:tx>
          <c:spPr>
            <a:ln w="38100" cap="rnd">
              <a:solidFill>
                <a:srgbClr val="0066B3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rgbClr val="0066B3"/>
              </a:solidFill>
              <a:ln w="101600">
                <a:solidFill>
                  <a:srgbClr val="0066B3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_-"$"* #,##0.0_-;\-"$"* #,##0.0_-;_-"$"* "-"??_-;_-@_-</c:formatCode>
                <c:ptCount val="12"/>
                <c:pt idx="0">
                  <c:v>111.56223999999999</c:v>
                </c:pt>
                <c:pt idx="1">
                  <c:v>158.68957</c:v>
                </c:pt>
                <c:pt idx="2">
                  <c:v>225.17498000000003</c:v>
                </c:pt>
                <c:pt idx="3">
                  <c:v>232.52889940000003</c:v>
                </c:pt>
                <c:pt idx="4">
                  <c:v>244.3816612</c:v>
                </c:pt>
                <c:pt idx="5">
                  <c:v>238.56597619999999</c:v>
                </c:pt>
                <c:pt idx="6">
                  <c:v>234.59001200000003</c:v>
                </c:pt>
                <c:pt idx="7">
                  <c:v>232.49446</c:v>
                </c:pt>
                <c:pt idx="8">
                  <c:v>258.65848999999997</c:v>
                </c:pt>
                <c:pt idx="9">
                  <c:v>520.30133999999998</c:v>
                </c:pt>
                <c:pt idx="10">
                  <c:v>320.58180000000004</c:v>
                </c:pt>
                <c:pt idx="11">
                  <c:v>196.87056999999999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7FF-4C30-8F1E-1E016B252A46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 Inversión</c:v>
                </c:pt>
              </c:strCache>
            </c:strRef>
          </c:tx>
          <c:spPr>
            <a:ln w="38100" cap="rnd">
              <a:solidFill>
                <a:srgbClr val="FFC000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rgbClr val="FEC00F"/>
              </a:solidFill>
              <a:ln w="101600">
                <a:solidFill>
                  <a:srgbClr val="FEC00F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_-"$"* #,##0.0_-;\-"$"* #,##0.0_-;_-"$"* "-"??_-;_-@_-</c:formatCode>
                <c:ptCount val="12"/>
                <c:pt idx="0">
                  <c:v>111.44505999999998</c:v>
                </c:pt>
                <c:pt idx="1">
                  <c:v>149.01314000000002</c:v>
                </c:pt>
                <c:pt idx="2">
                  <c:v>192.33835999999997</c:v>
                </c:pt>
                <c:pt idx="3">
                  <c:v>197.08338000000001</c:v>
                </c:pt>
                <c:pt idx="4">
                  <c:v>193.50496999999999</c:v>
                </c:pt>
                <c:pt idx="5">
                  <c:v>190.09389000000002</c:v>
                </c:pt>
                <c:pt idx="6">
                  <c:v>188.14289000000002</c:v>
                </c:pt>
                <c:pt idx="7">
                  <c:v>138.06144</c:v>
                </c:pt>
                <c:pt idx="8">
                  <c:v>134.92565999999999</c:v>
                </c:pt>
                <c:pt idx="9">
                  <c:v>179.52038999999999</c:v>
                </c:pt>
                <c:pt idx="10">
                  <c:v>150.26112000000003</c:v>
                </c:pt>
                <c:pt idx="11">
                  <c:v>165.26643999999999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7FF-4C30-8F1E-1E016B252A46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in val="0.60000000000000009"/>
        </c:scaling>
        <c:delete val="0"/>
        <c:axPos val="l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chemeClr val="tx2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r>
                  <a:rPr lang="es-SV" sz="1800">
                    <a:solidFill>
                      <a:schemeClr val="tx1"/>
                    </a:solidFill>
                  </a:rPr>
                  <a:t>INVERSIÓN </a:t>
                </a:r>
              </a:p>
              <a:p>
                <a:pPr>
                  <a:defRPr/>
                </a:pPr>
                <a:r>
                  <a:rPr lang="es-SV" sz="1800">
                    <a:solidFill>
                      <a:schemeClr val="tx1"/>
                    </a:solidFill>
                  </a:rPr>
                  <a:t>(MILES de USD)</a:t>
                </a:r>
              </a:p>
            </c:rich>
          </c:tx>
          <c:layout>
            <c:manualLayout>
              <c:xMode val="edge"/>
              <c:yMode val="edge"/>
              <c:x val="0.14446598875915712"/>
              <c:y val="0.2299382865347287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chemeClr val="tx2"/>
                  </a:solidFill>
                  <a:latin typeface="Poppins SemiBold" pitchFamily="2" charset="77"/>
                  <a:ea typeface="+mn-ea"/>
                  <a:cs typeface="Poppins SemiBold" pitchFamily="2" charset="77"/>
                </a:defRPr>
              </a:pPr>
              <a:endParaRPr lang="es-SV"/>
            </a:p>
          </c:txPr>
        </c:title>
        <c:numFmt formatCode="_-&quot;$&quot;* #,##0.0_-;\-&quot;$&quot;* #,##0.0_-;_-&quot;$&quot;* &quot;-&quot;??_-;_-@_-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1800" b="1" i="0" u="none" strike="noStrike" kern="1200" baseline="0">
                <a:ln>
                  <a:noFill/>
                </a:ln>
                <a:solidFill>
                  <a:schemeClr val="tx1">
                    <a:alpha val="85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</c:dTable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FEC00F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C9D9-4B5E-A333-7043B76DE7A8}"/>
              </c:ext>
            </c:extLst>
          </c:dPt>
          <c:dPt>
            <c:idx val="1"/>
            <c:bubble3D val="0"/>
            <c:spPr>
              <a:solidFill>
                <a:srgbClr val="0066B3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C9D9-4B5E-A333-7043B76DE7A8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C9D9-4B5E-A333-7043B76DE7A8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C9D9-4B5E-A333-7043B76DE7A8}"/>
              </c:ext>
            </c:extLst>
          </c:dPt>
          <c:dLbls>
            <c:dLbl>
              <c:idx val="0"/>
              <c:layout>
                <c:manualLayout>
                  <c:x val="-0.18048808803719768"/>
                  <c:y val="0.34389368189135255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25062748047949251"/>
                      <c:h val="0.24052209520559631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C9D9-4B5E-A333-7043B76DE7A8}"/>
                </c:ext>
              </c:extLst>
            </c:dLbl>
            <c:dLbl>
              <c:idx val="1"/>
              <c:layout>
                <c:manualLayout>
                  <c:x val="0.13885853171720663"/>
                  <c:y val="0.1523086776011415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9445189087748077"/>
                      <c:h val="0.2342413249952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C9D9-4B5E-A333-7043B76DE7A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_("$"* #,##0.00_);_("$"* \(#,##0.00\);_("$"* "-"??_);_(@_)</c:formatCode>
                <c:ptCount val="2"/>
                <c:pt idx="0">
                  <c:v>1186.74</c:v>
                </c:pt>
                <c:pt idx="1">
                  <c:v>802.91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C9D9-4B5E-A333-7043B76DE7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  <c:userShapes r:id="rId4"/>
</c:chartSpace>
</file>

<file path=ppt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FEC00F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036B-4665-BD29-0216C2FE6434}"/>
              </c:ext>
            </c:extLst>
          </c:dPt>
          <c:dPt>
            <c:idx val="1"/>
            <c:bubble3D val="0"/>
            <c:spPr>
              <a:solidFill>
                <a:srgbClr val="0066B3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036B-4665-BD29-0216C2FE6434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036B-4665-BD29-0216C2FE6434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036B-4665-BD29-0216C2FE6434}"/>
              </c:ext>
            </c:extLst>
          </c:dPt>
          <c:dLbls>
            <c:dLbl>
              <c:idx val="0"/>
              <c:layout>
                <c:manualLayout>
                  <c:x val="-0.19061452820436847"/>
                  <c:y val="-0.21185334648833234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6961595914212627"/>
                      <c:h val="0.221679784574527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036B-4665-BD29-0216C2FE6434}"/>
                </c:ext>
              </c:extLst>
            </c:dLbl>
            <c:dLbl>
              <c:idx val="1"/>
              <c:layout>
                <c:manualLayout>
                  <c:x val="0.16316198811841651"/>
                  <c:y val="-0.3203192807281737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9445189087748077"/>
                      <c:h val="0.2311009398900618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036B-4665-BD29-0216C2FE643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2736</c:v>
                </c:pt>
                <c:pt idx="1">
                  <c:v>3575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036B-4665-BD29-0216C2FE64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  <c:userShapes r:id="rId4"/>
</c:chartSpace>
</file>

<file path=ppt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4862111655711337"/>
          <c:y val="0"/>
          <c:w val="0.4611154805780362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solidFill>
              <a:schemeClr val="accent1"/>
            </a:solidFill>
            <a:ln w="38100">
              <a:solidFill>
                <a:schemeClr val="tx1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Programa de Formación para Trabajadores de las Empresas</c:v>
                </c:pt>
                <c:pt idx="1">
                  <c:v>Programa de Formación para Jóvenes y en Condiciones de Vulnerabililidad</c:v>
                </c:pt>
                <c:pt idx="2">
                  <c:v>Programa Empresa Centro para la Industria del Plástico</c:v>
                </c:pt>
              </c:strCache>
              <c:extLst/>
            </c:strRef>
          </c:cat>
          <c:val>
            <c:numRef>
              <c:f>Sheet1!$B$2:$B$11</c:f>
              <c:numCache>
                <c:formatCode>#,##0</c:formatCode>
                <c:ptCount val="3"/>
                <c:pt idx="0">
                  <c:v>1503</c:v>
                </c:pt>
                <c:pt idx="1">
                  <c:v>4461</c:v>
                </c:pt>
                <c:pt idx="2">
                  <c:v>347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D4AA-4A6C-8A82-5A0EDA5821C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24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4675451999802514"/>
          <c:y val="0"/>
          <c:w val="0.46349008114995083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Inversión (En miles)</c:v>
                </c:pt>
              </c:strCache>
            </c:strRef>
          </c:tx>
          <c:spPr>
            <a:solidFill>
              <a:srgbClr val="0066B3"/>
            </a:solidFill>
            <a:ln w="38100">
              <a:solidFill>
                <a:schemeClr val="tx1"/>
              </a:solidFill>
              <a:prstDash val="solid"/>
            </a:ln>
            <a:effectLst/>
          </c:spPr>
          <c:invertIfNegative val="0"/>
          <c:dLbls>
            <c:numFmt formatCode="&quot;$&quot;#,##0.0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lang="en-US"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Programa de Formación para Trabajadores de las Empresas</c:v>
                </c:pt>
                <c:pt idx="1">
                  <c:v>Programa de Formación para Jóvenes y en Condiciones de Vulnerabililidad</c:v>
                </c:pt>
                <c:pt idx="2">
                  <c:v>Programa Empresa Centro para la Industria del Plástico</c:v>
                </c:pt>
              </c:strCache>
            </c:strRef>
          </c:cat>
          <c:val>
            <c:numRef>
              <c:f>Sheet1!$B$2:$B$4</c:f>
              <c:numCache>
                <c:formatCode>_-"$"* #,##0_-;\-"$"* #,##0_-;_-"$"* "-"??_-;_-@_-</c:formatCode>
                <c:ptCount val="3"/>
                <c:pt idx="0">
                  <c:v>167.03</c:v>
                </c:pt>
                <c:pt idx="1">
                  <c:v>399.14</c:v>
                </c:pt>
                <c:pt idx="2">
                  <c:v>1423.49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7D8-4F91-8AB2-55AA957E1F4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lang="en-US" sz="24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ax val="1500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_-&quot;$&quot;* #,##0_-;\-&quot;$&quot;* #,##0_-;_-&quot;$&quot;* &quot;-&quot;??_-;_-@_-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16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  <c:majorUnit val="500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 algn="just">
        <a:defRPr lang="en-US" sz="2400" b="0" i="0" u="none" strike="noStrike" kern="1200" baseline="0">
          <a:solidFill>
            <a:schemeClr val="tx1"/>
          </a:solidFill>
          <a:latin typeface="Josefin Sans Light" pitchFamily="2" charset="0"/>
          <a:ea typeface="+mn-ea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8027323831233361"/>
          <c:y val="3.0237621275380804E-2"/>
          <c:w val="0.81972676168766645"/>
          <c:h val="0.680814328505565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Participaciones</c:v>
                </c:pt>
              </c:strCache>
            </c:strRef>
          </c:tx>
          <c:spPr>
            <a:ln w="38100" cap="rnd">
              <a:solidFill>
                <a:schemeClr val="tx1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chemeClr val="tx1"/>
              </a:solidFill>
              <a:ln w="101600">
                <a:solidFill>
                  <a:schemeClr val="tx1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#,##0</c:formatCode>
                <c:ptCount val="12"/>
                <c:pt idx="0">
                  <c:v>796</c:v>
                </c:pt>
                <c:pt idx="1">
                  <c:v>968</c:v>
                </c:pt>
                <c:pt idx="2">
                  <c:v>1168</c:v>
                </c:pt>
                <c:pt idx="3">
                  <c:v>1582</c:v>
                </c:pt>
                <c:pt idx="4">
                  <c:v>1866</c:v>
                </c:pt>
                <c:pt idx="5">
                  <c:v>2250</c:v>
                </c:pt>
                <c:pt idx="6">
                  <c:v>4056</c:v>
                </c:pt>
                <c:pt idx="7">
                  <c:v>4056</c:v>
                </c:pt>
                <c:pt idx="8">
                  <c:v>4056</c:v>
                </c:pt>
                <c:pt idx="9">
                  <c:v>5506</c:v>
                </c:pt>
                <c:pt idx="10">
                  <c:v>5506</c:v>
                </c:pt>
                <c:pt idx="11">
                  <c:v>7190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02F-43A5-A5A5-0D717147BFFC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ln w="38100" cap="rnd">
              <a:solidFill>
                <a:schemeClr val="tx2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chemeClr val="tx2"/>
              </a:solidFill>
              <a:ln w="101600">
                <a:solidFill>
                  <a:schemeClr val="tx2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#,##0</c:formatCode>
                <c:ptCount val="12"/>
                <c:pt idx="0">
                  <c:v>636</c:v>
                </c:pt>
                <c:pt idx="1">
                  <c:v>955</c:v>
                </c:pt>
                <c:pt idx="2">
                  <c:v>1200</c:v>
                </c:pt>
                <c:pt idx="3">
                  <c:v>1372</c:v>
                </c:pt>
                <c:pt idx="4">
                  <c:v>1048</c:v>
                </c:pt>
                <c:pt idx="5">
                  <c:v>1325</c:v>
                </c:pt>
                <c:pt idx="6">
                  <c:v>231</c:v>
                </c:pt>
                <c:pt idx="7">
                  <c:v>1817</c:v>
                </c:pt>
                <c:pt idx="8">
                  <c:v>2170</c:v>
                </c:pt>
                <c:pt idx="9">
                  <c:v>2201</c:v>
                </c:pt>
                <c:pt idx="10">
                  <c:v>2461</c:v>
                </c:pt>
                <c:pt idx="11">
                  <c:v>5285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02F-43A5-A5A5-0D717147BFFC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ax val="7200"/>
          <c:min val="0"/>
        </c:scaling>
        <c:delete val="0"/>
        <c:axPos val="l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chemeClr val="tx2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r>
                  <a:rPr lang="es-SV" sz="1800">
                    <a:solidFill>
                      <a:schemeClr val="tx1"/>
                    </a:solidFill>
                  </a:rPr>
                  <a:t>PARTICIPACIONES</a:t>
                </a:r>
              </a:p>
            </c:rich>
          </c:tx>
          <c:layout>
            <c:manualLayout>
              <c:xMode val="edge"/>
              <c:yMode val="edge"/>
              <c:x val="0.16479941822154262"/>
              <c:y val="0.1262412751863611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chemeClr val="tx2"/>
                  </a:solidFill>
                  <a:latin typeface="Poppins SemiBold" pitchFamily="2" charset="77"/>
                  <a:ea typeface="+mn-ea"/>
                  <a:cs typeface="Poppins SemiBold" pitchFamily="2" charset="77"/>
                </a:defRPr>
              </a:pPr>
              <a:endParaRPr lang="es-SV"/>
            </a:p>
          </c:txPr>
        </c:title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  <c:majorUnit val="1000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000" b="1" i="0" u="none" strike="noStrike" kern="1200" baseline="0">
                <a:ln>
                  <a:noFill/>
                </a:ln>
                <a:solidFill>
                  <a:schemeClr val="tx1">
                    <a:alpha val="85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</c:dTable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353078874373326"/>
          <c:y val="0.15153304275218993"/>
          <c:w val="0.72549424920630279"/>
          <c:h val="0.55118498130765003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Inversión</c:v>
                </c:pt>
              </c:strCache>
            </c:strRef>
          </c:tx>
          <c:spPr>
            <a:ln w="38100" cap="rnd">
              <a:solidFill>
                <a:srgbClr val="0066B3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rgbClr val="0066B3"/>
              </a:solidFill>
              <a:ln w="101600">
                <a:solidFill>
                  <a:srgbClr val="0066B3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_-"$"* #,##0.0_-;\-"$"* #,##0.0_-;_-"$"* "-"??_-;_-@_-</c:formatCode>
                <c:ptCount val="12"/>
                <c:pt idx="0">
                  <c:v>81.472499999999997</c:v>
                </c:pt>
                <c:pt idx="1">
                  <c:v>100.44499999999999</c:v>
                </c:pt>
                <c:pt idx="2">
                  <c:v>121.873</c:v>
                </c:pt>
                <c:pt idx="3">
                  <c:v>163.83699999999999</c:v>
                </c:pt>
                <c:pt idx="4">
                  <c:v>192.63149999999999</c:v>
                </c:pt>
                <c:pt idx="5">
                  <c:v>232.14</c:v>
                </c:pt>
                <c:pt idx="6">
                  <c:v>415.62099999999998</c:v>
                </c:pt>
                <c:pt idx="7">
                  <c:v>415.62099999999998</c:v>
                </c:pt>
                <c:pt idx="8">
                  <c:v>415.62099999999998</c:v>
                </c:pt>
                <c:pt idx="9">
                  <c:v>562.04899999999998</c:v>
                </c:pt>
                <c:pt idx="10">
                  <c:v>562.04899999999998</c:v>
                </c:pt>
                <c:pt idx="11">
                  <c:v>736.6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372-426F-87C3-8E73DE96B25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 Inversión</c:v>
                </c:pt>
              </c:strCache>
            </c:strRef>
          </c:tx>
          <c:spPr>
            <a:ln w="38100" cap="rnd">
              <a:solidFill>
                <a:srgbClr val="FFC000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rgbClr val="FEC00F"/>
              </a:solidFill>
              <a:ln w="101600">
                <a:solidFill>
                  <a:srgbClr val="FEC00F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_-"$"* #,##0.0_-;\-"$"* #,##0.0_-;_-"$"* "-"??_-;_-@_-</c:formatCode>
                <c:ptCount val="12"/>
                <c:pt idx="0">
                  <c:v>90.451560000000001</c:v>
                </c:pt>
                <c:pt idx="1">
                  <c:v>85.411860000000004</c:v>
                </c:pt>
                <c:pt idx="2">
                  <c:v>160.11189999999999</c:v>
                </c:pt>
                <c:pt idx="3">
                  <c:v>148.92419000000001</c:v>
                </c:pt>
                <c:pt idx="4">
                  <c:v>131.05534</c:v>
                </c:pt>
                <c:pt idx="5">
                  <c:v>188.77089999999998</c:v>
                </c:pt>
                <c:pt idx="6">
                  <c:v>27.97822</c:v>
                </c:pt>
                <c:pt idx="7">
                  <c:v>146.81082000000001</c:v>
                </c:pt>
                <c:pt idx="8">
                  <c:v>155.96816000000001</c:v>
                </c:pt>
                <c:pt idx="9">
                  <c:v>210.95237</c:v>
                </c:pt>
                <c:pt idx="10">
                  <c:v>304.85043999999999</c:v>
                </c:pt>
                <c:pt idx="11">
                  <c:v>146.22423999999998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372-426F-87C3-8E73DE96B251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ax val="750"/>
          <c:min val="0"/>
        </c:scaling>
        <c:delete val="0"/>
        <c:axPos val="l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chemeClr val="tx2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r>
                  <a:rPr lang="es-SV" sz="1800">
                    <a:solidFill>
                      <a:schemeClr val="tx1"/>
                    </a:solidFill>
                  </a:rPr>
                  <a:t>INVERSIÓN </a:t>
                </a:r>
              </a:p>
              <a:p>
                <a:pPr>
                  <a:defRPr/>
                </a:pPr>
                <a:r>
                  <a:rPr lang="es-SV" sz="1800">
                    <a:solidFill>
                      <a:schemeClr val="tx1"/>
                    </a:solidFill>
                  </a:rPr>
                  <a:t>(MILES de USD)</a:t>
                </a:r>
              </a:p>
            </c:rich>
          </c:tx>
          <c:layout>
            <c:manualLayout>
              <c:xMode val="edge"/>
              <c:yMode val="edge"/>
              <c:x val="0.14202065028142066"/>
              <c:y val="0.19290451598080108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chemeClr val="tx2"/>
                  </a:solidFill>
                  <a:latin typeface="Poppins SemiBold" pitchFamily="2" charset="77"/>
                  <a:ea typeface="+mn-ea"/>
                  <a:cs typeface="Poppins SemiBold" pitchFamily="2" charset="77"/>
                </a:defRPr>
              </a:pPr>
              <a:endParaRPr lang="es-SV"/>
            </a:p>
          </c:txPr>
        </c:title>
        <c:numFmt formatCode="_-&quot;$&quot;* #,##0.0_-;\-&quot;$&quot;* #,##0.0_-;_-&quot;$&quot;* &quot;-&quot;??_-;_-@_-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  <c:majorUnit val="150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000" b="1" i="0" u="none" strike="noStrike" kern="1200" baseline="0">
                <a:ln>
                  <a:noFill/>
                </a:ln>
                <a:solidFill>
                  <a:schemeClr val="tx1">
                    <a:alpha val="85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</c:dTable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FEC00F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C9D9-4B5E-A333-7043B76DE7A8}"/>
              </c:ext>
            </c:extLst>
          </c:dPt>
          <c:dPt>
            <c:idx val="1"/>
            <c:bubble3D val="0"/>
            <c:spPr>
              <a:solidFill>
                <a:srgbClr val="0066B3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C9D9-4B5E-A333-7043B76DE7A8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C9D9-4B5E-A333-7043B76DE7A8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C9D9-4B5E-A333-7043B76DE7A8}"/>
              </c:ext>
            </c:extLst>
          </c:dPt>
          <c:dLbls>
            <c:dLbl>
              <c:idx val="0"/>
              <c:layout>
                <c:manualLayout>
                  <c:x val="-0.15820991966942197"/>
                  <c:y val="0.24968212873600731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2101217198108094"/>
                      <c:h val="0.221679784574527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C9D9-4B5E-A333-7043B76DE7A8}"/>
                </c:ext>
              </c:extLst>
            </c:dLbl>
            <c:dLbl>
              <c:idx val="1"/>
              <c:layout>
                <c:manualLayout>
                  <c:x val="0.16214934410169943"/>
                  <c:y val="0.1523086776011415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24103351564646636"/>
                      <c:h val="0.2342413249952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C9D9-4B5E-A333-7043B76DE7A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_-"$"* #,##0.0_-;\-"$"* #,##0.0_-;_-"$"* "-"??_-;_-@_-</c:formatCode>
                <c:ptCount val="2"/>
                <c:pt idx="0">
                  <c:v>811.55376221026131</c:v>
                </c:pt>
                <c:pt idx="1">
                  <c:v>985.95623778973868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C9D9-4B5E-A333-7043B76DE7A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  <c:userShapes r:id="rId4"/>
</c:chartSpace>
</file>

<file path=ppt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FEC00F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036B-4665-BD29-0216C2FE6434}"/>
              </c:ext>
            </c:extLst>
          </c:dPt>
          <c:dPt>
            <c:idx val="1"/>
            <c:bubble3D val="0"/>
            <c:spPr>
              <a:solidFill>
                <a:srgbClr val="0066B3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036B-4665-BD29-0216C2FE6434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036B-4665-BD29-0216C2FE6434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036B-4665-BD29-0216C2FE6434}"/>
              </c:ext>
            </c:extLst>
          </c:dPt>
          <c:dLbls>
            <c:dLbl>
              <c:idx val="0"/>
              <c:layout>
                <c:manualLayout>
                  <c:x val="-0.19061452820436847"/>
                  <c:y val="-0.21185334648833234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6961595914212627"/>
                      <c:h val="0.221679784574527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036B-4665-BD29-0216C2FE6434}"/>
                </c:ext>
              </c:extLst>
            </c:dLbl>
            <c:dLbl>
              <c:idx val="1"/>
              <c:layout>
                <c:manualLayout>
                  <c:x val="0.16316198811841651"/>
                  <c:y val="-0.3203192807281737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9445189087748077"/>
                      <c:h val="0.2311009398900618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036B-4665-BD29-0216C2FE643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9209</c:v>
                </c:pt>
                <c:pt idx="1">
                  <c:v>11492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036B-4665-BD29-0216C2FE64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  <c:userShapes r:id="rId4"/>
</c:chartSpace>
</file>

<file path=ppt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49775480721522541"/>
          <c:y val="0"/>
          <c:w val="0.43328045645097957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Inversión</c:v>
                </c:pt>
              </c:strCache>
            </c:strRef>
          </c:tx>
          <c:spPr>
            <a:solidFill>
              <a:srgbClr val="0066B3"/>
            </a:solidFill>
            <a:ln w="38100">
              <a:solidFill>
                <a:schemeClr val="tx1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Programa de Formación para Trabajadores de las Empresas</c:v>
                </c:pt>
                <c:pt idx="1">
                  <c:v>Programa de Formación para Jóvenes y en Condiciones de Vulnerabililidad</c:v>
                </c:pt>
              </c:strCache>
            </c:strRef>
          </c:cat>
          <c:val>
            <c:numRef>
              <c:f>Sheet1!$B$2:$B$3</c:f>
              <c:numCache>
                <c:formatCode>_-"$"* #,##0.0_-;\-"$"* #,##0.0_-;_-"$"* "-"??_-;_-@_-</c:formatCode>
                <c:ptCount val="2"/>
                <c:pt idx="0">
                  <c:v>595.31100000000004</c:v>
                </c:pt>
                <c:pt idx="1">
                  <c:v>1202.1990000000003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D64-4912-8B16-74B8B976495A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1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ax val="1500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_-&quot;$&quot;* #,##0.0_-;\-&quot;$&quot;* #,##0.0_-;_-&quot;$&quot;* &quot;-&quot;??_-;_-@_-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  <c:majorUnit val="500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4862111655711337"/>
          <c:y val="0"/>
          <c:w val="0.4611154805780362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solidFill>
              <a:schemeClr val="accent1"/>
            </a:solidFill>
            <a:ln w="38100">
              <a:solidFill>
                <a:schemeClr val="tx1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Programa de Formación para Trabajadores de las Empresas</c:v>
                </c:pt>
                <c:pt idx="1">
                  <c:v>Programa de Formación para Jóvenes y en Condiciones de Vulnerabililidad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6627</c:v>
                </c:pt>
                <c:pt idx="1">
                  <c:v>14074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9A4-41DF-9125-81644EC60F0D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1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FEC00F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036B-4665-BD29-0216C2FE6434}"/>
              </c:ext>
            </c:extLst>
          </c:dPt>
          <c:dPt>
            <c:idx val="1"/>
            <c:bubble3D val="0"/>
            <c:spPr>
              <a:solidFill>
                <a:srgbClr val="0066B3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036B-4665-BD29-0216C2FE6434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036B-4665-BD29-0216C2FE6434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tx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036B-4665-BD29-0216C2FE6434}"/>
              </c:ext>
            </c:extLst>
          </c:dPt>
          <c:dLbls>
            <c:dLbl>
              <c:idx val="0"/>
              <c:layout>
                <c:manualLayout>
                  <c:x val="-0.19061452820436847"/>
                  <c:y val="-0.21185334648833234"/>
                </c:manualLayout>
              </c:layout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6961595914212627"/>
                      <c:h val="0.221679784574527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036B-4665-BD29-0216C2FE6434}"/>
                </c:ext>
              </c:extLst>
            </c:dLbl>
            <c:dLbl>
              <c:idx val="1"/>
              <c:layout>
                <c:manualLayout>
                  <c:x val="0.16316198811841651"/>
                  <c:y val="-0.32031928072817373"/>
                </c:manualLayout>
              </c:layout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9445189087748077"/>
                      <c:h val="0.2311009398900618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036B-4665-BD29-0216C2FE6434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0">
                <a:noAutofit/>
              </a:bodyPr>
              <a:lstStyle/>
              <a:p>
                <a:pPr algn="ctr"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22548.796199999997</c:v>
                </c:pt>
                <c:pt idx="1">
                  <c:v>22244.203799999999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036B-4665-BD29-0216C2FE64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0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  <c:userShapes r:id="rId4"/>
</c:chartSpace>
</file>

<file path=ppt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808105641944857"/>
          <c:y val="3.0237621275380804E-2"/>
          <c:w val="0.81972676168766645"/>
          <c:h val="0.680814328505565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Personas Inscritas </c:v>
                </c:pt>
              </c:strCache>
            </c:strRef>
          </c:tx>
          <c:spPr>
            <a:ln w="38100" cap="rnd">
              <a:solidFill>
                <a:schemeClr val="tx1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chemeClr val="tx1"/>
              </a:solidFill>
              <a:ln w="101600">
                <a:solidFill>
                  <a:schemeClr val="tx1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#,##0</c:formatCode>
                <c:ptCount val="12"/>
                <c:pt idx="0">
                  <c:v>5837</c:v>
                </c:pt>
                <c:pt idx="1">
                  <c:v>4114</c:v>
                </c:pt>
                <c:pt idx="2">
                  <c:v>4225</c:v>
                </c:pt>
                <c:pt idx="3">
                  <c:v>3466</c:v>
                </c:pt>
                <c:pt idx="4">
                  <c:v>3321</c:v>
                </c:pt>
                <c:pt idx="5">
                  <c:v>4194</c:v>
                </c:pt>
                <c:pt idx="6">
                  <c:v>4093</c:v>
                </c:pt>
                <c:pt idx="7">
                  <c:v>3779</c:v>
                </c:pt>
                <c:pt idx="8">
                  <c:v>3275</c:v>
                </c:pt>
                <c:pt idx="9">
                  <c:v>3470</c:v>
                </c:pt>
                <c:pt idx="10">
                  <c:v>3274</c:v>
                </c:pt>
                <c:pt idx="11">
                  <c:v>1745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CA2-4315-BFE3-7FEC719B456D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Certificados Entregados</c:v>
                </c:pt>
              </c:strCache>
            </c:strRef>
          </c:tx>
          <c:spPr>
            <a:ln w="38100" cap="rnd">
              <a:solidFill>
                <a:schemeClr val="tx2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chemeClr val="tx2"/>
              </a:solidFill>
              <a:ln w="101600">
                <a:solidFill>
                  <a:schemeClr val="tx2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#,##0</c:formatCode>
                <c:ptCount val="12"/>
                <c:pt idx="0">
                  <c:v>1835</c:v>
                </c:pt>
                <c:pt idx="1">
                  <c:v>1895</c:v>
                </c:pt>
                <c:pt idx="2">
                  <c:v>1892</c:v>
                </c:pt>
                <c:pt idx="3">
                  <c:v>2113</c:v>
                </c:pt>
                <c:pt idx="4">
                  <c:v>1956</c:v>
                </c:pt>
                <c:pt idx="5">
                  <c:v>4023</c:v>
                </c:pt>
                <c:pt idx="6">
                  <c:v>3431</c:v>
                </c:pt>
                <c:pt idx="7">
                  <c:v>2326</c:v>
                </c:pt>
                <c:pt idx="8">
                  <c:v>2188</c:v>
                </c:pt>
                <c:pt idx="9">
                  <c:v>3081</c:v>
                </c:pt>
                <c:pt idx="10">
                  <c:v>3259</c:v>
                </c:pt>
                <c:pt idx="11">
                  <c:v>1330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A2-4315-BFE3-7FEC719B456D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ax val="6000"/>
          <c:min val="0"/>
        </c:scaling>
        <c:delete val="0"/>
        <c:axPos val="l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chemeClr val="tx2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r>
                  <a:rPr lang="es-SV" sz="1800">
                    <a:solidFill>
                      <a:schemeClr val="tx1"/>
                    </a:solidFill>
                  </a:rPr>
                  <a:t>PARTICIPACIONES</a:t>
                </a:r>
              </a:p>
            </c:rich>
          </c:tx>
          <c:layout>
            <c:manualLayout>
              <c:xMode val="edge"/>
              <c:yMode val="edge"/>
              <c:x val="0.13474585763620012"/>
              <c:y val="0.17411750887238078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chemeClr val="tx2"/>
                  </a:solidFill>
                  <a:latin typeface="Poppins SemiBold" pitchFamily="2" charset="77"/>
                  <a:ea typeface="+mn-ea"/>
                  <a:cs typeface="Poppins SemiBold" pitchFamily="2" charset="77"/>
                </a:defRPr>
              </a:pPr>
              <a:endParaRPr lang="es-SV"/>
            </a:p>
          </c:txPr>
        </c:title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  <c:majorUnit val="1000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000" b="1" i="0" u="none" strike="noStrike" kern="1200" baseline="0">
                <a:ln>
                  <a:noFill/>
                </a:ln>
                <a:solidFill>
                  <a:schemeClr val="tx1">
                    <a:alpha val="85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</c:dTable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49165111495934138"/>
          <c:y val="0"/>
          <c:w val="0.4611154805780362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solidFill>
              <a:schemeClr val="accent1"/>
            </a:solidFill>
            <a:ln w="38100">
              <a:solidFill>
                <a:schemeClr val="tx1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Asesor de Belleza</c:v>
                </c:pt>
                <c:pt idx="1">
                  <c:v>Administrador de bases de datos</c:v>
                </c:pt>
                <c:pt idx="2">
                  <c:v>Cocinero</c:v>
                </c:pt>
                <c:pt idx="3">
                  <c:v>Auxiliar contable</c:v>
                </c:pt>
                <c:pt idx="4">
                  <c:v>Técnico en informática (Ofimática)</c:v>
                </c:pt>
              </c:strCache>
            </c:strRef>
          </c:cat>
          <c:val>
            <c:numRef>
              <c:f>Sheet1!$B$2:$B$6</c:f>
              <c:numCache>
                <c:formatCode>0</c:formatCode>
                <c:ptCount val="5"/>
                <c:pt idx="0">
                  <c:v>792</c:v>
                </c:pt>
                <c:pt idx="1">
                  <c:v>800</c:v>
                </c:pt>
                <c:pt idx="2">
                  <c:v>803</c:v>
                </c:pt>
                <c:pt idx="3">
                  <c:v>1127</c:v>
                </c:pt>
                <c:pt idx="4">
                  <c:v>1206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6C8-4917-AC0F-DE85AF0094D5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1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1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0" sourceLinked="1"/>
        <c:majorTickMark val="out"/>
        <c:minorTickMark val="none"/>
        <c:tickLblPos val="nextTo"/>
        <c:crossAx val="-198685076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49775480721522541"/>
          <c:y val="0"/>
          <c:w val="0.43328045645097957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Inversión</c:v>
                </c:pt>
              </c:strCache>
            </c:strRef>
          </c:tx>
          <c:spPr>
            <a:solidFill>
              <a:srgbClr val="0066B3"/>
            </a:solidFill>
            <a:ln w="38100">
              <a:solidFill>
                <a:schemeClr val="tx1"/>
              </a:solidFill>
              <a:prstDash val="solid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Disciplina en el trabajo</c:v>
                </c:pt>
                <c:pt idx="1">
                  <c:v>Cómputo básico</c:v>
                </c:pt>
                <c:pt idx="2">
                  <c:v>Técnico en informática (Ofimática)</c:v>
                </c:pt>
                <c:pt idx="3">
                  <c:v>Protocolos de atención y servicio</c:v>
                </c:pt>
                <c:pt idx="4">
                  <c:v>Ortografía y redacción</c:v>
                </c:pt>
              </c:strCache>
            </c:strRef>
          </c:cat>
          <c:val>
            <c:numRef>
              <c:f>Sheet1!$B$2:$B$6</c:f>
              <c:numCache>
                <c:formatCode>0</c:formatCode>
                <c:ptCount val="5"/>
                <c:pt idx="0">
                  <c:v>625</c:v>
                </c:pt>
                <c:pt idx="1">
                  <c:v>642</c:v>
                </c:pt>
                <c:pt idx="2">
                  <c:v>768</c:v>
                </c:pt>
                <c:pt idx="3">
                  <c:v>815</c:v>
                </c:pt>
                <c:pt idx="4">
                  <c:v>949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E1D-4572-AB0F-BE80B34125D2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1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ax val="1500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  <c:majorUnit val="500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8387242917461002"/>
          <c:y val="0"/>
          <c:w val="0.76345421564247762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solidFill>
              <a:schemeClr val="accent1"/>
            </a:solidFill>
            <a:ln w="38100">
              <a:solidFill>
                <a:schemeClr val="tx1"/>
              </a:solidFill>
              <a:prstDash val="solid"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bg2"/>
              </a:solidFill>
              <a:ln w="38100">
                <a:solidFill>
                  <a:schemeClr val="tx1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2-1D81-482A-A7E0-00685BBCA6A6}"/>
              </c:ext>
            </c:extLst>
          </c:dPt>
          <c:dPt>
            <c:idx val="1"/>
            <c:invertIfNegative val="0"/>
            <c:bubble3D val="0"/>
            <c:spPr>
              <a:solidFill>
                <a:schemeClr val="bg2"/>
              </a:solidFill>
              <a:ln w="38100">
                <a:solidFill>
                  <a:schemeClr val="tx1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1-1D81-482A-A7E0-00685BBCA6A6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Actualizaciones</c:v>
                </c:pt>
                <c:pt idx="1">
                  <c:v>Diseño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9</c:v>
                </c:pt>
                <c:pt idx="1">
                  <c:v>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083-49E3-867F-BF000B11CF0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20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in val="0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8387242917461002"/>
          <c:y val="0"/>
          <c:w val="0.76345421564247762"/>
          <c:h val="0.9172332205110242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solidFill>
              <a:srgbClr val="0066B3"/>
            </a:solidFill>
            <a:ln w="38100">
              <a:solidFill>
                <a:schemeClr val="tx1"/>
              </a:solidFill>
              <a:prstDash val="solid"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000"/>
              </a:solidFill>
              <a:ln w="38100">
                <a:solidFill>
                  <a:schemeClr val="tx1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0-0E47-40EF-9AAB-12C7924D1FDA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Ejecución </c:v>
                </c:pt>
                <c:pt idx="1">
                  <c:v>Meta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10</c:v>
                </c:pt>
                <c:pt idx="1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F16-4C2D-A15E-927247D7ED3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24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in val="0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8387242917461002"/>
          <c:y val="0.12590091429746553"/>
          <c:w val="0.76345421564247762"/>
          <c:h val="0.7818693461590423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Participaciones</c:v>
                </c:pt>
              </c:strCache>
            </c:strRef>
          </c:tx>
          <c:spPr>
            <a:solidFill>
              <a:srgbClr val="DB362E"/>
            </a:solidFill>
            <a:ln w="38100">
              <a:solidFill>
                <a:schemeClr val="tx1"/>
              </a:solidFill>
              <a:prstDash val="solid"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bg2"/>
              </a:solidFill>
              <a:ln w="38100">
                <a:solidFill>
                  <a:schemeClr val="tx1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0-6D46-4A18-B4A5-19575D84E0CB}"/>
              </c:ext>
            </c:extLst>
          </c:dPt>
          <c:dPt>
            <c:idx val="1"/>
            <c:invertIfNegative val="0"/>
            <c:bubble3D val="0"/>
            <c:spPr>
              <a:solidFill>
                <a:srgbClr val="FF0000"/>
              </a:solidFill>
              <a:ln w="38100">
                <a:solidFill>
                  <a:schemeClr val="tx1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1-6D46-4A18-B4A5-19575D84E0CB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Meta</c:v>
                </c:pt>
                <c:pt idx="1">
                  <c:v>Ejecución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6</c:v>
                </c:pt>
                <c:pt idx="1">
                  <c:v>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482-4EDB-AE41-8095D9374F9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986850768"/>
        <c:axId val="-1986849680"/>
      </c:bar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20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ax val="8"/>
          <c:min val="0"/>
        </c:scaling>
        <c:delete val="1"/>
        <c:axPos val="l"/>
        <c:numFmt formatCode="#,##0" sourceLinked="1"/>
        <c:majorTickMark val="out"/>
        <c:minorTickMark val="none"/>
        <c:tickLblPos val="nextTo"/>
        <c:crossAx val="-1986850768"/>
        <c:crosses val="autoZero"/>
        <c:crossBetween val="between"/>
        <c:majorUnit val="2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7290163090333913"/>
          <c:y val="4.7149819766867274E-2"/>
          <c:w val="0.66318174208233449"/>
          <c:h val="0.7335023225096897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rgbClr val="F89829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0066B3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8C64-477F-B398-7E372D5E10FB}"/>
              </c:ext>
            </c:extLst>
          </c:dPt>
          <c:dPt>
            <c:idx val="1"/>
            <c:invertIfNegative val="0"/>
            <c:bubble3D val="0"/>
            <c:spPr>
              <a:solidFill>
                <a:srgbClr val="FF0000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8C64-477F-B398-7E372D5E10FB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8C64-477F-B398-7E372D5E10FB}"/>
                </c:ext>
              </c:extLst>
            </c:dLbl>
            <c:dLbl>
              <c:idx val="1"/>
              <c:layout>
                <c:manualLayout>
                  <c:x val="-1.3016790199397985E-2"/>
                  <c:y val="-1.8193642511641531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800" b="0" i="0" u="none" strike="noStrike" kern="1200" baseline="0">
                        <a:solidFill>
                          <a:schemeClr val="tx1"/>
                        </a:solidFill>
                        <a:latin typeface="Josefin Sans Light" pitchFamily="2" charset="0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800" b="0" smtClean="0">
                        <a:solidFill>
                          <a:schemeClr val="tx1"/>
                        </a:solidFill>
                        <a:latin typeface="Josefin Sans Light" pitchFamily="2" charset="0"/>
                      </a:rPr>
                      <a:pPr>
                        <a:defRPr sz="2800" b="0">
                          <a:solidFill>
                            <a:schemeClr val="tx1"/>
                          </a:solidFill>
                          <a:latin typeface="Josefin Sans Light" pitchFamily="2" charset="0"/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8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0627112320291072"/>
                      <c:h val="9.4994606358296207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8C64-477F-B398-7E372D5E10F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2021</c:v>
                </c:pt>
                <c:pt idx="1">
                  <c:v>Ejecutado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811255</c:v>
                </c:pt>
                <c:pt idx="1">
                  <c:v>611843.77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8C64-477F-B398-7E372D5E10FB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8640"/>
        <c:axId val="-1858643200"/>
      </c:barChart>
      <c:catAx>
        <c:axId val="-18586486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>
              <a:defRPr lang="es-SV" sz="24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58643200"/>
        <c:crosses val="autoZero"/>
        <c:auto val="1"/>
        <c:lblAlgn val="ctr"/>
        <c:lblOffset val="100"/>
        <c:noMultiLvlLbl val="0"/>
      </c:catAx>
      <c:valAx>
        <c:axId val="-1858643200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58648640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48071897919228845"/>
          <c:y val="0"/>
          <c:w val="0.51928102950227595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Visitas de Seguimiento</c:v>
                </c:pt>
              </c:strCache>
            </c:strRef>
          </c:tx>
          <c:spPr>
            <a:solidFill>
              <a:schemeClr val="bg2"/>
            </a:solidFill>
            <a:ln>
              <a:solidFill>
                <a:schemeClr val="tx1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bg2"/>
              </a:solidFill>
              <a:ln>
                <a:solidFill>
                  <a:schemeClr val="tx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7B0D-4CE7-95D9-C799D2EE2530}"/>
              </c:ext>
            </c:extLst>
          </c:dPt>
          <c:dPt>
            <c:idx val="1"/>
            <c:invertIfNegative val="0"/>
            <c:bubble3D val="0"/>
            <c:spPr>
              <a:solidFill>
                <a:schemeClr val="bg2"/>
              </a:solidFill>
              <a:ln>
                <a:solidFill>
                  <a:schemeClr val="tx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B0D-4CE7-95D9-C799D2EE2530}"/>
              </c:ext>
            </c:extLst>
          </c:dPt>
          <c:dLbls>
            <c:dLbl>
              <c:idx val="0"/>
              <c:layout>
                <c:manualLayout>
                  <c:x val="1.2581090420987558E-3"/>
                  <c:y val="-2.9164418097686037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7B0D-4CE7-95D9-C799D2EE2530}"/>
                </c:ext>
              </c:extLst>
            </c:dLbl>
            <c:dLbl>
              <c:idx val="1"/>
              <c:layout>
                <c:manualLayout>
                  <c:x val="3.4432424019799155E-3"/>
                  <c:y val="-8.3326908850531733E-3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7B0D-4CE7-95D9-C799D2EE2530}"/>
                </c:ext>
              </c:extLst>
            </c:dLbl>
            <c:dLbl>
              <c:idx val="2"/>
              <c:layout>
                <c:manualLayout>
                  <c:x val="3.1946545148007913E-3"/>
                  <c:y val="0"/>
                </c:manualLayout>
              </c:layout>
              <c:tx>
                <c:rich>
                  <a:bodyPr/>
                  <a:lstStyle/>
                  <a:p>
                    <a:fld id="{3F0D73F4-1250-4BD3-9B6C-E34F8683E8B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7B0D-4CE7-95D9-C799D2EE2530}"/>
                </c:ext>
              </c:extLst>
            </c:dLbl>
            <c:dLbl>
              <c:idx val="3"/>
              <c:layout>
                <c:manualLayout>
                  <c:x val="8.4729529774393662E-3"/>
                  <c:y val="2.5139810690143869E-3"/>
                </c:manualLayout>
              </c:layout>
              <c:tx>
                <c:rich>
                  <a:bodyPr/>
                  <a:lstStyle/>
                  <a:p>
                    <a:fld id="{408C357F-67DD-4376-AD42-ECCAA7CB4A2F}" type="VALUE">
                      <a:rPr lang="en-US" smtClean="0"/>
                      <a:pPr/>
                      <a:t>[VALOR]</a:t>
                    </a:fld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7B0D-4CE7-95D9-C799D2EE2530}"/>
                </c:ext>
              </c:extLst>
            </c:dLbl>
            <c:dLbl>
              <c:idx val="4"/>
              <c:layout>
                <c:manualLayout>
                  <c:x val="1.2685778771253408E-2"/>
                  <c:y val="0"/>
                </c:manualLayout>
              </c:layout>
              <c:tx>
                <c:rich>
                  <a:bodyPr rot="0" spcFirstLastPara="1" vertOverflow="ellipsis" vert="horz" wrap="square" anchor="ctr" anchorCtr="0"/>
                  <a:lstStyle/>
                  <a:p>
                    <a:pPr algn="l">
                      <a:defRPr sz="2800" b="0" i="0" u="none" strike="noStrike" kern="1200" baseline="0">
                        <a:solidFill>
                          <a:schemeClr val="tx1"/>
                        </a:solidFill>
                        <a:latin typeface="Josefin Sans Light" pitchFamily="2" charset="0"/>
                        <a:ea typeface="+mn-ea"/>
                        <a:cs typeface="Poppins" pitchFamily="2" charset="77"/>
                      </a:defRPr>
                    </a:pPr>
                    <a:fld id="{634D361B-603F-490D-A54B-89E9443A91FC}" type="VALUE">
                      <a:rPr lang="en-US" smtClean="0"/>
                      <a:pPr algn="l">
                        <a:defRPr sz="2800" b="0">
                          <a:solidFill>
                            <a:schemeClr val="tx1"/>
                          </a:solidFill>
                          <a:latin typeface="Josefin Sans Light" pitchFamily="2" charset="0"/>
                        </a:defRPr>
                      </a:pPr>
                      <a:t>[VALOR]</a:t>
                    </a:fld>
                    <a:endParaRPr lang="es-SV"/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0"/>
                <a:lstStyle/>
                <a:p>
                  <a:pPr algn="l">
                    <a:defRPr sz="28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7B0D-4CE7-95D9-C799D2EE253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Acciones de divulgación con actores y Gerencias de Formación Profesional.</c:v>
                </c:pt>
                <c:pt idx="1">
                  <c:v>Acciones de seguimiento realizados a las investigaciones y estudios.</c:v>
                </c:pt>
                <c:pt idx="2">
                  <c:v>Número de evaluaciones de impacto y de resultados realizadas.</c:v>
                </c:pt>
                <c:pt idx="3">
                  <c:v>	Número de propuestas y acciones de apoyo a la Formación Profesional.</c:v>
                </c:pt>
                <c:pt idx="4">
                  <c:v>Número de estudios, sondeos e investigaciones a la Formación Profesional.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6</c:v>
                </c:pt>
                <c:pt idx="1">
                  <c:v>4</c:v>
                </c:pt>
                <c:pt idx="2">
                  <c:v>2</c:v>
                </c:pt>
                <c:pt idx="3">
                  <c:v>10</c:v>
                </c:pt>
                <c:pt idx="4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7B0D-4CE7-95D9-C799D2EE2530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80673760"/>
        <c:axId val="-1880688992"/>
      </c:barChart>
      <c:catAx>
        <c:axId val="-188067376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80688992"/>
        <c:crosses val="autoZero"/>
        <c:auto val="1"/>
        <c:lblAlgn val="ctr"/>
        <c:lblOffset val="100"/>
        <c:noMultiLvlLbl val="0"/>
      </c:catAx>
      <c:valAx>
        <c:axId val="-1880688992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-188067376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 algn="just"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529628676966038"/>
          <c:y val="4.7149819766867274E-2"/>
          <c:w val="0.68312048972288864"/>
          <c:h val="0.6295384679403488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rgbClr val="FF0000"/>
            </a:solidFill>
            <a:ln>
              <a:solidFill>
                <a:schemeClr val="tx1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bg2"/>
              </a:solidFill>
              <a:ln>
                <a:solidFill>
                  <a:schemeClr val="tx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EAD8-4203-ADEC-BAA64B2CDD5C}"/>
              </c:ext>
            </c:extLst>
          </c:dPt>
          <c:dPt>
            <c:idx val="1"/>
            <c:invertIfNegative val="0"/>
            <c:bubble3D val="0"/>
            <c:spPr>
              <a:solidFill>
                <a:srgbClr val="FF0000"/>
              </a:solidFill>
              <a:ln>
                <a:solidFill>
                  <a:schemeClr val="tx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AD8-4203-ADEC-BAA64B2CDD5C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EAD8-4203-ADEC-BAA64B2CDD5C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800" b="0" i="0" u="none" strike="noStrike" kern="1200" baseline="0">
                        <a:solidFill>
                          <a:schemeClr val="tx1"/>
                        </a:solidFill>
                        <a:latin typeface="Josefin Sans Light" pitchFamily="2" charset="0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800" b="0" smtClean="0">
                        <a:solidFill>
                          <a:schemeClr val="tx1"/>
                        </a:solidFill>
                        <a:latin typeface="Josefin Sans Light" pitchFamily="2" charset="0"/>
                      </a:rPr>
                      <a:pPr>
                        <a:defRPr sz="2800" b="0">
                          <a:solidFill>
                            <a:schemeClr val="tx1"/>
                          </a:solidFill>
                          <a:latin typeface="Josefin Sans Light" pitchFamily="2" charset="0"/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8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EAD8-4203-ADEC-BAA64B2CDD5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2021</c:v>
                </c:pt>
                <c:pt idx="1">
                  <c:v>Ejecutado 2021</c:v>
                </c:pt>
              </c:strCache>
            </c:strRef>
          </c:cat>
          <c:val>
            <c:numRef>
              <c:f>Sheet1!$B$2:$B$3</c:f>
              <c:numCache>
                <c:formatCode>"$"#,##0_);[Red]\("$"#,##0\)</c:formatCode>
                <c:ptCount val="2"/>
                <c:pt idx="0">
                  <c:v>452070</c:v>
                </c:pt>
                <c:pt idx="1">
                  <c:v>320483.15999999997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EAD8-4203-ADEC-BAA64B2CDD5C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80686816"/>
        <c:axId val="-1880684640"/>
      </c:barChart>
      <c:catAx>
        <c:axId val="-18806868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>
              <a:defRPr lang="es-SV" sz="24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80684640"/>
        <c:crosses val="autoZero"/>
        <c:auto val="1"/>
        <c:lblAlgn val="ctr"/>
        <c:lblOffset val="100"/>
        <c:noMultiLvlLbl val="0"/>
      </c:catAx>
      <c:valAx>
        <c:axId val="-1880684640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80686816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50613079039519004"/>
          <c:y val="0"/>
          <c:w val="0.47832848724077037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Visitas de Seguimiento</c:v>
                </c:pt>
              </c:strCache>
            </c:strRef>
          </c:tx>
          <c:spPr>
            <a:solidFill>
              <a:schemeClr val="bg2"/>
            </a:solidFill>
            <a:ln>
              <a:solidFill>
                <a:schemeClr val="tx1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bg2"/>
              </a:solidFill>
              <a:ln>
                <a:solidFill>
                  <a:schemeClr val="tx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3F45-48D3-88CA-ABC71A383ED9}"/>
              </c:ext>
            </c:extLst>
          </c:dPt>
          <c:dPt>
            <c:idx val="1"/>
            <c:invertIfNegative val="0"/>
            <c:bubble3D val="0"/>
            <c:spPr>
              <a:solidFill>
                <a:schemeClr val="bg2"/>
              </a:solidFill>
              <a:ln>
                <a:solidFill>
                  <a:schemeClr val="tx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3F45-48D3-88CA-ABC71A383ED9}"/>
              </c:ext>
            </c:extLst>
          </c:dPt>
          <c:dLbls>
            <c:dLbl>
              <c:idx val="0"/>
              <c:layout>
                <c:manualLayout>
                  <c:x val="1.2581090420987558E-3"/>
                  <c:y val="-2.9164418097686037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3F45-48D3-88CA-ABC71A383ED9}"/>
                </c:ext>
              </c:extLst>
            </c:dLbl>
            <c:dLbl>
              <c:idx val="1"/>
              <c:layout>
                <c:manualLayout>
                  <c:x val="3.4432424019799155E-3"/>
                  <c:y val="-8.3326908850531733E-3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3F45-48D3-88CA-ABC71A383ED9}"/>
                </c:ext>
              </c:extLst>
            </c:dLbl>
            <c:dLbl>
              <c:idx val="2"/>
              <c:layout>
                <c:manualLayout>
                  <c:x val="3.1946545148007913E-3"/>
                  <c:y val="0"/>
                </c:manualLayout>
              </c:layout>
              <c:tx>
                <c:rich>
                  <a:bodyPr/>
                  <a:lstStyle/>
                  <a:p>
                    <a:fld id="{3F0D73F4-1250-4BD3-9B6C-E34F8683E8B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3F45-48D3-88CA-ABC71A383ED9}"/>
                </c:ext>
              </c:extLst>
            </c:dLbl>
            <c:dLbl>
              <c:idx val="3"/>
              <c:layout>
                <c:manualLayout>
                  <c:x val="8.4729529774393662E-3"/>
                  <c:y val="2.5139810690143869E-3"/>
                </c:manualLayout>
              </c:layout>
              <c:tx>
                <c:rich>
                  <a:bodyPr/>
                  <a:lstStyle/>
                  <a:p>
                    <a:fld id="{408C357F-67DD-4376-AD42-ECCAA7CB4A2F}" type="VALUE">
                      <a:rPr lang="en-US" smtClean="0"/>
                      <a:pPr/>
                      <a:t>[VALOR]</a:t>
                    </a:fld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3F45-48D3-88CA-ABC71A383ED9}"/>
                </c:ext>
              </c:extLst>
            </c:dLbl>
            <c:dLbl>
              <c:idx val="4"/>
              <c:layout>
                <c:manualLayout>
                  <c:x val="1.2685778771253408E-2"/>
                  <c:y val="0"/>
                </c:manualLayout>
              </c:layout>
              <c:tx>
                <c:rich>
                  <a:bodyPr/>
                  <a:lstStyle/>
                  <a:p>
                    <a:fld id="{634D361B-603F-490D-A54B-89E9443A91FC}" type="VALUE">
                      <a:rPr lang="en-US" smtClean="0"/>
                      <a:pPr/>
                      <a:t>[VALOR]</a:t>
                    </a:fld>
                    <a:r>
                      <a:rPr lang="en-US"/>
                      <a:t> (1%)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3F45-48D3-88CA-ABC71A383E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Diagnósticos Empresariales</c:v>
                </c:pt>
                <c:pt idx="1">
                  <c:v>Diagnósticos Territoriales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14</c:v>
                </c:pt>
                <c:pt idx="1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3F45-48D3-88CA-ABC71A383ED9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80673760"/>
        <c:axId val="-1880688992"/>
      </c:barChart>
      <c:catAx>
        <c:axId val="-188067376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just">
              <a:defRPr sz="24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80688992"/>
        <c:crosses val="autoZero"/>
        <c:auto val="1"/>
        <c:lblAlgn val="ctr"/>
        <c:lblOffset val="100"/>
        <c:noMultiLvlLbl val="0"/>
      </c:catAx>
      <c:valAx>
        <c:axId val="-1880688992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-188067376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 algn="just"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7290163090333913"/>
          <c:y val="4.7149819766867274E-2"/>
          <c:w val="0.66318174208233449"/>
          <c:h val="0.7335023225096897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rgbClr val="F89829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0066B3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4C0C-41F9-91AA-4EF437D1487E}"/>
              </c:ext>
            </c:extLst>
          </c:dPt>
          <c:dPt>
            <c:idx val="1"/>
            <c:invertIfNegative val="0"/>
            <c:bubble3D val="0"/>
            <c:spPr>
              <a:solidFill>
                <a:srgbClr val="FF0000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C0C-41F9-91AA-4EF437D1487E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4C0C-41F9-91AA-4EF437D1487E}"/>
                </c:ext>
              </c:extLst>
            </c:dLbl>
            <c:dLbl>
              <c:idx val="1"/>
              <c:layout>
                <c:manualLayout>
                  <c:x val="-1.3016790199397985E-2"/>
                  <c:y val="-1.8193642511641531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800" b="0" i="0" u="none" strike="noStrike" kern="1200" baseline="0">
                        <a:solidFill>
                          <a:schemeClr val="tx1"/>
                        </a:solidFill>
                        <a:latin typeface="Josefin Sans Light" pitchFamily="2" charset="0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800" b="0" smtClean="0">
                        <a:solidFill>
                          <a:schemeClr val="tx1"/>
                        </a:solidFill>
                        <a:latin typeface="Josefin Sans Light" pitchFamily="2" charset="0"/>
                      </a:rPr>
                      <a:pPr>
                        <a:defRPr sz="2800" b="0">
                          <a:solidFill>
                            <a:schemeClr val="tx1"/>
                          </a:solidFill>
                          <a:latin typeface="Josefin Sans Light" pitchFamily="2" charset="0"/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8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0627112320291072"/>
                      <c:h val="9.4994606358296207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4C0C-41F9-91AA-4EF437D1487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2021</c:v>
                </c:pt>
                <c:pt idx="1">
                  <c:v>Ejecutado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178620</c:v>
                </c:pt>
                <c:pt idx="1">
                  <c:v>136555.43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4C0C-41F9-91AA-4EF437D1487E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8640"/>
        <c:axId val="-1858643200"/>
      </c:barChart>
      <c:catAx>
        <c:axId val="-18586486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>
              <a:defRPr lang="es-SV" sz="24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58643200"/>
        <c:crosses val="autoZero"/>
        <c:auto val="1"/>
        <c:lblAlgn val="ctr"/>
        <c:lblOffset val="100"/>
        <c:noMultiLvlLbl val="0"/>
      </c:catAx>
      <c:valAx>
        <c:axId val="-1858643200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58648640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1"/>
            </a:solidFill>
            <a:ln w="19050"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0066B3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0242-4611-83E9-7F79AA44CEBC}"/>
              </c:ext>
            </c:extLst>
          </c:dPt>
          <c:dPt>
            <c:idx val="1"/>
            <c:invertIfNegative val="0"/>
            <c:bubble3D val="0"/>
            <c:spPr>
              <a:solidFill>
                <a:srgbClr val="FF0000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242-4611-83E9-7F79AA44CEBC}"/>
              </c:ext>
            </c:extLst>
          </c:dPt>
          <c:dPt>
            <c:idx val="2"/>
            <c:invertIfNegative val="0"/>
            <c:bubble3D val="0"/>
            <c:spPr>
              <a:solidFill>
                <a:srgbClr val="FEC00F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0242-4611-83E9-7F79AA44CEBC}"/>
              </c:ext>
            </c:extLst>
          </c:dPt>
          <c:dPt>
            <c:idx val="3"/>
            <c:invertIfNegative val="0"/>
            <c:bubble3D val="0"/>
            <c:spPr>
              <a:solidFill>
                <a:srgbClr val="000000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0242-4611-83E9-7F79AA44CEBC}"/>
              </c:ext>
            </c:extLst>
          </c:dPt>
          <c:dPt>
            <c:idx val="4"/>
            <c:invertIfNegative val="0"/>
            <c:bubble3D val="0"/>
            <c:spPr>
              <a:solidFill>
                <a:srgbClr val="0397D6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0242-4611-83E9-7F79AA44CEBC}"/>
              </c:ext>
            </c:extLst>
          </c:dPt>
          <c:dPt>
            <c:idx val="5"/>
            <c:invertIfNegative val="0"/>
            <c:bubble3D val="0"/>
            <c:spPr>
              <a:solidFill>
                <a:srgbClr val="F89829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0242-4611-83E9-7F79AA44CEBC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 SemiBold" panose="00000700000000000000" pitchFamily="2" charset="0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1T</c:v>
                </c:pt>
                <c:pt idx="1">
                  <c:v>2T</c:v>
                </c:pt>
                <c:pt idx="2">
                  <c:v>3T</c:v>
                </c:pt>
                <c:pt idx="3">
                  <c:v>4T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383</c:v>
                </c:pt>
                <c:pt idx="1">
                  <c:v>256</c:v>
                </c:pt>
                <c:pt idx="2">
                  <c:v>158</c:v>
                </c:pt>
                <c:pt idx="3">
                  <c:v>142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0242-4611-83E9-7F79AA44CE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36532784"/>
        <c:axId val="236548176"/>
      </c:barChart>
      <c:catAx>
        <c:axId val="2365327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anose="00000700000000000000" pitchFamily="2" charset="0"/>
              </a:defRPr>
            </a:pPr>
            <a:endParaRPr lang="es-SV"/>
          </a:p>
        </c:txPr>
        <c:crossAx val="236548176"/>
        <c:crosses val="autoZero"/>
        <c:auto val="1"/>
        <c:lblAlgn val="ctr"/>
        <c:lblOffset val="100"/>
        <c:noMultiLvlLbl val="0"/>
      </c:catAx>
      <c:valAx>
        <c:axId val="236548176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2365327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4">
    <c:autoUpdate val="0"/>
  </c:externalData>
</c:chartSpace>
</file>

<file path=ppt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"/>
          <c:y val="0.24133825664685149"/>
          <c:w val="0.98229993925859427"/>
          <c:h val="0.6135174414077188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</c:v>
                </c:pt>
              </c:strCache>
            </c:strRef>
          </c:tx>
          <c:spPr>
            <a:ln w="38100" cap="rnd">
              <a:solidFill>
                <a:srgbClr val="0066B3"/>
              </a:solidFill>
              <a:round/>
            </a:ln>
            <a:effectLst/>
          </c:spPr>
          <c:marker>
            <c:symbol val="circle"/>
            <c:size val="11"/>
            <c:spPr>
              <a:solidFill>
                <a:srgbClr val="0066B3"/>
              </a:solidFill>
              <a:ln w="9525">
                <a:solidFill>
                  <a:srgbClr val="0066B3"/>
                </a:solidFill>
              </a:ln>
              <a:effectLst/>
            </c:spPr>
          </c:marker>
          <c:dLbls>
            <c:dLbl>
              <c:idx val="1"/>
              <c:layout>
                <c:manualLayout>
                  <c:x val="-4.1820822927860705E-2"/>
                  <c:y val="9.4659424091574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564-4935-856E-E2269DF9A84B}"/>
                </c:ext>
              </c:extLst>
            </c:dLbl>
            <c:dLbl>
              <c:idx val="2"/>
              <c:layout>
                <c:manualLayout>
                  <c:x val="-4.9656096279674426E-2"/>
                  <c:y val="4.3797643982668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564-4935-856E-E2269DF9A84B}"/>
                </c:ext>
              </c:extLst>
            </c:dLbl>
            <c:dLbl>
              <c:idx val="3"/>
              <c:layout>
                <c:manualLayout>
                  <c:x val="-2.1516358503885953E-2"/>
                  <c:y val="7.44880846604407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564-4935-856E-E2269DF9A84B}"/>
                </c:ext>
              </c:extLst>
            </c:dLbl>
            <c:dLbl>
              <c:idx val="7"/>
              <c:layout>
                <c:manualLayout>
                  <c:x val="-3.0790980479296803E-2"/>
                  <c:y val="-0.128857573969900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A4F-4ED5-A3F0-B81782BD6A54}"/>
                </c:ext>
              </c:extLst>
            </c:dLbl>
            <c:dLbl>
              <c:idx val="11"/>
              <c:layout>
                <c:manualLayout>
                  <c:x val="-3.2012232897639353E-2"/>
                  <c:y val="7.77054973886057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564-4935-856E-E2269DF9A84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2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rgbClr val="FF4168"/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#,##0</c:formatCode>
                <c:ptCount val="12"/>
                <c:pt idx="0">
                  <c:v>200</c:v>
                </c:pt>
                <c:pt idx="1">
                  <c:v>200</c:v>
                </c:pt>
                <c:pt idx="2">
                  <c:v>200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150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152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564-4935-856E-E2269DF9A84B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ln w="38100" cap="rnd">
              <a:solidFill>
                <a:srgbClr val="FF0000"/>
              </a:solidFill>
              <a:round/>
            </a:ln>
            <a:effectLst/>
          </c:spPr>
          <c:marker>
            <c:symbol val="circle"/>
            <c:size val="11"/>
            <c:spPr>
              <a:solidFill>
                <a:srgbClr val="FF0000"/>
              </a:solidFill>
              <a:ln w="9525">
                <a:solidFill>
                  <a:srgbClr val="FF0000"/>
                </a:solidFill>
              </a:ln>
              <a:effectLst/>
            </c:spPr>
          </c:marker>
          <c:dLbls>
            <c:dLbl>
              <c:idx val="1"/>
              <c:layout>
                <c:manualLayout>
                  <c:x val="-4.1422478453255349E-2"/>
                  <c:y val="-5.22746073341530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564-4935-856E-E2269DF9A84B}"/>
                </c:ext>
              </c:extLst>
            </c:dLbl>
            <c:dLbl>
              <c:idx val="2"/>
              <c:layout>
                <c:manualLayout>
                  <c:x val="-5.1693267351146002E-2"/>
                  <c:y val="-8.33568062895953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564-4935-856E-E2269DF9A84B}"/>
                </c:ext>
              </c:extLst>
            </c:dLbl>
            <c:dLbl>
              <c:idx val="3"/>
              <c:layout>
                <c:manualLayout>
                  <c:x val="-4.4344459592868091E-2"/>
                  <c:y val="-6.07515706856372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564-4935-856E-E2269DF9A84B}"/>
                </c:ext>
              </c:extLst>
            </c:dLbl>
            <c:dLbl>
              <c:idx val="6"/>
              <c:layout>
                <c:manualLayout>
                  <c:x val="-4.1849439812896204E-2"/>
                  <c:y val="9.2041124264214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A4F-4ED5-A3F0-B81782BD6A54}"/>
                </c:ext>
              </c:extLst>
            </c:dLbl>
            <c:dLbl>
              <c:idx val="8"/>
              <c:layout>
                <c:manualLayout>
                  <c:x val="-1.9848382547862812E-2"/>
                  <c:y val="9.4670870671763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A4F-4ED5-A3F0-B81782BD6A54}"/>
                </c:ext>
              </c:extLst>
            </c:dLbl>
            <c:dLbl>
              <c:idx val="10"/>
              <c:layout>
                <c:manualLayout>
                  <c:x val="-4.5069768231200187E-2"/>
                  <c:y val="8.41518850415675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A4F-4ED5-A3F0-B81782BD6A54}"/>
                </c:ext>
              </c:extLst>
            </c:dLbl>
            <c:dLbl>
              <c:idx val="11"/>
              <c:layout>
                <c:manualLayout>
                  <c:x val="-3.2028479264956763E-2"/>
                  <c:y val="-0.117264659695532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564-4935-856E-E2269DF9A84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200" b="0" i="0" u="none" strike="noStrike" kern="1200" baseline="0">
                    <a:solidFill>
                      <a:srgbClr val="FF0000"/>
                    </a:solidFill>
                    <a:latin typeface="Josefin Sans Light" pitchFamily="2" charset="0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#,##0</c:formatCode>
                <c:ptCount val="12"/>
                <c:pt idx="0">
                  <c:v>135</c:v>
                </c:pt>
                <c:pt idx="1">
                  <c:v>336</c:v>
                </c:pt>
                <c:pt idx="2">
                  <c:v>299</c:v>
                </c:pt>
                <c:pt idx="3">
                  <c:v>391</c:v>
                </c:pt>
                <c:pt idx="4">
                  <c:v>270</c:v>
                </c:pt>
                <c:pt idx="5">
                  <c:v>286</c:v>
                </c:pt>
                <c:pt idx="6">
                  <c:v>286</c:v>
                </c:pt>
                <c:pt idx="7">
                  <c:v>151</c:v>
                </c:pt>
                <c:pt idx="8">
                  <c:v>260</c:v>
                </c:pt>
                <c:pt idx="9">
                  <c:v>280</c:v>
                </c:pt>
                <c:pt idx="10">
                  <c:v>303</c:v>
                </c:pt>
                <c:pt idx="11">
                  <c:v>218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A564-4935-856E-E2269DF9A84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880680832"/>
        <c:axId val="-1880674304"/>
      </c:lineChart>
      <c:catAx>
        <c:axId val="-18806808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0" i="0" u="none" strike="noStrike" kern="1200" baseline="0">
                <a:solidFill>
                  <a:schemeClr val="accent2">
                    <a:lumMod val="10000"/>
                  </a:schemeClr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880674304"/>
        <c:crossesAt val="0"/>
        <c:auto val="1"/>
        <c:lblAlgn val="ctr"/>
        <c:lblOffset val="100"/>
        <c:noMultiLvlLbl val="0"/>
      </c:catAx>
      <c:valAx>
        <c:axId val="-1880674304"/>
        <c:scaling>
          <c:orientation val="minMax"/>
          <c:max val="400"/>
          <c:min val="50"/>
        </c:scaling>
        <c:delete val="1"/>
        <c:axPos val="l"/>
        <c:numFmt formatCode="#,##0" sourceLinked="1"/>
        <c:majorTickMark val="out"/>
        <c:minorTickMark val="none"/>
        <c:tickLblPos val="nextTo"/>
        <c:crossAx val="-18806808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23368570742942008"/>
          <c:y val="0.66771580434106936"/>
          <c:w val="0.1598183140952652"/>
          <c:h val="0.1336534445640139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0" i="0" u="none" strike="noStrike" kern="1200" baseline="0">
              <a:solidFill>
                <a:schemeClr val="accent2">
                  <a:lumMod val="10000"/>
                </a:schemeClr>
              </a:solidFill>
              <a:latin typeface="Josefin Sans Light" pitchFamily="2" charset="0"/>
              <a:ea typeface="+mn-ea"/>
              <a:cs typeface="Poppins SemiBold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4">
    <c:autoUpdate val="0"/>
  </c:externalData>
</c:chartSpace>
</file>

<file path=ppt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"/>
          <c:y val="0.1690538132266734"/>
          <c:w val="0.93370660859194976"/>
          <c:h val="0.83094618677332666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</c:v>
                </c:pt>
              </c:strCache>
            </c:strRef>
          </c:tx>
          <c:spPr>
            <a:solidFill>
              <a:srgbClr val="0066B3"/>
            </a:solidFill>
            <a:ln w="38100">
              <a:solidFill>
                <a:srgbClr val="000000"/>
              </a:solidFill>
            </a:ln>
            <a:effectLst/>
          </c:spPr>
          <c:invertIfNegative val="0"/>
          <c:dLbls>
            <c:dLbl>
              <c:idx val="0"/>
              <c:layout>
                <c:manualLayout>
                  <c:x val="1.7561421931950975E-3"/>
                  <c:y val="2.1975952029637275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F74-4B07-BEAB-1CF14FBD0FCB}"/>
                </c:ext>
              </c:extLst>
            </c:dLbl>
            <c:dLbl>
              <c:idx val="1"/>
              <c:layout>
                <c:manualLayout>
                  <c:x val="4.5066195171026505E-3"/>
                  <c:y val="2.650178917788730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F74-4B07-BEAB-1CF14FBD0FCB}"/>
                </c:ext>
              </c:extLst>
            </c:dLbl>
            <c:dLbl>
              <c:idx val="2"/>
              <c:layout>
                <c:manualLayout>
                  <c:x val="-4.4948252389288316E-3"/>
                  <c:y val="1.22275601057887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F74-4B07-BEAB-1CF14FBD0FCB}"/>
                </c:ext>
              </c:extLst>
            </c:dLbl>
            <c:dLbl>
              <c:idx val="3"/>
              <c:layout>
                <c:manualLayout>
                  <c:x val="-7.3425838353649618E-4"/>
                  <c:y val="4.908027618331427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F74-4B07-BEAB-1CF14FBD0FC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rgbClr val="FF4168"/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1T</c:v>
                </c:pt>
                <c:pt idx="1">
                  <c:v>2T</c:v>
                </c:pt>
                <c:pt idx="2">
                  <c:v>3T</c:v>
                </c:pt>
                <c:pt idx="3">
                  <c:v>4T</c:v>
                </c:pt>
              </c:strCache>
            </c:strRef>
          </c:cat>
          <c:val>
            <c:numRef>
              <c:f>Sheet1!$B$2:$B$5</c:f>
              <c:numCache>
                <c:formatCode>#,##0</c:formatCode>
                <c:ptCount val="4"/>
                <c:pt idx="0">
                  <c:v>100</c:v>
                </c:pt>
                <c:pt idx="1">
                  <c:v>150</c:v>
                </c:pt>
                <c:pt idx="2">
                  <c:v>150</c:v>
                </c:pt>
                <c:pt idx="3">
                  <c:v>100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4F74-4B07-BEAB-1CF14FBD0FCB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solidFill>
              <a:srgbClr val="FF0000"/>
            </a:solidFill>
            <a:ln w="38100">
              <a:solidFill>
                <a:srgbClr val="000000"/>
              </a:solidFill>
            </a:ln>
            <a:effectLst/>
          </c:spPr>
          <c:invertIfNegative val="0"/>
          <c:dLbls>
            <c:dLbl>
              <c:idx val="0"/>
              <c:layout>
                <c:manualLayout>
                  <c:x val="2.3953576343673901E-3"/>
                  <c:y val="-8.1656163903553059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F74-4B07-BEAB-1CF14FBD0FCB}"/>
                </c:ext>
              </c:extLst>
            </c:dLbl>
            <c:dLbl>
              <c:idx val="1"/>
              <c:layout>
                <c:manualLayout>
                  <c:x val="4.982322497956296E-3"/>
                  <c:y val="-1.91648688971935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F74-4B07-BEAB-1CF14FBD0FCB}"/>
                </c:ext>
              </c:extLst>
            </c:dLbl>
            <c:dLbl>
              <c:idx val="2"/>
              <c:layout>
                <c:manualLayout>
                  <c:x val="-6.6441444126293103E-3"/>
                  <c:y val="-8.580097693391412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F74-4B07-BEAB-1CF14FBD0FCB}"/>
                </c:ext>
              </c:extLst>
            </c:dLbl>
            <c:dLbl>
              <c:idx val="3"/>
              <c:layout>
                <c:manualLayout>
                  <c:x val="9.066098061933218E-4"/>
                  <c:y val="-6.614040078910541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F74-4B07-BEAB-1CF14FBD0FC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1T</c:v>
                </c:pt>
                <c:pt idx="1">
                  <c:v>2T</c:v>
                </c:pt>
                <c:pt idx="2">
                  <c:v>3T</c:v>
                </c:pt>
                <c:pt idx="3">
                  <c:v>4T</c:v>
                </c:pt>
              </c:strCache>
            </c:strRef>
          </c:cat>
          <c:val>
            <c:numRef>
              <c:f>Sheet1!$C$2:$C$5</c:f>
              <c:numCache>
                <c:formatCode>#,##0</c:formatCode>
                <c:ptCount val="4"/>
                <c:pt idx="0">
                  <c:v>28</c:v>
                </c:pt>
                <c:pt idx="1">
                  <c:v>58</c:v>
                </c:pt>
                <c:pt idx="2">
                  <c:v>253</c:v>
                </c:pt>
                <c:pt idx="3">
                  <c:v>174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4F74-4B07-BEAB-1CF14FBD0FC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880680832"/>
        <c:axId val="-1880674304"/>
      </c:barChart>
      <c:catAx>
        <c:axId val="-1880680832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 SemiBold" pitchFamily="2" charset="77"/>
              </a:defRPr>
            </a:pPr>
            <a:endParaRPr lang="es-SV"/>
          </a:p>
        </c:txPr>
        <c:crossAx val="-1880674304"/>
        <c:crosses val="autoZero"/>
        <c:auto val="1"/>
        <c:lblAlgn val="ctr"/>
        <c:lblOffset val="100"/>
        <c:noMultiLvlLbl val="0"/>
      </c:catAx>
      <c:valAx>
        <c:axId val="-1880674304"/>
        <c:scaling>
          <c:orientation val="minMax"/>
        </c:scaling>
        <c:delete val="1"/>
        <c:axPos val="t"/>
        <c:numFmt formatCode="#,##0" sourceLinked="1"/>
        <c:majorTickMark val="out"/>
        <c:minorTickMark val="none"/>
        <c:tickLblPos val="nextTo"/>
        <c:crossAx val="-18806808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54604992843730404"/>
          <c:y val="0.16177838916680329"/>
          <c:w val="0.39059668897632988"/>
          <c:h val="0.1304113526477367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Poppins SemiBold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4">
    <c:autoUpdate val="0"/>
  </c:externalData>
</c:chartSpace>
</file>

<file path=ppt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32014219825957996"/>
          <c:y val="0"/>
          <c:w val="0.50265582610659154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Visitas de Seguimiento</c:v>
                </c:pt>
              </c:strCache>
            </c:strRef>
          </c:tx>
          <c:spPr>
            <a:solidFill>
              <a:srgbClr val="DB362E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8E5F-40AB-AD88-849E3EA8DB0D}"/>
              </c:ext>
            </c:extLst>
          </c:dPt>
          <c:dPt>
            <c:idx val="1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8E5F-40AB-AD88-849E3EA8DB0D}"/>
              </c:ext>
            </c:extLst>
          </c:dPt>
          <c:dLbls>
            <c:dLbl>
              <c:idx val="0"/>
              <c:layout>
                <c:manualLayout>
                  <c:x val="1.2581090420987558E-3"/>
                  <c:y val="-2.9164418097686037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r>
                      <a:rPr lang="en-US"/>
                      <a:t>(+16.4%)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8E5F-40AB-AD88-849E3EA8DB0D}"/>
                </c:ext>
              </c:extLst>
            </c:dLbl>
            <c:dLbl>
              <c:idx val="1"/>
              <c:layout>
                <c:manualLayout>
                  <c:x val="3.4432424019799155E-3"/>
                  <c:y val="-8.3326908850531733E-3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  <a:r>
                      <a:rPr lang="en-US"/>
                      <a:t> (+17.8%)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8E5F-40AB-AD88-849E3EA8DB0D}"/>
                </c:ext>
              </c:extLst>
            </c:dLbl>
            <c:dLbl>
              <c:idx val="2"/>
              <c:layout>
                <c:manualLayout>
                  <c:x val="1.235336345478469E-2"/>
                  <c:y val="2.643565924809908E-3"/>
                </c:manualLayout>
              </c:layout>
              <c:tx>
                <c:rich>
                  <a:bodyPr/>
                  <a:lstStyle/>
                  <a:p>
                    <a:fld id="{3F0D73F4-1250-4BD3-9B6C-E34F8683E8B2}" type="VALUE">
                      <a:rPr lang="en-US" smtClean="0"/>
                      <a:pPr/>
                      <a:t>[VALOR]</a:t>
                    </a:fld>
                    <a:r>
                      <a:rPr lang="en-US"/>
                      <a:t>(+47.5%)</a:t>
                    </a:r>
                    <a:r>
                      <a:rPr lang="en-US" baseline="0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8E5F-40AB-AD88-849E3EA8DB0D}"/>
                </c:ext>
              </c:extLst>
            </c:dLbl>
            <c:dLbl>
              <c:idx val="3"/>
              <c:layout>
                <c:manualLayout>
                  <c:x val="8.4729529774393662E-3"/>
                  <c:y val="2.5139810690143869E-3"/>
                </c:manualLayout>
              </c:layout>
              <c:tx>
                <c:rich>
                  <a:bodyPr/>
                  <a:lstStyle/>
                  <a:p>
                    <a:fld id="{408C357F-67DD-4376-AD42-ECCAA7CB4A2F}" type="VALUE">
                      <a:rPr lang="en-US" smtClean="0"/>
                      <a:pPr/>
                      <a:t>[VALOR]</a:t>
                    </a:fld>
                    <a:r>
                      <a:rPr lang="en-US"/>
                      <a:t> (3%)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8E5F-40AB-AD88-849E3EA8DB0D}"/>
                </c:ext>
              </c:extLst>
            </c:dLbl>
            <c:dLbl>
              <c:idx val="4"/>
              <c:layout>
                <c:manualLayout>
                  <c:x val="1.2685778771253408E-2"/>
                  <c:y val="0"/>
                </c:manualLayout>
              </c:layout>
              <c:tx>
                <c:rich>
                  <a:bodyPr/>
                  <a:lstStyle/>
                  <a:p>
                    <a:fld id="{634D361B-603F-490D-A54B-89E9443A91FC}" type="VALUE">
                      <a:rPr lang="en-US" smtClean="0"/>
                      <a:pPr/>
                      <a:t>[VALOR]</a:t>
                    </a:fld>
                    <a:r>
                      <a:rPr lang="en-US"/>
                      <a:t> (1%)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8E5F-40AB-AD88-849E3EA8DB0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Cursos en línea (participantes)</c:v>
                </c:pt>
                <c:pt idx="1">
                  <c:v>Visitas in situ (cursos)</c:v>
                </c:pt>
                <c:pt idx="2">
                  <c:v>Herramientas tecnológicas (cursos)</c:v>
                </c:pt>
              </c:strCache>
            </c:strRef>
          </c:cat>
          <c:val>
            <c:numRef>
              <c:f>Sheet1!$B$2:$B$4</c:f>
              <c:numCache>
                <c:formatCode>#,##0</c:formatCode>
                <c:ptCount val="3"/>
                <c:pt idx="0">
                  <c:v>1863</c:v>
                </c:pt>
                <c:pt idx="1">
                  <c:v>895</c:v>
                </c:pt>
                <c:pt idx="2">
                  <c:v>590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8E5F-40AB-AD88-849E3EA8DB0D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39936"/>
        <c:axId val="-1858648096"/>
      </c:barChart>
      <c:catAx>
        <c:axId val="-1858639936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58648096"/>
        <c:crosses val="autoZero"/>
        <c:auto val="1"/>
        <c:lblAlgn val="ctr"/>
        <c:lblOffset val="100"/>
        <c:noMultiLvlLbl val="0"/>
      </c:catAx>
      <c:valAx>
        <c:axId val="-1858648096"/>
        <c:scaling>
          <c:orientation val="minMax"/>
        </c:scaling>
        <c:delete val="1"/>
        <c:axPos val="b"/>
        <c:numFmt formatCode="#,##0" sourceLinked="1"/>
        <c:majorTickMark val="none"/>
        <c:minorTickMark val="none"/>
        <c:tickLblPos val="nextTo"/>
        <c:crossAx val="-185863993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tx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  <c:userShapes r:id="rId5"/>
</c:chartSpace>
</file>

<file path=ppt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224060639739879"/>
          <c:y val="0.11260792202441997"/>
          <c:w val="0.76271199295091985"/>
          <c:h val="0.6205058420328345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accent1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9EBE-445E-9549-E10FBF262364}"/>
              </c:ext>
            </c:extLst>
          </c:dPt>
          <c:dPt>
            <c:idx val="1"/>
            <c:invertIfNegative val="0"/>
            <c:bubble3D val="0"/>
            <c:spPr>
              <a:solidFill>
                <a:srgbClr val="FEC00F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9EBE-445E-9549-E10FBF262364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9EBE-445E-9549-E10FBF262364}"/>
                </c:ext>
              </c:extLst>
            </c:dLbl>
            <c:dLbl>
              <c:idx val="1"/>
              <c:layout>
                <c:manualLayout>
                  <c:x val="-4.9770339533453485E-3"/>
                  <c:y val="-7.9891048233971082E-4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9EBE-445E-9549-E10FBF262364}"/>
                </c:ext>
              </c:extLst>
            </c:dLbl>
            <c:numFmt formatCode="&quot;$&quot;#,##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2021</c:v>
                </c:pt>
                <c:pt idx="1">
                  <c:v>Ejecutado 2021</c:v>
                </c:pt>
              </c:strCache>
            </c:strRef>
          </c:cat>
          <c:val>
            <c:numRef>
              <c:f>Sheet1!$B$2:$B$3</c:f>
              <c:numCache>
                <c:formatCode>"$"#,##0_);[Red]\("$"#,##0\)</c:formatCode>
                <c:ptCount val="2"/>
                <c:pt idx="0">
                  <c:v>321660</c:v>
                </c:pt>
                <c:pt idx="1">
                  <c:v>257084.43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9EBE-445E-9549-E10FBF262364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7552"/>
        <c:axId val="-1858647008"/>
      </c:barChart>
      <c:catAx>
        <c:axId val="-18586475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58647008"/>
        <c:crosses val="autoZero"/>
        <c:auto val="1"/>
        <c:lblAlgn val="ctr"/>
        <c:lblOffset val="100"/>
        <c:noMultiLvlLbl val="0"/>
      </c:catAx>
      <c:valAx>
        <c:axId val="-1858647008"/>
        <c:scaling>
          <c:orientation val="minMax"/>
          <c:min val="0"/>
        </c:scaling>
        <c:delete val="1"/>
        <c:axPos val="l"/>
        <c:numFmt formatCode="&quot;$&quot;#,##0_);[Red]\(&quot;$&quot;#,##0\)" sourceLinked="1"/>
        <c:majorTickMark val="out"/>
        <c:minorTickMark val="none"/>
        <c:tickLblPos val="nextTo"/>
        <c:crossAx val="-185864755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tx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8.3878814287349307E-2"/>
          <c:y val="0.13265802338463403"/>
          <c:w val="0.85202516267903661"/>
          <c:h val="0.6348284063677318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rgbClr val="883F98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7CB3-400B-92A7-B34687640675}"/>
              </c:ext>
            </c:extLst>
          </c:dPt>
          <c:dPt>
            <c:idx val="1"/>
            <c:invertIfNegative val="0"/>
            <c:bubble3D val="0"/>
            <c:spPr>
              <a:solidFill>
                <a:srgbClr val="FEC00F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CB3-400B-92A7-B34687640675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7CB3-400B-92A7-B34687640675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3200" b="0" i="0" u="none" strike="noStrike" kern="1200" baseline="0">
                        <a:solidFill>
                          <a:schemeClr val="tx1"/>
                        </a:solidFill>
                        <a:latin typeface="Josefin Sans Light" pitchFamily="2" charset="0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3200" smtClean="0">
                        <a:solidFill>
                          <a:schemeClr val="tx1"/>
                        </a:solidFill>
                      </a:rPr>
                      <a:pPr>
                        <a:defRPr sz="3200" b="0">
                          <a:solidFill>
                            <a:schemeClr val="tx1"/>
                          </a:solidFill>
                          <a:latin typeface="Josefin Sans Light" pitchFamily="2" charset="0"/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32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7CB3-400B-92A7-B34687640675}"/>
                </c:ext>
              </c:extLst>
            </c:dLbl>
            <c:numFmt formatCode="&quot;$&quot;#,##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2021</c:v>
                </c:pt>
                <c:pt idx="1">
                  <c:v>Ejecutado 2021</c:v>
                </c:pt>
              </c:strCache>
            </c:strRef>
          </c:cat>
          <c:val>
            <c:numRef>
              <c:f>Sheet1!$B$2:$B$3</c:f>
              <c:numCache>
                <c:formatCode>"$"#,##0_);[Red]\("$"#,##0\)</c:formatCode>
                <c:ptCount val="2"/>
                <c:pt idx="0">
                  <c:v>478550</c:v>
                </c:pt>
                <c:pt idx="1">
                  <c:v>315984.34000000003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CB3-400B-92A7-B34687640675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9728"/>
        <c:axId val="-1858652992"/>
      </c:barChart>
      <c:catAx>
        <c:axId val="-18586497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58652992"/>
        <c:crosses val="autoZero"/>
        <c:auto val="1"/>
        <c:lblAlgn val="ctr"/>
        <c:lblOffset val="100"/>
        <c:noMultiLvlLbl val="0"/>
      </c:catAx>
      <c:valAx>
        <c:axId val="-1858652992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5864972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1743265747366911"/>
          <c:y val="0"/>
          <c:w val="0.74845116052305782"/>
          <c:h val="0.9270345085114501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rgbClr val="DB362E"/>
            </a:solidFill>
            <a:ln w="19050"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B417-40A9-AFEE-81F1F572CB20}"/>
              </c:ext>
            </c:extLst>
          </c:dPt>
          <c:dPt>
            <c:idx val="1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B417-40A9-AFEE-81F1F572CB20}"/>
              </c:ext>
            </c:extLst>
          </c:dPt>
          <c:dPt>
            <c:idx val="2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B417-40A9-AFEE-81F1F572CB20}"/>
              </c:ext>
            </c:extLst>
          </c:dPt>
          <c:dPt>
            <c:idx val="3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B417-40A9-AFEE-81F1F572CB20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anose="00000500000000000000" pitchFamily="2" charset="0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Facebook</c:v>
                </c:pt>
                <c:pt idx="1">
                  <c:v>Instagram</c:v>
                </c:pt>
                <c:pt idx="2">
                  <c:v>LinkedIn</c:v>
                </c:pt>
                <c:pt idx="3">
                  <c:v>Twitter</c:v>
                </c:pt>
                <c:pt idx="4">
                  <c:v>YouTube</c:v>
                </c:pt>
              </c:strCache>
            </c:strRef>
          </c:cat>
          <c:val>
            <c:numRef>
              <c:f>Sheet1!$B$2:$B$6</c:f>
              <c:numCache>
                <c:formatCode>#,##0</c:formatCode>
                <c:ptCount val="5"/>
                <c:pt idx="0">
                  <c:v>56698</c:v>
                </c:pt>
                <c:pt idx="1">
                  <c:v>8900</c:v>
                </c:pt>
                <c:pt idx="2">
                  <c:v>3840</c:v>
                </c:pt>
                <c:pt idx="3" formatCode="General">
                  <c:v>531</c:v>
                </c:pt>
                <c:pt idx="4" formatCode="General">
                  <c:v>451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B417-40A9-AFEE-81F1F572CB20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axId val="-1858639392"/>
        <c:axId val="-1858649184"/>
      </c:barChart>
      <c:valAx>
        <c:axId val="-1858649184"/>
        <c:scaling>
          <c:orientation val="minMax"/>
        </c:scaling>
        <c:delete val="1"/>
        <c:axPos val="b"/>
        <c:numFmt formatCode="#,##0" sourceLinked="1"/>
        <c:majorTickMark val="out"/>
        <c:minorTickMark val="none"/>
        <c:tickLblPos val="nextTo"/>
        <c:crossAx val="-1858639392"/>
        <c:crosses val="autoZero"/>
        <c:crossBetween val="between"/>
      </c:valAx>
      <c:catAx>
        <c:axId val="-1858639392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-1858649184"/>
        <c:crosses val="autoZero"/>
        <c:auto val="1"/>
        <c:lblAlgn val="ctr"/>
        <c:lblOffset val="100"/>
        <c:noMultiLvlLbl val="0"/>
      </c:cat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>
          <a:solidFill>
            <a:schemeClr val="tx1"/>
          </a:solidFill>
        </a:defRPr>
      </a:pPr>
      <a:endParaRPr lang="es-SV"/>
    </a:p>
  </c:txPr>
  <c:externalData r:id="rId4">
    <c:autoUpdate val="0"/>
  </c:externalData>
</c:chartSpace>
</file>

<file path=ppt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1052818527233206"/>
          <c:y val="3.9104707472924993E-2"/>
          <c:w val="0.6894718119098856"/>
          <c:h val="0.6474085010207058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Ejecución Participaciones Total </c:v>
                </c:pt>
              </c:strCache>
            </c:strRef>
          </c:tx>
          <c:spPr>
            <a:ln w="38100" cap="rnd">
              <a:solidFill>
                <a:srgbClr val="C00000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rgbClr val="DB362E"/>
              </a:solidFill>
              <a:ln w="101600">
                <a:solidFill>
                  <a:srgbClr val="C00000"/>
                </a:solidFill>
              </a:ln>
              <a:effectLst/>
            </c:spPr>
          </c:marker>
          <c:dLbls>
            <c:delete val="1"/>
          </c:dLbls>
          <c:cat>
            <c:strRef>
              <c:f>Sheet1!$A$2:$A$5</c:f>
              <c:strCache>
                <c:ptCount val="4"/>
                <c:pt idx="0">
                  <c:v>Ago</c:v>
                </c:pt>
                <c:pt idx="1">
                  <c:v>Sep</c:v>
                </c:pt>
                <c:pt idx="2">
                  <c:v>Oct</c:v>
                </c:pt>
                <c:pt idx="3">
                  <c:v>Nov</c:v>
                </c:pt>
              </c:strCache>
            </c:strRef>
          </c:cat>
          <c:val>
            <c:numRef>
              <c:f>Sheet1!$B$2:$B$5</c:f>
              <c:numCache>
                <c:formatCode>#,##0</c:formatCode>
                <c:ptCount val="4"/>
                <c:pt idx="0">
                  <c:v>15967</c:v>
                </c:pt>
                <c:pt idx="1">
                  <c:v>19307</c:v>
                </c:pt>
                <c:pt idx="2">
                  <c:v>28556</c:v>
                </c:pt>
                <c:pt idx="3">
                  <c:v>30024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B42-449C-85BD-4DE434C5AA0D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  <c:min val="15000"/>
        </c:scaling>
        <c:delete val="0"/>
        <c:axPos val="l"/>
        <c:majorGridlines>
          <c:spPr>
            <a:ln w="9525" cap="flat" cmpd="sng" algn="ctr">
              <a:solidFill>
                <a:schemeClr val="accent3">
                  <a:lumMod val="9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chemeClr val="tx2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r>
                  <a:rPr lang="es-SV" sz="1800">
                    <a:solidFill>
                      <a:schemeClr val="tx1"/>
                    </a:solidFill>
                  </a:rPr>
                  <a:t>PARTICIPACIONES</a:t>
                </a:r>
              </a:p>
            </c:rich>
          </c:tx>
          <c:layout>
            <c:manualLayout>
              <c:xMode val="edge"/>
              <c:yMode val="edge"/>
              <c:x val="0.13653057859525511"/>
              <c:y val="0.11042440973864531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200" b="1" i="0" u="none" strike="noStrike" kern="1200" baseline="0">
                  <a:solidFill>
                    <a:schemeClr val="tx2"/>
                  </a:solidFill>
                  <a:latin typeface="Poppins SemiBold" pitchFamily="2" charset="77"/>
                  <a:ea typeface="+mn-ea"/>
                  <a:cs typeface="Poppins SemiBold" pitchFamily="2" charset="77"/>
                </a:defRPr>
              </a:pPr>
              <a:endParaRPr lang="es-SV"/>
            </a:p>
          </c:txPr>
        </c:title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50768"/>
        <c:crosses val="autoZero"/>
        <c:crossBetween val="between"/>
        <c:majorUnit val="5000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000" b="1" i="0" u="none" strike="noStrike" kern="1200" baseline="0">
                <a:ln>
                  <a:noFill/>
                </a:ln>
                <a:solidFill>
                  <a:schemeClr val="tx1">
                    <a:alpha val="85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</c:dTable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1714112569370941"/>
          <c:y val="0"/>
          <c:w val="0.77053735073077034"/>
          <c:h val="1"/>
        </c:manualLayout>
      </c:layout>
      <c:barChart>
        <c:barDir val="bar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Recibidos </c:v>
                </c:pt>
              </c:strCache>
            </c:strRef>
          </c:tx>
          <c:spPr>
            <a:solidFill>
              <a:srgbClr val="DB362E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E17F-4AD8-8831-7E53256FC01F}"/>
              </c:ext>
            </c:extLst>
          </c:dPt>
          <c:dPt>
            <c:idx val="1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17F-4AD8-8831-7E53256FC01F}"/>
              </c:ext>
            </c:extLst>
          </c:dPt>
          <c:dLbls>
            <c:dLbl>
              <c:idx val="0"/>
              <c:layout>
                <c:manualLayout>
                  <c:x val="2.3502465959811738E-4"/>
                  <c:y val="-1.4782919693111696E-3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r>
                      <a:rPr lang="en-US"/>
                      <a:t> 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E17F-4AD8-8831-7E53256FC01F}"/>
                </c:ext>
              </c:extLst>
            </c:dLbl>
            <c:dLbl>
              <c:idx val="1"/>
              <c:layout>
                <c:manualLayout>
                  <c:x val="3.4432424019799155E-3"/>
                  <c:y val="-8.3326908850531733E-3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  <a:r>
                      <a:rPr lang="en-US"/>
                      <a:t> 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E17F-4AD8-8831-7E53256FC01F}"/>
                </c:ext>
              </c:extLst>
            </c:dLbl>
            <c:dLbl>
              <c:idx val="2"/>
              <c:layout>
                <c:manualLayout>
                  <c:x val="3.1946545148007913E-3"/>
                  <c:y val="0"/>
                </c:manualLayout>
              </c:layout>
              <c:tx>
                <c:rich>
                  <a:bodyPr/>
                  <a:lstStyle/>
                  <a:p>
                    <a:fld id="{3F0D73F4-1250-4BD3-9B6C-E34F8683E8B2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E17F-4AD8-8831-7E53256FC01F}"/>
                </c:ext>
              </c:extLst>
            </c:dLbl>
            <c:dLbl>
              <c:idx val="3"/>
              <c:layout>
                <c:manualLayout>
                  <c:x val="8.4729529774393662E-3"/>
                  <c:y val="2.5139810690143869E-3"/>
                </c:manualLayout>
              </c:layout>
              <c:tx>
                <c:rich>
                  <a:bodyPr/>
                  <a:lstStyle/>
                  <a:p>
                    <a:fld id="{408C357F-67DD-4376-AD42-ECCAA7CB4A2F}" type="VALUE">
                      <a:rPr lang="en-US" smtClean="0"/>
                      <a:pPr/>
                      <a:t>[VALOR]</a:t>
                    </a:fld>
                    <a:r>
                      <a:rPr lang="en-US"/>
                      <a:t> 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E17F-4AD8-8831-7E53256FC01F}"/>
                </c:ext>
              </c:extLst>
            </c:dLbl>
            <c:dLbl>
              <c:idx val="4"/>
              <c:layout>
                <c:manualLayout>
                  <c:x val="1.2685778771253408E-2"/>
                  <c:y val="0"/>
                </c:manualLayout>
              </c:layout>
              <c:tx>
                <c:rich>
                  <a:bodyPr/>
                  <a:lstStyle/>
                  <a:p>
                    <a:fld id="{634D361B-603F-490D-A54B-89E9443A91FC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E17F-4AD8-8831-7E53256FC01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Josefin Sans SemiBold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1T</c:v>
                </c:pt>
                <c:pt idx="1">
                  <c:v>2T</c:v>
                </c:pt>
                <c:pt idx="2">
                  <c:v>3T</c:v>
                </c:pt>
                <c:pt idx="3">
                  <c:v>4T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297</c:v>
                </c:pt>
                <c:pt idx="1">
                  <c:v>299</c:v>
                </c:pt>
                <c:pt idx="2">
                  <c:v>345</c:v>
                </c:pt>
                <c:pt idx="3" formatCode="0">
                  <c:v>343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E17F-4AD8-8831-7E53256FC01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Atendidos </c:v>
                </c:pt>
              </c:strCache>
            </c:strRef>
          </c:tx>
          <c:spPr>
            <a:solidFill>
              <a:srgbClr val="FEC00F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2"/>
            <c:invertIfNegative val="0"/>
            <c:bubble3D val="0"/>
            <c:spPr>
              <a:solidFill>
                <a:srgbClr val="FEC00F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E17F-4AD8-8831-7E53256FC01F}"/>
              </c:ext>
            </c:extLst>
          </c:dPt>
          <c:dLbls>
            <c:dLbl>
              <c:idx val="0"/>
              <c:layout>
                <c:manualLayout>
                  <c:x val="-5.8479716924294241E-3"/>
                  <c:y val="-5.440302133578577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17F-4AD8-8831-7E53256FC01F}"/>
                </c:ext>
              </c:extLst>
            </c:dLbl>
            <c:dLbl>
              <c:idx val="1"/>
              <c:layout>
                <c:manualLayout>
                  <c:x val="1.5786588147066748E-2"/>
                  <c:y val="-6.9938980759660141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17F-4AD8-8831-7E53256FC01F}"/>
                </c:ext>
              </c:extLst>
            </c:dLbl>
            <c:dLbl>
              <c:idx val="2"/>
              <c:layout>
                <c:manualLayout>
                  <c:x val="2.9372171348671194E-3"/>
                  <c:y val="3.8149453934349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17F-4AD8-8831-7E53256FC01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sz="2800" b="1" i="0" u="none" strike="noStrike" kern="1200" baseline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Josefin Sans SemiBold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1T</c:v>
                </c:pt>
                <c:pt idx="1">
                  <c:v>2T</c:v>
                </c:pt>
                <c:pt idx="2">
                  <c:v>3T</c:v>
                </c:pt>
                <c:pt idx="3">
                  <c:v>4T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299</c:v>
                </c:pt>
                <c:pt idx="1">
                  <c:v>293</c:v>
                </c:pt>
                <c:pt idx="2">
                  <c:v>340</c:v>
                </c:pt>
                <c:pt idx="3">
                  <c:v>341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E17F-4AD8-8831-7E53256FC01F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overlap val="100"/>
        <c:axId val="-1858644288"/>
        <c:axId val="-1858642656"/>
      </c:barChart>
      <c:catAx>
        <c:axId val="-185864428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58642656"/>
        <c:crosses val="autoZero"/>
        <c:auto val="1"/>
        <c:lblAlgn val="ctr"/>
        <c:lblOffset val="100"/>
        <c:noMultiLvlLbl val="0"/>
      </c:catAx>
      <c:valAx>
        <c:axId val="-1858642656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-185864428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4293201352277605"/>
          <c:y val="0.5770964017537028"/>
          <c:w val="0.19402075501189209"/>
          <c:h val="0.4229035937796518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Poppins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tx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6.7058915458529503E-2"/>
          <c:y val="0.21153308600167872"/>
          <c:w val="0.86884500472885284"/>
          <c:h val="0.5630036017953921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rgbClr val="DB362E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1D8A-4098-A3E1-699A17BD0D3C}"/>
              </c:ext>
            </c:extLst>
          </c:dPt>
          <c:dPt>
            <c:idx val="1"/>
            <c:invertIfNegative val="0"/>
            <c:bubble3D val="0"/>
            <c:spPr>
              <a:solidFill>
                <a:srgbClr val="FEC00F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1D8A-4098-A3E1-699A17BD0D3C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1D8A-4098-A3E1-699A17BD0D3C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800" b="0" i="0" u="none" strike="noStrike" kern="1200" baseline="0">
                        <a:solidFill>
                          <a:schemeClr val="tx1"/>
                        </a:solidFill>
                        <a:latin typeface="Josefin Sans Light" pitchFamily="2" charset="0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800" b="0">
                        <a:latin typeface="Josefin Sans Light" pitchFamily="2" charset="0"/>
                      </a:rPr>
                      <a:pPr>
                        <a:defRPr sz="2800" b="0">
                          <a:latin typeface="Josefin Sans Light" pitchFamily="2" charset="0"/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8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1D8A-4098-A3E1-699A17BD0D3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2021</c:v>
                </c:pt>
                <c:pt idx="1">
                  <c:v>Ejecutado 2021</c:v>
                </c:pt>
              </c:strCache>
            </c:strRef>
          </c:cat>
          <c:val>
            <c:numRef>
              <c:f>Sheet1!$B$2:$B$3</c:f>
              <c:numCache>
                <c:formatCode>_(* #,##0.00_);_(* \(#,##0.00\);_(* "-"??_);_(@_)</c:formatCode>
                <c:ptCount val="2"/>
                <c:pt idx="0" formatCode="&quot;$&quot;#,##0_);[Red]\(&quot;$&quot;#,##0\)">
                  <c:v>892630</c:v>
                </c:pt>
                <c:pt idx="1">
                  <c:v>285049.78000000003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1D8A-4098-A3E1-699A17BD0D3C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2112"/>
        <c:axId val="-1858641568"/>
      </c:barChart>
      <c:catAx>
        <c:axId val="-18586421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58641568"/>
        <c:crosses val="autoZero"/>
        <c:auto val="1"/>
        <c:lblAlgn val="ctr"/>
        <c:lblOffset val="100"/>
        <c:noMultiLvlLbl val="0"/>
      </c:catAx>
      <c:valAx>
        <c:axId val="-1858641568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5864211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tx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3774974922882719"/>
          <c:y val="5.1302301285143168E-2"/>
          <c:w val="0.62196551058745986"/>
          <c:h val="0.92423604988757202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rgbClr val="DB362E"/>
            </a:solidFill>
            <a:ln w="19050">
              <a:solidFill>
                <a:schemeClr val="bg2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EEE5-4573-B1CA-20CDCB4EAA56}"/>
              </c:ext>
            </c:extLst>
          </c:dPt>
          <c:dPt>
            <c:idx val="1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EE5-4573-B1CA-20CDCB4EAA56}"/>
              </c:ext>
            </c:extLst>
          </c:dPt>
          <c:dPt>
            <c:idx val="2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EEE5-4573-B1CA-20CDCB4EAA56}"/>
              </c:ext>
            </c:extLst>
          </c:dPt>
          <c:dPt>
            <c:idx val="3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EEE5-4573-B1CA-20CDCB4EAA56}"/>
              </c:ext>
            </c:extLst>
          </c:dPt>
          <c:dPt>
            <c:idx val="4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EEE5-4573-B1CA-20CDCB4EAA56}"/>
              </c:ext>
            </c:extLst>
          </c:dPt>
          <c:dPt>
            <c:idx val="5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EEE5-4573-B1CA-20CDCB4EAA56}"/>
              </c:ext>
            </c:extLst>
          </c:dPt>
          <c:dLbls>
            <c:dLbl>
              <c:idx val="0"/>
              <c:layout>
                <c:manualLayout>
                  <c:x val="-2.8736298522490638E-3"/>
                  <c:y val="-5.908640141409028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EE5-4573-B1CA-20CDCB4EAA56}"/>
                </c:ext>
              </c:extLst>
            </c:dLbl>
            <c:dLbl>
              <c:idx val="1"/>
              <c:layout>
                <c:manualLayout>
                  <c:x val="8.5730839778816598E-3"/>
                  <c:y val="-1.10267867002085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5.5748293067320091E-2"/>
                      <c:h val="7.2910245379395971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EEE5-4573-B1CA-20CDCB4EAA56}"/>
                </c:ext>
              </c:extLst>
            </c:dLbl>
            <c:dLbl>
              <c:idx val="2"/>
              <c:layout>
                <c:manualLayout>
                  <c:x val="-7.6238567799906589E-3"/>
                  <c:y val="-1.16468873109824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4.7405319643933214E-2"/>
                      <c:h val="7.432615397715594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5-EEE5-4573-B1CA-20CDCB4EAA56}"/>
                </c:ext>
              </c:extLst>
            </c:dLbl>
            <c:dLbl>
              <c:idx val="3"/>
              <c:layout>
                <c:manualLayout>
                  <c:x val="3.7400742949984006E-3"/>
                  <c:y val="1.547518170890446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EE5-4573-B1CA-20CDCB4EAA56}"/>
                </c:ext>
              </c:extLst>
            </c:dLbl>
            <c:dLbl>
              <c:idx val="4"/>
              <c:layout>
                <c:manualLayout>
                  <c:x val="1.5486689451345466E-2"/>
                  <c:y val="1.51824163025453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7.589530813174683E-2"/>
                      <c:h val="9.6548024623808223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9-EEE5-4573-B1CA-20CDCB4EAA56}"/>
                </c:ext>
              </c:extLst>
            </c:dLbl>
            <c:dLbl>
              <c:idx val="5"/>
              <c:layout>
                <c:manualLayout>
                  <c:x val="-3.270810608776218E-4"/>
                  <c:y val="2.006289295695218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EE5-4573-B1CA-20CDCB4EAA5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anose="00000500000000000000" pitchFamily="2" charset="0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eparator>
</c:separator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Sheet1!$A$2:$A$8</c:f>
              <c:strCache>
                <c:ptCount val="7"/>
                <c:pt idx="0">
                  <c:v>Otros*</c:v>
                </c:pt>
                <c:pt idx="1">
                  <c:v>Internet</c:v>
                </c:pt>
                <c:pt idx="2">
                  <c:v>Impresoras</c:v>
                </c:pt>
                <c:pt idx="3">
                  <c:v>Software </c:v>
                </c:pt>
                <c:pt idx="4">
                  <c:v>Problemas Generales</c:v>
                </c:pt>
                <c:pt idx="5">
                  <c:v>Sistemas</c:v>
                </c:pt>
                <c:pt idx="6">
                  <c:v>Hardware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158</c:v>
                </c:pt>
                <c:pt idx="1">
                  <c:v>65</c:v>
                </c:pt>
                <c:pt idx="2">
                  <c:v>73</c:v>
                </c:pt>
                <c:pt idx="3">
                  <c:v>78</c:v>
                </c:pt>
                <c:pt idx="4">
                  <c:v>152</c:v>
                </c:pt>
                <c:pt idx="5">
                  <c:v>212</c:v>
                </c:pt>
                <c:pt idx="6">
                  <c:v>265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EEE5-4573-B1CA-20CDCB4EAA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997602943"/>
        <c:axId val="997604607"/>
      </c:barChart>
      <c:valAx>
        <c:axId val="997604607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7602943"/>
        <c:crosses val="autoZero"/>
        <c:crossBetween val="between"/>
      </c:valAx>
      <c:catAx>
        <c:axId val="997602943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anose="00000500000000000000" pitchFamily="2" charset="0"/>
              </a:defRPr>
            </a:pPr>
            <a:endParaRPr lang="es-SV"/>
          </a:p>
        </c:txPr>
        <c:crossAx val="997604607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>
          <a:solidFill>
            <a:schemeClr val="tx1"/>
          </a:solidFill>
        </a:defRPr>
      </a:pPr>
      <a:endParaRPr lang="es-SV"/>
    </a:p>
  </c:txPr>
  <c:externalData r:id="rId4">
    <c:autoUpdate val="0"/>
  </c:externalData>
</c:chartSpace>
</file>

<file path=ppt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0500874890638673"/>
          <c:y val="5.1302301285143168E-2"/>
          <c:w val="0.71994655149357922"/>
          <c:h val="0.92423604988757202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rgbClr val="DB362E"/>
            </a:solidFill>
            <a:ln w="19050">
              <a:solidFill>
                <a:schemeClr val="bg2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EC00F"/>
              </a:solidFill>
              <a:ln w="19050"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640-4514-B623-43E22A6E1989}"/>
              </c:ext>
            </c:extLst>
          </c:dPt>
          <c:dPt>
            <c:idx val="1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640-4514-B623-43E22A6E1989}"/>
              </c:ext>
            </c:extLst>
          </c:dPt>
          <c:dPt>
            <c:idx val="2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5640-4514-B623-43E22A6E1989}"/>
              </c:ext>
            </c:extLst>
          </c:dPt>
          <c:dPt>
            <c:idx val="3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5640-4514-B623-43E22A6E1989}"/>
              </c:ext>
            </c:extLst>
          </c:dPt>
          <c:dPt>
            <c:idx val="4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5640-4514-B623-43E22A6E1989}"/>
              </c:ext>
            </c:extLst>
          </c:dPt>
          <c:dPt>
            <c:idx val="5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5640-4514-B623-43E22A6E1989}"/>
              </c:ext>
            </c:extLst>
          </c:dPt>
          <c:dLbls>
            <c:dLbl>
              <c:idx val="0"/>
              <c:layout>
                <c:manualLayout>
                  <c:x val="-2.8736298522490638E-3"/>
                  <c:y val="-5.9086401414090283E-3"/>
                </c:manualLayout>
              </c:layout>
              <c:tx>
                <c:rich>
                  <a:bodyPr/>
                  <a:lstStyle/>
                  <a:p>
                    <a:fld id="{DE1DDAD3-A664-4C2D-916C-B48320FC4F91}" type="VALUE">
                      <a:rPr lang="en-US" smtClean="0"/>
                      <a:pPr/>
                      <a:t>[VALOR]</a:t>
                    </a:fld>
                    <a:r>
                      <a:rPr lang="en-US"/>
                      <a:t> (81%)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5640-4514-B623-43E22A6E1989}"/>
                </c:ext>
              </c:extLst>
            </c:dLbl>
            <c:dLbl>
              <c:idx val="1"/>
              <c:layout>
                <c:manualLayout>
                  <c:x val="-2.5961557267349986E-2"/>
                  <c:y val="2.0574358726441505E-2"/>
                </c:manualLayout>
              </c:layout>
              <c:tx>
                <c:rich>
                  <a:bodyPr/>
                  <a:lstStyle/>
                  <a:p>
                    <a:fld id="{76C0B7EF-96EB-48E3-B7D0-A36D6E38E556}" type="VALUE">
                      <a:rPr lang="en-US" smtClean="0"/>
                      <a:pPr/>
                      <a:t>[VALOR]</a:t>
                    </a:fld>
                    <a:r>
                      <a:rPr lang="en-US"/>
                      <a:t> 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0.11932362695545515"/>
                      <c:h val="0.16620917695218718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5640-4514-B623-43E22A6E1989}"/>
                </c:ext>
              </c:extLst>
            </c:dLbl>
            <c:dLbl>
              <c:idx val="2"/>
              <c:layout>
                <c:manualLayout>
                  <c:x val="-7.6238567799906589E-3"/>
                  <c:y val="-1.16468873109824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4.7405319643933214E-2"/>
                      <c:h val="7.432615397715594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5-5640-4514-B623-43E22A6E1989}"/>
                </c:ext>
              </c:extLst>
            </c:dLbl>
            <c:dLbl>
              <c:idx val="3"/>
              <c:layout>
                <c:manualLayout>
                  <c:x val="3.7400742949984006E-3"/>
                  <c:y val="1.547518170890446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640-4514-B623-43E22A6E1989}"/>
                </c:ext>
              </c:extLst>
            </c:dLbl>
            <c:dLbl>
              <c:idx val="4"/>
              <c:layout>
                <c:manualLayout>
                  <c:x val="1.5486689451345466E-2"/>
                  <c:y val="1.51824163025453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7.589530813174683E-2"/>
                      <c:h val="9.6548024623808223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9-5640-4514-B623-43E22A6E1989}"/>
                </c:ext>
              </c:extLst>
            </c:dLbl>
            <c:dLbl>
              <c:idx val="5"/>
              <c:layout>
                <c:manualLayout>
                  <c:x val="-3.270810608776218E-4"/>
                  <c:y val="2.006289295695218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640-4514-B623-43E22A6E198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 algn="ctr"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anose="00000500000000000000" pitchFamily="2" charset="0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eparator>
</c:separator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Ejecución</c:v>
                </c:pt>
                <c:pt idx="1">
                  <c:v>Meta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39</c:v>
                </c:pt>
                <c:pt idx="1">
                  <c:v>48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5640-4514-B623-43E22A6E198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997602943"/>
        <c:axId val="997604607"/>
      </c:barChart>
      <c:valAx>
        <c:axId val="997604607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7602943"/>
        <c:crosses val="autoZero"/>
        <c:crossBetween val="between"/>
      </c:valAx>
      <c:catAx>
        <c:axId val="997602943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anose="00000500000000000000" pitchFamily="2" charset="0"/>
              </a:defRPr>
            </a:pPr>
            <a:endParaRPr lang="es-SV"/>
          </a:p>
        </c:txPr>
        <c:crossAx val="997604607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>
          <a:solidFill>
            <a:schemeClr val="tx1"/>
          </a:solidFill>
        </a:defRPr>
      </a:pPr>
      <a:endParaRPr lang="es-SV"/>
    </a:p>
  </c:txPr>
  <c:externalData r:id="rId4">
    <c:autoUpdate val="0"/>
  </c:externalData>
</c:chartSpace>
</file>

<file path=ppt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8.3878814287349307E-2"/>
          <c:y val="0.11221033434878727"/>
          <c:w val="0.85202516267903661"/>
          <c:h val="0.5886682553682206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bg2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6B9B-4A88-81B7-07103B52BDB1}"/>
              </c:ext>
            </c:extLst>
          </c:dPt>
          <c:dPt>
            <c:idx val="1"/>
            <c:invertIfNegative val="0"/>
            <c:bubble3D val="0"/>
            <c:spPr>
              <a:solidFill>
                <a:srgbClr val="FEC00F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6B9B-4A88-81B7-07103B52BDB1}"/>
              </c:ext>
            </c:extLst>
          </c:dPt>
          <c:dLbls>
            <c:dLbl>
              <c:idx val="0"/>
              <c:layout>
                <c:manualLayout>
                  <c:x val="2.0034491561334695E-2"/>
                  <c:y val="0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256697850964815"/>
                      <c:h val="0.19870297545449789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6B9B-4A88-81B7-07103B52BDB1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6B9B-4A88-81B7-07103B52BDB1}"/>
                </c:ext>
              </c:extLst>
            </c:dLbl>
            <c:numFmt formatCode="&quot;$&quot;#,##0.0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2021</c:v>
                </c:pt>
                <c:pt idx="1">
                  <c:v>Ejecutado 2021</c:v>
                </c:pt>
              </c:strCache>
            </c:strRef>
          </c:cat>
          <c:val>
            <c:numRef>
              <c:f>Sheet1!$B$2:$B$3</c:f>
              <c:numCache>
                <c:formatCode>"$"#,##0_);[Red]\("$"#,##0\)</c:formatCode>
                <c:ptCount val="2"/>
                <c:pt idx="0">
                  <c:v>1033475</c:v>
                </c:pt>
                <c:pt idx="1">
                  <c:v>1033475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6B9B-4A88-81B7-07103B52BDB1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45072"/>
        <c:axId val="-1875649968"/>
      </c:barChart>
      <c:catAx>
        <c:axId val="-18756450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75649968"/>
        <c:crosses val="autoZero"/>
        <c:auto val="1"/>
        <c:lblAlgn val="ctr"/>
        <c:lblOffset val="100"/>
        <c:noMultiLvlLbl val="0"/>
      </c:catAx>
      <c:valAx>
        <c:axId val="-1875649968"/>
        <c:scaling>
          <c:orientation val="minMax"/>
          <c:min val="0"/>
        </c:scaling>
        <c:delete val="1"/>
        <c:axPos val="l"/>
        <c:numFmt formatCode="&quot;$&quot;#,##0_);[Red]\(&quot;$&quot;#,##0\)" sourceLinked="1"/>
        <c:majorTickMark val="out"/>
        <c:minorTickMark val="none"/>
        <c:tickLblPos val="nextTo"/>
        <c:crossAx val="-187564507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tx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6.1821064934949245E-2"/>
          <c:y val="0.2166409359599982"/>
          <c:w val="0.42616021564365114"/>
          <c:h val="0.747525280392906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rgbClr val="D80C8C"/>
            </a:solidFill>
          </c:spPr>
          <c:dPt>
            <c:idx val="0"/>
            <c:bubble3D val="0"/>
            <c:spPr>
              <a:solidFill>
                <a:srgbClr val="DB362E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D822-4481-8C1E-D445375A411F}"/>
              </c:ext>
            </c:extLst>
          </c:dPt>
          <c:dPt>
            <c:idx val="1"/>
            <c:bubble3D val="0"/>
            <c:spPr>
              <a:solidFill>
                <a:srgbClr val="FEC00F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D822-4481-8C1E-D445375A411F}"/>
              </c:ext>
            </c:extLst>
          </c:dPt>
          <c:dPt>
            <c:idx val="2"/>
            <c:bubble3D val="0"/>
            <c:spPr>
              <a:solidFill>
                <a:srgbClr val="D80C8C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D822-4481-8C1E-D445375A411F}"/>
              </c:ext>
            </c:extLst>
          </c:dPt>
          <c:dLbls>
            <c:dLbl>
              <c:idx val="0"/>
              <c:layout>
                <c:manualLayout>
                  <c:x val="0.20285304940169041"/>
                  <c:y val="-0.11185859516198654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>
                    <a:defRPr lang="es-SV"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822-4481-8C1E-D445375A411F}"/>
                </c:ext>
              </c:extLst>
            </c:dLbl>
            <c:dLbl>
              <c:idx val="1"/>
              <c:layout>
                <c:manualLayout>
                  <c:x val="-0.12056972078192227"/>
                  <c:y val="-0.11501366444947311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>
                    <a:defRPr lang="es-SV"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822-4481-8C1E-D445375A411F}"/>
                </c:ext>
              </c:extLst>
            </c:dLbl>
            <c:dLbl>
              <c:idx val="2"/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>
                    <a:defRPr lang="es-SV"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822-4481-8C1E-D445375A411F}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fld id="{5997D356-1B39-4797-8A84-395C63F55720}" type="PERCENTAGE">
                      <a:rPr lang="en-US"/>
                      <a:pPr/>
                      <a:t>[PORCENTAJE]</a:t>
                    </a:fld>
                    <a:endParaRPr lang="es-SV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D822-4481-8C1E-D445375A411F}"/>
                </c:ext>
              </c:extLst>
            </c:dLbl>
            <c:numFmt formatCode="0.0%" sourceLinked="0"/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Sheet1!$A$2:$A$3</c:f>
              <c:strCache>
                <c:ptCount val="2"/>
                <c:pt idx="0">
                  <c:v>Pagos dentro de 8 días hábiles </c:v>
                </c:pt>
                <c:pt idx="1">
                  <c:v>Pagos más de 8 días hábiles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 formatCode="#,##0">
                  <c:v>5663</c:v>
                </c:pt>
                <c:pt idx="1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D822-4481-8C1E-D445375A411F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0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45064574190192913"/>
          <c:y val="0.14809002163669388"/>
          <c:w val="0.49092708278547537"/>
          <c:h val="0.2708470244697160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just">
            <a:defRPr lang="es-SV" sz="28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Poppins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4">
    <c:autoUpdate val="0"/>
  </c:externalData>
</c:chartSpace>
</file>

<file path=ppt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38938438193045904"/>
          <c:y val="0"/>
          <c:w val="0.48022487051427593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Visitas de Seguimiento</c:v>
                </c:pt>
              </c:strCache>
            </c:strRef>
          </c:tx>
          <c:spPr>
            <a:solidFill>
              <a:srgbClr val="DB362E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B74E-413F-87CA-C259C96FBFC6}"/>
              </c:ext>
            </c:extLst>
          </c:dPt>
          <c:dPt>
            <c:idx val="1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B74E-413F-87CA-C259C96FBFC6}"/>
              </c:ext>
            </c:extLst>
          </c:dPt>
          <c:dLbls>
            <c:dLbl>
              <c:idx val="0"/>
              <c:layout>
                <c:manualLayout>
                  <c:x val="-5.5959527325843582E-3"/>
                  <c:y val="1.3425887383762341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74E-413F-87CA-C259C96FBF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Monto Total Pagado a proveedores</c:v>
                </c:pt>
                <c:pt idx="1">
                  <c:v>Monto Pagado en Cheque </c:v>
                </c:pt>
              </c:strCache>
            </c:strRef>
          </c:cat>
          <c:val>
            <c:numRef>
              <c:f>Sheet1!$B$2:$B$3</c:f>
              <c:numCache>
                <c:formatCode>_("$"* #,##0.00_);_("$"* \(#,##0.00\);_("$"* "-"??_);_(@_)</c:formatCode>
                <c:ptCount val="2"/>
                <c:pt idx="0" formatCode="_-&quot;$&quot;* #,##0_-;\-&quot;$&quot;* #,##0_-;_-&quot;$&quot;* &quot;-&quot;??_-;_-@_-">
                  <c:v>31471875.179999996</c:v>
                </c:pt>
                <c:pt idx="1">
                  <c:v>1706.89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B74E-413F-87CA-C259C96FBFC6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43440"/>
        <c:axId val="-1875647792"/>
      </c:barChart>
      <c:catAx>
        <c:axId val="-187564344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75647792"/>
        <c:crosses val="autoZero"/>
        <c:auto val="1"/>
        <c:lblAlgn val="ctr"/>
        <c:lblOffset val="100"/>
        <c:noMultiLvlLbl val="0"/>
      </c:catAx>
      <c:valAx>
        <c:axId val="-1875647792"/>
        <c:scaling>
          <c:orientation val="minMax"/>
        </c:scaling>
        <c:delete val="1"/>
        <c:axPos val="b"/>
        <c:numFmt formatCode="_-&quot;$&quot;* #,##0_-;\-&quot;$&quot;* #,##0_-;_-&quot;$&quot;* &quot;-&quot;??_-;_-@_-" sourceLinked="1"/>
        <c:majorTickMark val="none"/>
        <c:minorTickMark val="none"/>
        <c:tickLblPos val="nextTo"/>
        <c:crossAx val="-187564344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tx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6.4125192971822023E-2"/>
          <c:y val="0.22024413649592625"/>
          <c:w val="0.50483724643882855"/>
          <c:h val="0.74823025073822846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bg2"/>
            </a:solidFill>
          </c:spPr>
          <c:dPt>
            <c:idx val="0"/>
            <c:bubble3D val="0"/>
            <c:spPr>
              <a:solidFill>
                <a:srgbClr val="DB362E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943F-4C98-A8FF-1AFADDD7A6FA}"/>
              </c:ext>
            </c:extLst>
          </c:dPt>
          <c:dPt>
            <c:idx val="1"/>
            <c:bubble3D val="0"/>
            <c:spPr>
              <a:solidFill>
                <a:srgbClr val="0066B3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943F-4C98-A8FF-1AFADDD7A6FA}"/>
              </c:ext>
            </c:extLst>
          </c:dPt>
          <c:dPt>
            <c:idx val="2"/>
            <c:bubble3D val="0"/>
            <c:spPr>
              <a:solidFill>
                <a:srgbClr val="FEC00F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943F-4C98-A8FF-1AFADDD7A6FA}"/>
              </c:ext>
            </c:extLst>
          </c:dPt>
          <c:dLbls>
            <c:dLbl>
              <c:idx val="0"/>
              <c:layout>
                <c:manualLayout>
                  <c:x val="0.27647556178154842"/>
                  <c:y val="-5.4021909925484786E-3"/>
                </c:manualLayout>
              </c:layout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43F-4C98-A8FF-1AFADDD7A6FA}"/>
                </c:ext>
              </c:extLst>
            </c:dLbl>
            <c:dLbl>
              <c:idx val="1"/>
              <c:layout>
                <c:manualLayout>
                  <c:x val="-7.7899915535813727E-2"/>
                  <c:y val="-0.15936463428017719"/>
                </c:manualLayout>
              </c:layout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43F-4C98-A8FF-1AFADDD7A6FA}"/>
                </c:ext>
              </c:extLst>
            </c:dLbl>
            <c:dLbl>
              <c:idx val="2"/>
              <c:layout>
                <c:manualLayout>
                  <c:x val="1.8734374627796493E-2"/>
                  <c:y val="-0.16657102945342589"/>
                </c:manualLayout>
              </c:layout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43F-4C98-A8FF-1AFADDD7A6FA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anose="00000500000000000000" pitchFamily="2" charset="0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Sheet1!$A$2:$A$4</c:f>
              <c:strCache>
                <c:ptCount val="3"/>
                <c:pt idx="0">
                  <c:v>Técnica</c:v>
                </c:pt>
                <c:pt idx="1">
                  <c:v>Normativa</c:v>
                </c:pt>
                <c:pt idx="2">
                  <c:v>Género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84</c:v>
                </c:pt>
                <c:pt idx="1">
                  <c:v>1</c:v>
                </c:pt>
                <c:pt idx="2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943F-4C98-A8FF-1AFADDD7A6FA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52923261709418612"/>
          <c:y val="0.11659737219483031"/>
          <c:w val="0.38269614717705397"/>
          <c:h val="0.3819019690695155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just">
            <a:defRPr lang="es-SV" sz="24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Poppins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4">
    <c:autoUpdate val="0"/>
  </c:externalData>
</c:chartSpace>
</file>

<file path=ppt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3847683315517389"/>
          <c:y val="0"/>
          <c:w val="0.48022487051427593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Visitas de Seguimiento</c:v>
                </c:pt>
              </c:strCache>
            </c:strRef>
          </c:tx>
          <c:spPr>
            <a:solidFill>
              <a:srgbClr val="DB362E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83D6-49F7-A7A3-85593B40B142}"/>
              </c:ext>
            </c:extLst>
          </c:dPt>
          <c:dPt>
            <c:idx val="1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83D6-49F7-A7A3-85593B40B142}"/>
              </c:ext>
            </c:extLst>
          </c:dPt>
          <c:dLbls>
            <c:dLbl>
              <c:idx val="0"/>
              <c:layout>
                <c:manualLayout>
                  <c:x val="1.2581090420987558E-3"/>
                  <c:y val="-2.9164418097686037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83D6-49F7-A7A3-85593B40B142}"/>
                </c:ext>
              </c:extLst>
            </c:dLbl>
            <c:dLbl>
              <c:idx val="1"/>
              <c:layout>
                <c:manualLayout>
                  <c:x val="3.4432424019799155E-3"/>
                  <c:y val="-8.3326908850531733E-3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83D6-49F7-A7A3-85593B40B142}"/>
                </c:ext>
              </c:extLst>
            </c:dLbl>
            <c:dLbl>
              <c:idx val="2"/>
              <c:layout>
                <c:manualLayout>
                  <c:x val="3.1946545148007913E-3"/>
                  <c:y val="0"/>
                </c:manualLayout>
              </c:layout>
              <c:tx>
                <c:rich>
                  <a:bodyPr/>
                  <a:lstStyle/>
                  <a:p>
                    <a:fld id="{3F0D73F4-1250-4BD3-9B6C-E34F8683E8B2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83D6-49F7-A7A3-85593B40B142}"/>
                </c:ext>
              </c:extLst>
            </c:dLbl>
            <c:dLbl>
              <c:idx val="3"/>
              <c:layout>
                <c:manualLayout>
                  <c:x val="8.4729529774393662E-3"/>
                  <c:y val="2.5139810690143869E-3"/>
                </c:manualLayout>
              </c:layout>
              <c:tx>
                <c:rich>
                  <a:bodyPr/>
                  <a:lstStyle/>
                  <a:p>
                    <a:fld id="{408C357F-67DD-4376-AD42-ECCAA7CB4A2F}" type="VALUE">
                      <a:rPr lang="en-US" smtClean="0"/>
                      <a:pPr/>
                      <a:t>[VALOR]</a:t>
                    </a:fld>
                    <a:r>
                      <a:rPr lang="en-US"/>
                      <a:t> (3%)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83D6-49F7-A7A3-85593B40B142}"/>
                </c:ext>
              </c:extLst>
            </c:dLbl>
            <c:dLbl>
              <c:idx val="4"/>
              <c:layout>
                <c:manualLayout>
                  <c:x val="1.2685778771253408E-2"/>
                  <c:y val="0"/>
                </c:manualLayout>
              </c:layout>
              <c:tx>
                <c:rich>
                  <a:bodyPr/>
                  <a:lstStyle/>
                  <a:p>
                    <a:fld id="{634D361B-603F-490D-A54B-89E9443A91FC}" type="VALUE">
                      <a:rPr lang="en-US" smtClean="0"/>
                      <a:pPr/>
                      <a:t>[VALOR]</a:t>
                    </a:fld>
                    <a:r>
                      <a:rPr lang="en-US"/>
                      <a:t> (1%)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83D6-49F7-A7A3-85593B40B14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Apoyo GFC</c:v>
                </c:pt>
                <c:pt idx="1">
                  <c:v>GRH</c:v>
                </c:pt>
                <c:pt idx="2">
                  <c:v>Otros</c:v>
                </c:pt>
              </c:strCache>
            </c:strRef>
          </c:cat>
          <c:val>
            <c:numRef>
              <c:f>Sheet1!$B$2:$B$4</c:f>
              <c:numCache>
                <c:formatCode>_("$"* #,##0.00_);_("$"* \(#,##0.00\);_("$"* "-"??_);_(@_)</c:formatCode>
                <c:ptCount val="3"/>
                <c:pt idx="0">
                  <c:v>3229.12</c:v>
                </c:pt>
                <c:pt idx="1">
                  <c:v>76173.570000000007</c:v>
                </c:pt>
                <c:pt idx="2">
                  <c:v>10539.36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83D6-49F7-A7A3-85593B40B142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43440"/>
        <c:axId val="-1875647792"/>
      </c:barChart>
      <c:catAx>
        <c:axId val="-187564344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75647792"/>
        <c:crosses val="autoZero"/>
        <c:auto val="1"/>
        <c:lblAlgn val="ctr"/>
        <c:lblOffset val="100"/>
        <c:noMultiLvlLbl val="0"/>
      </c:catAx>
      <c:valAx>
        <c:axId val="-1875647792"/>
        <c:scaling>
          <c:orientation val="minMax"/>
        </c:scaling>
        <c:delete val="1"/>
        <c:axPos val="b"/>
        <c:numFmt formatCode="_(&quot;$&quot;* #,##0.00_);_(&quot;$&quot;* \(#,##0.00\);_(&quot;$&quot;* &quot;-&quot;??_);_(@_)" sourceLinked="1"/>
        <c:majorTickMark val="none"/>
        <c:minorTickMark val="none"/>
        <c:tickLblPos val="nextTo"/>
        <c:crossAx val="-187564344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tx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6.7058915458529503E-2"/>
          <c:y val="0.21153308600167872"/>
          <c:w val="0.86884500472885284"/>
          <c:h val="0.5630036017953921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rgbClr val="DB362E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039E-48B6-B81A-7CA90A72EBB0}"/>
              </c:ext>
            </c:extLst>
          </c:dPt>
          <c:dPt>
            <c:idx val="1"/>
            <c:invertIfNegative val="0"/>
            <c:bubble3D val="0"/>
            <c:spPr>
              <a:solidFill>
                <a:srgbClr val="FEC00F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39E-48B6-B81A-7CA90A72EBB0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039E-48B6-B81A-7CA90A72EBB0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800" b="0" i="0" u="none" strike="noStrike" kern="1200" baseline="0">
                        <a:solidFill>
                          <a:schemeClr val="tx1"/>
                        </a:solidFill>
                        <a:latin typeface="Josefin Sans Light" pitchFamily="2" charset="0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800" b="0">
                        <a:latin typeface="Josefin Sans Light" pitchFamily="2" charset="0"/>
                      </a:rPr>
                      <a:pPr>
                        <a:defRPr sz="2800" b="0">
                          <a:latin typeface="Josefin Sans Light" pitchFamily="2" charset="0"/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8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039E-48B6-B81A-7CA90A72EBB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2021</c:v>
                </c:pt>
                <c:pt idx="1">
                  <c:v>Ejecutado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767789</c:v>
                </c:pt>
                <c:pt idx="1">
                  <c:v>611656.92000000004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39E-48B6-B81A-7CA90A72EBB0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2112"/>
        <c:axId val="-1858641568"/>
      </c:barChart>
      <c:catAx>
        <c:axId val="-18586421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58641568"/>
        <c:crosses val="autoZero"/>
        <c:auto val="1"/>
        <c:lblAlgn val="ctr"/>
        <c:lblOffset val="100"/>
        <c:noMultiLvlLbl val="0"/>
      </c:catAx>
      <c:valAx>
        <c:axId val="-1858641568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5864211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tx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3.0547816342055969E-2"/>
          <c:y val="0.15326550339625597"/>
          <c:w val="0.94921128189187642"/>
          <c:h val="0.6205055429405337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rgbClr val="DB362E"/>
            </a:solidFill>
            <a:ln w="19050"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45F1-4BDD-BB51-406F1FA74490}"/>
              </c:ext>
            </c:extLst>
          </c:dPt>
          <c:dPt>
            <c:idx val="1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5F1-4BDD-BB51-406F1FA74490}"/>
              </c:ext>
            </c:extLst>
          </c:dPt>
          <c:dPt>
            <c:idx val="2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45F1-4BDD-BB51-406F1FA74490}"/>
              </c:ext>
            </c:extLst>
          </c:dPt>
          <c:dPt>
            <c:idx val="3"/>
            <c:invertIfNegative val="0"/>
            <c:bubble3D val="0"/>
            <c:spPr>
              <a:solidFill>
                <a:srgbClr val="DB362E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45F1-4BDD-BB51-406F1FA74490}"/>
              </c:ext>
            </c:extLst>
          </c:dPt>
          <c:dLbls>
            <c:dLbl>
              <c:idx val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800" b="0" i="0" u="none" strike="noStrike" kern="1200" baseline="0">
                      <a:solidFill>
                        <a:srgbClr val="000000"/>
                      </a:solidFill>
                      <a:latin typeface="Josefin Sans Light" pitchFamily="2" charset="0"/>
                      <a:ea typeface="+mn-ea"/>
                      <a:cs typeface="Poppins" panose="00000500000000000000" pitchFamily="2" charset="0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45F1-4BDD-BB51-406F1FA74490}"/>
                </c:ext>
              </c:extLst>
            </c:dLbl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800" b="0" i="0" u="none" strike="noStrike" kern="1200" baseline="0">
                      <a:solidFill>
                        <a:srgbClr val="000000"/>
                      </a:solidFill>
                      <a:latin typeface="Josefin Sans Light" pitchFamily="2" charset="0"/>
                      <a:ea typeface="+mn-ea"/>
                      <a:cs typeface="Poppins" panose="00000500000000000000" pitchFamily="2" charset="0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45F1-4BDD-BB51-406F1FA74490}"/>
                </c:ext>
              </c:extLst>
            </c:dLbl>
            <c:dLbl>
              <c:idx val="2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800" b="0" i="0" u="none" strike="noStrike" kern="1200" baseline="0">
                      <a:solidFill>
                        <a:srgbClr val="000000"/>
                      </a:solidFill>
                      <a:latin typeface="Josefin Sans Light" pitchFamily="2" charset="0"/>
                      <a:ea typeface="+mn-ea"/>
                      <a:cs typeface="Poppins" panose="00000500000000000000" pitchFamily="2" charset="0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5-45F1-4BDD-BB51-406F1FA74490}"/>
                </c:ext>
              </c:extLst>
            </c:dLbl>
            <c:dLbl>
              <c:idx val="3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800" b="0" i="0" u="none" strike="noStrike" kern="1200" baseline="0">
                      <a:solidFill>
                        <a:srgbClr val="000000"/>
                      </a:solidFill>
                      <a:latin typeface="Josefin Sans Light" pitchFamily="2" charset="0"/>
                      <a:ea typeface="+mn-ea"/>
                      <a:cs typeface="Poppins" panose="00000500000000000000" pitchFamily="2" charset="0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7-45F1-4BDD-BB51-406F1FA7449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800" b="0" i="0" u="none" strike="noStrike" kern="1200" baseline="0">
                    <a:solidFill>
                      <a:srgbClr val="000000"/>
                    </a:solidFill>
                    <a:latin typeface="Josefin Sans Light" pitchFamily="2" charset="0"/>
                    <a:ea typeface="+mn-ea"/>
                    <a:cs typeface="+mn-cs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Contratación Directa </c:v>
                </c:pt>
                <c:pt idx="1">
                  <c:v>Libre Gestión </c:v>
                </c:pt>
                <c:pt idx="2">
                  <c:v>Licitación </c:v>
                </c:pt>
                <c:pt idx="3">
                  <c:v>BOLPROS</c:v>
                </c:pt>
              </c:strCache>
            </c:strRef>
          </c:cat>
          <c:val>
            <c:numRef>
              <c:f>Sheet1!$B$2:$B$5</c:f>
              <c:numCache>
                <c:formatCode>_("$"* #,##0.00_);_("$"* \(#,##0.00\);_("$"* "-"??_);_(@_)</c:formatCode>
                <c:ptCount val="4"/>
                <c:pt idx="0">
                  <c:v>2936796.05</c:v>
                </c:pt>
                <c:pt idx="1">
                  <c:v>3888437.99</c:v>
                </c:pt>
                <c:pt idx="2">
                  <c:v>5661700.5999999996</c:v>
                </c:pt>
                <c:pt idx="3">
                  <c:v>25303667.879999999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45F1-4BDD-BB51-406F1FA74490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axId val="-1875643984"/>
        <c:axId val="-1875641808"/>
      </c:barChart>
      <c:catAx>
        <c:axId val="-187564398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3200" b="0" i="0" u="none" strike="noStrike" kern="1200" baseline="0">
                <a:solidFill>
                  <a:srgbClr val="000000"/>
                </a:solidFill>
                <a:latin typeface="Josefin Sans Light" pitchFamily="2" charset="0"/>
                <a:ea typeface="+mn-ea"/>
                <a:cs typeface="+mn-cs"/>
              </a:defRPr>
            </a:pPr>
            <a:endParaRPr lang="es-SV"/>
          </a:p>
        </c:txPr>
        <c:crossAx val="-1875641808"/>
        <c:crosses val="autoZero"/>
        <c:auto val="1"/>
        <c:lblAlgn val="ctr"/>
        <c:lblOffset val="100"/>
        <c:noMultiLvlLbl val="0"/>
      </c:catAx>
      <c:valAx>
        <c:axId val="-1875641808"/>
        <c:scaling>
          <c:orientation val="minMax"/>
        </c:scaling>
        <c:delete val="1"/>
        <c:axPos val="l"/>
        <c:numFmt formatCode="_(&quot;$&quot;* #,##0.00_);_(&quot;$&quot;* \(#,##0.00\);_(&quot;$&quot;* &quot;-&quot;??_);_(@_)" sourceLinked="1"/>
        <c:majorTickMark val="out"/>
        <c:minorTickMark val="none"/>
        <c:tickLblPos val="nextTo"/>
        <c:crossAx val="-18756439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4">
    <c:autoUpdate val="0"/>
  </c:externalData>
  <c:userShapes r:id="rId5"/>
</c:chartSpace>
</file>

<file path=ppt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6.7058915458529503E-2"/>
          <c:y val="0.21153308600167872"/>
          <c:w val="0.86884500472885284"/>
          <c:h val="0.5630036017953921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rgbClr val="DB362E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CECC-4FD8-86F2-7A471A8A3372}"/>
              </c:ext>
            </c:extLst>
          </c:dPt>
          <c:dPt>
            <c:idx val="1"/>
            <c:invertIfNegative val="0"/>
            <c:bubble3D val="0"/>
            <c:spPr>
              <a:solidFill>
                <a:srgbClr val="FEC00F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CECC-4FD8-86F2-7A471A8A3372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CECC-4FD8-86F2-7A471A8A3372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800" b="0" i="0" u="none" strike="noStrike" kern="1200" baseline="0">
                        <a:solidFill>
                          <a:schemeClr val="tx1"/>
                        </a:solidFill>
                        <a:latin typeface="Josefin Sans Light" pitchFamily="2" charset="0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800" b="0">
                        <a:latin typeface="Josefin Sans Light" pitchFamily="2" charset="0"/>
                      </a:rPr>
                      <a:pPr>
                        <a:defRPr sz="2800" b="0">
                          <a:latin typeface="Josefin Sans Light" pitchFamily="2" charset="0"/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8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CECC-4FD8-86F2-7A471A8A337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2021</c:v>
                </c:pt>
                <c:pt idx="1">
                  <c:v>Ejecutado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204820</c:v>
                </c:pt>
                <c:pt idx="1">
                  <c:v>164235.99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CECC-4FD8-86F2-7A471A8A3372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2112"/>
        <c:axId val="-1858641568"/>
      </c:barChart>
      <c:catAx>
        <c:axId val="-18586421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58641568"/>
        <c:crosses val="autoZero"/>
        <c:auto val="1"/>
        <c:lblAlgn val="ctr"/>
        <c:lblOffset val="100"/>
        <c:noMultiLvlLbl val="0"/>
      </c:catAx>
      <c:valAx>
        <c:axId val="-1858641568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5864211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tx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7607822916712671"/>
          <c:y val="0"/>
          <c:w val="0.72367479135275181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%</c:v>
                </c:pt>
              </c:strCache>
            </c:strRef>
          </c:tx>
          <c:spPr>
            <a:solidFill>
              <a:srgbClr val="DB362E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D5EB-4A58-9DA0-10005975C3E0}"/>
              </c:ext>
            </c:extLst>
          </c:dPt>
          <c:dPt>
            <c:idx val="1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D5EB-4A58-9DA0-10005975C3E0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Contratos </c:v>
                </c:pt>
                <c:pt idx="1">
                  <c:v>Resoluciones</c:v>
                </c:pt>
                <c:pt idx="2">
                  <c:v>Opiniones y Viabilidades</c:v>
                </c:pt>
              </c:strCache>
            </c:strRef>
          </c:cat>
          <c:val>
            <c:numRef>
              <c:f>Sheet1!$B$2:$B$4</c:f>
              <c:numCache>
                <c:formatCode>0</c:formatCode>
                <c:ptCount val="3"/>
                <c:pt idx="0">
                  <c:v>227</c:v>
                </c:pt>
                <c:pt idx="1">
                  <c:v>179</c:v>
                </c:pt>
                <c:pt idx="2">
                  <c:v>104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D5EB-4A58-9DA0-10005975C3E0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55408"/>
        <c:axId val="-1875650512"/>
      </c:barChart>
      <c:catAx>
        <c:axId val="-187565540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75650512"/>
        <c:crosses val="autoZero"/>
        <c:auto val="1"/>
        <c:lblAlgn val="ctr"/>
        <c:lblOffset val="100"/>
        <c:noMultiLvlLbl val="0"/>
      </c:catAx>
      <c:valAx>
        <c:axId val="-1875650512"/>
        <c:scaling>
          <c:orientation val="minMax"/>
        </c:scaling>
        <c:delete val="1"/>
        <c:axPos val="b"/>
        <c:numFmt formatCode="0" sourceLinked="1"/>
        <c:majorTickMark val="none"/>
        <c:minorTickMark val="none"/>
        <c:tickLblPos val="nextTo"/>
        <c:crossAx val="-187565540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6.7058915458529503E-2"/>
          <c:y val="0.21153308600167872"/>
          <c:w val="0.86884500472885284"/>
          <c:h val="0.5630036017953921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rgbClr val="DB362E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C034-4AFD-A116-A0D0E4A67FFC}"/>
              </c:ext>
            </c:extLst>
          </c:dPt>
          <c:dPt>
            <c:idx val="1"/>
            <c:invertIfNegative val="0"/>
            <c:bubble3D val="0"/>
            <c:spPr>
              <a:solidFill>
                <a:srgbClr val="FEC00F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C034-4AFD-A116-A0D0E4A67FFC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C034-4AFD-A116-A0D0E4A67FFC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3200" b="0" i="0" u="none" strike="noStrike" kern="1200" baseline="0">
                        <a:solidFill>
                          <a:schemeClr val="tx1"/>
                        </a:solidFill>
                        <a:latin typeface="Josefin Sans Light" pitchFamily="2" charset="0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3200" b="0">
                        <a:latin typeface="Josefin Sans Light" pitchFamily="2" charset="0"/>
                      </a:rPr>
                      <a:pPr>
                        <a:defRPr sz="3200" b="0">
                          <a:latin typeface="Josefin Sans Light" pitchFamily="2" charset="0"/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32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C034-4AFD-A116-A0D0E4A67FF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32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2021</c:v>
                </c:pt>
                <c:pt idx="1">
                  <c:v>Ejecutado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142920</c:v>
                </c:pt>
                <c:pt idx="1">
                  <c:v>103042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C034-4AFD-A116-A0D0E4A67FFC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2112"/>
        <c:axId val="-1858641568"/>
      </c:barChart>
      <c:catAx>
        <c:axId val="-18586421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32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58641568"/>
        <c:crosses val="autoZero"/>
        <c:auto val="1"/>
        <c:lblAlgn val="ctr"/>
        <c:lblOffset val="100"/>
        <c:noMultiLvlLbl val="0"/>
      </c:catAx>
      <c:valAx>
        <c:axId val="-1858641568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5864211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tx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38393702967827098"/>
          <c:y val="0"/>
          <c:w val="0.59842730936593569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solidFill>
              <a:srgbClr val="FEC00F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EC00F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BDD1-4F95-9C29-BC1854053A48}"/>
              </c:ext>
            </c:extLst>
          </c:dPt>
          <c:dPt>
            <c:idx val="1"/>
            <c:invertIfNegative val="0"/>
            <c:bubble3D val="0"/>
            <c:spPr>
              <a:solidFill>
                <a:srgbClr val="FEC00F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BDD1-4F95-9C29-BC1854053A48}"/>
              </c:ext>
            </c:extLst>
          </c:dPt>
          <c:dLbls>
            <c:dLbl>
              <c:idx val="0"/>
              <c:layout>
                <c:manualLayout>
                  <c:x val="2.2562165414591294E-3"/>
                  <c:y val="-2.314725501937879E-3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DÍAS</a:t>
                    </a:r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BDD1-4F95-9C29-BC1854053A48}"/>
                </c:ext>
              </c:extLst>
            </c:dLbl>
            <c:dLbl>
              <c:idx val="1"/>
              <c:layout>
                <c:manualLayout>
                  <c:x val="3.4432424019799155E-3"/>
                  <c:y val="-8.3326908850531733E-3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r>
                      <a:rPr lang="en-US"/>
                      <a:t> DÍAS</a:t>
                    </a:r>
                    <a:r>
                      <a:rPr lang="en-US" baseline="0"/>
                      <a:t> </a:t>
                    </a:r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BDD1-4F95-9C29-BC1854053A48}"/>
                </c:ext>
              </c:extLst>
            </c:dLbl>
            <c:dLbl>
              <c:idx val="2"/>
              <c:layout>
                <c:manualLayout>
                  <c:x val="3.1946545148007913E-3"/>
                  <c:y val="0"/>
                </c:manualLayout>
              </c:layout>
              <c:tx>
                <c:rich>
                  <a:bodyPr/>
                  <a:lstStyle/>
                  <a:p>
                    <a:fld id="{3F0D73F4-1250-4BD3-9B6C-E34F8683E8B2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 DÍAS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BDD1-4F95-9C29-BC1854053A48}"/>
                </c:ext>
              </c:extLst>
            </c:dLbl>
            <c:dLbl>
              <c:idx val="3"/>
              <c:layout>
                <c:manualLayout>
                  <c:x val="8.4729529774393662E-3"/>
                  <c:y val="2.5139810690143869E-3"/>
                </c:manualLayout>
              </c:layout>
              <c:tx>
                <c:rich>
                  <a:bodyPr/>
                  <a:lstStyle/>
                  <a:p>
                    <a:fld id="{408C357F-67DD-4376-AD42-ECCAA7CB4A2F}" type="VALUE">
                      <a:rPr lang="en-US" smtClean="0"/>
                      <a:pPr/>
                      <a:t>[VALOR]</a:t>
                    </a:fld>
                    <a:r>
                      <a:rPr lang="en-US"/>
                      <a:t> (3%)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BDD1-4F95-9C29-BC1854053A48}"/>
                </c:ext>
              </c:extLst>
            </c:dLbl>
            <c:dLbl>
              <c:idx val="4"/>
              <c:layout>
                <c:manualLayout>
                  <c:x val="1.2685778771253408E-2"/>
                  <c:y val="0"/>
                </c:manualLayout>
              </c:layout>
              <c:tx>
                <c:rich>
                  <a:bodyPr/>
                  <a:lstStyle/>
                  <a:p>
                    <a:fld id="{634D361B-603F-490D-A54B-89E9443A91FC}" type="VALUE">
                      <a:rPr lang="en-US" smtClean="0"/>
                      <a:pPr/>
                      <a:t>[VALOR]</a:t>
                    </a:fld>
                    <a:r>
                      <a:rPr lang="en-US"/>
                      <a:t> (1%)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BDD1-4F95-9C29-BC1854053A4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Informes FC</c:v>
                </c:pt>
                <c:pt idx="1">
                  <c:v>Informes FI</c:v>
                </c:pt>
                <c:pt idx="2">
                  <c:v>Informes Bienes y Servicios 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7</c:v>
                </c:pt>
                <c:pt idx="1">
                  <c:v>10</c:v>
                </c:pt>
                <c:pt idx="2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BDD1-4F95-9C29-BC1854053A48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solidFill>
              <a:srgbClr val="DB362E"/>
            </a:solidFill>
            <a:ln>
              <a:solidFill>
                <a:srgbClr val="000000"/>
              </a:solidFill>
            </a:ln>
            <a:effectLst/>
          </c:spPr>
          <c:invertIfNegative val="0"/>
          <c:dLbls>
            <c:dLbl>
              <c:idx val="0"/>
              <c:layout>
                <c:manualLayout>
                  <c:x val="7.917356771401882E-3"/>
                  <c:y val="6.7124132605572611E-3"/>
                </c:manualLayout>
              </c:layout>
              <c:tx>
                <c:rich>
                  <a:bodyPr/>
                  <a:lstStyle/>
                  <a:p>
                    <a:fld id="{EEE74204-B608-4BC6-8DE0-2E6EED942C92}" type="VALUE">
                      <a:rPr lang="en-US" smtClean="0"/>
                      <a:pPr/>
                      <a:t>[VALOR]</a:t>
                    </a:fld>
                    <a:r>
                      <a:rPr lang="en-US"/>
                      <a:t> DÍAS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8-BDD1-4F95-9C29-BC1854053A48}"/>
                </c:ext>
              </c:extLst>
            </c:dLbl>
            <c:dLbl>
              <c:idx val="1"/>
              <c:layout>
                <c:manualLayout>
                  <c:x val="2.3677265777516381E-2"/>
                  <c:y val="0"/>
                </c:manualLayout>
              </c:layout>
              <c:tx>
                <c:rich>
                  <a:bodyPr/>
                  <a:lstStyle/>
                  <a:p>
                    <a:fld id="{D8477685-D9AC-4A3E-BA77-0B56041B466E}" type="VALUE">
                      <a:rPr lang="en-US" smtClean="0"/>
                      <a:pPr/>
                      <a:t>[VALOR]</a:t>
                    </a:fld>
                    <a:r>
                      <a:rPr lang="en-US"/>
                      <a:t> DÍAS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9-BDD1-4F95-9C29-BC1854053A48}"/>
                </c:ext>
              </c:extLst>
            </c:dLbl>
            <c:dLbl>
              <c:idx val="2"/>
              <c:layout>
                <c:manualLayout>
                  <c:x val="5.79340548253773E-3"/>
                  <c:y val="0"/>
                </c:manualLayout>
              </c:layout>
              <c:tx>
                <c:rich>
                  <a:bodyPr/>
                  <a:lstStyle/>
                  <a:p>
                    <a:fld id="{ABB385BE-51AE-43CF-BDF2-A498DB6CA840}" type="VALUE">
                      <a:rPr lang="en-US" smtClean="0"/>
                      <a:pPr/>
                      <a:t>[VALOR]</a:t>
                    </a:fld>
                    <a:r>
                      <a:rPr lang="en-US"/>
                      <a:t> DÍAS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A-BDD1-4F95-9C29-BC1854053A4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Informes FC</c:v>
                </c:pt>
                <c:pt idx="1">
                  <c:v>Informes FI</c:v>
                </c:pt>
                <c:pt idx="2">
                  <c:v>Informes Bienes y Servicios 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4.38</c:v>
                </c:pt>
                <c:pt idx="1">
                  <c:v>2.46</c:v>
                </c:pt>
                <c:pt idx="2">
                  <c:v>2.06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BDD1-4F95-9C29-BC1854053A48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40720"/>
        <c:axId val="-1875654320"/>
      </c:barChart>
      <c:catAx>
        <c:axId val="-187564072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75654320"/>
        <c:crosses val="autoZero"/>
        <c:auto val="1"/>
        <c:lblAlgn val="ctr"/>
        <c:lblOffset val="100"/>
        <c:noMultiLvlLbl val="0"/>
      </c:catAx>
      <c:valAx>
        <c:axId val="-1875654320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-18756407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6741950970348127"/>
          <c:y val="4.9613460718266569E-2"/>
          <c:w val="0.1720645685980052"/>
          <c:h val="0.2262315657989762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Poppins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tx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8481795108844623"/>
          <c:y val="0.12027839753895332"/>
          <c:w val="0.40574166074689128"/>
          <c:h val="0.6967882396773738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tx2"/>
            </a:solidFill>
            <a:ln>
              <a:solidFill>
                <a:srgbClr val="000000"/>
              </a:solidFill>
            </a:ln>
          </c:spPr>
          <c:dPt>
            <c:idx val="0"/>
            <c:bubble3D val="0"/>
            <c:spPr>
              <a:solidFill>
                <a:srgbClr val="FEC00F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9BF4-4B08-AB0A-0BF97CA91C8E}"/>
              </c:ext>
            </c:extLst>
          </c:dPt>
          <c:dPt>
            <c:idx val="1"/>
            <c:bubble3D val="0"/>
            <c:spPr>
              <a:solidFill>
                <a:srgbClr val="DB362E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9BF4-4B08-AB0A-0BF97CA91C8E}"/>
              </c:ext>
            </c:extLst>
          </c:dPt>
          <c:dPt>
            <c:idx val="2"/>
            <c:bubble3D val="0"/>
            <c:spPr>
              <a:solidFill>
                <a:schemeClr val="tx2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9BF4-4B08-AB0A-0BF97CA91C8E}"/>
              </c:ext>
            </c:extLst>
          </c:dPt>
          <c:dPt>
            <c:idx val="3"/>
            <c:bubble3D val="0"/>
            <c:spPr>
              <a:solidFill>
                <a:schemeClr val="tx2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9BF4-4B08-AB0A-0BF97CA91C8E}"/>
              </c:ext>
            </c:extLst>
          </c:dPt>
          <c:dLbls>
            <c:dLbl>
              <c:idx val="0"/>
              <c:layout>
                <c:manualLayout>
                  <c:x val="0.12127883740457947"/>
                  <c:y val="-2.7827005660813701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8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BF4-4B08-AB0A-0BF97CA91C8E}"/>
                </c:ext>
              </c:extLst>
            </c:dLbl>
            <c:dLbl>
              <c:idx val="1"/>
              <c:layout>
                <c:manualLayout>
                  <c:x val="-7.96372316331031E-2"/>
                  <c:y val="-6.5772922471014197E-2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2800" b="0" i="0" u="none" strike="noStrike" kern="1200" baseline="0">
                        <a:solidFill>
                          <a:schemeClr val="tx1"/>
                        </a:solidFill>
                        <a:latin typeface="Josefin Sans Light" pitchFamily="2" charset="0"/>
                        <a:ea typeface="+mn-ea"/>
                        <a:cs typeface="+mn-cs"/>
                      </a:defRPr>
                    </a:pPr>
                    <a:fld id="{49EBF7AD-FB9D-429D-9D8E-DF096C2553F3}" type="VALUE">
                      <a:rPr lang="en-US" sz="2800" b="0">
                        <a:solidFill>
                          <a:schemeClr val="tx1"/>
                        </a:solidFill>
                        <a:latin typeface="Josefin Sans Light" pitchFamily="2" charset="0"/>
                      </a:rPr>
                      <a:pPr>
                        <a:defRPr sz="2800">
                          <a:solidFill>
                            <a:schemeClr val="tx1"/>
                          </a:solidFill>
                          <a:latin typeface="Josefin Sans Light" pitchFamily="2" charset="0"/>
                        </a:defRPr>
                      </a:pPr>
                      <a:t>[VALOR]</a:t>
                    </a:fld>
                    <a:r>
                      <a:rPr lang="en-US" sz="2800" b="0" baseline="0">
                        <a:solidFill>
                          <a:schemeClr val="tx1"/>
                        </a:solidFill>
                        <a:latin typeface="Josefin Sans Light" pitchFamily="2" charset="0"/>
                      </a:rPr>
                      <a:t>
</a:t>
                    </a:r>
                    <a:fld id="{3FCC0B74-7C3B-4133-9531-6E848962C7D0}" type="PERCENTAGE">
                      <a:rPr lang="en-US" sz="2800" b="0" baseline="0">
                        <a:solidFill>
                          <a:schemeClr val="tx1"/>
                        </a:solidFill>
                        <a:latin typeface="Josefin Sans Light" pitchFamily="2" charset="0"/>
                      </a:rPr>
                      <a:pPr>
                        <a:defRPr sz="2800">
                          <a:solidFill>
                            <a:schemeClr val="tx1"/>
                          </a:solidFill>
                          <a:latin typeface="Josefin Sans Light" pitchFamily="2" charset="0"/>
                        </a:defRPr>
                      </a:pPr>
                      <a:t>[PORCENTAJE]</a:t>
                    </a:fld>
                    <a:endParaRPr lang="en-US" sz="2800" b="0" baseline="0">
                      <a:solidFill>
                        <a:schemeClr val="tx1"/>
                      </a:solidFill>
                      <a:latin typeface="Josefin Sans Light" pitchFamily="2" charset="0"/>
                    </a:endParaRP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8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9BF4-4B08-AB0A-0BF97CA91C8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800" b="0" i="0" u="none" strike="noStrike" kern="1200" baseline="0">
                    <a:solidFill>
                      <a:schemeClr val="bg1"/>
                    </a:solidFill>
                    <a:latin typeface="Josefin Sans Light" pitchFamily="2" charset="0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Informes sin observaciones</c:v>
                </c:pt>
                <c:pt idx="1">
                  <c:v>Informes con observaciones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15928</c:v>
                </c:pt>
                <c:pt idx="1">
                  <c:v>3501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9BF4-4B08-AB0A-0BF97CA91C8E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8495180077807905"/>
          <c:y val="0.17345745864343248"/>
          <c:w val="0.3150481992219209"/>
          <c:h val="0.3504250639851817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s-SV" sz="28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Poppins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4">
    <c:autoUpdate val="0"/>
  </c:externalData>
</c:chartSpace>
</file>

<file path=ppt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6.7058915458529503E-2"/>
          <c:y val="0.21153308600167872"/>
          <c:w val="0.86884500472885284"/>
          <c:h val="0.5630036017953921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rgbClr val="DB362E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05B6-4216-8909-CDF5B18DB0EF}"/>
              </c:ext>
            </c:extLst>
          </c:dPt>
          <c:dPt>
            <c:idx val="1"/>
            <c:invertIfNegative val="0"/>
            <c:bubble3D val="0"/>
            <c:spPr>
              <a:solidFill>
                <a:srgbClr val="FEC00F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5B6-4216-8909-CDF5B18DB0EF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05B6-4216-8909-CDF5B18DB0EF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800" b="0" i="0" u="none" strike="noStrike" kern="1200" baseline="0">
                        <a:solidFill>
                          <a:schemeClr val="tx1"/>
                        </a:solidFill>
                        <a:latin typeface="Josefin Sans Light" pitchFamily="2" charset="0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800" b="0">
                        <a:latin typeface="Josefin Sans Light" pitchFamily="2" charset="0"/>
                      </a:rPr>
                      <a:pPr>
                        <a:defRPr sz="2800" b="0">
                          <a:latin typeface="Josefin Sans Light" pitchFamily="2" charset="0"/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8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05B6-4216-8909-CDF5B18DB0E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2021</c:v>
                </c:pt>
                <c:pt idx="1">
                  <c:v>Ejecutado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142920</c:v>
                </c:pt>
                <c:pt idx="1">
                  <c:v>103042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5B6-4216-8909-CDF5B18DB0EF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2112"/>
        <c:axId val="-1858641568"/>
      </c:barChart>
      <c:catAx>
        <c:axId val="-18586421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58641568"/>
        <c:crosses val="autoZero"/>
        <c:auto val="1"/>
        <c:lblAlgn val="ctr"/>
        <c:lblOffset val="100"/>
        <c:noMultiLvlLbl val="0"/>
      </c:catAx>
      <c:valAx>
        <c:axId val="-1858641568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5864211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tx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5.5691482219581145E-2"/>
          <c:y val="0.14515188120265812"/>
          <c:w val="0.91809291673290117"/>
          <c:h val="0.7906336656169441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2020</c:v>
                </c:pt>
              </c:strCache>
            </c:strRef>
          </c:tx>
          <c:spPr>
            <a:solidFill>
              <a:srgbClr val="DB362E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 xmlns:c15="http://schemas.microsoft.com/office/drawing/2012/chart">
              <c:ext xmlns:c16="http://schemas.microsoft.com/office/drawing/2014/chart" uri="{C3380CC4-5D6E-409C-BE32-E72D297353CC}">
                <c16:uniqueId val="{00000001-3139-4373-89D2-34F78E8D8575}"/>
              </c:ext>
            </c:extLst>
          </c:dPt>
          <c:dPt>
            <c:idx val="1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 xmlns:c15="http://schemas.microsoft.com/office/drawing/2012/chart">
              <c:ext xmlns:c16="http://schemas.microsoft.com/office/drawing/2014/chart" uri="{C3380CC4-5D6E-409C-BE32-E72D297353CC}">
                <c16:uniqueId val="{00000003-3139-4373-89D2-34F78E8D8575}"/>
              </c:ext>
            </c:extLst>
          </c:dPt>
          <c:dLbls>
            <c:dLbl>
              <c:idx val="0"/>
              <c:layout>
                <c:manualLayout>
                  <c:x val="-1.501084701536707E-2"/>
                  <c:y val="-7.7777448098078107E-3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r>
                      <a:rPr lang="en-US"/>
                      <a:t> Kw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>
                  <c15:layout>
                    <c:manualLayout>
                      <c:w val="0.28006555461691734"/>
                      <c:h val="7.7581568066173737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3139-4373-89D2-34F78E8D8575}"/>
                </c:ext>
              </c:extLst>
            </c:dLbl>
            <c:dLbl>
              <c:idx val="1"/>
              <c:layout>
                <c:manualLayout>
                  <c:x val="9.1184655245178312E-3"/>
                  <c:y val="1.9919796490934002E-2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>
                  <c15:layout>
                    <c:manualLayout>
                      <c:w val="0.26886678726289881"/>
                      <c:h val="0.12807891766492763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3139-4373-89D2-34F78E8D85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5="http://schemas.microsoft.com/office/drawing/2012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</c:f>
              <c:strCache>
                <c:ptCount val="1"/>
                <c:pt idx="0">
                  <c:v>Serie 1</c:v>
                </c:pt>
              </c:strCache>
            </c:strRef>
          </c:cat>
          <c:val>
            <c:numRef>
              <c:f>Sheet1!$B$2</c:f>
              <c:numCache>
                <c:formatCode>#,##0</c:formatCode>
                <c:ptCount val="1"/>
                <c:pt idx="0">
                  <c:v>312000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04-3139-4373-89D2-34F78E8D8575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2021</c:v>
                </c:pt>
              </c:strCache>
            </c:strRef>
          </c:tx>
          <c:spPr>
            <a:solidFill>
              <a:srgbClr val="FEC00F"/>
            </a:solidFill>
            <a:ln>
              <a:solidFill>
                <a:srgbClr val="000000"/>
              </a:solidFill>
            </a:ln>
            <a:effectLst/>
          </c:spPr>
          <c:invertIfNegative val="0"/>
          <c:dLbls>
            <c:dLbl>
              <c:idx val="0"/>
              <c:layout>
                <c:manualLayout>
                  <c:x val="7.9221965443939356E-3"/>
                  <c:y val="3.9780937389238012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400" b="0" i="0" u="none" strike="noStrike" kern="1200" baseline="0">
                        <a:solidFill>
                          <a:schemeClr val="tx1"/>
                        </a:solidFill>
                        <a:latin typeface="Josefin Sans Light" pitchFamily="2" charset="0"/>
                        <a:ea typeface="+mn-ea"/>
                        <a:cs typeface="Poppins" pitchFamily="2" charset="77"/>
                      </a:defRPr>
                    </a:pPr>
                    <a:fld id="{FE383BAA-E61A-47EF-B2CC-E3D6C697B40F}" type="VALUE">
                      <a:rPr lang="en-US" b="0" smtClean="0">
                        <a:latin typeface="Josefin Sans Light" pitchFamily="2" charset="0"/>
                      </a:rPr>
                      <a:pPr>
                        <a:defRPr b="0">
                          <a:latin typeface="Josefin Sans Light" pitchFamily="2" charset="0"/>
                        </a:defRPr>
                      </a:pPr>
                      <a:t>[VALOR]</a:t>
                    </a:fld>
                    <a:r>
                      <a:rPr lang="en-US" b="0">
                        <a:latin typeface="Josefin Sans Light" pitchFamily="2" charset="0"/>
                      </a:rPr>
                      <a:t> kw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4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5909336386601942"/>
                      <c:h val="0.23950678384253013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15BC-4602-A220-24EE421A4235}"/>
                </c:ext>
              </c:extLst>
            </c:dLbl>
            <c:dLbl>
              <c:idx val="1"/>
              <c:layout>
                <c:manualLayout>
                  <c:x val="1.0942158629421397E-2"/>
                  <c:y val="1.138274085196225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139-4373-89D2-34F78E8D8575}"/>
                </c:ext>
              </c:extLst>
            </c:dLbl>
            <c:dLbl>
              <c:idx val="2"/>
              <c:layout>
                <c:manualLayout>
                  <c:x val="1.6413237944132096E-2"/>
                  <c:y val="5.691370425981150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139-4373-89D2-34F78E8D85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</c:f>
              <c:strCache>
                <c:ptCount val="1"/>
                <c:pt idx="0">
                  <c:v>Serie 1</c:v>
                </c:pt>
              </c:strCache>
            </c:strRef>
          </c:cat>
          <c:val>
            <c:numRef>
              <c:f>Sheet1!$B$3</c:f>
              <c:numCache>
                <c:formatCode>#,##0</c:formatCode>
                <c:ptCount val="1"/>
                <c:pt idx="0">
                  <c:v>259026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3139-4373-89D2-34F78E8D8575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45719520"/>
        <c:axId val="-1845722784"/>
        <c:extLst/>
      </c:barChart>
      <c:catAx>
        <c:axId val="-18457195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>
              <a:defRPr sz="400" b="1" i="0" u="none" strike="noStrike" kern="1200" baseline="0">
                <a:solidFill>
                  <a:schemeClr val="bg1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45722784"/>
        <c:crosses val="autoZero"/>
        <c:auto val="1"/>
        <c:lblAlgn val="ctr"/>
        <c:lblOffset val="100"/>
        <c:noMultiLvlLbl val="0"/>
      </c:catAx>
      <c:valAx>
        <c:axId val="-1845722784"/>
        <c:scaling>
          <c:orientation val="minMax"/>
        </c:scaling>
        <c:delete val="1"/>
        <c:axPos val="l"/>
        <c:numFmt formatCode="#,##0" sourceLinked="1"/>
        <c:majorTickMark val="none"/>
        <c:minorTickMark val="none"/>
        <c:tickLblPos val="nextTo"/>
        <c:crossAx val="-18457195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78251122090249725"/>
          <c:y val="3.0600721068644644E-3"/>
          <c:w val="0.20937211446076898"/>
          <c:h val="0.2284037820563636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Poppins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tx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0728284992029916"/>
          <c:y val="7.983557141147278E-2"/>
          <c:w val="0.89271715007970098"/>
          <c:h val="0.8429902105245158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2020</c:v>
                </c:pt>
              </c:strCache>
            </c:strRef>
          </c:tx>
          <c:spPr>
            <a:solidFill>
              <a:srgbClr val="DB362E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 xmlns:c15="http://schemas.microsoft.com/office/drawing/2012/chart">
              <c:ext xmlns:c16="http://schemas.microsoft.com/office/drawing/2014/chart" uri="{C3380CC4-5D6E-409C-BE32-E72D297353CC}">
                <c16:uniqueId val="{00000001-9532-447F-87F0-0D2484268559}"/>
              </c:ext>
            </c:extLst>
          </c:dPt>
          <c:dPt>
            <c:idx val="1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 xmlns:c15="http://schemas.microsoft.com/office/drawing/2012/chart">
              <c:ext xmlns:c16="http://schemas.microsoft.com/office/drawing/2014/chart" uri="{C3380CC4-5D6E-409C-BE32-E72D297353CC}">
                <c16:uniqueId val="{00000003-9532-447F-87F0-0D2484268559}"/>
              </c:ext>
            </c:extLst>
          </c:dPt>
          <c:dLbls>
            <c:dLbl>
              <c:idx val="0"/>
              <c:layout>
                <c:manualLayout>
                  <c:x val="-8.9121104890210519E-3"/>
                  <c:y val="1.776963804186351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r>
                      <a:rPr lang="en-US"/>
                      <a:t> m</a:t>
                    </a:r>
                    <a:r>
                      <a:rPr lang="en-US" baseline="30000"/>
                      <a:t>3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>
                  <c15:layout>
                    <c:manualLayout>
                      <c:w val="0.27476194640714408"/>
                      <c:h val="0.11590264234368068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9532-447F-87F0-0D2484268559}"/>
                </c:ext>
              </c:extLst>
            </c:dLbl>
            <c:dLbl>
              <c:idx val="1"/>
              <c:layout>
                <c:manualLayout>
                  <c:x val="9.1184655245178312E-3"/>
                  <c:y val="1.9919796490934002E-2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>
                  <c15:layout>
                    <c:manualLayout>
                      <c:w val="0.26886678726289881"/>
                      <c:h val="0.12807891766492763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9532-447F-87F0-0D248426855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5="http://schemas.microsoft.com/office/drawing/2012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</c:f>
              <c:strCache>
                <c:ptCount val="1"/>
                <c:pt idx="0">
                  <c:v>Serie 1</c:v>
                </c:pt>
              </c:strCache>
            </c:strRef>
          </c:cat>
          <c:val>
            <c:numRef>
              <c:f>Sheet1!$B$2</c:f>
              <c:numCache>
                <c:formatCode>General</c:formatCode>
                <c:ptCount val="1"/>
                <c:pt idx="0">
                  <c:v>3960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04-9532-447F-87F0-0D2484268559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2021</c:v>
                </c:pt>
              </c:strCache>
            </c:strRef>
          </c:tx>
          <c:spPr>
            <a:solidFill>
              <a:srgbClr val="FEC00F"/>
            </a:solidFill>
            <a:ln>
              <a:solidFill>
                <a:srgbClr val="000000"/>
              </a:solidFill>
            </a:ln>
            <a:effectLst/>
          </c:spPr>
          <c:invertIfNegative val="0"/>
          <c:dLbls>
            <c:dLbl>
              <c:idx val="0"/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800" b="0" i="0" u="none" strike="noStrike" kern="1200" baseline="0">
                        <a:solidFill>
                          <a:schemeClr val="tx1"/>
                        </a:solidFill>
                        <a:latin typeface="Josefin Sans Light" pitchFamily="2" charset="0"/>
                        <a:ea typeface="+mn-ea"/>
                        <a:cs typeface="Poppins" pitchFamily="2" charset="77"/>
                      </a:defRPr>
                    </a:pPr>
                    <a:fld id="{D9A08962-AF4A-4EEB-888F-C5905ED0DF11}" type="VALUE">
                      <a:rPr lang="en-US" sz="2800" b="0" smtClean="0">
                        <a:latin typeface="Josefin Sans Light" pitchFamily="2" charset="0"/>
                      </a:rPr>
                      <a:pPr>
                        <a:defRPr sz="2800" b="0">
                          <a:latin typeface="Josefin Sans Light" pitchFamily="2" charset="0"/>
                        </a:defRPr>
                      </a:pPr>
                      <a:t>[VALOR]</a:t>
                    </a:fld>
                    <a:r>
                      <a:rPr lang="en-US" sz="2800" b="0" baseline="0">
                        <a:latin typeface="Josefin Sans Light" pitchFamily="2" charset="0"/>
                      </a:rPr>
                      <a:t> m</a:t>
                    </a:r>
                    <a:r>
                      <a:rPr lang="en-US" sz="2800" b="0" baseline="30000">
                        <a:latin typeface="Josefin Sans Light" pitchFamily="2" charset="0"/>
                      </a:rPr>
                      <a:t>3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8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1363474210687863"/>
                      <c:h val="0.1692514113923223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B6FF-4E4C-93ED-AE8CD946DAA1}"/>
                </c:ext>
              </c:extLst>
            </c:dLbl>
            <c:dLbl>
              <c:idx val="1"/>
              <c:layout>
                <c:manualLayout>
                  <c:x val="1.0942158629421397E-2"/>
                  <c:y val="1.138274085196225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532-447F-87F0-0D2484268559}"/>
                </c:ext>
              </c:extLst>
            </c:dLbl>
            <c:dLbl>
              <c:idx val="2"/>
              <c:layout>
                <c:manualLayout>
                  <c:x val="1.6413237944132096E-2"/>
                  <c:y val="5.691370425981150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532-447F-87F0-0D248426855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</c:f>
              <c:strCache>
                <c:ptCount val="1"/>
                <c:pt idx="0">
                  <c:v>Serie 1</c:v>
                </c:pt>
              </c:strCache>
            </c:strRef>
          </c:cat>
          <c:val>
            <c:numRef>
              <c:f>Sheet1!$B$3</c:f>
              <c:numCache>
                <c:formatCode>General</c:formatCode>
                <c:ptCount val="1"/>
                <c:pt idx="0">
                  <c:v>2740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9532-447F-87F0-0D2484268559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45719520"/>
        <c:axId val="-1845722784"/>
        <c:extLst/>
      </c:barChart>
      <c:catAx>
        <c:axId val="-18457195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>
              <a:defRPr sz="1000" b="1" i="0" u="none" strike="noStrike" kern="1200" baseline="0">
                <a:solidFill>
                  <a:schemeClr val="bg1">
                    <a:lumMod val="95000"/>
                  </a:schemeClr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45722784"/>
        <c:crosses val="autoZero"/>
        <c:auto val="1"/>
        <c:lblAlgn val="ctr"/>
        <c:lblOffset val="100"/>
        <c:noMultiLvlLbl val="0"/>
      </c:catAx>
      <c:valAx>
        <c:axId val="-1845722784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-18457195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79786658977594149"/>
          <c:y val="2.5547382851671293E-2"/>
          <c:w val="0.17725207774795837"/>
          <c:h val="0.2163863327536558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Poppins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tx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3.1544933970332263E-2"/>
          <c:y val="0.16176198408291689"/>
          <c:w val="0.94025881916137644"/>
          <c:h val="0.7540435245397242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2020</c:v>
                </c:pt>
              </c:strCache>
            </c:strRef>
          </c:tx>
          <c:spPr>
            <a:solidFill>
              <a:srgbClr val="DB362E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 xmlns:c15="http://schemas.microsoft.com/office/drawing/2012/chart">
              <c:ext xmlns:c16="http://schemas.microsoft.com/office/drawing/2014/chart" uri="{C3380CC4-5D6E-409C-BE32-E72D297353CC}">
                <c16:uniqueId val="{00000001-57C7-4E97-9FE4-81564B92CFFB}"/>
              </c:ext>
            </c:extLst>
          </c:dPt>
          <c:dPt>
            <c:idx val="1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 xmlns:c15="http://schemas.microsoft.com/office/drawing/2012/chart">
              <c:ext xmlns:c16="http://schemas.microsoft.com/office/drawing/2014/chart" uri="{C3380CC4-5D6E-409C-BE32-E72D297353CC}">
                <c16:uniqueId val="{00000003-57C7-4E97-9FE4-81564B92CFFB}"/>
              </c:ext>
            </c:extLst>
          </c:dPt>
          <c:dLbls>
            <c:dLbl>
              <c:idx val="0"/>
              <c:layout>
                <c:manualLayout>
                  <c:x val="-2.4074613151514504E-2"/>
                  <c:y val="2.0183666794174552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800" b="0" i="0" u="none" strike="noStrike" kern="1200" baseline="0">
                        <a:solidFill>
                          <a:schemeClr val="tx1"/>
                        </a:solidFill>
                        <a:latin typeface="Josefin Sans Light" pitchFamily="2" charset="0"/>
                        <a:ea typeface="+mn-ea"/>
                        <a:cs typeface="Poppins" pitchFamily="2" charset="77"/>
                      </a:defRPr>
                    </a:pPr>
                    <a:fld id="{C2680C06-14F0-4113-9478-879E99F3A892}" type="VALUE">
                      <a:rPr lang="en-US" sz="2800" b="0" smtClean="0">
                        <a:latin typeface="Josefin Sans Light" pitchFamily="2" charset="0"/>
                      </a:rPr>
                      <a:pPr>
                        <a:defRPr sz="2800" b="0">
                          <a:latin typeface="Josefin Sans Light" pitchFamily="2" charset="0"/>
                        </a:defRPr>
                      </a:pPr>
                      <a:t>[VALOR]</a:t>
                    </a:fld>
                    <a:r>
                      <a:rPr lang="en-US" sz="2800" b="0">
                        <a:latin typeface="Josefin Sans Light" pitchFamily="2" charset="0"/>
                      </a:rPr>
                      <a:t> Gal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8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>
                  <c15:layout>
                    <c:manualLayout>
                      <c:w val="0.35135802481723716"/>
                      <c:h val="0.12073056474905894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57C7-4E97-9FE4-81564B92CFFB}"/>
                </c:ext>
              </c:extLst>
            </c:dLbl>
            <c:dLbl>
              <c:idx val="1"/>
              <c:layout>
                <c:manualLayout>
                  <c:x val="9.1184655245178312E-3"/>
                  <c:y val="1.9919796490934002E-2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>
                  <c15:layout>
                    <c:manualLayout>
                      <c:w val="0.26886678726289881"/>
                      <c:h val="0.12807891766492763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57C7-4E97-9FE4-81564B92CFF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5="http://schemas.microsoft.com/office/drawing/2012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</c:f>
              <c:strCache>
                <c:ptCount val="1"/>
                <c:pt idx="0">
                  <c:v>1T</c:v>
                </c:pt>
              </c:strCache>
            </c:strRef>
          </c:cat>
          <c:val>
            <c:numRef>
              <c:f>Sheet1!$B$2</c:f>
              <c:numCache>
                <c:formatCode>#,##0.00</c:formatCode>
                <c:ptCount val="1"/>
                <c:pt idx="0">
                  <c:v>3802.69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04-57C7-4E97-9FE4-81564B92CFFB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2021</c:v>
                </c:pt>
              </c:strCache>
            </c:strRef>
          </c:tx>
          <c:spPr>
            <a:solidFill>
              <a:srgbClr val="FEC00F"/>
            </a:solidFill>
            <a:ln>
              <a:solidFill>
                <a:srgbClr val="000000"/>
              </a:solidFill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512F4515-DD7F-44AD-9649-28EF6055B3E8}" type="VALUE">
                      <a:rPr lang="en-US" smtClean="0"/>
                      <a:pPr/>
                      <a:t>[VALOR]</a:t>
                    </a:fld>
                    <a:r>
                      <a:rPr lang="en-US"/>
                      <a:t> Gal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45480775979222843"/>
                      <c:h val="0.13787945145737818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D006-476E-9914-A84F1B53663B}"/>
                </c:ext>
              </c:extLst>
            </c:dLbl>
            <c:dLbl>
              <c:idx val="1"/>
              <c:layout>
                <c:manualLayout>
                  <c:x val="1.0942158629421397E-2"/>
                  <c:y val="1.138274085196225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7C7-4E97-9FE4-81564B92CFFB}"/>
                </c:ext>
              </c:extLst>
            </c:dLbl>
            <c:dLbl>
              <c:idx val="2"/>
              <c:layout>
                <c:manualLayout>
                  <c:x val="1.6413237944132096E-2"/>
                  <c:y val="5.691370425981150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7C7-4E97-9FE4-81564B92CFF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</c:f>
              <c:strCache>
                <c:ptCount val="1"/>
                <c:pt idx="0">
                  <c:v>1T</c:v>
                </c:pt>
              </c:strCache>
            </c:strRef>
          </c:cat>
          <c:val>
            <c:numRef>
              <c:f>Sheet1!$B$3</c:f>
              <c:numCache>
                <c:formatCode>#,##0.00</c:formatCode>
                <c:ptCount val="1"/>
                <c:pt idx="0">
                  <c:v>4793.22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57C7-4E97-9FE4-81564B92CFFB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45719520"/>
        <c:axId val="-1845722784"/>
        <c:extLst/>
      </c:barChart>
      <c:catAx>
        <c:axId val="-18457195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>
              <a:defRPr sz="1200" b="1" i="0" u="none" strike="noStrike" kern="1200" baseline="0">
                <a:solidFill>
                  <a:schemeClr val="bg1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45722784"/>
        <c:crosses val="autoZero"/>
        <c:auto val="1"/>
        <c:lblAlgn val="ctr"/>
        <c:lblOffset val="100"/>
        <c:noMultiLvlLbl val="0"/>
      </c:catAx>
      <c:valAx>
        <c:axId val="-1845722784"/>
        <c:scaling>
          <c:orientation val="minMax"/>
        </c:scaling>
        <c:delete val="1"/>
        <c:axPos val="l"/>
        <c:numFmt formatCode="#,##0.00" sourceLinked="1"/>
        <c:majorTickMark val="out"/>
        <c:minorTickMark val="none"/>
        <c:tickLblPos val="nextTo"/>
        <c:crossAx val="-18457195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3.5117449302315772E-2"/>
          <c:y val="3.8136869552040771E-2"/>
          <c:w val="0.18950303498710774"/>
          <c:h val="0.1782458610755382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Poppins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tx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50739951135395023"/>
          <c:y val="0"/>
          <c:w val="0.36913290858312287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Visitas de Seguimiento</c:v>
                </c:pt>
              </c:strCache>
            </c:strRef>
          </c:tx>
          <c:spPr>
            <a:solidFill>
              <a:srgbClr val="DB362E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2C1B-4D1E-B8AE-7A1B0AD91036}"/>
              </c:ext>
            </c:extLst>
          </c:dPt>
          <c:dPt>
            <c:idx val="1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2C1B-4D1E-B8AE-7A1B0AD91036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fld id="{EE6E9510-113C-4847-A90F-938FA1D23888}" type="VALUE">
                      <a:rPr lang="en-US" smtClean="0"/>
                      <a:pPr/>
                      <a:t>[VALOR]</a:t>
                    </a:fld>
                    <a:r>
                      <a:rPr lang="en-US"/>
                      <a:t> (+5.6%)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2C1B-4D1E-B8AE-7A1B0AD91036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40D8A47B-1F13-404C-91BD-90F825720086}" type="VALUE">
                      <a:rPr lang="en-US" smtClean="0"/>
                      <a:pPr/>
                      <a:t>[VALOR]</a:t>
                    </a:fld>
                    <a:r>
                      <a:rPr lang="en-US"/>
                      <a:t> (+5.5%)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2C1B-4D1E-B8AE-7A1B0AD91036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fld id="{F37144CD-BDAC-4864-A601-48D675C97E9F}" type="VALUE">
                      <a:rPr lang="en-US" smtClean="0"/>
                      <a:pPr/>
                      <a:t>[VALOR]</a:t>
                    </a:fld>
                    <a:r>
                      <a:rPr lang="en-US"/>
                      <a:t> (+7.1%)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168F-4823-857E-B5BDF76E135A}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fld id="{C1C3AEA6-F169-4D47-BBC0-92696C1C193C}" type="VALUE">
                      <a:rPr lang="en-US" smtClean="0"/>
                      <a:pPr/>
                      <a:t>[VALOR]</a:t>
                    </a:fld>
                    <a:r>
                      <a:rPr lang="en-US"/>
                      <a:t> (96.5%)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168F-4823-857E-B5BDF76E135A}"/>
                </c:ext>
              </c:extLst>
            </c:dLbl>
            <c:dLbl>
              <c:idx val="4"/>
              <c:tx>
                <c:rich>
                  <a:bodyPr/>
                  <a:lstStyle/>
                  <a:p>
                    <a:fld id="{93874278-D6AE-4BBB-B184-9C7B3470FB33}" type="VALUE">
                      <a:rPr lang="en-US" smtClean="0"/>
                      <a:pPr/>
                      <a:t>[VALOR]</a:t>
                    </a:fld>
                    <a:r>
                      <a:rPr lang="en-US"/>
                      <a:t> (+12.5%)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168F-4823-857E-B5BDF76E135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Mantenimiento Institucional</c:v>
                </c:pt>
                <c:pt idx="1">
                  <c:v>Servicios de Transporte </c:v>
                </c:pt>
                <c:pt idx="2">
                  <c:v>Servicios de Almacén </c:v>
                </c:pt>
                <c:pt idx="3">
                  <c:v>Servicios de Limpieza </c:v>
                </c:pt>
                <c:pt idx="4">
                  <c:v>Servicios de Vigilancia </c:v>
                </c:pt>
              </c:strCache>
            </c:strRef>
          </c:cat>
          <c:val>
            <c:numRef>
              <c:f>Sheet1!$B$2:$B$6</c:f>
              <c:numCache>
                <c:formatCode>0.00</c:formatCode>
                <c:ptCount val="5"/>
                <c:pt idx="0">
                  <c:v>8.4499999999999993</c:v>
                </c:pt>
                <c:pt idx="1">
                  <c:v>8.44</c:v>
                </c:pt>
                <c:pt idx="2">
                  <c:v>8.57</c:v>
                </c:pt>
                <c:pt idx="3">
                  <c:v>8.1</c:v>
                </c:pt>
                <c:pt idx="4">
                  <c:v>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2C1B-4D1E-B8AE-7A1B0AD91036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52688"/>
        <c:axId val="-1875651056"/>
      </c:barChart>
      <c:catAx>
        <c:axId val="-187565268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75651056"/>
        <c:crosses val="autoZero"/>
        <c:auto val="1"/>
        <c:lblAlgn val="ctr"/>
        <c:lblOffset val="100"/>
        <c:noMultiLvlLbl val="0"/>
      </c:catAx>
      <c:valAx>
        <c:axId val="-1875651056"/>
        <c:scaling>
          <c:orientation val="minMax"/>
        </c:scaling>
        <c:delete val="1"/>
        <c:axPos val="b"/>
        <c:numFmt formatCode="0.00" sourceLinked="1"/>
        <c:majorTickMark val="none"/>
        <c:minorTickMark val="none"/>
        <c:tickLblPos val="nextTo"/>
        <c:crossAx val="-187565268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tx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6.7058915458529503E-2"/>
          <c:y val="0.21153308600167872"/>
          <c:w val="0.86884500472885284"/>
          <c:h val="0.5630036017953921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rgbClr val="DB362E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0E9D-4A70-BD12-139AC64AF939}"/>
              </c:ext>
            </c:extLst>
          </c:dPt>
          <c:dPt>
            <c:idx val="1"/>
            <c:invertIfNegative val="0"/>
            <c:bubble3D val="0"/>
            <c:spPr>
              <a:solidFill>
                <a:srgbClr val="FEC00F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E9D-4A70-BD12-139AC64AF939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0E9D-4A70-BD12-139AC64AF939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800" b="0" i="0" u="none" strike="noStrike" kern="1200" baseline="0">
                        <a:solidFill>
                          <a:schemeClr val="tx1"/>
                        </a:solidFill>
                        <a:latin typeface="Josefin Sans Light" pitchFamily="2" charset="0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800" b="0">
                        <a:latin typeface="Josefin Sans Light" pitchFamily="2" charset="0"/>
                      </a:rPr>
                      <a:pPr>
                        <a:defRPr sz="2800" b="0">
                          <a:latin typeface="Josefin Sans Light" pitchFamily="2" charset="0"/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8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0E9D-4A70-BD12-139AC64AF93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2021</c:v>
                </c:pt>
                <c:pt idx="1">
                  <c:v>Ejecutado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913800</c:v>
                </c:pt>
                <c:pt idx="1">
                  <c:v>570010.03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E9D-4A70-BD12-139AC64AF939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2112"/>
        <c:axId val="-1858641568"/>
      </c:barChart>
      <c:catAx>
        <c:axId val="-18586421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58641568"/>
        <c:crosses val="autoZero"/>
        <c:auto val="1"/>
        <c:lblAlgn val="ctr"/>
        <c:lblOffset val="100"/>
        <c:noMultiLvlLbl val="0"/>
      </c:catAx>
      <c:valAx>
        <c:axId val="-1858641568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5864211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tx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6.3696078867960942E-2"/>
          <c:y val="4.7149819766867274E-2"/>
          <c:w val="0.87220800160477674"/>
          <c:h val="0.7385613031909756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accent1"/>
            </a:solidFill>
            <a:ln>
              <a:solidFill>
                <a:srgbClr val="0000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B362E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889B-4180-8681-25E341CAB3F5}"/>
              </c:ext>
            </c:extLst>
          </c:dPt>
          <c:dPt>
            <c:idx val="1"/>
            <c:invertIfNegative val="0"/>
            <c:bubble3D val="0"/>
            <c:spPr>
              <a:solidFill>
                <a:srgbClr val="FEC00F"/>
              </a:solidFill>
              <a:ln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889B-4180-8681-25E341CAB3F5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889B-4180-8681-25E341CAB3F5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800" b="0" i="0" u="none" strike="noStrike" kern="1200" baseline="0">
                        <a:solidFill>
                          <a:schemeClr val="tx1"/>
                        </a:solidFill>
                        <a:latin typeface="Josefin Sans Light" pitchFamily="2" charset="0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800" b="0" smtClean="0">
                        <a:solidFill>
                          <a:schemeClr val="tx1"/>
                        </a:solidFill>
                        <a:latin typeface="Josefin Sans Light" pitchFamily="2" charset="0"/>
                      </a:rPr>
                      <a:pPr>
                        <a:defRPr sz="2800" b="0">
                          <a:solidFill>
                            <a:schemeClr val="tx1"/>
                          </a:solidFill>
                          <a:latin typeface="Josefin Sans Light" pitchFamily="2" charset="0"/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8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889B-4180-8681-25E341CAB3F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2021</c:v>
                </c:pt>
                <c:pt idx="1">
                  <c:v>Ejecutado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275950</c:v>
                </c:pt>
                <c:pt idx="1">
                  <c:v>72873.7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889B-4180-8681-25E341CAB3F5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45720064"/>
        <c:axId val="-1845720608"/>
      </c:barChart>
      <c:catAx>
        <c:axId val="-18457200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tx1"/>
                </a:solidFill>
                <a:latin typeface="Josefin Sans Light" pitchFamily="2" charset="0"/>
                <a:ea typeface="+mn-ea"/>
                <a:cs typeface="Poppins" pitchFamily="2" charset="77"/>
              </a:defRPr>
            </a:pPr>
            <a:endParaRPr lang="es-SV"/>
          </a:p>
        </c:txPr>
        <c:crossAx val="-1845720608"/>
        <c:crosses val="autoZero"/>
        <c:auto val="1"/>
        <c:lblAlgn val="ctr"/>
        <c:lblOffset val="100"/>
        <c:noMultiLvlLbl val="0"/>
      </c:catAx>
      <c:valAx>
        <c:axId val="-1845720608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45720064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6808684011816458"/>
          <c:y val="0.13718661220621894"/>
          <c:w val="0.42616021564365114"/>
          <c:h val="0.747525280392906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>
              <a:solidFill>
                <a:srgbClr val="000000"/>
              </a:solidFill>
            </a:ln>
          </c:spPr>
          <c:dPt>
            <c:idx val="0"/>
            <c:bubble3D val="0"/>
            <c:spPr>
              <a:solidFill>
                <a:srgbClr val="FEC00F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6788-4028-B5F8-60EFC05F8F0F}"/>
              </c:ext>
            </c:extLst>
          </c:dPt>
          <c:dPt>
            <c:idx val="1"/>
            <c:bubble3D val="0"/>
            <c:spPr>
              <a:solidFill>
                <a:srgbClr val="DB362E"/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6788-4028-B5F8-60EFC05F8F0F}"/>
              </c:ext>
            </c:extLst>
          </c:dPt>
          <c:dPt>
            <c:idx val="2"/>
            <c:bubble3D val="0"/>
            <c:spPr>
              <a:solidFill>
                <a:schemeClr val="accent5">
                  <a:lumMod val="75000"/>
                </a:schemeClr>
              </a:solidFill>
              <a:ln w="19050">
                <a:solidFill>
                  <a:srgbClr val="0000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6788-4028-B5F8-60EFC05F8F0F}"/>
              </c:ext>
            </c:extLst>
          </c:dPt>
          <c:dLbls>
            <c:dLbl>
              <c:idx val="0"/>
              <c:layout>
                <c:manualLayout>
                  <c:x val="0.1138310299593074"/>
                  <c:y val="-7.3898124984294475E-2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>
                    <a:defRPr lang="es-SV" sz="28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788-4028-B5F8-60EFC05F8F0F}"/>
                </c:ext>
              </c:extLst>
            </c:dLbl>
            <c:dLbl>
              <c:idx val="1"/>
              <c:layout>
                <c:manualLayout>
                  <c:x val="-0.12641590800143621"/>
                  <c:y val="6.31566553812795E-2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>
                    <a:defRPr lang="es-SV" sz="28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788-4028-B5F8-60EFC05F8F0F}"/>
                </c:ext>
              </c:extLst>
            </c:dLbl>
            <c:dLbl>
              <c:idx val="2"/>
              <c:layout>
                <c:manualLayout>
                  <c:x val="4.3488154664821498E-2"/>
                  <c:y val="-0.26428656046230381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>
                    <a:defRPr lang="es-SV" sz="2800" b="0" i="0" u="none" strike="noStrike" kern="1200" baseline="0">
                      <a:solidFill>
                        <a:schemeClr val="tx1"/>
                      </a:solidFill>
                      <a:latin typeface="Josefin Sans Light" pitchFamily="2" charset="0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788-4028-B5F8-60EFC05F8F0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0">
                <a:spAutoFit/>
              </a:bodyPr>
              <a:lstStyle/>
              <a:p>
                <a:pPr algn="ctr">
                  <a:defRPr lang="es-SV" sz="2800" b="0" i="0" u="none" strike="noStrike" kern="1200" baseline="0">
                    <a:solidFill>
                      <a:schemeClr val="tx1"/>
                    </a:solidFill>
                    <a:latin typeface="Josefin Sans Light" pitchFamily="2" charset="0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Elaboración de Planes / Informes </c:v>
                </c:pt>
                <c:pt idx="1">
                  <c:v>Informes de Ejecución 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2</c:v>
                </c:pt>
                <c:pt idx="1">
                  <c:v>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6788-4028-B5F8-60EFC05F8F0F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4655884210502046"/>
          <c:y val="0.42648850534915184"/>
          <c:w val="0.29442760074301061"/>
          <c:h val="0.4020398153898898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just">
            <a:defRPr lang="es-SV" sz="2800" b="0" i="0" u="none" strike="noStrike" kern="1200" baseline="0">
              <a:solidFill>
                <a:schemeClr val="tx1"/>
              </a:solidFill>
              <a:latin typeface="Josefin Sans Light" pitchFamily="2" charset="0"/>
              <a:ea typeface="+mn-ea"/>
              <a:cs typeface="Poppins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4">
    <c:autoUpdate val="0"/>
  </c:externalData>
</c:chartSpace>
</file>

<file path=ppt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Hoja1!$C$8</c:f>
              <c:strCache>
                <c:ptCount val="1"/>
                <c:pt idx="0">
                  <c:v>Ingresos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triangle"/>
            <c:size val="15"/>
            <c:spPr>
              <a:solidFill>
                <a:schemeClr val="accent1"/>
              </a:solidFill>
              <a:ln w="9525">
                <a:solidFill>
                  <a:schemeClr val="bg1"/>
                </a:solidFill>
              </a:ln>
              <a:effectLst/>
            </c:spPr>
          </c:marker>
          <c:dLbls>
            <c:dLbl>
              <c:idx val="6"/>
              <c:layout>
                <c:manualLayout>
                  <c:x val="-1.4049236980241976E-2"/>
                  <c:y val="3.5403565402349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AEA-4C58-8971-AD6F5523892A}"/>
                </c:ext>
              </c:extLst>
            </c:dLbl>
            <c:dLbl>
              <c:idx val="11"/>
              <c:layout>
                <c:manualLayout>
                  <c:x val="-1.7540160880464985E-2"/>
                  <c:y val="2.68431178093804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AEA-4C58-8971-AD6F5523892A}"/>
                </c:ext>
              </c:extLst>
            </c:dLbl>
            <c:dLbl>
              <c:idx val="12"/>
              <c:layout>
                <c:manualLayout>
                  <c:x val="-2.3823823900866119E-2"/>
                  <c:y val="2.68431178093804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AEA-4C58-8971-AD6F5523892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0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Hoja1!$D$7:$R$7</c:f>
              <c:numCache>
                <c:formatCode>General</c:formatCode>
                <c:ptCount val="15"/>
                <c:pt idx="0">
                  <c:v>2007</c:v>
                </c:pt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  <c:pt idx="11">
                  <c:v>2018</c:v>
                </c:pt>
                <c:pt idx="12">
                  <c:v>2019</c:v>
                </c:pt>
                <c:pt idx="13">
                  <c:v>2020</c:v>
                </c:pt>
                <c:pt idx="14">
                  <c:v>2021</c:v>
                </c:pt>
              </c:numCache>
            </c:numRef>
          </c:cat>
          <c:val>
            <c:numRef>
              <c:f>Hoja1!$D$8:$R$8</c:f>
              <c:numCache>
                <c:formatCode>_-"$"* #,##0_-;\-"$"* #,##0_-;_-"$"* "-"??_-;_-@_-</c:formatCode>
                <c:ptCount val="15"/>
                <c:pt idx="0">
                  <c:v>21</c:v>
                </c:pt>
                <c:pt idx="1">
                  <c:v>22</c:v>
                </c:pt>
                <c:pt idx="2">
                  <c:v>22</c:v>
                </c:pt>
                <c:pt idx="3">
                  <c:v>22</c:v>
                </c:pt>
                <c:pt idx="4">
                  <c:v>23</c:v>
                </c:pt>
                <c:pt idx="5">
                  <c:v>25</c:v>
                </c:pt>
                <c:pt idx="6">
                  <c:v>27</c:v>
                </c:pt>
                <c:pt idx="7">
                  <c:v>29</c:v>
                </c:pt>
                <c:pt idx="8">
                  <c:v>32</c:v>
                </c:pt>
                <c:pt idx="9">
                  <c:v>35</c:v>
                </c:pt>
                <c:pt idx="10">
                  <c:v>37</c:v>
                </c:pt>
                <c:pt idx="11">
                  <c:v>39</c:v>
                </c:pt>
                <c:pt idx="12">
                  <c:v>39</c:v>
                </c:pt>
                <c:pt idx="13">
                  <c:v>37</c:v>
                </c:pt>
                <c:pt idx="14">
                  <c:v>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CAEA-4C58-8971-AD6F5523892A}"/>
            </c:ext>
          </c:extLst>
        </c:ser>
        <c:ser>
          <c:idx val="1"/>
          <c:order val="1"/>
          <c:tx>
            <c:strRef>
              <c:f>Hoja1!$C$9</c:f>
              <c:strCache>
                <c:ptCount val="1"/>
                <c:pt idx="0">
                  <c:v>Gastos</c:v>
                </c:pt>
              </c:strCache>
            </c:strRef>
          </c:tx>
          <c:spPr>
            <a:ln w="28575" cap="rnd">
              <a:solidFill>
                <a:schemeClr val="tx2"/>
              </a:solidFill>
              <a:round/>
            </a:ln>
            <a:effectLst/>
          </c:spPr>
          <c:marker>
            <c:symbol val="square"/>
            <c:size val="11"/>
            <c:spPr>
              <a:solidFill>
                <a:schemeClr val="tx2"/>
              </a:solidFill>
              <a:ln w="9525">
                <a:solidFill>
                  <a:schemeClr val="tx2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-1.8238345660509466E-2"/>
                  <c:y val="2.3174354555251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AEA-4C58-8971-AD6F5523892A}"/>
                </c:ext>
              </c:extLst>
            </c:dLbl>
            <c:dLbl>
              <c:idx val="1"/>
              <c:layout>
                <c:manualLayout>
                  <c:x val="-1.1954682640108232E-2"/>
                  <c:y val="2.19514334705412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AEA-4C58-8971-AD6F5523892A}"/>
                </c:ext>
              </c:extLst>
            </c:dLbl>
            <c:dLbl>
              <c:idx val="4"/>
              <c:layout>
                <c:manualLayout>
                  <c:x val="-2.4522008680910649E-2"/>
                  <c:y val="2.68431178093804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AEA-4C58-8971-AD6F5523892A}"/>
                </c:ext>
              </c:extLst>
            </c:dLbl>
            <c:dLbl>
              <c:idx val="5"/>
              <c:layout>
                <c:manualLayout>
                  <c:x val="-1.8326692844838999E-2"/>
                  <c:y val="2.1631945923005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AEA-4C58-8971-AD6F5523892A}"/>
                </c:ext>
              </c:extLst>
            </c:dLbl>
            <c:dLbl>
              <c:idx val="7"/>
              <c:layout>
                <c:manualLayout>
                  <c:x val="-1.614379132037572E-2"/>
                  <c:y val="2.3174354555251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AEA-4C58-8971-AD6F5523892A}"/>
                </c:ext>
              </c:extLst>
            </c:dLbl>
            <c:dLbl>
              <c:idx val="10"/>
              <c:layout>
                <c:manualLayout>
                  <c:x val="-1.7540160880464884E-2"/>
                  <c:y val="2.928895997880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AEA-4C58-8971-AD6F5523892A}"/>
                </c:ext>
              </c:extLst>
            </c:dLbl>
            <c:dLbl>
              <c:idx val="13"/>
              <c:layout>
                <c:manualLayout>
                  <c:x val="-9.8601282999744855E-3"/>
                  <c:y val="-3.4302936426110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AEA-4C58-8971-AD6F5523892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0" i="0" u="none" strike="noStrike" kern="1200" baseline="0">
                    <a:solidFill>
                      <a:srgbClr val="FF0000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Hoja1!$D$7:$R$7</c:f>
              <c:numCache>
                <c:formatCode>General</c:formatCode>
                <c:ptCount val="15"/>
                <c:pt idx="0">
                  <c:v>2007</c:v>
                </c:pt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  <c:pt idx="11">
                  <c:v>2018</c:v>
                </c:pt>
                <c:pt idx="12">
                  <c:v>2019</c:v>
                </c:pt>
                <c:pt idx="13">
                  <c:v>2020</c:v>
                </c:pt>
                <c:pt idx="14">
                  <c:v>2021</c:v>
                </c:pt>
              </c:numCache>
            </c:numRef>
          </c:cat>
          <c:val>
            <c:numRef>
              <c:f>Hoja1!$D$9:$R$9</c:f>
              <c:numCache>
                <c:formatCode>_-"$"* #,##0_-;\-"$"* #,##0_-;_-"$"* "-"??_-;_-@_-</c:formatCode>
                <c:ptCount val="15"/>
                <c:pt idx="0">
                  <c:v>19</c:v>
                </c:pt>
                <c:pt idx="1">
                  <c:v>19</c:v>
                </c:pt>
                <c:pt idx="2">
                  <c:v>26</c:v>
                </c:pt>
                <c:pt idx="3">
                  <c:v>26</c:v>
                </c:pt>
                <c:pt idx="4">
                  <c:v>22</c:v>
                </c:pt>
                <c:pt idx="5">
                  <c:v>19</c:v>
                </c:pt>
                <c:pt idx="6">
                  <c:v>28</c:v>
                </c:pt>
                <c:pt idx="7">
                  <c:v>28</c:v>
                </c:pt>
                <c:pt idx="8">
                  <c:v>36</c:v>
                </c:pt>
                <c:pt idx="9">
                  <c:v>43</c:v>
                </c:pt>
                <c:pt idx="10">
                  <c:v>36</c:v>
                </c:pt>
                <c:pt idx="11">
                  <c:v>42</c:v>
                </c:pt>
                <c:pt idx="12">
                  <c:v>44</c:v>
                </c:pt>
                <c:pt idx="13">
                  <c:v>22</c:v>
                </c:pt>
                <c:pt idx="14">
                  <c:v>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CAEA-4C58-8971-AD6F5523892A}"/>
            </c:ext>
          </c:extLst>
        </c:ser>
        <c:ser>
          <c:idx val="2"/>
          <c:order val="2"/>
          <c:tx>
            <c:strRef>
              <c:f>Hoja1!$C$10</c:f>
              <c:strCache>
                <c:ptCount val="1"/>
                <c:pt idx="0">
                  <c:v>Superávit/Déficit</c:v>
                </c:pt>
              </c:strCache>
            </c:strRef>
          </c:tx>
          <c:spPr>
            <a:ln w="28575" cap="rnd">
              <a:solidFill>
                <a:schemeClr val="bg2"/>
              </a:solidFill>
              <a:round/>
            </a:ln>
            <a:effectLst/>
          </c:spPr>
          <c:marker>
            <c:symbol val="diamond"/>
            <c:size val="15"/>
            <c:spPr>
              <a:solidFill>
                <a:schemeClr val="bg2"/>
              </a:solidFill>
              <a:ln w="9525">
                <a:solidFill>
                  <a:schemeClr val="bg1"/>
                </a:solidFill>
              </a:ln>
              <a:effectLst/>
            </c:spPr>
          </c:marker>
          <c:dLbls>
            <c:dLbl>
              <c:idx val="9"/>
              <c:layout>
                <c:manualLayout>
                  <c:x val="-2.3210847289659508E-2"/>
                  <c:y val="-4.2777780701674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AEA-4C58-8971-AD6F5523892A}"/>
                </c:ext>
              </c:extLst>
            </c:dLbl>
            <c:dLbl>
              <c:idx val="12"/>
              <c:layout>
                <c:manualLayout>
                  <c:x val="-2.6033606217296983E-2"/>
                  <c:y val="-4.79385065206248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AEA-4C58-8971-AD6F5523892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0" i="0" u="none" strike="noStrike" kern="1200" baseline="0">
                    <a:solidFill>
                      <a:schemeClr val="bg2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Hoja1!$D$7:$R$7</c:f>
              <c:numCache>
                <c:formatCode>General</c:formatCode>
                <c:ptCount val="15"/>
                <c:pt idx="0">
                  <c:v>2007</c:v>
                </c:pt>
                <c:pt idx="1">
                  <c:v>2008</c:v>
                </c:pt>
                <c:pt idx="2">
                  <c:v>2009</c:v>
                </c:pt>
                <c:pt idx="3">
                  <c:v>2010</c:v>
                </c:pt>
                <c:pt idx="4">
                  <c:v>2011</c:v>
                </c:pt>
                <c:pt idx="5">
                  <c:v>2012</c:v>
                </c:pt>
                <c:pt idx="6">
                  <c:v>2013</c:v>
                </c:pt>
                <c:pt idx="7">
                  <c:v>2014</c:v>
                </c:pt>
                <c:pt idx="8">
                  <c:v>2015</c:v>
                </c:pt>
                <c:pt idx="9">
                  <c:v>2016</c:v>
                </c:pt>
                <c:pt idx="10">
                  <c:v>2017</c:v>
                </c:pt>
                <c:pt idx="11">
                  <c:v>2018</c:v>
                </c:pt>
                <c:pt idx="12">
                  <c:v>2019</c:v>
                </c:pt>
                <c:pt idx="13">
                  <c:v>2020</c:v>
                </c:pt>
                <c:pt idx="14">
                  <c:v>2021</c:v>
                </c:pt>
              </c:numCache>
            </c:numRef>
          </c:cat>
          <c:val>
            <c:numRef>
              <c:f>Hoja1!$D$10:$R$10</c:f>
              <c:numCache>
                <c:formatCode>General</c:formatCode>
                <c:ptCount val="15"/>
                <c:pt idx="0">
                  <c:v>1.7</c:v>
                </c:pt>
                <c:pt idx="1">
                  <c:v>3.2</c:v>
                </c:pt>
                <c:pt idx="2">
                  <c:v>-4</c:v>
                </c:pt>
                <c:pt idx="3">
                  <c:v>-3.9</c:v>
                </c:pt>
                <c:pt idx="4">
                  <c:v>1.2</c:v>
                </c:pt>
                <c:pt idx="5">
                  <c:v>5.7</c:v>
                </c:pt>
                <c:pt idx="6">
                  <c:v>-0.3</c:v>
                </c:pt>
                <c:pt idx="7">
                  <c:v>0.5</c:v>
                </c:pt>
                <c:pt idx="8">
                  <c:v>-4</c:v>
                </c:pt>
                <c:pt idx="9">
                  <c:v>-7.4</c:v>
                </c:pt>
                <c:pt idx="10">
                  <c:v>1</c:v>
                </c:pt>
                <c:pt idx="11">
                  <c:v>-3.5</c:v>
                </c:pt>
                <c:pt idx="12">
                  <c:v>-4.4000000000000004</c:v>
                </c:pt>
                <c:pt idx="13">
                  <c:v>15.7</c:v>
                </c:pt>
                <c:pt idx="14">
                  <c:v>5.2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CAEA-4C58-8971-AD6F5523892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566936000"/>
        <c:axId val="1566926848"/>
      </c:lineChart>
      <c:catAx>
        <c:axId val="15669360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SV"/>
          </a:p>
        </c:txPr>
        <c:crossAx val="1566926848"/>
        <c:crosses val="autoZero"/>
        <c:auto val="1"/>
        <c:lblAlgn val="ctr"/>
        <c:lblOffset val="100"/>
        <c:noMultiLvlLbl val="0"/>
      </c:catAx>
      <c:valAx>
        <c:axId val="15669268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3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s-SV" sz="3200" b="1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US$</a:t>
                </a:r>
                <a:r>
                  <a:rPr lang="es-SV" sz="3200" b="1" baseline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(Millones)</a:t>
                </a:r>
                <a:endParaRPr lang="es-SV" sz="3200" b="1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c:rich>
          </c:tx>
          <c:layout>
            <c:manualLayout>
              <c:xMode val="edge"/>
              <c:yMode val="edge"/>
              <c:x val="2.8625575981827845E-2"/>
              <c:y val="0.28545847648491268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3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s-SV"/>
            </a:p>
          </c:txPr>
        </c:title>
        <c:numFmt formatCode="_-&quot;$&quot;* #,##0_-;\-&quot;$&quot;* #,##0_-;_-&quot;$&quot;* &quot;-&quot;??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SV"/>
          </a:p>
        </c:txPr>
        <c:crossAx val="1566936000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0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s-SV"/>
          </a:p>
        </c:txPr>
      </c:dTable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</c:chartSpace>
</file>

<file path=ppt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1781133368554931"/>
          <c:y val="0"/>
          <c:w val="0.68218866631445063"/>
          <c:h val="0.77333439344526378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Jóvenes Y en cond. De Vulnerabilidad</c:v>
                </c:pt>
              </c:strCache>
            </c:strRef>
          </c:tx>
          <c:spPr>
            <a:ln w="38100" cap="rnd">
              <a:solidFill>
                <a:schemeClr val="bg2"/>
              </a:solidFill>
              <a:round/>
            </a:ln>
            <a:effectLst/>
          </c:spPr>
          <c:marker>
            <c:symbol val="circle"/>
            <c:size val="7"/>
            <c:spPr>
              <a:solidFill>
                <a:srgbClr val="FF4168"/>
              </a:solidFill>
              <a:ln w="101600">
                <a:solidFill>
                  <a:schemeClr val="bg2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#,##0</c:formatCode>
                <c:ptCount val="12"/>
                <c:pt idx="0">
                  <c:v>3851</c:v>
                </c:pt>
                <c:pt idx="1">
                  <c:v>9020</c:v>
                </c:pt>
                <c:pt idx="2">
                  <c:v>10669</c:v>
                </c:pt>
                <c:pt idx="3">
                  <c:v>5098</c:v>
                </c:pt>
                <c:pt idx="4">
                  <c:v>5203</c:v>
                </c:pt>
                <c:pt idx="5">
                  <c:v>8456</c:v>
                </c:pt>
                <c:pt idx="6">
                  <c:v>4428</c:v>
                </c:pt>
                <c:pt idx="7">
                  <c:v>10211</c:v>
                </c:pt>
                <c:pt idx="8">
                  <c:v>12490.666666666668</c:v>
                </c:pt>
                <c:pt idx="9">
                  <c:v>9470.5</c:v>
                </c:pt>
                <c:pt idx="10">
                  <c:v>4534</c:v>
                </c:pt>
                <c:pt idx="11">
                  <c:v>5212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795D-4404-BE9A-C2EA7039FE49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 Jóvenes Y en cond. De Vulnerabilidad</c:v>
                </c:pt>
              </c:strCache>
            </c:strRef>
          </c:tx>
          <c:spPr>
            <a:ln w="38100" cap="rnd">
              <a:solidFill>
                <a:schemeClr val="bg2"/>
              </a:solidFill>
              <a:prstDash val="sysDot"/>
              <a:round/>
            </a:ln>
            <a:effectLst/>
          </c:spPr>
          <c:marker>
            <c:symbol val="circle"/>
            <c:size val="7"/>
            <c:spPr>
              <a:solidFill>
                <a:schemeClr val="bg2"/>
              </a:solidFill>
              <a:ln w="101600">
                <a:solidFill>
                  <a:schemeClr val="bg2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#,##0</c:formatCode>
                <c:ptCount val="12"/>
                <c:pt idx="0">
                  <c:v>9673</c:v>
                </c:pt>
                <c:pt idx="1">
                  <c:v>8961</c:v>
                </c:pt>
                <c:pt idx="2">
                  <c:v>9659</c:v>
                </c:pt>
                <c:pt idx="3">
                  <c:v>8107</c:v>
                </c:pt>
                <c:pt idx="4">
                  <c:v>7669</c:v>
                </c:pt>
                <c:pt idx="5">
                  <c:v>7777</c:v>
                </c:pt>
                <c:pt idx="6">
                  <c:v>5961</c:v>
                </c:pt>
                <c:pt idx="7">
                  <c:v>6373</c:v>
                </c:pt>
                <c:pt idx="8">
                  <c:v>6751</c:v>
                </c:pt>
                <c:pt idx="9">
                  <c:v>13130</c:v>
                </c:pt>
                <c:pt idx="10">
                  <c:v>9204</c:v>
                </c:pt>
                <c:pt idx="11">
                  <c:v>5806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795D-4404-BE9A-C2EA7039FE49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1"/>
        <c:axPos val="l"/>
        <c:numFmt formatCode="#,##0" sourceLinked="1"/>
        <c:majorTickMark val="out"/>
        <c:minorTickMark val="none"/>
        <c:tickLblPos val="nextTo"/>
        <c:crossAx val="-1986850768"/>
        <c:crosses val="autoZero"/>
        <c:crossBetween val="between"/>
      </c:valAx>
      <c:dTable>
        <c:showHorzBorder val="1"/>
        <c:showVertBorder val="1"/>
        <c:showOutline val="1"/>
        <c:showKeys val="0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200" b="1" i="0" u="none" strike="noStrike" kern="1200" baseline="0">
                <a:ln>
                  <a:noFill/>
                </a:ln>
                <a:solidFill>
                  <a:schemeClr val="tx1">
                    <a:alpha val="85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</c:dTable>
      <c:spPr>
        <a:noFill/>
        <a:ln w="25400">
          <a:noFill/>
        </a:ln>
        <a:effectLst/>
      </c:spPr>
    </c:plotArea>
    <c:legend>
      <c:legendPos val="l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2000" b="1" i="0" u="none" strike="noStrike" kern="1200" baseline="0">
                <a:solidFill>
                  <a:schemeClr val="tx2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</c:legendEntry>
      <c:layout>
        <c:manualLayout>
          <c:xMode val="edge"/>
          <c:yMode val="edge"/>
          <c:x val="7.4764205198987804E-3"/>
          <c:y val="0.19152460629921259"/>
          <c:w val="0.22503732981713384"/>
          <c:h val="0.4663430118110236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baseline="0">
              <a:solidFill>
                <a:schemeClr val="tx2"/>
              </a:solidFill>
              <a:latin typeface="Poppins SemiBold" pitchFamily="2" charset="77"/>
              <a:ea typeface="+mn-ea"/>
              <a:cs typeface="Poppins SemiBold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1781133368554931"/>
          <c:y val="0"/>
          <c:w val="0.68218866631445063"/>
          <c:h val="0.77333439344526378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Trabajadores</c:v>
                </c:pt>
              </c:strCache>
            </c:strRef>
          </c:tx>
          <c:spPr>
            <a:ln w="3810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7"/>
            <c:spPr>
              <a:solidFill>
                <a:schemeClr val="accent1"/>
              </a:solidFill>
              <a:ln w="101600">
                <a:solidFill>
                  <a:schemeClr val="accent1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Sheet1!$B$2:$B$13</c:f>
              <c:numCache>
                <c:formatCode>#,##0</c:formatCode>
                <c:ptCount val="12"/>
                <c:pt idx="0">
                  <c:v>3396</c:v>
                </c:pt>
                <c:pt idx="1">
                  <c:v>10693</c:v>
                </c:pt>
                <c:pt idx="2">
                  <c:v>11405</c:v>
                </c:pt>
                <c:pt idx="3">
                  <c:v>12934</c:v>
                </c:pt>
                <c:pt idx="4">
                  <c:v>13031</c:v>
                </c:pt>
                <c:pt idx="5">
                  <c:v>14291.999999999998</c:v>
                </c:pt>
                <c:pt idx="6">
                  <c:v>14411</c:v>
                </c:pt>
                <c:pt idx="7">
                  <c:v>14598.000000000002</c:v>
                </c:pt>
                <c:pt idx="8">
                  <c:v>16223.000000000009</c:v>
                </c:pt>
                <c:pt idx="9">
                  <c:v>20659</c:v>
                </c:pt>
                <c:pt idx="10">
                  <c:v>20538.999999999996</c:v>
                </c:pt>
                <c:pt idx="11">
                  <c:v>9891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ED7-4EDB-9801-5E3457320F0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 Trabajadores</c:v>
                </c:pt>
              </c:strCache>
            </c:strRef>
          </c:tx>
          <c:spPr>
            <a:ln w="38100" cap="rnd">
              <a:solidFill>
                <a:schemeClr val="accent1"/>
              </a:solidFill>
              <a:prstDash val="sysDot"/>
              <a:round/>
            </a:ln>
            <a:effectLst/>
          </c:spPr>
          <c:marker>
            <c:symbol val="circle"/>
            <c:size val="7"/>
            <c:spPr>
              <a:solidFill>
                <a:schemeClr val="accent1"/>
              </a:solidFill>
              <a:ln w="101600">
                <a:solidFill>
                  <a:schemeClr val="accent1"/>
                </a:solidFill>
              </a:ln>
              <a:effectLst/>
            </c:spPr>
          </c:marker>
          <c:dLbls>
            <c:delete val="1"/>
          </c:dLbls>
          <c:cat>
            <c:strRef>
              <c:f>Sheet1!$A$2:$A$13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</c:v>
                </c:pt>
              </c:strCache>
            </c:strRef>
          </c:cat>
          <c:val>
            <c:numRef>
              <c:f>Sheet1!$C$2:$C$13</c:f>
              <c:numCache>
                <c:formatCode>#,##0</c:formatCode>
                <c:ptCount val="12"/>
                <c:pt idx="0">
                  <c:v>5885</c:v>
                </c:pt>
                <c:pt idx="1">
                  <c:v>11592</c:v>
                </c:pt>
                <c:pt idx="2">
                  <c:v>13488</c:v>
                </c:pt>
                <c:pt idx="3">
                  <c:v>17356</c:v>
                </c:pt>
                <c:pt idx="4">
                  <c:v>17403</c:v>
                </c:pt>
                <c:pt idx="5">
                  <c:v>18858</c:v>
                </c:pt>
                <c:pt idx="6">
                  <c:v>13303</c:v>
                </c:pt>
                <c:pt idx="7">
                  <c:v>9630</c:v>
                </c:pt>
                <c:pt idx="8">
                  <c:v>14172</c:v>
                </c:pt>
                <c:pt idx="9">
                  <c:v>15511</c:v>
                </c:pt>
                <c:pt idx="10">
                  <c:v>20869</c:v>
                </c:pt>
                <c:pt idx="11">
                  <c:v>12177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ED7-4EDB-9801-5E3457320F0E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1"/>
        <c:axPos val="l"/>
        <c:numFmt formatCode="#,##0" sourceLinked="1"/>
        <c:majorTickMark val="out"/>
        <c:minorTickMark val="none"/>
        <c:tickLblPos val="nextTo"/>
        <c:crossAx val="-1986850768"/>
        <c:crosses val="autoZero"/>
        <c:crossBetween val="between"/>
      </c:valAx>
      <c:dTable>
        <c:showHorzBorder val="1"/>
        <c:showVertBorder val="1"/>
        <c:showOutline val="1"/>
        <c:showKeys val="0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2200" b="1" i="0" u="none" strike="noStrike" kern="1200" baseline="0">
                <a:ln>
                  <a:noFill/>
                </a:ln>
                <a:solidFill>
                  <a:schemeClr val="tx1">
                    <a:alpha val="85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</c:dTable>
      <c:spPr>
        <a:noFill/>
        <a:ln w="25400">
          <a:noFill/>
        </a:ln>
        <a:effectLst/>
      </c:spPr>
    </c:plotArea>
    <c:legend>
      <c:legendPos val="l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2000" b="1" i="0" u="none" strike="noStrike" kern="1200" baseline="0">
                <a:solidFill>
                  <a:schemeClr val="tx2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</c:legendEntry>
      <c:layout>
        <c:manualLayout>
          <c:xMode val="edge"/>
          <c:yMode val="edge"/>
          <c:x val="8.0557321146453031E-3"/>
          <c:y val="0.31652460629921264"/>
          <c:w val="0.22503732981713384"/>
          <c:h val="0.241342953768782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baseline="0">
              <a:solidFill>
                <a:schemeClr val="tx2"/>
              </a:solidFill>
              <a:latin typeface="Poppins SemiBold" pitchFamily="2" charset="77"/>
              <a:ea typeface="+mn-ea"/>
              <a:cs typeface="Poppins SemiBold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9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10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1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3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14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15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6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7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8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9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20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2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3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4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5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26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27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8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9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30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3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4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5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6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7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8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9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0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3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4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5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6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7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8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9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0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3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4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5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6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7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8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9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0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3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4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5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6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7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8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9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0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4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5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777134-95D4-4825-8524-F85DFE0E9704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SV"/>
        </a:p>
      </dgm:t>
    </dgm:pt>
    <dgm:pt modelId="{9BB1A8EF-7B15-44FB-967C-5C8070674BFD}">
      <dgm:prSet phldrT="[Texto]" custT="1"/>
      <dgm:spPr/>
      <dgm:t>
        <a:bodyPr/>
        <a:lstStyle/>
        <a:p>
          <a:r>
            <a:rPr lang="es-MX" sz="1400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rPr>
            <a:t>FIRMA DE ADHESIÓN A LOS PRINCIPIOS DE EMPODERAMIENTO  DE LAS MUJERES - WEP. </a:t>
          </a:r>
          <a:br>
            <a:rPr lang="es-MX" sz="1400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rPr>
          </a:br>
          <a:r>
            <a:rPr lang="es-MX" sz="1400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rPr>
            <a:t>INSAFORP / ONUMUJERES </a:t>
          </a:r>
          <a:endParaRPr lang="es-SV" sz="1400">
            <a:solidFill>
              <a:schemeClr val="tx1"/>
            </a:solidFill>
          </a:endParaRPr>
        </a:p>
      </dgm:t>
    </dgm:pt>
    <dgm:pt modelId="{901063FE-D8EB-4F35-8A6A-9108FCA6B484}" type="parTrans" cxnId="{BBBD714D-9394-408E-88F9-A8399AE2F094}">
      <dgm:prSet/>
      <dgm:spPr/>
      <dgm:t>
        <a:bodyPr/>
        <a:lstStyle/>
        <a:p>
          <a:endParaRPr lang="es-SV" sz="1800">
            <a:solidFill>
              <a:schemeClr val="tx1"/>
            </a:solidFill>
          </a:endParaRPr>
        </a:p>
      </dgm:t>
    </dgm:pt>
    <dgm:pt modelId="{6A703111-7C83-48BA-A62A-B7B748945201}" type="sibTrans" cxnId="{BBBD714D-9394-408E-88F9-A8399AE2F094}">
      <dgm:prSet/>
      <dgm:spPr/>
      <dgm:t>
        <a:bodyPr/>
        <a:lstStyle/>
        <a:p>
          <a:endParaRPr lang="es-SV" sz="1800">
            <a:solidFill>
              <a:schemeClr val="tx1"/>
            </a:solidFill>
          </a:endParaRPr>
        </a:p>
      </dgm:t>
    </dgm:pt>
    <dgm:pt modelId="{4703D5A8-5480-497C-9A8B-3E359A391F35}">
      <dgm:prSet phldrT="[Texto]" custT="1"/>
      <dgm:spPr/>
      <dgm:t>
        <a:bodyPr/>
        <a:lstStyle/>
        <a:p>
          <a:r>
            <a:rPr lang="en-US" sz="1400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rPr>
            <a:t>INCORPORACION DE INSAFORP AL TRABAJO INTERINSTITUCIONAL DE LA MESA GERENCIAL DE PREVENCIÓN DE LA VIOLENCIA DE GÉNERO DEPARTAMENTO DE LA LIBERTAD </a:t>
          </a:r>
          <a:endParaRPr lang="es-SV" sz="1400">
            <a:solidFill>
              <a:schemeClr val="tx1"/>
            </a:solidFill>
          </a:endParaRPr>
        </a:p>
      </dgm:t>
    </dgm:pt>
    <dgm:pt modelId="{B4A4D655-70EF-4654-9351-B414CD03117B}" type="parTrans" cxnId="{7049DF6E-5753-44B9-88FA-DA8D4E3BF1F2}">
      <dgm:prSet/>
      <dgm:spPr/>
      <dgm:t>
        <a:bodyPr/>
        <a:lstStyle/>
        <a:p>
          <a:endParaRPr lang="es-SV" sz="1800">
            <a:solidFill>
              <a:schemeClr val="tx1"/>
            </a:solidFill>
          </a:endParaRPr>
        </a:p>
      </dgm:t>
    </dgm:pt>
    <dgm:pt modelId="{91B6DA73-177E-4C94-B720-54B31C6660E4}" type="sibTrans" cxnId="{7049DF6E-5753-44B9-88FA-DA8D4E3BF1F2}">
      <dgm:prSet/>
      <dgm:spPr/>
      <dgm:t>
        <a:bodyPr/>
        <a:lstStyle/>
        <a:p>
          <a:endParaRPr lang="es-SV" sz="1800">
            <a:solidFill>
              <a:schemeClr val="tx1"/>
            </a:solidFill>
          </a:endParaRPr>
        </a:p>
      </dgm:t>
    </dgm:pt>
    <dgm:pt modelId="{9F5584B4-AC59-4708-8AA8-702A53F021AD}">
      <dgm:prSet phldrT="[Texto]" custT="1"/>
      <dgm:spPr/>
      <dgm:t>
        <a:bodyPr/>
        <a:lstStyle/>
        <a:p>
          <a:r>
            <a:rPr lang="en-US" sz="1400" b="1">
              <a:solidFill>
                <a:schemeClr val="tx1"/>
              </a:solidFill>
              <a:latin typeface="Poppins" pitchFamily="2" charset="77"/>
              <a:ea typeface="League Spartan" charset="0"/>
              <a:cs typeface="Poppins" pitchFamily="2" charset="77"/>
            </a:rPr>
            <a:t>TRABAJO INTERINSTITUCIONAL CON OIT CINTERFOR Y REDIFP</a:t>
          </a:r>
          <a:endParaRPr lang="es-SV" sz="1400">
            <a:solidFill>
              <a:schemeClr val="tx1"/>
            </a:solidFill>
          </a:endParaRPr>
        </a:p>
      </dgm:t>
    </dgm:pt>
    <dgm:pt modelId="{EAE32EEC-6FB6-41AB-8E42-2C31047AB40B}" type="parTrans" cxnId="{A7B7D8B0-4646-4C36-B638-1519AC6882DB}">
      <dgm:prSet/>
      <dgm:spPr/>
      <dgm:t>
        <a:bodyPr/>
        <a:lstStyle/>
        <a:p>
          <a:endParaRPr lang="es-SV" sz="1800">
            <a:solidFill>
              <a:schemeClr val="tx1"/>
            </a:solidFill>
          </a:endParaRPr>
        </a:p>
      </dgm:t>
    </dgm:pt>
    <dgm:pt modelId="{F11EFAC6-5730-4A4B-9C81-79830B0ED7CF}" type="sibTrans" cxnId="{A7B7D8B0-4646-4C36-B638-1519AC6882DB}">
      <dgm:prSet/>
      <dgm:spPr/>
      <dgm:t>
        <a:bodyPr/>
        <a:lstStyle/>
        <a:p>
          <a:endParaRPr lang="es-SV" sz="1800">
            <a:solidFill>
              <a:schemeClr val="tx1"/>
            </a:solidFill>
          </a:endParaRPr>
        </a:p>
      </dgm:t>
    </dgm:pt>
    <dgm:pt modelId="{348FBCB9-295F-477C-806E-2E6EED7D112C}">
      <dgm:prSet phldrT="[Texto]" custT="1"/>
      <dgm:spPr/>
      <dgm:t>
        <a:bodyPr/>
        <a:lstStyle/>
        <a:p>
          <a:r>
            <a:rPr lang="en-US" sz="1400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rPr>
            <a:t>4 ENTREVISTAS EN MEDIOS PARA DAR A CONOCER LOS AVANCES Y RESULTADOS DE INSAFORP EN TEMA DE GÉNERO EN EL MARCO DEL DIA INTERNACIONAL DE LA NO VIOLENCIA CONTRA LA MUJER </a:t>
          </a:r>
          <a:endParaRPr lang="es-SV" sz="1400">
            <a:solidFill>
              <a:schemeClr val="tx1"/>
            </a:solidFill>
          </a:endParaRPr>
        </a:p>
      </dgm:t>
    </dgm:pt>
    <dgm:pt modelId="{642C3884-9165-4BA8-8F71-427C726EE193}" type="parTrans" cxnId="{9FC798C2-983F-4D89-8956-286241574D1B}">
      <dgm:prSet/>
      <dgm:spPr/>
      <dgm:t>
        <a:bodyPr/>
        <a:lstStyle/>
        <a:p>
          <a:endParaRPr lang="es-SV" sz="1800">
            <a:solidFill>
              <a:schemeClr val="tx1"/>
            </a:solidFill>
          </a:endParaRPr>
        </a:p>
      </dgm:t>
    </dgm:pt>
    <dgm:pt modelId="{5B67300D-028B-4957-8A89-DEFD8222F114}" type="sibTrans" cxnId="{9FC798C2-983F-4D89-8956-286241574D1B}">
      <dgm:prSet/>
      <dgm:spPr/>
      <dgm:t>
        <a:bodyPr/>
        <a:lstStyle/>
        <a:p>
          <a:endParaRPr lang="es-SV" sz="1800">
            <a:solidFill>
              <a:schemeClr val="tx1"/>
            </a:solidFill>
          </a:endParaRPr>
        </a:p>
      </dgm:t>
    </dgm:pt>
    <dgm:pt modelId="{4622E9EC-4111-41E4-B225-45608BE852FB}">
      <dgm:prSet phldrT="[Texto]" custT="1"/>
      <dgm:spPr/>
      <dgm:t>
        <a:bodyPr/>
        <a:lstStyle/>
        <a:p>
          <a:r>
            <a:rPr lang="en-US" sz="1100" b="1">
              <a:solidFill>
                <a:schemeClr val="tx1"/>
              </a:solidFill>
              <a:latin typeface="Poppins" pitchFamily="2" charset="77"/>
              <a:ea typeface="League Spartan" charset="0"/>
              <a:cs typeface="Poppins" pitchFamily="2" charset="77"/>
            </a:rPr>
            <a:t>*CATALOGO DE INDICADORES PARA LA IGUALDAD DE GÉNERO EN LA FORMACIÓN PROFESIONAL</a:t>
          </a:r>
          <a:endParaRPr lang="es-SV" sz="1100">
            <a:solidFill>
              <a:schemeClr val="tx1"/>
            </a:solidFill>
          </a:endParaRPr>
        </a:p>
      </dgm:t>
    </dgm:pt>
    <dgm:pt modelId="{EC1CD40C-EB50-443C-8BA7-3E49806BCC42}" type="parTrans" cxnId="{61BA5F0B-9F2C-45E4-9E35-4385900E4296}">
      <dgm:prSet/>
      <dgm:spPr/>
      <dgm:t>
        <a:bodyPr/>
        <a:lstStyle/>
        <a:p>
          <a:endParaRPr lang="es-SV" sz="1800">
            <a:solidFill>
              <a:schemeClr val="tx1"/>
            </a:solidFill>
          </a:endParaRPr>
        </a:p>
      </dgm:t>
    </dgm:pt>
    <dgm:pt modelId="{5649F9CA-B0DF-4CD7-9B5D-D1CC2166A7EE}" type="sibTrans" cxnId="{61BA5F0B-9F2C-45E4-9E35-4385900E4296}">
      <dgm:prSet/>
      <dgm:spPr/>
      <dgm:t>
        <a:bodyPr/>
        <a:lstStyle/>
        <a:p>
          <a:endParaRPr lang="es-SV" sz="1800">
            <a:solidFill>
              <a:schemeClr val="tx1"/>
            </a:solidFill>
          </a:endParaRPr>
        </a:p>
      </dgm:t>
    </dgm:pt>
    <dgm:pt modelId="{BBC699F5-BFF7-4509-ACAA-32967DA1FB08}">
      <dgm:prSet custT="1"/>
      <dgm:spPr/>
      <dgm:t>
        <a:bodyPr/>
        <a:lstStyle/>
        <a:p>
          <a:r>
            <a:rPr lang="en-US" sz="1100" b="1">
              <a:solidFill>
                <a:schemeClr val="tx1"/>
              </a:solidFill>
              <a:latin typeface="Poppins" pitchFamily="2" charset="77"/>
              <a:ea typeface="League Spartan" charset="0"/>
              <a:cs typeface="Poppins" pitchFamily="2" charset="77"/>
            </a:rPr>
            <a:t>*ACTUALIZACION DEL ESTUDIO SOBRE GÉNERO EN LA FORMACIÓN PROFESIONAL CENTROAMERICA Y REPUBLICA DOMINICANA</a:t>
          </a:r>
        </a:p>
      </dgm:t>
    </dgm:pt>
    <dgm:pt modelId="{649308FD-F264-4244-958E-80740B1E44E5}" type="parTrans" cxnId="{218D8FBF-EC25-4FC1-8EDA-9EB1C27618BF}">
      <dgm:prSet/>
      <dgm:spPr/>
      <dgm:t>
        <a:bodyPr/>
        <a:lstStyle/>
        <a:p>
          <a:endParaRPr lang="es-SV" sz="1800">
            <a:solidFill>
              <a:schemeClr val="tx1"/>
            </a:solidFill>
          </a:endParaRPr>
        </a:p>
      </dgm:t>
    </dgm:pt>
    <dgm:pt modelId="{F64AA1FF-57E6-4A57-849F-C0B8145A44B6}" type="sibTrans" cxnId="{218D8FBF-EC25-4FC1-8EDA-9EB1C27618BF}">
      <dgm:prSet/>
      <dgm:spPr/>
      <dgm:t>
        <a:bodyPr/>
        <a:lstStyle/>
        <a:p>
          <a:endParaRPr lang="es-SV" sz="1800">
            <a:solidFill>
              <a:schemeClr val="tx1"/>
            </a:solidFill>
          </a:endParaRPr>
        </a:p>
      </dgm:t>
    </dgm:pt>
    <dgm:pt modelId="{137FC8BF-821F-4232-90DC-7A2633DF67BB}">
      <dgm:prSet custT="1"/>
      <dgm:spPr/>
      <dgm:t>
        <a:bodyPr/>
        <a:lstStyle/>
        <a:p>
          <a:r>
            <a:rPr lang="en-US" sz="1100" b="1">
              <a:solidFill>
                <a:schemeClr val="tx1"/>
              </a:solidFill>
              <a:latin typeface="Poppins" pitchFamily="2" charset="77"/>
              <a:ea typeface="League Spartan" charset="0"/>
              <a:cs typeface="Poppins" pitchFamily="2" charset="77"/>
            </a:rPr>
            <a:t>*PLAN REGIONAL DE GÉNERO 2021-2022D</a:t>
          </a:r>
        </a:p>
      </dgm:t>
    </dgm:pt>
    <dgm:pt modelId="{EF4B82BF-1950-46AB-AB9D-3F86C6D5DCBA}" type="parTrans" cxnId="{2CF120A0-168A-4FED-8FD2-685A0201BC1E}">
      <dgm:prSet/>
      <dgm:spPr/>
      <dgm:t>
        <a:bodyPr/>
        <a:lstStyle/>
        <a:p>
          <a:endParaRPr lang="es-SV" sz="1800">
            <a:solidFill>
              <a:schemeClr val="tx1"/>
            </a:solidFill>
          </a:endParaRPr>
        </a:p>
      </dgm:t>
    </dgm:pt>
    <dgm:pt modelId="{A4C1A3FF-AD2A-491F-A163-A49BC03F0C04}" type="sibTrans" cxnId="{2CF120A0-168A-4FED-8FD2-685A0201BC1E}">
      <dgm:prSet/>
      <dgm:spPr/>
      <dgm:t>
        <a:bodyPr/>
        <a:lstStyle/>
        <a:p>
          <a:endParaRPr lang="es-SV" sz="1800">
            <a:solidFill>
              <a:schemeClr val="tx1"/>
            </a:solidFill>
          </a:endParaRPr>
        </a:p>
      </dgm:t>
    </dgm:pt>
    <dgm:pt modelId="{DE67FEF3-E365-4E37-A627-2C83D77B3E06}">
      <dgm:prSet custT="1"/>
      <dgm:spPr/>
      <dgm:t>
        <a:bodyPr/>
        <a:lstStyle/>
        <a:p>
          <a:endParaRPr lang="en-US" sz="1100" b="1">
            <a:solidFill>
              <a:schemeClr val="tx1"/>
            </a:solidFill>
            <a:latin typeface="Poppins" pitchFamily="2" charset="77"/>
            <a:ea typeface="League Spartan" charset="0"/>
            <a:cs typeface="Poppins" pitchFamily="2" charset="77"/>
          </a:endParaRPr>
        </a:p>
      </dgm:t>
    </dgm:pt>
    <dgm:pt modelId="{95B71BF2-E083-4B93-B81F-B949457457E6}" type="parTrans" cxnId="{7B656CF6-E451-4E7B-AFC5-3090572CAC77}">
      <dgm:prSet/>
      <dgm:spPr/>
      <dgm:t>
        <a:bodyPr/>
        <a:lstStyle/>
        <a:p>
          <a:endParaRPr lang="es-SV"/>
        </a:p>
      </dgm:t>
    </dgm:pt>
    <dgm:pt modelId="{440C451B-608C-4EFB-8935-5C6843A054CC}" type="sibTrans" cxnId="{7B656CF6-E451-4E7B-AFC5-3090572CAC77}">
      <dgm:prSet/>
      <dgm:spPr/>
      <dgm:t>
        <a:bodyPr/>
        <a:lstStyle/>
        <a:p>
          <a:endParaRPr lang="es-SV"/>
        </a:p>
      </dgm:t>
    </dgm:pt>
    <dgm:pt modelId="{182FF03E-0978-484F-B361-1DB32165CF9F}">
      <dgm:prSet custT="1"/>
      <dgm:spPr/>
      <dgm:t>
        <a:bodyPr/>
        <a:lstStyle/>
        <a:p>
          <a:r>
            <a:rPr lang="es-SV" sz="1100" b="1" noProof="0">
              <a:solidFill>
                <a:schemeClr val="tx1"/>
              </a:solidFill>
              <a:latin typeface="Poppins" pitchFamily="2" charset="77"/>
              <a:ea typeface="League Spartan" charset="0"/>
              <a:cs typeface="Poppins" pitchFamily="2" charset="77"/>
            </a:rPr>
            <a:t>Divulgación</a:t>
          </a:r>
          <a:r>
            <a:rPr lang="en-US" sz="1100" b="1">
              <a:solidFill>
                <a:schemeClr val="tx1"/>
              </a:solidFill>
              <a:latin typeface="Poppins" pitchFamily="2" charset="77"/>
              <a:ea typeface="League Spartan" charset="0"/>
              <a:cs typeface="Poppins" pitchFamily="2" charset="77"/>
            </a:rPr>
            <a:t> de estos resultados a la Comsión de Género y Consejo Directivo.</a:t>
          </a:r>
        </a:p>
      </dgm:t>
    </dgm:pt>
    <dgm:pt modelId="{C787B2E2-C2D8-40F7-9F32-1D5B66DE4069}" type="parTrans" cxnId="{1D37218C-3E39-4AD6-9F88-9DCF25812B57}">
      <dgm:prSet/>
      <dgm:spPr/>
      <dgm:t>
        <a:bodyPr/>
        <a:lstStyle/>
        <a:p>
          <a:endParaRPr lang="es-SV"/>
        </a:p>
      </dgm:t>
    </dgm:pt>
    <dgm:pt modelId="{00A66BBE-5E95-44BF-B171-0F7F259AE442}" type="sibTrans" cxnId="{1D37218C-3E39-4AD6-9F88-9DCF25812B57}">
      <dgm:prSet/>
      <dgm:spPr/>
      <dgm:t>
        <a:bodyPr/>
        <a:lstStyle/>
        <a:p>
          <a:endParaRPr lang="es-SV"/>
        </a:p>
      </dgm:t>
    </dgm:pt>
    <dgm:pt modelId="{A795789D-95A9-41E7-B0B5-FB528D3B2F4C}" type="pres">
      <dgm:prSet presAssocID="{88777134-95D4-4825-8524-F85DFE0E9704}" presName="cycle" presStyleCnt="0">
        <dgm:presLayoutVars>
          <dgm:dir/>
          <dgm:resizeHandles val="exact"/>
        </dgm:presLayoutVars>
      </dgm:prSet>
      <dgm:spPr/>
    </dgm:pt>
    <dgm:pt modelId="{E04DD1C4-B8CE-4209-97D3-F057917F9148}" type="pres">
      <dgm:prSet presAssocID="{348FBCB9-295F-477C-806E-2E6EED7D112C}" presName="node" presStyleLbl="node1" presStyleIdx="0" presStyleCnt="4">
        <dgm:presLayoutVars>
          <dgm:bulletEnabled val="1"/>
        </dgm:presLayoutVars>
      </dgm:prSet>
      <dgm:spPr/>
    </dgm:pt>
    <dgm:pt modelId="{E9F116C5-B3CE-4224-AB49-B803655A6218}" type="pres">
      <dgm:prSet presAssocID="{348FBCB9-295F-477C-806E-2E6EED7D112C}" presName="spNode" presStyleCnt="0"/>
      <dgm:spPr/>
    </dgm:pt>
    <dgm:pt modelId="{22386D2E-D834-493D-AC62-9DD17171AD55}" type="pres">
      <dgm:prSet presAssocID="{5B67300D-028B-4957-8A89-DEFD8222F114}" presName="sibTrans" presStyleLbl="sibTrans1D1" presStyleIdx="0" presStyleCnt="4"/>
      <dgm:spPr/>
    </dgm:pt>
    <dgm:pt modelId="{D139395E-AB30-439A-82A9-CDF021B804F7}" type="pres">
      <dgm:prSet presAssocID="{9F5584B4-AC59-4708-8AA8-702A53F021AD}" presName="node" presStyleLbl="node1" presStyleIdx="1" presStyleCnt="4">
        <dgm:presLayoutVars>
          <dgm:bulletEnabled val="1"/>
        </dgm:presLayoutVars>
      </dgm:prSet>
      <dgm:spPr/>
    </dgm:pt>
    <dgm:pt modelId="{DF277B42-FA16-4E70-BB31-4A24DD87D7FD}" type="pres">
      <dgm:prSet presAssocID="{9F5584B4-AC59-4708-8AA8-702A53F021AD}" presName="spNode" presStyleCnt="0"/>
      <dgm:spPr/>
    </dgm:pt>
    <dgm:pt modelId="{E108FA70-B7DB-4548-BF60-F07AD4ECE10C}" type="pres">
      <dgm:prSet presAssocID="{F11EFAC6-5730-4A4B-9C81-79830B0ED7CF}" presName="sibTrans" presStyleLbl="sibTrans1D1" presStyleIdx="1" presStyleCnt="4"/>
      <dgm:spPr/>
    </dgm:pt>
    <dgm:pt modelId="{B4701B8C-1557-41CA-B589-DA5CED378599}" type="pres">
      <dgm:prSet presAssocID="{9BB1A8EF-7B15-44FB-967C-5C8070674BFD}" presName="node" presStyleLbl="node1" presStyleIdx="2" presStyleCnt="4" custRadScaleRad="93332" custRadScaleInc="9003">
        <dgm:presLayoutVars>
          <dgm:bulletEnabled val="1"/>
        </dgm:presLayoutVars>
      </dgm:prSet>
      <dgm:spPr/>
    </dgm:pt>
    <dgm:pt modelId="{7B3B9BFB-EE53-46F6-82DA-DFB8CD627287}" type="pres">
      <dgm:prSet presAssocID="{9BB1A8EF-7B15-44FB-967C-5C8070674BFD}" presName="spNode" presStyleCnt="0"/>
      <dgm:spPr/>
    </dgm:pt>
    <dgm:pt modelId="{278059DB-5DD4-4F41-AD40-129C4333AEFC}" type="pres">
      <dgm:prSet presAssocID="{6A703111-7C83-48BA-A62A-B7B748945201}" presName="sibTrans" presStyleLbl="sibTrans1D1" presStyleIdx="2" presStyleCnt="4"/>
      <dgm:spPr/>
    </dgm:pt>
    <dgm:pt modelId="{7E74F75A-4803-4B3F-866F-16ED5A467F01}" type="pres">
      <dgm:prSet presAssocID="{4703D5A8-5480-497C-9A8B-3E359A391F35}" presName="node" presStyleLbl="node1" presStyleIdx="3" presStyleCnt="4">
        <dgm:presLayoutVars>
          <dgm:bulletEnabled val="1"/>
        </dgm:presLayoutVars>
      </dgm:prSet>
      <dgm:spPr/>
    </dgm:pt>
    <dgm:pt modelId="{02831895-1A18-410F-992A-220DA6E52577}" type="pres">
      <dgm:prSet presAssocID="{4703D5A8-5480-497C-9A8B-3E359A391F35}" presName="spNode" presStyleCnt="0"/>
      <dgm:spPr/>
    </dgm:pt>
    <dgm:pt modelId="{72D81DC6-2229-43C1-B509-D63251289D4A}" type="pres">
      <dgm:prSet presAssocID="{91B6DA73-177E-4C94-B720-54B31C6660E4}" presName="sibTrans" presStyleLbl="sibTrans1D1" presStyleIdx="3" presStyleCnt="4"/>
      <dgm:spPr/>
    </dgm:pt>
  </dgm:ptLst>
  <dgm:cxnLst>
    <dgm:cxn modelId="{61BA5F0B-9F2C-45E4-9E35-4385900E4296}" srcId="{9F5584B4-AC59-4708-8AA8-702A53F021AD}" destId="{4622E9EC-4111-41E4-B225-45608BE852FB}" srcOrd="0" destOrd="0" parTransId="{EC1CD40C-EB50-443C-8BA7-3E49806BCC42}" sibTransId="{5649F9CA-B0DF-4CD7-9B5D-D1CC2166A7EE}"/>
    <dgm:cxn modelId="{F39EB21E-71AF-4C2C-A4B6-843950C25A27}" type="presOf" srcId="{4703D5A8-5480-497C-9A8B-3E359A391F35}" destId="{7E74F75A-4803-4B3F-866F-16ED5A467F01}" srcOrd="0" destOrd="0" presId="urn:microsoft.com/office/officeart/2005/8/layout/cycle6"/>
    <dgm:cxn modelId="{7711B123-29ED-4107-B508-FA6EC769C543}" type="presOf" srcId="{F11EFAC6-5730-4A4B-9C81-79830B0ED7CF}" destId="{E108FA70-B7DB-4548-BF60-F07AD4ECE10C}" srcOrd="0" destOrd="0" presId="urn:microsoft.com/office/officeart/2005/8/layout/cycle6"/>
    <dgm:cxn modelId="{279D613F-62ED-4DB3-91B3-01D2EFF5E688}" type="presOf" srcId="{348FBCB9-295F-477C-806E-2E6EED7D112C}" destId="{E04DD1C4-B8CE-4209-97D3-F057917F9148}" srcOrd="0" destOrd="0" presId="urn:microsoft.com/office/officeart/2005/8/layout/cycle6"/>
    <dgm:cxn modelId="{EDE62F47-B13A-482E-9F1F-A4C9DE6017D2}" type="presOf" srcId="{88777134-95D4-4825-8524-F85DFE0E9704}" destId="{A795789D-95A9-41E7-B0B5-FB528D3B2F4C}" srcOrd="0" destOrd="0" presId="urn:microsoft.com/office/officeart/2005/8/layout/cycle6"/>
    <dgm:cxn modelId="{BBBD714D-9394-408E-88F9-A8399AE2F094}" srcId="{88777134-95D4-4825-8524-F85DFE0E9704}" destId="{9BB1A8EF-7B15-44FB-967C-5C8070674BFD}" srcOrd="2" destOrd="0" parTransId="{901063FE-D8EB-4F35-8A6A-9108FCA6B484}" sibTransId="{6A703111-7C83-48BA-A62A-B7B748945201}"/>
    <dgm:cxn modelId="{7F2E1A4E-9675-4F6C-B52A-BAEEC941785C}" type="presOf" srcId="{91B6DA73-177E-4C94-B720-54B31C6660E4}" destId="{72D81DC6-2229-43C1-B509-D63251289D4A}" srcOrd="0" destOrd="0" presId="urn:microsoft.com/office/officeart/2005/8/layout/cycle6"/>
    <dgm:cxn modelId="{7049DF6E-5753-44B9-88FA-DA8D4E3BF1F2}" srcId="{88777134-95D4-4825-8524-F85DFE0E9704}" destId="{4703D5A8-5480-497C-9A8B-3E359A391F35}" srcOrd="3" destOrd="0" parTransId="{B4A4D655-70EF-4654-9351-B414CD03117B}" sibTransId="{91B6DA73-177E-4C94-B720-54B31C6660E4}"/>
    <dgm:cxn modelId="{7C635470-F760-485D-9806-CA524E14077A}" type="presOf" srcId="{5B67300D-028B-4957-8A89-DEFD8222F114}" destId="{22386D2E-D834-493D-AC62-9DD17171AD55}" srcOrd="0" destOrd="0" presId="urn:microsoft.com/office/officeart/2005/8/layout/cycle6"/>
    <dgm:cxn modelId="{3F198C7A-8388-4497-AC99-E7D143A212AC}" type="presOf" srcId="{9BB1A8EF-7B15-44FB-967C-5C8070674BFD}" destId="{B4701B8C-1557-41CA-B589-DA5CED378599}" srcOrd="0" destOrd="0" presId="urn:microsoft.com/office/officeart/2005/8/layout/cycle6"/>
    <dgm:cxn modelId="{866F3784-3194-4BE5-8229-A2BC98F5C9C6}" type="presOf" srcId="{137FC8BF-821F-4232-90DC-7A2633DF67BB}" destId="{D139395E-AB30-439A-82A9-CDF021B804F7}" srcOrd="0" destOrd="4" presId="urn:microsoft.com/office/officeart/2005/8/layout/cycle6"/>
    <dgm:cxn modelId="{1D37218C-3E39-4AD6-9F88-9DCF25812B57}" srcId="{9F5584B4-AC59-4708-8AA8-702A53F021AD}" destId="{182FF03E-0978-484F-B361-1DB32165CF9F}" srcOrd="4" destOrd="0" parTransId="{C787B2E2-C2D8-40F7-9F32-1D5B66DE4069}" sibTransId="{00A66BBE-5E95-44BF-B171-0F7F259AE442}"/>
    <dgm:cxn modelId="{2CF120A0-168A-4FED-8FD2-685A0201BC1E}" srcId="{9F5584B4-AC59-4708-8AA8-702A53F021AD}" destId="{137FC8BF-821F-4232-90DC-7A2633DF67BB}" srcOrd="3" destOrd="0" parTransId="{EF4B82BF-1950-46AB-AB9D-3F86C6D5DCBA}" sibTransId="{A4C1A3FF-AD2A-491F-A163-A49BC03F0C04}"/>
    <dgm:cxn modelId="{BC5D22A8-2ED2-43A1-A1DF-1AC151A5C3DF}" type="presOf" srcId="{6A703111-7C83-48BA-A62A-B7B748945201}" destId="{278059DB-5DD4-4F41-AD40-129C4333AEFC}" srcOrd="0" destOrd="0" presId="urn:microsoft.com/office/officeart/2005/8/layout/cycle6"/>
    <dgm:cxn modelId="{A7B7D8B0-4646-4C36-B638-1519AC6882DB}" srcId="{88777134-95D4-4825-8524-F85DFE0E9704}" destId="{9F5584B4-AC59-4708-8AA8-702A53F021AD}" srcOrd="1" destOrd="0" parTransId="{EAE32EEC-6FB6-41AB-8E42-2C31047AB40B}" sibTransId="{F11EFAC6-5730-4A4B-9C81-79830B0ED7CF}"/>
    <dgm:cxn modelId="{5AE9A4B5-B2E6-4FA4-824C-684B5EAA51D2}" type="presOf" srcId="{9F5584B4-AC59-4708-8AA8-702A53F021AD}" destId="{D139395E-AB30-439A-82A9-CDF021B804F7}" srcOrd="0" destOrd="0" presId="urn:microsoft.com/office/officeart/2005/8/layout/cycle6"/>
    <dgm:cxn modelId="{218D8FBF-EC25-4FC1-8EDA-9EB1C27618BF}" srcId="{9F5584B4-AC59-4708-8AA8-702A53F021AD}" destId="{BBC699F5-BFF7-4509-ACAA-32967DA1FB08}" srcOrd="1" destOrd="0" parTransId="{649308FD-F264-4244-958E-80740B1E44E5}" sibTransId="{F64AA1FF-57E6-4A57-849F-C0B8145A44B6}"/>
    <dgm:cxn modelId="{092EF8BF-9F42-4F08-B6C3-5B220C8EFAFC}" type="presOf" srcId="{4622E9EC-4111-41E4-B225-45608BE852FB}" destId="{D139395E-AB30-439A-82A9-CDF021B804F7}" srcOrd="0" destOrd="1" presId="urn:microsoft.com/office/officeart/2005/8/layout/cycle6"/>
    <dgm:cxn modelId="{9FC798C2-983F-4D89-8956-286241574D1B}" srcId="{88777134-95D4-4825-8524-F85DFE0E9704}" destId="{348FBCB9-295F-477C-806E-2E6EED7D112C}" srcOrd="0" destOrd="0" parTransId="{642C3884-9165-4BA8-8F71-427C726EE193}" sibTransId="{5B67300D-028B-4957-8A89-DEFD8222F114}"/>
    <dgm:cxn modelId="{212C2CD3-63F0-48B8-9424-FB8F9DC67AA4}" type="presOf" srcId="{182FF03E-0978-484F-B361-1DB32165CF9F}" destId="{D139395E-AB30-439A-82A9-CDF021B804F7}" srcOrd="0" destOrd="5" presId="urn:microsoft.com/office/officeart/2005/8/layout/cycle6"/>
    <dgm:cxn modelId="{D6C397E1-AD0B-4CAA-9006-B3851E445ACA}" type="presOf" srcId="{DE67FEF3-E365-4E37-A627-2C83D77B3E06}" destId="{D139395E-AB30-439A-82A9-CDF021B804F7}" srcOrd="0" destOrd="3" presId="urn:microsoft.com/office/officeart/2005/8/layout/cycle6"/>
    <dgm:cxn modelId="{C923F5E9-F1AE-4D16-BEE3-3EA524E8C1CD}" type="presOf" srcId="{BBC699F5-BFF7-4509-ACAA-32967DA1FB08}" destId="{D139395E-AB30-439A-82A9-CDF021B804F7}" srcOrd="0" destOrd="2" presId="urn:microsoft.com/office/officeart/2005/8/layout/cycle6"/>
    <dgm:cxn modelId="{7B656CF6-E451-4E7B-AFC5-3090572CAC77}" srcId="{9F5584B4-AC59-4708-8AA8-702A53F021AD}" destId="{DE67FEF3-E365-4E37-A627-2C83D77B3E06}" srcOrd="2" destOrd="0" parTransId="{95B71BF2-E083-4B93-B81F-B949457457E6}" sibTransId="{440C451B-608C-4EFB-8935-5C6843A054CC}"/>
    <dgm:cxn modelId="{5791BAC3-BBAA-4F93-88A9-303A1C6FEB27}" type="presParOf" srcId="{A795789D-95A9-41E7-B0B5-FB528D3B2F4C}" destId="{E04DD1C4-B8CE-4209-97D3-F057917F9148}" srcOrd="0" destOrd="0" presId="urn:microsoft.com/office/officeart/2005/8/layout/cycle6"/>
    <dgm:cxn modelId="{CCD0FE77-E9EC-49EC-8576-80087F5DBC2B}" type="presParOf" srcId="{A795789D-95A9-41E7-B0B5-FB528D3B2F4C}" destId="{E9F116C5-B3CE-4224-AB49-B803655A6218}" srcOrd="1" destOrd="0" presId="urn:microsoft.com/office/officeart/2005/8/layout/cycle6"/>
    <dgm:cxn modelId="{6EF8514A-D590-49E4-A41C-448D286BEE27}" type="presParOf" srcId="{A795789D-95A9-41E7-B0B5-FB528D3B2F4C}" destId="{22386D2E-D834-493D-AC62-9DD17171AD55}" srcOrd="2" destOrd="0" presId="urn:microsoft.com/office/officeart/2005/8/layout/cycle6"/>
    <dgm:cxn modelId="{8828B6B8-80BF-484D-9690-8989342E6BF4}" type="presParOf" srcId="{A795789D-95A9-41E7-B0B5-FB528D3B2F4C}" destId="{D139395E-AB30-439A-82A9-CDF021B804F7}" srcOrd="3" destOrd="0" presId="urn:microsoft.com/office/officeart/2005/8/layout/cycle6"/>
    <dgm:cxn modelId="{42A17613-2533-43FA-B77E-656A650956B2}" type="presParOf" srcId="{A795789D-95A9-41E7-B0B5-FB528D3B2F4C}" destId="{DF277B42-FA16-4E70-BB31-4A24DD87D7FD}" srcOrd="4" destOrd="0" presId="urn:microsoft.com/office/officeart/2005/8/layout/cycle6"/>
    <dgm:cxn modelId="{98252FED-DCE8-4689-B0E7-6A394A05A256}" type="presParOf" srcId="{A795789D-95A9-41E7-B0B5-FB528D3B2F4C}" destId="{E108FA70-B7DB-4548-BF60-F07AD4ECE10C}" srcOrd="5" destOrd="0" presId="urn:microsoft.com/office/officeart/2005/8/layout/cycle6"/>
    <dgm:cxn modelId="{F6F18B0C-F99E-448A-B921-2E70FB74603C}" type="presParOf" srcId="{A795789D-95A9-41E7-B0B5-FB528D3B2F4C}" destId="{B4701B8C-1557-41CA-B589-DA5CED378599}" srcOrd="6" destOrd="0" presId="urn:microsoft.com/office/officeart/2005/8/layout/cycle6"/>
    <dgm:cxn modelId="{A1D976BD-1C09-41D3-AB7A-1EE00B250A17}" type="presParOf" srcId="{A795789D-95A9-41E7-B0B5-FB528D3B2F4C}" destId="{7B3B9BFB-EE53-46F6-82DA-DFB8CD627287}" srcOrd="7" destOrd="0" presId="urn:microsoft.com/office/officeart/2005/8/layout/cycle6"/>
    <dgm:cxn modelId="{0E417B08-D859-4112-B643-7B2C87F8D12C}" type="presParOf" srcId="{A795789D-95A9-41E7-B0B5-FB528D3B2F4C}" destId="{278059DB-5DD4-4F41-AD40-129C4333AEFC}" srcOrd="8" destOrd="0" presId="urn:microsoft.com/office/officeart/2005/8/layout/cycle6"/>
    <dgm:cxn modelId="{CF1ACAF5-C243-46C2-BB2D-E1145FDC4677}" type="presParOf" srcId="{A795789D-95A9-41E7-B0B5-FB528D3B2F4C}" destId="{7E74F75A-4803-4B3F-866F-16ED5A467F01}" srcOrd="9" destOrd="0" presId="urn:microsoft.com/office/officeart/2005/8/layout/cycle6"/>
    <dgm:cxn modelId="{14971FA9-43C9-4BED-AC1E-939826650717}" type="presParOf" srcId="{A795789D-95A9-41E7-B0B5-FB528D3B2F4C}" destId="{02831895-1A18-410F-992A-220DA6E52577}" srcOrd="10" destOrd="0" presId="urn:microsoft.com/office/officeart/2005/8/layout/cycle6"/>
    <dgm:cxn modelId="{D0EF9454-341D-4DEB-987C-A1FB816815B0}" type="presParOf" srcId="{A795789D-95A9-41E7-B0B5-FB528D3B2F4C}" destId="{72D81DC6-2229-43C1-B509-D63251289D4A}" srcOrd="11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8777134-95D4-4825-8524-F85DFE0E9704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SV"/>
        </a:p>
      </dgm:t>
    </dgm:pt>
    <dgm:pt modelId="{9BB1A8EF-7B15-44FB-967C-5C8070674BFD}">
      <dgm:prSet phldrT="[Texto]" custT="1"/>
      <dgm:spPr>
        <a:solidFill>
          <a:srgbClr val="0066B3"/>
        </a:solidFill>
      </dgm:spPr>
      <dgm:t>
        <a:bodyPr/>
        <a:lstStyle/>
        <a:p>
          <a:r>
            <a:rPr lang="en-US" sz="12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rPr>
            <a:t>PRESENTACIÓN A COMISIÓN DE GÉNERO DE PROPUESTA EVALUACION DE MEDIO TERMINO PIIEG E IMPLEMENTACIÓN DE LOS PRINCIPIOS DE EMPODERAMIENTO DE LAS MUJERES – WEP – NOVIEMBRE 2021 </a:t>
          </a:r>
          <a:endParaRPr lang="es-SV" sz="1200" b="1">
            <a:solidFill>
              <a:schemeClr val="bg1"/>
            </a:solidFill>
          </a:endParaRPr>
        </a:p>
      </dgm:t>
    </dgm:pt>
    <dgm:pt modelId="{901063FE-D8EB-4F35-8A6A-9108FCA6B484}" type="parTrans" cxnId="{BBBD714D-9394-408E-88F9-A8399AE2F094}">
      <dgm:prSet/>
      <dgm:spPr/>
      <dgm:t>
        <a:bodyPr/>
        <a:lstStyle/>
        <a:p>
          <a:endParaRPr lang="es-SV" sz="2000" b="1">
            <a:solidFill>
              <a:schemeClr val="bg1"/>
            </a:solidFill>
          </a:endParaRPr>
        </a:p>
      </dgm:t>
    </dgm:pt>
    <dgm:pt modelId="{6A703111-7C83-48BA-A62A-B7B748945201}" type="sibTrans" cxnId="{BBBD714D-9394-408E-88F9-A8399AE2F094}">
      <dgm:prSet/>
      <dgm:spPr/>
      <dgm:t>
        <a:bodyPr/>
        <a:lstStyle/>
        <a:p>
          <a:endParaRPr lang="es-SV" sz="2000" b="1">
            <a:solidFill>
              <a:schemeClr val="bg1"/>
            </a:solidFill>
          </a:endParaRPr>
        </a:p>
      </dgm:t>
    </dgm:pt>
    <dgm:pt modelId="{4703D5A8-5480-497C-9A8B-3E359A391F35}">
      <dgm:prSet phldrT="[Texto]" custT="1"/>
      <dgm:spPr>
        <a:solidFill>
          <a:srgbClr val="0066B3"/>
        </a:solidFill>
      </dgm:spPr>
      <dgm:t>
        <a:bodyPr/>
        <a:lstStyle/>
        <a:p>
          <a:r>
            <a:rPr lang="en-US" sz="12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rPr>
            <a:t>4 REUNIONES DE COMISION DE GENERO 2021</a:t>
          </a:r>
          <a:endParaRPr lang="es-SV" sz="1200" b="1">
            <a:solidFill>
              <a:schemeClr val="bg1"/>
            </a:solidFill>
          </a:endParaRPr>
        </a:p>
      </dgm:t>
    </dgm:pt>
    <dgm:pt modelId="{B4A4D655-70EF-4654-9351-B414CD03117B}" type="parTrans" cxnId="{7049DF6E-5753-44B9-88FA-DA8D4E3BF1F2}">
      <dgm:prSet/>
      <dgm:spPr/>
      <dgm:t>
        <a:bodyPr/>
        <a:lstStyle/>
        <a:p>
          <a:endParaRPr lang="es-SV" sz="2000" b="1">
            <a:solidFill>
              <a:schemeClr val="bg1"/>
            </a:solidFill>
          </a:endParaRPr>
        </a:p>
      </dgm:t>
    </dgm:pt>
    <dgm:pt modelId="{91B6DA73-177E-4C94-B720-54B31C6660E4}" type="sibTrans" cxnId="{7049DF6E-5753-44B9-88FA-DA8D4E3BF1F2}">
      <dgm:prSet/>
      <dgm:spPr/>
      <dgm:t>
        <a:bodyPr/>
        <a:lstStyle/>
        <a:p>
          <a:endParaRPr lang="es-SV" sz="2000" b="1">
            <a:solidFill>
              <a:schemeClr val="bg1"/>
            </a:solidFill>
          </a:endParaRPr>
        </a:p>
      </dgm:t>
    </dgm:pt>
    <dgm:pt modelId="{BBABC4DE-E4A1-487C-9BB0-1460100F80C9}">
      <dgm:prSet phldrT="[Texto]" custT="1"/>
      <dgm:spPr>
        <a:solidFill>
          <a:srgbClr val="0066B3"/>
        </a:solidFill>
      </dgm:spPr>
      <dgm:t>
        <a:bodyPr/>
        <a:lstStyle/>
        <a:p>
          <a:r>
            <a:rPr lang="en-US" sz="12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 SemiBold" pitchFamily="2" charset="77"/>
              <a:ea typeface="Open Sans Light" panose="020B0306030504020204" pitchFamily="34" charset="0"/>
              <a:cs typeface="Poppins SemiBold" pitchFamily="2" charset="77"/>
            </a:rPr>
            <a:t>FORMACION A COLABORADORES INSAFORP EN TEMAS DE GÉNERO EN APOYO INTERINSTITUCIONAL CON ISDEMU – 2021</a:t>
          </a:r>
          <a:endParaRPr lang="es-SV" sz="1200" b="1">
            <a:solidFill>
              <a:schemeClr val="bg1"/>
            </a:solidFill>
          </a:endParaRPr>
        </a:p>
      </dgm:t>
    </dgm:pt>
    <dgm:pt modelId="{1D1DD9A4-B8A9-43CE-8CBC-933E5B16BA14}" type="parTrans" cxnId="{93BBE4EF-E680-40E3-979B-1ABD2016C130}">
      <dgm:prSet/>
      <dgm:spPr/>
      <dgm:t>
        <a:bodyPr/>
        <a:lstStyle/>
        <a:p>
          <a:endParaRPr lang="es-SV" sz="2000" b="1">
            <a:solidFill>
              <a:schemeClr val="bg1"/>
            </a:solidFill>
          </a:endParaRPr>
        </a:p>
      </dgm:t>
    </dgm:pt>
    <dgm:pt modelId="{DCBBFFCC-3CB2-4CFC-8009-C5B38F5146A5}" type="sibTrans" cxnId="{93BBE4EF-E680-40E3-979B-1ABD2016C130}">
      <dgm:prSet/>
      <dgm:spPr/>
      <dgm:t>
        <a:bodyPr/>
        <a:lstStyle/>
        <a:p>
          <a:endParaRPr lang="es-SV" sz="2000" b="1">
            <a:solidFill>
              <a:schemeClr val="bg1"/>
            </a:solidFill>
          </a:endParaRPr>
        </a:p>
      </dgm:t>
    </dgm:pt>
    <dgm:pt modelId="{B70AFBA1-1CB5-4344-9E4F-407880F4FEE7}">
      <dgm:prSet phldrT="[Texto]" custT="1"/>
      <dgm:spPr>
        <a:solidFill>
          <a:srgbClr val="0066B3"/>
        </a:solidFill>
      </dgm:spPr>
      <dgm:t>
        <a:bodyPr/>
        <a:lstStyle/>
        <a:p>
          <a:r>
            <a:rPr lang="en-US" sz="12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 SemiBold" pitchFamily="2" charset="77"/>
              <a:ea typeface="Open Sans Light" panose="020B0306030504020204" pitchFamily="34" charset="0"/>
              <a:cs typeface="Poppins SemiBold" pitchFamily="2" charset="77"/>
            </a:rPr>
            <a:t>CREACIÓN DE LAS SUBCOMISIONES DE GÉNERO PARA EL SEGUIMIENTO DE LOS PROYECTOS DEL PIIEG </a:t>
          </a:r>
          <a:endParaRPr lang="es-SV" sz="1200" b="1">
            <a:solidFill>
              <a:schemeClr val="bg1"/>
            </a:solidFill>
          </a:endParaRPr>
        </a:p>
      </dgm:t>
    </dgm:pt>
    <dgm:pt modelId="{2FAC5724-F342-4A6C-9040-8B78B48E3852}" type="parTrans" cxnId="{8A3DB5AB-E479-4F12-B4E3-61057DB6A9AA}">
      <dgm:prSet/>
      <dgm:spPr/>
      <dgm:t>
        <a:bodyPr/>
        <a:lstStyle/>
        <a:p>
          <a:endParaRPr lang="es-SV" sz="2000" b="1">
            <a:solidFill>
              <a:schemeClr val="bg1"/>
            </a:solidFill>
          </a:endParaRPr>
        </a:p>
      </dgm:t>
    </dgm:pt>
    <dgm:pt modelId="{746E1031-AF4D-4EA8-97CA-70824E61EB44}" type="sibTrans" cxnId="{8A3DB5AB-E479-4F12-B4E3-61057DB6A9AA}">
      <dgm:prSet/>
      <dgm:spPr/>
      <dgm:t>
        <a:bodyPr/>
        <a:lstStyle/>
        <a:p>
          <a:endParaRPr lang="es-SV" sz="2000" b="1">
            <a:solidFill>
              <a:schemeClr val="bg1"/>
            </a:solidFill>
          </a:endParaRPr>
        </a:p>
      </dgm:t>
    </dgm:pt>
    <dgm:pt modelId="{7974DEBC-5C43-45E8-8D36-33176C5EBCB7}">
      <dgm:prSet phldrT="[Texto]" custT="1"/>
      <dgm:spPr>
        <a:solidFill>
          <a:srgbClr val="0066B3"/>
        </a:solidFill>
      </dgm:spPr>
      <dgm:t>
        <a:bodyPr/>
        <a:lstStyle/>
        <a:p>
          <a:r>
            <a:rPr lang="en-US" sz="12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rPr>
            <a:t>CONTRATACION DE TÉCNICA DE GÉNERO – NOVIEMBRE 2021 </a:t>
          </a:r>
          <a:endParaRPr lang="es-SV" sz="1200" b="1">
            <a:solidFill>
              <a:schemeClr val="bg1"/>
            </a:solidFill>
          </a:endParaRPr>
        </a:p>
      </dgm:t>
    </dgm:pt>
    <dgm:pt modelId="{48ED31C0-1F94-4302-9010-2A13D0B0F6F2}" type="parTrans" cxnId="{119B8FE0-2B33-43BA-8907-7DE41DC55A64}">
      <dgm:prSet/>
      <dgm:spPr/>
      <dgm:t>
        <a:bodyPr/>
        <a:lstStyle/>
        <a:p>
          <a:endParaRPr lang="es-SV" sz="2000" b="1">
            <a:solidFill>
              <a:schemeClr val="bg1"/>
            </a:solidFill>
          </a:endParaRPr>
        </a:p>
      </dgm:t>
    </dgm:pt>
    <dgm:pt modelId="{A94C9B82-C36D-4CF4-BB3D-E0E6C6B570B3}" type="sibTrans" cxnId="{119B8FE0-2B33-43BA-8907-7DE41DC55A64}">
      <dgm:prSet/>
      <dgm:spPr/>
      <dgm:t>
        <a:bodyPr/>
        <a:lstStyle/>
        <a:p>
          <a:endParaRPr lang="es-SV" sz="2000" b="1">
            <a:solidFill>
              <a:schemeClr val="bg1"/>
            </a:solidFill>
          </a:endParaRPr>
        </a:p>
      </dgm:t>
    </dgm:pt>
    <dgm:pt modelId="{77F92B37-4F50-433B-B10E-79D9EE9D7B11}">
      <dgm:prSet phldrT="[Texto]" custT="1"/>
      <dgm:spPr>
        <a:solidFill>
          <a:srgbClr val="0066B3"/>
        </a:solidFill>
      </dgm:spPr>
      <dgm:t>
        <a:bodyPr/>
        <a:lstStyle/>
        <a:p>
          <a:r>
            <a:rPr lang="en-US" sz="12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rPr>
            <a:t>EVENTOS CONMEMORATIVOS EN RELACION AL DIA INTERNACIONAL DE LA MUJER Y EL DIA INTERNACIONAL DE LA NO VIOLENCIA HACIA LA MUJER </a:t>
          </a:r>
          <a:endParaRPr lang="es-SV" sz="1200" b="1">
            <a:solidFill>
              <a:schemeClr val="bg1"/>
            </a:solidFill>
          </a:endParaRPr>
        </a:p>
      </dgm:t>
    </dgm:pt>
    <dgm:pt modelId="{EC03203D-CFED-47CE-94FC-6E36AF2978C4}" type="parTrans" cxnId="{C64F2312-A7AD-4FDE-8F7E-7D04D69583F7}">
      <dgm:prSet/>
      <dgm:spPr/>
      <dgm:t>
        <a:bodyPr/>
        <a:lstStyle/>
        <a:p>
          <a:endParaRPr lang="es-SV" sz="2000"/>
        </a:p>
      </dgm:t>
    </dgm:pt>
    <dgm:pt modelId="{80B2A321-DCB5-4F42-9D2B-8F61CAD87410}" type="sibTrans" cxnId="{C64F2312-A7AD-4FDE-8F7E-7D04D69583F7}">
      <dgm:prSet/>
      <dgm:spPr/>
      <dgm:t>
        <a:bodyPr/>
        <a:lstStyle/>
        <a:p>
          <a:endParaRPr lang="es-SV" sz="2000"/>
        </a:p>
      </dgm:t>
    </dgm:pt>
    <dgm:pt modelId="{A795789D-95A9-41E7-B0B5-FB528D3B2F4C}" type="pres">
      <dgm:prSet presAssocID="{88777134-95D4-4825-8524-F85DFE0E9704}" presName="cycle" presStyleCnt="0">
        <dgm:presLayoutVars>
          <dgm:dir/>
          <dgm:resizeHandles val="exact"/>
        </dgm:presLayoutVars>
      </dgm:prSet>
      <dgm:spPr/>
    </dgm:pt>
    <dgm:pt modelId="{2E64BAA1-D35A-4F61-B730-A48567791755}" type="pres">
      <dgm:prSet presAssocID="{B70AFBA1-1CB5-4344-9E4F-407880F4FEE7}" presName="node" presStyleLbl="node1" presStyleIdx="0" presStyleCnt="6">
        <dgm:presLayoutVars>
          <dgm:bulletEnabled val="1"/>
        </dgm:presLayoutVars>
      </dgm:prSet>
      <dgm:spPr/>
    </dgm:pt>
    <dgm:pt modelId="{B8E5EF86-7A41-489F-965E-78469F593FC6}" type="pres">
      <dgm:prSet presAssocID="{B70AFBA1-1CB5-4344-9E4F-407880F4FEE7}" presName="spNode" presStyleCnt="0"/>
      <dgm:spPr/>
    </dgm:pt>
    <dgm:pt modelId="{C3246F25-CFD4-46DF-B281-B240A3DB2247}" type="pres">
      <dgm:prSet presAssocID="{746E1031-AF4D-4EA8-97CA-70824E61EB44}" presName="sibTrans" presStyleLbl="sibTrans1D1" presStyleIdx="0" presStyleCnt="6"/>
      <dgm:spPr/>
    </dgm:pt>
    <dgm:pt modelId="{31B0908D-C3CB-4859-90B9-4E74082BB149}" type="pres">
      <dgm:prSet presAssocID="{BBABC4DE-E4A1-487C-9BB0-1460100F80C9}" presName="node" presStyleLbl="node1" presStyleIdx="1" presStyleCnt="6" custRadScaleRad="97248" custRadScaleInc="24804">
        <dgm:presLayoutVars>
          <dgm:bulletEnabled val="1"/>
        </dgm:presLayoutVars>
      </dgm:prSet>
      <dgm:spPr/>
    </dgm:pt>
    <dgm:pt modelId="{F8ED5BBD-9957-459F-BF24-FACB0C9A6CF6}" type="pres">
      <dgm:prSet presAssocID="{BBABC4DE-E4A1-487C-9BB0-1460100F80C9}" presName="spNode" presStyleCnt="0"/>
      <dgm:spPr/>
    </dgm:pt>
    <dgm:pt modelId="{96F3DDD4-2081-4FE2-9096-87680E6FE998}" type="pres">
      <dgm:prSet presAssocID="{DCBBFFCC-3CB2-4CFC-8009-C5B38F5146A5}" presName="sibTrans" presStyleLbl="sibTrans1D1" presStyleIdx="1" presStyleCnt="6"/>
      <dgm:spPr/>
    </dgm:pt>
    <dgm:pt modelId="{63479D6A-7FBA-4F45-8CF0-0209BA268422}" type="pres">
      <dgm:prSet presAssocID="{7974DEBC-5C43-45E8-8D36-33176C5EBCB7}" presName="node" presStyleLbl="node1" presStyleIdx="2" presStyleCnt="6" custScaleY="98251" custRadScaleRad="93239" custRadScaleInc="-3848">
        <dgm:presLayoutVars>
          <dgm:bulletEnabled val="1"/>
        </dgm:presLayoutVars>
      </dgm:prSet>
      <dgm:spPr/>
    </dgm:pt>
    <dgm:pt modelId="{23937CF5-7A7D-419F-A993-6A03CBDEDF11}" type="pres">
      <dgm:prSet presAssocID="{7974DEBC-5C43-45E8-8D36-33176C5EBCB7}" presName="spNode" presStyleCnt="0"/>
      <dgm:spPr/>
    </dgm:pt>
    <dgm:pt modelId="{E4D443A2-E617-4477-AF58-6EEBE7F5F5FD}" type="pres">
      <dgm:prSet presAssocID="{A94C9B82-C36D-4CF4-BB3D-E0E6C6B570B3}" presName="sibTrans" presStyleLbl="sibTrans1D1" presStyleIdx="2" presStyleCnt="6"/>
      <dgm:spPr/>
    </dgm:pt>
    <dgm:pt modelId="{B4701B8C-1557-41CA-B589-DA5CED378599}" type="pres">
      <dgm:prSet presAssocID="{9BB1A8EF-7B15-44FB-967C-5C8070674BFD}" presName="node" presStyleLbl="node1" presStyleIdx="3" presStyleCnt="6" custRadScaleRad="93332" custRadScaleInc="9003">
        <dgm:presLayoutVars>
          <dgm:bulletEnabled val="1"/>
        </dgm:presLayoutVars>
      </dgm:prSet>
      <dgm:spPr/>
    </dgm:pt>
    <dgm:pt modelId="{7B3B9BFB-EE53-46F6-82DA-DFB8CD627287}" type="pres">
      <dgm:prSet presAssocID="{9BB1A8EF-7B15-44FB-967C-5C8070674BFD}" presName="spNode" presStyleCnt="0"/>
      <dgm:spPr/>
    </dgm:pt>
    <dgm:pt modelId="{278059DB-5DD4-4F41-AD40-129C4333AEFC}" type="pres">
      <dgm:prSet presAssocID="{6A703111-7C83-48BA-A62A-B7B748945201}" presName="sibTrans" presStyleLbl="sibTrans1D1" presStyleIdx="3" presStyleCnt="6"/>
      <dgm:spPr/>
    </dgm:pt>
    <dgm:pt modelId="{7E74F75A-4803-4B3F-866F-16ED5A467F01}" type="pres">
      <dgm:prSet presAssocID="{4703D5A8-5480-497C-9A8B-3E359A391F35}" presName="node" presStyleLbl="node1" presStyleIdx="4" presStyleCnt="6" custRadScaleRad="96338" custRadScaleInc="-36802">
        <dgm:presLayoutVars>
          <dgm:bulletEnabled val="1"/>
        </dgm:presLayoutVars>
      </dgm:prSet>
      <dgm:spPr/>
    </dgm:pt>
    <dgm:pt modelId="{02831895-1A18-410F-992A-220DA6E52577}" type="pres">
      <dgm:prSet presAssocID="{4703D5A8-5480-497C-9A8B-3E359A391F35}" presName="spNode" presStyleCnt="0"/>
      <dgm:spPr/>
    </dgm:pt>
    <dgm:pt modelId="{72D81DC6-2229-43C1-B509-D63251289D4A}" type="pres">
      <dgm:prSet presAssocID="{91B6DA73-177E-4C94-B720-54B31C6660E4}" presName="sibTrans" presStyleLbl="sibTrans1D1" presStyleIdx="4" presStyleCnt="6"/>
      <dgm:spPr/>
    </dgm:pt>
    <dgm:pt modelId="{B962BA82-31CF-4170-82D5-61FA4D2437F2}" type="pres">
      <dgm:prSet presAssocID="{77F92B37-4F50-433B-B10E-79D9EE9D7B11}" presName="node" presStyleLbl="node1" presStyleIdx="5" presStyleCnt="6">
        <dgm:presLayoutVars>
          <dgm:bulletEnabled val="1"/>
        </dgm:presLayoutVars>
      </dgm:prSet>
      <dgm:spPr/>
    </dgm:pt>
    <dgm:pt modelId="{DEA54DE8-F34F-4E83-AC00-ED3942B88482}" type="pres">
      <dgm:prSet presAssocID="{77F92B37-4F50-433B-B10E-79D9EE9D7B11}" presName="spNode" presStyleCnt="0"/>
      <dgm:spPr/>
    </dgm:pt>
    <dgm:pt modelId="{FE7DAE6B-F928-44C2-B222-B3F886BF6D41}" type="pres">
      <dgm:prSet presAssocID="{80B2A321-DCB5-4F42-9D2B-8F61CAD87410}" presName="sibTrans" presStyleLbl="sibTrans1D1" presStyleIdx="5" presStyleCnt="6"/>
      <dgm:spPr/>
    </dgm:pt>
  </dgm:ptLst>
  <dgm:cxnLst>
    <dgm:cxn modelId="{C64F2312-A7AD-4FDE-8F7E-7D04D69583F7}" srcId="{88777134-95D4-4825-8524-F85DFE0E9704}" destId="{77F92B37-4F50-433B-B10E-79D9EE9D7B11}" srcOrd="5" destOrd="0" parTransId="{EC03203D-CFED-47CE-94FC-6E36AF2978C4}" sibTransId="{80B2A321-DCB5-4F42-9D2B-8F61CAD87410}"/>
    <dgm:cxn modelId="{F39EB21E-71AF-4C2C-A4B6-843950C25A27}" type="presOf" srcId="{4703D5A8-5480-497C-9A8B-3E359A391F35}" destId="{7E74F75A-4803-4B3F-866F-16ED5A467F01}" srcOrd="0" destOrd="0" presId="urn:microsoft.com/office/officeart/2005/8/layout/cycle6"/>
    <dgm:cxn modelId="{F5A12224-B22B-4CF6-8173-9E37C9412527}" type="presOf" srcId="{746E1031-AF4D-4EA8-97CA-70824E61EB44}" destId="{C3246F25-CFD4-46DF-B281-B240A3DB2247}" srcOrd="0" destOrd="0" presId="urn:microsoft.com/office/officeart/2005/8/layout/cycle6"/>
    <dgm:cxn modelId="{41C5F12A-085B-4A47-BE71-2A7D0F274D9B}" type="presOf" srcId="{80B2A321-DCB5-4F42-9D2B-8F61CAD87410}" destId="{FE7DAE6B-F928-44C2-B222-B3F886BF6D41}" srcOrd="0" destOrd="0" presId="urn:microsoft.com/office/officeart/2005/8/layout/cycle6"/>
    <dgm:cxn modelId="{E95D4A30-46F9-4B9C-8B27-231E45F9F18A}" type="presOf" srcId="{BBABC4DE-E4A1-487C-9BB0-1460100F80C9}" destId="{31B0908D-C3CB-4859-90B9-4E74082BB149}" srcOrd="0" destOrd="0" presId="urn:microsoft.com/office/officeart/2005/8/layout/cycle6"/>
    <dgm:cxn modelId="{6BECB95C-76A9-472D-B448-75048132B2CB}" type="presOf" srcId="{B70AFBA1-1CB5-4344-9E4F-407880F4FEE7}" destId="{2E64BAA1-D35A-4F61-B730-A48567791755}" srcOrd="0" destOrd="0" presId="urn:microsoft.com/office/officeart/2005/8/layout/cycle6"/>
    <dgm:cxn modelId="{EDE62F47-B13A-482E-9F1F-A4C9DE6017D2}" type="presOf" srcId="{88777134-95D4-4825-8524-F85DFE0E9704}" destId="{A795789D-95A9-41E7-B0B5-FB528D3B2F4C}" srcOrd="0" destOrd="0" presId="urn:microsoft.com/office/officeart/2005/8/layout/cycle6"/>
    <dgm:cxn modelId="{BBBD714D-9394-408E-88F9-A8399AE2F094}" srcId="{88777134-95D4-4825-8524-F85DFE0E9704}" destId="{9BB1A8EF-7B15-44FB-967C-5C8070674BFD}" srcOrd="3" destOrd="0" parTransId="{901063FE-D8EB-4F35-8A6A-9108FCA6B484}" sibTransId="{6A703111-7C83-48BA-A62A-B7B748945201}"/>
    <dgm:cxn modelId="{7F2E1A4E-9675-4F6C-B52A-BAEEC941785C}" type="presOf" srcId="{91B6DA73-177E-4C94-B720-54B31C6660E4}" destId="{72D81DC6-2229-43C1-B509-D63251289D4A}" srcOrd="0" destOrd="0" presId="urn:microsoft.com/office/officeart/2005/8/layout/cycle6"/>
    <dgm:cxn modelId="{7049DF6E-5753-44B9-88FA-DA8D4E3BF1F2}" srcId="{88777134-95D4-4825-8524-F85DFE0E9704}" destId="{4703D5A8-5480-497C-9A8B-3E359A391F35}" srcOrd="4" destOrd="0" parTransId="{B4A4D655-70EF-4654-9351-B414CD03117B}" sibTransId="{91B6DA73-177E-4C94-B720-54B31C6660E4}"/>
    <dgm:cxn modelId="{3F198C7A-8388-4497-AC99-E7D143A212AC}" type="presOf" srcId="{9BB1A8EF-7B15-44FB-967C-5C8070674BFD}" destId="{B4701B8C-1557-41CA-B589-DA5CED378599}" srcOrd="0" destOrd="0" presId="urn:microsoft.com/office/officeart/2005/8/layout/cycle6"/>
    <dgm:cxn modelId="{2CEEC381-6D29-4C37-AFF6-719D6AF75347}" type="presOf" srcId="{77F92B37-4F50-433B-B10E-79D9EE9D7B11}" destId="{B962BA82-31CF-4170-82D5-61FA4D2437F2}" srcOrd="0" destOrd="0" presId="urn:microsoft.com/office/officeart/2005/8/layout/cycle6"/>
    <dgm:cxn modelId="{9F877A8A-34DD-47F1-88C2-5012D7DBCC94}" type="presOf" srcId="{7974DEBC-5C43-45E8-8D36-33176C5EBCB7}" destId="{63479D6A-7FBA-4F45-8CF0-0209BA268422}" srcOrd="0" destOrd="0" presId="urn:microsoft.com/office/officeart/2005/8/layout/cycle6"/>
    <dgm:cxn modelId="{BC5D22A8-2ED2-43A1-A1DF-1AC151A5C3DF}" type="presOf" srcId="{6A703111-7C83-48BA-A62A-B7B748945201}" destId="{278059DB-5DD4-4F41-AD40-129C4333AEFC}" srcOrd="0" destOrd="0" presId="urn:microsoft.com/office/officeart/2005/8/layout/cycle6"/>
    <dgm:cxn modelId="{8A3DB5AB-E479-4F12-B4E3-61057DB6A9AA}" srcId="{88777134-95D4-4825-8524-F85DFE0E9704}" destId="{B70AFBA1-1CB5-4344-9E4F-407880F4FEE7}" srcOrd="0" destOrd="0" parTransId="{2FAC5724-F342-4A6C-9040-8B78B48E3852}" sibTransId="{746E1031-AF4D-4EA8-97CA-70824E61EB44}"/>
    <dgm:cxn modelId="{0AFBC3AC-0F6D-4294-BE9C-41623F8A8A88}" type="presOf" srcId="{DCBBFFCC-3CB2-4CFC-8009-C5B38F5146A5}" destId="{96F3DDD4-2081-4FE2-9096-87680E6FE998}" srcOrd="0" destOrd="0" presId="urn:microsoft.com/office/officeart/2005/8/layout/cycle6"/>
    <dgm:cxn modelId="{23D739B1-00B3-4187-B7A3-3AE193007288}" type="presOf" srcId="{A94C9B82-C36D-4CF4-BB3D-E0E6C6B570B3}" destId="{E4D443A2-E617-4477-AF58-6EEBE7F5F5FD}" srcOrd="0" destOrd="0" presId="urn:microsoft.com/office/officeart/2005/8/layout/cycle6"/>
    <dgm:cxn modelId="{119B8FE0-2B33-43BA-8907-7DE41DC55A64}" srcId="{88777134-95D4-4825-8524-F85DFE0E9704}" destId="{7974DEBC-5C43-45E8-8D36-33176C5EBCB7}" srcOrd="2" destOrd="0" parTransId="{48ED31C0-1F94-4302-9010-2A13D0B0F6F2}" sibTransId="{A94C9B82-C36D-4CF4-BB3D-E0E6C6B570B3}"/>
    <dgm:cxn modelId="{93BBE4EF-E680-40E3-979B-1ABD2016C130}" srcId="{88777134-95D4-4825-8524-F85DFE0E9704}" destId="{BBABC4DE-E4A1-487C-9BB0-1460100F80C9}" srcOrd="1" destOrd="0" parTransId="{1D1DD9A4-B8A9-43CE-8CBC-933E5B16BA14}" sibTransId="{DCBBFFCC-3CB2-4CFC-8009-C5B38F5146A5}"/>
    <dgm:cxn modelId="{822A808F-6A50-451D-B0FF-C22BA1704D1F}" type="presParOf" srcId="{A795789D-95A9-41E7-B0B5-FB528D3B2F4C}" destId="{2E64BAA1-D35A-4F61-B730-A48567791755}" srcOrd="0" destOrd="0" presId="urn:microsoft.com/office/officeart/2005/8/layout/cycle6"/>
    <dgm:cxn modelId="{EB05A375-D5B5-453F-A9A0-294F5E2D9AE0}" type="presParOf" srcId="{A795789D-95A9-41E7-B0B5-FB528D3B2F4C}" destId="{B8E5EF86-7A41-489F-965E-78469F593FC6}" srcOrd="1" destOrd="0" presId="urn:microsoft.com/office/officeart/2005/8/layout/cycle6"/>
    <dgm:cxn modelId="{626B4A18-8FC4-43FD-A41B-CB3970789AF6}" type="presParOf" srcId="{A795789D-95A9-41E7-B0B5-FB528D3B2F4C}" destId="{C3246F25-CFD4-46DF-B281-B240A3DB2247}" srcOrd="2" destOrd="0" presId="urn:microsoft.com/office/officeart/2005/8/layout/cycle6"/>
    <dgm:cxn modelId="{03D7EFAF-7519-447C-B8BE-C4348F91CE83}" type="presParOf" srcId="{A795789D-95A9-41E7-B0B5-FB528D3B2F4C}" destId="{31B0908D-C3CB-4859-90B9-4E74082BB149}" srcOrd="3" destOrd="0" presId="urn:microsoft.com/office/officeart/2005/8/layout/cycle6"/>
    <dgm:cxn modelId="{4DFE0C8A-50F3-4F97-B82D-690EBE8E6353}" type="presParOf" srcId="{A795789D-95A9-41E7-B0B5-FB528D3B2F4C}" destId="{F8ED5BBD-9957-459F-BF24-FACB0C9A6CF6}" srcOrd="4" destOrd="0" presId="urn:microsoft.com/office/officeart/2005/8/layout/cycle6"/>
    <dgm:cxn modelId="{C236BCF9-B613-4545-8317-67FC138E8C40}" type="presParOf" srcId="{A795789D-95A9-41E7-B0B5-FB528D3B2F4C}" destId="{96F3DDD4-2081-4FE2-9096-87680E6FE998}" srcOrd="5" destOrd="0" presId="urn:microsoft.com/office/officeart/2005/8/layout/cycle6"/>
    <dgm:cxn modelId="{D15781E2-F6C2-4649-ADFA-7765EF827441}" type="presParOf" srcId="{A795789D-95A9-41E7-B0B5-FB528D3B2F4C}" destId="{63479D6A-7FBA-4F45-8CF0-0209BA268422}" srcOrd="6" destOrd="0" presId="urn:microsoft.com/office/officeart/2005/8/layout/cycle6"/>
    <dgm:cxn modelId="{8BFDB642-1260-44AB-B552-B877C4A7CA17}" type="presParOf" srcId="{A795789D-95A9-41E7-B0B5-FB528D3B2F4C}" destId="{23937CF5-7A7D-419F-A993-6A03CBDEDF11}" srcOrd="7" destOrd="0" presId="urn:microsoft.com/office/officeart/2005/8/layout/cycle6"/>
    <dgm:cxn modelId="{1B3426CF-7317-4354-A946-6282DEB1EFA1}" type="presParOf" srcId="{A795789D-95A9-41E7-B0B5-FB528D3B2F4C}" destId="{E4D443A2-E617-4477-AF58-6EEBE7F5F5FD}" srcOrd="8" destOrd="0" presId="urn:microsoft.com/office/officeart/2005/8/layout/cycle6"/>
    <dgm:cxn modelId="{F6F18B0C-F99E-448A-B921-2E70FB74603C}" type="presParOf" srcId="{A795789D-95A9-41E7-B0B5-FB528D3B2F4C}" destId="{B4701B8C-1557-41CA-B589-DA5CED378599}" srcOrd="9" destOrd="0" presId="urn:microsoft.com/office/officeart/2005/8/layout/cycle6"/>
    <dgm:cxn modelId="{A1D976BD-1C09-41D3-AB7A-1EE00B250A17}" type="presParOf" srcId="{A795789D-95A9-41E7-B0B5-FB528D3B2F4C}" destId="{7B3B9BFB-EE53-46F6-82DA-DFB8CD627287}" srcOrd="10" destOrd="0" presId="urn:microsoft.com/office/officeart/2005/8/layout/cycle6"/>
    <dgm:cxn modelId="{0E417B08-D859-4112-B643-7B2C87F8D12C}" type="presParOf" srcId="{A795789D-95A9-41E7-B0B5-FB528D3B2F4C}" destId="{278059DB-5DD4-4F41-AD40-129C4333AEFC}" srcOrd="11" destOrd="0" presId="urn:microsoft.com/office/officeart/2005/8/layout/cycle6"/>
    <dgm:cxn modelId="{CF1ACAF5-C243-46C2-BB2D-E1145FDC4677}" type="presParOf" srcId="{A795789D-95A9-41E7-B0B5-FB528D3B2F4C}" destId="{7E74F75A-4803-4B3F-866F-16ED5A467F01}" srcOrd="12" destOrd="0" presId="urn:microsoft.com/office/officeart/2005/8/layout/cycle6"/>
    <dgm:cxn modelId="{14971FA9-43C9-4BED-AC1E-939826650717}" type="presParOf" srcId="{A795789D-95A9-41E7-B0B5-FB528D3B2F4C}" destId="{02831895-1A18-410F-992A-220DA6E52577}" srcOrd="13" destOrd="0" presId="urn:microsoft.com/office/officeart/2005/8/layout/cycle6"/>
    <dgm:cxn modelId="{D0EF9454-341D-4DEB-987C-A1FB816815B0}" type="presParOf" srcId="{A795789D-95A9-41E7-B0B5-FB528D3B2F4C}" destId="{72D81DC6-2229-43C1-B509-D63251289D4A}" srcOrd="14" destOrd="0" presId="urn:microsoft.com/office/officeart/2005/8/layout/cycle6"/>
    <dgm:cxn modelId="{FB2D8AC6-953F-4639-AA3C-980B6928FCAF}" type="presParOf" srcId="{A795789D-95A9-41E7-B0B5-FB528D3B2F4C}" destId="{B962BA82-31CF-4170-82D5-61FA4D2437F2}" srcOrd="15" destOrd="0" presId="urn:microsoft.com/office/officeart/2005/8/layout/cycle6"/>
    <dgm:cxn modelId="{78F1F1B8-D858-4ACE-BFD4-A6E99369ED29}" type="presParOf" srcId="{A795789D-95A9-41E7-B0B5-FB528D3B2F4C}" destId="{DEA54DE8-F34F-4E83-AC00-ED3942B88482}" srcOrd="16" destOrd="0" presId="urn:microsoft.com/office/officeart/2005/8/layout/cycle6"/>
    <dgm:cxn modelId="{195EA1A3-7AF9-40B3-B7AC-A022588FF4D2}" type="presParOf" srcId="{A795789D-95A9-41E7-B0B5-FB528D3B2F4C}" destId="{FE7DAE6B-F928-44C2-B222-B3F886BF6D41}" srcOrd="17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4DD1C4-B8CE-4209-97D3-F057917F9148}">
      <dsp:nvSpPr>
        <dsp:cNvPr id="0" name=""/>
        <dsp:cNvSpPr/>
      </dsp:nvSpPr>
      <dsp:spPr>
        <a:xfrm>
          <a:off x="5616370" y="1376"/>
          <a:ext cx="3429243" cy="22290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rPr>
            <a:t>4 ENTREVISTAS EN MEDIOS PARA DAR A CONOCER LOS AVANCES Y RESULTADOS DE INSAFORP EN TEMA DE GÉNERO EN EL MARCO DEL DIA INTERNACIONAL DE LA NO VIOLENCIA CONTRA LA MUJER </a:t>
          </a:r>
          <a:endParaRPr lang="es-SV" sz="1400" kern="1200">
            <a:solidFill>
              <a:schemeClr val="tx1"/>
            </a:solidFill>
          </a:endParaRPr>
        </a:p>
      </dsp:txBody>
      <dsp:txXfrm>
        <a:off x="5725181" y="110187"/>
        <a:ext cx="3211621" cy="2011386"/>
      </dsp:txXfrm>
    </dsp:sp>
    <dsp:sp modelId="{22386D2E-D834-493D-AC62-9DD17171AD55}">
      <dsp:nvSpPr>
        <dsp:cNvPr id="0" name=""/>
        <dsp:cNvSpPr/>
      </dsp:nvSpPr>
      <dsp:spPr>
        <a:xfrm>
          <a:off x="3651357" y="1115880"/>
          <a:ext cx="7359269" cy="7359269"/>
        </a:xfrm>
        <a:custGeom>
          <a:avLst/>
          <a:gdLst/>
          <a:ahLst/>
          <a:cxnLst/>
          <a:rect l="0" t="0" r="0" b="0"/>
          <a:pathLst>
            <a:path>
              <a:moveTo>
                <a:pt x="5418912" y="437008"/>
              </a:moveTo>
              <a:arcTo wR="3679634" hR="3679634" stAng="17892492" swAng="262356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39395E-AB30-439A-82A9-CDF021B804F7}">
      <dsp:nvSpPr>
        <dsp:cNvPr id="0" name=""/>
        <dsp:cNvSpPr/>
      </dsp:nvSpPr>
      <dsp:spPr>
        <a:xfrm>
          <a:off x="9296005" y="3681010"/>
          <a:ext cx="3429243" cy="22290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solidFill>
                <a:schemeClr val="tx1"/>
              </a:solidFill>
              <a:latin typeface="Poppins" pitchFamily="2" charset="77"/>
              <a:ea typeface="League Spartan" charset="0"/>
              <a:cs typeface="Poppins" pitchFamily="2" charset="77"/>
            </a:rPr>
            <a:t>TRABAJO INTERINSTITUCIONAL CON OIT CINTERFOR Y REDIFP</a:t>
          </a:r>
          <a:endParaRPr lang="es-SV" sz="1400" kern="1200">
            <a:solidFill>
              <a:schemeClr val="tx1"/>
            </a:solidFill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1" kern="1200">
              <a:solidFill>
                <a:schemeClr val="tx1"/>
              </a:solidFill>
              <a:latin typeface="Poppins" pitchFamily="2" charset="77"/>
              <a:ea typeface="League Spartan" charset="0"/>
              <a:cs typeface="Poppins" pitchFamily="2" charset="77"/>
            </a:rPr>
            <a:t>*CATALOGO DE INDICADORES PARA LA IGUALDAD DE GÉNERO EN LA FORMACIÓN PROFESIONAL</a:t>
          </a:r>
          <a:endParaRPr lang="es-SV" sz="1100" kern="1200">
            <a:solidFill>
              <a:schemeClr val="tx1"/>
            </a:solidFill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1" kern="1200">
              <a:solidFill>
                <a:schemeClr val="tx1"/>
              </a:solidFill>
              <a:latin typeface="Poppins" pitchFamily="2" charset="77"/>
              <a:ea typeface="League Spartan" charset="0"/>
              <a:cs typeface="Poppins" pitchFamily="2" charset="77"/>
            </a:rPr>
            <a:t>*ACTUALIZACION DEL ESTUDIO SOBRE GÉNERO EN LA FORMACIÓN PROFESIONAL CENTROAMERICA Y REPUBLICA DOMINICANA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100" b="1" kern="1200">
            <a:solidFill>
              <a:schemeClr val="tx1"/>
            </a:solidFill>
            <a:latin typeface="Poppins" pitchFamily="2" charset="77"/>
            <a:ea typeface="League Spartan" charset="0"/>
            <a:cs typeface="Poppins" pitchFamily="2" charset="77"/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1" kern="1200">
              <a:solidFill>
                <a:schemeClr val="tx1"/>
              </a:solidFill>
              <a:latin typeface="Poppins" pitchFamily="2" charset="77"/>
              <a:ea typeface="League Spartan" charset="0"/>
              <a:cs typeface="Poppins" pitchFamily="2" charset="77"/>
            </a:rPr>
            <a:t>*PLAN REGIONAL DE GÉNERO 2021-2022D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SV" sz="1100" b="1" kern="1200" noProof="0">
              <a:solidFill>
                <a:schemeClr val="tx1"/>
              </a:solidFill>
              <a:latin typeface="Poppins" pitchFamily="2" charset="77"/>
              <a:ea typeface="League Spartan" charset="0"/>
              <a:cs typeface="Poppins" pitchFamily="2" charset="77"/>
            </a:rPr>
            <a:t>Divulgación</a:t>
          </a:r>
          <a:r>
            <a:rPr lang="en-US" sz="1100" b="1" kern="1200">
              <a:solidFill>
                <a:schemeClr val="tx1"/>
              </a:solidFill>
              <a:latin typeface="Poppins" pitchFamily="2" charset="77"/>
              <a:ea typeface="League Spartan" charset="0"/>
              <a:cs typeface="Poppins" pitchFamily="2" charset="77"/>
            </a:rPr>
            <a:t> de estos resultados a la Comsión de Género y Consejo Directivo.</a:t>
          </a:r>
        </a:p>
      </dsp:txBody>
      <dsp:txXfrm>
        <a:off x="9404816" y="3789821"/>
        <a:ext cx="3211621" cy="2011386"/>
      </dsp:txXfrm>
    </dsp:sp>
    <dsp:sp modelId="{E108FA70-B7DB-4548-BF60-F07AD4ECE10C}">
      <dsp:nvSpPr>
        <dsp:cNvPr id="0" name=""/>
        <dsp:cNvSpPr/>
      </dsp:nvSpPr>
      <dsp:spPr>
        <a:xfrm>
          <a:off x="3772403" y="789401"/>
          <a:ext cx="7359269" cy="7359269"/>
        </a:xfrm>
        <a:custGeom>
          <a:avLst/>
          <a:gdLst/>
          <a:ahLst/>
          <a:cxnLst/>
          <a:rect l="0" t="0" r="0" b="0"/>
          <a:pathLst>
            <a:path>
              <a:moveTo>
                <a:pt x="7054478" y="5145969"/>
              </a:moveTo>
              <a:arcTo wR="3679634" hR="3679634" stAng="1409067" swAng="259124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701B8C-1557-41CA-B589-DA5CED378599}">
      <dsp:nvSpPr>
        <dsp:cNvPr id="0" name=""/>
        <dsp:cNvSpPr/>
      </dsp:nvSpPr>
      <dsp:spPr>
        <a:xfrm>
          <a:off x="5454540" y="7111472"/>
          <a:ext cx="3429243" cy="22290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400" b="1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rPr>
            <a:t>FIRMA DE ADHESIÓN A LOS PRINCIPIOS DE EMPODERAMIENTO  DE LAS MUJERES - WEP. </a:t>
          </a:r>
          <a:br>
            <a:rPr lang="es-MX" sz="1400" b="1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rPr>
          </a:br>
          <a:r>
            <a:rPr lang="es-MX" sz="1400" b="1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rPr>
            <a:t>INSAFORP / ONUMUJERES </a:t>
          </a:r>
          <a:endParaRPr lang="es-SV" sz="1400" kern="1200">
            <a:solidFill>
              <a:schemeClr val="tx1"/>
            </a:solidFill>
          </a:endParaRPr>
        </a:p>
      </dsp:txBody>
      <dsp:txXfrm>
        <a:off x="5563351" y="7220283"/>
        <a:ext cx="3211621" cy="2011386"/>
      </dsp:txXfrm>
    </dsp:sp>
    <dsp:sp modelId="{278059DB-5DD4-4F41-AD40-129C4333AEFC}">
      <dsp:nvSpPr>
        <dsp:cNvPr id="0" name=""/>
        <dsp:cNvSpPr/>
      </dsp:nvSpPr>
      <dsp:spPr>
        <a:xfrm>
          <a:off x="3512740" y="748795"/>
          <a:ext cx="7359269" cy="7359269"/>
        </a:xfrm>
        <a:custGeom>
          <a:avLst/>
          <a:gdLst/>
          <a:ahLst/>
          <a:cxnLst/>
          <a:rect l="0" t="0" r="0" b="0"/>
          <a:pathLst>
            <a:path>
              <a:moveTo>
                <a:pt x="1920678" y="6911628"/>
              </a:moveTo>
              <a:arcTo wR="3679634" hR="3679634" stAng="7113388" swAng="223956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74F75A-4803-4B3F-866F-16ED5A467F01}">
      <dsp:nvSpPr>
        <dsp:cNvPr id="0" name=""/>
        <dsp:cNvSpPr/>
      </dsp:nvSpPr>
      <dsp:spPr>
        <a:xfrm>
          <a:off x="1936736" y="3681010"/>
          <a:ext cx="3429243" cy="22290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rPr>
            <a:t>INCORPORACION DE INSAFORP AL TRABAJO INTERINSTITUCIONAL DE LA MESA GERENCIAL DE PREVENCIÓN DE LA VIOLENCIA DE GÉNERO DEPARTAMENTO DE LA LIBERTAD </a:t>
          </a:r>
          <a:endParaRPr lang="es-SV" sz="1400" kern="1200">
            <a:solidFill>
              <a:schemeClr val="tx1"/>
            </a:solidFill>
          </a:endParaRPr>
        </a:p>
      </dsp:txBody>
      <dsp:txXfrm>
        <a:off x="2045547" y="3789821"/>
        <a:ext cx="3211621" cy="2011386"/>
      </dsp:txXfrm>
    </dsp:sp>
    <dsp:sp modelId="{72D81DC6-2229-43C1-B509-D63251289D4A}">
      <dsp:nvSpPr>
        <dsp:cNvPr id="0" name=""/>
        <dsp:cNvSpPr/>
      </dsp:nvSpPr>
      <dsp:spPr>
        <a:xfrm>
          <a:off x="3651357" y="1115880"/>
          <a:ext cx="7359269" cy="7359269"/>
        </a:xfrm>
        <a:custGeom>
          <a:avLst/>
          <a:gdLst/>
          <a:ahLst/>
          <a:cxnLst/>
          <a:rect l="0" t="0" r="0" b="0"/>
          <a:pathLst>
            <a:path>
              <a:moveTo>
                <a:pt x="181400" y="2538551"/>
              </a:moveTo>
              <a:arcTo wR="3679634" hR="3679634" stAng="11883943" swAng="262356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64BAA1-D35A-4F61-B730-A48567791755}">
      <dsp:nvSpPr>
        <dsp:cNvPr id="0" name=""/>
        <dsp:cNvSpPr/>
      </dsp:nvSpPr>
      <dsp:spPr>
        <a:xfrm>
          <a:off x="6313757" y="4872"/>
          <a:ext cx="2580453" cy="1677294"/>
        </a:xfrm>
        <a:prstGeom prst="roundRect">
          <a:avLst/>
        </a:prstGeom>
        <a:solidFill>
          <a:srgbClr val="0066B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 SemiBold" pitchFamily="2" charset="77"/>
              <a:ea typeface="Open Sans Light" panose="020B0306030504020204" pitchFamily="34" charset="0"/>
              <a:cs typeface="Poppins SemiBold" pitchFamily="2" charset="77"/>
            </a:rPr>
            <a:t>CREACIÓN DE LAS SUBCOMISIONES DE GÉNERO PARA EL SEGUIMIENTO DE LOS PROYECTOS DEL PIIEG </a:t>
          </a:r>
          <a:endParaRPr lang="es-SV" sz="1200" b="1" kern="1200">
            <a:solidFill>
              <a:schemeClr val="bg1"/>
            </a:solidFill>
          </a:endParaRPr>
        </a:p>
      </dsp:txBody>
      <dsp:txXfrm>
        <a:off x="6395636" y="86751"/>
        <a:ext cx="2416695" cy="1513536"/>
      </dsp:txXfrm>
    </dsp:sp>
    <dsp:sp modelId="{C3246F25-CFD4-46DF-B281-B240A3DB2247}">
      <dsp:nvSpPr>
        <dsp:cNvPr id="0" name=""/>
        <dsp:cNvSpPr/>
      </dsp:nvSpPr>
      <dsp:spPr>
        <a:xfrm>
          <a:off x="3453479" y="768935"/>
          <a:ext cx="7903989" cy="7903989"/>
        </a:xfrm>
        <a:custGeom>
          <a:avLst/>
          <a:gdLst/>
          <a:ahLst/>
          <a:cxnLst/>
          <a:rect l="0" t="0" r="0" b="0"/>
          <a:pathLst>
            <a:path>
              <a:moveTo>
                <a:pt x="5460060" y="299050"/>
              </a:moveTo>
              <a:arcTo wR="3951994" hR="3951994" stAng="17545955" swAng="180246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B0908D-C3CB-4859-90B9-4E74082BB149}">
      <dsp:nvSpPr>
        <dsp:cNvPr id="0" name=""/>
        <dsp:cNvSpPr/>
      </dsp:nvSpPr>
      <dsp:spPr>
        <a:xfrm>
          <a:off x="9795800" y="2330263"/>
          <a:ext cx="2580453" cy="1677294"/>
        </a:xfrm>
        <a:prstGeom prst="roundRect">
          <a:avLst/>
        </a:prstGeom>
        <a:solidFill>
          <a:srgbClr val="0066B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 SemiBold" pitchFamily="2" charset="77"/>
              <a:ea typeface="Open Sans Light" panose="020B0306030504020204" pitchFamily="34" charset="0"/>
              <a:cs typeface="Poppins SemiBold" pitchFamily="2" charset="77"/>
            </a:rPr>
            <a:t>FORMACION A COLABORADORES INSAFORP EN TEMAS DE GÉNERO EN APOYO INTERINSTITUCIONAL CON ISDEMU – 2021</a:t>
          </a:r>
          <a:endParaRPr lang="es-SV" sz="1200" b="1" kern="1200">
            <a:solidFill>
              <a:schemeClr val="bg1"/>
            </a:solidFill>
          </a:endParaRPr>
        </a:p>
      </dsp:txBody>
      <dsp:txXfrm>
        <a:off x="9877679" y="2412142"/>
        <a:ext cx="2416695" cy="1513536"/>
      </dsp:txXfrm>
    </dsp:sp>
    <dsp:sp modelId="{96F3DDD4-2081-4FE2-9096-87680E6FE998}">
      <dsp:nvSpPr>
        <dsp:cNvPr id="0" name=""/>
        <dsp:cNvSpPr/>
      </dsp:nvSpPr>
      <dsp:spPr>
        <a:xfrm>
          <a:off x="3485056" y="485613"/>
          <a:ext cx="7903989" cy="7903989"/>
        </a:xfrm>
        <a:custGeom>
          <a:avLst/>
          <a:gdLst/>
          <a:ahLst/>
          <a:cxnLst/>
          <a:rect l="0" t="0" r="0" b="0"/>
          <a:pathLst>
            <a:path>
              <a:moveTo>
                <a:pt x="7882413" y="3539599"/>
              </a:moveTo>
              <a:arcTo wR="3951994" hR="3951994" stAng="21240613" swAng="152695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479D6A-7FBA-4F45-8CF0-0209BA268422}">
      <dsp:nvSpPr>
        <dsp:cNvPr id="0" name=""/>
        <dsp:cNvSpPr/>
      </dsp:nvSpPr>
      <dsp:spPr>
        <a:xfrm>
          <a:off x="9529347" y="5770907"/>
          <a:ext cx="2580453" cy="1647959"/>
        </a:xfrm>
        <a:prstGeom prst="roundRect">
          <a:avLst/>
        </a:prstGeom>
        <a:solidFill>
          <a:srgbClr val="0066B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rPr>
            <a:t>CONTRATACION DE TÉCNICA DE GÉNERO – NOVIEMBRE 2021 </a:t>
          </a:r>
          <a:endParaRPr lang="es-SV" sz="1200" b="1" kern="1200">
            <a:solidFill>
              <a:schemeClr val="bg1"/>
            </a:solidFill>
          </a:endParaRPr>
        </a:p>
      </dsp:txBody>
      <dsp:txXfrm>
        <a:off x="9609794" y="5851354"/>
        <a:ext cx="2419559" cy="1487065"/>
      </dsp:txXfrm>
    </dsp:sp>
    <dsp:sp modelId="{E4D443A2-E617-4477-AF58-6EEBE7F5F5FD}">
      <dsp:nvSpPr>
        <dsp:cNvPr id="0" name=""/>
        <dsp:cNvSpPr/>
      </dsp:nvSpPr>
      <dsp:spPr>
        <a:xfrm>
          <a:off x="3502146" y="616511"/>
          <a:ext cx="7903989" cy="7903989"/>
        </a:xfrm>
        <a:custGeom>
          <a:avLst/>
          <a:gdLst/>
          <a:ahLst/>
          <a:cxnLst/>
          <a:rect l="0" t="0" r="0" b="0"/>
          <a:pathLst>
            <a:path>
              <a:moveTo>
                <a:pt x="6677452" y="6813837"/>
              </a:moveTo>
              <a:arcTo wR="3951994" hR="3951994" stAng="2783898" swAng="142706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701B8C-1557-41CA-B589-DA5CED378599}">
      <dsp:nvSpPr>
        <dsp:cNvPr id="0" name=""/>
        <dsp:cNvSpPr/>
      </dsp:nvSpPr>
      <dsp:spPr>
        <a:xfrm>
          <a:off x="6197861" y="7643522"/>
          <a:ext cx="2580453" cy="1677294"/>
        </a:xfrm>
        <a:prstGeom prst="roundRect">
          <a:avLst/>
        </a:prstGeom>
        <a:solidFill>
          <a:srgbClr val="0066B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rPr>
            <a:t>PRESENTACIÓN A COMISIÓN DE GÉNERO DE PROPUESTA EVALUACION DE MEDIO TERMINO PIIEG E IMPLEMENTACIÓN DE LOS PRINCIPIOS DE EMPODERAMIENTO DE LAS MUJERES – WEP – NOVIEMBRE 2021 </a:t>
          </a:r>
          <a:endParaRPr lang="es-SV" sz="1200" b="1" kern="1200">
            <a:solidFill>
              <a:schemeClr val="bg1"/>
            </a:solidFill>
          </a:endParaRPr>
        </a:p>
      </dsp:txBody>
      <dsp:txXfrm>
        <a:off x="6279740" y="7725401"/>
        <a:ext cx="2416695" cy="1513536"/>
      </dsp:txXfrm>
    </dsp:sp>
    <dsp:sp modelId="{278059DB-5DD4-4F41-AD40-129C4333AEFC}">
      <dsp:nvSpPr>
        <dsp:cNvPr id="0" name=""/>
        <dsp:cNvSpPr/>
      </dsp:nvSpPr>
      <dsp:spPr>
        <a:xfrm>
          <a:off x="3196686" y="417547"/>
          <a:ext cx="7903989" cy="7903989"/>
        </a:xfrm>
        <a:custGeom>
          <a:avLst/>
          <a:gdLst/>
          <a:ahLst/>
          <a:cxnLst/>
          <a:rect l="0" t="0" r="0" b="0"/>
          <a:pathLst>
            <a:path>
              <a:moveTo>
                <a:pt x="2993617" y="7786023"/>
              </a:moveTo>
              <a:arcTo wR="3951994" hR="3951994" stAng="6242065" swAng="66499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74F75A-4803-4B3F-866F-16ED5A467F01}">
      <dsp:nvSpPr>
        <dsp:cNvPr id="0" name=""/>
        <dsp:cNvSpPr/>
      </dsp:nvSpPr>
      <dsp:spPr>
        <a:xfrm>
          <a:off x="3287606" y="6267222"/>
          <a:ext cx="2580453" cy="1677294"/>
        </a:xfrm>
        <a:prstGeom prst="roundRect">
          <a:avLst/>
        </a:prstGeom>
        <a:solidFill>
          <a:srgbClr val="0066B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rPr>
            <a:t>4 REUNIONES DE COMISION DE GENERO 2021</a:t>
          </a:r>
          <a:endParaRPr lang="es-SV" sz="1200" b="1" kern="1200">
            <a:solidFill>
              <a:schemeClr val="bg1"/>
            </a:solidFill>
          </a:endParaRPr>
        </a:p>
      </dsp:txBody>
      <dsp:txXfrm>
        <a:off x="3369485" y="6349101"/>
        <a:ext cx="2416695" cy="1513536"/>
      </dsp:txXfrm>
    </dsp:sp>
    <dsp:sp modelId="{72D81DC6-2229-43C1-B509-D63251289D4A}">
      <dsp:nvSpPr>
        <dsp:cNvPr id="0" name=""/>
        <dsp:cNvSpPr/>
      </dsp:nvSpPr>
      <dsp:spPr>
        <a:xfrm>
          <a:off x="3711587" y="622073"/>
          <a:ext cx="7903989" cy="7903989"/>
        </a:xfrm>
        <a:custGeom>
          <a:avLst/>
          <a:gdLst/>
          <a:ahLst/>
          <a:cxnLst/>
          <a:rect l="0" t="0" r="0" b="0"/>
          <a:pathLst>
            <a:path>
              <a:moveTo>
                <a:pt x="369911" y="5621407"/>
              </a:moveTo>
              <a:arcTo wR="3951994" hR="3951994" stAng="9300741" swAng="228047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62BA82-31CF-4170-82D5-61FA4D2437F2}">
      <dsp:nvSpPr>
        <dsp:cNvPr id="0" name=""/>
        <dsp:cNvSpPr/>
      </dsp:nvSpPr>
      <dsp:spPr>
        <a:xfrm>
          <a:off x="2891229" y="1980870"/>
          <a:ext cx="2580453" cy="1677294"/>
        </a:xfrm>
        <a:prstGeom prst="roundRect">
          <a:avLst/>
        </a:prstGeom>
        <a:solidFill>
          <a:srgbClr val="0066B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rPr>
            <a:t>EVENTOS CONMEMORATIVOS EN RELACION AL DIA INTERNACIONAL DE LA MUJER Y EL DIA INTERNACIONAL DE LA NO VIOLENCIA HACIA LA MUJER </a:t>
          </a:r>
          <a:endParaRPr lang="es-SV" sz="1200" b="1" kern="1200">
            <a:solidFill>
              <a:schemeClr val="bg1"/>
            </a:solidFill>
          </a:endParaRPr>
        </a:p>
      </dsp:txBody>
      <dsp:txXfrm>
        <a:off x="2973108" y="2062749"/>
        <a:ext cx="2416695" cy="1513536"/>
      </dsp:txXfrm>
    </dsp:sp>
    <dsp:sp modelId="{FE7DAE6B-F928-44C2-B222-B3F886BF6D41}">
      <dsp:nvSpPr>
        <dsp:cNvPr id="0" name=""/>
        <dsp:cNvSpPr/>
      </dsp:nvSpPr>
      <dsp:spPr>
        <a:xfrm>
          <a:off x="3651989" y="843520"/>
          <a:ext cx="7903989" cy="7903989"/>
        </a:xfrm>
        <a:custGeom>
          <a:avLst/>
          <a:gdLst/>
          <a:ahLst/>
          <a:cxnLst/>
          <a:rect l="0" t="0" r="0" b="0"/>
          <a:pathLst>
            <a:path>
              <a:moveTo>
                <a:pt x="1190286" y="1125118"/>
              </a:moveTo>
              <a:arcTo wR="3951994" hR="3951994" stAng="13540086" swAng="150142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0.40961</cdr:x>
      <cdr:y>0.38313</cdr:y>
    </cdr:from>
    <cdr:to>
      <cdr:x>0.59039</cdr:x>
      <cdr:y>0.48206</cdr:y>
    </cdr:to>
    <cdr:sp macro="" textlink="">
      <cdr:nvSpPr>
        <cdr:cNvPr id="2" name="Rectángulo 1"/>
        <cdr:cNvSpPr/>
      </cdr:nvSpPr>
      <cdr:spPr>
        <a:xfrm xmlns:a="http://schemas.openxmlformats.org/drawingml/2006/main">
          <a:off x="2568534" y="1549394"/>
          <a:ext cx="1133644" cy="4001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>
          <a:spAutoFit/>
        </a:bodyPr>
        <a:lstStyle xmlns:a="http://schemas.openxmlformats.org/drawingml/2006/main">
          <a:defPPr>
            <a:defRPr lang="en-US"/>
          </a:defPPr>
          <a:lvl1pPr marL="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91421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1828434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2742651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3656868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4571086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5485303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639952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731373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2000" dirty="0" err="1">
              <a:solidFill>
                <a:srgbClr val="000000"/>
              </a:solidFill>
              <a:latin typeface="Josefin Sans Light" pitchFamily="2" charset="0"/>
            </a:rPr>
            <a:t>Inversión</a:t>
          </a:r>
          <a:endParaRPr lang="es-SV" sz="2000" dirty="0">
            <a:latin typeface="Josefin Sans Light" pitchFamily="2" charset="0"/>
          </a:endParaRPr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0.35912</cdr:x>
      <cdr:y>0.39104</cdr:y>
    </cdr:from>
    <cdr:to>
      <cdr:x>0.63424</cdr:x>
      <cdr:y>0.48617</cdr:y>
    </cdr:to>
    <cdr:sp macro="" textlink="">
      <cdr:nvSpPr>
        <cdr:cNvPr id="2" name="Rectángulo 1"/>
        <cdr:cNvSpPr/>
      </cdr:nvSpPr>
      <cdr:spPr>
        <a:xfrm xmlns:a="http://schemas.openxmlformats.org/drawingml/2006/main">
          <a:off x="2251962" y="1581406"/>
          <a:ext cx="1725152" cy="38472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>
          <a:spAutoFit/>
        </a:bodyPr>
        <a:lstStyle xmlns:a="http://schemas.openxmlformats.org/drawingml/2006/main">
          <a:defPPr>
            <a:defRPr lang="en-US"/>
          </a:defPPr>
          <a:lvl1pPr marL="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91421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1828434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2742651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3656868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4571086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5485303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639952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731373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900" dirty="0" err="1">
              <a:solidFill>
                <a:srgbClr val="000000"/>
              </a:solidFill>
              <a:latin typeface="Josefin Sans Light" pitchFamily="2" charset="0"/>
            </a:rPr>
            <a:t>Participaciones</a:t>
          </a:r>
          <a:endParaRPr lang="es-SV" sz="1900" dirty="0">
            <a:latin typeface="Josefin Sans Light" pitchFamily="2" charset="0"/>
          </a:endParaRPr>
        </a:p>
      </cdr:txBody>
    </cdr:sp>
  </cdr:relSizeAnchor>
</c:userShapes>
</file>

<file path=ppt/drawings/drawing3.xml><?xml version="1.0" encoding="utf-8"?>
<c:userShapes xmlns:c="http://schemas.openxmlformats.org/drawingml/2006/chart">
  <cdr:relSizeAnchor xmlns:cdr="http://schemas.openxmlformats.org/drawingml/2006/chartDrawing">
    <cdr:from>
      <cdr:x>0.40961</cdr:x>
      <cdr:y>0.38313</cdr:y>
    </cdr:from>
    <cdr:to>
      <cdr:x>0.59039</cdr:x>
      <cdr:y>0.48206</cdr:y>
    </cdr:to>
    <cdr:sp macro="" textlink="">
      <cdr:nvSpPr>
        <cdr:cNvPr id="2" name="Rectángulo 1"/>
        <cdr:cNvSpPr/>
      </cdr:nvSpPr>
      <cdr:spPr>
        <a:xfrm xmlns:a="http://schemas.openxmlformats.org/drawingml/2006/main">
          <a:off x="2568534" y="1549394"/>
          <a:ext cx="1133644" cy="4001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>
          <a:spAutoFit/>
        </a:bodyPr>
        <a:lstStyle xmlns:a="http://schemas.openxmlformats.org/drawingml/2006/main">
          <a:defPPr>
            <a:defRPr lang="en-US"/>
          </a:defPPr>
          <a:lvl1pPr marL="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91421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1828434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2742651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3656868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4571086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5485303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639952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731373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2000" dirty="0" err="1">
              <a:solidFill>
                <a:srgbClr val="000000"/>
              </a:solidFill>
              <a:latin typeface="Josefin Sans Light" pitchFamily="2" charset="0"/>
            </a:rPr>
            <a:t>Inversión</a:t>
          </a:r>
          <a:endParaRPr lang="es-SV" sz="2000" dirty="0">
            <a:latin typeface="Josefin Sans Light" pitchFamily="2" charset="0"/>
          </a:endParaRPr>
        </a:p>
      </cdr:txBody>
    </cdr:sp>
  </cdr:relSizeAnchor>
</c:userShapes>
</file>

<file path=ppt/drawings/drawing4.xml><?xml version="1.0" encoding="utf-8"?>
<c:userShapes xmlns:c="http://schemas.openxmlformats.org/drawingml/2006/chart">
  <cdr:relSizeAnchor xmlns:cdr="http://schemas.openxmlformats.org/drawingml/2006/chartDrawing">
    <cdr:from>
      <cdr:x>0.35912</cdr:x>
      <cdr:y>0.39104</cdr:y>
    </cdr:from>
    <cdr:to>
      <cdr:x>0.63424</cdr:x>
      <cdr:y>0.48617</cdr:y>
    </cdr:to>
    <cdr:sp macro="" textlink="">
      <cdr:nvSpPr>
        <cdr:cNvPr id="2" name="Rectángulo 1"/>
        <cdr:cNvSpPr/>
      </cdr:nvSpPr>
      <cdr:spPr>
        <a:xfrm xmlns:a="http://schemas.openxmlformats.org/drawingml/2006/main">
          <a:off x="2251962" y="1581406"/>
          <a:ext cx="1725152" cy="38472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>
          <a:spAutoFit/>
        </a:bodyPr>
        <a:lstStyle xmlns:a="http://schemas.openxmlformats.org/drawingml/2006/main">
          <a:defPPr>
            <a:defRPr lang="en-US"/>
          </a:defPPr>
          <a:lvl1pPr marL="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91421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1828434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2742651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3656868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4571086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5485303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639952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731373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900" dirty="0" err="1">
              <a:solidFill>
                <a:srgbClr val="000000"/>
              </a:solidFill>
              <a:latin typeface="Josefin Sans Light" pitchFamily="2" charset="0"/>
            </a:rPr>
            <a:t>Participaciones</a:t>
          </a:r>
          <a:endParaRPr lang="es-SV" sz="1900" dirty="0">
            <a:latin typeface="Josefin Sans Light" pitchFamily="2" charset="0"/>
          </a:endParaRPr>
        </a:p>
      </cdr:txBody>
    </cdr:sp>
  </cdr:relSizeAnchor>
</c:userShapes>
</file>

<file path=ppt/drawings/drawing5.xml><?xml version="1.0" encoding="utf-8"?>
<c:userShapes xmlns:c="http://schemas.openxmlformats.org/drawingml/2006/chart">
  <cdr:relSizeAnchor xmlns:cdr="http://schemas.openxmlformats.org/drawingml/2006/chartDrawing">
    <cdr:from>
      <cdr:x>0.40961</cdr:x>
      <cdr:y>0.38313</cdr:y>
    </cdr:from>
    <cdr:to>
      <cdr:x>0.59039</cdr:x>
      <cdr:y>0.48206</cdr:y>
    </cdr:to>
    <cdr:sp macro="" textlink="">
      <cdr:nvSpPr>
        <cdr:cNvPr id="2" name="Rectángulo 1"/>
        <cdr:cNvSpPr/>
      </cdr:nvSpPr>
      <cdr:spPr>
        <a:xfrm xmlns:a="http://schemas.openxmlformats.org/drawingml/2006/main">
          <a:off x="2568534" y="1549394"/>
          <a:ext cx="1133644" cy="4001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>
          <a:spAutoFit/>
        </a:bodyPr>
        <a:lstStyle xmlns:a="http://schemas.openxmlformats.org/drawingml/2006/main">
          <a:defPPr>
            <a:defRPr lang="en-US"/>
          </a:defPPr>
          <a:lvl1pPr marL="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91421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1828434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2742651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3656868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4571086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5485303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639952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731373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2000" dirty="0" err="1">
              <a:solidFill>
                <a:srgbClr val="000000"/>
              </a:solidFill>
              <a:latin typeface="Josefin Sans Light" pitchFamily="2" charset="0"/>
            </a:rPr>
            <a:t>Inversión</a:t>
          </a:r>
          <a:endParaRPr lang="en-US" sz="2000" dirty="0">
            <a:solidFill>
              <a:srgbClr val="000000"/>
            </a:solidFill>
            <a:latin typeface="Josefin Sans Light" pitchFamily="2" charset="0"/>
          </a:endParaRPr>
        </a:p>
      </cdr:txBody>
    </cdr:sp>
  </cdr:relSizeAnchor>
</c:userShapes>
</file>

<file path=ppt/drawings/drawing6.xml><?xml version="1.0" encoding="utf-8"?>
<c:userShapes xmlns:c="http://schemas.openxmlformats.org/drawingml/2006/chart">
  <cdr:relSizeAnchor xmlns:cdr="http://schemas.openxmlformats.org/drawingml/2006/chartDrawing">
    <cdr:from>
      <cdr:x>0.35912</cdr:x>
      <cdr:y>0.39104</cdr:y>
    </cdr:from>
    <cdr:to>
      <cdr:x>0.63424</cdr:x>
      <cdr:y>0.48617</cdr:y>
    </cdr:to>
    <cdr:sp macro="" textlink="">
      <cdr:nvSpPr>
        <cdr:cNvPr id="2" name="Rectángulo 1"/>
        <cdr:cNvSpPr/>
      </cdr:nvSpPr>
      <cdr:spPr>
        <a:xfrm xmlns:a="http://schemas.openxmlformats.org/drawingml/2006/main">
          <a:off x="2251962" y="1581406"/>
          <a:ext cx="1725152" cy="38472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>
          <a:spAutoFit/>
        </a:bodyPr>
        <a:lstStyle xmlns:a="http://schemas.openxmlformats.org/drawingml/2006/main">
          <a:defPPr>
            <a:defRPr lang="en-US"/>
          </a:defPPr>
          <a:lvl1pPr marL="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91421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1828434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2742651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3656868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4571086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5485303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639952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731373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900" dirty="0" err="1">
              <a:solidFill>
                <a:srgbClr val="000000"/>
              </a:solidFill>
              <a:latin typeface="Josefin Sans Light" pitchFamily="2" charset="0"/>
            </a:rPr>
            <a:t>Participaciones</a:t>
          </a:r>
          <a:endParaRPr lang="es-SV" sz="1900" dirty="0">
            <a:latin typeface="Josefin Sans Light" pitchFamily="2" charset="0"/>
          </a:endParaRPr>
        </a:p>
      </cdr:txBody>
    </cdr:sp>
  </cdr:relSizeAnchor>
</c:userShapes>
</file>

<file path=ppt/drawings/drawing7.xml><?xml version="1.0" encoding="utf-8"?>
<c:userShapes xmlns:c="http://schemas.openxmlformats.org/drawingml/2006/chart">
  <cdr:relSizeAnchor xmlns:cdr="http://schemas.openxmlformats.org/drawingml/2006/chartDrawing">
    <cdr:from>
      <cdr:x>0.40961</cdr:x>
      <cdr:y>0.38313</cdr:y>
    </cdr:from>
    <cdr:to>
      <cdr:x>0.59039</cdr:x>
      <cdr:y>0.48206</cdr:y>
    </cdr:to>
    <cdr:sp macro="" textlink="">
      <cdr:nvSpPr>
        <cdr:cNvPr id="2" name="Rectángulo 1"/>
        <cdr:cNvSpPr/>
      </cdr:nvSpPr>
      <cdr:spPr>
        <a:xfrm xmlns:a="http://schemas.openxmlformats.org/drawingml/2006/main">
          <a:off x="2568534" y="1549394"/>
          <a:ext cx="1133644" cy="4001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>
          <a:spAutoFit/>
        </a:bodyPr>
        <a:lstStyle xmlns:a="http://schemas.openxmlformats.org/drawingml/2006/main">
          <a:defPPr>
            <a:defRPr lang="en-US"/>
          </a:defPPr>
          <a:lvl1pPr marL="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91421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1828434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2742651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3656868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4571086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5485303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639952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731373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2000" dirty="0" err="1">
              <a:solidFill>
                <a:srgbClr val="000000"/>
              </a:solidFill>
              <a:latin typeface="Josefin Sans Light" pitchFamily="2" charset="0"/>
            </a:rPr>
            <a:t>Inversión</a:t>
          </a:r>
          <a:endParaRPr lang="es-SV" sz="2000" dirty="0">
            <a:latin typeface="Josefin Sans Light" pitchFamily="2" charset="0"/>
          </a:endParaRPr>
        </a:p>
      </cdr:txBody>
    </cdr:sp>
  </cdr:relSizeAnchor>
</c:userShapes>
</file>

<file path=ppt/drawings/drawing8.xml><?xml version="1.0" encoding="utf-8"?>
<c:userShapes xmlns:c="http://schemas.openxmlformats.org/drawingml/2006/chart">
  <cdr:relSizeAnchor xmlns:cdr="http://schemas.openxmlformats.org/drawingml/2006/chartDrawing">
    <cdr:from>
      <cdr:x>0.35912</cdr:x>
      <cdr:y>0.39104</cdr:y>
    </cdr:from>
    <cdr:to>
      <cdr:x>0.63424</cdr:x>
      <cdr:y>0.48617</cdr:y>
    </cdr:to>
    <cdr:sp macro="" textlink="">
      <cdr:nvSpPr>
        <cdr:cNvPr id="2" name="Rectángulo 1"/>
        <cdr:cNvSpPr/>
      </cdr:nvSpPr>
      <cdr:spPr>
        <a:xfrm xmlns:a="http://schemas.openxmlformats.org/drawingml/2006/main">
          <a:off x="2251962" y="1581406"/>
          <a:ext cx="1725152" cy="38472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>
          <a:spAutoFit/>
        </a:bodyPr>
        <a:lstStyle xmlns:a="http://schemas.openxmlformats.org/drawingml/2006/main">
          <a:defPPr>
            <a:defRPr lang="en-US"/>
          </a:defPPr>
          <a:lvl1pPr marL="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91421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1828434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2742651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3656868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4571086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5485303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639952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731373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900" dirty="0" err="1">
              <a:solidFill>
                <a:srgbClr val="000000"/>
              </a:solidFill>
              <a:latin typeface="Josefin Sans Light" pitchFamily="2" charset="0"/>
            </a:rPr>
            <a:t>Participaciones</a:t>
          </a:r>
          <a:endParaRPr lang="es-SV" sz="1900" dirty="0">
            <a:latin typeface="Josefin Sans Light" pitchFamily="2" charset="0"/>
          </a:endParaRPr>
        </a:p>
      </cdr:txBody>
    </cdr:sp>
  </cdr:relSizeAnchor>
</c:userShapes>
</file>

<file path=ppt/drawings/drawing9.xml><?xml version="1.0" encoding="utf-8"?>
<c:userShapes xmlns:c="http://schemas.openxmlformats.org/drawingml/2006/chart">
  <cdr:relSizeAnchor xmlns:cdr="http://schemas.openxmlformats.org/drawingml/2006/chartDrawing">
    <cdr:from>
      <cdr:x>0.35912</cdr:x>
      <cdr:y>0.39104</cdr:y>
    </cdr:from>
    <cdr:to>
      <cdr:x>0.63424</cdr:x>
      <cdr:y>0.48617</cdr:y>
    </cdr:to>
    <cdr:sp macro="" textlink="">
      <cdr:nvSpPr>
        <cdr:cNvPr id="2" name="Rectángulo 1"/>
        <cdr:cNvSpPr/>
      </cdr:nvSpPr>
      <cdr:spPr>
        <a:xfrm xmlns:a="http://schemas.openxmlformats.org/drawingml/2006/main">
          <a:off x="2251962" y="1581406"/>
          <a:ext cx="1725152" cy="38472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>
          <a:spAutoFit/>
        </a:bodyPr>
        <a:lstStyle xmlns:a="http://schemas.openxmlformats.org/drawingml/2006/main">
          <a:defPPr>
            <a:defRPr lang="en-US"/>
          </a:defPPr>
          <a:lvl1pPr marL="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91421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1828434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2742651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3656868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4571086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5485303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639952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731373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900" dirty="0" err="1">
              <a:solidFill>
                <a:srgbClr val="000000"/>
              </a:solidFill>
              <a:latin typeface="Josefin Sans Light" pitchFamily="2" charset="0"/>
            </a:rPr>
            <a:t>Participaciones</a:t>
          </a:r>
          <a:endParaRPr lang="es-SV" sz="1900" dirty="0">
            <a:latin typeface="Josefin Sans Light" pitchFamily="2" charset="0"/>
          </a:endParaRPr>
        </a:p>
      </cdr:txBody>
    </cdr:sp>
  </cdr:relSizeAnchor>
</c:userShapes>
</file>

<file path=ppt/drawings/drawing10.xml><?xml version="1.0" encoding="utf-8"?>
<c:userShapes xmlns:c="http://schemas.openxmlformats.org/drawingml/2006/chart">
  <cdr:relSizeAnchor xmlns:cdr="http://schemas.openxmlformats.org/drawingml/2006/chartDrawing">
    <cdr:from>
      <cdr:x>0.44655</cdr:x>
      <cdr:y>0.75665</cdr:y>
    </cdr:from>
    <cdr:to>
      <cdr:x>0.56387</cdr:x>
      <cdr:y>0.91616</cdr:y>
    </cdr:to>
    <cdr:sp macro="" textlink="">
      <cdr:nvSpPr>
        <cdr:cNvPr id="2" name="TextBox 15">
          <a:extLst xmlns:a="http://schemas.openxmlformats.org/drawingml/2006/main">
            <a:ext uri="{FF2B5EF4-FFF2-40B4-BE49-F238E27FC236}">
              <a16:creationId xmlns:a16="http://schemas.microsoft.com/office/drawing/2014/main" id="{C74A4FA7-F0D4-4BAF-95D7-6A04B7D0E27E}"/>
            </a:ext>
          </a:extLst>
        </cdr:cNvPr>
        <cdr:cNvSpPr txBox="1"/>
      </cdr:nvSpPr>
      <cdr:spPr>
        <a:xfrm xmlns:a="http://schemas.openxmlformats.org/drawingml/2006/main">
          <a:off x="5430570" y="3357949"/>
          <a:ext cx="1426749" cy="707886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square" rtlCol="0" anchor="ctr" anchorCtr="0">
          <a:spAutoFit/>
        </a:bodyPr>
        <a:lstStyle xmlns:a="http://schemas.openxmlformats.org/drawingml/2006/main">
          <a:defPPr marR="0" lvl="0" algn="l" rtl="0">
            <a:lnSpc>
              <a:spcPct val="100000"/>
            </a:lnSpc>
            <a:spcBef>
              <a:spcPts val="0"/>
            </a:spcBef>
            <a:spcAft>
              <a:spcPts val="0"/>
            </a:spcAft>
          </a:defPPr>
          <a:lvl1pPr marR="0" lvl="0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1pPr>
          <a:lvl2pPr marR="0" lvl="1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2pPr>
          <a:lvl3pPr marR="0" lvl="2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3pPr>
          <a:lvl4pPr marR="0" lvl="3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4pPr>
          <a:lvl5pPr marR="0" lvl="4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5pPr>
          <a:lvl6pPr marR="0" lvl="5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6pPr>
          <a:lvl7pPr marR="0" lvl="6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7pPr>
          <a:lvl8pPr marR="0" lvl="7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8pPr>
          <a:lvl9pPr marR="0" lvl="8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9pPr>
        </a:lstStyle>
        <a:p xmlns:a="http://schemas.openxmlformats.org/drawingml/2006/main">
          <a:pPr algn="ctr" defTabSz="1828434">
            <a:buClrTx/>
            <a:buFontTx/>
            <a:buNone/>
          </a:pPr>
          <a:r>
            <a:rPr lang="en-US" sz="2000" b="1" kern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League Spartan" charset="0"/>
              <a:cs typeface="Poppins" pitchFamily="2" charset="77"/>
            </a:rPr>
            <a:t>META</a:t>
          </a:r>
          <a:r>
            <a:rPr lang="en-US" sz="2000" b="1" kern="1200" dirty="0">
              <a:solidFill>
                <a:schemeClr val="bg1"/>
              </a:solidFill>
              <a:latin typeface="Josefin Sans SemiBold" pitchFamily="2" charset="0"/>
              <a:ea typeface="League Spartan" charset="0"/>
              <a:cs typeface="Poppins" pitchFamily="2" charset="77"/>
            </a:rPr>
            <a:t> </a:t>
          </a:r>
        </a:p>
        <a:p xmlns:a="http://schemas.openxmlformats.org/drawingml/2006/main">
          <a:pPr algn="ctr" defTabSz="1828434">
            <a:buClrTx/>
            <a:buFontTx/>
            <a:buNone/>
          </a:pPr>
          <a:r>
            <a:rPr lang="en-US" sz="2000" b="1" kern="1200" dirty="0">
              <a:solidFill>
                <a:schemeClr val="bg1"/>
              </a:solidFill>
              <a:latin typeface="Josefin Sans SemiBold" pitchFamily="2" charset="0"/>
              <a:ea typeface="League Spartan" charset="0"/>
              <a:cs typeface="Poppins" pitchFamily="2" charset="77"/>
            </a:rPr>
            <a:t>1,600</a:t>
          </a:r>
        </a:p>
      </cdr:txBody>
    </cdr:sp>
  </cdr:relSizeAnchor>
</c:userShapes>
</file>

<file path=ppt/drawings/drawing11.xml><?xml version="1.0" encoding="utf-8"?>
<c:userShapes xmlns:c="http://schemas.openxmlformats.org/drawingml/2006/chart">
  <cdr:relSizeAnchor xmlns:cdr="http://schemas.openxmlformats.org/drawingml/2006/chartDrawing">
    <cdr:from>
      <cdr:x>0.58945</cdr:x>
      <cdr:y>0.46806</cdr:y>
    </cdr:from>
    <cdr:to>
      <cdr:x>0.66123</cdr:x>
      <cdr:y>0.55844</cdr:y>
    </cdr:to>
    <cdr:sp macro="" textlink="">
      <cdr:nvSpPr>
        <cdr:cNvPr id="2" name="CuadroTexto 2">
          <a:extLst xmlns:a="http://schemas.openxmlformats.org/drawingml/2006/main">
            <a:ext uri="{FF2B5EF4-FFF2-40B4-BE49-F238E27FC236}">
              <a16:creationId xmlns:a16="http://schemas.microsoft.com/office/drawing/2014/main" id="{068BF626-9D15-4360-BB01-069A4321249F}"/>
            </a:ext>
          </a:extLst>
        </cdr:cNvPr>
        <cdr:cNvSpPr txBox="1"/>
      </cdr:nvSpPr>
      <cdr:spPr>
        <a:xfrm xmlns:a="http://schemas.openxmlformats.org/drawingml/2006/main">
          <a:off x="7381770" y="2709720"/>
          <a:ext cx="898911" cy="523220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square" rtlCol="0">
          <a:spAutoFit/>
        </a:bodyPr>
        <a:lstStyle xmlns:a="http://schemas.openxmlformats.org/drawingml/2006/main">
          <a:defPPr marR="0" lvl="0" algn="l" rtl="0">
            <a:lnSpc>
              <a:spcPct val="100000"/>
            </a:lnSpc>
            <a:spcBef>
              <a:spcPts val="0"/>
            </a:spcBef>
            <a:spcAft>
              <a:spcPts val="0"/>
            </a:spcAft>
          </a:defPPr>
          <a:lvl1pPr marR="0" lvl="0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1pPr>
          <a:lvl2pPr marR="0" lvl="1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2pPr>
          <a:lvl3pPr marR="0" lvl="2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3pPr>
          <a:lvl4pPr marR="0" lvl="3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4pPr>
          <a:lvl5pPr marR="0" lvl="4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5pPr>
          <a:lvl6pPr marR="0" lvl="5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6pPr>
          <a:lvl7pPr marR="0" lvl="6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7pPr>
          <a:lvl8pPr marR="0" lvl="7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8pPr>
          <a:lvl9pPr marR="0" lvl="8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9pPr>
        </a:lstStyle>
        <a:p xmlns:a="http://schemas.openxmlformats.org/drawingml/2006/main">
          <a:pPr algn="ctr"/>
          <a:r>
            <a:rPr lang="es-MX" sz="2800" b="1" dirty="0">
              <a:solidFill>
                <a:srgbClr val="FF0000"/>
              </a:solidFill>
              <a:latin typeface="Josefin Sans SemiBold" pitchFamily="2" charset="0"/>
            </a:rPr>
            <a:t>5</a:t>
          </a:r>
          <a:endParaRPr lang="es-SV" sz="2800" b="1" dirty="0">
            <a:solidFill>
              <a:srgbClr val="FF0000"/>
            </a:solidFill>
            <a:latin typeface="Josefin Sans SemiBold" pitchFamily="2" charset="0"/>
          </a:endParaRPr>
        </a:p>
      </cdr:txBody>
    </cdr:sp>
  </cdr:relSizeAnchor>
  <cdr:relSizeAnchor xmlns:cdr="http://schemas.openxmlformats.org/drawingml/2006/chartDrawing">
    <cdr:from>
      <cdr:x>0.8293</cdr:x>
      <cdr:y>0.06758</cdr:y>
    </cdr:from>
    <cdr:to>
      <cdr:x>0.90108</cdr:x>
      <cdr:y>0.15796</cdr:y>
    </cdr:to>
    <cdr:sp macro="" textlink="">
      <cdr:nvSpPr>
        <cdr:cNvPr id="3" name="CuadroTexto 43">
          <a:extLst xmlns:a="http://schemas.openxmlformats.org/drawingml/2006/main">
            <a:ext uri="{FF2B5EF4-FFF2-40B4-BE49-F238E27FC236}">
              <a16:creationId xmlns:a16="http://schemas.microsoft.com/office/drawing/2014/main" id="{F7212DD2-251A-4FF8-89B7-1F85398D0B0F}"/>
            </a:ext>
          </a:extLst>
        </cdr:cNvPr>
        <cdr:cNvSpPr txBox="1"/>
      </cdr:nvSpPr>
      <cdr:spPr>
        <a:xfrm xmlns:a="http://schemas.openxmlformats.org/drawingml/2006/main">
          <a:off x="10385447" y="391238"/>
          <a:ext cx="898911" cy="523220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square" rtlCol="0">
          <a:spAutoFit/>
        </a:bodyPr>
        <a:lstStyle xmlns:a="http://schemas.openxmlformats.org/drawingml/2006/main">
          <a:defPPr marR="0" lvl="0" algn="l" rtl="0">
            <a:lnSpc>
              <a:spcPct val="100000"/>
            </a:lnSpc>
            <a:spcBef>
              <a:spcPts val="0"/>
            </a:spcBef>
            <a:spcAft>
              <a:spcPts val="0"/>
            </a:spcAft>
          </a:defPPr>
          <a:lvl1pPr marR="0" lvl="0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1pPr>
          <a:lvl2pPr marR="0" lvl="1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2pPr>
          <a:lvl3pPr marR="0" lvl="2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3pPr>
          <a:lvl4pPr marR="0" lvl="3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4pPr>
          <a:lvl5pPr marR="0" lvl="4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5pPr>
          <a:lvl6pPr marR="0" lvl="5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6pPr>
          <a:lvl7pPr marR="0" lvl="6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7pPr>
          <a:lvl8pPr marR="0" lvl="7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8pPr>
          <a:lvl9pPr marR="0" lvl="8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9pPr>
        </a:lstStyle>
        <a:p xmlns:a="http://schemas.openxmlformats.org/drawingml/2006/main">
          <a:pPr algn="ctr"/>
          <a:r>
            <a:rPr lang="es-MX" sz="2800" b="1" dirty="0">
              <a:solidFill>
                <a:srgbClr val="FF0000"/>
              </a:solidFill>
              <a:latin typeface="Josefin Sans SemiBold" pitchFamily="2" charset="0"/>
            </a:rPr>
            <a:t>36</a:t>
          </a:r>
          <a:endParaRPr lang="es-SV" sz="2800" b="1" dirty="0">
            <a:solidFill>
              <a:srgbClr val="FF0000"/>
            </a:solidFill>
            <a:latin typeface="Josefin Sans SemiBold" pitchFamily="2" charset="0"/>
          </a:endParaRP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3162" tIns="93162" rIns="93162" bIns="93162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9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9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9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9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9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10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8" name="Google Shape;978;gaf111183c5_1_18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9" name="Google Shape;979;gaf111183c5_1_1845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ga04d9405f5_0_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" name="Google Shape;388;ga04d9405f5_0_47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ga04d9405f5_0_21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2" name="Google Shape;402;ga04d9405f5_0_2178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1345573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8863406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42126711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3166571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41577908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9049531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8319994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5193251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8472630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8220304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1277901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76871878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879492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93276426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03597112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5067076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04327434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74234216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64023808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84807979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9652067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01144804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52234878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05548669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4899283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95390034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42760196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43924163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89879049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48401853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37535623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9462340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58295365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84142741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67362927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60672052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ga033d0b5f2_1_27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1" name="Google Shape;381;ga033d0b5f2_1_276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43384584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ga04d9405f5_0_21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2" name="Google Shape;402;ga04d9405f5_0_2178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94341770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0" name="Google Shape;910;gaf111183c5_1_16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1" name="Google Shape;911;gaf111183c5_1_1652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43657753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0" name="Google Shape;910;gaf111183c5_1_16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1" name="Google Shape;911;gaf111183c5_1_1652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469994407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0" name="Google Shape;910;gaf111183c5_1_16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1" name="Google Shape;911;gaf111183c5_1_1652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400275490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0" name="Google Shape;910;gaf111183c5_1_16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1" name="Google Shape;911;gaf111183c5_1_1652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353438523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0" name="Google Shape;910;gaf111183c5_1_16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1" name="Google Shape;911;gaf111183c5_1_1652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79831697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ga04d9405f5_0_21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2" name="Google Shape;402;ga04d9405f5_0_2178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130458172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gaf111183c5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4" name="Google Shape;434;gaf111183c5_1_0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gaf111183c5_1_13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9850" y="731838"/>
            <a:ext cx="6511925" cy="3663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3" name="Google Shape;873;gaf111183c5_1_1391:notes"/>
          <p:cNvSpPr txBox="1">
            <a:spLocks noGrp="1"/>
          </p:cNvSpPr>
          <p:nvPr>
            <p:ph type="body" idx="1"/>
          </p:nvPr>
        </p:nvSpPr>
        <p:spPr>
          <a:xfrm>
            <a:off x="665145" y="4639339"/>
            <a:ext cx="5321162" cy="439516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gaf111183c5_1_13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9850" y="731838"/>
            <a:ext cx="6511925" cy="3663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3" name="Google Shape;873;gaf111183c5_1_1391:notes"/>
          <p:cNvSpPr txBox="1">
            <a:spLocks noGrp="1"/>
          </p:cNvSpPr>
          <p:nvPr>
            <p:ph type="body" idx="1"/>
          </p:nvPr>
        </p:nvSpPr>
        <p:spPr>
          <a:xfrm>
            <a:off x="665145" y="4639339"/>
            <a:ext cx="5321162" cy="439516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39401599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gaf111183c5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4" name="Google Shape;434;gaf111183c5_1_0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411829202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gaf111183c5_1_13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9850" y="731838"/>
            <a:ext cx="6511925" cy="3663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3" name="Google Shape;873;gaf111183c5_1_1391:notes"/>
          <p:cNvSpPr txBox="1">
            <a:spLocks noGrp="1"/>
          </p:cNvSpPr>
          <p:nvPr>
            <p:ph type="body" idx="1"/>
          </p:nvPr>
        </p:nvSpPr>
        <p:spPr>
          <a:xfrm>
            <a:off x="665145" y="4639339"/>
            <a:ext cx="5321162" cy="439516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45802631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gaf111183c5_1_13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9850" y="731838"/>
            <a:ext cx="6511925" cy="3663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3" name="Google Shape;873;gaf111183c5_1_1391:notes"/>
          <p:cNvSpPr txBox="1">
            <a:spLocks noGrp="1"/>
          </p:cNvSpPr>
          <p:nvPr>
            <p:ph type="body" idx="1"/>
          </p:nvPr>
        </p:nvSpPr>
        <p:spPr>
          <a:xfrm>
            <a:off x="665145" y="4639339"/>
            <a:ext cx="5321162" cy="439516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05570606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gaf111183c5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4" name="Google Shape;434;gaf111183c5_1_0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327580498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gaf111183c5_1_13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9850" y="731838"/>
            <a:ext cx="6511925" cy="3663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3" name="Google Shape;873;gaf111183c5_1_1391:notes"/>
          <p:cNvSpPr txBox="1">
            <a:spLocks noGrp="1"/>
          </p:cNvSpPr>
          <p:nvPr>
            <p:ph type="body" idx="1"/>
          </p:nvPr>
        </p:nvSpPr>
        <p:spPr>
          <a:xfrm>
            <a:off x="665145" y="4639339"/>
            <a:ext cx="5321162" cy="439516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70020702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gaf111183c5_1_13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9850" y="731838"/>
            <a:ext cx="6511925" cy="3663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3" name="Google Shape;873;gaf111183c5_1_1391:notes"/>
          <p:cNvSpPr txBox="1">
            <a:spLocks noGrp="1"/>
          </p:cNvSpPr>
          <p:nvPr>
            <p:ph type="body" idx="1"/>
          </p:nvPr>
        </p:nvSpPr>
        <p:spPr>
          <a:xfrm>
            <a:off x="665145" y="4639339"/>
            <a:ext cx="5321162" cy="439516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87610863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gaf111183c5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4" name="Google Shape;434;gaf111183c5_1_0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4236189151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gaf111183c5_1_13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9850" y="731838"/>
            <a:ext cx="6511925" cy="3663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3" name="Google Shape;873;gaf111183c5_1_1391:notes"/>
          <p:cNvSpPr txBox="1">
            <a:spLocks noGrp="1"/>
          </p:cNvSpPr>
          <p:nvPr>
            <p:ph type="body" idx="1"/>
          </p:nvPr>
        </p:nvSpPr>
        <p:spPr>
          <a:xfrm>
            <a:off x="665145" y="4639339"/>
            <a:ext cx="5321162" cy="439516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28362604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gaf111183c5_1_13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9850" y="731838"/>
            <a:ext cx="6511925" cy="3663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3" name="Google Shape;873;gaf111183c5_1_1391:notes"/>
          <p:cNvSpPr txBox="1">
            <a:spLocks noGrp="1"/>
          </p:cNvSpPr>
          <p:nvPr>
            <p:ph type="body" idx="1"/>
          </p:nvPr>
        </p:nvSpPr>
        <p:spPr>
          <a:xfrm>
            <a:off x="665145" y="4639339"/>
            <a:ext cx="5321162" cy="439516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57907289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gaf111183c5_1_13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9850" y="731838"/>
            <a:ext cx="6511925" cy="3663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3" name="Google Shape;873;gaf111183c5_1_1391:notes"/>
          <p:cNvSpPr txBox="1">
            <a:spLocks noGrp="1"/>
          </p:cNvSpPr>
          <p:nvPr>
            <p:ph type="body" idx="1"/>
          </p:nvPr>
        </p:nvSpPr>
        <p:spPr>
          <a:xfrm>
            <a:off x="665145" y="4639339"/>
            <a:ext cx="5321162" cy="439516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74720544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gaf111183c5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4" name="Google Shape;434;gaf111183c5_1_0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29031375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gaf111183c5_1_13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9850" y="731838"/>
            <a:ext cx="6511925" cy="3663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3" name="Google Shape;873;gaf111183c5_1_1391:notes"/>
          <p:cNvSpPr txBox="1">
            <a:spLocks noGrp="1"/>
          </p:cNvSpPr>
          <p:nvPr>
            <p:ph type="body" idx="1"/>
          </p:nvPr>
        </p:nvSpPr>
        <p:spPr>
          <a:xfrm>
            <a:off x="665145" y="4639339"/>
            <a:ext cx="5321162" cy="439516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55926906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gaf111183c5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4" name="Google Shape;434;gaf111183c5_1_0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924686340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gaf111183c5_1_13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9850" y="731838"/>
            <a:ext cx="6511925" cy="3663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3" name="Google Shape;873;gaf111183c5_1_1391:notes"/>
          <p:cNvSpPr txBox="1">
            <a:spLocks noGrp="1"/>
          </p:cNvSpPr>
          <p:nvPr>
            <p:ph type="body" idx="1"/>
          </p:nvPr>
        </p:nvSpPr>
        <p:spPr>
          <a:xfrm>
            <a:off x="665145" y="4639339"/>
            <a:ext cx="5321162" cy="439516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68305539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gaf111183c5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4" name="Google Shape;434;gaf111183c5_1_0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671427865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gaf111183c5_1_13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3" name="Google Shape;873;gaf111183c5_1_139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9229141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ga04d9405f5_0_21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2" name="Google Shape;402;ga04d9405f5_0_2178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044450115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" name="Google Shape;560;gaf111183c5_1_4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1" name="Google Shape;561;gaf111183c5_1_469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ae7999f051_1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ae7999f051_1_34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" name="Google Shape;560;gaf111183c5_1_4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1" name="Google Shape;561;gaf111183c5_1_469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983020471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ae7999f051_1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ae7999f051_1_34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366455878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ae7999f051_1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ae7999f051_1_34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792277987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" name="Google Shape;560;gaf111183c5_1_4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1" name="Google Shape;561;gaf111183c5_1_469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393926666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ae7999f051_1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ae7999f051_1_34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868915037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ae7999f051_1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ae7999f051_1_34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4218590958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ae7999f051_1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ae7999f051_1_34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529528781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" name="Google Shape;560;gaf111183c5_1_4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1" name="Google Shape;561;gaf111183c5_1_469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423679203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ae7999f051_1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ae7999f051_1_34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833621976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" name="Google Shape;560;gaf111183c5_1_4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1" name="Google Shape;561;gaf111183c5_1_469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542740673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ae7999f051_1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ae7999f051_1_34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607349435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" name="Google Shape;560;gaf111183c5_1_4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1" name="Google Shape;561;gaf111183c5_1_469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4294029894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ae7999f051_1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ae7999f051_1_34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597726110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" name="Google Shape;560;gaf111183c5_1_4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1" name="Google Shape;561;gaf111183c5_1_469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173120098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ae7999f051_1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ae7999f051_1_34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4065246038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" name="Google Shape;560;gaf111183c5_1_4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1" name="Google Shape;561;gaf111183c5_1_469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341284428"/>
      </p:ext>
    </p:extLst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ae7999f051_1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ae7999f051_1_34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134630174"/>
      </p:ext>
    </p:extLst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" name="Google Shape;560;gaf111183c5_1_4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1" name="Google Shape;561;gaf111183c5_1_469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850523825"/>
      </p:ext>
    </p:extLst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ae7999f051_1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ae7999f051_1_34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383164884"/>
      </p:ext>
    </p:extLst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" name="Google Shape;560;gaf111183c5_1_4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1" name="Google Shape;561;gaf111183c5_1_469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1583805917"/>
      </p:ext>
    </p:extLst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ae7999f051_1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ae7999f051_1_34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730159917"/>
      </p:ext>
    </p:extLst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ae7999f051_1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696913"/>
            <a:ext cx="6194425" cy="34861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ae7999f051_1_34:notes"/>
          <p:cNvSpPr txBox="1">
            <a:spLocks noGrp="1"/>
          </p:cNvSpPr>
          <p:nvPr>
            <p:ph type="body" idx="1"/>
          </p:nvPr>
        </p:nvSpPr>
        <p:spPr>
          <a:xfrm>
            <a:off x="701040" y="4415790"/>
            <a:ext cx="5608320" cy="4183380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605452200"/>
      </p:ext>
    </p:extLst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ae7999f051_1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696913"/>
            <a:ext cx="6194425" cy="34861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ae7999f051_1_34:notes"/>
          <p:cNvSpPr txBox="1">
            <a:spLocks noGrp="1"/>
          </p:cNvSpPr>
          <p:nvPr>
            <p:ph type="body" idx="1"/>
          </p:nvPr>
        </p:nvSpPr>
        <p:spPr>
          <a:xfrm>
            <a:off x="701040" y="4415790"/>
            <a:ext cx="5608320" cy="4183380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762305538"/>
      </p:ext>
    </p:extLst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ga04d9405f5_0_21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2" name="Google Shape;402;ga04d9405f5_0_2178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584133361"/>
      </p:ext>
    </p:extLst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gaf111183c5_1_13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3" name="Google Shape;873;gaf111183c5_1_139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130027788"/>
      </p:ext>
    </p:extLst>
  </p:cSld>
  <p:clrMapOvr>
    <a:masterClrMapping/>
  </p:clrMapOvr>
</p:notes>
</file>

<file path=ppt/notesSlides/notesSlide9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gaf111183c5_1_13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3" name="Google Shape;873;gaf111183c5_1_139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652173456"/>
      </p:ext>
    </p:extLst>
  </p:cSld>
  <p:clrMapOvr>
    <a:masterClrMapping/>
  </p:clrMapOvr>
</p:notes>
</file>

<file path=ppt/notesSlides/notesSlide9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gaf111183c5_1_13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3" name="Google Shape;873;gaf111183c5_1_1391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151604569"/>
      </p:ext>
    </p:extLst>
  </p:cSld>
  <p:clrMapOvr>
    <a:masterClrMapping/>
  </p:clrMapOvr>
</p:notes>
</file>

<file path=ppt/notesSlides/notesSlide9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Google Shape;549;gaf111183c5_1_2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0" name="Google Shape;550;gaf111183c5_1_252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</p:cSld>
  <p:clrMapOvr>
    <a:masterClrMapping/>
  </p:clrMapOvr>
</p:notes>
</file>

<file path=ppt/notesSlides/notesSlide9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0" name="Google Shape;910;gaf111183c5_1_16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1" name="Google Shape;911;gaf111183c5_1_1652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3977290458"/>
      </p:ext>
    </p:extLst>
  </p:cSld>
  <p:clrMapOvr>
    <a:masterClrMapping/>
  </p:clrMapOvr>
</p:notes>
</file>

<file path=ppt/notesSlides/notesSlide10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ae7999f051_1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8287" cy="37242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ae7999f051_1_34:notes"/>
          <p:cNvSpPr txBox="1">
            <a:spLocks noGrp="1"/>
          </p:cNvSpPr>
          <p:nvPr>
            <p:ph type="body" idx="1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spcFirstLastPara="1" wrap="square" lIns="93162" tIns="93162" rIns="93162" bIns="93162" anchor="t" anchorCtr="0">
            <a:noAutofit/>
          </a:bodyPr>
          <a:lstStyle/>
          <a:p>
            <a:pPr marL="0" indent="0">
              <a:buNone/>
            </a:pPr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2770868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3.xml"/><Relationship Id="rId4" Type="http://schemas.openxmlformats.org/officeDocument/2006/relationships/hyperlink" Target="http://bit.ly/2TtBDfr" TargetMode="Externa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3"/>
          <p:cNvSpPr/>
          <p:nvPr/>
        </p:nvSpPr>
        <p:spPr>
          <a:xfrm>
            <a:off x="807990" y="1391867"/>
            <a:ext cx="3316736" cy="31160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4" name="Google Shape;24;p3"/>
          <p:cNvSpPr txBox="1">
            <a:spLocks noGrp="1"/>
          </p:cNvSpPr>
          <p:nvPr>
            <p:ph type="title"/>
          </p:nvPr>
        </p:nvSpPr>
        <p:spPr>
          <a:xfrm rot="-21855">
            <a:off x="9126449" y="6016205"/>
            <a:ext cx="5535470" cy="197684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300"/>
              <a:buNone/>
              <a:defRPr sz="11464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title" idx="2" hasCustomPrompt="1"/>
          </p:nvPr>
        </p:nvSpPr>
        <p:spPr>
          <a:xfrm rot="-21855">
            <a:off x="9126449" y="4078293"/>
            <a:ext cx="5535470" cy="197684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9pPr>
          </a:lstStyle>
          <a:p>
            <a:r>
              <a:t>xx%</a:t>
            </a:r>
          </a:p>
        </p:txBody>
      </p:sp>
      <p:sp>
        <p:nvSpPr>
          <p:cNvPr id="26" name="Google Shape;26;p3"/>
          <p:cNvSpPr txBox="1">
            <a:spLocks noGrp="1"/>
          </p:cNvSpPr>
          <p:nvPr>
            <p:ph type="subTitle" idx="1"/>
          </p:nvPr>
        </p:nvSpPr>
        <p:spPr>
          <a:xfrm rot="-22116">
            <a:off x="7651114" y="7714997"/>
            <a:ext cx="9075423" cy="197684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4799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9pPr>
          </a:lstStyle>
          <a:p>
            <a:endParaRPr/>
          </a:p>
        </p:txBody>
      </p:sp>
      <p:cxnSp>
        <p:nvCxnSpPr>
          <p:cNvPr id="27" name="Google Shape;27;p3"/>
          <p:cNvCxnSpPr/>
          <p:nvPr/>
        </p:nvCxnSpPr>
        <p:spPr>
          <a:xfrm>
            <a:off x="802735" y="-77000"/>
            <a:ext cx="0" cy="13803200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" name="Google Shape;28;p3"/>
          <p:cNvCxnSpPr>
            <a:cxnSpLocks/>
          </p:cNvCxnSpPr>
          <p:nvPr/>
        </p:nvCxnSpPr>
        <p:spPr>
          <a:xfrm>
            <a:off x="802735" y="4404483"/>
            <a:ext cx="3231417" cy="0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9" name="Google Shape;29;p3"/>
          <p:cNvCxnSpPr/>
          <p:nvPr/>
        </p:nvCxnSpPr>
        <p:spPr>
          <a:xfrm>
            <a:off x="777408" y="1456267"/>
            <a:ext cx="23748214" cy="0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0" name="Google Shape;30;p3"/>
          <p:cNvCxnSpPr>
            <a:cxnSpLocks/>
          </p:cNvCxnSpPr>
          <p:nvPr/>
        </p:nvCxnSpPr>
        <p:spPr>
          <a:xfrm>
            <a:off x="4034152" y="1444715"/>
            <a:ext cx="0" cy="3063152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1" name="Google Shape;31;p3"/>
          <p:cNvCxnSpPr/>
          <p:nvPr/>
        </p:nvCxnSpPr>
        <p:spPr>
          <a:xfrm>
            <a:off x="22742609" y="-753533"/>
            <a:ext cx="0" cy="13321600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2" name="Google Shape;32;p3"/>
          <p:cNvCxnSpPr/>
          <p:nvPr/>
        </p:nvCxnSpPr>
        <p:spPr>
          <a:xfrm>
            <a:off x="-843555" y="12568200"/>
            <a:ext cx="23697827" cy="0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3" name="Google Shape;33;p3"/>
          <p:cNvSpPr/>
          <p:nvPr/>
        </p:nvSpPr>
        <p:spPr>
          <a:xfrm>
            <a:off x="21833713" y="2813933"/>
            <a:ext cx="1747545" cy="1748000"/>
          </a:xfrm>
          <a:prstGeom prst="ellipse">
            <a:avLst/>
          </a:prstGeom>
          <a:solidFill>
            <a:schemeClr val="accent1"/>
          </a:solidFill>
          <a:ln w="215900">
            <a:solidFill>
              <a:schemeClr val="tx1"/>
            </a:solidFill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4" name="Google Shape;34;p3"/>
          <p:cNvSpPr/>
          <p:nvPr/>
        </p:nvSpPr>
        <p:spPr>
          <a:xfrm>
            <a:off x="21833713" y="5252501"/>
            <a:ext cx="1747545" cy="1748000"/>
          </a:xfrm>
          <a:prstGeom prst="ellipse">
            <a:avLst/>
          </a:prstGeom>
          <a:solidFill>
            <a:schemeClr val="accent1"/>
          </a:solidFill>
          <a:ln w="215900">
            <a:solidFill>
              <a:schemeClr val="tx1"/>
            </a:solidFill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5" name="Google Shape;35;p3"/>
          <p:cNvSpPr/>
          <p:nvPr/>
        </p:nvSpPr>
        <p:spPr>
          <a:xfrm>
            <a:off x="21833713" y="7691067"/>
            <a:ext cx="1747545" cy="1748000"/>
          </a:xfrm>
          <a:prstGeom prst="ellipse">
            <a:avLst/>
          </a:prstGeom>
          <a:solidFill>
            <a:schemeClr val="accent1"/>
          </a:solidFill>
          <a:ln w="215900">
            <a:solidFill>
              <a:schemeClr val="tx1"/>
            </a:solidFill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6" name="Google Shape;36;p3"/>
          <p:cNvSpPr/>
          <p:nvPr/>
        </p:nvSpPr>
        <p:spPr>
          <a:xfrm>
            <a:off x="21833713" y="10129635"/>
            <a:ext cx="1747545" cy="1748000"/>
          </a:xfrm>
          <a:prstGeom prst="ellipse">
            <a:avLst/>
          </a:prstGeom>
          <a:solidFill>
            <a:schemeClr val="accent1"/>
          </a:solidFill>
          <a:ln w="215900">
            <a:solidFill>
              <a:schemeClr val="tx1"/>
            </a:solidFill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7" name="Google Shape;37;p3"/>
          <p:cNvSpPr/>
          <p:nvPr/>
        </p:nvSpPr>
        <p:spPr>
          <a:xfrm>
            <a:off x="-802458" y="10618467"/>
            <a:ext cx="7516442" cy="770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4"/>
          <p:cNvSpPr/>
          <p:nvPr/>
        </p:nvSpPr>
        <p:spPr>
          <a:xfrm>
            <a:off x="22080982" y="-28200"/>
            <a:ext cx="2392177" cy="6951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0" name="Google Shape;40;p4"/>
          <p:cNvSpPr/>
          <p:nvPr/>
        </p:nvSpPr>
        <p:spPr>
          <a:xfrm>
            <a:off x="1438958" y="-412533"/>
            <a:ext cx="19200599" cy="3628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1" name="Google Shape;41;p4"/>
          <p:cNvSpPr txBox="1">
            <a:spLocks noGrp="1"/>
          </p:cNvSpPr>
          <p:nvPr>
            <p:ph type="body" idx="1"/>
          </p:nvPr>
        </p:nvSpPr>
        <p:spPr>
          <a:xfrm>
            <a:off x="1870446" y="3216267"/>
            <a:ext cx="17753775" cy="8068000"/>
          </a:xfrm>
          <a:prstGeom prst="rect">
            <a:avLst/>
          </a:prstGeom>
        </p:spPr>
        <p:txBody>
          <a:bodyPr spcFirstLastPara="1" wrap="square" lIns="0" tIns="182875" rIns="0" bIns="0" anchor="ctr" anchorCtr="0">
            <a:noAutofit/>
          </a:bodyPr>
          <a:lstStyle>
            <a:lvl1pPr marL="1218895" lvl="0" indent="-846455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AutoNum type="arabicPeriod"/>
              <a:defRPr>
                <a:solidFill>
                  <a:schemeClr val="dk1"/>
                </a:solidFill>
              </a:defRPr>
            </a:lvl1pPr>
            <a:lvl2pPr marL="2437790" lvl="1" indent="-846455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AutoNum type="alphaLcPeriod"/>
              <a:defRPr>
                <a:solidFill>
                  <a:schemeClr val="dk1"/>
                </a:solidFill>
              </a:defRPr>
            </a:lvl2pPr>
            <a:lvl3pPr marL="3656686" lvl="2" indent="-84645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uli"/>
              <a:buAutoNum type="romanLcPeriod"/>
              <a:defRPr>
                <a:solidFill>
                  <a:schemeClr val="dk1"/>
                </a:solidFill>
              </a:defRPr>
            </a:lvl3pPr>
            <a:lvl4pPr marL="4875581" lvl="3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uli"/>
              <a:buAutoNum type="arabicPeriod"/>
              <a:defRPr>
                <a:solidFill>
                  <a:schemeClr val="dk1"/>
                </a:solidFill>
              </a:defRPr>
            </a:lvl4pPr>
            <a:lvl5pPr marL="6094476" lvl="4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uli"/>
              <a:buAutoNum type="alphaLcPeriod"/>
              <a:defRPr>
                <a:solidFill>
                  <a:schemeClr val="dk1"/>
                </a:solidFill>
              </a:defRPr>
            </a:lvl5pPr>
            <a:lvl6pPr marL="7313371" lvl="5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uli"/>
              <a:buAutoNum type="romanLcPeriod"/>
              <a:defRPr>
                <a:solidFill>
                  <a:schemeClr val="dk1"/>
                </a:solidFill>
              </a:defRPr>
            </a:lvl6pPr>
            <a:lvl7pPr marL="8532266" lvl="6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uli"/>
              <a:buAutoNum type="arabicPeriod"/>
              <a:defRPr>
                <a:solidFill>
                  <a:schemeClr val="dk1"/>
                </a:solidFill>
              </a:defRPr>
            </a:lvl7pPr>
            <a:lvl8pPr marL="9751162" lvl="7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uli"/>
              <a:buAutoNum type="alphaLcPeriod"/>
              <a:defRPr>
                <a:solidFill>
                  <a:schemeClr val="dk1"/>
                </a:solidFill>
              </a:defRPr>
            </a:lvl8pPr>
            <a:lvl9pPr marL="10970057" lvl="8" indent="-846455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Font typeface="Muli"/>
              <a:buAutoNum type="romanLcPeriod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2" name="Google Shape;42;p4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cxnSp>
        <p:nvCxnSpPr>
          <p:cNvPr id="43" name="Google Shape;43;p4"/>
          <p:cNvCxnSpPr/>
          <p:nvPr/>
        </p:nvCxnSpPr>
        <p:spPr>
          <a:xfrm>
            <a:off x="651830" y="-28200"/>
            <a:ext cx="0" cy="13774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4" name="Google Shape;44;p4"/>
          <p:cNvSpPr/>
          <p:nvPr/>
        </p:nvSpPr>
        <p:spPr>
          <a:xfrm>
            <a:off x="22802994" y="7453267"/>
            <a:ext cx="1046927" cy="1047200"/>
          </a:xfrm>
          <a:prstGeom prst="ellipse">
            <a:avLst/>
          </a:prstGeom>
          <a:solidFill>
            <a:schemeClr val="accent1"/>
          </a:solidFill>
          <a:ln w="762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5" name="Google Shape;45;p4"/>
          <p:cNvSpPr/>
          <p:nvPr/>
        </p:nvSpPr>
        <p:spPr>
          <a:xfrm>
            <a:off x="22802994" y="9031171"/>
            <a:ext cx="1046927" cy="1047200"/>
          </a:xfrm>
          <a:prstGeom prst="ellipse">
            <a:avLst/>
          </a:prstGeom>
          <a:solidFill>
            <a:schemeClr val="accent1"/>
          </a:solidFill>
          <a:ln w="762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6" name="Google Shape;46;p4"/>
          <p:cNvSpPr/>
          <p:nvPr/>
        </p:nvSpPr>
        <p:spPr>
          <a:xfrm>
            <a:off x="22802994" y="10609075"/>
            <a:ext cx="1046927" cy="1047200"/>
          </a:xfrm>
          <a:prstGeom prst="ellipse">
            <a:avLst/>
          </a:prstGeom>
          <a:solidFill>
            <a:schemeClr val="accent1"/>
          </a:solidFill>
          <a:ln w="762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7" name="Google Shape;47;p4"/>
          <p:cNvSpPr/>
          <p:nvPr/>
        </p:nvSpPr>
        <p:spPr>
          <a:xfrm>
            <a:off x="22802994" y="12186979"/>
            <a:ext cx="1046927" cy="1047200"/>
          </a:xfrm>
          <a:prstGeom prst="ellipse">
            <a:avLst/>
          </a:prstGeom>
          <a:solidFill>
            <a:schemeClr val="accent1"/>
          </a:solidFill>
          <a:ln w="762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48" name="Google Shape;48;p4"/>
          <p:cNvCxnSpPr/>
          <p:nvPr/>
        </p:nvCxnSpPr>
        <p:spPr>
          <a:xfrm>
            <a:off x="22060920" y="-28200"/>
            <a:ext cx="0" cy="13774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9" name="Google Shape;49;p4"/>
          <p:cNvCxnSpPr/>
          <p:nvPr/>
        </p:nvCxnSpPr>
        <p:spPr>
          <a:xfrm>
            <a:off x="22080982" y="6922533"/>
            <a:ext cx="2556134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bg>
      <p:bgPr>
        <a:solidFill>
          <a:schemeClr val="accent3"/>
        </a:solidFill>
        <a:effectLst/>
      </p:bgPr>
    </p:bg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7"/>
          <p:cNvSpPr/>
          <p:nvPr/>
        </p:nvSpPr>
        <p:spPr>
          <a:xfrm>
            <a:off x="18214655" y="11070771"/>
            <a:ext cx="6323953" cy="2675229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7" name="Google Shape;67;p7"/>
          <p:cNvSpPr/>
          <p:nvPr/>
        </p:nvSpPr>
        <p:spPr>
          <a:xfrm>
            <a:off x="18308165" y="-40134"/>
            <a:ext cx="6275165" cy="10980273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6" name="Google Shape;66;p7"/>
          <p:cNvSpPr/>
          <p:nvPr/>
        </p:nvSpPr>
        <p:spPr>
          <a:xfrm>
            <a:off x="-155959" y="11014667"/>
            <a:ext cx="18370415" cy="273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8" name="Google Shape;68;p7"/>
          <p:cNvSpPr/>
          <p:nvPr/>
        </p:nvSpPr>
        <p:spPr>
          <a:xfrm>
            <a:off x="19290559" y="326368"/>
            <a:ext cx="4613998" cy="46152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9" name="Google Shape;69;p7"/>
          <p:cNvSpPr txBox="1">
            <a:spLocks noGrp="1"/>
          </p:cNvSpPr>
          <p:nvPr>
            <p:ph type="body" idx="1"/>
          </p:nvPr>
        </p:nvSpPr>
        <p:spPr>
          <a:xfrm>
            <a:off x="1870446" y="3423133"/>
            <a:ext cx="11521799" cy="81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0" name="Google Shape;70;p7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10229335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cxnSp>
        <p:nvCxnSpPr>
          <p:cNvPr id="72" name="Google Shape;72;p7"/>
          <p:cNvCxnSpPr/>
          <p:nvPr/>
        </p:nvCxnSpPr>
        <p:spPr>
          <a:xfrm>
            <a:off x="18276506" y="-40133"/>
            <a:ext cx="0" cy="13786400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3" name="Google Shape;73;p7"/>
          <p:cNvCxnSpPr/>
          <p:nvPr/>
        </p:nvCxnSpPr>
        <p:spPr>
          <a:xfrm rot="10800000">
            <a:off x="-155960" y="11014667"/>
            <a:ext cx="24689569" cy="0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4" name="Google Shape;74;p7"/>
          <p:cNvSpPr/>
          <p:nvPr/>
        </p:nvSpPr>
        <p:spPr>
          <a:xfrm>
            <a:off x="19290559" y="5670565"/>
            <a:ext cx="4613998" cy="46152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8"/>
          <p:cNvSpPr/>
          <p:nvPr/>
        </p:nvSpPr>
        <p:spPr>
          <a:xfrm>
            <a:off x="15430447" y="-443481"/>
            <a:ext cx="7766777" cy="245440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77" name="Google Shape;77;p8"/>
          <p:cNvSpPr/>
          <p:nvPr/>
        </p:nvSpPr>
        <p:spPr>
          <a:xfrm>
            <a:off x="-204747" y="11603467"/>
            <a:ext cx="8703333" cy="2454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78" name="Google Shape;78;p8"/>
          <p:cNvSpPr txBox="1">
            <a:spLocks noGrp="1"/>
          </p:cNvSpPr>
          <p:nvPr>
            <p:ph type="title"/>
          </p:nvPr>
        </p:nvSpPr>
        <p:spPr>
          <a:xfrm>
            <a:off x="9322905" y="1200400"/>
            <a:ext cx="12805464" cy="1090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7000"/>
              <a:buNone/>
              <a:defRPr sz="18662"/>
            </a:lvl1pPr>
            <a:lvl2pPr lvl="1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2pPr>
            <a:lvl3pPr lvl="2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3pPr>
            <a:lvl4pPr lvl="3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4pPr>
            <a:lvl5pPr lvl="4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5pPr>
            <a:lvl6pPr lvl="5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6pPr>
            <a:lvl7pPr lvl="6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7pPr>
            <a:lvl8pPr lvl="7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8pPr>
            <a:lvl9pPr lvl="8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9pPr>
          </a:lstStyle>
          <a:p>
            <a:endParaRPr/>
          </a:p>
        </p:txBody>
      </p:sp>
      <p:sp>
        <p:nvSpPr>
          <p:cNvPr id="79" name="Google Shape;79;p8"/>
          <p:cNvSpPr/>
          <p:nvPr/>
        </p:nvSpPr>
        <p:spPr>
          <a:xfrm>
            <a:off x="-230073" y="2090058"/>
            <a:ext cx="23401904" cy="9765142"/>
          </a:xfrm>
          <a:prstGeom prst="rect">
            <a:avLst/>
          </a:prstGeom>
          <a:solidFill>
            <a:schemeClr val="accent1"/>
          </a:solidFill>
          <a:ln w="2159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80" name="Google Shape;80;p8"/>
          <p:cNvCxnSpPr/>
          <p:nvPr/>
        </p:nvCxnSpPr>
        <p:spPr>
          <a:xfrm>
            <a:off x="23197411" y="-90867"/>
            <a:ext cx="0" cy="13994400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1" name="Google Shape;81;p8"/>
          <p:cNvCxnSpPr/>
          <p:nvPr/>
        </p:nvCxnSpPr>
        <p:spPr>
          <a:xfrm>
            <a:off x="8499786" y="11856533"/>
            <a:ext cx="0" cy="2276000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2" name="Google Shape;82;p8"/>
          <p:cNvCxnSpPr/>
          <p:nvPr/>
        </p:nvCxnSpPr>
        <p:spPr>
          <a:xfrm>
            <a:off x="15458707" y="-263667"/>
            <a:ext cx="0" cy="2276000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_23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3"/>
          <p:cNvSpPr/>
          <p:nvPr/>
        </p:nvSpPr>
        <p:spPr>
          <a:xfrm>
            <a:off x="1034403" y="4897647"/>
            <a:ext cx="20205278" cy="884848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06" name="Google Shape;106;p13"/>
          <p:cNvSpPr/>
          <p:nvPr/>
        </p:nvSpPr>
        <p:spPr>
          <a:xfrm>
            <a:off x="21261862" y="4699933"/>
            <a:ext cx="3199966" cy="90464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07" name="Google Shape;107;p13"/>
          <p:cNvSpPr/>
          <p:nvPr/>
        </p:nvSpPr>
        <p:spPr>
          <a:xfrm>
            <a:off x="16320882" y="-2130333"/>
            <a:ext cx="5568949" cy="55704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108" name="Google Shape;108;p13"/>
          <p:cNvCxnSpPr/>
          <p:nvPr/>
        </p:nvCxnSpPr>
        <p:spPr>
          <a:xfrm>
            <a:off x="1058124" y="-28200"/>
            <a:ext cx="0" cy="13774400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9" name="Google Shape;109;p13"/>
          <p:cNvCxnSpPr/>
          <p:nvPr/>
        </p:nvCxnSpPr>
        <p:spPr>
          <a:xfrm>
            <a:off x="1081851" y="4779700"/>
            <a:ext cx="23380310" cy="0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0" name="Google Shape;110;p13"/>
          <p:cNvCxnSpPr/>
          <p:nvPr/>
        </p:nvCxnSpPr>
        <p:spPr>
          <a:xfrm>
            <a:off x="21323712" y="4798133"/>
            <a:ext cx="0" cy="8948000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12" name="Google Shape;112;p13"/>
          <p:cNvSpPr txBox="1">
            <a:spLocks noGrp="1"/>
          </p:cNvSpPr>
          <p:nvPr>
            <p:ph type="title"/>
          </p:nvPr>
        </p:nvSpPr>
        <p:spPr>
          <a:xfrm>
            <a:off x="1973424" y="7806160"/>
            <a:ext cx="6516703" cy="129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1pPr>
            <a:lvl2pPr lvl="1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2pPr>
            <a:lvl3pPr lvl="2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3pPr>
            <a:lvl4pPr lvl="3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4pPr>
            <a:lvl5pPr lvl="4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5pPr>
            <a:lvl6pPr lvl="5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6pPr>
            <a:lvl7pPr lvl="6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7pPr>
            <a:lvl8pPr lvl="7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8pPr>
            <a:lvl9pPr lvl="8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9pPr>
          </a:lstStyle>
          <a:p>
            <a:endParaRPr/>
          </a:p>
        </p:txBody>
      </p:sp>
      <p:sp>
        <p:nvSpPr>
          <p:cNvPr id="113" name="Google Shape;113;p13"/>
          <p:cNvSpPr txBox="1">
            <a:spLocks noGrp="1"/>
          </p:cNvSpPr>
          <p:nvPr>
            <p:ph type="subTitle" idx="1"/>
          </p:nvPr>
        </p:nvSpPr>
        <p:spPr>
          <a:xfrm>
            <a:off x="1973420" y="8891013"/>
            <a:ext cx="5330611" cy="18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3732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4" name="Google Shape;114;p13"/>
          <p:cNvSpPr txBox="1">
            <a:spLocks noGrp="1"/>
          </p:cNvSpPr>
          <p:nvPr>
            <p:ph type="title" idx="2"/>
          </p:nvPr>
        </p:nvSpPr>
        <p:spPr>
          <a:xfrm>
            <a:off x="13449758" y="7806160"/>
            <a:ext cx="6516703" cy="129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1pPr>
            <a:lvl2pPr lvl="1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2pPr>
            <a:lvl3pPr lvl="2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3pPr>
            <a:lvl4pPr lvl="3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4pPr>
            <a:lvl5pPr lvl="4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5pPr>
            <a:lvl6pPr lvl="5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6pPr>
            <a:lvl7pPr lvl="6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7pPr>
            <a:lvl8pPr lvl="7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8pPr>
            <a:lvl9pPr lvl="8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9pPr>
          </a:lstStyle>
          <a:p>
            <a:endParaRPr/>
          </a:p>
        </p:txBody>
      </p:sp>
      <p:sp>
        <p:nvSpPr>
          <p:cNvPr id="115" name="Google Shape;115;p13"/>
          <p:cNvSpPr txBox="1">
            <a:spLocks noGrp="1"/>
          </p:cNvSpPr>
          <p:nvPr>
            <p:ph type="subTitle" idx="3"/>
          </p:nvPr>
        </p:nvSpPr>
        <p:spPr>
          <a:xfrm>
            <a:off x="13449763" y="8891013"/>
            <a:ext cx="5330611" cy="18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3732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6" name="Google Shape;116;p13"/>
          <p:cNvSpPr txBox="1">
            <a:spLocks noGrp="1"/>
          </p:cNvSpPr>
          <p:nvPr>
            <p:ph type="title" idx="4"/>
          </p:nvPr>
        </p:nvSpPr>
        <p:spPr>
          <a:xfrm>
            <a:off x="7713740" y="7806160"/>
            <a:ext cx="6516703" cy="129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1pPr>
            <a:lvl2pPr lvl="1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2pPr>
            <a:lvl3pPr lvl="2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3pPr>
            <a:lvl4pPr lvl="3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4pPr>
            <a:lvl5pPr lvl="4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5pPr>
            <a:lvl6pPr lvl="5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6pPr>
            <a:lvl7pPr lvl="6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7pPr>
            <a:lvl8pPr lvl="7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8pPr>
            <a:lvl9pPr lvl="8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9pPr>
          </a:lstStyle>
          <a:p>
            <a:endParaRPr/>
          </a:p>
        </p:txBody>
      </p:sp>
      <p:sp>
        <p:nvSpPr>
          <p:cNvPr id="117" name="Google Shape;117;p13"/>
          <p:cNvSpPr txBox="1">
            <a:spLocks noGrp="1"/>
          </p:cNvSpPr>
          <p:nvPr>
            <p:ph type="subTitle" idx="5"/>
          </p:nvPr>
        </p:nvSpPr>
        <p:spPr>
          <a:xfrm>
            <a:off x="7713722" y="8891013"/>
            <a:ext cx="5330611" cy="18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3732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8" name="Google Shape;118;p13"/>
          <p:cNvSpPr txBox="1">
            <a:spLocks noGrp="1"/>
          </p:cNvSpPr>
          <p:nvPr>
            <p:ph type="title" idx="6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119" name="Google Shape;119;p13"/>
          <p:cNvSpPr txBox="1">
            <a:spLocks noGrp="1"/>
          </p:cNvSpPr>
          <p:nvPr>
            <p:ph type="title" idx="7" hasCustomPrompt="1"/>
          </p:nvPr>
        </p:nvSpPr>
        <p:spPr>
          <a:xfrm>
            <a:off x="1973425" y="6841803"/>
            <a:ext cx="3478294" cy="134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9pPr>
          </a:lstStyle>
          <a:p>
            <a:r>
              <a:t>xx%</a:t>
            </a:r>
          </a:p>
        </p:txBody>
      </p:sp>
      <p:sp>
        <p:nvSpPr>
          <p:cNvPr id="120" name="Google Shape;120;p13"/>
          <p:cNvSpPr txBox="1">
            <a:spLocks noGrp="1"/>
          </p:cNvSpPr>
          <p:nvPr>
            <p:ph type="title" idx="8" hasCustomPrompt="1"/>
          </p:nvPr>
        </p:nvSpPr>
        <p:spPr>
          <a:xfrm>
            <a:off x="7713740" y="6841803"/>
            <a:ext cx="3478294" cy="134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9pPr>
          </a:lstStyle>
          <a:p>
            <a:r>
              <a:t>xx%</a:t>
            </a:r>
          </a:p>
        </p:txBody>
      </p:sp>
      <p:sp>
        <p:nvSpPr>
          <p:cNvPr id="121" name="Google Shape;121;p13"/>
          <p:cNvSpPr txBox="1">
            <a:spLocks noGrp="1"/>
          </p:cNvSpPr>
          <p:nvPr>
            <p:ph type="title" idx="9" hasCustomPrompt="1"/>
          </p:nvPr>
        </p:nvSpPr>
        <p:spPr>
          <a:xfrm>
            <a:off x="13449758" y="6841803"/>
            <a:ext cx="3478294" cy="134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_1"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5"/>
          <p:cNvSpPr/>
          <p:nvPr/>
        </p:nvSpPr>
        <p:spPr>
          <a:xfrm>
            <a:off x="783396" y="9878533"/>
            <a:ext cx="5615337" cy="417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30" name="Google Shape;130;p15"/>
          <p:cNvSpPr txBox="1">
            <a:spLocks noGrp="1"/>
          </p:cNvSpPr>
          <p:nvPr>
            <p:ph type="title"/>
          </p:nvPr>
        </p:nvSpPr>
        <p:spPr>
          <a:xfrm>
            <a:off x="8256250" y="9164280"/>
            <a:ext cx="7865151" cy="333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/>
            </a:lvl1pPr>
            <a:lvl2pPr lvl="1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2pPr>
            <a:lvl3pPr lvl="2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3pPr>
            <a:lvl4pPr lvl="3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4pPr>
            <a:lvl5pPr lvl="4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5pPr>
            <a:lvl6pPr lvl="5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6pPr>
            <a:lvl7pPr lvl="6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7pPr>
            <a:lvl8pPr lvl="7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8pPr>
            <a:lvl9pPr lvl="8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9pPr>
          </a:lstStyle>
          <a:p>
            <a:endParaRPr/>
          </a:p>
        </p:txBody>
      </p:sp>
      <p:sp>
        <p:nvSpPr>
          <p:cNvPr id="131" name="Google Shape;131;p15"/>
          <p:cNvSpPr txBox="1">
            <a:spLocks noGrp="1"/>
          </p:cNvSpPr>
          <p:nvPr>
            <p:ph type="subTitle" idx="1"/>
          </p:nvPr>
        </p:nvSpPr>
        <p:spPr>
          <a:xfrm>
            <a:off x="4101332" y="4312133"/>
            <a:ext cx="16174987" cy="576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6398" b="1">
                <a:solidFill>
                  <a:schemeClr val="dk1"/>
                </a:solidFill>
              </a:defRPr>
            </a:lvl1pPr>
            <a:lvl2pPr lvl="1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2pPr>
            <a:lvl3pPr lvl="2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3pPr>
            <a:lvl4pPr lvl="3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4pPr>
            <a:lvl5pPr lvl="4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5pPr>
            <a:lvl6pPr lvl="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6pPr>
            <a:lvl7pPr lvl="6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7pPr>
            <a:lvl8pPr lvl="7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8pPr>
            <a:lvl9pPr lvl="8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cxnSp>
        <p:nvCxnSpPr>
          <p:cNvPr id="132" name="Google Shape;132;p15"/>
          <p:cNvCxnSpPr/>
          <p:nvPr/>
        </p:nvCxnSpPr>
        <p:spPr>
          <a:xfrm>
            <a:off x="-128633" y="2190533"/>
            <a:ext cx="22162227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3" name="Google Shape;133;p15"/>
          <p:cNvCxnSpPr/>
          <p:nvPr/>
        </p:nvCxnSpPr>
        <p:spPr>
          <a:xfrm rot="10800000" flipH="1">
            <a:off x="2325461" y="11473800"/>
            <a:ext cx="22263801" cy="27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4" name="Google Shape;134;p15"/>
          <p:cNvCxnSpPr/>
          <p:nvPr/>
        </p:nvCxnSpPr>
        <p:spPr>
          <a:xfrm rot="10800000">
            <a:off x="2343390" y="2140000"/>
            <a:ext cx="0" cy="11684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5" name="Google Shape;135;p15"/>
          <p:cNvCxnSpPr/>
          <p:nvPr/>
        </p:nvCxnSpPr>
        <p:spPr>
          <a:xfrm rot="10800000">
            <a:off x="22108774" y="-1126557"/>
            <a:ext cx="0" cy="12728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36" name="Google Shape;136;p15"/>
          <p:cNvSpPr/>
          <p:nvPr/>
        </p:nvSpPr>
        <p:spPr>
          <a:xfrm>
            <a:off x="21097504" y="1095800"/>
            <a:ext cx="2472156" cy="6124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37" name="Google Shape;137;p15"/>
          <p:cNvSpPr/>
          <p:nvPr/>
        </p:nvSpPr>
        <p:spPr>
          <a:xfrm>
            <a:off x="-1953825" y="-2602933"/>
            <a:ext cx="8121085" cy="81232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1">
  <p:cSld name="CUSTOM_4"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17"/>
          <p:cNvSpPr/>
          <p:nvPr/>
        </p:nvSpPr>
        <p:spPr>
          <a:xfrm>
            <a:off x="459980" y="6085159"/>
            <a:ext cx="4538527" cy="4427651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3" name="Google Shape;153;p17"/>
          <p:cNvSpPr/>
          <p:nvPr/>
        </p:nvSpPr>
        <p:spPr>
          <a:xfrm rot="5400000">
            <a:off x="17616864" y="4491911"/>
            <a:ext cx="11368000" cy="2384179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4" name="Google Shape;154;p17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155" name="Google Shape;155;p17"/>
          <p:cNvSpPr txBox="1">
            <a:spLocks noGrp="1"/>
          </p:cNvSpPr>
          <p:nvPr>
            <p:ph type="title" idx="2"/>
          </p:nvPr>
        </p:nvSpPr>
        <p:spPr>
          <a:xfrm>
            <a:off x="4032056" y="7460867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56" name="Google Shape;156;p17"/>
          <p:cNvSpPr txBox="1">
            <a:spLocks noGrp="1"/>
          </p:cNvSpPr>
          <p:nvPr>
            <p:ph type="subTitle" idx="1"/>
          </p:nvPr>
        </p:nvSpPr>
        <p:spPr>
          <a:xfrm>
            <a:off x="4386764" y="90955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7" name="Google Shape;157;p17"/>
          <p:cNvSpPr txBox="1">
            <a:spLocks noGrp="1"/>
          </p:cNvSpPr>
          <p:nvPr>
            <p:ph type="title" idx="3"/>
          </p:nvPr>
        </p:nvSpPr>
        <p:spPr>
          <a:xfrm>
            <a:off x="14144009" y="7460533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58" name="Google Shape;158;p17"/>
          <p:cNvSpPr txBox="1">
            <a:spLocks noGrp="1"/>
          </p:cNvSpPr>
          <p:nvPr>
            <p:ph type="subTitle" idx="4"/>
          </p:nvPr>
        </p:nvSpPr>
        <p:spPr>
          <a:xfrm>
            <a:off x="14498717" y="90955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9" name="Google Shape;159;p17"/>
          <p:cNvSpPr txBox="1">
            <a:spLocks noGrp="1"/>
          </p:cNvSpPr>
          <p:nvPr>
            <p:ph type="title" idx="5"/>
          </p:nvPr>
        </p:nvSpPr>
        <p:spPr>
          <a:xfrm>
            <a:off x="4032056" y="3600067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60" name="Google Shape;160;p17"/>
          <p:cNvSpPr txBox="1">
            <a:spLocks noGrp="1"/>
          </p:cNvSpPr>
          <p:nvPr>
            <p:ph type="subTitle" idx="6"/>
          </p:nvPr>
        </p:nvSpPr>
        <p:spPr>
          <a:xfrm>
            <a:off x="4386764" y="52347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61" name="Google Shape;161;p17"/>
          <p:cNvSpPr txBox="1">
            <a:spLocks noGrp="1"/>
          </p:cNvSpPr>
          <p:nvPr>
            <p:ph type="title" idx="7"/>
          </p:nvPr>
        </p:nvSpPr>
        <p:spPr>
          <a:xfrm>
            <a:off x="14144009" y="3599733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62" name="Google Shape;162;p17"/>
          <p:cNvSpPr txBox="1">
            <a:spLocks noGrp="1"/>
          </p:cNvSpPr>
          <p:nvPr>
            <p:ph type="subTitle" idx="8"/>
          </p:nvPr>
        </p:nvSpPr>
        <p:spPr>
          <a:xfrm>
            <a:off x="14498717" y="52347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63" name="Google Shape;163;p17"/>
          <p:cNvSpPr/>
          <p:nvPr/>
        </p:nvSpPr>
        <p:spPr>
          <a:xfrm>
            <a:off x="-411026" y="11501000"/>
            <a:ext cx="24899114" cy="2384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164" name="Google Shape;164;p17"/>
          <p:cNvCxnSpPr/>
          <p:nvPr/>
        </p:nvCxnSpPr>
        <p:spPr>
          <a:xfrm>
            <a:off x="-461813" y="11473800"/>
            <a:ext cx="25051075" cy="0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65" name="Google Shape;165;p17"/>
          <p:cNvCxnSpPr/>
          <p:nvPr/>
        </p:nvCxnSpPr>
        <p:spPr>
          <a:xfrm rot="10800000">
            <a:off x="-411026" y="11381600"/>
            <a:ext cx="0" cy="2443200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66" name="Google Shape;166;p17"/>
          <p:cNvCxnSpPr/>
          <p:nvPr/>
        </p:nvCxnSpPr>
        <p:spPr>
          <a:xfrm rot="10800000">
            <a:off x="22108774" y="-1191871"/>
            <a:ext cx="0" cy="12728800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7" name="Google Shape;152;p17">
            <a:extLst>
              <a:ext uri="{FF2B5EF4-FFF2-40B4-BE49-F238E27FC236}">
                <a16:creationId xmlns:a16="http://schemas.microsoft.com/office/drawing/2014/main" id="{57A32845-3514-4FA9-8B95-37BDC48E47D5}"/>
              </a:ext>
            </a:extLst>
          </p:cNvPr>
          <p:cNvSpPr/>
          <p:nvPr userDrawn="1"/>
        </p:nvSpPr>
        <p:spPr>
          <a:xfrm>
            <a:off x="459980" y="1431236"/>
            <a:ext cx="4538527" cy="4427651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18" name="Google Shape;166;p17">
            <a:extLst>
              <a:ext uri="{FF2B5EF4-FFF2-40B4-BE49-F238E27FC236}">
                <a16:creationId xmlns:a16="http://schemas.microsoft.com/office/drawing/2014/main" id="{F39520EC-AC14-4CAC-A239-CAE8DA2F7E3D}"/>
              </a:ext>
            </a:extLst>
          </p:cNvPr>
          <p:cNvCxnSpPr/>
          <p:nvPr userDrawn="1"/>
        </p:nvCxnSpPr>
        <p:spPr>
          <a:xfrm rot="10800000">
            <a:off x="5556705" y="-1227800"/>
            <a:ext cx="0" cy="12728800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3">
  <p:cSld name="Title and two columns 3">
    <p:bg>
      <p:bgPr>
        <a:solidFill>
          <a:schemeClr val="accent3"/>
        </a:solidFill>
        <a:effectLst/>
      </p:bgPr>
    </p:bg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30"/>
          <p:cNvSpPr/>
          <p:nvPr/>
        </p:nvSpPr>
        <p:spPr>
          <a:xfrm>
            <a:off x="-129031" y="12945337"/>
            <a:ext cx="23433167" cy="78793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7" name="Google Shape;304;p30">
            <a:extLst>
              <a:ext uri="{FF2B5EF4-FFF2-40B4-BE49-F238E27FC236}">
                <a16:creationId xmlns:a16="http://schemas.microsoft.com/office/drawing/2014/main" id="{8B2AD5A2-D164-42DB-9AFB-4A9803B04347}"/>
              </a:ext>
            </a:extLst>
          </p:cNvPr>
          <p:cNvSpPr/>
          <p:nvPr userDrawn="1"/>
        </p:nvSpPr>
        <p:spPr>
          <a:xfrm>
            <a:off x="23325263" y="12971838"/>
            <a:ext cx="1171949" cy="78793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99" name="Google Shape;299;p30"/>
          <p:cNvSpPr txBox="1">
            <a:spLocks noGrp="1"/>
          </p:cNvSpPr>
          <p:nvPr>
            <p:ph type="body" idx="1"/>
          </p:nvPr>
        </p:nvSpPr>
        <p:spPr>
          <a:xfrm>
            <a:off x="6659391" y="5012467"/>
            <a:ext cx="6160795" cy="66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2437790" lvl="1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3656686" lvl="2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4875581" lvl="3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6094476" lvl="4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7313371" lvl="5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8532266" lvl="6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9751162" lvl="7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10970057" lvl="8" indent="-846455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  <p:sp>
        <p:nvSpPr>
          <p:cNvPr id="300" name="Google Shape;300;p30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15964641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301" name="Google Shape;301;p30"/>
          <p:cNvSpPr txBox="1">
            <a:spLocks noGrp="1"/>
          </p:cNvSpPr>
          <p:nvPr>
            <p:ph type="body" idx="2"/>
          </p:nvPr>
        </p:nvSpPr>
        <p:spPr>
          <a:xfrm>
            <a:off x="13681890" y="5012467"/>
            <a:ext cx="6160795" cy="66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2437790" lvl="1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3656686" lvl="2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4875581" lvl="3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6094476" lvl="4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7313371" lvl="5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8532266" lvl="6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9751162" lvl="7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10970057" lvl="8" indent="-846455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  <p:sp>
        <p:nvSpPr>
          <p:cNvPr id="302" name="Google Shape;302;p30"/>
          <p:cNvSpPr txBox="1">
            <a:spLocks noGrp="1"/>
          </p:cNvSpPr>
          <p:nvPr>
            <p:ph type="subTitle" idx="3"/>
          </p:nvPr>
        </p:nvSpPr>
        <p:spPr>
          <a:xfrm>
            <a:off x="7036988" y="4252733"/>
            <a:ext cx="6000837" cy="162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 b="1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lvl="1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lvl="2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lvl="3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lvl="4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lvl="5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lvl="6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lvl="7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lvl="8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endParaRPr/>
          </a:p>
        </p:txBody>
      </p:sp>
      <p:sp>
        <p:nvSpPr>
          <p:cNvPr id="303" name="Google Shape;303;p30"/>
          <p:cNvSpPr txBox="1">
            <a:spLocks noGrp="1"/>
          </p:cNvSpPr>
          <p:nvPr>
            <p:ph type="subTitle" idx="4"/>
          </p:nvPr>
        </p:nvSpPr>
        <p:spPr>
          <a:xfrm>
            <a:off x="13952040" y="4252733"/>
            <a:ext cx="6000837" cy="162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 b="1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lvl="1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lvl="2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lvl="3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lvl="4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lvl="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lvl="6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lvl="7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lvl="8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endParaRPr/>
          </a:p>
        </p:txBody>
      </p:sp>
      <p:sp>
        <p:nvSpPr>
          <p:cNvPr id="304" name="Google Shape;304;p30"/>
          <p:cNvSpPr/>
          <p:nvPr/>
        </p:nvSpPr>
        <p:spPr>
          <a:xfrm>
            <a:off x="23332781" y="-28200"/>
            <a:ext cx="1140376" cy="695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307" name="Google Shape;307;p30"/>
          <p:cNvCxnSpPr/>
          <p:nvPr/>
        </p:nvCxnSpPr>
        <p:spPr>
          <a:xfrm>
            <a:off x="23332781" y="-28200"/>
            <a:ext cx="0" cy="13774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08" name="Google Shape;308;p30"/>
          <p:cNvCxnSpPr/>
          <p:nvPr/>
        </p:nvCxnSpPr>
        <p:spPr>
          <a:xfrm>
            <a:off x="23299106" y="6922533"/>
            <a:ext cx="2556134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11" name="Google Shape;311;p30"/>
          <p:cNvCxnSpPr>
            <a:cxnSpLocks/>
          </p:cNvCxnSpPr>
          <p:nvPr/>
        </p:nvCxnSpPr>
        <p:spPr>
          <a:xfrm flipH="1">
            <a:off x="-129033" y="12945801"/>
            <a:ext cx="24930642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187636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1">
  <p:cSld name="Numbers and text 1"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22"/>
          <p:cNvSpPr/>
          <p:nvPr/>
        </p:nvSpPr>
        <p:spPr>
          <a:xfrm>
            <a:off x="22650900" y="-1096600"/>
            <a:ext cx="1724279" cy="185193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25" name="Google Shape;225;p22"/>
          <p:cNvSpPr/>
          <p:nvPr/>
        </p:nvSpPr>
        <p:spPr>
          <a:xfrm flipH="1">
            <a:off x="6089013" y="12920590"/>
            <a:ext cx="18494315" cy="9781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227" name="Google Shape;227;p22"/>
          <p:cNvCxnSpPr/>
          <p:nvPr/>
        </p:nvCxnSpPr>
        <p:spPr>
          <a:xfrm>
            <a:off x="6150864" y="12976680"/>
            <a:ext cx="0" cy="1789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28" name="Google Shape;228;p22"/>
          <p:cNvCxnSpPr/>
          <p:nvPr/>
        </p:nvCxnSpPr>
        <p:spPr>
          <a:xfrm>
            <a:off x="-106239" y="12970896"/>
            <a:ext cx="2468956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29" name="Google Shape;229;p22"/>
          <p:cNvSpPr/>
          <p:nvPr/>
        </p:nvSpPr>
        <p:spPr>
          <a:xfrm rot="10800000" flipH="1">
            <a:off x="-314385" y="-24799"/>
            <a:ext cx="18432466" cy="795056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231" name="Google Shape;231;p22"/>
          <p:cNvCxnSpPr>
            <a:cxnSpLocks/>
          </p:cNvCxnSpPr>
          <p:nvPr/>
        </p:nvCxnSpPr>
        <p:spPr>
          <a:xfrm rot="10800000">
            <a:off x="18118081" y="-954117"/>
            <a:ext cx="0" cy="1789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32" name="Google Shape;232;p22"/>
          <p:cNvCxnSpPr/>
          <p:nvPr/>
        </p:nvCxnSpPr>
        <p:spPr>
          <a:xfrm rot="10800000">
            <a:off x="-314385" y="795411"/>
            <a:ext cx="2468956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34" name="Google Shape;234;p22"/>
          <p:cNvSpPr txBox="1">
            <a:spLocks noGrp="1"/>
          </p:cNvSpPr>
          <p:nvPr>
            <p:ph type="title" hasCustomPrompt="1"/>
          </p:nvPr>
        </p:nvSpPr>
        <p:spPr>
          <a:xfrm>
            <a:off x="2736487" y="2340067"/>
            <a:ext cx="6301559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1333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r>
              <a:t>xx%</a:t>
            </a:r>
          </a:p>
        </p:txBody>
      </p:sp>
      <p:sp>
        <p:nvSpPr>
          <p:cNvPr id="235" name="Google Shape;235;p22"/>
          <p:cNvSpPr txBox="1">
            <a:spLocks noGrp="1"/>
          </p:cNvSpPr>
          <p:nvPr>
            <p:ph type="body" idx="1"/>
          </p:nvPr>
        </p:nvSpPr>
        <p:spPr>
          <a:xfrm>
            <a:off x="2736487" y="7262933"/>
            <a:ext cx="6301559" cy="23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36" name="Google Shape;236;p22"/>
          <p:cNvSpPr txBox="1">
            <a:spLocks noGrp="1"/>
          </p:cNvSpPr>
          <p:nvPr>
            <p:ph type="title" idx="2" hasCustomPrompt="1"/>
          </p:nvPr>
        </p:nvSpPr>
        <p:spPr>
          <a:xfrm>
            <a:off x="9038046" y="2340067"/>
            <a:ext cx="6301559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1333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r>
              <a:t>xx%</a:t>
            </a:r>
          </a:p>
        </p:txBody>
      </p:sp>
      <p:sp>
        <p:nvSpPr>
          <p:cNvPr id="237" name="Google Shape;237;p22"/>
          <p:cNvSpPr txBox="1">
            <a:spLocks noGrp="1"/>
          </p:cNvSpPr>
          <p:nvPr>
            <p:ph type="body" idx="3"/>
          </p:nvPr>
        </p:nvSpPr>
        <p:spPr>
          <a:xfrm>
            <a:off x="9038046" y="7262933"/>
            <a:ext cx="6301559" cy="23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38" name="Google Shape;238;p22"/>
          <p:cNvSpPr txBox="1">
            <a:spLocks noGrp="1"/>
          </p:cNvSpPr>
          <p:nvPr>
            <p:ph type="title" idx="4" hasCustomPrompt="1"/>
          </p:nvPr>
        </p:nvSpPr>
        <p:spPr>
          <a:xfrm>
            <a:off x="15339604" y="2340067"/>
            <a:ext cx="6301559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1333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r>
              <a:t>xx%</a:t>
            </a:r>
          </a:p>
        </p:txBody>
      </p:sp>
      <p:sp>
        <p:nvSpPr>
          <p:cNvPr id="239" name="Google Shape;239;p22"/>
          <p:cNvSpPr txBox="1">
            <a:spLocks noGrp="1"/>
          </p:cNvSpPr>
          <p:nvPr>
            <p:ph type="body" idx="5"/>
          </p:nvPr>
        </p:nvSpPr>
        <p:spPr>
          <a:xfrm>
            <a:off x="15339604" y="7262933"/>
            <a:ext cx="6301559" cy="23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cxnSp>
        <p:nvCxnSpPr>
          <p:cNvPr id="15" name="Google Shape;231;p22">
            <a:extLst>
              <a:ext uri="{FF2B5EF4-FFF2-40B4-BE49-F238E27FC236}">
                <a16:creationId xmlns:a16="http://schemas.microsoft.com/office/drawing/2014/main" id="{D4AF42DF-6FA6-4184-AA04-3FC941395B8C}"/>
              </a:ext>
            </a:extLst>
          </p:cNvPr>
          <p:cNvCxnSpPr>
            <a:cxnSpLocks/>
          </p:cNvCxnSpPr>
          <p:nvPr userDrawn="1"/>
        </p:nvCxnSpPr>
        <p:spPr>
          <a:xfrm rot="10800000">
            <a:off x="22607352" y="-1010725"/>
            <a:ext cx="0" cy="1789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1016427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3"/>
          <p:cNvSpPr/>
          <p:nvPr/>
        </p:nvSpPr>
        <p:spPr>
          <a:xfrm>
            <a:off x="807990" y="1391867"/>
            <a:ext cx="3316736" cy="31160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4" name="Google Shape;24;p3"/>
          <p:cNvSpPr txBox="1">
            <a:spLocks noGrp="1"/>
          </p:cNvSpPr>
          <p:nvPr>
            <p:ph type="title"/>
          </p:nvPr>
        </p:nvSpPr>
        <p:spPr>
          <a:xfrm rot="-21855">
            <a:off x="9126449" y="6016205"/>
            <a:ext cx="5535470" cy="197684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300"/>
              <a:buNone/>
              <a:defRPr sz="11464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title" idx="2" hasCustomPrompt="1"/>
          </p:nvPr>
        </p:nvSpPr>
        <p:spPr>
          <a:xfrm rot="-21855">
            <a:off x="9126449" y="4078293"/>
            <a:ext cx="5535470" cy="197684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9pPr>
          </a:lstStyle>
          <a:p>
            <a:r>
              <a:t>xx%</a:t>
            </a:r>
          </a:p>
        </p:txBody>
      </p:sp>
      <p:sp>
        <p:nvSpPr>
          <p:cNvPr id="26" name="Google Shape;26;p3"/>
          <p:cNvSpPr txBox="1">
            <a:spLocks noGrp="1"/>
          </p:cNvSpPr>
          <p:nvPr>
            <p:ph type="subTitle" idx="1"/>
          </p:nvPr>
        </p:nvSpPr>
        <p:spPr>
          <a:xfrm rot="-22116">
            <a:off x="7651114" y="7714997"/>
            <a:ext cx="9075423" cy="197684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4799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9pPr>
          </a:lstStyle>
          <a:p>
            <a:endParaRPr/>
          </a:p>
        </p:txBody>
      </p:sp>
      <p:cxnSp>
        <p:nvCxnSpPr>
          <p:cNvPr id="27" name="Google Shape;27;p3"/>
          <p:cNvCxnSpPr/>
          <p:nvPr/>
        </p:nvCxnSpPr>
        <p:spPr>
          <a:xfrm>
            <a:off x="802735" y="-77000"/>
            <a:ext cx="0" cy="13803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" name="Google Shape;28;p3"/>
          <p:cNvCxnSpPr/>
          <p:nvPr/>
        </p:nvCxnSpPr>
        <p:spPr>
          <a:xfrm>
            <a:off x="802735" y="4442077"/>
            <a:ext cx="3316736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9" name="Google Shape;29;p3"/>
          <p:cNvCxnSpPr/>
          <p:nvPr/>
        </p:nvCxnSpPr>
        <p:spPr>
          <a:xfrm>
            <a:off x="777408" y="1456267"/>
            <a:ext cx="23748214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0" name="Google Shape;30;p3"/>
          <p:cNvCxnSpPr/>
          <p:nvPr/>
        </p:nvCxnSpPr>
        <p:spPr>
          <a:xfrm>
            <a:off x="4049079" y="1444715"/>
            <a:ext cx="0" cy="31160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1" name="Google Shape;31;p3"/>
          <p:cNvCxnSpPr/>
          <p:nvPr/>
        </p:nvCxnSpPr>
        <p:spPr>
          <a:xfrm>
            <a:off x="22742609" y="-753533"/>
            <a:ext cx="0" cy="13321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2" name="Google Shape;32;p3"/>
          <p:cNvCxnSpPr/>
          <p:nvPr/>
        </p:nvCxnSpPr>
        <p:spPr>
          <a:xfrm>
            <a:off x="-802447" y="12568200"/>
            <a:ext cx="23697827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3" name="Google Shape;33;p3"/>
          <p:cNvSpPr/>
          <p:nvPr/>
        </p:nvSpPr>
        <p:spPr>
          <a:xfrm>
            <a:off x="21833713" y="2813933"/>
            <a:ext cx="1747545" cy="1748000"/>
          </a:xfrm>
          <a:prstGeom prst="ellipse">
            <a:avLst/>
          </a:prstGeom>
          <a:solidFill>
            <a:schemeClr val="accent1"/>
          </a:solidFill>
          <a:ln w="76200">
            <a:solidFill>
              <a:schemeClr val="tx1"/>
            </a:solidFill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4" name="Google Shape;34;p3"/>
          <p:cNvSpPr/>
          <p:nvPr/>
        </p:nvSpPr>
        <p:spPr>
          <a:xfrm>
            <a:off x="21833713" y="5252501"/>
            <a:ext cx="1747545" cy="1748000"/>
          </a:xfrm>
          <a:prstGeom prst="ellipse">
            <a:avLst/>
          </a:prstGeom>
          <a:solidFill>
            <a:schemeClr val="accent1"/>
          </a:solidFill>
          <a:ln w="76200">
            <a:solidFill>
              <a:schemeClr val="tx1"/>
            </a:solidFill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5" name="Google Shape;35;p3"/>
          <p:cNvSpPr/>
          <p:nvPr/>
        </p:nvSpPr>
        <p:spPr>
          <a:xfrm>
            <a:off x="21833713" y="7691067"/>
            <a:ext cx="1747545" cy="1748000"/>
          </a:xfrm>
          <a:prstGeom prst="ellipse">
            <a:avLst/>
          </a:prstGeom>
          <a:solidFill>
            <a:schemeClr val="accent1"/>
          </a:solidFill>
          <a:ln w="76200">
            <a:solidFill>
              <a:schemeClr val="tx1"/>
            </a:solidFill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6" name="Google Shape;36;p3"/>
          <p:cNvSpPr/>
          <p:nvPr/>
        </p:nvSpPr>
        <p:spPr>
          <a:xfrm>
            <a:off x="21833713" y="10129635"/>
            <a:ext cx="1747545" cy="1748000"/>
          </a:xfrm>
          <a:prstGeom prst="ellipse">
            <a:avLst/>
          </a:prstGeom>
          <a:solidFill>
            <a:schemeClr val="accent1"/>
          </a:solidFill>
          <a:ln w="76200">
            <a:solidFill>
              <a:schemeClr val="tx1"/>
            </a:solidFill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7" name="Google Shape;37;p3"/>
          <p:cNvSpPr/>
          <p:nvPr/>
        </p:nvSpPr>
        <p:spPr>
          <a:xfrm>
            <a:off x="-802458" y="10618467"/>
            <a:ext cx="7516442" cy="770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15899941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bg>
      <p:bgPr>
        <a:solidFill>
          <a:schemeClr val="accent3"/>
        </a:solidFill>
        <a:effectLst/>
      </p:bgPr>
    </p:bg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7"/>
          <p:cNvSpPr/>
          <p:nvPr/>
        </p:nvSpPr>
        <p:spPr>
          <a:xfrm>
            <a:off x="-155959" y="11014667"/>
            <a:ext cx="18370415" cy="273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7" name="Google Shape;67;p7"/>
          <p:cNvSpPr/>
          <p:nvPr/>
        </p:nvSpPr>
        <p:spPr>
          <a:xfrm>
            <a:off x="18308165" y="-40133"/>
            <a:ext cx="6275165" cy="10920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8" name="Google Shape;68;p7"/>
          <p:cNvSpPr/>
          <p:nvPr/>
        </p:nvSpPr>
        <p:spPr>
          <a:xfrm>
            <a:off x="19290559" y="326368"/>
            <a:ext cx="4613998" cy="46152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9" name="Google Shape;69;p7"/>
          <p:cNvSpPr txBox="1">
            <a:spLocks noGrp="1"/>
          </p:cNvSpPr>
          <p:nvPr>
            <p:ph type="body" idx="1"/>
          </p:nvPr>
        </p:nvSpPr>
        <p:spPr>
          <a:xfrm>
            <a:off x="1870446" y="3423133"/>
            <a:ext cx="11521799" cy="81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0" name="Google Shape;70;p7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10229335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71" name="Google Shape;71;p7"/>
          <p:cNvSpPr/>
          <p:nvPr/>
        </p:nvSpPr>
        <p:spPr>
          <a:xfrm>
            <a:off x="18214655" y="11145200"/>
            <a:ext cx="6323953" cy="2600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72" name="Google Shape;72;p7"/>
          <p:cNvCxnSpPr/>
          <p:nvPr/>
        </p:nvCxnSpPr>
        <p:spPr>
          <a:xfrm>
            <a:off x="18276506" y="-40133"/>
            <a:ext cx="0" cy="13786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3" name="Google Shape;73;p7"/>
          <p:cNvCxnSpPr/>
          <p:nvPr/>
        </p:nvCxnSpPr>
        <p:spPr>
          <a:xfrm rot="10800000">
            <a:off x="-155960" y="11014667"/>
            <a:ext cx="2468956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4" name="Google Shape;74;p7"/>
          <p:cNvSpPr/>
          <p:nvPr/>
        </p:nvSpPr>
        <p:spPr>
          <a:xfrm>
            <a:off x="19290559" y="5670565"/>
            <a:ext cx="4613998" cy="46152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23805169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8"/>
          <p:cNvSpPr/>
          <p:nvPr/>
        </p:nvSpPr>
        <p:spPr>
          <a:xfrm>
            <a:off x="15430447" y="-495733"/>
            <a:ext cx="7766777" cy="245440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77" name="Google Shape;77;p8"/>
          <p:cNvSpPr/>
          <p:nvPr/>
        </p:nvSpPr>
        <p:spPr>
          <a:xfrm>
            <a:off x="-204747" y="11603467"/>
            <a:ext cx="8703333" cy="2454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78" name="Google Shape;78;p8"/>
          <p:cNvSpPr txBox="1">
            <a:spLocks noGrp="1"/>
          </p:cNvSpPr>
          <p:nvPr>
            <p:ph type="title"/>
          </p:nvPr>
        </p:nvSpPr>
        <p:spPr>
          <a:xfrm>
            <a:off x="9322905" y="1200400"/>
            <a:ext cx="12805464" cy="1090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7000"/>
              <a:buNone/>
              <a:defRPr sz="18662"/>
            </a:lvl1pPr>
            <a:lvl2pPr lvl="1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2pPr>
            <a:lvl3pPr lvl="2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3pPr>
            <a:lvl4pPr lvl="3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4pPr>
            <a:lvl5pPr lvl="4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5pPr>
            <a:lvl6pPr lvl="5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6pPr>
            <a:lvl7pPr lvl="6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7pPr>
            <a:lvl8pPr lvl="7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8pPr>
            <a:lvl9pPr lvl="8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9pPr>
          </a:lstStyle>
          <a:p>
            <a:endParaRPr/>
          </a:p>
        </p:txBody>
      </p:sp>
      <p:sp>
        <p:nvSpPr>
          <p:cNvPr id="79" name="Google Shape;79;p8"/>
          <p:cNvSpPr/>
          <p:nvPr/>
        </p:nvSpPr>
        <p:spPr>
          <a:xfrm>
            <a:off x="-230073" y="1860800"/>
            <a:ext cx="23401904" cy="9994400"/>
          </a:xfrm>
          <a:prstGeom prst="rect">
            <a:avLst/>
          </a:prstGeom>
          <a:solidFill>
            <a:schemeClr val="accent1"/>
          </a:solidFill>
          <a:ln w="1143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80" name="Google Shape;80;p8"/>
          <p:cNvCxnSpPr/>
          <p:nvPr/>
        </p:nvCxnSpPr>
        <p:spPr>
          <a:xfrm>
            <a:off x="23197411" y="-90867"/>
            <a:ext cx="0" cy="13994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1" name="Google Shape;81;p8"/>
          <p:cNvCxnSpPr/>
          <p:nvPr/>
        </p:nvCxnSpPr>
        <p:spPr>
          <a:xfrm>
            <a:off x="8499786" y="11856533"/>
            <a:ext cx="0" cy="22760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2" name="Google Shape;82;p8"/>
          <p:cNvCxnSpPr/>
          <p:nvPr/>
        </p:nvCxnSpPr>
        <p:spPr>
          <a:xfrm>
            <a:off x="15458707" y="-263667"/>
            <a:ext cx="0" cy="22760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27569734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204491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3"/>
          <p:cNvSpPr/>
          <p:nvPr/>
        </p:nvSpPr>
        <p:spPr>
          <a:xfrm>
            <a:off x="21261862" y="4699933"/>
            <a:ext cx="3199966" cy="90464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07" name="Google Shape;107;p13"/>
          <p:cNvSpPr/>
          <p:nvPr/>
        </p:nvSpPr>
        <p:spPr>
          <a:xfrm>
            <a:off x="16320882" y="-2130333"/>
            <a:ext cx="5568949" cy="55704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108" name="Google Shape;108;p13"/>
          <p:cNvCxnSpPr/>
          <p:nvPr/>
        </p:nvCxnSpPr>
        <p:spPr>
          <a:xfrm>
            <a:off x="1058124" y="-28200"/>
            <a:ext cx="0" cy="13774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9" name="Google Shape;109;p13"/>
          <p:cNvCxnSpPr/>
          <p:nvPr/>
        </p:nvCxnSpPr>
        <p:spPr>
          <a:xfrm>
            <a:off x="1081851" y="4817800"/>
            <a:ext cx="23380310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0" name="Google Shape;110;p13"/>
          <p:cNvCxnSpPr/>
          <p:nvPr/>
        </p:nvCxnSpPr>
        <p:spPr>
          <a:xfrm>
            <a:off x="21323712" y="4798133"/>
            <a:ext cx="0" cy="89480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11" name="Google Shape;111;p13"/>
          <p:cNvSpPr/>
          <p:nvPr/>
        </p:nvSpPr>
        <p:spPr>
          <a:xfrm>
            <a:off x="1165903" y="4935668"/>
            <a:ext cx="20095627" cy="878025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12" name="Google Shape;112;p13"/>
          <p:cNvSpPr txBox="1">
            <a:spLocks noGrp="1"/>
          </p:cNvSpPr>
          <p:nvPr>
            <p:ph type="title"/>
          </p:nvPr>
        </p:nvSpPr>
        <p:spPr>
          <a:xfrm>
            <a:off x="1973424" y="7806160"/>
            <a:ext cx="6516703" cy="129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1pPr>
            <a:lvl2pPr lvl="1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2pPr>
            <a:lvl3pPr lvl="2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3pPr>
            <a:lvl4pPr lvl="3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4pPr>
            <a:lvl5pPr lvl="4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5pPr>
            <a:lvl6pPr lvl="5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6pPr>
            <a:lvl7pPr lvl="6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7pPr>
            <a:lvl8pPr lvl="7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8pPr>
            <a:lvl9pPr lvl="8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9pPr>
          </a:lstStyle>
          <a:p>
            <a:endParaRPr/>
          </a:p>
        </p:txBody>
      </p:sp>
      <p:sp>
        <p:nvSpPr>
          <p:cNvPr id="113" name="Google Shape;113;p13"/>
          <p:cNvSpPr txBox="1">
            <a:spLocks noGrp="1"/>
          </p:cNvSpPr>
          <p:nvPr>
            <p:ph type="subTitle" idx="1"/>
          </p:nvPr>
        </p:nvSpPr>
        <p:spPr>
          <a:xfrm>
            <a:off x="1973420" y="8891013"/>
            <a:ext cx="5330611" cy="18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3732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4" name="Google Shape;114;p13"/>
          <p:cNvSpPr txBox="1">
            <a:spLocks noGrp="1"/>
          </p:cNvSpPr>
          <p:nvPr>
            <p:ph type="title" idx="2"/>
          </p:nvPr>
        </p:nvSpPr>
        <p:spPr>
          <a:xfrm>
            <a:off x="13449758" y="7806160"/>
            <a:ext cx="6516703" cy="129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1pPr>
            <a:lvl2pPr lvl="1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2pPr>
            <a:lvl3pPr lvl="2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3pPr>
            <a:lvl4pPr lvl="3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4pPr>
            <a:lvl5pPr lvl="4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5pPr>
            <a:lvl6pPr lvl="5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6pPr>
            <a:lvl7pPr lvl="6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7pPr>
            <a:lvl8pPr lvl="7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8pPr>
            <a:lvl9pPr lvl="8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9pPr>
          </a:lstStyle>
          <a:p>
            <a:endParaRPr/>
          </a:p>
        </p:txBody>
      </p:sp>
      <p:sp>
        <p:nvSpPr>
          <p:cNvPr id="115" name="Google Shape;115;p13"/>
          <p:cNvSpPr txBox="1">
            <a:spLocks noGrp="1"/>
          </p:cNvSpPr>
          <p:nvPr>
            <p:ph type="subTitle" idx="3"/>
          </p:nvPr>
        </p:nvSpPr>
        <p:spPr>
          <a:xfrm>
            <a:off x="13449763" y="8891013"/>
            <a:ext cx="5330611" cy="18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3732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6" name="Google Shape;116;p13"/>
          <p:cNvSpPr txBox="1">
            <a:spLocks noGrp="1"/>
          </p:cNvSpPr>
          <p:nvPr>
            <p:ph type="title" idx="4"/>
          </p:nvPr>
        </p:nvSpPr>
        <p:spPr>
          <a:xfrm>
            <a:off x="7713740" y="7806160"/>
            <a:ext cx="6516703" cy="129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1pPr>
            <a:lvl2pPr lvl="1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2pPr>
            <a:lvl3pPr lvl="2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3pPr>
            <a:lvl4pPr lvl="3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4pPr>
            <a:lvl5pPr lvl="4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5pPr>
            <a:lvl6pPr lvl="5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6pPr>
            <a:lvl7pPr lvl="6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7pPr>
            <a:lvl8pPr lvl="7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8pPr>
            <a:lvl9pPr lvl="8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9pPr>
          </a:lstStyle>
          <a:p>
            <a:endParaRPr/>
          </a:p>
        </p:txBody>
      </p:sp>
      <p:sp>
        <p:nvSpPr>
          <p:cNvPr id="117" name="Google Shape;117;p13"/>
          <p:cNvSpPr txBox="1">
            <a:spLocks noGrp="1"/>
          </p:cNvSpPr>
          <p:nvPr>
            <p:ph type="subTitle" idx="5"/>
          </p:nvPr>
        </p:nvSpPr>
        <p:spPr>
          <a:xfrm>
            <a:off x="7713722" y="8891013"/>
            <a:ext cx="5330611" cy="18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3732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8" name="Google Shape;118;p13"/>
          <p:cNvSpPr txBox="1">
            <a:spLocks noGrp="1"/>
          </p:cNvSpPr>
          <p:nvPr>
            <p:ph type="title" idx="6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119" name="Google Shape;119;p13"/>
          <p:cNvSpPr txBox="1">
            <a:spLocks noGrp="1"/>
          </p:cNvSpPr>
          <p:nvPr>
            <p:ph type="title" idx="7" hasCustomPrompt="1"/>
          </p:nvPr>
        </p:nvSpPr>
        <p:spPr>
          <a:xfrm>
            <a:off x="1973425" y="6841803"/>
            <a:ext cx="3478294" cy="134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9pPr>
          </a:lstStyle>
          <a:p>
            <a:r>
              <a:t>xx%</a:t>
            </a:r>
          </a:p>
        </p:txBody>
      </p:sp>
      <p:sp>
        <p:nvSpPr>
          <p:cNvPr id="120" name="Google Shape;120;p13"/>
          <p:cNvSpPr txBox="1">
            <a:spLocks noGrp="1"/>
          </p:cNvSpPr>
          <p:nvPr>
            <p:ph type="title" idx="8" hasCustomPrompt="1"/>
          </p:nvPr>
        </p:nvSpPr>
        <p:spPr>
          <a:xfrm>
            <a:off x="7713740" y="6841803"/>
            <a:ext cx="3478294" cy="134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9pPr>
          </a:lstStyle>
          <a:p>
            <a:r>
              <a:t>xx%</a:t>
            </a:r>
          </a:p>
        </p:txBody>
      </p:sp>
      <p:sp>
        <p:nvSpPr>
          <p:cNvPr id="121" name="Google Shape;121;p13"/>
          <p:cNvSpPr txBox="1">
            <a:spLocks noGrp="1"/>
          </p:cNvSpPr>
          <p:nvPr>
            <p:ph type="title" idx="9" hasCustomPrompt="1"/>
          </p:nvPr>
        </p:nvSpPr>
        <p:spPr>
          <a:xfrm>
            <a:off x="13449758" y="6841803"/>
            <a:ext cx="3478294" cy="134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34504714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bg>
      <p:bgPr>
        <a:solidFill>
          <a:schemeClr val="accent3"/>
        </a:solidFill>
        <a:effectLst/>
      </p:bgPr>
    </p:bg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4"/>
          <p:cNvSpPr txBox="1">
            <a:spLocks noGrp="1"/>
          </p:cNvSpPr>
          <p:nvPr>
            <p:ph type="title"/>
          </p:nvPr>
        </p:nvSpPr>
        <p:spPr>
          <a:xfrm>
            <a:off x="1422030" y="4858240"/>
            <a:ext cx="20629826" cy="224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500"/>
              <a:buNone/>
              <a:defRPr sz="17329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9pPr>
          </a:lstStyle>
          <a:p>
            <a:endParaRPr/>
          </a:p>
        </p:txBody>
      </p:sp>
      <p:sp>
        <p:nvSpPr>
          <p:cNvPr id="124" name="Google Shape;124;p14"/>
          <p:cNvSpPr txBox="1">
            <a:spLocks noGrp="1"/>
          </p:cNvSpPr>
          <p:nvPr>
            <p:ph type="subTitle" idx="1"/>
          </p:nvPr>
        </p:nvSpPr>
        <p:spPr>
          <a:xfrm>
            <a:off x="12660702" y="7894947"/>
            <a:ext cx="9391154" cy="342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732">
                <a:solidFill>
                  <a:schemeClr val="dk1"/>
                </a:solidFill>
              </a:defRPr>
            </a:lvl1pPr>
            <a:lvl2pPr lvl="1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algn="r" rtl="0">
              <a:lnSpc>
                <a:spcPct val="100000"/>
              </a:lnSpc>
              <a:spcBef>
                <a:spcPts val="4266"/>
              </a:spcBef>
              <a:spcAft>
                <a:spcPts val="4266"/>
              </a:spcAft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25" name="Google Shape;125;p14"/>
          <p:cNvSpPr/>
          <p:nvPr/>
        </p:nvSpPr>
        <p:spPr>
          <a:xfrm>
            <a:off x="1469950" y="1898784"/>
            <a:ext cx="9652686" cy="9918400"/>
          </a:xfrm>
          <a:prstGeom prst="rect">
            <a:avLst/>
          </a:prstGeom>
          <a:solidFill>
            <a:schemeClr val="lt2"/>
          </a:solidFill>
          <a:ln w="1143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126" name="Google Shape;126;p14"/>
          <p:cNvCxnSpPr/>
          <p:nvPr/>
        </p:nvCxnSpPr>
        <p:spPr>
          <a:xfrm>
            <a:off x="-2533" y="11826933"/>
            <a:ext cx="2445922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27" name="Google Shape;127;p14"/>
          <p:cNvCxnSpPr/>
          <p:nvPr/>
        </p:nvCxnSpPr>
        <p:spPr>
          <a:xfrm>
            <a:off x="-309453" y="1889067"/>
            <a:ext cx="24672773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24726083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5"/>
          <p:cNvSpPr/>
          <p:nvPr/>
        </p:nvSpPr>
        <p:spPr>
          <a:xfrm>
            <a:off x="783396" y="9878533"/>
            <a:ext cx="5615337" cy="417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30" name="Google Shape;130;p15"/>
          <p:cNvSpPr txBox="1">
            <a:spLocks noGrp="1"/>
          </p:cNvSpPr>
          <p:nvPr>
            <p:ph type="title"/>
          </p:nvPr>
        </p:nvSpPr>
        <p:spPr>
          <a:xfrm>
            <a:off x="8256250" y="9164280"/>
            <a:ext cx="7865151" cy="333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/>
            </a:lvl1pPr>
            <a:lvl2pPr lvl="1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2pPr>
            <a:lvl3pPr lvl="2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3pPr>
            <a:lvl4pPr lvl="3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4pPr>
            <a:lvl5pPr lvl="4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5pPr>
            <a:lvl6pPr lvl="5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6pPr>
            <a:lvl7pPr lvl="6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7pPr>
            <a:lvl8pPr lvl="7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8pPr>
            <a:lvl9pPr lvl="8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9pPr>
          </a:lstStyle>
          <a:p>
            <a:endParaRPr/>
          </a:p>
        </p:txBody>
      </p:sp>
      <p:sp>
        <p:nvSpPr>
          <p:cNvPr id="131" name="Google Shape;131;p15"/>
          <p:cNvSpPr txBox="1">
            <a:spLocks noGrp="1"/>
          </p:cNvSpPr>
          <p:nvPr>
            <p:ph type="subTitle" idx="1"/>
          </p:nvPr>
        </p:nvSpPr>
        <p:spPr>
          <a:xfrm>
            <a:off x="4101332" y="4312133"/>
            <a:ext cx="16174987" cy="576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6398" b="1">
                <a:solidFill>
                  <a:schemeClr val="dk1"/>
                </a:solidFill>
              </a:defRPr>
            </a:lvl1pPr>
            <a:lvl2pPr lvl="1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2pPr>
            <a:lvl3pPr lvl="2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3pPr>
            <a:lvl4pPr lvl="3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4pPr>
            <a:lvl5pPr lvl="4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5pPr>
            <a:lvl6pPr lvl="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6pPr>
            <a:lvl7pPr lvl="6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7pPr>
            <a:lvl8pPr lvl="7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8pPr>
            <a:lvl9pPr lvl="8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cxnSp>
        <p:nvCxnSpPr>
          <p:cNvPr id="132" name="Google Shape;132;p15"/>
          <p:cNvCxnSpPr/>
          <p:nvPr/>
        </p:nvCxnSpPr>
        <p:spPr>
          <a:xfrm>
            <a:off x="-128633" y="2190533"/>
            <a:ext cx="22162227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3" name="Google Shape;133;p15"/>
          <p:cNvCxnSpPr/>
          <p:nvPr/>
        </p:nvCxnSpPr>
        <p:spPr>
          <a:xfrm rot="10800000" flipH="1">
            <a:off x="2325461" y="11473800"/>
            <a:ext cx="22263801" cy="27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4" name="Google Shape;134;p15"/>
          <p:cNvCxnSpPr/>
          <p:nvPr/>
        </p:nvCxnSpPr>
        <p:spPr>
          <a:xfrm rot="10800000">
            <a:off x="2343390" y="2140000"/>
            <a:ext cx="0" cy="11684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5" name="Google Shape;135;p15"/>
          <p:cNvCxnSpPr/>
          <p:nvPr/>
        </p:nvCxnSpPr>
        <p:spPr>
          <a:xfrm rot="10800000">
            <a:off x="22108774" y="-1126557"/>
            <a:ext cx="0" cy="12728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36" name="Google Shape;136;p15"/>
          <p:cNvSpPr/>
          <p:nvPr/>
        </p:nvSpPr>
        <p:spPr>
          <a:xfrm>
            <a:off x="21097504" y="1095800"/>
            <a:ext cx="2472156" cy="6124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37" name="Google Shape;137;p15"/>
          <p:cNvSpPr/>
          <p:nvPr/>
        </p:nvSpPr>
        <p:spPr>
          <a:xfrm>
            <a:off x="-1953825" y="-2602933"/>
            <a:ext cx="8121085" cy="81232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9866804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1">
  <p:cSld name="Title and four columns 1"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17"/>
          <p:cNvSpPr/>
          <p:nvPr/>
        </p:nvSpPr>
        <p:spPr>
          <a:xfrm>
            <a:off x="459978" y="6085156"/>
            <a:ext cx="4538527" cy="4427651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3" name="Google Shape;153;p17"/>
          <p:cNvSpPr/>
          <p:nvPr/>
        </p:nvSpPr>
        <p:spPr>
          <a:xfrm rot="5400000">
            <a:off x="17616864" y="4491911"/>
            <a:ext cx="11368000" cy="2384179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4" name="Google Shape;154;p17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155" name="Google Shape;155;p17"/>
          <p:cNvSpPr txBox="1">
            <a:spLocks noGrp="1"/>
          </p:cNvSpPr>
          <p:nvPr>
            <p:ph type="title" idx="2"/>
          </p:nvPr>
        </p:nvSpPr>
        <p:spPr>
          <a:xfrm>
            <a:off x="4032056" y="7460867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56" name="Google Shape;156;p17"/>
          <p:cNvSpPr txBox="1">
            <a:spLocks noGrp="1"/>
          </p:cNvSpPr>
          <p:nvPr>
            <p:ph type="subTitle" idx="1"/>
          </p:nvPr>
        </p:nvSpPr>
        <p:spPr>
          <a:xfrm>
            <a:off x="4386764" y="90955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7" name="Google Shape;157;p17"/>
          <p:cNvSpPr txBox="1">
            <a:spLocks noGrp="1"/>
          </p:cNvSpPr>
          <p:nvPr>
            <p:ph type="title" idx="3"/>
          </p:nvPr>
        </p:nvSpPr>
        <p:spPr>
          <a:xfrm>
            <a:off x="14144009" y="7460533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58" name="Google Shape;158;p17"/>
          <p:cNvSpPr txBox="1">
            <a:spLocks noGrp="1"/>
          </p:cNvSpPr>
          <p:nvPr>
            <p:ph type="subTitle" idx="4"/>
          </p:nvPr>
        </p:nvSpPr>
        <p:spPr>
          <a:xfrm>
            <a:off x="14498717" y="90955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9" name="Google Shape;159;p17"/>
          <p:cNvSpPr txBox="1">
            <a:spLocks noGrp="1"/>
          </p:cNvSpPr>
          <p:nvPr>
            <p:ph type="title" idx="5"/>
          </p:nvPr>
        </p:nvSpPr>
        <p:spPr>
          <a:xfrm>
            <a:off x="4032056" y="3600067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60" name="Google Shape;160;p17"/>
          <p:cNvSpPr txBox="1">
            <a:spLocks noGrp="1"/>
          </p:cNvSpPr>
          <p:nvPr>
            <p:ph type="subTitle" idx="6"/>
          </p:nvPr>
        </p:nvSpPr>
        <p:spPr>
          <a:xfrm>
            <a:off x="4386764" y="52347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61" name="Google Shape;161;p17"/>
          <p:cNvSpPr txBox="1">
            <a:spLocks noGrp="1"/>
          </p:cNvSpPr>
          <p:nvPr>
            <p:ph type="title" idx="7"/>
          </p:nvPr>
        </p:nvSpPr>
        <p:spPr>
          <a:xfrm>
            <a:off x="14144009" y="3599733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62" name="Google Shape;162;p17"/>
          <p:cNvSpPr txBox="1">
            <a:spLocks noGrp="1"/>
          </p:cNvSpPr>
          <p:nvPr>
            <p:ph type="subTitle" idx="8"/>
          </p:nvPr>
        </p:nvSpPr>
        <p:spPr>
          <a:xfrm>
            <a:off x="14498717" y="52347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63" name="Google Shape;163;p17"/>
          <p:cNvSpPr/>
          <p:nvPr/>
        </p:nvSpPr>
        <p:spPr>
          <a:xfrm>
            <a:off x="-411026" y="11501000"/>
            <a:ext cx="24899114" cy="2384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164" name="Google Shape;164;p17"/>
          <p:cNvCxnSpPr/>
          <p:nvPr/>
        </p:nvCxnSpPr>
        <p:spPr>
          <a:xfrm>
            <a:off x="-461813" y="11473800"/>
            <a:ext cx="25051075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65" name="Google Shape;165;p17"/>
          <p:cNvCxnSpPr/>
          <p:nvPr/>
        </p:nvCxnSpPr>
        <p:spPr>
          <a:xfrm rot="10800000">
            <a:off x="-411026" y="11381600"/>
            <a:ext cx="0" cy="2443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66" name="Google Shape;166;p17"/>
          <p:cNvCxnSpPr/>
          <p:nvPr/>
        </p:nvCxnSpPr>
        <p:spPr>
          <a:xfrm rot="10800000">
            <a:off x="22108774" y="-1126557"/>
            <a:ext cx="0" cy="12728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7" name="Google Shape;152;p17">
            <a:extLst>
              <a:ext uri="{FF2B5EF4-FFF2-40B4-BE49-F238E27FC236}">
                <a16:creationId xmlns:a16="http://schemas.microsoft.com/office/drawing/2014/main" id="{57A32845-3514-4FA9-8B95-37BDC48E47D5}"/>
              </a:ext>
            </a:extLst>
          </p:cNvPr>
          <p:cNvSpPr/>
          <p:nvPr userDrawn="1"/>
        </p:nvSpPr>
        <p:spPr>
          <a:xfrm>
            <a:off x="459978" y="1431233"/>
            <a:ext cx="4538527" cy="4427651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18" name="Google Shape;166;p17">
            <a:extLst>
              <a:ext uri="{FF2B5EF4-FFF2-40B4-BE49-F238E27FC236}">
                <a16:creationId xmlns:a16="http://schemas.microsoft.com/office/drawing/2014/main" id="{F39520EC-AC14-4CAC-A239-CAE8DA2F7E3D}"/>
              </a:ext>
            </a:extLst>
          </p:cNvPr>
          <p:cNvCxnSpPr/>
          <p:nvPr userDrawn="1"/>
        </p:nvCxnSpPr>
        <p:spPr>
          <a:xfrm rot="10800000">
            <a:off x="5556705" y="-1227800"/>
            <a:ext cx="0" cy="12728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2892184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Title and text 2">
    <p:bg>
      <p:bgPr>
        <a:solidFill>
          <a:schemeClr val="accent3"/>
        </a:solidFill>
        <a:effectLst/>
      </p:bgPr>
    </p:bg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8"/>
          <p:cNvSpPr txBox="1">
            <a:spLocks noGrp="1"/>
          </p:cNvSpPr>
          <p:nvPr>
            <p:ph type="ctrTitle"/>
          </p:nvPr>
        </p:nvSpPr>
        <p:spPr>
          <a:xfrm>
            <a:off x="3624923" y="2674611"/>
            <a:ext cx="7907540" cy="169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9pPr>
          </a:lstStyle>
          <a:p>
            <a:endParaRPr/>
          </a:p>
        </p:txBody>
      </p:sp>
      <p:sp>
        <p:nvSpPr>
          <p:cNvPr id="169" name="Google Shape;169;p18"/>
          <p:cNvSpPr txBox="1">
            <a:spLocks noGrp="1"/>
          </p:cNvSpPr>
          <p:nvPr>
            <p:ph type="subTitle" idx="1"/>
          </p:nvPr>
        </p:nvSpPr>
        <p:spPr>
          <a:xfrm>
            <a:off x="3658914" y="8662467"/>
            <a:ext cx="6821423" cy="34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3732">
                <a:solidFill>
                  <a:schemeClr val="dk1"/>
                </a:solidFill>
              </a:defRPr>
            </a:lvl1pPr>
            <a:lvl2pPr lvl="1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70" name="Google Shape;170;p18"/>
          <p:cNvSpPr/>
          <p:nvPr/>
        </p:nvSpPr>
        <p:spPr>
          <a:xfrm flipH="1">
            <a:off x="12945561" y="1341141"/>
            <a:ext cx="9652686" cy="11032000"/>
          </a:xfrm>
          <a:prstGeom prst="rect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171" name="Google Shape;171;p18"/>
          <p:cNvCxnSpPr/>
          <p:nvPr/>
        </p:nvCxnSpPr>
        <p:spPr>
          <a:xfrm rot="10800000">
            <a:off x="-44037" y="12384000"/>
            <a:ext cx="2445922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72" name="Google Shape;172;p18"/>
          <p:cNvCxnSpPr/>
          <p:nvPr/>
        </p:nvCxnSpPr>
        <p:spPr>
          <a:xfrm rot="10800000">
            <a:off x="-295123" y="1330333"/>
            <a:ext cx="24672773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" name="Rectángulo 1">
            <a:extLst>
              <a:ext uri="{FF2B5EF4-FFF2-40B4-BE49-F238E27FC236}">
                <a16:creationId xmlns:a16="http://schemas.microsoft.com/office/drawing/2014/main" id="{4B5EF566-ADC1-4C63-88A7-27841BB0EB8D}"/>
              </a:ext>
            </a:extLst>
          </p:cNvPr>
          <p:cNvSpPr/>
          <p:nvPr userDrawn="1"/>
        </p:nvSpPr>
        <p:spPr>
          <a:xfrm>
            <a:off x="22777867" y="1447803"/>
            <a:ext cx="1599786" cy="10794992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SV" sz="9952"/>
          </a:p>
        </p:txBody>
      </p:sp>
    </p:spTree>
    <p:extLst>
      <p:ext uri="{BB962C8B-B14F-4D97-AF65-F5344CB8AC3E}">
        <p14:creationId xmlns:p14="http://schemas.microsoft.com/office/powerpoint/2010/main" val="20027927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1">
  <p:cSld name="Numbers and text 1"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22"/>
          <p:cNvSpPr/>
          <p:nvPr/>
        </p:nvSpPr>
        <p:spPr>
          <a:xfrm>
            <a:off x="22650901" y="-1096600"/>
            <a:ext cx="1724281" cy="1886227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25" name="Google Shape;225;p22"/>
          <p:cNvSpPr/>
          <p:nvPr/>
        </p:nvSpPr>
        <p:spPr>
          <a:xfrm flipH="1">
            <a:off x="6089013" y="12920590"/>
            <a:ext cx="18494315" cy="9781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227" name="Google Shape;227;p22"/>
          <p:cNvCxnSpPr/>
          <p:nvPr/>
        </p:nvCxnSpPr>
        <p:spPr>
          <a:xfrm>
            <a:off x="6150864" y="12976680"/>
            <a:ext cx="0" cy="1789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28" name="Google Shape;228;p22"/>
          <p:cNvCxnSpPr/>
          <p:nvPr/>
        </p:nvCxnSpPr>
        <p:spPr>
          <a:xfrm>
            <a:off x="-106239" y="12970896"/>
            <a:ext cx="2468956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29" name="Google Shape;229;p22"/>
          <p:cNvSpPr/>
          <p:nvPr/>
        </p:nvSpPr>
        <p:spPr>
          <a:xfrm rot="10800000" flipH="1">
            <a:off x="-314385" y="-24799"/>
            <a:ext cx="18432466" cy="795056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231" name="Google Shape;231;p22"/>
          <p:cNvCxnSpPr>
            <a:cxnSpLocks/>
          </p:cNvCxnSpPr>
          <p:nvPr/>
        </p:nvCxnSpPr>
        <p:spPr>
          <a:xfrm rot="10800000">
            <a:off x="18118081" y="-954117"/>
            <a:ext cx="0" cy="1789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32" name="Google Shape;232;p22"/>
          <p:cNvCxnSpPr/>
          <p:nvPr/>
        </p:nvCxnSpPr>
        <p:spPr>
          <a:xfrm rot="10800000">
            <a:off x="-314385" y="795411"/>
            <a:ext cx="2468956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34" name="Google Shape;234;p22"/>
          <p:cNvSpPr txBox="1">
            <a:spLocks noGrp="1"/>
          </p:cNvSpPr>
          <p:nvPr>
            <p:ph type="title" hasCustomPrompt="1"/>
          </p:nvPr>
        </p:nvSpPr>
        <p:spPr>
          <a:xfrm>
            <a:off x="2736487" y="2340067"/>
            <a:ext cx="6301559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1333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r>
              <a:t>xx%</a:t>
            </a:r>
          </a:p>
        </p:txBody>
      </p:sp>
      <p:sp>
        <p:nvSpPr>
          <p:cNvPr id="235" name="Google Shape;235;p22"/>
          <p:cNvSpPr txBox="1">
            <a:spLocks noGrp="1"/>
          </p:cNvSpPr>
          <p:nvPr>
            <p:ph type="body" idx="1"/>
          </p:nvPr>
        </p:nvSpPr>
        <p:spPr>
          <a:xfrm>
            <a:off x="2736487" y="7262933"/>
            <a:ext cx="6301559" cy="23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36" name="Google Shape;236;p22"/>
          <p:cNvSpPr txBox="1">
            <a:spLocks noGrp="1"/>
          </p:cNvSpPr>
          <p:nvPr>
            <p:ph type="title" idx="2" hasCustomPrompt="1"/>
          </p:nvPr>
        </p:nvSpPr>
        <p:spPr>
          <a:xfrm>
            <a:off x="9038046" y="2340067"/>
            <a:ext cx="6301559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1333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r>
              <a:t>xx%</a:t>
            </a:r>
          </a:p>
        </p:txBody>
      </p:sp>
      <p:sp>
        <p:nvSpPr>
          <p:cNvPr id="237" name="Google Shape;237;p22"/>
          <p:cNvSpPr txBox="1">
            <a:spLocks noGrp="1"/>
          </p:cNvSpPr>
          <p:nvPr>
            <p:ph type="body" idx="3"/>
          </p:nvPr>
        </p:nvSpPr>
        <p:spPr>
          <a:xfrm>
            <a:off x="9038046" y="7262933"/>
            <a:ext cx="6301559" cy="23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38" name="Google Shape;238;p22"/>
          <p:cNvSpPr txBox="1">
            <a:spLocks noGrp="1"/>
          </p:cNvSpPr>
          <p:nvPr>
            <p:ph type="title" idx="4" hasCustomPrompt="1"/>
          </p:nvPr>
        </p:nvSpPr>
        <p:spPr>
          <a:xfrm>
            <a:off x="15339604" y="2340067"/>
            <a:ext cx="6301559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1333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r>
              <a:t>xx%</a:t>
            </a:r>
          </a:p>
        </p:txBody>
      </p:sp>
      <p:sp>
        <p:nvSpPr>
          <p:cNvPr id="239" name="Google Shape;239;p22"/>
          <p:cNvSpPr txBox="1">
            <a:spLocks noGrp="1"/>
          </p:cNvSpPr>
          <p:nvPr>
            <p:ph type="body" idx="5"/>
          </p:nvPr>
        </p:nvSpPr>
        <p:spPr>
          <a:xfrm>
            <a:off x="15339604" y="7262933"/>
            <a:ext cx="6301559" cy="23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cxnSp>
        <p:nvCxnSpPr>
          <p:cNvPr id="15" name="Google Shape;231;p22">
            <a:extLst>
              <a:ext uri="{FF2B5EF4-FFF2-40B4-BE49-F238E27FC236}">
                <a16:creationId xmlns:a16="http://schemas.microsoft.com/office/drawing/2014/main" id="{8AE2C23F-882A-4F3A-9E16-ACB108AE9C3D}"/>
              </a:ext>
            </a:extLst>
          </p:cNvPr>
          <p:cNvCxnSpPr>
            <a:cxnSpLocks/>
          </p:cNvCxnSpPr>
          <p:nvPr userDrawn="1"/>
        </p:nvCxnSpPr>
        <p:spPr>
          <a:xfrm rot="10800000">
            <a:off x="22633478" y="-1010725"/>
            <a:ext cx="0" cy="1789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42765285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2">
  <p:cSld name="Title and three columns 2">
    <p:bg>
      <p:bgPr>
        <a:solidFill>
          <a:schemeClr val="accent3"/>
        </a:solidFill>
        <a:effectLst/>
      </p:bgPr>
    </p:bg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p33"/>
          <p:cNvSpPr/>
          <p:nvPr/>
        </p:nvSpPr>
        <p:spPr>
          <a:xfrm rot="10800000" flipH="1">
            <a:off x="23625223" y="13070067"/>
            <a:ext cx="848402" cy="681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31" name="Google Shape;331;p33"/>
          <p:cNvSpPr/>
          <p:nvPr/>
        </p:nvSpPr>
        <p:spPr>
          <a:xfrm>
            <a:off x="23625223" y="-22600"/>
            <a:ext cx="948376" cy="68025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32" name="Google Shape;332;p33"/>
          <p:cNvSpPr/>
          <p:nvPr/>
        </p:nvSpPr>
        <p:spPr>
          <a:xfrm>
            <a:off x="-183153" y="13070267"/>
            <a:ext cx="23808375" cy="682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33" name="Google Shape;333;p33"/>
          <p:cNvSpPr/>
          <p:nvPr/>
        </p:nvSpPr>
        <p:spPr>
          <a:xfrm>
            <a:off x="11426109" y="-22595"/>
            <a:ext cx="12199114" cy="730612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34" name="Google Shape;334;p33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335" name="Google Shape;335;p33"/>
          <p:cNvSpPr txBox="1">
            <a:spLocks noGrp="1"/>
          </p:cNvSpPr>
          <p:nvPr>
            <p:ph type="title" idx="2"/>
          </p:nvPr>
        </p:nvSpPr>
        <p:spPr>
          <a:xfrm>
            <a:off x="1730680" y="8248267"/>
            <a:ext cx="6809426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336" name="Google Shape;336;p33"/>
          <p:cNvSpPr txBox="1">
            <a:spLocks noGrp="1"/>
          </p:cNvSpPr>
          <p:nvPr>
            <p:ph type="subTitle" idx="1"/>
          </p:nvPr>
        </p:nvSpPr>
        <p:spPr>
          <a:xfrm>
            <a:off x="2120408" y="9883000"/>
            <a:ext cx="603042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37" name="Google Shape;337;p33"/>
          <p:cNvSpPr txBox="1">
            <a:spLocks noGrp="1"/>
          </p:cNvSpPr>
          <p:nvPr>
            <p:ph type="title" idx="3"/>
          </p:nvPr>
        </p:nvSpPr>
        <p:spPr>
          <a:xfrm>
            <a:off x="8784112" y="8247933"/>
            <a:ext cx="6809426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338" name="Google Shape;338;p33"/>
          <p:cNvSpPr txBox="1">
            <a:spLocks noGrp="1"/>
          </p:cNvSpPr>
          <p:nvPr>
            <p:ph type="subTitle" idx="4"/>
          </p:nvPr>
        </p:nvSpPr>
        <p:spPr>
          <a:xfrm>
            <a:off x="9173840" y="9883000"/>
            <a:ext cx="603042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39" name="Google Shape;339;p33"/>
          <p:cNvSpPr txBox="1">
            <a:spLocks noGrp="1"/>
          </p:cNvSpPr>
          <p:nvPr>
            <p:ph type="title" idx="5"/>
          </p:nvPr>
        </p:nvSpPr>
        <p:spPr>
          <a:xfrm>
            <a:off x="15801753" y="8248267"/>
            <a:ext cx="6809426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340" name="Google Shape;340;p33"/>
          <p:cNvSpPr txBox="1">
            <a:spLocks noGrp="1"/>
          </p:cNvSpPr>
          <p:nvPr>
            <p:ph type="subTitle" idx="6"/>
          </p:nvPr>
        </p:nvSpPr>
        <p:spPr>
          <a:xfrm>
            <a:off x="16191481" y="9883333"/>
            <a:ext cx="603042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cxnSp>
        <p:nvCxnSpPr>
          <p:cNvPr id="341" name="Google Shape;341;p33"/>
          <p:cNvCxnSpPr/>
          <p:nvPr/>
        </p:nvCxnSpPr>
        <p:spPr>
          <a:xfrm>
            <a:off x="-26326" y="13070267"/>
            <a:ext cx="24599992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42" name="Google Shape;342;p33"/>
          <p:cNvCxnSpPr/>
          <p:nvPr/>
        </p:nvCxnSpPr>
        <p:spPr>
          <a:xfrm rot="10800000">
            <a:off x="23625358" y="-267"/>
            <a:ext cx="0" cy="13752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43" name="Google Shape;343;p33"/>
          <p:cNvCxnSpPr>
            <a:cxnSpLocks/>
          </p:cNvCxnSpPr>
          <p:nvPr/>
        </p:nvCxnSpPr>
        <p:spPr>
          <a:xfrm flipV="1">
            <a:off x="11357175" y="657655"/>
            <a:ext cx="13527568" cy="50362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44" name="Google Shape;344;p33"/>
          <p:cNvCxnSpPr/>
          <p:nvPr/>
        </p:nvCxnSpPr>
        <p:spPr>
          <a:xfrm rot="10800000">
            <a:off x="11410067" y="-1003945"/>
            <a:ext cx="0" cy="1661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332708183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3">
  <p:cSld name="Title and two columns 3">
    <p:bg>
      <p:bgPr>
        <a:solidFill>
          <a:schemeClr val="accent3"/>
        </a:solidFill>
        <a:effectLst/>
      </p:bgPr>
    </p:bg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30"/>
          <p:cNvSpPr/>
          <p:nvPr/>
        </p:nvSpPr>
        <p:spPr>
          <a:xfrm>
            <a:off x="-129031" y="12945337"/>
            <a:ext cx="23433167" cy="78793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7" name="Google Shape;304;p30">
            <a:extLst>
              <a:ext uri="{FF2B5EF4-FFF2-40B4-BE49-F238E27FC236}">
                <a16:creationId xmlns:a16="http://schemas.microsoft.com/office/drawing/2014/main" id="{8B2AD5A2-D164-42DB-9AFB-4A9803B04347}"/>
              </a:ext>
            </a:extLst>
          </p:cNvPr>
          <p:cNvSpPr/>
          <p:nvPr userDrawn="1"/>
        </p:nvSpPr>
        <p:spPr>
          <a:xfrm>
            <a:off x="23325263" y="12971838"/>
            <a:ext cx="1171949" cy="78793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99" name="Google Shape;299;p30"/>
          <p:cNvSpPr txBox="1">
            <a:spLocks noGrp="1"/>
          </p:cNvSpPr>
          <p:nvPr>
            <p:ph type="body" idx="1"/>
          </p:nvPr>
        </p:nvSpPr>
        <p:spPr>
          <a:xfrm>
            <a:off x="6659391" y="5012467"/>
            <a:ext cx="6160795" cy="66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2437790" lvl="1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3656686" lvl="2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4875581" lvl="3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6094476" lvl="4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7313371" lvl="5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8532266" lvl="6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9751162" lvl="7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10970057" lvl="8" indent="-846455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  <p:sp>
        <p:nvSpPr>
          <p:cNvPr id="300" name="Google Shape;300;p30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15964641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301" name="Google Shape;301;p30"/>
          <p:cNvSpPr txBox="1">
            <a:spLocks noGrp="1"/>
          </p:cNvSpPr>
          <p:nvPr>
            <p:ph type="body" idx="2"/>
          </p:nvPr>
        </p:nvSpPr>
        <p:spPr>
          <a:xfrm>
            <a:off x="13681890" y="5012467"/>
            <a:ext cx="6160795" cy="66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2437790" lvl="1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3656686" lvl="2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4875581" lvl="3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6094476" lvl="4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7313371" lvl="5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8532266" lvl="6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9751162" lvl="7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10970057" lvl="8" indent="-846455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  <p:sp>
        <p:nvSpPr>
          <p:cNvPr id="302" name="Google Shape;302;p30"/>
          <p:cNvSpPr txBox="1">
            <a:spLocks noGrp="1"/>
          </p:cNvSpPr>
          <p:nvPr>
            <p:ph type="subTitle" idx="3"/>
          </p:nvPr>
        </p:nvSpPr>
        <p:spPr>
          <a:xfrm>
            <a:off x="7036988" y="4252733"/>
            <a:ext cx="6000837" cy="162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 b="1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lvl="1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lvl="2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lvl="3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lvl="4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lvl="5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lvl="6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lvl="7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lvl="8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endParaRPr/>
          </a:p>
        </p:txBody>
      </p:sp>
      <p:sp>
        <p:nvSpPr>
          <p:cNvPr id="303" name="Google Shape;303;p30"/>
          <p:cNvSpPr txBox="1">
            <a:spLocks noGrp="1"/>
          </p:cNvSpPr>
          <p:nvPr>
            <p:ph type="subTitle" idx="4"/>
          </p:nvPr>
        </p:nvSpPr>
        <p:spPr>
          <a:xfrm>
            <a:off x="13952040" y="4252733"/>
            <a:ext cx="6000837" cy="162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 b="1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lvl="1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lvl="2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lvl="3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lvl="4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lvl="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lvl="6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lvl="7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lvl="8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endParaRPr/>
          </a:p>
        </p:txBody>
      </p:sp>
      <p:sp>
        <p:nvSpPr>
          <p:cNvPr id="304" name="Google Shape;304;p30"/>
          <p:cNvSpPr/>
          <p:nvPr/>
        </p:nvSpPr>
        <p:spPr>
          <a:xfrm>
            <a:off x="23332781" y="-28200"/>
            <a:ext cx="1140376" cy="695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307" name="Google Shape;307;p30"/>
          <p:cNvCxnSpPr/>
          <p:nvPr/>
        </p:nvCxnSpPr>
        <p:spPr>
          <a:xfrm>
            <a:off x="23332781" y="-28200"/>
            <a:ext cx="0" cy="13774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08" name="Google Shape;308;p30"/>
          <p:cNvCxnSpPr/>
          <p:nvPr/>
        </p:nvCxnSpPr>
        <p:spPr>
          <a:xfrm>
            <a:off x="23299106" y="6922533"/>
            <a:ext cx="2556134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11" name="Google Shape;311;p30"/>
          <p:cNvCxnSpPr>
            <a:cxnSpLocks/>
          </p:cNvCxnSpPr>
          <p:nvPr/>
        </p:nvCxnSpPr>
        <p:spPr>
          <a:xfrm flipH="1">
            <a:off x="-129033" y="12945801"/>
            <a:ext cx="24930642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340564207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bg>
      <p:bgPr>
        <a:solidFill>
          <a:schemeClr val="accent3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0" y="2536667"/>
            <a:ext cx="16543691" cy="924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0" name="Google Shape;10;p2"/>
          <p:cNvSpPr/>
          <p:nvPr/>
        </p:nvSpPr>
        <p:spPr>
          <a:xfrm flipH="1">
            <a:off x="16836281" y="8363200"/>
            <a:ext cx="684622" cy="5473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1" name="Google Shape;11;p2"/>
          <p:cNvSpPr/>
          <p:nvPr/>
        </p:nvSpPr>
        <p:spPr>
          <a:xfrm flipH="1">
            <a:off x="21115100" y="10664264"/>
            <a:ext cx="3387118" cy="3172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2" name="Google Shape;12;p2"/>
          <p:cNvSpPr/>
          <p:nvPr/>
        </p:nvSpPr>
        <p:spPr>
          <a:xfrm>
            <a:off x="17520903" y="-2747467"/>
            <a:ext cx="9964604" cy="99672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3" name="Google Shape;13;p2"/>
          <p:cNvSpPr txBox="1">
            <a:spLocks noGrp="1"/>
          </p:cNvSpPr>
          <p:nvPr>
            <p:ph type="ctrTitle"/>
          </p:nvPr>
        </p:nvSpPr>
        <p:spPr>
          <a:xfrm>
            <a:off x="2847661" y="4017533"/>
            <a:ext cx="11795328" cy="547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600"/>
              <a:buNone/>
              <a:defRPr sz="12264"/>
            </a:lvl1pPr>
            <a:lvl2pPr lvl="1">
              <a:spcBef>
                <a:spcPts val="0"/>
              </a:spcBef>
              <a:spcAft>
                <a:spcPts val="0"/>
              </a:spcAft>
              <a:buSzPts val="5200"/>
              <a:buNone/>
              <a:defRPr sz="13863" b="1"/>
            </a:lvl2pPr>
            <a:lvl3pPr lvl="2">
              <a:spcBef>
                <a:spcPts val="0"/>
              </a:spcBef>
              <a:spcAft>
                <a:spcPts val="0"/>
              </a:spcAft>
              <a:buSzPts val="5200"/>
              <a:buNone/>
              <a:defRPr sz="13863" b="1"/>
            </a:lvl3pPr>
            <a:lvl4pPr lvl="3">
              <a:spcBef>
                <a:spcPts val="0"/>
              </a:spcBef>
              <a:spcAft>
                <a:spcPts val="0"/>
              </a:spcAft>
              <a:buSzPts val="5200"/>
              <a:buNone/>
              <a:defRPr sz="13863" b="1"/>
            </a:lvl4pPr>
            <a:lvl5pPr lvl="4">
              <a:spcBef>
                <a:spcPts val="0"/>
              </a:spcBef>
              <a:spcAft>
                <a:spcPts val="0"/>
              </a:spcAft>
              <a:buSzPts val="5200"/>
              <a:buNone/>
              <a:defRPr sz="13863" b="1"/>
            </a:lvl5pPr>
            <a:lvl6pPr lvl="5">
              <a:spcBef>
                <a:spcPts val="0"/>
              </a:spcBef>
              <a:spcAft>
                <a:spcPts val="0"/>
              </a:spcAft>
              <a:buSzPts val="5200"/>
              <a:buNone/>
              <a:defRPr sz="13863" b="1"/>
            </a:lvl6pPr>
            <a:lvl7pPr lvl="6">
              <a:spcBef>
                <a:spcPts val="0"/>
              </a:spcBef>
              <a:spcAft>
                <a:spcPts val="0"/>
              </a:spcAft>
              <a:buSzPts val="5200"/>
              <a:buNone/>
              <a:defRPr sz="13863" b="1"/>
            </a:lvl7pPr>
            <a:lvl8pPr lvl="7">
              <a:spcBef>
                <a:spcPts val="0"/>
              </a:spcBef>
              <a:spcAft>
                <a:spcPts val="0"/>
              </a:spcAft>
              <a:buSzPts val="5200"/>
              <a:buNone/>
              <a:defRPr sz="13863" b="1"/>
            </a:lvl8pPr>
            <a:lvl9pPr lvl="8">
              <a:spcBef>
                <a:spcPts val="0"/>
              </a:spcBef>
              <a:spcAft>
                <a:spcPts val="0"/>
              </a:spcAft>
              <a:buSzPts val="5200"/>
              <a:buNone/>
              <a:defRPr sz="13863" b="1"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ubTitle" idx="1"/>
          </p:nvPr>
        </p:nvSpPr>
        <p:spPr>
          <a:xfrm>
            <a:off x="2847650" y="9454133"/>
            <a:ext cx="16244569" cy="211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5332" b="1"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None/>
              <a:defRPr sz="6132" b="1"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None/>
              <a:defRPr sz="6132" b="1"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None/>
              <a:defRPr sz="6132" b="1"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None/>
              <a:defRPr sz="6132" b="1"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None/>
              <a:defRPr sz="6132" b="1"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None/>
              <a:defRPr sz="6132" b="1"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None/>
              <a:defRPr sz="6132" b="1"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None/>
              <a:defRPr sz="6132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cxnSp>
        <p:nvCxnSpPr>
          <p:cNvPr id="15" name="Google Shape;15;p2"/>
          <p:cNvCxnSpPr/>
          <p:nvPr/>
        </p:nvCxnSpPr>
        <p:spPr>
          <a:xfrm>
            <a:off x="-193416" y="2878000"/>
            <a:ext cx="24650379" cy="27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6" name="Google Shape;16;p2"/>
          <p:cNvCxnSpPr/>
          <p:nvPr/>
        </p:nvCxnSpPr>
        <p:spPr>
          <a:xfrm>
            <a:off x="1058124" y="-28200"/>
            <a:ext cx="0" cy="13774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7" name="Google Shape;17;p2"/>
          <p:cNvCxnSpPr/>
          <p:nvPr/>
        </p:nvCxnSpPr>
        <p:spPr>
          <a:xfrm>
            <a:off x="15980971" y="-28851"/>
            <a:ext cx="0" cy="14046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8" name="Google Shape;18;p2"/>
          <p:cNvCxnSpPr/>
          <p:nvPr/>
        </p:nvCxnSpPr>
        <p:spPr>
          <a:xfrm>
            <a:off x="15994834" y="10646467"/>
            <a:ext cx="8507384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9" name="Google Shape;19;p2"/>
          <p:cNvCxnSpPr/>
          <p:nvPr/>
        </p:nvCxnSpPr>
        <p:spPr>
          <a:xfrm>
            <a:off x="21114833" y="10751000"/>
            <a:ext cx="0" cy="3031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Google Shape;20;p2"/>
          <p:cNvSpPr/>
          <p:nvPr/>
        </p:nvSpPr>
        <p:spPr>
          <a:xfrm flipH="1">
            <a:off x="17905037" y="8363200"/>
            <a:ext cx="684622" cy="5473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1" name="Google Shape;21;p2"/>
          <p:cNvSpPr/>
          <p:nvPr/>
        </p:nvSpPr>
        <p:spPr>
          <a:xfrm>
            <a:off x="21516278" y="10963304"/>
            <a:ext cx="2388178" cy="23888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333233750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3"/>
          <p:cNvSpPr/>
          <p:nvPr/>
        </p:nvSpPr>
        <p:spPr>
          <a:xfrm>
            <a:off x="807990" y="1391867"/>
            <a:ext cx="3316736" cy="31160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4" name="Google Shape;24;p3"/>
          <p:cNvSpPr txBox="1">
            <a:spLocks noGrp="1"/>
          </p:cNvSpPr>
          <p:nvPr>
            <p:ph type="title"/>
          </p:nvPr>
        </p:nvSpPr>
        <p:spPr>
          <a:xfrm rot="-21855">
            <a:off x="9126449" y="6016205"/>
            <a:ext cx="5535470" cy="197684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300"/>
              <a:buNone/>
              <a:defRPr sz="11464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title" idx="2" hasCustomPrompt="1"/>
          </p:nvPr>
        </p:nvSpPr>
        <p:spPr>
          <a:xfrm rot="-21855">
            <a:off x="9126449" y="4078293"/>
            <a:ext cx="5535470" cy="197684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9pPr>
          </a:lstStyle>
          <a:p>
            <a:r>
              <a:t>xx%</a:t>
            </a:r>
          </a:p>
        </p:txBody>
      </p:sp>
      <p:sp>
        <p:nvSpPr>
          <p:cNvPr id="26" name="Google Shape;26;p3"/>
          <p:cNvSpPr txBox="1">
            <a:spLocks noGrp="1"/>
          </p:cNvSpPr>
          <p:nvPr>
            <p:ph type="subTitle" idx="1"/>
          </p:nvPr>
        </p:nvSpPr>
        <p:spPr>
          <a:xfrm rot="-22116">
            <a:off x="7651114" y="7714997"/>
            <a:ext cx="9075423" cy="197684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4799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9pPr>
          </a:lstStyle>
          <a:p>
            <a:endParaRPr/>
          </a:p>
        </p:txBody>
      </p:sp>
      <p:cxnSp>
        <p:nvCxnSpPr>
          <p:cNvPr id="27" name="Google Shape;27;p3"/>
          <p:cNvCxnSpPr/>
          <p:nvPr/>
        </p:nvCxnSpPr>
        <p:spPr>
          <a:xfrm>
            <a:off x="802735" y="-77000"/>
            <a:ext cx="0" cy="13803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" name="Google Shape;28;p3"/>
          <p:cNvCxnSpPr/>
          <p:nvPr/>
        </p:nvCxnSpPr>
        <p:spPr>
          <a:xfrm>
            <a:off x="802735" y="4415573"/>
            <a:ext cx="3316736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9" name="Google Shape;29;p3"/>
          <p:cNvCxnSpPr/>
          <p:nvPr/>
        </p:nvCxnSpPr>
        <p:spPr>
          <a:xfrm>
            <a:off x="777408" y="1456267"/>
            <a:ext cx="23748214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0" name="Google Shape;30;p3"/>
          <p:cNvCxnSpPr/>
          <p:nvPr/>
        </p:nvCxnSpPr>
        <p:spPr>
          <a:xfrm>
            <a:off x="4049079" y="1444715"/>
            <a:ext cx="0" cy="31160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1" name="Google Shape;31;p3"/>
          <p:cNvCxnSpPr/>
          <p:nvPr/>
        </p:nvCxnSpPr>
        <p:spPr>
          <a:xfrm>
            <a:off x="22742609" y="-753533"/>
            <a:ext cx="0" cy="13321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2" name="Google Shape;32;p3"/>
          <p:cNvCxnSpPr/>
          <p:nvPr/>
        </p:nvCxnSpPr>
        <p:spPr>
          <a:xfrm>
            <a:off x="-802447" y="12568200"/>
            <a:ext cx="23697827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3" name="Google Shape;33;p3"/>
          <p:cNvSpPr/>
          <p:nvPr/>
        </p:nvSpPr>
        <p:spPr>
          <a:xfrm>
            <a:off x="21833713" y="2813933"/>
            <a:ext cx="1747545" cy="1748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4" name="Google Shape;34;p3"/>
          <p:cNvSpPr/>
          <p:nvPr/>
        </p:nvSpPr>
        <p:spPr>
          <a:xfrm>
            <a:off x="21833713" y="5252501"/>
            <a:ext cx="1747545" cy="1748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5" name="Google Shape;35;p3"/>
          <p:cNvSpPr/>
          <p:nvPr/>
        </p:nvSpPr>
        <p:spPr>
          <a:xfrm>
            <a:off x="21833713" y="7691067"/>
            <a:ext cx="1747545" cy="1748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6" name="Google Shape;36;p3"/>
          <p:cNvSpPr/>
          <p:nvPr/>
        </p:nvSpPr>
        <p:spPr>
          <a:xfrm>
            <a:off x="21833713" y="10129635"/>
            <a:ext cx="1747545" cy="1748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7" name="Google Shape;37;p3"/>
          <p:cNvSpPr/>
          <p:nvPr/>
        </p:nvSpPr>
        <p:spPr>
          <a:xfrm>
            <a:off x="-802458" y="10618467"/>
            <a:ext cx="7516442" cy="770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64173314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4"/>
          <p:cNvSpPr/>
          <p:nvPr/>
        </p:nvSpPr>
        <p:spPr>
          <a:xfrm>
            <a:off x="22080982" y="-28200"/>
            <a:ext cx="2392177" cy="6951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0" name="Google Shape;40;p4"/>
          <p:cNvSpPr/>
          <p:nvPr/>
        </p:nvSpPr>
        <p:spPr>
          <a:xfrm>
            <a:off x="1438958" y="-412533"/>
            <a:ext cx="19200599" cy="3628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1" name="Google Shape;41;p4"/>
          <p:cNvSpPr txBox="1">
            <a:spLocks noGrp="1"/>
          </p:cNvSpPr>
          <p:nvPr>
            <p:ph type="body" idx="1"/>
          </p:nvPr>
        </p:nvSpPr>
        <p:spPr>
          <a:xfrm>
            <a:off x="1870446" y="3216267"/>
            <a:ext cx="17753775" cy="8068000"/>
          </a:xfrm>
          <a:prstGeom prst="rect">
            <a:avLst/>
          </a:prstGeom>
        </p:spPr>
        <p:txBody>
          <a:bodyPr spcFirstLastPara="1" wrap="square" lIns="0" tIns="182875" rIns="0" bIns="0" anchor="ctr" anchorCtr="0">
            <a:noAutofit/>
          </a:bodyPr>
          <a:lstStyle>
            <a:lvl1pPr marL="1218895" lvl="0" indent="-846455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AutoNum type="arabicPeriod"/>
              <a:defRPr>
                <a:solidFill>
                  <a:schemeClr val="dk1"/>
                </a:solidFill>
              </a:defRPr>
            </a:lvl1pPr>
            <a:lvl2pPr marL="2437790" lvl="1" indent="-846455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AutoNum type="alphaLcPeriod"/>
              <a:defRPr>
                <a:solidFill>
                  <a:schemeClr val="dk1"/>
                </a:solidFill>
              </a:defRPr>
            </a:lvl2pPr>
            <a:lvl3pPr marL="3656686" lvl="2" indent="-84645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uli"/>
              <a:buAutoNum type="romanLcPeriod"/>
              <a:defRPr>
                <a:solidFill>
                  <a:schemeClr val="dk1"/>
                </a:solidFill>
              </a:defRPr>
            </a:lvl3pPr>
            <a:lvl4pPr marL="4875581" lvl="3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uli"/>
              <a:buAutoNum type="arabicPeriod"/>
              <a:defRPr>
                <a:solidFill>
                  <a:schemeClr val="dk1"/>
                </a:solidFill>
              </a:defRPr>
            </a:lvl4pPr>
            <a:lvl5pPr marL="6094476" lvl="4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uli"/>
              <a:buAutoNum type="alphaLcPeriod"/>
              <a:defRPr>
                <a:solidFill>
                  <a:schemeClr val="dk1"/>
                </a:solidFill>
              </a:defRPr>
            </a:lvl5pPr>
            <a:lvl6pPr marL="7313371" lvl="5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uli"/>
              <a:buAutoNum type="romanLcPeriod"/>
              <a:defRPr>
                <a:solidFill>
                  <a:schemeClr val="dk1"/>
                </a:solidFill>
              </a:defRPr>
            </a:lvl6pPr>
            <a:lvl7pPr marL="8532266" lvl="6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uli"/>
              <a:buAutoNum type="arabicPeriod"/>
              <a:defRPr>
                <a:solidFill>
                  <a:schemeClr val="dk1"/>
                </a:solidFill>
              </a:defRPr>
            </a:lvl7pPr>
            <a:lvl8pPr marL="9751162" lvl="7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uli"/>
              <a:buAutoNum type="alphaLcPeriod"/>
              <a:defRPr>
                <a:solidFill>
                  <a:schemeClr val="dk1"/>
                </a:solidFill>
              </a:defRPr>
            </a:lvl8pPr>
            <a:lvl9pPr marL="10970057" lvl="8" indent="-846455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Font typeface="Muli"/>
              <a:buAutoNum type="romanLcPeriod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2" name="Google Shape;42;p4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cxnSp>
        <p:nvCxnSpPr>
          <p:cNvPr id="43" name="Google Shape;43;p4"/>
          <p:cNvCxnSpPr/>
          <p:nvPr/>
        </p:nvCxnSpPr>
        <p:spPr>
          <a:xfrm>
            <a:off x="651830" y="-28200"/>
            <a:ext cx="0" cy="13774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4" name="Google Shape;44;p4"/>
          <p:cNvSpPr/>
          <p:nvPr/>
        </p:nvSpPr>
        <p:spPr>
          <a:xfrm>
            <a:off x="22802994" y="7453267"/>
            <a:ext cx="1046927" cy="1047200"/>
          </a:xfrm>
          <a:prstGeom prst="ellipse">
            <a:avLst/>
          </a:prstGeom>
          <a:solidFill>
            <a:schemeClr val="accent1"/>
          </a:solidFill>
          <a:ln w="762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5" name="Google Shape;45;p4"/>
          <p:cNvSpPr/>
          <p:nvPr/>
        </p:nvSpPr>
        <p:spPr>
          <a:xfrm>
            <a:off x="22802994" y="9031171"/>
            <a:ext cx="1046927" cy="1047200"/>
          </a:xfrm>
          <a:prstGeom prst="ellipse">
            <a:avLst/>
          </a:prstGeom>
          <a:solidFill>
            <a:schemeClr val="accent1"/>
          </a:solidFill>
          <a:ln w="762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6" name="Google Shape;46;p4"/>
          <p:cNvSpPr/>
          <p:nvPr/>
        </p:nvSpPr>
        <p:spPr>
          <a:xfrm>
            <a:off x="22802994" y="10609075"/>
            <a:ext cx="1046927" cy="1047200"/>
          </a:xfrm>
          <a:prstGeom prst="ellipse">
            <a:avLst/>
          </a:prstGeom>
          <a:solidFill>
            <a:schemeClr val="accent1"/>
          </a:solidFill>
          <a:ln w="762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7" name="Google Shape;47;p4"/>
          <p:cNvSpPr/>
          <p:nvPr/>
        </p:nvSpPr>
        <p:spPr>
          <a:xfrm>
            <a:off x="22802994" y="12186979"/>
            <a:ext cx="1046927" cy="1047200"/>
          </a:xfrm>
          <a:prstGeom prst="ellipse">
            <a:avLst/>
          </a:prstGeom>
          <a:solidFill>
            <a:schemeClr val="accent1"/>
          </a:solidFill>
          <a:ln w="762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48" name="Google Shape;48;p4"/>
          <p:cNvCxnSpPr/>
          <p:nvPr/>
        </p:nvCxnSpPr>
        <p:spPr>
          <a:xfrm>
            <a:off x="22060920" y="-28200"/>
            <a:ext cx="0" cy="13774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9" name="Google Shape;49;p4"/>
          <p:cNvCxnSpPr/>
          <p:nvPr/>
        </p:nvCxnSpPr>
        <p:spPr>
          <a:xfrm>
            <a:off x="22080982" y="6922533"/>
            <a:ext cx="2556134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416411229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5"/>
          <p:cNvSpPr/>
          <p:nvPr/>
        </p:nvSpPr>
        <p:spPr>
          <a:xfrm rot="10800000" flipH="1">
            <a:off x="22476279" y="-96133"/>
            <a:ext cx="1949092" cy="1006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2" name="Google Shape;52;p5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53" name="Google Shape;53;p5"/>
          <p:cNvSpPr txBox="1">
            <a:spLocks noGrp="1"/>
          </p:cNvSpPr>
          <p:nvPr>
            <p:ph type="title" idx="2"/>
          </p:nvPr>
        </p:nvSpPr>
        <p:spPr>
          <a:xfrm>
            <a:off x="4641497" y="9316773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54" name="Google Shape;54;p5"/>
          <p:cNvSpPr txBox="1">
            <a:spLocks noGrp="1"/>
          </p:cNvSpPr>
          <p:nvPr>
            <p:ph type="subTitle" idx="1"/>
          </p:nvPr>
        </p:nvSpPr>
        <p:spPr>
          <a:xfrm>
            <a:off x="4996445" y="10927813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5" name="Google Shape;55;p5"/>
          <p:cNvSpPr txBox="1">
            <a:spLocks noGrp="1"/>
          </p:cNvSpPr>
          <p:nvPr>
            <p:ph type="title" idx="3"/>
          </p:nvPr>
        </p:nvSpPr>
        <p:spPr>
          <a:xfrm>
            <a:off x="13534568" y="9316440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56" name="Google Shape;56;p5"/>
          <p:cNvSpPr txBox="1">
            <a:spLocks noGrp="1"/>
          </p:cNvSpPr>
          <p:nvPr>
            <p:ph type="subTitle" idx="4"/>
          </p:nvPr>
        </p:nvSpPr>
        <p:spPr>
          <a:xfrm>
            <a:off x="13889513" y="10927813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cxnSp>
        <p:nvCxnSpPr>
          <p:cNvPr id="57" name="Google Shape;57;p5"/>
          <p:cNvCxnSpPr/>
          <p:nvPr/>
        </p:nvCxnSpPr>
        <p:spPr>
          <a:xfrm>
            <a:off x="-84245" y="773600"/>
            <a:ext cx="24515214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8" name="Google Shape;58;p5"/>
          <p:cNvCxnSpPr/>
          <p:nvPr/>
        </p:nvCxnSpPr>
        <p:spPr>
          <a:xfrm rot="10800000">
            <a:off x="22476279" y="-96600"/>
            <a:ext cx="0" cy="13862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24763086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6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cxnSp>
        <p:nvCxnSpPr>
          <p:cNvPr id="61" name="Google Shape;61;p6"/>
          <p:cNvCxnSpPr/>
          <p:nvPr/>
        </p:nvCxnSpPr>
        <p:spPr>
          <a:xfrm rot="10800000">
            <a:off x="-27859" y="13398467"/>
            <a:ext cx="24515214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2" name="Google Shape;62;p6"/>
          <p:cNvCxnSpPr/>
          <p:nvPr/>
        </p:nvCxnSpPr>
        <p:spPr>
          <a:xfrm>
            <a:off x="1165030" y="-50933"/>
            <a:ext cx="0" cy="13932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3" name="Google Shape;63;p6"/>
          <p:cNvSpPr/>
          <p:nvPr/>
        </p:nvSpPr>
        <p:spPr>
          <a:xfrm rot="10800000">
            <a:off x="11574721" y="-133"/>
            <a:ext cx="12912636" cy="11170400"/>
          </a:xfrm>
          <a:prstGeom prst="triangle">
            <a:avLst>
              <a:gd name="adj" fmla="val 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4" name="Google Shape;64;p6"/>
          <p:cNvSpPr/>
          <p:nvPr/>
        </p:nvSpPr>
        <p:spPr>
          <a:xfrm>
            <a:off x="378035" y="4570400"/>
            <a:ext cx="1573990" cy="10464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3120245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bg>
      <p:bgPr>
        <a:solidFill>
          <a:schemeClr val="accent3"/>
        </a:solidFill>
        <a:effectLst/>
      </p:bgPr>
    </p:bg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7"/>
          <p:cNvSpPr/>
          <p:nvPr/>
        </p:nvSpPr>
        <p:spPr>
          <a:xfrm>
            <a:off x="-155959" y="11014667"/>
            <a:ext cx="18370415" cy="273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7" name="Google Shape;67;p7"/>
          <p:cNvSpPr/>
          <p:nvPr/>
        </p:nvSpPr>
        <p:spPr>
          <a:xfrm>
            <a:off x="18308165" y="-40133"/>
            <a:ext cx="6275165" cy="10920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8" name="Google Shape;68;p7"/>
          <p:cNvSpPr/>
          <p:nvPr/>
        </p:nvSpPr>
        <p:spPr>
          <a:xfrm>
            <a:off x="19290559" y="326368"/>
            <a:ext cx="4613998" cy="46152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9" name="Google Shape;69;p7"/>
          <p:cNvSpPr txBox="1">
            <a:spLocks noGrp="1"/>
          </p:cNvSpPr>
          <p:nvPr>
            <p:ph type="body" idx="1"/>
          </p:nvPr>
        </p:nvSpPr>
        <p:spPr>
          <a:xfrm>
            <a:off x="1870446" y="3423133"/>
            <a:ext cx="11521799" cy="81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0" name="Google Shape;70;p7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10229335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71" name="Google Shape;71;p7"/>
          <p:cNvSpPr/>
          <p:nvPr/>
        </p:nvSpPr>
        <p:spPr>
          <a:xfrm>
            <a:off x="18214655" y="11145200"/>
            <a:ext cx="6323953" cy="2600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72" name="Google Shape;72;p7"/>
          <p:cNvCxnSpPr/>
          <p:nvPr/>
        </p:nvCxnSpPr>
        <p:spPr>
          <a:xfrm>
            <a:off x="18276506" y="-40133"/>
            <a:ext cx="0" cy="13786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3" name="Google Shape;73;p7"/>
          <p:cNvCxnSpPr/>
          <p:nvPr/>
        </p:nvCxnSpPr>
        <p:spPr>
          <a:xfrm rot="10800000">
            <a:off x="-155960" y="11014667"/>
            <a:ext cx="2468956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4" name="Google Shape;74;p7"/>
          <p:cNvSpPr/>
          <p:nvPr/>
        </p:nvSpPr>
        <p:spPr>
          <a:xfrm>
            <a:off x="19290559" y="5670565"/>
            <a:ext cx="4613998" cy="46152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11438732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8"/>
          <p:cNvSpPr/>
          <p:nvPr/>
        </p:nvSpPr>
        <p:spPr>
          <a:xfrm>
            <a:off x="15430447" y="-495733"/>
            <a:ext cx="7766777" cy="245440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77" name="Google Shape;77;p8"/>
          <p:cNvSpPr/>
          <p:nvPr/>
        </p:nvSpPr>
        <p:spPr>
          <a:xfrm>
            <a:off x="-204747" y="11603467"/>
            <a:ext cx="8703333" cy="2454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78" name="Google Shape;78;p8"/>
          <p:cNvSpPr txBox="1">
            <a:spLocks noGrp="1"/>
          </p:cNvSpPr>
          <p:nvPr>
            <p:ph type="title"/>
          </p:nvPr>
        </p:nvSpPr>
        <p:spPr>
          <a:xfrm>
            <a:off x="9322905" y="1200400"/>
            <a:ext cx="12805464" cy="1090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7000"/>
              <a:buNone/>
              <a:defRPr sz="18662"/>
            </a:lvl1pPr>
            <a:lvl2pPr lvl="1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2pPr>
            <a:lvl3pPr lvl="2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3pPr>
            <a:lvl4pPr lvl="3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4pPr>
            <a:lvl5pPr lvl="4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5pPr>
            <a:lvl6pPr lvl="5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6pPr>
            <a:lvl7pPr lvl="6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7pPr>
            <a:lvl8pPr lvl="7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8pPr>
            <a:lvl9pPr lvl="8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9pPr>
          </a:lstStyle>
          <a:p>
            <a:endParaRPr/>
          </a:p>
        </p:txBody>
      </p:sp>
      <p:sp>
        <p:nvSpPr>
          <p:cNvPr id="79" name="Google Shape;79;p8"/>
          <p:cNvSpPr/>
          <p:nvPr/>
        </p:nvSpPr>
        <p:spPr>
          <a:xfrm>
            <a:off x="-230073" y="1860800"/>
            <a:ext cx="23401904" cy="9994400"/>
          </a:xfrm>
          <a:prstGeom prst="rect">
            <a:avLst/>
          </a:prstGeom>
          <a:solidFill>
            <a:schemeClr val="accent1"/>
          </a:solidFill>
          <a:ln w="1143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80" name="Google Shape;80;p8"/>
          <p:cNvCxnSpPr/>
          <p:nvPr/>
        </p:nvCxnSpPr>
        <p:spPr>
          <a:xfrm>
            <a:off x="23197411" y="-90867"/>
            <a:ext cx="0" cy="13994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1" name="Google Shape;81;p8"/>
          <p:cNvCxnSpPr/>
          <p:nvPr/>
        </p:nvCxnSpPr>
        <p:spPr>
          <a:xfrm>
            <a:off x="8499786" y="11856533"/>
            <a:ext cx="0" cy="22760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2" name="Google Shape;82;p8"/>
          <p:cNvCxnSpPr/>
          <p:nvPr/>
        </p:nvCxnSpPr>
        <p:spPr>
          <a:xfrm>
            <a:off x="15458707" y="-263667"/>
            <a:ext cx="0" cy="22760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905011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bg>
      <p:bgPr>
        <a:solidFill>
          <a:schemeClr val="accent3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9"/>
          <p:cNvSpPr/>
          <p:nvPr/>
        </p:nvSpPr>
        <p:spPr>
          <a:xfrm>
            <a:off x="350242" y="0"/>
            <a:ext cx="11321051" cy="11430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85" name="Google Shape;85;p9"/>
          <p:cNvSpPr txBox="1">
            <a:spLocks noGrp="1"/>
          </p:cNvSpPr>
          <p:nvPr>
            <p:ph type="title"/>
          </p:nvPr>
        </p:nvSpPr>
        <p:spPr>
          <a:xfrm>
            <a:off x="1700690" y="5830800"/>
            <a:ext cx="11662562" cy="306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11464"/>
            </a:lvl1pPr>
            <a:lvl2pPr lvl="1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16529"/>
            </a:lvl2pPr>
            <a:lvl3pPr lvl="2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16529"/>
            </a:lvl3pPr>
            <a:lvl4pPr lvl="3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16529"/>
            </a:lvl4pPr>
            <a:lvl5pPr lvl="4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16529"/>
            </a:lvl5pPr>
            <a:lvl6pPr lvl="5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16529"/>
            </a:lvl6pPr>
            <a:lvl7pPr lvl="6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16529"/>
            </a:lvl7pPr>
            <a:lvl8pPr lvl="7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16529"/>
            </a:lvl8pPr>
            <a:lvl9pPr lvl="8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16529"/>
            </a:lvl9pPr>
          </a:lstStyle>
          <a:p>
            <a:endParaRPr/>
          </a:p>
        </p:txBody>
      </p:sp>
      <p:sp>
        <p:nvSpPr>
          <p:cNvPr id="86" name="Google Shape;86;p9"/>
          <p:cNvSpPr txBox="1">
            <a:spLocks noGrp="1"/>
          </p:cNvSpPr>
          <p:nvPr>
            <p:ph type="subTitle" idx="1"/>
          </p:nvPr>
        </p:nvSpPr>
        <p:spPr>
          <a:xfrm>
            <a:off x="1903838" y="9101867"/>
            <a:ext cx="8213860" cy="12480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3199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4799">
                <a:solidFill>
                  <a:schemeClr val="dk1"/>
                </a:solidFill>
              </a:defRPr>
            </a:lvl1pPr>
            <a:lvl2pPr lvl="1" algn="ctr" rtl="0">
              <a:lnSpc>
                <a:spcPct val="80000"/>
              </a:lnSpc>
              <a:spcBef>
                <a:spcPts val="3199"/>
              </a:spcBef>
              <a:spcAft>
                <a:spcPts val="0"/>
              </a:spcAft>
              <a:buClr>
                <a:schemeClr val="dk1"/>
              </a:buClr>
              <a:buSzPts val="1800"/>
              <a:buFont typeface="Josefin Sans Light"/>
              <a:buNone/>
              <a:defRPr sz="4799">
                <a:solidFill>
                  <a:schemeClr val="dk1"/>
                </a:solidFill>
                <a:latin typeface="Josefin Sans Light"/>
                <a:ea typeface="Josefin Sans Light"/>
                <a:cs typeface="Josefin Sans Light"/>
                <a:sym typeface="Josefin Sans Light"/>
              </a:defRPr>
            </a:lvl2pPr>
            <a:lvl3pPr lvl="2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Josefin Sans Light"/>
              <a:buNone/>
              <a:defRPr sz="4799">
                <a:solidFill>
                  <a:schemeClr val="dk1"/>
                </a:solidFill>
                <a:latin typeface="Josefin Sans Light"/>
                <a:ea typeface="Josefin Sans Light"/>
                <a:cs typeface="Josefin Sans Light"/>
                <a:sym typeface="Josefin Sans Light"/>
              </a:defRPr>
            </a:lvl3pPr>
            <a:lvl4pPr lvl="3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Josefin Sans Light"/>
              <a:buNone/>
              <a:defRPr sz="4799">
                <a:solidFill>
                  <a:schemeClr val="dk1"/>
                </a:solidFill>
                <a:latin typeface="Josefin Sans Light"/>
                <a:ea typeface="Josefin Sans Light"/>
                <a:cs typeface="Josefin Sans Light"/>
                <a:sym typeface="Josefin Sans Light"/>
              </a:defRPr>
            </a:lvl4pPr>
            <a:lvl5pPr lvl="4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Josefin Sans Light"/>
              <a:buNone/>
              <a:defRPr sz="4799">
                <a:solidFill>
                  <a:schemeClr val="dk1"/>
                </a:solidFill>
                <a:latin typeface="Josefin Sans Light"/>
                <a:ea typeface="Josefin Sans Light"/>
                <a:cs typeface="Josefin Sans Light"/>
                <a:sym typeface="Josefin Sans Light"/>
              </a:defRPr>
            </a:lvl5pPr>
            <a:lvl6pPr lvl="5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Josefin Sans Light"/>
              <a:buNone/>
              <a:defRPr sz="4799">
                <a:solidFill>
                  <a:schemeClr val="dk1"/>
                </a:solidFill>
                <a:latin typeface="Josefin Sans Light"/>
                <a:ea typeface="Josefin Sans Light"/>
                <a:cs typeface="Josefin Sans Light"/>
                <a:sym typeface="Josefin Sans Light"/>
              </a:defRPr>
            </a:lvl6pPr>
            <a:lvl7pPr lvl="6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Josefin Sans Light"/>
              <a:buNone/>
              <a:defRPr sz="4799">
                <a:solidFill>
                  <a:schemeClr val="dk1"/>
                </a:solidFill>
                <a:latin typeface="Josefin Sans Light"/>
                <a:ea typeface="Josefin Sans Light"/>
                <a:cs typeface="Josefin Sans Light"/>
                <a:sym typeface="Josefin Sans Light"/>
              </a:defRPr>
            </a:lvl7pPr>
            <a:lvl8pPr lvl="7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Josefin Sans Light"/>
              <a:buNone/>
              <a:defRPr sz="4799">
                <a:solidFill>
                  <a:schemeClr val="dk1"/>
                </a:solidFill>
                <a:latin typeface="Josefin Sans Light"/>
                <a:ea typeface="Josefin Sans Light"/>
                <a:cs typeface="Josefin Sans Light"/>
                <a:sym typeface="Josefin Sans Light"/>
              </a:defRPr>
            </a:lvl8pPr>
            <a:lvl9pPr lvl="8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Josefin Sans Light"/>
              <a:buNone/>
              <a:defRPr sz="4799">
                <a:solidFill>
                  <a:schemeClr val="dk1"/>
                </a:solidFill>
                <a:latin typeface="Josefin Sans Light"/>
                <a:ea typeface="Josefin Sans Light"/>
                <a:cs typeface="Josefin Sans Light"/>
                <a:sym typeface="Josefin Sans Light"/>
              </a:defRPr>
            </a:lvl9pPr>
          </a:lstStyle>
          <a:p>
            <a:endParaRPr/>
          </a:p>
        </p:txBody>
      </p:sp>
      <p:sp>
        <p:nvSpPr>
          <p:cNvPr id="87" name="Google Shape;87;p9"/>
          <p:cNvSpPr txBox="1">
            <a:spLocks noGrp="1"/>
          </p:cNvSpPr>
          <p:nvPr>
            <p:ph type="title" idx="2" hasCustomPrompt="1"/>
          </p:nvPr>
        </p:nvSpPr>
        <p:spPr>
          <a:xfrm>
            <a:off x="1903838" y="4813933"/>
            <a:ext cx="2870452" cy="1444000"/>
          </a:xfrm>
          <a:prstGeom prst="rect">
            <a:avLst/>
          </a:prstGeom>
        </p:spPr>
        <p:txBody>
          <a:bodyPr spcFirstLastPara="1" wrap="square" lIns="0" tIns="0" rIns="0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1pPr>
            <a:lvl2pPr lvl="1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2pPr>
            <a:lvl3pPr lvl="2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3pPr>
            <a:lvl4pPr lvl="3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4pPr>
            <a:lvl5pPr lvl="4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5pPr>
            <a:lvl6pPr lvl="5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6pPr>
            <a:lvl7pPr lvl="6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7pPr>
            <a:lvl8pPr lvl="7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8pPr>
            <a:lvl9pPr lvl="8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9pPr>
          </a:lstStyle>
          <a:p>
            <a:r>
              <a:t>xx%</a:t>
            </a:r>
          </a:p>
        </p:txBody>
      </p:sp>
      <p:sp>
        <p:nvSpPr>
          <p:cNvPr id="88" name="Google Shape;88;p9"/>
          <p:cNvSpPr/>
          <p:nvPr/>
        </p:nvSpPr>
        <p:spPr>
          <a:xfrm>
            <a:off x="20259523" y="1494200"/>
            <a:ext cx="4672383" cy="4331200"/>
          </a:xfrm>
          <a:prstGeom prst="rect">
            <a:avLst/>
          </a:prstGeom>
          <a:solidFill>
            <a:schemeClr val="lt2"/>
          </a:solidFill>
          <a:ln w="1143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89" name="Google Shape;89;p9"/>
          <p:cNvCxnSpPr/>
          <p:nvPr/>
        </p:nvCxnSpPr>
        <p:spPr>
          <a:xfrm>
            <a:off x="20259523" y="1545000"/>
            <a:ext cx="0" cy="13766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90" name="Google Shape;90;p9"/>
          <p:cNvCxnSpPr/>
          <p:nvPr/>
        </p:nvCxnSpPr>
        <p:spPr>
          <a:xfrm rot="10800000">
            <a:off x="-55119" y="1494200"/>
            <a:ext cx="20722602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1" name="Google Shape;91;p9"/>
          <p:cNvSpPr/>
          <p:nvPr/>
        </p:nvSpPr>
        <p:spPr>
          <a:xfrm flipH="1">
            <a:off x="20259523" y="1392600"/>
            <a:ext cx="4672383" cy="43312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347917887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0"/>
          <p:cNvSpPr txBox="1">
            <a:spLocks noGrp="1"/>
          </p:cNvSpPr>
          <p:nvPr>
            <p:ph type="body" idx="1"/>
          </p:nvPr>
        </p:nvSpPr>
        <p:spPr>
          <a:xfrm>
            <a:off x="13830064" y="6932267"/>
            <a:ext cx="8043505" cy="151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1218895" lvl="0" indent="-609448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Staatliches"/>
              <a:buNone/>
              <a:defRPr sz="9064" b="1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42851377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1"/>
          <p:cNvSpPr/>
          <p:nvPr/>
        </p:nvSpPr>
        <p:spPr>
          <a:xfrm rot="5400000">
            <a:off x="207227" y="285778"/>
            <a:ext cx="11664000" cy="802431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96" name="Google Shape;96;p11"/>
          <p:cNvSpPr txBox="1">
            <a:spLocks noGrp="1"/>
          </p:cNvSpPr>
          <p:nvPr>
            <p:ph type="title" hasCustomPrompt="1"/>
          </p:nvPr>
        </p:nvSpPr>
        <p:spPr>
          <a:xfrm>
            <a:off x="7004176" y="2800067"/>
            <a:ext cx="14381054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2000"/>
              <a:buNone/>
              <a:defRPr sz="21328"/>
            </a:lvl1pPr>
            <a:lvl2pPr lvl="1" algn="r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2pPr>
            <a:lvl3pPr lvl="2" algn="r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3pPr>
            <a:lvl4pPr lvl="3" algn="r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4pPr>
            <a:lvl5pPr lvl="4" algn="r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5pPr>
            <a:lvl6pPr lvl="5" algn="r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6pPr>
            <a:lvl7pPr lvl="6" algn="r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7pPr>
            <a:lvl8pPr lvl="7" algn="r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8pPr>
            <a:lvl9pPr lvl="8" algn="r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9pPr>
          </a:lstStyle>
          <a:p>
            <a:r>
              <a:t>xx%</a:t>
            </a:r>
          </a:p>
        </p:txBody>
      </p:sp>
      <p:sp>
        <p:nvSpPr>
          <p:cNvPr id="97" name="Google Shape;97;p11"/>
          <p:cNvSpPr txBox="1">
            <a:spLocks noGrp="1"/>
          </p:cNvSpPr>
          <p:nvPr>
            <p:ph type="body" idx="1"/>
          </p:nvPr>
        </p:nvSpPr>
        <p:spPr>
          <a:xfrm>
            <a:off x="9522920" y="7932933"/>
            <a:ext cx="12540733" cy="346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algn="r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algn="r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algn="r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algn="r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algn="r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algn="r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algn="r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algn="r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cxnSp>
        <p:nvCxnSpPr>
          <p:cNvPr id="98" name="Google Shape;98;p11"/>
          <p:cNvCxnSpPr/>
          <p:nvPr/>
        </p:nvCxnSpPr>
        <p:spPr>
          <a:xfrm>
            <a:off x="-563053" y="1849800"/>
            <a:ext cx="2549495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99" name="Google Shape;99;p11"/>
          <p:cNvCxnSpPr/>
          <p:nvPr/>
        </p:nvCxnSpPr>
        <p:spPr>
          <a:xfrm>
            <a:off x="9238794" y="12162200"/>
            <a:ext cx="16506100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0" name="Google Shape;100;p11"/>
          <p:cNvCxnSpPr/>
          <p:nvPr/>
        </p:nvCxnSpPr>
        <p:spPr>
          <a:xfrm rot="10800000" flipH="1">
            <a:off x="23052795" y="-129200"/>
            <a:ext cx="51187" cy="13974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1" name="Google Shape;101;p11"/>
          <p:cNvSpPr/>
          <p:nvPr/>
        </p:nvSpPr>
        <p:spPr>
          <a:xfrm>
            <a:off x="19891219" y="8986333"/>
            <a:ext cx="7288501" cy="72904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102" name="Google Shape;102;p11"/>
          <p:cNvCxnSpPr/>
          <p:nvPr/>
        </p:nvCxnSpPr>
        <p:spPr>
          <a:xfrm rot="10800000">
            <a:off x="9391154" y="-182200"/>
            <a:ext cx="0" cy="12395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3" name="Google Shape;103;p11"/>
          <p:cNvSpPr/>
          <p:nvPr/>
        </p:nvSpPr>
        <p:spPr>
          <a:xfrm>
            <a:off x="-55186" y="5609000"/>
            <a:ext cx="8591362" cy="85936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25920897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4495347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3"/>
          <p:cNvSpPr/>
          <p:nvPr/>
        </p:nvSpPr>
        <p:spPr>
          <a:xfrm>
            <a:off x="21261862" y="4699933"/>
            <a:ext cx="3199966" cy="90464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07" name="Google Shape;107;p13"/>
          <p:cNvSpPr/>
          <p:nvPr/>
        </p:nvSpPr>
        <p:spPr>
          <a:xfrm>
            <a:off x="16320882" y="-2130333"/>
            <a:ext cx="5568949" cy="55704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108" name="Google Shape;108;p13"/>
          <p:cNvCxnSpPr/>
          <p:nvPr/>
        </p:nvCxnSpPr>
        <p:spPr>
          <a:xfrm>
            <a:off x="1058124" y="-28200"/>
            <a:ext cx="0" cy="13774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9" name="Google Shape;109;p13"/>
          <p:cNvCxnSpPr/>
          <p:nvPr/>
        </p:nvCxnSpPr>
        <p:spPr>
          <a:xfrm>
            <a:off x="1081851" y="4817800"/>
            <a:ext cx="23380310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0" name="Google Shape;110;p13"/>
          <p:cNvCxnSpPr/>
          <p:nvPr/>
        </p:nvCxnSpPr>
        <p:spPr>
          <a:xfrm>
            <a:off x="21323712" y="4798133"/>
            <a:ext cx="0" cy="89480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11" name="Google Shape;111;p13"/>
          <p:cNvSpPr/>
          <p:nvPr/>
        </p:nvSpPr>
        <p:spPr>
          <a:xfrm>
            <a:off x="1756076" y="6012000"/>
            <a:ext cx="17048359" cy="572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12" name="Google Shape;112;p13"/>
          <p:cNvSpPr txBox="1">
            <a:spLocks noGrp="1"/>
          </p:cNvSpPr>
          <p:nvPr>
            <p:ph type="title"/>
          </p:nvPr>
        </p:nvSpPr>
        <p:spPr>
          <a:xfrm>
            <a:off x="1973424" y="7806160"/>
            <a:ext cx="6516703" cy="129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1pPr>
            <a:lvl2pPr lvl="1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2pPr>
            <a:lvl3pPr lvl="2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3pPr>
            <a:lvl4pPr lvl="3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4pPr>
            <a:lvl5pPr lvl="4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5pPr>
            <a:lvl6pPr lvl="5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6pPr>
            <a:lvl7pPr lvl="6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7pPr>
            <a:lvl8pPr lvl="7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8pPr>
            <a:lvl9pPr lvl="8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9pPr>
          </a:lstStyle>
          <a:p>
            <a:endParaRPr/>
          </a:p>
        </p:txBody>
      </p:sp>
      <p:sp>
        <p:nvSpPr>
          <p:cNvPr id="113" name="Google Shape;113;p13"/>
          <p:cNvSpPr txBox="1">
            <a:spLocks noGrp="1"/>
          </p:cNvSpPr>
          <p:nvPr>
            <p:ph type="subTitle" idx="1"/>
          </p:nvPr>
        </p:nvSpPr>
        <p:spPr>
          <a:xfrm>
            <a:off x="1973420" y="8891013"/>
            <a:ext cx="5330611" cy="18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3732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4" name="Google Shape;114;p13"/>
          <p:cNvSpPr txBox="1">
            <a:spLocks noGrp="1"/>
          </p:cNvSpPr>
          <p:nvPr>
            <p:ph type="title" idx="2"/>
          </p:nvPr>
        </p:nvSpPr>
        <p:spPr>
          <a:xfrm>
            <a:off x="13449758" y="7806160"/>
            <a:ext cx="6516703" cy="129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1pPr>
            <a:lvl2pPr lvl="1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2pPr>
            <a:lvl3pPr lvl="2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3pPr>
            <a:lvl4pPr lvl="3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4pPr>
            <a:lvl5pPr lvl="4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5pPr>
            <a:lvl6pPr lvl="5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6pPr>
            <a:lvl7pPr lvl="6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7pPr>
            <a:lvl8pPr lvl="7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8pPr>
            <a:lvl9pPr lvl="8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9pPr>
          </a:lstStyle>
          <a:p>
            <a:endParaRPr/>
          </a:p>
        </p:txBody>
      </p:sp>
      <p:sp>
        <p:nvSpPr>
          <p:cNvPr id="115" name="Google Shape;115;p13"/>
          <p:cNvSpPr txBox="1">
            <a:spLocks noGrp="1"/>
          </p:cNvSpPr>
          <p:nvPr>
            <p:ph type="subTitle" idx="3"/>
          </p:nvPr>
        </p:nvSpPr>
        <p:spPr>
          <a:xfrm>
            <a:off x="13449763" y="8891013"/>
            <a:ext cx="5330611" cy="18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3732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6" name="Google Shape;116;p13"/>
          <p:cNvSpPr txBox="1">
            <a:spLocks noGrp="1"/>
          </p:cNvSpPr>
          <p:nvPr>
            <p:ph type="title" idx="4"/>
          </p:nvPr>
        </p:nvSpPr>
        <p:spPr>
          <a:xfrm>
            <a:off x="7713740" y="7806160"/>
            <a:ext cx="6516703" cy="129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1pPr>
            <a:lvl2pPr lvl="1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2pPr>
            <a:lvl3pPr lvl="2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3pPr>
            <a:lvl4pPr lvl="3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4pPr>
            <a:lvl5pPr lvl="4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5pPr>
            <a:lvl6pPr lvl="5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6pPr>
            <a:lvl7pPr lvl="6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7pPr>
            <a:lvl8pPr lvl="7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8pPr>
            <a:lvl9pPr lvl="8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9pPr>
          </a:lstStyle>
          <a:p>
            <a:endParaRPr/>
          </a:p>
        </p:txBody>
      </p:sp>
      <p:sp>
        <p:nvSpPr>
          <p:cNvPr id="117" name="Google Shape;117;p13"/>
          <p:cNvSpPr txBox="1">
            <a:spLocks noGrp="1"/>
          </p:cNvSpPr>
          <p:nvPr>
            <p:ph type="subTitle" idx="5"/>
          </p:nvPr>
        </p:nvSpPr>
        <p:spPr>
          <a:xfrm>
            <a:off x="7713722" y="8891013"/>
            <a:ext cx="5330611" cy="18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3732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8" name="Google Shape;118;p13"/>
          <p:cNvSpPr txBox="1">
            <a:spLocks noGrp="1"/>
          </p:cNvSpPr>
          <p:nvPr>
            <p:ph type="title" idx="6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119" name="Google Shape;119;p13"/>
          <p:cNvSpPr txBox="1">
            <a:spLocks noGrp="1"/>
          </p:cNvSpPr>
          <p:nvPr>
            <p:ph type="title" idx="7" hasCustomPrompt="1"/>
          </p:nvPr>
        </p:nvSpPr>
        <p:spPr>
          <a:xfrm>
            <a:off x="1973425" y="6841803"/>
            <a:ext cx="3478294" cy="134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9pPr>
          </a:lstStyle>
          <a:p>
            <a:r>
              <a:t>xx%</a:t>
            </a:r>
          </a:p>
        </p:txBody>
      </p:sp>
      <p:sp>
        <p:nvSpPr>
          <p:cNvPr id="120" name="Google Shape;120;p13"/>
          <p:cNvSpPr txBox="1">
            <a:spLocks noGrp="1"/>
          </p:cNvSpPr>
          <p:nvPr>
            <p:ph type="title" idx="8" hasCustomPrompt="1"/>
          </p:nvPr>
        </p:nvSpPr>
        <p:spPr>
          <a:xfrm>
            <a:off x="7713740" y="6841803"/>
            <a:ext cx="3478294" cy="134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9pPr>
          </a:lstStyle>
          <a:p>
            <a:r>
              <a:t>xx%</a:t>
            </a:r>
          </a:p>
        </p:txBody>
      </p:sp>
      <p:sp>
        <p:nvSpPr>
          <p:cNvPr id="121" name="Google Shape;121;p13"/>
          <p:cNvSpPr txBox="1">
            <a:spLocks noGrp="1"/>
          </p:cNvSpPr>
          <p:nvPr>
            <p:ph type="title" idx="9" hasCustomPrompt="1"/>
          </p:nvPr>
        </p:nvSpPr>
        <p:spPr>
          <a:xfrm>
            <a:off x="13449758" y="6841803"/>
            <a:ext cx="3478294" cy="134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248201113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bg>
      <p:bgPr>
        <a:solidFill>
          <a:schemeClr val="accent3"/>
        </a:solidFill>
        <a:effectLst/>
      </p:bgPr>
    </p:bg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4"/>
          <p:cNvSpPr txBox="1">
            <a:spLocks noGrp="1"/>
          </p:cNvSpPr>
          <p:nvPr>
            <p:ph type="title"/>
          </p:nvPr>
        </p:nvSpPr>
        <p:spPr>
          <a:xfrm>
            <a:off x="1422030" y="4858240"/>
            <a:ext cx="20629826" cy="224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500"/>
              <a:buNone/>
              <a:defRPr sz="17329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9pPr>
          </a:lstStyle>
          <a:p>
            <a:endParaRPr/>
          </a:p>
        </p:txBody>
      </p:sp>
      <p:sp>
        <p:nvSpPr>
          <p:cNvPr id="124" name="Google Shape;124;p14"/>
          <p:cNvSpPr txBox="1">
            <a:spLocks noGrp="1"/>
          </p:cNvSpPr>
          <p:nvPr>
            <p:ph type="subTitle" idx="1"/>
          </p:nvPr>
        </p:nvSpPr>
        <p:spPr>
          <a:xfrm>
            <a:off x="12660702" y="7894947"/>
            <a:ext cx="9391154" cy="342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732">
                <a:solidFill>
                  <a:schemeClr val="dk1"/>
                </a:solidFill>
              </a:defRPr>
            </a:lvl1pPr>
            <a:lvl2pPr lvl="1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algn="r" rtl="0">
              <a:lnSpc>
                <a:spcPct val="100000"/>
              </a:lnSpc>
              <a:spcBef>
                <a:spcPts val="4266"/>
              </a:spcBef>
              <a:spcAft>
                <a:spcPts val="4266"/>
              </a:spcAft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25" name="Google Shape;125;p14"/>
          <p:cNvSpPr/>
          <p:nvPr/>
        </p:nvSpPr>
        <p:spPr>
          <a:xfrm>
            <a:off x="1469950" y="1898784"/>
            <a:ext cx="9652686" cy="9918400"/>
          </a:xfrm>
          <a:prstGeom prst="rect">
            <a:avLst/>
          </a:prstGeom>
          <a:solidFill>
            <a:schemeClr val="lt2"/>
          </a:solidFill>
          <a:ln w="1143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126" name="Google Shape;126;p14"/>
          <p:cNvCxnSpPr/>
          <p:nvPr/>
        </p:nvCxnSpPr>
        <p:spPr>
          <a:xfrm>
            <a:off x="-2533" y="11826933"/>
            <a:ext cx="2445922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27" name="Google Shape;127;p14"/>
          <p:cNvCxnSpPr/>
          <p:nvPr/>
        </p:nvCxnSpPr>
        <p:spPr>
          <a:xfrm>
            <a:off x="-309453" y="1889067"/>
            <a:ext cx="24672773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351144182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5"/>
          <p:cNvSpPr/>
          <p:nvPr/>
        </p:nvSpPr>
        <p:spPr>
          <a:xfrm>
            <a:off x="783396" y="9878533"/>
            <a:ext cx="5615337" cy="417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30" name="Google Shape;130;p15"/>
          <p:cNvSpPr txBox="1">
            <a:spLocks noGrp="1"/>
          </p:cNvSpPr>
          <p:nvPr>
            <p:ph type="title"/>
          </p:nvPr>
        </p:nvSpPr>
        <p:spPr>
          <a:xfrm>
            <a:off x="8256250" y="9164280"/>
            <a:ext cx="7865151" cy="333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/>
            </a:lvl1pPr>
            <a:lvl2pPr lvl="1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2pPr>
            <a:lvl3pPr lvl="2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3pPr>
            <a:lvl4pPr lvl="3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4pPr>
            <a:lvl5pPr lvl="4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5pPr>
            <a:lvl6pPr lvl="5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6pPr>
            <a:lvl7pPr lvl="6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7pPr>
            <a:lvl8pPr lvl="7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8pPr>
            <a:lvl9pPr lvl="8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9pPr>
          </a:lstStyle>
          <a:p>
            <a:endParaRPr/>
          </a:p>
        </p:txBody>
      </p:sp>
      <p:sp>
        <p:nvSpPr>
          <p:cNvPr id="131" name="Google Shape;131;p15"/>
          <p:cNvSpPr txBox="1">
            <a:spLocks noGrp="1"/>
          </p:cNvSpPr>
          <p:nvPr>
            <p:ph type="subTitle" idx="1"/>
          </p:nvPr>
        </p:nvSpPr>
        <p:spPr>
          <a:xfrm>
            <a:off x="4101332" y="4312133"/>
            <a:ext cx="16174987" cy="576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6398" b="1">
                <a:solidFill>
                  <a:schemeClr val="dk1"/>
                </a:solidFill>
              </a:defRPr>
            </a:lvl1pPr>
            <a:lvl2pPr lvl="1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2pPr>
            <a:lvl3pPr lvl="2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3pPr>
            <a:lvl4pPr lvl="3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4pPr>
            <a:lvl5pPr lvl="4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5pPr>
            <a:lvl6pPr lvl="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6pPr>
            <a:lvl7pPr lvl="6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7pPr>
            <a:lvl8pPr lvl="7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8pPr>
            <a:lvl9pPr lvl="8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cxnSp>
        <p:nvCxnSpPr>
          <p:cNvPr id="132" name="Google Shape;132;p15"/>
          <p:cNvCxnSpPr/>
          <p:nvPr/>
        </p:nvCxnSpPr>
        <p:spPr>
          <a:xfrm>
            <a:off x="-128633" y="2190533"/>
            <a:ext cx="22162227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3" name="Google Shape;133;p15"/>
          <p:cNvCxnSpPr/>
          <p:nvPr/>
        </p:nvCxnSpPr>
        <p:spPr>
          <a:xfrm rot="10800000" flipH="1">
            <a:off x="2325461" y="11473800"/>
            <a:ext cx="22263801" cy="27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4" name="Google Shape;134;p15"/>
          <p:cNvCxnSpPr/>
          <p:nvPr/>
        </p:nvCxnSpPr>
        <p:spPr>
          <a:xfrm rot="10800000">
            <a:off x="2343390" y="2140000"/>
            <a:ext cx="0" cy="11684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5" name="Google Shape;135;p15"/>
          <p:cNvCxnSpPr/>
          <p:nvPr/>
        </p:nvCxnSpPr>
        <p:spPr>
          <a:xfrm rot="10800000">
            <a:off x="22108774" y="-1126557"/>
            <a:ext cx="0" cy="12728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36" name="Google Shape;136;p15"/>
          <p:cNvSpPr/>
          <p:nvPr/>
        </p:nvSpPr>
        <p:spPr>
          <a:xfrm>
            <a:off x="21097504" y="1095800"/>
            <a:ext cx="2472156" cy="6124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37" name="Google Shape;137;p15"/>
          <p:cNvSpPr/>
          <p:nvPr/>
        </p:nvSpPr>
        <p:spPr>
          <a:xfrm>
            <a:off x="-1953825" y="-2602933"/>
            <a:ext cx="8121085" cy="81232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242375818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Title and three columns 1">
    <p:bg>
      <p:bgPr>
        <a:solidFill>
          <a:schemeClr val="accent3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16"/>
          <p:cNvSpPr/>
          <p:nvPr/>
        </p:nvSpPr>
        <p:spPr>
          <a:xfrm rot="10800000" flipH="1">
            <a:off x="21730073" y="605733"/>
            <a:ext cx="2149840" cy="6566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40" name="Google Shape;140;p16"/>
          <p:cNvSpPr/>
          <p:nvPr/>
        </p:nvSpPr>
        <p:spPr>
          <a:xfrm>
            <a:off x="1400435" y="5602867"/>
            <a:ext cx="21576780" cy="693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41" name="Google Shape;141;p16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142" name="Google Shape;142;p16"/>
          <p:cNvSpPr txBox="1">
            <a:spLocks noGrp="1"/>
          </p:cNvSpPr>
          <p:nvPr>
            <p:ph type="title" idx="2"/>
          </p:nvPr>
        </p:nvSpPr>
        <p:spPr>
          <a:xfrm>
            <a:off x="2025979" y="7460867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43" name="Google Shape;143;p16"/>
          <p:cNvSpPr txBox="1">
            <a:spLocks noGrp="1"/>
          </p:cNvSpPr>
          <p:nvPr>
            <p:ph type="subTitle" idx="1"/>
          </p:nvPr>
        </p:nvSpPr>
        <p:spPr>
          <a:xfrm>
            <a:off x="2380927" y="9095299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44" name="Google Shape;144;p16"/>
          <p:cNvSpPr txBox="1">
            <a:spLocks noGrp="1"/>
          </p:cNvSpPr>
          <p:nvPr>
            <p:ph type="title" idx="3"/>
          </p:nvPr>
        </p:nvSpPr>
        <p:spPr>
          <a:xfrm>
            <a:off x="9088033" y="7460533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45" name="Google Shape;145;p16"/>
          <p:cNvSpPr txBox="1">
            <a:spLocks noGrp="1"/>
          </p:cNvSpPr>
          <p:nvPr>
            <p:ph type="subTitle" idx="4"/>
          </p:nvPr>
        </p:nvSpPr>
        <p:spPr>
          <a:xfrm>
            <a:off x="9442978" y="9095299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46" name="Google Shape;146;p16"/>
          <p:cNvSpPr txBox="1">
            <a:spLocks noGrp="1"/>
          </p:cNvSpPr>
          <p:nvPr>
            <p:ph type="title" idx="5"/>
          </p:nvPr>
        </p:nvSpPr>
        <p:spPr>
          <a:xfrm>
            <a:off x="16200873" y="7460533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47" name="Google Shape;147;p16"/>
          <p:cNvSpPr txBox="1">
            <a:spLocks noGrp="1"/>
          </p:cNvSpPr>
          <p:nvPr>
            <p:ph type="subTitle" idx="6"/>
          </p:nvPr>
        </p:nvSpPr>
        <p:spPr>
          <a:xfrm>
            <a:off x="16555818" y="9095299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cxnSp>
        <p:nvCxnSpPr>
          <p:cNvPr id="149" name="Google Shape;149;p16"/>
          <p:cNvCxnSpPr/>
          <p:nvPr/>
        </p:nvCxnSpPr>
        <p:spPr>
          <a:xfrm>
            <a:off x="0" y="11805400"/>
            <a:ext cx="24667175" cy="0"/>
          </a:xfrm>
          <a:prstGeom prst="straightConnector1">
            <a:avLst/>
          </a:prstGeom>
          <a:noFill/>
          <a:ln w="2159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0" name="Google Shape;150;p16"/>
          <p:cNvSpPr/>
          <p:nvPr/>
        </p:nvSpPr>
        <p:spPr>
          <a:xfrm>
            <a:off x="-331247" y="4261933"/>
            <a:ext cx="4680381" cy="1644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146904941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1">
  <p:cSld name="Title and four columns 1"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17"/>
          <p:cNvSpPr/>
          <p:nvPr/>
        </p:nvSpPr>
        <p:spPr>
          <a:xfrm>
            <a:off x="-5918992" y="2325901"/>
            <a:ext cx="8121085" cy="81232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3" name="Google Shape;153;p17"/>
          <p:cNvSpPr/>
          <p:nvPr/>
        </p:nvSpPr>
        <p:spPr>
          <a:xfrm rot="5400000">
            <a:off x="17616864" y="4491911"/>
            <a:ext cx="11368000" cy="2384179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4" name="Google Shape;154;p17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155" name="Google Shape;155;p17"/>
          <p:cNvSpPr txBox="1">
            <a:spLocks noGrp="1"/>
          </p:cNvSpPr>
          <p:nvPr>
            <p:ph type="title" idx="2"/>
          </p:nvPr>
        </p:nvSpPr>
        <p:spPr>
          <a:xfrm>
            <a:off x="4032056" y="7460867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56" name="Google Shape;156;p17"/>
          <p:cNvSpPr txBox="1">
            <a:spLocks noGrp="1"/>
          </p:cNvSpPr>
          <p:nvPr>
            <p:ph type="subTitle" idx="1"/>
          </p:nvPr>
        </p:nvSpPr>
        <p:spPr>
          <a:xfrm>
            <a:off x="4386764" y="90955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7" name="Google Shape;157;p17"/>
          <p:cNvSpPr txBox="1">
            <a:spLocks noGrp="1"/>
          </p:cNvSpPr>
          <p:nvPr>
            <p:ph type="title" idx="3"/>
          </p:nvPr>
        </p:nvSpPr>
        <p:spPr>
          <a:xfrm>
            <a:off x="14144009" y="7460533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58" name="Google Shape;158;p17"/>
          <p:cNvSpPr txBox="1">
            <a:spLocks noGrp="1"/>
          </p:cNvSpPr>
          <p:nvPr>
            <p:ph type="subTitle" idx="4"/>
          </p:nvPr>
        </p:nvSpPr>
        <p:spPr>
          <a:xfrm>
            <a:off x="14498717" y="90955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9" name="Google Shape;159;p17"/>
          <p:cNvSpPr txBox="1">
            <a:spLocks noGrp="1"/>
          </p:cNvSpPr>
          <p:nvPr>
            <p:ph type="title" idx="5"/>
          </p:nvPr>
        </p:nvSpPr>
        <p:spPr>
          <a:xfrm>
            <a:off x="4032056" y="3600067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60" name="Google Shape;160;p17"/>
          <p:cNvSpPr txBox="1">
            <a:spLocks noGrp="1"/>
          </p:cNvSpPr>
          <p:nvPr>
            <p:ph type="subTitle" idx="6"/>
          </p:nvPr>
        </p:nvSpPr>
        <p:spPr>
          <a:xfrm>
            <a:off x="4386764" y="52347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61" name="Google Shape;161;p17"/>
          <p:cNvSpPr txBox="1">
            <a:spLocks noGrp="1"/>
          </p:cNvSpPr>
          <p:nvPr>
            <p:ph type="title" idx="7"/>
          </p:nvPr>
        </p:nvSpPr>
        <p:spPr>
          <a:xfrm>
            <a:off x="14144009" y="3599733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62" name="Google Shape;162;p17"/>
          <p:cNvSpPr txBox="1">
            <a:spLocks noGrp="1"/>
          </p:cNvSpPr>
          <p:nvPr>
            <p:ph type="subTitle" idx="8"/>
          </p:nvPr>
        </p:nvSpPr>
        <p:spPr>
          <a:xfrm>
            <a:off x="14498717" y="52347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63" name="Google Shape;163;p17"/>
          <p:cNvSpPr/>
          <p:nvPr/>
        </p:nvSpPr>
        <p:spPr>
          <a:xfrm>
            <a:off x="-411026" y="11501000"/>
            <a:ext cx="24899114" cy="2384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164" name="Google Shape;164;p17"/>
          <p:cNvCxnSpPr/>
          <p:nvPr/>
        </p:nvCxnSpPr>
        <p:spPr>
          <a:xfrm>
            <a:off x="-461813" y="11473800"/>
            <a:ext cx="25051075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65" name="Google Shape;165;p17"/>
          <p:cNvCxnSpPr/>
          <p:nvPr/>
        </p:nvCxnSpPr>
        <p:spPr>
          <a:xfrm rot="10800000">
            <a:off x="-411026" y="11381600"/>
            <a:ext cx="0" cy="2443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66" name="Google Shape;166;p17"/>
          <p:cNvCxnSpPr/>
          <p:nvPr/>
        </p:nvCxnSpPr>
        <p:spPr>
          <a:xfrm rot="10800000">
            <a:off x="22108774" y="-1126557"/>
            <a:ext cx="0" cy="12728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398623523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Title and text 2">
    <p:bg>
      <p:bgPr>
        <a:solidFill>
          <a:schemeClr val="accent3"/>
        </a:solidFill>
        <a:effectLst/>
      </p:bgPr>
    </p:bg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8"/>
          <p:cNvSpPr txBox="1">
            <a:spLocks noGrp="1"/>
          </p:cNvSpPr>
          <p:nvPr>
            <p:ph type="ctrTitle"/>
          </p:nvPr>
        </p:nvSpPr>
        <p:spPr>
          <a:xfrm>
            <a:off x="3624923" y="2674611"/>
            <a:ext cx="7907540" cy="169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9pPr>
          </a:lstStyle>
          <a:p>
            <a:endParaRPr/>
          </a:p>
        </p:txBody>
      </p:sp>
      <p:sp>
        <p:nvSpPr>
          <p:cNvPr id="169" name="Google Shape;169;p18"/>
          <p:cNvSpPr txBox="1">
            <a:spLocks noGrp="1"/>
          </p:cNvSpPr>
          <p:nvPr>
            <p:ph type="subTitle" idx="1"/>
          </p:nvPr>
        </p:nvSpPr>
        <p:spPr>
          <a:xfrm>
            <a:off x="3658914" y="8662467"/>
            <a:ext cx="6821423" cy="34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3732">
                <a:solidFill>
                  <a:schemeClr val="dk1"/>
                </a:solidFill>
              </a:defRPr>
            </a:lvl1pPr>
            <a:lvl2pPr lvl="1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70" name="Google Shape;170;p18"/>
          <p:cNvSpPr/>
          <p:nvPr/>
        </p:nvSpPr>
        <p:spPr>
          <a:xfrm flipH="1">
            <a:off x="12945561" y="1341141"/>
            <a:ext cx="9652686" cy="11032000"/>
          </a:xfrm>
          <a:prstGeom prst="rect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171" name="Google Shape;171;p18"/>
          <p:cNvCxnSpPr/>
          <p:nvPr/>
        </p:nvCxnSpPr>
        <p:spPr>
          <a:xfrm rot="10800000">
            <a:off x="-388499" y="12384000"/>
            <a:ext cx="2445922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72" name="Google Shape;172;p18"/>
          <p:cNvCxnSpPr/>
          <p:nvPr/>
        </p:nvCxnSpPr>
        <p:spPr>
          <a:xfrm rot="10800000">
            <a:off x="-295123" y="1330333"/>
            <a:ext cx="24672773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144966809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 1">
  <p:cSld name="Title and six columns 1"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9"/>
          <p:cNvSpPr/>
          <p:nvPr/>
        </p:nvSpPr>
        <p:spPr>
          <a:xfrm>
            <a:off x="21390095" y="8792723"/>
            <a:ext cx="5492169" cy="54936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75" name="Google Shape;175;p19"/>
          <p:cNvSpPr/>
          <p:nvPr/>
        </p:nvSpPr>
        <p:spPr>
          <a:xfrm>
            <a:off x="-295123" y="11987200"/>
            <a:ext cx="1154099" cy="1844800"/>
          </a:xfrm>
          <a:prstGeom prst="rect">
            <a:avLst/>
          </a:prstGeom>
          <a:solidFill>
            <a:schemeClr val="dk1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76" name="Google Shape;176;p19"/>
          <p:cNvSpPr/>
          <p:nvPr/>
        </p:nvSpPr>
        <p:spPr>
          <a:xfrm>
            <a:off x="-360240" y="-408000"/>
            <a:ext cx="16911595" cy="40136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77" name="Google Shape;177;p19"/>
          <p:cNvSpPr txBox="1">
            <a:spLocks noGrp="1"/>
          </p:cNvSpPr>
          <p:nvPr>
            <p:ph type="title"/>
          </p:nvPr>
        </p:nvSpPr>
        <p:spPr>
          <a:xfrm>
            <a:off x="2632818" y="7867267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78" name="Google Shape;178;p19"/>
          <p:cNvSpPr txBox="1">
            <a:spLocks noGrp="1"/>
          </p:cNvSpPr>
          <p:nvPr>
            <p:ph type="subTitle" idx="1"/>
          </p:nvPr>
        </p:nvSpPr>
        <p:spPr>
          <a:xfrm>
            <a:off x="2987526" y="95019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79" name="Google Shape;179;p19"/>
          <p:cNvSpPr txBox="1">
            <a:spLocks noGrp="1"/>
          </p:cNvSpPr>
          <p:nvPr>
            <p:ph type="title" idx="2"/>
          </p:nvPr>
        </p:nvSpPr>
        <p:spPr>
          <a:xfrm>
            <a:off x="9088120" y="7866933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80" name="Google Shape;180;p19"/>
          <p:cNvSpPr txBox="1">
            <a:spLocks noGrp="1"/>
          </p:cNvSpPr>
          <p:nvPr>
            <p:ph type="subTitle" idx="3"/>
          </p:nvPr>
        </p:nvSpPr>
        <p:spPr>
          <a:xfrm>
            <a:off x="9442828" y="95019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81" name="Google Shape;181;p19"/>
          <p:cNvSpPr txBox="1">
            <a:spLocks noGrp="1"/>
          </p:cNvSpPr>
          <p:nvPr>
            <p:ph type="title" idx="4"/>
          </p:nvPr>
        </p:nvSpPr>
        <p:spPr>
          <a:xfrm>
            <a:off x="2632818" y="4006467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82" name="Google Shape;182;p19"/>
          <p:cNvSpPr txBox="1">
            <a:spLocks noGrp="1"/>
          </p:cNvSpPr>
          <p:nvPr>
            <p:ph type="subTitle" idx="5"/>
          </p:nvPr>
        </p:nvSpPr>
        <p:spPr>
          <a:xfrm>
            <a:off x="2987526" y="5662832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83" name="Google Shape;183;p19"/>
          <p:cNvSpPr txBox="1">
            <a:spLocks noGrp="1"/>
          </p:cNvSpPr>
          <p:nvPr>
            <p:ph type="title" idx="6"/>
          </p:nvPr>
        </p:nvSpPr>
        <p:spPr>
          <a:xfrm>
            <a:off x="9088120" y="4006133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84" name="Google Shape;184;p19"/>
          <p:cNvSpPr txBox="1">
            <a:spLocks noGrp="1"/>
          </p:cNvSpPr>
          <p:nvPr>
            <p:ph type="subTitle" idx="7"/>
          </p:nvPr>
        </p:nvSpPr>
        <p:spPr>
          <a:xfrm>
            <a:off x="9442828" y="5662832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85" name="Google Shape;185;p19"/>
          <p:cNvSpPr txBox="1">
            <a:spLocks noGrp="1"/>
          </p:cNvSpPr>
          <p:nvPr>
            <p:ph type="title" idx="8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186" name="Google Shape;186;p19"/>
          <p:cNvSpPr txBox="1">
            <a:spLocks noGrp="1"/>
          </p:cNvSpPr>
          <p:nvPr>
            <p:ph type="title" idx="9"/>
          </p:nvPr>
        </p:nvSpPr>
        <p:spPr>
          <a:xfrm>
            <a:off x="15543247" y="7867267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87" name="Google Shape;187;p19"/>
          <p:cNvSpPr txBox="1">
            <a:spLocks noGrp="1"/>
          </p:cNvSpPr>
          <p:nvPr>
            <p:ph type="subTitle" idx="13"/>
          </p:nvPr>
        </p:nvSpPr>
        <p:spPr>
          <a:xfrm>
            <a:off x="15897955" y="9502331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88" name="Google Shape;188;p19"/>
          <p:cNvSpPr txBox="1">
            <a:spLocks noGrp="1"/>
          </p:cNvSpPr>
          <p:nvPr>
            <p:ph type="title" idx="14"/>
          </p:nvPr>
        </p:nvSpPr>
        <p:spPr>
          <a:xfrm>
            <a:off x="15543247" y="4006467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89" name="Google Shape;189;p19"/>
          <p:cNvSpPr txBox="1">
            <a:spLocks noGrp="1"/>
          </p:cNvSpPr>
          <p:nvPr>
            <p:ph type="subTitle" idx="15"/>
          </p:nvPr>
        </p:nvSpPr>
        <p:spPr>
          <a:xfrm>
            <a:off x="15897955" y="5663165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cxnSp>
        <p:nvCxnSpPr>
          <p:cNvPr id="190" name="Google Shape;190;p19"/>
          <p:cNvCxnSpPr/>
          <p:nvPr/>
        </p:nvCxnSpPr>
        <p:spPr>
          <a:xfrm rot="10800000">
            <a:off x="-295123" y="12060000"/>
            <a:ext cx="24672773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91" name="Google Shape;191;p19"/>
          <p:cNvCxnSpPr/>
          <p:nvPr/>
        </p:nvCxnSpPr>
        <p:spPr>
          <a:xfrm>
            <a:off x="720612" y="0"/>
            <a:ext cx="0" cy="13917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92" name="Google Shape;192;p19"/>
          <p:cNvSpPr/>
          <p:nvPr/>
        </p:nvSpPr>
        <p:spPr>
          <a:xfrm flipH="1">
            <a:off x="21998336" y="-1136400"/>
            <a:ext cx="684622" cy="5473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93" name="Google Shape;193;p19"/>
          <p:cNvSpPr/>
          <p:nvPr/>
        </p:nvSpPr>
        <p:spPr>
          <a:xfrm flipH="1">
            <a:off x="23067093" y="-1136400"/>
            <a:ext cx="684622" cy="5473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277283169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 and two columns 1">
    <p:bg>
      <p:bgPr>
        <a:solidFill>
          <a:schemeClr val="accent3"/>
        </a:solidFill>
        <a:effectLst/>
      </p:bgPr>
    </p:bg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20"/>
          <p:cNvSpPr/>
          <p:nvPr/>
        </p:nvSpPr>
        <p:spPr>
          <a:xfrm>
            <a:off x="2133045" y="5281600"/>
            <a:ext cx="20111561" cy="7518400"/>
          </a:xfrm>
          <a:prstGeom prst="rect">
            <a:avLst/>
          </a:prstGeom>
          <a:solidFill>
            <a:schemeClr val="lt2"/>
          </a:solidFill>
          <a:ln w="1143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96" name="Google Shape;196;p20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197" name="Google Shape;197;p20"/>
          <p:cNvSpPr txBox="1">
            <a:spLocks noGrp="1"/>
          </p:cNvSpPr>
          <p:nvPr>
            <p:ph type="title" idx="2"/>
          </p:nvPr>
        </p:nvSpPr>
        <p:spPr>
          <a:xfrm>
            <a:off x="4343234" y="7257667"/>
            <a:ext cx="6809426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98" name="Google Shape;198;p20"/>
          <p:cNvSpPr txBox="1">
            <a:spLocks noGrp="1"/>
          </p:cNvSpPr>
          <p:nvPr>
            <p:ph type="subTitle" idx="1"/>
          </p:nvPr>
        </p:nvSpPr>
        <p:spPr>
          <a:xfrm>
            <a:off x="4732962" y="8841600"/>
            <a:ext cx="603042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99" name="Google Shape;199;p20"/>
          <p:cNvSpPr txBox="1">
            <a:spLocks noGrp="1"/>
          </p:cNvSpPr>
          <p:nvPr>
            <p:ph type="title" idx="3"/>
          </p:nvPr>
        </p:nvSpPr>
        <p:spPr>
          <a:xfrm>
            <a:off x="13224990" y="7257333"/>
            <a:ext cx="6809426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200" name="Google Shape;200;p20"/>
          <p:cNvSpPr txBox="1">
            <a:spLocks noGrp="1"/>
          </p:cNvSpPr>
          <p:nvPr>
            <p:ph type="subTitle" idx="4"/>
          </p:nvPr>
        </p:nvSpPr>
        <p:spPr>
          <a:xfrm>
            <a:off x="13614718" y="8841600"/>
            <a:ext cx="603042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cxnSp>
        <p:nvCxnSpPr>
          <p:cNvPr id="201" name="Google Shape;201;p20"/>
          <p:cNvCxnSpPr/>
          <p:nvPr/>
        </p:nvCxnSpPr>
        <p:spPr>
          <a:xfrm rot="10800000">
            <a:off x="22239874" y="-662400"/>
            <a:ext cx="0" cy="6655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02" name="Google Shape;202;p20"/>
          <p:cNvCxnSpPr/>
          <p:nvPr/>
        </p:nvCxnSpPr>
        <p:spPr>
          <a:xfrm rot="10800000">
            <a:off x="-461480" y="12800000"/>
            <a:ext cx="2594524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3" name="Google Shape;203;p20"/>
          <p:cNvSpPr/>
          <p:nvPr/>
        </p:nvSpPr>
        <p:spPr>
          <a:xfrm flipH="1">
            <a:off x="18550368" y="6958000"/>
            <a:ext cx="6030429" cy="6961600"/>
          </a:xfrm>
          <a:prstGeom prst="triangle">
            <a:avLst>
              <a:gd name="adj" fmla="val 0"/>
            </a:avLst>
          </a:pr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04" name="Google Shape;204;p20"/>
          <p:cNvSpPr/>
          <p:nvPr/>
        </p:nvSpPr>
        <p:spPr>
          <a:xfrm>
            <a:off x="19645149" y="2679200"/>
            <a:ext cx="1844320" cy="1844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05" name="Google Shape;205;p20"/>
          <p:cNvSpPr/>
          <p:nvPr/>
        </p:nvSpPr>
        <p:spPr>
          <a:xfrm>
            <a:off x="19645149" y="76800"/>
            <a:ext cx="1844320" cy="1844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30196077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2">
  <p:cSld name="Title and four columns 2"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21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208" name="Google Shape;208;p21"/>
          <p:cNvSpPr txBox="1">
            <a:spLocks noGrp="1"/>
          </p:cNvSpPr>
          <p:nvPr>
            <p:ph type="title" idx="2"/>
          </p:nvPr>
        </p:nvSpPr>
        <p:spPr>
          <a:xfrm>
            <a:off x="5250939" y="7867267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209" name="Google Shape;209;p21"/>
          <p:cNvSpPr txBox="1">
            <a:spLocks noGrp="1"/>
          </p:cNvSpPr>
          <p:nvPr>
            <p:ph type="subTitle" idx="1"/>
          </p:nvPr>
        </p:nvSpPr>
        <p:spPr>
          <a:xfrm>
            <a:off x="5605647" y="95273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10" name="Google Shape;210;p21"/>
          <p:cNvSpPr txBox="1">
            <a:spLocks noGrp="1"/>
          </p:cNvSpPr>
          <p:nvPr>
            <p:ph type="title" idx="3"/>
          </p:nvPr>
        </p:nvSpPr>
        <p:spPr>
          <a:xfrm>
            <a:off x="12925126" y="7866933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211" name="Google Shape;211;p21"/>
          <p:cNvSpPr txBox="1">
            <a:spLocks noGrp="1"/>
          </p:cNvSpPr>
          <p:nvPr>
            <p:ph type="subTitle" idx="4"/>
          </p:nvPr>
        </p:nvSpPr>
        <p:spPr>
          <a:xfrm>
            <a:off x="13279834" y="95273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12" name="Google Shape;212;p21"/>
          <p:cNvSpPr txBox="1">
            <a:spLocks noGrp="1"/>
          </p:cNvSpPr>
          <p:nvPr>
            <p:ph type="title" idx="5"/>
          </p:nvPr>
        </p:nvSpPr>
        <p:spPr>
          <a:xfrm>
            <a:off x="5250939" y="4006467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213" name="Google Shape;213;p21"/>
          <p:cNvSpPr txBox="1">
            <a:spLocks noGrp="1"/>
          </p:cNvSpPr>
          <p:nvPr>
            <p:ph type="subTitle" idx="6"/>
          </p:nvPr>
        </p:nvSpPr>
        <p:spPr>
          <a:xfrm>
            <a:off x="5605647" y="56411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14" name="Google Shape;214;p21"/>
          <p:cNvSpPr txBox="1">
            <a:spLocks noGrp="1"/>
          </p:cNvSpPr>
          <p:nvPr>
            <p:ph type="title" idx="7"/>
          </p:nvPr>
        </p:nvSpPr>
        <p:spPr>
          <a:xfrm>
            <a:off x="12925126" y="4006133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215" name="Google Shape;215;p21"/>
          <p:cNvSpPr txBox="1">
            <a:spLocks noGrp="1"/>
          </p:cNvSpPr>
          <p:nvPr>
            <p:ph type="subTitle" idx="8"/>
          </p:nvPr>
        </p:nvSpPr>
        <p:spPr>
          <a:xfrm>
            <a:off x="13279834" y="56411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16" name="Google Shape;216;p21"/>
          <p:cNvSpPr/>
          <p:nvPr/>
        </p:nvSpPr>
        <p:spPr>
          <a:xfrm>
            <a:off x="-2631181" y="-3139333"/>
            <a:ext cx="9908619" cy="9911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217" name="Google Shape;217;p21"/>
          <p:cNvCxnSpPr/>
          <p:nvPr/>
        </p:nvCxnSpPr>
        <p:spPr>
          <a:xfrm rot="10800000">
            <a:off x="1234612" y="-92133"/>
            <a:ext cx="0" cy="14083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18" name="Google Shape;218;p21"/>
          <p:cNvCxnSpPr/>
          <p:nvPr/>
        </p:nvCxnSpPr>
        <p:spPr>
          <a:xfrm rot="10800000">
            <a:off x="-122835" y="12263200"/>
            <a:ext cx="22055855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19" name="Google Shape;219;p21"/>
          <p:cNvCxnSpPr/>
          <p:nvPr/>
        </p:nvCxnSpPr>
        <p:spPr>
          <a:xfrm rot="10800000">
            <a:off x="21772195" y="-213059"/>
            <a:ext cx="0" cy="12619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20" name="Google Shape;220;p21"/>
          <p:cNvCxnSpPr/>
          <p:nvPr/>
        </p:nvCxnSpPr>
        <p:spPr>
          <a:xfrm>
            <a:off x="21629233" y="3314933"/>
            <a:ext cx="2955230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21" name="Google Shape;221;p21"/>
          <p:cNvSpPr/>
          <p:nvPr/>
        </p:nvSpPr>
        <p:spPr>
          <a:xfrm>
            <a:off x="21848042" y="0"/>
            <a:ext cx="2529741" cy="332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22" name="Google Shape;222;p21"/>
          <p:cNvSpPr/>
          <p:nvPr/>
        </p:nvSpPr>
        <p:spPr>
          <a:xfrm rot="5400000">
            <a:off x="21750269" y="7475181"/>
            <a:ext cx="501600" cy="4974704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23" name="Google Shape;223;p21"/>
          <p:cNvSpPr/>
          <p:nvPr/>
        </p:nvSpPr>
        <p:spPr>
          <a:xfrm rot="5400000">
            <a:off x="21750269" y="8466848"/>
            <a:ext cx="501600" cy="4974704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200951503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1">
  <p:cSld name="Numbers and text 1"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22"/>
          <p:cNvSpPr/>
          <p:nvPr/>
        </p:nvSpPr>
        <p:spPr>
          <a:xfrm flipH="1">
            <a:off x="6212915" y="12122768"/>
            <a:ext cx="18370415" cy="177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26" name="Google Shape;226;p22"/>
          <p:cNvSpPr/>
          <p:nvPr/>
        </p:nvSpPr>
        <p:spPr>
          <a:xfrm flipH="1">
            <a:off x="-111238" y="12207637"/>
            <a:ext cx="6323953" cy="1691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227" name="Google Shape;227;p22"/>
          <p:cNvCxnSpPr/>
          <p:nvPr/>
        </p:nvCxnSpPr>
        <p:spPr>
          <a:xfrm>
            <a:off x="6150864" y="12109200"/>
            <a:ext cx="0" cy="1789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28" name="Google Shape;228;p22"/>
          <p:cNvCxnSpPr/>
          <p:nvPr/>
        </p:nvCxnSpPr>
        <p:spPr>
          <a:xfrm>
            <a:off x="-106239" y="12122768"/>
            <a:ext cx="2468956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29" name="Google Shape;229;p22"/>
          <p:cNvSpPr/>
          <p:nvPr/>
        </p:nvSpPr>
        <p:spPr>
          <a:xfrm rot="10800000" flipH="1">
            <a:off x="-314385" y="69"/>
            <a:ext cx="18370415" cy="1776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30" name="Google Shape;230;p22"/>
          <p:cNvSpPr/>
          <p:nvPr/>
        </p:nvSpPr>
        <p:spPr>
          <a:xfrm rot="10800000" flipH="1">
            <a:off x="18056230" y="0"/>
            <a:ext cx="6323953" cy="1691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231" name="Google Shape;231;p22"/>
          <p:cNvCxnSpPr/>
          <p:nvPr/>
        </p:nvCxnSpPr>
        <p:spPr>
          <a:xfrm rot="10800000">
            <a:off x="18118081" y="37"/>
            <a:ext cx="0" cy="1789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32" name="Google Shape;232;p22"/>
          <p:cNvCxnSpPr/>
          <p:nvPr/>
        </p:nvCxnSpPr>
        <p:spPr>
          <a:xfrm rot="10800000">
            <a:off x="-314385" y="1776069"/>
            <a:ext cx="2468956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33" name="Google Shape;233;p22"/>
          <p:cNvSpPr/>
          <p:nvPr/>
        </p:nvSpPr>
        <p:spPr>
          <a:xfrm>
            <a:off x="22650900" y="-1096600"/>
            <a:ext cx="605442" cy="9601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34" name="Google Shape;234;p22"/>
          <p:cNvSpPr txBox="1">
            <a:spLocks noGrp="1"/>
          </p:cNvSpPr>
          <p:nvPr>
            <p:ph type="title" hasCustomPrompt="1"/>
          </p:nvPr>
        </p:nvSpPr>
        <p:spPr>
          <a:xfrm>
            <a:off x="2736487" y="2340067"/>
            <a:ext cx="6301559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1333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r>
              <a:t>xx%</a:t>
            </a:r>
          </a:p>
        </p:txBody>
      </p:sp>
      <p:sp>
        <p:nvSpPr>
          <p:cNvPr id="235" name="Google Shape;235;p22"/>
          <p:cNvSpPr txBox="1">
            <a:spLocks noGrp="1"/>
          </p:cNvSpPr>
          <p:nvPr>
            <p:ph type="body" idx="1"/>
          </p:nvPr>
        </p:nvSpPr>
        <p:spPr>
          <a:xfrm>
            <a:off x="2736487" y="7262933"/>
            <a:ext cx="6301559" cy="23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36" name="Google Shape;236;p22"/>
          <p:cNvSpPr txBox="1">
            <a:spLocks noGrp="1"/>
          </p:cNvSpPr>
          <p:nvPr>
            <p:ph type="title" idx="2" hasCustomPrompt="1"/>
          </p:nvPr>
        </p:nvSpPr>
        <p:spPr>
          <a:xfrm>
            <a:off x="9038046" y="2340067"/>
            <a:ext cx="6301559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1333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r>
              <a:t>xx%</a:t>
            </a:r>
          </a:p>
        </p:txBody>
      </p:sp>
      <p:sp>
        <p:nvSpPr>
          <p:cNvPr id="237" name="Google Shape;237;p22"/>
          <p:cNvSpPr txBox="1">
            <a:spLocks noGrp="1"/>
          </p:cNvSpPr>
          <p:nvPr>
            <p:ph type="body" idx="3"/>
          </p:nvPr>
        </p:nvSpPr>
        <p:spPr>
          <a:xfrm>
            <a:off x="9038046" y="7262933"/>
            <a:ext cx="6301559" cy="23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38" name="Google Shape;238;p22"/>
          <p:cNvSpPr txBox="1">
            <a:spLocks noGrp="1"/>
          </p:cNvSpPr>
          <p:nvPr>
            <p:ph type="title" idx="4" hasCustomPrompt="1"/>
          </p:nvPr>
        </p:nvSpPr>
        <p:spPr>
          <a:xfrm>
            <a:off x="15339604" y="2340067"/>
            <a:ext cx="6301559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1333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r>
              <a:t>xx%</a:t>
            </a:r>
          </a:p>
        </p:txBody>
      </p:sp>
      <p:sp>
        <p:nvSpPr>
          <p:cNvPr id="239" name="Google Shape;239;p22"/>
          <p:cNvSpPr txBox="1">
            <a:spLocks noGrp="1"/>
          </p:cNvSpPr>
          <p:nvPr>
            <p:ph type="body" idx="5"/>
          </p:nvPr>
        </p:nvSpPr>
        <p:spPr>
          <a:xfrm>
            <a:off x="15339604" y="7262933"/>
            <a:ext cx="6301559" cy="23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9037684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Title and two columns 2">
    <p:bg>
      <p:bgPr>
        <a:solidFill>
          <a:schemeClr val="accent3"/>
        </a:solidFill>
        <a:effectLst/>
      </p:bgPr>
    </p:bg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23"/>
          <p:cNvSpPr/>
          <p:nvPr/>
        </p:nvSpPr>
        <p:spPr>
          <a:xfrm>
            <a:off x="3090328" y="-385000"/>
            <a:ext cx="7773975" cy="110472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42" name="Google Shape;242;p23"/>
          <p:cNvSpPr/>
          <p:nvPr/>
        </p:nvSpPr>
        <p:spPr>
          <a:xfrm>
            <a:off x="13513146" y="2357800"/>
            <a:ext cx="7702794" cy="1211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43" name="Google Shape;243;p23"/>
          <p:cNvSpPr/>
          <p:nvPr/>
        </p:nvSpPr>
        <p:spPr>
          <a:xfrm>
            <a:off x="2997486" y="-385000"/>
            <a:ext cx="8024310" cy="11140800"/>
          </a:xfrm>
          <a:prstGeom prst="rect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44" name="Google Shape;244;p23"/>
          <p:cNvSpPr/>
          <p:nvPr/>
        </p:nvSpPr>
        <p:spPr>
          <a:xfrm>
            <a:off x="13352388" y="2230600"/>
            <a:ext cx="8024310" cy="12116000"/>
          </a:xfrm>
          <a:prstGeom prst="rect">
            <a:avLst/>
          </a:prstGeom>
          <a:solidFill>
            <a:schemeClr val="accent1"/>
          </a:solidFill>
          <a:ln w="1143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45" name="Google Shape;245;p23"/>
          <p:cNvSpPr txBox="1">
            <a:spLocks noGrp="1"/>
          </p:cNvSpPr>
          <p:nvPr>
            <p:ph type="title"/>
          </p:nvPr>
        </p:nvSpPr>
        <p:spPr>
          <a:xfrm>
            <a:off x="3912351" y="4378907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46" name="Google Shape;246;p23"/>
          <p:cNvSpPr txBox="1">
            <a:spLocks noGrp="1"/>
          </p:cNvSpPr>
          <p:nvPr>
            <p:ph type="subTitle" idx="1"/>
          </p:nvPr>
        </p:nvSpPr>
        <p:spPr>
          <a:xfrm>
            <a:off x="3885159" y="5952995"/>
            <a:ext cx="6255970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47" name="Google Shape;247;p23"/>
          <p:cNvSpPr txBox="1">
            <a:spLocks noGrp="1"/>
          </p:cNvSpPr>
          <p:nvPr>
            <p:ph type="title" idx="2"/>
          </p:nvPr>
        </p:nvSpPr>
        <p:spPr>
          <a:xfrm>
            <a:off x="14263724" y="4378907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48" name="Google Shape;248;p23"/>
          <p:cNvSpPr txBox="1">
            <a:spLocks noGrp="1"/>
          </p:cNvSpPr>
          <p:nvPr>
            <p:ph type="subTitle" idx="3"/>
          </p:nvPr>
        </p:nvSpPr>
        <p:spPr>
          <a:xfrm>
            <a:off x="14236532" y="5952995"/>
            <a:ext cx="6255970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49" name="Google Shape;249;p23"/>
          <p:cNvSpPr/>
          <p:nvPr/>
        </p:nvSpPr>
        <p:spPr>
          <a:xfrm rot="5400000">
            <a:off x="-1690315" y="9210689"/>
            <a:ext cx="9384000" cy="9381556"/>
          </a:xfrm>
          <a:prstGeom prst="pie">
            <a:avLst>
              <a:gd name="adj1" fmla="val 5492045"/>
              <a:gd name="adj2" fmla="val 16200000"/>
            </a:avLst>
          </a:pr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94542052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bg>
      <p:bgPr>
        <a:solidFill>
          <a:schemeClr val="accent3"/>
        </a:solidFill>
        <a:effectLst/>
      </p:bgPr>
    </p:bg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24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252" name="Google Shape;252;p24"/>
          <p:cNvSpPr/>
          <p:nvPr/>
        </p:nvSpPr>
        <p:spPr>
          <a:xfrm>
            <a:off x="14246356" y="-5222467"/>
            <a:ext cx="9192006" cy="91944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53" name="Google Shape;253;p24"/>
          <p:cNvSpPr/>
          <p:nvPr/>
        </p:nvSpPr>
        <p:spPr>
          <a:xfrm>
            <a:off x="23306396" y="7996267"/>
            <a:ext cx="304721" cy="629920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54" name="Google Shape;254;p24"/>
          <p:cNvSpPr/>
          <p:nvPr/>
        </p:nvSpPr>
        <p:spPr>
          <a:xfrm>
            <a:off x="22679426" y="7996267"/>
            <a:ext cx="304721" cy="629920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55" name="Google Shape;255;p24"/>
          <p:cNvSpPr/>
          <p:nvPr/>
        </p:nvSpPr>
        <p:spPr>
          <a:xfrm>
            <a:off x="22052455" y="7996267"/>
            <a:ext cx="304721" cy="629920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56" name="Google Shape;256;p24"/>
          <p:cNvSpPr/>
          <p:nvPr/>
        </p:nvSpPr>
        <p:spPr>
          <a:xfrm>
            <a:off x="21425485" y="7996267"/>
            <a:ext cx="304721" cy="629920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57" name="Google Shape;257;p24"/>
          <p:cNvSpPr/>
          <p:nvPr/>
        </p:nvSpPr>
        <p:spPr>
          <a:xfrm>
            <a:off x="-27393" y="7416533"/>
            <a:ext cx="6105610" cy="62992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54612561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 only 2"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25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015810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Title only 3">
    <p:bg>
      <p:bgPr>
        <a:solidFill>
          <a:schemeClr val="accent3"/>
        </a:solidFill>
        <a:effectLst/>
      </p:bgPr>
    </p:bg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6"/>
          <p:cNvSpPr/>
          <p:nvPr/>
        </p:nvSpPr>
        <p:spPr>
          <a:xfrm>
            <a:off x="-411026" y="10999467"/>
            <a:ext cx="1270069" cy="2946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62" name="Google Shape;262;p26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12797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12797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12797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12797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12797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12797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12797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12797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63" name="Google Shape;263;p26"/>
          <p:cNvSpPr/>
          <p:nvPr/>
        </p:nvSpPr>
        <p:spPr>
          <a:xfrm rot="5400000">
            <a:off x="21723203" y="-1900145"/>
            <a:ext cx="304800" cy="629756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64" name="Google Shape;264;p26"/>
          <p:cNvSpPr/>
          <p:nvPr/>
        </p:nvSpPr>
        <p:spPr>
          <a:xfrm rot="5400000">
            <a:off x="21723203" y="-2527279"/>
            <a:ext cx="304800" cy="629756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65" name="Google Shape;265;p26"/>
          <p:cNvSpPr/>
          <p:nvPr/>
        </p:nvSpPr>
        <p:spPr>
          <a:xfrm>
            <a:off x="3657047" y="2708267"/>
            <a:ext cx="9192006" cy="91944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266" name="Google Shape;266;p26"/>
          <p:cNvCxnSpPr/>
          <p:nvPr/>
        </p:nvCxnSpPr>
        <p:spPr>
          <a:xfrm>
            <a:off x="23306396" y="-457200"/>
            <a:ext cx="0" cy="14630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67" name="Google Shape;267;p26"/>
          <p:cNvCxnSpPr/>
          <p:nvPr/>
        </p:nvCxnSpPr>
        <p:spPr>
          <a:xfrm>
            <a:off x="-157092" y="10942667"/>
            <a:ext cx="127006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68" name="Google Shape;268;p26"/>
          <p:cNvCxnSpPr/>
          <p:nvPr/>
        </p:nvCxnSpPr>
        <p:spPr>
          <a:xfrm>
            <a:off x="960217" y="10942667"/>
            <a:ext cx="0" cy="2946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69" name="Google Shape;269;p26"/>
          <p:cNvCxnSpPr/>
          <p:nvPr/>
        </p:nvCxnSpPr>
        <p:spPr>
          <a:xfrm rot="10800000">
            <a:off x="958124" y="-386133"/>
            <a:ext cx="0" cy="11227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404883974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4">
  <p:cSld name="Title only 4"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1" name="Google Shape;271;p27"/>
          <p:cNvCxnSpPr/>
          <p:nvPr/>
        </p:nvCxnSpPr>
        <p:spPr>
          <a:xfrm>
            <a:off x="-286725" y="3825867"/>
            <a:ext cx="23180362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72" name="Google Shape;272;p27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cxnSp>
        <p:nvCxnSpPr>
          <p:cNvPr id="273" name="Google Shape;273;p27"/>
          <p:cNvCxnSpPr/>
          <p:nvPr/>
        </p:nvCxnSpPr>
        <p:spPr>
          <a:xfrm>
            <a:off x="22742620" y="278600"/>
            <a:ext cx="0" cy="12289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74" name="Google Shape;274;p27"/>
          <p:cNvCxnSpPr/>
          <p:nvPr/>
        </p:nvCxnSpPr>
        <p:spPr>
          <a:xfrm>
            <a:off x="-286725" y="12568200"/>
            <a:ext cx="23180362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75" name="Google Shape;275;p27"/>
          <p:cNvSpPr/>
          <p:nvPr/>
        </p:nvSpPr>
        <p:spPr>
          <a:xfrm>
            <a:off x="21833713" y="2813933"/>
            <a:ext cx="1747545" cy="1748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76" name="Google Shape;276;p27"/>
          <p:cNvSpPr/>
          <p:nvPr/>
        </p:nvSpPr>
        <p:spPr>
          <a:xfrm>
            <a:off x="21833713" y="5252501"/>
            <a:ext cx="1747545" cy="1748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77" name="Google Shape;277;p27"/>
          <p:cNvSpPr/>
          <p:nvPr/>
        </p:nvSpPr>
        <p:spPr>
          <a:xfrm>
            <a:off x="21833713" y="7691067"/>
            <a:ext cx="1747545" cy="1748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78" name="Google Shape;278;p27"/>
          <p:cNvSpPr/>
          <p:nvPr/>
        </p:nvSpPr>
        <p:spPr>
          <a:xfrm>
            <a:off x="21833713" y="10129635"/>
            <a:ext cx="1747545" cy="1748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79" name="Google Shape;279;p27"/>
          <p:cNvSpPr/>
          <p:nvPr/>
        </p:nvSpPr>
        <p:spPr>
          <a:xfrm rot="5400000">
            <a:off x="-1121854" y="11161301"/>
            <a:ext cx="5214400" cy="7701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387790620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5">
  <p:cSld name="Title only 5">
    <p:bg>
      <p:bgPr>
        <a:solidFill>
          <a:schemeClr val="accent3"/>
        </a:solidFill>
        <a:effectLst/>
      </p:bgPr>
    </p:bg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p28"/>
          <p:cNvSpPr/>
          <p:nvPr/>
        </p:nvSpPr>
        <p:spPr>
          <a:xfrm>
            <a:off x="18685133" y="986200"/>
            <a:ext cx="5844878" cy="687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82" name="Google Shape;282;p28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cxnSp>
        <p:nvCxnSpPr>
          <p:cNvPr id="283" name="Google Shape;283;p28"/>
          <p:cNvCxnSpPr/>
          <p:nvPr/>
        </p:nvCxnSpPr>
        <p:spPr>
          <a:xfrm rot="10800000">
            <a:off x="-142763" y="12060000"/>
            <a:ext cx="24672773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4" name="Google Shape;284;p28"/>
          <p:cNvCxnSpPr/>
          <p:nvPr/>
        </p:nvCxnSpPr>
        <p:spPr>
          <a:xfrm>
            <a:off x="23117578" y="0"/>
            <a:ext cx="0" cy="13917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5" name="Google Shape;285;p28"/>
          <p:cNvSpPr/>
          <p:nvPr/>
        </p:nvSpPr>
        <p:spPr>
          <a:xfrm>
            <a:off x="18685133" y="2021067"/>
            <a:ext cx="5844878" cy="687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86" name="Google Shape;286;p28"/>
          <p:cNvSpPr/>
          <p:nvPr/>
        </p:nvSpPr>
        <p:spPr>
          <a:xfrm>
            <a:off x="858976" y="6376200"/>
            <a:ext cx="762201" cy="7675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74447969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6">
  <p:cSld name="Title only 6">
    <p:spTree>
      <p:nvGrpSpPr>
        <p:cNvPr id="1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8" name="Google Shape;288;p29"/>
          <p:cNvCxnSpPr/>
          <p:nvPr/>
        </p:nvCxnSpPr>
        <p:spPr>
          <a:xfrm>
            <a:off x="-422157" y="12151467"/>
            <a:ext cx="23405903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9" name="Google Shape;289;p29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cxnSp>
        <p:nvCxnSpPr>
          <p:cNvPr id="290" name="Google Shape;290;p29"/>
          <p:cNvCxnSpPr/>
          <p:nvPr/>
        </p:nvCxnSpPr>
        <p:spPr>
          <a:xfrm>
            <a:off x="22577119" y="-131400"/>
            <a:ext cx="0" cy="13847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91" name="Google Shape;291;p29"/>
          <p:cNvSpPr/>
          <p:nvPr/>
        </p:nvSpPr>
        <p:spPr>
          <a:xfrm flipH="1">
            <a:off x="21738505" y="3961733"/>
            <a:ext cx="1747545" cy="17480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92" name="Google Shape;292;p29"/>
          <p:cNvSpPr/>
          <p:nvPr/>
        </p:nvSpPr>
        <p:spPr>
          <a:xfrm flipH="1">
            <a:off x="21738505" y="6400301"/>
            <a:ext cx="1747545" cy="17480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93" name="Google Shape;293;p29"/>
          <p:cNvSpPr/>
          <p:nvPr/>
        </p:nvSpPr>
        <p:spPr>
          <a:xfrm flipH="1">
            <a:off x="21738505" y="8838867"/>
            <a:ext cx="1747545" cy="17480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94" name="Google Shape;294;p29"/>
          <p:cNvSpPr/>
          <p:nvPr/>
        </p:nvSpPr>
        <p:spPr>
          <a:xfrm flipH="1">
            <a:off x="21738505" y="11277435"/>
            <a:ext cx="1747545" cy="17480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95" name="Google Shape;295;p29"/>
          <p:cNvSpPr/>
          <p:nvPr/>
        </p:nvSpPr>
        <p:spPr>
          <a:xfrm>
            <a:off x="1361045" y="4186600"/>
            <a:ext cx="7567629" cy="7366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96" name="Google Shape;296;p29"/>
          <p:cNvSpPr/>
          <p:nvPr/>
        </p:nvSpPr>
        <p:spPr>
          <a:xfrm>
            <a:off x="7946397" y="7945800"/>
            <a:ext cx="1523603" cy="5486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313542709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3">
  <p:cSld name="Title and two columns 3">
    <p:bg>
      <p:bgPr>
        <a:solidFill>
          <a:schemeClr val="accent3"/>
        </a:solidFill>
        <a:effectLst/>
      </p:bgPr>
    </p:bg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30"/>
          <p:cNvSpPr/>
          <p:nvPr/>
        </p:nvSpPr>
        <p:spPr>
          <a:xfrm>
            <a:off x="22928" y="12686067"/>
            <a:ext cx="22061453" cy="104720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99" name="Google Shape;299;p30"/>
          <p:cNvSpPr txBox="1">
            <a:spLocks noGrp="1"/>
          </p:cNvSpPr>
          <p:nvPr>
            <p:ph type="body" idx="1"/>
          </p:nvPr>
        </p:nvSpPr>
        <p:spPr>
          <a:xfrm>
            <a:off x="6659391" y="5012467"/>
            <a:ext cx="6160795" cy="66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2437790" lvl="1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3656686" lvl="2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4875581" lvl="3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6094476" lvl="4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7313371" lvl="5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8532266" lvl="6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9751162" lvl="7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10970057" lvl="8" indent="-846455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  <p:sp>
        <p:nvSpPr>
          <p:cNvPr id="300" name="Google Shape;300;p30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15964641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301" name="Google Shape;301;p30"/>
          <p:cNvSpPr txBox="1">
            <a:spLocks noGrp="1"/>
          </p:cNvSpPr>
          <p:nvPr>
            <p:ph type="body" idx="2"/>
          </p:nvPr>
        </p:nvSpPr>
        <p:spPr>
          <a:xfrm>
            <a:off x="13681890" y="5012467"/>
            <a:ext cx="6160795" cy="66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2437790" lvl="1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3656686" lvl="2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4875581" lvl="3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6094476" lvl="4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7313371" lvl="5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8532266" lvl="6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9751162" lvl="7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10970057" lvl="8" indent="-846455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  <p:sp>
        <p:nvSpPr>
          <p:cNvPr id="302" name="Google Shape;302;p30"/>
          <p:cNvSpPr txBox="1">
            <a:spLocks noGrp="1"/>
          </p:cNvSpPr>
          <p:nvPr>
            <p:ph type="subTitle" idx="3"/>
          </p:nvPr>
        </p:nvSpPr>
        <p:spPr>
          <a:xfrm>
            <a:off x="7036988" y="4252733"/>
            <a:ext cx="6000837" cy="162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 b="1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lvl="1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lvl="2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lvl="3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lvl="4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lvl="5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lvl="6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lvl="7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lvl="8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endParaRPr/>
          </a:p>
        </p:txBody>
      </p:sp>
      <p:sp>
        <p:nvSpPr>
          <p:cNvPr id="303" name="Google Shape;303;p30"/>
          <p:cNvSpPr txBox="1">
            <a:spLocks noGrp="1"/>
          </p:cNvSpPr>
          <p:nvPr>
            <p:ph type="subTitle" idx="4"/>
          </p:nvPr>
        </p:nvSpPr>
        <p:spPr>
          <a:xfrm>
            <a:off x="13952040" y="4252733"/>
            <a:ext cx="6000837" cy="162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 b="1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lvl="1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lvl="2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lvl="3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lvl="4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lvl="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lvl="6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lvl="7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lvl="8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endParaRPr/>
          </a:p>
        </p:txBody>
      </p:sp>
      <p:sp>
        <p:nvSpPr>
          <p:cNvPr id="304" name="Google Shape;304;p30"/>
          <p:cNvSpPr/>
          <p:nvPr/>
        </p:nvSpPr>
        <p:spPr>
          <a:xfrm>
            <a:off x="22080982" y="-28200"/>
            <a:ext cx="2392177" cy="695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05" name="Google Shape;305;p30"/>
          <p:cNvSpPr/>
          <p:nvPr/>
        </p:nvSpPr>
        <p:spPr>
          <a:xfrm>
            <a:off x="22802994" y="7453267"/>
            <a:ext cx="1046927" cy="1047200"/>
          </a:xfrm>
          <a:prstGeom prst="ellipse">
            <a:avLst/>
          </a:prstGeom>
          <a:solidFill>
            <a:schemeClr val="lt2"/>
          </a:solidFill>
          <a:ln w="762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06" name="Google Shape;306;p30"/>
          <p:cNvSpPr/>
          <p:nvPr/>
        </p:nvSpPr>
        <p:spPr>
          <a:xfrm>
            <a:off x="22802994" y="9031171"/>
            <a:ext cx="1046927" cy="1047200"/>
          </a:xfrm>
          <a:prstGeom prst="ellipse">
            <a:avLst/>
          </a:prstGeom>
          <a:solidFill>
            <a:schemeClr val="lt2"/>
          </a:solidFill>
          <a:ln w="762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307" name="Google Shape;307;p30"/>
          <p:cNvCxnSpPr/>
          <p:nvPr/>
        </p:nvCxnSpPr>
        <p:spPr>
          <a:xfrm>
            <a:off x="22060920" y="-28200"/>
            <a:ext cx="0" cy="13774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08" name="Google Shape;308;p30"/>
          <p:cNvCxnSpPr/>
          <p:nvPr/>
        </p:nvCxnSpPr>
        <p:spPr>
          <a:xfrm>
            <a:off x="22080982" y="6922533"/>
            <a:ext cx="2556134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09" name="Google Shape;309;p30"/>
          <p:cNvSpPr/>
          <p:nvPr/>
        </p:nvSpPr>
        <p:spPr>
          <a:xfrm>
            <a:off x="22753607" y="10609104"/>
            <a:ext cx="1046927" cy="1047200"/>
          </a:xfrm>
          <a:prstGeom prst="ellipse">
            <a:avLst/>
          </a:prstGeom>
          <a:solidFill>
            <a:schemeClr val="lt2"/>
          </a:solidFill>
          <a:ln w="762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10" name="Google Shape;310;p30"/>
          <p:cNvSpPr/>
          <p:nvPr/>
        </p:nvSpPr>
        <p:spPr>
          <a:xfrm>
            <a:off x="22753607" y="12187037"/>
            <a:ext cx="1046927" cy="1047200"/>
          </a:xfrm>
          <a:prstGeom prst="ellipse">
            <a:avLst/>
          </a:prstGeom>
          <a:solidFill>
            <a:schemeClr val="lt2"/>
          </a:solidFill>
          <a:ln w="762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311" name="Google Shape;311;p30"/>
          <p:cNvCxnSpPr/>
          <p:nvPr/>
        </p:nvCxnSpPr>
        <p:spPr>
          <a:xfrm rot="10800000">
            <a:off x="-129033" y="12710667"/>
            <a:ext cx="22061453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188586065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2">
  <p:cSld name="Numbers and text 2">
    <p:bg>
      <p:bgPr>
        <a:solidFill>
          <a:schemeClr val="accent3"/>
        </a:solidFill>
        <a:effectLst/>
      </p:bgPr>
    </p:bg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31"/>
          <p:cNvSpPr txBox="1">
            <a:spLocks noGrp="1"/>
          </p:cNvSpPr>
          <p:nvPr>
            <p:ph type="title" hasCustomPrompt="1"/>
          </p:nvPr>
        </p:nvSpPr>
        <p:spPr>
          <a:xfrm>
            <a:off x="2736487" y="4778467"/>
            <a:ext cx="6301559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1333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r>
              <a:t>xx%</a:t>
            </a:r>
          </a:p>
        </p:txBody>
      </p:sp>
      <p:sp>
        <p:nvSpPr>
          <p:cNvPr id="314" name="Google Shape;314;p31"/>
          <p:cNvSpPr txBox="1">
            <a:spLocks noGrp="1"/>
          </p:cNvSpPr>
          <p:nvPr>
            <p:ph type="body" idx="1"/>
          </p:nvPr>
        </p:nvSpPr>
        <p:spPr>
          <a:xfrm>
            <a:off x="2736487" y="9701333"/>
            <a:ext cx="6301559" cy="23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15" name="Google Shape;315;p31"/>
          <p:cNvSpPr txBox="1">
            <a:spLocks noGrp="1"/>
          </p:cNvSpPr>
          <p:nvPr>
            <p:ph type="title" idx="2" hasCustomPrompt="1"/>
          </p:nvPr>
        </p:nvSpPr>
        <p:spPr>
          <a:xfrm>
            <a:off x="9038046" y="2340067"/>
            <a:ext cx="6301559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1333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r>
              <a:t>xx%</a:t>
            </a:r>
          </a:p>
        </p:txBody>
      </p:sp>
      <p:sp>
        <p:nvSpPr>
          <p:cNvPr id="316" name="Google Shape;316;p31"/>
          <p:cNvSpPr txBox="1">
            <a:spLocks noGrp="1"/>
          </p:cNvSpPr>
          <p:nvPr>
            <p:ph type="body" idx="3"/>
          </p:nvPr>
        </p:nvSpPr>
        <p:spPr>
          <a:xfrm>
            <a:off x="9038046" y="7262933"/>
            <a:ext cx="6301559" cy="23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17" name="Google Shape;317;p31"/>
          <p:cNvSpPr txBox="1">
            <a:spLocks noGrp="1"/>
          </p:cNvSpPr>
          <p:nvPr>
            <p:ph type="title" idx="4" hasCustomPrompt="1"/>
          </p:nvPr>
        </p:nvSpPr>
        <p:spPr>
          <a:xfrm>
            <a:off x="15339604" y="104867"/>
            <a:ext cx="6301559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1333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r>
              <a:t>xx%</a:t>
            </a:r>
          </a:p>
        </p:txBody>
      </p:sp>
      <p:sp>
        <p:nvSpPr>
          <p:cNvPr id="318" name="Google Shape;318;p31"/>
          <p:cNvSpPr txBox="1">
            <a:spLocks noGrp="1"/>
          </p:cNvSpPr>
          <p:nvPr>
            <p:ph type="body" idx="5"/>
          </p:nvPr>
        </p:nvSpPr>
        <p:spPr>
          <a:xfrm>
            <a:off x="15339604" y="5027733"/>
            <a:ext cx="6301559" cy="23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19" name="Google Shape;319;p31"/>
          <p:cNvSpPr/>
          <p:nvPr/>
        </p:nvSpPr>
        <p:spPr>
          <a:xfrm>
            <a:off x="-230073" y="-40400"/>
            <a:ext cx="21605572" cy="23272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20" name="Google Shape;320;p31"/>
          <p:cNvSpPr/>
          <p:nvPr/>
        </p:nvSpPr>
        <p:spPr>
          <a:xfrm>
            <a:off x="17049692" y="7197467"/>
            <a:ext cx="9258388" cy="92608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321" name="Google Shape;321;p31"/>
          <p:cNvCxnSpPr/>
          <p:nvPr/>
        </p:nvCxnSpPr>
        <p:spPr>
          <a:xfrm>
            <a:off x="1869780" y="-318533"/>
            <a:ext cx="0" cy="14199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142883293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Title and text 3"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32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cxnSp>
        <p:nvCxnSpPr>
          <p:cNvPr id="324" name="Google Shape;324;p32"/>
          <p:cNvCxnSpPr/>
          <p:nvPr/>
        </p:nvCxnSpPr>
        <p:spPr>
          <a:xfrm rot="10800000">
            <a:off x="-27859" y="13398467"/>
            <a:ext cx="24515214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25" name="Google Shape;325;p32"/>
          <p:cNvCxnSpPr/>
          <p:nvPr/>
        </p:nvCxnSpPr>
        <p:spPr>
          <a:xfrm>
            <a:off x="1165030" y="-50933"/>
            <a:ext cx="0" cy="13932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26" name="Google Shape;326;p32"/>
          <p:cNvSpPr/>
          <p:nvPr/>
        </p:nvSpPr>
        <p:spPr>
          <a:xfrm rot="10800000">
            <a:off x="15017022" y="-400"/>
            <a:ext cx="9470333" cy="8192800"/>
          </a:xfrm>
          <a:prstGeom prst="triangle">
            <a:avLst>
              <a:gd name="adj" fmla="val 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27" name="Google Shape;327;p32"/>
          <p:cNvSpPr/>
          <p:nvPr/>
        </p:nvSpPr>
        <p:spPr>
          <a:xfrm>
            <a:off x="378035" y="4570400"/>
            <a:ext cx="1573990" cy="10464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28" name="Google Shape;328;p32"/>
          <p:cNvSpPr txBox="1">
            <a:spLocks noGrp="1"/>
          </p:cNvSpPr>
          <p:nvPr>
            <p:ph type="subTitle" idx="1"/>
          </p:nvPr>
        </p:nvSpPr>
        <p:spPr>
          <a:xfrm>
            <a:off x="2850791" y="4338467"/>
            <a:ext cx="10005394" cy="426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None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lvl="1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4266"/>
              </a:spcBef>
              <a:spcAft>
                <a:spcPts val="4266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4494971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2">
  <p:cSld name="Title and three columns 2">
    <p:bg>
      <p:bgPr>
        <a:solidFill>
          <a:schemeClr val="accent3"/>
        </a:solidFill>
        <a:effectLst/>
      </p:bgPr>
    </p:bg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p33"/>
          <p:cNvSpPr/>
          <p:nvPr/>
        </p:nvSpPr>
        <p:spPr>
          <a:xfrm rot="10800000" flipH="1">
            <a:off x="22710884" y="13070067"/>
            <a:ext cx="1762741" cy="681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31" name="Google Shape;331;p33"/>
          <p:cNvSpPr/>
          <p:nvPr/>
        </p:nvSpPr>
        <p:spPr>
          <a:xfrm>
            <a:off x="22810858" y="-22600"/>
            <a:ext cx="1762741" cy="144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32" name="Google Shape;332;p33"/>
          <p:cNvSpPr/>
          <p:nvPr/>
        </p:nvSpPr>
        <p:spPr>
          <a:xfrm>
            <a:off x="-183152" y="13070267"/>
            <a:ext cx="22894036" cy="682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33" name="Google Shape;333;p33"/>
          <p:cNvSpPr/>
          <p:nvPr/>
        </p:nvSpPr>
        <p:spPr>
          <a:xfrm>
            <a:off x="11357175" y="-22600"/>
            <a:ext cx="11253869" cy="1340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34" name="Google Shape;334;p33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335" name="Google Shape;335;p33"/>
          <p:cNvSpPr txBox="1">
            <a:spLocks noGrp="1"/>
          </p:cNvSpPr>
          <p:nvPr>
            <p:ph type="title" idx="2"/>
          </p:nvPr>
        </p:nvSpPr>
        <p:spPr>
          <a:xfrm>
            <a:off x="1730680" y="8248267"/>
            <a:ext cx="6809426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336" name="Google Shape;336;p33"/>
          <p:cNvSpPr txBox="1">
            <a:spLocks noGrp="1"/>
          </p:cNvSpPr>
          <p:nvPr>
            <p:ph type="subTitle" idx="1"/>
          </p:nvPr>
        </p:nvSpPr>
        <p:spPr>
          <a:xfrm>
            <a:off x="2120408" y="9883000"/>
            <a:ext cx="603042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37" name="Google Shape;337;p33"/>
          <p:cNvSpPr txBox="1">
            <a:spLocks noGrp="1"/>
          </p:cNvSpPr>
          <p:nvPr>
            <p:ph type="title" idx="3"/>
          </p:nvPr>
        </p:nvSpPr>
        <p:spPr>
          <a:xfrm>
            <a:off x="8784112" y="8247933"/>
            <a:ext cx="6809426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338" name="Google Shape;338;p33"/>
          <p:cNvSpPr txBox="1">
            <a:spLocks noGrp="1"/>
          </p:cNvSpPr>
          <p:nvPr>
            <p:ph type="subTitle" idx="4"/>
          </p:nvPr>
        </p:nvSpPr>
        <p:spPr>
          <a:xfrm>
            <a:off x="9173840" y="9883000"/>
            <a:ext cx="603042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39" name="Google Shape;339;p33"/>
          <p:cNvSpPr txBox="1">
            <a:spLocks noGrp="1"/>
          </p:cNvSpPr>
          <p:nvPr>
            <p:ph type="title" idx="5"/>
          </p:nvPr>
        </p:nvSpPr>
        <p:spPr>
          <a:xfrm>
            <a:off x="15801753" y="8248267"/>
            <a:ext cx="6809426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340" name="Google Shape;340;p33"/>
          <p:cNvSpPr txBox="1">
            <a:spLocks noGrp="1"/>
          </p:cNvSpPr>
          <p:nvPr>
            <p:ph type="subTitle" idx="6"/>
          </p:nvPr>
        </p:nvSpPr>
        <p:spPr>
          <a:xfrm>
            <a:off x="16191481" y="9883333"/>
            <a:ext cx="603042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cxnSp>
        <p:nvCxnSpPr>
          <p:cNvPr id="341" name="Google Shape;341;p33"/>
          <p:cNvCxnSpPr/>
          <p:nvPr/>
        </p:nvCxnSpPr>
        <p:spPr>
          <a:xfrm>
            <a:off x="-26326" y="13070267"/>
            <a:ext cx="24599992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42" name="Google Shape;342;p33"/>
          <p:cNvCxnSpPr/>
          <p:nvPr/>
        </p:nvCxnSpPr>
        <p:spPr>
          <a:xfrm rot="10800000">
            <a:off x="22710951" y="-267"/>
            <a:ext cx="0" cy="13752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43" name="Google Shape;343;p33"/>
          <p:cNvCxnSpPr/>
          <p:nvPr/>
        </p:nvCxnSpPr>
        <p:spPr>
          <a:xfrm>
            <a:off x="11230675" y="1418333"/>
            <a:ext cx="13358920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44" name="Google Shape;344;p33"/>
          <p:cNvCxnSpPr/>
          <p:nvPr/>
        </p:nvCxnSpPr>
        <p:spPr>
          <a:xfrm rot="10800000">
            <a:off x="11383941" y="-243267"/>
            <a:ext cx="0" cy="1661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265451010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Title and text 4">
    <p:spTree>
      <p:nvGrpSpPr>
        <p:cNvPr id="1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Google Shape;346;p34"/>
          <p:cNvSpPr/>
          <p:nvPr/>
        </p:nvSpPr>
        <p:spPr>
          <a:xfrm>
            <a:off x="0" y="0"/>
            <a:ext cx="9992597" cy="12569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347" name="Google Shape;347;p34"/>
          <p:cNvCxnSpPr/>
          <p:nvPr/>
        </p:nvCxnSpPr>
        <p:spPr>
          <a:xfrm>
            <a:off x="-26326" y="3351133"/>
            <a:ext cx="24599992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48" name="Google Shape;348;p34"/>
          <p:cNvCxnSpPr/>
          <p:nvPr/>
        </p:nvCxnSpPr>
        <p:spPr>
          <a:xfrm rot="10800000">
            <a:off x="22710951" y="-267"/>
            <a:ext cx="0" cy="13752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49" name="Google Shape;349;p34"/>
          <p:cNvSpPr/>
          <p:nvPr/>
        </p:nvSpPr>
        <p:spPr>
          <a:xfrm>
            <a:off x="10883432" y="545635"/>
            <a:ext cx="1949092" cy="19496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50" name="Google Shape;350;p34"/>
          <p:cNvSpPr/>
          <p:nvPr/>
        </p:nvSpPr>
        <p:spPr>
          <a:xfrm>
            <a:off x="13723359" y="545635"/>
            <a:ext cx="1949092" cy="19496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51" name="Google Shape;351;p34"/>
          <p:cNvSpPr/>
          <p:nvPr/>
        </p:nvSpPr>
        <p:spPr>
          <a:xfrm>
            <a:off x="16563286" y="545635"/>
            <a:ext cx="1949092" cy="19496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52" name="Google Shape;352;p34"/>
          <p:cNvSpPr/>
          <p:nvPr/>
        </p:nvSpPr>
        <p:spPr>
          <a:xfrm>
            <a:off x="19504453" y="545635"/>
            <a:ext cx="1949092" cy="19496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53" name="Google Shape;353;p34"/>
          <p:cNvSpPr/>
          <p:nvPr/>
        </p:nvSpPr>
        <p:spPr>
          <a:xfrm>
            <a:off x="14386186" y="11195533"/>
            <a:ext cx="10332509" cy="7512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54" name="Google Shape;354;p34"/>
          <p:cNvSpPr txBox="1">
            <a:spLocks noGrp="1"/>
          </p:cNvSpPr>
          <p:nvPr>
            <p:ph type="body" idx="1"/>
          </p:nvPr>
        </p:nvSpPr>
        <p:spPr>
          <a:xfrm>
            <a:off x="10690282" y="4927133"/>
            <a:ext cx="11521799" cy="6845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1218895" lvl="0" indent="-84645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2437790" lvl="1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3656686" lvl="2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4875581" lvl="3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6094476" lvl="4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7313371" lvl="5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8532266" lvl="6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9751162" lvl="7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10970057" lvl="8" indent="-846455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  <p:sp>
        <p:nvSpPr>
          <p:cNvPr id="355" name="Google Shape;355;p34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9245592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356" name="Google Shape;356;p34"/>
          <p:cNvSpPr/>
          <p:nvPr/>
        </p:nvSpPr>
        <p:spPr>
          <a:xfrm>
            <a:off x="14386186" y="12181099"/>
            <a:ext cx="10332509" cy="7512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18918773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hanks">
    <p:bg>
      <p:bgPr>
        <a:solidFill>
          <a:schemeClr val="lt1"/>
        </a:solidFill>
        <a:effectLst/>
      </p:bgPr>
    </p:bg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35"/>
          <p:cNvSpPr/>
          <p:nvPr/>
        </p:nvSpPr>
        <p:spPr>
          <a:xfrm>
            <a:off x="1283932" y="1354133"/>
            <a:ext cx="11521799" cy="1162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359" name="Google Shape;359;p35"/>
          <p:cNvCxnSpPr/>
          <p:nvPr/>
        </p:nvCxnSpPr>
        <p:spPr>
          <a:xfrm>
            <a:off x="1187459" y="-91013"/>
            <a:ext cx="0" cy="13817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60" name="Google Shape;360;p35"/>
          <p:cNvCxnSpPr/>
          <p:nvPr/>
        </p:nvCxnSpPr>
        <p:spPr>
          <a:xfrm rot="10800000">
            <a:off x="-128700" y="12966933"/>
            <a:ext cx="13004613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61" name="Google Shape;361;p35"/>
          <p:cNvSpPr txBox="1">
            <a:spLocks noGrp="1"/>
          </p:cNvSpPr>
          <p:nvPr>
            <p:ph type="body" idx="1"/>
          </p:nvPr>
        </p:nvSpPr>
        <p:spPr>
          <a:xfrm>
            <a:off x="2073593" y="5485933"/>
            <a:ext cx="10912358" cy="366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62" name="Google Shape;362;p35"/>
          <p:cNvSpPr txBox="1">
            <a:spLocks noGrp="1"/>
          </p:cNvSpPr>
          <p:nvPr>
            <p:ph type="title"/>
          </p:nvPr>
        </p:nvSpPr>
        <p:spPr>
          <a:xfrm>
            <a:off x="2073593" y="2196848"/>
            <a:ext cx="9245592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13330"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363" name="Google Shape;363;p35"/>
          <p:cNvSpPr txBox="1"/>
          <p:nvPr/>
        </p:nvSpPr>
        <p:spPr>
          <a:xfrm>
            <a:off x="2073593" y="9214933"/>
            <a:ext cx="8929674" cy="253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lvl="0" indent="0" algn="l" rtl="0">
              <a:spcBef>
                <a:spcPts val="800"/>
              </a:spcBef>
              <a:spcAft>
                <a:spcPts val="0"/>
              </a:spcAft>
              <a:buNone/>
            </a:pPr>
            <a:r>
              <a:rPr lang="en" sz="2399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CREDITS: This presentation template was created by </a:t>
            </a:r>
            <a:r>
              <a:rPr lang="en" sz="2399" b="1">
                <a:solidFill>
                  <a:schemeClr val="dk1"/>
                </a:solidFill>
                <a:uFill>
                  <a:noFill/>
                </a:uFill>
                <a:latin typeface="Comfortaa"/>
                <a:ea typeface="Comfortaa"/>
                <a:cs typeface="Comfortaa"/>
                <a:sym typeface="Comfortaa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2399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, including icons by </a:t>
            </a:r>
            <a:r>
              <a:rPr lang="en" sz="2399" b="1">
                <a:solidFill>
                  <a:schemeClr val="dk1"/>
                </a:solidFill>
                <a:uFill>
                  <a:noFill/>
                </a:uFill>
                <a:latin typeface="Comfortaa"/>
                <a:ea typeface="Comfortaa"/>
                <a:cs typeface="Comfortaa"/>
                <a:sym typeface="Comfortaa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2399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, and infographics &amp; images by </a:t>
            </a:r>
            <a:r>
              <a:rPr lang="en" sz="2399" b="1">
                <a:solidFill>
                  <a:schemeClr val="dk1"/>
                </a:solidFill>
                <a:uFill>
                  <a:noFill/>
                </a:uFill>
                <a:latin typeface="Comfortaa"/>
                <a:ea typeface="Comfortaa"/>
                <a:cs typeface="Comfortaa"/>
                <a:sym typeface="Comfortaa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2399">
              <a:solidFill>
                <a:schemeClr val="dk1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cxnSp>
        <p:nvCxnSpPr>
          <p:cNvPr id="364" name="Google Shape;364;p35"/>
          <p:cNvCxnSpPr/>
          <p:nvPr/>
        </p:nvCxnSpPr>
        <p:spPr>
          <a:xfrm>
            <a:off x="12783571" y="-13603"/>
            <a:ext cx="0" cy="13817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65" name="Google Shape;365;p35"/>
          <p:cNvCxnSpPr/>
          <p:nvPr/>
        </p:nvCxnSpPr>
        <p:spPr>
          <a:xfrm rot="10800000">
            <a:off x="-77393" y="1354133"/>
            <a:ext cx="12881445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66" name="Google Shape;366;p35"/>
          <p:cNvSpPr/>
          <p:nvPr/>
        </p:nvSpPr>
        <p:spPr>
          <a:xfrm>
            <a:off x="20313309" y="777533"/>
            <a:ext cx="4351666" cy="43528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67" name="Google Shape;367;p35"/>
          <p:cNvSpPr/>
          <p:nvPr/>
        </p:nvSpPr>
        <p:spPr>
          <a:xfrm flipH="1">
            <a:off x="16923858" y="6921067"/>
            <a:ext cx="8107488" cy="71360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68" name="Google Shape;368;p35"/>
          <p:cNvSpPr txBox="1">
            <a:spLocks noGrp="1"/>
          </p:cNvSpPr>
          <p:nvPr>
            <p:ph type="subTitle" idx="2"/>
          </p:nvPr>
        </p:nvSpPr>
        <p:spPr>
          <a:xfrm>
            <a:off x="2073593" y="4574400"/>
            <a:ext cx="8212261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58045075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3"/>
          <p:cNvSpPr/>
          <p:nvPr/>
        </p:nvSpPr>
        <p:spPr>
          <a:xfrm>
            <a:off x="807990" y="1391867"/>
            <a:ext cx="3316736" cy="31160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4" name="Google Shape;24;p3"/>
          <p:cNvSpPr txBox="1">
            <a:spLocks noGrp="1"/>
          </p:cNvSpPr>
          <p:nvPr>
            <p:ph type="title"/>
          </p:nvPr>
        </p:nvSpPr>
        <p:spPr>
          <a:xfrm rot="-21855">
            <a:off x="9126449" y="6016205"/>
            <a:ext cx="5535470" cy="197684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300"/>
              <a:buNone/>
              <a:defRPr sz="11464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9864"/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title" idx="2" hasCustomPrompt="1"/>
          </p:nvPr>
        </p:nvSpPr>
        <p:spPr>
          <a:xfrm rot="-21855">
            <a:off x="9126449" y="4078293"/>
            <a:ext cx="5535470" cy="197684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996"/>
            </a:lvl9pPr>
          </a:lstStyle>
          <a:p>
            <a:r>
              <a:t>xx%</a:t>
            </a:r>
          </a:p>
        </p:txBody>
      </p:sp>
      <p:sp>
        <p:nvSpPr>
          <p:cNvPr id="26" name="Google Shape;26;p3"/>
          <p:cNvSpPr txBox="1">
            <a:spLocks noGrp="1"/>
          </p:cNvSpPr>
          <p:nvPr>
            <p:ph type="subTitle" idx="1"/>
          </p:nvPr>
        </p:nvSpPr>
        <p:spPr>
          <a:xfrm rot="-22116">
            <a:off x="7651114" y="7714997"/>
            <a:ext cx="9075423" cy="197684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4799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ing Soon"/>
              <a:buNone/>
              <a:defRPr>
                <a:solidFill>
                  <a:schemeClr val="dk1"/>
                </a:solidFill>
                <a:latin typeface="Coming Soon"/>
                <a:ea typeface="Coming Soon"/>
                <a:cs typeface="Coming Soon"/>
                <a:sym typeface="Coming Soon"/>
              </a:defRPr>
            </a:lvl9pPr>
          </a:lstStyle>
          <a:p>
            <a:endParaRPr/>
          </a:p>
        </p:txBody>
      </p:sp>
      <p:cxnSp>
        <p:nvCxnSpPr>
          <p:cNvPr id="27" name="Google Shape;27;p3"/>
          <p:cNvCxnSpPr/>
          <p:nvPr/>
        </p:nvCxnSpPr>
        <p:spPr>
          <a:xfrm>
            <a:off x="802735" y="-77000"/>
            <a:ext cx="0" cy="13803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" name="Google Shape;28;p3"/>
          <p:cNvCxnSpPr/>
          <p:nvPr/>
        </p:nvCxnSpPr>
        <p:spPr>
          <a:xfrm>
            <a:off x="802735" y="4442077"/>
            <a:ext cx="3316736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9" name="Google Shape;29;p3"/>
          <p:cNvCxnSpPr/>
          <p:nvPr/>
        </p:nvCxnSpPr>
        <p:spPr>
          <a:xfrm>
            <a:off x="777408" y="1456267"/>
            <a:ext cx="23748214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0" name="Google Shape;30;p3"/>
          <p:cNvCxnSpPr/>
          <p:nvPr/>
        </p:nvCxnSpPr>
        <p:spPr>
          <a:xfrm>
            <a:off x="4049079" y="1444715"/>
            <a:ext cx="0" cy="31160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1" name="Google Shape;31;p3"/>
          <p:cNvCxnSpPr/>
          <p:nvPr/>
        </p:nvCxnSpPr>
        <p:spPr>
          <a:xfrm>
            <a:off x="22742609" y="-753533"/>
            <a:ext cx="0" cy="13321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2" name="Google Shape;32;p3"/>
          <p:cNvCxnSpPr/>
          <p:nvPr/>
        </p:nvCxnSpPr>
        <p:spPr>
          <a:xfrm>
            <a:off x="-802447" y="12568200"/>
            <a:ext cx="23697827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3" name="Google Shape;33;p3"/>
          <p:cNvSpPr/>
          <p:nvPr/>
        </p:nvSpPr>
        <p:spPr>
          <a:xfrm>
            <a:off x="21833713" y="2813933"/>
            <a:ext cx="1747545" cy="1748000"/>
          </a:xfrm>
          <a:prstGeom prst="ellipse">
            <a:avLst/>
          </a:prstGeom>
          <a:solidFill>
            <a:schemeClr val="accent1"/>
          </a:solidFill>
          <a:ln w="76200">
            <a:solidFill>
              <a:schemeClr val="tx1"/>
            </a:solidFill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4" name="Google Shape;34;p3"/>
          <p:cNvSpPr/>
          <p:nvPr/>
        </p:nvSpPr>
        <p:spPr>
          <a:xfrm>
            <a:off x="21833713" y="5252501"/>
            <a:ext cx="1747545" cy="1748000"/>
          </a:xfrm>
          <a:prstGeom prst="ellipse">
            <a:avLst/>
          </a:prstGeom>
          <a:solidFill>
            <a:schemeClr val="accent1"/>
          </a:solidFill>
          <a:ln w="76200">
            <a:solidFill>
              <a:schemeClr val="tx1"/>
            </a:solidFill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5" name="Google Shape;35;p3"/>
          <p:cNvSpPr/>
          <p:nvPr/>
        </p:nvSpPr>
        <p:spPr>
          <a:xfrm>
            <a:off x="21833713" y="7691067"/>
            <a:ext cx="1747545" cy="1748000"/>
          </a:xfrm>
          <a:prstGeom prst="ellipse">
            <a:avLst/>
          </a:prstGeom>
          <a:solidFill>
            <a:schemeClr val="accent1"/>
          </a:solidFill>
          <a:ln w="76200">
            <a:solidFill>
              <a:schemeClr val="tx1"/>
            </a:solidFill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6" name="Google Shape;36;p3"/>
          <p:cNvSpPr/>
          <p:nvPr/>
        </p:nvSpPr>
        <p:spPr>
          <a:xfrm>
            <a:off x="21833713" y="10129635"/>
            <a:ext cx="1747545" cy="1748000"/>
          </a:xfrm>
          <a:prstGeom prst="ellipse">
            <a:avLst/>
          </a:prstGeom>
          <a:solidFill>
            <a:schemeClr val="accent1"/>
          </a:solidFill>
          <a:ln w="76200">
            <a:solidFill>
              <a:schemeClr val="tx1"/>
            </a:solidFill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7" name="Google Shape;37;p3"/>
          <p:cNvSpPr/>
          <p:nvPr/>
        </p:nvSpPr>
        <p:spPr>
          <a:xfrm>
            <a:off x="-802458" y="10618467"/>
            <a:ext cx="7516442" cy="770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98437639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bg>
      <p:bgPr>
        <a:solidFill>
          <a:schemeClr val="accent3"/>
        </a:solidFill>
        <a:effectLst/>
      </p:bgPr>
    </p:bg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7"/>
          <p:cNvSpPr/>
          <p:nvPr/>
        </p:nvSpPr>
        <p:spPr>
          <a:xfrm>
            <a:off x="-155959" y="11014667"/>
            <a:ext cx="18370415" cy="273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7" name="Google Shape;67;p7"/>
          <p:cNvSpPr/>
          <p:nvPr/>
        </p:nvSpPr>
        <p:spPr>
          <a:xfrm>
            <a:off x="18308165" y="-40133"/>
            <a:ext cx="6275165" cy="10920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8" name="Google Shape;68;p7"/>
          <p:cNvSpPr/>
          <p:nvPr/>
        </p:nvSpPr>
        <p:spPr>
          <a:xfrm>
            <a:off x="19290559" y="326368"/>
            <a:ext cx="4613998" cy="46152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9" name="Google Shape;69;p7"/>
          <p:cNvSpPr txBox="1">
            <a:spLocks noGrp="1"/>
          </p:cNvSpPr>
          <p:nvPr>
            <p:ph type="body" idx="1"/>
          </p:nvPr>
        </p:nvSpPr>
        <p:spPr>
          <a:xfrm>
            <a:off x="1870446" y="3423133"/>
            <a:ext cx="11521799" cy="81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0" name="Google Shape;70;p7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10229335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71" name="Google Shape;71;p7"/>
          <p:cNvSpPr/>
          <p:nvPr/>
        </p:nvSpPr>
        <p:spPr>
          <a:xfrm>
            <a:off x="18214655" y="11145200"/>
            <a:ext cx="6323953" cy="2600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72" name="Google Shape;72;p7"/>
          <p:cNvCxnSpPr/>
          <p:nvPr/>
        </p:nvCxnSpPr>
        <p:spPr>
          <a:xfrm>
            <a:off x="18276506" y="-40133"/>
            <a:ext cx="0" cy="13786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3" name="Google Shape;73;p7"/>
          <p:cNvCxnSpPr/>
          <p:nvPr/>
        </p:nvCxnSpPr>
        <p:spPr>
          <a:xfrm rot="10800000">
            <a:off x="-155960" y="11014667"/>
            <a:ext cx="2468956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4" name="Google Shape;74;p7"/>
          <p:cNvSpPr/>
          <p:nvPr/>
        </p:nvSpPr>
        <p:spPr>
          <a:xfrm>
            <a:off x="19290559" y="5670565"/>
            <a:ext cx="4613998" cy="46152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190477317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8"/>
          <p:cNvSpPr/>
          <p:nvPr/>
        </p:nvSpPr>
        <p:spPr>
          <a:xfrm>
            <a:off x="15430447" y="-495733"/>
            <a:ext cx="7766777" cy="245440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77" name="Google Shape;77;p8"/>
          <p:cNvSpPr/>
          <p:nvPr/>
        </p:nvSpPr>
        <p:spPr>
          <a:xfrm>
            <a:off x="-204747" y="11603467"/>
            <a:ext cx="8703333" cy="2454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78" name="Google Shape;78;p8"/>
          <p:cNvSpPr txBox="1">
            <a:spLocks noGrp="1"/>
          </p:cNvSpPr>
          <p:nvPr>
            <p:ph type="title"/>
          </p:nvPr>
        </p:nvSpPr>
        <p:spPr>
          <a:xfrm>
            <a:off x="9322905" y="1200400"/>
            <a:ext cx="12805464" cy="1090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7000"/>
              <a:buNone/>
              <a:defRPr sz="18662"/>
            </a:lvl1pPr>
            <a:lvl2pPr lvl="1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2pPr>
            <a:lvl3pPr lvl="2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3pPr>
            <a:lvl4pPr lvl="3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4pPr>
            <a:lvl5pPr lvl="4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5pPr>
            <a:lvl6pPr lvl="5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6pPr>
            <a:lvl7pPr lvl="6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7pPr>
            <a:lvl8pPr lvl="7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8pPr>
            <a:lvl9pPr lvl="8" rtl="0">
              <a:spcBef>
                <a:spcPts val="0"/>
              </a:spcBef>
              <a:spcAft>
                <a:spcPts val="0"/>
              </a:spcAft>
              <a:buSzPts val="7200"/>
              <a:buNone/>
              <a:defRPr sz="19195"/>
            </a:lvl9pPr>
          </a:lstStyle>
          <a:p>
            <a:endParaRPr/>
          </a:p>
        </p:txBody>
      </p:sp>
      <p:sp>
        <p:nvSpPr>
          <p:cNvPr id="79" name="Google Shape;79;p8"/>
          <p:cNvSpPr/>
          <p:nvPr/>
        </p:nvSpPr>
        <p:spPr>
          <a:xfrm>
            <a:off x="-230073" y="1860800"/>
            <a:ext cx="23401904" cy="9994400"/>
          </a:xfrm>
          <a:prstGeom prst="rect">
            <a:avLst/>
          </a:prstGeom>
          <a:solidFill>
            <a:schemeClr val="accent1"/>
          </a:solidFill>
          <a:ln w="1143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80" name="Google Shape;80;p8"/>
          <p:cNvCxnSpPr/>
          <p:nvPr/>
        </p:nvCxnSpPr>
        <p:spPr>
          <a:xfrm>
            <a:off x="23197411" y="-90867"/>
            <a:ext cx="0" cy="13994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1" name="Google Shape;81;p8"/>
          <p:cNvCxnSpPr/>
          <p:nvPr/>
        </p:nvCxnSpPr>
        <p:spPr>
          <a:xfrm>
            <a:off x="8499786" y="11856533"/>
            <a:ext cx="0" cy="22760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2" name="Google Shape;82;p8"/>
          <p:cNvCxnSpPr/>
          <p:nvPr/>
        </p:nvCxnSpPr>
        <p:spPr>
          <a:xfrm>
            <a:off x="15458707" y="-263667"/>
            <a:ext cx="0" cy="22760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405901672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2332050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3"/>
          <p:cNvSpPr/>
          <p:nvPr/>
        </p:nvSpPr>
        <p:spPr>
          <a:xfrm>
            <a:off x="21261862" y="4699933"/>
            <a:ext cx="3199966" cy="90464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07" name="Google Shape;107;p13"/>
          <p:cNvSpPr/>
          <p:nvPr/>
        </p:nvSpPr>
        <p:spPr>
          <a:xfrm>
            <a:off x="16320882" y="-2130333"/>
            <a:ext cx="5568949" cy="55704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108" name="Google Shape;108;p13"/>
          <p:cNvCxnSpPr/>
          <p:nvPr/>
        </p:nvCxnSpPr>
        <p:spPr>
          <a:xfrm>
            <a:off x="1058124" y="-28200"/>
            <a:ext cx="0" cy="13774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9" name="Google Shape;109;p13"/>
          <p:cNvCxnSpPr/>
          <p:nvPr/>
        </p:nvCxnSpPr>
        <p:spPr>
          <a:xfrm>
            <a:off x="1081851" y="4817800"/>
            <a:ext cx="23380310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0" name="Google Shape;110;p13"/>
          <p:cNvCxnSpPr/>
          <p:nvPr/>
        </p:nvCxnSpPr>
        <p:spPr>
          <a:xfrm>
            <a:off x="21323712" y="4798133"/>
            <a:ext cx="0" cy="89480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11" name="Google Shape;111;p13"/>
          <p:cNvSpPr/>
          <p:nvPr/>
        </p:nvSpPr>
        <p:spPr>
          <a:xfrm>
            <a:off x="1165903" y="4935668"/>
            <a:ext cx="20095627" cy="878025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12" name="Google Shape;112;p13"/>
          <p:cNvSpPr txBox="1">
            <a:spLocks noGrp="1"/>
          </p:cNvSpPr>
          <p:nvPr>
            <p:ph type="title"/>
          </p:nvPr>
        </p:nvSpPr>
        <p:spPr>
          <a:xfrm>
            <a:off x="1973424" y="7806160"/>
            <a:ext cx="6516703" cy="129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1pPr>
            <a:lvl2pPr lvl="1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2pPr>
            <a:lvl3pPr lvl="2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3pPr>
            <a:lvl4pPr lvl="3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4pPr>
            <a:lvl5pPr lvl="4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5pPr>
            <a:lvl6pPr lvl="5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6pPr>
            <a:lvl7pPr lvl="6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7pPr>
            <a:lvl8pPr lvl="7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8pPr>
            <a:lvl9pPr lvl="8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9pPr>
          </a:lstStyle>
          <a:p>
            <a:endParaRPr/>
          </a:p>
        </p:txBody>
      </p:sp>
      <p:sp>
        <p:nvSpPr>
          <p:cNvPr id="113" name="Google Shape;113;p13"/>
          <p:cNvSpPr txBox="1">
            <a:spLocks noGrp="1"/>
          </p:cNvSpPr>
          <p:nvPr>
            <p:ph type="subTitle" idx="1"/>
          </p:nvPr>
        </p:nvSpPr>
        <p:spPr>
          <a:xfrm>
            <a:off x="1973420" y="8891013"/>
            <a:ext cx="5330611" cy="18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3732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4" name="Google Shape;114;p13"/>
          <p:cNvSpPr txBox="1">
            <a:spLocks noGrp="1"/>
          </p:cNvSpPr>
          <p:nvPr>
            <p:ph type="title" idx="2"/>
          </p:nvPr>
        </p:nvSpPr>
        <p:spPr>
          <a:xfrm>
            <a:off x="13449758" y="7806160"/>
            <a:ext cx="6516703" cy="129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1pPr>
            <a:lvl2pPr lvl="1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2pPr>
            <a:lvl3pPr lvl="2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3pPr>
            <a:lvl4pPr lvl="3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4pPr>
            <a:lvl5pPr lvl="4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5pPr>
            <a:lvl6pPr lvl="5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6pPr>
            <a:lvl7pPr lvl="6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7pPr>
            <a:lvl8pPr lvl="7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8pPr>
            <a:lvl9pPr lvl="8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9pPr>
          </a:lstStyle>
          <a:p>
            <a:endParaRPr/>
          </a:p>
        </p:txBody>
      </p:sp>
      <p:sp>
        <p:nvSpPr>
          <p:cNvPr id="115" name="Google Shape;115;p13"/>
          <p:cNvSpPr txBox="1">
            <a:spLocks noGrp="1"/>
          </p:cNvSpPr>
          <p:nvPr>
            <p:ph type="subTitle" idx="3"/>
          </p:nvPr>
        </p:nvSpPr>
        <p:spPr>
          <a:xfrm>
            <a:off x="13449763" y="8891013"/>
            <a:ext cx="5330611" cy="18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3732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6" name="Google Shape;116;p13"/>
          <p:cNvSpPr txBox="1">
            <a:spLocks noGrp="1"/>
          </p:cNvSpPr>
          <p:nvPr>
            <p:ph type="title" idx="4"/>
          </p:nvPr>
        </p:nvSpPr>
        <p:spPr>
          <a:xfrm>
            <a:off x="7713740" y="7806160"/>
            <a:ext cx="6516703" cy="129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1pPr>
            <a:lvl2pPr lvl="1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2pPr>
            <a:lvl3pPr lvl="2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3pPr>
            <a:lvl4pPr lvl="3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4pPr>
            <a:lvl5pPr lvl="4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5pPr>
            <a:lvl6pPr lvl="5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6pPr>
            <a:lvl7pPr lvl="6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7pPr>
            <a:lvl8pPr lvl="7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8pPr>
            <a:lvl9pPr lvl="8" rtl="0">
              <a:spcBef>
                <a:spcPts val="0"/>
              </a:spcBef>
              <a:spcAft>
                <a:spcPts val="0"/>
              </a:spcAft>
              <a:buSzPts val="1700"/>
              <a:buNone/>
              <a:defRPr sz="4532"/>
            </a:lvl9pPr>
          </a:lstStyle>
          <a:p>
            <a:endParaRPr/>
          </a:p>
        </p:txBody>
      </p:sp>
      <p:sp>
        <p:nvSpPr>
          <p:cNvPr id="117" name="Google Shape;117;p13"/>
          <p:cNvSpPr txBox="1">
            <a:spLocks noGrp="1"/>
          </p:cNvSpPr>
          <p:nvPr>
            <p:ph type="subTitle" idx="5"/>
          </p:nvPr>
        </p:nvSpPr>
        <p:spPr>
          <a:xfrm>
            <a:off x="7713722" y="8891013"/>
            <a:ext cx="5330611" cy="18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3732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8" name="Google Shape;118;p13"/>
          <p:cNvSpPr txBox="1">
            <a:spLocks noGrp="1"/>
          </p:cNvSpPr>
          <p:nvPr>
            <p:ph type="title" idx="6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119" name="Google Shape;119;p13"/>
          <p:cNvSpPr txBox="1">
            <a:spLocks noGrp="1"/>
          </p:cNvSpPr>
          <p:nvPr>
            <p:ph type="title" idx="7" hasCustomPrompt="1"/>
          </p:nvPr>
        </p:nvSpPr>
        <p:spPr>
          <a:xfrm>
            <a:off x="1973425" y="6841803"/>
            <a:ext cx="3478294" cy="134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9pPr>
          </a:lstStyle>
          <a:p>
            <a:r>
              <a:t>xx%</a:t>
            </a:r>
          </a:p>
        </p:txBody>
      </p:sp>
      <p:sp>
        <p:nvSpPr>
          <p:cNvPr id="120" name="Google Shape;120;p13"/>
          <p:cNvSpPr txBox="1">
            <a:spLocks noGrp="1"/>
          </p:cNvSpPr>
          <p:nvPr>
            <p:ph type="title" idx="8" hasCustomPrompt="1"/>
          </p:nvPr>
        </p:nvSpPr>
        <p:spPr>
          <a:xfrm>
            <a:off x="7713740" y="6841803"/>
            <a:ext cx="3478294" cy="134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9pPr>
          </a:lstStyle>
          <a:p>
            <a:r>
              <a:t>xx%</a:t>
            </a:r>
          </a:p>
        </p:txBody>
      </p:sp>
      <p:sp>
        <p:nvSpPr>
          <p:cNvPr id="121" name="Google Shape;121;p13"/>
          <p:cNvSpPr txBox="1">
            <a:spLocks noGrp="1"/>
          </p:cNvSpPr>
          <p:nvPr>
            <p:ph type="title" idx="9" hasCustomPrompt="1"/>
          </p:nvPr>
        </p:nvSpPr>
        <p:spPr>
          <a:xfrm>
            <a:off x="13449758" y="6841803"/>
            <a:ext cx="3478294" cy="134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 sz="9331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1148784432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bg>
      <p:bgPr>
        <a:solidFill>
          <a:schemeClr val="accent3"/>
        </a:solidFill>
        <a:effectLst/>
      </p:bgPr>
    </p:bg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4"/>
          <p:cNvSpPr txBox="1">
            <a:spLocks noGrp="1"/>
          </p:cNvSpPr>
          <p:nvPr>
            <p:ph type="title"/>
          </p:nvPr>
        </p:nvSpPr>
        <p:spPr>
          <a:xfrm>
            <a:off x="1422030" y="4858240"/>
            <a:ext cx="20629826" cy="224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500"/>
              <a:buNone/>
              <a:defRPr sz="17329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5300"/>
              <a:buNone/>
              <a:defRPr sz="14130"/>
            </a:lvl9pPr>
          </a:lstStyle>
          <a:p>
            <a:endParaRPr/>
          </a:p>
        </p:txBody>
      </p:sp>
      <p:sp>
        <p:nvSpPr>
          <p:cNvPr id="124" name="Google Shape;124;p14"/>
          <p:cNvSpPr txBox="1">
            <a:spLocks noGrp="1"/>
          </p:cNvSpPr>
          <p:nvPr>
            <p:ph type="subTitle" idx="1"/>
          </p:nvPr>
        </p:nvSpPr>
        <p:spPr>
          <a:xfrm>
            <a:off x="12660702" y="7894947"/>
            <a:ext cx="9391154" cy="342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732">
                <a:solidFill>
                  <a:schemeClr val="dk1"/>
                </a:solidFill>
              </a:defRPr>
            </a:lvl1pPr>
            <a:lvl2pPr lvl="1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algn="r" rtl="0">
              <a:lnSpc>
                <a:spcPct val="100000"/>
              </a:lnSpc>
              <a:spcBef>
                <a:spcPts val="4266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algn="r" rtl="0">
              <a:lnSpc>
                <a:spcPct val="100000"/>
              </a:lnSpc>
              <a:spcBef>
                <a:spcPts val="4266"/>
              </a:spcBef>
              <a:spcAft>
                <a:spcPts val="4266"/>
              </a:spcAft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25" name="Google Shape;125;p14"/>
          <p:cNvSpPr/>
          <p:nvPr/>
        </p:nvSpPr>
        <p:spPr>
          <a:xfrm>
            <a:off x="1469950" y="1898784"/>
            <a:ext cx="9652686" cy="9918400"/>
          </a:xfrm>
          <a:prstGeom prst="rect">
            <a:avLst/>
          </a:prstGeom>
          <a:solidFill>
            <a:schemeClr val="lt2"/>
          </a:solidFill>
          <a:ln w="1143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126" name="Google Shape;126;p14"/>
          <p:cNvCxnSpPr/>
          <p:nvPr/>
        </p:nvCxnSpPr>
        <p:spPr>
          <a:xfrm>
            <a:off x="-2533" y="11826933"/>
            <a:ext cx="2445922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27" name="Google Shape;127;p14"/>
          <p:cNvCxnSpPr/>
          <p:nvPr/>
        </p:nvCxnSpPr>
        <p:spPr>
          <a:xfrm>
            <a:off x="-309453" y="1889067"/>
            <a:ext cx="24672773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295033627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5"/>
          <p:cNvSpPr/>
          <p:nvPr/>
        </p:nvSpPr>
        <p:spPr>
          <a:xfrm>
            <a:off x="783396" y="9878533"/>
            <a:ext cx="5615337" cy="417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30" name="Google Shape;130;p15"/>
          <p:cNvSpPr txBox="1">
            <a:spLocks noGrp="1"/>
          </p:cNvSpPr>
          <p:nvPr>
            <p:ph type="title"/>
          </p:nvPr>
        </p:nvSpPr>
        <p:spPr>
          <a:xfrm>
            <a:off x="8256250" y="9164280"/>
            <a:ext cx="7865151" cy="333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/>
            </a:lvl1pPr>
            <a:lvl2pPr lvl="1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2pPr>
            <a:lvl3pPr lvl="2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3pPr>
            <a:lvl4pPr lvl="3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4pPr>
            <a:lvl5pPr lvl="4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5pPr>
            <a:lvl6pPr lvl="5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6pPr>
            <a:lvl7pPr lvl="6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7pPr>
            <a:lvl8pPr lvl="7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8pPr>
            <a:lvl9pPr lvl="8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5332" b="1"/>
            </a:lvl9pPr>
          </a:lstStyle>
          <a:p>
            <a:endParaRPr/>
          </a:p>
        </p:txBody>
      </p:sp>
      <p:sp>
        <p:nvSpPr>
          <p:cNvPr id="131" name="Google Shape;131;p15"/>
          <p:cNvSpPr txBox="1">
            <a:spLocks noGrp="1"/>
          </p:cNvSpPr>
          <p:nvPr>
            <p:ph type="subTitle" idx="1"/>
          </p:nvPr>
        </p:nvSpPr>
        <p:spPr>
          <a:xfrm>
            <a:off x="4101332" y="4312133"/>
            <a:ext cx="16174987" cy="576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6398" b="1">
                <a:solidFill>
                  <a:schemeClr val="dk1"/>
                </a:solidFill>
              </a:defRPr>
            </a:lvl1pPr>
            <a:lvl2pPr lvl="1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2pPr>
            <a:lvl3pPr lvl="2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3pPr>
            <a:lvl4pPr lvl="3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4pPr>
            <a:lvl5pPr lvl="4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5pPr>
            <a:lvl6pPr lvl="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6pPr>
            <a:lvl7pPr lvl="6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7pPr>
            <a:lvl8pPr lvl="7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8pPr>
            <a:lvl9pPr lvl="8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2500"/>
              <a:buNone/>
              <a:defRPr sz="6665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cxnSp>
        <p:nvCxnSpPr>
          <p:cNvPr id="132" name="Google Shape;132;p15"/>
          <p:cNvCxnSpPr/>
          <p:nvPr/>
        </p:nvCxnSpPr>
        <p:spPr>
          <a:xfrm>
            <a:off x="-128633" y="2190533"/>
            <a:ext cx="22162227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3" name="Google Shape;133;p15"/>
          <p:cNvCxnSpPr/>
          <p:nvPr/>
        </p:nvCxnSpPr>
        <p:spPr>
          <a:xfrm rot="10800000" flipH="1">
            <a:off x="2325461" y="11473800"/>
            <a:ext cx="22263801" cy="27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4" name="Google Shape;134;p15"/>
          <p:cNvCxnSpPr/>
          <p:nvPr/>
        </p:nvCxnSpPr>
        <p:spPr>
          <a:xfrm rot="10800000">
            <a:off x="2343390" y="2140000"/>
            <a:ext cx="0" cy="11684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5" name="Google Shape;135;p15"/>
          <p:cNvCxnSpPr/>
          <p:nvPr/>
        </p:nvCxnSpPr>
        <p:spPr>
          <a:xfrm rot="10800000">
            <a:off x="22108774" y="-1126557"/>
            <a:ext cx="0" cy="12728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36" name="Google Shape;136;p15"/>
          <p:cNvSpPr/>
          <p:nvPr/>
        </p:nvSpPr>
        <p:spPr>
          <a:xfrm>
            <a:off x="21097504" y="1095800"/>
            <a:ext cx="2472156" cy="6124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37" name="Google Shape;137;p15"/>
          <p:cNvSpPr/>
          <p:nvPr/>
        </p:nvSpPr>
        <p:spPr>
          <a:xfrm>
            <a:off x="-1953825" y="-2602933"/>
            <a:ext cx="8121085" cy="81232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243045660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1">
  <p:cSld name="Title and four columns 1"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17"/>
          <p:cNvSpPr/>
          <p:nvPr/>
        </p:nvSpPr>
        <p:spPr>
          <a:xfrm>
            <a:off x="459978" y="6085156"/>
            <a:ext cx="4538527" cy="4427651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3" name="Google Shape;153;p17"/>
          <p:cNvSpPr/>
          <p:nvPr/>
        </p:nvSpPr>
        <p:spPr>
          <a:xfrm rot="5400000">
            <a:off x="17616864" y="4491911"/>
            <a:ext cx="11368000" cy="2384179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4" name="Google Shape;154;p17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155" name="Google Shape;155;p17"/>
          <p:cNvSpPr txBox="1">
            <a:spLocks noGrp="1"/>
          </p:cNvSpPr>
          <p:nvPr>
            <p:ph type="title" idx="2"/>
          </p:nvPr>
        </p:nvSpPr>
        <p:spPr>
          <a:xfrm>
            <a:off x="4032056" y="7460867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56" name="Google Shape;156;p17"/>
          <p:cNvSpPr txBox="1">
            <a:spLocks noGrp="1"/>
          </p:cNvSpPr>
          <p:nvPr>
            <p:ph type="subTitle" idx="1"/>
          </p:nvPr>
        </p:nvSpPr>
        <p:spPr>
          <a:xfrm>
            <a:off x="4386764" y="90955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7" name="Google Shape;157;p17"/>
          <p:cNvSpPr txBox="1">
            <a:spLocks noGrp="1"/>
          </p:cNvSpPr>
          <p:nvPr>
            <p:ph type="title" idx="3"/>
          </p:nvPr>
        </p:nvSpPr>
        <p:spPr>
          <a:xfrm>
            <a:off x="14144009" y="7460533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58" name="Google Shape;158;p17"/>
          <p:cNvSpPr txBox="1">
            <a:spLocks noGrp="1"/>
          </p:cNvSpPr>
          <p:nvPr>
            <p:ph type="subTitle" idx="4"/>
          </p:nvPr>
        </p:nvSpPr>
        <p:spPr>
          <a:xfrm>
            <a:off x="14498717" y="90955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9" name="Google Shape;159;p17"/>
          <p:cNvSpPr txBox="1">
            <a:spLocks noGrp="1"/>
          </p:cNvSpPr>
          <p:nvPr>
            <p:ph type="title" idx="5"/>
          </p:nvPr>
        </p:nvSpPr>
        <p:spPr>
          <a:xfrm>
            <a:off x="4032056" y="3600067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60" name="Google Shape;160;p17"/>
          <p:cNvSpPr txBox="1">
            <a:spLocks noGrp="1"/>
          </p:cNvSpPr>
          <p:nvPr>
            <p:ph type="subTitle" idx="6"/>
          </p:nvPr>
        </p:nvSpPr>
        <p:spPr>
          <a:xfrm>
            <a:off x="4386764" y="52347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61" name="Google Shape;161;p17"/>
          <p:cNvSpPr txBox="1">
            <a:spLocks noGrp="1"/>
          </p:cNvSpPr>
          <p:nvPr>
            <p:ph type="title" idx="7"/>
          </p:nvPr>
        </p:nvSpPr>
        <p:spPr>
          <a:xfrm>
            <a:off x="14144009" y="3599733"/>
            <a:ext cx="6201585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162" name="Google Shape;162;p17"/>
          <p:cNvSpPr txBox="1">
            <a:spLocks noGrp="1"/>
          </p:cNvSpPr>
          <p:nvPr>
            <p:ph type="subTitle" idx="8"/>
          </p:nvPr>
        </p:nvSpPr>
        <p:spPr>
          <a:xfrm>
            <a:off x="14498717" y="5234797"/>
            <a:ext cx="549216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63" name="Google Shape;163;p17"/>
          <p:cNvSpPr/>
          <p:nvPr/>
        </p:nvSpPr>
        <p:spPr>
          <a:xfrm>
            <a:off x="-411026" y="11501000"/>
            <a:ext cx="24899114" cy="2384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164" name="Google Shape;164;p17"/>
          <p:cNvCxnSpPr/>
          <p:nvPr/>
        </p:nvCxnSpPr>
        <p:spPr>
          <a:xfrm>
            <a:off x="-461813" y="11473800"/>
            <a:ext cx="25051075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65" name="Google Shape;165;p17"/>
          <p:cNvCxnSpPr/>
          <p:nvPr/>
        </p:nvCxnSpPr>
        <p:spPr>
          <a:xfrm rot="10800000">
            <a:off x="-411026" y="11381600"/>
            <a:ext cx="0" cy="24432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66" name="Google Shape;166;p17"/>
          <p:cNvCxnSpPr/>
          <p:nvPr/>
        </p:nvCxnSpPr>
        <p:spPr>
          <a:xfrm rot="10800000">
            <a:off x="22108774" y="-1126557"/>
            <a:ext cx="0" cy="12728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7" name="Google Shape;152;p17">
            <a:extLst>
              <a:ext uri="{FF2B5EF4-FFF2-40B4-BE49-F238E27FC236}">
                <a16:creationId xmlns:a16="http://schemas.microsoft.com/office/drawing/2014/main" id="{57A32845-3514-4FA9-8B95-37BDC48E47D5}"/>
              </a:ext>
            </a:extLst>
          </p:cNvPr>
          <p:cNvSpPr/>
          <p:nvPr userDrawn="1"/>
        </p:nvSpPr>
        <p:spPr>
          <a:xfrm>
            <a:off x="459978" y="1431233"/>
            <a:ext cx="4538527" cy="4427651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18" name="Google Shape;166;p17">
            <a:extLst>
              <a:ext uri="{FF2B5EF4-FFF2-40B4-BE49-F238E27FC236}">
                <a16:creationId xmlns:a16="http://schemas.microsoft.com/office/drawing/2014/main" id="{F39520EC-AC14-4CAC-A239-CAE8DA2F7E3D}"/>
              </a:ext>
            </a:extLst>
          </p:cNvPr>
          <p:cNvCxnSpPr/>
          <p:nvPr userDrawn="1"/>
        </p:nvCxnSpPr>
        <p:spPr>
          <a:xfrm rot="10800000">
            <a:off x="5556705" y="-1227800"/>
            <a:ext cx="0" cy="12728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100762982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Title and text 2">
    <p:bg>
      <p:bgPr>
        <a:solidFill>
          <a:schemeClr val="accent3"/>
        </a:solidFill>
        <a:effectLst/>
      </p:bgPr>
    </p:bg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8"/>
          <p:cNvSpPr txBox="1">
            <a:spLocks noGrp="1"/>
          </p:cNvSpPr>
          <p:nvPr>
            <p:ph type="ctrTitle"/>
          </p:nvPr>
        </p:nvSpPr>
        <p:spPr>
          <a:xfrm>
            <a:off x="3624923" y="2674611"/>
            <a:ext cx="7907540" cy="169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700"/>
              <a:buNone/>
              <a:defRPr sz="7198"/>
            </a:lvl9pPr>
          </a:lstStyle>
          <a:p>
            <a:endParaRPr/>
          </a:p>
        </p:txBody>
      </p:sp>
      <p:sp>
        <p:nvSpPr>
          <p:cNvPr id="169" name="Google Shape;169;p18"/>
          <p:cNvSpPr txBox="1">
            <a:spLocks noGrp="1"/>
          </p:cNvSpPr>
          <p:nvPr>
            <p:ph type="subTitle" idx="1"/>
          </p:nvPr>
        </p:nvSpPr>
        <p:spPr>
          <a:xfrm>
            <a:off x="3658914" y="8662467"/>
            <a:ext cx="6821423" cy="34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3732">
                <a:solidFill>
                  <a:schemeClr val="dk1"/>
                </a:solidFill>
              </a:defRPr>
            </a:lvl1pPr>
            <a:lvl2pPr lvl="1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70" name="Google Shape;170;p18"/>
          <p:cNvSpPr/>
          <p:nvPr/>
        </p:nvSpPr>
        <p:spPr>
          <a:xfrm flipH="1">
            <a:off x="12945561" y="1341141"/>
            <a:ext cx="9652686" cy="11032000"/>
          </a:xfrm>
          <a:prstGeom prst="rect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171" name="Google Shape;171;p18"/>
          <p:cNvCxnSpPr/>
          <p:nvPr/>
        </p:nvCxnSpPr>
        <p:spPr>
          <a:xfrm rot="10800000">
            <a:off x="-44037" y="12384000"/>
            <a:ext cx="2445922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72" name="Google Shape;172;p18"/>
          <p:cNvCxnSpPr/>
          <p:nvPr/>
        </p:nvCxnSpPr>
        <p:spPr>
          <a:xfrm rot="10800000">
            <a:off x="-295123" y="1330333"/>
            <a:ext cx="24672773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" name="Rectángulo 1">
            <a:extLst>
              <a:ext uri="{FF2B5EF4-FFF2-40B4-BE49-F238E27FC236}">
                <a16:creationId xmlns:a16="http://schemas.microsoft.com/office/drawing/2014/main" id="{4B5EF566-ADC1-4C63-88A7-27841BB0EB8D}"/>
              </a:ext>
            </a:extLst>
          </p:cNvPr>
          <p:cNvSpPr/>
          <p:nvPr userDrawn="1"/>
        </p:nvSpPr>
        <p:spPr>
          <a:xfrm>
            <a:off x="22777867" y="1447803"/>
            <a:ext cx="1599786" cy="10794992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SV" sz="9952"/>
          </a:p>
        </p:txBody>
      </p:sp>
    </p:spTree>
    <p:extLst>
      <p:ext uri="{BB962C8B-B14F-4D97-AF65-F5344CB8AC3E}">
        <p14:creationId xmlns:p14="http://schemas.microsoft.com/office/powerpoint/2010/main" val="12586950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1">
  <p:cSld name="Numbers and text 1"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22"/>
          <p:cNvSpPr/>
          <p:nvPr/>
        </p:nvSpPr>
        <p:spPr>
          <a:xfrm flipH="1">
            <a:off x="6212915" y="13103426"/>
            <a:ext cx="18370415" cy="79534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26" name="Google Shape;226;p22"/>
          <p:cNvSpPr/>
          <p:nvPr/>
        </p:nvSpPr>
        <p:spPr>
          <a:xfrm flipH="1">
            <a:off x="-111238" y="12207637"/>
            <a:ext cx="6323953" cy="1691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227" name="Google Shape;227;p22"/>
          <p:cNvCxnSpPr/>
          <p:nvPr/>
        </p:nvCxnSpPr>
        <p:spPr>
          <a:xfrm>
            <a:off x="6150864" y="13036840"/>
            <a:ext cx="0" cy="1789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28" name="Google Shape;228;p22"/>
          <p:cNvCxnSpPr/>
          <p:nvPr/>
        </p:nvCxnSpPr>
        <p:spPr>
          <a:xfrm>
            <a:off x="-106239" y="12970896"/>
            <a:ext cx="2468956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29" name="Google Shape;229;p22"/>
          <p:cNvSpPr/>
          <p:nvPr/>
        </p:nvSpPr>
        <p:spPr>
          <a:xfrm rot="10800000" flipH="1">
            <a:off x="-314385" y="69"/>
            <a:ext cx="18370415" cy="795056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30" name="Google Shape;230;p22"/>
          <p:cNvSpPr/>
          <p:nvPr/>
        </p:nvSpPr>
        <p:spPr>
          <a:xfrm rot="10800000" flipH="1">
            <a:off x="18056230" y="0"/>
            <a:ext cx="6323953" cy="1691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231" name="Google Shape;231;p22"/>
          <p:cNvCxnSpPr>
            <a:cxnSpLocks/>
          </p:cNvCxnSpPr>
          <p:nvPr/>
        </p:nvCxnSpPr>
        <p:spPr>
          <a:xfrm rot="10800000">
            <a:off x="18118081" y="-954117"/>
            <a:ext cx="0" cy="1789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32" name="Google Shape;232;p22"/>
          <p:cNvCxnSpPr/>
          <p:nvPr/>
        </p:nvCxnSpPr>
        <p:spPr>
          <a:xfrm rot="10800000">
            <a:off x="-314385" y="795411"/>
            <a:ext cx="24689569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33" name="Google Shape;233;p22"/>
          <p:cNvSpPr/>
          <p:nvPr/>
        </p:nvSpPr>
        <p:spPr>
          <a:xfrm>
            <a:off x="22650901" y="-1096600"/>
            <a:ext cx="507812" cy="2474827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34" name="Google Shape;234;p22"/>
          <p:cNvSpPr txBox="1">
            <a:spLocks noGrp="1"/>
          </p:cNvSpPr>
          <p:nvPr>
            <p:ph type="title" hasCustomPrompt="1"/>
          </p:nvPr>
        </p:nvSpPr>
        <p:spPr>
          <a:xfrm>
            <a:off x="2736487" y="2340067"/>
            <a:ext cx="6301559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1333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r>
              <a:t>xx%</a:t>
            </a:r>
          </a:p>
        </p:txBody>
      </p:sp>
      <p:sp>
        <p:nvSpPr>
          <p:cNvPr id="235" name="Google Shape;235;p22"/>
          <p:cNvSpPr txBox="1">
            <a:spLocks noGrp="1"/>
          </p:cNvSpPr>
          <p:nvPr>
            <p:ph type="body" idx="1"/>
          </p:nvPr>
        </p:nvSpPr>
        <p:spPr>
          <a:xfrm>
            <a:off x="2736487" y="7262933"/>
            <a:ext cx="6301559" cy="23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36" name="Google Shape;236;p22"/>
          <p:cNvSpPr txBox="1">
            <a:spLocks noGrp="1"/>
          </p:cNvSpPr>
          <p:nvPr>
            <p:ph type="title" idx="2" hasCustomPrompt="1"/>
          </p:nvPr>
        </p:nvSpPr>
        <p:spPr>
          <a:xfrm>
            <a:off x="9038046" y="2340067"/>
            <a:ext cx="6301559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1333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r>
              <a:t>xx%</a:t>
            </a:r>
          </a:p>
        </p:txBody>
      </p:sp>
      <p:sp>
        <p:nvSpPr>
          <p:cNvPr id="237" name="Google Shape;237;p22"/>
          <p:cNvSpPr txBox="1">
            <a:spLocks noGrp="1"/>
          </p:cNvSpPr>
          <p:nvPr>
            <p:ph type="body" idx="3"/>
          </p:nvPr>
        </p:nvSpPr>
        <p:spPr>
          <a:xfrm>
            <a:off x="9038046" y="7262933"/>
            <a:ext cx="6301559" cy="23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38" name="Google Shape;238;p22"/>
          <p:cNvSpPr txBox="1">
            <a:spLocks noGrp="1"/>
          </p:cNvSpPr>
          <p:nvPr>
            <p:ph type="title" idx="4" hasCustomPrompt="1"/>
          </p:nvPr>
        </p:nvSpPr>
        <p:spPr>
          <a:xfrm>
            <a:off x="15339604" y="2340067"/>
            <a:ext cx="6301559" cy="523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1333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Font typeface="Delius Swash Caps"/>
              <a:buNone/>
              <a:defRPr sz="13330"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r>
              <a:t>xx%</a:t>
            </a:r>
          </a:p>
        </p:txBody>
      </p:sp>
      <p:sp>
        <p:nvSpPr>
          <p:cNvPr id="239" name="Google Shape;239;p22"/>
          <p:cNvSpPr txBox="1">
            <a:spLocks noGrp="1"/>
          </p:cNvSpPr>
          <p:nvPr>
            <p:ph type="body" idx="5"/>
          </p:nvPr>
        </p:nvSpPr>
        <p:spPr>
          <a:xfrm>
            <a:off x="15339604" y="7262933"/>
            <a:ext cx="6301559" cy="23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1pPr>
            <a:lvl2pPr marL="2437790" lvl="1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3656686" lvl="2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4875581" lvl="3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6094476" lvl="4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7313371" lvl="5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8532266" lvl="6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9751162" lvl="7" indent="-84645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10970057" lvl="8" indent="-846455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67422147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3">
  <p:cSld name="Title and two columns 3">
    <p:bg>
      <p:bgPr>
        <a:solidFill>
          <a:schemeClr val="accent3"/>
        </a:solidFill>
        <a:effectLst/>
      </p:bgPr>
    </p:bg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304;p30">
            <a:extLst>
              <a:ext uri="{FF2B5EF4-FFF2-40B4-BE49-F238E27FC236}">
                <a16:creationId xmlns:a16="http://schemas.microsoft.com/office/drawing/2014/main" id="{8B2AD5A2-D164-42DB-9AFB-4A9803B04347}"/>
              </a:ext>
            </a:extLst>
          </p:cNvPr>
          <p:cNvSpPr/>
          <p:nvPr userDrawn="1"/>
        </p:nvSpPr>
        <p:spPr>
          <a:xfrm>
            <a:off x="23646904" y="12995953"/>
            <a:ext cx="850308" cy="7638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98" name="Google Shape;298;p30"/>
          <p:cNvSpPr/>
          <p:nvPr/>
        </p:nvSpPr>
        <p:spPr>
          <a:xfrm>
            <a:off x="-129031" y="12996417"/>
            <a:ext cx="23804711" cy="70025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99" name="Google Shape;299;p30"/>
          <p:cNvSpPr txBox="1">
            <a:spLocks noGrp="1"/>
          </p:cNvSpPr>
          <p:nvPr>
            <p:ph type="body" idx="1"/>
          </p:nvPr>
        </p:nvSpPr>
        <p:spPr>
          <a:xfrm>
            <a:off x="6659391" y="5012467"/>
            <a:ext cx="6160795" cy="66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2437790" lvl="1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3656686" lvl="2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4875581" lvl="3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6094476" lvl="4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7313371" lvl="5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8532266" lvl="6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9751162" lvl="7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10970057" lvl="8" indent="-846455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  <p:sp>
        <p:nvSpPr>
          <p:cNvPr id="300" name="Google Shape;300;p30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15964641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301" name="Google Shape;301;p30"/>
          <p:cNvSpPr txBox="1">
            <a:spLocks noGrp="1"/>
          </p:cNvSpPr>
          <p:nvPr>
            <p:ph type="body" idx="2"/>
          </p:nvPr>
        </p:nvSpPr>
        <p:spPr>
          <a:xfrm>
            <a:off x="13681890" y="5012467"/>
            <a:ext cx="6160795" cy="66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895" lvl="0" indent="-84645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2437790" lvl="1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3656686" lvl="2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4875581" lvl="3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6094476" lvl="4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7313371" lvl="5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8532266" lvl="6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9751162" lvl="7" indent="-84645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10970057" lvl="8" indent="-846455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  <p:sp>
        <p:nvSpPr>
          <p:cNvPr id="302" name="Google Shape;302;p30"/>
          <p:cNvSpPr txBox="1">
            <a:spLocks noGrp="1"/>
          </p:cNvSpPr>
          <p:nvPr>
            <p:ph type="subTitle" idx="3"/>
          </p:nvPr>
        </p:nvSpPr>
        <p:spPr>
          <a:xfrm>
            <a:off x="7036988" y="4252733"/>
            <a:ext cx="6000837" cy="162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 b="1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lvl="1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lvl="2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lvl="3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lvl="4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lvl="5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lvl="6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lvl="7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lvl="8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endParaRPr/>
          </a:p>
        </p:txBody>
      </p:sp>
      <p:sp>
        <p:nvSpPr>
          <p:cNvPr id="303" name="Google Shape;303;p30"/>
          <p:cNvSpPr txBox="1">
            <a:spLocks noGrp="1"/>
          </p:cNvSpPr>
          <p:nvPr>
            <p:ph type="subTitle" idx="4"/>
          </p:nvPr>
        </p:nvSpPr>
        <p:spPr>
          <a:xfrm>
            <a:off x="13952040" y="4252733"/>
            <a:ext cx="6000837" cy="162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 b="1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lvl="1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lvl="2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lvl="3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lvl="4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lvl="5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lvl="6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lvl="7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lvl="8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1800"/>
              <a:buFont typeface="Staatliches"/>
              <a:buNone/>
              <a:defRPr sz="4799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endParaRPr/>
          </a:p>
        </p:txBody>
      </p:sp>
      <p:sp>
        <p:nvSpPr>
          <p:cNvPr id="304" name="Google Shape;304;p30"/>
          <p:cNvSpPr/>
          <p:nvPr/>
        </p:nvSpPr>
        <p:spPr>
          <a:xfrm>
            <a:off x="23646905" y="-28200"/>
            <a:ext cx="826252" cy="695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cxnSp>
        <p:nvCxnSpPr>
          <p:cNvPr id="307" name="Google Shape;307;p30"/>
          <p:cNvCxnSpPr/>
          <p:nvPr/>
        </p:nvCxnSpPr>
        <p:spPr>
          <a:xfrm>
            <a:off x="23675681" y="-28200"/>
            <a:ext cx="0" cy="137744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08" name="Google Shape;308;p30"/>
          <p:cNvCxnSpPr/>
          <p:nvPr/>
        </p:nvCxnSpPr>
        <p:spPr>
          <a:xfrm>
            <a:off x="23646904" y="6922533"/>
            <a:ext cx="2556134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11" name="Google Shape;311;p30"/>
          <p:cNvCxnSpPr>
            <a:cxnSpLocks/>
          </p:cNvCxnSpPr>
          <p:nvPr/>
        </p:nvCxnSpPr>
        <p:spPr>
          <a:xfrm flipH="1">
            <a:off x="-129033" y="12996417"/>
            <a:ext cx="24930642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340568198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2">
  <p:cSld name="Title and three columns 2">
    <p:bg>
      <p:bgPr>
        <a:solidFill>
          <a:schemeClr val="accent3"/>
        </a:solidFill>
        <a:effectLst/>
      </p:bgPr>
    </p:bg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p33"/>
          <p:cNvSpPr/>
          <p:nvPr/>
        </p:nvSpPr>
        <p:spPr>
          <a:xfrm rot="10800000" flipH="1">
            <a:off x="22710884" y="13070067"/>
            <a:ext cx="1762741" cy="681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31" name="Google Shape;331;p33"/>
          <p:cNvSpPr/>
          <p:nvPr/>
        </p:nvSpPr>
        <p:spPr>
          <a:xfrm>
            <a:off x="22810858" y="-22600"/>
            <a:ext cx="1762741" cy="101325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32" name="Google Shape;332;p33"/>
          <p:cNvSpPr/>
          <p:nvPr/>
        </p:nvSpPr>
        <p:spPr>
          <a:xfrm>
            <a:off x="-183152" y="13070267"/>
            <a:ext cx="22894036" cy="682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33" name="Google Shape;333;p33"/>
          <p:cNvSpPr/>
          <p:nvPr/>
        </p:nvSpPr>
        <p:spPr>
          <a:xfrm>
            <a:off x="11357175" y="-22596"/>
            <a:ext cx="11253869" cy="1013261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34" name="Google Shape;334;p33"/>
          <p:cNvSpPr txBox="1">
            <a:spLocks noGrp="1"/>
          </p:cNvSpPr>
          <p:nvPr>
            <p:ph type="title"/>
          </p:nvPr>
        </p:nvSpPr>
        <p:spPr>
          <a:xfrm>
            <a:off x="1870446" y="1673067"/>
            <a:ext cx="20605833" cy="13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335" name="Google Shape;335;p33"/>
          <p:cNvSpPr txBox="1">
            <a:spLocks noGrp="1"/>
          </p:cNvSpPr>
          <p:nvPr>
            <p:ph type="title" idx="2"/>
          </p:nvPr>
        </p:nvSpPr>
        <p:spPr>
          <a:xfrm>
            <a:off x="1730680" y="8248267"/>
            <a:ext cx="6809426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336" name="Google Shape;336;p33"/>
          <p:cNvSpPr txBox="1">
            <a:spLocks noGrp="1"/>
          </p:cNvSpPr>
          <p:nvPr>
            <p:ph type="subTitle" idx="1"/>
          </p:nvPr>
        </p:nvSpPr>
        <p:spPr>
          <a:xfrm>
            <a:off x="2120408" y="9883000"/>
            <a:ext cx="603042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37" name="Google Shape;337;p33"/>
          <p:cNvSpPr txBox="1">
            <a:spLocks noGrp="1"/>
          </p:cNvSpPr>
          <p:nvPr>
            <p:ph type="title" idx="3"/>
          </p:nvPr>
        </p:nvSpPr>
        <p:spPr>
          <a:xfrm>
            <a:off x="8784112" y="8247933"/>
            <a:ext cx="6809426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338" name="Google Shape;338;p33"/>
          <p:cNvSpPr txBox="1">
            <a:spLocks noGrp="1"/>
          </p:cNvSpPr>
          <p:nvPr>
            <p:ph type="subTitle" idx="4"/>
          </p:nvPr>
        </p:nvSpPr>
        <p:spPr>
          <a:xfrm>
            <a:off x="9173840" y="9883000"/>
            <a:ext cx="603042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39" name="Google Shape;339;p33"/>
          <p:cNvSpPr txBox="1">
            <a:spLocks noGrp="1"/>
          </p:cNvSpPr>
          <p:nvPr>
            <p:ph type="title" idx="5"/>
          </p:nvPr>
        </p:nvSpPr>
        <p:spPr>
          <a:xfrm>
            <a:off x="15801753" y="8248267"/>
            <a:ext cx="6809426" cy="18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4799"/>
            </a:lvl9pPr>
          </a:lstStyle>
          <a:p>
            <a:endParaRPr/>
          </a:p>
        </p:txBody>
      </p:sp>
      <p:sp>
        <p:nvSpPr>
          <p:cNvPr id="340" name="Google Shape;340;p33"/>
          <p:cNvSpPr txBox="1">
            <a:spLocks noGrp="1"/>
          </p:cNvSpPr>
          <p:nvPr>
            <p:ph type="subTitle" idx="6"/>
          </p:nvPr>
        </p:nvSpPr>
        <p:spPr>
          <a:xfrm>
            <a:off x="16191481" y="9883333"/>
            <a:ext cx="6030429" cy="260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cxnSp>
        <p:nvCxnSpPr>
          <p:cNvPr id="341" name="Google Shape;341;p33"/>
          <p:cNvCxnSpPr/>
          <p:nvPr/>
        </p:nvCxnSpPr>
        <p:spPr>
          <a:xfrm>
            <a:off x="-26326" y="13070267"/>
            <a:ext cx="24599992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42" name="Google Shape;342;p33"/>
          <p:cNvCxnSpPr/>
          <p:nvPr/>
        </p:nvCxnSpPr>
        <p:spPr>
          <a:xfrm rot="10800000">
            <a:off x="22710951" y="-267"/>
            <a:ext cx="0" cy="137528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43" name="Google Shape;343;p33"/>
          <p:cNvCxnSpPr/>
          <p:nvPr/>
        </p:nvCxnSpPr>
        <p:spPr>
          <a:xfrm>
            <a:off x="11230675" y="1073781"/>
            <a:ext cx="13358920" cy="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44" name="Google Shape;344;p33"/>
          <p:cNvCxnSpPr/>
          <p:nvPr/>
        </p:nvCxnSpPr>
        <p:spPr>
          <a:xfrm rot="10800000">
            <a:off x="11383941" y="-455299"/>
            <a:ext cx="0" cy="1661600"/>
          </a:xfrm>
          <a:prstGeom prst="straightConnector1">
            <a:avLst/>
          </a:prstGeom>
          <a:noFill/>
          <a:ln w="1143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1458012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slideLayout" Target="../slideLayouts/slideLayout22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_rels/slideMaster3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35.xml"/><Relationship Id="rId18" Type="http://schemas.openxmlformats.org/officeDocument/2006/relationships/slideLayout" Target="../slideLayouts/slideLayout40.xml"/><Relationship Id="rId26" Type="http://schemas.openxmlformats.org/officeDocument/2006/relationships/slideLayout" Target="../slideLayouts/slideLayout48.xml"/><Relationship Id="rId3" Type="http://schemas.openxmlformats.org/officeDocument/2006/relationships/slideLayout" Target="../slideLayouts/slideLayout25.xml"/><Relationship Id="rId21" Type="http://schemas.openxmlformats.org/officeDocument/2006/relationships/slideLayout" Target="../slideLayouts/slideLayout43.xml"/><Relationship Id="rId34" Type="http://schemas.openxmlformats.org/officeDocument/2006/relationships/slideLayout" Target="../slideLayouts/slideLayout56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17" Type="http://schemas.openxmlformats.org/officeDocument/2006/relationships/slideLayout" Target="../slideLayouts/slideLayout39.xml"/><Relationship Id="rId25" Type="http://schemas.openxmlformats.org/officeDocument/2006/relationships/slideLayout" Target="../slideLayouts/slideLayout47.xml"/><Relationship Id="rId33" Type="http://schemas.openxmlformats.org/officeDocument/2006/relationships/slideLayout" Target="../slideLayouts/slideLayout55.xml"/><Relationship Id="rId2" Type="http://schemas.openxmlformats.org/officeDocument/2006/relationships/slideLayout" Target="../slideLayouts/slideLayout24.xml"/><Relationship Id="rId16" Type="http://schemas.openxmlformats.org/officeDocument/2006/relationships/slideLayout" Target="../slideLayouts/slideLayout38.xml"/><Relationship Id="rId20" Type="http://schemas.openxmlformats.org/officeDocument/2006/relationships/slideLayout" Target="../slideLayouts/slideLayout42.xml"/><Relationship Id="rId29" Type="http://schemas.openxmlformats.org/officeDocument/2006/relationships/slideLayout" Target="../slideLayouts/slideLayout51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slideLayout" Target="../slideLayouts/slideLayout46.xml"/><Relationship Id="rId32" Type="http://schemas.openxmlformats.org/officeDocument/2006/relationships/slideLayout" Target="../slideLayouts/slideLayout54.xml"/><Relationship Id="rId5" Type="http://schemas.openxmlformats.org/officeDocument/2006/relationships/slideLayout" Target="../slideLayouts/slideLayout27.xml"/><Relationship Id="rId15" Type="http://schemas.openxmlformats.org/officeDocument/2006/relationships/slideLayout" Target="../slideLayouts/slideLayout37.xml"/><Relationship Id="rId23" Type="http://schemas.openxmlformats.org/officeDocument/2006/relationships/slideLayout" Target="../slideLayouts/slideLayout45.xml"/><Relationship Id="rId28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32.xml"/><Relationship Id="rId19" Type="http://schemas.openxmlformats.org/officeDocument/2006/relationships/slideLayout" Target="../slideLayouts/slideLayout41.xml"/><Relationship Id="rId31" Type="http://schemas.openxmlformats.org/officeDocument/2006/relationships/slideLayout" Target="../slideLayouts/slideLayout53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slideLayout" Target="../slideLayouts/slideLayout36.xml"/><Relationship Id="rId22" Type="http://schemas.openxmlformats.org/officeDocument/2006/relationships/slideLayout" Target="../slideLayouts/slideLayout44.xml"/><Relationship Id="rId27" Type="http://schemas.openxmlformats.org/officeDocument/2006/relationships/slideLayout" Target="../slideLayouts/slideLayout49.xml"/><Relationship Id="rId30" Type="http://schemas.openxmlformats.org/officeDocument/2006/relationships/slideLayout" Target="../slideLayouts/slideLayout52.xml"/><Relationship Id="rId35" Type="http://schemas.openxmlformats.org/officeDocument/2006/relationships/theme" Target="../theme/theme3.xml"/><Relationship Id="rId8" Type="http://schemas.openxmlformats.org/officeDocument/2006/relationships/slideLayout" Target="../slideLayouts/slideLayout30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slideLayout" Target="../slideLayouts/slideLayout68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30984" y="1186733"/>
            <a:ext cx="22715683" cy="152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30984" y="3073267"/>
            <a:ext cx="22715683" cy="911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●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○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■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●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○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■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●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○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Comfortaa"/>
              <a:buChar char="■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3" r:id="rId3"/>
    <p:sldLayoutId id="2147483776" r:id="rId4"/>
    <p:sldLayoutId id="2147483654" r:id="rId5"/>
    <p:sldLayoutId id="2147483659" r:id="rId6"/>
    <p:sldLayoutId id="2147483661" r:id="rId7"/>
    <p:sldLayoutId id="2147483663" r:id="rId8"/>
    <p:sldLayoutId id="2147483759" r:id="rId9"/>
    <p:sldLayoutId id="2147483733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30984" y="1186733"/>
            <a:ext cx="22715683" cy="152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30984" y="3073267"/>
            <a:ext cx="22715683" cy="911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●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○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■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●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○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■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●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○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Comfortaa"/>
              <a:buChar char="■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84002544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7" r:id="rId11"/>
    <p:sldLayoutId id="2147483773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30984" y="1186733"/>
            <a:ext cx="22715683" cy="152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30984" y="3073267"/>
            <a:ext cx="22715683" cy="911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●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○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■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●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○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■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●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○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Comfortaa"/>
              <a:buChar char="■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492793419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  <p:sldLayoutId id="2147483716" r:id="rId18"/>
    <p:sldLayoutId id="2147483717" r:id="rId19"/>
    <p:sldLayoutId id="2147483718" r:id="rId20"/>
    <p:sldLayoutId id="2147483719" r:id="rId21"/>
    <p:sldLayoutId id="2147483720" r:id="rId22"/>
    <p:sldLayoutId id="2147483721" r:id="rId23"/>
    <p:sldLayoutId id="2147483722" r:id="rId24"/>
    <p:sldLayoutId id="2147483723" r:id="rId25"/>
    <p:sldLayoutId id="2147483724" r:id="rId26"/>
    <p:sldLayoutId id="2147483725" r:id="rId27"/>
    <p:sldLayoutId id="2147483726" r:id="rId28"/>
    <p:sldLayoutId id="2147483727" r:id="rId29"/>
    <p:sldLayoutId id="2147483728" r:id="rId30"/>
    <p:sldLayoutId id="2147483729" r:id="rId31"/>
    <p:sldLayoutId id="2147483730" r:id="rId32"/>
    <p:sldLayoutId id="2147483731" r:id="rId33"/>
    <p:sldLayoutId id="2147483732" r:id="rId3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30984" y="1186733"/>
            <a:ext cx="22715683" cy="152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30984" y="3073267"/>
            <a:ext cx="22715683" cy="911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●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○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■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●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○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■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●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mfortaa"/>
              <a:buChar char="○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Comfortaa"/>
              <a:buChar char="■"/>
              <a:defRPr>
                <a:solidFill>
                  <a:schemeClr val="dk2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28800319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12.jpe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ena.edu.sv/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ena.edu.sv/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3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1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3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67.xml"/><Relationship Id="rId5" Type="http://schemas.openxmlformats.org/officeDocument/2006/relationships/chart" Target="../charts/chart6.xml"/><Relationship Id="rId4" Type="http://schemas.openxmlformats.org/officeDocument/2006/relationships/image" Target="../media/image3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chart" Target="../charts/chart10.xml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67.xml"/><Relationship Id="rId6" Type="http://schemas.openxmlformats.org/officeDocument/2006/relationships/chart" Target="../charts/chart9.xml"/><Relationship Id="rId5" Type="http://schemas.openxmlformats.org/officeDocument/2006/relationships/chart" Target="../charts/chart8.xml"/><Relationship Id="rId4" Type="http://schemas.openxmlformats.org/officeDocument/2006/relationships/chart" Target="../charts/char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1.xml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9.xml"/><Relationship Id="rId5" Type="http://schemas.openxmlformats.org/officeDocument/2006/relationships/chart" Target="../charts/chart12.xml"/><Relationship Id="rId4" Type="http://schemas.openxmlformats.org/officeDocument/2006/relationships/image" Target="../media/image3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chart" Target="../charts/chart16.xml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9.xml"/><Relationship Id="rId6" Type="http://schemas.openxmlformats.org/officeDocument/2006/relationships/chart" Target="../charts/chart15.xml"/><Relationship Id="rId5" Type="http://schemas.openxmlformats.org/officeDocument/2006/relationships/chart" Target="../charts/chart14.xml"/><Relationship Id="rId4" Type="http://schemas.openxmlformats.org/officeDocument/2006/relationships/chart" Target="../charts/chart13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3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7.xml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9.xml"/><Relationship Id="rId5" Type="http://schemas.openxmlformats.org/officeDocument/2006/relationships/chart" Target="../charts/chart18.xml"/><Relationship Id="rId4" Type="http://schemas.openxmlformats.org/officeDocument/2006/relationships/image" Target="../media/image3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chart" Target="../charts/chart22.xml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2.xml"/><Relationship Id="rId6" Type="http://schemas.openxmlformats.org/officeDocument/2006/relationships/chart" Target="../charts/chart21.xml"/><Relationship Id="rId5" Type="http://schemas.openxmlformats.org/officeDocument/2006/relationships/chart" Target="../charts/chart20.xml"/><Relationship Id="rId4" Type="http://schemas.openxmlformats.org/officeDocument/2006/relationships/chart" Target="../charts/chart19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3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9.xml"/><Relationship Id="rId5" Type="http://schemas.openxmlformats.org/officeDocument/2006/relationships/chart" Target="../charts/chart24.xml"/><Relationship Id="rId4" Type="http://schemas.openxmlformats.org/officeDocument/2006/relationships/chart" Target="../charts/chart23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chart" Target="../charts/chart28.xml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2.xml"/><Relationship Id="rId6" Type="http://schemas.openxmlformats.org/officeDocument/2006/relationships/chart" Target="../charts/chart27.xml"/><Relationship Id="rId5" Type="http://schemas.openxmlformats.org/officeDocument/2006/relationships/chart" Target="../charts/chart26.xml"/><Relationship Id="rId4" Type="http://schemas.openxmlformats.org/officeDocument/2006/relationships/chart" Target="../charts/chart25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chart" Target="../charts/chart32.xml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22.xml"/><Relationship Id="rId6" Type="http://schemas.openxmlformats.org/officeDocument/2006/relationships/chart" Target="../charts/chart31.xml"/><Relationship Id="rId5" Type="http://schemas.openxmlformats.org/officeDocument/2006/relationships/chart" Target="../charts/chart30.xml"/><Relationship Id="rId4" Type="http://schemas.openxmlformats.org/officeDocument/2006/relationships/chart" Target="../charts/chart29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3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chart" Target="../charts/chart36.xml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2.xml"/><Relationship Id="rId6" Type="http://schemas.openxmlformats.org/officeDocument/2006/relationships/chart" Target="../charts/chart35.xml"/><Relationship Id="rId5" Type="http://schemas.openxmlformats.org/officeDocument/2006/relationships/chart" Target="../charts/chart34.xml"/><Relationship Id="rId4" Type="http://schemas.openxmlformats.org/officeDocument/2006/relationships/chart" Target="../charts/chart33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3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2.xml"/><Relationship Id="rId6" Type="http://schemas.openxmlformats.org/officeDocument/2006/relationships/chart" Target="../charts/chart39.xml"/><Relationship Id="rId5" Type="http://schemas.openxmlformats.org/officeDocument/2006/relationships/chart" Target="../charts/chart38.xml"/><Relationship Id="rId4" Type="http://schemas.openxmlformats.org/officeDocument/2006/relationships/chart" Target="../charts/chart3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3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chart" Target="../charts/chart43.xml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9.xml"/><Relationship Id="rId6" Type="http://schemas.openxmlformats.org/officeDocument/2006/relationships/chart" Target="../charts/chart42.xml"/><Relationship Id="rId5" Type="http://schemas.openxmlformats.org/officeDocument/2006/relationships/chart" Target="../charts/chart41.xml"/><Relationship Id="rId4" Type="http://schemas.openxmlformats.org/officeDocument/2006/relationships/chart" Target="../charts/chart40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8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4.xml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3.png"/><Relationship Id="rId4" Type="http://schemas.openxmlformats.org/officeDocument/2006/relationships/chart" Target="../charts/chart45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8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6.xml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.png"/><Relationship Id="rId4" Type="http://schemas.openxmlformats.org/officeDocument/2006/relationships/chart" Target="../charts/chart47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10.xml"/><Relationship Id="rId5" Type="http://schemas.openxmlformats.org/officeDocument/2006/relationships/chart" Target="../charts/chart48.xml"/><Relationship Id="rId4" Type="http://schemas.openxmlformats.org/officeDocument/2006/relationships/image" Target="../media/image55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8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9.xml"/><Relationship Id="rId7" Type="http://schemas.openxmlformats.org/officeDocument/2006/relationships/chart" Target="../charts/chart52.xml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.png"/><Relationship Id="rId5" Type="http://schemas.openxmlformats.org/officeDocument/2006/relationships/chart" Target="../charts/chart51.xml"/><Relationship Id="rId4" Type="http://schemas.openxmlformats.org/officeDocument/2006/relationships/chart" Target="../charts/chart50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8.jpeg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1.jpeg"/><Relationship Id="rId5" Type="http://schemas.openxmlformats.org/officeDocument/2006/relationships/image" Target="../media/image60.jpeg"/><Relationship Id="rId4" Type="http://schemas.openxmlformats.org/officeDocument/2006/relationships/image" Target="../media/image59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8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3.xml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.png"/><Relationship Id="rId5" Type="http://schemas.openxmlformats.org/officeDocument/2006/relationships/chart" Target="../charts/chart55.xml"/><Relationship Id="rId4" Type="http://schemas.openxmlformats.org/officeDocument/2006/relationships/chart" Target="../charts/chart54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8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6.xml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10.xml"/><Relationship Id="rId6" Type="http://schemas.openxmlformats.org/officeDocument/2006/relationships/chart" Target="../charts/chart58.xml"/><Relationship Id="rId5" Type="http://schemas.openxmlformats.org/officeDocument/2006/relationships/image" Target="../media/image3.png"/><Relationship Id="rId4" Type="http://schemas.openxmlformats.org/officeDocument/2006/relationships/chart" Target="../charts/chart57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8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9.xml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10.xml"/><Relationship Id="rId5" Type="http://schemas.openxmlformats.org/officeDocument/2006/relationships/chart" Target="../charts/chart60.xml"/><Relationship Id="rId4" Type="http://schemas.openxmlformats.org/officeDocument/2006/relationships/image" Target="../media/image3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8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1.xml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10.xml"/><Relationship Id="rId5" Type="http://schemas.openxmlformats.org/officeDocument/2006/relationships/chart" Target="../charts/chart62.xml"/><Relationship Id="rId4" Type="http://schemas.openxmlformats.org/officeDocument/2006/relationships/image" Target="../media/image3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8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3.xml"/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10.xml"/><Relationship Id="rId6" Type="http://schemas.openxmlformats.org/officeDocument/2006/relationships/chart" Target="../charts/chart65.xml"/><Relationship Id="rId5" Type="http://schemas.openxmlformats.org/officeDocument/2006/relationships/image" Target="../media/image3.png"/><Relationship Id="rId4" Type="http://schemas.openxmlformats.org/officeDocument/2006/relationships/chart" Target="../charts/chart64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8.xml"/></Relationships>
</file>

<file path=ppt/slides/_rels/slide9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0.xml"/><Relationship Id="rId3" Type="http://schemas.openxmlformats.org/officeDocument/2006/relationships/chart" Target="../charts/chart66.xml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10.xml"/><Relationship Id="rId6" Type="http://schemas.openxmlformats.org/officeDocument/2006/relationships/chart" Target="../charts/chart69.xml"/><Relationship Id="rId5" Type="http://schemas.openxmlformats.org/officeDocument/2006/relationships/chart" Target="../charts/chart68.xml"/><Relationship Id="rId4" Type="http://schemas.openxmlformats.org/officeDocument/2006/relationships/chart" Target="../charts/chart67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0.xml"/><Relationship Id="rId1" Type="http://schemas.openxmlformats.org/officeDocument/2006/relationships/slideLayout" Target="../slideLayouts/slideLayout8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1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.png"/><Relationship Id="rId5" Type="http://schemas.openxmlformats.org/officeDocument/2006/relationships/chart" Target="../charts/chart72.xml"/><Relationship Id="rId4" Type="http://schemas.openxmlformats.org/officeDocument/2006/relationships/chart" Target="../charts/chart71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92.xml"/><Relationship Id="rId1" Type="http://schemas.openxmlformats.org/officeDocument/2006/relationships/slideLayout" Target="../slideLayouts/slideLayout10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93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63.jpeg"/><Relationship Id="rId4" Type="http://schemas.openxmlformats.org/officeDocument/2006/relationships/image" Target="../media/image11.jpe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4.xml"/><Relationship Id="rId1" Type="http://schemas.openxmlformats.org/officeDocument/2006/relationships/slideLayout" Target="../slideLayouts/slideLayout1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5.xml"/><Relationship Id="rId2" Type="http://schemas.openxmlformats.org/officeDocument/2006/relationships/slideLayout" Target="../slideLayouts/slideLayout22.xml"/><Relationship Id="rId1" Type="http://schemas.openxmlformats.org/officeDocument/2006/relationships/themeOverride" Target="../theme/themeOverride35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6.xml"/><Relationship Id="rId1" Type="http://schemas.openxmlformats.org/officeDocument/2006/relationships/slideLayout" Target="../slideLayouts/slideLayout9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3.xml"/><Relationship Id="rId2" Type="http://schemas.openxmlformats.org/officeDocument/2006/relationships/notesSlide" Target="../notesSlides/notesSlide9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8.xml"/><Relationship Id="rId1" Type="http://schemas.openxmlformats.org/officeDocument/2006/relationships/slideLayout" Target="../slideLayouts/slideLayout37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4.xml"/><Relationship Id="rId2" Type="http://schemas.openxmlformats.org/officeDocument/2006/relationships/notesSlide" Target="../notesSlides/notesSlide99.xml"/><Relationship Id="rId1" Type="http://schemas.openxmlformats.org/officeDocument/2006/relationships/slideLayout" Target="../slideLayouts/slideLayout21.xml"/><Relationship Id="rId4" Type="http://schemas.openxmlformats.org/officeDocument/2006/relationships/chart" Target="../charts/chart75.xml"/></Relationships>
</file>

<file path=ppt/slides/_rels/slide10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00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" name="Imagen 103" descr="Logotipo&#10;&#10;Descripción generada automáticamente">
            <a:extLst>
              <a:ext uri="{FF2B5EF4-FFF2-40B4-BE49-F238E27FC236}">
                <a16:creationId xmlns:a16="http://schemas.microsoft.com/office/drawing/2014/main" id="{90FBBFAE-E032-4ED9-872C-7E66E097C7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0106" y="3544382"/>
            <a:ext cx="11534217" cy="3075793"/>
          </a:xfrm>
          <a:prstGeom prst="rect">
            <a:avLst/>
          </a:prstGeom>
        </p:spPr>
      </p:pic>
      <p:sp>
        <p:nvSpPr>
          <p:cNvPr id="105" name="Google Shape;378;p38">
            <a:extLst>
              <a:ext uri="{FF2B5EF4-FFF2-40B4-BE49-F238E27FC236}">
                <a16:creationId xmlns:a16="http://schemas.microsoft.com/office/drawing/2014/main" id="{0BDD2961-4FF4-441A-9091-D22D667B0192}"/>
              </a:ext>
            </a:extLst>
          </p:cNvPr>
          <p:cNvSpPr txBox="1">
            <a:spLocks/>
          </p:cNvSpPr>
          <p:nvPr/>
        </p:nvSpPr>
        <p:spPr>
          <a:xfrm>
            <a:off x="17604398" y="12256365"/>
            <a:ext cx="5308429" cy="211305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defTabSz="2437790"/>
            <a:r>
              <a:rPr lang="es-SV" sz="4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Febrero 2022</a:t>
            </a:r>
          </a:p>
        </p:txBody>
      </p:sp>
      <p:sp>
        <p:nvSpPr>
          <p:cNvPr id="106" name="Google Shape;411;p42">
            <a:extLst>
              <a:ext uri="{FF2B5EF4-FFF2-40B4-BE49-F238E27FC236}">
                <a16:creationId xmlns:a16="http://schemas.microsoft.com/office/drawing/2014/main" id="{D2161819-DFCA-4468-BA01-CBE34C9637D6}"/>
              </a:ext>
            </a:extLst>
          </p:cNvPr>
          <p:cNvSpPr txBox="1">
            <a:spLocks/>
          </p:cNvSpPr>
          <p:nvPr/>
        </p:nvSpPr>
        <p:spPr>
          <a:xfrm>
            <a:off x="933464" y="7915053"/>
            <a:ext cx="20629826" cy="22442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600"/>
              <a:buFont typeface="Staatliches"/>
              <a:buNone/>
              <a:defRPr sz="46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Staatliches"/>
              <a:buNone/>
              <a:defRPr sz="52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Staatliches"/>
              <a:buNone/>
              <a:defRPr sz="52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Staatliches"/>
              <a:buNone/>
              <a:defRPr sz="52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Staatliches"/>
              <a:buNone/>
              <a:defRPr sz="52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Staatliches"/>
              <a:buNone/>
              <a:defRPr sz="52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Staatliches"/>
              <a:buNone/>
              <a:defRPr sz="52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Staatliches"/>
              <a:buNone/>
              <a:defRPr sz="52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Staatliches"/>
              <a:buNone/>
              <a:defRPr sz="52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ctr" defTabSz="2437790">
              <a:buClr>
                <a:srgbClr val="000000"/>
              </a:buClr>
            </a:pPr>
            <a:r>
              <a:rPr lang="es-SV" sz="9598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INFORME DE EJECUCIÓN</a:t>
            </a:r>
          </a:p>
          <a:p>
            <a:pPr algn="ctr" defTabSz="2437790">
              <a:buClr>
                <a:srgbClr val="000000"/>
              </a:buClr>
            </a:pPr>
            <a:r>
              <a:rPr lang="es-SV" sz="12797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POA 2021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p40"/>
          <p:cNvSpPr txBox="1">
            <a:spLocks noGrp="1"/>
          </p:cNvSpPr>
          <p:nvPr>
            <p:ph type="title" idx="8"/>
          </p:nvPr>
        </p:nvSpPr>
        <p:spPr>
          <a:xfrm>
            <a:off x="8695068" y="6257748"/>
            <a:ext cx="3478294" cy="1339651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r>
              <a:rPr lang="en"/>
              <a:t>2.</a:t>
            </a:r>
            <a:endParaRPr/>
          </a:p>
        </p:txBody>
      </p:sp>
      <p:sp>
        <p:nvSpPr>
          <p:cNvPr id="391" name="Google Shape;391;p40"/>
          <p:cNvSpPr txBox="1">
            <a:spLocks noGrp="1"/>
          </p:cNvSpPr>
          <p:nvPr>
            <p:ph type="title" idx="9"/>
          </p:nvPr>
        </p:nvSpPr>
        <p:spPr>
          <a:xfrm>
            <a:off x="14444483" y="6257748"/>
            <a:ext cx="3478294" cy="1339651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r>
              <a:rPr lang="en"/>
              <a:t>3.</a:t>
            </a:r>
            <a:endParaRPr/>
          </a:p>
        </p:txBody>
      </p:sp>
      <p:sp>
        <p:nvSpPr>
          <p:cNvPr id="393" name="Google Shape;393;p40"/>
          <p:cNvSpPr txBox="1">
            <a:spLocks noGrp="1"/>
          </p:cNvSpPr>
          <p:nvPr>
            <p:ph type="subTitle" idx="1"/>
          </p:nvPr>
        </p:nvSpPr>
        <p:spPr>
          <a:xfrm>
            <a:off x="2101973" y="7042765"/>
            <a:ext cx="5777444" cy="1847519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/>
            <a:r>
              <a:rPr lang="es-MX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ACTIVIDADES RELEVANTES </a:t>
            </a:r>
            <a:r>
              <a:rPr lang="es-MX"/>
              <a:t>en 2021</a:t>
            </a:r>
            <a:endParaRPr/>
          </a:p>
          <a:p>
            <a:pPr marL="0" indent="0"/>
            <a:endParaRPr/>
          </a:p>
        </p:txBody>
      </p:sp>
      <p:sp>
        <p:nvSpPr>
          <p:cNvPr id="395" name="Google Shape;395;p40"/>
          <p:cNvSpPr txBox="1">
            <a:spLocks noGrp="1"/>
          </p:cNvSpPr>
          <p:nvPr>
            <p:ph type="subTitle" idx="3"/>
          </p:nvPr>
        </p:nvSpPr>
        <p:spPr>
          <a:xfrm>
            <a:off x="14398949" y="7042765"/>
            <a:ext cx="6720316" cy="1847519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/>
            <a:r>
              <a:rPr lang="es-MX"/>
              <a:t>Resultados Plan de Gestión de </a:t>
            </a:r>
            <a:r>
              <a:rPr lang="es-MX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FORMACIÓN PROFESIONAL</a:t>
            </a:r>
            <a:endParaRPr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/>
            <a:endParaRPr/>
          </a:p>
        </p:txBody>
      </p:sp>
      <p:sp>
        <p:nvSpPr>
          <p:cNvPr id="397" name="Google Shape;397;p40"/>
          <p:cNvSpPr txBox="1">
            <a:spLocks noGrp="1"/>
          </p:cNvSpPr>
          <p:nvPr>
            <p:ph type="subTitle" idx="5"/>
          </p:nvPr>
        </p:nvSpPr>
        <p:spPr>
          <a:xfrm>
            <a:off x="8581680" y="7042765"/>
            <a:ext cx="5330611" cy="1847519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/>
            <a:r>
              <a:rPr lang="es-MX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EJECUCIÓN E INDICADORES </a:t>
            </a:r>
            <a:r>
              <a:rPr lang="es-MX"/>
              <a:t>de Insaforp en 2021</a:t>
            </a:r>
            <a:endParaRPr/>
          </a:p>
          <a:p>
            <a:pPr marL="0" indent="0"/>
            <a:endParaRPr/>
          </a:p>
        </p:txBody>
      </p:sp>
      <p:sp>
        <p:nvSpPr>
          <p:cNvPr id="398" name="Google Shape;398;p40"/>
          <p:cNvSpPr txBox="1">
            <a:spLocks noGrp="1"/>
          </p:cNvSpPr>
          <p:nvPr>
            <p:ph type="title" idx="6"/>
          </p:nvPr>
        </p:nvSpPr>
        <p:spPr>
          <a:xfrm>
            <a:off x="1870446" y="1674417"/>
            <a:ext cx="20605833" cy="1339651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s-SV" sz="10664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CONTENIDO</a:t>
            </a:r>
          </a:p>
        </p:txBody>
      </p:sp>
      <p:sp>
        <p:nvSpPr>
          <p:cNvPr id="399" name="Google Shape;399;p40"/>
          <p:cNvSpPr txBox="1">
            <a:spLocks noGrp="1"/>
          </p:cNvSpPr>
          <p:nvPr>
            <p:ph type="title" idx="7"/>
          </p:nvPr>
        </p:nvSpPr>
        <p:spPr>
          <a:xfrm>
            <a:off x="2140776" y="6257748"/>
            <a:ext cx="3478294" cy="1339651"/>
          </a:xfrm>
          <a:prstGeom prst="rect">
            <a:avLst/>
          </a:prstGeom>
        </p:spPr>
        <p:txBody>
          <a:bodyPr spcFirstLastPara="1" wrap="square" lIns="243737" tIns="243737" rIns="243737" bIns="243737" anchor="b" anchorCtr="0">
            <a:noAutofit/>
          </a:bodyPr>
          <a:lstStyle/>
          <a:p>
            <a:r>
              <a:rPr lang="en"/>
              <a:t>1.</a:t>
            </a:r>
            <a:endParaRPr/>
          </a:p>
        </p:txBody>
      </p:sp>
      <p:sp>
        <p:nvSpPr>
          <p:cNvPr id="13" name="Google Shape;395;p40">
            <a:extLst>
              <a:ext uri="{FF2B5EF4-FFF2-40B4-BE49-F238E27FC236}">
                <a16:creationId xmlns:a16="http://schemas.microsoft.com/office/drawing/2014/main" id="{F2B0F554-91E1-4D90-8240-930E51B13A36}"/>
              </a:ext>
            </a:extLst>
          </p:cNvPr>
          <p:cNvSpPr txBox="1">
            <a:spLocks/>
          </p:cNvSpPr>
          <p:nvPr/>
        </p:nvSpPr>
        <p:spPr>
          <a:xfrm>
            <a:off x="4336959" y="10820290"/>
            <a:ext cx="8318311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None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None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None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None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None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None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None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None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None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/>
            <a:r>
              <a:rPr lang="es-MX" sz="3732"/>
              <a:t>Resultados Plan de Gestión </a:t>
            </a:r>
            <a:r>
              <a:rPr lang="es-MX" sz="3732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ADMINISTRATIVA FINANCIERA</a:t>
            </a:r>
          </a:p>
        </p:txBody>
      </p:sp>
      <p:sp>
        <p:nvSpPr>
          <p:cNvPr id="14" name="Google Shape;395;p40">
            <a:extLst>
              <a:ext uri="{FF2B5EF4-FFF2-40B4-BE49-F238E27FC236}">
                <a16:creationId xmlns:a16="http://schemas.microsoft.com/office/drawing/2014/main" id="{1DDA1381-A151-494C-8227-44C9AAAE29B8}"/>
              </a:ext>
            </a:extLst>
          </p:cNvPr>
          <p:cNvSpPr txBox="1">
            <a:spLocks/>
          </p:cNvSpPr>
          <p:nvPr/>
        </p:nvSpPr>
        <p:spPr>
          <a:xfrm>
            <a:off x="13270802" y="10820290"/>
            <a:ext cx="5862819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None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None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None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None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None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None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None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None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None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/>
            <a:r>
              <a:rPr lang="es-MX" sz="3732"/>
              <a:t>Liquidación </a:t>
            </a:r>
            <a:r>
              <a:rPr lang="es-MX" sz="3732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PRESUPUESTO 2021</a:t>
            </a:r>
          </a:p>
        </p:txBody>
      </p:sp>
      <p:sp>
        <p:nvSpPr>
          <p:cNvPr id="21" name="Google Shape;391;p40">
            <a:extLst>
              <a:ext uri="{FF2B5EF4-FFF2-40B4-BE49-F238E27FC236}">
                <a16:creationId xmlns:a16="http://schemas.microsoft.com/office/drawing/2014/main" id="{EF8FA892-CB44-486C-BE3D-05A8D891494F}"/>
              </a:ext>
            </a:extLst>
          </p:cNvPr>
          <p:cNvSpPr txBox="1">
            <a:spLocks/>
          </p:cNvSpPr>
          <p:nvPr/>
        </p:nvSpPr>
        <p:spPr>
          <a:xfrm>
            <a:off x="13246443" y="10056316"/>
            <a:ext cx="3478294" cy="13396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taatliches"/>
              <a:buNone/>
              <a:defRPr sz="35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taatliches"/>
              <a:buNone/>
              <a:defRPr sz="3500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taatliches"/>
              <a:buNone/>
              <a:defRPr sz="3500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taatliches"/>
              <a:buNone/>
              <a:defRPr sz="3500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taatliches"/>
              <a:buNone/>
              <a:defRPr sz="3500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taatliches"/>
              <a:buNone/>
              <a:defRPr sz="3500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taatliches"/>
              <a:buNone/>
              <a:defRPr sz="3500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taatliches"/>
              <a:buNone/>
              <a:defRPr sz="3500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taatliches"/>
              <a:buNone/>
              <a:defRPr sz="3500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n" sz="9331"/>
              <a:t>5.</a:t>
            </a:r>
          </a:p>
        </p:txBody>
      </p:sp>
      <p:sp>
        <p:nvSpPr>
          <p:cNvPr id="22" name="Google Shape;391;p40">
            <a:extLst>
              <a:ext uri="{FF2B5EF4-FFF2-40B4-BE49-F238E27FC236}">
                <a16:creationId xmlns:a16="http://schemas.microsoft.com/office/drawing/2014/main" id="{8F87F38A-8424-4ED2-A78F-4B0C1922BEFE}"/>
              </a:ext>
            </a:extLst>
          </p:cNvPr>
          <p:cNvSpPr txBox="1">
            <a:spLocks/>
          </p:cNvSpPr>
          <p:nvPr/>
        </p:nvSpPr>
        <p:spPr>
          <a:xfrm>
            <a:off x="4411403" y="10056316"/>
            <a:ext cx="3478294" cy="13396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taatliches"/>
              <a:buNone/>
              <a:defRPr sz="35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taatliches"/>
              <a:buNone/>
              <a:defRPr sz="3500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taatliches"/>
              <a:buNone/>
              <a:defRPr sz="3500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taatliches"/>
              <a:buNone/>
              <a:defRPr sz="3500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taatliches"/>
              <a:buNone/>
              <a:defRPr sz="3500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taatliches"/>
              <a:buNone/>
              <a:defRPr sz="3500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taatliches"/>
              <a:buNone/>
              <a:defRPr sz="3500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taatliches"/>
              <a:buNone/>
              <a:defRPr sz="3500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taatliches"/>
              <a:buNone/>
              <a:defRPr sz="3500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n" sz="9331"/>
              <a:t>4.</a:t>
            </a:r>
          </a:p>
        </p:txBody>
      </p:sp>
      <p:pic>
        <p:nvPicPr>
          <p:cNvPr id="9" name="Imagen 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F321AB3C-F3D6-4A47-BAED-A94E7D3792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42319" y="619369"/>
            <a:ext cx="2982604" cy="163056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" name="Google Shape;405;p41"/>
          <p:cNvSpPr txBox="1">
            <a:spLocks noGrp="1"/>
          </p:cNvSpPr>
          <p:nvPr>
            <p:ph type="title" idx="2"/>
          </p:nvPr>
        </p:nvSpPr>
        <p:spPr>
          <a:xfrm rot="-21855">
            <a:off x="9126449" y="4079017"/>
            <a:ext cx="5535470" cy="1976328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/>
              <a:t>1.</a:t>
            </a:r>
            <a:endParaRPr/>
          </a:p>
        </p:txBody>
      </p:sp>
      <p:sp>
        <p:nvSpPr>
          <p:cNvPr id="9" name="Google Shape;393;p40">
            <a:extLst>
              <a:ext uri="{FF2B5EF4-FFF2-40B4-BE49-F238E27FC236}">
                <a16:creationId xmlns:a16="http://schemas.microsoft.com/office/drawing/2014/main" id="{31ACFCA7-5001-4FA6-974B-2CF00C4430B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681705" y="6072922"/>
            <a:ext cx="18424969" cy="1847519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s-MX" sz="9598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ACTIVIDADES RELEVANTES </a:t>
            </a:r>
            <a:r>
              <a:rPr lang="es-MX" sz="7465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 2021</a:t>
            </a:r>
            <a:endParaRPr sz="7465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l"/>
            <a:endParaRPr/>
          </a:p>
        </p:txBody>
      </p:sp>
      <p:pic>
        <p:nvPicPr>
          <p:cNvPr id="12" name="Imagen 11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A8F7F507-C84D-42E4-ADD9-02C756F441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37497" y="10588839"/>
            <a:ext cx="1843733" cy="184373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25F6774E-86C8-428D-A018-41E053FC55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9132" y="3766813"/>
            <a:ext cx="9950868" cy="529146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85519" y="9858952"/>
            <a:ext cx="17523243" cy="242396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</a:rPr>
              <a:t>INSAFORP amplía oferta de cursos en línea con plataformas educativas, nacionales e internacionales.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15034230" y="1683235"/>
            <a:ext cx="4874532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Enero 2021</a:t>
            </a: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2EC76091-F8DF-490C-996A-AA9722679E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32878" y="3677791"/>
            <a:ext cx="9668009" cy="538048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14475" y="10936400"/>
            <a:ext cx="19220177" cy="242396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 dirty="0">
                <a:latin typeface="Comfortaa" panose="020B0604020202020204" charset="0"/>
              </a:rPr>
              <a:t>INSAFORP participa en Coloquio Internacional de Formación Dual del CONALEP México: “Carreras del futuro y sector productivo”.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10784205" y="888486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Febrero - Marzo 2021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65A5DC33-203D-4CED-BD9E-826CA7D19D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0" y="2555098"/>
            <a:ext cx="15306906" cy="790856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9134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8329266" y="939387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Marzo 2021</a:t>
            </a:r>
          </a:p>
        </p:txBody>
      </p:sp>
      <p:pic>
        <p:nvPicPr>
          <p:cNvPr id="6" name="Imagen 5" descr="Grupo de personas posando delante de una pared&#10;&#10;Descripción generada automáticamente con confianza media">
            <a:extLst>
              <a:ext uri="{FF2B5EF4-FFF2-40B4-BE49-F238E27FC236}">
                <a16:creationId xmlns:a16="http://schemas.microsoft.com/office/drawing/2014/main" id="{011424E5-0327-455D-BF9B-4E6F7FA29AF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18" t="11345" r="2676" b="4237"/>
          <a:stretch/>
        </p:blipFill>
        <p:spPr>
          <a:xfrm>
            <a:off x="4057650" y="2326221"/>
            <a:ext cx="15059025" cy="824557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Google Shape;1405;p71">
            <a:extLst>
              <a:ext uri="{FF2B5EF4-FFF2-40B4-BE49-F238E27FC236}">
                <a16:creationId xmlns:a16="http://schemas.microsoft.com/office/drawing/2014/main" id="{D8A677BF-835E-433B-890A-39A0D3D323E0}"/>
              </a:ext>
            </a:extLst>
          </p:cNvPr>
          <p:cNvSpPr txBox="1">
            <a:spLocks/>
          </p:cNvSpPr>
          <p:nvPr/>
        </p:nvSpPr>
        <p:spPr>
          <a:xfrm>
            <a:off x="1977073" y="10957709"/>
            <a:ext cx="19220177" cy="24239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just"/>
            <a:r>
              <a:rPr lang="es-MX" sz="5400">
                <a:latin typeface="Comfortaa" panose="020B0604020202020204" charset="0"/>
              </a:rPr>
              <a:t>Visita Técnica a Centros de Formación Profesional de INTECAP Guatemala, por parte del Consejo Directivo de INSAFORP.</a:t>
            </a:r>
          </a:p>
        </p:txBody>
      </p:sp>
    </p:spTree>
    <p:extLst>
      <p:ext uri="{BB962C8B-B14F-4D97-AF65-F5344CB8AC3E}">
        <p14:creationId xmlns:p14="http://schemas.microsoft.com/office/powerpoint/2010/main" val="24769388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208497" y="1111171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Marzo 2021</a:t>
            </a:r>
          </a:p>
        </p:txBody>
      </p:sp>
      <p:sp>
        <p:nvSpPr>
          <p:cNvPr id="7" name="Google Shape;1405;p71">
            <a:extLst>
              <a:ext uri="{FF2B5EF4-FFF2-40B4-BE49-F238E27FC236}">
                <a16:creationId xmlns:a16="http://schemas.microsoft.com/office/drawing/2014/main" id="{D8A677BF-835E-433B-890A-39A0D3D323E0}"/>
              </a:ext>
            </a:extLst>
          </p:cNvPr>
          <p:cNvSpPr txBox="1">
            <a:spLocks/>
          </p:cNvSpPr>
          <p:nvPr/>
        </p:nvSpPr>
        <p:spPr>
          <a:xfrm>
            <a:off x="1714500" y="9835236"/>
            <a:ext cx="19511325" cy="24239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just"/>
            <a:r>
              <a:rPr lang="es-MX" sz="4800">
                <a:latin typeface="Comfortaa" panose="020B0604020202020204" charset="0"/>
              </a:rPr>
              <a:t>Visita Técnica a CEDALC Corporación para la Educación y el Desarrollo de América Latina y el Caribe, para conocer metodologías de formación BOOTCAMPS para atención a jóvenes y conocer estrategias de diseño curricular. Medellín, Colombia.</a:t>
            </a:r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949843FF-D37B-4E8F-9BAC-983E4BD2F8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19537" y="2888802"/>
            <a:ext cx="9396046" cy="627186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Imagen 4" descr="Grupo de personas de pie&#10;&#10;Descripción generada automáticamente">
            <a:extLst>
              <a:ext uri="{FF2B5EF4-FFF2-40B4-BE49-F238E27FC236}">
                <a16:creationId xmlns:a16="http://schemas.microsoft.com/office/drawing/2014/main" id="{185655A6-6D63-421F-AACD-5B287F4A58E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5579" r="6618" b="7234"/>
          <a:stretch/>
        </p:blipFill>
        <p:spPr>
          <a:xfrm>
            <a:off x="739622" y="2888803"/>
            <a:ext cx="11622740" cy="627186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314086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43125" y="10896600"/>
            <a:ext cx="18900321" cy="242396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 dirty="0">
                <a:latin typeface="Comfortaa" panose="020B0604020202020204" charset="0"/>
              </a:rPr>
              <a:t>Firma de adhesión a los principios de empoderamiento  de las mujeres - WEP. </a:t>
            </a:r>
            <a:br>
              <a:rPr lang="es-MX" sz="5400" dirty="0">
                <a:latin typeface="Comfortaa" panose="020B0604020202020204" charset="0"/>
              </a:rPr>
            </a:br>
            <a:r>
              <a:rPr lang="es-MX" sz="5400" dirty="0">
                <a:latin typeface="Comfortaa" panose="020B0604020202020204" charset="0"/>
              </a:rPr>
              <a:t>INSAFORP / </a:t>
            </a:r>
            <a:r>
              <a:rPr lang="es-MX" sz="5400" dirty="0" err="1">
                <a:latin typeface="Comfortaa" panose="020B0604020202020204" charset="0"/>
              </a:rPr>
              <a:t>ONUMujeres</a:t>
            </a:r>
            <a:r>
              <a:rPr lang="es-MX" sz="5400" dirty="0">
                <a:latin typeface="Comfortaa" panose="020B0604020202020204" charset="0"/>
              </a:rPr>
              <a:t>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208497" y="1111171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Marzo 2021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90D17B02-D274-4B5C-8DA4-344558F99E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237" y="2705100"/>
            <a:ext cx="11687175" cy="779145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0376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50782" y="10736375"/>
            <a:ext cx="17569543" cy="242396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</a:rPr>
              <a:t>Conmemoración del 8 de Marzo Día Internacional de la Mujer: “Mujeres con voz”.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241155" y="1144273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Marzo 2021</a:t>
            </a:r>
          </a:p>
        </p:txBody>
      </p:sp>
      <p:pic>
        <p:nvPicPr>
          <p:cNvPr id="6" name="Imagen 5" descr="Diagrama&#10;&#10;Descripción generada automáticamente">
            <a:extLst>
              <a:ext uri="{FF2B5EF4-FFF2-40B4-BE49-F238E27FC236}">
                <a16:creationId xmlns:a16="http://schemas.microsoft.com/office/drawing/2014/main" id="{8E721DCE-F710-4647-818A-83257DDA85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5770" y="2746473"/>
            <a:ext cx="12919569" cy="726725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006132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89135" y="10764951"/>
            <a:ext cx="17569543" cy="160231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ctr"/>
            <a:r>
              <a:rPr lang="es-MX" sz="5400" dirty="0">
                <a:latin typeface="Comfortaa" panose="020B0604020202020204" charset="0"/>
              </a:rPr>
              <a:t>Fortalecimiento metodológico virtual a Instructores y Facilitadores del Sistema de Formación del INSAFORP.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10041255" y="1144273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Marzo 2021</a:t>
            </a:r>
          </a:p>
        </p:txBody>
      </p:sp>
      <p:pic>
        <p:nvPicPr>
          <p:cNvPr id="7" name="Imagen 6" descr="Un grupo de personas de pie&#10;&#10;Descripción generada automáticamente">
            <a:extLst>
              <a:ext uri="{FF2B5EF4-FFF2-40B4-BE49-F238E27FC236}">
                <a16:creationId xmlns:a16="http://schemas.microsoft.com/office/drawing/2014/main" id="{2E47B8B6-9187-4050-8FBA-06DB98BDB89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1" t="14207" r="1810" b="7491"/>
          <a:stretch/>
        </p:blipFill>
        <p:spPr>
          <a:xfrm>
            <a:off x="4469367" y="2721361"/>
            <a:ext cx="14409180" cy="766038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43356294"/>
      </p:ext>
    </p:extLst>
  </p:cSld>
  <p:clrMapOvr>
    <a:overrideClrMapping bg1="lt1" tx1="dk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14526" y="10707801"/>
            <a:ext cx="18505802" cy="160231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</a:rPr>
              <a:t>Visita a “Granja Izalco” en el marco del convenio con la Dirección General de Centros Penales / INSAFORP.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8383905" y="1094699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Abril 2021</a:t>
            </a:r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A7C80756-1DAC-43CA-AE57-1F2A207CF3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0193" y="2605975"/>
            <a:ext cx="11110724" cy="754825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760409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28850" y="11404371"/>
            <a:ext cx="18134327" cy="160231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</a:rPr>
              <a:t>Entrega de certificados a 32 evaluadores de sectores productivos. MINEC / INSAFORP. 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355455" y="732838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Mayo 2021</a:t>
            </a:r>
          </a:p>
        </p:txBody>
      </p:sp>
      <p:pic>
        <p:nvPicPr>
          <p:cNvPr id="6" name="Imagen 5" descr="Imagen que contiene persona, tabla, pastel, interior&#10;&#10;Descripción generada automáticamente">
            <a:extLst>
              <a:ext uri="{FF2B5EF4-FFF2-40B4-BE49-F238E27FC236}">
                <a16:creationId xmlns:a16="http://schemas.microsoft.com/office/drawing/2014/main" id="{74355E06-93CE-436E-A804-2F34CEFB6D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4892" y="2126973"/>
            <a:ext cx="13074316" cy="871621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164046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84311" y="11082444"/>
            <a:ext cx="18945225" cy="1602310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</a:rPr>
              <a:t>XI Graduación de 232 Jóvenes en el Programa Empresa Centro “Industria del Plástico”. FUNDEPLAST / INSAFORP 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10098405" y="726943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Mayo 2021</a:t>
            </a:r>
          </a:p>
        </p:txBody>
      </p:sp>
      <p:pic>
        <p:nvPicPr>
          <p:cNvPr id="7" name="Imagen 6" descr="Un grupo de personas en un evento&#10;&#10;Descripción generada automáticamente con confianza media">
            <a:extLst>
              <a:ext uri="{FF2B5EF4-FFF2-40B4-BE49-F238E27FC236}">
                <a16:creationId xmlns:a16="http://schemas.microsoft.com/office/drawing/2014/main" id="{17B6A8F6-8A0E-4B4D-A4F5-A39D539AF17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392" r="6601" b="15686"/>
          <a:stretch/>
        </p:blipFill>
        <p:spPr>
          <a:xfrm>
            <a:off x="3344448" y="2338152"/>
            <a:ext cx="15510653" cy="818408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489028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28614" y="12067115"/>
            <a:ext cx="17569543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ctr"/>
            <a:r>
              <a:rPr lang="es-MX" sz="5400">
                <a:latin typeface="Comfortaa" panose="020B0604020202020204" charset="0"/>
              </a:rPr>
              <a:t>Celebración del 28° Aniversario de Insaforp 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784080" y="840933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Junio 2021</a:t>
            </a:r>
          </a:p>
        </p:txBody>
      </p:sp>
      <p:pic>
        <p:nvPicPr>
          <p:cNvPr id="7" name="Imagen 6" descr="Un grupo de personas de pie&#10;&#10;Descripción generada automáticamente">
            <a:extLst>
              <a:ext uri="{FF2B5EF4-FFF2-40B4-BE49-F238E27FC236}">
                <a16:creationId xmlns:a16="http://schemas.microsoft.com/office/drawing/2014/main" id="{9414C314-87CB-4262-A80F-3FA94D4192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3992" y="2338152"/>
            <a:ext cx="13683427" cy="912228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472001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42975" y="11524190"/>
            <a:ext cx="20841107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</a:rPr>
              <a:t>Juramentación nuevos Directores de Consejo Directivo de INSAFORP, representantes del sector laboral.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784080" y="840933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Junio 2021</a:t>
            </a:r>
          </a:p>
        </p:txBody>
      </p:sp>
      <p:pic>
        <p:nvPicPr>
          <p:cNvPr id="3" name="Imagen 2" descr="Un grupo de personas en una oficina&#10;&#10;Descripción generada automáticamente">
            <a:extLst>
              <a:ext uri="{FF2B5EF4-FFF2-40B4-BE49-F238E27FC236}">
                <a16:creationId xmlns:a16="http://schemas.microsoft.com/office/drawing/2014/main" id="{7A5CF26C-E2BF-47FF-99CF-4F1DE6ECC5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7750" y="2041771"/>
            <a:ext cx="13655675" cy="910022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286972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682996" y="11476779"/>
            <a:ext cx="17569543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s-MX" sz="5400">
                <a:latin typeface="Comfortaa" panose="020B0604020202020204" charset="0"/>
              </a:rPr>
              <a:t>1° Coloquio Virtual de </a:t>
            </a:r>
            <a:r>
              <a:rPr lang="es-MX" sz="5400" err="1">
                <a:latin typeface="Comfortaa" panose="020B0604020202020204" charset="0"/>
              </a:rPr>
              <a:t>Insaforp</a:t>
            </a:r>
            <a:r>
              <a:rPr lang="es-MX" sz="5400">
                <a:latin typeface="Comfortaa" panose="020B0604020202020204" charset="0"/>
              </a:rPr>
              <a:t>: “Formando un mejor El Salvador”.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098280" y="1029973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Junio 2021</a:t>
            </a:r>
          </a:p>
        </p:txBody>
      </p:sp>
      <p:pic>
        <p:nvPicPr>
          <p:cNvPr id="6" name="Imagen 5" descr="Imagen que contiene persona, hombre, mujer, frente&#10;&#10;Descripción generada automáticamente">
            <a:extLst>
              <a:ext uri="{FF2B5EF4-FFF2-40B4-BE49-F238E27FC236}">
                <a16:creationId xmlns:a16="http://schemas.microsoft.com/office/drawing/2014/main" id="{2FF1DABE-8F31-4649-B249-3431578A50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3927" y="2390657"/>
            <a:ext cx="12887680" cy="859178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60425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752966" y="11794859"/>
            <a:ext cx="17569543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ctr"/>
            <a:r>
              <a:rPr lang="es-MX" sz="5400" dirty="0">
                <a:latin typeface="Comfortaa" panose="020B0604020202020204" charset="0"/>
              </a:rPr>
              <a:t>Evento “Día de la Mujer en </a:t>
            </a:r>
            <a:r>
              <a:rPr lang="es-MX" sz="5400" dirty="0" err="1">
                <a:latin typeface="Comfortaa" panose="020B0604020202020204" charset="0"/>
              </a:rPr>
              <a:t>Insaforp</a:t>
            </a:r>
            <a:r>
              <a:rPr lang="es-MX" sz="5400" dirty="0">
                <a:latin typeface="Comfortaa" panose="020B0604020202020204" charset="0"/>
              </a:rPr>
              <a:t>”.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10935496" y="1122933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Junio 2021</a:t>
            </a:r>
          </a:p>
        </p:txBody>
      </p:sp>
      <p:pic>
        <p:nvPicPr>
          <p:cNvPr id="7" name="Imagen 6" descr="Un grupo de personas en un parque&#10;&#10;Descripción generada automáticamente">
            <a:extLst>
              <a:ext uri="{FF2B5EF4-FFF2-40B4-BE49-F238E27FC236}">
                <a16:creationId xmlns:a16="http://schemas.microsoft.com/office/drawing/2014/main" id="{CCCE35B6-7A03-4318-9B88-29A1A4FF191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31" t="22458" r="1270" b="6319"/>
          <a:stretch/>
        </p:blipFill>
        <p:spPr>
          <a:xfrm>
            <a:off x="2752966" y="2749440"/>
            <a:ext cx="17011671" cy="821711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106790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71701" y="11074454"/>
            <a:ext cx="18195180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</a:rPr>
              <a:t>Entrega de 20 certificaciones a evaluadores en el sector plástico y a personas migrantes retornadas en el sector construcción. 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10564021" y="676142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Junio 2021</a:t>
            </a:r>
          </a:p>
        </p:txBody>
      </p:sp>
      <p:pic>
        <p:nvPicPr>
          <p:cNvPr id="6" name="Imagen 5" descr="Grupo de personas posando por un foto&#10;&#10;Descripción generada automáticamente">
            <a:extLst>
              <a:ext uri="{FF2B5EF4-FFF2-40B4-BE49-F238E27FC236}">
                <a16:creationId xmlns:a16="http://schemas.microsoft.com/office/drawing/2014/main" id="{326CCA8A-CB36-4B90-BDAA-8DF17211993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851" r="3635" b="9607"/>
          <a:stretch/>
        </p:blipFill>
        <p:spPr>
          <a:xfrm>
            <a:off x="3228015" y="2158531"/>
            <a:ext cx="16082551" cy="862741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7340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80241" y="11577241"/>
            <a:ext cx="18157119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</a:rPr>
              <a:t>Alianza estratégica entre INSAFORP y ORACLE para beneficio de 1,500 jóvenes y 90 instructores 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478171" y="312182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Junio 2021</a:t>
            </a:r>
          </a:p>
        </p:txBody>
      </p:sp>
      <p:pic>
        <p:nvPicPr>
          <p:cNvPr id="6" name="Imagen 5" descr="Una pantalla de televisión encendida&#10;&#10;Descripción generada automáticamente con confianza baja">
            <a:extLst>
              <a:ext uri="{FF2B5EF4-FFF2-40B4-BE49-F238E27FC236}">
                <a16:creationId xmlns:a16="http://schemas.microsoft.com/office/drawing/2014/main" id="{5B346E43-CBD8-411B-9F4A-B46F2AD403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186487" y="1741052"/>
            <a:ext cx="14144625" cy="942974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005006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56684" y="10964601"/>
            <a:ext cx="18786272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</a:rPr>
              <a:t>Firma convenio entre INSAFORP y CEDALC - Corporación para la Educación y el Desarrollo de América Latina y el Caribe.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8849521" y="774070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Junio 2021</a:t>
            </a:r>
          </a:p>
        </p:txBody>
      </p:sp>
      <p:pic>
        <p:nvPicPr>
          <p:cNvPr id="6" name="Imagen 5" descr="Personas sentadas en una mesa&#10;&#10;Descripción generada automáticamente con confianza baja">
            <a:extLst>
              <a:ext uri="{FF2B5EF4-FFF2-40B4-BE49-F238E27FC236}">
                <a16:creationId xmlns:a16="http://schemas.microsoft.com/office/drawing/2014/main" id="{EF52BA12-D5B8-41C2-AFB4-5B43B10F2D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250" y="2316813"/>
            <a:ext cx="12256533" cy="817102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454327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29195" y="11989857"/>
            <a:ext cx="17569543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ctr"/>
            <a:r>
              <a:rPr lang="es-MX" sz="5400">
                <a:latin typeface="Comfortaa" panose="020B0604020202020204" charset="0"/>
              </a:rPr>
              <a:t>INSAFORP recibe Premio ASI Benefactor 2021.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10621171" y="793106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Junio 2021</a:t>
            </a:r>
          </a:p>
        </p:txBody>
      </p:sp>
      <p:pic>
        <p:nvPicPr>
          <p:cNvPr id="7" name="Imagen 6" descr="Grupo de personas posando por un foto&#10;&#10;Descripción generada automáticamente">
            <a:extLst>
              <a:ext uri="{FF2B5EF4-FFF2-40B4-BE49-F238E27FC236}">
                <a16:creationId xmlns:a16="http://schemas.microsoft.com/office/drawing/2014/main" id="{7E2F0B6B-47E9-4D90-8636-96D2ED2272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6018" y="2247828"/>
            <a:ext cx="16575898" cy="922034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066724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00202" y="10117414"/>
            <a:ext cx="19843547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</a:rPr>
              <a:t>Certificación de competencias laborales de 28 personas con discapacidad como “Evaluadores/as y </a:t>
            </a:r>
            <a:r>
              <a:rPr lang="es-MX" sz="5400" err="1">
                <a:latin typeface="Comfortaa" panose="020B0604020202020204" charset="0"/>
              </a:rPr>
              <a:t>Masoterapeutas</a:t>
            </a:r>
            <a:r>
              <a:rPr lang="es-MX" sz="5400">
                <a:latin typeface="Comfortaa" panose="020B0604020202020204" charset="0"/>
              </a:rPr>
              <a:t> Profesionales”. Cruz Roja Salvadoreña / INSAFORP.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678196" y="987204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Julio 2021</a:t>
            </a:r>
          </a:p>
        </p:txBody>
      </p:sp>
      <p:pic>
        <p:nvPicPr>
          <p:cNvPr id="7" name="Imagen 6" descr="Imagen que contiene interior, techo, persona, tabla&#10;&#10;Descripción generada automáticamente">
            <a:extLst>
              <a:ext uri="{FF2B5EF4-FFF2-40B4-BE49-F238E27FC236}">
                <a16:creationId xmlns:a16="http://schemas.microsoft.com/office/drawing/2014/main" id="{78220F72-D6AF-4BB1-8F32-13DFDA8C11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8899" y="2808224"/>
            <a:ext cx="10023077" cy="668205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Imagen 7" descr="Imagen que contiene cuarto, tabla&#10;&#10;Descripción generada automáticamente">
            <a:extLst>
              <a:ext uri="{FF2B5EF4-FFF2-40B4-BE49-F238E27FC236}">
                <a16:creationId xmlns:a16="http://schemas.microsoft.com/office/drawing/2014/main" id="{73F33323-6521-4F86-AEAB-2F5F8846C3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758383" y="2808223"/>
            <a:ext cx="10023077" cy="668205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525364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77926" y="10743166"/>
            <a:ext cx="19843547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</a:rPr>
              <a:t>Lanzamiento de campaña “Nuevas Oportunidades”, SWISSCONTACT – INSAFORP. 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906796" y="1338114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Julio 2021</a:t>
            </a:r>
          </a:p>
        </p:txBody>
      </p:sp>
      <p:pic>
        <p:nvPicPr>
          <p:cNvPr id="6" name="Imagen 5" descr="Imagen que contiene interior, persona, hombre, sostener&#10;&#10;Descripción generada automáticamente">
            <a:extLst>
              <a:ext uri="{FF2B5EF4-FFF2-40B4-BE49-F238E27FC236}">
                <a16:creationId xmlns:a16="http://schemas.microsoft.com/office/drawing/2014/main" id="{1E018478-D19F-413C-BA9D-377E0A19D2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3078" y="3230009"/>
            <a:ext cx="9686927" cy="645795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Imagen 7" descr="Un grupo de personas sentadas en una sala&#10;&#10;Descripción generada automáticamente con confianza media">
            <a:extLst>
              <a:ext uri="{FF2B5EF4-FFF2-40B4-BE49-F238E27FC236}">
                <a16:creationId xmlns:a16="http://schemas.microsoft.com/office/drawing/2014/main" id="{E0F10319-9442-404A-A5A9-40C4CBB0C7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99700" y="3183076"/>
            <a:ext cx="9686925" cy="645795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717045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15505" y="10240124"/>
            <a:ext cx="17628946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</a:rPr>
              <a:t>Entrega de 75 nuevas becas a jóvenes en la “Escuela Nacional de Agricultura Roberto Quiñónez – ENA”.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821071" y="1179210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Agosto 2021</a:t>
            </a:r>
          </a:p>
        </p:txBody>
      </p:sp>
      <p:pic>
        <p:nvPicPr>
          <p:cNvPr id="6" name="Imagen 5" descr="Hombre parado en una caja&#10;&#10;Descripción generada automáticamente con confianza media">
            <a:extLst>
              <a:ext uri="{FF2B5EF4-FFF2-40B4-BE49-F238E27FC236}">
                <a16:creationId xmlns:a16="http://schemas.microsoft.com/office/drawing/2014/main" id="{AB678696-B4B7-406B-8B95-1C51CF156E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0475" y="2983439"/>
            <a:ext cx="9969503" cy="664633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Imagen 7" descr="Un grupo de personas de pie&#10;&#10;Descripción generada automáticamente">
            <a:extLst>
              <a:ext uri="{FF2B5EF4-FFF2-40B4-BE49-F238E27FC236}">
                <a16:creationId xmlns:a16="http://schemas.microsoft.com/office/drawing/2014/main" id="{71D72729-3DD6-486F-947D-80F088EA5B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31448" y="2983440"/>
            <a:ext cx="9969502" cy="664633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1964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72655" y="10068674"/>
            <a:ext cx="17628946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just"/>
            <a:r>
              <a:rPr lang="en" sz="5400">
                <a:latin typeface="Comfortaa" panose="020B0604020202020204" charset="0"/>
                <a:sym typeface="Raleway Medium"/>
              </a:rPr>
              <a:t>Consejo Directivo de Insaforp realiza visita de seguimiento a jóvenes becarios en Zamorano, Honduras.</a:t>
            </a:r>
            <a:endParaRPr lang="es-SV" sz="5400">
              <a:latin typeface="Comfortaa" panose="020B0604020202020204" charset="0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821071" y="1179210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Agosto 2021</a:t>
            </a:r>
          </a:p>
        </p:txBody>
      </p:sp>
      <p:pic>
        <p:nvPicPr>
          <p:cNvPr id="5" name="Imagen 4" descr="Un grupo de personas en una sala&#10;&#10;Descripción generada automáticamente con confianza media">
            <a:extLst>
              <a:ext uri="{FF2B5EF4-FFF2-40B4-BE49-F238E27FC236}">
                <a16:creationId xmlns:a16="http://schemas.microsoft.com/office/drawing/2014/main" id="{800A4FD8-808A-4CCB-A245-539FEECA7A1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31" r="12749"/>
          <a:stretch/>
        </p:blipFill>
        <p:spPr>
          <a:xfrm>
            <a:off x="11201401" y="3475876"/>
            <a:ext cx="10658474" cy="550285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Imagen 5" descr="Un grupo de personas de pie en la calle&#10;&#10;Descripción generada automáticamente">
            <a:extLst>
              <a:ext uri="{FF2B5EF4-FFF2-40B4-BE49-F238E27FC236}">
                <a16:creationId xmlns:a16="http://schemas.microsoft.com/office/drawing/2014/main" id="{C16B8D9F-395D-482C-8A92-62209FB78E5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946" r="10453"/>
          <a:stretch/>
        </p:blipFill>
        <p:spPr>
          <a:xfrm>
            <a:off x="717277" y="3555179"/>
            <a:ext cx="10086850" cy="550285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158913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15505" y="10240124"/>
            <a:ext cx="17628946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n" sz="5400">
                <a:latin typeface="Comfortaa" panose="020B0604020202020204" charset="0"/>
                <a:sym typeface="Raleway Medium"/>
              </a:rPr>
              <a:t>Inauguración y puesta en marcha del sistema fotovoltaico (paneles solares) en Insaforp en Santa Elena, con capacidad de 58.5 Kwp.</a:t>
            </a:r>
            <a:endParaRPr lang="es-SV" sz="5400">
              <a:latin typeface="Comfortaa" panose="020B0604020202020204" charset="0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821071" y="1179210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Agosto 2021</a:t>
            </a:r>
          </a:p>
        </p:txBody>
      </p:sp>
      <p:pic>
        <p:nvPicPr>
          <p:cNvPr id="7" name="Imagen 6" descr="Un grupo de personas sentadas alrededor de una mesa&#10;&#10;Descripción generada automáticamente">
            <a:extLst>
              <a:ext uri="{FF2B5EF4-FFF2-40B4-BE49-F238E27FC236}">
                <a16:creationId xmlns:a16="http://schemas.microsoft.com/office/drawing/2014/main" id="{5382A8B1-214D-426D-BC8F-300816AB10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53031" y="3060756"/>
            <a:ext cx="9939254" cy="662616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Imagen 8" descr="Un grupo de personas de pie&#10;&#10;Descripción generada automáticamente con confianza media">
            <a:extLst>
              <a:ext uri="{FF2B5EF4-FFF2-40B4-BE49-F238E27FC236}">
                <a16:creationId xmlns:a16="http://schemas.microsoft.com/office/drawing/2014/main" id="{291D5C8B-3ACA-43BA-BC60-FC41C64AD03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59669" y="3060756"/>
            <a:ext cx="9939254" cy="662616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727171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15505" y="10497299"/>
            <a:ext cx="17628946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  <a:sym typeface="Raleway Medium"/>
              </a:rPr>
              <a:t>Lanzamiento campaña: “APRENDER, te abre puertas”.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821071" y="1179210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Septiembre 2021</a:t>
            </a:r>
          </a:p>
        </p:txBody>
      </p:sp>
      <p:pic>
        <p:nvPicPr>
          <p:cNvPr id="8" name="Imagen 7" descr="Un hombre con un libro en la mano&#10;&#10;Descripción generada automáticamente con confianza media">
            <a:extLst>
              <a:ext uri="{FF2B5EF4-FFF2-40B4-BE49-F238E27FC236}">
                <a16:creationId xmlns:a16="http://schemas.microsoft.com/office/drawing/2014/main" id="{1373FA95-2B77-4D8A-B259-59FB6C686B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18819" y="2911634"/>
            <a:ext cx="10376388" cy="691759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Imagen 12" descr="Un hombre en frente de una computadora&#10;&#10;Descripción generada automáticamente con confianza baja">
            <a:extLst>
              <a:ext uri="{FF2B5EF4-FFF2-40B4-BE49-F238E27FC236}">
                <a16:creationId xmlns:a16="http://schemas.microsoft.com/office/drawing/2014/main" id="{354C0156-8484-4CE3-8CE3-B1D832EF37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801" y="2911634"/>
            <a:ext cx="10509252" cy="700616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437020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72655" y="10543083"/>
            <a:ext cx="17628946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  <a:sym typeface="Raleway Medium"/>
              </a:rPr>
              <a:t>“Desayuno Empresarial para la divulgación de oferta formativa”.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821071" y="1179210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Septiembre 2021</a:t>
            </a:r>
          </a:p>
        </p:txBody>
      </p:sp>
      <p:pic>
        <p:nvPicPr>
          <p:cNvPr id="7" name="Imagen 6" descr="Imagen que contiene tabla, sostener, grande, parado&#10;&#10;Descripción generada automáticamente">
            <a:extLst>
              <a:ext uri="{FF2B5EF4-FFF2-40B4-BE49-F238E27FC236}">
                <a16:creationId xmlns:a16="http://schemas.microsoft.com/office/drawing/2014/main" id="{2F05BF6B-2554-4EBE-B210-9FEE39D01E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38755" y="3060756"/>
            <a:ext cx="10367879" cy="691191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Imagen 8" descr="Un grupo de personas en un salón de clases&#10;&#10;Descripción generada automáticamente con confianza media">
            <a:extLst>
              <a:ext uri="{FF2B5EF4-FFF2-40B4-BE49-F238E27FC236}">
                <a16:creationId xmlns:a16="http://schemas.microsoft.com/office/drawing/2014/main" id="{12772186-D8C7-4DA6-8588-CCFC3C21C5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5012" y="3060756"/>
            <a:ext cx="10367879" cy="691191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090701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15504" y="10240124"/>
            <a:ext cx="18215645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  <a:sym typeface="Raleway Medium"/>
              </a:rPr>
              <a:t>Reunión con Alcaldes del departamento de Cuscatlán, para la divulgación de “Proyectos Especiales de Formación Inicial”.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821071" y="1179210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Septiembre 2021</a:t>
            </a:r>
          </a:p>
        </p:txBody>
      </p:sp>
      <p:pic>
        <p:nvPicPr>
          <p:cNvPr id="7" name="Imagen 6" descr="Un par de hombres sentados en una mesa&#10;&#10;Descripción generada automáticamente con confianza baja">
            <a:extLst>
              <a:ext uri="{FF2B5EF4-FFF2-40B4-BE49-F238E27FC236}">
                <a16:creationId xmlns:a16="http://schemas.microsoft.com/office/drawing/2014/main" id="{39695E8F-32DB-433C-A15C-997FD79C5D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46313" y="2946662"/>
            <a:ext cx="10083769" cy="671988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Imagen 8" descr="Un grupo de personas en una oficina&#10;&#10;Descripción generada automáticamente">
            <a:extLst>
              <a:ext uri="{FF2B5EF4-FFF2-40B4-BE49-F238E27FC236}">
                <a16:creationId xmlns:a16="http://schemas.microsoft.com/office/drawing/2014/main" id="{DB1EED36-AF09-498B-A5FC-D778A73AE9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0484" y="2946662"/>
            <a:ext cx="10083769" cy="671988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143252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87632" y="11527567"/>
            <a:ext cx="18215645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  <a:sym typeface="Raleway Medium"/>
              </a:rPr>
              <a:t>Divulgación de oferta formativa de INSAFORP a Gobiernos Locales del departamento La Paz.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249571" y="1122060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Octubre 2021</a:t>
            </a:r>
          </a:p>
        </p:txBody>
      </p:sp>
      <p:pic>
        <p:nvPicPr>
          <p:cNvPr id="3" name="Imagen 2" descr="Una persona con una caja de cartón&#10;&#10;Descripción generada automáticamente con confianza media">
            <a:extLst>
              <a:ext uri="{FF2B5EF4-FFF2-40B4-BE49-F238E27FC236}">
                <a16:creationId xmlns:a16="http://schemas.microsoft.com/office/drawing/2014/main" id="{9F65D1AA-A167-4DC7-BA6E-4354A412CD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7159" y="2610111"/>
            <a:ext cx="12743665" cy="849577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431907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1820" y="10971219"/>
            <a:ext cx="20037210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 dirty="0">
                <a:latin typeface="Comfortaa" panose="020B0604020202020204" charset="0"/>
                <a:sym typeface="Raleway Medium"/>
              </a:rPr>
              <a:t>INSAFORP participa en la ejecución del simulacro nacional de evacuación para prevención y preparación ante evento sísmico.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049546" y="847221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Octubre 2021</a:t>
            </a:r>
          </a:p>
        </p:txBody>
      </p:sp>
      <p:pic>
        <p:nvPicPr>
          <p:cNvPr id="3" name="Imagen 2" descr="Un grupo de personas de pie en la calle&#10;&#10;Descripción generada automáticamente">
            <a:extLst>
              <a:ext uri="{FF2B5EF4-FFF2-40B4-BE49-F238E27FC236}">
                <a16:creationId xmlns:a16="http://schemas.microsoft.com/office/drawing/2014/main" id="{7703DC5D-20BC-488C-8AEC-FD17197061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4974" y="2339084"/>
            <a:ext cx="12415501" cy="827700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6783075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71626" y="11163345"/>
            <a:ext cx="19688174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100">
                <a:latin typeface="Comfortaa" panose="020B0604020202020204" charset="0"/>
                <a:sym typeface="Raleway Medium"/>
              </a:rPr>
              <a:t>2° Reunión Directores de las Instituciones de Formación Profesional de la región y traspaso de la coordinación de REDIFP del INSAFORP a INTECAP – Guatemala.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906796" y="609890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Octubre 2021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1EEC9EF7-E250-432A-8278-B1354F55C1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0237" y="2048043"/>
            <a:ext cx="13117175" cy="874478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28868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95666" y="9389226"/>
            <a:ext cx="19688174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100">
                <a:latin typeface="Comfortaa" panose="020B0604020202020204" charset="0"/>
                <a:sym typeface="Raleway Medium"/>
              </a:rPr>
              <a:t>Participación en Misión Oficial a Buenos Aires, Argentina, para conocer las buenas prácticas y buscar concreción de acuerdo de cooperación, buscando sinergia entre las Instituciones principalmente de cara a la formación sindical en El Salvador. Ministerio de Trabajo e INSAFORP.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10621171" y="1380638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Octubre 2021</a:t>
            </a:r>
          </a:p>
        </p:txBody>
      </p:sp>
      <p:pic>
        <p:nvPicPr>
          <p:cNvPr id="4" name="Imagen 3" descr="Un grupo de personas sentadas en una oficina&#10;&#10;Descripción generada automáticamente">
            <a:extLst>
              <a:ext uri="{FF2B5EF4-FFF2-40B4-BE49-F238E27FC236}">
                <a16:creationId xmlns:a16="http://schemas.microsoft.com/office/drawing/2014/main" id="{4D032F04-253A-428C-9D69-C811A02640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65652" y="3079128"/>
            <a:ext cx="8918188" cy="594836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Imagen 5" descr="Un grupo de personas posando por un foto&#10;&#10;Descripción generada automáticamente">
            <a:extLst>
              <a:ext uri="{FF2B5EF4-FFF2-40B4-BE49-F238E27FC236}">
                <a16:creationId xmlns:a16="http://schemas.microsoft.com/office/drawing/2014/main" id="{5ED07CE2-3A79-4E9C-B457-F45163ACD7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74137" y="3079128"/>
            <a:ext cx="11014688" cy="594836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3050244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22988" y="10798778"/>
            <a:ext cx="18859241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  <a:sym typeface="Raleway Medium"/>
              </a:rPr>
              <a:t>Participación de INSAFORP en la 45° Reunión Técnica de OIT/CINTERFOR en Madrid, España.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278146" y="1094721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Noviembre 2021</a:t>
            </a:r>
          </a:p>
        </p:txBody>
      </p:sp>
      <p:pic>
        <p:nvPicPr>
          <p:cNvPr id="4" name="Imagen 3" descr="Una multitud de gente&#10;&#10;Descripción generada automáticamente">
            <a:extLst>
              <a:ext uri="{FF2B5EF4-FFF2-40B4-BE49-F238E27FC236}">
                <a16:creationId xmlns:a16="http://schemas.microsoft.com/office/drawing/2014/main" id="{D481DC31-523B-44ED-903C-2173430E8B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9832" y="2993602"/>
            <a:ext cx="10622532" cy="707648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Imagen 2" descr="Un grupo de personas posando con un traje de color negro&#10;&#10;Descripción generada automáticamente">
            <a:extLst>
              <a:ext uri="{FF2B5EF4-FFF2-40B4-BE49-F238E27FC236}">
                <a16:creationId xmlns:a16="http://schemas.microsoft.com/office/drawing/2014/main" id="{B4DD9397-DE3B-4F0D-8ABD-4CA5B4C320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226169" y="2993602"/>
            <a:ext cx="9364004" cy="702300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3793686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57375" y="10450213"/>
            <a:ext cx="18859241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  <a:sym typeface="Raleway Medium"/>
              </a:rPr>
              <a:t>Reconocimiento a INSAFORP por su gestión y coordinación de la Red de Institutos de Formación Profesional de Centroamérica, Panamá, República Dominicana y Haití - REDIFP.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278146" y="1094721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Noviembre 2021</a:t>
            </a:r>
          </a:p>
        </p:txBody>
      </p:sp>
      <p:pic>
        <p:nvPicPr>
          <p:cNvPr id="3" name="Imagen 2" descr="Un grupo de personas con traje formal&#10;&#10;Descripción generada automáticamente">
            <a:extLst>
              <a:ext uri="{FF2B5EF4-FFF2-40B4-BE49-F238E27FC236}">
                <a16:creationId xmlns:a16="http://schemas.microsoft.com/office/drawing/2014/main" id="{A98DF9CA-B4AC-4339-A3CB-8360C13BEC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532" y="2588081"/>
            <a:ext cx="13173075" cy="749325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975415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32002" y="11172411"/>
            <a:ext cx="18215645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  <a:sym typeface="Raleway Medium"/>
              </a:rPr>
              <a:t>Conmemoración 25 de noviembre: “Día internacional de la Eliminación de la Violencia contra la mujer”.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11339569" y="1179209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Noviembre 2021</a:t>
            </a:r>
          </a:p>
        </p:txBody>
      </p:sp>
      <p:pic>
        <p:nvPicPr>
          <p:cNvPr id="3" name="Imagen 2" descr="Un grupo de personas en un auditorio&#10;&#10;Descripción generada automáticamente">
            <a:extLst>
              <a:ext uri="{FF2B5EF4-FFF2-40B4-BE49-F238E27FC236}">
                <a16:creationId xmlns:a16="http://schemas.microsoft.com/office/drawing/2014/main" id="{2D96D0C1-BBAF-48F9-8C03-EE8B4E4ABA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5504" y="2717722"/>
            <a:ext cx="17790981" cy="816720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9323327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730858" y="11286609"/>
            <a:ext cx="17388002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  <a:sym typeface="Raleway Medium"/>
              </a:rPr>
              <a:t>Visita de Ministro de Trabajo a Consejo Directivo de </a:t>
            </a:r>
            <a:r>
              <a:rPr lang="es-MX" sz="5400" err="1">
                <a:latin typeface="Comfortaa" panose="020B0604020202020204" charset="0"/>
                <a:sym typeface="Raleway Medium"/>
              </a:rPr>
              <a:t>Insaforp</a:t>
            </a:r>
            <a:r>
              <a:rPr lang="es-MX" sz="5400">
                <a:latin typeface="Comfortaa" panose="020B0604020202020204" charset="0"/>
                <a:sym typeface="Raleway Medium"/>
              </a:rPr>
              <a:t>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11039357" y="1004293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Noviembre 2021</a:t>
            </a:r>
          </a:p>
        </p:txBody>
      </p:sp>
      <p:pic>
        <p:nvPicPr>
          <p:cNvPr id="3" name="Imagen 2" descr="Grupo de personas alrededor de una mesa&#10;&#10;Descripción generada automáticamente con confianza media">
            <a:extLst>
              <a:ext uri="{FF2B5EF4-FFF2-40B4-BE49-F238E27FC236}">
                <a16:creationId xmlns:a16="http://schemas.microsoft.com/office/drawing/2014/main" id="{4829E5CB-76FB-491B-8C32-57A36B9E5B8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089" t="11042" r="6327" b="27500"/>
          <a:stretch/>
        </p:blipFill>
        <p:spPr>
          <a:xfrm>
            <a:off x="2415504" y="2630264"/>
            <a:ext cx="17731931" cy="810995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4002063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14803" y="11106713"/>
            <a:ext cx="18215645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  <a:sym typeface="Raleway Medium"/>
              </a:rPr>
              <a:t>INSAFORP - ACNUR acuerdan facilitar la formación profesional de personas desplazadas por la violencia en El Salvador.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7879352" y="772380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Diciembre 2021</a:t>
            </a:r>
          </a:p>
        </p:txBody>
      </p:sp>
      <p:pic>
        <p:nvPicPr>
          <p:cNvPr id="4" name="Imagen 3" descr="Un hombre en traje parado enfrente de una caja&#10;&#10;Descripción generada automáticamente con confianza media">
            <a:extLst>
              <a:ext uri="{FF2B5EF4-FFF2-40B4-BE49-F238E27FC236}">
                <a16:creationId xmlns:a16="http://schemas.microsoft.com/office/drawing/2014/main" id="{EE6DB956-F803-4E26-A3E3-4605BF0321A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5771"/>
          <a:stretch/>
        </p:blipFill>
        <p:spPr>
          <a:xfrm>
            <a:off x="6315075" y="2417432"/>
            <a:ext cx="10408239" cy="823810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4685321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57350" y="10592363"/>
            <a:ext cx="19381486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  <a:sym typeface="Raleway Medium"/>
              </a:rPr>
              <a:t>Entrega de becas en el Programa </a:t>
            </a:r>
            <a:r>
              <a:rPr lang="pt-BR" sz="5400">
                <a:latin typeface="Comfortaa" panose="020B0604020202020204" charset="0"/>
              </a:rPr>
              <a:t>“Lic. Ricardo F. J. Montenegro P.” (</a:t>
            </a:r>
            <a:r>
              <a:rPr lang="es-MX" sz="5400">
                <a:latin typeface="Comfortaa" panose="020B0604020202020204" charset="0"/>
                <a:sym typeface="Raleway Medium"/>
              </a:rPr>
              <a:t>20 medias becas y 5 becas completas) a jóvenes para estudiar en la </a:t>
            </a:r>
            <a:r>
              <a:rPr lang="es-SV" sz="5400">
                <a:latin typeface="Comfortaa" panose="020B0604020202020204" charset="0"/>
              </a:rPr>
              <a:t>Universidad Agrícola Panamericana ZAMORANO.</a:t>
            </a:r>
            <a:endParaRPr lang="es-MX" sz="5400">
              <a:latin typeface="Comfortaa" panose="020B0604020202020204" charset="0"/>
              <a:sym typeface="Raleway Medium"/>
            </a:endParaRP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11222627" y="990876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Diciembre 2021</a:t>
            </a: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C77D30DD-ED44-4D89-9303-C0382AAFF67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9754" b="20106"/>
          <a:stretch/>
        </p:blipFill>
        <p:spPr>
          <a:xfrm>
            <a:off x="2000251" y="2628900"/>
            <a:ext cx="19107926" cy="76581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5137199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30910" y="10935263"/>
            <a:ext cx="18215645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5400">
                <a:latin typeface="Comfortaa" panose="020B0604020202020204" charset="0"/>
                <a:sym typeface="Raleway Medium"/>
              </a:rPr>
              <a:t>SWISSCONTACT entrega antorchas virtuales para simuladores de soldadura.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11222627" y="1133751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Diciembre 2021</a:t>
            </a:r>
          </a:p>
        </p:txBody>
      </p:sp>
      <p:pic>
        <p:nvPicPr>
          <p:cNvPr id="3" name="Imagen 2" descr="Grupo de personas alrededor de una mesa de madera&#10;&#10;Descripción generada automáticamente">
            <a:extLst>
              <a:ext uri="{FF2B5EF4-FFF2-40B4-BE49-F238E27FC236}">
                <a16:creationId xmlns:a16="http://schemas.microsoft.com/office/drawing/2014/main" id="{A82AE5EF-A6DE-414B-B7E1-D271A5C5782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34" t="12499" r="767" b="26875"/>
          <a:stretch/>
        </p:blipFill>
        <p:spPr>
          <a:xfrm>
            <a:off x="2335945" y="2780737"/>
            <a:ext cx="17773364" cy="73152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8516199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405;p71">
            <a:extLst>
              <a:ext uri="{FF2B5EF4-FFF2-40B4-BE49-F238E27FC236}">
                <a16:creationId xmlns:a16="http://schemas.microsoft.com/office/drawing/2014/main" id="{351A8949-18E0-46E7-8752-899B4DE9C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00225" y="11076318"/>
            <a:ext cx="18859241" cy="1009223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algn="just"/>
            <a:r>
              <a:rPr lang="es-MX" sz="4800">
                <a:latin typeface="Comfortaa" panose="020B0604020202020204" charset="0"/>
                <a:sym typeface="Raleway Medium"/>
              </a:rPr>
              <a:t>INSAFORP forma a mujeres migrantes retornadas de la zona costera para su inserción productiva en sinergia con el Ministerio de Relaciones Exteriores.</a:t>
            </a:r>
          </a:p>
        </p:txBody>
      </p:sp>
      <p:pic>
        <p:nvPicPr>
          <p:cNvPr id="11" name="Imagen 10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4290701-061C-44DA-AE56-3CAC4CCB4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7867" y="5514734"/>
            <a:ext cx="1970305" cy="1077151"/>
          </a:xfrm>
          <a:prstGeom prst="rect">
            <a:avLst/>
          </a:prstGeom>
        </p:spPr>
      </p:pic>
      <p:sp>
        <p:nvSpPr>
          <p:cNvPr id="12" name="Google Shape;1405;p71">
            <a:extLst>
              <a:ext uri="{FF2B5EF4-FFF2-40B4-BE49-F238E27FC236}">
                <a16:creationId xmlns:a16="http://schemas.microsoft.com/office/drawing/2014/main" id="{1BE3D940-A13E-439F-9DC2-74806153A88A}"/>
              </a:ext>
            </a:extLst>
          </p:cNvPr>
          <p:cNvSpPr txBox="1">
            <a:spLocks/>
          </p:cNvSpPr>
          <p:nvPr/>
        </p:nvSpPr>
        <p:spPr>
          <a:xfrm>
            <a:off x="9278146" y="494646"/>
            <a:ext cx="9108078" cy="1193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pPr algn="r"/>
            <a:r>
              <a:rPr lang="es-MX" sz="6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 panose="020B0604020202020204" charset="0"/>
              </a:rPr>
              <a:t>Diciembre 2021</a:t>
            </a:r>
          </a:p>
        </p:txBody>
      </p:sp>
      <p:pic>
        <p:nvPicPr>
          <p:cNvPr id="6" name="Imagen 5" descr="Grupo de personas de pie&#10;&#10;Descripción generada automáticamente">
            <a:extLst>
              <a:ext uri="{FF2B5EF4-FFF2-40B4-BE49-F238E27FC236}">
                <a16:creationId xmlns:a16="http://schemas.microsoft.com/office/drawing/2014/main" id="{2DF3FF29-2CDB-4DD9-BA63-2950083D89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6325" y="1881661"/>
            <a:ext cx="13244382" cy="882958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2599109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" name="Google Shape;405;p41"/>
          <p:cNvSpPr txBox="1">
            <a:spLocks noGrp="1"/>
          </p:cNvSpPr>
          <p:nvPr>
            <p:ph type="title" idx="2"/>
          </p:nvPr>
        </p:nvSpPr>
        <p:spPr>
          <a:xfrm rot="-21855">
            <a:off x="9126449" y="4079017"/>
            <a:ext cx="5535470" cy="1976328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/>
              <a:t>2.</a:t>
            </a:r>
            <a:endParaRPr/>
          </a:p>
        </p:txBody>
      </p:sp>
      <p:sp>
        <p:nvSpPr>
          <p:cNvPr id="9" name="Google Shape;393;p40">
            <a:extLst>
              <a:ext uri="{FF2B5EF4-FFF2-40B4-BE49-F238E27FC236}">
                <a16:creationId xmlns:a16="http://schemas.microsoft.com/office/drawing/2014/main" id="{31ACFCA7-5001-4FA6-974B-2CF00C4430B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341547" y="6072922"/>
            <a:ext cx="19105274" cy="1847519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s-MX" sz="9598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EJECUCIÓN e INDICADORES </a:t>
            </a:r>
            <a:r>
              <a:rPr lang="es-MX" sz="7465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 </a:t>
            </a:r>
            <a:r>
              <a:rPr lang="es-MX" sz="7465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Insaforp</a:t>
            </a:r>
            <a:r>
              <a:rPr lang="es-MX" sz="7465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en 2021</a:t>
            </a:r>
            <a:endParaRPr sz="7465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l"/>
            <a:endParaRPr/>
          </a:p>
        </p:txBody>
      </p:sp>
      <p:pic>
        <p:nvPicPr>
          <p:cNvPr id="4" name="Imagen 3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43EEE4B8-D8F5-4347-B7A7-1A651A7E54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37497" y="10588839"/>
            <a:ext cx="1843733" cy="1843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89208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hart 94">
            <a:extLst>
              <a:ext uri="{FF2B5EF4-FFF2-40B4-BE49-F238E27FC236}">
                <a16:creationId xmlns:a16="http://schemas.microsoft.com/office/drawing/2014/main" id="{3AEA8C3E-7C2B-4EC8-9B64-402434DCA2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2397812"/>
              </p:ext>
            </p:extLst>
          </p:nvPr>
        </p:nvGraphicFramePr>
        <p:xfrm>
          <a:off x="978893" y="543199"/>
          <a:ext cx="22477014" cy="131479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Rectángulo 6">
            <a:extLst>
              <a:ext uri="{FF2B5EF4-FFF2-40B4-BE49-F238E27FC236}">
                <a16:creationId xmlns:a16="http://schemas.microsoft.com/office/drawing/2014/main" id="{9D0295A4-1106-421A-A658-1071D8C27C94}"/>
              </a:ext>
            </a:extLst>
          </p:cNvPr>
          <p:cNvSpPr/>
          <p:nvPr/>
        </p:nvSpPr>
        <p:spPr>
          <a:xfrm>
            <a:off x="2101470" y="1107341"/>
            <a:ext cx="9431769" cy="127476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SV"/>
          </a:p>
        </p:txBody>
      </p:sp>
      <p:sp>
        <p:nvSpPr>
          <p:cNvPr id="2" name="Google Shape;916;p66">
            <a:extLst>
              <a:ext uri="{FF2B5EF4-FFF2-40B4-BE49-F238E27FC236}">
                <a16:creationId xmlns:a16="http://schemas.microsoft.com/office/drawing/2014/main" id="{FC033A72-0249-4903-B233-B17986CE145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67276" y="686075"/>
            <a:ext cx="11531137" cy="1696027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66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PARTICIPACIONES </a:t>
            </a:r>
            <a:r>
              <a:rPr lang="en" sz="60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Insaforp</a:t>
            </a:r>
            <a:r>
              <a:rPr lang="en" sz="66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 </a:t>
            </a:r>
            <a:br>
              <a:rPr lang="en" sz="60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</a:br>
            <a:r>
              <a:rPr lang="es-SV" sz="4800" b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  <a:t>Metas - Ejecución</a:t>
            </a:r>
            <a:endParaRPr lang="es-SV" sz="6000" b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Light" pitchFamily="2" charset="0"/>
            </a:endParaRPr>
          </a:p>
        </p:txBody>
      </p:sp>
      <p:grpSp>
        <p:nvGrpSpPr>
          <p:cNvPr id="4" name="Grupo 3">
            <a:extLst>
              <a:ext uri="{FF2B5EF4-FFF2-40B4-BE49-F238E27FC236}">
                <a16:creationId xmlns:a16="http://schemas.microsoft.com/office/drawing/2014/main" id="{0355AFB1-355A-4553-B05D-C084342434F5}"/>
              </a:ext>
            </a:extLst>
          </p:cNvPr>
          <p:cNvGrpSpPr/>
          <p:nvPr/>
        </p:nvGrpSpPr>
        <p:grpSpPr>
          <a:xfrm>
            <a:off x="1062125" y="3583411"/>
            <a:ext cx="2289409" cy="1231456"/>
            <a:chOff x="989735" y="2614055"/>
            <a:chExt cx="2289409" cy="1231456"/>
          </a:xfrm>
        </p:grpSpPr>
        <p:sp>
          <p:nvSpPr>
            <p:cNvPr id="28" name="TextBox 15">
              <a:extLst>
                <a:ext uri="{FF2B5EF4-FFF2-40B4-BE49-F238E27FC236}">
                  <a16:creationId xmlns:a16="http://schemas.microsoft.com/office/drawing/2014/main" id="{254ECDED-7727-4C83-A5E5-4AE6F87953EC}"/>
                </a:ext>
              </a:extLst>
            </p:cNvPr>
            <p:cNvSpPr txBox="1"/>
            <p:nvPr/>
          </p:nvSpPr>
          <p:spPr>
            <a:xfrm>
              <a:off x="989735" y="2614055"/>
              <a:ext cx="2289409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en-US" sz="20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ato Light" panose="020F0502020204030203" pitchFamily="34" charset="0"/>
                  <a:cs typeface="Poppins" pitchFamily="2" charset="77"/>
                </a:rPr>
                <a:t>META TOTAL 2021</a:t>
              </a:r>
            </a:p>
          </p:txBody>
        </p:sp>
        <p:sp>
          <p:nvSpPr>
            <p:cNvPr id="29" name="TextBox 16">
              <a:extLst>
                <a:ext uri="{FF2B5EF4-FFF2-40B4-BE49-F238E27FC236}">
                  <a16:creationId xmlns:a16="http://schemas.microsoft.com/office/drawing/2014/main" id="{FB468F88-20CE-4606-B218-44468097633A}"/>
                </a:ext>
              </a:extLst>
            </p:cNvPr>
            <p:cNvSpPr txBox="1"/>
            <p:nvPr/>
          </p:nvSpPr>
          <p:spPr>
            <a:xfrm>
              <a:off x="1020803" y="3014514"/>
              <a:ext cx="2191626" cy="830997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48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Josefin Sans SemiBold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250,715</a:t>
              </a:r>
            </a:p>
          </p:txBody>
        </p:sp>
      </p:grpSp>
      <p:grpSp>
        <p:nvGrpSpPr>
          <p:cNvPr id="5" name="Grupo 4">
            <a:extLst>
              <a:ext uri="{FF2B5EF4-FFF2-40B4-BE49-F238E27FC236}">
                <a16:creationId xmlns:a16="http://schemas.microsoft.com/office/drawing/2014/main" id="{FAB6F8A7-B1AC-4267-968F-1F276539424C}"/>
              </a:ext>
            </a:extLst>
          </p:cNvPr>
          <p:cNvGrpSpPr/>
          <p:nvPr/>
        </p:nvGrpSpPr>
        <p:grpSpPr>
          <a:xfrm>
            <a:off x="1093193" y="4907291"/>
            <a:ext cx="4432640" cy="1264588"/>
            <a:chOff x="534805" y="3902025"/>
            <a:chExt cx="4432640" cy="1264588"/>
          </a:xfrm>
        </p:grpSpPr>
        <p:sp>
          <p:nvSpPr>
            <p:cNvPr id="65" name="TextBox 15">
              <a:extLst>
                <a:ext uri="{FF2B5EF4-FFF2-40B4-BE49-F238E27FC236}">
                  <a16:creationId xmlns:a16="http://schemas.microsoft.com/office/drawing/2014/main" id="{89C2D811-DBA6-4490-B9E7-C61AA3CF33BD}"/>
                </a:ext>
              </a:extLst>
            </p:cNvPr>
            <p:cNvSpPr txBox="1"/>
            <p:nvPr/>
          </p:nvSpPr>
          <p:spPr>
            <a:xfrm>
              <a:off x="672688" y="3902025"/>
              <a:ext cx="4294757" cy="400110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>
                <a:defRPr/>
              </a:pPr>
              <a:r>
                <a:rPr lang="en-US" sz="20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ato Light" panose="020F0502020204030203" pitchFamily="34" charset="0"/>
                  <a:cs typeface="Poppins" pitchFamily="2" charset="77"/>
                </a:rPr>
                <a:t>EJECUCIÓN TOTAL 2021</a:t>
              </a:r>
            </a:p>
          </p:txBody>
        </p:sp>
        <p:sp>
          <p:nvSpPr>
            <p:cNvPr id="66" name="TextBox 16">
              <a:extLst>
                <a:ext uri="{FF2B5EF4-FFF2-40B4-BE49-F238E27FC236}">
                  <a16:creationId xmlns:a16="http://schemas.microsoft.com/office/drawing/2014/main" id="{DCDFAB76-159D-46A2-9701-8F974DE28EA5}"/>
                </a:ext>
              </a:extLst>
            </p:cNvPr>
            <p:cNvSpPr txBox="1"/>
            <p:nvPr/>
          </p:nvSpPr>
          <p:spPr>
            <a:xfrm>
              <a:off x="534805" y="4335616"/>
              <a:ext cx="3672800" cy="830997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4800" b="1" i="0" u="none" strike="noStrike" kern="0" cap="none" spc="0" normalizeH="0" baseline="0" noProof="0">
                  <a:ln>
                    <a:noFill/>
                  </a:ln>
                  <a:solidFill>
                    <a:srgbClr val="DB362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Josefin Sans SemiBold" panose="020B0604020202020204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266,441 </a:t>
              </a:r>
              <a:r>
                <a:rPr kumimoji="0" lang="en-US" sz="2400" b="1" i="0" u="none" strike="noStrike" kern="0" cap="none" spc="0" normalizeH="0" baseline="0" noProof="0">
                  <a:ln>
                    <a:noFill/>
                  </a:ln>
                  <a:solidFill>
                    <a:srgbClr val="DB362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Josefin Sans SemiBold" panose="020B0604020202020204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(+6.3%)</a:t>
              </a:r>
              <a:endPara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DB362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anose="020B0604020202020204" pitchFamily="2" charset="0"/>
                <a:ea typeface="Lato Light" panose="020F0502020204030203" pitchFamily="34" charset="0"/>
                <a:cs typeface="Poppins" pitchFamily="2" charset="77"/>
                <a:sym typeface="Arial"/>
              </a:endParaRPr>
            </a:p>
          </p:txBody>
        </p:sp>
      </p:grpSp>
      <p:sp>
        <p:nvSpPr>
          <p:cNvPr id="68" name="TextBox 15">
            <a:extLst>
              <a:ext uri="{FF2B5EF4-FFF2-40B4-BE49-F238E27FC236}">
                <a16:creationId xmlns:a16="http://schemas.microsoft.com/office/drawing/2014/main" id="{34BB284C-BC91-4DA6-A288-8FD2C0435ED6}"/>
              </a:ext>
            </a:extLst>
          </p:cNvPr>
          <p:cNvSpPr txBox="1"/>
          <p:nvPr/>
        </p:nvSpPr>
        <p:spPr>
          <a:xfrm>
            <a:off x="1078535" y="7618692"/>
            <a:ext cx="2113079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TRABAJADORES</a:t>
            </a:r>
            <a:endParaRPr kumimoji="0" lang="en-US" sz="200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69" name="TextBox 16">
            <a:extLst>
              <a:ext uri="{FF2B5EF4-FFF2-40B4-BE49-F238E27FC236}">
                <a16:creationId xmlns:a16="http://schemas.microsoft.com/office/drawing/2014/main" id="{35283DC1-51D7-4905-8355-4F948ABD6A7E}"/>
              </a:ext>
            </a:extLst>
          </p:cNvPr>
          <p:cNvSpPr txBox="1"/>
          <p:nvPr/>
        </p:nvSpPr>
        <p:spPr>
          <a:xfrm>
            <a:off x="1093193" y="7911594"/>
            <a:ext cx="2414444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170,244</a:t>
            </a:r>
          </a:p>
        </p:txBody>
      </p:sp>
      <p:sp>
        <p:nvSpPr>
          <p:cNvPr id="71" name="TextBox 15">
            <a:extLst>
              <a:ext uri="{FF2B5EF4-FFF2-40B4-BE49-F238E27FC236}">
                <a16:creationId xmlns:a16="http://schemas.microsoft.com/office/drawing/2014/main" id="{1A8DB522-D920-4A5C-BBEE-74F82050B007}"/>
              </a:ext>
            </a:extLst>
          </p:cNvPr>
          <p:cNvSpPr txBox="1"/>
          <p:nvPr/>
        </p:nvSpPr>
        <p:spPr>
          <a:xfrm>
            <a:off x="1062125" y="8807134"/>
            <a:ext cx="3191899" cy="707886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JÓVENES Y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PERSONAS VULNERABLES</a:t>
            </a:r>
          </a:p>
        </p:txBody>
      </p:sp>
      <p:sp>
        <p:nvSpPr>
          <p:cNvPr id="72" name="TextBox 16">
            <a:extLst>
              <a:ext uri="{FF2B5EF4-FFF2-40B4-BE49-F238E27FC236}">
                <a16:creationId xmlns:a16="http://schemas.microsoft.com/office/drawing/2014/main" id="{8AF41463-8945-4BE8-AE1B-ABCAF91DCF1F}"/>
              </a:ext>
            </a:extLst>
          </p:cNvPr>
          <p:cNvSpPr txBox="1"/>
          <p:nvPr/>
        </p:nvSpPr>
        <p:spPr>
          <a:xfrm>
            <a:off x="1093193" y="9515020"/>
            <a:ext cx="2071401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0066B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96,197</a:t>
            </a:r>
          </a:p>
        </p:txBody>
      </p:sp>
      <p:pic>
        <p:nvPicPr>
          <p:cNvPr id="73" name="Imagen 72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0BFAF0B0-732C-43DE-AFE9-779BF46B5A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23074" y="1107341"/>
            <a:ext cx="1506211" cy="1506211"/>
          </a:xfrm>
          <a:prstGeom prst="rect">
            <a:avLst/>
          </a:prstGeom>
        </p:spPr>
      </p:pic>
      <p:sp>
        <p:nvSpPr>
          <p:cNvPr id="20" name="CuadroTexto 19">
            <a:extLst>
              <a:ext uri="{FF2B5EF4-FFF2-40B4-BE49-F238E27FC236}">
                <a16:creationId xmlns:a16="http://schemas.microsoft.com/office/drawing/2014/main" id="{2F319153-EB14-480E-B15C-27C152893E43}"/>
              </a:ext>
            </a:extLst>
          </p:cNvPr>
          <p:cNvSpPr txBox="1"/>
          <p:nvPr/>
        </p:nvSpPr>
        <p:spPr>
          <a:xfrm>
            <a:off x="1062125" y="6523896"/>
            <a:ext cx="429475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TIPOS DE </a:t>
            </a:r>
          </a:p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POBLACIÓN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21" name="CuadroTexto 20">
            <a:extLst>
              <a:ext uri="{FF2B5EF4-FFF2-40B4-BE49-F238E27FC236}">
                <a16:creationId xmlns:a16="http://schemas.microsoft.com/office/drawing/2014/main" id="{7E9FADC2-DEF8-4FC0-89F5-969FB0794E3A}"/>
              </a:ext>
            </a:extLst>
          </p:cNvPr>
          <p:cNvSpPr txBox="1"/>
          <p:nvPr/>
        </p:nvSpPr>
        <p:spPr>
          <a:xfrm>
            <a:off x="1093193" y="2958568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INSAFORP</a:t>
            </a:r>
            <a:endParaRPr lang="es-SV" sz="2800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137866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hart 94">
            <a:extLst>
              <a:ext uri="{FF2B5EF4-FFF2-40B4-BE49-F238E27FC236}">
                <a16:creationId xmlns:a16="http://schemas.microsoft.com/office/drawing/2014/main" id="{3AEA8C3E-7C2B-4EC8-9B64-402434DCA2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3028547"/>
              </p:ext>
            </p:extLst>
          </p:nvPr>
        </p:nvGraphicFramePr>
        <p:xfrm>
          <a:off x="1114424" y="-628650"/>
          <a:ext cx="22242771" cy="145161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Rectángulo 5">
            <a:extLst>
              <a:ext uri="{FF2B5EF4-FFF2-40B4-BE49-F238E27FC236}">
                <a16:creationId xmlns:a16="http://schemas.microsoft.com/office/drawing/2014/main" id="{5F6F65A8-89CD-4856-9A2A-A6290DD6C5F2}"/>
              </a:ext>
            </a:extLst>
          </p:cNvPr>
          <p:cNvSpPr/>
          <p:nvPr/>
        </p:nvSpPr>
        <p:spPr>
          <a:xfrm>
            <a:off x="4371976" y="1371600"/>
            <a:ext cx="18891250" cy="8631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SV"/>
          </a:p>
        </p:txBody>
      </p:sp>
      <p:grpSp>
        <p:nvGrpSpPr>
          <p:cNvPr id="31" name="Grupo 30">
            <a:extLst>
              <a:ext uri="{FF2B5EF4-FFF2-40B4-BE49-F238E27FC236}">
                <a16:creationId xmlns:a16="http://schemas.microsoft.com/office/drawing/2014/main" id="{BC3782D6-D6E8-465C-B48A-56D7810A4D6B}"/>
              </a:ext>
            </a:extLst>
          </p:cNvPr>
          <p:cNvGrpSpPr/>
          <p:nvPr/>
        </p:nvGrpSpPr>
        <p:grpSpPr>
          <a:xfrm>
            <a:off x="1165822" y="3500414"/>
            <a:ext cx="2363147" cy="1264146"/>
            <a:chOff x="1020803" y="2581365"/>
            <a:chExt cx="2363147" cy="1264146"/>
          </a:xfrm>
        </p:grpSpPr>
        <p:sp>
          <p:nvSpPr>
            <p:cNvPr id="32" name="TextBox 15">
              <a:extLst>
                <a:ext uri="{FF2B5EF4-FFF2-40B4-BE49-F238E27FC236}">
                  <a16:creationId xmlns:a16="http://schemas.microsoft.com/office/drawing/2014/main" id="{2CB9AE30-4422-4B5E-841E-4FDA7C333E47}"/>
                </a:ext>
              </a:extLst>
            </p:cNvPr>
            <p:cNvSpPr txBox="1"/>
            <p:nvPr/>
          </p:nvSpPr>
          <p:spPr>
            <a:xfrm>
              <a:off x="1025612" y="2581365"/>
              <a:ext cx="2358338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en-US" sz="20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ato Light" panose="020F0502020204030203" pitchFamily="34" charset="0"/>
                  <a:cs typeface="Poppins" pitchFamily="2" charset="77"/>
                </a:rPr>
                <a:t>META TOTAL 2021</a:t>
              </a:r>
            </a:p>
          </p:txBody>
        </p:sp>
        <p:sp>
          <p:nvSpPr>
            <p:cNvPr id="33" name="TextBox 16">
              <a:extLst>
                <a:ext uri="{FF2B5EF4-FFF2-40B4-BE49-F238E27FC236}">
                  <a16:creationId xmlns:a16="http://schemas.microsoft.com/office/drawing/2014/main" id="{176B4B68-D68F-4FE4-97E7-618EF547A858}"/>
                </a:ext>
              </a:extLst>
            </p:cNvPr>
            <p:cNvSpPr txBox="1"/>
            <p:nvPr/>
          </p:nvSpPr>
          <p:spPr>
            <a:xfrm>
              <a:off x="1020803" y="3014514"/>
              <a:ext cx="2363147" cy="830997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48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Josefin Sans SemiBold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$37.8 M</a:t>
              </a:r>
            </a:p>
          </p:txBody>
        </p:sp>
      </p:grpSp>
      <p:grpSp>
        <p:nvGrpSpPr>
          <p:cNvPr id="34" name="Grupo 33">
            <a:extLst>
              <a:ext uri="{FF2B5EF4-FFF2-40B4-BE49-F238E27FC236}">
                <a16:creationId xmlns:a16="http://schemas.microsoft.com/office/drawing/2014/main" id="{7D31CE7C-A035-4899-A65B-9482DF50BD35}"/>
              </a:ext>
            </a:extLst>
          </p:cNvPr>
          <p:cNvGrpSpPr/>
          <p:nvPr/>
        </p:nvGrpSpPr>
        <p:grpSpPr>
          <a:xfrm>
            <a:off x="1124204" y="4890465"/>
            <a:ext cx="3895558" cy="1231107"/>
            <a:chOff x="493187" y="3935506"/>
            <a:chExt cx="3895558" cy="1231107"/>
          </a:xfrm>
        </p:grpSpPr>
        <p:sp>
          <p:nvSpPr>
            <p:cNvPr id="35" name="TextBox 15">
              <a:extLst>
                <a:ext uri="{FF2B5EF4-FFF2-40B4-BE49-F238E27FC236}">
                  <a16:creationId xmlns:a16="http://schemas.microsoft.com/office/drawing/2014/main" id="{CC904CEE-D042-4ECA-A67A-76F9936026BD}"/>
                </a:ext>
              </a:extLst>
            </p:cNvPr>
            <p:cNvSpPr txBox="1"/>
            <p:nvPr/>
          </p:nvSpPr>
          <p:spPr>
            <a:xfrm>
              <a:off x="493187" y="3935506"/>
              <a:ext cx="3038011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>
                <a:defRPr/>
              </a:pPr>
              <a:r>
                <a:rPr lang="en-US" sz="20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ato Light" panose="020F0502020204030203" pitchFamily="34" charset="0"/>
                  <a:cs typeface="Poppins" pitchFamily="2" charset="77"/>
                </a:rPr>
                <a:t>EJECUCIÓN TOTAL 2021</a:t>
              </a:r>
            </a:p>
          </p:txBody>
        </p:sp>
        <p:sp>
          <p:nvSpPr>
            <p:cNvPr id="36" name="TextBox 16">
              <a:extLst>
                <a:ext uri="{FF2B5EF4-FFF2-40B4-BE49-F238E27FC236}">
                  <a16:creationId xmlns:a16="http://schemas.microsoft.com/office/drawing/2014/main" id="{9588F508-B582-45C7-9939-D79302D88C13}"/>
                </a:ext>
              </a:extLst>
            </p:cNvPr>
            <p:cNvSpPr txBox="1"/>
            <p:nvPr/>
          </p:nvSpPr>
          <p:spPr>
            <a:xfrm>
              <a:off x="534805" y="4335616"/>
              <a:ext cx="3853940" cy="830997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4800" b="1" i="0" u="none" strike="noStrike" kern="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Josefin Sans SemiBold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$31.3 M </a:t>
              </a:r>
              <a:r>
                <a:rPr kumimoji="0" lang="en-US" sz="3200" b="1" i="0" u="none" strike="noStrike" kern="0" cap="none" spc="0" normalizeH="0" baseline="0" noProof="0">
                  <a:ln>
                    <a:noFill/>
                  </a:ln>
                  <a:solidFill>
                    <a:srgbClr val="FF0000"/>
                  </a:solidFill>
                  <a:uLnTx/>
                  <a:uFillTx/>
                  <a:latin typeface="Josefin Sans SemiBold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(82.8%)</a:t>
              </a:r>
              <a:endPara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endParaRPr>
            </a:p>
          </p:txBody>
        </p:sp>
      </p:grpSp>
      <p:sp>
        <p:nvSpPr>
          <p:cNvPr id="37" name="TextBox 15">
            <a:extLst>
              <a:ext uri="{FF2B5EF4-FFF2-40B4-BE49-F238E27FC236}">
                <a16:creationId xmlns:a16="http://schemas.microsoft.com/office/drawing/2014/main" id="{88657B06-8016-41FB-A70B-4CE523F903E5}"/>
              </a:ext>
            </a:extLst>
          </p:cNvPr>
          <p:cNvSpPr txBox="1"/>
          <p:nvPr/>
        </p:nvSpPr>
        <p:spPr>
          <a:xfrm>
            <a:off x="1237155" y="7475577"/>
            <a:ext cx="2113079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TRABAJADORES</a:t>
            </a:r>
            <a:endParaRPr kumimoji="0" lang="en-US" sz="200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38" name="TextBox 16">
            <a:extLst>
              <a:ext uri="{FF2B5EF4-FFF2-40B4-BE49-F238E27FC236}">
                <a16:creationId xmlns:a16="http://schemas.microsoft.com/office/drawing/2014/main" id="{5C310FA4-0B67-4C5F-A46A-7992C500DDAD}"/>
              </a:ext>
            </a:extLst>
          </p:cNvPr>
          <p:cNvSpPr txBox="1"/>
          <p:nvPr/>
        </p:nvSpPr>
        <p:spPr>
          <a:xfrm>
            <a:off x="1165822" y="7861287"/>
            <a:ext cx="2276585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$13.4 M</a:t>
            </a:r>
          </a:p>
        </p:txBody>
      </p:sp>
      <p:sp>
        <p:nvSpPr>
          <p:cNvPr id="39" name="TextBox 15">
            <a:extLst>
              <a:ext uri="{FF2B5EF4-FFF2-40B4-BE49-F238E27FC236}">
                <a16:creationId xmlns:a16="http://schemas.microsoft.com/office/drawing/2014/main" id="{525EB4B6-ECA2-4E83-A9D8-3C6DE4975EDF}"/>
              </a:ext>
            </a:extLst>
          </p:cNvPr>
          <p:cNvSpPr txBox="1"/>
          <p:nvPr/>
        </p:nvSpPr>
        <p:spPr>
          <a:xfrm>
            <a:off x="1134754" y="8724051"/>
            <a:ext cx="3191899" cy="707886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JÓVENES Y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PERSONAS VULNERABLES</a:t>
            </a:r>
          </a:p>
        </p:txBody>
      </p:sp>
      <p:sp>
        <p:nvSpPr>
          <p:cNvPr id="40" name="TextBox 16">
            <a:extLst>
              <a:ext uri="{FF2B5EF4-FFF2-40B4-BE49-F238E27FC236}">
                <a16:creationId xmlns:a16="http://schemas.microsoft.com/office/drawing/2014/main" id="{CE408D74-9A54-43C6-BACD-4C10F209FE4B}"/>
              </a:ext>
            </a:extLst>
          </p:cNvPr>
          <p:cNvSpPr txBox="1"/>
          <p:nvPr/>
        </p:nvSpPr>
        <p:spPr>
          <a:xfrm>
            <a:off x="1165822" y="9464713"/>
            <a:ext cx="2255746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0066B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$17.9 M</a:t>
            </a:r>
          </a:p>
        </p:txBody>
      </p:sp>
      <p:sp>
        <p:nvSpPr>
          <p:cNvPr id="41" name="CuadroTexto 40">
            <a:extLst>
              <a:ext uri="{FF2B5EF4-FFF2-40B4-BE49-F238E27FC236}">
                <a16:creationId xmlns:a16="http://schemas.microsoft.com/office/drawing/2014/main" id="{25D4CA9F-41ED-493A-AA0D-A66AE4BD0C8C}"/>
              </a:ext>
            </a:extLst>
          </p:cNvPr>
          <p:cNvSpPr txBox="1"/>
          <p:nvPr/>
        </p:nvSpPr>
        <p:spPr>
          <a:xfrm>
            <a:off x="1134754" y="6473589"/>
            <a:ext cx="429475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TIPOS DE </a:t>
            </a:r>
          </a:p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POBLACIÓN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42" name="CuadroTexto 41">
            <a:extLst>
              <a:ext uri="{FF2B5EF4-FFF2-40B4-BE49-F238E27FC236}">
                <a16:creationId xmlns:a16="http://schemas.microsoft.com/office/drawing/2014/main" id="{5B400056-3B48-4805-8776-B85E4048074D}"/>
              </a:ext>
            </a:extLst>
          </p:cNvPr>
          <p:cNvSpPr txBox="1"/>
          <p:nvPr/>
        </p:nvSpPr>
        <p:spPr>
          <a:xfrm>
            <a:off x="1165822" y="2908261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INSAFORP</a:t>
            </a:r>
            <a:endParaRPr lang="es-SV" sz="2800" b="1">
              <a:solidFill>
                <a:schemeClr val="tx1"/>
              </a:solidFill>
            </a:endParaRPr>
          </a:p>
        </p:txBody>
      </p:sp>
      <p:pic>
        <p:nvPicPr>
          <p:cNvPr id="43" name="Imagen 42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03FC3B5C-A7FF-46A6-AFB8-6EA8218B5F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23074" y="1107341"/>
            <a:ext cx="1506211" cy="1506211"/>
          </a:xfrm>
          <a:prstGeom prst="rect">
            <a:avLst/>
          </a:prstGeom>
        </p:spPr>
      </p:pic>
      <p:sp>
        <p:nvSpPr>
          <p:cNvPr id="30" name="Google Shape;916;p66">
            <a:extLst>
              <a:ext uri="{FF2B5EF4-FFF2-40B4-BE49-F238E27FC236}">
                <a16:creationId xmlns:a16="http://schemas.microsoft.com/office/drawing/2014/main" id="{2FEE1845-2E67-4B60-ACB8-DEF1F2183283}"/>
              </a:ext>
            </a:extLst>
          </p:cNvPr>
          <p:cNvSpPr txBox="1">
            <a:spLocks/>
          </p:cNvSpPr>
          <p:nvPr/>
        </p:nvSpPr>
        <p:spPr>
          <a:xfrm>
            <a:off x="1353363" y="544726"/>
            <a:ext cx="9333687" cy="1696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SV" sz="66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INVERSIÓN </a:t>
            </a:r>
            <a:r>
              <a:rPr lang="es-SV" sz="6000" err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Insaforp</a:t>
            </a:r>
            <a:br>
              <a:rPr lang="es-SV" sz="60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</a:br>
            <a:r>
              <a:rPr lang="es-SV" sz="4800" b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  <a:t>Metas – Ejecución </a:t>
            </a:r>
            <a:r>
              <a:rPr lang="es-SV" sz="3600" b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  <a:t>(Millones USD)</a:t>
            </a:r>
            <a:endParaRPr lang="es-SV" sz="6000" b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Ligh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880534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57D99FFD-6069-455C-8ED8-8E22183C4C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84468" y="1185976"/>
            <a:ext cx="1843733" cy="1843733"/>
          </a:xfrm>
          <a:prstGeom prst="rect">
            <a:avLst/>
          </a:prstGeom>
        </p:spPr>
      </p:pic>
      <p:graphicFrame>
        <p:nvGraphicFramePr>
          <p:cNvPr id="7" name="Tabla 6">
            <a:extLst>
              <a:ext uri="{FF2B5EF4-FFF2-40B4-BE49-F238E27FC236}">
                <a16:creationId xmlns:a16="http://schemas.microsoft.com/office/drawing/2014/main" id="{7F0B404D-DFB0-4B52-A567-6331C632CE0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20847172"/>
              </p:ext>
            </p:extLst>
          </p:nvPr>
        </p:nvGraphicFramePr>
        <p:xfrm>
          <a:off x="2029748" y="4829338"/>
          <a:ext cx="19798542" cy="6914294"/>
        </p:xfrm>
        <a:graphic>
          <a:graphicData uri="http://schemas.openxmlformats.org/drawingml/2006/table">
            <a:tbl>
              <a:tblPr firstRow="1">
                <a:tableStyleId>{3B4B98B0-60AC-42C2-AFA5-B58CD77FA1E5}</a:tableStyleId>
              </a:tblPr>
              <a:tblGrid>
                <a:gridCol w="4914129">
                  <a:extLst>
                    <a:ext uri="{9D8B030D-6E8A-4147-A177-3AD203B41FA5}">
                      <a16:colId xmlns:a16="http://schemas.microsoft.com/office/drawing/2014/main" val="541534148"/>
                    </a:ext>
                  </a:extLst>
                </a:gridCol>
                <a:gridCol w="3380240">
                  <a:extLst>
                    <a:ext uri="{9D8B030D-6E8A-4147-A177-3AD203B41FA5}">
                      <a16:colId xmlns:a16="http://schemas.microsoft.com/office/drawing/2014/main" val="3138069100"/>
                    </a:ext>
                  </a:extLst>
                </a:gridCol>
                <a:gridCol w="3584755">
                  <a:extLst>
                    <a:ext uri="{9D8B030D-6E8A-4147-A177-3AD203B41FA5}">
                      <a16:colId xmlns:a16="http://schemas.microsoft.com/office/drawing/2014/main" val="2685482510"/>
                    </a:ext>
                  </a:extLst>
                </a:gridCol>
                <a:gridCol w="3959709">
                  <a:extLst>
                    <a:ext uri="{9D8B030D-6E8A-4147-A177-3AD203B41FA5}">
                      <a16:colId xmlns:a16="http://schemas.microsoft.com/office/drawing/2014/main" val="815920531"/>
                    </a:ext>
                  </a:extLst>
                </a:gridCol>
                <a:gridCol w="3959709">
                  <a:extLst>
                    <a:ext uri="{9D8B030D-6E8A-4147-A177-3AD203B41FA5}">
                      <a16:colId xmlns:a16="http://schemas.microsoft.com/office/drawing/2014/main" val="2895995725"/>
                    </a:ext>
                  </a:extLst>
                </a:gridCol>
              </a:tblGrid>
              <a:tr h="931795">
                <a:tc rowSpan="2">
                  <a:txBody>
                    <a:bodyPr/>
                    <a:lstStyle/>
                    <a:p>
                      <a:pPr algn="ctr" rtl="0"/>
                      <a:r>
                        <a:rPr lang="es-ES" sz="5400" b="1" i="0" u="none" strike="noStrike" cap="none" noProof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sym typeface="Staatliches"/>
                        </a:rPr>
                        <a:t>Tipo de </a:t>
                      </a:r>
                      <a:endParaRPr lang="es-ES" sz="5400" b="1" i="0" u="none" strike="noStrike" cap="none" noProof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Josefin Sans Light" pitchFamily="2" charset="0"/>
                        <a:sym typeface="Arial"/>
                      </a:endParaRPr>
                    </a:p>
                    <a:p>
                      <a:pPr algn="ctr" rtl="0"/>
                      <a:r>
                        <a:rPr lang="es-ES" sz="5400" b="1" i="0" u="none" strike="noStrike" cap="none" noProof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sym typeface="Staatliches"/>
                        </a:rPr>
                        <a:t>Población</a:t>
                      </a:r>
                      <a:endParaRPr lang="es-ES" sz="5400" b="1" i="0" u="none" strike="noStrike" cap="none" noProof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Josefin Sans Light" pitchFamily="2" charset="0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rtl="0"/>
                      <a:r>
                        <a:rPr lang="es-ES" sz="5400" b="1" i="0" u="none" strike="noStrike" cap="none" noProof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sym typeface="Staatliches"/>
                        </a:rPr>
                        <a:t>Participaciones</a:t>
                      </a:r>
                      <a:endParaRPr lang="es-ES" sz="5400" b="1" i="0" u="none" strike="noStrike" cap="none" noProof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Josefin Sans Light" pitchFamily="2" charset="0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rtl="0"/>
                      <a:endParaRPr lang="es-ES" noProof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5400" b="1" i="0" u="none" strike="noStrike" cap="none" noProof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sym typeface="Staatliches"/>
                        </a:rPr>
                        <a:t>Inversión </a:t>
                      </a:r>
                      <a:endParaRPr lang="es-ES" sz="5400" b="1" i="0" u="none" strike="noStrike" cap="none" noProof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Josefin Sans Light" pitchFamily="2" charset="0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rtl="0"/>
                      <a:endParaRPr lang="es-ES" noProof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6819483"/>
                  </a:ext>
                </a:extLst>
              </a:tr>
              <a:tr h="803269">
                <a:tc vMerge="1">
                  <a:txBody>
                    <a:bodyPr/>
                    <a:lstStyle/>
                    <a:p>
                      <a:pPr rtl="0"/>
                      <a:endParaRPr lang="es-ES" noProof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s-ES" sz="4000" b="1" i="0" u="none" strike="noStrike" cap="none" noProof="0"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sym typeface="Staatliches"/>
                        </a:rPr>
                        <a:t>Meta</a:t>
                      </a:r>
                      <a:endParaRPr lang="es-ES" sz="4000" b="1" i="0" u="none" strike="noStrike" cap="none" noProof="0">
                        <a:solidFill>
                          <a:schemeClr val="accent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Josefin Sans Light" pitchFamily="2" charset="0"/>
                        <a:ea typeface="+mn-ea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s-ES" sz="4000" b="1" i="0" u="none" strike="noStrike" cap="none" noProof="0"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sym typeface="Staatliches"/>
                        </a:rPr>
                        <a:t>Ejecución</a:t>
                      </a:r>
                      <a:endParaRPr lang="es-ES" sz="4000" b="1" i="0" u="none" strike="noStrike" cap="none" noProof="0">
                        <a:solidFill>
                          <a:schemeClr val="accent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Josefin Sans Light" pitchFamily="2" charset="0"/>
                        <a:ea typeface="+mn-ea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4000" b="1" i="0" u="none" strike="noStrike" cap="none" noProof="0"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sym typeface="Staatliches"/>
                        </a:rPr>
                        <a:t>Meta</a:t>
                      </a:r>
                      <a:endParaRPr lang="es-ES" sz="4000" b="1" i="0" u="none" strike="noStrike" cap="none" noProof="0">
                        <a:solidFill>
                          <a:schemeClr val="accent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Josefin Sans Light" pitchFamily="2" charset="0"/>
                        <a:ea typeface="+mn-ea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s-ES" sz="4000" b="1" i="0" u="none" strike="noStrike" cap="none" noProof="0"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sym typeface="Staatliches"/>
                        </a:rPr>
                        <a:t>Ejecución</a:t>
                      </a:r>
                      <a:endParaRPr lang="es-ES" sz="4000" b="1" i="0" u="none" strike="noStrike" cap="none" noProof="0">
                        <a:solidFill>
                          <a:schemeClr val="accent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Josefin Sans Light" pitchFamily="2" charset="0"/>
                        <a:ea typeface="+mn-ea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82834623"/>
                  </a:ext>
                </a:extLst>
              </a:tr>
              <a:tr h="1770224"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4000" b="1" i="0" u="none" strike="noStrike" cap="none" noProof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Trabajadores </a:t>
                      </a:r>
                    </a:p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4000" b="1" i="0" u="none" strike="noStrike" cap="none" noProof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de las Empresas</a:t>
                      </a:r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40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162,072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40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170,244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40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$17,877,891.21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40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$13,405,454.57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40316717"/>
                  </a:ext>
                </a:extLst>
              </a:tr>
              <a:tr h="2257778"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4000" b="1" i="0" u="none" strike="noStrike" cap="none" noProof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Jóvenes y </a:t>
                      </a:r>
                    </a:p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4000" b="1" i="0" u="none" strike="noStrike" cap="none" noProof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Población Vulnerable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40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88,643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40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96,197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40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$19,924,865.81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40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$17,884,670.17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146667950"/>
                  </a:ext>
                </a:extLst>
              </a:tr>
              <a:tr h="1148932"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4000" b="0" i="0" u="none" strike="noStrike" cap="none" noProof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SemiBold" pitchFamily="2" charset="0"/>
                          <a:ea typeface="+mn-ea"/>
                          <a:cs typeface="+mn-cs"/>
                          <a:sym typeface="Arial"/>
                        </a:rPr>
                        <a:t>TOTAL </a:t>
                      </a:r>
                    </a:p>
                  </a:txBody>
                  <a:tcPr anchor="ctr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4000" b="0" i="0" u="none" strike="noStrike" cap="none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SemiBold" pitchFamily="2" charset="0"/>
                          <a:ea typeface="+mn-ea"/>
                          <a:cs typeface="+mn-cs"/>
                          <a:sym typeface="Arial"/>
                        </a:rPr>
                        <a:t>250,715</a:t>
                      </a:r>
                    </a:p>
                  </a:txBody>
                  <a:tcPr marL="0" marR="0" marT="0" marB="0" anchor="ctr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4000" b="0" i="0" u="none" strike="noStrike" cap="none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SemiBold" pitchFamily="2" charset="0"/>
                          <a:ea typeface="+mn-ea"/>
                          <a:cs typeface="+mn-cs"/>
                          <a:sym typeface="Arial"/>
                        </a:rPr>
                        <a:t>266,441</a:t>
                      </a:r>
                    </a:p>
                  </a:txBody>
                  <a:tcPr marL="0" marR="0" marT="0" marB="0" anchor="ctr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4000" b="0" i="0" u="none" strike="noStrike" cap="none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SemiBold" pitchFamily="2" charset="0"/>
                          <a:ea typeface="+mn-ea"/>
                          <a:cs typeface="+mn-cs"/>
                          <a:sym typeface="Arial"/>
                        </a:rPr>
                        <a:t>$37,802,757.02</a:t>
                      </a:r>
                    </a:p>
                  </a:txBody>
                  <a:tcPr marL="0" marR="0" marT="0" marB="0" anchor="ctr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4000" b="0" i="0" u="none" strike="noStrike" cap="none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SemiBold" pitchFamily="2" charset="0"/>
                          <a:ea typeface="+mn-ea"/>
                          <a:cs typeface="+mn-cs"/>
                          <a:sym typeface="Arial"/>
                        </a:rPr>
                        <a:t>$31,290,124.74</a:t>
                      </a:r>
                    </a:p>
                  </a:txBody>
                  <a:tcPr marL="0" marR="0" marT="0" marB="0" anchor="ctr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7409784"/>
                  </a:ext>
                </a:extLst>
              </a:tr>
            </a:tbl>
          </a:graphicData>
        </a:graphic>
      </p:graphicFrame>
      <p:sp>
        <p:nvSpPr>
          <p:cNvPr id="8" name="Google Shape;916;p66">
            <a:extLst>
              <a:ext uri="{FF2B5EF4-FFF2-40B4-BE49-F238E27FC236}">
                <a16:creationId xmlns:a16="http://schemas.microsoft.com/office/drawing/2014/main" id="{63EB38A5-D9A2-4D4A-AD2D-FBEE1C003BB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29723" y="1972249"/>
            <a:ext cx="16662896" cy="1696027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66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Insaforp</a:t>
            </a:r>
            <a:br>
              <a:rPr lang="en" sz="66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</a:br>
            <a:r>
              <a:rPr lang="es-MX" sz="5400" b="0">
                <a:solidFill>
                  <a:srgbClr val="000000"/>
                </a:solidFill>
                <a:latin typeface="Josefin Sans Light" pitchFamily="2" charset="0"/>
                <a:sym typeface="Arial"/>
              </a:rPr>
              <a:t>Participaciones / Inversión por </a:t>
            </a:r>
            <a:r>
              <a:rPr lang="es-MX" sz="5400">
                <a:solidFill>
                  <a:srgbClr val="000000"/>
                </a:solidFill>
                <a:latin typeface="Josefin Sans SemiBold" pitchFamily="2" charset="0"/>
                <a:sym typeface="Arial"/>
              </a:rPr>
              <a:t>tipo de población </a:t>
            </a:r>
            <a:endParaRPr sz="6600">
              <a:solidFill>
                <a:srgbClr val="000000"/>
              </a:solidFill>
              <a:latin typeface="Josefin Sans SemiBold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197032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57D99FFD-6069-455C-8ED8-8E22183C4C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84468" y="1185976"/>
            <a:ext cx="1843733" cy="1843733"/>
          </a:xfrm>
          <a:prstGeom prst="rect">
            <a:avLst/>
          </a:prstGeom>
        </p:spPr>
      </p:pic>
      <p:grpSp>
        <p:nvGrpSpPr>
          <p:cNvPr id="11" name="Grupo 10">
            <a:extLst>
              <a:ext uri="{FF2B5EF4-FFF2-40B4-BE49-F238E27FC236}">
                <a16:creationId xmlns:a16="http://schemas.microsoft.com/office/drawing/2014/main" id="{45E575C9-B951-4A69-B48D-1C6DC3013503}"/>
              </a:ext>
            </a:extLst>
          </p:cNvPr>
          <p:cNvGrpSpPr/>
          <p:nvPr/>
        </p:nvGrpSpPr>
        <p:grpSpPr>
          <a:xfrm>
            <a:off x="853579" y="3911986"/>
            <a:ext cx="10792772" cy="8111765"/>
            <a:chOff x="4139184" y="3697181"/>
            <a:chExt cx="7478031" cy="4810938"/>
          </a:xfrm>
        </p:grpSpPr>
        <p:graphicFrame>
          <p:nvGraphicFramePr>
            <p:cNvPr id="12" name="Chart 90">
              <a:extLst>
                <a:ext uri="{FF2B5EF4-FFF2-40B4-BE49-F238E27FC236}">
                  <a16:creationId xmlns:a16="http://schemas.microsoft.com/office/drawing/2014/main" id="{9C7B963F-5395-47D5-A014-DE1AABC3E673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145931186"/>
                </p:ext>
              </p:extLst>
            </p:nvPr>
          </p:nvGraphicFramePr>
          <p:xfrm>
            <a:off x="4139184" y="3697181"/>
            <a:ext cx="7478031" cy="4810938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4"/>
            </a:graphicData>
          </a:graphic>
        </p:graphicFrame>
        <p:sp>
          <p:nvSpPr>
            <p:cNvPr id="16" name="Rectángulo 49">
              <a:extLst>
                <a:ext uri="{FF2B5EF4-FFF2-40B4-BE49-F238E27FC236}">
                  <a16:creationId xmlns:a16="http://schemas.microsoft.com/office/drawing/2014/main" id="{E6C1A2A9-A782-45AC-8029-0D67A823BCA8}"/>
                </a:ext>
              </a:extLst>
            </p:cNvPr>
            <p:cNvSpPr/>
            <p:nvPr/>
          </p:nvSpPr>
          <p:spPr>
            <a:xfrm>
              <a:off x="6460383" y="5458691"/>
              <a:ext cx="2835633" cy="34681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en-US" sz="3200" b="1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Light" pitchFamily="2" charset="0"/>
                </a:rPr>
                <a:t>PARTICIPACIONES</a:t>
              </a:r>
              <a:endParaRPr lang="es-SV" sz="32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endParaRPr>
            </a:p>
          </p:txBody>
        </p:sp>
      </p:grpSp>
      <p:sp>
        <p:nvSpPr>
          <p:cNvPr id="20" name="Google Shape;916;p66">
            <a:extLst>
              <a:ext uri="{FF2B5EF4-FFF2-40B4-BE49-F238E27FC236}">
                <a16:creationId xmlns:a16="http://schemas.microsoft.com/office/drawing/2014/main" id="{032FC84C-7937-4D65-A367-C1FE6C05B9F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49448" y="1452292"/>
            <a:ext cx="17295701" cy="1696027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66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Insaforp</a:t>
            </a:r>
            <a:br>
              <a:rPr lang="en" sz="66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</a:br>
            <a:r>
              <a:rPr lang="es-MX" sz="5400" b="0">
                <a:solidFill>
                  <a:srgbClr val="000000"/>
                </a:solidFill>
                <a:latin typeface="Josefin Sans Light" pitchFamily="2" charset="0"/>
                <a:sym typeface="Arial"/>
              </a:rPr>
              <a:t>Participaciones / Inversión por </a:t>
            </a:r>
            <a:r>
              <a:rPr lang="es-MX" sz="5400">
                <a:solidFill>
                  <a:srgbClr val="000000"/>
                </a:solidFill>
                <a:latin typeface="Josefin Sans SemiBold" pitchFamily="2" charset="0"/>
                <a:sym typeface="Arial"/>
              </a:rPr>
              <a:t>modalidad de ejecución </a:t>
            </a:r>
            <a:br>
              <a:rPr lang="es-MX" sz="5400" b="0">
                <a:solidFill>
                  <a:srgbClr val="000000"/>
                </a:solidFill>
                <a:latin typeface="Josefin Sans Light" pitchFamily="2" charset="0"/>
                <a:sym typeface="Arial"/>
              </a:rPr>
            </a:br>
            <a:endParaRPr sz="6600" b="0">
              <a:solidFill>
                <a:srgbClr val="000000"/>
              </a:solidFill>
              <a:latin typeface="Josefin Sans Light" pitchFamily="2" charset="0"/>
            </a:endParaRPr>
          </a:p>
        </p:txBody>
      </p:sp>
      <p:grpSp>
        <p:nvGrpSpPr>
          <p:cNvPr id="21" name="Grupo 20">
            <a:extLst>
              <a:ext uri="{FF2B5EF4-FFF2-40B4-BE49-F238E27FC236}">
                <a16:creationId xmlns:a16="http://schemas.microsoft.com/office/drawing/2014/main" id="{1391A394-7881-48D7-B64C-F292422F6B5D}"/>
              </a:ext>
            </a:extLst>
          </p:cNvPr>
          <p:cNvGrpSpPr/>
          <p:nvPr/>
        </p:nvGrpSpPr>
        <p:grpSpPr>
          <a:xfrm>
            <a:off x="11646351" y="3945149"/>
            <a:ext cx="10792772" cy="8111764"/>
            <a:chOff x="4139183" y="3715970"/>
            <a:chExt cx="7478031" cy="4810938"/>
          </a:xfrm>
        </p:grpSpPr>
        <p:graphicFrame>
          <p:nvGraphicFramePr>
            <p:cNvPr id="22" name="Chart 90">
              <a:extLst>
                <a:ext uri="{FF2B5EF4-FFF2-40B4-BE49-F238E27FC236}">
                  <a16:creationId xmlns:a16="http://schemas.microsoft.com/office/drawing/2014/main" id="{57948DD9-5C36-458B-83DD-355DEE9C6B22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1725126692"/>
                </p:ext>
              </p:extLst>
            </p:nvPr>
          </p:nvGraphicFramePr>
          <p:xfrm>
            <a:off x="4139183" y="3715970"/>
            <a:ext cx="7478031" cy="4810938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5"/>
            </a:graphicData>
          </a:graphic>
        </p:graphicFrame>
        <p:sp>
          <p:nvSpPr>
            <p:cNvPr id="23" name="Rectángulo 49">
              <a:extLst>
                <a:ext uri="{FF2B5EF4-FFF2-40B4-BE49-F238E27FC236}">
                  <a16:creationId xmlns:a16="http://schemas.microsoft.com/office/drawing/2014/main" id="{A79A1D7A-07D3-4CBE-BDC2-D91106D8902F}"/>
                </a:ext>
              </a:extLst>
            </p:cNvPr>
            <p:cNvSpPr/>
            <p:nvPr/>
          </p:nvSpPr>
          <p:spPr>
            <a:xfrm>
              <a:off x="6791910" y="5342642"/>
              <a:ext cx="2172577" cy="5658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US" sz="3200" b="1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Light" pitchFamily="2" charset="0"/>
                </a:rPr>
                <a:t>INVERSIÓN</a:t>
              </a:r>
            </a:p>
            <a:p>
              <a:pPr algn="ctr">
                <a:defRPr/>
              </a:pPr>
              <a:r>
                <a:rPr lang="en-US" sz="2400" b="1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Light" pitchFamily="2" charset="0"/>
                </a:rPr>
                <a:t>(</a:t>
              </a:r>
              <a:r>
                <a:rPr lang="en-US" sz="2400" b="1" err="1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Light" pitchFamily="2" charset="0"/>
                </a:rPr>
                <a:t>En</a:t>
              </a:r>
              <a:r>
                <a:rPr lang="en-US" sz="2400" b="1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Light" pitchFamily="2" charset="0"/>
                </a:rPr>
                <a:t> </a:t>
              </a:r>
              <a:r>
                <a:rPr lang="en-US" sz="2400" b="1" err="1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Light" pitchFamily="2" charset="0"/>
                </a:rPr>
                <a:t>millones</a:t>
              </a:r>
              <a:r>
                <a:rPr lang="en-US" sz="2400" b="1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Light" pitchFamily="2" charset="0"/>
                </a:rPr>
                <a:t>)</a:t>
              </a:r>
              <a:endParaRPr lang="es-SV" sz="2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4080715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a 3">
            <a:extLst>
              <a:ext uri="{FF2B5EF4-FFF2-40B4-BE49-F238E27FC236}">
                <a16:creationId xmlns:a16="http://schemas.microsoft.com/office/drawing/2014/main" id="{61FFED83-6C66-41EF-BA6D-E4C4F7DE589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63524242"/>
              </p:ext>
            </p:extLst>
          </p:nvPr>
        </p:nvGraphicFramePr>
        <p:xfrm>
          <a:off x="290287" y="4778169"/>
          <a:ext cx="23171115" cy="6883077"/>
        </p:xfrm>
        <a:graphic>
          <a:graphicData uri="http://schemas.openxmlformats.org/drawingml/2006/table">
            <a:tbl>
              <a:tblPr firstRow="1">
                <a:tableStyleId>{6E25E649-3F16-4E02-A733-19D2CDBF48F0}</a:tableStyleId>
              </a:tblPr>
              <a:tblGrid>
                <a:gridCol w="4138838">
                  <a:extLst>
                    <a:ext uri="{9D8B030D-6E8A-4147-A177-3AD203B41FA5}">
                      <a16:colId xmlns:a16="http://schemas.microsoft.com/office/drawing/2014/main" val="541534148"/>
                    </a:ext>
                  </a:extLst>
                </a:gridCol>
                <a:gridCol w="3171825">
                  <a:extLst>
                    <a:ext uri="{9D8B030D-6E8A-4147-A177-3AD203B41FA5}">
                      <a16:colId xmlns:a16="http://schemas.microsoft.com/office/drawing/2014/main" val="3138069100"/>
                    </a:ext>
                  </a:extLst>
                </a:gridCol>
                <a:gridCol w="3106375">
                  <a:extLst>
                    <a:ext uri="{9D8B030D-6E8A-4147-A177-3AD203B41FA5}">
                      <a16:colId xmlns:a16="http://schemas.microsoft.com/office/drawing/2014/main" val="2685482510"/>
                    </a:ext>
                  </a:extLst>
                </a:gridCol>
                <a:gridCol w="3280941">
                  <a:extLst>
                    <a:ext uri="{9D8B030D-6E8A-4147-A177-3AD203B41FA5}">
                      <a16:colId xmlns:a16="http://schemas.microsoft.com/office/drawing/2014/main" val="815920531"/>
                    </a:ext>
                  </a:extLst>
                </a:gridCol>
                <a:gridCol w="3211623">
                  <a:extLst>
                    <a:ext uri="{9D8B030D-6E8A-4147-A177-3AD203B41FA5}">
                      <a16:colId xmlns:a16="http://schemas.microsoft.com/office/drawing/2014/main" val="2895995725"/>
                    </a:ext>
                  </a:extLst>
                </a:gridCol>
                <a:gridCol w="2951355">
                  <a:extLst>
                    <a:ext uri="{9D8B030D-6E8A-4147-A177-3AD203B41FA5}">
                      <a16:colId xmlns:a16="http://schemas.microsoft.com/office/drawing/2014/main" val="2251467580"/>
                    </a:ext>
                  </a:extLst>
                </a:gridCol>
                <a:gridCol w="3310158">
                  <a:extLst>
                    <a:ext uri="{9D8B030D-6E8A-4147-A177-3AD203B41FA5}">
                      <a16:colId xmlns:a16="http://schemas.microsoft.com/office/drawing/2014/main" val="1122294357"/>
                    </a:ext>
                  </a:extLst>
                </a:gridCol>
              </a:tblGrid>
              <a:tr h="1491488">
                <a:tc rowSpan="2"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4400" b="1" i="0" u="none" strike="noStrike" cap="none" noProof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Modalidad </a:t>
                      </a:r>
                    </a:p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4400" b="1" i="0" u="none" strike="noStrike" cap="none" noProof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de Ejecución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4400" b="1" i="0" u="none" strike="noStrike" cap="none" noProof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Trabajadores de </a:t>
                      </a:r>
                    </a:p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4400" b="1" i="0" u="none" strike="noStrike" cap="none" noProof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las Empresas 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rtl="0"/>
                      <a:endParaRPr lang="es-ES" noProof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s-ES" sz="4400" b="1" i="0" u="none" strike="noStrike" cap="none" noProof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Jóvenes y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s-ES" sz="4400" b="1" i="0" u="none" strike="noStrike" cap="none" noProof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Población Vulnerable 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rtl="0"/>
                      <a:endParaRPr lang="es-ES" noProof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s-ES" sz="4400" b="1" i="0" u="none" strike="noStrike" cap="none" noProof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Total 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s-ES" noProof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E3E3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6819483"/>
                  </a:ext>
                </a:extLst>
              </a:tr>
              <a:tr h="831196">
                <a:tc vMerge="1">
                  <a:txBody>
                    <a:bodyPr/>
                    <a:lstStyle/>
                    <a:p>
                      <a:pPr rtl="0"/>
                      <a:endParaRPr lang="es-ES" noProof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3200" b="1" i="0" u="none" strike="noStrike" cap="none" noProof="0"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Participaciones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3200" b="1" i="0" u="none" strike="noStrike" cap="none" noProof="0"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Inversión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3200" b="1" i="0" u="none" strike="noStrike" cap="none" noProof="0"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Participaciones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3200" b="1" i="0" u="none" strike="noStrike" cap="none" noProof="0"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Inversión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3200" b="1" i="0" u="none" strike="noStrike" cap="none" noProof="0"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Participaciones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algn="ctr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3200" b="1" i="0" u="none" strike="noStrike" cap="none" noProof="0"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Inversión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2834623"/>
                  </a:ext>
                </a:extLst>
              </a:tr>
              <a:tr h="1303562">
                <a:tc>
                  <a:txBody>
                    <a:bodyPr/>
                    <a:lstStyle/>
                    <a:p>
                      <a:pPr marL="0" marR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4000" b="1" i="0" u="none" strike="noStrike" cap="none" noProof="0">
                          <a:solidFill>
                            <a:schemeClr val="bg2"/>
                          </a:solidFill>
                          <a:effectLst/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Herramientas tecnológicas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113,710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$9,898,381.12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11,848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$1,295,585.32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125,558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$11,193,966.44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40316717"/>
                  </a:ext>
                </a:extLst>
              </a:tr>
              <a:tr h="1142972">
                <a:tc>
                  <a:txBody>
                    <a:bodyPr/>
                    <a:lstStyle/>
                    <a:p>
                      <a:pPr marL="0" marR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4000" b="1" i="0" u="none" strike="noStrike" cap="none" noProof="0">
                          <a:solidFill>
                            <a:schemeClr val="bg2"/>
                          </a:solidFill>
                          <a:effectLst/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Presencial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49,907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$2,911,762.45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70,275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$15,386,885.85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120,182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$18,298,648.30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146667950"/>
                  </a:ext>
                </a:extLst>
              </a:tr>
              <a:tr h="1047721">
                <a:tc>
                  <a:txBody>
                    <a:bodyPr/>
                    <a:lstStyle/>
                    <a:p>
                      <a:pPr marL="0" marR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4000" b="1" i="0" u="none" strike="noStrike" cap="none" noProof="0">
                          <a:solidFill>
                            <a:schemeClr val="bg2"/>
                          </a:solidFill>
                          <a:effectLst/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Virtual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6,627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$595,311.00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14,074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$1,202,199.00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20,701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0" i="0" u="none" strike="noStrike" cap="none">
                          <a:solidFill>
                            <a:srgbClr val="000000"/>
                          </a:solidFill>
                          <a:latin typeface="Josefin Sans Light" pitchFamily="2" charset="0"/>
                          <a:ea typeface="+mn-ea"/>
                          <a:cs typeface="+mn-cs"/>
                          <a:sym typeface="Arial"/>
                        </a:rPr>
                        <a:t>$1,797,510.00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302610045"/>
                  </a:ext>
                </a:extLst>
              </a:tr>
              <a:tr h="1059060"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3600" b="1" i="0" u="none" strike="noStrike" cap="none" noProof="0">
                          <a:solidFill>
                            <a:srgbClr val="000000"/>
                          </a:solidFill>
                          <a:latin typeface="Josefin Sans SemiBold" pitchFamily="2" charset="0"/>
                          <a:ea typeface="+mn-ea"/>
                          <a:cs typeface="+mn-cs"/>
                          <a:sym typeface="Arial"/>
                        </a:rPr>
                        <a:t>TOTAL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600" b="1" i="0" u="none" strike="noStrike" cap="none">
                          <a:solidFill>
                            <a:srgbClr val="000000"/>
                          </a:solidFill>
                          <a:latin typeface="Josefin Sans SemiBold" pitchFamily="2" charset="0"/>
                          <a:ea typeface="+mn-ea"/>
                          <a:cs typeface="+mn-cs"/>
                          <a:sym typeface="Arial"/>
                        </a:rPr>
                        <a:t>170,244</a:t>
                      </a:r>
                      <a:endParaRPr lang="es-SV" sz="3600" b="1" i="0" u="none" strike="noStrike" cap="none">
                        <a:solidFill>
                          <a:srgbClr val="000000"/>
                        </a:solidFill>
                        <a:latin typeface="Josefin Sans SemiBold" pitchFamily="2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600" b="1" i="0" u="none" strike="noStrike" cap="none">
                          <a:solidFill>
                            <a:srgbClr val="000000"/>
                          </a:solidFill>
                          <a:latin typeface="Josefin Sans SemiBold" pitchFamily="2" charset="0"/>
                          <a:ea typeface="+mn-ea"/>
                          <a:cs typeface="+mn-cs"/>
                          <a:sym typeface="Arial"/>
                        </a:rPr>
                        <a:t>$13,405,454.57</a:t>
                      </a:r>
                      <a:endParaRPr lang="es-SV" sz="3600" b="1" i="0" u="none" strike="noStrike" cap="none">
                        <a:solidFill>
                          <a:srgbClr val="000000"/>
                        </a:solidFill>
                        <a:latin typeface="Josefin Sans SemiBold" pitchFamily="2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600" b="1" i="0" u="none" strike="noStrike" cap="none">
                          <a:solidFill>
                            <a:srgbClr val="000000"/>
                          </a:solidFill>
                          <a:latin typeface="Josefin Sans SemiBold" pitchFamily="2" charset="0"/>
                          <a:ea typeface="+mn-ea"/>
                          <a:cs typeface="+mn-cs"/>
                          <a:sym typeface="Arial"/>
                        </a:rPr>
                        <a:t>96,197</a:t>
                      </a:r>
                      <a:endParaRPr lang="es-SV" sz="3600" b="1" i="0" u="none" strike="noStrike" cap="none">
                        <a:solidFill>
                          <a:srgbClr val="000000"/>
                        </a:solidFill>
                        <a:latin typeface="Josefin Sans SemiBold" pitchFamily="2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600" b="1" i="0" u="none" strike="noStrike" cap="none">
                          <a:solidFill>
                            <a:srgbClr val="000000"/>
                          </a:solidFill>
                          <a:latin typeface="Josefin Sans SemiBold" pitchFamily="2" charset="0"/>
                          <a:ea typeface="+mn-ea"/>
                          <a:cs typeface="+mn-cs"/>
                          <a:sym typeface="Arial"/>
                        </a:rPr>
                        <a:t>$17,884,670.17</a:t>
                      </a:r>
                      <a:endParaRPr lang="es-SV" sz="3600" b="1" i="0" u="none" strike="noStrike" cap="none">
                        <a:solidFill>
                          <a:srgbClr val="000000"/>
                        </a:solidFill>
                        <a:latin typeface="Josefin Sans SemiBold" pitchFamily="2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600" b="1" i="0" u="none" strike="noStrike" cap="none">
                          <a:solidFill>
                            <a:srgbClr val="000000"/>
                          </a:solidFill>
                          <a:latin typeface="Josefin Sans SemiBold" pitchFamily="2" charset="0"/>
                          <a:ea typeface="+mn-ea"/>
                          <a:cs typeface="+mn-cs"/>
                          <a:sym typeface="Arial"/>
                        </a:rPr>
                        <a:t>266,441</a:t>
                      </a:r>
                      <a:endParaRPr lang="es-SV" sz="3600" b="1" i="0" u="none" strike="noStrike" cap="none">
                        <a:solidFill>
                          <a:srgbClr val="000000"/>
                        </a:solidFill>
                        <a:latin typeface="Josefin Sans SemiBold" pitchFamily="2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600" b="1" i="0" u="none" strike="noStrike" cap="none">
                          <a:solidFill>
                            <a:srgbClr val="000000"/>
                          </a:solidFill>
                          <a:latin typeface="Josefin Sans SemiBold" pitchFamily="2" charset="0"/>
                          <a:ea typeface="+mn-ea"/>
                          <a:cs typeface="+mn-cs"/>
                          <a:sym typeface="Arial"/>
                        </a:rPr>
                        <a:t>$31,290,124.74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87409784"/>
                  </a:ext>
                </a:extLst>
              </a:tr>
            </a:tbl>
          </a:graphicData>
        </a:graphic>
      </p:graphicFrame>
      <p:pic>
        <p:nvPicPr>
          <p:cNvPr id="6" name="Imagen 5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57D99FFD-6069-455C-8ED8-8E22183C4C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84468" y="1185976"/>
            <a:ext cx="1843733" cy="1843733"/>
          </a:xfrm>
          <a:prstGeom prst="rect">
            <a:avLst/>
          </a:prstGeom>
        </p:spPr>
      </p:pic>
      <p:sp>
        <p:nvSpPr>
          <p:cNvPr id="8" name="Google Shape;916;p66">
            <a:extLst>
              <a:ext uri="{FF2B5EF4-FFF2-40B4-BE49-F238E27FC236}">
                <a16:creationId xmlns:a16="http://schemas.microsoft.com/office/drawing/2014/main" id="{0C0E0537-58CE-4BEB-AC37-5BCB472053D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49449" y="1576805"/>
            <a:ext cx="22577424" cy="1696027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66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Insaforp</a:t>
            </a:r>
            <a:br>
              <a:rPr lang="en" sz="66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</a:br>
            <a:r>
              <a:rPr lang="es-MX" sz="5400" b="0">
                <a:solidFill>
                  <a:srgbClr val="000000"/>
                </a:solidFill>
                <a:latin typeface="Josefin Sans Light" pitchFamily="2" charset="0"/>
                <a:sym typeface="Arial"/>
              </a:rPr>
              <a:t>Participaciones / Inversión por </a:t>
            </a:r>
            <a:r>
              <a:rPr lang="es-MX" sz="5400">
                <a:solidFill>
                  <a:srgbClr val="000000"/>
                </a:solidFill>
                <a:latin typeface="Josefin Sans SemiBold" pitchFamily="2" charset="0"/>
                <a:sym typeface="Arial"/>
              </a:rPr>
              <a:t>tipo de población </a:t>
            </a:r>
            <a:br>
              <a:rPr lang="es-MX" sz="5400">
                <a:solidFill>
                  <a:srgbClr val="000000"/>
                </a:solidFill>
                <a:latin typeface="Josefin Sans Light" pitchFamily="2" charset="0"/>
                <a:sym typeface="Arial"/>
              </a:rPr>
            </a:br>
            <a:r>
              <a:rPr lang="es-MX" sz="5400" b="0">
                <a:solidFill>
                  <a:srgbClr val="000000"/>
                </a:solidFill>
                <a:latin typeface="Josefin Sans Light" pitchFamily="2" charset="0"/>
                <a:sym typeface="Arial"/>
              </a:rPr>
              <a:t>y </a:t>
            </a:r>
            <a:r>
              <a:rPr lang="es-MX" sz="5400">
                <a:solidFill>
                  <a:srgbClr val="000000"/>
                </a:solidFill>
                <a:latin typeface="Josefin Sans SemiBold" pitchFamily="2" charset="0"/>
                <a:sym typeface="Arial"/>
              </a:rPr>
              <a:t>modalidad de ejecución </a:t>
            </a:r>
            <a:endParaRPr sz="6600">
              <a:solidFill>
                <a:srgbClr val="000000"/>
              </a:solidFill>
              <a:latin typeface="Josefin Sans SemiBold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855865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n 10" descr="Mapa&#10;&#10;Descripción generada automáticamente">
            <a:extLst>
              <a:ext uri="{FF2B5EF4-FFF2-40B4-BE49-F238E27FC236}">
                <a16:creationId xmlns:a16="http://schemas.microsoft.com/office/drawing/2014/main" id="{D034FBBD-AECD-4B9A-A6D6-6F21510615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7687" y="3786417"/>
            <a:ext cx="14402666" cy="862594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000000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13" name="TextBox 214">
            <a:extLst>
              <a:ext uri="{FF2B5EF4-FFF2-40B4-BE49-F238E27FC236}">
                <a16:creationId xmlns:a16="http://schemas.microsoft.com/office/drawing/2014/main" id="{93CB91E7-9D21-4F7E-A2AC-76F4A316C61E}"/>
              </a:ext>
            </a:extLst>
          </p:cNvPr>
          <p:cNvSpPr txBox="1"/>
          <p:nvPr/>
        </p:nvSpPr>
        <p:spPr>
          <a:xfrm>
            <a:off x="17602200" y="4803118"/>
            <a:ext cx="5403491" cy="2568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13800" b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Darker Grotesque Medium"/>
              </a:rPr>
              <a:t>14</a:t>
            </a:r>
          </a:p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kumimoji="0" lang="es-MX" sz="6000" b="0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Light" pitchFamily="2" charset="0"/>
                <a:sym typeface="Darker Grotesque Medium"/>
              </a:rPr>
              <a:t>Departamentos</a:t>
            </a:r>
            <a:r>
              <a:rPr kumimoji="0" lang="es-MX" sz="6000" b="0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Darker Grotesque Medium"/>
                <a:cs typeface="Arial"/>
                <a:sym typeface="Darker Grotesque Medium"/>
              </a:rPr>
              <a:t> </a:t>
            </a:r>
          </a:p>
        </p:txBody>
      </p:sp>
      <p:sp>
        <p:nvSpPr>
          <p:cNvPr id="14" name="TextBox 214">
            <a:extLst>
              <a:ext uri="{FF2B5EF4-FFF2-40B4-BE49-F238E27FC236}">
                <a16:creationId xmlns:a16="http://schemas.microsoft.com/office/drawing/2014/main" id="{463A67A3-A44D-4A54-A169-0AD2A8FA6E2A}"/>
              </a:ext>
            </a:extLst>
          </p:cNvPr>
          <p:cNvSpPr txBox="1"/>
          <p:nvPr/>
        </p:nvSpPr>
        <p:spPr>
          <a:xfrm>
            <a:off x="17859442" y="8099389"/>
            <a:ext cx="4889006" cy="331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MX" sz="138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Darker Grotesque Medium"/>
              </a:rPr>
              <a:t>225</a:t>
            </a:r>
          </a:p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60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Darker Grotesque Medium"/>
              </a:rPr>
              <a:t>Municipios atendidos </a:t>
            </a:r>
          </a:p>
        </p:txBody>
      </p:sp>
      <p:sp>
        <p:nvSpPr>
          <p:cNvPr id="8" name="Google Shape;916;p66">
            <a:extLst>
              <a:ext uri="{FF2B5EF4-FFF2-40B4-BE49-F238E27FC236}">
                <a16:creationId xmlns:a16="http://schemas.microsoft.com/office/drawing/2014/main" id="{3304887F-D82C-47ED-97CF-21FFE7C794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4363" y="1523883"/>
            <a:ext cx="22577424" cy="1696027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66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</a:t>
            </a:r>
            <a:r>
              <a:rPr lang="en" sz="66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 Insaforp</a:t>
            </a:r>
            <a:br>
              <a:rPr lang="en" sz="66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</a:br>
            <a:r>
              <a:rPr lang="es-MX" sz="54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  <a:t>C</a:t>
            </a:r>
            <a:r>
              <a:rPr lang="es-MX" sz="5400" b="0">
                <a:solidFill>
                  <a:srgbClr val="000000"/>
                </a:solidFill>
                <a:latin typeface="Josefin Sans Light" pitchFamily="2" charset="0"/>
                <a:sym typeface="Arial"/>
              </a:rPr>
              <a:t>obertura geográfica - departamentos / municipios atendidos en 2021</a:t>
            </a:r>
            <a:endParaRPr sz="6600">
              <a:solidFill>
                <a:srgbClr val="000000"/>
              </a:solidFill>
              <a:latin typeface="Josefin Sans Light" pitchFamily="2" charset="0"/>
            </a:endParaRPr>
          </a:p>
        </p:txBody>
      </p:sp>
      <p:pic>
        <p:nvPicPr>
          <p:cNvPr id="9" name="Imagen 8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9CA6D921-2B79-410B-864E-7B70CF1A18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84468" y="1185976"/>
            <a:ext cx="1843733" cy="1843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68548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n 8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9CA6D921-2B79-410B-864E-7B70CF1A18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6159" y="3058992"/>
            <a:ext cx="6647678" cy="6647678"/>
          </a:xfrm>
          <a:prstGeom prst="rect">
            <a:avLst/>
          </a:prstGeom>
        </p:spPr>
      </p:pic>
      <p:grpSp>
        <p:nvGrpSpPr>
          <p:cNvPr id="10" name="Google Shape;9803;p83">
            <a:extLst>
              <a:ext uri="{FF2B5EF4-FFF2-40B4-BE49-F238E27FC236}">
                <a16:creationId xmlns:a16="http://schemas.microsoft.com/office/drawing/2014/main" id="{747E024B-ABFC-4B90-9F13-C1C3FAC9E3E7}"/>
              </a:ext>
            </a:extLst>
          </p:cNvPr>
          <p:cNvGrpSpPr/>
          <p:nvPr/>
        </p:nvGrpSpPr>
        <p:grpSpPr>
          <a:xfrm>
            <a:off x="17173599" y="7932190"/>
            <a:ext cx="2007226" cy="2575083"/>
            <a:chOff x="6974158" y="2789537"/>
            <a:chExt cx="255247" cy="327458"/>
          </a:xfrm>
          <a:solidFill>
            <a:schemeClr val="tx1"/>
          </a:solidFill>
        </p:grpSpPr>
        <p:sp>
          <p:nvSpPr>
            <p:cNvPr id="12" name="Google Shape;9804;p83">
              <a:extLst>
                <a:ext uri="{FF2B5EF4-FFF2-40B4-BE49-F238E27FC236}">
                  <a16:creationId xmlns:a16="http://schemas.microsoft.com/office/drawing/2014/main" id="{5C4DB23E-FDBA-4845-8717-380000D09447}"/>
                </a:ext>
              </a:extLst>
            </p:cNvPr>
            <p:cNvSpPr/>
            <p:nvPr/>
          </p:nvSpPr>
          <p:spPr>
            <a:xfrm>
              <a:off x="7066407" y="2897282"/>
              <a:ext cx="9876" cy="14798"/>
            </a:xfrm>
            <a:custGeom>
              <a:avLst/>
              <a:gdLst/>
              <a:ahLst/>
              <a:cxnLst/>
              <a:rect l="l" t="t" r="r" b="b"/>
              <a:pathLst>
                <a:path w="311" h="466" extrusionOk="0">
                  <a:moveTo>
                    <a:pt x="144" y="1"/>
                  </a:moveTo>
                  <a:cubicBezTo>
                    <a:pt x="60" y="1"/>
                    <a:pt x="1" y="84"/>
                    <a:pt x="1" y="155"/>
                  </a:cubicBezTo>
                  <a:lnTo>
                    <a:pt x="1" y="322"/>
                  </a:lnTo>
                  <a:cubicBezTo>
                    <a:pt x="1" y="405"/>
                    <a:pt x="72" y="465"/>
                    <a:pt x="144" y="465"/>
                  </a:cubicBezTo>
                  <a:cubicBezTo>
                    <a:pt x="227" y="465"/>
                    <a:pt x="299" y="394"/>
                    <a:pt x="299" y="322"/>
                  </a:cubicBezTo>
                  <a:lnTo>
                    <a:pt x="299" y="155"/>
                  </a:lnTo>
                  <a:cubicBezTo>
                    <a:pt x="310" y="60"/>
                    <a:pt x="239" y="1"/>
                    <a:pt x="144" y="1"/>
                  </a:cubicBezTo>
                  <a:close/>
                </a:path>
              </a:pathLst>
            </a:custGeom>
            <a:grpFill/>
            <a:ln>
              <a:solidFill>
                <a:srgbClr val="000000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9805;p83">
              <a:extLst>
                <a:ext uri="{FF2B5EF4-FFF2-40B4-BE49-F238E27FC236}">
                  <a16:creationId xmlns:a16="http://schemas.microsoft.com/office/drawing/2014/main" id="{10D02411-07F6-4BD8-9411-7CB5842575A7}"/>
                </a:ext>
              </a:extLst>
            </p:cNvPr>
            <p:cNvSpPr/>
            <p:nvPr/>
          </p:nvSpPr>
          <p:spPr>
            <a:xfrm>
              <a:off x="7127662" y="2897282"/>
              <a:ext cx="9495" cy="14798"/>
            </a:xfrm>
            <a:custGeom>
              <a:avLst/>
              <a:gdLst/>
              <a:ahLst/>
              <a:cxnLst/>
              <a:rect l="l" t="t" r="r" b="b"/>
              <a:pathLst>
                <a:path w="299" h="466" extrusionOk="0">
                  <a:moveTo>
                    <a:pt x="155" y="1"/>
                  </a:moveTo>
                  <a:cubicBezTo>
                    <a:pt x="60" y="1"/>
                    <a:pt x="1" y="84"/>
                    <a:pt x="1" y="155"/>
                  </a:cubicBezTo>
                  <a:lnTo>
                    <a:pt x="1" y="322"/>
                  </a:lnTo>
                  <a:cubicBezTo>
                    <a:pt x="1" y="405"/>
                    <a:pt x="84" y="465"/>
                    <a:pt x="155" y="465"/>
                  </a:cubicBezTo>
                  <a:cubicBezTo>
                    <a:pt x="227" y="465"/>
                    <a:pt x="298" y="394"/>
                    <a:pt x="298" y="322"/>
                  </a:cubicBezTo>
                  <a:lnTo>
                    <a:pt x="298" y="155"/>
                  </a:lnTo>
                  <a:cubicBezTo>
                    <a:pt x="298" y="60"/>
                    <a:pt x="239" y="1"/>
                    <a:pt x="155" y="1"/>
                  </a:cubicBezTo>
                  <a:close/>
                </a:path>
              </a:pathLst>
            </a:custGeom>
            <a:grpFill/>
            <a:ln>
              <a:solidFill>
                <a:srgbClr val="000000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9806;p83">
              <a:extLst>
                <a:ext uri="{FF2B5EF4-FFF2-40B4-BE49-F238E27FC236}">
                  <a16:creationId xmlns:a16="http://schemas.microsoft.com/office/drawing/2014/main" id="{99D1DC0F-6FCE-466C-B4DD-CB9B3A9EE9F2}"/>
                </a:ext>
              </a:extLst>
            </p:cNvPr>
            <p:cNvSpPr/>
            <p:nvPr/>
          </p:nvSpPr>
          <p:spPr>
            <a:xfrm>
              <a:off x="7081935" y="2933292"/>
              <a:ext cx="40837" cy="14703"/>
            </a:xfrm>
            <a:custGeom>
              <a:avLst/>
              <a:gdLst/>
              <a:ahLst/>
              <a:cxnLst/>
              <a:rect l="l" t="t" r="r" b="b"/>
              <a:pathLst>
                <a:path w="1286" h="463" extrusionOk="0">
                  <a:moveTo>
                    <a:pt x="162" y="1"/>
                  </a:moveTo>
                  <a:cubicBezTo>
                    <a:pt x="125" y="1"/>
                    <a:pt x="89" y="16"/>
                    <a:pt x="60" y="45"/>
                  </a:cubicBezTo>
                  <a:cubicBezTo>
                    <a:pt x="0" y="105"/>
                    <a:pt x="0" y="200"/>
                    <a:pt x="60" y="260"/>
                  </a:cubicBezTo>
                  <a:cubicBezTo>
                    <a:pt x="191" y="391"/>
                    <a:pt x="417" y="462"/>
                    <a:pt x="655" y="462"/>
                  </a:cubicBezTo>
                  <a:cubicBezTo>
                    <a:pt x="893" y="462"/>
                    <a:pt x="1119" y="391"/>
                    <a:pt x="1250" y="260"/>
                  </a:cubicBezTo>
                  <a:cubicBezTo>
                    <a:pt x="1286" y="200"/>
                    <a:pt x="1286" y="105"/>
                    <a:pt x="1226" y="45"/>
                  </a:cubicBezTo>
                  <a:cubicBezTo>
                    <a:pt x="1197" y="16"/>
                    <a:pt x="1158" y="1"/>
                    <a:pt x="1119" y="1"/>
                  </a:cubicBezTo>
                  <a:cubicBezTo>
                    <a:pt x="1081" y="1"/>
                    <a:pt x="1042" y="16"/>
                    <a:pt x="1012" y="45"/>
                  </a:cubicBezTo>
                  <a:cubicBezTo>
                    <a:pt x="953" y="105"/>
                    <a:pt x="822" y="164"/>
                    <a:pt x="643" y="164"/>
                  </a:cubicBezTo>
                  <a:cubicBezTo>
                    <a:pt x="464" y="164"/>
                    <a:pt x="310" y="105"/>
                    <a:pt x="274" y="45"/>
                  </a:cubicBezTo>
                  <a:cubicBezTo>
                    <a:pt x="238" y="16"/>
                    <a:pt x="199" y="1"/>
                    <a:pt x="162" y="1"/>
                  </a:cubicBezTo>
                  <a:close/>
                </a:path>
              </a:pathLst>
            </a:custGeom>
            <a:grpFill/>
            <a:ln>
              <a:solidFill>
                <a:srgbClr val="000000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9807;p83">
              <a:extLst>
                <a:ext uri="{FF2B5EF4-FFF2-40B4-BE49-F238E27FC236}">
                  <a16:creationId xmlns:a16="http://schemas.microsoft.com/office/drawing/2014/main" id="{119013A3-7B93-4C87-BBD8-ABFC8D5ACDA1}"/>
                </a:ext>
              </a:extLst>
            </p:cNvPr>
            <p:cNvSpPr/>
            <p:nvPr/>
          </p:nvSpPr>
          <p:spPr>
            <a:xfrm>
              <a:off x="6974158" y="2789537"/>
              <a:ext cx="255247" cy="327458"/>
            </a:xfrm>
            <a:custGeom>
              <a:avLst/>
              <a:gdLst/>
              <a:ahLst/>
              <a:cxnLst/>
              <a:rect l="l" t="t" r="r" b="b"/>
              <a:pathLst>
                <a:path w="8038" h="10312" extrusionOk="0">
                  <a:moveTo>
                    <a:pt x="6228" y="2167"/>
                  </a:moveTo>
                  <a:lnTo>
                    <a:pt x="6132" y="3239"/>
                  </a:lnTo>
                  <a:lnTo>
                    <a:pt x="6121" y="3239"/>
                  </a:lnTo>
                  <a:cubicBezTo>
                    <a:pt x="6025" y="3239"/>
                    <a:pt x="5942" y="3156"/>
                    <a:pt x="5942" y="3060"/>
                  </a:cubicBezTo>
                  <a:lnTo>
                    <a:pt x="5942" y="2227"/>
                  </a:lnTo>
                  <a:cubicBezTo>
                    <a:pt x="6049" y="2227"/>
                    <a:pt x="6132" y="2191"/>
                    <a:pt x="6228" y="2167"/>
                  </a:cubicBezTo>
                  <a:close/>
                  <a:moveTo>
                    <a:pt x="5787" y="322"/>
                  </a:moveTo>
                  <a:cubicBezTo>
                    <a:pt x="6240" y="322"/>
                    <a:pt x="6609" y="691"/>
                    <a:pt x="6609" y="1131"/>
                  </a:cubicBezTo>
                  <a:cubicBezTo>
                    <a:pt x="6609" y="1584"/>
                    <a:pt x="6240" y="1953"/>
                    <a:pt x="5787" y="1953"/>
                  </a:cubicBezTo>
                  <a:cubicBezTo>
                    <a:pt x="5490" y="1953"/>
                    <a:pt x="5228" y="1786"/>
                    <a:pt x="5073" y="1536"/>
                  </a:cubicBezTo>
                  <a:cubicBezTo>
                    <a:pt x="5048" y="1487"/>
                    <a:pt x="4996" y="1455"/>
                    <a:pt x="4942" y="1455"/>
                  </a:cubicBezTo>
                  <a:cubicBezTo>
                    <a:pt x="4918" y="1455"/>
                    <a:pt x="4893" y="1462"/>
                    <a:pt x="4870" y="1477"/>
                  </a:cubicBezTo>
                  <a:cubicBezTo>
                    <a:pt x="4799" y="1524"/>
                    <a:pt x="4763" y="1608"/>
                    <a:pt x="4811" y="1691"/>
                  </a:cubicBezTo>
                  <a:cubicBezTo>
                    <a:pt x="4823" y="1703"/>
                    <a:pt x="4823" y="1715"/>
                    <a:pt x="4835" y="1727"/>
                  </a:cubicBezTo>
                  <a:cubicBezTo>
                    <a:pt x="4775" y="1763"/>
                    <a:pt x="4716" y="1786"/>
                    <a:pt x="4656" y="1786"/>
                  </a:cubicBezTo>
                  <a:cubicBezTo>
                    <a:pt x="4477" y="1786"/>
                    <a:pt x="4335" y="1643"/>
                    <a:pt x="4335" y="1465"/>
                  </a:cubicBezTo>
                  <a:cubicBezTo>
                    <a:pt x="4335" y="1370"/>
                    <a:pt x="4263" y="1310"/>
                    <a:pt x="4180" y="1310"/>
                  </a:cubicBezTo>
                  <a:cubicBezTo>
                    <a:pt x="4108" y="1310"/>
                    <a:pt x="4037" y="1393"/>
                    <a:pt x="4037" y="1465"/>
                  </a:cubicBezTo>
                  <a:cubicBezTo>
                    <a:pt x="4037" y="1810"/>
                    <a:pt x="4323" y="2108"/>
                    <a:pt x="4680" y="2108"/>
                  </a:cubicBezTo>
                  <a:cubicBezTo>
                    <a:pt x="4811" y="2108"/>
                    <a:pt x="4942" y="2060"/>
                    <a:pt x="5061" y="1965"/>
                  </a:cubicBezTo>
                  <a:cubicBezTo>
                    <a:pt x="5228" y="2120"/>
                    <a:pt x="5442" y="2227"/>
                    <a:pt x="5668" y="2251"/>
                  </a:cubicBezTo>
                  <a:lnTo>
                    <a:pt x="5668" y="3072"/>
                  </a:lnTo>
                  <a:cubicBezTo>
                    <a:pt x="5668" y="3334"/>
                    <a:pt x="5882" y="3548"/>
                    <a:pt x="6144" y="3548"/>
                  </a:cubicBezTo>
                  <a:lnTo>
                    <a:pt x="6382" y="3548"/>
                  </a:lnTo>
                  <a:cubicBezTo>
                    <a:pt x="6454" y="3548"/>
                    <a:pt x="6513" y="3572"/>
                    <a:pt x="6573" y="3632"/>
                  </a:cubicBezTo>
                  <a:cubicBezTo>
                    <a:pt x="6621" y="3691"/>
                    <a:pt x="6656" y="3751"/>
                    <a:pt x="6633" y="3834"/>
                  </a:cubicBezTo>
                  <a:cubicBezTo>
                    <a:pt x="6621" y="3953"/>
                    <a:pt x="6502" y="4049"/>
                    <a:pt x="6371" y="4049"/>
                  </a:cubicBezTo>
                  <a:lnTo>
                    <a:pt x="6299" y="4049"/>
                  </a:lnTo>
                  <a:lnTo>
                    <a:pt x="6299" y="4037"/>
                  </a:lnTo>
                  <a:cubicBezTo>
                    <a:pt x="6299" y="3953"/>
                    <a:pt x="6216" y="3894"/>
                    <a:pt x="6144" y="3894"/>
                  </a:cubicBezTo>
                  <a:cubicBezTo>
                    <a:pt x="6061" y="3894"/>
                    <a:pt x="6001" y="3965"/>
                    <a:pt x="6001" y="4037"/>
                  </a:cubicBezTo>
                  <a:cubicBezTo>
                    <a:pt x="6001" y="5108"/>
                    <a:pt x="5120" y="5977"/>
                    <a:pt x="4049" y="5977"/>
                  </a:cubicBezTo>
                  <a:cubicBezTo>
                    <a:pt x="2953" y="5977"/>
                    <a:pt x="2084" y="5096"/>
                    <a:pt x="2084" y="4025"/>
                  </a:cubicBezTo>
                  <a:cubicBezTo>
                    <a:pt x="2084" y="3929"/>
                    <a:pt x="2013" y="3870"/>
                    <a:pt x="1941" y="3870"/>
                  </a:cubicBezTo>
                  <a:cubicBezTo>
                    <a:pt x="1858" y="3870"/>
                    <a:pt x="1787" y="3953"/>
                    <a:pt x="1787" y="4025"/>
                  </a:cubicBezTo>
                  <a:lnTo>
                    <a:pt x="1787" y="4037"/>
                  </a:lnTo>
                  <a:lnTo>
                    <a:pt x="1703" y="4037"/>
                  </a:lnTo>
                  <a:cubicBezTo>
                    <a:pt x="1620" y="4037"/>
                    <a:pt x="1560" y="4013"/>
                    <a:pt x="1501" y="3953"/>
                  </a:cubicBezTo>
                  <a:cubicBezTo>
                    <a:pt x="1465" y="3894"/>
                    <a:pt x="1429" y="3834"/>
                    <a:pt x="1441" y="3751"/>
                  </a:cubicBezTo>
                  <a:cubicBezTo>
                    <a:pt x="1465" y="3632"/>
                    <a:pt x="1584" y="3537"/>
                    <a:pt x="1715" y="3537"/>
                  </a:cubicBezTo>
                  <a:lnTo>
                    <a:pt x="1941" y="3537"/>
                  </a:lnTo>
                  <a:cubicBezTo>
                    <a:pt x="2203" y="3537"/>
                    <a:pt x="2418" y="3322"/>
                    <a:pt x="2418" y="3060"/>
                  </a:cubicBezTo>
                  <a:lnTo>
                    <a:pt x="2418" y="2358"/>
                  </a:lnTo>
                  <a:cubicBezTo>
                    <a:pt x="2418" y="2084"/>
                    <a:pt x="2632" y="1870"/>
                    <a:pt x="2906" y="1870"/>
                  </a:cubicBezTo>
                  <a:lnTo>
                    <a:pt x="3525" y="1870"/>
                  </a:lnTo>
                  <a:cubicBezTo>
                    <a:pt x="3620" y="1870"/>
                    <a:pt x="3680" y="1786"/>
                    <a:pt x="3680" y="1715"/>
                  </a:cubicBezTo>
                  <a:cubicBezTo>
                    <a:pt x="3680" y="1632"/>
                    <a:pt x="3608" y="1572"/>
                    <a:pt x="3525" y="1572"/>
                  </a:cubicBezTo>
                  <a:lnTo>
                    <a:pt x="2906" y="1572"/>
                  </a:lnTo>
                  <a:cubicBezTo>
                    <a:pt x="2477" y="1572"/>
                    <a:pt x="2120" y="1929"/>
                    <a:pt x="2120" y="2358"/>
                  </a:cubicBezTo>
                  <a:lnTo>
                    <a:pt x="2120" y="3060"/>
                  </a:lnTo>
                  <a:cubicBezTo>
                    <a:pt x="2120" y="3144"/>
                    <a:pt x="2037" y="3239"/>
                    <a:pt x="1941" y="3239"/>
                  </a:cubicBezTo>
                  <a:lnTo>
                    <a:pt x="1906" y="3239"/>
                  </a:lnTo>
                  <a:lnTo>
                    <a:pt x="1739" y="1572"/>
                  </a:lnTo>
                  <a:cubicBezTo>
                    <a:pt x="1715" y="1251"/>
                    <a:pt x="1822" y="929"/>
                    <a:pt x="2025" y="691"/>
                  </a:cubicBezTo>
                  <a:cubicBezTo>
                    <a:pt x="2239" y="453"/>
                    <a:pt x="2549" y="322"/>
                    <a:pt x="2870" y="322"/>
                  </a:cubicBezTo>
                  <a:close/>
                  <a:moveTo>
                    <a:pt x="5013" y="6013"/>
                  </a:moveTo>
                  <a:lnTo>
                    <a:pt x="5013" y="6537"/>
                  </a:lnTo>
                  <a:cubicBezTo>
                    <a:pt x="5013" y="6823"/>
                    <a:pt x="5204" y="7073"/>
                    <a:pt x="5478" y="7144"/>
                  </a:cubicBezTo>
                  <a:lnTo>
                    <a:pt x="5740" y="7227"/>
                  </a:lnTo>
                  <a:cubicBezTo>
                    <a:pt x="5668" y="7478"/>
                    <a:pt x="5537" y="7716"/>
                    <a:pt x="5370" y="7906"/>
                  </a:cubicBezTo>
                  <a:cubicBezTo>
                    <a:pt x="5311" y="7966"/>
                    <a:pt x="5323" y="8073"/>
                    <a:pt x="5382" y="8120"/>
                  </a:cubicBezTo>
                  <a:cubicBezTo>
                    <a:pt x="5418" y="8144"/>
                    <a:pt x="5442" y="8156"/>
                    <a:pt x="5490" y="8156"/>
                  </a:cubicBezTo>
                  <a:cubicBezTo>
                    <a:pt x="5537" y="8156"/>
                    <a:pt x="5585" y="8144"/>
                    <a:pt x="5609" y="8120"/>
                  </a:cubicBezTo>
                  <a:cubicBezTo>
                    <a:pt x="5823" y="7882"/>
                    <a:pt x="5966" y="7608"/>
                    <a:pt x="6061" y="7311"/>
                  </a:cubicBezTo>
                  <a:lnTo>
                    <a:pt x="6382" y="7418"/>
                  </a:lnTo>
                  <a:cubicBezTo>
                    <a:pt x="6204" y="7906"/>
                    <a:pt x="5930" y="8335"/>
                    <a:pt x="5525" y="8668"/>
                  </a:cubicBezTo>
                  <a:cubicBezTo>
                    <a:pt x="5085" y="9013"/>
                    <a:pt x="4573" y="9204"/>
                    <a:pt x="4001" y="9204"/>
                  </a:cubicBezTo>
                  <a:cubicBezTo>
                    <a:pt x="3442" y="9204"/>
                    <a:pt x="2918" y="9025"/>
                    <a:pt x="2489" y="8668"/>
                  </a:cubicBezTo>
                  <a:cubicBezTo>
                    <a:pt x="2096" y="8359"/>
                    <a:pt x="1810" y="7918"/>
                    <a:pt x="1668" y="7442"/>
                  </a:cubicBezTo>
                  <a:lnTo>
                    <a:pt x="2001" y="7347"/>
                  </a:lnTo>
                  <a:cubicBezTo>
                    <a:pt x="2108" y="7739"/>
                    <a:pt x="2358" y="8097"/>
                    <a:pt x="2680" y="8370"/>
                  </a:cubicBezTo>
                  <a:cubicBezTo>
                    <a:pt x="3049" y="8668"/>
                    <a:pt x="3513" y="8847"/>
                    <a:pt x="4001" y="8847"/>
                  </a:cubicBezTo>
                  <a:cubicBezTo>
                    <a:pt x="4382" y="8847"/>
                    <a:pt x="4739" y="8751"/>
                    <a:pt x="5049" y="8561"/>
                  </a:cubicBezTo>
                  <a:cubicBezTo>
                    <a:pt x="5120" y="8513"/>
                    <a:pt x="5132" y="8430"/>
                    <a:pt x="5109" y="8359"/>
                  </a:cubicBezTo>
                  <a:cubicBezTo>
                    <a:pt x="5077" y="8304"/>
                    <a:pt x="5031" y="8280"/>
                    <a:pt x="4979" y="8280"/>
                  </a:cubicBezTo>
                  <a:cubicBezTo>
                    <a:pt x="4952" y="8280"/>
                    <a:pt x="4923" y="8287"/>
                    <a:pt x="4894" y="8299"/>
                  </a:cubicBezTo>
                  <a:cubicBezTo>
                    <a:pt x="4632" y="8442"/>
                    <a:pt x="4311" y="8537"/>
                    <a:pt x="4001" y="8537"/>
                  </a:cubicBezTo>
                  <a:cubicBezTo>
                    <a:pt x="3215" y="8537"/>
                    <a:pt x="2513" y="8001"/>
                    <a:pt x="2299" y="7239"/>
                  </a:cubicBezTo>
                  <a:lnTo>
                    <a:pt x="2596" y="7144"/>
                  </a:lnTo>
                  <a:cubicBezTo>
                    <a:pt x="2858" y="7073"/>
                    <a:pt x="3049" y="6823"/>
                    <a:pt x="3049" y="6537"/>
                  </a:cubicBezTo>
                  <a:lnTo>
                    <a:pt x="3049" y="6013"/>
                  </a:lnTo>
                  <a:cubicBezTo>
                    <a:pt x="3346" y="6168"/>
                    <a:pt x="3680" y="6239"/>
                    <a:pt x="4037" y="6239"/>
                  </a:cubicBezTo>
                  <a:cubicBezTo>
                    <a:pt x="4394" y="6239"/>
                    <a:pt x="4716" y="6168"/>
                    <a:pt x="5013" y="6013"/>
                  </a:cubicBezTo>
                  <a:close/>
                  <a:moveTo>
                    <a:pt x="2870" y="0"/>
                  </a:moveTo>
                  <a:cubicBezTo>
                    <a:pt x="2477" y="0"/>
                    <a:pt x="2084" y="179"/>
                    <a:pt x="1799" y="477"/>
                  </a:cubicBezTo>
                  <a:cubicBezTo>
                    <a:pt x="1537" y="774"/>
                    <a:pt x="1406" y="1179"/>
                    <a:pt x="1429" y="1596"/>
                  </a:cubicBezTo>
                  <a:lnTo>
                    <a:pt x="1596" y="3251"/>
                  </a:lnTo>
                  <a:cubicBezTo>
                    <a:pt x="1358" y="3298"/>
                    <a:pt x="1144" y="3489"/>
                    <a:pt x="1132" y="3739"/>
                  </a:cubicBezTo>
                  <a:cubicBezTo>
                    <a:pt x="1120" y="3894"/>
                    <a:pt x="1168" y="4049"/>
                    <a:pt x="1263" y="4168"/>
                  </a:cubicBezTo>
                  <a:cubicBezTo>
                    <a:pt x="1370" y="4287"/>
                    <a:pt x="1525" y="4346"/>
                    <a:pt x="1680" y="4346"/>
                  </a:cubicBezTo>
                  <a:lnTo>
                    <a:pt x="1799" y="4346"/>
                  </a:lnTo>
                  <a:cubicBezTo>
                    <a:pt x="1894" y="4989"/>
                    <a:pt x="2251" y="5525"/>
                    <a:pt x="2739" y="5882"/>
                  </a:cubicBezTo>
                  <a:lnTo>
                    <a:pt x="2739" y="6585"/>
                  </a:lnTo>
                  <a:cubicBezTo>
                    <a:pt x="2739" y="6727"/>
                    <a:pt x="2632" y="6870"/>
                    <a:pt x="2501" y="6894"/>
                  </a:cubicBezTo>
                  <a:lnTo>
                    <a:pt x="810" y="7406"/>
                  </a:lnTo>
                  <a:cubicBezTo>
                    <a:pt x="322" y="7537"/>
                    <a:pt x="1" y="7978"/>
                    <a:pt x="1" y="8478"/>
                  </a:cubicBezTo>
                  <a:lnTo>
                    <a:pt x="1" y="10168"/>
                  </a:lnTo>
                  <a:cubicBezTo>
                    <a:pt x="1" y="10252"/>
                    <a:pt x="72" y="10311"/>
                    <a:pt x="144" y="10311"/>
                  </a:cubicBezTo>
                  <a:cubicBezTo>
                    <a:pt x="227" y="10311"/>
                    <a:pt x="298" y="10240"/>
                    <a:pt x="298" y="10168"/>
                  </a:cubicBezTo>
                  <a:lnTo>
                    <a:pt x="298" y="8466"/>
                  </a:lnTo>
                  <a:cubicBezTo>
                    <a:pt x="298" y="8109"/>
                    <a:pt x="537" y="7787"/>
                    <a:pt x="882" y="7680"/>
                  </a:cubicBezTo>
                  <a:lnTo>
                    <a:pt x="1370" y="7537"/>
                  </a:lnTo>
                  <a:cubicBezTo>
                    <a:pt x="1513" y="8073"/>
                    <a:pt x="1846" y="8549"/>
                    <a:pt x="2275" y="8906"/>
                  </a:cubicBezTo>
                  <a:cubicBezTo>
                    <a:pt x="2751" y="9287"/>
                    <a:pt x="3358" y="9502"/>
                    <a:pt x="3989" y="9502"/>
                  </a:cubicBezTo>
                  <a:cubicBezTo>
                    <a:pt x="4608" y="9502"/>
                    <a:pt x="5204" y="9287"/>
                    <a:pt x="5704" y="8906"/>
                  </a:cubicBezTo>
                  <a:cubicBezTo>
                    <a:pt x="6144" y="8549"/>
                    <a:pt x="6454" y="8073"/>
                    <a:pt x="6621" y="7537"/>
                  </a:cubicBezTo>
                  <a:lnTo>
                    <a:pt x="7144" y="7680"/>
                  </a:lnTo>
                  <a:cubicBezTo>
                    <a:pt x="7490" y="7787"/>
                    <a:pt x="7728" y="8097"/>
                    <a:pt x="7728" y="8466"/>
                  </a:cubicBezTo>
                  <a:lnTo>
                    <a:pt x="7728" y="10168"/>
                  </a:lnTo>
                  <a:cubicBezTo>
                    <a:pt x="7728" y="10252"/>
                    <a:pt x="7799" y="10311"/>
                    <a:pt x="7871" y="10311"/>
                  </a:cubicBezTo>
                  <a:cubicBezTo>
                    <a:pt x="7966" y="10311"/>
                    <a:pt x="8026" y="10240"/>
                    <a:pt x="8026" y="10168"/>
                  </a:cubicBezTo>
                  <a:lnTo>
                    <a:pt x="8026" y="8466"/>
                  </a:lnTo>
                  <a:cubicBezTo>
                    <a:pt x="8037" y="7966"/>
                    <a:pt x="7716" y="7525"/>
                    <a:pt x="7240" y="7382"/>
                  </a:cubicBezTo>
                  <a:lnTo>
                    <a:pt x="5537" y="6882"/>
                  </a:lnTo>
                  <a:cubicBezTo>
                    <a:pt x="5406" y="6835"/>
                    <a:pt x="5299" y="6704"/>
                    <a:pt x="5299" y="6573"/>
                  </a:cubicBezTo>
                  <a:lnTo>
                    <a:pt x="5299" y="5870"/>
                  </a:lnTo>
                  <a:cubicBezTo>
                    <a:pt x="5811" y="5525"/>
                    <a:pt x="6168" y="4977"/>
                    <a:pt x="6240" y="4334"/>
                  </a:cubicBezTo>
                  <a:lnTo>
                    <a:pt x="6323" y="4334"/>
                  </a:lnTo>
                  <a:cubicBezTo>
                    <a:pt x="6621" y="4334"/>
                    <a:pt x="6871" y="4108"/>
                    <a:pt x="6906" y="3846"/>
                  </a:cubicBezTo>
                  <a:cubicBezTo>
                    <a:pt x="6918" y="3691"/>
                    <a:pt x="6871" y="3525"/>
                    <a:pt x="6775" y="3417"/>
                  </a:cubicBezTo>
                  <a:cubicBezTo>
                    <a:pt x="6680" y="3322"/>
                    <a:pt x="6561" y="3251"/>
                    <a:pt x="6442" y="3239"/>
                  </a:cubicBezTo>
                  <a:lnTo>
                    <a:pt x="6549" y="1941"/>
                  </a:lnTo>
                  <a:cubicBezTo>
                    <a:pt x="6775" y="1727"/>
                    <a:pt x="6906" y="1453"/>
                    <a:pt x="6906" y="1120"/>
                  </a:cubicBezTo>
                  <a:cubicBezTo>
                    <a:pt x="6906" y="512"/>
                    <a:pt x="6394" y="0"/>
                    <a:pt x="5787" y="0"/>
                  </a:cubicBezTo>
                  <a:close/>
                </a:path>
              </a:pathLst>
            </a:custGeom>
            <a:grpFill/>
            <a:ln>
              <a:solidFill>
                <a:srgbClr val="000000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9808;p83">
              <a:extLst>
                <a:ext uri="{FF2B5EF4-FFF2-40B4-BE49-F238E27FC236}">
                  <a16:creationId xmlns:a16="http://schemas.microsoft.com/office/drawing/2014/main" id="{453D0BC3-8DDF-42E2-8229-D0FF5BD2BD35}"/>
                </a:ext>
              </a:extLst>
            </p:cNvPr>
            <p:cNvSpPr/>
            <p:nvPr/>
          </p:nvSpPr>
          <p:spPr>
            <a:xfrm>
              <a:off x="7061135" y="2881785"/>
              <a:ext cx="20069" cy="9495"/>
            </a:xfrm>
            <a:custGeom>
              <a:avLst/>
              <a:gdLst/>
              <a:ahLst/>
              <a:cxnLst/>
              <a:rect l="l" t="t" r="r" b="b"/>
              <a:pathLst>
                <a:path w="632" h="299" extrusionOk="0">
                  <a:moveTo>
                    <a:pt x="155" y="1"/>
                  </a:moveTo>
                  <a:cubicBezTo>
                    <a:pt x="60" y="1"/>
                    <a:pt x="0" y="72"/>
                    <a:pt x="0" y="155"/>
                  </a:cubicBezTo>
                  <a:cubicBezTo>
                    <a:pt x="0" y="227"/>
                    <a:pt x="72" y="298"/>
                    <a:pt x="155" y="298"/>
                  </a:cubicBezTo>
                  <a:lnTo>
                    <a:pt x="476" y="298"/>
                  </a:lnTo>
                  <a:cubicBezTo>
                    <a:pt x="560" y="298"/>
                    <a:pt x="631" y="227"/>
                    <a:pt x="631" y="155"/>
                  </a:cubicBezTo>
                  <a:cubicBezTo>
                    <a:pt x="631" y="72"/>
                    <a:pt x="572" y="1"/>
                    <a:pt x="476" y="1"/>
                  </a:cubicBezTo>
                  <a:close/>
                </a:path>
              </a:pathLst>
            </a:custGeom>
            <a:grpFill/>
            <a:ln>
              <a:solidFill>
                <a:srgbClr val="000000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9809;p83">
              <a:extLst>
                <a:ext uri="{FF2B5EF4-FFF2-40B4-BE49-F238E27FC236}">
                  <a16:creationId xmlns:a16="http://schemas.microsoft.com/office/drawing/2014/main" id="{9C9DCA26-A4F0-4B41-9FF9-2A7CBF285736}"/>
                </a:ext>
              </a:extLst>
            </p:cNvPr>
            <p:cNvSpPr/>
            <p:nvPr/>
          </p:nvSpPr>
          <p:spPr>
            <a:xfrm>
              <a:off x="7122740" y="2881785"/>
              <a:ext cx="19688" cy="9495"/>
            </a:xfrm>
            <a:custGeom>
              <a:avLst/>
              <a:gdLst/>
              <a:ahLst/>
              <a:cxnLst/>
              <a:rect l="l" t="t" r="r" b="b"/>
              <a:pathLst>
                <a:path w="620" h="299" extrusionOk="0">
                  <a:moveTo>
                    <a:pt x="144" y="1"/>
                  </a:moveTo>
                  <a:cubicBezTo>
                    <a:pt x="60" y="1"/>
                    <a:pt x="1" y="72"/>
                    <a:pt x="1" y="155"/>
                  </a:cubicBezTo>
                  <a:cubicBezTo>
                    <a:pt x="1" y="227"/>
                    <a:pt x="72" y="298"/>
                    <a:pt x="144" y="298"/>
                  </a:cubicBezTo>
                  <a:lnTo>
                    <a:pt x="477" y="298"/>
                  </a:lnTo>
                  <a:cubicBezTo>
                    <a:pt x="560" y="298"/>
                    <a:pt x="620" y="227"/>
                    <a:pt x="620" y="155"/>
                  </a:cubicBezTo>
                  <a:cubicBezTo>
                    <a:pt x="620" y="72"/>
                    <a:pt x="560" y="1"/>
                    <a:pt x="477" y="1"/>
                  </a:cubicBezTo>
                  <a:close/>
                </a:path>
              </a:pathLst>
            </a:custGeom>
            <a:grpFill/>
            <a:ln>
              <a:solidFill>
                <a:srgbClr val="000000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" name="Google Shape;9810;p83">
            <a:extLst>
              <a:ext uri="{FF2B5EF4-FFF2-40B4-BE49-F238E27FC236}">
                <a16:creationId xmlns:a16="http://schemas.microsoft.com/office/drawing/2014/main" id="{DBA50AD1-14FE-48A0-8371-3D3F83F1097C}"/>
              </a:ext>
            </a:extLst>
          </p:cNvPr>
          <p:cNvGrpSpPr/>
          <p:nvPr/>
        </p:nvGrpSpPr>
        <p:grpSpPr>
          <a:xfrm>
            <a:off x="20494047" y="7932190"/>
            <a:ext cx="1921070" cy="2566087"/>
            <a:chOff x="7530697" y="2790299"/>
            <a:chExt cx="244291" cy="326314"/>
          </a:xfrm>
          <a:solidFill>
            <a:schemeClr val="tx1"/>
          </a:solidFill>
        </p:grpSpPr>
        <p:sp>
          <p:nvSpPr>
            <p:cNvPr id="21" name="Google Shape;9811;p83">
              <a:extLst>
                <a:ext uri="{FF2B5EF4-FFF2-40B4-BE49-F238E27FC236}">
                  <a16:creationId xmlns:a16="http://schemas.microsoft.com/office/drawing/2014/main" id="{2E30FE68-4DA9-4FCD-B9BE-CB06264A173C}"/>
                </a:ext>
              </a:extLst>
            </p:cNvPr>
            <p:cNvSpPr/>
            <p:nvPr/>
          </p:nvSpPr>
          <p:spPr>
            <a:xfrm>
              <a:off x="7616911" y="2907507"/>
              <a:ext cx="9463" cy="14385"/>
            </a:xfrm>
            <a:custGeom>
              <a:avLst/>
              <a:gdLst/>
              <a:ahLst/>
              <a:cxnLst/>
              <a:rect l="l" t="t" r="r" b="b"/>
              <a:pathLst>
                <a:path w="298" h="453" extrusionOk="0">
                  <a:moveTo>
                    <a:pt x="155" y="0"/>
                  </a:moveTo>
                  <a:cubicBezTo>
                    <a:pt x="60" y="0"/>
                    <a:pt x="0" y="72"/>
                    <a:pt x="0" y="143"/>
                  </a:cubicBezTo>
                  <a:lnTo>
                    <a:pt x="0" y="310"/>
                  </a:lnTo>
                  <a:cubicBezTo>
                    <a:pt x="0" y="393"/>
                    <a:pt x="72" y="453"/>
                    <a:pt x="155" y="453"/>
                  </a:cubicBezTo>
                  <a:cubicBezTo>
                    <a:pt x="227" y="453"/>
                    <a:pt x="298" y="381"/>
                    <a:pt x="298" y="310"/>
                  </a:cubicBezTo>
                  <a:lnTo>
                    <a:pt x="298" y="143"/>
                  </a:lnTo>
                  <a:cubicBezTo>
                    <a:pt x="298" y="72"/>
                    <a:pt x="238" y="0"/>
                    <a:pt x="155" y="0"/>
                  </a:cubicBezTo>
                  <a:close/>
                </a:path>
              </a:pathLst>
            </a:custGeom>
            <a:grpFill/>
            <a:ln>
              <a:solidFill>
                <a:srgbClr val="000000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9812;p83">
              <a:extLst>
                <a:ext uri="{FF2B5EF4-FFF2-40B4-BE49-F238E27FC236}">
                  <a16:creationId xmlns:a16="http://schemas.microsoft.com/office/drawing/2014/main" id="{6ADBFAD5-24D6-47D3-9B59-282DE149EC88}"/>
                </a:ext>
              </a:extLst>
            </p:cNvPr>
            <p:cNvSpPr/>
            <p:nvPr/>
          </p:nvSpPr>
          <p:spPr>
            <a:xfrm>
              <a:off x="7678548" y="2907507"/>
              <a:ext cx="9463" cy="14385"/>
            </a:xfrm>
            <a:custGeom>
              <a:avLst/>
              <a:gdLst/>
              <a:ahLst/>
              <a:cxnLst/>
              <a:rect l="l" t="t" r="r" b="b"/>
              <a:pathLst>
                <a:path w="298" h="453" extrusionOk="0">
                  <a:moveTo>
                    <a:pt x="143" y="0"/>
                  </a:moveTo>
                  <a:cubicBezTo>
                    <a:pt x="60" y="0"/>
                    <a:pt x="0" y="72"/>
                    <a:pt x="0" y="143"/>
                  </a:cubicBezTo>
                  <a:lnTo>
                    <a:pt x="0" y="310"/>
                  </a:lnTo>
                  <a:cubicBezTo>
                    <a:pt x="0" y="393"/>
                    <a:pt x="72" y="453"/>
                    <a:pt x="143" y="453"/>
                  </a:cubicBezTo>
                  <a:cubicBezTo>
                    <a:pt x="214" y="453"/>
                    <a:pt x="298" y="381"/>
                    <a:pt x="298" y="310"/>
                  </a:cubicBezTo>
                  <a:lnTo>
                    <a:pt x="298" y="143"/>
                  </a:lnTo>
                  <a:cubicBezTo>
                    <a:pt x="298" y="72"/>
                    <a:pt x="238" y="0"/>
                    <a:pt x="143" y="0"/>
                  </a:cubicBezTo>
                  <a:close/>
                </a:path>
              </a:pathLst>
            </a:custGeom>
            <a:grpFill/>
            <a:ln>
              <a:solidFill>
                <a:srgbClr val="000000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9813;p83">
              <a:extLst>
                <a:ext uri="{FF2B5EF4-FFF2-40B4-BE49-F238E27FC236}">
                  <a16:creationId xmlns:a16="http://schemas.microsoft.com/office/drawing/2014/main" id="{369922D2-80A2-4B69-BF3D-E9C2DE17A327}"/>
                </a:ext>
              </a:extLst>
            </p:cNvPr>
            <p:cNvSpPr/>
            <p:nvPr/>
          </p:nvSpPr>
          <p:spPr>
            <a:xfrm>
              <a:off x="7632408" y="2943136"/>
              <a:ext cx="40869" cy="14671"/>
            </a:xfrm>
            <a:custGeom>
              <a:avLst/>
              <a:gdLst/>
              <a:ahLst/>
              <a:cxnLst/>
              <a:rect l="l" t="t" r="r" b="b"/>
              <a:pathLst>
                <a:path w="1287" h="462" extrusionOk="0">
                  <a:moveTo>
                    <a:pt x="167" y="0"/>
                  </a:moveTo>
                  <a:cubicBezTo>
                    <a:pt x="129" y="0"/>
                    <a:pt x="90" y="15"/>
                    <a:pt x="60" y="45"/>
                  </a:cubicBezTo>
                  <a:cubicBezTo>
                    <a:pt x="1" y="104"/>
                    <a:pt x="1" y="200"/>
                    <a:pt x="60" y="259"/>
                  </a:cubicBezTo>
                  <a:cubicBezTo>
                    <a:pt x="203" y="390"/>
                    <a:pt x="417" y="462"/>
                    <a:pt x="655" y="462"/>
                  </a:cubicBezTo>
                  <a:cubicBezTo>
                    <a:pt x="893" y="462"/>
                    <a:pt x="1120" y="390"/>
                    <a:pt x="1251" y="259"/>
                  </a:cubicBezTo>
                  <a:cubicBezTo>
                    <a:pt x="1286" y="212"/>
                    <a:pt x="1286" y="104"/>
                    <a:pt x="1227" y="45"/>
                  </a:cubicBezTo>
                  <a:cubicBezTo>
                    <a:pt x="1197" y="15"/>
                    <a:pt x="1158" y="0"/>
                    <a:pt x="1120" y="0"/>
                  </a:cubicBezTo>
                  <a:cubicBezTo>
                    <a:pt x="1081" y="0"/>
                    <a:pt x="1042" y="15"/>
                    <a:pt x="1013" y="45"/>
                  </a:cubicBezTo>
                  <a:cubicBezTo>
                    <a:pt x="953" y="104"/>
                    <a:pt x="822" y="164"/>
                    <a:pt x="643" y="164"/>
                  </a:cubicBezTo>
                  <a:cubicBezTo>
                    <a:pt x="465" y="164"/>
                    <a:pt x="322" y="104"/>
                    <a:pt x="274" y="45"/>
                  </a:cubicBezTo>
                  <a:cubicBezTo>
                    <a:pt x="245" y="15"/>
                    <a:pt x="206" y="0"/>
                    <a:pt x="167" y="0"/>
                  </a:cubicBezTo>
                  <a:close/>
                </a:path>
              </a:pathLst>
            </a:custGeom>
            <a:grpFill/>
            <a:ln>
              <a:solidFill>
                <a:srgbClr val="000000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9814;p83">
              <a:extLst>
                <a:ext uri="{FF2B5EF4-FFF2-40B4-BE49-F238E27FC236}">
                  <a16:creationId xmlns:a16="http://schemas.microsoft.com/office/drawing/2014/main" id="{13E275E1-0857-484F-96E9-5DAE95E1E646}"/>
                </a:ext>
              </a:extLst>
            </p:cNvPr>
            <p:cNvSpPr/>
            <p:nvPr/>
          </p:nvSpPr>
          <p:spPr>
            <a:xfrm>
              <a:off x="7530697" y="2790299"/>
              <a:ext cx="244291" cy="326314"/>
            </a:xfrm>
            <a:custGeom>
              <a:avLst/>
              <a:gdLst/>
              <a:ahLst/>
              <a:cxnLst/>
              <a:rect l="l" t="t" r="r" b="b"/>
              <a:pathLst>
                <a:path w="7693" h="10276" extrusionOk="0">
                  <a:moveTo>
                    <a:pt x="3846" y="298"/>
                  </a:moveTo>
                  <a:cubicBezTo>
                    <a:pt x="5275" y="298"/>
                    <a:pt x="6442" y="1453"/>
                    <a:pt x="6442" y="2882"/>
                  </a:cubicBezTo>
                  <a:lnTo>
                    <a:pt x="6442" y="4013"/>
                  </a:lnTo>
                  <a:cubicBezTo>
                    <a:pt x="6442" y="4846"/>
                    <a:pt x="6633" y="5489"/>
                    <a:pt x="6799" y="5870"/>
                  </a:cubicBezTo>
                  <a:cubicBezTo>
                    <a:pt x="6811" y="5918"/>
                    <a:pt x="6811" y="5965"/>
                    <a:pt x="6799" y="6001"/>
                  </a:cubicBezTo>
                  <a:cubicBezTo>
                    <a:pt x="6775" y="6049"/>
                    <a:pt x="6752" y="6084"/>
                    <a:pt x="6704" y="6096"/>
                  </a:cubicBezTo>
                  <a:cubicBezTo>
                    <a:pt x="6359" y="6227"/>
                    <a:pt x="5692" y="6489"/>
                    <a:pt x="4978" y="6632"/>
                  </a:cubicBezTo>
                  <a:lnTo>
                    <a:pt x="4978" y="6132"/>
                  </a:lnTo>
                  <a:cubicBezTo>
                    <a:pt x="5644" y="5739"/>
                    <a:pt x="6109" y="5013"/>
                    <a:pt x="6109" y="4179"/>
                  </a:cubicBezTo>
                  <a:lnTo>
                    <a:pt x="6109" y="3536"/>
                  </a:lnTo>
                  <a:cubicBezTo>
                    <a:pt x="6109" y="3108"/>
                    <a:pt x="5751" y="2751"/>
                    <a:pt x="5323" y="2751"/>
                  </a:cubicBezTo>
                  <a:lnTo>
                    <a:pt x="5073" y="2751"/>
                  </a:lnTo>
                  <a:lnTo>
                    <a:pt x="4311" y="1989"/>
                  </a:lnTo>
                  <a:cubicBezTo>
                    <a:pt x="4282" y="1960"/>
                    <a:pt x="4249" y="1944"/>
                    <a:pt x="4214" y="1944"/>
                  </a:cubicBezTo>
                  <a:cubicBezTo>
                    <a:pt x="4191" y="1944"/>
                    <a:pt x="4168" y="1951"/>
                    <a:pt x="4144" y="1965"/>
                  </a:cubicBezTo>
                  <a:cubicBezTo>
                    <a:pt x="4085" y="1989"/>
                    <a:pt x="4061" y="2036"/>
                    <a:pt x="4061" y="2096"/>
                  </a:cubicBezTo>
                  <a:lnTo>
                    <a:pt x="4061" y="2751"/>
                  </a:lnTo>
                  <a:lnTo>
                    <a:pt x="3239" y="2751"/>
                  </a:lnTo>
                  <a:cubicBezTo>
                    <a:pt x="3144" y="2751"/>
                    <a:pt x="3084" y="2822"/>
                    <a:pt x="3084" y="2893"/>
                  </a:cubicBezTo>
                  <a:cubicBezTo>
                    <a:pt x="3084" y="2965"/>
                    <a:pt x="3168" y="3048"/>
                    <a:pt x="3239" y="3048"/>
                  </a:cubicBezTo>
                  <a:lnTo>
                    <a:pt x="4204" y="3048"/>
                  </a:lnTo>
                  <a:cubicBezTo>
                    <a:pt x="4299" y="3048"/>
                    <a:pt x="4358" y="2965"/>
                    <a:pt x="4358" y="2893"/>
                  </a:cubicBezTo>
                  <a:lnTo>
                    <a:pt x="4358" y="2453"/>
                  </a:lnTo>
                  <a:lnTo>
                    <a:pt x="4906" y="3001"/>
                  </a:lnTo>
                  <a:cubicBezTo>
                    <a:pt x="4930" y="3024"/>
                    <a:pt x="4966" y="3048"/>
                    <a:pt x="5013" y="3048"/>
                  </a:cubicBezTo>
                  <a:lnTo>
                    <a:pt x="5335" y="3048"/>
                  </a:lnTo>
                  <a:cubicBezTo>
                    <a:pt x="5609" y="3048"/>
                    <a:pt x="5823" y="3263"/>
                    <a:pt x="5823" y="3536"/>
                  </a:cubicBezTo>
                  <a:lnTo>
                    <a:pt x="5823" y="4179"/>
                  </a:lnTo>
                  <a:cubicBezTo>
                    <a:pt x="5823" y="5251"/>
                    <a:pt x="4954" y="6132"/>
                    <a:pt x="3882" y="6132"/>
                  </a:cubicBezTo>
                  <a:cubicBezTo>
                    <a:pt x="2811" y="6132"/>
                    <a:pt x="1930" y="5251"/>
                    <a:pt x="1930" y="4179"/>
                  </a:cubicBezTo>
                  <a:lnTo>
                    <a:pt x="1930" y="3536"/>
                  </a:lnTo>
                  <a:cubicBezTo>
                    <a:pt x="1930" y="3263"/>
                    <a:pt x="2156" y="3048"/>
                    <a:pt x="2418" y="3048"/>
                  </a:cubicBezTo>
                  <a:lnTo>
                    <a:pt x="2584" y="3048"/>
                  </a:lnTo>
                  <a:cubicBezTo>
                    <a:pt x="2668" y="3048"/>
                    <a:pt x="2727" y="2965"/>
                    <a:pt x="2727" y="2893"/>
                  </a:cubicBezTo>
                  <a:cubicBezTo>
                    <a:pt x="2727" y="2822"/>
                    <a:pt x="2656" y="2751"/>
                    <a:pt x="2584" y="2751"/>
                  </a:cubicBezTo>
                  <a:lnTo>
                    <a:pt x="2418" y="2751"/>
                  </a:lnTo>
                  <a:cubicBezTo>
                    <a:pt x="1989" y="2751"/>
                    <a:pt x="1632" y="3108"/>
                    <a:pt x="1632" y="3536"/>
                  </a:cubicBezTo>
                  <a:lnTo>
                    <a:pt x="1632" y="4179"/>
                  </a:lnTo>
                  <a:cubicBezTo>
                    <a:pt x="1632" y="5013"/>
                    <a:pt x="2096" y="5739"/>
                    <a:pt x="2763" y="6132"/>
                  </a:cubicBezTo>
                  <a:lnTo>
                    <a:pt x="2763" y="6632"/>
                  </a:lnTo>
                  <a:cubicBezTo>
                    <a:pt x="2001" y="6465"/>
                    <a:pt x="1334" y="6227"/>
                    <a:pt x="989" y="6096"/>
                  </a:cubicBezTo>
                  <a:cubicBezTo>
                    <a:pt x="941" y="6084"/>
                    <a:pt x="918" y="6049"/>
                    <a:pt x="906" y="6001"/>
                  </a:cubicBezTo>
                  <a:cubicBezTo>
                    <a:pt x="882" y="5965"/>
                    <a:pt x="882" y="5918"/>
                    <a:pt x="906" y="5870"/>
                  </a:cubicBezTo>
                  <a:cubicBezTo>
                    <a:pt x="1060" y="5489"/>
                    <a:pt x="1263" y="4846"/>
                    <a:pt x="1263" y="4013"/>
                  </a:cubicBezTo>
                  <a:lnTo>
                    <a:pt x="1263" y="2882"/>
                  </a:lnTo>
                  <a:cubicBezTo>
                    <a:pt x="1263" y="1453"/>
                    <a:pt x="2418" y="298"/>
                    <a:pt x="3846" y="298"/>
                  </a:cubicBezTo>
                  <a:close/>
                  <a:moveTo>
                    <a:pt x="4632" y="6275"/>
                  </a:moveTo>
                  <a:lnTo>
                    <a:pt x="4632" y="6787"/>
                  </a:lnTo>
                  <a:cubicBezTo>
                    <a:pt x="4632" y="7025"/>
                    <a:pt x="4739" y="7239"/>
                    <a:pt x="4918" y="7394"/>
                  </a:cubicBezTo>
                  <a:cubicBezTo>
                    <a:pt x="4894" y="7442"/>
                    <a:pt x="4858" y="7477"/>
                    <a:pt x="4835" y="7513"/>
                  </a:cubicBezTo>
                  <a:cubicBezTo>
                    <a:pt x="4787" y="7573"/>
                    <a:pt x="4787" y="7680"/>
                    <a:pt x="4858" y="7715"/>
                  </a:cubicBezTo>
                  <a:cubicBezTo>
                    <a:pt x="4894" y="7739"/>
                    <a:pt x="4918" y="7751"/>
                    <a:pt x="4954" y="7751"/>
                  </a:cubicBezTo>
                  <a:cubicBezTo>
                    <a:pt x="4989" y="7751"/>
                    <a:pt x="5037" y="7739"/>
                    <a:pt x="5073" y="7692"/>
                  </a:cubicBezTo>
                  <a:cubicBezTo>
                    <a:pt x="5109" y="7632"/>
                    <a:pt x="5156" y="7584"/>
                    <a:pt x="5192" y="7525"/>
                  </a:cubicBezTo>
                  <a:lnTo>
                    <a:pt x="5525" y="7644"/>
                  </a:lnTo>
                  <a:cubicBezTo>
                    <a:pt x="4918" y="8573"/>
                    <a:pt x="4299" y="8894"/>
                    <a:pt x="3882" y="9001"/>
                  </a:cubicBezTo>
                  <a:cubicBezTo>
                    <a:pt x="3864" y="9007"/>
                    <a:pt x="3849" y="9010"/>
                    <a:pt x="3835" y="9010"/>
                  </a:cubicBezTo>
                  <a:cubicBezTo>
                    <a:pt x="3820" y="9010"/>
                    <a:pt x="3805" y="9007"/>
                    <a:pt x="3787" y="9001"/>
                  </a:cubicBezTo>
                  <a:cubicBezTo>
                    <a:pt x="3370" y="8882"/>
                    <a:pt x="2751" y="8549"/>
                    <a:pt x="2120" y="7644"/>
                  </a:cubicBezTo>
                  <a:lnTo>
                    <a:pt x="2465" y="7525"/>
                  </a:lnTo>
                  <a:cubicBezTo>
                    <a:pt x="2763" y="7942"/>
                    <a:pt x="3204" y="8442"/>
                    <a:pt x="3787" y="8644"/>
                  </a:cubicBezTo>
                  <a:cubicBezTo>
                    <a:pt x="3799" y="8644"/>
                    <a:pt x="3823" y="8656"/>
                    <a:pt x="3835" y="8656"/>
                  </a:cubicBezTo>
                  <a:cubicBezTo>
                    <a:pt x="3846" y="8656"/>
                    <a:pt x="3858" y="8656"/>
                    <a:pt x="3882" y="8644"/>
                  </a:cubicBezTo>
                  <a:cubicBezTo>
                    <a:pt x="4144" y="8549"/>
                    <a:pt x="4418" y="8382"/>
                    <a:pt x="4668" y="8132"/>
                  </a:cubicBezTo>
                  <a:cubicBezTo>
                    <a:pt x="4728" y="8073"/>
                    <a:pt x="4728" y="7989"/>
                    <a:pt x="4668" y="7930"/>
                  </a:cubicBezTo>
                  <a:cubicBezTo>
                    <a:pt x="4638" y="7900"/>
                    <a:pt x="4600" y="7885"/>
                    <a:pt x="4561" y="7885"/>
                  </a:cubicBezTo>
                  <a:cubicBezTo>
                    <a:pt x="4522" y="7885"/>
                    <a:pt x="4483" y="7900"/>
                    <a:pt x="4454" y="7930"/>
                  </a:cubicBezTo>
                  <a:cubicBezTo>
                    <a:pt x="4251" y="8120"/>
                    <a:pt x="4025" y="8275"/>
                    <a:pt x="3823" y="8346"/>
                  </a:cubicBezTo>
                  <a:cubicBezTo>
                    <a:pt x="3358" y="8168"/>
                    <a:pt x="2965" y="7751"/>
                    <a:pt x="2715" y="7394"/>
                  </a:cubicBezTo>
                  <a:cubicBezTo>
                    <a:pt x="2894" y="7239"/>
                    <a:pt x="3001" y="7025"/>
                    <a:pt x="3001" y="6787"/>
                  </a:cubicBezTo>
                  <a:lnTo>
                    <a:pt x="3001" y="6275"/>
                  </a:lnTo>
                  <a:cubicBezTo>
                    <a:pt x="3251" y="6382"/>
                    <a:pt x="3525" y="6430"/>
                    <a:pt x="3823" y="6430"/>
                  </a:cubicBezTo>
                  <a:cubicBezTo>
                    <a:pt x="4120" y="6430"/>
                    <a:pt x="4382" y="6370"/>
                    <a:pt x="4632" y="6275"/>
                  </a:cubicBezTo>
                  <a:close/>
                  <a:moveTo>
                    <a:pt x="3846" y="0"/>
                  </a:moveTo>
                  <a:cubicBezTo>
                    <a:pt x="2251" y="0"/>
                    <a:pt x="953" y="1286"/>
                    <a:pt x="953" y="2882"/>
                  </a:cubicBezTo>
                  <a:lnTo>
                    <a:pt x="953" y="4013"/>
                  </a:lnTo>
                  <a:cubicBezTo>
                    <a:pt x="953" y="4846"/>
                    <a:pt x="751" y="5453"/>
                    <a:pt x="632" y="5775"/>
                  </a:cubicBezTo>
                  <a:cubicBezTo>
                    <a:pt x="584" y="5894"/>
                    <a:pt x="584" y="6013"/>
                    <a:pt x="632" y="6132"/>
                  </a:cubicBezTo>
                  <a:cubicBezTo>
                    <a:pt x="679" y="6251"/>
                    <a:pt x="775" y="6334"/>
                    <a:pt x="894" y="6382"/>
                  </a:cubicBezTo>
                  <a:cubicBezTo>
                    <a:pt x="1251" y="6525"/>
                    <a:pt x="1965" y="6787"/>
                    <a:pt x="2715" y="6930"/>
                  </a:cubicBezTo>
                  <a:cubicBezTo>
                    <a:pt x="2668" y="7084"/>
                    <a:pt x="2549" y="7180"/>
                    <a:pt x="2418" y="7239"/>
                  </a:cubicBezTo>
                  <a:lnTo>
                    <a:pt x="751" y="7823"/>
                  </a:lnTo>
                  <a:cubicBezTo>
                    <a:pt x="298" y="7989"/>
                    <a:pt x="1" y="8406"/>
                    <a:pt x="1" y="8882"/>
                  </a:cubicBezTo>
                  <a:lnTo>
                    <a:pt x="1" y="10132"/>
                  </a:lnTo>
                  <a:cubicBezTo>
                    <a:pt x="1" y="10216"/>
                    <a:pt x="84" y="10275"/>
                    <a:pt x="156" y="10275"/>
                  </a:cubicBezTo>
                  <a:cubicBezTo>
                    <a:pt x="227" y="10275"/>
                    <a:pt x="298" y="10204"/>
                    <a:pt x="298" y="10132"/>
                  </a:cubicBezTo>
                  <a:lnTo>
                    <a:pt x="298" y="8882"/>
                  </a:lnTo>
                  <a:cubicBezTo>
                    <a:pt x="298" y="8775"/>
                    <a:pt x="322" y="8692"/>
                    <a:pt x="358" y="8597"/>
                  </a:cubicBezTo>
                  <a:lnTo>
                    <a:pt x="1120" y="9251"/>
                  </a:lnTo>
                  <a:cubicBezTo>
                    <a:pt x="1227" y="9347"/>
                    <a:pt x="1299" y="9478"/>
                    <a:pt x="1299" y="9620"/>
                  </a:cubicBezTo>
                  <a:lnTo>
                    <a:pt x="1299" y="10132"/>
                  </a:lnTo>
                  <a:cubicBezTo>
                    <a:pt x="1299" y="10216"/>
                    <a:pt x="1370" y="10275"/>
                    <a:pt x="1453" y="10275"/>
                  </a:cubicBezTo>
                  <a:cubicBezTo>
                    <a:pt x="1525" y="10275"/>
                    <a:pt x="1596" y="10204"/>
                    <a:pt x="1596" y="10132"/>
                  </a:cubicBezTo>
                  <a:lnTo>
                    <a:pt x="1596" y="9609"/>
                  </a:lnTo>
                  <a:cubicBezTo>
                    <a:pt x="1596" y="9370"/>
                    <a:pt x="1489" y="9168"/>
                    <a:pt x="1310" y="9001"/>
                  </a:cubicBezTo>
                  <a:lnTo>
                    <a:pt x="513" y="8311"/>
                  </a:lnTo>
                  <a:cubicBezTo>
                    <a:pt x="596" y="8216"/>
                    <a:pt x="715" y="8132"/>
                    <a:pt x="834" y="8085"/>
                  </a:cubicBezTo>
                  <a:lnTo>
                    <a:pt x="1846" y="7739"/>
                  </a:lnTo>
                  <a:cubicBezTo>
                    <a:pt x="2537" y="8775"/>
                    <a:pt x="3251" y="9144"/>
                    <a:pt x="3727" y="9275"/>
                  </a:cubicBezTo>
                  <a:cubicBezTo>
                    <a:pt x="3775" y="9299"/>
                    <a:pt x="3799" y="9299"/>
                    <a:pt x="3846" y="9299"/>
                  </a:cubicBezTo>
                  <a:cubicBezTo>
                    <a:pt x="3894" y="9299"/>
                    <a:pt x="3930" y="9299"/>
                    <a:pt x="3966" y="9275"/>
                  </a:cubicBezTo>
                  <a:cubicBezTo>
                    <a:pt x="4442" y="9144"/>
                    <a:pt x="5156" y="8775"/>
                    <a:pt x="5835" y="7739"/>
                  </a:cubicBezTo>
                  <a:lnTo>
                    <a:pt x="6847" y="8085"/>
                  </a:lnTo>
                  <a:cubicBezTo>
                    <a:pt x="6990" y="8132"/>
                    <a:pt x="7085" y="8216"/>
                    <a:pt x="7180" y="8311"/>
                  </a:cubicBezTo>
                  <a:lnTo>
                    <a:pt x="6371" y="9001"/>
                  </a:lnTo>
                  <a:cubicBezTo>
                    <a:pt x="6192" y="9144"/>
                    <a:pt x="6097" y="9370"/>
                    <a:pt x="6097" y="9609"/>
                  </a:cubicBezTo>
                  <a:lnTo>
                    <a:pt x="6097" y="10120"/>
                  </a:lnTo>
                  <a:cubicBezTo>
                    <a:pt x="6097" y="10204"/>
                    <a:pt x="6168" y="10263"/>
                    <a:pt x="6240" y="10263"/>
                  </a:cubicBezTo>
                  <a:cubicBezTo>
                    <a:pt x="6311" y="10263"/>
                    <a:pt x="6394" y="10192"/>
                    <a:pt x="6394" y="10120"/>
                  </a:cubicBezTo>
                  <a:lnTo>
                    <a:pt x="6394" y="9609"/>
                  </a:lnTo>
                  <a:cubicBezTo>
                    <a:pt x="6394" y="9466"/>
                    <a:pt x="6454" y="9323"/>
                    <a:pt x="6573" y="9239"/>
                  </a:cubicBezTo>
                  <a:lnTo>
                    <a:pt x="7323" y="8585"/>
                  </a:lnTo>
                  <a:cubicBezTo>
                    <a:pt x="7359" y="8668"/>
                    <a:pt x="7383" y="8775"/>
                    <a:pt x="7383" y="8870"/>
                  </a:cubicBezTo>
                  <a:lnTo>
                    <a:pt x="7383" y="10120"/>
                  </a:lnTo>
                  <a:cubicBezTo>
                    <a:pt x="7383" y="10204"/>
                    <a:pt x="7466" y="10263"/>
                    <a:pt x="7537" y="10263"/>
                  </a:cubicBezTo>
                  <a:cubicBezTo>
                    <a:pt x="7609" y="10263"/>
                    <a:pt x="7680" y="10192"/>
                    <a:pt x="7680" y="10120"/>
                  </a:cubicBezTo>
                  <a:lnTo>
                    <a:pt x="7680" y="8870"/>
                  </a:lnTo>
                  <a:cubicBezTo>
                    <a:pt x="7692" y="8406"/>
                    <a:pt x="7395" y="7977"/>
                    <a:pt x="6942" y="7823"/>
                  </a:cubicBezTo>
                  <a:lnTo>
                    <a:pt x="5275" y="7239"/>
                  </a:lnTo>
                  <a:cubicBezTo>
                    <a:pt x="5132" y="7203"/>
                    <a:pt x="5025" y="7084"/>
                    <a:pt x="4978" y="6930"/>
                  </a:cubicBezTo>
                  <a:cubicBezTo>
                    <a:pt x="5740" y="6787"/>
                    <a:pt x="6442" y="6513"/>
                    <a:pt x="6799" y="6382"/>
                  </a:cubicBezTo>
                  <a:cubicBezTo>
                    <a:pt x="6918" y="6334"/>
                    <a:pt x="7002" y="6251"/>
                    <a:pt x="7061" y="6132"/>
                  </a:cubicBezTo>
                  <a:cubicBezTo>
                    <a:pt x="7109" y="6013"/>
                    <a:pt x="7109" y="5894"/>
                    <a:pt x="7061" y="5775"/>
                  </a:cubicBezTo>
                  <a:cubicBezTo>
                    <a:pt x="6942" y="5477"/>
                    <a:pt x="6740" y="4846"/>
                    <a:pt x="6740" y="4013"/>
                  </a:cubicBezTo>
                  <a:lnTo>
                    <a:pt x="6740" y="2882"/>
                  </a:lnTo>
                  <a:cubicBezTo>
                    <a:pt x="6740" y="1286"/>
                    <a:pt x="5442" y="0"/>
                    <a:pt x="3846" y="0"/>
                  </a:cubicBezTo>
                  <a:close/>
                </a:path>
              </a:pathLst>
            </a:custGeom>
            <a:grpFill/>
            <a:ln>
              <a:solidFill>
                <a:srgbClr val="000000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9815;p83">
              <a:extLst>
                <a:ext uri="{FF2B5EF4-FFF2-40B4-BE49-F238E27FC236}">
                  <a16:creationId xmlns:a16="http://schemas.microsoft.com/office/drawing/2014/main" id="{20DEBCE5-1F09-4293-B7A9-2340E88FD7E0}"/>
                </a:ext>
              </a:extLst>
            </p:cNvPr>
            <p:cNvSpPr/>
            <p:nvPr/>
          </p:nvSpPr>
          <p:spPr>
            <a:xfrm>
              <a:off x="7611608" y="2891630"/>
              <a:ext cx="20069" cy="9463"/>
            </a:xfrm>
            <a:custGeom>
              <a:avLst/>
              <a:gdLst/>
              <a:ahLst/>
              <a:cxnLst/>
              <a:rect l="l" t="t" r="r" b="b"/>
              <a:pathLst>
                <a:path w="632" h="298" extrusionOk="0">
                  <a:moveTo>
                    <a:pt x="155" y="0"/>
                  </a:moveTo>
                  <a:cubicBezTo>
                    <a:pt x="60" y="0"/>
                    <a:pt x="1" y="83"/>
                    <a:pt x="1" y="155"/>
                  </a:cubicBezTo>
                  <a:cubicBezTo>
                    <a:pt x="1" y="226"/>
                    <a:pt x="84" y="298"/>
                    <a:pt x="155" y="298"/>
                  </a:cubicBezTo>
                  <a:lnTo>
                    <a:pt x="477" y="298"/>
                  </a:lnTo>
                  <a:cubicBezTo>
                    <a:pt x="572" y="298"/>
                    <a:pt x="632" y="226"/>
                    <a:pt x="632" y="155"/>
                  </a:cubicBezTo>
                  <a:cubicBezTo>
                    <a:pt x="632" y="83"/>
                    <a:pt x="572" y="0"/>
                    <a:pt x="477" y="0"/>
                  </a:cubicBezTo>
                  <a:close/>
                </a:path>
              </a:pathLst>
            </a:custGeom>
            <a:grpFill/>
            <a:ln>
              <a:solidFill>
                <a:srgbClr val="000000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9816;p83">
              <a:extLst>
                <a:ext uri="{FF2B5EF4-FFF2-40B4-BE49-F238E27FC236}">
                  <a16:creationId xmlns:a16="http://schemas.microsoft.com/office/drawing/2014/main" id="{F5FBF8F3-13F1-4EDE-AE2E-E7DE7350A21E}"/>
                </a:ext>
              </a:extLst>
            </p:cNvPr>
            <p:cNvSpPr/>
            <p:nvPr/>
          </p:nvSpPr>
          <p:spPr>
            <a:xfrm>
              <a:off x="7673245" y="2891630"/>
              <a:ext cx="19688" cy="9463"/>
            </a:xfrm>
            <a:custGeom>
              <a:avLst/>
              <a:gdLst/>
              <a:ahLst/>
              <a:cxnLst/>
              <a:rect l="l" t="t" r="r" b="b"/>
              <a:pathLst>
                <a:path w="620" h="298" extrusionOk="0">
                  <a:moveTo>
                    <a:pt x="143" y="0"/>
                  </a:moveTo>
                  <a:cubicBezTo>
                    <a:pt x="60" y="0"/>
                    <a:pt x="0" y="83"/>
                    <a:pt x="0" y="155"/>
                  </a:cubicBezTo>
                  <a:cubicBezTo>
                    <a:pt x="0" y="226"/>
                    <a:pt x="72" y="298"/>
                    <a:pt x="143" y="298"/>
                  </a:cubicBezTo>
                  <a:lnTo>
                    <a:pt x="477" y="298"/>
                  </a:lnTo>
                  <a:cubicBezTo>
                    <a:pt x="560" y="298"/>
                    <a:pt x="620" y="226"/>
                    <a:pt x="620" y="155"/>
                  </a:cubicBezTo>
                  <a:cubicBezTo>
                    <a:pt x="620" y="83"/>
                    <a:pt x="548" y="0"/>
                    <a:pt x="477" y="0"/>
                  </a:cubicBezTo>
                  <a:close/>
                </a:path>
              </a:pathLst>
            </a:custGeom>
            <a:grpFill/>
            <a:ln>
              <a:solidFill>
                <a:srgbClr val="000000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" name="Google Shape;13146;p89">
            <a:extLst>
              <a:ext uri="{FF2B5EF4-FFF2-40B4-BE49-F238E27FC236}">
                <a16:creationId xmlns:a16="http://schemas.microsoft.com/office/drawing/2014/main" id="{6C559E29-1356-497C-A4E1-C191134058DD}"/>
              </a:ext>
            </a:extLst>
          </p:cNvPr>
          <p:cNvGrpSpPr/>
          <p:nvPr/>
        </p:nvGrpSpPr>
        <p:grpSpPr>
          <a:xfrm>
            <a:off x="4144886" y="8418635"/>
            <a:ext cx="2800114" cy="2056586"/>
            <a:chOff x="2278533" y="2937377"/>
            <a:chExt cx="346788" cy="254704"/>
          </a:xfrm>
          <a:solidFill>
            <a:schemeClr val="tx1"/>
          </a:solidFill>
        </p:grpSpPr>
        <p:sp>
          <p:nvSpPr>
            <p:cNvPr id="28" name="Google Shape;13147;p89">
              <a:extLst>
                <a:ext uri="{FF2B5EF4-FFF2-40B4-BE49-F238E27FC236}">
                  <a16:creationId xmlns:a16="http://schemas.microsoft.com/office/drawing/2014/main" id="{97035C3D-C1E0-4855-A22F-DF0F41FF2131}"/>
                </a:ext>
              </a:extLst>
            </p:cNvPr>
            <p:cNvSpPr/>
            <p:nvPr/>
          </p:nvSpPr>
          <p:spPr>
            <a:xfrm>
              <a:off x="2317557" y="2958607"/>
              <a:ext cx="270619" cy="184200"/>
            </a:xfrm>
            <a:custGeom>
              <a:avLst/>
              <a:gdLst/>
              <a:ahLst/>
              <a:cxnLst/>
              <a:rect l="l" t="t" r="r" b="b"/>
              <a:pathLst>
                <a:path w="8502" h="5787" extrusionOk="0">
                  <a:moveTo>
                    <a:pt x="2691" y="1179"/>
                  </a:moveTo>
                  <a:cubicBezTo>
                    <a:pt x="2882" y="1179"/>
                    <a:pt x="3049" y="1346"/>
                    <a:pt x="3049" y="1536"/>
                  </a:cubicBezTo>
                  <a:lnTo>
                    <a:pt x="3049" y="1881"/>
                  </a:lnTo>
                  <a:cubicBezTo>
                    <a:pt x="3049" y="2167"/>
                    <a:pt x="2810" y="2405"/>
                    <a:pt x="2525" y="2405"/>
                  </a:cubicBezTo>
                  <a:cubicBezTo>
                    <a:pt x="2227" y="2405"/>
                    <a:pt x="1989" y="2167"/>
                    <a:pt x="1989" y="1881"/>
                  </a:cubicBezTo>
                  <a:lnTo>
                    <a:pt x="1989" y="1536"/>
                  </a:lnTo>
                  <a:cubicBezTo>
                    <a:pt x="1989" y="1346"/>
                    <a:pt x="2156" y="1179"/>
                    <a:pt x="2346" y="1179"/>
                  </a:cubicBezTo>
                  <a:close/>
                  <a:moveTo>
                    <a:pt x="6787" y="1036"/>
                  </a:moveTo>
                  <a:cubicBezTo>
                    <a:pt x="6894" y="1036"/>
                    <a:pt x="6966" y="1108"/>
                    <a:pt x="6966" y="1215"/>
                  </a:cubicBezTo>
                  <a:lnTo>
                    <a:pt x="6966" y="1715"/>
                  </a:lnTo>
                  <a:cubicBezTo>
                    <a:pt x="6966" y="1774"/>
                    <a:pt x="6930" y="1834"/>
                    <a:pt x="6871" y="1870"/>
                  </a:cubicBezTo>
                  <a:cubicBezTo>
                    <a:pt x="6835" y="1893"/>
                    <a:pt x="6799" y="1941"/>
                    <a:pt x="6799" y="2000"/>
                  </a:cubicBezTo>
                  <a:lnTo>
                    <a:pt x="6799" y="2251"/>
                  </a:lnTo>
                  <a:cubicBezTo>
                    <a:pt x="6799" y="2334"/>
                    <a:pt x="6847" y="2381"/>
                    <a:pt x="6918" y="2405"/>
                  </a:cubicBezTo>
                  <a:lnTo>
                    <a:pt x="7335" y="2512"/>
                  </a:lnTo>
                  <a:cubicBezTo>
                    <a:pt x="7406" y="2524"/>
                    <a:pt x="7466" y="2596"/>
                    <a:pt x="7466" y="2691"/>
                  </a:cubicBezTo>
                  <a:lnTo>
                    <a:pt x="7466" y="2727"/>
                  </a:lnTo>
                  <a:lnTo>
                    <a:pt x="5739" y="2727"/>
                  </a:lnTo>
                  <a:lnTo>
                    <a:pt x="5739" y="2691"/>
                  </a:lnTo>
                  <a:cubicBezTo>
                    <a:pt x="5739" y="2596"/>
                    <a:pt x="5799" y="2536"/>
                    <a:pt x="5870" y="2512"/>
                  </a:cubicBezTo>
                  <a:lnTo>
                    <a:pt x="6287" y="2405"/>
                  </a:lnTo>
                  <a:cubicBezTo>
                    <a:pt x="6370" y="2381"/>
                    <a:pt x="6406" y="2334"/>
                    <a:pt x="6406" y="2251"/>
                  </a:cubicBezTo>
                  <a:lnTo>
                    <a:pt x="6406" y="2000"/>
                  </a:lnTo>
                  <a:cubicBezTo>
                    <a:pt x="6430" y="1941"/>
                    <a:pt x="6394" y="1893"/>
                    <a:pt x="6359" y="1870"/>
                  </a:cubicBezTo>
                  <a:cubicBezTo>
                    <a:pt x="6299" y="1834"/>
                    <a:pt x="6263" y="1774"/>
                    <a:pt x="6263" y="1715"/>
                  </a:cubicBezTo>
                  <a:lnTo>
                    <a:pt x="6263" y="1215"/>
                  </a:lnTo>
                  <a:cubicBezTo>
                    <a:pt x="6263" y="1108"/>
                    <a:pt x="6335" y="1036"/>
                    <a:pt x="6442" y="1036"/>
                  </a:cubicBezTo>
                  <a:close/>
                  <a:moveTo>
                    <a:pt x="8144" y="334"/>
                  </a:moveTo>
                  <a:lnTo>
                    <a:pt x="8144" y="2751"/>
                  </a:lnTo>
                  <a:lnTo>
                    <a:pt x="7787" y="2751"/>
                  </a:lnTo>
                  <a:lnTo>
                    <a:pt x="7787" y="2703"/>
                  </a:lnTo>
                  <a:cubicBezTo>
                    <a:pt x="7787" y="2477"/>
                    <a:pt x="7633" y="2274"/>
                    <a:pt x="7406" y="2215"/>
                  </a:cubicBezTo>
                  <a:lnTo>
                    <a:pt x="7109" y="2131"/>
                  </a:lnTo>
                  <a:lnTo>
                    <a:pt x="7109" y="2096"/>
                  </a:lnTo>
                  <a:cubicBezTo>
                    <a:pt x="7216" y="2000"/>
                    <a:pt x="7275" y="1870"/>
                    <a:pt x="7275" y="1715"/>
                  </a:cubicBezTo>
                  <a:lnTo>
                    <a:pt x="7275" y="1215"/>
                  </a:lnTo>
                  <a:cubicBezTo>
                    <a:pt x="7275" y="929"/>
                    <a:pt x="7049" y="703"/>
                    <a:pt x="6775" y="703"/>
                  </a:cubicBezTo>
                  <a:lnTo>
                    <a:pt x="6430" y="703"/>
                  </a:lnTo>
                  <a:cubicBezTo>
                    <a:pt x="6144" y="703"/>
                    <a:pt x="5918" y="929"/>
                    <a:pt x="5918" y="1215"/>
                  </a:cubicBezTo>
                  <a:lnTo>
                    <a:pt x="5918" y="1715"/>
                  </a:lnTo>
                  <a:cubicBezTo>
                    <a:pt x="5918" y="1870"/>
                    <a:pt x="5978" y="2000"/>
                    <a:pt x="6085" y="2096"/>
                  </a:cubicBezTo>
                  <a:lnTo>
                    <a:pt x="6085" y="2131"/>
                  </a:lnTo>
                  <a:lnTo>
                    <a:pt x="5787" y="2215"/>
                  </a:lnTo>
                  <a:cubicBezTo>
                    <a:pt x="5561" y="2274"/>
                    <a:pt x="5418" y="2465"/>
                    <a:pt x="5418" y="2703"/>
                  </a:cubicBezTo>
                  <a:lnTo>
                    <a:pt x="5418" y="2751"/>
                  </a:lnTo>
                  <a:lnTo>
                    <a:pt x="5061" y="2751"/>
                  </a:lnTo>
                  <a:lnTo>
                    <a:pt x="5061" y="334"/>
                  </a:lnTo>
                  <a:close/>
                  <a:moveTo>
                    <a:pt x="2691" y="2715"/>
                  </a:moveTo>
                  <a:lnTo>
                    <a:pt x="2691" y="2786"/>
                  </a:lnTo>
                  <a:cubicBezTo>
                    <a:pt x="2703" y="2846"/>
                    <a:pt x="2727" y="2905"/>
                    <a:pt x="2751" y="2965"/>
                  </a:cubicBezTo>
                  <a:lnTo>
                    <a:pt x="2525" y="3191"/>
                  </a:lnTo>
                  <a:lnTo>
                    <a:pt x="2513" y="3191"/>
                  </a:lnTo>
                  <a:lnTo>
                    <a:pt x="2287" y="2965"/>
                  </a:lnTo>
                  <a:cubicBezTo>
                    <a:pt x="2322" y="2929"/>
                    <a:pt x="2334" y="2870"/>
                    <a:pt x="2334" y="2810"/>
                  </a:cubicBezTo>
                  <a:lnTo>
                    <a:pt x="2334" y="2715"/>
                  </a:lnTo>
                  <a:close/>
                  <a:moveTo>
                    <a:pt x="3037" y="3143"/>
                  </a:moveTo>
                  <a:lnTo>
                    <a:pt x="3346" y="3263"/>
                  </a:lnTo>
                  <a:cubicBezTo>
                    <a:pt x="3477" y="3310"/>
                    <a:pt x="3572" y="3441"/>
                    <a:pt x="3572" y="3596"/>
                  </a:cubicBezTo>
                  <a:lnTo>
                    <a:pt x="3572" y="4608"/>
                  </a:lnTo>
                  <a:cubicBezTo>
                    <a:pt x="3572" y="4715"/>
                    <a:pt x="3501" y="4787"/>
                    <a:pt x="3394" y="4787"/>
                  </a:cubicBezTo>
                  <a:lnTo>
                    <a:pt x="2691" y="4787"/>
                  </a:lnTo>
                  <a:lnTo>
                    <a:pt x="2691" y="4596"/>
                  </a:lnTo>
                  <a:lnTo>
                    <a:pt x="3049" y="4596"/>
                  </a:lnTo>
                  <a:cubicBezTo>
                    <a:pt x="3144" y="4596"/>
                    <a:pt x="3215" y="4513"/>
                    <a:pt x="3215" y="4429"/>
                  </a:cubicBezTo>
                  <a:lnTo>
                    <a:pt x="3215" y="3917"/>
                  </a:lnTo>
                  <a:cubicBezTo>
                    <a:pt x="3215" y="3834"/>
                    <a:pt x="3144" y="3763"/>
                    <a:pt x="3049" y="3763"/>
                  </a:cubicBezTo>
                  <a:cubicBezTo>
                    <a:pt x="2965" y="3763"/>
                    <a:pt x="2882" y="3834"/>
                    <a:pt x="2882" y="3917"/>
                  </a:cubicBezTo>
                  <a:lnTo>
                    <a:pt x="2882" y="4275"/>
                  </a:lnTo>
                  <a:lnTo>
                    <a:pt x="2191" y="4275"/>
                  </a:lnTo>
                  <a:lnTo>
                    <a:pt x="2191" y="3917"/>
                  </a:lnTo>
                  <a:cubicBezTo>
                    <a:pt x="2191" y="3834"/>
                    <a:pt x="2108" y="3763"/>
                    <a:pt x="2025" y="3763"/>
                  </a:cubicBezTo>
                  <a:cubicBezTo>
                    <a:pt x="1929" y="3763"/>
                    <a:pt x="1858" y="3834"/>
                    <a:pt x="1858" y="3917"/>
                  </a:cubicBezTo>
                  <a:lnTo>
                    <a:pt x="1858" y="4429"/>
                  </a:lnTo>
                  <a:cubicBezTo>
                    <a:pt x="1858" y="4513"/>
                    <a:pt x="1929" y="4596"/>
                    <a:pt x="2025" y="4596"/>
                  </a:cubicBezTo>
                  <a:lnTo>
                    <a:pt x="2382" y="4596"/>
                  </a:lnTo>
                  <a:lnTo>
                    <a:pt x="2382" y="4787"/>
                  </a:lnTo>
                  <a:lnTo>
                    <a:pt x="1679" y="4787"/>
                  </a:lnTo>
                  <a:cubicBezTo>
                    <a:pt x="1572" y="4787"/>
                    <a:pt x="1501" y="4715"/>
                    <a:pt x="1501" y="4608"/>
                  </a:cubicBezTo>
                  <a:lnTo>
                    <a:pt x="1501" y="3596"/>
                  </a:lnTo>
                  <a:lnTo>
                    <a:pt x="1489" y="3596"/>
                  </a:lnTo>
                  <a:cubicBezTo>
                    <a:pt x="1489" y="3441"/>
                    <a:pt x="1572" y="3310"/>
                    <a:pt x="1715" y="3263"/>
                  </a:cubicBezTo>
                  <a:lnTo>
                    <a:pt x="2025" y="3143"/>
                  </a:lnTo>
                  <a:lnTo>
                    <a:pt x="2287" y="3417"/>
                  </a:lnTo>
                  <a:cubicBezTo>
                    <a:pt x="2346" y="3477"/>
                    <a:pt x="2441" y="3501"/>
                    <a:pt x="2525" y="3501"/>
                  </a:cubicBezTo>
                  <a:cubicBezTo>
                    <a:pt x="2620" y="3501"/>
                    <a:pt x="2691" y="3477"/>
                    <a:pt x="2763" y="3417"/>
                  </a:cubicBezTo>
                  <a:lnTo>
                    <a:pt x="3037" y="3143"/>
                  </a:lnTo>
                  <a:close/>
                  <a:moveTo>
                    <a:pt x="4727" y="4763"/>
                  </a:moveTo>
                  <a:lnTo>
                    <a:pt x="4727" y="5465"/>
                  </a:lnTo>
                  <a:lnTo>
                    <a:pt x="298" y="5465"/>
                  </a:lnTo>
                  <a:lnTo>
                    <a:pt x="298" y="4763"/>
                  </a:lnTo>
                  <a:lnTo>
                    <a:pt x="1191" y="4763"/>
                  </a:lnTo>
                  <a:cubicBezTo>
                    <a:pt x="1251" y="4965"/>
                    <a:pt x="1441" y="5108"/>
                    <a:pt x="1667" y="5108"/>
                  </a:cubicBezTo>
                  <a:lnTo>
                    <a:pt x="3358" y="5108"/>
                  </a:lnTo>
                  <a:cubicBezTo>
                    <a:pt x="3584" y="5108"/>
                    <a:pt x="3763" y="4965"/>
                    <a:pt x="3834" y="4763"/>
                  </a:cubicBezTo>
                  <a:close/>
                  <a:moveTo>
                    <a:pt x="6763" y="3775"/>
                  </a:moveTo>
                  <a:cubicBezTo>
                    <a:pt x="6871" y="3775"/>
                    <a:pt x="6942" y="3846"/>
                    <a:pt x="6942" y="3953"/>
                  </a:cubicBezTo>
                  <a:lnTo>
                    <a:pt x="6942" y="4453"/>
                  </a:lnTo>
                  <a:cubicBezTo>
                    <a:pt x="6942" y="4513"/>
                    <a:pt x="6918" y="4572"/>
                    <a:pt x="6859" y="4608"/>
                  </a:cubicBezTo>
                  <a:cubicBezTo>
                    <a:pt x="6811" y="4632"/>
                    <a:pt x="6787" y="4679"/>
                    <a:pt x="6787" y="4739"/>
                  </a:cubicBezTo>
                  <a:lnTo>
                    <a:pt x="6787" y="4989"/>
                  </a:lnTo>
                  <a:cubicBezTo>
                    <a:pt x="6787" y="5060"/>
                    <a:pt x="6823" y="5120"/>
                    <a:pt x="6906" y="5144"/>
                  </a:cubicBezTo>
                  <a:lnTo>
                    <a:pt x="7323" y="5251"/>
                  </a:lnTo>
                  <a:cubicBezTo>
                    <a:pt x="7394" y="5263"/>
                    <a:pt x="7454" y="5334"/>
                    <a:pt x="7454" y="5429"/>
                  </a:cubicBezTo>
                  <a:lnTo>
                    <a:pt x="7454" y="5465"/>
                  </a:lnTo>
                  <a:lnTo>
                    <a:pt x="5739" y="5465"/>
                  </a:lnTo>
                  <a:lnTo>
                    <a:pt x="5739" y="5429"/>
                  </a:lnTo>
                  <a:cubicBezTo>
                    <a:pt x="5739" y="5334"/>
                    <a:pt x="5799" y="5275"/>
                    <a:pt x="5882" y="5251"/>
                  </a:cubicBezTo>
                  <a:lnTo>
                    <a:pt x="6287" y="5144"/>
                  </a:lnTo>
                  <a:cubicBezTo>
                    <a:pt x="6370" y="5120"/>
                    <a:pt x="6406" y="5060"/>
                    <a:pt x="6406" y="4989"/>
                  </a:cubicBezTo>
                  <a:lnTo>
                    <a:pt x="6406" y="4739"/>
                  </a:lnTo>
                  <a:cubicBezTo>
                    <a:pt x="6406" y="4679"/>
                    <a:pt x="6382" y="4632"/>
                    <a:pt x="6335" y="4608"/>
                  </a:cubicBezTo>
                  <a:cubicBezTo>
                    <a:pt x="6275" y="4572"/>
                    <a:pt x="6251" y="4513"/>
                    <a:pt x="6251" y="4453"/>
                  </a:cubicBezTo>
                  <a:lnTo>
                    <a:pt x="6251" y="3953"/>
                  </a:lnTo>
                  <a:cubicBezTo>
                    <a:pt x="6251" y="3846"/>
                    <a:pt x="6323" y="3775"/>
                    <a:pt x="6430" y="3775"/>
                  </a:cubicBezTo>
                  <a:close/>
                  <a:moveTo>
                    <a:pt x="8156" y="3060"/>
                  </a:moveTo>
                  <a:lnTo>
                    <a:pt x="8156" y="5465"/>
                  </a:lnTo>
                  <a:lnTo>
                    <a:pt x="7799" y="5465"/>
                  </a:lnTo>
                  <a:lnTo>
                    <a:pt x="7799" y="5429"/>
                  </a:lnTo>
                  <a:cubicBezTo>
                    <a:pt x="7799" y="5203"/>
                    <a:pt x="7644" y="4989"/>
                    <a:pt x="7430" y="4929"/>
                  </a:cubicBezTo>
                  <a:lnTo>
                    <a:pt x="7132" y="4858"/>
                  </a:lnTo>
                  <a:lnTo>
                    <a:pt x="7132" y="4810"/>
                  </a:lnTo>
                  <a:cubicBezTo>
                    <a:pt x="7228" y="4727"/>
                    <a:pt x="7287" y="4596"/>
                    <a:pt x="7287" y="4441"/>
                  </a:cubicBezTo>
                  <a:lnTo>
                    <a:pt x="7287" y="3941"/>
                  </a:lnTo>
                  <a:cubicBezTo>
                    <a:pt x="7287" y="3655"/>
                    <a:pt x="7073" y="3429"/>
                    <a:pt x="6787" y="3429"/>
                  </a:cubicBezTo>
                  <a:lnTo>
                    <a:pt x="6442" y="3429"/>
                  </a:lnTo>
                  <a:cubicBezTo>
                    <a:pt x="6156" y="3429"/>
                    <a:pt x="5942" y="3655"/>
                    <a:pt x="5942" y="3941"/>
                  </a:cubicBezTo>
                  <a:lnTo>
                    <a:pt x="5942" y="4441"/>
                  </a:lnTo>
                  <a:cubicBezTo>
                    <a:pt x="5942" y="4596"/>
                    <a:pt x="6001" y="4727"/>
                    <a:pt x="6097" y="4810"/>
                  </a:cubicBezTo>
                  <a:lnTo>
                    <a:pt x="6097" y="4858"/>
                  </a:lnTo>
                  <a:lnTo>
                    <a:pt x="5799" y="4929"/>
                  </a:lnTo>
                  <a:cubicBezTo>
                    <a:pt x="5585" y="4989"/>
                    <a:pt x="5430" y="5191"/>
                    <a:pt x="5430" y="5429"/>
                  </a:cubicBezTo>
                  <a:lnTo>
                    <a:pt x="5430" y="5465"/>
                  </a:lnTo>
                  <a:lnTo>
                    <a:pt x="5073" y="5465"/>
                  </a:lnTo>
                  <a:lnTo>
                    <a:pt x="5073" y="3060"/>
                  </a:lnTo>
                  <a:close/>
                  <a:moveTo>
                    <a:pt x="167" y="0"/>
                  </a:moveTo>
                  <a:cubicBezTo>
                    <a:pt x="72" y="0"/>
                    <a:pt x="1" y="84"/>
                    <a:pt x="1" y="167"/>
                  </a:cubicBezTo>
                  <a:lnTo>
                    <a:pt x="1" y="5620"/>
                  </a:lnTo>
                  <a:cubicBezTo>
                    <a:pt x="1" y="5703"/>
                    <a:pt x="72" y="5787"/>
                    <a:pt x="167" y="5787"/>
                  </a:cubicBezTo>
                  <a:lnTo>
                    <a:pt x="8335" y="5787"/>
                  </a:lnTo>
                  <a:cubicBezTo>
                    <a:pt x="8418" y="5787"/>
                    <a:pt x="8502" y="5703"/>
                    <a:pt x="8502" y="5620"/>
                  </a:cubicBezTo>
                  <a:lnTo>
                    <a:pt x="8502" y="167"/>
                  </a:lnTo>
                  <a:cubicBezTo>
                    <a:pt x="8466" y="84"/>
                    <a:pt x="8395" y="24"/>
                    <a:pt x="8311" y="24"/>
                  </a:cubicBezTo>
                  <a:lnTo>
                    <a:pt x="1334" y="24"/>
                  </a:lnTo>
                  <a:cubicBezTo>
                    <a:pt x="1251" y="24"/>
                    <a:pt x="1167" y="95"/>
                    <a:pt x="1167" y="191"/>
                  </a:cubicBezTo>
                  <a:cubicBezTo>
                    <a:pt x="1167" y="274"/>
                    <a:pt x="1251" y="346"/>
                    <a:pt x="1334" y="346"/>
                  </a:cubicBezTo>
                  <a:lnTo>
                    <a:pt x="4763" y="346"/>
                  </a:lnTo>
                  <a:lnTo>
                    <a:pt x="4763" y="4453"/>
                  </a:lnTo>
                  <a:lnTo>
                    <a:pt x="3882" y="4453"/>
                  </a:lnTo>
                  <a:lnTo>
                    <a:pt x="3882" y="3608"/>
                  </a:lnTo>
                  <a:cubicBezTo>
                    <a:pt x="3882" y="3346"/>
                    <a:pt x="3703" y="3084"/>
                    <a:pt x="3453" y="2977"/>
                  </a:cubicBezTo>
                  <a:lnTo>
                    <a:pt x="3037" y="2822"/>
                  </a:lnTo>
                  <a:lnTo>
                    <a:pt x="3037" y="2798"/>
                  </a:lnTo>
                  <a:lnTo>
                    <a:pt x="3037" y="2572"/>
                  </a:lnTo>
                  <a:cubicBezTo>
                    <a:pt x="3239" y="2417"/>
                    <a:pt x="3382" y="2167"/>
                    <a:pt x="3382" y="1893"/>
                  </a:cubicBezTo>
                  <a:lnTo>
                    <a:pt x="3382" y="1560"/>
                  </a:lnTo>
                  <a:cubicBezTo>
                    <a:pt x="3382" y="1179"/>
                    <a:pt x="3084" y="881"/>
                    <a:pt x="2703" y="881"/>
                  </a:cubicBezTo>
                  <a:lnTo>
                    <a:pt x="2370" y="881"/>
                  </a:lnTo>
                  <a:cubicBezTo>
                    <a:pt x="1989" y="881"/>
                    <a:pt x="1691" y="1179"/>
                    <a:pt x="1691" y="1560"/>
                  </a:cubicBezTo>
                  <a:lnTo>
                    <a:pt x="1691" y="1893"/>
                  </a:lnTo>
                  <a:cubicBezTo>
                    <a:pt x="1691" y="2179"/>
                    <a:pt x="1834" y="2417"/>
                    <a:pt x="2037" y="2572"/>
                  </a:cubicBezTo>
                  <a:lnTo>
                    <a:pt x="2037" y="2810"/>
                  </a:lnTo>
                  <a:lnTo>
                    <a:pt x="2037" y="2822"/>
                  </a:lnTo>
                  <a:lnTo>
                    <a:pt x="1620" y="2989"/>
                  </a:lnTo>
                  <a:cubicBezTo>
                    <a:pt x="1370" y="3084"/>
                    <a:pt x="1191" y="3346"/>
                    <a:pt x="1191" y="3608"/>
                  </a:cubicBezTo>
                  <a:lnTo>
                    <a:pt x="1191" y="4453"/>
                  </a:lnTo>
                  <a:lnTo>
                    <a:pt x="310" y="4453"/>
                  </a:lnTo>
                  <a:lnTo>
                    <a:pt x="310" y="334"/>
                  </a:lnTo>
                  <a:lnTo>
                    <a:pt x="667" y="334"/>
                  </a:lnTo>
                  <a:cubicBezTo>
                    <a:pt x="763" y="334"/>
                    <a:pt x="834" y="262"/>
                    <a:pt x="834" y="167"/>
                  </a:cubicBezTo>
                  <a:cubicBezTo>
                    <a:pt x="834" y="84"/>
                    <a:pt x="763" y="0"/>
                    <a:pt x="6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13148;p89">
              <a:extLst>
                <a:ext uri="{FF2B5EF4-FFF2-40B4-BE49-F238E27FC236}">
                  <a16:creationId xmlns:a16="http://schemas.microsoft.com/office/drawing/2014/main" id="{B63689A0-203B-4CC4-BAC4-10DB907251F6}"/>
                </a:ext>
              </a:extLst>
            </p:cNvPr>
            <p:cNvSpPr/>
            <p:nvPr/>
          </p:nvSpPr>
          <p:spPr>
            <a:xfrm>
              <a:off x="2278533" y="2937377"/>
              <a:ext cx="346788" cy="254704"/>
            </a:xfrm>
            <a:custGeom>
              <a:avLst/>
              <a:gdLst/>
              <a:ahLst/>
              <a:cxnLst/>
              <a:rect l="l" t="t" r="r" b="b"/>
              <a:pathLst>
                <a:path w="10895" h="8002" extrusionOk="0">
                  <a:moveTo>
                    <a:pt x="9871" y="310"/>
                  </a:moveTo>
                  <a:cubicBezTo>
                    <a:pt x="9978" y="310"/>
                    <a:pt x="10049" y="393"/>
                    <a:pt x="10049" y="489"/>
                  </a:cubicBezTo>
                  <a:lnTo>
                    <a:pt x="10049" y="6799"/>
                  </a:lnTo>
                  <a:lnTo>
                    <a:pt x="9692" y="6799"/>
                  </a:lnTo>
                  <a:cubicBezTo>
                    <a:pt x="9609" y="6799"/>
                    <a:pt x="9525" y="6882"/>
                    <a:pt x="9525" y="6966"/>
                  </a:cubicBezTo>
                  <a:cubicBezTo>
                    <a:pt x="9525" y="7061"/>
                    <a:pt x="9609" y="7132"/>
                    <a:pt x="9692" y="7132"/>
                  </a:cubicBezTo>
                  <a:lnTo>
                    <a:pt x="10537" y="7132"/>
                  </a:lnTo>
                  <a:cubicBezTo>
                    <a:pt x="10537" y="7132"/>
                    <a:pt x="10561" y="7132"/>
                    <a:pt x="10561" y="7144"/>
                  </a:cubicBezTo>
                  <a:lnTo>
                    <a:pt x="10561" y="7490"/>
                  </a:lnTo>
                  <a:cubicBezTo>
                    <a:pt x="10573" y="7585"/>
                    <a:pt x="10478" y="7668"/>
                    <a:pt x="10394" y="7668"/>
                  </a:cubicBezTo>
                  <a:lnTo>
                    <a:pt x="512" y="7668"/>
                  </a:lnTo>
                  <a:cubicBezTo>
                    <a:pt x="405" y="7668"/>
                    <a:pt x="334" y="7597"/>
                    <a:pt x="334" y="7490"/>
                  </a:cubicBezTo>
                  <a:lnTo>
                    <a:pt x="334" y="7144"/>
                  </a:lnTo>
                  <a:cubicBezTo>
                    <a:pt x="334" y="7144"/>
                    <a:pt x="334" y="7132"/>
                    <a:pt x="346" y="7132"/>
                  </a:cubicBezTo>
                  <a:lnTo>
                    <a:pt x="9037" y="7132"/>
                  </a:lnTo>
                  <a:cubicBezTo>
                    <a:pt x="9132" y="7132"/>
                    <a:pt x="9204" y="7061"/>
                    <a:pt x="9204" y="6966"/>
                  </a:cubicBezTo>
                  <a:cubicBezTo>
                    <a:pt x="9204" y="6882"/>
                    <a:pt x="9132" y="6799"/>
                    <a:pt x="9037" y="6799"/>
                  </a:cubicBezTo>
                  <a:lnTo>
                    <a:pt x="858" y="6799"/>
                  </a:lnTo>
                  <a:lnTo>
                    <a:pt x="858" y="489"/>
                  </a:lnTo>
                  <a:cubicBezTo>
                    <a:pt x="858" y="393"/>
                    <a:pt x="929" y="310"/>
                    <a:pt x="1036" y="310"/>
                  </a:cubicBezTo>
                  <a:close/>
                  <a:moveTo>
                    <a:pt x="1012" y="0"/>
                  </a:moveTo>
                  <a:cubicBezTo>
                    <a:pt x="738" y="0"/>
                    <a:pt x="512" y="227"/>
                    <a:pt x="512" y="512"/>
                  </a:cubicBezTo>
                  <a:lnTo>
                    <a:pt x="512" y="6823"/>
                  </a:lnTo>
                  <a:lnTo>
                    <a:pt x="334" y="6823"/>
                  </a:lnTo>
                  <a:cubicBezTo>
                    <a:pt x="155" y="6823"/>
                    <a:pt x="0" y="6966"/>
                    <a:pt x="0" y="7144"/>
                  </a:cubicBezTo>
                  <a:lnTo>
                    <a:pt x="0" y="7490"/>
                  </a:lnTo>
                  <a:cubicBezTo>
                    <a:pt x="0" y="7775"/>
                    <a:pt x="226" y="8001"/>
                    <a:pt x="512" y="8001"/>
                  </a:cubicBezTo>
                  <a:lnTo>
                    <a:pt x="10394" y="8001"/>
                  </a:lnTo>
                  <a:cubicBezTo>
                    <a:pt x="10680" y="8001"/>
                    <a:pt x="10894" y="7775"/>
                    <a:pt x="10894" y="7490"/>
                  </a:cubicBezTo>
                  <a:lnTo>
                    <a:pt x="10894" y="7144"/>
                  </a:lnTo>
                  <a:cubicBezTo>
                    <a:pt x="10883" y="6966"/>
                    <a:pt x="10728" y="6823"/>
                    <a:pt x="10561" y="6823"/>
                  </a:cubicBezTo>
                  <a:lnTo>
                    <a:pt x="10383" y="6823"/>
                  </a:lnTo>
                  <a:lnTo>
                    <a:pt x="10383" y="512"/>
                  </a:lnTo>
                  <a:cubicBezTo>
                    <a:pt x="10383" y="227"/>
                    <a:pt x="10156" y="0"/>
                    <a:pt x="98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" name="Google Shape;13159;p89">
            <a:extLst>
              <a:ext uri="{FF2B5EF4-FFF2-40B4-BE49-F238E27FC236}">
                <a16:creationId xmlns:a16="http://schemas.microsoft.com/office/drawing/2014/main" id="{50671D7D-85BA-4E20-B571-8ED78DF885A7}"/>
              </a:ext>
            </a:extLst>
          </p:cNvPr>
          <p:cNvGrpSpPr/>
          <p:nvPr/>
        </p:nvGrpSpPr>
        <p:grpSpPr>
          <a:xfrm>
            <a:off x="1182686" y="8448132"/>
            <a:ext cx="2305405" cy="2054214"/>
            <a:chOff x="1327676" y="2910480"/>
            <a:chExt cx="347934" cy="310024"/>
          </a:xfrm>
          <a:solidFill>
            <a:schemeClr val="tx1"/>
          </a:solidFill>
        </p:grpSpPr>
        <p:sp>
          <p:nvSpPr>
            <p:cNvPr id="31" name="Google Shape;13160;p89">
              <a:extLst>
                <a:ext uri="{FF2B5EF4-FFF2-40B4-BE49-F238E27FC236}">
                  <a16:creationId xmlns:a16="http://schemas.microsoft.com/office/drawing/2014/main" id="{8B4CD0E7-5082-4A11-957B-F70D70A33716}"/>
                </a:ext>
              </a:extLst>
            </p:cNvPr>
            <p:cNvSpPr/>
            <p:nvPr/>
          </p:nvSpPr>
          <p:spPr>
            <a:xfrm>
              <a:off x="1367081" y="3067370"/>
              <a:ext cx="43257" cy="15565"/>
            </a:xfrm>
            <a:custGeom>
              <a:avLst/>
              <a:gdLst/>
              <a:ahLst/>
              <a:cxnLst/>
              <a:rect l="l" t="t" r="r" b="b"/>
              <a:pathLst>
                <a:path w="1359" h="489" extrusionOk="0">
                  <a:moveTo>
                    <a:pt x="167" y="0"/>
                  </a:moveTo>
                  <a:cubicBezTo>
                    <a:pt x="72" y="0"/>
                    <a:pt x="1" y="72"/>
                    <a:pt x="1" y="167"/>
                  </a:cubicBezTo>
                  <a:cubicBezTo>
                    <a:pt x="1" y="250"/>
                    <a:pt x="72" y="322"/>
                    <a:pt x="167" y="322"/>
                  </a:cubicBezTo>
                  <a:cubicBezTo>
                    <a:pt x="346" y="322"/>
                    <a:pt x="870" y="358"/>
                    <a:pt x="1120" y="477"/>
                  </a:cubicBezTo>
                  <a:cubicBezTo>
                    <a:pt x="1144" y="488"/>
                    <a:pt x="1168" y="488"/>
                    <a:pt x="1191" y="488"/>
                  </a:cubicBezTo>
                  <a:cubicBezTo>
                    <a:pt x="1251" y="488"/>
                    <a:pt x="1310" y="465"/>
                    <a:pt x="1346" y="405"/>
                  </a:cubicBezTo>
                  <a:cubicBezTo>
                    <a:pt x="1358" y="322"/>
                    <a:pt x="1334" y="238"/>
                    <a:pt x="1251" y="191"/>
                  </a:cubicBezTo>
                  <a:cubicBezTo>
                    <a:pt x="882" y="12"/>
                    <a:pt x="191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13161;p89">
              <a:extLst>
                <a:ext uri="{FF2B5EF4-FFF2-40B4-BE49-F238E27FC236}">
                  <a16:creationId xmlns:a16="http://schemas.microsoft.com/office/drawing/2014/main" id="{6F7C8C89-9416-4A29-902F-7D50B7836B02}"/>
                </a:ext>
              </a:extLst>
            </p:cNvPr>
            <p:cNvSpPr/>
            <p:nvPr/>
          </p:nvSpPr>
          <p:spPr>
            <a:xfrm>
              <a:off x="1350402" y="3170436"/>
              <a:ext cx="10663" cy="48541"/>
            </a:xfrm>
            <a:custGeom>
              <a:avLst/>
              <a:gdLst/>
              <a:ahLst/>
              <a:cxnLst/>
              <a:rect l="l" t="t" r="r" b="b"/>
              <a:pathLst>
                <a:path w="335" h="1525" extrusionOk="0">
                  <a:moveTo>
                    <a:pt x="168" y="1"/>
                  </a:moveTo>
                  <a:cubicBezTo>
                    <a:pt x="84" y="1"/>
                    <a:pt x="1" y="84"/>
                    <a:pt x="1" y="168"/>
                  </a:cubicBezTo>
                  <a:lnTo>
                    <a:pt x="1" y="1358"/>
                  </a:lnTo>
                  <a:cubicBezTo>
                    <a:pt x="1" y="1453"/>
                    <a:pt x="84" y="1525"/>
                    <a:pt x="168" y="1525"/>
                  </a:cubicBezTo>
                  <a:cubicBezTo>
                    <a:pt x="263" y="1525"/>
                    <a:pt x="334" y="1453"/>
                    <a:pt x="334" y="1358"/>
                  </a:cubicBezTo>
                  <a:lnTo>
                    <a:pt x="334" y="168"/>
                  </a:lnTo>
                  <a:cubicBezTo>
                    <a:pt x="334" y="84"/>
                    <a:pt x="263" y="1"/>
                    <a:pt x="16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13162;p89">
              <a:extLst>
                <a:ext uri="{FF2B5EF4-FFF2-40B4-BE49-F238E27FC236}">
                  <a16:creationId xmlns:a16="http://schemas.microsoft.com/office/drawing/2014/main" id="{C3EEA3D8-41D2-45B9-9ECE-DEB21348CC12}"/>
                </a:ext>
              </a:extLst>
            </p:cNvPr>
            <p:cNvSpPr/>
            <p:nvPr/>
          </p:nvSpPr>
          <p:spPr>
            <a:xfrm>
              <a:off x="1327676" y="3040187"/>
              <a:ext cx="201643" cy="180317"/>
            </a:xfrm>
            <a:custGeom>
              <a:avLst/>
              <a:gdLst/>
              <a:ahLst/>
              <a:cxnLst/>
              <a:rect l="l" t="t" r="r" b="b"/>
              <a:pathLst>
                <a:path w="6335" h="5665" extrusionOk="0">
                  <a:moveTo>
                    <a:pt x="5894" y="628"/>
                  </a:moveTo>
                  <a:lnTo>
                    <a:pt x="5954" y="866"/>
                  </a:lnTo>
                  <a:cubicBezTo>
                    <a:pt x="5977" y="926"/>
                    <a:pt x="5966" y="997"/>
                    <a:pt x="5918" y="1045"/>
                  </a:cubicBezTo>
                  <a:lnTo>
                    <a:pt x="5823" y="1140"/>
                  </a:lnTo>
                  <a:lnTo>
                    <a:pt x="5596" y="914"/>
                  </a:lnTo>
                  <a:lnTo>
                    <a:pt x="5894" y="628"/>
                  </a:lnTo>
                  <a:close/>
                  <a:moveTo>
                    <a:pt x="2941" y="307"/>
                  </a:moveTo>
                  <a:lnTo>
                    <a:pt x="2941" y="961"/>
                  </a:lnTo>
                  <a:cubicBezTo>
                    <a:pt x="2941" y="1057"/>
                    <a:pt x="2906" y="1164"/>
                    <a:pt x="2870" y="1271"/>
                  </a:cubicBezTo>
                  <a:lnTo>
                    <a:pt x="2787" y="1438"/>
                  </a:lnTo>
                  <a:cubicBezTo>
                    <a:pt x="2775" y="1450"/>
                    <a:pt x="2775" y="1473"/>
                    <a:pt x="2775" y="1509"/>
                  </a:cubicBezTo>
                  <a:lnTo>
                    <a:pt x="2775" y="1854"/>
                  </a:lnTo>
                  <a:cubicBezTo>
                    <a:pt x="2775" y="2104"/>
                    <a:pt x="2667" y="2331"/>
                    <a:pt x="2513" y="2485"/>
                  </a:cubicBezTo>
                  <a:cubicBezTo>
                    <a:pt x="2363" y="2635"/>
                    <a:pt x="2165" y="2727"/>
                    <a:pt x="1954" y="2727"/>
                  </a:cubicBezTo>
                  <a:cubicBezTo>
                    <a:pt x="1930" y="2727"/>
                    <a:pt x="1906" y="2726"/>
                    <a:pt x="1882" y="2724"/>
                  </a:cubicBezTo>
                  <a:cubicBezTo>
                    <a:pt x="1417" y="2712"/>
                    <a:pt x="1048" y="2307"/>
                    <a:pt x="1048" y="1819"/>
                  </a:cubicBezTo>
                  <a:lnTo>
                    <a:pt x="1048" y="1521"/>
                  </a:lnTo>
                  <a:cubicBezTo>
                    <a:pt x="1048" y="1497"/>
                    <a:pt x="1048" y="1473"/>
                    <a:pt x="1036" y="1450"/>
                  </a:cubicBezTo>
                  <a:lnTo>
                    <a:pt x="929" y="1259"/>
                  </a:lnTo>
                  <a:cubicBezTo>
                    <a:pt x="905" y="1176"/>
                    <a:pt x="870" y="1104"/>
                    <a:pt x="870" y="1021"/>
                  </a:cubicBezTo>
                  <a:lnTo>
                    <a:pt x="870" y="997"/>
                  </a:lnTo>
                  <a:cubicBezTo>
                    <a:pt x="870" y="616"/>
                    <a:pt x="1179" y="307"/>
                    <a:pt x="1572" y="307"/>
                  </a:cubicBezTo>
                  <a:close/>
                  <a:moveTo>
                    <a:pt x="2275" y="2986"/>
                  </a:moveTo>
                  <a:cubicBezTo>
                    <a:pt x="2286" y="3045"/>
                    <a:pt x="2298" y="3081"/>
                    <a:pt x="2310" y="3117"/>
                  </a:cubicBezTo>
                  <a:lnTo>
                    <a:pt x="2167" y="3259"/>
                  </a:lnTo>
                  <a:cubicBezTo>
                    <a:pt x="2102" y="3325"/>
                    <a:pt x="2013" y="3358"/>
                    <a:pt x="1923" y="3358"/>
                  </a:cubicBezTo>
                  <a:cubicBezTo>
                    <a:pt x="1834" y="3358"/>
                    <a:pt x="1745" y="3325"/>
                    <a:pt x="1679" y="3259"/>
                  </a:cubicBezTo>
                  <a:lnTo>
                    <a:pt x="1536" y="3128"/>
                  </a:lnTo>
                  <a:cubicBezTo>
                    <a:pt x="1560" y="3081"/>
                    <a:pt x="1572" y="3045"/>
                    <a:pt x="1572" y="2986"/>
                  </a:cubicBezTo>
                  <a:cubicBezTo>
                    <a:pt x="1679" y="3009"/>
                    <a:pt x="1775" y="3045"/>
                    <a:pt x="1882" y="3045"/>
                  </a:cubicBezTo>
                  <a:lnTo>
                    <a:pt x="1917" y="3045"/>
                  </a:lnTo>
                  <a:cubicBezTo>
                    <a:pt x="2036" y="3045"/>
                    <a:pt x="2167" y="3021"/>
                    <a:pt x="2275" y="2986"/>
                  </a:cubicBezTo>
                  <a:close/>
                  <a:moveTo>
                    <a:pt x="6162" y="0"/>
                  </a:moveTo>
                  <a:cubicBezTo>
                    <a:pt x="6120" y="0"/>
                    <a:pt x="6079" y="15"/>
                    <a:pt x="6049" y="45"/>
                  </a:cubicBezTo>
                  <a:lnTo>
                    <a:pt x="2906" y="3021"/>
                  </a:lnTo>
                  <a:cubicBezTo>
                    <a:pt x="2882" y="3057"/>
                    <a:pt x="2834" y="3069"/>
                    <a:pt x="2787" y="3069"/>
                  </a:cubicBezTo>
                  <a:lnTo>
                    <a:pt x="2763" y="3069"/>
                  </a:lnTo>
                  <a:cubicBezTo>
                    <a:pt x="2656" y="3069"/>
                    <a:pt x="2584" y="2997"/>
                    <a:pt x="2584" y="2890"/>
                  </a:cubicBezTo>
                  <a:lnTo>
                    <a:pt x="2584" y="2843"/>
                  </a:lnTo>
                  <a:cubicBezTo>
                    <a:pt x="2644" y="2819"/>
                    <a:pt x="2679" y="2771"/>
                    <a:pt x="2727" y="2724"/>
                  </a:cubicBezTo>
                  <a:cubicBezTo>
                    <a:pt x="2965" y="2497"/>
                    <a:pt x="3084" y="2200"/>
                    <a:pt x="3084" y="1878"/>
                  </a:cubicBezTo>
                  <a:lnTo>
                    <a:pt x="3084" y="1581"/>
                  </a:lnTo>
                  <a:lnTo>
                    <a:pt x="3144" y="1450"/>
                  </a:lnTo>
                  <a:cubicBezTo>
                    <a:pt x="3215" y="1307"/>
                    <a:pt x="3251" y="1152"/>
                    <a:pt x="3251" y="997"/>
                  </a:cubicBezTo>
                  <a:lnTo>
                    <a:pt x="3251" y="176"/>
                  </a:lnTo>
                  <a:cubicBezTo>
                    <a:pt x="3251" y="92"/>
                    <a:pt x="3179" y="21"/>
                    <a:pt x="3084" y="21"/>
                  </a:cubicBezTo>
                  <a:lnTo>
                    <a:pt x="1548" y="21"/>
                  </a:lnTo>
                  <a:cubicBezTo>
                    <a:pt x="1001" y="21"/>
                    <a:pt x="536" y="461"/>
                    <a:pt x="536" y="1033"/>
                  </a:cubicBezTo>
                  <a:lnTo>
                    <a:pt x="536" y="1045"/>
                  </a:lnTo>
                  <a:cubicBezTo>
                    <a:pt x="536" y="1176"/>
                    <a:pt x="572" y="1295"/>
                    <a:pt x="632" y="1414"/>
                  </a:cubicBezTo>
                  <a:lnTo>
                    <a:pt x="703" y="1581"/>
                  </a:lnTo>
                  <a:lnTo>
                    <a:pt x="703" y="1831"/>
                  </a:lnTo>
                  <a:cubicBezTo>
                    <a:pt x="703" y="2247"/>
                    <a:pt x="917" y="2616"/>
                    <a:pt x="1215" y="2843"/>
                  </a:cubicBezTo>
                  <a:lnTo>
                    <a:pt x="1215" y="2997"/>
                  </a:lnTo>
                  <a:cubicBezTo>
                    <a:pt x="1215" y="3069"/>
                    <a:pt x="1155" y="3140"/>
                    <a:pt x="1072" y="3176"/>
                  </a:cubicBezTo>
                  <a:lnTo>
                    <a:pt x="501" y="3343"/>
                  </a:lnTo>
                  <a:cubicBezTo>
                    <a:pt x="215" y="3414"/>
                    <a:pt x="0" y="3676"/>
                    <a:pt x="0" y="3974"/>
                  </a:cubicBezTo>
                  <a:lnTo>
                    <a:pt x="0" y="5462"/>
                  </a:lnTo>
                  <a:cubicBezTo>
                    <a:pt x="0" y="5557"/>
                    <a:pt x="84" y="5629"/>
                    <a:pt x="167" y="5629"/>
                  </a:cubicBezTo>
                  <a:cubicBezTo>
                    <a:pt x="262" y="5629"/>
                    <a:pt x="334" y="5557"/>
                    <a:pt x="334" y="5462"/>
                  </a:cubicBezTo>
                  <a:lnTo>
                    <a:pt x="334" y="3974"/>
                  </a:lnTo>
                  <a:cubicBezTo>
                    <a:pt x="334" y="3831"/>
                    <a:pt x="441" y="3676"/>
                    <a:pt x="584" y="3640"/>
                  </a:cubicBezTo>
                  <a:lnTo>
                    <a:pt x="1167" y="3474"/>
                  </a:lnTo>
                  <a:cubicBezTo>
                    <a:pt x="1215" y="3450"/>
                    <a:pt x="1251" y="3438"/>
                    <a:pt x="1298" y="3414"/>
                  </a:cubicBezTo>
                  <a:lnTo>
                    <a:pt x="1405" y="3521"/>
                  </a:lnTo>
                  <a:cubicBezTo>
                    <a:pt x="1536" y="3652"/>
                    <a:pt x="1703" y="3712"/>
                    <a:pt x="1882" y="3712"/>
                  </a:cubicBezTo>
                  <a:cubicBezTo>
                    <a:pt x="2060" y="3712"/>
                    <a:pt x="2227" y="3652"/>
                    <a:pt x="2358" y="3521"/>
                  </a:cubicBezTo>
                  <a:lnTo>
                    <a:pt x="2501" y="3367"/>
                  </a:lnTo>
                  <a:cubicBezTo>
                    <a:pt x="2584" y="3402"/>
                    <a:pt x="2656" y="3426"/>
                    <a:pt x="2727" y="3426"/>
                  </a:cubicBezTo>
                  <a:lnTo>
                    <a:pt x="2763" y="3426"/>
                  </a:lnTo>
                  <a:cubicBezTo>
                    <a:pt x="2894" y="3426"/>
                    <a:pt x="3013" y="3378"/>
                    <a:pt x="3096" y="3295"/>
                  </a:cubicBezTo>
                  <a:lnTo>
                    <a:pt x="5334" y="1176"/>
                  </a:lnTo>
                  <a:lnTo>
                    <a:pt x="5561" y="1402"/>
                  </a:lnTo>
                  <a:lnTo>
                    <a:pt x="2965" y="3986"/>
                  </a:lnTo>
                  <a:cubicBezTo>
                    <a:pt x="2798" y="4152"/>
                    <a:pt x="2715" y="4367"/>
                    <a:pt x="2715" y="4581"/>
                  </a:cubicBezTo>
                  <a:lnTo>
                    <a:pt x="2715" y="5498"/>
                  </a:lnTo>
                  <a:cubicBezTo>
                    <a:pt x="2715" y="5581"/>
                    <a:pt x="2787" y="5664"/>
                    <a:pt x="2882" y="5664"/>
                  </a:cubicBezTo>
                  <a:cubicBezTo>
                    <a:pt x="2965" y="5664"/>
                    <a:pt x="3037" y="5581"/>
                    <a:pt x="3037" y="5498"/>
                  </a:cubicBezTo>
                  <a:lnTo>
                    <a:pt x="3037" y="4581"/>
                  </a:lnTo>
                  <a:cubicBezTo>
                    <a:pt x="3037" y="4450"/>
                    <a:pt x="3096" y="4319"/>
                    <a:pt x="3191" y="4212"/>
                  </a:cubicBezTo>
                  <a:lnTo>
                    <a:pt x="6096" y="1307"/>
                  </a:lnTo>
                  <a:cubicBezTo>
                    <a:pt x="6216" y="1200"/>
                    <a:pt x="6275" y="997"/>
                    <a:pt x="6227" y="831"/>
                  </a:cubicBezTo>
                  <a:lnTo>
                    <a:pt x="6168" y="378"/>
                  </a:lnTo>
                  <a:lnTo>
                    <a:pt x="6275" y="271"/>
                  </a:lnTo>
                  <a:cubicBezTo>
                    <a:pt x="6335" y="211"/>
                    <a:pt x="6335" y="104"/>
                    <a:pt x="6275" y="45"/>
                  </a:cubicBezTo>
                  <a:cubicBezTo>
                    <a:pt x="6245" y="15"/>
                    <a:pt x="6204" y="0"/>
                    <a:pt x="616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13163;p89">
              <a:extLst>
                <a:ext uri="{FF2B5EF4-FFF2-40B4-BE49-F238E27FC236}">
                  <a16:creationId xmlns:a16="http://schemas.microsoft.com/office/drawing/2014/main" id="{F03AD686-0760-4B3A-AFF8-821FD6ECBF87}"/>
                </a:ext>
              </a:extLst>
            </p:cNvPr>
            <p:cNvSpPr/>
            <p:nvPr/>
          </p:nvSpPr>
          <p:spPr>
            <a:xfrm>
              <a:off x="1470179" y="2910480"/>
              <a:ext cx="205431" cy="173601"/>
            </a:xfrm>
            <a:custGeom>
              <a:avLst/>
              <a:gdLst/>
              <a:ahLst/>
              <a:cxnLst/>
              <a:rect l="l" t="t" r="r" b="b"/>
              <a:pathLst>
                <a:path w="6454" h="5454" extrusionOk="0">
                  <a:moveTo>
                    <a:pt x="500" y="0"/>
                  </a:moveTo>
                  <a:cubicBezTo>
                    <a:pt x="215" y="0"/>
                    <a:pt x="0" y="226"/>
                    <a:pt x="0" y="512"/>
                  </a:cubicBezTo>
                  <a:lnTo>
                    <a:pt x="0" y="4822"/>
                  </a:lnTo>
                  <a:cubicBezTo>
                    <a:pt x="0" y="4917"/>
                    <a:pt x="72" y="4989"/>
                    <a:pt x="155" y="4989"/>
                  </a:cubicBezTo>
                  <a:cubicBezTo>
                    <a:pt x="250" y="4989"/>
                    <a:pt x="322" y="4917"/>
                    <a:pt x="322" y="4822"/>
                  </a:cubicBezTo>
                  <a:lnTo>
                    <a:pt x="322" y="512"/>
                  </a:lnTo>
                  <a:cubicBezTo>
                    <a:pt x="322" y="405"/>
                    <a:pt x="393" y="322"/>
                    <a:pt x="500" y="322"/>
                  </a:cubicBezTo>
                  <a:lnTo>
                    <a:pt x="5953" y="322"/>
                  </a:lnTo>
                  <a:cubicBezTo>
                    <a:pt x="6049" y="322"/>
                    <a:pt x="6132" y="405"/>
                    <a:pt x="6132" y="512"/>
                  </a:cubicBezTo>
                  <a:lnTo>
                    <a:pt x="6132" y="4941"/>
                  </a:lnTo>
                  <a:cubicBezTo>
                    <a:pt x="6132" y="5048"/>
                    <a:pt x="6049" y="5120"/>
                    <a:pt x="5953" y="5120"/>
                  </a:cubicBezTo>
                  <a:lnTo>
                    <a:pt x="2298" y="5120"/>
                  </a:lnTo>
                  <a:cubicBezTo>
                    <a:pt x="2215" y="5120"/>
                    <a:pt x="2131" y="5191"/>
                    <a:pt x="2131" y="5287"/>
                  </a:cubicBezTo>
                  <a:cubicBezTo>
                    <a:pt x="2131" y="5370"/>
                    <a:pt x="2215" y="5453"/>
                    <a:pt x="2298" y="5453"/>
                  </a:cubicBezTo>
                  <a:lnTo>
                    <a:pt x="5953" y="5453"/>
                  </a:lnTo>
                  <a:cubicBezTo>
                    <a:pt x="6227" y="5453"/>
                    <a:pt x="6453" y="5227"/>
                    <a:pt x="6453" y="4941"/>
                  </a:cubicBezTo>
                  <a:lnTo>
                    <a:pt x="6453" y="512"/>
                  </a:lnTo>
                  <a:cubicBezTo>
                    <a:pt x="6453" y="226"/>
                    <a:pt x="6215" y="0"/>
                    <a:pt x="595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13164;p89">
              <a:extLst>
                <a:ext uri="{FF2B5EF4-FFF2-40B4-BE49-F238E27FC236}">
                  <a16:creationId xmlns:a16="http://schemas.microsoft.com/office/drawing/2014/main" id="{D642DAB7-FCCD-4CBB-815C-CC09F981FDB2}"/>
                </a:ext>
              </a:extLst>
            </p:cNvPr>
            <p:cNvSpPr/>
            <p:nvPr/>
          </p:nvSpPr>
          <p:spPr>
            <a:xfrm>
              <a:off x="1497075" y="2942692"/>
              <a:ext cx="152370" cy="96668"/>
            </a:xfrm>
            <a:custGeom>
              <a:avLst/>
              <a:gdLst/>
              <a:ahLst/>
              <a:cxnLst/>
              <a:rect l="l" t="t" r="r" b="b"/>
              <a:pathLst>
                <a:path w="4787" h="3037" extrusionOk="0">
                  <a:moveTo>
                    <a:pt x="3751" y="0"/>
                  </a:moveTo>
                  <a:cubicBezTo>
                    <a:pt x="3656" y="0"/>
                    <a:pt x="3584" y="72"/>
                    <a:pt x="3584" y="167"/>
                  </a:cubicBezTo>
                  <a:cubicBezTo>
                    <a:pt x="3584" y="250"/>
                    <a:pt x="3656" y="334"/>
                    <a:pt x="3751" y="334"/>
                  </a:cubicBezTo>
                  <a:lnTo>
                    <a:pt x="4215" y="334"/>
                  </a:lnTo>
                  <a:lnTo>
                    <a:pt x="2465" y="2072"/>
                  </a:lnTo>
                  <a:lnTo>
                    <a:pt x="1727" y="1322"/>
                  </a:lnTo>
                  <a:cubicBezTo>
                    <a:pt x="1697" y="1292"/>
                    <a:pt x="1656" y="1277"/>
                    <a:pt x="1614" y="1277"/>
                  </a:cubicBezTo>
                  <a:cubicBezTo>
                    <a:pt x="1572" y="1277"/>
                    <a:pt x="1531" y="1292"/>
                    <a:pt x="1501" y="1322"/>
                  </a:cubicBezTo>
                  <a:lnTo>
                    <a:pt x="60" y="2774"/>
                  </a:lnTo>
                  <a:cubicBezTo>
                    <a:pt x="1" y="2834"/>
                    <a:pt x="1" y="2929"/>
                    <a:pt x="60" y="2989"/>
                  </a:cubicBezTo>
                  <a:cubicBezTo>
                    <a:pt x="84" y="3024"/>
                    <a:pt x="132" y="3036"/>
                    <a:pt x="179" y="3036"/>
                  </a:cubicBezTo>
                  <a:cubicBezTo>
                    <a:pt x="227" y="3036"/>
                    <a:pt x="251" y="3024"/>
                    <a:pt x="298" y="2989"/>
                  </a:cubicBezTo>
                  <a:lnTo>
                    <a:pt x="1632" y="1655"/>
                  </a:lnTo>
                  <a:lnTo>
                    <a:pt x="2382" y="2393"/>
                  </a:lnTo>
                  <a:cubicBezTo>
                    <a:pt x="2412" y="2423"/>
                    <a:pt x="2453" y="2438"/>
                    <a:pt x="2495" y="2438"/>
                  </a:cubicBezTo>
                  <a:cubicBezTo>
                    <a:pt x="2537" y="2438"/>
                    <a:pt x="2578" y="2423"/>
                    <a:pt x="2608" y="2393"/>
                  </a:cubicBezTo>
                  <a:lnTo>
                    <a:pt x="4465" y="536"/>
                  </a:lnTo>
                  <a:lnTo>
                    <a:pt x="4465" y="1000"/>
                  </a:lnTo>
                  <a:cubicBezTo>
                    <a:pt x="4465" y="1084"/>
                    <a:pt x="4537" y="1167"/>
                    <a:pt x="4632" y="1167"/>
                  </a:cubicBezTo>
                  <a:cubicBezTo>
                    <a:pt x="4715" y="1167"/>
                    <a:pt x="4787" y="1084"/>
                    <a:pt x="4787" y="1000"/>
                  </a:cubicBezTo>
                  <a:lnTo>
                    <a:pt x="4787" y="155"/>
                  </a:lnTo>
                  <a:cubicBezTo>
                    <a:pt x="4751" y="72"/>
                    <a:pt x="4692" y="0"/>
                    <a:pt x="459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" name="Google Shape;11674;p86">
            <a:extLst>
              <a:ext uri="{FF2B5EF4-FFF2-40B4-BE49-F238E27FC236}">
                <a16:creationId xmlns:a16="http://schemas.microsoft.com/office/drawing/2014/main" id="{17FD9DB3-CE82-4704-9B9E-78F4D678B120}"/>
              </a:ext>
            </a:extLst>
          </p:cNvPr>
          <p:cNvGrpSpPr/>
          <p:nvPr/>
        </p:nvGrpSpPr>
        <p:grpSpPr>
          <a:xfrm>
            <a:off x="7411226" y="7972810"/>
            <a:ext cx="2650714" cy="2448929"/>
            <a:chOff x="2633105" y="2431859"/>
            <a:chExt cx="363243" cy="328585"/>
          </a:xfrm>
          <a:solidFill>
            <a:schemeClr val="tx1"/>
          </a:solidFill>
        </p:grpSpPr>
        <p:sp>
          <p:nvSpPr>
            <p:cNvPr id="37" name="Google Shape;11675;p86">
              <a:extLst>
                <a:ext uri="{FF2B5EF4-FFF2-40B4-BE49-F238E27FC236}">
                  <a16:creationId xmlns:a16="http://schemas.microsoft.com/office/drawing/2014/main" id="{9FF69361-1572-4A2D-A022-F8429025703A}"/>
                </a:ext>
              </a:extLst>
            </p:cNvPr>
            <p:cNvSpPr/>
            <p:nvPr/>
          </p:nvSpPr>
          <p:spPr>
            <a:xfrm>
              <a:off x="2633105" y="2498260"/>
              <a:ext cx="250462" cy="262184"/>
            </a:xfrm>
            <a:custGeom>
              <a:avLst/>
              <a:gdLst/>
              <a:ahLst/>
              <a:cxnLst/>
              <a:rect l="l" t="t" r="r" b="b"/>
              <a:pathLst>
                <a:path w="7906" h="8276" extrusionOk="0">
                  <a:moveTo>
                    <a:pt x="5322" y="6644"/>
                  </a:moveTo>
                  <a:lnTo>
                    <a:pt x="5465" y="7263"/>
                  </a:lnTo>
                  <a:lnTo>
                    <a:pt x="4560" y="7263"/>
                  </a:lnTo>
                  <a:lnTo>
                    <a:pt x="4691" y="6644"/>
                  </a:lnTo>
                  <a:close/>
                  <a:moveTo>
                    <a:pt x="6465" y="7608"/>
                  </a:moveTo>
                  <a:lnTo>
                    <a:pt x="6465" y="7954"/>
                  </a:lnTo>
                  <a:lnTo>
                    <a:pt x="3548" y="7954"/>
                  </a:lnTo>
                  <a:lnTo>
                    <a:pt x="3548" y="7608"/>
                  </a:lnTo>
                  <a:close/>
                  <a:moveTo>
                    <a:pt x="167" y="0"/>
                  </a:moveTo>
                  <a:cubicBezTo>
                    <a:pt x="84" y="0"/>
                    <a:pt x="0" y="72"/>
                    <a:pt x="0" y="167"/>
                  </a:cubicBezTo>
                  <a:lnTo>
                    <a:pt x="0" y="6489"/>
                  </a:lnTo>
                  <a:cubicBezTo>
                    <a:pt x="0" y="6585"/>
                    <a:pt x="84" y="6656"/>
                    <a:pt x="167" y="6656"/>
                  </a:cubicBezTo>
                  <a:lnTo>
                    <a:pt x="4346" y="6656"/>
                  </a:lnTo>
                  <a:lnTo>
                    <a:pt x="4203" y="7287"/>
                  </a:lnTo>
                  <a:lnTo>
                    <a:pt x="3370" y="7287"/>
                  </a:lnTo>
                  <a:cubicBezTo>
                    <a:pt x="3274" y="7287"/>
                    <a:pt x="3203" y="7358"/>
                    <a:pt x="3203" y="7442"/>
                  </a:cubicBezTo>
                  <a:lnTo>
                    <a:pt x="3203" y="8120"/>
                  </a:lnTo>
                  <a:cubicBezTo>
                    <a:pt x="3203" y="8204"/>
                    <a:pt x="3274" y="8275"/>
                    <a:pt x="3370" y="8275"/>
                  </a:cubicBezTo>
                  <a:lnTo>
                    <a:pt x="6632" y="8275"/>
                  </a:lnTo>
                  <a:cubicBezTo>
                    <a:pt x="6715" y="8275"/>
                    <a:pt x="6787" y="8204"/>
                    <a:pt x="6787" y="8120"/>
                  </a:cubicBezTo>
                  <a:lnTo>
                    <a:pt x="6787" y="7442"/>
                  </a:lnTo>
                  <a:cubicBezTo>
                    <a:pt x="6787" y="7358"/>
                    <a:pt x="6715" y="7287"/>
                    <a:pt x="6632" y="7287"/>
                  </a:cubicBezTo>
                  <a:lnTo>
                    <a:pt x="5787" y="7287"/>
                  </a:lnTo>
                  <a:lnTo>
                    <a:pt x="5644" y="6656"/>
                  </a:lnTo>
                  <a:lnTo>
                    <a:pt x="7727" y="6656"/>
                  </a:lnTo>
                  <a:cubicBezTo>
                    <a:pt x="7823" y="6656"/>
                    <a:pt x="7894" y="6585"/>
                    <a:pt x="7894" y="6489"/>
                  </a:cubicBezTo>
                  <a:cubicBezTo>
                    <a:pt x="7906" y="6394"/>
                    <a:pt x="7834" y="6311"/>
                    <a:pt x="7739" y="6311"/>
                  </a:cubicBezTo>
                  <a:lnTo>
                    <a:pt x="345" y="6311"/>
                  </a:lnTo>
                  <a:lnTo>
                    <a:pt x="345" y="334"/>
                  </a:lnTo>
                  <a:lnTo>
                    <a:pt x="4763" y="334"/>
                  </a:lnTo>
                  <a:cubicBezTo>
                    <a:pt x="4858" y="334"/>
                    <a:pt x="4929" y="262"/>
                    <a:pt x="4929" y="167"/>
                  </a:cubicBezTo>
                  <a:cubicBezTo>
                    <a:pt x="4929" y="72"/>
                    <a:pt x="4858" y="0"/>
                    <a:pt x="476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11676;p86">
              <a:extLst>
                <a:ext uri="{FF2B5EF4-FFF2-40B4-BE49-F238E27FC236}">
                  <a16:creationId xmlns:a16="http://schemas.microsoft.com/office/drawing/2014/main" id="{70644080-7215-4352-B52F-C821E6A8E682}"/>
                </a:ext>
              </a:extLst>
            </p:cNvPr>
            <p:cNvSpPr/>
            <p:nvPr/>
          </p:nvSpPr>
          <p:spPr>
            <a:xfrm>
              <a:off x="2772655" y="2680800"/>
              <a:ext cx="38491" cy="10613"/>
            </a:xfrm>
            <a:custGeom>
              <a:avLst/>
              <a:gdLst/>
              <a:ahLst/>
              <a:cxnLst/>
              <a:rect l="l" t="t" r="r" b="b"/>
              <a:pathLst>
                <a:path w="1215" h="335" extrusionOk="0">
                  <a:moveTo>
                    <a:pt x="167" y="1"/>
                  </a:moveTo>
                  <a:cubicBezTo>
                    <a:pt x="84" y="1"/>
                    <a:pt x="0" y="72"/>
                    <a:pt x="0" y="168"/>
                  </a:cubicBezTo>
                  <a:cubicBezTo>
                    <a:pt x="0" y="251"/>
                    <a:pt x="84" y="334"/>
                    <a:pt x="167" y="334"/>
                  </a:cubicBezTo>
                  <a:lnTo>
                    <a:pt x="1048" y="334"/>
                  </a:lnTo>
                  <a:cubicBezTo>
                    <a:pt x="1132" y="334"/>
                    <a:pt x="1215" y="251"/>
                    <a:pt x="1215" y="168"/>
                  </a:cubicBezTo>
                  <a:cubicBezTo>
                    <a:pt x="1215" y="72"/>
                    <a:pt x="1132" y="1"/>
                    <a:pt x="104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11677;p86">
              <a:extLst>
                <a:ext uri="{FF2B5EF4-FFF2-40B4-BE49-F238E27FC236}">
                  <a16:creationId xmlns:a16="http://schemas.microsoft.com/office/drawing/2014/main" id="{30169BCC-111B-4015-B6AF-FEA5E9C7FDE4}"/>
                </a:ext>
              </a:extLst>
            </p:cNvPr>
            <p:cNvSpPr/>
            <p:nvPr/>
          </p:nvSpPr>
          <p:spPr>
            <a:xfrm>
              <a:off x="2729286" y="2583131"/>
              <a:ext cx="35862" cy="35862"/>
            </a:xfrm>
            <a:custGeom>
              <a:avLst/>
              <a:gdLst/>
              <a:ahLst/>
              <a:cxnLst/>
              <a:rect l="l" t="t" r="r" b="b"/>
              <a:pathLst>
                <a:path w="1132" h="1132" extrusionOk="0">
                  <a:moveTo>
                    <a:pt x="798" y="334"/>
                  </a:moveTo>
                  <a:lnTo>
                    <a:pt x="798" y="810"/>
                  </a:lnTo>
                  <a:lnTo>
                    <a:pt x="334" y="810"/>
                  </a:lnTo>
                  <a:lnTo>
                    <a:pt x="334" y="334"/>
                  </a:lnTo>
                  <a:close/>
                  <a:moveTo>
                    <a:pt x="167" y="0"/>
                  </a:moveTo>
                  <a:cubicBezTo>
                    <a:pt x="84" y="0"/>
                    <a:pt x="0" y="84"/>
                    <a:pt x="0" y="167"/>
                  </a:cubicBezTo>
                  <a:lnTo>
                    <a:pt x="0" y="977"/>
                  </a:lnTo>
                  <a:cubicBezTo>
                    <a:pt x="0" y="1060"/>
                    <a:pt x="84" y="1131"/>
                    <a:pt x="167" y="1131"/>
                  </a:cubicBezTo>
                  <a:lnTo>
                    <a:pt x="953" y="1131"/>
                  </a:lnTo>
                  <a:cubicBezTo>
                    <a:pt x="1048" y="1131"/>
                    <a:pt x="1119" y="1060"/>
                    <a:pt x="1119" y="977"/>
                  </a:cubicBezTo>
                  <a:lnTo>
                    <a:pt x="1119" y="167"/>
                  </a:lnTo>
                  <a:cubicBezTo>
                    <a:pt x="1131" y="84"/>
                    <a:pt x="1060" y="0"/>
                    <a:pt x="95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11678;p86">
              <a:extLst>
                <a:ext uri="{FF2B5EF4-FFF2-40B4-BE49-F238E27FC236}">
                  <a16:creationId xmlns:a16="http://schemas.microsoft.com/office/drawing/2014/main" id="{098E173E-06FD-4E16-91BC-A02C750671B6}"/>
                </a:ext>
              </a:extLst>
            </p:cNvPr>
            <p:cNvSpPr/>
            <p:nvPr/>
          </p:nvSpPr>
          <p:spPr>
            <a:xfrm>
              <a:off x="2774176" y="2583131"/>
              <a:ext cx="35482" cy="35862"/>
            </a:xfrm>
            <a:custGeom>
              <a:avLst/>
              <a:gdLst/>
              <a:ahLst/>
              <a:cxnLst/>
              <a:rect l="l" t="t" r="r" b="b"/>
              <a:pathLst>
                <a:path w="1120" h="1132" extrusionOk="0">
                  <a:moveTo>
                    <a:pt x="786" y="334"/>
                  </a:moveTo>
                  <a:lnTo>
                    <a:pt x="786" y="810"/>
                  </a:lnTo>
                  <a:lnTo>
                    <a:pt x="333" y="810"/>
                  </a:lnTo>
                  <a:lnTo>
                    <a:pt x="333" y="334"/>
                  </a:lnTo>
                  <a:close/>
                  <a:moveTo>
                    <a:pt x="167" y="0"/>
                  </a:moveTo>
                  <a:cubicBezTo>
                    <a:pt x="72" y="0"/>
                    <a:pt x="0" y="84"/>
                    <a:pt x="0" y="167"/>
                  </a:cubicBezTo>
                  <a:lnTo>
                    <a:pt x="0" y="977"/>
                  </a:lnTo>
                  <a:cubicBezTo>
                    <a:pt x="0" y="1060"/>
                    <a:pt x="72" y="1131"/>
                    <a:pt x="167" y="1131"/>
                  </a:cubicBezTo>
                  <a:lnTo>
                    <a:pt x="953" y="1131"/>
                  </a:lnTo>
                  <a:cubicBezTo>
                    <a:pt x="1048" y="1131"/>
                    <a:pt x="1119" y="1060"/>
                    <a:pt x="1119" y="977"/>
                  </a:cubicBezTo>
                  <a:lnTo>
                    <a:pt x="1119" y="167"/>
                  </a:lnTo>
                  <a:cubicBezTo>
                    <a:pt x="1119" y="84"/>
                    <a:pt x="1036" y="0"/>
                    <a:pt x="95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11679;p86">
              <a:extLst>
                <a:ext uri="{FF2B5EF4-FFF2-40B4-BE49-F238E27FC236}">
                  <a16:creationId xmlns:a16="http://schemas.microsoft.com/office/drawing/2014/main" id="{B5E4C6D4-0C18-4811-BDFB-2DE25E871B1B}"/>
                </a:ext>
              </a:extLst>
            </p:cNvPr>
            <p:cNvSpPr/>
            <p:nvPr/>
          </p:nvSpPr>
          <p:spPr>
            <a:xfrm>
              <a:off x="2817926" y="2583131"/>
              <a:ext cx="35862" cy="35862"/>
            </a:xfrm>
            <a:custGeom>
              <a:avLst/>
              <a:gdLst/>
              <a:ahLst/>
              <a:cxnLst/>
              <a:rect l="l" t="t" r="r" b="b"/>
              <a:pathLst>
                <a:path w="1132" h="1132" extrusionOk="0">
                  <a:moveTo>
                    <a:pt x="798" y="334"/>
                  </a:moveTo>
                  <a:lnTo>
                    <a:pt x="798" y="810"/>
                  </a:lnTo>
                  <a:lnTo>
                    <a:pt x="334" y="810"/>
                  </a:lnTo>
                  <a:lnTo>
                    <a:pt x="334" y="334"/>
                  </a:lnTo>
                  <a:close/>
                  <a:moveTo>
                    <a:pt x="167" y="0"/>
                  </a:moveTo>
                  <a:cubicBezTo>
                    <a:pt x="84" y="0"/>
                    <a:pt x="0" y="84"/>
                    <a:pt x="0" y="167"/>
                  </a:cubicBezTo>
                  <a:lnTo>
                    <a:pt x="0" y="977"/>
                  </a:lnTo>
                  <a:cubicBezTo>
                    <a:pt x="0" y="1060"/>
                    <a:pt x="84" y="1131"/>
                    <a:pt x="167" y="1131"/>
                  </a:cubicBezTo>
                  <a:lnTo>
                    <a:pt x="953" y="1131"/>
                  </a:lnTo>
                  <a:cubicBezTo>
                    <a:pt x="1048" y="1131"/>
                    <a:pt x="1119" y="1060"/>
                    <a:pt x="1119" y="977"/>
                  </a:cubicBezTo>
                  <a:lnTo>
                    <a:pt x="1119" y="167"/>
                  </a:lnTo>
                  <a:cubicBezTo>
                    <a:pt x="1131" y="84"/>
                    <a:pt x="1060" y="0"/>
                    <a:pt x="95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11680;p86">
              <a:extLst>
                <a:ext uri="{FF2B5EF4-FFF2-40B4-BE49-F238E27FC236}">
                  <a16:creationId xmlns:a16="http://schemas.microsoft.com/office/drawing/2014/main" id="{EFF2FD23-9256-483A-AF37-38CF45736967}"/>
                </a:ext>
              </a:extLst>
            </p:cNvPr>
            <p:cNvSpPr/>
            <p:nvPr/>
          </p:nvSpPr>
          <p:spPr>
            <a:xfrm>
              <a:off x="2653475" y="2431859"/>
              <a:ext cx="342873" cy="275394"/>
            </a:xfrm>
            <a:custGeom>
              <a:avLst/>
              <a:gdLst/>
              <a:ahLst/>
              <a:cxnLst/>
              <a:rect l="l" t="t" r="r" b="b"/>
              <a:pathLst>
                <a:path w="10823" h="8693" extrusionOk="0">
                  <a:moveTo>
                    <a:pt x="6429" y="3001"/>
                  </a:moveTo>
                  <a:cubicBezTo>
                    <a:pt x="6715" y="3870"/>
                    <a:pt x="7489" y="4513"/>
                    <a:pt x="8406" y="4585"/>
                  </a:cubicBezTo>
                  <a:lnTo>
                    <a:pt x="8406" y="7359"/>
                  </a:lnTo>
                  <a:lnTo>
                    <a:pt x="310" y="7359"/>
                  </a:lnTo>
                  <a:lnTo>
                    <a:pt x="310" y="3001"/>
                  </a:lnTo>
                  <a:close/>
                  <a:moveTo>
                    <a:pt x="8608" y="1"/>
                  </a:moveTo>
                  <a:cubicBezTo>
                    <a:pt x="7430" y="1"/>
                    <a:pt x="6477" y="906"/>
                    <a:pt x="6358" y="2073"/>
                  </a:cubicBezTo>
                  <a:lnTo>
                    <a:pt x="4798" y="2073"/>
                  </a:lnTo>
                  <a:cubicBezTo>
                    <a:pt x="4703" y="2073"/>
                    <a:pt x="4632" y="2144"/>
                    <a:pt x="4632" y="2239"/>
                  </a:cubicBezTo>
                  <a:cubicBezTo>
                    <a:pt x="4632" y="2323"/>
                    <a:pt x="4703" y="2394"/>
                    <a:pt x="4798" y="2394"/>
                  </a:cubicBezTo>
                  <a:lnTo>
                    <a:pt x="6334" y="2394"/>
                  </a:lnTo>
                  <a:cubicBezTo>
                    <a:pt x="6334" y="2489"/>
                    <a:pt x="6358" y="2561"/>
                    <a:pt x="6370" y="2656"/>
                  </a:cubicBezTo>
                  <a:lnTo>
                    <a:pt x="167" y="2656"/>
                  </a:lnTo>
                  <a:cubicBezTo>
                    <a:pt x="72" y="2656"/>
                    <a:pt x="0" y="2727"/>
                    <a:pt x="0" y="2811"/>
                  </a:cubicBezTo>
                  <a:lnTo>
                    <a:pt x="0" y="7502"/>
                  </a:lnTo>
                  <a:cubicBezTo>
                    <a:pt x="0" y="7597"/>
                    <a:pt x="72" y="7668"/>
                    <a:pt x="167" y="7668"/>
                  </a:cubicBezTo>
                  <a:lnTo>
                    <a:pt x="8608" y="7668"/>
                  </a:lnTo>
                  <a:cubicBezTo>
                    <a:pt x="8692" y="7668"/>
                    <a:pt x="8763" y="7597"/>
                    <a:pt x="8763" y="7502"/>
                  </a:cubicBezTo>
                  <a:lnTo>
                    <a:pt x="8763" y="4561"/>
                  </a:lnTo>
                  <a:cubicBezTo>
                    <a:pt x="8858" y="4561"/>
                    <a:pt x="8966" y="4537"/>
                    <a:pt x="9049" y="4513"/>
                  </a:cubicBezTo>
                  <a:lnTo>
                    <a:pt x="9049" y="8371"/>
                  </a:lnTo>
                  <a:lnTo>
                    <a:pt x="7787" y="8371"/>
                  </a:lnTo>
                  <a:cubicBezTo>
                    <a:pt x="7692" y="8371"/>
                    <a:pt x="7620" y="8442"/>
                    <a:pt x="7620" y="8526"/>
                  </a:cubicBezTo>
                  <a:cubicBezTo>
                    <a:pt x="7620" y="8621"/>
                    <a:pt x="7692" y="8692"/>
                    <a:pt x="7787" y="8692"/>
                  </a:cubicBezTo>
                  <a:lnTo>
                    <a:pt x="9216" y="8692"/>
                  </a:lnTo>
                  <a:cubicBezTo>
                    <a:pt x="9299" y="8692"/>
                    <a:pt x="9382" y="8621"/>
                    <a:pt x="9382" y="8526"/>
                  </a:cubicBezTo>
                  <a:lnTo>
                    <a:pt x="9382" y="4406"/>
                  </a:lnTo>
                  <a:cubicBezTo>
                    <a:pt x="9632" y="4323"/>
                    <a:pt x="9858" y="4180"/>
                    <a:pt x="10061" y="4001"/>
                  </a:cubicBezTo>
                  <a:cubicBezTo>
                    <a:pt x="10466" y="3644"/>
                    <a:pt x="10728" y="3168"/>
                    <a:pt x="10823" y="2632"/>
                  </a:cubicBezTo>
                  <a:cubicBezTo>
                    <a:pt x="10823" y="2596"/>
                    <a:pt x="10763" y="2501"/>
                    <a:pt x="10668" y="2489"/>
                  </a:cubicBezTo>
                  <a:cubicBezTo>
                    <a:pt x="10656" y="2486"/>
                    <a:pt x="10643" y="2484"/>
                    <a:pt x="10630" y="2484"/>
                  </a:cubicBezTo>
                  <a:cubicBezTo>
                    <a:pt x="10558" y="2484"/>
                    <a:pt x="10488" y="2539"/>
                    <a:pt x="10478" y="2620"/>
                  </a:cubicBezTo>
                  <a:cubicBezTo>
                    <a:pt x="10359" y="3358"/>
                    <a:pt x="9835" y="3942"/>
                    <a:pt x="9168" y="4156"/>
                  </a:cubicBezTo>
                  <a:lnTo>
                    <a:pt x="9144" y="4156"/>
                  </a:lnTo>
                  <a:cubicBezTo>
                    <a:pt x="8966" y="4216"/>
                    <a:pt x="8763" y="4239"/>
                    <a:pt x="8573" y="4239"/>
                  </a:cubicBezTo>
                  <a:cubicBezTo>
                    <a:pt x="7513" y="4239"/>
                    <a:pt x="6656" y="3358"/>
                    <a:pt x="6656" y="2287"/>
                  </a:cubicBezTo>
                  <a:cubicBezTo>
                    <a:pt x="6656" y="1215"/>
                    <a:pt x="7513" y="346"/>
                    <a:pt x="8573" y="346"/>
                  </a:cubicBezTo>
                  <a:cubicBezTo>
                    <a:pt x="9513" y="346"/>
                    <a:pt x="10335" y="1061"/>
                    <a:pt x="10478" y="1989"/>
                  </a:cubicBezTo>
                  <a:cubicBezTo>
                    <a:pt x="10490" y="2084"/>
                    <a:pt x="10585" y="2144"/>
                    <a:pt x="10668" y="2144"/>
                  </a:cubicBezTo>
                  <a:cubicBezTo>
                    <a:pt x="10763" y="2132"/>
                    <a:pt x="10823" y="2037"/>
                    <a:pt x="10823" y="1953"/>
                  </a:cubicBezTo>
                  <a:cubicBezTo>
                    <a:pt x="10751" y="1418"/>
                    <a:pt x="10478" y="918"/>
                    <a:pt x="10073" y="572"/>
                  </a:cubicBezTo>
                  <a:cubicBezTo>
                    <a:pt x="9656" y="215"/>
                    <a:pt x="9144" y="1"/>
                    <a:pt x="860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11681;p86">
              <a:extLst>
                <a:ext uri="{FF2B5EF4-FFF2-40B4-BE49-F238E27FC236}">
                  <a16:creationId xmlns:a16="http://schemas.microsoft.com/office/drawing/2014/main" id="{FE8A1168-690A-488C-83D4-B7B2D67FFEC2}"/>
                </a:ext>
              </a:extLst>
            </p:cNvPr>
            <p:cNvSpPr/>
            <p:nvPr/>
          </p:nvSpPr>
          <p:spPr>
            <a:xfrm>
              <a:off x="2881286" y="2460529"/>
              <a:ext cx="87532" cy="87912"/>
            </a:xfrm>
            <a:custGeom>
              <a:avLst/>
              <a:gdLst/>
              <a:ahLst/>
              <a:cxnLst/>
              <a:rect l="l" t="t" r="r" b="b"/>
              <a:pathLst>
                <a:path w="2763" h="2775" extrusionOk="0">
                  <a:moveTo>
                    <a:pt x="1414" y="703"/>
                  </a:moveTo>
                  <a:cubicBezTo>
                    <a:pt x="1786" y="703"/>
                    <a:pt x="2084" y="1020"/>
                    <a:pt x="2084" y="1406"/>
                  </a:cubicBezTo>
                  <a:cubicBezTo>
                    <a:pt x="2084" y="1787"/>
                    <a:pt x="1775" y="2108"/>
                    <a:pt x="1394" y="2108"/>
                  </a:cubicBezTo>
                  <a:cubicBezTo>
                    <a:pt x="1013" y="2108"/>
                    <a:pt x="715" y="1787"/>
                    <a:pt x="715" y="1406"/>
                  </a:cubicBezTo>
                  <a:cubicBezTo>
                    <a:pt x="715" y="1013"/>
                    <a:pt x="1024" y="703"/>
                    <a:pt x="1394" y="703"/>
                  </a:cubicBezTo>
                  <a:cubicBezTo>
                    <a:pt x="1400" y="703"/>
                    <a:pt x="1407" y="703"/>
                    <a:pt x="1414" y="703"/>
                  </a:cubicBezTo>
                  <a:close/>
                  <a:moveTo>
                    <a:pt x="1382" y="1"/>
                  </a:moveTo>
                  <a:cubicBezTo>
                    <a:pt x="1286" y="1"/>
                    <a:pt x="1215" y="72"/>
                    <a:pt x="1215" y="167"/>
                  </a:cubicBezTo>
                  <a:lnTo>
                    <a:pt x="1215" y="370"/>
                  </a:lnTo>
                  <a:cubicBezTo>
                    <a:pt x="1048" y="406"/>
                    <a:pt x="917" y="465"/>
                    <a:pt x="786" y="560"/>
                  </a:cubicBezTo>
                  <a:lnTo>
                    <a:pt x="632" y="406"/>
                  </a:lnTo>
                  <a:cubicBezTo>
                    <a:pt x="607" y="374"/>
                    <a:pt x="559" y="356"/>
                    <a:pt x="511" y="356"/>
                  </a:cubicBezTo>
                  <a:cubicBezTo>
                    <a:pt x="467" y="356"/>
                    <a:pt x="422" y="371"/>
                    <a:pt x="393" y="406"/>
                  </a:cubicBezTo>
                  <a:cubicBezTo>
                    <a:pt x="334" y="465"/>
                    <a:pt x="322" y="584"/>
                    <a:pt x="393" y="644"/>
                  </a:cubicBezTo>
                  <a:lnTo>
                    <a:pt x="548" y="798"/>
                  </a:lnTo>
                  <a:cubicBezTo>
                    <a:pt x="453" y="929"/>
                    <a:pt x="393" y="1072"/>
                    <a:pt x="370" y="1227"/>
                  </a:cubicBezTo>
                  <a:lnTo>
                    <a:pt x="155" y="1227"/>
                  </a:lnTo>
                  <a:cubicBezTo>
                    <a:pt x="72" y="1227"/>
                    <a:pt x="0" y="1299"/>
                    <a:pt x="0" y="1394"/>
                  </a:cubicBezTo>
                  <a:cubicBezTo>
                    <a:pt x="0" y="1477"/>
                    <a:pt x="72" y="1549"/>
                    <a:pt x="155" y="1549"/>
                  </a:cubicBezTo>
                  <a:lnTo>
                    <a:pt x="370" y="1549"/>
                  </a:lnTo>
                  <a:cubicBezTo>
                    <a:pt x="393" y="1715"/>
                    <a:pt x="453" y="1870"/>
                    <a:pt x="548" y="1989"/>
                  </a:cubicBezTo>
                  <a:lnTo>
                    <a:pt x="393" y="2132"/>
                  </a:lnTo>
                  <a:cubicBezTo>
                    <a:pt x="334" y="2191"/>
                    <a:pt x="334" y="2311"/>
                    <a:pt x="393" y="2370"/>
                  </a:cubicBezTo>
                  <a:cubicBezTo>
                    <a:pt x="429" y="2406"/>
                    <a:pt x="477" y="2418"/>
                    <a:pt x="512" y="2418"/>
                  </a:cubicBezTo>
                  <a:cubicBezTo>
                    <a:pt x="560" y="2418"/>
                    <a:pt x="608" y="2394"/>
                    <a:pt x="632" y="2370"/>
                  </a:cubicBezTo>
                  <a:lnTo>
                    <a:pt x="786" y="2227"/>
                  </a:lnTo>
                  <a:cubicBezTo>
                    <a:pt x="905" y="2311"/>
                    <a:pt x="1048" y="2370"/>
                    <a:pt x="1215" y="2406"/>
                  </a:cubicBezTo>
                  <a:lnTo>
                    <a:pt x="1215" y="2608"/>
                  </a:lnTo>
                  <a:cubicBezTo>
                    <a:pt x="1215" y="2703"/>
                    <a:pt x="1286" y="2775"/>
                    <a:pt x="1382" y="2775"/>
                  </a:cubicBezTo>
                  <a:cubicBezTo>
                    <a:pt x="1465" y="2775"/>
                    <a:pt x="1548" y="2703"/>
                    <a:pt x="1548" y="2608"/>
                  </a:cubicBezTo>
                  <a:lnTo>
                    <a:pt x="1548" y="2430"/>
                  </a:lnTo>
                  <a:cubicBezTo>
                    <a:pt x="1703" y="2394"/>
                    <a:pt x="1846" y="2346"/>
                    <a:pt x="1977" y="2251"/>
                  </a:cubicBezTo>
                  <a:lnTo>
                    <a:pt x="2120" y="2394"/>
                  </a:lnTo>
                  <a:cubicBezTo>
                    <a:pt x="2156" y="2430"/>
                    <a:pt x="2203" y="2442"/>
                    <a:pt x="2239" y="2442"/>
                  </a:cubicBezTo>
                  <a:cubicBezTo>
                    <a:pt x="2286" y="2442"/>
                    <a:pt x="2334" y="2430"/>
                    <a:pt x="2358" y="2394"/>
                  </a:cubicBezTo>
                  <a:cubicBezTo>
                    <a:pt x="2417" y="2346"/>
                    <a:pt x="2441" y="2215"/>
                    <a:pt x="2358" y="2156"/>
                  </a:cubicBezTo>
                  <a:lnTo>
                    <a:pt x="2215" y="2013"/>
                  </a:lnTo>
                  <a:cubicBezTo>
                    <a:pt x="2298" y="1882"/>
                    <a:pt x="2358" y="1727"/>
                    <a:pt x="2394" y="1584"/>
                  </a:cubicBezTo>
                  <a:lnTo>
                    <a:pt x="2596" y="1584"/>
                  </a:lnTo>
                  <a:cubicBezTo>
                    <a:pt x="2691" y="1584"/>
                    <a:pt x="2763" y="1501"/>
                    <a:pt x="2763" y="1418"/>
                  </a:cubicBezTo>
                  <a:cubicBezTo>
                    <a:pt x="2763" y="1299"/>
                    <a:pt x="2691" y="1227"/>
                    <a:pt x="2608" y="1227"/>
                  </a:cubicBezTo>
                  <a:lnTo>
                    <a:pt x="2394" y="1227"/>
                  </a:lnTo>
                  <a:cubicBezTo>
                    <a:pt x="2370" y="1060"/>
                    <a:pt x="2310" y="906"/>
                    <a:pt x="2215" y="798"/>
                  </a:cubicBezTo>
                  <a:lnTo>
                    <a:pt x="2370" y="644"/>
                  </a:lnTo>
                  <a:cubicBezTo>
                    <a:pt x="2417" y="584"/>
                    <a:pt x="2417" y="465"/>
                    <a:pt x="2370" y="406"/>
                  </a:cubicBezTo>
                  <a:cubicBezTo>
                    <a:pt x="2340" y="376"/>
                    <a:pt x="2292" y="361"/>
                    <a:pt x="2245" y="361"/>
                  </a:cubicBezTo>
                  <a:cubicBezTo>
                    <a:pt x="2197" y="361"/>
                    <a:pt x="2150" y="376"/>
                    <a:pt x="2120" y="406"/>
                  </a:cubicBezTo>
                  <a:lnTo>
                    <a:pt x="1977" y="560"/>
                  </a:lnTo>
                  <a:cubicBezTo>
                    <a:pt x="1858" y="465"/>
                    <a:pt x="1715" y="406"/>
                    <a:pt x="1548" y="370"/>
                  </a:cubicBezTo>
                  <a:lnTo>
                    <a:pt x="1548" y="167"/>
                  </a:lnTo>
                  <a:cubicBezTo>
                    <a:pt x="1548" y="72"/>
                    <a:pt x="1477" y="1"/>
                    <a:pt x="138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11682;p86">
              <a:extLst>
                <a:ext uri="{FF2B5EF4-FFF2-40B4-BE49-F238E27FC236}">
                  <a16:creationId xmlns:a16="http://schemas.microsoft.com/office/drawing/2014/main" id="{54709AAD-BBF4-473C-94D0-1637761B97DE}"/>
                </a:ext>
              </a:extLst>
            </p:cNvPr>
            <p:cNvSpPr/>
            <p:nvPr/>
          </p:nvSpPr>
          <p:spPr>
            <a:xfrm>
              <a:off x="2908436" y="2488059"/>
              <a:ext cx="33612" cy="33993"/>
            </a:xfrm>
            <a:custGeom>
              <a:avLst/>
              <a:gdLst/>
              <a:ahLst/>
              <a:cxnLst/>
              <a:rect l="l" t="t" r="r" b="b"/>
              <a:pathLst>
                <a:path w="1061" h="1073" extrusionOk="0">
                  <a:moveTo>
                    <a:pt x="525" y="346"/>
                  </a:moveTo>
                  <a:cubicBezTo>
                    <a:pt x="632" y="346"/>
                    <a:pt x="715" y="430"/>
                    <a:pt x="715" y="537"/>
                  </a:cubicBezTo>
                  <a:cubicBezTo>
                    <a:pt x="715" y="632"/>
                    <a:pt x="632" y="727"/>
                    <a:pt x="525" y="727"/>
                  </a:cubicBezTo>
                  <a:cubicBezTo>
                    <a:pt x="417" y="727"/>
                    <a:pt x="334" y="632"/>
                    <a:pt x="334" y="537"/>
                  </a:cubicBezTo>
                  <a:cubicBezTo>
                    <a:pt x="334" y="430"/>
                    <a:pt x="417" y="346"/>
                    <a:pt x="525" y="346"/>
                  </a:cubicBezTo>
                  <a:close/>
                  <a:moveTo>
                    <a:pt x="525" y="1"/>
                  </a:moveTo>
                  <a:cubicBezTo>
                    <a:pt x="239" y="1"/>
                    <a:pt x="1" y="239"/>
                    <a:pt x="1" y="537"/>
                  </a:cubicBezTo>
                  <a:cubicBezTo>
                    <a:pt x="1" y="834"/>
                    <a:pt x="239" y="1072"/>
                    <a:pt x="525" y="1072"/>
                  </a:cubicBezTo>
                  <a:cubicBezTo>
                    <a:pt x="810" y="1072"/>
                    <a:pt x="1048" y="834"/>
                    <a:pt x="1048" y="537"/>
                  </a:cubicBezTo>
                  <a:cubicBezTo>
                    <a:pt x="1060" y="239"/>
                    <a:pt x="822" y="1"/>
                    <a:pt x="5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5" name="Google Shape;11019;p85">
            <a:extLst>
              <a:ext uri="{FF2B5EF4-FFF2-40B4-BE49-F238E27FC236}">
                <a16:creationId xmlns:a16="http://schemas.microsoft.com/office/drawing/2014/main" id="{96216D40-2024-4E6F-8F9B-41BFA359CD0E}"/>
              </a:ext>
            </a:extLst>
          </p:cNvPr>
          <p:cNvGrpSpPr/>
          <p:nvPr/>
        </p:nvGrpSpPr>
        <p:grpSpPr>
          <a:xfrm>
            <a:off x="4878550" y="3802712"/>
            <a:ext cx="3008073" cy="2206895"/>
            <a:chOff x="5331913" y="3413947"/>
            <a:chExt cx="347143" cy="254684"/>
          </a:xfrm>
          <a:solidFill>
            <a:schemeClr val="tx1"/>
          </a:solidFill>
        </p:grpSpPr>
        <p:sp>
          <p:nvSpPr>
            <p:cNvPr id="46" name="Google Shape;11020;p85">
              <a:extLst>
                <a:ext uri="{FF2B5EF4-FFF2-40B4-BE49-F238E27FC236}">
                  <a16:creationId xmlns:a16="http://schemas.microsoft.com/office/drawing/2014/main" id="{0EDCA2A4-DB38-4CEF-8045-689442A96700}"/>
                </a:ext>
              </a:extLst>
            </p:cNvPr>
            <p:cNvSpPr/>
            <p:nvPr/>
          </p:nvSpPr>
          <p:spPr>
            <a:xfrm>
              <a:off x="5597163" y="3523083"/>
              <a:ext cx="43222" cy="15564"/>
            </a:xfrm>
            <a:custGeom>
              <a:avLst/>
              <a:gdLst/>
              <a:ahLst/>
              <a:cxnLst/>
              <a:rect l="l" t="t" r="r" b="b"/>
              <a:pathLst>
                <a:path w="1358" h="489" extrusionOk="0">
                  <a:moveTo>
                    <a:pt x="167" y="0"/>
                  </a:moveTo>
                  <a:cubicBezTo>
                    <a:pt x="84" y="0"/>
                    <a:pt x="0" y="71"/>
                    <a:pt x="0" y="167"/>
                  </a:cubicBezTo>
                  <a:cubicBezTo>
                    <a:pt x="0" y="250"/>
                    <a:pt x="84" y="322"/>
                    <a:pt x="167" y="322"/>
                  </a:cubicBezTo>
                  <a:cubicBezTo>
                    <a:pt x="346" y="322"/>
                    <a:pt x="870" y="357"/>
                    <a:pt x="1120" y="476"/>
                  </a:cubicBezTo>
                  <a:cubicBezTo>
                    <a:pt x="1155" y="488"/>
                    <a:pt x="1167" y="488"/>
                    <a:pt x="1191" y="488"/>
                  </a:cubicBezTo>
                  <a:cubicBezTo>
                    <a:pt x="1251" y="488"/>
                    <a:pt x="1310" y="464"/>
                    <a:pt x="1346" y="405"/>
                  </a:cubicBezTo>
                  <a:cubicBezTo>
                    <a:pt x="1358" y="322"/>
                    <a:pt x="1334" y="226"/>
                    <a:pt x="1251" y="191"/>
                  </a:cubicBezTo>
                  <a:cubicBezTo>
                    <a:pt x="882" y="12"/>
                    <a:pt x="203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11021;p85">
              <a:extLst>
                <a:ext uri="{FF2B5EF4-FFF2-40B4-BE49-F238E27FC236}">
                  <a16:creationId xmlns:a16="http://schemas.microsoft.com/office/drawing/2014/main" id="{A3435F82-6196-4222-81DD-D4DC76B662BA}"/>
                </a:ext>
              </a:extLst>
            </p:cNvPr>
            <p:cNvSpPr/>
            <p:nvPr/>
          </p:nvSpPr>
          <p:spPr>
            <a:xfrm>
              <a:off x="5331913" y="3413947"/>
              <a:ext cx="347143" cy="253538"/>
            </a:xfrm>
            <a:custGeom>
              <a:avLst/>
              <a:gdLst/>
              <a:ahLst/>
              <a:cxnLst/>
              <a:rect l="l" t="t" r="r" b="b"/>
              <a:pathLst>
                <a:path w="10907" h="7966" extrusionOk="0">
                  <a:moveTo>
                    <a:pt x="7168" y="357"/>
                  </a:moveTo>
                  <a:lnTo>
                    <a:pt x="7168" y="1893"/>
                  </a:lnTo>
                  <a:cubicBezTo>
                    <a:pt x="7168" y="2131"/>
                    <a:pt x="7120" y="2357"/>
                    <a:pt x="7013" y="2560"/>
                  </a:cubicBezTo>
                  <a:cubicBezTo>
                    <a:pt x="7001" y="2584"/>
                    <a:pt x="7001" y="2608"/>
                    <a:pt x="7001" y="2643"/>
                  </a:cubicBezTo>
                  <a:lnTo>
                    <a:pt x="7001" y="3084"/>
                  </a:lnTo>
                  <a:cubicBezTo>
                    <a:pt x="7001" y="3512"/>
                    <a:pt x="6822" y="3917"/>
                    <a:pt x="6513" y="4203"/>
                  </a:cubicBezTo>
                  <a:cubicBezTo>
                    <a:pt x="6465" y="4227"/>
                    <a:pt x="6429" y="4274"/>
                    <a:pt x="6394" y="4310"/>
                  </a:cubicBezTo>
                  <a:cubicBezTo>
                    <a:pt x="6111" y="4514"/>
                    <a:pt x="5775" y="4621"/>
                    <a:pt x="5415" y="4621"/>
                  </a:cubicBezTo>
                  <a:cubicBezTo>
                    <a:pt x="5396" y="4621"/>
                    <a:pt x="5377" y="4620"/>
                    <a:pt x="5358" y="4620"/>
                  </a:cubicBezTo>
                  <a:cubicBezTo>
                    <a:pt x="4536" y="4560"/>
                    <a:pt x="3917" y="3858"/>
                    <a:pt x="3917" y="3024"/>
                  </a:cubicBezTo>
                  <a:lnTo>
                    <a:pt x="3917" y="2643"/>
                  </a:lnTo>
                  <a:cubicBezTo>
                    <a:pt x="3917" y="2608"/>
                    <a:pt x="3917" y="2596"/>
                    <a:pt x="3905" y="2560"/>
                  </a:cubicBezTo>
                  <a:cubicBezTo>
                    <a:pt x="3798" y="2357"/>
                    <a:pt x="3751" y="2131"/>
                    <a:pt x="3751" y="1893"/>
                  </a:cubicBezTo>
                  <a:lnTo>
                    <a:pt x="3751" y="1548"/>
                  </a:lnTo>
                  <a:cubicBezTo>
                    <a:pt x="3751" y="893"/>
                    <a:pt x="4286" y="357"/>
                    <a:pt x="4941" y="357"/>
                  </a:cubicBezTo>
                  <a:close/>
                  <a:moveTo>
                    <a:pt x="10013" y="2905"/>
                  </a:moveTo>
                  <a:lnTo>
                    <a:pt x="10013" y="3560"/>
                  </a:lnTo>
                  <a:cubicBezTo>
                    <a:pt x="10013" y="3667"/>
                    <a:pt x="9989" y="3774"/>
                    <a:pt x="9942" y="3870"/>
                  </a:cubicBezTo>
                  <a:lnTo>
                    <a:pt x="9870" y="4036"/>
                  </a:lnTo>
                  <a:cubicBezTo>
                    <a:pt x="9858" y="4048"/>
                    <a:pt x="9858" y="4084"/>
                    <a:pt x="9858" y="4108"/>
                  </a:cubicBezTo>
                  <a:lnTo>
                    <a:pt x="9858" y="4453"/>
                  </a:lnTo>
                  <a:cubicBezTo>
                    <a:pt x="9870" y="4679"/>
                    <a:pt x="9763" y="4882"/>
                    <a:pt x="9597" y="5048"/>
                  </a:cubicBezTo>
                  <a:cubicBezTo>
                    <a:pt x="9451" y="5205"/>
                    <a:pt x="9244" y="5288"/>
                    <a:pt x="9022" y="5288"/>
                  </a:cubicBezTo>
                  <a:cubicBezTo>
                    <a:pt x="9007" y="5288"/>
                    <a:pt x="8992" y="5287"/>
                    <a:pt x="8977" y="5286"/>
                  </a:cubicBezTo>
                  <a:cubicBezTo>
                    <a:pt x="8513" y="5275"/>
                    <a:pt x="8144" y="4870"/>
                    <a:pt x="8144" y="4382"/>
                  </a:cubicBezTo>
                  <a:lnTo>
                    <a:pt x="8144" y="4084"/>
                  </a:lnTo>
                  <a:cubicBezTo>
                    <a:pt x="8144" y="4048"/>
                    <a:pt x="8144" y="4036"/>
                    <a:pt x="8132" y="4012"/>
                  </a:cubicBezTo>
                  <a:lnTo>
                    <a:pt x="8025" y="3810"/>
                  </a:lnTo>
                  <a:cubicBezTo>
                    <a:pt x="8002" y="3741"/>
                    <a:pt x="7968" y="3672"/>
                    <a:pt x="7966" y="3582"/>
                  </a:cubicBezTo>
                  <a:lnTo>
                    <a:pt x="7966" y="3582"/>
                  </a:lnTo>
                  <a:cubicBezTo>
                    <a:pt x="7973" y="3196"/>
                    <a:pt x="8279" y="2905"/>
                    <a:pt x="8644" y="2905"/>
                  </a:cubicBezTo>
                  <a:close/>
                  <a:moveTo>
                    <a:pt x="1727" y="2893"/>
                  </a:moveTo>
                  <a:cubicBezTo>
                    <a:pt x="2000" y="2893"/>
                    <a:pt x="2250" y="3000"/>
                    <a:pt x="2441" y="3191"/>
                  </a:cubicBezTo>
                  <a:cubicBezTo>
                    <a:pt x="2643" y="3381"/>
                    <a:pt x="2739" y="3655"/>
                    <a:pt x="2774" y="3929"/>
                  </a:cubicBezTo>
                  <a:cubicBezTo>
                    <a:pt x="2774" y="4024"/>
                    <a:pt x="2786" y="4132"/>
                    <a:pt x="2786" y="4227"/>
                  </a:cubicBezTo>
                  <a:lnTo>
                    <a:pt x="2786" y="4262"/>
                  </a:lnTo>
                  <a:cubicBezTo>
                    <a:pt x="2608" y="3989"/>
                    <a:pt x="2358" y="3798"/>
                    <a:pt x="2000" y="3691"/>
                  </a:cubicBezTo>
                  <a:cubicBezTo>
                    <a:pt x="1753" y="3615"/>
                    <a:pt x="1520" y="3607"/>
                    <a:pt x="1431" y="3607"/>
                  </a:cubicBezTo>
                  <a:cubicBezTo>
                    <a:pt x="1409" y="3607"/>
                    <a:pt x="1396" y="3608"/>
                    <a:pt x="1393" y="3608"/>
                  </a:cubicBezTo>
                  <a:cubicBezTo>
                    <a:pt x="1346" y="3608"/>
                    <a:pt x="1310" y="3620"/>
                    <a:pt x="1286" y="3655"/>
                  </a:cubicBezTo>
                  <a:lnTo>
                    <a:pt x="1000" y="3953"/>
                  </a:lnTo>
                  <a:cubicBezTo>
                    <a:pt x="941" y="4012"/>
                    <a:pt x="941" y="4108"/>
                    <a:pt x="1000" y="4167"/>
                  </a:cubicBezTo>
                  <a:cubicBezTo>
                    <a:pt x="1030" y="4197"/>
                    <a:pt x="1072" y="4212"/>
                    <a:pt x="1113" y="4212"/>
                  </a:cubicBezTo>
                  <a:cubicBezTo>
                    <a:pt x="1155" y="4212"/>
                    <a:pt x="1197" y="4197"/>
                    <a:pt x="1226" y="4167"/>
                  </a:cubicBezTo>
                  <a:lnTo>
                    <a:pt x="1465" y="3917"/>
                  </a:lnTo>
                  <a:cubicBezTo>
                    <a:pt x="1667" y="3929"/>
                    <a:pt x="2322" y="4012"/>
                    <a:pt x="2572" y="4572"/>
                  </a:cubicBezTo>
                  <a:cubicBezTo>
                    <a:pt x="2500" y="4989"/>
                    <a:pt x="2143" y="5298"/>
                    <a:pt x="1727" y="5298"/>
                  </a:cubicBezTo>
                  <a:cubicBezTo>
                    <a:pt x="1250" y="5298"/>
                    <a:pt x="869" y="4917"/>
                    <a:pt x="869" y="4441"/>
                  </a:cubicBezTo>
                  <a:cubicBezTo>
                    <a:pt x="869" y="4346"/>
                    <a:pt x="798" y="4274"/>
                    <a:pt x="703" y="4274"/>
                  </a:cubicBezTo>
                  <a:lnTo>
                    <a:pt x="679" y="4274"/>
                  </a:lnTo>
                  <a:lnTo>
                    <a:pt x="679" y="4227"/>
                  </a:lnTo>
                  <a:cubicBezTo>
                    <a:pt x="679" y="4132"/>
                    <a:pt x="679" y="4024"/>
                    <a:pt x="691" y="3929"/>
                  </a:cubicBezTo>
                  <a:cubicBezTo>
                    <a:pt x="703" y="3655"/>
                    <a:pt x="822" y="3381"/>
                    <a:pt x="1012" y="3191"/>
                  </a:cubicBezTo>
                  <a:cubicBezTo>
                    <a:pt x="1215" y="3000"/>
                    <a:pt x="1465" y="2893"/>
                    <a:pt x="1727" y="2893"/>
                  </a:cubicBezTo>
                  <a:close/>
                  <a:moveTo>
                    <a:pt x="643" y="4882"/>
                  </a:moveTo>
                  <a:cubicBezTo>
                    <a:pt x="726" y="5096"/>
                    <a:pt x="881" y="5275"/>
                    <a:pt x="1060" y="5405"/>
                  </a:cubicBezTo>
                  <a:lnTo>
                    <a:pt x="1060" y="5596"/>
                  </a:lnTo>
                  <a:cubicBezTo>
                    <a:pt x="762" y="5501"/>
                    <a:pt x="619" y="5346"/>
                    <a:pt x="560" y="5275"/>
                  </a:cubicBezTo>
                  <a:cubicBezTo>
                    <a:pt x="595" y="5155"/>
                    <a:pt x="631" y="5036"/>
                    <a:pt x="643" y="4882"/>
                  </a:cubicBezTo>
                  <a:close/>
                  <a:moveTo>
                    <a:pt x="2798" y="4882"/>
                  </a:moveTo>
                  <a:cubicBezTo>
                    <a:pt x="2810" y="5024"/>
                    <a:pt x="2846" y="5155"/>
                    <a:pt x="2893" y="5263"/>
                  </a:cubicBezTo>
                  <a:cubicBezTo>
                    <a:pt x="2834" y="5346"/>
                    <a:pt x="2679" y="5477"/>
                    <a:pt x="2381" y="5596"/>
                  </a:cubicBezTo>
                  <a:lnTo>
                    <a:pt x="2381" y="5405"/>
                  </a:lnTo>
                  <a:cubicBezTo>
                    <a:pt x="2560" y="5275"/>
                    <a:pt x="2715" y="5096"/>
                    <a:pt x="2798" y="4882"/>
                  </a:cubicBezTo>
                  <a:close/>
                  <a:moveTo>
                    <a:pt x="6299" y="4727"/>
                  </a:moveTo>
                  <a:lnTo>
                    <a:pt x="6299" y="5001"/>
                  </a:lnTo>
                  <a:lnTo>
                    <a:pt x="5453" y="5596"/>
                  </a:lnTo>
                  <a:lnTo>
                    <a:pt x="4584" y="5024"/>
                  </a:lnTo>
                  <a:lnTo>
                    <a:pt x="4584" y="4727"/>
                  </a:lnTo>
                  <a:cubicBezTo>
                    <a:pt x="4810" y="4846"/>
                    <a:pt x="5060" y="4917"/>
                    <a:pt x="5322" y="4929"/>
                  </a:cubicBezTo>
                  <a:lnTo>
                    <a:pt x="5441" y="4929"/>
                  </a:lnTo>
                  <a:cubicBezTo>
                    <a:pt x="5739" y="4929"/>
                    <a:pt x="6037" y="4858"/>
                    <a:pt x="6299" y="4727"/>
                  </a:cubicBezTo>
                  <a:close/>
                  <a:moveTo>
                    <a:pt x="9347" y="5572"/>
                  </a:moveTo>
                  <a:lnTo>
                    <a:pt x="9347" y="5632"/>
                  </a:lnTo>
                  <a:cubicBezTo>
                    <a:pt x="9347" y="5656"/>
                    <a:pt x="9347" y="5691"/>
                    <a:pt x="9358" y="5715"/>
                  </a:cubicBezTo>
                  <a:lnTo>
                    <a:pt x="9001" y="6072"/>
                  </a:lnTo>
                  <a:lnTo>
                    <a:pt x="8644" y="5715"/>
                  </a:lnTo>
                  <a:cubicBezTo>
                    <a:pt x="8644" y="5691"/>
                    <a:pt x="8668" y="5656"/>
                    <a:pt x="8668" y="5632"/>
                  </a:cubicBezTo>
                  <a:lnTo>
                    <a:pt x="8668" y="5572"/>
                  </a:lnTo>
                  <a:cubicBezTo>
                    <a:pt x="8763" y="5596"/>
                    <a:pt x="8870" y="5632"/>
                    <a:pt x="8977" y="5632"/>
                  </a:cubicBezTo>
                  <a:lnTo>
                    <a:pt x="9001" y="5632"/>
                  </a:lnTo>
                  <a:cubicBezTo>
                    <a:pt x="9120" y="5632"/>
                    <a:pt x="9239" y="5620"/>
                    <a:pt x="9347" y="5572"/>
                  </a:cubicBezTo>
                  <a:close/>
                  <a:moveTo>
                    <a:pt x="2108" y="5572"/>
                  </a:moveTo>
                  <a:lnTo>
                    <a:pt x="2108" y="5739"/>
                  </a:lnTo>
                  <a:cubicBezTo>
                    <a:pt x="2108" y="5798"/>
                    <a:pt x="2119" y="5834"/>
                    <a:pt x="2143" y="5882"/>
                  </a:cubicBezTo>
                  <a:lnTo>
                    <a:pt x="1965" y="6013"/>
                  </a:lnTo>
                  <a:cubicBezTo>
                    <a:pt x="1899" y="6084"/>
                    <a:pt x="1816" y="6120"/>
                    <a:pt x="1731" y="6120"/>
                  </a:cubicBezTo>
                  <a:cubicBezTo>
                    <a:pt x="1646" y="6120"/>
                    <a:pt x="1560" y="6084"/>
                    <a:pt x="1488" y="6013"/>
                  </a:cubicBezTo>
                  <a:lnTo>
                    <a:pt x="1346" y="5882"/>
                  </a:lnTo>
                  <a:cubicBezTo>
                    <a:pt x="1369" y="5834"/>
                    <a:pt x="1381" y="5775"/>
                    <a:pt x="1381" y="5739"/>
                  </a:cubicBezTo>
                  <a:lnTo>
                    <a:pt x="1381" y="5572"/>
                  </a:lnTo>
                  <a:cubicBezTo>
                    <a:pt x="1488" y="5596"/>
                    <a:pt x="1607" y="5632"/>
                    <a:pt x="1750" y="5632"/>
                  </a:cubicBezTo>
                  <a:cubicBezTo>
                    <a:pt x="1857" y="5632"/>
                    <a:pt x="1977" y="5608"/>
                    <a:pt x="2108" y="5572"/>
                  </a:cubicBezTo>
                  <a:close/>
                  <a:moveTo>
                    <a:pt x="4465" y="5298"/>
                  </a:moveTo>
                  <a:lnTo>
                    <a:pt x="5215" y="5810"/>
                  </a:lnTo>
                  <a:lnTo>
                    <a:pt x="4810" y="6215"/>
                  </a:lnTo>
                  <a:lnTo>
                    <a:pt x="4798" y="6215"/>
                  </a:lnTo>
                  <a:lnTo>
                    <a:pt x="4310" y="5465"/>
                  </a:lnTo>
                  <a:lnTo>
                    <a:pt x="4465" y="5298"/>
                  </a:lnTo>
                  <a:close/>
                  <a:moveTo>
                    <a:pt x="6429" y="5298"/>
                  </a:moveTo>
                  <a:lnTo>
                    <a:pt x="6596" y="5465"/>
                  </a:lnTo>
                  <a:lnTo>
                    <a:pt x="6108" y="6215"/>
                  </a:lnTo>
                  <a:lnTo>
                    <a:pt x="6096" y="6215"/>
                  </a:lnTo>
                  <a:lnTo>
                    <a:pt x="5691" y="5810"/>
                  </a:lnTo>
                  <a:lnTo>
                    <a:pt x="6429" y="5298"/>
                  </a:lnTo>
                  <a:close/>
                  <a:moveTo>
                    <a:pt x="4905" y="0"/>
                  </a:moveTo>
                  <a:cubicBezTo>
                    <a:pt x="4072" y="0"/>
                    <a:pt x="3381" y="691"/>
                    <a:pt x="3381" y="1524"/>
                  </a:cubicBezTo>
                  <a:lnTo>
                    <a:pt x="3381" y="1869"/>
                  </a:lnTo>
                  <a:cubicBezTo>
                    <a:pt x="3381" y="2131"/>
                    <a:pt x="3441" y="2381"/>
                    <a:pt x="3548" y="2643"/>
                  </a:cubicBezTo>
                  <a:lnTo>
                    <a:pt x="3548" y="3000"/>
                  </a:lnTo>
                  <a:cubicBezTo>
                    <a:pt x="3548" y="3596"/>
                    <a:pt x="3810" y="4132"/>
                    <a:pt x="4227" y="4465"/>
                  </a:cubicBezTo>
                  <a:lnTo>
                    <a:pt x="4227" y="5001"/>
                  </a:lnTo>
                  <a:lnTo>
                    <a:pt x="3929" y="5322"/>
                  </a:lnTo>
                  <a:cubicBezTo>
                    <a:pt x="3905" y="5346"/>
                    <a:pt x="3893" y="5394"/>
                    <a:pt x="3893" y="5441"/>
                  </a:cubicBezTo>
                  <a:lnTo>
                    <a:pt x="2905" y="5798"/>
                  </a:lnTo>
                  <a:cubicBezTo>
                    <a:pt x="2834" y="5822"/>
                    <a:pt x="2774" y="5858"/>
                    <a:pt x="2715" y="5894"/>
                  </a:cubicBezTo>
                  <a:lnTo>
                    <a:pt x="2560" y="5822"/>
                  </a:lnTo>
                  <a:cubicBezTo>
                    <a:pt x="3024" y="5632"/>
                    <a:pt x="3155" y="5346"/>
                    <a:pt x="3179" y="5334"/>
                  </a:cubicBezTo>
                  <a:cubicBezTo>
                    <a:pt x="3203" y="5286"/>
                    <a:pt x="3203" y="5227"/>
                    <a:pt x="3179" y="5179"/>
                  </a:cubicBezTo>
                  <a:cubicBezTo>
                    <a:pt x="3060" y="4965"/>
                    <a:pt x="3036" y="4524"/>
                    <a:pt x="3036" y="4203"/>
                  </a:cubicBezTo>
                  <a:cubicBezTo>
                    <a:pt x="3036" y="4084"/>
                    <a:pt x="3036" y="3977"/>
                    <a:pt x="3024" y="3893"/>
                  </a:cubicBezTo>
                  <a:cubicBezTo>
                    <a:pt x="2965" y="3131"/>
                    <a:pt x="2405" y="2548"/>
                    <a:pt x="1691" y="2548"/>
                  </a:cubicBezTo>
                  <a:cubicBezTo>
                    <a:pt x="976" y="2548"/>
                    <a:pt x="393" y="3131"/>
                    <a:pt x="345" y="3893"/>
                  </a:cubicBezTo>
                  <a:cubicBezTo>
                    <a:pt x="345" y="3977"/>
                    <a:pt x="333" y="4084"/>
                    <a:pt x="333" y="4203"/>
                  </a:cubicBezTo>
                  <a:cubicBezTo>
                    <a:pt x="322" y="4548"/>
                    <a:pt x="298" y="4965"/>
                    <a:pt x="203" y="5179"/>
                  </a:cubicBezTo>
                  <a:cubicBezTo>
                    <a:pt x="167" y="5227"/>
                    <a:pt x="167" y="5286"/>
                    <a:pt x="203" y="5334"/>
                  </a:cubicBezTo>
                  <a:cubicBezTo>
                    <a:pt x="203" y="5346"/>
                    <a:pt x="345" y="5632"/>
                    <a:pt x="810" y="5822"/>
                  </a:cubicBezTo>
                  <a:lnTo>
                    <a:pt x="369" y="6037"/>
                  </a:lnTo>
                  <a:cubicBezTo>
                    <a:pt x="155" y="6156"/>
                    <a:pt x="0" y="6370"/>
                    <a:pt x="0" y="6632"/>
                  </a:cubicBezTo>
                  <a:lnTo>
                    <a:pt x="0" y="7799"/>
                  </a:lnTo>
                  <a:cubicBezTo>
                    <a:pt x="0" y="7894"/>
                    <a:pt x="72" y="7965"/>
                    <a:pt x="167" y="7965"/>
                  </a:cubicBezTo>
                  <a:cubicBezTo>
                    <a:pt x="250" y="7965"/>
                    <a:pt x="333" y="7894"/>
                    <a:pt x="333" y="7799"/>
                  </a:cubicBezTo>
                  <a:lnTo>
                    <a:pt x="333" y="6632"/>
                  </a:lnTo>
                  <a:cubicBezTo>
                    <a:pt x="333" y="6489"/>
                    <a:pt x="405" y="6370"/>
                    <a:pt x="524" y="6310"/>
                  </a:cubicBezTo>
                  <a:lnTo>
                    <a:pt x="1060" y="6048"/>
                  </a:lnTo>
                  <a:lnTo>
                    <a:pt x="1238" y="6227"/>
                  </a:lnTo>
                  <a:cubicBezTo>
                    <a:pt x="1369" y="6346"/>
                    <a:pt x="1536" y="6406"/>
                    <a:pt x="1703" y="6406"/>
                  </a:cubicBezTo>
                  <a:cubicBezTo>
                    <a:pt x="1857" y="6406"/>
                    <a:pt x="2024" y="6346"/>
                    <a:pt x="2155" y="6227"/>
                  </a:cubicBezTo>
                  <a:lnTo>
                    <a:pt x="2334" y="6048"/>
                  </a:lnTo>
                  <a:lnTo>
                    <a:pt x="2512" y="6132"/>
                  </a:lnTo>
                  <a:cubicBezTo>
                    <a:pt x="2441" y="6275"/>
                    <a:pt x="2381" y="6418"/>
                    <a:pt x="2381" y="6584"/>
                  </a:cubicBezTo>
                  <a:lnTo>
                    <a:pt x="2381" y="7799"/>
                  </a:lnTo>
                  <a:cubicBezTo>
                    <a:pt x="2381" y="7894"/>
                    <a:pt x="2453" y="7965"/>
                    <a:pt x="2548" y="7965"/>
                  </a:cubicBezTo>
                  <a:cubicBezTo>
                    <a:pt x="2631" y="7965"/>
                    <a:pt x="2715" y="7894"/>
                    <a:pt x="2715" y="7799"/>
                  </a:cubicBezTo>
                  <a:lnTo>
                    <a:pt x="2715" y="6584"/>
                  </a:lnTo>
                  <a:cubicBezTo>
                    <a:pt x="2715" y="6358"/>
                    <a:pt x="2846" y="6167"/>
                    <a:pt x="3048" y="6096"/>
                  </a:cubicBezTo>
                  <a:lnTo>
                    <a:pt x="4084" y="5715"/>
                  </a:lnTo>
                  <a:lnTo>
                    <a:pt x="4513" y="6358"/>
                  </a:lnTo>
                  <a:cubicBezTo>
                    <a:pt x="4572" y="6453"/>
                    <a:pt x="4655" y="6489"/>
                    <a:pt x="4751" y="6513"/>
                  </a:cubicBezTo>
                  <a:lnTo>
                    <a:pt x="4775" y="6513"/>
                  </a:lnTo>
                  <a:cubicBezTo>
                    <a:pt x="4870" y="6513"/>
                    <a:pt x="4941" y="6477"/>
                    <a:pt x="5013" y="6418"/>
                  </a:cubicBezTo>
                  <a:lnTo>
                    <a:pt x="5286" y="6156"/>
                  </a:lnTo>
                  <a:lnTo>
                    <a:pt x="5286" y="7799"/>
                  </a:lnTo>
                  <a:cubicBezTo>
                    <a:pt x="5286" y="7894"/>
                    <a:pt x="5358" y="7965"/>
                    <a:pt x="5453" y="7965"/>
                  </a:cubicBezTo>
                  <a:cubicBezTo>
                    <a:pt x="5537" y="7965"/>
                    <a:pt x="5608" y="7894"/>
                    <a:pt x="5608" y="7799"/>
                  </a:cubicBezTo>
                  <a:lnTo>
                    <a:pt x="5608" y="6156"/>
                  </a:lnTo>
                  <a:lnTo>
                    <a:pt x="5882" y="6418"/>
                  </a:lnTo>
                  <a:cubicBezTo>
                    <a:pt x="5941" y="6477"/>
                    <a:pt x="6025" y="6513"/>
                    <a:pt x="6120" y="6513"/>
                  </a:cubicBezTo>
                  <a:lnTo>
                    <a:pt x="6144" y="6513"/>
                  </a:lnTo>
                  <a:cubicBezTo>
                    <a:pt x="6251" y="6489"/>
                    <a:pt x="6322" y="6453"/>
                    <a:pt x="6382" y="6358"/>
                  </a:cubicBezTo>
                  <a:lnTo>
                    <a:pt x="6822" y="5715"/>
                  </a:lnTo>
                  <a:lnTo>
                    <a:pt x="7846" y="6096"/>
                  </a:lnTo>
                  <a:cubicBezTo>
                    <a:pt x="8049" y="6167"/>
                    <a:pt x="8192" y="6358"/>
                    <a:pt x="8192" y="6584"/>
                  </a:cubicBezTo>
                  <a:lnTo>
                    <a:pt x="8192" y="7799"/>
                  </a:lnTo>
                  <a:cubicBezTo>
                    <a:pt x="8192" y="7894"/>
                    <a:pt x="8263" y="7965"/>
                    <a:pt x="8346" y="7965"/>
                  </a:cubicBezTo>
                  <a:cubicBezTo>
                    <a:pt x="8442" y="7965"/>
                    <a:pt x="8513" y="7894"/>
                    <a:pt x="8513" y="7799"/>
                  </a:cubicBezTo>
                  <a:lnTo>
                    <a:pt x="8513" y="6584"/>
                  </a:lnTo>
                  <a:cubicBezTo>
                    <a:pt x="8513" y="6358"/>
                    <a:pt x="8430" y="6156"/>
                    <a:pt x="8275" y="6001"/>
                  </a:cubicBezTo>
                  <a:lnTo>
                    <a:pt x="8323" y="5989"/>
                  </a:lnTo>
                  <a:cubicBezTo>
                    <a:pt x="8370" y="5977"/>
                    <a:pt x="8406" y="5953"/>
                    <a:pt x="8465" y="5929"/>
                  </a:cubicBezTo>
                  <a:lnTo>
                    <a:pt x="8870" y="6334"/>
                  </a:lnTo>
                  <a:lnTo>
                    <a:pt x="8870" y="7787"/>
                  </a:lnTo>
                  <a:cubicBezTo>
                    <a:pt x="8870" y="7882"/>
                    <a:pt x="8942" y="7953"/>
                    <a:pt x="9037" y="7953"/>
                  </a:cubicBezTo>
                  <a:cubicBezTo>
                    <a:pt x="9120" y="7953"/>
                    <a:pt x="9204" y="7882"/>
                    <a:pt x="9204" y="7787"/>
                  </a:cubicBezTo>
                  <a:lnTo>
                    <a:pt x="9204" y="6334"/>
                  </a:lnTo>
                  <a:lnTo>
                    <a:pt x="9597" y="5929"/>
                  </a:lnTo>
                  <a:cubicBezTo>
                    <a:pt x="9620" y="5941"/>
                    <a:pt x="9644" y="5941"/>
                    <a:pt x="9680" y="5953"/>
                  </a:cubicBezTo>
                  <a:lnTo>
                    <a:pt x="10335" y="6156"/>
                  </a:lnTo>
                  <a:cubicBezTo>
                    <a:pt x="10478" y="6191"/>
                    <a:pt x="10585" y="6334"/>
                    <a:pt x="10585" y="6489"/>
                  </a:cubicBezTo>
                  <a:lnTo>
                    <a:pt x="10585" y="7799"/>
                  </a:lnTo>
                  <a:cubicBezTo>
                    <a:pt x="10585" y="7894"/>
                    <a:pt x="10656" y="7965"/>
                    <a:pt x="10751" y="7965"/>
                  </a:cubicBezTo>
                  <a:cubicBezTo>
                    <a:pt x="10835" y="7965"/>
                    <a:pt x="10906" y="7894"/>
                    <a:pt x="10906" y="7799"/>
                  </a:cubicBezTo>
                  <a:lnTo>
                    <a:pt x="10906" y="6489"/>
                  </a:lnTo>
                  <a:cubicBezTo>
                    <a:pt x="10871" y="6227"/>
                    <a:pt x="10656" y="5953"/>
                    <a:pt x="10382" y="5870"/>
                  </a:cubicBezTo>
                  <a:lnTo>
                    <a:pt x="9716" y="5679"/>
                  </a:lnTo>
                  <a:cubicBezTo>
                    <a:pt x="9692" y="5656"/>
                    <a:pt x="9680" y="5644"/>
                    <a:pt x="9680" y="5620"/>
                  </a:cubicBezTo>
                  <a:lnTo>
                    <a:pt x="9680" y="5394"/>
                  </a:lnTo>
                  <a:cubicBezTo>
                    <a:pt x="9739" y="5358"/>
                    <a:pt x="9787" y="5322"/>
                    <a:pt x="9823" y="5275"/>
                  </a:cubicBezTo>
                  <a:cubicBezTo>
                    <a:pt x="10049" y="5048"/>
                    <a:pt x="10180" y="4751"/>
                    <a:pt x="10180" y="4429"/>
                  </a:cubicBezTo>
                  <a:lnTo>
                    <a:pt x="10180" y="4132"/>
                  </a:lnTo>
                  <a:lnTo>
                    <a:pt x="10239" y="3989"/>
                  </a:lnTo>
                  <a:cubicBezTo>
                    <a:pt x="10323" y="3858"/>
                    <a:pt x="10347" y="3691"/>
                    <a:pt x="10347" y="3548"/>
                  </a:cubicBezTo>
                  <a:lnTo>
                    <a:pt x="10347" y="2727"/>
                  </a:lnTo>
                  <a:cubicBezTo>
                    <a:pt x="10347" y="2643"/>
                    <a:pt x="10275" y="2560"/>
                    <a:pt x="10180" y="2560"/>
                  </a:cubicBezTo>
                  <a:lnTo>
                    <a:pt x="8656" y="2560"/>
                  </a:lnTo>
                  <a:cubicBezTo>
                    <a:pt x="8096" y="2560"/>
                    <a:pt x="7644" y="3012"/>
                    <a:pt x="7644" y="3572"/>
                  </a:cubicBezTo>
                  <a:lnTo>
                    <a:pt x="7644" y="3596"/>
                  </a:lnTo>
                  <a:cubicBezTo>
                    <a:pt x="7644" y="3727"/>
                    <a:pt x="7668" y="3846"/>
                    <a:pt x="7727" y="3965"/>
                  </a:cubicBezTo>
                  <a:lnTo>
                    <a:pt x="7799" y="4132"/>
                  </a:lnTo>
                  <a:lnTo>
                    <a:pt x="7799" y="4382"/>
                  </a:lnTo>
                  <a:cubicBezTo>
                    <a:pt x="7799" y="4798"/>
                    <a:pt x="8013" y="5155"/>
                    <a:pt x="8311" y="5382"/>
                  </a:cubicBezTo>
                  <a:lnTo>
                    <a:pt x="8311" y="5596"/>
                  </a:lnTo>
                  <a:cubicBezTo>
                    <a:pt x="8311" y="5632"/>
                    <a:pt x="8311" y="5644"/>
                    <a:pt x="8180" y="5691"/>
                  </a:cubicBezTo>
                  <a:lnTo>
                    <a:pt x="7858" y="5775"/>
                  </a:lnTo>
                  <a:lnTo>
                    <a:pt x="6941" y="5441"/>
                  </a:lnTo>
                  <a:cubicBezTo>
                    <a:pt x="6941" y="5394"/>
                    <a:pt x="6930" y="5346"/>
                    <a:pt x="6894" y="5322"/>
                  </a:cubicBezTo>
                  <a:lnTo>
                    <a:pt x="6596" y="5001"/>
                  </a:lnTo>
                  <a:lnTo>
                    <a:pt x="6596" y="4489"/>
                  </a:lnTo>
                  <a:cubicBezTo>
                    <a:pt x="6632" y="4453"/>
                    <a:pt x="6656" y="4429"/>
                    <a:pt x="6691" y="4405"/>
                  </a:cubicBezTo>
                  <a:cubicBezTo>
                    <a:pt x="7061" y="4072"/>
                    <a:pt x="7263" y="3560"/>
                    <a:pt x="7263" y="3060"/>
                  </a:cubicBezTo>
                  <a:lnTo>
                    <a:pt x="7263" y="2643"/>
                  </a:lnTo>
                  <a:cubicBezTo>
                    <a:pt x="7382" y="2405"/>
                    <a:pt x="7430" y="2131"/>
                    <a:pt x="7430" y="1869"/>
                  </a:cubicBezTo>
                  <a:lnTo>
                    <a:pt x="7430" y="167"/>
                  </a:lnTo>
                  <a:cubicBezTo>
                    <a:pt x="7430" y="83"/>
                    <a:pt x="7358" y="0"/>
                    <a:pt x="726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11022;p85">
              <a:extLst>
                <a:ext uri="{FF2B5EF4-FFF2-40B4-BE49-F238E27FC236}">
                  <a16:creationId xmlns:a16="http://schemas.microsoft.com/office/drawing/2014/main" id="{3F0CAB7B-39FD-457D-B3D8-C0CA0DE6DAC8}"/>
                </a:ext>
              </a:extLst>
            </p:cNvPr>
            <p:cNvSpPr/>
            <p:nvPr/>
          </p:nvSpPr>
          <p:spPr>
            <a:xfrm>
              <a:off x="5645669" y="3625759"/>
              <a:ext cx="10248" cy="42872"/>
            </a:xfrm>
            <a:custGeom>
              <a:avLst/>
              <a:gdLst/>
              <a:ahLst/>
              <a:cxnLst/>
              <a:rect l="l" t="t" r="r" b="b"/>
              <a:pathLst>
                <a:path w="322" h="1347" extrusionOk="0">
                  <a:moveTo>
                    <a:pt x="167" y="1"/>
                  </a:moveTo>
                  <a:cubicBezTo>
                    <a:pt x="72" y="1"/>
                    <a:pt x="0" y="72"/>
                    <a:pt x="0" y="167"/>
                  </a:cubicBezTo>
                  <a:lnTo>
                    <a:pt x="0" y="1179"/>
                  </a:lnTo>
                  <a:cubicBezTo>
                    <a:pt x="0" y="1263"/>
                    <a:pt x="72" y="1346"/>
                    <a:pt x="167" y="1346"/>
                  </a:cubicBezTo>
                  <a:cubicBezTo>
                    <a:pt x="251" y="1346"/>
                    <a:pt x="322" y="1263"/>
                    <a:pt x="322" y="1179"/>
                  </a:cubicBezTo>
                  <a:lnTo>
                    <a:pt x="322" y="167"/>
                  </a:lnTo>
                  <a:cubicBezTo>
                    <a:pt x="322" y="60"/>
                    <a:pt x="251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11023;p85">
              <a:extLst>
                <a:ext uri="{FF2B5EF4-FFF2-40B4-BE49-F238E27FC236}">
                  <a16:creationId xmlns:a16="http://schemas.microsoft.com/office/drawing/2014/main" id="{92976851-D98B-4755-BC20-3A1B01A45789}"/>
                </a:ext>
              </a:extLst>
            </p:cNvPr>
            <p:cNvSpPr/>
            <p:nvPr/>
          </p:nvSpPr>
          <p:spPr>
            <a:xfrm>
              <a:off x="5462247" y="3461115"/>
              <a:ext cx="86825" cy="29759"/>
            </a:xfrm>
            <a:custGeom>
              <a:avLst/>
              <a:gdLst/>
              <a:ahLst/>
              <a:cxnLst/>
              <a:rect l="l" t="t" r="r" b="b"/>
              <a:pathLst>
                <a:path w="2728" h="935" extrusionOk="0">
                  <a:moveTo>
                    <a:pt x="1094" y="0"/>
                  </a:moveTo>
                  <a:cubicBezTo>
                    <a:pt x="768" y="0"/>
                    <a:pt x="473" y="35"/>
                    <a:pt x="287" y="66"/>
                  </a:cubicBezTo>
                  <a:cubicBezTo>
                    <a:pt x="120" y="102"/>
                    <a:pt x="1" y="233"/>
                    <a:pt x="1" y="399"/>
                  </a:cubicBezTo>
                  <a:lnTo>
                    <a:pt x="1" y="768"/>
                  </a:lnTo>
                  <a:cubicBezTo>
                    <a:pt x="1" y="864"/>
                    <a:pt x="72" y="935"/>
                    <a:pt x="168" y="935"/>
                  </a:cubicBezTo>
                  <a:cubicBezTo>
                    <a:pt x="251" y="935"/>
                    <a:pt x="322" y="864"/>
                    <a:pt x="322" y="768"/>
                  </a:cubicBezTo>
                  <a:lnTo>
                    <a:pt x="322" y="399"/>
                  </a:lnTo>
                  <a:cubicBezTo>
                    <a:pt x="322" y="399"/>
                    <a:pt x="322" y="387"/>
                    <a:pt x="346" y="387"/>
                  </a:cubicBezTo>
                  <a:cubicBezTo>
                    <a:pt x="498" y="361"/>
                    <a:pt x="764" y="327"/>
                    <a:pt x="1063" y="327"/>
                  </a:cubicBezTo>
                  <a:cubicBezTo>
                    <a:pt x="1162" y="327"/>
                    <a:pt x="1266" y="331"/>
                    <a:pt x="1370" y="340"/>
                  </a:cubicBezTo>
                  <a:cubicBezTo>
                    <a:pt x="1858" y="364"/>
                    <a:pt x="2215" y="506"/>
                    <a:pt x="2442" y="709"/>
                  </a:cubicBezTo>
                  <a:cubicBezTo>
                    <a:pt x="2471" y="739"/>
                    <a:pt x="2513" y="753"/>
                    <a:pt x="2555" y="753"/>
                  </a:cubicBezTo>
                  <a:cubicBezTo>
                    <a:pt x="2596" y="753"/>
                    <a:pt x="2638" y="739"/>
                    <a:pt x="2668" y="709"/>
                  </a:cubicBezTo>
                  <a:cubicBezTo>
                    <a:pt x="2727" y="637"/>
                    <a:pt x="2727" y="530"/>
                    <a:pt x="2656" y="471"/>
                  </a:cubicBezTo>
                  <a:cubicBezTo>
                    <a:pt x="2283" y="97"/>
                    <a:pt x="1643" y="0"/>
                    <a:pt x="109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11024;p85">
              <a:extLst>
                <a:ext uri="{FF2B5EF4-FFF2-40B4-BE49-F238E27FC236}">
                  <a16:creationId xmlns:a16="http://schemas.microsoft.com/office/drawing/2014/main" id="{72061A21-149E-4BC3-88D5-B4C48AB90CF2}"/>
                </a:ext>
              </a:extLst>
            </p:cNvPr>
            <p:cNvSpPr/>
            <p:nvPr/>
          </p:nvSpPr>
          <p:spPr>
            <a:xfrm>
              <a:off x="5441050" y="3636389"/>
              <a:ext cx="10248" cy="32241"/>
            </a:xfrm>
            <a:custGeom>
              <a:avLst/>
              <a:gdLst/>
              <a:ahLst/>
              <a:cxnLst/>
              <a:rect l="l" t="t" r="r" b="b"/>
              <a:pathLst>
                <a:path w="322" h="1013" extrusionOk="0">
                  <a:moveTo>
                    <a:pt x="167" y="0"/>
                  </a:moveTo>
                  <a:cubicBezTo>
                    <a:pt x="72" y="0"/>
                    <a:pt x="0" y="71"/>
                    <a:pt x="0" y="155"/>
                  </a:cubicBezTo>
                  <a:lnTo>
                    <a:pt x="0" y="845"/>
                  </a:lnTo>
                  <a:cubicBezTo>
                    <a:pt x="0" y="929"/>
                    <a:pt x="72" y="1012"/>
                    <a:pt x="167" y="1012"/>
                  </a:cubicBezTo>
                  <a:cubicBezTo>
                    <a:pt x="250" y="1012"/>
                    <a:pt x="322" y="929"/>
                    <a:pt x="322" y="845"/>
                  </a:cubicBezTo>
                  <a:lnTo>
                    <a:pt x="322" y="155"/>
                  </a:lnTo>
                  <a:cubicBezTo>
                    <a:pt x="310" y="71"/>
                    <a:pt x="250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11025;p85">
              <a:extLst>
                <a:ext uri="{FF2B5EF4-FFF2-40B4-BE49-F238E27FC236}">
                  <a16:creationId xmlns:a16="http://schemas.microsoft.com/office/drawing/2014/main" id="{4F6E0FC3-87A8-47AB-A935-220397AEC136}"/>
                </a:ext>
              </a:extLst>
            </p:cNvPr>
            <p:cNvSpPr/>
            <p:nvPr/>
          </p:nvSpPr>
          <p:spPr>
            <a:xfrm>
              <a:off x="5559257" y="3636389"/>
              <a:ext cx="10662" cy="32241"/>
            </a:xfrm>
            <a:custGeom>
              <a:avLst/>
              <a:gdLst/>
              <a:ahLst/>
              <a:cxnLst/>
              <a:rect l="l" t="t" r="r" b="b"/>
              <a:pathLst>
                <a:path w="335" h="1013" extrusionOk="0">
                  <a:moveTo>
                    <a:pt x="168" y="0"/>
                  </a:moveTo>
                  <a:cubicBezTo>
                    <a:pt x="84" y="0"/>
                    <a:pt x="1" y="71"/>
                    <a:pt x="1" y="155"/>
                  </a:cubicBezTo>
                  <a:lnTo>
                    <a:pt x="1" y="845"/>
                  </a:lnTo>
                  <a:cubicBezTo>
                    <a:pt x="1" y="929"/>
                    <a:pt x="84" y="1012"/>
                    <a:pt x="168" y="1012"/>
                  </a:cubicBezTo>
                  <a:cubicBezTo>
                    <a:pt x="263" y="1012"/>
                    <a:pt x="334" y="929"/>
                    <a:pt x="334" y="845"/>
                  </a:cubicBezTo>
                  <a:lnTo>
                    <a:pt x="334" y="155"/>
                  </a:lnTo>
                  <a:cubicBezTo>
                    <a:pt x="334" y="71"/>
                    <a:pt x="263" y="0"/>
                    <a:pt x="16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" name="Google Shape;11026;p85">
            <a:extLst>
              <a:ext uri="{FF2B5EF4-FFF2-40B4-BE49-F238E27FC236}">
                <a16:creationId xmlns:a16="http://schemas.microsoft.com/office/drawing/2014/main" id="{C661D961-3CD7-42B2-ACAB-9D9E846A638F}"/>
              </a:ext>
            </a:extLst>
          </p:cNvPr>
          <p:cNvGrpSpPr/>
          <p:nvPr/>
        </p:nvGrpSpPr>
        <p:grpSpPr>
          <a:xfrm>
            <a:off x="1765303" y="3707714"/>
            <a:ext cx="3001453" cy="2292109"/>
            <a:chOff x="5776798" y="3409778"/>
            <a:chExt cx="346379" cy="264518"/>
          </a:xfrm>
          <a:solidFill>
            <a:schemeClr val="tx1"/>
          </a:solidFill>
        </p:grpSpPr>
        <p:sp>
          <p:nvSpPr>
            <p:cNvPr id="53" name="Google Shape;11027;p85">
              <a:extLst>
                <a:ext uri="{FF2B5EF4-FFF2-40B4-BE49-F238E27FC236}">
                  <a16:creationId xmlns:a16="http://schemas.microsoft.com/office/drawing/2014/main" id="{EFA39A46-3006-451E-81A9-B28152DDF69E}"/>
                </a:ext>
              </a:extLst>
            </p:cNvPr>
            <p:cNvSpPr/>
            <p:nvPr/>
          </p:nvSpPr>
          <p:spPr>
            <a:xfrm>
              <a:off x="5890104" y="3642055"/>
              <a:ext cx="10248" cy="32241"/>
            </a:xfrm>
            <a:custGeom>
              <a:avLst/>
              <a:gdLst/>
              <a:ahLst/>
              <a:cxnLst/>
              <a:rect l="l" t="t" r="r" b="b"/>
              <a:pathLst>
                <a:path w="322" h="1013" extrusionOk="0">
                  <a:moveTo>
                    <a:pt x="167" y="1"/>
                  </a:moveTo>
                  <a:cubicBezTo>
                    <a:pt x="71" y="1"/>
                    <a:pt x="0" y="72"/>
                    <a:pt x="0" y="155"/>
                  </a:cubicBezTo>
                  <a:lnTo>
                    <a:pt x="0" y="846"/>
                  </a:lnTo>
                  <a:cubicBezTo>
                    <a:pt x="0" y="929"/>
                    <a:pt x="71" y="1013"/>
                    <a:pt x="167" y="1013"/>
                  </a:cubicBezTo>
                  <a:cubicBezTo>
                    <a:pt x="250" y="1013"/>
                    <a:pt x="321" y="929"/>
                    <a:pt x="321" y="846"/>
                  </a:cubicBezTo>
                  <a:lnTo>
                    <a:pt x="321" y="143"/>
                  </a:lnTo>
                  <a:cubicBezTo>
                    <a:pt x="321" y="60"/>
                    <a:pt x="250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11028;p85">
              <a:extLst>
                <a:ext uri="{FF2B5EF4-FFF2-40B4-BE49-F238E27FC236}">
                  <a16:creationId xmlns:a16="http://schemas.microsoft.com/office/drawing/2014/main" id="{D880CBFC-7577-4A15-B600-7A96C099BE89}"/>
                </a:ext>
              </a:extLst>
            </p:cNvPr>
            <p:cNvSpPr/>
            <p:nvPr/>
          </p:nvSpPr>
          <p:spPr>
            <a:xfrm>
              <a:off x="5998094" y="3642055"/>
              <a:ext cx="10248" cy="32241"/>
            </a:xfrm>
            <a:custGeom>
              <a:avLst/>
              <a:gdLst/>
              <a:ahLst/>
              <a:cxnLst/>
              <a:rect l="l" t="t" r="r" b="b"/>
              <a:pathLst>
                <a:path w="322" h="1013" extrusionOk="0">
                  <a:moveTo>
                    <a:pt x="167" y="1"/>
                  </a:moveTo>
                  <a:cubicBezTo>
                    <a:pt x="72" y="1"/>
                    <a:pt x="0" y="72"/>
                    <a:pt x="0" y="155"/>
                  </a:cubicBezTo>
                  <a:lnTo>
                    <a:pt x="0" y="846"/>
                  </a:lnTo>
                  <a:cubicBezTo>
                    <a:pt x="0" y="929"/>
                    <a:pt x="72" y="1013"/>
                    <a:pt x="167" y="1013"/>
                  </a:cubicBezTo>
                  <a:cubicBezTo>
                    <a:pt x="250" y="1013"/>
                    <a:pt x="322" y="929"/>
                    <a:pt x="322" y="846"/>
                  </a:cubicBezTo>
                  <a:lnTo>
                    <a:pt x="322" y="143"/>
                  </a:lnTo>
                  <a:cubicBezTo>
                    <a:pt x="310" y="60"/>
                    <a:pt x="250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11029;p85">
              <a:extLst>
                <a:ext uri="{FF2B5EF4-FFF2-40B4-BE49-F238E27FC236}">
                  <a16:creationId xmlns:a16="http://schemas.microsoft.com/office/drawing/2014/main" id="{8BF6140C-C81B-418B-BA36-916B8BF78FC5}"/>
                </a:ext>
              </a:extLst>
            </p:cNvPr>
            <p:cNvSpPr/>
            <p:nvPr/>
          </p:nvSpPr>
          <p:spPr>
            <a:xfrm>
              <a:off x="5814673" y="3528367"/>
              <a:ext cx="43222" cy="15564"/>
            </a:xfrm>
            <a:custGeom>
              <a:avLst/>
              <a:gdLst/>
              <a:ahLst/>
              <a:cxnLst/>
              <a:rect l="l" t="t" r="r" b="b"/>
              <a:pathLst>
                <a:path w="1358" h="489" extrusionOk="0">
                  <a:moveTo>
                    <a:pt x="167" y="1"/>
                  </a:moveTo>
                  <a:cubicBezTo>
                    <a:pt x="72" y="1"/>
                    <a:pt x="1" y="72"/>
                    <a:pt x="1" y="156"/>
                  </a:cubicBezTo>
                  <a:cubicBezTo>
                    <a:pt x="1" y="251"/>
                    <a:pt x="72" y="322"/>
                    <a:pt x="167" y="322"/>
                  </a:cubicBezTo>
                  <a:cubicBezTo>
                    <a:pt x="346" y="322"/>
                    <a:pt x="870" y="358"/>
                    <a:pt x="1120" y="477"/>
                  </a:cubicBezTo>
                  <a:cubicBezTo>
                    <a:pt x="1144" y="489"/>
                    <a:pt x="1167" y="489"/>
                    <a:pt x="1191" y="489"/>
                  </a:cubicBezTo>
                  <a:cubicBezTo>
                    <a:pt x="1251" y="489"/>
                    <a:pt x="1310" y="453"/>
                    <a:pt x="1346" y="394"/>
                  </a:cubicBezTo>
                  <a:cubicBezTo>
                    <a:pt x="1358" y="322"/>
                    <a:pt x="1322" y="239"/>
                    <a:pt x="1251" y="191"/>
                  </a:cubicBezTo>
                  <a:cubicBezTo>
                    <a:pt x="882" y="13"/>
                    <a:pt x="191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11030;p85">
              <a:extLst>
                <a:ext uri="{FF2B5EF4-FFF2-40B4-BE49-F238E27FC236}">
                  <a16:creationId xmlns:a16="http://schemas.microsoft.com/office/drawing/2014/main" id="{D50DA3D6-5812-4289-828F-27BFAD03FF95}"/>
                </a:ext>
              </a:extLst>
            </p:cNvPr>
            <p:cNvSpPr/>
            <p:nvPr/>
          </p:nvSpPr>
          <p:spPr>
            <a:xfrm>
              <a:off x="5797995" y="3631074"/>
              <a:ext cx="10662" cy="42458"/>
            </a:xfrm>
            <a:custGeom>
              <a:avLst/>
              <a:gdLst/>
              <a:ahLst/>
              <a:cxnLst/>
              <a:rect l="l" t="t" r="r" b="b"/>
              <a:pathLst>
                <a:path w="335" h="1334" extrusionOk="0">
                  <a:moveTo>
                    <a:pt x="167" y="0"/>
                  </a:moveTo>
                  <a:cubicBezTo>
                    <a:pt x="84" y="0"/>
                    <a:pt x="1" y="72"/>
                    <a:pt x="1" y="167"/>
                  </a:cubicBezTo>
                  <a:lnTo>
                    <a:pt x="1" y="1179"/>
                  </a:lnTo>
                  <a:cubicBezTo>
                    <a:pt x="1" y="1262"/>
                    <a:pt x="84" y="1334"/>
                    <a:pt x="167" y="1334"/>
                  </a:cubicBezTo>
                  <a:cubicBezTo>
                    <a:pt x="251" y="1334"/>
                    <a:pt x="334" y="1262"/>
                    <a:pt x="334" y="1179"/>
                  </a:cubicBezTo>
                  <a:lnTo>
                    <a:pt x="334" y="167"/>
                  </a:lnTo>
                  <a:cubicBezTo>
                    <a:pt x="334" y="72"/>
                    <a:pt x="263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11031;p85">
              <a:extLst>
                <a:ext uri="{FF2B5EF4-FFF2-40B4-BE49-F238E27FC236}">
                  <a16:creationId xmlns:a16="http://schemas.microsoft.com/office/drawing/2014/main" id="{67D2728D-77D8-4977-9CCA-EC5385199979}"/>
                </a:ext>
              </a:extLst>
            </p:cNvPr>
            <p:cNvSpPr/>
            <p:nvPr/>
          </p:nvSpPr>
          <p:spPr>
            <a:xfrm>
              <a:off x="5776798" y="3409778"/>
              <a:ext cx="346379" cy="264136"/>
            </a:xfrm>
            <a:custGeom>
              <a:avLst/>
              <a:gdLst/>
              <a:ahLst/>
              <a:cxnLst/>
              <a:rect l="l" t="t" r="r" b="b"/>
              <a:pathLst>
                <a:path w="10883" h="8299" extrusionOk="0">
                  <a:moveTo>
                    <a:pt x="9144" y="2512"/>
                  </a:moveTo>
                  <a:cubicBezTo>
                    <a:pt x="9418" y="2512"/>
                    <a:pt x="9656" y="2715"/>
                    <a:pt x="9656" y="2953"/>
                  </a:cubicBezTo>
                  <a:lnTo>
                    <a:pt x="9656" y="2977"/>
                  </a:lnTo>
                  <a:cubicBezTo>
                    <a:pt x="9501" y="2917"/>
                    <a:pt x="9335" y="2869"/>
                    <a:pt x="9144" y="2869"/>
                  </a:cubicBezTo>
                  <a:cubicBezTo>
                    <a:pt x="8965" y="2869"/>
                    <a:pt x="8787" y="2905"/>
                    <a:pt x="8620" y="2977"/>
                  </a:cubicBezTo>
                  <a:lnTo>
                    <a:pt x="8620" y="2953"/>
                  </a:lnTo>
                  <a:cubicBezTo>
                    <a:pt x="8620" y="2727"/>
                    <a:pt x="8858" y="2512"/>
                    <a:pt x="9144" y="2512"/>
                  </a:cubicBezTo>
                  <a:close/>
                  <a:moveTo>
                    <a:pt x="2869" y="3203"/>
                  </a:moveTo>
                  <a:lnTo>
                    <a:pt x="2869" y="3858"/>
                  </a:lnTo>
                  <a:cubicBezTo>
                    <a:pt x="2869" y="3965"/>
                    <a:pt x="2846" y="4060"/>
                    <a:pt x="2798" y="4167"/>
                  </a:cubicBezTo>
                  <a:lnTo>
                    <a:pt x="2727" y="4334"/>
                  </a:lnTo>
                  <a:cubicBezTo>
                    <a:pt x="2715" y="4346"/>
                    <a:pt x="2715" y="4382"/>
                    <a:pt x="2715" y="4405"/>
                  </a:cubicBezTo>
                  <a:lnTo>
                    <a:pt x="2715" y="4751"/>
                  </a:lnTo>
                  <a:cubicBezTo>
                    <a:pt x="2715" y="4989"/>
                    <a:pt x="2619" y="5191"/>
                    <a:pt x="2441" y="5358"/>
                  </a:cubicBezTo>
                  <a:cubicBezTo>
                    <a:pt x="2298" y="5525"/>
                    <a:pt x="2072" y="5596"/>
                    <a:pt x="1834" y="5596"/>
                  </a:cubicBezTo>
                  <a:cubicBezTo>
                    <a:pt x="1369" y="5584"/>
                    <a:pt x="1000" y="5179"/>
                    <a:pt x="1000" y="4703"/>
                  </a:cubicBezTo>
                  <a:lnTo>
                    <a:pt x="1000" y="4405"/>
                  </a:lnTo>
                  <a:cubicBezTo>
                    <a:pt x="1000" y="4382"/>
                    <a:pt x="1000" y="4358"/>
                    <a:pt x="988" y="4334"/>
                  </a:cubicBezTo>
                  <a:lnTo>
                    <a:pt x="881" y="4143"/>
                  </a:lnTo>
                  <a:cubicBezTo>
                    <a:pt x="845" y="4060"/>
                    <a:pt x="822" y="3989"/>
                    <a:pt x="822" y="3905"/>
                  </a:cubicBezTo>
                  <a:lnTo>
                    <a:pt x="822" y="3882"/>
                  </a:lnTo>
                  <a:cubicBezTo>
                    <a:pt x="822" y="3501"/>
                    <a:pt x="1131" y="3203"/>
                    <a:pt x="1500" y="3203"/>
                  </a:cubicBezTo>
                  <a:close/>
                  <a:moveTo>
                    <a:pt x="9144" y="3215"/>
                  </a:moveTo>
                  <a:cubicBezTo>
                    <a:pt x="9704" y="3215"/>
                    <a:pt x="10168" y="3679"/>
                    <a:pt x="10168" y="4239"/>
                  </a:cubicBezTo>
                  <a:cubicBezTo>
                    <a:pt x="10168" y="4346"/>
                    <a:pt x="10156" y="4465"/>
                    <a:pt x="10108" y="4572"/>
                  </a:cubicBezTo>
                  <a:cubicBezTo>
                    <a:pt x="9656" y="4108"/>
                    <a:pt x="8870" y="3929"/>
                    <a:pt x="8823" y="3929"/>
                  </a:cubicBezTo>
                  <a:cubicBezTo>
                    <a:pt x="8814" y="3926"/>
                    <a:pt x="8804" y="3925"/>
                    <a:pt x="8794" y="3925"/>
                  </a:cubicBezTo>
                  <a:cubicBezTo>
                    <a:pt x="8763" y="3925"/>
                    <a:pt x="8727" y="3938"/>
                    <a:pt x="8692" y="3965"/>
                  </a:cubicBezTo>
                  <a:cubicBezTo>
                    <a:pt x="8644" y="3989"/>
                    <a:pt x="8632" y="4036"/>
                    <a:pt x="8632" y="4084"/>
                  </a:cubicBezTo>
                  <a:cubicBezTo>
                    <a:pt x="8632" y="4084"/>
                    <a:pt x="8632" y="4179"/>
                    <a:pt x="8513" y="4298"/>
                  </a:cubicBezTo>
                  <a:cubicBezTo>
                    <a:pt x="8453" y="4358"/>
                    <a:pt x="8453" y="4465"/>
                    <a:pt x="8513" y="4524"/>
                  </a:cubicBezTo>
                  <a:cubicBezTo>
                    <a:pt x="8543" y="4554"/>
                    <a:pt x="8584" y="4569"/>
                    <a:pt x="8626" y="4569"/>
                  </a:cubicBezTo>
                  <a:cubicBezTo>
                    <a:pt x="8668" y="4569"/>
                    <a:pt x="8709" y="4554"/>
                    <a:pt x="8739" y="4524"/>
                  </a:cubicBezTo>
                  <a:cubicBezTo>
                    <a:pt x="8823" y="4441"/>
                    <a:pt x="8882" y="4346"/>
                    <a:pt x="8918" y="4274"/>
                  </a:cubicBezTo>
                  <a:cubicBezTo>
                    <a:pt x="9180" y="4346"/>
                    <a:pt x="9739" y="4560"/>
                    <a:pt x="9989" y="4894"/>
                  </a:cubicBezTo>
                  <a:cubicBezTo>
                    <a:pt x="9906" y="5298"/>
                    <a:pt x="9573" y="5596"/>
                    <a:pt x="9144" y="5596"/>
                  </a:cubicBezTo>
                  <a:cubicBezTo>
                    <a:pt x="8704" y="5596"/>
                    <a:pt x="8334" y="5275"/>
                    <a:pt x="8287" y="4834"/>
                  </a:cubicBezTo>
                  <a:cubicBezTo>
                    <a:pt x="8287" y="4810"/>
                    <a:pt x="8275" y="4798"/>
                    <a:pt x="8263" y="4774"/>
                  </a:cubicBezTo>
                  <a:cubicBezTo>
                    <a:pt x="8156" y="4620"/>
                    <a:pt x="8108" y="4441"/>
                    <a:pt x="8108" y="4239"/>
                  </a:cubicBezTo>
                  <a:cubicBezTo>
                    <a:pt x="8108" y="3679"/>
                    <a:pt x="8573" y="3215"/>
                    <a:pt x="9144" y="3215"/>
                  </a:cubicBezTo>
                  <a:close/>
                  <a:moveTo>
                    <a:pt x="5441" y="298"/>
                  </a:moveTo>
                  <a:cubicBezTo>
                    <a:pt x="6013" y="298"/>
                    <a:pt x="6489" y="488"/>
                    <a:pt x="6858" y="845"/>
                  </a:cubicBezTo>
                  <a:cubicBezTo>
                    <a:pt x="7227" y="1226"/>
                    <a:pt x="7453" y="1738"/>
                    <a:pt x="7501" y="2369"/>
                  </a:cubicBezTo>
                  <a:cubicBezTo>
                    <a:pt x="7620" y="4060"/>
                    <a:pt x="7763" y="5001"/>
                    <a:pt x="7822" y="5334"/>
                  </a:cubicBezTo>
                  <a:lnTo>
                    <a:pt x="7822" y="5346"/>
                  </a:lnTo>
                  <a:cubicBezTo>
                    <a:pt x="7632" y="5453"/>
                    <a:pt x="7310" y="5632"/>
                    <a:pt x="6787" y="5763"/>
                  </a:cubicBezTo>
                  <a:lnTo>
                    <a:pt x="6525" y="5644"/>
                  </a:lnTo>
                  <a:cubicBezTo>
                    <a:pt x="6453" y="5608"/>
                    <a:pt x="6418" y="5548"/>
                    <a:pt x="6418" y="5477"/>
                  </a:cubicBezTo>
                  <a:lnTo>
                    <a:pt x="6418" y="4929"/>
                  </a:lnTo>
                  <a:cubicBezTo>
                    <a:pt x="6918" y="4596"/>
                    <a:pt x="7263" y="4024"/>
                    <a:pt x="7263" y="3370"/>
                  </a:cubicBezTo>
                  <a:lnTo>
                    <a:pt x="7263" y="3072"/>
                  </a:lnTo>
                  <a:cubicBezTo>
                    <a:pt x="7263" y="2869"/>
                    <a:pt x="7180" y="2691"/>
                    <a:pt x="7037" y="2560"/>
                  </a:cubicBezTo>
                  <a:cubicBezTo>
                    <a:pt x="6727" y="2274"/>
                    <a:pt x="6001" y="1798"/>
                    <a:pt x="4751" y="1667"/>
                  </a:cubicBezTo>
                  <a:cubicBezTo>
                    <a:pt x="4744" y="1666"/>
                    <a:pt x="4737" y="1666"/>
                    <a:pt x="4730" y="1666"/>
                  </a:cubicBezTo>
                  <a:cubicBezTo>
                    <a:pt x="4645" y="1666"/>
                    <a:pt x="4583" y="1733"/>
                    <a:pt x="4572" y="1822"/>
                  </a:cubicBezTo>
                  <a:cubicBezTo>
                    <a:pt x="4548" y="1905"/>
                    <a:pt x="4632" y="1977"/>
                    <a:pt x="4715" y="2000"/>
                  </a:cubicBezTo>
                  <a:cubicBezTo>
                    <a:pt x="5882" y="2119"/>
                    <a:pt x="6537" y="2548"/>
                    <a:pt x="6834" y="2798"/>
                  </a:cubicBezTo>
                  <a:cubicBezTo>
                    <a:pt x="6906" y="2858"/>
                    <a:pt x="6953" y="2965"/>
                    <a:pt x="6953" y="3072"/>
                  </a:cubicBezTo>
                  <a:lnTo>
                    <a:pt x="6953" y="3370"/>
                  </a:lnTo>
                  <a:cubicBezTo>
                    <a:pt x="6953" y="4215"/>
                    <a:pt x="6263" y="4894"/>
                    <a:pt x="5417" y="4894"/>
                  </a:cubicBezTo>
                  <a:cubicBezTo>
                    <a:pt x="4572" y="4894"/>
                    <a:pt x="3881" y="4215"/>
                    <a:pt x="3881" y="3370"/>
                  </a:cubicBezTo>
                  <a:lnTo>
                    <a:pt x="3881" y="3227"/>
                  </a:lnTo>
                  <a:cubicBezTo>
                    <a:pt x="3881" y="3167"/>
                    <a:pt x="3917" y="3108"/>
                    <a:pt x="3977" y="3084"/>
                  </a:cubicBezTo>
                  <a:cubicBezTo>
                    <a:pt x="4167" y="2965"/>
                    <a:pt x="4429" y="2750"/>
                    <a:pt x="4548" y="2393"/>
                  </a:cubicBezTo>
                  <a:cubicBezTo>
                    <a:pt x="4584" y="2310"/>
                    <a:pt x="4536" y="2215"/>
                    <a:pt x="4453" y="2203"/>
                  </a:cubicBezTo>
                  <a:cubicBezTo>
                    <a:pt x="4434" y="2198"/>
                    <a:pt x="4415" y="2196"/>
                    <a:pt x="4398" y="2196"/>
                  </a:cubicBezTo>
                  <a:cubicBezTo>
                    <a:pt x="4327" y="2196"/>
                    <a:pt x="4270" y="2234"/>
                    <a:pt x="4251" y="2310"/>
                  </a:cubicBezTo>
                  <a:cubicBezTo>
                    <a:pt x="4167" y="2572"/>
                    <a:pt x="3977" y="2727"/>
                    <a:pt x="3822" y="2810"/>
                  </a:cubicBezTo>
                  <a:cubicBezTo>
                    <a:pt x="3679" y="2905"/>
                    <a:pt x="3572" y="3072"/>
                    <a:pt x="3572" y="3227"/>
                  </a:cubicBezTo>
                  <a:lnTo>
                    <a:pt x="3572" y="3370"/>
                  </a:lnTo>
                  <a:cubicBezTo>
                    <a:pt x="3572" y="4024"/>
                    <a:pt x="3917" y="4584"/>
                    <a:pt x="4417" y="4929"/>
                  </a:cubicBezTo>
                  <a:lnTo>
                    <a:pt x="4417" y="5477"/>
                  </a:lnTo>
                  <a:cubicBezTo>
                    <a:pt x="4417" y="5548"/>
                    <a:pt x="4370" y="5608"/>
                    <a:pt x="4310" y="5644"/>
                  </a:cubicBezTo>
                  <a:lnTo>
                    <a:pt x="4048" y="5763"/>
                  </a:lnTo>
                  <a:cubicBezTo>
                    <a:pt x="3536" y="5632"/>
                    <a:pt x="3215" y="5453"/>
                    <a:pt x="3060" y="5346"/>
                  </a:cubicBezTo>
                  <a:lnTo>
                    <a:pt x="3060" y="5334"/>
                  </a:lnTo>
                  <a:cubicBezTo>
                    <a:pt x="3131" y="5001"/>
                    <a:pt x="3262" y="4060"/>
                    <a:pt x="3393" y="2369"/>
                  </a:cubicBezTo>
                  <a:cubicBezTo>
                    <a:pt x="3441" y="1738"/>
                    <a:pt x="3655" y="1226"/>
                    <a:pt x="4036" y="845"/>
                  </a:cubicBezTo>
                  <a:cubicBezTo>
                    <a:pt x="4393" y="488"/>
                    <a:pt x="4882" y="298"/>
                    <a:pt x="5441" y="298"/>
                  </a:cubicBezTo>
                  <a:close/>
                  <a:moveTo>
                    <a:pt x="2750" y="5465"/>
                  </a:moveTo>
                  <a:cubicBezTo>
                    <a:pt x="2786" y="5501"/>
                    <a:pt x="2810" y="5572"/>
                    <a:pt x="2869" y="5596"/>
                  </a:cubicBezTo>
                  <a:cubicBezTo>
                    <a:pt x="3000" y="5691"/>
                    <a:pt x="3239" y="5822"/>
                    <a:pt x="3584" y="5941"/>
                  </a:cubicBezTo>
                  <a:lnTo>
                    <a:pt x="3155" y="6144"/>
                  </a:lnTo>
                  <a:lnTo>
                    <a:pt x="2655" y="6001"/>
                  </a:lnTo>
                  <a:cubicBezTo>
                    <a:pt x="2512" y="5953"/>
                    <a:pt x="2512" y="5953"/>
                    <a:pt x="2512" y="5906"/>
                  </a:cubicBezTo>
                  <a:lnTo>
                    <a:pt x="2512" y="5691"/>
                  </a:lnTo>
                  <a:cubicBezTo>
                    <a:pt x="2572" y="5656"/>
                    <a:pt x="2619" y="5608"/>
                    <a:pt x="2667" y="5572"/>
                  </a:cubicBezTo>
                  <a:cubicBezTo>
                    <a:pt x="2691" y="5536"/>
                    <a:pt x="2727" y="5513"/>
                    <a:pt x="2750" y="5465"/>
                  </a:cubicBezTo>
                  <a:close/>
                  <a:moveTo>
                    <a:pt x="8096" y="5239"/>
                  </a:moveTo>
                  <a:cubicBezTo>
                    <a:pt x="8180" y="5417"/>
                    <a:pt x="8323" y="5572"/>
                    <a:pt x="8477" y="5691"/>
                  </a:cubicBezTo>
                  <a:lnTo>
                    <a:pt x="8477" y="6025"/>
                  </a:lnTo>
                  <a:lnTo>
                    <a:pt x="8489" y="6025"/>
                  </a:lnTo>
                  <a:lnTo>
                    <a:pt x="7977" y="6287"/>
                  </a:lnTo>
                  <a:cubicBezTo>
                    <a:pt x="7977" y="6287"/>
                    <a:pt x="7965" y="6287"/>
                    <a:pt x="7965" y="6263"/>
                  </a:cubicBezTo>
                  <a:lnTo>
                    <a:pt x="7227" y="5941"/>
                  </a:lnTo>
                  <a:cubicBezTo>
                    <a:pt x="7596" y="5822"/>
                    <a:pt x="7822" y="5667"/>
                    <a:pt x="7942" y="5596"/>
                  </a:cubicBezTo>
                  <a:cubicBezTo>
                    <a:pt x="8049" y="5525"/>
                    <a:pt x="8108" y="5406"/>
                    <a:pt x="8096" y="5275"/>
                  </a:cubicBezTo>
                  <a:lnTo>
                    <a:pt x="8096" y="5239"/>
                  </a:lnTo>
                  <a:close/>
                  <a:moveTo>
                    <a:pt x="2203" y="5870"/>
                  </a:moveTo>
                  <a:lnTo>
                    <a:pt x="2203" y="5929"/>
                  </a:lnTo>
                  <a:cubicBezTo>
                    <a:pt x="2203" y="5953"/>
                    <a:pt x="2203" y="5989"/>
                    <a:pt x="2215" y="6013"/>
                  </a:cubicBezTo>
                  <a:lnTo>
                    <a:pt x="1857" y="6370"/>
                  </a:lnTo>
                  <a:lnTo>
                    <a:pt x="1500" y="6013"/>
                  </a:lnTo>
                  <a:cubicBezTo>
                    <a:pt x="1512" y="5989"/>
                    <a:pt x="1512" y="5953"/>
                    <a:pt x="1512" y="5929"/>
                  </a:cubicBezTo>
                  <a:lnTo>
                    <a:pt x="1512" y="5870"/>
                  </a:lnTo>
                  <a:cubicBezTo>
                    <a:pt x="1619" y="5894"/>
                    <a:pt x="1726" y="5929"/>
                    <a:pt x="1834" y="5929"/>
                  </a:cubicBezTo>
                  <a:lnTo>
                    <a:pt x="1857" y="5929"/>
                  </a:lnTo>
                  <a:cubicBezTo>
                    <a:pt x="1976" y="5929"/>
                    <a:pt x="2096" y="5906"/>
                    <a:pt x="2203" y="5870"/>
                  </a:cubicBezTo>
                  <a:close/>
                  <a:moveTo>
                    <a:pt x="9525" y="5882"/>
                  </a:moveTo>
                  <a:lnTo>
                    <a:pt x="9525" y="6048"/>
                  </a:lnTo>
                  <a:cubicBezTo>
                    <a:pt x="9525" y="6108"/>
                    <a:pt x="9537" y="6144"/>
                    <a:pt x="9573" y="6191"/>
                  </a:cubicBezTo>
                  <a:lnTo>
                    <a:pt x="9394" y="6322"/>
                  </a:lnTo>
                  <a:cubicBezTo>
                    <a:pt x="9323" y="6394"/>
                    <a:pt x="9236" y="6429"/>
                    <a:pt x="9151" y="6429"/>
                  </a:cubicBezTo>
                  <a:cubicBezTo>
                    <a:pt x="9067" y="6429"/>
                    <a:pt x="8983" y="6394"/>
                    <a:pt x="8918" y="6322"/>
                  </a:cubicBezTo>
                  <a:lnTo>
                    <a:pt x="8763" y="6191"/>
                  </a:lnTo>
                  <a:cubicBezTo>
                    <a:pt x="8799" y="6144"/>
                    <a:pt x="8811" y="6084"/>
                    <a:pt x="8811" y="6048"/>
                  </a:cubicBezTo>
                  <a:lnTo>
                    <a:pt x="8811" y="5882"/>
                  </a:lnTo>
                  <a:cubicBezTo>
                    <a:pt x="8918" y="5906"/>
                    <a:pt x="9037" y="5941"/>
                    <a:pt x="9168" y="5941"/>
                  </a:cubicBezTo>
                  <a:cubicBezTo>
                    <a:pt x="9287" y="5941"/>
                    <a:pt x="9406" y="5929"/>
                    <a:pt x="9525" y="5882"/>
                  </a:cubicBezTo>
                  <a:close/>
                  <a:moveTo>
                    <a:pt x="6096" y="5096"/>
                  </a:moveTo>
                  <a:lnTo>
                    <a:pt x="6096" y="5477"/>
                  </a:lnTo>
                  <a:cubicBezTo>
                    <a:pt x="6096" y="5667"/>
                    <a:pt x="6215" y="5846"/>
                    <a:pt x="6394" y="5941"/>
                  </a:cubicBezTo>
                  <a:lnTo>
                    <a:pt x="6632" y="6048"/>
                  </a:lnTo>
                  <a:cubicBezTo>
                    <a:pt x="6406" y="6489"/>
                    <a:pt x="5941" y="6787"/>
                    <a:pt x="5417" y="6787"/>
                  </a:cubicBezTo>
                  <a:cubicBezTo>
                    <a:pt x="4894" y="6787"/>
                    <a:pt x="4441" y="6501"/>
                    <a:pt x="4203" y="6048"/>
                  </a:cubicBezTo>
                  <a:lnTo>
                    <a:pt x="4441" y="5941"/>
                  </a:lnTo>
                  <a:cubicBezTo>
                    <a:pt x="4620" y="5870"/>
                    <a:pt x="4739" y="5691"/>
                    <a:pt x="4739" y="5477"/>
                  </a:cubicBezTo>
                  <a:lnTo>
                    <a:pt x="4739" y="5096"/>
                  </a:lnTo>
                  <a:cubicBezTo>
                    <a:pt x="4941" y="5179"/>
                    <a:pt x="5179" y="5227"/>
                    <a:pt x="5417" y="5227"/>
                  </a:cubicBezTo>
                  <a:cubicBezTo>
                    <a:pt x="5656" y="5227"/>
                    <a:pt x="5894" y="5179"/>
                    <a:pt x="6096" y="5096"/>
                  </a:cubicBezTo>
                  <a:close/>
                  <a:moveTo>
                    <a:pt x="5417" y="0"/>
                  </a:moveTo>
                  <a:cubicBezTo>
                    <a:pt x="4763" y="0"/>
                    <a:pt x="4215" y="226"/>
                    <a:pt x="3786" y="643"/>
                  </a:cubicBezTo>
                  <a:cubicBezTo>
                    <a:pt x="3346" y="1060"/>
                    <a:pt x="3096" y="1655"/>
                    <a:pt x="3048" y="2346"/>
                  </a:cubicBezTo>
                  <a:cubicBezTo>
                    <a:pt x="3036" y="2548"/>
                    <a:pt x="3024" y="2703"/>
                    <a:pt x="3012" y="2881"/>
                  </a:cubicBezTo>
                  <a:lnTo>
                    <a:pt x="1524" y="2881"/>
                  </a:lnTo>
                  <a:cubicBezTo>
                    <a:pt x="964" y="2881"/>
                    <a:pt x="512" y="3334"/>
                    <a:pt x="512" y="3893"/>
                  </a:cubicBezTo>
                  <a:lnTo>
                    <a:pt x="512" y="3917"/>
                  </a:lnTo>
                  <a:cubicBezTo>
                    <a:pt x="512" y="4048"/>
                    <a:pt x="536" y="4167"/>
                    <a:pt x="595" y="4286"/>
                  </a:cubicBezTo>
                  <a:lnTo>
                    <a:pt x="667" y="4453"/>
                  </a:lnTo>
                  <a:lnTo>
                    <a:pt x="667" y="4703"/>
                  </a:lnTo>
                  <a:cubicBezTo>
                    <a:pt x="667" y="5120"/>
                    <a:pt x="881" y="5477"/>
                    <a:pt x="1179" y="5703"/>
                  </a:cubicBezTo>
                  <a:lnTo>
                    <a:pt x="1179" y="5929"/>
                  </a:lnTo>
                  <a:cubicBezTo>
                    <a:pt x="1179" y="5953"/>
                    <a:pt x="1167" y="5989"/>
                    <a:pt x="1131" y="5989"/>
                  </a:cubicBezTo>
                  <a:lnTo>
                    <a:pt x="476" y="6179"/>
                  </a:lnTo>
                  <a:cubicBezTo>
                    <a:pt x="191" y="6251"/>
                    <a:pt x="0" y="6513"/>
                    <a:pt x="0" y="6810"/>
                  </a:cubicBezTo>
                  <a:lnTo>
                    <a:pt x="0" y="8120"/>
                  </a:lnTo>
                  <a:cubicBezTo>
                    <a:pt x="0" y="8215"/>
                    <a:pt x="71" y="8287"/>
                    <a:pt x="167" y="8287"/>
                  </a:cubicBezTo>
                  <a:cubicBezTo>
                    <a:pt x="250" y="8287"/>
                    <a:pt x="333" y="8215"/>
                    <a:pt x="333" y="8120"/>
                  </a:cubicBezTo>
                  <a:lnTo>
                    <a:pt x="333" y="6810"/>
                  </a:lnTo>
                  <a:cubicBezTo>
                    <a:pt x="333" y="6668"/>
                    <a:pt x="429" y="6513"/>
                    <a:pt x="583" y="6477"/>
                  </a:cubicBezTo>
                  <a:lnTo>
                    <a:pt x="1238" y="6287"/>
                  </a:lnTo>
                  <a:cubicBezTo>
                    <a:pt x="1262" y="6287"/>
                    <a:pt x="1286" y="6263"/>
                    <a:pt x="1310" y="6251"/>
                  </a:cubicBezTo>
                  <a:lnTo>
                    <a:pt x="1715" y="6656"/>
                  </a:lnTo>
                  <a:lnTo>
                    <a:pt x="1715" y="8108"/>
                  </a:lnTo>
                  <a:cubicBezTo>
                    <a:pt x="1715" y="8203"/>
                    <a:pt x="1786" y="8275"/>
                    <a:pt x="1881" y="8275"/>
                  </a:cubicBezTo>
                  <a:cubicBezTo>
                    <a:pt x="1965" y="8275"/>
                    <a:pt x="2036" y="8203"/>
                    <a:pt x="2036" y="8108"/>
                  </a:cubicBezTo>
                  <a:lnTo>
                    <a:pt x="2036" y="6656"/>
                  </a:lnTo>
                  <a:lnTo>
                    <a:pt x="2441" y="6251"/>
                  </a:lnTo>
                  <a:cubicBezTo>
                    <a:pt x="2500" y="6287"/>
                    <a:pt x="2548" y="6298"/>
                    <a:pt x="2596" y="6310"/>
                  </a:cubicBezTo>
                  <a:lnTo>
                    <a:pt x="2750" y="6358"/>
                  </a:lnTo>
                  <a:cubicBezTo>
                    <a:pt x="2536" y="6501"/>
                    <a:pt x="2393" y="6751"/>
                    <a:pt x="2393" y="7037"/>
                  </a:cubicBezTo>
                  <a:lnTo>
                    <a:pt x="2393" y="8120"/>
                  </a:lnTo>
                  <a:cubicBezTo>
                    <a:pt x="2393" y="8215"/>
                    <a:pt x="2465" y="8287"/>
                    <a:pt x="2560" y="8287"/>
                  </a:cubicBezTo>
                  <a:cubicBezTo>
                    <a:pt x="2643" y="8287"/>
                    <a:pt x="2727" y="8215"/>
                    <a:pt x="2727" y="8120"/>
                  </a:cubicBezTo>
                  <a:lnTo>
                    <a:pt x="2727" y="7037"/>
                  </a:lnTo>
                  <a:cubicBezTo>
                    <a:pt x="2727" y="6834"/>
                    <a:pt x="2846" y="6656"/>
                    <a:pt x="3036" y="6560"/>
                  </a:cubicBezTo>
                  <a:lnTo>
                    <a:pt x="3941" y="6156"/>
                  </a:lnTo>
                  <a:cubicBezTo>
                    <a:pt x="4227" y="6727"/>
                    <a:pt x="4810" y="7096"/>
                    <a:pt x="5441" y="7096"/>
                  </a:cubicBezTo>
                  <a:cubicBezTo>
                    <a:pt x="6084" y="7096"/>
                    <a:pt x="6668" y="6739"/>
                    <a:pt x="6953" y="6156"/>
                  </a:cubicBezTo>
                  <a:lnTo>
                    <a:pt x="7858" y="6560"/>
                  </a:lnTo>
                  <a:cubicBezTo>
                    <a:pt x="8049" y="6656"/>
                    <a:pt x="8168" y="6834"/>
                    <a:pt x="8168" y="7037"/>
                  </a:cubicBezTo>
                  <a:lnTo>
                    <a:pt x="8168" y="8120"/>
                  </a:lnTo>
                  <a:cubicBezTo>
                    <a:pt x="8168" y="8215"/>
                    <a:pt x="8239" y="8287"/>
                    <a:pt x="8334" y="8287"/>
                  </a:cubicBezTo>
                  <a:cubicBezTo>
                    <a:pt x="8418" y="8287"/>
                    <a:pt x="8501" y="8215"/>
                    <a:pt x="8501" y="8120"/>
                  </a:cubicBezTo>
                  <a:lnTo>
                    <a:pt x="8501" y="7037"/>
                  </a:lnTo>
                  <a:cubicBezTo>
                    <a:pt x="8501" y="6834"/>
                    <a:pt x="8418" y="6656"/>
                    <a:pt x="8299" y="6501"/>
                  </a:cubicBezTo>
                  <a:lnTo>
                    <a:pt x="8537" y="6382"/>
                  </a:lnTo>
                  <a:lnTo>
                    <a:pt x="8715" y="6560"/>
                  </a:lnTo>
                  <a:cubicBezTo>
                    <a:pt x="8858" y="6679"/>
                    <a:pt x="9013" y="6739"/>
                    <a:pt x="9180" y="6739"/>
                  </a:cubicBezTo>
                  <a:cubicBezTo>
                    <a:pt x="9346" y="6739"/>
                    <a:pt x="9513" y="6679"/>
                    <a:pt x="9644" y="6560"/>
                  </a:cubicBezTo>
                  <a:lnTo>
                    <a:pt x="9823" y="6382"/>
                  </a:lnTo>
                  <a:lnTo>
                    <a:pt x="10358" y="6656"/>
                  </a:lnTo>
                  <a:cubicBezTo>
                    <a:pt x="10478" y="6715"/>
                    <a:pt x="10549" y="6834"/>
                    <a:pt x="10549" y="6965"/>
                  </a:cubicBezTo>
                  <a:lnTo>
                    <a:pt x="10549" y="8144"/>
                  </a:lnTo>
                  <a:cubicBezTo>
                    <a:pt x="10549" y="8227"/>
                    <a:pt x="10620" y="8299"/>
                    <a:pt x="10716" y="8299"/>
                  </a:cubicBezTo>
                  <a:cubicBezTo>
                    <a:pt x="10799" y="8299"/>
                    <a:pt x="10882" y="8227"/>
                    <a:pt x="10882" y="8144"/>
                  </a:cubicBezTo>
                  <a:lnTo>
                    <a:pt x="10882" y="6965"/>
                  </a:lnTo>
                  <a:cubicBezTo>
                    <a:pt x="10823" y="6703"/>
                    <a:pt x="10692" y="6477"/>
                    <a:pt x="10466" y="6358"/>
                  </a:cubicBezTo>
                  <a:lnTo>
                    <a:pt x="9823" y="6025"/>
                  </a:lnTo>
                  <a:lnTo>
                    <a:pt x="9823" y="6013"/>
                  </a:lnTo>
                  <a:lnTo>
                    <a:pt x="9823" y="5691"/>
                  </a:lnTo>
                  <a:cubicBezTo>
                    <a:pt x="10097" y="5501"/>
                    <a:pt x="10275" y="5227"/>
                    <a:pt x="10311" y="4882"/>
                  </a:cubicBezTo>
                  <a:cubicBezTo>
                    <a:pt x="10430" y="4679"/>
                    <a:pt x="10489" y="4453"/>
                    <a:pt x="10489" y="4215"/>
                  </a:cubicBezTo>
                  <a:cubicBezTo>
                    <a:pt x="10489" y="3786"/>
                    <a:pt x="10287" y="3381"/>
                    <a:pt x="9954" y="3143"/>
                  </a:cubicBezTo>
                  <a:cubicBezTo>
                    <a:pt x="9977" y="3084"/>
                    <a:pt x="9989" y="3012"/>
                    <a:pt x="9989" y="2953"/>
                  </a:cubicBezTo>
                  <a:cubicBezTo>
                    <a:pt x="9989" y="2536"/>
                    <a:pt x="9620" y="2191"/>
                    <a:pt x="9156" y="2191"/>
                  </a:cubicBezTo>
                  <a:cubicBezTo>
                    <a:pt x="8692" y="2191"/>
                    <a:pt x="8323" y="2524"/>
                    <a:pt x="8323" y="2953"/>
                  </a:cubicBezTo>
                  <a:cubicBezTo>
                    <a:pt x="8323" y="3024"/>
                    <a:pt x="8334" y="3084"/>
                    <a:pt x="8346" y="3143"/>
                  </a:cubicBezTo>
                  <a:cubicBezTo>
                    <a:pt x="8156" y="3286"/>
                    <a:pt x="8013" y="3477"/>
                    <a:pt x="7906" y="3715"/>
                  </a:cubicBezTo>
                  <a:cubicBezTo>
                    <a:pt x="7858" y="3334"/>
                    <a:pt x="7834" y="2869"/>
                    <a:pt x="7787" y="2346"/>
                  </a:cubicBezTo>
                  <a:cubicBezTo>
                    <a:pt x="7739" y="1655"/>
                    <a:pt x="7489" y="1060"/>
                    <a:pt x="7060" y="643"/>
                  </a:cubicBezTo>
                  <a:cubicBezTo>
                    <a:pt x="6644" y="226"/>
                    <a:pt x="6072" y="0"/>
                    <a:pt x="541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11032;p85">
              <a:extLst>
                <a:ext uri="{FF2B5EF4-FFF2-40B4-BE49-F238E27FC236}">
                  <a16:creationId xmlns:a16="http://schemas.microsoft.com/office/drawing/2014/main" id="{AD44633F-3C1B-41D8-878D-ECF75267348A}"/>
                </a:ext>
              </a:extLst>
            </p:cNvPr>
            <p:cNvSpPr/>
            <p:nvPr/>
          </p:nvSpPr>
          <p:spPr>
            <a:xfrm>
              <a:off x="6089408" y="3637503"/>
              <a:ext cx="10662" cy="36029"/>
            </a:xfrm>
            <a:custGeom>
              <a:avLst/>
              <a:gdLst/>
              <a:ahLst/>
              <a:cxnLst/>
              <a:rect l="l" t="t" r="r" b="b"/>
              <a:pathLst>
                <a:path w="335" h="1132" extrusionOk="0">
                  <a:moveTo>
                    <a:pt x="167" y="1"/>
                  </a:moveTo>
                  <a:cubicBezTo>
                    <a:pt x="72" y="1"/>
                    <a:pt x="1" y="84"/>
                    <a:pt x="1" y="167"/>
                  </a:cubicBezTo>
                  <a:lnTo>
                    <a:pt x="1" y="977"/>
                  </a:lnTo>
                  <a:cubicBezTo>
                    <a:pt x="1" y="1060"/>
                    <a:pt x="72" y="1132"/>
                    <a:pt x="167" y="1132"/>
                  </a:cubicBezTo>
                  <a:cubicBezTo>
                    <a:pt x="251" y="1132"/>
                    <a:pt x="322" y="1060"/>
                    <a:pt x="322" y="977"/>
                  </a:cubicBezTo>
                  <a:lnTo>
                    <a:pt x="322" y="167"/>
                  </a:lnTo>
                  <a:cubicBezTo>
                    <a:pt x="334" y="84"/>
                    <a:pt x="251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6" name="Rectangle 17">
            <a:extLst>
              <a:ext uri="{FF2B5EF4-FFF2-40B4-BE49-F238E27FC236}">
                <a16:creationId xmlns:a16="http://schemas.microsoft.com/office/drawing/2014/main" id="{82FB9C29-9C67-4023-A6D3-F6D9739C19B4}"/>
              </a:ext>
            </a:extLst>
          </p:cNvPr>
          <p:cNvSpPr/>
          <p:nvPr/>
        </p:nvSpPr>
        <p:spPr>
          <a:xfrm>
            <a:off x="1286299" y="6210666"/>
            <a:ext cx="73187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33868"/>
              </a:buClr>
              <a:buSzPts val="2800"/>
              <a:buFontTx/>
              <a:buNone/>
              <a:tabLst/>
              <a:defRPr/>
            </a:pPr>
            <a:r>
              <a:rPr kumimoji="0" lang="en-US" sz="4800" u="none" strike="noStrike" kern="1200" cap="none" spc="0" normalizeH="0" baseline="0" noProof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Josefin Sans SemiBold" pitchFamily="2" charset="0"/>
                <a:ea typeface="+mn-ea"/>
                <a:cs typeface="+mn-cs"/>
              </a:rPr>
              <a:t>266,441 </a:t>
            </a:r>
            <a:r>
              <a:rPr kumimoji="0" lang="en-US" sz="4800" u="none" strike="noStrike" kern="1200" cap="none" spc="0" normalizeH="0" baseline="0" noProof="0" err="1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Josefin Sans SemiBold" pitchFamily="2" charset="0"/>
                <a:ea typeface="+mn-ea"/>
                <a:cs typeface="+mn-cs"/>
              </a:rPr>
              <a:t>Participaciones</a:t>
            </a:r>
            <a:endParaRPr kumimoji="0" lang="en-US" sz="4800" u="none" strike="noStrike" kern="1200" cap="none" spc="0" normalizeH="0" baseline="0" noProof="0">
              <a:ln>
                <a:noFill/>
              </a:ln>
              <a:solidFill>
                <a:schemeClr val="bg2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67" name="Rectangle 17">
            <a:extLst>
              <a:ext uri="{FF2B5EF4-FFF2-40B4-BE49-F238E27FC236}">
                <a16:creationId xmlns:a16="http://schemas.microsoft.com/office/drawing/2014/main" id="{6B9D55EA-4F88-43F1-B56B-CD2FD67B805F}"/>
              </a:ext>
            </a:extLst>
          </p:cNvPr>
          <p:cNvSpPr/>
          <p:nvPr/>
        </p:nvSpPr>
        <p:spPr>
          <a:xfrm>
            <a:off x="519711" y="10736160"/>
            <a:ext cx="281293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4400" kern="1200">
                <a:solidFill>
                  <a:schemeClr val="bg2"/>
                </a:solidFill>
                <a:latin typeface="Josefin Sans SemiBold" pitchFamily="2" charset="0"/>
                <a:ea typeface="+mn-ea"/>
                <a:cs typeface="+mn-cs"/>
              </a:rPr>
              <a:t>45% </a:t>
            </a:r>
          </a:p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4000" kern="1200" err="1">
                <a:solidFill>
                  <a:schemeClr val="bg2"/>
                </a:solidFill>
                <a:latin typeface="Josefin Sans SemiBold" pitchFamily="2" charset="0"/>
                <a:ea typeface="+mn-ea"/>
                <a:cs typeface="+mn-cs"/>
              </a:rPr>
              <a:t>Presencial</a:t>
            </a:r>
            <a:endParaRPr lang="en-US" sz="3600" kern="1200">
              <a:solidFill>
                <a:schemeClr val="bg2"/>
              </a:solidFill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68" name="Rectangle 17">
            <a:extLst>
              <a:ext uri="{FF2B5EF4-FFF2-40B4-BE49-F238E27FC236}">
                <a16:creationId xmlns:a16="http://schemas.microsoft.com/office/drawing/2014/main" id="{4730CC66-499B-49A5-BC96-C619696204D5}"/>
              </a:ext>
            </a:extLst>
          </p:cNvPr>
          <p:cNvSpPr/>
          <p:nvPr/>
        </p:nvSpPr>
        <p:spPr>
          <a:xfrm>
            <a:off x="3226397" y="10736160"/>
            <a:ext cx="4637092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4400" kern="1200">
                <a:solidFill>
                  <a:schemeClr val="bg2"/>
                </a:solidFill>
                <a:latin typeface="Josefin Sans SemiBold" pitchFamily="2" charset="0"/>
                <a:ea typeface="+mn-ea"/>
                <a:cs typeface="+mn-cs"/>
              </a:rPr>
              <a:t>47% </a:t>
            </a:r>
          </a:p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4000" kern="1200" err="1">
                <a:solidFill>
                  <a:schemeClr val="bg2"/>
                </a:solidFill>
                <a:latin typeface="Josefin Sans SemiBold" pitchFamily="2" charset="0"/>
                <a:ea typeface="+mn-ea"/>
                <a:cs typeface="+mn-cs"/>
              </a:rPr>
              <a:t>Herramientas</a:t>
            </a:r>
            <a:r>
              <a:rPr lang="en-US" sz="4000" kern="1200">
                <a:solidFill>
                  <a:schemeClr val="bg2"/>
                </a:solidFill>
                <a:latin typeface="Josefin Sans SemiBold" pitchFamily="2" charset="0"/>
                <a:ea typeface="+mn-ea"/>
                <a:cs typeface="+mn-cs"/>
              </a:rPr>
              <a:t> </a:t>
            </a:r>
            <a:r>
              <a:rPr lang="en-US" sz="4000" kern="1200" err="1">
                <a:solidFill>
                  <a:schemeClr val="bg2"/>
                </a:solidFill>
                <a:latin typeface="Josefin Sans SemiBold" pitchFamily="2" charset="0"/>
                <a:ea typeface="+mn-ea"/>
                <a:cs typeface="+mn-cs"/>
              </a:rPr>
              <a:t>tecnológicas</a:t>
            </a:r>
            <a:endParaRPr lang="en-US" sz="4000" kern="1200">
              <a:solidFill>
                <a:schemeClr val="bg2"/>
              </a:solidFill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69" name="Rectangle 17">
            <a:extLst>
              <a:ext uri="{FF2B5EF4-FFF2-40B4-BE49-F238E27FC236}">
                <a16:creationId xmlns:a16="http://schemas.microsoft.com/office/drawing/2014/main" id="{95DC44F8-3E20-492D-AE79-C157BAF8DBA3}"/>
              </a:ext>
            </a:extLst>
          </p:cNvPr>
          <p:cNvSpPr/>
          <p:nvPr/>
        </p:nvSpPr>
        <p:spPr>
          <a:xfrm>
            <a:off x="6628651" y="10736160"/>
            <a:ext cx="3794039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4400" kern="1200">
                <a:solidFill>
                  <a:schemeClr val="bg2"/>
                </a:solidFill>
                <a:latin typeface="Josefin Sans SemiBold" pitchFamily="2" charset="0"/>
                <a:ea typeface="+mn-ea"/>
                <a:cs typeface="+mn-cs"/>
              </a:rPr>
              <a:t>8% </a:t>
            </a:r>
          </a:p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4000" kern="1200">
                <a:solidFill>
                  <a:schemeClr val="bg2"/>
                </a:solidFill>
                <a:latin typeface="Josefin Sans SemiBold" pitchFamily="2" charset="0"/>
                <a:ea typeface="+mn-ea"/>
                <a:cs typeface="+mn-cs"/>
              </a:rPr>
              <a:t>Virtual</a:t>
            </a:r>
          </a:p>
        </p:txBody>
      </p:sp>
      <p:sp>
        <p:nvSpPr>
          <p:cNvPr id="70" name="Rectangle 17">
            <a:extLst>
              <a:ext uri="{FF2B5EF4-FFF2-40B4-BE49-F238E27FC236}">
                <a16:creationId xmlns:a16="http://schemas.microsoft.com/office/drawing/2014/main" id="{0D4B27A7-524E-47A1-8B37-1B2BE123D32B}"/>
              </a:ext>
            </a:extLst>
          </p:cNvPr>
          <p:cNvSpPr/>
          <p:nvPr/>
        </p:nvSpPr>
        <p:spPr>
          <a:xfrm>
            <a:off x="16373568" y="10736660"/>
            <a:ext cx="3610750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0" indent="0" algn="ctr" defTabSz="457200" eaLnBrk="1" fontAlgn="auto" latinLnBrk="0" hangingPunct="1">
              <a:buClr>
                <a:srgbClr val="233868"/>
              </a:buClr>
              <a:buSzPts val="2800"/>
              <a:buFont typeface="Arial"/>
              <a:buNone/>
              <a:tabLst/>
              <a:defRPr/>
            </a:pPr>
            <a:r>
              <a:rPr lang="en-US" sz="4800" kern="1200">
                <a:solidFill>
                  <a:schemeClr val="bg2"/>
                </a:solidFill>
                <a:latin typeface="Josefin Sans SemiBold" pitchFamily="2" charset="0"/>
                <a:ea typeface="+mn-ea"/>
                <a:cs typeface="+mn-cs"/>
              </a:rPr>
              <a:t>51% </a:t>
            </a:r>
          </a:p>
          <a:p>
            <a:pPr marL="0" lvl="0" indent="0" algn="ctr" defTabSz="457200" eaLnBrk="1" fontAlgn="auto" latinLnBrk="0" hangingPunct="1">
              <a:buClr>
                <a:srgbClr val="233868"/>
              </a:buClr>
              <a:buSzPts val="2800"/>
              <a:buFont typeface="Arial"/>
              <a:buNone/>
              <a:tabLst/>
              <a:defRPr/>
            </a:pPr>
            <a:r>
              <a:rPr lang="en-US" sz="4400" kern="1200">
                <a:solidFill>
                  <a:schemeClr val="bg2"/>
                </a:solidFill>
                <a:latin typeface="Josefin Sans SemiBold" pitchFamily="2" charset="0"/>
                <a:ea typeface="+mn-ea"/>
                <a:cs typeface="+mn-cs"/>
              </a:rPr>
              <a:t>Hombres</a:t>
            </a:r>
          </a:p>
        </p:txBody>
      </p:sp>
      <p:sp>
        <p:nvSpPr>
          <p:cNvPr id="71" name="Rectangle 17">
            <a:extLst>
              <a:ext uri="{FF2B5EF4-FFF2-40B4-BE49-F238E27FC236}">
                <a16:creationId xmlns:a16="http://schemas.microsoft.com/office/drawing/2014/main" id="{78E69C77-C726-4CA3-A004-2B601A2B50ED}"/>
              </a:ext>
            </a:extLst>
          </p:cNvPr>
          <p:cNvSpPr/>
          <p:nvPr/>
        </p:nvSpPr>
        <p:spPr>
          <a:xfrm>
            <a:off x="19225168" y="10723154"/>
            <a:ext cx="4474056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4800" kern="1200">
                <a:solidFill>
                  <a:schemeClr val="bg2"/>
                </a:solidFill>
                <a:latin typeface="Josefin Sans SemiBold" pitchFamily="2" charset="0"/>
                <a:ea typeface="+mn-ea"/>
                <a:cs typeface="+mn-cs"/>
              </a:rPr>
              <a:t>49% </a:t>
            </a:r>
          </a:p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4400" kern="1200" err="1">
                <a:solidFill>
                  <a:schemeClr val="bg2"/>
                </a:solidFill>
                <a:latin typeface="Josefin Sans SemiBold" pitchFamily="2" charset="0"/>
                <a:ea typeface="+mn-ea"/>
                <a:cs typeface="+mn-cs"/>
              </a:rPr>
              <a:t>Mujeres</a:t>
            </a:r>
            <a:endParaRPr lang="en-US" sz="3600" kern="1200">
              <a:solidFill>
                <a:schemeClr val="bg2"/>
              </a:solidFill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72" name="Rectangle 17">
            <a:extLst>
              <a:ext uri="{FF2B5EF4-FFF2-40B4-BE49-F238E27FC236}">
                <a16:creationId xmlns:a16="http://schemas.microsoft.com/office/drawing/2014/main" id="{5C85953A-358F-4FF2-9320-35DAC21F5C6B}"/>
              </a:ext>
            </a:extLst>
          </p:cNvPr>
          <p:cNvSpPr/>
          <p:nvPr/>
        </p:nvSpPr>
        <p:spPr>
          <a:xfrm>
            <a:off x="14217444" y="6173585"/>
            <a:ext cx="1155224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4800" kern="1200">
                <a:solidFill>
                  <a:schemeClr val="bg2"/>
                </a:solidFill>
                <a:latin typeface="Josefin Sans SemiBold" pitchFamily="2" charset="0"/>
                <a:ea typeface="+mn-ea"/>
                <a:cs typeface="+mn-cs"/>
              </a:rPr>
              <a:t>$31.3 </a:t>
            </a:r>
            <a:r>
              <a:rPr lang="en-US" sz="4800" kern="1200" err="1">
                <a:solidFill>
                  <a:schemeClr val="bg2"/>
                </a:solidFill>
                <a:latin typeface="Josefin Sans SemiBold" pitchFamily="2" charset="0"/>
                <a:ea typeface="+mn-ea"/>
                <a:cs typeface="+mn-cs"/>
              </a:rPr>
              <a:t>Millones</a:t>
            </a:r>
            <a:r>
              <a:rPr lang="en-US" sz="4800" kern="1200">
                <a:solidFill>
                  <a:schemeClr val="bg2"/>
                </a:solidFill>
                <a:latin typeface="Josefin Sans SemiBold" pitchFamily="2" charset="0"/>
                <a:ea typeface="+mn-ea"/>
                <a:cs typeface="+mn-cs"/>
              </a:rPr>
              <a:t> </a:t>
            </a:r>
            <a:r>
              <a:rPr lang="en-US" sz="4800" kern="1200" err="1">
                <a:solidFill>
                  <a:schemeClr val="bg2"/>
                </a:solidFill>
                <a:latin typeface="Josefin Sans SemiBold" pitchFamily="2" charset="0"/>
                <a:ea typeface="+mn-ea"/>
                <a:cs typeface="+mn-cs"/>
              </a:rPr>
              <a:t>Inversión</a:t>
            </a:r>
            <a:endParaRPr lang="en-US" sz="4800" kern="1200">
              <a:solidFill>
                <a:schemeClr val="bg2"/>
              </a:solidFill>
              <a:latin typeface="Josefin Sans SemiBold" pitchFamily="2" charset="0"/>
              <a:ea typeface="+mn-ea"/>
              <a:cs typeface="+mn-cs"/>
            </a:endParaRPr>
          </a:p>
        </p:txBody>
      </p:sp>
      <p:grpSp>
        <p:nvGrpSpPr>
          <p:cNvPr id="74" name="Google Shape;9907;p83">
            <a:extLst>
              <a:ext uri="{FF2B5EF4-FFF2-40B4-BE49-F238E27FC236}">
                <a16:creationId xmlns:a16="http://schemas.microsoft.com/office/drawing/2014/main" id="{FFD515F5-ABE5-4C68-AB26-DCFB7D695A0E}"/>
              </a:ext>
            </a:extLst>
          </p:cNvPr>
          <p:cNvGrpSpPr/>
          <p:nvPr/>
        </p:nvGrpSpPr>
        <p:grpSpPr>
          <a:xfrm>
            <a:off x="17557875" y="4200621"/>
            <a:ext cx="2253864" cy="1574537"/>
            <a:chOff x="6849393" y="3733994"/>
            <a:chExt cx="355053" cy="248038"/>
          </a:xfrm>
          <a:solidFill>
            <a:schemeClr val="tx1"/>
          </a:solidFill>
        </p:grpSpPr>
        <p:sp>
          <p:nvSpPr>
            <p:cNvPr id="75" name="Google Shape;9908;p83">
              <a:extLst>
                <a:ext uri="{FF2B5EF4-FFF2-40B4-BE49-F238E27FC236}">
                  <a16:creationId xmlns:a16="http://schemas.microsoft.com/office/drawing/2014/main" id="{2E0C1749-6C57-45C6-BC03-65DC6DCB0DC7}"/>
                </a:ext>
              </a:extLst>
            </p:cNvPr>
            <p:cNvSpPr/>
            <p:nvPr/>
          </p:nvSpPr>
          <p:spPr>
            <a:xfrm>
              <a:off x="6849393" y="3733994"/>
              <a:ext cx="355053" cy="248038"/>
            </a:xfrm>
            <a:custGeom>
              <a:avLst/>
              <a:gdLst/>
              <a:ahLst/>
              <a:cxnLst/>
              <a:rect l="l" t="t" r="r" b="b"/>
              <a:pathLst>
                <a:path w="11181" h="7811" extrusionOk="0">
                  <a:moveTo>
                    <a:pt x="10800" y="357"/>
                  </a:moveTo>
                  <a:cubicBezTo>
                    <a:pt x="10800" y="357"/>
                    <a:pt x="10823" y="357"/>
                    <a:pt x="10823" y="369"/>
                  </a:cubicBezTo>
                  <a:lnTo>
                    <a:pt x="10823" y="5227"/>
                  </a:lnTo>
                  <a:lnTo>
                    <a:pt x="346" y="5239"/>
                  </a:lnTo>
                  <a:cubicBezTo>
                    <a:pt x="346" y="5239"/>
                    <a:pt x="334" y="5239"/>
                    <a:pt x="334" y="5227"/>
                  </a:cubicBezTo>
                  <a:lnTo>
                    <a:pt x="334" y="369"/>
                  </a:lnTo>
                  <a:cubicBezTo>
                    <a:pt x="334" y="369"/>
                    <a:pt x="334" y="357"/>
                    <a:pt x="346" y="357"/>
                  </a:cubicBezTo>
                  <a:close/>
                  <a:moveTo>
                    <a:pt x="10835" y="5572"/>
                  </a:moveTo>
                  <a:lnTo>
                    <a:pt x="10823" y="5977"/>
                  </a:lnTo>
                  <a:lnTo>
                    <a:pt x="10252" y="5977"/>
                  </a:lnTo>
                  <a:cubicBezTo>
                    <a:pt x="10169" y="5977"/>
                    <a:pt x="10073" y="6060"/>
                    <a:pt x="10073" y="6156"/>
                  </a:cubicBezTo>
                  <a:cubicBezTo>
                    <a:pt x="10073" y="6263"/>
                    <a:pt x="10157" y="6334"/>
                    <a:pt x="10252" y="6334"/>
                  </a:cubicBezTo>
                  <a:lnTo>
                    <a:pt x="10823" y="6334"/>
                  </a:lnTo>
                  <a:lnTo>
                    <a:pt x="10823" y="6739"/>
                  </a:lnTo>
                  <a:lnTo>
                    <a:pt x="8014" y="6739"/>
                  </a:lnTo>
                  <a:cubicBezTo>
                    <a:pt x="7918" y="6739"/>
                    <a:pt x="7823" y="6811"/>
                    <a:pt x="7823" y="6918"/>
                  </a:cubicBezTo>
                  <a:cubicBezTo>
                    <a:pt x="7823" y="7013"/>
                    <a:pt x="7906" y="7096"/>
                    <a:pt x="8014" y="7096"/>
                  </a:cubicBezTo>
                  <a:lnTo>
                    <a:pt x="10823" y="7096"/>
                  </a:lnTo>
                  <a:lnTo>
                    <a:pt x="10823" y="7489"/>
                  </a:lnTo>
                  <a:cubicBezTo>
                    <a:pt x="10823" y="7489"/>
                    <a:pt x="10823" y="7501"/>
                    <a:pt x="10812" y="7501"/>
                  </a:cubicBezTo>
                  <a:lnTo>
                    <a:pt x="358" y="7501"/>
                  </a:lnTo>
                  <a:cubicBezTo>
                    <a:pt x="358" y="7501"/>
                    <a:pt x="346" y="7501"/>
                    <a:pt x="346" y="7489"/>
                  </a:cubicBezTo>
                  <a:lnTo>
                    <a:pt x="346" y="7096"/>
                  </a:lnTo>
                  <a:lnTo>
                    <a:pt x="7263" y="7096"/>
                  </a:lnTo>
                  <a:cubicBezTo>
                    <a:pt x="7359" y="7096"/>
                    <a:pt x="7442" y="7025"/>
                    <a:pt x="7442" y="6918"/>
                  </a:cubicBezTo>
                  <a:cubicBezTo>
                    <a:pt x="7442" y="6834"/>
                    <a:pt x="7371" y="6739"/>
                    <a:pt x="7263" y="6739"/>
                  </a:cubicBezTo>
                  <a:lnTo>
                    <a:pt x="346" y="6739"/>
                  </a:lnTo>
                  <a:lnTo>
                    <a:pt x="346" y="6334"/>
                  </a:lnTo>
                  <a:lnTo>
                    <a:pt x="9514" y="6334"/>
                  </a:lnTo>
                  <a:cubicBezTo>
                    <a:pt x="9597" y="6334"/>
                    <a:pt x="9692" y="6263"/>
                    <a:pt x="9692" y="6156"/>
                  </a:cubicBezTo>
                  <a:cubicBezTo>
                    <a:pt x="9692" y="6072"/>
                    <a:pt x="9621" y="5977"/>
                    <a:pt x="9514" y="5977"/>
                  </a:cubicBezTo>
                  <a:lnTo>
                    <a:pt x="346" y="5977"/>
                  </a:lnTo>
                  <a:lnTo>
                    <a:pt x="346" y="5572"/>
                  </a:lnTo>
                  <a:close/>
                  <a:moveTo>
                    <a:pt x="358" y="0"/>
                  </a:moveTo>
                  <a:cubicBezTo>
                    <a:pt x="167" y="0"/>
                    <a:pt x="1" y="167"/>
                    <a:pt x="1" y="357"/>
                  </a:cubicBezTo>
                  <a:lnTo>
                    <a:pt x="1" y="7453"/>
                  </a:lnTo>
                  <a:cubicBezTo>
                    <a:pt x="1" y="7644"/>
                    <a:pt x="167" y="7811"/>
                    <a:pt x="358" y="7811"/>
                  </a:cubicBezTo>
                  <a:lnTo>
                    <a:pt x="10823" y="7811"/>
                  </a:lnTo>
                  <a:cubicBezTo>
                    <a:pt x="11014" y="7811"/>
                    <a:pt x="11181" y="7644"/>
                    <a:pt x="11181" y="7453"/>
                  </a:cubicBezTo>
                  <a:lnTo>
                    <a:pt x="11181" y="357"/>
                  </a:lnTo>
                  <a:cubicBezTo>
                    <a:pt x="11181" y="167"/>
                    <a:pt x="11014" y="0"/>
                    <a:pt x="108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9909;p83">
              <a:extLst>
                <a:ext uri="{FF2B5EF4-FFF2-40B4-BE49-F238E27FC236}">
                  <a16:creationId xmlns:a16="http://schemas.microsoft.com/office/drawing/2014/main" id="{0AC19CC7-78FA-4879-94EC-A1ED8D0B4621}"/>
                </a:ext>
              </a:extLst>
            </p:cNvPr>
            <p:cNvSpPr/>
            <p:nvPr/>
          </p:nvSpPr>
          <p:spPr>
            <a:xfrm>
              <a:off x="7080411" y="3758192"/>
              <a:ext cx="100219" cy="129687"/>
            </a:xfrm>
            <a:custGeom>
              <a:avLst/>
              <a:gdLst/>
              <a:ahLst/>
              <a:cxnLst/>
              <a:rect l="l" t="t" r="r" b="b"/>
              <a:pathLst>
                <a:path w="3156" h="4084" extrusionOk="0">
                  <a:moveTo>
                    <a:pt x="179" y="0"/>
                  </a:moveTo>
                  <a:cubicBezTo>
                    <a:pt x="96" y="0"/>
                    <a:pt x="0" y="72"/>
                    <a:pt x="0" y="179"/>
                  </a:cubicBezTo>
                  <a:cubicBezTo>
                    <a:pt x="0" y="274"/>
                    <a:pt x="84" y="357"/>
                    <a:pt x="179" y="357"/>
                  </a:cubicBezTo>
                  <a:lnTo>
                    <a:pt x="2072" y="357"/>
                  </a:lnTo>
                  <a:cubicBezTo>
                    <a:pt x="2144" y="726"/>
                    <a:pt x="2429" y="1012"/>
                    <a:pt x="2798" y="1084"/>
                  </a:cubicBezTo>
                  <a:lnTo>
                    <a:pt x="2798" y="3001"/>
                  </a:lnTo>
                  <a:cubicBezTo>
                    <a:pt x="2429" y="3072"/>
                    <a:pt x="2144" y="3358"/>
                    <a:pt x="2072" y="3727"/>
                  </a:cubicBezTo>
                  <a:lnTo>
                    <a:pt x="179" y="3727"/>
                  </a:lnTo>
                  <a:cubicBezTo>
                    <a:pt x="96" y="3727"/>
                    <a:pt x="0" y="3810"/>
                    <a:pt x="0" y="3905"/>
                  </a:cubicBezTo>
                  <a:cubicBezTo>
                    <a:pt x="0" y="4013"/>
                    <a:pt x="84" y="4084"/>
                    <a:pt x="179" y="4084"/>
                  </a:cubicBezTo>
                  <a:lnTo>
                    <a:pt x="2239" y="4084"/>
                  </a:lnTo>
                  <a:cubicBezTo>
                    <a:pt x="2322" y="4084"/>
                    <a:pt x="2417" y="4013"/>
                    <a:pt x="2417" y="3905"/>
                  </a:cubicBezTo>
                  <a:cubicBezTo>
                    <a:pt x="2417" y="3596"/>
                    <a:pt x="2667" y="3346"/>
                    <a:pt x="2977" y="3346"/>
                  </a:cubicBezTo>
                  <a:cubicBezTo>
                    <a:pt x="3072" y="3346"/>
                    <a:pt x="3156" y="3274"/>
                    <a:pt x="3156" y="3167"/>
                  </a:cubicBezTo>
                  <a:lnTo>
                    <a:pt x="3156" y="917"/>
                  </a:lnTo>
                  <a:cubicBezTo>
                    <a:pt x="3156" y="810"/>
                    <a:pt x="3072" y="738"/>
                    <a:pt x="2977" y="738"/>
                  </a:cubicBezTo>
                  <a:cubicBezTo>
                    <a:pt x="2667" y="738"/>
                    <a:pt x="2417" y="488"/>
                    <a:pt x="2417" y="179"/>
                  </a:cubicBezTo>
                  <a:cubicBezTo>
                    <a:pt x="2417" y="83"/>
                    <a:pt x="2346" y="0"/>
                    <a:pt x="22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9910;p83">
              <a:extLst>
                <a:ext uri="{FF2B5EF4-FFF2-40B4-BE49-F238E27FC236}">
                  <a16:creationId xmlns:a16="http://schemas.microsoft.com/office/drawing/2014/main" id="{111712F3-A67B-4516-9B71-EDCCD25175F6}"/>
                </a:ext>
              </a:extLst>
            </p:cNvPr>
            <p:cNvSpPr/>
            <p:nvPr/>
          </p:nvSpPr>
          <p:spPr>
            <a:xfrm>
              <a:off x="6873209" y="3757811"/>
              <a:ext cx="100219" cy="130068"/>
            </a:xfrm>
            <a:custGeom>
              <a:avLst/>
              <a:gdLst/>
              <a:ahLst/>
              <a:cxnLst/>
              <a:rect l="l" t="t" r="r" b="b"/>
              <a:pathLst>
                <a:path w="3156" h="4096" extrusionOk="0">
                  <a:moveTo>
                    <a:pt x="918" y="0"/>
                  </a:moveTo>
                  <a:cubicBezTo>
                    <a:pt x="834" y="0"/>
                    <a:pt x="739" y="84"/>
                    <a:pt x="739" y="191"/>
                  </a:cubicBezTo>
                  <a:cubicBezTo>
                    <a:pt x="739" y="500"/>
                    <a:pt x="489" y="750"/>
                    <a:pt x="179" y="750"/>
                  </a:cubicBezTo>
                  <a:cubicBezTo>
                    <a:pt x="84" y="750"/>
                    <a:pt x="1" y="822"/>
                    <a:pt x="1" y="929"/>
                  </a:cubicBezTo>
                  <a:lnTo>
                    <a:pt x="1" y="3179"/>
                  </a:lnTo>
                  <a:cubicBezTo>
                    <a:pt x="1" y="3263"/>
                    <a:pt x="72" y="3358"/>
                    <a:pt x="179" y="3358"/>
                  </a:cubicBezTo>
                  <a:cubicBezTo>
                    <a:pt x="489" y="3358"/>
                    <a:pt x="739" y="3608"/>
                    <a:pt x="739" y="3917"/>
                  </a:cubicBezTo>
                  <a:cubicBezTo>
                    <a:pt x="739" y="4013"/>
                    <a:pt x="810" y="4096"/>
                    <a:pt x="918" y="4096"/>
                  </a:cubicBezTo>
                  <a:lnTo>
                    <a:pt x="2977" y="4096"/>
                  </a:lnTo>
                  <a:cubicBezTo>
                    <a:pt x="3061" y="4096"/>
                    <a:pt x="3156" y="4025"/>
                    <a:pt x="3156" y="3917"/>
                  </a:cubicBezTo>
                  <a:cubicBezTo>
                    <a:pt x="3132" y="3822"/>
                    <a:pt x="3061" y="3739"/>
                    <a:pt x="2977" y="3739"/>
                  </a:cubicBezTo>
                  <a:lnTo>
                    <a:pt x="1084" y="3739"/>
                  </a:lnTo>
                  <a:cubicBezTo>
                    <a:pt x="1013" y="3370"/>
                    <a:pt x="727" y="3084"/>
                    <a:pt x="346" y="3013"/>
                  </a:cubicBezTo>
                  <a:lnTo>
                    <a:pt x="346" y="1096"/>
                  </a:lnTo>
                  <a:cubicBezTo>
                    <a:pt x="727" y="1024"/>
                    <a:pt x="1013" y="738"/>
                    <a:pt x="1084" y="369"/>
                  </a:cubicBezTo>
                  <a:lnTo>
                    <a:pt x="2977" y="369"/>
                  </a:lnTo>
                  <a:cubicBezTo>
                    <a:pt x="3061" y="369"/>
                    <a:pt x="3156" y="286"/>
                    <a:pt x="3156" y="191"/>
                  </a:cubicBezTo>
                  <a:cubicBezTo>
                    <a:pt x="3156" y="95"/>
                    <a:pt x="3073" y="0"/>
                    <a:pt x="297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9911;p83">
              <a:extLst>
                <a:ext uri="{FF2B5EF4-FFF2-40B4-BE49-F238E27FC236}">
                  <a16:creationId xmlns:a16="http://schemas.microsoft.com/office/drawing/2014/main" id="{6A9F5C36-628E-4E11-99B3-1629CA5371FD}"/>
                </a:ext>
              </a:extLst>
            </p:cNvPr>
            <p:cNvSpPr/>
            <p:nvPr/>
          </p:nvSpPr>
          <p:spPr>
            <a:xfrm>
              <a:off x="6962060" y="3758192"/>
              <a:ext cx="129338" cy="129338"/>
            </a:xfrm>
            <a:custGeom>
              <a:avLst/>
              <a:gdLst/>
              <a:ahLst/>
              <a:cxnLst/>
              <a:rect l="l" t="t" r="r" b="b"/>
              <a:pathLst>
                <a:path w="4073" h="4073" extrusionOk="0">
                  <a:moveTo>
                    <a:pt x="2037" y="334"/>
                  </a:moveTo>
                  <a:cubicBezTo>
                    <a:pt x="2977" y="334"/>
                    <a:pt x="3727" y="1096"/>
                    <a:pt x="3727" y="2036"/>
                  </a:cubicBezTo>
                  <a:cubicBezTo>
                    <a:pt x="3727" y="2977"/>
                    <a:pt x="2977" y="3727"/>
                    <a:pt x="2037" y="3727"/>
                  </a:cubicBezTo>
                  <a:cubicBezTo>
                    <a:pt x="1096" y="3727"/>
                    <a:pt x="334" y="2977"/>
                    <a:pt x="334" y="2036"/>
                  </a:cubicBezTo>
                  <a:cubicBezTo>
                    <a:pt x="334" y="1096"/>
                    <a:pt x="1096" y="334"/>
                    <a:pt x="2037" y="334"/>
                  </a:cubicBezTo>
                  <a:close/>
                  <a:moveTo>
                    <a:pt x="2037" y="0"/>
                  </a:moveTo>
                  <a:cubicBezTo>
                    <a:pt x="906" y="0"/>
                    <a:pt x="1" y="917"/>
                    <a:pt x="1" y="2036"/>
                  </a:cubicBezTo>
                  <a:cubicBezTo>
                    <a:pt x="1" y="3155"/>
                    <a:pt x="918" y="4072"/>
                    <a:pt x="2037" y="4072"/>
                  </a:cubicBezTo>
                  <a:cubicBezTo>
                    <a:pt x="3156" y="4072"/>
                    <a:pt x="4073" y="3155"/>
                    <a:pt x="4073" y="2036"/>
                  </a:cubicBezTo>
                  <a:cubicBezTo>
                    <a:pt x="4073" y="905"/>
                    <a:pt x="3168" y="0"/>
                    <a:pt x="203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9912;p83">
              <a:extLst>
                <a:ext uri="{FF2B5EF4-FFF2-40B4-BE49-F238E27FC236}">
                  <a16:creationId xmlns:a16="http://schemas.microsoft.com/office/drawing/2014/main" id="{BEA5F875-6DCC-49B9-AF3F-6DC2EEDBE8DA}"/>
                </a:ext>
              </a:extLst>
            </p:cNvPr>
            <p:cNvSpPr/>
            <p:nvPr/>
          </p:nvSpPr>
          <p:spPr>
            <a:xfrm>
              <a:off x="6997244" y="3781627"/>
              <a:ext cx="59382" cy="82436"/>
            </a:xfrm>
            <a:custGeom>
              <a:avLst/>
              <a:gdLst/>
              <a:ahLst/>
              <a:cxnLst/>
              <a:rect l="l" t="t" r="r" b="b"/>
              <a:pathLst>
                <a:path w="1870" h="2596" extrusionOk="0">
                  <a:moveTo>
                    <a:pt x="750" y="536"/>
                  </a:moveTo>
                  <a:lnTo>
                    <a:pt x="750" y="1060"/>
                  </a:lnTo>
                  <a:cubicBezTo>
                    <a:pt x="452" y="965"/>
                    <a:pt x="345" y="881"/>
                    <a:pt x="345" y="762"/>
                  </a:cubicBezTo>
                  <a:cubicBezTo>
                    <a:pt x="345" y="691"/>
                    <a:pt x="500" y="584"/>
                    <a:pt x="750" y="536"/>
                  </a:cubicBezTo>
                  <a:close/>
                  <a:moveTo>
                    <a:pt x="1107" y="1524"/>
                  </a:moveTo>
                  <a:cubicBezTo>
                    <a:pt x="1405" y="1608"/>
                    <a:pt x="1512" y="1703"/>
                    <a:pt x="1512" y="1822"/>
                  </a:cubicBezTo>
                  <a:cubicBezTo>
                    <a:pt x="1512" y="1893"/>
                    <a:pt x="1357" y="2001"/>
                    <a:pt x="1107" y="2036"/>
                  </a:cubicBezTo>
                  <a:lnTo>
                    <a:pt x="1107" y="1524"/>
                  </a:lnTo>
                  <a:close/>
                  <a:moveTo>
                    <a:pt x="941" y="0"/>
                  </a:moveTo>
                  <a:cubicBezTo>
                    <a:pt x="857" y="0"/>
                    <a:pt x="762" y="72"/>
                    <a:pt x="762" y="179"/>
                  </a:cubicBezTo>
                  <a:lnTo>
                    <a:pt x="762" y="191"/>
                  </a:lnTo>
                  <a:cubicBezTo>
                    <a:pt x="333" y="238"/>
                    <a:pt x="24" y="477"/>
                    <a:pt x="24" y="774"/>
                  </a:cubicBezTo>
                  <a:cubicBezTo>
                    <a:pt x="24" y="1191"/>
                    <a:pt x="441" y="1346"/>
                    <a:pt x="762" y="1429"/>
                  </a:cubicBezTo>
                  <a:lnTo>
                    <a:pt x="762" y="2036"/>
                  </a:lnTo>
                  <a:cubicBezTo>
                    <a:pt x="512" y="2001"/>
                    <a:pt x="357" y="1893"/>
                    <a:pt x="357" y="1822"/>
                  </a:cubicBezTo>
                  <a:cubicBezTo>
                    <a:pt x="357" y="1727"/>
                    <a:pt x="286" y="1643"/>
                    <a:pt x="179" y="1643"/>
                  </a:cubicBezTo>
                  <a:cubicBezTo>
                    <a:pt x="83" y="1643"/>
                    <a:pt x="0" y="1715"/>
                    <a:pt x="0" y="1822"/>
                  </a:cubicBezTo>
                  <a:cubicBezTo>
                    <a:pt x="0" y="2120"/>
                    <a:pt x="310" y="2334"/>
                    <a:pt x="750" y="2393"/>
                  </a:cubicBezTo>
                  <a:lnTo>
                    <a:pt x="750" y="2417"/>
                  </a:lnTo>
                  <a:cubicBezTo>
                    <a:pt x="750" y="2501"/>
                    <a:pt x="822" y="2596"/>
                    <a:pt x="929" y="2596"/>
                  </a:cubicBezTo>
                  <a:cubicBezTo>
                    <a:pt x="1036" y="2596"/>
                    <a:pt x="1107" y="2513"/>
                    <a:pt x="1107" y="2417"/>
                  </a:cubicBezTo>
                  <a:lnTo>
                    <a:pt x="1107" y="2393"/>
                  </a:lnTo>
                  <a:cubicBezTo>
                    <a:pt x="1536" y="2358"/>
                    <a:pt x="1845" y="2120"/>
                    <a:pt x="1845" y="1822"/>
                  </a:cubicBezTo>
                  <a:cubicBezTo>
                    <a:pt x="1845" y="1417"/>
                    <a:pt x="1453" y="1250"/>
                    <a:pt x="1107" y="1167"/>
                  </a:cubicBezTo>
                  <a:lnTo>
                    <a:pt x="1107" y="548"/>
                  </a:lnTo>
                  <a:cubicBezTo>
                    <a:pt x="1357" y="596"/>
                    <a:pt x="1512" y="703"/>
                    <a:pt x="1512" y="774"/>
                  </a:cubicBezTo>
                  <a:cubicBezTo>
                    <a:pt x="1512" y="869"/>
                    <a:pt x="1584" y="953"/>
                    <a:pt x="1691" y="953"/>
                  </a:cubicBezTo>
                  <a:cubicBezTo>
                    <a:pt x="1774" y="953"/>
                    <a:pt x="1869" y="881"/>
                    <a:pt x="1869" y="774"/>
                  </a:cubicBezTo>
                  <a:cubicBezTo>
                    <a:pt x="1869" y="477"/>
                    <a:pt x="1548" y="250"/>
                    <a:pt x="1119" y="191"/>
                  </a:cubicBezTo>
                  <a:lnTo>
                    <a:pt x="1119" y="179"/>
                  </a:lnTo>
                  <a:cubicBezTo>
                    <a:pt x="1119" y="84"/>
                    <a:pt x="1048" y="0"/>
                    <a:pt x="94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0" name="Google Shape;916;p66">
            <a:extLst>
              <a:ext uri="{FF2B5EF4-FFF2-40B4-BE49-F238E27FC236}">
                <a16:creationId xmlns:a16="http://schemas.microsoft.com/office/drawing/2014/main" id="{79B6247F-C26E-4ED5-A41E-8A22E1E14DE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00226" y="1172224"/>
            <a:ext cx="22577424" cy="1696027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66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Cifras INSAFORP 2021</a:t>
            </a:r>
            <a:br>
              <a:rPr lang="en" sz="66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</a:br>
            <a:r>
              <a:rPr lang="es-MX" sz="54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  <a:t>En resumen…</a:t>
            </a:r>
            <a:endParaRPr sz="6600">
              <a:solidFill>
                <a:srgbClr val="000000"/>
              </a:solidFill>
              <a:latin typeface="Josefin Sans Light" pitchFamily="2" charset="0"/>
            </a:endParaRPr>
          </a:p>
        </p:txBody>
      </p:sp>
      <p:cxnSp>
        <p:nvCxnSpPr>
          <p:cNvPr id="81" name="Conector: angular 80">
            <a:extLst>
              <a:ext uri="{FF2B5EF4-FFF2-40B4-BE49-F238E27FC236}">
                <a16:creationId xmlns:a16="http://schemas.microsoft.com/office/drawing/2014/main" id="{A3E72E60-99CC-415B-80D5-11F077A61DC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3168912" y="7817133"/>
            <a:ext cx="2203588" cy="1818461"/>
          </a:xfrm>
          <a:prstGeom prst="bentConnector3">
            <a:avLst>
              <a:gd name="adj1" fmla="val 50000"/>
            </a:avLst>
          </a:prstGeom>
          <a:ln w="50800">
            <a:prstDash val="dash"/>
            <a:headEnd type="oval"/>
            <a:tailEnd type="oval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9" name="Conector: angular 88">
            <a:extLst>
              <a:ext uri="{FF2B5EF4-FFF2-40B4-BE49-F238E27FC236}">
                <a16:creationId xmlns:a16="http://schemas.microsoft.com/office/drawing/2014/main" id="{78B30211-4083-444F-BC53-A1494E6F10D1}"/>
              </a:ext>
            </a:extLst>
          </p:cNvPr>
          <p:cNvCxnSpPr>
            <a:cxnSpLocks/>
          </p:cNvCxnSpPr>
          <p:nvPr/>
        </p:nvCxnSpPr>
        <p:spPr>
          <a:xfrm rot="5400000">
            <a:off x="10614142" y="8228712"/>
            <a:ext cx="2344926" cy="842993"/>
          </a:xfrm>
          <a:prstGeom prst="bentConnector3">
            <a:avLst>
              <a:gd name="adj1" fmla="val 50000"/>
            </a:avLst>
          </a:prstGeom>
          <a:ln w="50800">
            <a:prstDash val="dash"/>
            <a:headEnd type="oval"/>
            <a:tailEnd type="oval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Conector: angular 94">
            <a:extLst>
              <a:ext uri="{FF2B5EF4-FFF2-40B4-BE49-F238E27FC236}">
                <a16:creationId xmlns:a16="http://schemas.microsoft.com/office/drawing/2014/main" id="{9632E3BC-3CED-4237-A53D-C2F64716CEEA}"/>
              </a:ext>
            </a:extLst>
          </p:cNvPr>
          <p:cNvCxnSpPr>
            <a:cxnSpLocks/>
          </p:cNvCxnSpPr>
          <p:nvPr/>
        </p:nvCxnSpPr>
        <p:spPr>
          <a:xfrm flipV="1">
            <a:off x="14305935" y="6622918"/>
            <a:ext cx="2094271" cy="966397"/>
          </a:xfrm>
          <a:prstGeom prst="bentConnector3">
            <a:avLst>
              <a:gd name="adj1" fmla="val 64085"/>
            </a:avLst>
          </a:prstGeom>
          <a:ln w="50800">
            <a:prstDash val="dash"/>
            <a:headEnd type="oval"/>
            <a:tailEnd type="oval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4" name="Conector: angular 103">
            <a:extLst>
              <a:ext uri="{FF2B5EF4-FFF2-40B4-BE49-F238E27FC236}">
                <a16:creationId xmlns:a16="http://schemas.microsoft.com/office/drawing/2014/main" id="{4BFE5311-8CED-4E6D-B2F4-C793890E85A3}"/>
              </a:ext>
            </a:extLst>
          </p:cNvPr>
          <p:cNvCxnSpPr>
            <a:cxnSpLocks/>
          </p:cNvCxnSpPr>
          <p:nvPr/>
        </p:nvCxnSpPr>
        <p:spPr>
          <a:xfrm rot="10800000">
            <a:off x="8697163" y="6622918"/>
            <a:ext cx="2509283" cy="854825"/>
          </a:xfrm>
          <a:prstGeom prst="bentConnector3">
            <a:avLst>
              <a:gd name="adj1" fmla="val 73510"/>
            </a:avLst>
          </a:prstGeom>
          <a:ln w="50800">
            <a:prstDash val="dash"/>
            <a:headEnd type="oval"/>
            <a:tailEnd type="oval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09" name="Google Shape;9907;p83">
            <a:extLst>
              <a:ext uri="{FF2B5EF4-FFF2-40B4-BE49-F238E27FC236}">
                <a16:creationId xmlns:a16="http://schemas.microsoft.com/office/drawing/2014/main" id="{1313CF3A-0A7D-4225-9BEA-89DD5404E28E}"/>
              </a:ext>
            </a:extLst>
          </p:cNvPr>
          <p:cNvGrpSpPr/>
          <p:nvPr/>
        </p:nvGrpSpPr>
        <p:grpSpPr>
          <a:xfrm>
            <a:off x="20075808" y="4200621"/>
            <a:ext cx="2253864" cy="1574537"/>
            <a:chOff x="6849393" y="3733994"/>
            <a:chExt cx="355053" cy="248038"/>
          </a:xfrm>
          <a:solidFill>
            <a:schemeClr val="tx1"/>
          </a:solidFill>
        </p:grpSpPr>
        <p:sp>
          <p:nvSpPr>
            <p:cNvPr id="110" name="Google Shape;9908;p83">
              <a:extLst>
                <a:ext uri="{FF2B5EF4-FFF2-40B4-BE49-F238E27FC236}">
                  <a16:creationId xmlns:a16="http://schemas.microsoft.com/office/drawing/2014/main" id="{467DCF3A-F2AC-4435-B2DE-BE0C1AC047D0}"/>
                </a:ext>
              </a:extLst>
            </p:cNvPr>
            <p:cNvSpPr/>
            <p:nvPr/>
          </p:nvSpPr>
          <p:spPr>
            <a:xfrm>
              <a:off x="6849393" y="3733994"/>
              <a:ext cx="355053" cy="248038"/>
            </a:xfrm>
            <a:custGeom>
              <a:avLst/>
              <a:gdLst/>
              <a:ahLst/>
              <a:cxnLst/>
              <a:rect l="l" t="t" r="r" b="b"/>
              <a:pathLst>
                <a:path w="11181" h="7811" extrusionOk="0">
                  <a:moveTo>
                    <a:pt x="10800" y="357"/>
                  </a:moveTo>
                  <a:cubicBezTo>
                    <a:pt x="10800" y="357"/>
                    <a:pt x="10823" y="357"/>
                    <a:pt x="10823" y="369"/>
                  </a:cubicBezTo>
                  <a:lnTo>
                    <a:pt x="10823" y="5227"/>
                  </a:lnTo>
                  <a:lnTo>
                    <a:pt x="346" y="5239"/>
                  </a:lnTo>
                  <a:cubicBezTo>
                    <a:pt x="346" y="5239"/>
                    <a:pt x="334" y="5239"/>
                    <a:pt x="334" y="5227"/>
                  </a:cubicBezTo>
                  <a:lnTo>
                    <a:pt x="334" y="369"/>
                  </a:lnTo>
                  <a:cubicBezTo>
                    <a:pt x="334" y="369"/>
                    <a:pt x="334" y="357"/>
                    <a:pt x="346" y="357"/>
                  </a:cubicBezTo>
                  <a:close/>
                  <a:moveTo>
                    <a:pt x="10835" y="5572"/>
                  </a:moveTo>
                  <a:lnTo>
                    <a:pt x="10823" y="5977"/>
                  </a:lnTo>
                  <a:lnTo>
                    <a:pt x="10252" y="5977"/>
                  </a:lnTo>
                  <a:cubicBezTo>
                    <a:pt x="10169" y="5977"/>
                    <a:pt x="10073" y="6060"/>
                    <a:pt x="10073" y="6156"/>
                  </a:cubicBezTo>
                  <a:cubicBezTo>
                    <a:pt x="10073" y="6263"/>
                    <a:pt x="10157" y="6334"/>
                    <a:pt x="10252" y="6334"/>
                  </a:cubicBezTo>
                  <a:lnTo>
                    <a:pt x="10823" y="6334"/>
                  </a:lnTo>
                  <a:lnTo>
                    <a:pt x="10823" y="6739"/>
                  </a:lnTo>
                  <a:lnTo>
                    <a:pt x="8014" y="6739"/>
                  </a:lnTo>
                  <a:cubicBezTo>
                    <a:pt x="7918" y="6739"/>
                    <a:pt x="7823" y="6811"/>
                    <a:pt x="7823" y="6918"/>
                  </a:cubicBezTo>
                  <a:cubicBezTo>
                    <a:pt x="7823" y="7013"/>
                    <a:pt x="7906" y="7096"/>
                    <a:pt x="8014" y="7096"/>
                  </a:cubicBezTo>
                  <a:lnTo>
                    <a:pt x="10823" y="7096"/>
                  </a:lnTo>
                  <a:lnTo>
                    <a:pt x="10823" y="7489"/>
                  </a:lnTo>
                  <a:cubicBezTo>
                    <a:pt x="10823" y="7489"/>
                    <a:pt x="10823" y="7501"/>
                    <a:pt x="10812" y="7501"/>
                  </a:cubicBezTo>
                  <a:lnTo>
                    <a:pt x="358" y="7501"/>
                  </a:lnTo>
                  <a:cubicBezTo>
                    <a:pt x="358" y="7501"/>
                    <a:pt x="346" y="7501"/>
                    <a:pt x="346" y="7489"/>
                  </a:cubicBezTo>
                  <a:lnTo>
                    <a:pt x="346" y="7096"/>
                  </a:lnTo>
                  <a:lnTo>
                    <a:pt x="7263" y="7096"/>
                  </a:lnTo>
                  <a:cubicBezTo>
                    <a:pt x="7359" y="7096"/>
                    <a:pt x="7442" y="7025"/>
                    <a:pt x="7442" y="6918"/>
                  </a:cubicBezTo>
                  <a:cubicBezTo>
                    <a:pt x="7442" y="6834"/>
                    <a:pt x="7371" y="6739"/>
                    <a:pt x="7263" y="6739"/>
                  </a:cubicBezTo>
                  <a:lnTo>
                    <a:pt x="346" y="6739"/>
                  </a:lnTo>
                  <a:lnTo>
                    <a:pt x="346" y="6334"/>
                  </a:lnTo>
                  <a:lnTo>
                    <a:pt x="9514" y="6334"/>
                  </a:lnTo>
                  <a:cubicBezTo>
                    <a:pt x="9597" y="6334"/>
                    <a:pt x="9692" y="6263"/>
                    <a:pt x="9692" y="6156"/>
                  </a:cubicBezTo>
                  <a:cubicBezTo>
                    <a:pt x="9692" y="6072"/>
                    <a:pt x="9621" y="5977"/>
                    <a:pt x="9514" y="5977"/>
                  </a:cubicBezTo>
                  <a:lnTo>
                    <a:pt x="346" y="5977"/>
                  </a:lnTo>
                  <a:lnTo>
                    <a:pt x="346" y="5572"/>
                  </a:lnTo>
                  <a:close/>
                  <a:moveTo>
                    <a:pt x="358" y="0"/>
                  </a:moveTo>
                  <a:cubicBezTo>
                    <a:pt x="167" y="0"/>
                    <a:pt x="1" y="167"/>
                    <a:pt x="1" y="357"/>
                  </a:cubicBezTo>
                  <a:lnTo>
                    <a:pt x="1" y="7453"/>
                  </a:lnTo>
                  <a:cubicBezTo>
                    <a:pt x="1" y="7644"/>
                    <a:pt x="167" y="7811"/>
                    <a:pt x="358" y="7811"/>
                  </a:cubicBezTo>
                  <a:lnTo>
                    <a:pt x="10823" y="7811"/>
                  </a:lnTo>
                  <a:cubicBezTo>
                    <a:pt x="11014" y="7811"/>
                    <a:pt x="11181" y="7644"/>
                    <a:pt x="11181" y="7453"/>
                  </a:cubicBezTo>
                  <a:lnTo>
                    <a:pt x="11181" y="357"/>
                  </a:lnTo>
                  <a:cubicBezTo>
                    <a:pt x="11181" y="167"/>
                    <a:pt x="11014" y="0"/>
                    <a:pt x="108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Google Shape;9909;p83">
              <a:extLst>
                <a:ext uri="{FF2B5EF4-FFF2-40B4-BE49-F238E27FC236}">
                  <a16:creationId xmlns:a16="http://schemas.microsoft.com/office/drawing/2014/main" id="{5937E60C-BBC1-45CE-8911-681203AB8696}"/>
                </a:ext>
              </a:extLst>
            </p:cNvPr>
            <p:cNvSpPr/>
            <p:nvPr/>
          </p:nvSpPr>
          <p:spPr>
            <a:xfrm>
              <a:off x="7080411" y="3758192"/>
              <a:ext cx="100219" cy="129687"/>
            </a:xfrm>
            <a:custGeom>
              <a:avLst/>
              <a:gdLst/>
              <a:ahLst/>
              <a:cxnLst/>
              <a:rect l="l" t="t" r="r" b="b"/>
              <a:pathLst>
                <a:path w="3156" h="4084" extrusionOk="0">
                  <a:moveTo>
                    <a:pt x="179" y="0"/>
                  </a:moveTo>
                  <a:cubicBezTo>
                    <a:pt x="96" y="0"/>
                    <a:pt x="0" y="72"/>
                    <a:pt x="0" y="179"/>
                  </a:cubicBezTo>
                  <a:cubicBezTo>
                    <a:pt x="0" y="274"/>
                    <a:pt x="84" y="357"/>
                    <a:pt x="179" y="357"/>
                  </a:cubicBezTo>
                  <a:lnTo>
                    <a:pt x="2072" y="357"/>
                  </a:lnTo>
                  <a:cubicBezTo>
                    <a:pt x="2144" y="726"/>
                    <a:pt x="2429" y="1012"/>
                    <a:pt x="2798" y="1084"/>
                  </a:cubicBezTo>
                  <a:lnTo>
                    <a:pt x="2798" y="3001"/>
                  </a:lnTo>
                  <a:cubicBezTo>
                    <a:pt x="2429" y="3072"/>
                    <a:pt x="2144" y="3358"/>
                    <a:pt x="2072" y="3727"/>
                  </a:cubicBezTo>
                  <a:lnTo>
                    <a:pt x="179" y="3727"/>
                  </a:lnTo>
                  <a:cubicBezTo>
                    <a:pt x="96" y="3727"/>
                    <a:pt x="0" y="3810"/>
                    <a:pt x="0" y="3905"/>
                  </a:cubicBezTo>
                  <a:cubicBezTo>
                    <a:pt x="0" y="4013"/>
                    <a:pt x="84" y="4084"/>
                    <a:pt x="179" y="4084"/>
                  </a:cubicBezTo>
                  <a:lnTo>
                    <a:pt x="2239" y="4084"/>
                  </a:lnTo>
                  <a:cubicBezTo>
                    <a:pt x="2322" y="4084"/>
                    <a:pt x="2417" y="4013"/>
                    <a:pt x="2417" y="3905"/>
                  </a:cubicBezTo>
                  <a:cubicBezTo>
                    <a:pt x="2417" y="3596"/>
                    <a:pt x="2667" y="3346"/>
                    <a:pt x="2977" y="3346"/>
                  </a:cubicBezTo>
                  <a:cubicBezTo>
                    <a:pt x="3072" y="3346"/>
                    <a:pt x="3156" y="3274"/>
                    <a:pt x="3156" y="3167"/>
                  </a:cubicBezTo>
                  <a:lnTo>
                    <a:pt x="3156" y="917"/>
                  </a:lnTo>
                  <a:cubicBezTo>
                    <a:pt x="3156" y="810"/>
                    <a:pt x="3072" y="738"/>
                    <a:pt x="2977" y="738"/>
                  </a:cubicBezTo>
                  <a:cubicBezTo>
                    <a:pt x="2667" y="738"/>
                    <a:pt x="2417" y="488"/>
                    <a:pt x="2417" y="179"/>
                  </a:cubicBezTo>
                  <a:cubicBezTo>
                    <a:pt x="2417" y="83"/>
                    <a:pt x="2346" y="0"/>
                    <a:pt x="22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" name="Google Shape;9910;p83">
              <a:extLst>
                <a:ext uri="{FF2B5EF4-FFF2-40B4-BE49-F238E27FC236}">
                  <a16:creationId xmlns:a16="http://schemas.microsoft.com/office/drawing/2014/main" id="{0C000042-E957-44F2-A338-3B7205AD825F}"/>
                </a:ext>
              </a:extLst>
            </p:cNvPr>
            <p:cNvSpPr/>
            <p:nvPr/>
          </p:nvSpPr>
          <p:spPr>
            <a:xfrm>
              <a:off x="6873209" y="3757811"/>
              <a:ext cx="100219" cy="130068"/>
            </a:xfrm>
            <a:custGeom>
              <a:avLst/>
              <a:gdLst/>
              <a:ahLst/>
              <a:cxnLst/>
              <a:rect l="l" t="t" r="r" b="b"/>
              <a:pathLst>
                <a:path w="3156" h="4096" extrusionOk="0">
                  <a:moveTo>
                    <a:pt x="918" y="0"/>
                  </a:moveTo>
                  <a:cubicBezTo>
                    <a:pt x="834" y="0"/>
                    <a:pt x="739" y="84"/>
                    <a:pt x="739" y="191"/>
                  </a:cubicBezTo>
                  <a:cubicBezTo>
                    <a:pt x="739" y="500"/>
                    <a:pt x="489" y="750"/>
                    <a:pt x="179" y="750"/>
                  </a:cubicBezTo>
                  <a:cubicBezTo>
                    <a:pt x="84" y="750"/>
                    <a:pt x="1" y="822"/>
                    <a:pt x="1" y="929"/>
                  </a:cubicBezTo>
                  <a:lnTo>
                    <a:pt x="1" y="3179"/>
                  </a:lnTo>
                  <a:cubicBezTo>
                    <a:pt x="1" y="3263"/>
                    <a:pt x="72" y="3358"/>
                    <a:pt x="179" y="3358"/>
                  </a:cubicBezTo>
                  <a:cubicBezTo>
                    <a:pt x="489" y="3358"/>
                    <a:pt x="739" y="3608"/>
                    <a:pt x="739" y="3917"/>
                  </a:cubicBezTo>
                  <a:cubicBezTo>
                    <a:pt x="739" y="4013"/>
                    <a:pt x="810" y="4096"/>
                    <a:pt x="918" y="4096"/>
                  </a:cubicBezTo>
                  <a:lnTo>
                    <a:pt x="2977" y="4096"/>
                  </a:lnTo>
                  <a:cubicBezTo>
                    <a:pt x="3061" y="4096"/>
                    <a:pt x="3156" y="4025"/>
                    <a:pt x="3156" y="3917"/>
                  </a:cubicBezTo>
                  <a:cubicBezTo>
                    <a:pt x="3132" y="3822"/>
                    <a:pt x="3061" y="3739"/>
                    <a:pt x="2977" y="3739"/>
                  </a:cubicBezTo>
                  <a:lnTo>
                    <a:pt x="1084" y="3739"/>
                  </a:lnTo>
                  <a:cubicBezTo>
                    <a:pt x="1013" y="3370"/>
                    <a:pt x="727" y="3084"/>
                    <a:pt x="346" y="3013"/>
                  </a:cubicBezTo>
                  <a:lnTo>
                    <a:pt x="346" y="1096"/>
                  </a:lnTo>
                  <a:cubicBezTo>
                    <a:pt x="727" y="1024"/>
                    <a:pt x="1013" y="738"/>
                    <a:pt x="1084" y="369"/>
                  </a:cubicBezTo>
                  <a:lnTo>
                    <a:pt x="2977" y="369"/>
                  </a:lnTo>
                  <a:cubicBezTo>
                    <a:pt x="3061" y="369"/>
                    <a:pt x="3156" y="286"/>
                    <a:pt x="3156" y="191"/>
                  </a:cubicBezTo>
                  <a:cubicBezTo>
                    <a:pt x="3156" y="95"/>
                    <a:pt x="3073" y="0"/>
                    <a:pt x="297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9911;p83">
              <a:extLst>
                <a:ext uri="{FF2B5EF4-FFF2-40B4-BE49-F238E27FC236}">
                  <a16:creationId xmlns:a16="http://schemas.microsoft.com/office/drawing/2014/main" id="{679E2EE9-4C9F-4AAC-8BAF-E43CD8FCF5D3}"/>
                </a:ext>
              </a:extLst>
            </p:cNvPr>
            <p:cNvSpPr/>
            <p:nvPr/>
          </p:nvSpPr>
          <p:spPr>
            <a:xfrm>
              <a:off x="6962060" y="3758192"/>
              <a:ext cx="129338" cy="129338"/>
            </a:xfrm>
            <a:custGeom>
              <a:avLst/>
              <a:gdLst/>
              <a:ahLst/>
              <a:cxnLst/>
              <a:rect l="l" t="t" r="r" b="b"/>
              <a:pathLst>
                <a:path w="4073" h="4073" extrusionOk="0">
                  <a:moveTo>
                    <a:pt x="2037" y="334"/>
                  </a:moveTo>
                  <a:cubicBezTo>
                    <a:pt x="2977" y="334"/>
                    <a:pt x="3727" y="1096"/>
                    <a:pt x="3727" y="2036"/>
                  </a:cubicBezTo>
                  <a:cubicBezTo>
                    <a:pt x="3727" y="2977"/>
                    <a:pt x="2977" y="3727"/>
                    <a:pt x="2037" y="3727"/>
                  </a:cubicBezTo>
                  <a:cubicBezTo>
                    <a:pt x="1096" y="3727"/>
                    <a:pt x="334" y="2977"/>
                    <a:pt x="334" y="2036"/>
                  </a:cubicBezTo>
                  <a:cubicBezTo>
                    <a:pt x="334" y="1096"/>
                    <a:pt x="1096" y="334"/>
                    <a:pt x="2037" y="334"/>
                  </a:cubicBezTo>
                  <a:close/>
                  <a:moveTo>
                    <a:pt x="2037" y="0"/>
                  </a:moveTo>
                  <a:cubicBezTo>
                    <a:pt x="906" y="0"/>
                    <a:pt x="1" y="917"/>
                    <a:pt x="1" y="2036"/>
                  </a:cubicBezTo>
                  <a:cubicBezTo>
                    <a:pt x="1" y="3155"/>
                    <a:pt x="918" y="4072"/>
                    <a:pt x="2037" y="4072"/>
                  </a:cubicBezTo>
                  <a:cubicBezTo>
                    <a:pt x="3156" y="4072"/>
                    <a:pt x="4073" y="3155"/>
                    <a:pt x="4073" y="2036"/>
                  </a:cubicBezTo>
                  <a:cubicBezTo>
                    <a:pt x="4073" y="905"/>
                    <a:pt x="3168" y="0"/>
                    <a:pt x="203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9912;p83">
              <a:extLst>
                <a:ext uri="{FF2B5EF4-FFF2-40B4-BE49-F238E27FC236}">
                  <a16:creationId xmlns:a16="http://schemas.microsoft.com/office/drawing/2014/main" id="{A1ED47AD-50FF-4D10-B57A-2036F35320AC}"/>
                </a:ext>
              </a:extLst>
            </p:cNvPr>
            <p:cNvSpPr/>
            <p:nvPr/>
          </p:nvSpPr>
          <p:spPr>
            <a:xfrm>
              <a:off x="6997244" y="3781627"/>
              <a:ext cx="59382" cy="82436"/>
            </a:xfrm>
            <a:custGeom>
              <a:avLst/>
              <a:gdLst/>
              <a:ahLst/>
              <a:cxnLst/>
              <a:rect l="l" t="t" r="r" b="b"/>
              <a:pathLst>
                <a:path w="1870" h="2596" extrusionOk="0">
                  <a:moveTo>
                    <a:pt x="750" y="536"/>
                  </a:moveTo>
                  <a:lnTo>
                    <a:pt x="750" y="1060"/>
                  </a:lnTo>
                  <a:cubicBezTo>
                    <a:pt x="452" y="965"/>
                    <a:pt x="345" y="881"/>
                    <a:pt x="345" y="762"/>
                  </a:cubicBezTo>
                  <a:cubicBezTo>
                    <a:pt x="345" y="691"/>
                    <a:pt x="500" y="584"/>
                    <a:pt x="750" y="536"/>
                  </a:cubicBezTo>
                  <a:close/>
                  <a:moveTo>
                    <a:pt x="1107" y="1524"/>
                  </a:moveTo>
                  <a:cubicBezTo>
                    <a:pt x="1405" y="1608"/>
                    <a:pt x="1512" y="1703"/>
                    <a:pt x="1512" y="1822"/>
                  </a:cubicBezTo>
                  <a:cubicBezTo>
                    <a:pt x="1512" y="1893"/>
                    <a:pt x="1357" y="2001"/>
                    <a:pt x="1107" y="2036"/>
                  </a:cubicBezTo>
                  <a:lnTo>
                    <a:pt x="1107" y="1524"/>
                  </a:lnTo>
                  <a:close/>
                  <a:moveTo>
                    <a:pt x="941" y="0"/>
                  </a:moveTo>
                  <a:cubicBezTo>
                    <a:pt x="857" y="0"/>
                    <a:pt x="762" y="72"/>
                    <a:pt x="762" y="179"/>
                  </a:cubicBezTo>
                  <a:lnTo>
                    <a:pt x="762" y="191"/>
                  </a:lnTo>
                  <a:cubicBezTo>
                    <a:pt x="333" y="238"/>
                    <a:pt x="24" y="477"/>
                    <a:pt x="24" y="774"/>
                  </a:cubicBezTo>
                  <a:cubicBezTo>
                    <a:pt x="24" y="1191"/>
                    <a:pt x="441" y="1346"/>
                    <a:pt x="762" y="1429"/>
                  </a:cubicBezTo>
                  <a:lnTo>
                    <a:pt x="762" y="2036"/>
                  </a:lnTo>
                  <a:cubicBezTo>
                    <a:pt x="512" y="2001"/>
                    <a:pt x="357" y="1893"/>
                    <a:pt x="357" y="1822"/>
                  </a:cubicBezTo>
                  <a:cubicBezTo>
                    <a:pt x="357" y="1727"/>
                    <a:pt x="286" y="1643"/>
                    <a:pt x="179" y="1643"/>
                  </a:cubicBezTo>
                  <a:cubicBezTo>
                    <a:pt x="83" y="1643"/>
                    <a:pt x="0" y="1715"/>
                    <a:pt x="0" y="1822"/>
                  </a:cubicBezTo>
                  <a:cubicBezTo>
                    <a:pt x="0" y="2120"/>
                    <a:pt x="310" y="2334"/>
                    <a:pt x="750" y="2393"/>
                  </a:cubicBezTo>
                  <a:lnTo>
                    <a:pt x="750" y="2417"/>
                  </a:lnTo>
                  <a:cubicBezTo>
                    <a:pt x="750" y="2501"/>
                    <a:pt x="822" y="2596"/>
                    <a:pt x="929" y="2596"/>
                  </a:cubicBezTo>
                  <a:cubicBezTo>
                    <a:pt x="1036" y="2596"/>
                    <a:pt x="1107" y="2513"/>
                    <a:pt x="1107" y="2417"/>
                  </a:cubicBezTo>
                  <a:lnTo>
                    <a:pt x="1107" y="2393"/>
                  </a:lnTo>
                  <a:cubicBezTo>
                    <a:pt x="1536" y="2358"/>
                    <a:pt x="1845" y="2120"/>
                    <a:pt x="1845" y="1822"/>
                  </a:cubicBezTo>
                  <a:cubicBezTo>
                    <a:pt x="1845" y="1417"/>
                    <a:pt x="1453" y="1250"/>
                    <a:pt x="1107" y="1167"/>
                  </a:cubicBezTo>
                  <a:lnTo>
                    <a:pt x="1107" y="548"/>
                  </a:lnTo>
                  <a:cubicBezTo>
                    <a:pt x="1357" y="596"/>
                    <a:pt x="1512" y="703"/>
                    <a:pt x="1512" y="774"/>
                  </a:cubicBezTo>
                  <a:cubicBezTo>
                    <a:pt x="1512" y="869"/>
                    <a:pt x="1584" y="953"/>
                    <a:pt x="1691" y="953"/>
                  </a:cubicBezTo>
                  <a:cubicBezTo>
                    <a:pt x="1774" y="953"/>
                    <a:pt x="1869" y="881"/>
                    <a:pt x="1869" y="774"/>
                  </a:cubicBezTo>
                  <a:cubicBezTo>
                    <a:pt x="1869" y="477"/>
                    <a:pt x="1548" y="250"/>
                    <a:pt x="1119" y="191"/>
                  </a:cubicBezTo>
                  <a:lnTo>
                    <a:pt x="1119" y="179"/>
                  </a:lnTo>
                  <a:cubicBezTo>
                    <a:pt x="1119" y="84"/>
                    <a:pt x="1048" y="0"/>
                    <a:pt x="94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0" name="Rectangle 17">
            <a:extLst>
              <a:ext uri="{FF2B5EF4-FFF2-40B4-BE49-F238E27FC236}">
                <a16:creationId xmlns:a16="http://schemas.microsoft.com/office/drawing/2014/main" id="{32D2ABDE-0D35-4227-9A16-6C21BBCBCAD6}"/>
              </a:ext>
            </a:extLst>
          </p:cNvPr>
          <p:cNvSpPr/>
          <p:nvPr/>
        </p:nvSpPr>
        <p:spPr>
          <a:xfrm>
            <a:off x="9540305" y="10141308"/>
            <a:ext cx="379403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3200" kern="1200">
                <a:solidFill>
                  <a:srgbClr val="FF0000"/>
                </a:solidFill>
                <a:latin typeface="Josefin Sans SemiBold" pitchFamily="2" charset="0"/>
                <a:ea typeface="+mn-ea"/>
                <a:cs typeface="+mn-cs"/>
              </a:rPr>
              <a:t>MODALIDAD</a:t>
            </a:r>
          </a:p>
        </p:txBody>
      </p:sp>
      <p:sp>
        <p:nvSpPr>
          <p:cNvPr id="131" name="Rectangle 17">
            <a:extLst>
              <a:ext uri="{FF2B5EF4-FFF2-40B4-BE49-F238E27FC236}">
                <a16:creationId xmlns:a16="http://schemas.microsoft.com/office/drawing/2014/main" id="{07468ECE-3E44-455B-AF88-E1B43037265B}"/>
              </a:ext>
            </a:extLst>
          </p:cNvPr>
          <p:cNvSpPr/>
          <p:nvPr/>
        </p:nvSpPr>
        <p:spPr>
          <a:xfrm>
            <a:off x="13492184" y="10129351"/>
            <a:ext cx="339327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>
              <a:buClr>
                <a:srgbClr val="233868"/>
              </a:buClr>
              <a:buSzPts val="2800"/>
              <a:defRPr/>
            </a:pPr>
            <a:r>
              <a:rPr lang="en-US" sz="3200" kern="1200">
                <a:solidFill>
                  <a:srgbClr val="FF0000"/>
                </a:solidFill>
                <a:latin typeface="Josefin Sans SemiBold" pitchFamily="2" charset="0"/>
                <a:ea typeface="+mn-ea"/>
                <a:cs typeface="+mn-cs"/>
              </a:rPr>
              <a:t>SEXO</a:t>
            </a:r>
          </a:p>
        </p:txBody>
      </p:sp>
    </p:spTree>
    <p:extLst>
      <p:ext uri="{BB962C8B-B14F-4D97-AF65-F5344CB8AC3E}">
        <p14:creationId xmlns:p14="http://schemas.microsoft.com/office/powerpoint/2010/main" val="227254799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" name="Google Shape;405;p41"/>
          <p:cNvSpPr txBox="1">
            <a:spLocks noGrp="1"/>
          </p:cNvSpPr>
          <p:nvPr>
            <p:ph type="title" idx="2"/>
          </p:nvPr>
        </p:nvSpPr>
        <p:spPr>
          <a:xfrm rot="-21855">
            <a:off x="9126449" y="4079017"/>
            <a:ext cx="5535470" cy="1976328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/>
              <a:t>3.</a:t>
            </a:r>
            <a:endParaRPr/>
          </a:p>
        </p:txBody>
      </p:sp>
      <p:sp>
        <p:nvSpPr>
          <p:cNvPr id="9" name="Google Shape;393;p40">
            <a:extLst>
              <a:ext uri="{FF2B5EF4-FFF2-40B4-BE49-F238E27FC236}">
                <a16:creationId xmlns:a16="http://schemas.microsoft.com/office/drawing/2014/main" id="{31ACFCA7-5001-4FA6-974B-2CF00C4430B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976346" y="6072922"/>
            <a:ext cx="18424969" cy="1847519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s-MX" sz="7465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Resultados Plan de Gestión de</a:t>
            </a:r>
          </a:p>
          <a:p>
            <a:pPr marL="0" indent="0" algn="l"/>
            <a:r>
              <a:rPr lang="es-MX" sz="9598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FORMACIÓN PROFESIONAL</a:t>
            </a:r>
            <a:endParaRPr/>
          </a:p>
        </p:txBody>
      </p:sp>
      <p:pic>
        <p:nvPicPr>
          <p:cNvPr id="5" name="Imagen 4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89FB2899-D3A6-4E95-A7C6-3CB3A72B13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37497" y="10588839"/>
            <a:ext cx="1843733" cy="1843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88669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93;p40">
            <a:extLst>
              <a:ext uri="{FF2B5EF4-FFF2-40B4-BE49-F238E27FC236}">
                <a16:creationId xmlns:a16="http://schemas.microsoft.com/office/drawing/2014/main" id="{2B0E545A-7EBA-45D5-8CE1-0B8DF49626FD}"/>
              </a:ext>
            </a:extLst>
          </p:cNvPr>
          <p:cNvSpPr txBox="1">
            <a:spLocks/>
          </p:cNvSpPr>
          <p:nvPr/>
        </p:nvSpPr>
        <p:spPr>
          <a:xfrm>
            <a:off x="996547" y="6556070"/>
            <a:ext cx="18424969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>
              <a:buNone/>
            </a:pPr>
            <a:r>
              <a:rPr lang="es-MX" sz="7465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de</a:t>
            </a:r>
          </a:p>
          <a:p>
            <a:pPr marL="0" indent="0">
              <a:buNone/>
            </a:pPr>
            <a:r>
              <a:rPr lang="es-MX" sz="9598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FORMACIÓN CONTINUA</a:t>
            </a:r>
            <a:endParaRPr lang="es-MX" sz="3732"/>
          </a:p>
        </p:txBody>
      </p:sp>
      <p:pic>
        <p:nvPicPr>
          <p:cNvPr id="19" name="Imagen 18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51934546-C276-4050-841F-4A41FE0B78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84009" y="1619779"/>
            <a:ext cx="3373188" cy="3373188"/>
          </a:xfrm>
          <a:prstGeom prst="rect">
            <a:avLst/>
          </a:prstGeom>
        </p:spPr>
      </p:pic>
      <p:grpSp>
        <p:nvGrpSpPr>
          <p:cNvPr id="20" name="Google Shape;10713;p85">
            <a:extLst>
              <a:ext uri="{FF2B5EF4-FFF2-40B4-BE49-F238E27FC236}">
                <a16:creationId xmlns:a16="http://schemas.microsoft.com/office/drawing/2014/main" id="{B37A2F24-263B-43A9-8C72-FDD33E42FE12}"/>
              </a:ext>
            </a:extLst>
          </p:cNvPr>
          <p:cNvGrpSpPr/>
          <p:nvPr/>
        </p:nvGrpSpPr>
        <p:grpSpPr>
          <a:xfrm>
            <a:off x="20158882" y="6673181"/>
            <a:ext cx="2952495" cy="2626127"/>
            <a:chOff x="854261" y="2908813"/>
            <a:chExt cx="377474" cy="335748"/>
          </a:xfrm>
          <a:solidFill>
            <a:schemeClr val="tx1"/>
          </a:solidFill>
        </p:grpSpPr>
        <p:sp>
          <p:nvSpPr>
            <p:cNvPr id="21" name="Google Shape;10714;p85">
              <a:extLst>
                <a:ext uri="{FF2B5EF4-FFF2-40B4-BE49-F238E27FC236}">
                  <a16:creationId xmlns:a16="http://schemas.microsoft.com/office/drawing/2014/main" id="{87DB03D2-89E4-41FD-AE93-72EB812A8627}"/>
                </a:ext>
              </a:extLst>
            </p:cNvPr>
            <p:cNvSpPr/>
            <p:nvPr/>
          </p:nvSpPr>
          <p:spPr>
            <a:xfrm>
              <a:off x="896337" y="3079695"/>
              <a:ext cx="47391" cy="17091"/>
            </a:xfrm>
            <a:custGeom>
              <a:avLst/>
              <a:gdLst/>
              <a:ahLst/>
              <a:cxnLst/>
              <a:rect l="l" t="t" r="r" b="b"/>
              <a:pathLst>
                <a:path w="1489" h="537" extrusionOk="0">
                  <a:moveTo>
                    <a:pt x="179" y="1"/>
                  </a:moveTo>
                  <a:cubicBezTo>
                    <a:pt x="96" y="1"/>
                    <a:pt x="0" y="72"/>
                    <a:pt x="0" y="179"/>
                  </a:cubicBezTo>
                  <a:cubicBezTo>
                    <a:pt x="0" y="263"/>
                    <a:pt x="84" y="358"/>
                    <a:pt x="179" y="358"/>
                  </a:cubicBezTo>
                  <a:cubicBezTo>
                    <a:pt x="381" y="358"/>
                    <a:pt x="941" y="382"/>
                    <a:pt x="1227" y="525"/>
                  </a:cubicBezTo>
                  <a:cubicBezTo>
                    <a:pt x="1251" y="537"/>
                    <a:pt x="1274" y="537"/>
                    <a:pt x="1298" y="537"/>
                  </a:cubicBezTo>
                  <a:cubicBezTo>
                    <a:pt x="1358" y="537"/>
                    <a:pt x="1417" y="501"/>
                    <a:pt x="1453" y="441"/>
                  </a:cubicBezTo>
                  <a:cubicBezTo>
                    <a:pt x="1489" y="358"/>
                    <a:pt x="1465" y="251"/>
                    <a:pt x="1370" y="203"/>
                  </a:cubicBezTo>
                  <a:cubicBezTo>
                    <a:pt x="977" y="1"/>
                    <a:pt x="215" y="1"/>
                    <a:pt x="1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22" name="Google Shape;10715;p85">
              <a:extLst>
                <a:ext uri="{FF2B5EF4-FFF2-40B4-BE49-F238E27FC236}">
                  <a16:creationId xmlns:a16="http://schemas.microsoft.com/office/drawing/2014/main" id="{A98B2F15-202F-441F-9D33-9266FEEF9F0D}"/>
                </a:ext>
              </a:extLst>
            </p:cNvPr>
            <p:cNvSpPr/>
            <p:nvPr/>
          </p:nvSpPr>
          <p:spPr>
            <a:xfrm>
              <a:off x="878514" y="3191855"/>
              <a:ext cx="11426" cy="52706"/>
            </a:xfrm>
            <a:custGeom>
              <a:avLst/>
              <a:gdLst/>
              <a:ahLst/>
              <a:cxnLst/>
              <a:rect l="l" t="t" r="r" b="b"/>
              <a:pathLst>
                <a:path w="359" h="1656" extrusionOk="0">
                  <a:moveTo>
                    <a:pt x="179" y="1"/>
                  </a:moveTo>
                  <a:cubicBezTo>
                    <a:pt x="84" y="1"/>
                    <a:pt x="1" y="72"/>
                    <a:pt x="1" y="180"/>
                  </a:cubicBezTo>
                  <a:lnTo>
                    <a:pt x="1" y="1477"/>
                  </a:lnTo>
                  <a:cubicBezTo>
                    <a:pt x="1" y="1561"/>
                    <a:pt x="72" y="1656"/>
                    <a:pt x="179" y="1656"/>
                  </a:cubicBezTo>
                  <a:cubicBezTo>
                    <a:pt x="287" y="1656"/>
                    <a:pt x="358" y="1585"/>
                    <a:pt x="358" y="1477"/>
                  </a:cubicBezTo>
                  <a:lnTo>
                    <a:pt x="358" y="180"/>
                  </a:lnTo>
                  <a:cubicBezTo>
                    <a:pt x="358" y="72"/>
                    <a:pt x="287" y="1"/>
                    <a:pt x="1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23" name="Google Shape;10716;p85">
              <a:extLst>
                <a:ext uri="{FF2B5EF4-FFF2-40B4-BE49-F238E27FC236}">
                  <a16:creationId xmlns:a16="http://schemas.microsoft.com/office/drawing/2014/main" id="{BEF5963F-FE21-4A50-AB3B-56931D61F83A}"/>
                </a:ext>
              </a:extLst>
            </p:cNvPr>
            <p:cNvSpPr/>
            <p:nvPr/>
          </p:nvSpPr>
          <p:spPr>
            <a:xfrm>
              <a:off x="854261" y="3050159"/>
              <a:ext cx="219451" cy="194052"/>
            </a:xfrm>
            <a:custGeom>
              <a:avLst/>
              <a:gdLst/>
              <a:ahLst/>
              <a:cxnLst/>
              <a:rect l="l" t="t" r="r" b="b"/>
              <a:pathLst>
                <a:path w="6895" h="6097" extrusionOk="0">
                  <a:moveTo>
                    <a:pt x="6406" y="679"/>
                  </a:moveTo>
                  <a:lnTo>
                    <a:pt x="6466" y="929"/>
                  </a:lnTo>
                  <a:cubicBezTo>
                    <a:pt x="6490" y="1000"/>
                    <a:pt x="6478" y="1072"/>
                    <a:pt x="6418" y="1119"/>
                  </a:cubicBezTo>
                  <a:lnTo>
                    <a:pt x="6311" y="1226"/>
                  </a:lnTo>
                  <a:lnTo>
                    <a:pt x="6073" y="988"/>
                  </a:lnTo>
                  <a:lnTo>
                    <a:pt x="6406" y="679"/>
                  </a:lnTo>
                  <a:close/>
                  <a:moveTo>
                    <a:pt x="3192" y="345"/>
                  </a:moveTo>
                  <a:lnTo>
                    <a:pt x="3192" y="1060"/>
                  </a:lnTo>
                  <a:cubicBezTo>
                    <a:pt x="3192" y="1179"/>
                    <a:pt x="3156" y="1298"/>
                    <a:pt x="3108" y="1405"/>
                  </a:cubicBezTo>
                  <a:lnTo>
                    <a:pt x="3025" y="1584"/>
                  </a:lnTo>
                  <a:cubicBezTo>
                    <a:pt x="3013" y="1607"/>
                    <a:pt x="3013" y="1619"/>
                    <a:pt x="3013" y="1655"/>
                  </a:cubicBezTo>
                  <a:lnTo>
                    <a:pt x="3013" y="2024"/>
                  </a:lnTo>
                  <a:cubicBezTo>
                    <a:pt x="2989" y="2286"/>
                    <a:pt x="2894" y="2524"/>
                    <a:pt x="2715" y="2703"/>
                  </a:cubicBezTo>
                  <a:cubicBezTo>
                    <a:pt x="2537" y="2881"/>
                    <a:pt x="2275" y="2965"/>
                    <a:pt x="2025" y="2965"/>
                  </a:cubicBezTo>
                  <a:cubicBezTo>
                    <a:pt x="1525" y="2953"/>
                    <a:pt x="1120" y="2500"/>
                    <a:pt x="1120" y="1988"/>
                  </a:cubicBezTo>
                  <a:lnTo>
                    <a:pt x="1120" y="1655"/>
                  </a:lnTo>
                  <a:cubicBezTo>
                    <a:pt x="1120" y="1619"/>
                    <a:pt x="1120" y="1596"/>
                    <a:pt x="1108" y="1584"/>
                  </a:cubicBezTo>
                  <a:lnTo>
                    <a:pt x="1001" y="1369"/>
                  </a:lnTo>
                  <a:cubicBezTo>
                    <a:pt x="953" y="1298"/>
                    <a:pt x="941" y="1203"/>
                    <a:pt x="941" y="1119"/>
                  </a:cubicBezTo>
                  <a:lnTo>
                    <a:pt x="941" y="1107"/>
                  </a:lnTo>
                  <a:cubicBezTo>
                    <a:pt x="941" y="691"/>
                    <a:pt x="1287" y="345"/>
                    <a:pt x="1703" y="345"/>
                  </a:cubicBezTo>
                  <a:close/>
                  <a:moveTo>
                    <a:pt x="2442" y="3227"/>
                  </a:moveTo>
                  <a:cubicBezTo>
                    <a:pt x="2454" y="3298"/>
                    <a:pt x="2477" y="3334"/>
                    <a:pt x="2489" y="3381"/>
                  </a:cubicBezTo>
                  <a:lnTo>
                    <a:pt x="2323" y="3548"/>
                  </a:lnTo>
                  <a:cubicBezTo>
                    <a:pt x="2251" y="3620"/>
                    <a:pt x="2156" y="3655"/>
                    <a:pt x="2059" y="3655"/>
                  </a:cubicBezTo>
                  <a:cubicBezTo>
                    <a:pt x="1962" y="3655"/>
                    <a:pt x="1864" y="3620"/>
                    <a:pt x="1787" y="3548"/>
                  </a:cubicBezTo>
                  <a:lnTo>
                    <a:pt x="1644" y="3393"/>
                  </a:lnTo>
                  <a:cubicBezTo>
                    <a:pt x="1656" y="3358"/>
                    <a:pt x="1668" y="3286"/>
                    <a:pt x="1668" y="3227"/>
                  </a:cubicBezTo>
                  <a:cubicBezTo>
                    <a:pt x="1775" y="3262"/>
                    <a:pt x="1894" y="3286"/>
                    <a:pt x="2013" y="3286"/>
                  </a:cubicBezTo>
                  <a:lnTo>
                    <a:pt x="2061" y="3286"/>
                  </a:lnTo>
                  <a:cubicBezTo>
                    <a:pt x="2192" y="3286"/>
                    <a:pt x="2323" y="3274"/>
                    <a:pt x="2442" y="3227"/>
                  </a:cubicBezTo>
                  <a:close/>
                  <a:moveTo>
                    <a:pt x="1680" y="0"/>
                  </a:moveTo>
                  <a:cubicBezTo>
                    <a:pt x="1072" y="0"/>
                    <a:pt x="584" y="500"/>
                    <a:pt x="584" y="1107"/>
                  </a:cubicBezTo>
                  <a:lnTo>
                    <a:pt x="584" y="1119"/>
                  </a:lnTo>
                  <a:cubicBezTo>
                    <a:pt x="584" y="1250"/>
                    <a:pt x="608" y="1405"/>
                    <a:pt x="668" y="1524"/>
                  </a:cubicBezTo>
                  <a:lnTo>
                    <a:pt x="763" y="1703"/>
                  </a:lnTo>
                  <a:lnTo>
                    <a:pt x="763" y="1988"/>
                  </a:lnTo>
                  <a:cubicBezTo>
                    <a:pt x="763" y="2429"/>
                    <a:pt x="977" y="2834"/>
                    <a:pt x="1311" y="3072"/>
                  </a:cubicBezTo>
                  <a:lnTo>
                    <a:pt x="1311" y="3215"/>
                  </a:lnTo>
                  <a:cubicBezTo>
                    <a:pt x="1311" y="3310"/>
                    <a:pt x="1251" y="3381"/>
                    <a:pt x="1156" y="3417"/>
                  </a:cubicBezTo>
                  <a:lnTo>
                    <a:pt x="537" y="3596"/>
                  </a:lnTo>
                  <a:cubicBezTo>
                    <a:pt x="227" y="3679"/>
                    <a:pt x="1" y="3965"/>
                    <a:pt x="1" y="4286"/>
                  </a:cubicBezTo>
                  <a:lnTo>
                    <a:pt x="1" y="5917"/>
                  </a:lnTo>
                  <a:cubicBezTo>
                    <a:pt x="1" y="6001"/>
                    <a:pt x="72" y="6096"/>
                    <a:pt x="179" y="6096"/>
                  </a:cubicBezTo>
                  <a:cubicBezTo>
                    <a:pt x="287" y="6096"/>
                    <a:pt x="358" y="6013"/>
                    <a:pt x="358" y="5917"/>
                  </a:cubicBezTo>
                  <a:lnTo>
                    <a:pt x="358" y="4310"/>
                  </a:lnTo>
                  <a:cubicBezTo>
                    <a:pt x="358" y="4143"/>
                    <a:pt x="477" y="3977"/>
                    <a:pt x="644" y="3929"/>
                  </a:cubicBezTo>
                  <a:lnTo>
                    <a:pt x="1263" y="3751"/>
                  </a:lnTo>
                  <a:cubicBezTo>
                    <a:pt x="1322" y="3739"/>
                    <a:pt x="1370" y="3715"/>
                    <a:pt x="1418" y="3679"/>
                  </a:cubicBezTo>
                  <a:lnTo>
                    <a:pt x="1513" y="3786"/>
                  </a:lnTo>
                  <a:cubicBezTo>
                    <a:pt x="1668" y="3929"/>
                    <a:pt x="1846" y="3989"/>
                    <a:pt x="2037" y="3989"/>
                  </a:cubicBezTo>
                  <a:cubicBezTo>
                    <a:pt x="2227" y="3989"/>
                    <a:pt x="2406" y="3917"/>
                    <a:pt x="2561" y="3786"/>
                  </a:cubicBezTo>
                  <a:lnTo>
                    <a:pt x="2727" y="3620"/>
                  </a:lnTo>
                  <a:cubicBezTo>
                    <a:pt x="2799" y="3655"/>
                    <a:pt x="2870" y="3679"/>
                    <a:pt x="2966" y="3679"/>
                  </a:cubicBezTo>
                  <a:lnTo>
                    <a:pt x="3001" y="3679"/>
                  </a:lnTo>
                  <a:cubicBezTo>
                    <a:pt x="3144" y="3679"/>
                    <a:pt x="3275" y="3620"/>
                    <a:pt x="3382" y="3524"/>
                  </a:cubicBezTo>
                  <a:lnTo>
                    <a:pt x="5823" y="1226"/>
                  </a:lnTo>
                  <a:lnTo>
                    <a:pt x="6061" y="1465"/>
                  </a:lnTo>
                  <a:lnTo>
                    <a:pt x="3239" y="4274"/>
                  </a:lnTo>
                  <a:cubicBezTo>
                    <a:pt x="3061" y="4453"/>
                    <a:pt x="2977" y="4679"/>
                    <a:pt x="2977" y="4917"/>
                  </a:cubicBezTo>
                  <a:lnTo>
                    <a:pt x="2977" y="5906"/>
                  </a:lnTo>
                  <a:cubicBezTo>
                    <a:pt x="2977" y="6001"/>
                    <a:pt x="3049" y="6096"/>
                    <a:pt x="3156" y="6096"/>
                  </a:cubicBezTo>
                  <a:cubicBezTo>
                    <a:pt x="3239" y="6096"/>
                    <a:pt x="3335" y="6013"/>
                    <a:pt x="3335" y="5906"/>
                  </a:cubicBezTo>
                  <a:lnTo>
                    <a:pt x="3335" y="4917"/>
                  </a:lnTo>
                  <a:cubicBezTo>
                    <a:pt x="3335" y="4763"/>
                    <a:pt x="3394" y="4620"/>
                    <a:pt x="3501" y="4513"/>
                  </a:cubicBezTo>
                  <a:lnTo>
                    <a:pt x="6656" y="1357"/>
                  </a:lnTo>
                  <a:cubicBezTo>
                    <a:pt x="6787" y="1226"/>
                    <a:pt x="6847" y="1024"/>
                    <a:pt x="6799" y="834"/>
                  </a:cubicBezTo>
                  <a:lnTo>
                    <a:pt x="6704" y="405"/>
                  </a:lnTo>
                  <a:lnTo>
                    <a:pt x="6823" y="298"/>
                  </a:lnTo>
                  <a:cubicBezTo>
                    <a:pt x="6895" y="238"/>
                    <a:pt x="6895" y="119"/>
                    <a:pt x="6823" y="60"/>
                  </a:cubicBezTo>
                  <a:cubicBezTo>
                    <a:pt x="6793" y="24"/>
                    <a:pt x="6749" y="6"/>
                    <a:pt x="6704" y="6"/>
                  </a:cubicBezTo>
                  <a:cubicBezTo>
                    <a:pt x="6659" y="6"/>
                    <a:pt x="6615" y="24"/>
                    <a:pt x="6585" y="60"/>
                  </a:cubicBezTo>
                  <a:lnTo>
                    <a:pt x="3156" y="3274"/>
                  </a:lnTo>
                  <a:cubicBezTo>
                    <a:pt x="3132" y="3310"/>
                    <a:pt x="3073" y="3334"/>
                    <a:pt x="3025" y="3334"/>
                  </a:cubicBezTo>
                  <a:lnTo>
                    <a:pt x="2977" y="3334"/>
                  </a:lnTo>
                  <a:cubicBezTo>
                    <a:pt x="2870" y="3334"/>
                    <a:pt x="2787" y="3250"/>
                    <a:pt x="2787" y="3143"/>
                  </a:cubicBezTo>
                  <a:lnTo>
                    <a:pt x="2787" y="3084"/>
                  </a:lnTo>
                  <a:cubicBezTo>
                    <a:pt x="2846" y="3036"/>
                    <a:pt x="2906" y="3000"/>
                    <a:pt x="2942" y="2953"/>
                  </a:cubicBezTo>
                  <a:cubicBezTo>
                    <a:pt x="3204" y="2715"/>
                    <a:pt x="3335" y="2381"/>
                    <a:pt x="3335" y="2024"/>
                  </a:cubicBezTo>
                  <a:lnTo>
                    <a:pt x="3335" y="1703"/>
                  </a:lnTo>
                  <a:lnTo>
                    <a:pt x="3406" y="1572"/>
                  </a:lnTo>
                  <a:cubicBezTo>
                    <a:pt x="3477" y="1417"/>
                    <a:pt x="3525" y="1238"/>
                    <a:pt x="3525" y="1072"/>
                  </a:cubicBezTo>
                  <a:lnTo>
                    <a:pt x="3525" y="179"/>
                  </a:lnTo>
                  <a:cubicBezTo>
                    <a:pt x="3525" y="95"/>
                    <a:pt x="3454" y="0"/>
                    <a:pt x="334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24" name="Google Shape;10717;p85">
              <a:extLst>
                <a:ext uri="{FF2B5EF4-FFF2-40B4-BE49-F238E27FC236}">
                  <a16:creationId xmlns:a16="http://schemas.microsoft.com/office/drawing/2014/main" id="{D24AFEA2-7664-44E2-82E0-04D1FFC9D74C}"/>
                </a:ext>
              </a:extLst>
            </p:cNvPr>
            <p:cNvSpPr/>
            <p:nvPr/>
          </p:nvSpPr>
          <p:spPr>
            <a:xfrm>
              <a:off x="1008115" y="2908813"/>
              <a:ext cx="223620" cy="188355"/>
            </a:xfrm>
            <a:custGeom>
              <a:avLst/>
              <a:gdLst/>
              <a:ahLst/>
              <a:cxnLst/>
              <a:rect l="l" t="t" r="r" b="b"/>
              <a:pathLst>
                <a:path w="7026" h="5918" extrusionOk="0">
                  <a:moveTo>
                    <a:pt x="560" y="0"/>
                  </a:moveTo>
                  <a:cubicBezTo>
                    <a:pt x="263" y="0"/>
                    <a:pt x="1" y="238"/>
                    <a:pt x="1" y="548"/>
                  </a:cubicBezTo>
                  <a:lnTo>
                    <a:pt x="1" y="5251"/>
                  </a:lnTo>
                  <a:cubicBezTo>
                    <a:pt x="1" y="5334"/>
                    <a:pt x="84" y="5429"/>
                    <a:pt x="179" y="5429"/>
                  </a:cubicBezTo>
                  <a:cubicBezTo>
                    <a:pt x="287" y="5429"/>
                    <a:pt x="358" y="5358"/>
                    <a:pt x="358" y="5251"/>
                  </a:cubicBezTo>
                  <a:lnTo>
                    <a:pt x="358" y="548"/>
                  </a:lnTo>
                  <a:cubicBezTo>
                    <a:pt x="358" y="441"/>
                    <a:pt x="453" y="357"/>
                    <a:pt x="560" y="357"/>
                  </a:cubicBezTo>
                  <a:lnTo>
                    <a:pt x="6478" y="357"/>
                  </a:lnTo>
                  <a:cubicBezTo>
                    <a:pt x="6585" y="357"/>
                    <a:pt x="6668" y="441"/>
                    <a:pt x="6668" y="548"/>
                  </a:cubicBezTo>
                  <a:lnTo>
                    <a:pt x="6668" y="5370"/>
                  </a:lnTo>
                  <a:cubicBezTo>
                    <a:pt x="6668" y="5477"/>
                    <a:pt x="6585" y="5560"/>
                    <a:pt x="6478" y="5560"/>
                  </a:cubicBezTo>
                  <a:lnTo>
                    <a:pt x="2525" y="5560"/>
                  </a:lnTo>
                  <a:cubicBezTo>
                    <a:pt x="2430" y="5560"/>
                    <a:pt x="2346" y="5632"/>
                    <a:pt x="2346" y="5739"/>
                  </a:cubicBezTo>
                  <a:cubicBezTo>
                    <a:pt x="2346" y="5846"/>
                    <a:pt x="2418" y="5917"/>
                    <a:pt x="2525" y="5917"/>
                  </a:cubicBezTo>
                  <a:lnTo>
                    <a:pt x="6478" y="5917"/>
                  </a:lnTo>
                  <a:cubicBezTo>
                    <a:pt x="6775" y="5917"/>
                    <a:pt x="7025" y="5679"/>
                    <a:pt x="7025" y="5370"/>
                  </a:cubicBezTo>
                  <a:lnTo>
                    <a:pt x="7025" y="548"/>
                  </a:lnTo>
                  <a:cubicBezTo>
                    <a:pt x="7025" y="226"/>
                    <a:pt x="6787" y="0"/>
                    <a:pt x="649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25" name="Google Shape;10718;p85">
              <a:extLst>
                <a:ext uri="{FF2B5EF4-FFF2-40B4-BE49-F238E27FC236}">
                  <a16:creationId xmlns:a16="http://schemas.microsoft.com/office/drawing/2014/main" id="{197E4C73-E0F0-410F-8812-CEE7B1D43F0A}"/>
                </a:ext>
              </a:extLst>
            </p:cNvPr>
            <p:cNvSpPr/>
            <p:nvPr/>
          </p:nvSpPr>
          <p:spPr>
            <a:xfrm>
              <a:off x="1037301" y="2944046"/>
              <a:ext cx="165248" cy="105763"/>
            </a:xfrm>
            <a:custGeom>
              <a:avLst/>
              <a:gdLst/>
              <a:ahLst/>
              <a:cxnLst/>
              <a:rect l="l" t="t" r="r" b="b"/>
              <a:pathLst>
                <a:path w="5192" h="3323" extrusionOk="0">
                  <a:moveTo>
                    <a:pt x="4084" y="0"/>
                  </a:moveTo>
                  <a:cubicBezTo>
                    <a:pt x="4001" y="0"/>
                    <a:pt x="3906" y="84"/>
                    <a:pt x="3906" y="179"/>
                  </a:cubicBezTo>
                  <a:cubicBezTo>
                    <a:pt x="3906" y="286"/>
                    <a:pt x="3989" y="358"/>
                    <a:pt x="4084" y="358"/>
                  </a:cubicBezTo>
                  <a:lnTo>
                    <a:pt x="4596" y="358"/>
                  </a:lnTo>
                  <a:lnTo>
                    <a:pt x="2691" y="2263"/>
                  </a:lnTo>
                  <a:lnTo>
                    <a:pt x="1882" y="1465"/>
                  </a:lnTo>
                  <a:cubicBezTo>
                    <a:pt x="1846" y="1429"/>
                    <a:pt x="1801" y="1411"/>
                    <a:pt x="1758" y="1411"/>
                  </a:cubicBezTo>
                  <a:cubicBezTo>
                    <a:pt x="1715" y="1411"/>
                    <a:pt x="1673" y="1429"/>
                    <a:pt x="1644" y="1465"/>
                  </a:cubicBezTo>
                  <a:lnTo>
                    <a:pt x="72" y="3036"/>
                  </a:lnTo>
                  <a:cubicBezTo>
                    <a:pt x="1" y="3120"/>
                    <a:pt x="1" y="3215"/>
                    <a:pt x="72" y="3275"/>
                  </a:cubicBezTo>
                  <a:cubicBezTo>
                    <a:pt x="96" y="3310"/>
                    <a:pt x="143" y="3322"/>
                    <a:pt x="191" y="3322"/>
                  </a:cubicBezTo>
                  <a:cubicBezTo>
                    <a:pt x="239" y="3322"/>
                    <a:pt x="274" y="3310"/>
                    <a:pt x="310" y="3275"/>
                  </a:cubicBezTo>
                  <a:lnTo>
                    <a:pt x="1763" y="1822"/>
                  </a:lnTo>
                  <a:lnTo>
                    <a:pt x="2572" y="2620"/>
                  </a:lnTo>
                  <a:cubicBezTo>
                    <a:pt x="2608" y="2661"/>
                    <a:pt x="2653" y="2682"/>
                    <a:pt x="2696" y="2682"/>
                  </a:cubicBezTo>
                  <a:cubicBezTo>
                    <a:pt x="2739" y="2682"/>
                    <a:pt x="2781" y="2661"/>
                    <a:pt x="2810" y="2620"/>
                  </a:cubicBezTo>
                  <a:lnTo>
                    <a:pt x="4835" y="596"/>
                  </a:lnTo>
                  <a:lnTo>
                    <a:pt x="4835" y="1108"/>
                  </a:lnTo>
                  <a:cubicBezTo>
                    <a:pt x="4835" y="1191"/>
                    <a:pt x="4906" y="1286"/>
                    <a:pt x="5013" y="1286"/>
                  </a:cubicBezTo>
                  <a:cubicBezTo>
                    <a:pt x="5120" y="1286"/>
                    <a:pt x="5192" y="1215"/>
                    <a:pt x="5192" y="1108"/>
                  </a:cubicBezTo>
                  <a:lnTo>
                    <a:pt x="5192" y="179"/>
                  </a:lnTo>
                  <a:cubicBezTo>
                    <a:pt x="5192" y="84"/>
                    <a:pt x="5120" y="0"/>
                    <a:pt x="50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</p:grp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94">
            <a:extLst>
              <a:ext uri="{FF2B5EF4-FFF2-40B4-BE49-F238E27FC236}">
                <a16:creationId xmlns:a16="http://schemas.microsoft.com/office/drawing/2014/main" id="{9E8B3A22-B83E-4B8C-B6AA-E619420605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33604781"/>
              </p:ext>
            </p:extLst>
          </p:nvPr>
        </p:nvGraphicFramePr>
        <p:xfrm>
          <a:off x="5559703" y="-106434"/>
          <a:ext cx="17067196" cy="127516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Rectángulo 2">
            <a:extLst>
              <a:ext uri="{FF2B5EF4-FFF2-40B4-BE49-F238E27FC236}">
                <a16:creationId xmlns:a16="http://schemas.microsoft.com/office/drawing/2014/main" id="{C72E5AF6-0F18-4BCD-91FF-F901DD60210A}"/>
              </a:ext>
            </a:extLst>
          </p:cNvPr>
          <p:cNvSpPr/>
          <p:nvPr/>
        </p:nvSpPr>
        <p:spPr>
          <a:xfrm>
            <a:off x="2101470" y="1107341"/>
            <a:ext cx="9431769" cy="127476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SV"/>
          </a:p>
        </p:txBody>
      </p:sp>
      <p:pic>
        <p:nvPicPr>
          <p:cNvPr id="5" name="Imagen 4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2EC8FB1F-1CE0-45ED-B11E-C175718883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847214" y="674370"/>
            <a:ext cx="1506211" cy="1506211"/>
          </a:xfrm>
          <a:prstGeom prst="rect">
            <a:avLst/>
          </a:prstGeom>
        </p:spPr>
      </p:pic>
      <p:graphicFrame>
        <p:nvGraphicFramePr>
          <p:cNvPr id="6" name="Chart 94">
            <a:extLst>
              <a:ext uri="{FF2B5EF4-FFF2-40B4-BE49-F238E27FC236}">
                <a16:creationId xmlns:a16="http://schemas.microsoft.com/office/drawing/2014/main" id="{3D772212-BD34-4B64-8C57-40E7F38779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88456408"/>
              </p:ext>
            </p:extLst>
          </p:nvPr>
        </p:nvGraphicFramePr>
        <p:xfrm>
          <a:off x="5190361" y="7360104"/>
          <a:ext cx="17575822" cy="532089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7" name="Grupo 6">
            <a:extLst>
              <a:ext uri="{FF2B5EF4-FFF2-40B4-BE49-F238E27FC236}">
                <a16:creationId xmlns:a16="http://schemas.microsoft.com/office/drawing/2014/main" id="{96CB1F91-67AC-4E1F-A316-CAD19A1E7DD4}"/>
              </a:ext>
            </a:extLst>
          </p:cNvPr>
          <p:cNvGrpSpPr/>
          <p:nvPr/>
        </p:nvGrpSpPr>
        <p:grpSpPr>
          <a:xfrm>
            <a:off x="1283769" y="4337147"/>
            <a:ext cx="2274982" cy="1231456"/>
            <a:chOff x="1020803" y="2614055"/>
            <a:chExt cx="2274982" cy="1231456"/>
          </a:xfrm>
        </p:grpSpPr>
        <p:sp>
          <p:nvSpPr>
            <p:cNvPr id="8" name="TextBox 15">
              <a:extLst>
                <a:ext uri="{FF2B5EF4-FFF2-40B4-BE49-F238E27FC236}">
                  <a16:creationId xmlns:a16="http://schemas.microsoft.com/office/drawing/2014/main" id="{96FC7858-F771-467C-9ADF-E33C14313A2E}"/>
                </a:ext>
              </a:extLst>
            </p:cNvPr>
            <p:cNvSpPr txBox="1"/>
            <p:nvPr/>
          </p:nvSpPr>
          <p:spPr>
            <a:xfrm>
              <a:off x="1681266" y="2614055"/>
              <a:ext cx="1455848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en-US" sz="20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ato Light" panose="020F0502020204030203" pitchFamily="34" charset="0"/>
                  <a:cs typeface="Poppins" pitchFamily="2" charset="77"/>
                </a:rPr>
                <a:t>META 2021</a:t>
              </a:r>
            </a:p>
          </p:txBody>
        </p:sp>
        <p:sp>
          <p:nvSpPr>
            <p:cNvPr id="9" name="TextBox 16">
              <a:extLst>
                <a:ext uri="{FF2B5EF4-FFF2-40B4-BE49-F238E27FC236}">
                  <a16:creationId xmlns:a16="http://schemas.microsoft.com/office/drawing/2014/main" id="{B752346B-3941-4445-977B-CC54D11DF094}"/>
                </a:ext>
              </a:extLst>
            </p:cNvPr>
            <p:cNvSpPr txBox="1"/>
            <p:nvPr/>
          </p:nvSpPr>
          <p:spPr>
            <a:xfrm>
              <a:off x="1020803" y="3014514"/>
              <a:ext cx="2274982" cy="830997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48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Josefin Sans SemiBold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135,200</a:t>
              </a:r>
            </a:p>
          </p:txBody>
        </p:sp>
      </p:grpSp>
      <p:grpSp>
        <p:nvGrpSpPr>
          <p:cNvPr id="10" name="Grupo 9">
            <a:extLst>
              <a:ext uri="{FF2B5EF4-FFF2-40B4-BE49-F238E27FC236}">
                <a16:creationId xmlns:a16="http://schemas.microsoft.com/office/drawing/2014/main" id="{006CC5C7-8240-4BBF-822F-7907606D027F}"/>
              </a:ext>
            </a:extLst>
          </p:cNvPr>
          <p:cNvGrpSpPr/>
          <p:nvPr/>
        </p:nvGrpSpPr>
        <p:grpSpPr>
          <a:xfrm>
            <a:off x="1283769" y="5692017"/>
            <a:ext cx="3299301" cy="1233598"/>
            <a:chOff x="534805" y="3933015"/>
            <a:chExt cx="3299301" cy="1233598"/>
          </a:xfrm>
        </p:grpSpPr>
        <p:sp>
          <p:nvSpPr>
            <p:cNvPr id="11" name="TextBox 15">
              <a:extLst>
                <a:ext uri="{FF2B5EF4-FFF2-40B4-BE49-F238E27FC236}">
                  <a16:creationId xmlns:a16="http://schemas.microsoft.com/office/drawing/2014/main" id="{7B92726F-6717-4271-BD3D-E0417F7F700C}"/>
                </a:ext>
              </a:extLst>
            </p:cNvPr>
            <p:cNvSpPr txBox="1"/>
            <p:nvPr/>
          </p:nvSpPr>
          <p:spPr>
            <a:xfrm>
              <a:off x="1179546" y="3933015"/>
              <a:ext cx="2204450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>
                <a:defRPr/>
              </a:pPr>
              <a:r>
                <a:rPr lang="en-US" sz="20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ato Light" panose="020F0502020204030203" pitchFamily="34" charset="0"/>
                  <a:cs typeface="Poppins" pitchFamily="2" charset="77"/>
                </a:rPr>
                <a:t>EJECUCIÓN 2021</a:t>
              </a:r>
            </a:p>
          </p:txBody>
        </p:sp>
        <p:sp>
          <p:nvSpPr>
            <p:cNvPr id="12" name="TextBox 16">
              <a:extLst>
                <a:ext uri="{FF2B5EF4-FFF2-40B4-BE49-F238E27FC236}">
                  <a16:creationId xmlns:a16="http://schemas.microsoft.com/office/drawing/2014/main" id="{E1063F88-B7C6-42D1-AFA8-8A6B448EAD22}"/>
                </a:ext>
              </a:extLst>
            </p:cNvPr>
            <p:cNvSpPr txBox="1"/>
            <p:nvPr/>
          </p:nvSpPr>
          <p:spPr>
            <a:xfrm>
              <a:off x="534805" y="4335616"/>
              <a:ext cx="3299301" cy="830997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4800" b="1" i="0" u="none" strike="noStrike" kern="0" cap="none" spc="0" normalizeH="0" baseline="0" noProof="0">
                  <a:ln>
                    <a:noFill/>
                  </a:ln>
                  <a:solidFill>
                    <a:srgbClr val="DB362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Josefin Sans SemiBold" panose="020B0604020202020204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162,114 </a:t>
              </a:r>
              <a:r>
                <a:rPr kumimoji="0" lang="en-US" sz="2400" b="1" i="0" u="none" strike="noStrike" kern="0" cap="none" spc="0" normalizeH="0" baseline="0" noProof="0">
                  <a:ln>
                    <a:noFill/>
                  </a:ln>
                  <a:solidFill>
                    <a:srgbClr val="DB362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Josefin Sans SemiBold" panose="020B0604020202020204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(+</a:t>
              </a:r>
              <a:r>
                <a:rPr lang="en-US" sz="2400" b="1">
                  <a:solidFill>
                    <a:srgbClr val="DB362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SemiBold" panose="020B0604020202020204" pitchFamily="2" charset="0"/>
                  <a:ea typeface="Lato Light" panose="020F0502020204030203" pitchFamily="34" charset="0"/>
                  <a:cs typeface="Poppins" pitchFamily="2" charset="77"/>
                </a:rPr>
                <a:t>19.9</a:t>
              </a:r>
              <a:r>
                <a:rPr kumimoji="0" lang="en-US" sz="2400" b="1" i="0" u="none" strike="noStrike" kern="0" cap="none" spc="0" normalizeH="0" baseline="0" noProof="0">
                  <a:ln>
                    <a:noFill/>
                  </a:ln>
                  <a:solidFill>
                    <a:srgbClr val="DB362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Josefin Sans SemiBold" panose="020B0604020202020204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%)</a:t>
              </a:r>
              <a:endPara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DB362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anose="020B0604020202020204" pitchFamily="2" charset="0"/>
                <a:ea typeface="Lato Light" panose="020F0502020204030203" pitchFamily="34" charset="0"/>
                <a:cs typeface="Poppins" pitchFamily="2" charset="77"/>
                <a:sym typeface="Arial"/>
              </a:endParaRPr>
            </a:p>
          </p:txBody>
        </p:sp>
      </p:grpSp>
      <p:sp>
        <p:nvSpPr>
          <p:cNvPr id="13" name="TextBox 15">
            <a:extLst>
              <a:ext uri="{FF2B5EF4-FFF2-40B4-BE49-F238E27FC236}">
                <a16:creationId xmlns:a16="http://schemas.microsoft.com/office/drawing/2014/main" id="{2924E1B3-D7F3-4D1F-B031-B4D32D0BCC3F}"/>
              </a:ext>
            </a:extLst>
          </p:cNvPr>
          <p:cNvSpPr txBox="1"/>
          <p:nvPr/>
        </p:nvSpPr>
        <p:spPr>
          <a:xfrm>
            <a:off x="2153488" y="9161955"/>
            <a:ext cx="1455848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META 2021</a:t>
            </a:r>
            <a:endParaRPr kumimoji="0" lang="en-US" sz="200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14" name="TextBox 16">
            <a:extLst>
              <a:ext uri="{FF2B5EF4-FFF2-40B4-BE49-F238E27FC236}">
                <a16:creationId xmlns:a16="http://schemas.microsoft.com/office/drawing/2014/main" id="{5642C642-AD8F-4368-8B14-522FE0453A9B}"/>
              </a:ext>
            </a:extLst>
          </p:cNvPr>
          <p:cNvSpPr txBox="1"/>
          <p:nvPr/>
        </p:nvSpPr>
        <p:spPr>
          <a:xfrm>
            <a:off x="1389506" y="11049886"/>
            <a:ext cx="5420368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$12,643,113 </a:t>
            </a: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(83.6%)</a:t>
            </a:r>
            <a:endParaRPr kumimoji="0" lang="en-US" sz="4800" b="1" i="0" u="none" strike="noStrike" kern="0" cap="none" spc="0" normalizeH="0" baseline="0" noProof="0">
              <a:ln>
                <a:noFill/>
              </a:ln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Josefin Sans SemiBold" pitchFamily="2" charset="0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id="{45844992-F90D-4BE1-935C-A2EE75E06BA8}"/>
              </a:ext>
            </a:extLst>
          </p:cNvPr>
          <p:cNvSpPr txBox="1"/>
          <p:nvPr/>
        </p:nvSpPr>
        <p:spPr>
          <a:xfrm>
            <a:off x="2153488" y="10570359"/>
            <a:ext cx="3478873" cy="40011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EJECUCIÓN 2021</a:t>
            </a:r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DD4F3DF3-3103-4076-8790-2B8C6CCF69C0}"/>
              </a:ext>
            </a:extLst>
          </p:cNvPr>
          <p:cNvSpPr txBox="1"/>
          <p:nvPr/>
        </p:nvSpPr>
        <p:spPr>
          <a:xfrm>
            <a:off x="1425001" y="9562065"/>
            <a:ext cx="3241593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0066B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$15,124,043</a:t>
            </a:r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CAD3ED91-DFFA-460F-8AFE-2A8B926F7850}"/>
              </a:ext>
            </a:extLst>
          </p:cNvPr>
          <p:cNvSpPr txBox="1"/>
          <p:nvPr/>
        </p:nvSpPr>
        <p:spPr>
          <a:xfrm>
            <a:off x="1411372" y="8486355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INVERSIÓN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CBB5D3BC-3F05-410F-AC69-933507EDCB81}"/>
              </a:ext>
            </a:extLst>
          </p:cNvPr>
          <p:cNvSpPr txBox="1"/>
          <p:nvPr/>
        </p:nvSpPr>
        <p:spPr>
          <a:xfrm>
            <a:off x="1283769" y="3712304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PARTICIPACIONES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19" name="Google Shape;916;p66">
            <a:extLst>
              <a:ext uri="{FF2B5EF4-FFF2-40B4-BE49-F238E27FC236}">
                <a16:creationId xmlns:a16="http://schemas.microsoft.com/office/drawing/2014/main" id="{2EC50F89-5A0D-4DEB-9D2A-8917F7706233}"/>
              </a:ext>
            </a:extLst>
          </p:cNvPr>
          <p:cNvSpPr txBox="1">
            <a:spLocks/>
          </p:cNvSpPr>
          <p:nvPr/>
        </p:nvSpPr>
        <p:spPr>
          <a:xfrm>
            <a:off x="520458" y="566308"/>
            <a:ext cx="22577424" cy="1696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Gerencia Formación Continua</a:t>
            </a:r>
            <a:br>
              <a:rPr lang="es-MX" sz="66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</a:br>
            <a:r>
              <a:rPr lang="es-MX" sz="5400" b="0">
                <a:solidFill>
                  <a:srgbClr val="000000"/>
                </a:solidFill>
                <a:latin typeface="Josefin Sans Light" pitchFamily="2" charset="0"/>
                <a:sym typeface="Arial"/>
              </a:rPr>
              <a:t>Participaciones / Inversión</a:t>
            </a:r>
            <a:endParaRPr lang="es-MX" sz="6600">
              <a:solidFill>
                <a:srgbClr val="000000"/>
              </a:solidFill>
              <a:latin typeface="Josefin Sans SemiBold" pitchFamily="2" charset="0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ángulo 2">
            <a:extLst>
              <a:ext uri="{FF2B5EF4-FFF2-40B4-BE49-F238E27FC236}">
                <a16:creationId xmlns:a16="http://schemas.microsoft.com/office/drawing/2014/main" id="{C72E5AF6-0F18-4BCD-91FF-F901DD60210A}"/>
              </a:ext>
            </a:extLst>
          </p:cNvPr>
          <p:cNvSpPr/>
          <p:nvPr/>
        </p:nvSpPr>
        <p:spPr>
          <a:xfrm>
            <a:off x="2101470" y="1107341"/>
            <a:ext cx="9431769" cy="127476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SV"/>
          </a:p>
        </p:txBody>
      </p:sp>
      <p:pic>
        <p:nvPicPr>
          <p:cNvPr id="5" name="Imagen 4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2EC8FB1F-1CE0-45ED-B11E-C17571888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47214" y="674370"/>
            <a:ext cx="1506211" cy="1506211"/>
          </a:xfrm>
          <a:prstGeom prst="rect">
            <a:avLst/>
          </a:prstGeom>
        </p:spPr>
      </p:pic>
      <p:sp>
        <p:nvSpPr>
          <p:cNvPr id="19" name="Google Shape;916;p66">
            <a:extLst>
              <a:ext uri="{FF2B5EF4-FFF2-40B4-BE49-F238E27FC236}">
                <a16:creationId xmlns:a16="http://schemas.microsoft.com/office/drawing/2014/main" id="{2EC50F89-5A0D-4DEB-9D2A-8917F7706233}"/>
              </a:ext>
            </a:extLst>
          </p:cNvPr>
          <p:cNvSpPr txBox="1">
            <a:spLocks/>
          </p:cNvSpPr>
          <p:nvPr/>
        </p:nvSpPr>
        <p:spPr>
          <a:xfrm>
            <a:off x="520458" y="566308"/>
            <a:ext cx="22577424" cy="1696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Gerencia Formación Continua</a:t>
            </a:r>
            <a:br>
              <a:rPr lang="es-MX" sz="66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</a:br>
            <a:r>
              <a:rPr lang="es-MX" sz="4800" b="0">
                <a:solidFill>
                  <a:srgbClr val="000000"/>
                </a:solidFill>
                <a:latin typeface="Josefin Sans Light" pitchFamily="2" charset="0"/>
                <a:sym typeface="Arial"/>
              </a:rPr>
              <a:t>Participaciones / Inversión por Programas de Formación y sexo</a:t>
            </a:r>
            <a:endParaRPr lang="es-MX" sz="6600">
              <a:solidFill>
                <a:srgbClr val="000000"/>
              </a:solidFill>
              <a:latin typeface="Josefin Sans SemiBold" pitchFamily="2" charset="0"/>
            </a:endParaRPr>
          </a:p>
        </p:txBody>
      </p:sp>
      <p:graphicFrame>
        <p:nvGraphicFramePr>
          <p:cNvPr id="20" name="Chart 94">
            <a:extLst>
              <a:ext uri="{FF2B5EF4-FFF2-40B4-BE49-F238E27FC236}">
                <a16:creationId xmlns:a16="http://schemas.microsoft.com/office/drawing/2014/main" id="{7658E395-D01F-40DF-80F1-1F802CB5B6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6155093"/>
              </p:ext>
            </p:extLst>
          </p:nvPr>
        </p:nvGraphicFramePr>
        <p:xfrm>
          <a:off x="-626943" y="8384848"/>
          <a:ext cx="15791400" cy="43375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21" name="Chart 94">
            <a:extLst>
              <a:ext uri="{FF2B5EF4-FFF2-40B4-BE49-F238E27FC236}">
                <a16:creationId xmlns:a16="http://schemas.microsoft.com/office/drawing/2014/main" id="{CB9648D4-40DE-4A94-BE67-E14D36FDD7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58476860"/>
              </p:ext>
            </p:extLst>
          </p:nvPr>
        </p:nvGraphicFramePr>
        <p:xfrm>
          <a:off x="-349152" y="3247338"/>
          <a:ext cx="15791400" cy="403273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2" name="TextBox 79">
            <a:extLst>
              <a:ext uri="{FF2B5EF4-FFF2-40B4-BE49-F238E27FC236}">
                <a16:creationId xmlns:a16="http://schemas.microsoft.com/office/drawing/2014/main" id="{048F3977-AD73-4987-B388-05756BD71766}"/>
              </a:ext>
            </a:extLst>
          </p:cNvPr>
          <p:cNvSpPr txBox="1"/>
          <p:nvPr/>
        </p:nvSpPr>
        <p:spPr>
          <a:xfrm>
            <a:off x="16237609" y="2593490"/>
            <a:ext cx="5389624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PARTICIPACIONES POR SEXO</a:t>
            </a:r>
          </a:p>
        </p:txBody>
      </p:sp>
      <p:graphicFrame>
        <p:nvGraphicFramePr>
          <p:cNvPr id="23" name="Chart 90">
            <a:extLst>
              <a:ext uri="{FF2B5EF4-FFF2-40B4-BE49-F238E27FC236}">
                <a16:creationId xmlns:a16="http://schemas.microsoft.com/office/drawing/2014/main" id="{A3039560-A5EA-439A-9C2C-2B47F362AEF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4528466"/>
              </p:ext>
            </p:extLst>
          </p:nvPr>
        </p:nvGraphicFramePr>
        <p:xfrm>
          <a:off x="15797064" y="8555391"/>
          <a:ext cx="6270713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24" name="Chart 90">
            <a:extLst>
              <a:ext uri="{FF2B5EF4-FFF2-40B4-BE49-F238E27FC236}">
                <a16:creationId xmlns:a16="http://schemas.microsoft.com/office/drawing/2014/main" id="{41B17CCB-9454-43C1-AD65-E794BCA166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2400866"/>
              </p:ext>
            </p:extLst>
          </p:nvPr>
        </p:nvGraphicFramePr>
        <p:xfrm>
          <a:off x="15797064" y="3292866"/>
          <a:ext cx="6270713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25" name="TextBox 79">
            <a:extLst>
              <a:ext uri="{FF2B5EF4-FFF2-40B4-BE49-F238E27FC236}">
                <a16:creationId xmlns:a16="http://schemas.microsoft.com/office/drawing/2014/main" id="{0891BF1C-7490-4055-9716-2CF4C89DBAE1}"/>
              </a:ext>
            </a:extLst>
          </p:cNvPr>
          <p:cNvSpPr txBox="1"/>
          <p:nvPr/>
        </p:nvSpPr>
        <p:spPr>
          <a:xfrm>
            <a:off x="16237609" y="7707740"/>
            <a:ext cx="6980346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INVERSIÓN POR SEXO </a:t>
            </a:r>
            <a:r>
              <a:rPr lang="en-US" sz="2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(</a:t>
            </a:r>
            <a:r>
              <a:rPr lang="en-US" sz="2400" b="1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Millones</a:t>
            </a:r>
            <a:r>
              <a:rPr lang="en-US" sz="2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)</a:t>
            </a:r>
          </a:p>
        </p:txBody>
      </p:sp>
      <p:sp>
        <p:nvSpPr>
          <p:cNvPr id="26" name="CuadroTexto 25">
            <a:extLst>
              <a:ext uri="{FF2B5EF4-FFF2-40B4-BE49-F238E27FC236}">
                <a16:creationId xmlns:a16="http://schemas.microsoft.com/office/drawing/2014/main" id="{E3C7D5C7-7756-45F4-B5FE-0883F7F69735}"/>
              </a:ext>
            </a:extLst>
          </p:cNvPr>
          <p:cNvSpPr txBox="1"/>
          <p:nvPr/>
        </p:nvSpPr>
        <p:spPr>
          <a:xfrm>
            <a:off x="1032420" y="2593490"/>
            <a:ext cx="99604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PARTICIPACIONES POR PROGRAMA DE FORMACIÓN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27" name="CuadroTexto 26">
            <a:extLst>
              <a:ext uri="{FF2B5EF4-FFF2-40B4-BE49-F238E27FC236}">
                <a16:creationId xmlns:a16="http://schemas.microsoft.com/office/drawing/2014/main" id="{3DE6BB56-68BA-4D3A-AFD1-FF569BDAB382}"/>
              </a:ext>
            </a:extLst>
          </p:cNvPr>
          <p:cNvSpPr txBox="1"/>
          <p:nvPr/>
        </p:nvSpPr>
        <p:spPr>
          <a:xfrm>
            <a:off x="1032420" y="7707740"/>
            <a:ext cx="99604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INVERSIÓN POR PROGRAMA DE FORMACIÓN</a:t>
            </a:r>
            <a:endParaRPr lang="es-SV" sz="2800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85459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F37931D1-3B91-4CEB-AC04-2574D7E260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84009" y="1619779"/>
            <a:ext cx="3373188" cy="3373188"/>
          </a:xfrm>
          <a:prstGeom prst="rect">
            <a:avLst/>
          </a:prstGeom>
        </p:spPr>
      </p:pic>
      <p:sp>
        <p:nvSpPr>
          <p:cNvPr id="4" name="Google Shape;393;p40">
            <a:extLst>
              <a:ext uri="{FF2B5EF4-FFF2-40B4-BE49-F238E27FC236}">
                <a16:creationId xmlns:a16="http://schemas.microsoft.com/office/drawing/2014/main" id="{94E70F3E-5ED4-4960-AC12-8284B11C7175}"/>
              </a:ext>
            </a:extLst>
          </p:cNvPr>
          <p:cNvSpPr txBox="1">
            <a:spLocks/>
          </p:cNvSpPr>
          <p:nvPr/>
        </p:nvSpPr>
        <p:spPr>
          <a:xfrm>
            <a:off x="1850111" y="6095814"/>
            <a:ext cx="18424969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>
              <a:buNone/>
            </a:pPr>
            <a:r>
              <a:rPr lang="es-MX" sz="7465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de</a:t>
            </a:r>
          </a:p>
          <a:p>
            <a:pPr marL="0" indent="0">
              <a:buNone/>
            </a:pPr>
            <a:r>
              <a:rPr lang="es-MX" sz="9598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FORMACIÓN INICIAL</a:t>
            </a:r>
            <a:endParaRPr lang="es-MX" sz="3732"/>
          </a:p>
        </p:txBody>
      </p:sp>
      <p:sp>
        <p:nvSpPr>
          <p:cNvPr id="5" name="Google Shape;11693;p86">
            <a:extLst>
              <a:ext uri="{FF2B5EF4-FFF2-40B4-BE49-F238E27FC236}">
                <a16:creationId xmlns:a16="http://schemas.microsoft.com/office/drawing/2014/main" id="{D8243C2D-638F-4DCC-9F34-DC20D468086C}"/>
              </a:ext>
            </a:extLst>
          </p:cNvPr>
          <p:cNvSpPr/>
          <p:nvPr/>
        </p:nvSpPr>
        <p:spPr>
          <a:xfrm>
            <a:off x="20238287" y="6606082"/>
            <a:ext cx="2807933" cy="2787892"/>
          </a:xfrm>
          <a:custGeom>
            <a:avLst/>
            <a:gdLst/>
            <a:ahLst/>
            <a:cxnLst/>
            <a:rect l="l" t="t" r="r" b="b"/>
            <a:pathLst>
              <a:path w="11490" h="11408" extrusionOk="0">
                <a:moveTo>
                  <a:pt x="9311" y="394"/>
                </a:moveTo>
                <a:lnTo>
                  <a:pt x="11073" y="2144"/>
                </a:lnTo>
                <a:lnTo>
                  <a:pt x="10537" y="2680"/>
                </a:lnTo>
                <a:lnTo>
                  <a:pt x="10513" y="2668"/>
                </a:lnTo>
                <a:lnTo>
                  <a:pt x="8799" y="942"/>
                </a:lnTo>
                <a:lnTo>
                  <a:pt x="9311" y="394"/>
                </a:lnTo>
                <a:close/>
                <a:moveTo>
                  <a:pt x="2846" y="1299"/>
                </a:moveTo>
                <a:lnTo>
                  <a:pt x="3000" y="1465"/>
                </a:lnTo>
                <a:cubicBezTo>
                  <a:pt x="3228" y="1693"/>
                  <a:pt x="3531" y="1812"/>
                  <a:pt x="3838" y="1812"/>
                </a:cubicBezTo>
                <a:cubicBezTo>
                  <a:pt x="3852" y="1812"/>
                  <a:pt x="3867" y="1811"/>
                  <a:pt x="3881" y="1811"/>
                </a:cubicBezTo>
                <a:cubicBezTo>
                  <a:pt x="4524" y="1775"/>
                  <a:pt x="5334" y="1704"/>
                  <a:pt x="5763" y="1596"/>
                </a:cubicBezTo>
                <a:cubicBezTo>
                  <a:pt x="5775" y="1608"/>
                  <a:pt x="5798" y="1656"/>
                  <a:pt x="5834" y="1692"/>
                </a:cubicBezTo>
                <a:cubicBezTo>
                  <a:pt x="5858" y="1835"/>
                  <a:pt x="5798" y="1989"/>
                  <a:pt x="5667" y="2073"/>
                </a:cubicBezTo>
                <a:lnTo>
                  <a:pt x="4715" y="2466"/>
                </a:lnTo>
                <a:cubicBezTo>
                  <a:pt x="4655" y="2477"/>
                  <a:pt x="4632" y="2537"/>
                  <a:pt x="4608" y="2585"/>
                </a:cubicBezTo>
                <a:cubicBezTo>
                  <a:pt x="4596" y="2644"/>
                  <a:pt x="4608" y="2704"/>
                  <a:pt x="4655" y="2728"/>
                </a:cubicBezTo>
                <a:lnTo>
                  <a:pt x="5513" y="3597"/>
                </a:lnTo>
                <a:lnTo>
                  <a:pt x="5227" y="3894"/>
                </a:lnTo>
                <a:lnTo>
                  <a:pt x="4929" y="3597"/>
                </a:lnTo>
                <a:cubicBezTo>
                  <a:pt x="4899" y="3567"/>
                  <a:pt x="4852" y="3552"/>
                  <a:pt x="4806" y="3552"/>
                </a:cubicBezTo>
                <a:cubicBezTo>
                  <a:pt x="4760" y="3552"/>
                  <a:pt x="4715" y="3567"/>
                  <a:pt x="4691" y="3597"/>
                </a:cubicBezTo>
                <a:cubicBezTo>
                  <a:pt x="4632" y="3656"/>
                  <a:pt x="4632" y="3775"/>
                  <a:pt x="4691" y="3835"/>
                </a:cubicBezTo>
                <a:lnTo>
                  <a:pt x="4989" y="4132"/>
                </a:lnTo>
                <a:lnTo>
                  <a:pt x="4691" y="4430"/>
                </a:lnTo>
                <a:lnTo>
                  <a:pt x="4191" y="3930"/>
                </a:lnTo>
                <a:cubicBezTo>
                  <a:pt x="4161" y="3900"/>
                  <a:pt x="4117" y="3885"/>
                  <a:pt x="4072" y="3885"/>
                </a:cubicBezTo>
                <a:cubicBezTo>
                  <a:pt x="4027" y="3885"/>
                  <a:pt x="3983" y="3900"/>
                  <a:pt x="3953" y="3930"/>
                </a:cubicBezTo>
                <a:cubicBezTo>
                  <a:pt x="3893" y="3990"/>
                  <a:pt x="3893" y="4109"/>
                  <a:pt x="3953" y="4168"/>
                </a:cubicBezTo>
                <a:lnTo>
                  <a:pt x="4441" y="4668"/>
                </a:lnTo>
                <a:lnTo>
                  <a:pt x="4143" y="4966"/>
                </a:lnTo>
                <a:lnTo>
                  <a:pt x="3846" y="4668"/>
                </a:lnTo>
                <a:cubicBezTo>
                  <a:pt x="3822" y="4638"/>
                  <a:pt x="3777" y="4624"/>
                  <a:pt x="3731" y="4624"/>
                </a:cubicBezTo>
                <a:cubicBezTo>
                  <a:pt x="3685" y="4624"/>
                  <a:pt x="3637" y="4638"/>
                  <a:pt x="3608" y="4668"/>
                </a:cubicBezTo>
                <a:cubicBezTo>
                  <a:pt x="3548" y="4728"/>
                  <a:pt x="3548" y="4847"/>
                  <a:pt x="3608" y="4906"/>
                </a:cubicBezTo>
                <a:lnTo>
                  <a:pt x="3905" y="5204"/>
                </a:lnTo>
                <a:lnTo>
                  <a:pt x="3608" y="5502"/>
                </a:lnTo>
                <a:lnTo>
                  <a:pt x="1976" y="3859"/>
                </a:lnTo>
                <a:cubicBezTo>
                  <a:pt x="1929" y="3811"/>
                  <a:pt x="1881" y="3751"/>
                  <a:pt x="1857" y="3680"/>
                </a:cubicBezTo>
                <a:cubicBezTo>
                  <a:pt x="1822" y="3620"/>
                  <a:pt x="1810" y="3549"/>
                  <a:pt x="1810" y="3478"/>
                </a:cubicBezTo>
                <a:cubicBezTo>
                  <a:pt x="1798" y="3335"/>
                  <a:pt x="1750" y="3216"/>
                  <a:pt x="1667" y="3132"/>
                </a:cubicBezTo>
                <a:lnTo>
                  <a:pt x="1334" y="2799"/>
                </a:lnTo>
                <a:lnTo>
                  <a:pt x="2846" y="1299"/>
                </a:lnTo>
                <a:close/>
                <a:moveTo>
                  <a:pt x="7882" y="5954"/>
                </a:moveTo>
                <a:lnTo>
                  <a:pt x="9525" y="7597"/>
                </a:lnTo>
                <a:cubicBezTo>
                  <a:pt x="9620" y="7704"/>
                  <a:pt x="9680" y="7835"/>
                  <a:pt x="9680" y="7966"/>
                </a:cubicBezTo>
                <a:cubicBezTo>
                  <a:pt x="9680" y="8026"/>
                  <a:pt x="9704" y="8085"/>
                  <a:pt x="9727" y="8145"/>
                </a:cubicBezTo>
                <a:cubicBezTo>
                  <a:pt x="9763" y="8204"/>
                  <a:pt x="9787" y="8252"/>
                  <a:pt x="9835" y="8300"/>
                </a:cubicBezTo>
                <a:lnTo>
                  <a:pt x="10156" y="8621"/>
                </a:lnTo>
                <a:lnTo>
                  <a:pt x="8680" y="10145"/>
                </a:lnTo>
                <a:lnTo>
                  <a:pt x="8513" y="9978"/>
                </a:lnTo>
                <a:cubicBezTo>
                  <a:pt x="8286" y="9751"/>
                  <a:pt x="7993" y="9632"/>
                  <a:pt x="7677" y="9632"/>
                </a:cubicBezTo>
                <a:cubicBezTo>
                  <a:pt x="7662" y="9632"/>
                  <a:pt x="7647" y="9633"/>
                  <a:pt x="7632" y="9633"/>
                </a:cubicBezTo>
                <a:cubicBezTo>
                  <a:pt x="6989" y="9669"/>
                  <a:pt x="6179" y="9740"/>
                  <a:pt x="5763" y="9847"/>
                </a:cubicBezTo>
                <a:cubicBezTo>
                  <a:pt x="5739" y="9824"/>
                  <a:pt x="5715" y="9788"/>
                  <a:pt x="5679" y="9752"/>
                </a:cubicBezTo>
                <a:cubicBezTo>
                  <a:pt x="5656" y="9609"/>
                  <a:pt x="5715" y="9455"/>
                  <a:pt x="5846" y="9371"/>
                </a:cubicBezTo>
                <a:lnTo>
                  <a:pt x="6799" y="8978"/>
                </a:lnTo>
                <a:cubicBezTo>
                  <a:pt x="6858" y="8966"/>
                  <a:pt x="6894" y="8907"/>
                  <a:pt x="6906" y="8859"/>
                </a:cubicBezTo>
                <a:cubicBezTo>
                  <a:pt x="6918" y="8800"/>
                  <a:pt x="6906" y="8740"/>
                  <a:pt x="6858" y="8716"/>
                </a:cubicBezTo>
                <a:lnTo>
                  <a:pt x="6001" y="7847"/>
                </a:lnTo>
                <a:lnTo>
                  <a:pt x="6298" y="7550"/>
                </a:lnTo>
                <a:lnTo>
                  <a:pt x="6596" y="7847"/>
                </a:lnTo>
                <a:cubicBezTo>
                  <a:pt x="6620" y="7883"/>
                  <a:pt x="6668" y="7895"/>
                  <a:pt x="6715" y="7895"/>
                </a:cubicBezTo>
                <a:cubicBezTo>
                  <a:pt x="6751" y="7895"/>
                  <a:pt x="6799" y="7883"/>
                  <a:pt x="6834" y="7847"/>
                </a:cubicBezTo>
                <a:cubicBezTo>
                  <a:pt x="6894" y="7788"/>
                  <a:pt x="6894" y="7669"/>
                  <a:pt x="6834" y="7609"/>
                </a:cubicBezTo>
                <a:lnTo>
                  <a:pt x="6537" y="7311"/>
                </a:lnTo>
                <a:lnTo>
                  <a:pt x="6834" y="7014"/>
                </a:lnTo>
                <a:lnTo>
                  <a:pt x="7322" y="7502"/>
                </a:lnTo>
                <a:cubicBezTo>
                  <a:pt x="7346" y="7538"/>
                  <a:pt x="7394" y="7550"/>
                  <a:pt x="7441" y="7550"/>
                </a:cubicBezTo>
                <a:cubicBezTo>
                  <a:pt x="7477" y="7550"/>
                  <a:pt x="7525" y="7538"/>
                  <a:pt x="7561" y="7502"/>
                </a:cubicBezTo>
                <a:cubicBezTo>
                  <a:pt x="7620" y="7442"/>
                  <a:pt x="7620" y="7323"/>
                  <a:pt x="7561" y="7264"/>
                </a:cubicBezTo>
                <a:lnTo>
                  <a:pt x="7072" y="6776"/>
                </a:lnTo>
                <a:lnTo>
                  <a:pt x="7263" y="6585"/>
                </a:lnTo>
                <a:lnTo>
                  <a:pt x="7346" y="6490"/>
                </a:lnTo>
                <a:lnTo>
                  <a:pt x="7644" y="6788"/>
                </a:lnTo>
                <a:cubicBezTo>
                  <a:pt x="7680" y="6823"/>
                  <a:pt x="7715" y="6835"/>
                  <a:pt x="7763" y="6835"/>
                </a:cubicBezTo>
                <a:cubicBezTo>
                  <a:pt x="7811" y="6835"/>
                  <a:pt x="7858" y="6823"/>
                  <a:pt x="7882" y="6788"/>
                </a:cubicBezTo>
                <a:cubicBezTo>
                  <a:pt x="7942" y="6728"/>
                  <a:pt x="7942" y="6609"/>
                  <a:pt x="7882" y="6549"/>
                </a:cubicBezTo>
                <a:lnTo>
                  <a:pt x="7584" y="6252"/>
                </a:lnTo>
                <a:lnTo>
                  <a:pt x="7882" y="5954"/>
                </a:lnTo>
                <a:close/>
                <a:moveTo>
                  <a:pt x="964" y="8752"/>
                </a:moveTo>
                <a:lnTo>
                  <a:pt x="976" y="8776"/>
                </a:lnTo>
                <a:lnTo>
                  <a:pt x="2703" y="10502"/>
                </a:lnTo>
                <a:lnTo>
                  <a:pt x="2191" y="11050"/>
                </a:lnTo>
                <a:lnTo>
                  <a:pt x="429" y="9288"/>
                </a:lnTo>
                <a:lnTo>
                  <a:pt x="964" y="8752"/>
                </a:lnTo>
                <a:close/>
                <a:moveTo>
                  <a:pt x="10537" y="8752"/>
                </a:moveTo>
                <a:lnTo>
                  <a:pt x="11073" y="9288"/>
                </a:lnTo>
                <a:lnTo>
                  <a:pt x="9311" y="11050"/>
                </a:lnTo>
                <a:lnTo>
                  <a:pt x="8775" y="10514"/>
                </a:lnTo>
                <a:lnTo>
                  <a:pt x="8799" y="10490"/>
                </a:lnTo>
                <a:lnTo>
                  <a:pt x="10525" y="8764"/>
                </a:lnTo>
                <a:lnTo>
                  <a:pt x="10537" y="8752"/>
                </a:lnTo>
                <a:close/>
                <a:moveTo>
                  <a:pt x="2203" y="1"/>
                </a:moveTo>
                <a:cubicBezTo>
                  <a:pt x="2155" y="1"/>
                  <a:pt x="2107" y="13"/>
                  <a:pt x="2084" y="49"/>
                </a:cubicBezTo>
                <a:lnTo>
                  <a:pt x="1429" y="703"/>
                </a:lnTo>
                <a:cubicBezTo>
                  <a:pt x="1369" y="763"/>
                  <a:pt x="1369" y="882"/>
                  <a:pt x="1429" y="942"/>
                </a:cubicBezTo>
                <a:cubicBezTo>
                  <a:pt x="1459" y="971"/>
                  <a:pt x="1503" y="986"/>
                  <a:pt x="1548" y="986"/>
                </a:cubicBezTo>
                <a:cubicBezTo>
                  <a:pt x="1592" y="986"/>
                  <a:pt x="1637" y="971"/>
                  <a:pt x="1667" y="942"/>
                </a:cubicBezTo>
                <a:lnTo>
                  <a:pt x="2203" y="406"/>
                </a:lnTo>
                <a:lnTo>
                  <a:pt x="2738" y="942"/>
                </a:lnTo>
                <a:lnTo>
                  <a:pt x="2727" y="953"/>
                </a:lnTo>
                <a:lnTo>
                  <a:pt x="964" y="2668"/>
                </a:lnTo>
                <a:lnTo>
                  <a:pt x="953" y="2680"/>
                </a:lnTo>
                <a:lnTo>
                  <a:pt x="417" y="2144"/>
                </a:lnTo>
                <a:lnTo>
                  <a:pt x="1155" y="1406"/>
                </a:lnTo>
                <a:cubicBezTo>
                  <a:pt x="1214" y="1346"/>
                  <a:pt x="1214" y="1227"/>
                  <a:pt x="1155" y="1168"/>
                </a:cubicBezTo>
                <a:cubicBezTo>
                  <a:pt x="1125" y="1138"/>
                  <a:pt x="1081" y="1123"/>
                  <a:pt x="1036" y="1123"/>
                </a:cubicBezTo>
                <a:cubicBezTo>
                  <a:pt x="991" y="1123"/>
                  <a:pt x="947" y="1138"/>
                  <a:pt x="917" y="1168"/>
                </a:cubicBezTo>
                <a:lnTo>
                  <a:pt x="60" y="2025"/>
                </a:lnTo>
                <a:cubicBezTo>
                  <a:pt x="24" y="2061"/>
                  <a:pt x="12" y="2096"/>
                  <a:pt x="12" y="2144"/>
                </a:cubicBezTo>
                <a:cubicBezTo>
                  <a:pt x="12" y="2192"/>
                  <a:pt x="24" y="2239"/>
                  <a:pt x="60" y="2263"/>
                </a:cubicBezTo>
                <a:lnTo>
                  <a:pt x="833" y="3037"/>
                </a:lnTo>
                <a:cubicBezTo>
                  <a:pt x="857" y="3073"/>
                  <a:pt x="905" y="3085"/>
                  <a:pt x="953" y="3085"/>
                </a:cubicBezTo>
                <a:cubicBezTo>
                  <a:pt x="1000" y="3085"/>
                  <a:pt x="1036" y="3073"/>
                  <a:pt x="1072" y="3037"/>
                </a:cubicBezTo>
                <a:lnTo>
                  <a:pt x="1084" y="3025"/>
                </a:lnTo>
                <a:lnTo>
                  <a:pt x="1417" y="3347"/>
                </a:lnTo>
                <a:cubicBezTo>
                  <a:pt x="1441" y="3382"/>
                  <a:pt x="1476" y="3430"/>
                  <a:pt x="1476" y="3466"/>
                </a:cubicBezTo>
                <a:cubicBezTo>
                  <a:pt x="1488" y="3573"/>
                  <a:pt x="1500" y="3692"/>
                  <a:pt x="1548" y="3787"/>
                </a:cubicBezTo>
                <a:cubicBezTo>
                  <a:pt x="1595" y="3882"/>
                  <a:pt x="1655" y="3978"/>
                  <a:pt x="1738" y="4049"/>
                </a:cubicBezTo>
                <a:lnTo>
                  <a:pt x="3381" y="5692"/>
                </a:lnTo>
                <a:lnTo>
                  <a:pt x="2691" y="6371"/>
                </a:lnTo>
                <a:lnTo>
                  <a:pt x="2393" y="5645"/>
                </a:lnTo>
                <a:cubicBezTo>
                  <a:pt x="2393" y="5645"/>
                  <a:pt x="2393" y="5633"/>
                  <a:pt x="2381" y="5633"/>
                </a:cubicBezTo>
                <a:cubicBezTo>
                  <a:pt x="2248" y="5404"/>
                  <a:pt x="2016" y="5274"/>
                  <a:pt x="1775" y="5274"/>
                </a:cubicBezTo>
                <a:cubicBezTo>
                  <a:pt x="1715" y="5274"/>
                  <a:pt x="1655" y="5283"/>
                  <a:pt x="1595" y="5299"/>
                </a:cubicBezTo>
                <a:cubicBezTo>
                  <a:pt x="1572" y="5299"/>
                  <a:pt x="1560" y="5311"/>
                  <a:pt x="1548" y="5311"/>
                </a:cubicBezTo>
                <a:cubicBezTo>
                  <a:pt x="1393" y="5406"/>
                  <a:pt x="1214" y="5573"/>
                  <a:pt x="1274" y="5728"/>
                </a:cubicBezTo>
                <a:cubicBezTo>
                  <a:pt x="1369" y="6014"/>
                  <a:pt x="1441" y="6668"/>
                  <a:pt x="1488" y="7573"/>
                </a:cubicBezTo>
                <a:cubicBezTo>
                  <a:pt x="1500" y="7811"/>
                  <a:pt x="1417" y="8038"/>
                  <a:pt x="1250" y="8204"/>
                </a:cubicBezTo>
                <a:lnTo>
                  <a:pt x="1084" y="8371"/>
                </a:lnTo>
                <a:lnTo>
                  <a:pt x="1072" y="8347"/>
                </a:lnTo>
                <a:cubicBezTo>
                  <a:pt x="1042" y="8317"/>
                  <a:pt x="997" y="8303"/>
                  <a:pt x="953" y="8303"/>
                </a:cubicBezTo>
                <a:cubicBezTo>
                  <a:pt x="908" y="8303"/>
                  <a:pt x="863" y="8317"/>
                  <a:pt x="833" y="8347"/>
                </a:cubicBezTo>
                <a:lnTo>
                  <a:pt x="60" y="9121"/>
                </a:lnTo>
                <a:cubicBezTo>
                  <a:pt x="0" y="9181"/>
                  <a:pt x="0" y="9300"/>
                  <a:pt x="60" y="9359"/>
                </a:cubicBezTo>
                <a:lnTo>
                  <a:pt x="2048" y="11360"/>
                </a:lnTo>
                <a:cubicBezTo>
                  <a:pt x="2084" y="11383"/>
                  <a:pt x="2119" y="11407"/>
                  <a:pt x="2167" y="11407"/>
                </a:cubicBezTo>
                <a:cubicBezTo>
                  <a:pt x="2215" y="11407"/>
                  <a:pt x="2262" y="11383"/>
                  <a:pt x="2286" y="11360"/>
                </a:cubicBezTo>
                <a:lnTo>
                  <a:pt x="3060" y="10586"/>
                </a:lnTo>
                <a:cubicBezTo>
                  <a:pt x="3119" y="10526"/>
                  <a:pt x="3119" y="10407"/>
                  <a:pt x="3060" y="10348"/>
                </a:cubicBezTo>
                <a:lnTo>
                  <a:pt x="3048" y="10336"/>
                </a:lnTo>
                <a:lnTo>
                  <a:pt x="3370" y="10002"/>
                </a:lnTo>
                <a:cubicBezTo>
                  <a:pt x="3405" y="9978"/>
                  <a:pt x="3453" y="9943"/>
                  <a:pt x="3489" y="9943"/>
                </a:cubicBezTo>
                <a:cubicBezTo>
                  <a:pt x="3572" y="9943"/>
                  <a:pt x="3631" y="9931"/>
                  <a:pt x="3691" y="9919"/>
                </a:cubicBezTo>
                <a:cubicBezTo>
                  <a:pt x="3751" y="9895"/>
                  <a:pt x="3822" y="9871"/>
                  <a:pt x="3881" y="9836"/>
                </a:cubicBezTo>
                <a:cubicBezTo>
                  <a:pt x="3953" y="9800"/>
                  <a:pt x="3989" y="9693"/>
                  <a:pt x="3941" y="9621"/>
                </a:cubicBezTo>
                <a:cubicBezTo>
                  <a:pt x="3910" y="9566"/>
                  <a:pt x="3853" y="9537"/>
                  <a:pt x="3797" y="9537"/>
                </a:cubicBezTo>
                <a:cubicBezTo>
                  <a:pt x="3768" y="9537"/>
                  <a:pt x="3739" y="9545"/>
                  <a:pt x="3715" y="9562"/>
                </a:cubicBezTo>
                <a:cubicBezTo>
                  <a:pt x="3667" y="9574"/>
                  <a:pt x="3643" y="9597"/>
                  <a:pt x="3596" y="9597"/>
                </a:cubicBezTo>
                <a:cubicBezTo>
                  <a:pt x="3548" y="9621"/>
                  <a:pt x="3512" y="9621"/>
                  <a:pt x="3465" y="9633"/>
                </a:cubicBezTo>
                <a:cubicBezTo>
                  <a:pt x="3334" y="9645"/>
                  <a:pt x="3215" y="9693"/>
                  <a:pt x="3119" y="9776"/>
                </a:cubicBezTo>
                <a:lnTo>
                  <a:pt x="2798" y="10109"/>
                </a:lnTo>
                <a:lnTo>
                  <a:pt x="1286" y="8609"/>
                </a:lnTo>
                <a:lnTo>
                  <a:pt x="1453" y="8443"/>
                </a:lnTo>
                <a:cubicBezTo>
                  <a:pt x="1691" y="8204"/>
                  <a:pt x="1810" y="7895"/>
                  <a:pt x="1798" y="7561"/>
                </a:cubicBezTo>
                <a:cubicBezTo>
                  <a:pt x="1762" y="6919"/>
                  <a:pt x="1691" y="6109"/>
                  <a:pt x="1584" y="5692"/>
                </a:cubicBezTo>
                <a:cubicBezTo>
                  <a:pt x="1607" y="5668"/>
                  <a:pt x="1643" y="5645"/>
                  <a:pt x="1679" y="5609"/>
                </a:cubicBezTo>
                <a:cubicBezTo>
                  <a:pt x="1699" y="5605"/>
                  <a:pt x="1720" y="5604"/>
                  <a:pt x="1741" y="5604"/>
                </a:cubicBezTo>
                <a:cubicBezTo>
                  <a:pt x="1865" y="5604"/>
                  <a:pt x="1989" y="5663"/>
                  <a:pt x="2060" y="5776"/>
                </a:cubicBezTo>
                <a:lnTo>
                  <a:pt x="2453" y="6728"/>
                </a:lnTo>
                <a:cubicBezTo>
                  <a:pt x="2465" y="6788"/>
                  <a:pt x="2524" y="6823"/>
                  <a:pt x="2572" y="6835"/>
                </a:cubicBezTo>
                <a:cubicBezTo>
                  <a:pt x="2586" y="6838"/>
                  <a:pt x="2600" y="6839"/>
                  <a:pt x="2613" y="6839"/>
                </a:cubicBezTo>
                <a:cubicBezTo>
                  <a:pt x="2657" y="6839"/>
                  <a:pt x="2696" y="6824"/>
                  <a:pt x="2715" y="6788"/>
                </a:cubicBezTo>
                <a:lnTo>
                  <a:pt x="4441" y="5061"/>
                </a:lnTo>
                <a:lnTo>
                  <a:pt x="5298" y="4216"/>
                </a:lnTo>
                <a:lnTo>
                  <a:pt x="5382" y="4121"/>
                </a:lnTo>
                <a:cubicBezTo>
                  <a:pt x="5417" y="4085"/>
                  <a:pt x="5465" y="4067"/>
                  <a:pt x="5514" y="4067"/>
                </a:cubicBezTo>
                <a:cubicBezTo>
                  <a:pt x="5563" y="4067"/>
                  <a:pt x="5614" y="4085"/>
                  <a:pt x="5656" y="4121"/>
                </a:cubicBezTo>
                <a:lnTo>
                  <a:pt x="5679" y="4156"/>
                </a:lnTo>
                <a:cubicBezTo>
                  <a:pt x="5715" y="4180"/>
                  <a:pt x="5739" y="4240"/>
                  <a:pt x="5739" y="4287"/>
                </a:cubicBezTo>
                <a:cubicBezTo>
                  <a:pt x="5739" y="4335"/>
                  <a:pt x="5727" y="4382"/>
                  <a:pt x="5679" y="4418"/>
                </a:cubicBezTo>
                <a:lnTo>
                  <a:pt x="5060" y="5049"/>
                </a:lnTo>
                <a:lnTo>
                  <a:pt x="4739" y="5359"/>
                </a:lnTo>
                <a:lnTo>
                  <a:pt x="3584" y="6526"/>
                </a:lnTo>
                <a:cubicBezTo>
                  <a:pt x="3524" y="6585"/>
                  <a:pt x="3524" y="6704"/>
                  <a:pt x="3584" y="6764"/>
                </a:cubicBezTo>
                <a:cubicBezTo>
                  <a:pt x="3608" y="6788"/>
                  <a:pt x="3655" y="6799"/>
                  <a:pt x="3703" y="6799"/>
                </a:cubicBezTo>
                <a:cubicBezTo>
                  <a:pt x="3751" y="6799"/>
                  <a:pt x="3786" y="6788"/>
                  <a:pt x="3822" y="6764"/>
                </a:cubicBezTo>
                <a:lnTo>
                  <a:pt x="5834" y="4752"/>
                </a:lnTo>
                <a:cubicBezTo>
                  <a:pt x="5846" y="4740"/>
                  <a:pt x="5870" y="4716"/>
                  <a:pt x="5894" y="4704"/>
                </a:cubicBezTo>
                <a:cubicBezTo>
                  <a:pt x="5912" y="4696"/>
                  <a:pt x="5934" y="4692"/>
                  <a:pt x="5955" y="4692"/>
                </a:cubicBezTo>
                <a:cubicBezTo>
                  <a:pt x="6002" y="4692"/>
                  <a:pt x="6052" y="4711"/>
                  <a:pt x="6084" y="4752"/>
                </a:cubicBezTo>
                <a:lnTo>
                  <a:pt x="6132" y="4799"/>
                </a:lnTo>
                <a:cubicBezTo>
                  <a:pt x="6203" y="4871"/>
                  <a:pt x="6203" y="4978"/>
                  <a:pt x="6132" y="5049"/>
                </a:cubicBezTo>
                <a:lnTo>
                  <a:pt x="5132" y="6049"/>
                </a:lnTo>
                <a:lnTo>
                  <a:pt x="5072" y="6109"/>
                </a:lnTo>
                <a:lnTo>
                  <a:pt x="3941" y="7240"/>
                </a:lnTo>
                <a:cubicBezTo>
                  <a:pt x="3881" y="7300"/>
                  <a:pt x="3881" y="7419"/>
                  <a:pt x="3941" y="7478"/>
                </a:cubicBezTo>
                <a:cubicBezTo>
                  <a:pt x="3965" y="7502"/>
                  <a:pt x="4012" y="7514"/>
                  <a:pt x="4060" y="7514"/>
                </a:cubicBezTo>
                <a:cubicBezTo>
                  <a:pt x="4108" y="7514"/>
                  <a:pt x="4143" y="7502"/>
                  <a:pt x="4179" y="7478"/>
                </a:cubicBezTo>
                <a:lnTo>
                  <a:pt x="5310" y="6347"/>
                </a:lnTo>
                <a:lnTo>
                  <a:pt x="6310" y="5347"/>
                </a:lnTo>
                <a:cubicBezTo>
                  <a:pt x="6334" y="5311"/>
                  <a:pt x="6382" y="5299"/>
                  <a:pt x="6429" y="5299"/>
                </a:cubicBezTo>
                <a:cubicBezTo>
                  <a:pt x="6465" y="5299"/>
                  <a:pt x="6513" y="5311"/>
                  <a:pt x="6548" y="5347"/>
                </a:cubicBezTo>
                <a:lnTo>
                  <a:pt x="6584" y="5395"/>
                </a:lnTo>
                <a:cubicBezTo>
                  <a:pt x="6620" y="5418"/>
                  <a:pt x="6632" y="5466"/>
                  <a:pt x="6632" y="5514"/>
                </a:cubicBezTo>
                <a:cubicBezTo>
                  <a:pt x="6632" y="5549"/>
                  <a:pt x="6620" y="5597"/>
                  <a:pt x="6584" y="5633"/>
                </a:cubicBezTo>
                <a:lnTo>
                  <a:pt x="5596" y="6621"/>
                </a:lnTo>
                <a:lnTo>
                  <a:pt x="4655" y="7561"/>
                </a:lnTo>
                <a:cubicBezTo>
                  <a:pt x="4596" y="7621"/>
                  <a:pt x="4596" y="7740"/>
                  <a:pt x="4655" y="7800"/>
                </a:cubicBezTo>
                <a:cubicBezTo>
                  <a:pt x="4679" y="7835"/>
                  <a:pt x="4727" y="7847"/>
                  <a:pt x="4774" y="7847"/>
                </a:cubicBezTo>
                <a:cubicBezTo>
                  <a:pt x="4822" y="7847"/>
                  <a:pt x="4858" y="7835"/>
                  <a:pt x="4894" y="7800"/>
                </a:cubicBezTo>
                <a:lnTo>
                  <a:pt x="6691" y="6002"/>
                </a:lnTo>
                <a:cubicBezTo>
                  <a:pt x="6728" y="5965"/>
                  <a:pt x="6764" y="5950"/>
                  <a:pt x="6806" y="5950"/>
                </a:cubicBezTo>
                <a:cubicBezTo>
                  <a:pt x="6819" y="5950"/>
                  <a:pt x="6832" y="5951"/>
                  <a:pt x="6846" y="5954"/>
                </a:cubicBezTo>
                <a:cubicBezTo>
                  <a:pt x="6870" y="5954"/>
                  <a:pt x="6906" y="5966"/>
                  <a:pt x="6918" y="6002"/>
                </a:cubicBezTo>
                <a:lnTo>
                  <a:pt x="6977" y="6061"/>
                </a:lnTo>
                <a:cubicBezTo>
                  <a:pt x="7037" y="6121"/>
                  <a:pt x="7037" y="6228"/>
                  <a:pt x="6977" y="6287"/>
                </a:cubicBezTo>
                <a:lnTo>
                  <a:pt x="5608" y="7657"/>
                </a:lnTo>
                <a:lnTo>
                  <a:pt x="4179" y="9085"/>
                </a:lnTo>
                <a:cubicBezTo>
                  <a:pt x="4120" y="9145"/>
                  <a:pt x="4120" y="9264"/>
                  <a:pt x="4179" y="9324"/>
                </a:cubicBezTo>
                <a:cubicBezTo>
                  <a:pt x="4203" y="9347"/>
                  <a:pt x="4251" y="9359"/>
                  <a:pt x="4298" y="9359"/>
                </a:cubicBezTo>
                <a:cubicBezTo>
                  <a:pt x="4346" y="9359"/>
                  <a:pt x="4382" y="9347"/>
                  <a:pt x="4417" y="9324"/>
                </a:cubicBezTo>
                <a:lnTo>
                  <a:pt x="5727" y="8014"/>
                </a:lnTo>
                <a:lnTo>
                  <a:pt x="6406" y="8693"/>
                </a:lnTo>
                <a:lnTo>
                  <a:pt x="5679" y="8990"/>
                </a:lnTo>
                <a:cubicBezTo>
                  <a:pt x="5679" y="8990"/>
                  <a:pt x="5667" y="8990"/>
                  <a:pt x="5667" y="9002"/>
                </a:cubicBezTo>
                <a:cubicBezTo>
                  <a:pt x="5382" y="9169"/>
                  <a:pt x="5251" y="9502"/>
                  <a:pt x="5334" y="9800"/>
                </a:cubicBezTo>
                <a:cubicBezTo>
                  <a:pt x="5334" y="9812"/>
                  <a:pt x="5358" y="9824"/>
                  <a:pt x="5358" y="9836"/>
                </a:cubicBezTo>
                <a:cubicBezTo>
                  <a:pt x="5430" y="9969"/>
                  <a:pt x="5564" y="10121"/>
                  <a:pt x="5707" y="10121"/>
                </a:cubicBezTo>
                <a:cubicBezTo>
                  <a:pt x="5730" y="10121"/>
                  <a:pt x="5752" y="10117"/>
                  <a:pt x="5775" y="10109"/>
                </a:cubicBezTo>
                <a:cubicBezTo>
                  <a:pt x="6048" y="10014"/>
                  <a:pt x="6703" y="9943"/>
                  <a:pt x="7620" y="9895"/>
                </a:cubicBezTo>
                <a:cubicBezTo>
                  <a:pt x="7633" y="9894"/>
                  <a:pt x="7647" y="9894"/>
                  <a:pt x="7660" y="9894"/>
                </a:cubicBezTo>
                <a:cubicBezTo>
                  <a:pt x="7882" y="9894"/>
                  <a:pt x="8082" y="9987"/>
                  <a:pt x="8239" y="10133"/>
                </a:cubicBezTo>
                <a:lnTo>
                  <a:pt x="8406" y="10300"/>
                </a:lnTo>
                <a:lnTo>
                  <a:pt x="8394" y="10312"/>
                </a:lnTo>
                <a:cubicBezTo>
                  <a:pt x="8334" y="10371"/>
                  <a:pt x="8334" y="10490"/>
                  <a:pt x="8394" y="10550"/>
                </a:cubicBezTo>
                <a:lnTo>
                  <a:pt x="9168" y="11324"/>
                </a:lnTo>
                <a:cubicBezTo>
                  <a:pt x="9192" y="11360"/>
                  <a:pt x="9239" y="11371"/>
                  <a:pt x="9287" y="11371"/>
                </a:cubicBezTo>
                <a:cubicBezTo>
                  <a:pt x="9323" y="11371"/>
                  <a:pt x="9370" y="11360"/>
                  <a:pt x="9406" y="11324"/>
                </a:cubicBezTo>
                <a:lnTo>
                  <a:pt x="11394" y="9335"/>
                </a:lnTo>
                <a:cubicBezTo>
                  <a:pt x="11454" y="9276"/>
                  <a:pt x="11454" y="9157"/>
                  <a:pt x="11394" y="9097"/>
                </a:cubicBezTo>
                <a:lnTo>
                  <a:pt x="10656" y="8395"/>
                </a:lnTo>
                <a:cubicBezTo>
                  <a:pt x="10620" y="8371"/>
                  <a:pt x="10585" y="8359"/>
                  <a:pt x="10537" y="8359"/>
                </a:cubicBezTo>
                <a:cubicBezTo>
                  <a:pt x="10489" y="8359"/>
                  <a:pt x="10442" y="8371"/>
                  <a:pt x="10418" y="8395"/>
                </a:cubicBezTo>
                <a:lnTo>
                  <a:pt x="10406" y="8419"/>
                </a:lnTo>
                <a:lnTo>
                  <a:pt x="10073" y="8085"/>
                </a:lnTo>
                <a:cubicBezTo>
                  <a:pt x="10061" y="8073"/>
                  <a:pt x="10049" y="8050"/>
                  <a:pt x="10025" y="8026"/>
                </a:cubicBezTo>
                <a:cubicBezTo>
                  <a:pt x="10013" y="8014"/>
                  <a:pt x="10013" y="7978"/>
                  <a:pt x="10013" y="7954"/>
                </a:cubicBezTo>
                <a:cubicBezTo>
                  <a:pt x="10001" y="7728"/>
                  <a:pt x="9906" y="7526"/>
                  <a:pt x="9751" y="7359"/>
                </a:cubicBezTo>
                <a:lnTo>
                  <a:pt x="8108" y="5716"/>
                </a:lnTo>
                <a:lnTo>
                  <a:pt x="8799" y="5037"/>
                </a:lnTo>
                <a:lnTo>
                  <a:pt x="9096" y="5764"/>
                </a:lnTo>
                <a:cubicBezTo>
                  <a:pt x="9096" y="5764"/>
                  <a:pt x="9096" y="5776"/>
                  <a:pt x="9108" y="5776"/>
                </a:cubicBezTo>
                <a:cubicBezTo>
                  <a:pt x="9242" y="6004"/>
                  <a:pt x="9474" y="6134"/>
                  <a:pt x="9714" y="6134"/>
                </a:cubicBezTo>
                <a:cubicBezTo>
                  <a:pt x="9774" y="6134"/>
                  <a:pt x="9835" y="6126"/>
                  <a:pt x="9894" y="6109"/>
                </a:cubicBezTo>
                <a:cubicBezTo>
                  <a:pt x="9906" y="6109"/>
                  <a:pt x="9930" y="6097"/>
                  <a:pt x="9942" y="6097"/>
                </a:cubicBezTo>
                <a:cubicBezTo>
                  <a:pt x="10085" y="6002"/>
                  <a:pt x="10263" y="5835"/>
                  <a:pt x="10204" y="5680"/>
                </a:cubicBezTo>
                <a:cubicBezTo>
                  <a:pt x="10120" y="5406"/>
                  <a:pt x="10049" y="4740"/>
                  <a:pt x="10001" y="3835"/>
                </a:cubicBezTo>
                <a:cubicBezTo>
                  <a:pt x="9989" y="3632"/>
                  <a:pt x="10049" y="3442"/>
                  <a:pt x="10168" y="3299"/>
                </a:cubicBezTo>
                <a:cubicBezTo>
                  <a:pt x="10192" y="3263"/>
                  <a:pt x="10204" y="3239"/>
                  <a:pt x="10239" y="3204"/>
                </a:cubicBezTo>
                <a:lnTo>
                  <a:pt x="10406" y="3037"/>
                </a:lnTo>
                <a:lnTo>
                  <a:pt x="10418" y="3061"/>
                </a:lnTo>
                <a:cubicBezTo>
                  <a:pt x="10442" y="3085"/>
                  <a:pt x="10489" y="3097"/>
                  <a:pt x="10537" y="3097"/>
                </a:cubicBezTo>
                <a:cubicBezTo>
                  <a:pt x="10585" y="3097"/>
                  <a:pt x="10620" y="3085"/>
                  <a:pt x="10656" y="3061"/>
                </a:cubicBezTo>
                <a:lnTo>
                  <a:pt x="11430" y="2287"/>
                </a:lnTo>
                <a:cubicBezTo>
                  <a:pt x="11490" y="2227"/>
                  <a:pt x="11490" y="2096"/>
                  <a:pt x="11430" y="2037"/>
                </a:cubicBezTo>
                <a:lnTo>
                  <a:pt x="9430" y="49"/>
                </a:lnTo>
                <a:cubicBezTo>
                  <a:pt x="9406" y="13"/>
                  <a:pt x="9358" y="1"/>
                  <a:pt x="9311" y="1"/>
                </a:cubicBezTo>
                <a:cubicBezTo>
                  <a:pt x="9275" y="1"/>
                  <a:pt x="9227" y="25"/>
                  <a:pt x="9192" y="49"/>
                </a:cubicBezTo>
                <a:lnTo>
                  <a:pt x="8418" y="823"/>
                </a:lnTo>
                <a:cubicBezTo>
                  <a:pt x="8358" y="882"/>
                  <a:pt x="8358" y="1001"/>
                  <a:pt x="8418" y="1061"/>
                </a:cubicBezTo>
                <a:lnTo>
                  <a:pt x="8442" y="1073"/>
                </a:lnTo>
                <a:lnTo>
                  <a:pt x="8108" y="1406"/>
                </a:lnTo>
                <a:cubicBezTo>
                  <a:pt x="8096" y="1418"/>
                  <a:pt x="8084" y="1430"/>
                  <a:pt x="8049" y="1454"/>
                </a:cubicBezTo>
                <a:cubicBezTo>
                  <a:pt x="8037" y="1465"/>
                  <a:pt x="8001" y="1465"/>
                  <a:pt x="7977" y="1465"/>
                </a:cubicBezTo>
                <a:cubicBezTo>
                  <a:pt x="7751" y="1477"/>
                  <a:pt x="7549" y="1573"/>
                  <a:pt x="7382" y="1727"/>
                </a:cubicBezTo>
                <a:lnTo>
                  <a:pt x="7191" y="1930"/>
                </a:lnTo>
                <a:cubicBezTo>
                  <a:pt x="7132" y="1989"/>
                  <a:pt x="7132" y="2108"/>
                  <a:pt x="7191" y="2168"/>
                </a:cubicBezTo>
                <a:cubicBezTo>
                  <a:pt x="7215" y="2192"/>
                  <a:pt x="7263" y="2204"/>
                  <a:pt x="7310" y="2204"/>
                </a:cubicBezTo>
                <a:cubicBezTo>
                  <a:pt x="7346" y="2204"/>
                  <a:pt x="7394" y="2192"/>
                  <a:pt x="7418" y="2168"/>
                </a:cubicBezTo>
                <a:lnTo>
                  <a:pt x="7632" y="1954"/>
                </a:lnTo>
                <a:cubicBezTo>
                  <a:pt x="7739" y="1846"/>
                  <a:pt x="7870" y="1787"/>
                  <a:pt x="8001" y="1787"/>
                </a:cubicBezTo>
                <a:cubicBezTo>
                  <a:pt x="8061" y="1787"/>
                  <a:pt x="8132" y="1775"/>
                  <a:pt x="8180" y="1751"/>
                </a:cubicBezTo>
                <a:cubicBezTo>
                  <a:pt x="8239" y="1715"/>
                  <a:pt x="8287" y="1692"/>
                  <a:pt x="8346" y="1644"/>
                </a:cubicBezTo>
                <a:lnTo>
                  <a:pt x="8680" y="1311"/>
                </a:lnTo>
                <a:lnTo>
                  <a:pt x="10180" y="2823"/>
                </a:lnTo>
                <a:lnTo>
                  <a:pt x="10013" y="2978"/>
                </a:lnTo>
                <a:cubicBezTo>
                  <a:pt x="9966" y="3025"/>
                  <a:pt x="9942" y="3073"/>
                  <a:pt x="9894" y="3120"/>
                </a:cubicBezTo>
                <a:cubicBezTo>
                  <a:pt x="9727" y="3335"/>
                  <a:pt x="9656" y="3597"/>
                  <a:pt x="9668" y="3859"/>
                </a:cubicBezTo>
                <a:cubicBezTo>
                  <a:pt x="9704" y="4502"/>
                  <a:pt x="9775" y="5311"/>
                  <a:pt x="9882" y="5740"/>
                </a:cubicBezTo>
                <a:cubicBezTo>
                  <a:pt x="9870" y="5752"/>
                  <a:pt x="9823" y="5776"/>
                  <a:pt x="9787" y="5811"/>
                </a:cubicBezTo>
                <a:cubicBezTo>
                  <a:pt x="9766" y="5815"/>
                  <a:pt x="9745" y="5816"/>
                  <a:pt x="9725" y="5816"/>
                </a:cubicBezTo>
                <a:cubicBezTo>
                  <a:pt x="9601" y="5816"/>
                  <a:pt x="9477" y="5757"/>
                  <a:pt x="9406" y="5645"/>
                </a:cubicBezTo>
                <a:lnTo>
                  <a:pt x="9013" y="4692"/>
                </a:lnTo>
                <a:cubicBezTo>
                  <a:pt x="9001" y="4633"/>
                  <a:pt x="8942" y="4609"/>
                  <a:pt x="8894" y="4585"/>
                </a:cubicBezTo>
                <a:cubicBezTo>
                  <a:pt x="8880" y="4582"/>
                  <a:pt x="8866" y="4581"/>
                  <a:pt x="8852" y="4581"/>
                </a:cubicBezTo>
                <a:cubicBezTo>
                  <a:pt x="8808" y="4581"/>
                  <a:pt x="8769" y="4596"/>
                  <a:pt x="8751" y="4633"/>
                </a:cubicBezTo>
                <a:lnTo>
                  <a:pt x="7346" y="6026"/>
                </a:lnTo>
                <a:lnTo>
                  <a:pt x="7263" y="5895"/>
                </a:lnTo>
                <a:lnTo>
                  <a:pt x="7203" y="5835"/>
                </a:lnTo>
                <a:cubicBezTo>
                  <a:pt x="7156" y="5799"/>
                  <a:pt x="7108" y="5764"/>
                  <a:pt x="7072" y="5752"/>
                </a:cubicBezTo>
                <a:lnTo>
                  <a:pt x="7906" y="4918"/>
                </a:lnTo>
                <a:cubicBezTo>
                  <a:pt x="7965" y="4859"/>
                  <a:pt x="7965" y="4740"/>
                  <a:pt x="7906" y="4680"/>
                </a:cubicBezTo>
                <a:cubicBezTo>
                  <a:pt x="7876" y="4650"/>
                  <a:pt x="7831" y="4635"/>
                  <a:pt x="7787" y="4635"/>
                </a:cubicBezTo>
                <a:cubicBezTo>
                  <a:pt x="7742" y="4635"/>
                  <a:pt x="7697" y="4650"/>
                  <a:pt x="7668" y="4680"/>
                </a:cubicBezTo>
                <a:lnTo>
                  <a:pt x="6977" y="5359"/>
                </a:lnTo>
                <a:cubicBezTo>
                  <a:pt x="6953" y="5299"/>
                  <a:pt x="6918" y="5252"/>
                  <a:pt x="6870" y="5216"/>
                </a:cubicBezTo>
                <a:lnTo>
                  <a:pt x="6834" y="5168"/>
                </a:lnTo>
                <a:cubicBezTo>
                  <a:pt x="6787" y="5121"/>
                  <a:pt x="6739" y="5097"/>
                  <a:pt x="6679" y="5061"/>
                </a:cubicBezTo>
                <a:lnTo>
                  <a:pt x="7549" y="4204"/>
                </a:lnTo>
                <a:cubicBezTo>
                  <a:pt x="7608" y="4144"/>
                  <a:pt x="7608" y="4025"/>
                  <a:pt x="7549" y="3966"/>
                </a:cubicBezTo>
                <a:cubicBezTo>
                  <a:pt x="7519" y="3936"/>
                  <a:pt x="7474" y="3921"/>
                  <a:pt x="7430" y="3921"/>
                </a:cubicBezTo>
                <a:cubicBezTo>
                  <a:pt x="7385" y="3921"/>
                  <a:pt x="7340" y="3936"/>
                  <a:pt x="7310" y="3966"/>
                </a:cubicBezTo>
                <a:lnTo>
                  <a:pt x="6513" y="4752"/>
                </a:lnTo>
                <a:cubicBezTo>
                  <a:pt x="6489" y="4692"/>
                  <a:pt x="6453" y="4644"/>
                  <a:pt x="6418" y="4597"/>
                </a:cubicBezTo>
                <a:lnTo>
                  <a:pt x="6370" y="4561"/>
                </a:lnTo>
                <a:cubicBezTo>
                  <a:pt x="6322" y="4513"/>
                  <a:pt x="6275" y="4478"/>
                  <a:pt x="6215" y="4454"/>
                </a:cubicBezTo>
                <a:lnTo>
                  <a:pt x="6834" y="3847"/>
                </a:lnTo>
                <a:cubicBezTo>
                  <a:pt x="6894" y="3787"/>
                  <a:pt x="6894" y="3668"/>
                  <a:pt x="6834" y="3609"/>
                </a:cubicBezTo>
                <a:cubicBezTo>
                  <a:pt x="6804" y="3579"/>
                  <a:pt x="6760" y="3564"/>
                  <a:pt x="6715" y="3564"/>
                </a:cubicBezTo>
                <a:cubicBezTo>
                  <a:pt x="6671" y="3564"/>
                  <a:pt x="6626" y="3579"/>
                  <a:pt x="6596" y="3609"/>
                </a:cubicBezTo>
                <a:lnTo>
                  <a:pt x="6084" y="4109"/>
                </a:lnTo>
                <a:cubicBezTo>
                  <a:pt x="6060" y="4049"/>
                  <a:pt x="6025" y="3990"/>
                  <a:pt x="5977" y="3942"/>
                </a:cubicBezTo>
                <a:lnTo>
                  <a:pt x="5953" y="3918"/>
                </a:lnTo>
                <a:cubicBezTo>
                  <a:pt x="5906" y="3871"/>
                  <a:pt x="5846" y="3823"/>
                  <a:pt x="5786" y="3811"/>
                </a:cubicBezTo>
                <a:lnTo>
                  <a:pt x="6965" y="2632"/>
                </a:lnTo>
                <a:cubicBezTo>
                  <a:pt x="7025" y="2573"/>
                  <a:pt x="7025" y="2454"/>
                  <a:pt x="6965" y="2394"/>
                </a:cubicBezTo>
                <a:cubicBezTo>
                  <a:pt x="6935" y="2364"/>
                  <a:pt x="6891" y="2349"/>
                  <a:pt x="6846" y="2349"/>
                </a:cubicBezTo>
                <a:cubicBezTo>
                  <a:pt x="6801" y="2349"/>
                  <a:pt x="6757" y="2364"/>
                  <a:pt x="6727" y="2394"/>
                </a:cubicBezTo>
                <a:lnTo>
                  <a:pt x="5751" y="3370"/>
                </a:lnTo>
                <a:lnTo>
                  <a:pt x="5072" y="2680"/>
                </a:lnTo>
                <a:lnTo>
                  <a:pt x="5798" y="2382"/>
                </a:lnTo>
                <a:cubicBezTo>
                  <a:pt x="5798" y="2382"/>
                  <a:pt x="5810" y="2382"/>
                  <a:pt x="5810" y="2370"/>
                </a:cubicBezTo>
                <a:cubicBezTo>
                  <a:pt x="6096" y="2204"/>
                  <a:pt x="6227" y="1882"/>
                  <a:pt x="6144" y="1585"/>
                </a:cubicBezTo>
                <a:cubicBezTo>
                  <a:pt x="6144" y="1561"/>
                  <a:pt x="6132" y="1549"/>
                  <a:pt x="6132" y="1537"/>
                </a:cubicBezTo>
                <a:cubicBezTo>
                  <a:pt x="6049" y="1403"/>
                  <a:pt x="5914" y="1251"/>
                  <a:pt x="5778" y="1251"/>
                </a:cubicBezTo>
                <a:cubicBezTo>
                  <a:pt x="5757" y="1251"/>
                  <a:pt x="5736" y="1255"/>
                  <a:pt x="5715" y="1263"/>
                </a:cubicBezTo>
                <a:cubicBezTo>
                  <a:pt x="5429" y="1358"/>
                  <a:pt x="4774" y="1430"/>
                  <a:pt x="3870" y="1477"/>
                </a:cubicBezTo>
                <a:cubicBezTo>
                  <a:pt x="3855" y="1478"/>
                  <a:pt x="3840" y="1478"/>
                  <a:pt x="3825" y="1478"/>
                </a:cubicBezTo>
                <a:cubicBezTo>
                  <a:pt x="3603" y="1478"/>
                  <a:pt x="3395" y="1395"/>
                  <a:pt x="3239" y="1239"/>
                </a:cubicBezTo>
                <a:lnTo>
                  <a:pt x="3072" y="1073"/>
                </a:lnTo>
                <a:lnTo>
                  <a:pt x="3096" y="1061"/>
                </a:lnTo>
                <a:cubicBezTo>
                  <a:pt x="3155" y="1001"/>
                  <a:pt x="3155" y="882"/>
                  <a:pt x="3096" y="823"/>
                </a:cubicBezTo>
                <a:lnTo>
                  <a:pt x="2322" y="49"/>
                </a:lnTo>
                <a:cubicBezTo>
                  <a:pt x="2286" y="13"/>
                  <a:pt x="2238" y="1"/>
                  <a:pt x="2203" y="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>
              <a:defRPr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328972127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5" name="Chart 94">
            <a:extLst>
              <a:ext uri="{FF2B5EF4-FFF2-40B4-BE49-F238E27FC236}">
                <a16:creationId xmlns:a16="http://schemas.microsoft.com/office/drawing/2014/main" id="{D9F2B80D-32E6-4D94-B345-409A8A00102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98324101"/>
              </p:ext>
            </p:extLst>
          </p:nvPr>
        </p:nvGraphicFramePr>
        <p:xfrm>
          <a:off x="5220023" y="-163285"/>
          <a:ext cx="17406575" cy="1289868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Rectángulo 2">
            <a:extLst>
              <a:ext uri="{FF2B5EF4-FFF2-40B4-BE49-F238E27FC236}">
                <a16:creationId xmlns:a16="http://schemas.microsoft.com/office/drawing/2014/main" id="{C72E5AF6-0F18-4BCD-91FF-F901DD60210A}"/>
              </a:ext>
            </a:extLst>
          </p:cNvPr>
          <p:cNvSpPr/>
          <p:nvPr/>
        </p:nvSpPr>
        <p:spPr>
          <a:xfrm>
            <a:off x="2101470" y="1107341"/>
            <a:ext cx="9431769" cy="127476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SV"/>
          </a:p>
        </p:txBody>
      </p:sp>
      <p:pic>
        <p:nvPicPr>
          <p:cNvPr id="5" name="Imagen 4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2EC8FB1F-1CE0-45ED-B11E-C175718883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85958" y="674370"/>
            <a:ext cx="1506211" cy="1506211"/>
          </a:xfrm>
          <a:prstGeom prst="rect">
            <a:avLst/>
          </a:prstGeom>
        </p:spPr>
      </p:pic>
      <p:grpSp>
        <p:nvGrpSpPr>
          <p:cNvPr id="7" name="Grupo 6">
            <a:extLst>
              <a:ext uri="{FF2B5EF4-FFF2-40B4-BE49-F238E27FC236}">
                <a16:creationId xmlns:a16="http://schemas.microsoft.com/office/drawing/2014/main" id="{96CB1F91-67AC-4E1F-A316-CAD19A1E7DD4}"/>
              </a:ext>
            </a:extLst>
          </p:cNvPr>
          <p:cNvGrpSpPr/>
          <p:nvPr/>
        </p:nvGrpSpPr>
        <p:grpSpPr>
          <a:xfrm>
            <a:off x="1283769" y="4337147"/>
            <a:ext cx="2116311" cy="1231456"/>
            <a:chOff x="1020803" y="2614055"/>
            <a:chExt cx="2116311" cy="1231456"/>
          </a:xfrm>
        </p:grpSpPr>
        <p:sp>
          <p:nvSpPr>
            <p:cNvPr id="8" name="TextBox 15">
              <a:extLst>
                <a:ext uri="{FF2B5EF4-FFF2-40B4-BE49-F238E27FC236}">
                  <a16:creationId xmlns:a16="http://schemas.microsoft.com/office/drawing/2014/main" id="{96FC7858-F771-467C-9ADF-E33C14313A2E}"/>
                </a:ext>
              </a:extLst>
            </p:cNvPr>
            <p:cNvSpPr txBox="1"/>
            <p:nvPr/>
          </p:nvSpPr>
          <p:spPr>
            <a:xfrm>
              <a:off x="1681266" y="2614055"/>
              <a:ext cx="1455848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en-US" sz="20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ato Light" panose="020F0502020204030203" pitchFamily="34" charset="0"/>
                  <a:cs typeface="Poppins" pitchFamily="2" charset="77"/>
                </a:rPr>
                <a:t>META 2021</a:t>
              </a:r>
            </a:p>
          </p:txBody>
        </p:sp>
        <p:sp>
          <p:nvSpPr>
            <p:cNvPr id="9" name="TextBox 16">
              <a:extLst>
                <a:ext uri="{FF2B5EF4-FFF2-40B4-BE49-F238E27FC236}">
                  <a16:creationId xmlns:a16="http://schemas.microsoft.com/office/drawing/2014/main" id="{B752346B-3941-4445-977B-CC54D11DF094}"/>
                </a:ext>
              </a:extLst>
            </p:cNvPr>
            <p:cNvSpPr txBox="1"/>
            <p:nvPr/>
          </p:nvSpPr>
          <p:spPr>
            <a:xfrm>
              <a:off x="1020803" y="3014514"/>
              <a:ext cx="1951175" cy="830997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48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Josefin Sans SemiBold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69,385</a:t>
              </a:r>
            </a:p>
          </p:txBody>
        </p:sp>
      </p:grpSp>
      <p:grpSp>
        <p:nvGrpSpPr>
          <p:cNvPr id="10" name="Grupo 9">
            <a:extLst>
              <a:ext uri="{FF2B5EF4-FFF2-40B4-BE49-F238E27FC236}">
                <a16:creationId xmlns:a16="http://schemas.microsoft.com/office/drawing/2014/main" id="{006CC5C7-8240-4BBF-822F-7907606D027F}"/>
              </a:ext>
            </a:extLst>
          </p:cNvPr>
          <p:cNvGrpSpPr/>
          <p:nvPr/>
        </p:nvGrpSpPr>
        <p:grpSpPr>
          <a:xfrm>
            <a:off x="1283769" y="5692017"/>
            <a:ext cx="3055645" cy="1233598"/>
            <a:chOff x="534805" y="3933015"/>
            <a:chExt cx="3055645" cy="1233598"/>
          </a:xfrm>
        </p:grpSpPr>
        <p:sp>
          <p:nvSpPr>
            <p:cNvPr id="11" name="TextBox 15">
              <a:extLst>
                <a:ext uri="{FF2B5EF4-FFF2-40B4-BE49-F238E27FC236}">
                  <a16:creationId xmlns:a16="http://schemas.microsoft.com/office/drawing/2014/main" id="{7B92726F-6717-4271-BD3D-E0417F7F700C}"/>
                </a:ext>
              </a:extLst>
            </p:cNvPr>
            <p:cNvSpPr txBox="1"/>
            <p:nvPr/>
          </p:nvSpPr>
          <p:spPr>
            <a:xfrm>
              <a:off x="1179546" y="3933015"/>
              <a:ext cx="2204450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>
                <a:defRPr/>
              </a:pPr>
              <a:r>
                <a:rPr lang="en-US" sz="20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ato Light" panose="020F0502020204030203" pitchFamily="34" charset="0"/>
                  <a:cs typeface="Poppins" pitchFamily="2" charset="77"/>
                </a:rPr>
                <a:t>EJECUCIÓN 2021</a:t>
              </a:r>
            </a:p>
          </p:txBody>
        </p:sp>
        <p:sp>
          <p:nvSpPr>
            <p:cNvPr id="12" name="TextBox 16">
              <a:extLst>
                <a:ext uri="{FF2B5EF4-FFF2-40B4-BE49-F238E27FC236}">
                  <a16:creationId xmlns:a16="http://schemas.microsoft.com/office/drawing/2014/main" id="{E1063F88-B7C6-42D1-AFA8-8A6B448EAD22}"/>
                </a:ext>
              </a:extLst>
            </p:cNvPr>
            <p:cNvSpPr txBox="1"/>
            <p:nvPr/>
          </p:nvSpPr>
          <p:spPr>
            <a:xfrm>
              <a:off x="534805" y="4335616"/>
              <a:ext cx="3055645" cy="830997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4800" b="1" i="0" u="none" strike="noStrike" kern="0" cap="none" spc="0" normalizeH="0" baseline="0" noProof="0">
                  <a:ln>
                    <a:noFill/>
                  </a:ln>
                  <a:solidFill>
                    <a:srgbClr val="DB362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Josefin Sans SemiBold" panose="020B0604020202020204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77,315 </a:t>
              </a:r>
              <a:r>
                <a:rPr kumimoji="0" lang="en-US" sz="2400" b="1" i="0" u="none" strike="noStrike" kern="0" cap="none" spc="0" normalizeH="0" baseline="0" noProof="0">
                  <a:ln>
                    <a:noFill/>
                  </a:ln>
                  <a:solidFill>
                    <a:srgbClr val="DB362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Josefin Sans SemiBold" panose="020B0604020202020204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(+</a:t>
              </a:r>
              <a:r>
                <a:rPr lang="en-US" sz="2400" b="1">
                  <a:solidFill>
                    <a:srgbClr val="DB362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SemiBold" panose="020B0604020202020204" pitchFamily="2" charset="0"/>
                  <a:ea typeface="Lato Light" panose="020F0502020204030203" pitchFamily="34" charset="0"/>
                  <a:cs typeface="Poppins" pitchFamily="2" charset="77"/>
                </a:rPr>
                <a:t>11.4</a:t>
              </a:r>
              <a:r>
                <a:rPr kumimoji="0" lang="en-US" sz="2400" b="1" i="0" u="none" strike="noStrike" kern="0" cap="none" spc="0" normalizeH="0" baseline="0" noProof="0">
                  <a:ln>
                    <a:noFill/>
                  </a:ln>
                  <a:solidFill>
                    <a:srgbClr val="DB362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Josefin Sans SemiBold" panose="020B0604020202020204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%)</a:t>
              </a:r>
              <a:endPara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DB362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anose="020B0604020202020204" pitchFamily="2" charset="0"/>
                <a:ea typeface="Lato Light" panose="020F0502020204030203" pitchFamily="34" charset="0"/>
                <a:cs typeface="Poppins" pitchFamily="2" charset="77"/>
                <a:sym typeface="Arial"/>
              </a:endParaRPr>
            </a:p>
          </p:txBody>
        </p:sp>
      </p:grpSp>
      <p:sp>
        <p:nvSpPr>
          <p:cNvPr id="13" name="TextBox 15">
            <a:extLst>
              <a:ext uri="{FF2B5EF4-FFF2-40B4-BE49-F238E27FC236}">
                <a16:creationId xmlns:a16="http://schemas.microsoft.com/office/drawing/2014/main" id="{2924E1B3-D7F3-4D1F-B031-B4D32D0BCC3F}"/>
              </a:ext>
            </a:extLst>
          </p:cNvPr>
          <p:cNvSpPr txBox="1"/>
          <p:nvPr/>
        </p:nvSpPr>
        <p:spPr>
          <a:xfrm>
            <a:off x="2153488" y="9161955"/>
            <a:ext cx="1455848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META 2021</a:t>
            </a:r>
            <a:endParaRPr kumimoji="0" lang="en-US" sz="200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14" name="TextBox 16">
            <a:extLst>
              <a:ext uri="{FF2B5EF4-FFF2-40B4-BE49-F238E27FC236}">
                <a16:creationId xmlns:a16="http://schemas.microsoft.com/office/drawing/2014/main" id="{5642C642-AD8F-4368-8B14-522FE0453A9B}"/>
              </a:ext>
            </a:extLst>
          </p:cNvPr>
          <p:cNvSpPr txBox="1"/>
          <p:nvPr/>
        </p:nvSpPr>
        <p:spPr>
          <a:xfrm>
            <a:off x="1389506" y="11049886"/>
            <a:ext cx="5516620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$14,859,845 </a:t>
            </a: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(94.6%)</a:t>
            </a:r>
            <a:endParaRPr kumimoji="0" lang="en-US" sz="4800" b="1" i="0" u="none" strike="noStrike" kern="0" cap="none" spc="0" normalizeH="0" baseline="0" noProof="0">
              <a:ln>
                <a:noFill/>
              </a:ln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Josefin Sans SemiBold" pitchFamily="2" charset="0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id="{45844992-F90D-4BE1-935C-A2EE75E06BA8}"/>
              </a:ext>
            </a:extLst>
          </p:cNvPr>
          <p:cNvSpPr txBox="1"/>
          <p:nvPr/>
        </p:nvSpPr>
        <p:spPr>
          <a:xfrm>
            <a:off x="2153488" y="10570359"/>
            <a:ext cx="3478873" cy="40011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EJECUCIÓN 2021</a:t>
            </a:r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DD4F3DF3-3103-4076-8790-2B8C6CCF69C0}"/>
              </a:ext>
            </a:extLst>
          </p:cNvPr>
          <p:cNvSpPr txBox="1"/>
          <p:nvPr/>
        </p:nvSpPr>
        <p:spPr>
          <a:xfrm>
            <a:off x="1425001" y="9562065"/>
            <a:ext cx="4148893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0066B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$15,704,354.02</a:t>
            </a:r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CAD3ED91-DFFA-460F-8AFE-2A8B926F7850}"/>
              </a:ext>
            </a:extLst>
          </p:cNvPr>
          <p:cNvSpPr txBox="1"/>
          <p:nvPr/>
        </p:nvSpPr>
        <p:spPr>
          <a:xfrm>
            <a:off x="1411372" y="8486355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INVERSIÓN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CBB5D3BC-3F05-410F-AC69-933507EDCB81}"/>
              </a:ext>
            </a:extLst>
          </p:cNvPr>
          <p:cNvSpPr txBox="1"/>
          <p:nvPr/>
        </p:nvSpPr>
        <p:spPr>
          <a:xfrm>
            <a:off x="1283769" y="3712304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PARTICIPACIONES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19" name="Google Shape;916;p66">
            <a:extLst>
              <a:ext uri="{FF2B5EF4-FFF2-40B4-BE49-F238E27FC236}">
                <a16:creationId xmlns:a16="http://schemas.microsoft.com/office/drawing/2014/main" id="{2EC50F89-5A0D-4DEB-9D2A-8917F7706233}"/>
              </a:ext>
            </a:extLst>
          </p:cNvPr>
          <p:cNvSpPr txBox="1">
            <a:spLocks/>
          </p:cNvSpPr>
          <p:nvPr/>
        </p:nvSpPr>
        <p:spPr>
          <a:xfrm>
            <a:off x="520458" y="566308"/>
            <a:ext cx="20599929" cy="1696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Gerencia Formación Inicial</a:t>
            </a:r>
            <a:br>
              <a:rPr lang="es-MX" sz="66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</a:br>
            <a:r>
              <a:rPr lang="es-MX" sz="5400" b="0">
                <a:solidFill>
                  <a:srgbClr val="000000"/>
                </a:solidFill>
                <a:latin typeface="Josefin Sans Light" pitchFamily="2" charset="0"/>
                <a:sym typeface="Arial"/>
              </a:rPr>
              <a:t>Participaciones / Inversión</a:t>
            </a:r>
            <a:endParaRPr lang="es-MX" sz="6600">
              <a:solidFill>
                <a:srgbClr val="000000"/>
              </a:solidFill>
              <a:latin typeface="Josefin Sans SemiBold" pitchFamily="2" charset="0"/>
            </a:endParaRPr>
          </a:p>
        </p:txBody>
      </p:sp>
      <p:graphicFrame>
        <p:nvGraphicFramePr>
          <p:cNvPr id="34" name="Chart 94">
            <a:extLst>
              <a:ext uri="{FF2B5EF4-FFF2-40B4-BE49-F238E27FC236}">
                <a16:creationId xmlns:a16="http://schemas.microsoft.com/office/drawing/2014/main" id="{1C92EE77-300C-44C6-BCCF-1A5825F64BB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8890658"/>
              </p:ext>
            </p:extLst>
          </p:nvPr>
        </p:nvGraphicFramePr>
        <p:xfrm>
          <a:off x="5345676" y="7580315"/>
          <a:ext cx="17406575" cy="50648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376549296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ángulo 2">
            <a:extLst>
              <a:ext uri="{FF2B5EF4-FFF2-40B4-BE49-F238E27FC236}">
                <a16:creationId xmlns:a16="http://schemas.microsoft.com/office/drawing/2014/main" id="{C72E5AF6-0F18-4BCD-91FF-F901DD60210A}"/>
              </a:ext>
            </a:extLst>
          </p:cNvPr>
          <p:cNvSpPr/>
          <p:nvPr/>
        </p:nvSpPr>
        <p:spPr>
          <a:xfrm>
            <a:off x="2101470" y="1107341"/>
            <a:ext cx="9431769" cy="127476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SV"/>
          </a:p>
        </p:txBody>
      </p:sp>
      <p:pic>
        <p:nvPicPr>
          <p:cNvPr id="5" name="Imagen 4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2EC8FB1F-1CE0-45ED-B11E-C17571888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53301" y="674370"/>
            <a:ext cx="1506211" cy="1506211"/>
          </a:xfrm>
          <a:prstGeom prst="rect">
            <a:avLst/>
          </a:prstGeom>
        </p:spPr>
      </p:pic>
      <p:sp>
        <p:nvSpPr>
          <p:cNvPr id="19" name="Google Shape;916;p66">
            <a:extLst>
              <a:ext uri="{FF2B5EF4-FFF2-40B4-BE49-F238E27FC236}">
                <a16:creationId xmlns:a16="http://schemas.microsoft.com/office/drawing/2014/main" id="{2EC50F89-5A0D-4DEB-9D2A-8917F7706233}"/>
              </a:ext>
            </a:extLst>
          </p:cNvPr>
          <p:cNvSpPr txBox="1">
            <a:spLocks/>
          </p:cNvSpPr>
          <p:nvPr/>
        </p:nvSpPr>
        <p:spPr>
          <a:xfrm>
            <a:off x="520458" y="566308"/>
            <a:ext cx="20608713" cy="1696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Gerencia Formación Inicial</a:t>
            </a:r>
            <a:br>
              <a:rPr lang="es-MX" sz="66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</a:br>
            <a:r>
              <a:rPr lang="es-MX" sz="4800" b="0">
                <a:solidFill>
                  <a:srgbClr val="000000"/>
                </a:solidFill>
                <a:latin typeface="Josefin Sans Light" pitchFamily="2" charset="0"/>
                <a:sym typeface="Arial"/>
              </a:rPr>
              <a:t>Participaciones / Inversión por Programas de Formación y sexo</a:t>
            </a:r>
            <a:endParaRPr lang="es-MX" sz="6600">
              <a:solidFill>
                <a:srgbClr val="000000"/>
              </a:solidFill>
              <a:latin typeface="Josefin Sans SemiBold" pitchFamily="2" charset="0"/>
            </a:endParaRPr>
          </a:p>
        </p:txBody>
      </p:sp>
      <p:sp>
        <p:nvSpPr>
          <p:cNvPr id="22" name="TextBox 79">
            <a:extLst>
              <a:ext uri="{FF2B5EF4-FFF2-40B4-BE49-F238E27FC236}">
                <a16:creationId xmlns:a16="http://schemas.microsoft.com/office/drawing/2014/main" id="{048F3977-AD73-4987-B388-05756BD71766}"/>
              </a:ext>
            </a:extLst>
          </p:cNvPr>
          <p:cNvSpPr txBox="1"/>
          <p:nvPr/>
        </p:nvSpPr>
        <p:spPr>
          <a:xfrm>
            <a:off x="17249976" y="2593490"/>
            <a:ext cx="5389624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PARTICIPACIONES POR SEXO</a:t>
            </a:r>
          </a:p>
        </p:txBody>
      </p:sp>
      <p:graphicFrame>
        <p:nvGraphicFramePr>
          <p:cNvPr id="23" name="Chart 90">
            <a:extLst>
              <a:ext uri="{FF2B5EF4-FFF2-40B4-BE49-F238E27FC236}">
                <a16:creationId xmlns:a16="http://schemas.microsoft.com/office/drawing/2014/main" id="{A3039560-A5EA-439A-9C2C-2B47F362AEF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27688644"/>
              </p:ext>
            </p:extLst>
          </p:nvPr>
        </p:nvGraphicFramePr>
        <p:xfrm>
          <a:off x="16890749" y="8552409"/>
          <a:ext cx="6270713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24" name="Chart 90">
            <a:extLst>
              <a:ext uri="{FF2B5EF4-FFF2-40B4-BE49-F238E27FC236}">
                <a16:creationId xmlns:a16="http://schemas.microsoft.com/office/drawing/2014/main" id="{41B17CCB-9454-43C1-AD65-E794BCA166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32217644"/>
              </p:ext>
            </p:extLst>
          </p:nvPr>
        </p:nvGraphicFramePr>
        <p:xfrm>
          <a:off x="16890748" y="3323849"/>
          <a:ext cx="6270713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5" name="TextBox 79">
            <a:extLst>
              <a:ext uri="{FF2B5EF4-FFF2-40B4-BE49-F238E27FC236}">
                <a16:creationId xmlns:a16="http://schemas.microsoft.com/office/drawing/2014/main" id="{0891BF1C-7490-4055-9716-2CF4C89DBAE1}"/>
              </a:ext>
            </a:extLst>
          </p:cNvPr>
          <p:cNvSpPr txBox="1"/>
          <p:nvPr/>
        </p:nvSpPr>
        <p:spPr>
          <a:xfrm>
            <a:off x="17152005" y="7773054"/>
            <a:ext cx="6980346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INVERSIÓN POR SEXO </a:t>
            </a:r>
            <a:r>
              <a:rPr lang="en-US" sz="2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(</a:t>
            </a:r>
            <a:r>
              <a:rPr lang="en-US" sz="2400" b="1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Millones</a:t>
            </a:r>
            <a:r>
              <a:rPr lang="en-US" sz="2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)</a:t>
            </a:r>
          </a:p>
        </p:txBody>
      </p:sp>
      <p:sp>
        <p:nvSpPr>
          <p:cNvPr id="26" name="CuadroTexto 25">
            <a:extLst>
              <a:ext uri="{FF2B5EF4-FFF2-40B4-BE49-F238E27FC236}">
                <a16:creationId xmlns:a16="http://schemas.microsoft.com/office/drawing/2014/main" id="{E3C7D5C7-7756-45F4-B5FE-0883F7F69735}"/>
              </a:ext>
            </a:extLst>
          </p:cNvPr>
          <p:cNvSpPr txBox="1"/>
          <p:nvPr/>
        </p:nvSpPr>
        <p:spPr>
          <a:xfrm>
            <a:off x="1032420" y="2593490"/>
            <a:ext cx="99604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PARTICIPACIONES POR PROGRAMA DE FORMACIÓN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27" name="CuadroTexto 26">
            <a:extLst>
              <a:ext uri="{FF2B5EF4-FFF2-40B4-BE49-F238E27FC236}">
                <a16:creationId xmlns:a16="http://schemas.microsoft.com/office/drawing/2014/main" id="{3DE6BB56-68BA-4D3A-AFD1-FF569BDAB382}"/>
              </a:ext>
            </a:extLst>
          </p:cNvPr>
          <p:cNvSpPr txBox="1"/>
          <p:nvPr/>
        </p:nvSpPr>
        <p:spPr>
          <a:xfrm>
            <a:off x="1032420" y="7707740"/>
            <a:ext cx="99604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INVERSIÓN POR PROGRAMA DE FORMACIÓN</a:t>
            </a:r>
            <a:endParaRPr lang="es-SV" sz="2800" b="1">
              <a:solidFill>
                <a:schemeClr val="tx1"/>
              </a:solidFill>
            </a:endParaRPr>
          </a:p>
        </p:txBody>
      </p:sp>
      <p:graphicFrame>
        <p:nvGraphicFramePr>
          <p:cNvPr id="13" name="Chart 94">
            <a:extLst>
              <a:ext uri="{FF2B5EF4-FFF2-40B4-BE49-F238E27FC236}">
                <a16:creationId xmlns:a16="http://schemas.microsoft.com/office/drawing/2014/main" id="{E827FF88-EF98-415A-819E-25F0DC3205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5168054"/>
              </p:ext>
            </p:extLst>
          </p:nvPr>
        </p:nvGraphicFramePr>
        <p:xfrm>
          <a:off x="0" y="3323849"/>
          <a:ext cx="16460847" cy="43375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4" name="Chart 94">
            <a:extLst>
              <a:ext uri="{FF2B5EF4-FFF2-40B4-BE49-F238E27FC236}">
                <a16:creationId xmlns:a16="http://schemas.microsoft.com/office/drawing/2014/main" id="{63173049-C5FE-4378-B722-BC1AE26E1F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2099875"/>
              </p:ext>
            </p:extLst>
          </p:nvPr>
        </p:nvGraphicFramePr>
        <p:xfrm>
          <a:off x="-1391052" y="8374504"/>
          <a:ext cx="18917818" cy="43375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val="404173363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148885E2-DAF8-49E4-89A1-9793430760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84009" y="1619779"/>
            <a:ext cx="3373188" cy="3373188"/>
          </a:xfrm>
          <a:prstGeom prst="rect">
            <a:avLst/>
          </a:prstGeom>
        </p:spPr>
      </p:pic>
      <p:sp>
        <p:nvSpPr>
          <p:cNvPr id="4" name="Google Shape;393;p40">
            <a:extLst>
              <a:ext uri="{FF2B5EF4-FFF2-40B4-BE49-F238E27FC236}">
                <a16:creationId xmlns:a16="http://schemas.microsoft.com/office/drawing/2014/main" id="{7EBD78FA-043A-4BAD-9286-3A2D92D4ECED}"/>
              </a:ext>
            </a:extLst>
          </p:cNvPr>
          <p:cNvSpPr txBox="1">
            <a:spLocks/>
          </p:cNvSpPr>
          <p:nvPr/>
        </p:nvSpPr>
        <p:spPr>
          <a:xfrm>
            <a:off x="2607847" y="6408008"/>
            <a:ext cx="18424969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>
              <a:buNone/>
            </a:pPr>
            <a:r>
              <a:rPr lang="es-MX" sz="9598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CFP INSAFORP</a:t>
            </a:r>
          </a:p>
          <a:p>
            <a:pPr marL="0" indent="0">
              <a:buNone/>
            </a:pPr>
            <a:r>
              <a:rPr lang="es-MX" sz="7465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 San Bartolo</a:t>
            </a:r>
            <a:endParaRPr lang="es-MX" sz="3732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s-MX" sz="3732"/>
          </a:p>
        </p:txBody>
      </p:sp>
      <p:sp>
        <p:nvSpPr>
          <p:cNvPr id="7" name="Google Shape;11699;p86">
            <a:extLst>
              <a:ext uri="{FF2B5EF4-FFF2-40B4-BE49-F238E27FC236}">
                <a16:creationId xmlns:a16="http://schemas.microsoft.com/office/drawing/2014/main" id="{D6741CE0-AB8F-46C1-B59D-456DF30464F6}"/>
              </a:ext>
            </a:extLst>
          </p:cNvPr>
          <p:cNvSpPr/>
          <p:nvPr/>
        </p:nvSpPr>
        <p:spPr>
          <a:xfrm>
            <a:off x="20296989" y="6521397"/>
            <a:ext cx="2832262" cy="2838210"/>
          </a:xfrm>
          <a:custGeom>
            <a:avLst/>
            <a:gdLst/>
            <a:ahLst/>
            <a:cxnLst/>
            <a:rect l="l" t="t" r="r" b="b"/>
            <a:pathLst>
              <a:path w="11419" h="11443" extrusionOk="0">
                <a:moveTo>
                  <a:pt x="4644" y="3560"/>
                </a:moveTo>
                <a:lnTo>
                  <a:pt x="4727" y="3655"/>
                </a:lnTo>
                <a:lnTo>
                  <a:pt x="4132" y="4263"/>
                </a:lnTo>
                <a:cubicBezTo>
                  <a:pt x="3989" y="4084"/>
                  <a:pt x="3965" y="3834"/>
                  <a:pt x="4108" y="3655"/>
                </a:cubicBezTo>
                <a:lnTo>
                  <a:pt x="4120" y="3655"/>
                </a:lnTo>
                <a:cubicBezTo>
                  <a:pt x="4298" y="3655"/>
                  <a:pt x="4465" y="3620"/>
                  <a:pt x="4644" y="3560"/>
                </a:cubicBezTo>
                <a:close/>
                <a:moveTo>
                  <a:pt x="8751" y="5739"/>
                </a:moveTo>
                <a:lnTo>
                  <a:pt x="8918" y="5906"/>
                </a:lnTo>
                <a:cubicBezTo>
                  <a:pt x="8944" y="5932"/>
                  <a:pt x="8994" y="5951"/>
                  <a:pt x="9043" y="5951"/>
                </a:cubicBezTo>
                <a:cubicBezTo>
                  <a:pt x="9061" y="5951"/>
                  <a:pt x="9080" y="5948"/>
                  <a:pt x="9097" y="5941"/>
                </a:cubicBezTo>
                <a:cubicBezTo>
                  <a:pt x="9275" y="5894"/>
                  <a:pt x="9430" y="5858"/>
                  <a:pt x="9597" y="5846"/>
                </a:cubicBezTo>
                <a:lnTo>
                  <a:pt x="9704" y="5858"/>
                </a:lnTo>
                <a:cubicBezTo>
                  <a:pt x="10478" y="5918"/>
                  <a:pt x="11073" y="6561"/>
                  <a:pt x="11073" y="7335"/>
                </a:cubicBezTo>
                <a:cubicBezTo>
                  <a:pt x="11085" y="7454"/>
                  <a:pt x="11073" y="7585"/>
                  <a:pt x="11025" y="7716"/>
                </a:cubicBezTo>
                <a:lnTo>
                  <a:pt x="10121" y="6811"/>
                </a:lnTo>
                <a:cubicBezTo>
                  <a:pt x="10061" y="6739"/>
                  <a:pt x="9966" y="6692"/>
                  <a:pt x="9870" y="6644"/>
                </a:cubicBezTo>
                <a:cubicBezTo>
                  <a:pt x="9787" y="6620"/>
                  <a:pt x="9704" y="6608"/>
                  <a:pt x="9609" y="6608"/>
                </a:cubicBezTo>
                <a:cubicBezTo>
                  <a:pt x="9418" y="6608"/>
                  <a:pt x="9239" y="6680"/>
                  <a:pt x="9108" y="6811"/>
                </a:cubicBezTo>
                <a:cubicBezTo>
                  <a:pt x="8918" y="7001"/>
                  <a:pt x="8858" y="7299"/>
                  <a:pt x="8942" y="7573"/>
                </a:cubicBezTo>
                <a:cubicBezTo>
                  <a:pt x="8978" y="7680"/>
                  <a:pt x="9037" y="7763"/>
                  <a:pt x="9108" y="7823"/>
                </a:cubicBezTo>
                <a:lnTo>
                  <a:pt x="10013" y="8728"/>
                </a:lnTo>
                <a:cubicBezTo>
                  <a:pt x="9882" y="8775"/>
                  <a:pt x="9751" y="8787"/>
                  <a:pt x="9609" y="8787"/>
                </a:cubicBezTo>
                <a:cubicBezTo>
                  <a:pt x="8835" y="8787"/>
                  <a:pt x="8204" y="8180"/>
                  <a:pt x="8156" y="7418"/>
                </a:cubicBezTo>
                <a:lnTo>
                  <a:pt x="8144" y="7323"/>
                </a:lnTo>
                <a:cubicBezTo>
                  <a:pt x="8144" y="7156"/>
                  <a:pt x="8168" y="6977"/>
                  <a:pt x="8227" y="6811"/>
                </a:cubicBezTo>
                <a:cubicBezTo>
                  <a:pt x="8263" y="6751"/>
                  <a:pt x="8239" y="6680"/>
                  <a:pt x="8180" y="6632"/>
                </a:cubicBezTo>
                <a:lnTo>
                  <a:pt x="8025" y="6465"/>
                </a:lnTo>
                <a:lnTo>
                  <a:pt x="8751" y="5739"/>
                </a:lnTo>
                <a:close/>
                <a:moveTo>
                  <a:pt x="2393" y="6537"/>
                </a:moveTo>
                <a:lnTo>
                  <a:pt x="2751" y="6894"/>
                </a:lnTo>
                <a:lnTo>
                  <a:pt x="4632" y="8775"/>
                </a:lnTo>
                <a:lnTo>
                  <a:pt x="4894" y="9037"/>
                </a:lnTo>
                <a:lnTo>
                  <a:pt x="4358" y="9573"/>
                </a:lnTo>
                <a:lnTo>
                  <a:pt x="1858" y="7084"/>
                </a:lnTo>
                <a:lnTo>
                  <a:pt x="2393" y="6537"/>
                </a:lnTo>
                <a:close/>
                <a:moveTo>
                  <a:pt x="4155" y="0"/>
                </a:moveTo>
                <a:cubicBezTo>
                  <a:pt x="3882" y="0"/>
                  <a:pt x="3632" y="60"/>
                  <a:pt x="3382" y="179"/>
                </a:cubicBezTo>
                <a:cubicBezTo>
                  <a:pt x="3334" y="203"/>
                  <a:pt x="3286" y="250"/>
                  <a:pt x="3286" y="298"/>
                </a:cubicBezTo>
                <a:cubicBezTo>
                  <a:pt x="3274" y="357"/>
                  <a:pt x="3298" y="393"/>
                  <a:pt x="3334" y="441"/>
                </a:cubicBezTo>
                <a:lnTo>
                  <a:pt x="4417" y="1524"/>
                </a:lnTo>
                <a:cubicBezTo>
                  <a:pt x="4453" y="1560"/>
                  <a:pt x="4477" y="1608"/>
                  <a:pt x="4513" y="1667"/>
                </a:cubicBezTo>
                <a:cubicBezTo>
                  <a:pt x="4548" y="1810"/>
                  <a:pt x="4525" y="1965"/>
                  <a:pt x="4417" y="2060"/>
                </a:cubicBezTo>
                <a:cubicBezTo>
                  <a:pt x="4346" y="2143"/>
                  <a:pt x="4251" y="2167"/>
                  <a:pt x="4155" y="2167"/>
                </a:cubicBezTo>
                <a:cubicBezTo>
                  <a:pt x="4108" y="2167"/>
                  <a:pt x="4060" y="2155"/>
                  <a:pt x="4013" y="2143"/>
                </a:cubicBezTo>
                <a:cubicBezTo>
                  <a:pt x="3953" y="2108"/>
                  <a:pt x="3917" y="2096"/>
                  <a:pt x="3882" y="2048"/>
                </a:cubicBezTo>
                <a:lnTo>
                  <a:pt x="2798" y="965"/>
                </a:lnTo>
                <a:cubicBezTo>
                  <a:pt x="2762" y="928"/>
                  <a:pt x="2725" y="913"/>
                  <a:pt x="2684" y="913"/>
                </a:cubicBezTo>
                <a:cubicBezTo>
                  <a:pt x="2671" y="913"/>
                  <a:pt x="2657" y="914"/>
                  <a:pt x="2643" y="917"/>
                </a:cubicBezTo>
                <a:cubicBezTo>
                  <a:pt x="2584" y="929"/>
                  <a:pt x="2548" y="965"/>
                  <a:pt x="2524" y="1012"/>
                </a:cubicBezTo>
                <a:cubicBezTo>
                  <a:pt x="2405" y="1262"/>
                  <a:pt x="2346" y="1512"/>
                  <a:pt x="2346" y="1786"/>
                </a:cubicBezTo>
                <a:cubicBezTo>
                  <a:pt x="2346" y="2239"/>
                  <a:pt x="2524" y="2679"/>
                  <a:pt x="2846" y="3013"/>
                </a:cubicBezTo>
                <a:cubicBezTo>
                  <a:pt x="3096" y="3286"/>
                  <a:pt x="3417" y="3465"/>
                  <a:pt x="3798" y="3548"/>
                </a:cubicBezTo>
                <a:cubicBezTo>
                  <a:pt x="3655" y="3846"/>
                  <a:pt x="3715" y="4203"/>
                  <a:pt x="3941" y="4465"/>
                </a:cubicBezTo>
                <a:lnTo>
                  <a:pt x="3560" y="4846"/>
                </a:lnTo>
                <a:cubicBezTo>
                  <a:pt x="3405" y="5001"/>
                  <a:pt x="3334" y="5191"/>
                  <a:pt x="3334" y="5394"/>
                </a:cubicBezTo>
                <a:cubicBezTo>
                  <a:pt x="3334" y="5596"/>
                  <a:pt x="3405" y="5775"/>
                  <a:pt x="3524" y="5906"/>
                </a:cubicBezTo>
                <a:lnTo>
                  <a:pt x="2917" y="6513"/>
                </a:lnTo>
                <a:lnTo>
                  <a:pt x="2560" y="6156"/>
                </a:lnTo>
                <a:cubicBezTo>
                  <a:pt x="2530" y="6126"/>
                  <a:pt x="2486" y="6111"/>
                  <a:pt x="2441" y="6111"/>
                </a:cubicBezTo>
                <a:cubicBezTo>
                  <a:pt x="2396" y="6111"/>
                  <a:pt x="2352" y="6126"/>
                  <a:pt x="2322" y="6156"/>
                </a:cubicBezTo>
                <a:lnTo>
                  <a:pt x="1417" y="7061"/>
                </a:lnTo>
                <a:lnTo>
                  <a:pt x="60" y="8418"/>
                </a:lnTo>
                <a:cubicBezTo>
                  <a:pt x="0" y="8478"/>
                  <a:pt x="0" y="8597"/>
                  <a:pt x="60" y="8656"/>
                </a:cubicBezTo>
                <a:lnTo>
                  <a:pt x="1096" y="9704"/>
                </a:lnTo>
                <a:cubicBezTo>
                  <a:pt x="1125" y="9734"/>
                  <a:pt x="1170" y="9748"/>
                  <a:pt x="1215" y="9748"/>
                </a:cubicBezTo>
                <a:cubicBezTo>
                  <a:pt x="1259" y="9748"/>
                  <a:pt x="1304" y="9734"/>
                  <a:pt x="1334" y="9704"/>
                </a:cubicBezTo>
                <a:cubicBezTo>
                  <a:pt x="1393" y="9644"/>
                  <a:pt x="1393" y="9525"/>
                  <a:pt x="1334" y="9466"/>
                </a:cubicBezTo>
                <a:lnTo>
                  <a:pt x="417" y="8537"/>
                </a:lnTo>
                <a:lnTo>
                  <a:pt x="1667" y="7287"/>
                </a:lnTo>
                <a:lnTo>
                  <a:pt x="4167" y="9787"/>
                </a:lnTo>
                <a:lnTo>
                  <a:pt x="2917" y="11037"/>
                </a:lnTo>
                <a:lnTo>
                  <a:pt x="1810" y="9942"/>
                </a:lnTo>
                <a:cubicBezTo>
                  <a:pt x="1780" y="9912"/>
                  <a:pt x="1736" y="9897"/>
                  <a:pt x="1691" y="9897"/>
                </a:cubicBezTo>
                <a:cubicBezTo>
                  <a:pt x="1646" y="9897"/>
                  <a:pt x="1602" y="9912"/>
                  <a:pt x="1572" y="9942"/>
                </a:cubicBezTo>
                <a:cubicBezTo>
                  <a:pt x="1512" y="10002"/>
                  <a:pt x="1512" y="10121"/>
                  <a:pt x="1572" y="10180"/>
                </a:cubicBezTo>
                <a:lnTo>
                  <a:pt x="2798" y="11395"/>
                </a:lnTo>
                <a:cubicBezTo>
                  <a:pt x="2822" y="11430"/>
                  <a:pt x="2870" y="11442"/>
                  <a:pt x="2917" y="11442"/>
                </a:cubicBezTo>
                <a:cubicBezTo>
                  <a:pt x="2965" y="11442"/>
                  <a:pt x="3001" y="11430"/>
                  <a:pt x="3036" y="11395"/>
                </a:cubicBezTo>
                <a:lnTo>
                  <a:pt x="4394" y="10037"/>
                </a:lnTo>
                <a:lnTo>
                  <a:pt x="5298" y="9132"/>
                </a:lnTo>
                <a:cubicBezTo>
                  <a:pt x="5322" y="9109"/>
                  <a:pt x="5346" y="9061"/>
                  <a:pt x="5346" y="9013"/>
                </a:cubicBezTo>
                <a:cubicBezTo>
                  <a:pt x="5346" y="8966"/>
                  <a:pt x="5322" y="8930"/>
                  <a:pt x="5298" y="8894"/>
                </a:cubicBezTo>
                <a:lnTo>
                  <a:pt x="5025" y="8632"/>
                </a:lnTo>
                <a:lnTo>
                  <a:pt x="5644" y="8013"/>
                </a:lnTo>
                <a:cubicBezTo>
                  <a:pt x="5770" y="8094"/>
                  <a:pt x="5916" y="8135"/>
                  <a:pt x="6062" y="8135"/>
                </a:cubicBezTo>
                <a:cubicBezTo>
                  <a:pt x="6217" y="8135"/>
                  <a:pt x="6372" y="8088"/>
                  <a:pt x="6501" y="7989"/>
                </a:cubicBezTo>
                <a:cubicBezTo>
                  <a:pt x="6572" y="7930"/>
                  <a:pt x="6596" y="7823"/>
                  <a:pt x="6537" y="7751"/>
                </a:cubicBezTo>
                <a:cubicBezTo>
                  <a:pt x="6500" y="7708"/>
                  <a:pt x="6446" y="7682"/>
                  <a:pt x="6393" y="7682"/>
                </a:cubicBezTo>
                <a:cubicBezTo>
                  <a:pt x="6360" y="7682"/>
                  <a:pt x="6326" y="7692"/>
                  <a:pt x="6299" y="7716"/>
                </a:cubicBezTo>
                <a:cubicBezTo>
                  <a:pt x="6220" y="7778"/>
                  <a:pt x="6131" y="7806"/>
                  <a:pt x="6041" y="7806"/>
                </a:cubicBezTo>
                <a:cubicBezTo>
                  <a:pt x="5927" y="7806"/>
                  <a:pt x="5814" y="7760"/>
                  <a:pt x="5727" y="7680"/>
                </a:cubicBezTo>
                <a:cubicBezTo>
                  <a:pt x="5703" y="7644"/>
                  <a:pt x="5656" y="7632"/>
                  <a:pt x="5608" y="7632"/>
                </a:cubicBezTo>
                <a:cubicBezTo>
                  <a:pt x="5560" y="7632"/>
                  <a:pt x="5525" y="7644"/>
                  <a:pt x="5489" y="7680"/>
                </a:cubicBezTo>
                <a:lnTo>
                  <a:pt x="4763" y="8406"/>
                </a:lnTo>
                <a:lnTo>
                  <a:pt x="3108" y="6799"/>
                </a:lnTo>
                <a:lnTo>
                  <a:pt x="3834" y="6072"/>
                </a:lnTo>
                <a:cubicBezTo>
                  <a:pt x="3894" y="6013"/>
                  <a:pt x="3894" y="5894"/>
                  <a:pt x="3834" y="5834"/>
                </a:cubicBezTo>
                <a:lnTo>
                  <a:pt x="3751" y="5739"/>
                </a:lnTo>
                <a:cubicBezTo>
                  <a:pt x="3655" y="5644"/>
                  <a:pt x="3620" y="5549"/>
                  <a:pt x="3620" y="5430"/>
                </a:cubicBezTo>
                <a:cubicBezTo>
                  <a:pt x="3620" y="5310"/>
                  <a:pt x="3655" y="5203"/>
                  <a:pt x="3751" y="5108"/>
                </a:cubicBezTo>
                <a:lnTo>
                  <a:pt x="4251" y="4608"/>
                </a:lnTo>
                <a:lnTo>
                  <a:pt x="5096" y="3763"/>
                </a:lnTo>
                <a:lnTo>
                  <a:pt x="6013" y="2846"/>
                </a:lnTo>
                <a:cubicBezTo>
                  <a:pt x="6025" y="2834"/>
                  <a:pt x="6037" y="2822"/>
                  <a:pt x="6049" y="2822"/>
                </a:cubicBezTo>
                <a:cubicBezTo>
                  <a:pt x="6106" y="2780"/>
                  <a:pt x="6170" y="2761"/>
                  <a:pt x="6233" y="2761"/>
                </a:cubicBezTo>
                <a:cubicBezTo>
                  <a:pt x="6314" y="2761"/>
                  <a:pt x="6393" y="2792"/>
                  <a:pt x="6453" y="2846"/>
                </a:cubicBezTo>
                <a:lnTo>
                  <a:pt x="6477" y="2870"/>
                </a:lnTo>
                <a:cubicBezTo>
                  <a:pt x="6572" y="2965"/>
                  <a:pt x="6596" y="3132"/>
                  <a:pt x="6501" y="3263"/>
                </a:cubicBezTo>
                <a:cubicBezTo>
                  <a:pt x="6489" y="3286"/>
                  <a:pt x="6477" y="3298"/>
                  <a:pt x="6477" y="3310"/>
                </a:cubicBezTo>
                <a:lnTo>
                  <a:pt x="5477" y="4310"/>
                </a:lnTo>
                <a:cubicBezTo>
                  <a:pt x="5418" y="4370"/>
                  <a:pt x="5418" y="4489"/>
                  <a:pt x="5477" y="4548"/>
                </a:cubicBezTo>
                <a:cubicBezTo>
                  <a:pt x="5501" y="4584"/>
                  <a:pt x="5549" y="4596"/>
                  <a:pt x="5596" y="4596"/>
                </a:cubicBezTo>
                <a:cubicBezTo>
                  <a:pt x="5644" y="4596"/>
                  <a:pt x="5679" y="4572"/>
                  <a:pt x="5715" y="4548"/>
                </a:cubicBezTo>
                <a:lnTo>
                  <a:pt x="6715" y="3548"/>
                </a:lnTo>
                <a:cubicBezTo>
                  <a:pt x="6727" y="3536"/>
                  <a:pt x="6739" y="3525"/>
                  <a:pt x="6751" y="3525"/>
                </a:cubicBezTo>
                <a:cubicBezTo>
                  <a:pt x="6805" y="3481"/>
                  <a:pt x="6872" y="3460"/>
                  <a:pt x="6939" y="3460"/>
                </a:cubicBezTo>
                <a:cubicBezTo>
                  <a:pt x="7018" y="3460"/>
                  <a:pt x="7098" y="3490"/>
                  <a:pt x="7156" y="3548"/>
                </a:cubicBezTo>
                <a:lnTo>
                  <a:pt x="7168" y="3560"/>
                </a:lnTo>
                <a:cubicBezTo>
                  <a:pt x="7275" y="3667"/>
                  <a:pt x="7287" y="3834"/>
                  <a:pt x="7203" y="3965"/>
                </a:cubicBezTo>
                <a:cubicBezTo>
                  <a:pt x="7192" y="3989"/>
                  <a:pt x="7192" y="4001"/>
                  <a:pt x="7168" y="4013"/>
                </a:cubicBezTo>
                <a:lnTo>
                  <a:pt x="6180" y="5013"/>
                </a:lnTo>
                <a:cubicBezTo>
                  <a:pt x="6120" y="5072"/>
                  <a:pt x="6120" y="5191"/>
                  <a:pt x="6180" y="5251"/>
                </a:cubicBezTo>
                <a:cubicBezTo>
                  <a:pt x="6203" y="5275"/>
                  <a:pt x="6251" y="5299"/>
                  <a:pt x="6299" y="5299"/>
                </a:cubicBezTo>
                <a:cubicBezTo>
                  <a:pt x="6334" y="5299"/>
                  <a:pt x="6382" y="5275"/>
                  <a:pt x="6418" y="5251"/>
                </a:cubicBezTo>
                <a:lnTo>
                  <a:pt x="7406" y="4251"/>
                </a:lnTo>
                <a:cubicBezTo>
                  <a:pt x="7430" y="4239"/>
                  <a:pt x="7442" y="4215"/>
                  <a:pt x="7454" y="4215"/>
                </a:cubicBezTo>
                <a:cubicBezTo>
                  <a:pt x="7506" y="4179"/>
                  <a:pt x="7569" y="4160"/>
                  <a:pt x="7633" y="4160"/>
                </a:cubicBezTo>
                <a:cubicBezTo>
                  <a:pt x="7715" y="4160"/>
                  <a:pt x="7798" y="4191"/>
                  <a:pt x="7858" y="4251"/>
                </a:cubicBezTo>
                <a:lnTo>
                  <a:pt x="7870" y="4263"/>
                </a:lnTo>
                <a:cubicBezTo>
                  <a:pt x="7977" y="4370"/>
                  <a:pt x="7989" y="4537"/>
                  <a:pt x="7906" y="4668"/>
                </a:cubicBezTo>
                <a:cubicBezTo>
                  <a:pt x="7882" y="4679"/>
                  <a:pt x="7882" y="4703"/>
                  <a:pt x="7870" y="4715"/>
                </a:cubicBezTo>
                <a:lnTo>
                  <a:pt x="6870" y="5715"/>
                </a:lnTo>
                <a:cubicBezTo>
                  <a:pt x="6811" y="5775"/>
                  <a:pt x="6811" y="5894"/>
                  <a:pt x="6870" y="5953"/>
                </a:cubicBezTo>
                <a:cubicBezTo>
                  <a:pt x="6906" y="5977"/>
                  <a:pt x="6953" y="5989"/>
                  <a:pt x="6989" y="5989"/>
                </a:cubicBezTo>
                <a:cubicBezTo>
                  <a:pt x="7037" y="5989"/>
                  <a:pt x="7084" y="5977"/>
                  <a:pt x="7108" y="5953"/>
                </a:cubicBezTo>
                <a:lnTo>
                  <a:pt x="8108" y="4953"/>
                </a:lnTo>
                <a:cubicBezTo>
                  <a:pt x="8120" y="4941"/>
                  <a:pt x="8144" y="4918"/>
                  <a:pt x="8156" y="4918"/>
                </a:cubicBezTo>
                <a:cubicBezTo>
                  <a:pt x="8208" y="4881"/>
                  <a:pt x="8272" y="4863"/>
                  <a:pt x="8335" y="4863"/>
                </a:cubicBezTo>
                <a:cubicBezTo>
                  <a:pt x="8418" y="4863"/>
                  <a:pt x="8501" y="4893"/>
                  <a:pt x="8561" y="4953"/>
                </a:cubicBezTo>
                <a:lnTo>
                  <a:pt x="8573" y="4965"/>
                </a:lnTo>
                <a:cubicBezTo>
                  <a:pt x="8680" y="5072"/>
                  <a:pt x="8692" y="5239"/>
                  <a:pt x="8597" y="5370"/>
                </a:cubicBezTo>
                <a:cubicBezTo>
                  <a:pt x="8585" y="5382"/>
                  <a:pt x="8573" y="5394"/>
                  <a:pt x="8573" y="5418"/>
                </a:cubicBezTo>
                <a:lnTo>
                  <a:pt x="6715" y="7275"/>
                </a:lnTo>
                <a:cubicBezTo>
                  <a:pt x="6656" y="7335"/>
                  <a:pt x="6656" y="7454"/>
                  <a:pt x="6715" y="7513"/>
                </a:cubicBezTo>
                <a:cubicBezTo>
                  <a:pt x="6739" y="7537"/>
                  <a:pt x="6787" y="7561"/>
                  <a:pt x="6834" y="7561"/>
                </a:cubicBezTo>
                <a:cubicBezTo>
                  <a:pt x="6870" y="7561"/>
                  <a:pt x="6918" y="7537"/>
                  <a:pt x="6953" y="7513"/>
                </a:cubicBezTo>
                <a:lnTo>
                  <a:pt x="7787" y="6680"/>
                </a:lnTo>
                <a:lnTo>
                  <a:pt x="7870" y="6763"/>
                </a:lnTo>
                <a:cubicBezTo>
                  <a:pt x="7811" y="6942"/>
                  <a:pt x="7787" y="7120"/>
                  <a:pt x="7787" y="7287"/>
                </a:cubicBezTo>
                <a:lnTo>
                  <a:pt x="7787" y="7299"/>
                </a:lnTo>
                <a:lnTo>
                  <a:pt x="7799" y="7406"/>
                </a:lnTo>
                <a:cubicBezTo>
                  <a:pt x="7823" y="7870"/>
                  <a:pt x="8037" y="8287"/>
                  <a:pt x="8358" y="8597"/>
                </a:cubicBezTo>
                <a:cubicBezTo>
                  <a:pt x="8692" y="8906"/>
                  <a:pt x="9132" y="9085"/>
                  <a:pt x="9597" y="9085"/>
                </a:cubicBezTo>
                <a:cubicBezTo>
                  <a:pt x="9870" y="9085"/>
                  <a:pt x="10121" y="9025"/>
                  <a:pt x="10371" y="8906"/>
                </a:cubicBezTo>
                <a:cubicBezTo>
                  <a:pt x="10418" y="8882"/>
                  <a:pt x="10466" y="8835"/>
                  <a:pt x="10466" y="8787"/>
                </a:cubicBezTo>
                <a:cubicBezTo>
                  <a:pt x="10478" y="8728"/>
                  <a:pt x="10442" y="8692"/>
                  <a:pt x="10418" y="8644"/>
                </a:cubicBezTo>
                <a:lnTo>
                  <a:pt x="9335" y="7537"/>
                </a:lnTo>
                <a:cubicBezTo>
                  <a:pt x="9287" y="7501"/>
                  <a:pt x="9251" y="7454"/>
                  <a:pt x="9251" y="7406"/>
                </a:cubicBezTo>
                <a:cubicBezTo>
                  <a:pt x="9192" y="7263"/>
                  <a:pt x="9239" y="7108"/>
                  <a:pt x="9347" y="7001"/>
                </a:cubicBezTo>
                <a:cubicBezTo>
                  <a:pt x="9418" y="6930"/>
                  <a:pt x="9513" y="6882"/>
                  <a:pt x="9609" y="6882"/>
                </a:cubicBezTo>
                <a:cubicBezTo>
                  <a:pt x="9656" y="6882"/>
                  <a:pt x="9704" y="6906"/>
                  <a:pt x="9751" y="6918"/>
                </a:cubicBezTo>
                <a:cubicBezTo>
                  <a:pt x="9811" y="6942"/>
                  <a:pt x="9847" y="6965"/>
                  <a:pt x="9882" y="7001"/>
                </a:cubicBezTo>
                <a:lnTo>
                  <a:pt x="10966" y="8097"/>
                </a:lnTo>
                <a:cubicBezTo>
                  <a:pt x="11000" y="8122"/>
                  <a:pt x="11034" y="8142"/>
                  <a:pt x="11073" y="8142"/>
                </a:cubicBezTo>
                <a:cubicBezTo>
                  <a:pt x="11088" y="8142"/>
                  <a:pt x="11104" y="8139"/>
                  <a:pt x="11121" y="8132"/>
                </a:cubicBezTo>
                <a:cubicBezTo>
                  <a:pt x="11180" y="8120"/>
                  <a:pt x="11216" y="8097"/>
                  <a:pt x="11240" y="8049"/>
                </a:cubicBezTo>
                <a:cubicBezTo>
                  <a:pt x="11359" y="7799"/>
                  <a:pt x="11418" y="7537"/>
                  <a:pt x="11418" y="7275"/>
                </a:cubicBezTo>
                <a:cubicBezTo>
                  <a:pt x="11418" y="6858"/>
                  <a:pt x="11252" y="6430"/>
                  <a:pt x="10918" y="6084"/>
                </a:cubicBezTo>
                <a:cubicBezTo>
                  <a:pt x="10609" y="5751"/>
                  <a:pt x="10180" y="5549"/>
                  <a:pt x="9728" y="5513"/>
                </a:cubicBezTo>
                <a:lnTo>
                  <a:pt x="9632" y="5501"/>
                </a:lnTo>
                <a:lnTo>
                  <a:pt x="9609" y="5501"/>
                </a:lnTo>
                <a:cubicBezTo>
                  <a:pt x="9454" y="5501"/>
                  <a:pt x="9275" y="5537"/>
                  <a:pt x="9097" y="5596"/>
                </a:cubicBezTo>
                <a:lnTo>
                  <a:pt x="8954" y="5453"/>
                </a:lnTo>
                <a:cubicBezTo>
                  <a:pt x="9049" y="5215"/>
                  <a:pt x="9001" y="4953"/>
                  <a:pt x="8811" y="4763"/>
                </a:cubicBezTo>
                <a:lnTo>
                  <a:pt x="8799" y="4739"/>
                </a:lnTo>
                <a:cubicBezTo>
                  <a:pt x="8656" y="4608"/>
                  <a:pt x="8477" y="4548"/>
                  <a:pt x="8299" y="4548"/>
                </a:cubicBezTo>
                <a:cubicBezTo>
                  <a:pt x="8323" y="4370"/>
                  <a:pt x="8239" y="4191"/>
                  <a:pt x="8108" y="4060"/>
                </a:cubicBezTo>
                <a:lnTo>
                  <a:pt x="8096" y="4048"/>
                </a:lnTo>
                <a:cubicBezTo>
                  <a:pt x="7965" y="3906"/>
                  <a:pt x="7775" y="3846"/>
                  <a:pt x="7596" y="3846"/>
                </a:cubicBezTo>
                <a:cubicBezTo>
                  <a:pt x="7620" y="3667"/>
                  <a:pt x="7537" y="3489"/>
                  <a:pt x="7406" y="3358"/>
                </a:cubicBezTo>
                <a:lnTo>
                  <a:pt x="7394" y="3346"/>
                </a:lnTo>
                <a:cubicBezTo>
                  <a:pt x="7263" y="3215"/>
                  <a:pt x="7084" y="3155"/>
                  <a:pt x="6906" y="3155"/>
                </a:cubicBezTo>
                <a:cubicBezTo>
                  <a:pt x="6918" y="2977"/>
                  <a:pt x="6846" y="2798"/>
                  <a:pt x="6703" y="2655"/>
                </a:cubicBezTo>
                <a:lnTo>
                  <a:pt x="6692" y="2643"/>
                </a:lnTo>
                <a:cubicBezTo>
                  <a:pt x="6565" y="2516"/>
                  <a:pt x="6400" y="2453"/>
                  <a:pt x="6235" y="2453"/>
                </a:cubicBezTo>
                <a:cubicBezTo>
                  <a:pt x="6152" y="2453"/>
                  <a:pt x="6068" y="2469"/>
                  <a:pt x="5989" y="2501"/>
                </a:cubicBezTo>
                <a:lnTo>
                  <a:pt x="5858" y="2358"/>
                </a:lnTo>
                <a:cubicBezTo>
                  <a:pt x="5918" y="2179"/>
                  <a:pt x="5953" y="2001"/>
                  <a:pt x="5953" y="1846"/>
                </a:cubicBezTo>
                <a:lnTo>
                  <a:pt x="5953" y="1822"/>
                </a:lnTo>
                <a:lnTo>
                  <a:pt x="5930" y="1727"/>
                </a:lnTo>
                <a:cubicBezTo>
                  <a:pt x="5918" y="1465"/>
                  <a:pt x="5846" y="1215"/>
                  <a:pt x="5727" y="988"/>
                </a:cubicBezTo>
                <a:cubicBezTo>
                  <a:pt x="5693" y="937"/>
                  <a:pt x="5628" y="898"/>
                  <a:pt x="5567" y="898"/>
                </a:cubicBezTo>
                <a:cubicBezTo>
                  <a:pt x="5544" y="898"/>
                  <a:pt x="5521" y="904"/>
                  <a:pt x="5501" y="917"/>
                </a:cubicBezTo>
                <a:cubicBezTo>
                  <a:pt x="5429" y="965"/>
                  <a:pt x="5382" y="1072"/>
                  <a:pt x="5429" y="1143"/>
                </a:cubicBezTo>
                <a:cubicBezTo>
                  <a:pt x="5537" y="1334"/>
                  <a:pt x="5596" y="1524"/>
                  <a:pt x="5608" y="1739"/>
                </a:cubicBezTo>
                <a:lnTo>
                  <a:pt x="5620" y="1846"/>
                </a:lnTo>
                <a:cubicBezTo>
                  <a:pt x="5620" y="2001"/>
                  <a:pt x="5596" y="2167"/>
                  <a:pt x="5513" y="2346"/>
                </a:cubicBezTo>
                <a:cubicBezTo>
                  <a:pt x="5489" y="2405"/>
                  <a:pt x="5513" y="2477"/>
                  <a:pt x="5560" y="2524"/>
                </a:cubicBezTo>
                <a:lnTo>
                  <a:pt x="5727" y="2691"/>
                </a:lnTo>
                <a:lnTo>
                  <a:pt x="5001" y="3417"/>
                </a:lnTo>
                <a:lnTo>
                  <a:pt x="4834" y="3251"/>
                </a:lnTo>
                <a:cubicBezTo>
                  <a:pt x="4800" y="3225"/>
                  <a:pt x="4753" y="3205"/>
                  <a:pt x="4707" y="3205"/>
                </a:cubicBezTo>
                <a:cubicBezTo>
                  <a:pt x="4690" y="3205"/>
                  <a:pt x="4672" y="3208"/>
                  <a:pt x="4656" y="3215"/>
                </a:cubicBezTo>
                <a:cubicBezTo>
                  <a:pt x="4477" y="3274"/>
                  <a:pt x="4310" y="3298"/>
                  <a:pt x="4155" y="3298"/>
                </a:cubicBezTo>
                <a:lnTo>
                  <a:pt x="4048" y="3286"/>
                </a:lnTo>
                <a:cubicBezTo>
                  <a:pt x="3274" y="3227"/>
                  <a:pt x="2679" y="2584"/>
                  <a:pt x="2679" y="1822"/>
                </a:cubicBezTo>
                <a:cubicBezTo>
                  <a:pt x="2679" y="1691"/>
                  <a:pt x="2691" y="1560"/>
                  <a:pt x="2739" y="1429"/>
                </a:cubicBezTo>
                <a:lnTo>
                  <a:pt x="3644" y="2334"/>
                </a:lnTo>
                <a:cubicBezTo>
                  <a:pt x="3703" y="2405"/>
                  <a:pt x="3798" y="2453"/>
                  <a:pt x="3894" y="2501"/>
                </a:cubicBezTo>
                <a:cubicBezTo>
                  <a:pt x="3989" y="2524"/>
                  <a:pt x="4060" y="2536"/>
                  <a:pt x="4155" y="2536"/>
                </a:cubicBezTo>
                <a:cubicBezTo>
                  <a:pt x="4346" y="2536"/>
                  <a:pt x="4525" y="2465"/>
                  <a:pt x="4656" y="2334"/>
                </a:cubicBezTo>
                <a:cubicBezTo>
                  <a:pt x="4846" y="2143"/>
                  <a:pt x="4929" y="1846"/>
                  <a:pt x="4822" y="1572"/>
                </a:cubicBezTo>
                <a:lnTo>
                  <a:pt x="4822" y="1560"/>
                </a:lnTo>
                <a:cubicBezTo>
                  <a:pt x="4787" y="1489"/>
                  <a:pt x="4751" y="1393"/>
                  <a:pt x="4656" y="1310"/>
                </a:cubicBezTo>
                <a:lnTo>
                  <a:pt x="3751" y="393"/>
                </a:lnTo>
                <a:cubicBezTo>
                  <a:pt x="3882" y="357"/>
                  <a:pt x="4013" y="334"/>
                  <a:pt x="4144" y="334"/>
                </a:cubicBezTo>
                <a:cubicBezTo>
                  <a:pt x="4489" y="334"/>
                  <a:pt x="4798" y="441"/>
                  <a:pt x="5060" y="655"/>
                </a:cubicBezTo>
                <a:cubicBezTo>
                  <a:pt x="5088" y="678"/>
                  <a:pt x="5121" y="689"/>
                  <a:pt x="5155" y="689"/>
                </a:cubicBezTo>
                <a:cubicBezTo>
                  <a:pt x="5208" y="689"/>
                  <a:pt x="5262" y="663"/>
                  <a:pt x="5298" y="619"/>
                </a:cubicBezTo>
                <a:cubicBezTo>
                  <a:pt x="5358" y="548"/>
                  <a:pt x="5346" y="441"/>
                  <a:pt x="5263" y="381"/>
                </a:cubicBezTo>
                <a:cubicBezTo>
                  <a:pt x="4941" y="131"/>
                  <a:pt x="4548" y="0"/>
                  <a:pt x="4155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>
              <a:defRPr/>
            </a:pPr>
            <a:endParaRPr sz="9952"/>
          </a:p>
        </p:txBody>
      </p:sp>
    </p:spTree>
    <p:extLst>
      <p:ext uri="{BB962C8B-B14F-4D97-AF65-F5344CB8AC3E}">
        <p14:creationId xmlns:p14="http://schemas.microsoft.com/office/powerpoint/2010/main" val="251072649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7" name="Chart 94">
            <a:extLst>
              <a:ext uri="{FF2B5EF4-FFF2-40B4-BE49-F238E27FC236}">
                <a16:creationId xmlns:a16="http://schemas.microsoft.com/office/drawing/2014/main" id="{11A0D497-6053-40C4-81D4-DEA1AC90D3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43002489"/>
              </p:ext>
            </p:extLst>
          </p:nvPr>
        </p:nvGraphicFramePr>
        <p:xfrm>
          <a:off x="4703452" y="-181217"/>
          <a:ext cx="17792053" cy="12641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Rectángulo 2">
            <a:extLst>
              <a:ext uri="{FF2B5EF4-FFF2-40B4-BE49-F238E27FC236}">
                <a16:creationId xmlns:a16="http://schemas.microsoft.com/office/drawing/2014/main" id="{C72E5AF6-0F18-4BCD-91FF-F901DD60210A}"/>
              </a:ext>
            </a:extLst>
          </p:cNvPr>
          <p:cNvSpPr/>
          <p:nvPr/>
        </p:nvSpPr>
        <p:spPr>
          <a:xfrm>
            <a:off x="2101470" y="1107341"/>
            <a:ext cx="9431769" cy="127476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SV"/>
          </a:p>
        </p:txBody>
      </p:sp>
      <p:pic>
        <p:nvPicPr>
          <p:cNvPr id="5" name="Imagen 4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2EC8FB1F-1CE0-45ED-B11E-C175718883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85958" y="674370"/>
            <a:ext cx="1506211" cy="1506211"/>
          </a:xfrm>
          <a:prstGeom prst="rect">
            <a:avLst/>
          </a:prstGeom>
        </p:spPr>
      </p:pic>
      <p:grpSp>
        <p:nvGrpSpPr>
          <p:cNvPr id="7" name="Grupo 6">
            <a:extLst>
              <a:ext uri="{FF2B5EF4-FFF2-40B4-BE49-F238E27FC236}">
                <a16:creationId xmlns:a16="http://schemas.microsoft.com/office/drawing/2014/main" id="{96CB1F91-67AC-4E1F-A316-CAD19A1E7DD4}"/>
              </a:ext>
            </a:extLst>
          </p:cNvPr>
          <p:cNvGrpSpPr/>
          <p:nvPr/>
        </p:nvGrpSpPr>
        <p:grpSpPr>
          <a:xfrm>
            <a:off x="1349083" y="4239176"/>
            <a:ext cx="2116311" cy="1231456"/>
            <a:chOff x="1020803" y="2614055"/>
            <a:chExt cx="2116311" cy="1231456"/>
          </a:xfrm>
        </p:grpSpPr>
        <p:sp>
          <p:nvSpPr>
            <p:cNvPr id="8" name="TextBox 15">
              <a:extLst>
                <a:ext uri="{FF2B5EF4-FFF2-40B4-BE49-F238E27FC236}">
                  <a16:creationId xmlns:a16="http://schemas.microsoft.com/office/drawing/2014/main" id="{96FC7858-F771-467C-9ADF-E33C14313A2E}"/>
                </a:ext>
              </a:extLst>
            </p:cNvPr>
            <p:cNvSpPr txBox="1"/>
            <p:nvPr/>
          </p:nvSpPr>
          <p:spPr>
            <a:xfrm>
              <a:off x="1681266" y="2614055"/>
              <a:ext cx="1455848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en-US" sz="20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ato Light" panose="020F0502020204030203" pitchFamily="34" charset="0"/>
                  <a:cs typeface="Poppins" pitchFamily="2" charset="77"/>
                </a:rPr>
                <a:t>META 2021</a:t>
              </a:r>
            </a:p>
          </p:txBody>
        </p:sp>
        <p:sp>
          <p:nvSpPr>
            <p:cNvPr id="9" name="TextBox 16">
              <a:extLst>
                <a:ext uri="{FF2B5EF4-FFF2-40B4-BE49-F238E27FC236}">
                  <a16:creationId xmlns:a16="http://schemas.microsoft.com/office/drawing/2014/main" id="{B752346B-3941-4445-977B-CC54D11DF094}"/>
                </a:ext>
              </a:extLst>
            </p:cNvPr>
            <p:cNvSpPr txBox="1"/>
            <p:nvPr/>
          </p:nvSpPr>
          <p:spPr>
            <a:xfrm>
              <a:off x="1020803" y="3014514"/>
              <a:ext cx="1529586" cy="830997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48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Josefin Sans SemiBold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7,130</a:t>
              </a:r>
            </a:p>
          </p:txBody>
        </p:sp>
      </p:grpSp>
      <p:grpSp>
        <p:nvGrpSpPr>
          <p:cNvPr id="10" name="Grupo 9">
            <a:extLst>
              <a:ext uri="{FF2B5EF4-FFF2-40B4-BE49-F238E27FC236}">
                <a16:creationId xmlns:a16="http://schemas.microsoft.com/office/drawing/2014/main" id="{006CC5C7-8240-4BBF-822F-7907606D027F}"/>
              </a:ext>
            </a:extLst>
          </p:cNvPr>
          <p:cNvGrpSpPr/>
          <p:nvPr/>
        </p:nvGrpSpPr>
        <p:grpSpPr>
          <a:xfrm>
            <a:off x="1349083" y="5594046"/>
            <a:ext cx="2849191" cy="1233598"/>
            <a:chOff x="534805" y="3933015"/>
            <a:chExt cx="2849191" cy="1233598"/>
          </a:xfrm>
        </p:grpSpPr>
        <p:sp>
          <p:nvSpPr>
            <p:cNvPr id="11" name="TextBox 15">
              <a:extLst>
                <a:ext uri="{FF2B5EF4-FFF2-40B4-BE49-F238E27FC236}">
                  <a16:creationId xmlns:a16="http://schemas.microsoft.com/office/drawing/2014/main" id="{7B92726F-6717-4271-BD3D-E0417F7F700C}"/>
                </a:ext>
              </a:extLst>
            </p:cNvPr>
            <p:cNvSpPr txBox="1"/>
            <p:nvPr/>
          </p:nvSpPr>
          <p:spPr>
            <a:xfrm>
              <a:off x="1179546" y="3933015"/>
              <a:ext cx="2204450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>
                <a:defRPr/>
              </a:pPr>
              <a:r>
                <a:rPr lang="en-US" sz="20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ato Light" panose="020F0502020204030203" pitchFamily="34" charset="0"/>
                  <a:cs typeface="Poppins" pitchFamily="2" charset="77"/>
                </a:rPr>
                <a:t>EJECUCIÓN 2021</a:t>
              </a:r>
            </a:p>
          </p:txBody>
        </p:sp>
        <p:sp>
          <p:nvSpPr>
            <p:cNvPr id="12" name="TextBox 16">
              <a:extLst>
                <a:ext uri="{FF2B5EF4-FFF2-40B4-BE49-F238E27FC236}">
                  <a16:creationId xmlns:a16="http://schemas.microsoft.com/office/drawing/2014/main" id="{E1063F88-B7C6-42D1-AFA8-8A6B448EAD22}"/>
                </a:ext>
              </a:extLst>
            </p:cNvPr>
            <p:cNvSpPr txBox="1"/>
            <p:nvPr/>
          </p:nvSpPr>
          <p:spPr>
            <a:xfrm>
              <a:off x="534805" y="4335616"/>
              <a:ext cx="2614818" cy="830997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4800" b="1" i="0" u="none" strike="noStrike" kern="0" cap="none" spc="0" normalizeH="0" baseline="0" noProof="0">
                  <a:ln>
                    <a:noFill/>
                  </a:ln>
                  <a:solidFill>
                    <a:srgbClr val="DB362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Josefin Sans SemiBold" panose="020B0604020202020204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6,311 </a:t>
              </a:r>
              <a:r>
                <a:rPr kumimoji="0" lang="en-US" sz="2400" b="1" i="0" u="none" strike="noStrike" kern="0" cap="none" spc="0" normalizeH="0" baseline="0" noProof="0">
                  <a:ln>
                    <a:noFill/>
                  </a:ln>
                  <a:solidFill>
                    <a:srgbClr val="DB362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Josefin Sans SemiBold" panose="020B0604020202020204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(88.5%)</a:t>
              </a:r>
              <a:endPara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DB362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anose="020B0604020202020204" pitchFamily="2" charset="0"/>
                <a:ea typeface="Lato Light" panose="020F0502020204030203" pitchFamily="34" charset="0"/>
                <a:cs typeface="Poppins" pitchFamily="2" charset="77"/>
                <a:sym typeface="Arial"/>
              </a:endParaRPr>
            </a:p>
          </p:txBody>
        </p:sp>
      </p:grpSp>
      <p:sp>
        <p:nvSpPr>
          <p:cNvPr id="13" name="TextBox 15">
            <a:extLst>
              <a:ext uri="{FF2B5EF4-FFF2-40B4-BE49-F238E27FC236}">
                <a16:creationId xmlns:a16="http://schemas.microsoft.com/office/drawing/2014/main" id="{2924E1B3-D7F3-4D1F-B031-B4D32D0BCC3F}"/>
              </a:ext>
            </a:extLst>
          </p:cNvPr>
          <p:cNvSpPr txBox="1"/>
          <p:nvPr/>
        </p:nvSpPr>
        <p:spPr>
          <a:xfrm>
            <a:off x="2153488" y="9161955"/>
            <a:ext cx="1455848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META 2021</a:t>
            </a:r>
            <a:endParaRPr kumimoji="0" lang="en-US" sz="200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14" name="TextBox 16">
            <a:extLst>
              <a:ext uri="{FF2B5EF4-FFF2-40B4-BE49-F238E27FC236}">
                <a16:creationId xmlns:a16="http://schemas.microsoft.com/office/drawing/2014/main" id="{5642C642-AD8F-4368-8B14-522FE0453A9B}"/>
              </a:ext>
            </a:extLst>
          </p:cNvPr>
          <p:cNvSpPr txBox="1"/>
          <p:nvPr/>
        </p:nvSpPr>
        <p:spPr>
          <a:xfrm>
            <a:off x="1389506" y="11049886"/>
            <a:ext cx="5182829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$1,989,656.74* </a:t>
            </a: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(66.9%)</a:t>
            </a:r>
            <a:endParaRPr kumimoji="0" lang="en-US" sz="4800" b="1" i="0" u="none" strike="noStrike" kern="0" cap="none" spc="0" normalizeH="0" baseline="0" noProof="0">
              <a:ln>
                <a:noFill/>
              </a:ln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Josefin Sans SemiBold" pitchFamily="2" charset="0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id="{45844992-F90D-4BE1-935C-A2EE75E06BA8}"/>
              </a:ext>
            </a:extLst>
          </p:cNvPr>
          <p:cNvSpPr txBox="1"/>
          <p:nvPr/>
        </p:nvSpPr>
        <p:spPr>
          <a:xfrm>
            <a:off x="2153488" y="10570359"/>
            <a:ext cx="3478873" cy="40011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EJECUCIÓN 2021</a:t>
            </a:r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DD4F3DF3-3103-4076-8790-2B8C6CCF69C0}"/>
              </a:ext>
            </a:extLst>
          </p:cNvPr>
          <p:cNvSpPr txBox="1"/>
          <p:nvPr/>
        </p:nvSpPr>
        <p:spPr>
          <a:xfrm>
            <a:off x="1425001" y="9562065"/>
            <a:ext cx="3695242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0066B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$2,974,400.0</a:t>
            </a:r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CAD3ED91-DFFA-460F-8AFE-2A8B926F7850}"/>
              </a:ext>
            </a:extLst>
          </p:cNvPr>
          <p:cNvSpPr txBox="1"/>
          <p:nvPr/>
        </p:nvSpPr>
        <p:spPr>
          <a:xfrm>
            <a:off x="1411372" y="8486355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INVERSIÓN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CBB5D3BC-3F05-410F-AC69-933507EDCB81}"/>
              </a:ext>
            </a:extLst>
          </p:cNvPr>
          <p:cNvSpPr txBox="1"/>
          <p:nvPr/>
        </p:nvSpPr>
        <p:spPr>
          <a:xfrm>
            <a:off x="1349083" y="3614333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PARTICIPACIONES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19" name="Google Shape;916;p66">
            <a:extLst>
              <a:ext uri="{FF2B5EF4-FFF2-40B4-BE49-F238E27FC236}">
                <a16:creationId xmlns:a16="http://schemas.microsoft.com/office/drawing/2014/main" id="{2EC50F89-5A0D-4DEB-9D2A-8917F7706233}"/>
              </a:ext>
            </a:extLst>
          </p:cNvPr>
          <p:cNvSpPr txBox="1">
            <a:spLocks/>
          </p:cNvSpPr>
          <p:nvPr/>
        </p:nvSpPr>
        <p:spPr>
          <a:xfrm>
            <a:off x="520458" y="566308"/>
            <a:ext cx="20599929" cy="1696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CFP </a:t>
            </a:r>
            <a:r>
              <a:rPr lang="es-MX" sz="6000" b="0" err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Insaforp</a:t>
            </a:r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 en San Bartolo</a:t>
            </a:r>
            <a:br>
              <a:rPr lang="es-MX" sz="66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</a:br>
            <a:r>
              <a:rPr lang="es-MX" sz="5400" b="0">
                <a:solidFill>
                  <a:srgbClr val="000000"/>
                </a:solidFill>
                <a:latin typeface="Josefin Sans Light" pitchFamily="2" charset="0"/>
                <a:sym typeface="Arial"/>
              </a:rPr>
              <a:t>Participaciones / Inversión</a:t>
            </a:r>
            <a:endParaRPr lang="es-MX" sz="6600">
              <a:solidFill>
                <a:srgbClr val="000000"/>
              </a:solidFill>
              <a:latin typeface="Josefin Sans SemiBold" pitchFamily="2" charset="0"/>
            </a:endParaRPr>
          </a:p>
        </p:txBody>
      </p:sp>
      <p:graphicFrame>
        <p:nvGraphicFramePr>
          <p:cNvPr id="36" name="Chart 94">
            <a:extLst>
              <a:ext uri="{FF2B5EF4-FFF2-40B4-BE49-F238E27FC236}">
                <a16:creationId xmlns:a16="http://schemas.microsoft.com/office/drawing/2014/main" id="{8CBF0503-4D18-448E-A3AB-FD360A3719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67507646"/>
              </p:ext>
            </p:extLst>
          </p:nvPr>
        </p:nvGraphicFramePr>
        <p:xfrm>
          <a:off x="4930772" y="7543800"/>
          <a:ext cx="17695826" cy="51915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0" name="TextBox 16">
            <a:extLst>
              <a:ext uri="{FF2B5EF4-FFF2-40B4-BE49-F238E27FC236}">
                <a16:creationId xmlns:a16="http://schemas.microsoft.com/office/drawing/2014/main" id="{C4063961-028F-4143-95CE-7C599363279B}"/>
              </a:ext>
            </a:extLst>
          </p:cNvPr>
          <p:cNvSpPr txBox="1"/>
          <p:nvPr/>
        </p:nvSpPr>
        <p:spPr>
          <a:xfrm>
            <a:off x="554730" y="13149692"/>
            <a:ext cx="10463121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*Se </a:t>
            </a:r>
            <a:r>
              <a:rPr kumimoji="0" lang="en-US" sz="2000" b="1" i="0" u="none" strike="noStrike" kern="0" cap="none" spc="0" normalizeH="0" baseline="0" noProof="0" err="1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adicionan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 $601,628 </a:t>
            </a:r>
            <a:r>
              <a:rPr kumimoji="0" lang="en-US" sz="2000" b="1" i="0" u="none" strike="noStrike" kern="0" cap="none" spc="0" normalizeH="0" baseline="0" noProof="0" err="1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en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 </a:t>
            </a:r>
            <a:r>
              <a:rPr kumimoji="0" lang="en-US" sz="2000" b="1" i="0" u="none" strike="noStrike" kern="0" cap="none" spc="0" normalizeH="0" baseline="0" noProof="0" err="1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concepto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 de </a:t>
            </a:r>
            <a:r>
              <a:rPr kumimoji="0" lang="en-US" sz="2000" b="1" i="0" u="none" strike="noStrike" kern="0" cap="none" spc="0" normalizeH="0" baseline="0" noProof="0" err="1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gastos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 de </a:t>
            </a:r>
            <a:r>
              <a:rPr kumimoji="0" lang="en-US" sz="2000" b="1" i="0" u="none" strike="noStrike" kern="0" cap="none" spc="0" normalizeH="0" baseline="0" noProof="0" err="1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operación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 del CFP (</a:t>
            </a:r>
            <a:r>
              <a:rPr kumimoji="0" lang="en-US" sz="2000" b="1" i="0" u="none" strike="noStrike" kern="0" cap="none" spc="0" normalizeH="0" baseline="0" noProof="0" err="1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Incluye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 </a:t>
            </a:r>
            <a:r>
              <a:rPr kumimoji="0" lang="en-US" sz="2000" b="1" i="0" u="none" strike="noStrike" kern="0" cap="none" spc="0" normalizeH="0" baseline="0" noProof="0" err="1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Salarios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) </a:t>
            </a:r>
            <a:endParaRPr kumimoji="0" lang="en-US" sz="4400" b="1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uLnTx/>
              <a:uFillTx/>
              <a:latin typeface="Josefin Sans SemiBold" pitchFamily="2" charset="0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3259872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ángulo 2">
            <a:extLst>
              <a:ext uri="{FF2B5EF4-FFF2-40B4-BE49-F238E27FC236}">
                <a16:creationId xmlns:a16="http://schemas.microsoft.com/office/drawing/2014/main" id="{C72E5AF6-0F18-4BCD-91FF-F901DD60210A}"/>
              </a:ext>
            </a:extLst>
          </p:cNvPr>
          <p:cNvSpPr/>
          <p:nvPr/>
        </p:nvSpPr>
        <p:spPr>
          <a:xfrm>
            <a:off x="2101470" y="1107341"/>
            <a:ext cx="9431769" cy="127476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SV"/>
          </a:p>
        </p:txBody>
      </p:sp>
      <p:pic>
        <p:nvPicPr>
          <p:cNvPr id="5" name="Imagen 4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2EC8FB1F-1CE0-45ED-B11E-C17571888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53301" y="674370"/>
            <a:ext cx="1506211" cy="1506211"/>
          </a:xfrm>
          <a:prstGeom prst="rect">
            <a:avLst/>
          </a:prstGeom>
        </p:spPr>
      </p:pic>
      <p:sp>
        <p:nvSpPr>
          <p:cNvPr id="19" name="Google Shape;916;p66">
            <a:extLst>
              <a:ext uri="{FF2B5EF4-FFF2-40B4-BE49-F238E27FC236}">
                <a16:creationId xmlns:a16="http://schemas.microsoft.com/office/drawing/2014/main" id="{2EC50F89-5A0D-4DEB-9D2A-8917F7706233}"/>
              </a:ext>
            </a:extLst>
          </p:cNvPr>
          <p:cNvSpPr txBox="1">
            <a:spLocks/>
          </p:cNvSpPr>
          <p:nvPr/>
        </p:nvSpPr>
        <p:spPr>
          <a:xfrm>
            <a:off x="520458" y="566308"/>
            <a:ext cx="20608713" cy="1696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CFP </a:t>
            </a:r>
            <a:r>
              <a:rPr lang="es-MX" sz="6000" b="0" err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Insaforp</a:t>
            </a:r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 en San Bartolo</a:t>
            </a:r>
            <a:br>
              <a:rPr lang="es-MX" sz="66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</a:br>
            <a:r>
              <a:rPr lang="es-MX" sz="4800" b="0">
                <a:solidFill>
                  <a:srgbClr val="000000"/>
                </a:solidFill>
                <a:latin typeface="Josefin Sans Light" pitchFamily="2" charset="0"/>
                <a:sym typeface="Arial"/>
              </a:rPr>
              <a:t>Participaciones / Inversión por Programas de Formación y sexo</a:t>
            </a:r>
            <a:endParaRPr lang="es-MX" sz="6600">
              <a:solidFill>
                <a:srgbClr val="000000"/>
              </a:solidFill>
              <a:latin typeface="Josefin Sans SemiBold" pitchFamily="2" charset="0"/>
            </a:endParaRPr>
          </a:p>
        </p:txBody>
      </p:sp>
      <p:sp>
        <p:nvSpPr>
          <p:cNvPr id="22" name="TextBox 79">
            <a:extLst>
              <a:ext uri="{FF2B5EF4-FFF2-40B4-BE49-F238E27FC236}">
                <a16:creationId xmlns:a16="http://schemas.microsoft.com/office/drawing/2014/main" id="{048F3977-AD73-4987-B388-05756BD71766}"/>
              </a:ext>
            </a:extLst>
          </p:cNvPr>
          <p:cNvSpPr txBox="1"/>
          <p:nvPr/>
        </p:nvSpPr>
        <p:spPr>
          <a:xfrm>
            <a:off x="17249976" y="2593490"/>
            <a:ext cx="5389624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PARTICIPACIONES POR SEXO</a:t>
            </a:r>
          </a:p>
        </p:txBody>
      </p:sp>
      <p:graphicFrame>
        <p:nvGraphicFramePr>
          <p:cNvPr id="23" name="Chart 90">
            <a:extLst>
              <a:ext uri="{FF2B5EF4-FFF2-40B4-BE49-F238E27FC236}">
                <a16:creationId xmlns:a16="http://schemas.microsoft.com/office/drawing/2014/main" id="{A3039560-A5EA-439A-9C2C-2B47F362AEF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06461752"/>
              </p:ext>
            </p:extLst>
          </p:nvPr>
        </p:nvGraphicFramePr>
        <p:xfrm>
          <a:off x="16890749" y="8552409"/>
          <a:ext cx="6270713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24" name="Chart 90">
            <a:extLst>
              <a:ext uri="{FF2B5EF4-FFF2-40B4-BE49-F238E27FC236}">
                <a16:creationId xmlns:a16="http://schemas.microsoft.com/office/drawing/2014/main" id="{41B17CCB-9454-43C1-AD65-E794BCA166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41883376"/>
              </p:ext>
            </p:extLst>
          </p:nvPr>
        </p:nvGraphicFramePr>
        <p:xfrm>
          <a:off x="16890748" y="3323849"/>
          <a:ext cx="6270713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5" name="TextBox 79">
            <a:extLst>
              <a:ext uri="{FF2B5EF4-FFF2-40B4-BE49-F238E27FC236}">
                <a16:creationId xmlns:a16="http://schemas.microsoft.com/office/drawing/2014/main" id="{0891BF1C-7490-4055-9716-2CF4C89DBAE1}"/>
              </a:ext>
            </a:extLst>
          </p:cNvPr>
          <p:cNvSpPr txBox="1"/>
          <p:nvPr/>
        </p:nvSpPr>
        <p:spPr>
          <a:xfrm>
            <a:off x="17152005" y="7773054"/>
            <a:ext cx="6980346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INVERSIÓN POR SEXO </a:t>
            </a:r>
            <a:r>
              <a:rPr lang="en-US" sz="2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(Miles)</a:t>
            </a:r>
          </a:p>
        </p:txBody>
      </p:sp>
      <p:sp>
        <p:nvSpPr>
          <p:cNvPr id="26" name="CuadroTexto 25">
            <a:extLst>
              <a:ext uri="{FF2B5EF4-FFF2-40B4-BE49-F238E27FC236}">
                <a16:creationId xmlns:a16="http://schemas.microsoft.com/office/drawing/2014/main" id="{E3C7D5C7-7756-45F4-B5FE-0883F7F69735}"/>
              </a:ext>
            </a:extLst>
          </p:cNvPr>
          <p:cNvSpPr txBox="1"/>
          <p:nvPr/>
        </p:nvSpPr>
        <p:spPr>
          <a:xfrm>
            <a:off x="1032420" y="2593490"/>
            <a:ext cx="99604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PARTICIPACIONES POR PROGRAMA DE FORMACIÓN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27" name="CuadroTexto 26">
            <a:extLst>
              <a:ext uri="{FF2B5EF4-FFF2-40B4-BE49-F238E27FC236}">
                <a16:creationId xmlns:a16="http://schemas.microsoft.com/office/drawing/2014/main" id="{3DE6BB56-68BA-4D3A-AFD1-FF569BDAB382}"/>
              </a:ext>
            </a:extLst>
          </p:cNvPr>
          <p:cNvSpPr txBox="1"/>
          <p:nvPr/>
        </p:nvSpPr>
        <p:spPr>
          <a:xfrm>
            <a:off x="1032420" y="7911364"/>
            <a:ext cx="1179775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INVERSIÓN (Miles) POR PROGRAMA DE FORMACIÓN</a:t>
            </a:r>
            <a:endParaRPr lang="es-SV" sz="2800" b="1">
              <a:solidFill>
                <a:schemeClr val="tx1"/>
              </a:solidFill>
            </a:endParaRPr>
          </a:p>
        </p:txBody>
      </p:sp>
      <p:graphicFrame>
        <p:nvGraphicFramePr>
          <p:cNvPr id="17" name="Chart 94">
            <a:extLst>
              <a:ext uri="{FF2B5EF4-FFF2-40B4-BE49-F238E27FC236}">
                <a16:creationId xmlns:a16="http://schemas.microsoft.com/office/drawing/2014/main" id="{DF026487-96F8-4379-A384-C27197FD08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175613"/>
              </p:ext>
            </p:extLst>
          </p:nvPr>
        </p:nvGraphicFramePr>
        <p:xfrm>
          <a:off x="1118218" y="3239574"/>
          <a:ext cx="15082091" cy="43375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8" name="Chart 94">
            <a:extLst>
              <a:ext uri="{FF2B5EF4-FFF2-40B4-BE49-F238E27FC236}">
                <a16:creationId xmlns:a16="http://schemas.microsoft.com/office/drawing/2014/main" id="{E424657E-A227-46A1-9C29-D0B31F66BA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46873189"/>
              </p:ext>
            </p:extLst>
          </p:nvPr>
        </p:nvGraphicFramePr>
        <p:xfrm>
          <a:off x="1032420" y="8552408"/>
          <a:ext cx="15793014" cy="41581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val="78953890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741B8686-4AE7-4798-A4BB-5C61F98DEE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84009" y="1619779"/>
            <a:ext cx="3373188" cy="3373188"/>
          </a:xfrm>
          <a:prstGeom prst="rect">
            <a:avLst/>
          </a:prstGeom>
        </p:spPr>
      </p:pic>
      <p:sp>
        <p:nvSpPr>
          <p:cNvPr id="4" name="Google Shape;393;p40">
            <a:extLst>
              <a:ext uri="{FF2B5EF4-FFF2-40B4-BE49-F238E27FC236}">
                <a16:creationId xmlns:a16="http://schemas.microsoft.com/office/drawing/2014/main" id="{144ACFB9-B559-4962-8DB1-E1605B242D91}"/>
              </a:ext>
            </a:extLst>
          </p:cNvPr>
          <p:cNvSpPr txBox="1">
            <a:spLocks/>
          </p:cNvSpPr>
          <p:nvPr/>
        </p:nvSpPr>
        <p:spPr>
          <a:xfrm>
            <a:off x="2502072" y="5283082"/>
            <a:ext cx="18424969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>
              <a:buNone/>
            </a:pPr>
            <a:r>
              <a:rPr lang="es-MX" sz="7465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Unidad de</a:t>
            </a:r>
          </a:p>
          <a:p>
            <a:pPr marL="0" indent="0">
              <a:buNone/>
            </a:pPr>
            <a:r>
              <a:rPr lang="es-MX" sz="9598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FORMACIÓN </a:t>
            </a:r>
          </a:p>
          <a:p>
            <a:pPr marL="0" indent="0">
              <a:buNone/>
            </a:pPr>
            <a:r>
              <a:rPr lang="es-MX" sz="9598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DISTANCIA</a:t>
            </a:r>
            <a:endParaRPr lang="es-MX" sz="3732"/>
          </a:p>
        </p:txBody>
      </p:sp>
      <p:grpSp>
        <p:nvGrpSpPr>
          <p:cNvPr id="5" name="Google Shape;13277;p89">
            <a:extLst>
              <a:ext uri="{FF2B5EF4-FFF2-40B4-BE49-F238E27FC236}">
                <a16:creationId xmlns:a16="http://schemas.microsoft.com/office/drawing/2014/main" id="{927C5C2B-4584-483E-963B-6F69ABE9A68E}"/>
              </a:ext>
            </a:extLst>
          </p:cNvPr>
          <p:cNvGrpSpPr/>
          <p:nvPr/>
        </p:nvGrpSpPr>
        <p:grpSpPr>
          <a:xfrm>
            <a:off x="19955655" y="6533490"/>
            <a:ext cx="3269004" cy="2867290"/>
            <a:chOff x="854332" y="2447736"/>
            <a:chExt cx="376358" cy="330109"/>
          </a:xfrm>
          <a:solidFill>
            <a:schemeClr val="tx1"/>
          </a:solidFill>
        </p:grpSpPr>
        <p:sp>
          <p:nvSpPr>
            <p:cNvPr id="6" name="Google Shape;13278;p89">
              <a:extLst>
                <a:ext uri="{FF2B5EF4-FFF2-40B4-BE49-F238E27FC236}">
                  <a16:creationId xmlns:a16="http://schemas.microsoft.com/office/drawing/2014/main" id="{F6B170D7-9BE5-4D39-BAF8-CFA2EA7F5422}"/>
                </a:ext>
              </a:extLst>
            </p:cNvPr>
            <p:cNvSpPr/>
            <p:nvPr/>
          </p:nvSpPr>
          <p:spPr>
            <a:xfrm>
              <a:off x="854332" y="2483353"/>
              <a:ext cx="376358" cy="294491"/>
            </a:xfrm>
            <a:custGeom>
              <a:avLst/>
              <a:gdLst/>
              <a:ahLst/>
              <a:cxnLst/>
              <a:rect l="l" t="t" r="r" b="b"/>
              <a:pathLst>
                <a:path w="11824" h="9252" extrusionOk="0">
                  <a:moveTo>
                    <a:pt x="3311" y="334"/>
                  </a:moveTo>
                  <a:cubicBezTo>
                    <a:pt x="3632" y="334"/>
                    <a:pt x="3882" y="549"/>
                    <a:pt x="3882" y="810"/>
                  </a:cubicBezTo>
                  <a:lnTo>
                    <a:pt x="3882" y="846"/>
                  </a:lnTo>
                  <a:cubicBezTo>
                    <a:pt x="3703" y="775"/>
                    <a:pt x="3513" y="727"/>
                    <a:pt x="3311" y="727"/>
                  </a:cubicBezTo>
                  <a:cubicBezTo>
                    <a:pt x="3120" y="727"/>
                    <a:pt x="2930" y="775"/>
                    <a:pt x="2751" y="846"/>
                  </a:cubicBezTo>
                  <a:lnTo>
                    <a:pt x="2751" y="810"/>
                  </a:lnTo>
                  <a:cubicBezTo>
                    <a:pt x="2751" y="549"/>
                    <a:pt x="3001" y="334"/>
                    <a:pt x="3311" y="334"/>
                  </a:cubicBezTo>
                  <a:close/>
                  <a:moveTo>
                    <a:pt x="3311" y="1084"/>
                  </a:moveTo>
                  <a:cubicBezTo>
                    <a:pt x="3942" y="1084"/>
                    <a:pt x="4430" y="1584"/>
                    <a:pt x="4430" y="2203"/>
                  </a:cubicBezTo>
                  <a:cubicBezTo>
                    <a:pt x="4430" y="2323"/>
                    <a:pt x="4418" y="2442"/>
                    <a:pt x="4370" y="2561"/>
                  </a:cubicBezTo>
                  <a:cubicBezTo>
                    <a:pt x="3882" y="2049"/>
                    <a:pt x="3013" y="1858"/>
                    <a:pt x="2977" y="1858"/>
                  </a:cubicBezTo>
                  <a:cubicBezTo>
                    <a:pt x="2961" y="1855"/>
                    <a:pt x="2946" y="1854"/>
                    <a:pt x="2932" y="1854"/>
                  </a:cubicBezTo>
                  <a:cubicBezTo>
                    <a:pt x="2892" y="1854"/>
                    <a:pt x="2857" y="1865"/>
                    <a:pt x="2822" y="1882"/>
                  </a:cubicBezTo>
                  <a:cubicBezTo>
                    <a:pt x="2775" y="1918"/>
                    <a:pt x="2763" y="1965"/>
                    <a:pt x="2763" y="2025"/>
                  </a:cubicBezTo>
                  <a:cubicBezTo>
                    <a:pt x="2763" y="2037"/>
                    <a:pt x="2751" y="2156"/>
                    <a:pt x="2632" y="2275"/>
                  </a:cubicBezTo>
                  <a:cubicBezTo>
                    <a:pt x="2560" y="2346"/>
                    <a:pt x="2560" y="2454"/>
                    <a:pt x="2632" y="2513"/>
                  </a:cubicBezTo>
                  <a:cubicBezTo>
                    <a:pt x="2668" y="2549"/>
                    <a:pt x="2712" y="2567"/>
                    <a:pt x="2755" y="2567"/>
                  </a:cubicBezTo>
                  <a:cubicBezTo>
                    <a:pt x="2799" y="2567"/>
                    <a:pt x="2840" y="2549"/>
                    <a:pt x="2870" y="2513"/>
                  </a:cubicBezTo>
                  <a:cubicBezTo>
                    <a:pt x="2965" y="2406"/>
                    <a:pt x="3013" y="2323"/>
                    <a:pt x="3060" y="2227"/>
                  </a:cubicBezTo>
                  <a:cubicBezTo>
                    <a:pt x="3358" y="2323"/>
                    <a:pt x="3953" y="2525"/>
                    <a:pt x="4227" y="2918"/>
                  </a:cubicBezTo>
                  <a:cubicBezTo>
                    <a:pt x="4144" y="3358"/>
                    <a:pt x="3763" y="3692"/>
                    <a:pt x="3299" y="3692"/>
                  </a:cubicBezTo>
                  <a:cubicBezTo>
                    <a:pt x="2834" y="3692"/>
                    <a:pt x="2441" y="3335"/>
                    <a:pt x="2394" y="2858"/>
                  </a:cubicBezTo>
                  <a:cubicBezTo>
                    <a:pt x="2394" y="2823"/>
                    <a:pt x="2382" y="2811"/>
                    <a:pt x="2358" y="2775"/>
                  </a:cubicBezTo>
                  <a:cubicBezTo>
                    <a:pt x="2263" y="2596"/>
                    <a:pt x="2203" y="2406"/>
                    <a:pt x="2203" y="2203"/>
                  </a:cubicBezTo>
                  <a:cubicBezTo>
                    <a:pt x="2203" y="1572"/>
                    <a:pt x="2703" y="1084"/>
                    <a:pt x="3311" y="1084"/>
                  </a:cubicBezTo>
                  <a:close/>
                  <a:moveTo>
                    <a:pt x="3715" y="3989"/>
                  </a:moveTo>
                  <a:lnTo>
                    <a:pt x="3715" y="4168"/>
                  </a:lnTo>
                  <a:cubicBezTo>
                    <a:pt x="3703" y="4228"/>
                    <a:pt x="3715" y="4287"/>
                    <a:pt x="3751" y="4323"/>
                  </a:cubicBezTo>
                  <a:lnTo>
                    <a:pt x="3584" y="4478"/>
                  </a:lnTo>
                  <a:cubicBezTo>
                    <a:pt x="3507" y="4543"/>
                    <a:pt x="3415" y="4576"/>
                    <a:pt x="3322" y="4576"/>
                  </a:cubicBezTo>
                  <a:cubicBezTo>
                    <a:pt x="3230" y="4576"/>
                    <a:pt x="3138" y="4543"/>
                    <a:pt x="3060" y="4478"/>
                  </a:cubicBezTo>
                  <a:lnTo>
                    <a:pt x="2894" y="4323"/>
                  </a:lnTo>
                  <a:cubicBezTo>
                    <a:pt x="2930" y="4287"/>
                    <a:pt x="2941" y="4228"/>
                    <a:pt x="2941" y="4168"/>
                  </a:cubicBezTo>
                  <a:lnTo>
                    <a:pt x="2941" y="3989"/>
                  </a:lnTo>
                  <a:cubicBezTo>
                    <a:pt x="3060" y="4025"/>
                    <a:pt x="3191" y="4049"/>
                    <a:pt x="3334" y="4049"/>
                  </a:cubicBezTo>
                  <a:cubicBezTo>
                    <a:pt x="3465" y="4049"/>
                    <a:pt x="3596" y="4025"/>
                    <a:pt x="3715" y="3989"/>
                  </a:cubicBezTo>
                  <a:close/>
                  <a:moveTo>
                    <a:pt x="4049" y="4549"/>
                  </a:moveTo>
                  <a:lnTo>
                    <a:pt x="4620" y="4835"/>
                  </a:lnTo>
                  <a:cubicBezTo>
                    <a:pt x="4763" y="4894"/>
                    <a:pt x="4835" y="5025"/>
                    <a:pt x="4835" y="5180"/>
                  </a:cubicBezTo>
                  <a:lnTo>
                    <a:pt x="3346" y="5180"/>
                  </a:lnTo>
                  <a:cubicBezTo>
                    <a:pt x="3156" y="5180"/>
                    <a:pt x="2989" y="5335"/>
                    <a:pt x="2989" y="5537"/>
                  </a:cubicBezTo>
                  <a:lnTo>
                    <a:pt x="2989" y="6275"/>
                  </a:lnTo>
                  <a:lnTo>
                    <a:pt x="2596" y="6275"/>
                  </a:lnTo>
                  <a:lnTo>
                    <a:pt x="2596" y="5561"/>
                  </a:lnTo>
                  <a:cubicBezTo>
                    <a:pt x="2596" y="5466"/>
                    <a:pt x="2525" y="5382"/>
                    <a:pt x="2418" y="5382"/>
                  </a:cubicBezTo>
                  <a:cubicBezTo>
                    <a:pt x="2322" y="5382"/>
                    <a:pt x="2239" y="5454"/>
                    <a:pt x="2239" y="5561"/>
                  </a:cubicBezTo>
                  <a:lnTo>
                    <a:pt x="2239" y="6442"/>
                  </a:lnTo>
                  <a:cubicBezTo>
                    <a:pt x="2239" y="6525"/>
                    <a:pt x="2322" y="6621"/>
                    <a:pt x="2418" y="6621"/>
                  </a:cubicBezTo>
                  <a:lnTo>
                    <a:pt x="2989" y="6621"/>
                  </a:lnTo>
                  <a:lnTo>
                    <a:pt x="2989" y="7002"/>
                  </a:lnTo>
                  <a:lnTo>
                    <a:pt x="2989" y="7026"/>
                  </a:lnTo>
                  <a:lnTo>
                    <a:pt x="2227" y="7026"/>
                  </a:lnTo>
                  <a:cubicBezTo>
                    <a:pt x="2025" y="7026"/>
                    <a:pt x="1846" y="6847"/>
                    <a:pt x="1846" y="6633"/>
                  </a:cubicBezTo>
                  <a:lnTo>
                    <a:pt x="1846" y="5180"/>
                  </a:lnTo>
                  <a:lnTo>
                    <a:pt x="1822" y="5180"/>
                  </a:lnTo>
                  <a:cubicBezTo>
                    <a:pt x="1822" y="5025"/>
                    <a:pt x="1906" y="4894"/>
                    <a:pt x="2037" y="4835"/>
                  </a:cubicBezTo>
                  <a:lnTo>
                    <a:pt x="2620" y="4549"/>
                  </a:lnTo>
                  <a:lnTo>
                    <a:pt x="2822" y="4740"/>
                  </a:lnTo>
                  <a:cubicBezTo>
                    <a:pt x="2953" y="4882"/>
                    <a:pt x="3156" y="4942"/>
                    <a:pt x="3334" y="4942"/>
                  </a:cubicBezTo>
                  <a:cubicBezTo>
                    <a:pt x="3513" y="4942"/>
                    <a:pt x="3692" y="4882"/>
                    <a:pt x="3834" y="4740"/>
                  </a:cubicBezTo>
                  <a:lnTo>
                    <a:pt x="4049" y="4549"/>
                  </a:lnTo>
                  <a:close/>
                  <a:moveTo>
                    <a:pt x="5537" y="5513"/>
                  </a:moveTo>
                  <a:lnTo>
                    <a:pt x="5549" y="7002"/>
                  </a:lnTo>
                  <a:cubicBezTo>
                    <a:pt x="5549" y="7002"/>
                    <a:pt x="5549" y="7026"/>
                    <a:pt x="5537" y="7026"/>
                  </a:cubicBezTo>
                  <a:lnTo>
                    <a:pt x="3311" y="7026"/>
                  </a:lnTo>
                  <a:cubicBezTo>
                    <a:pt x="3311" y="7026"/>
                    <a:pt x="3299" y="7026"/>
                    <a:pt x="3299" y="7002"/>
                  </a:cubicBezTo>
                  <a:lnTo>
                    <a:pt x="3299" y="5537"/>
                  </a:lnTo>
                  <a:cubicBezTo>
                    <a:pt x="3299" y="5537"/>
                    <a:pt x="3299" y="5513"/>
                    <a:pt x="3311" y="5513"/>
                  </a:cubicBezTo>
                  <a:close/>
                  <a:moveTo>
                    <a:pt x="11097" y="7359"/>
                  </a:moveTo>
                  <a:lnTo>
                    <a:pt x="11097" y="7752"/>
                  </a:lnTo>
                  <a:lnTo>
                    <a:pt x="727" y="7752"/>
                  </a:lnTo>
                  <a:lnTo>
                    <a:pt x="727" y="7359"/>
                  </a:lnTo>
                  <a:close/>
                  <a:moveTo>
                    <a:pt x="3311" y="1"/>
                  </a:moveTo>
                  <a:cubicBezTo>
                    <a:pt x="2810" y="1"/>
                    <a:pt x="2406" y="370"/>
                    <a:pt x="2406" y="810"/>
                  </a:cubicBezTo>
                  <a:cubicBezTo>
                    <a:pt x="2406" y="894"/>
                    <a:pt x="2418" y="965"/>
                    <a:pt x="2441" y="1025"/>
                  </a:cubicBezTo>
                  <a:cubicBezTo>
                    <a:pt x="2084" y="1287"/>
                    <a:pt x="1858" y="1727"/>
                    <a:pt x="1858" y="2203"/>
                  </a:cubicBezTo>
                  <a:cubicBezTo>
                    <a:pt x="1858" y="2454"/>
                    <a:pt x="1929" y="2704"/>
                    <a:pt x="2048" y="2930"/>
                  </a:cubicBezTo>
                  <a:cubicBezTo>
                    <a:pt x="2096" y="3299"/>
                    <a:pt x="2298" y="3608"/>
                    <a:pt x="2584" y="3811"/>
                  </a:cubicBezTo>
                  <a:lnTo>
                    <a:pt x="2584" y="4168"/>
                  </a:lnTo>
                  <a:lnTo>
                    <a:pt x="2584" y="4180"/>
                  </a:lnTo>
                  <a:lnTo>
                    <a:pt x="1882" y="4537"/>
                  </a:lnTo>
                  <a:cubicBezTo>
                    <a:pt x="1632" y="4656"/>
                    <a:pt x="1489" y="4906"/>
                    <a:pt x="1489" y="5192"/>
                  </a:cubicBezTo>
                  <a:lnTo>
                    <a:pt x="1489" y="6645"/>
                  </a:lnTo>
                  <a:cubicBezTo>
                    <a:pt x="1489" y="6787"/>
                    <a:pt x="1525" y="6918"/>
                    <a:pt x="1584" y="7037"/>
                  </a:cubicBezTo>
                  <a:lnTo>
                    <a:pt x="179" y="7037"/>
                  </a:lnTo>
                  <a:cubicBezTo>
                    <a:pt x="84" y="7037"/>
                    <a:pt x="1" y="7109"/>
                    <a:pt x="1" y="7216"/>
                  </a:cubicBezTo>
                  <a:cubicBezTo>
                    <a:pt x="1" y="7323"/>
                    <a:pt x="72" y="7395"/>
                    <a:pt x="179" y="7395"/>
                  </a:cubicBezTo>
                  <a:lnTo>
                    <a:pt x="370" y="7395"/>
                  </a:lnTo>
                  <a:lnTo>
                    <a:pt x="370" y="9073"/>
                  </a:lnTo>
                  <a:cubicBezTo>
                    <a:pt x="370" y="9169"/>
                    <a:pt x="441" y="9252"/>
                    <a:pt x="548" y="9252"/>
                  </a:cubicBezTo>
                  <a:cubicBezTo>
                    <a:pt x="655" y="9252"/>
                    <a:pt x="727" y="9181"/>
                    <a:pt x="727" y="9073"/>
                  </a:cubicBezTo>
                  <a:lnTo>
                    <a:pt x="727" y="8133"/>
                  </a:lnTo>
                  <a:lnTo>
                    <a:pt x="11097" y="8133"/>
                  </a:lnTo>
                  <a:lnTo>
                    <a:pt x="11097" y="9073"/>
                  </a:lnTo>
                  <a:cubicBezTo>
                    <a:pt x="11097" y="9169"/>
                    <a:pt x="11169" y="9252"/>
                    <a:pt x="11276" y="9252"/>
                  </a:cubicBezTo>
                  <a:cubicBezTo>
                    <a:pt x="11383" y="9252"/>
                    <a:pt x="11454" y="9181"/>
                    <a:pt x="11454" y="9073"/>
                  </a:cubicBezTo>
                  <a:lnTo>
                    <a:pt x="11454" y="7395"/>
                  </a:lnTo>
                  <a:lnTo>
                    <a:pt x="11645" y="7395"/>
                  </a:lnTo>
                  <a:cubicBezTo>
                    <a:pt x="11740" y="7395"/>
                    <a:pt x="11823" y="7323"/>
                    <a:pt x="11823" y="7216"/>
                  </a:cubicBezTo>
                  <a:cubicBezTo>
                    <a:pt x="11812" y="7097"/>
                    <a:pt x="11740" y="7026"/>
                    <a:pt x="11633" y="7026"/>
                  </a:cubicBezTo>
                  <a:lnTo>
                    <a:pt x="5894" y="7026"/>
                  </a:lnTo>
                  <a:lnTo>
                    <a:pt x="5894" y="7002"/>
                  </a:lnTo>
                  <a:lnTo>
                    <a:pt x="5894" y="5537"/>
                  </a:lnTo>
                  <a:cubicBezTo>
                    <a:pt x="5894" y="5335"/>
                    <a:pt x="5727" y="5180"/>
                    <a:pt x="5537" y="5180"/>
                  </a:cubicBezTo>
                  <a:lnTo>
                    <a:pt x="5144" y="5180"/>
                  </a:lnTo>
                  <a:cubicBezTo>
                    <a:pt x="5144" y="4894"/>
                    <a:pt x="5001" y="4656"/>
                    <a:pt x="4739" y="4537"/>
                  </a:cubicBezTo>
                  <a:lnTo>
                    <a:pt x="4049" y="4180"/>
                  </a:lnTo>
                  <a:lnTo>
                    <a:pt x="4049" y="4168"/>
                  </a:lnTo>
                  <a:lnTo>
                    <a:pt x="4049" y="3811"/>
                  </a:lnTo>
                  <a:cubicBezTo>
                    <a:pt x="4323" y="3608"/>
                    <a:pt x="4537" y="3299"/>
                    <a:pt x="4584" y="2930"/>
                  </a:cubicBezTo>
                  <a:cubicBezTo>
                    <a:pt x="4715" y="2704"/>
                    <a:pt x="4775" y="2454"/>
                    <a:pt x="4775" y="2203"/>
                  </a:cubicBezTo>
                  <a:cubicBezTo>
                    <a:pt x="4775" y="1727"/>
                    <a:pt x="4549" y="1287"/>
                    <a:pt x="4192" y="1025"/>
                  </a:cubicBezTo>
                  <a:cubicBezTo>
                    <a:pt x="4203" y="953"/>
                    <a:pt x="4227" y="894"/>
                    <a:pt x="4227" y="810"/>
                  </a:cubicBezTo>
                  <a:cubicBezTo>
                    <a:pt x="4227" y="370"/>
                    <a:pt x="3811" y="1"/>
                    <a:pt x="331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7" name="Google Shape;13279;p89">
              <a:extLst>
                <a:ext uri="{FF2B5EF4-FFF2-40B4-BE49-F238E27FC236}">
                  <a16:creationId xmlns:a16="http://schemas.microsoft.com/office/drawing/2014/main" id="{D5A35DEE-6BAC-4814-8A11-E781EAC1E307}"/>
                </a:ext>
              </a:extLst>
            </p:cNvPr>
            <p:cNvSpPr/>
            <p:nvPr/>
          </p:nvSpPr>
          <p:spPr>
            <a:xfrm>
              <a:off x="983561" y="2677389"/>
              <a:ext cx="23140" cy="11395"/>
            </a:xfrm>
            <a:custGeom>
              <a:avLst/>
              <a:gdLst/>
              <a:ahLst/>
              <a:cxnLst/>
              <a:rect l="l" t="t" r="r" b="b"/>
              <a:pathLst>
                <a:path w="727" h="358" extrusionOk="0">
                  <a:moveTo>
                    <a:pt x="179" y="1"/>
                  </a:moveTo>
                  <a:cubicBezTo>
                    <a:pt x="84" y="1"/>
                    <a:pt x="1" y="72"/>
                    <a:pt x="1" y="179"/>
                  </a:cubicBezTo>
                  <a:cubicBezTo>
                    <a:pt x="1" y="275"/>
                    <a:pt x="72" y="358"/>
                    <a:pt x="179" y="358"/>
                  </a:cubicBezTo>
                  <a:lnTo>
                    <a:pt x="548" y="358"/>
                  </a:lnTo>
                  <a:cubicBezTo>
                    <a:pt x="644" y="358"/>
                    <a:pt x="727" y="287"/>
                    <a:pt x="727" y="179"/>
                  </a:cubicBezTo>
                  <a:cubicBezTo>
                    <a:pt x="727" y="72"/>
                    <a:pt x="655" y="1"/>
                    <a:pt x="54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8" name="Google Shape;13280;p89">
              <a:extLst>
                <a:ext uri="{FF2B5EF4-FFF2-40B4-BE49-F238E27FC236}">
                  <a16:creationId xmlns:a16="http://schemas.microsoft.com/office/drawing/2014/main" id="{DDA1B1EA-4002-4FD8-AA15-DFED5ED5E464}"/>
                </a:ext>
              </a:extLst>
            </p:cNvPr>
            <p:cNvSpPr/>
            <p:nvPr/>
          </p:nvSpPr>
          <p:spPr>
            <a:xfrm>
              <a:off x="1030925" y="2447736"/>
              <a:ext cx="187638" cy="183086"/>
            </a:xfrm>
            <a:custGeom>
              <a:avLst/>
              <a:gdLst/>
              <a:ahLst/>
              <a:cxnLst/>
              <a:rect l="l" t="t" r="r" b="b"/>
              <a:pathLst>
                <a:path w="5895" h="5752" extrusionOk="0">
                  <a:moveTo>
                    <a:pt x="5168" y="358"/>
                  </a:moveTo>
                  <a:cubicBezTo>
                    <a:pt x="5371" y="358"/>
                    <a:pt x="5549" y="536"/>
                    <a:pt x="5549" y="739"/>
                  </a:cubicBezTo>
                  <a:lnTo>
                    <a:pt x="5549" y="3692"/>
                  </a:lnTo>
                  <a:cubicBezTo>
                    <a:pt x="5549" y="3894"/>
                    <a:pt x="5371" y="4073"/>
                    <a:pt x="5168" y="4073"/>
                  </a:cubicBezTo>
                  <a:lnTo>
                    <a:pt x="2942" y="4073"/>
                  </a:lnTo>
                  <a:cubicBezTo>
                    <a:pt x="2918" y="4073"/>
                    <a:pt x="2870" y="4096"/>
                    <a:pt x="2846" y="4108"/>
                  </a:cubicBezTo>
                  <a:lnTo>
                    <a:pt x="1192" y="5311"/>
                  </a:lnTo>
                  <a:lnTo>
                    <a:pt x="1192" y="5311"/>
                  </a:lnTo>
                  <a:lnTo>
                    <a:pt x="1442" y="4299"/>
                  </a:lnTo>
                  <a:cubicBezTo>
                    <a:pt x="1453" y="4251"/>
                    <a:pt x="1442" y="4192"/>
                    <a:pt x="1418" y="4156"/>
                  </a:cubicBezTo>
                  <a:cubicBezTo>
                    <a:pt x="1382" y="4108"/>
                    <a:pt x="1322" y="4096"/>
                    <a:pt x="1275" y="4096"/>
                  </a:cubicBezTo>
                  <a:lnTo>
                    <a:pt x="727" y="4096"/>
                  </a:lnTo>
                  <a:cubicBezTo>
                    <a:pt x="525" y="4096"/>
                    <a:pt x="346" y="3918"/>
                    <a:pt x="346" y="3703"/>
                  </a:cubicBezTo>
                  <a:lnTo>
                    <a:pt x="346" y="739"/>
                  </a:lnTo>
                  <a:cubicBezTo>
                    <a:pt x="346" y="536"/>
                    <a:pt x="525" y="358"/>
                    <a:pt x="727" y="358"/>
                  </a:cubicBezTo>
                  <a:close/>
                  <a:moveTo>
                    <a:pt x="727" y="1"/>
                  </a:moveTo>
                  <a:cubicBezTo>
                    <a:pt x="322" y="1"/>
                    <a:pt x="1" y="322"/>
                    <a:pt x="1" y="727"/>
                  </a:cubicBezTo>
                  <a:lnTo>
                    <a:pt x="1" y="3692"/>
                  </a:lnTo>
                  <a:cubicBezTo>
                    <a:pt x="1" y="4084"/>
                    <a:pt x="322" y="4418"/>
                    <a:pt x="727" y="4418"/>
                  </a:cubicBezTo>
                  <a:lnTo>
                    <a:pt x="1049" y="4418"/>
                  </a:lnTo>
                  <a:lnTo>
                    <a:pt x="799" y="5430"/>
                  </a:lnTo>
                  <a:cubicBezTo>
                    <a:pt x="775" y="5537"/>
                    <a:pt x="822" y="5656"/>
                    <a:pt x="906" y="5716"/>
                  </a:cubicBezTo>
                  <a:cubicBezTo>
                    <a:pt x="953" y="5739"/>
                    <a:pt x="1013" y="5751"/>
                    <a:pt x="1049" y="5751"/>
                  </a:cubicBezTo>
                  <a:cubicBezTo>
                    <a:pt x="1120" y="5751"/>
                    <a:pt x="1156" y="5739"/>
                    <a:pt x="1203" y="5716"/>
                  </a:cubicBezTo>
                  <a:lnTo>
                    <a:pt x="2989" y="4418"/>
                  </a:lnTo>
                  <a:lnTo>
                    <a:pt x="5168" y="4418"/>
                  </a:lnTo>
                  <a:cubicBezTo>
                    <a:pt x="5561" y="4418"/>
                    <a:pt x="5894" y="4084"/>
                    <a:pt x="5894" y="3692"/>
                  </a:cubicBezTo>
                  <a:lnTo>
                    <a:pt x="5894" y="727"/>
                  </a:lnTo>
                  <a:cubicBezTo>
                    <a:pt x="5894" y="322"/>
                    <a:pt x="5561" y="1"/>
                    <a:pt x="516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9" name="Google Shape;13281;p89">
              <a:extLst>
                <a:ext uri="{FF2B5EF4-FFF2-40B4-BE49-F238E27FC236}">
                  <a16:creationId xmlns:a16="http://schemas.microsoft.com/office/drawing/2014/main" id="{F67D5473-470C-43CB-B3DC-662DFEB97B15}"/>
                </a:ext>
              </a:extLst>
            </p:cNvPr>
            <p:cNvSpPr/>
            <p:nvPr/>
          </p:nvSpPr>
          <p:spPr>
            <a:xfrm>
              <a:off x="1066574" y="2483353"/>
              <a:ext cx="28806" cy="11045"/>
            </a:xfrm>
            <a:custGeom>
              <a:avLst/>
              <a:gdLst/>
              <a:ahLst/>
              <a:cxnLst/>
              <a:rect l="l" t="t" r="r" b="b"/>
              <a:pathLst>
                <a:path w="905" h="347" extrusionOk="0">
                  <a:moveTo>
                    <a:pt x="179" y="1"/>
                  </a:moveTo>
                  <a:cubicBezTo>
                    <a:pt x="83" y="1"/>
                    <a:pt x="0" y="72"/>
                    <a:pt x="0" y="179"/>
                  </a:cubicBezTo>
                  <a:cubicBezTo>
                    <a:pt x="0" y="263"/>
                    <a:pt x="72" y="346"/>
                    <a:pt x="179" y="346"/>
                  </a:cubicBezTo>
                  <a:lnTo>
                    <a:pt x="726" y="346"/>
                  </a:lnTo>
                  <a:cubicBezTo>
                    <a:pt x="810" y="346"/>
                    <a:pt x="905" y="275"/>
                    <a:pt x="905" y="179"/>
                  </a:cubicBezTo>
                  <a:cubicBezTo>
                    <a:pt x="893" y="72"/>
                    <a:pt x="810" y="1"/>
                    <a:pt x="7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0" name="Google Shape;13282;p89">
              <a:extLst>
                <a:ext uri="{FF2B5EF4-FFF2-40B4-BE49-F238E27FC236}">
                  <a16:creationId xmlns:a16="http://schemas.microsoft.com/office/drawing/2014/main" id="{9A93B0B2-6052-4364-8BA9-0D353E2ADA81}"/>
                </a:ext>
              </a:extLst>
            </p:cNvPr>
            <p:cNvSpPr/>
            <p:nvPr/>
          </p:nvSpPr>
          <p:spPr>
            <a:xfrm>
              <a:off x="1107126" y="2483353"/>
              <a:ext cx="76201" cy="11045"/>
            </a:xfrm>
            <a:custGeom>
              <a:avLst/>
              <a:gdLst/>
              <a:ahLst/>
              <a:cxnLst/>
              <a:rect l="l" t="t" r="r" b="b"/>
              <a:pathLst>
                <a:path w="2394" h="347" extrusionOk="0">
                  <a:moveTo>
                    <a:pt x="179" y="1"/>
                  </a:moveTo>
                  <a:cubicBezTo>
                    <a:pt x="95" y="1"/>
                    <a:pt x="0" y="72"/>
                    <a:pt x="0" y="179"/>
                  </a:cubicBezTo>
                  <a:cubicBezTo>
                    <a:pt x="0" y="263"/>
                    <a:pt x="71" y="346"/>
                    <a:pt x="179" y="346"/>
                  </a:cubicBezTo>
                  <a:lnTo>
                    <a:pt x="2215" y="346"/>
                  </a:lnTo>
                  <a:cubicBezTo>
                    <a:pt x="2310" y="346"/>
                    <a:pt x="2393" y="275"/>
                    <a:pt x="2393" y="179"/>
                  </a:cubicBezTo>
                  <a:cubicBezTo>
                    <a:pt x="2393" y="72"/>
                    <a:pt x="2310" y="1"/>
                    <a:pt x="221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1" name="Google Shape;13283;p89">
              <a:extLst>
                <a:ext uri="{FF2B5EF4-FFF2-40B4-BE49-F238E27FC236}">
                  <a16:creationId xmlns:a16="http://schemas.microsoft.com/office/drawing/2014/main" id="{94E414EC-FCBA-4A9C-99F5-057D585A0CEE}"/>
                </a:ext>
              </a:extLst>
            </p:cNvPr>
            <p:cNvSpPr/>
            <p:nvPr/>
          </p:nvSpPr>
          <p:spPr>
            <a:xfrm>
              <a:off x="1065810" y="2512542"/>
              <a:ext cx="117516" cy="11395"/>
            </a:xfrm>
            <a:custGeom>
              <a:avLst/>
              <a:gdLst/>
              <a:ahLst/>
              <a:cxnLst/>
              <a:rect l="l" t="t" r="r" b="b"/>
              <a:pathLst>
                <a:path w="3692" h="358" extrusionOk="0">
                  <a:moveTo>
                    <a:pt x="179" y="1"/>
                  </a:moveTo>
                  <a:cubicBezTo>
                    <a:pt x="96" y="1"/>
                    <a:pt x="0" y="72"/>
                    <a:pt x="0" y="179"/>
                  </a:cubicBezTo>
                  <a:cubicBezTo>
                    <a:pt x="0" y="274"/>
                    <a:pt x="84" y="358"/>
                    <a:pt x="179" y="358"/>
                  </a:cubicBezTo>
                  <a:lnTo>
                    <a:pt x="3513" y="358"/>
                  </a:lnTo>
                  <a:cubicBezTo>
                    <a:pt x="3608" y="358"/>
                    <a:pt x="3691" y="286"/>
                    <a:pt x="3691" y="179"/>
                  </a:cubicBezTo>
                  <a:cubicBezTo>
                    <a:pt x="3691" y="72"/>
                    <a:pt x="3608" y="1"/>
                    <a:pt x="351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2" name="Google Shape;13284;p89">
              <a:extLst>
                <a:ext uri="{FF2B5EF4-FFF2-40B4-BE49-F238E27FC236}">
                  <a16:creationId xmlns:a16="http://schemas.microsoft.com/office/drawing/2014/main" id="{9F7D6748-C6A4-413F-96D6-6D364A6FFB80}"/>
                </a:ext>
              </a:extLst>
            </p:cNvPr>
            <p:cNvSpPr/>
            <p:nvPr/>
          </p:nvSpPr>
          <p:spPr>
            <a:xfrm>
              <a:off x="1065810" y="2542112"/>
              <a:ext cx="76583" cy="11395"/>
            </a:xfrm>
            <a:custGeom>
              <a:avLst/>
              <a:gdLst/>
              <a:ahLst/>
              <a:cxnLst/>
              <a:rect l="l" t="t" r="r" b="b"/>
              <a:pathLst>
                <a:path w="2406" h="358" extrusionOk="0">
                  <a:moveTo>
                    <a:pt x="179" y="0"/>
                  </a:moveTo>
                  <a:cubicBezTo>
                    <a:pt x="96" y="0"/>
                    <a:pt x="0" y="72"/>
                    <a:pt x="0" y="179"/>
                  </a:cubicBezTo>
                  <a:cubicBezTo>
                    <a:pt x="0" y="262"/>
                    <a:pt x="84" y="357"/>
                    <a:pt x="179" y="357"/>
                  </a:cubicBezTo>
                  <a:lnTo>
                    <a:pt x="2227" y="357"/>
                  </a:lnTo>
                  <a:cubicBezTo>
                    <a:pt x="2310" y="357"/>
                    <a:pt x="2405" y="274"/>
                    <a:pt x="2405" y="179"/>
                  </a:cubicBezTo>
                  <a:cubicBezTo>
                    <a:pt x="2405" y="72"/>
                    <a:pt x="2310" y="0"/>
                    <a:pt x="22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3" name="Google Shape;13285;p89">
              <a:extLst>
                <a:ext uri="{FF2B5EF4-FFF2-40B4-BE49-F238E27FC236}">
                  <a16:creationId xmlns:a16="http://schemas.microsoft.com/office/drawing/2014/main" id="{64189496-22A0-41FC-B637-FCA0F6B789B4}"/>
                </a:ext>
              </a:extLst>
            </p:cNvPr>
            <p:cNvSpPr/>
            <p:nvPr/>
          </p:nvSpPr>
          <p:spPr>
            <a:xfrm>
              <a:off x="1154489" y="2542112"/>
              <a:ext cx="28838" cy="11395"/>
            </a:xfrm>
            <a:custGeom>
              <a:avLst/>
              <a:gdLst/>
              <a:ahLst/>
              <a:cxnLst/>
              <a:rect l="l" t="t" r="r" b="b"/>
              <a:pathLst>
                <a:path w="906" h="358" extrusionOk="0">
                  <a:moveTo>
                    <a:pt x="179" y="0"/>
                  </a:moveTo>
                  <a:cubicBezTo>
                    <a:pt x="96" y="0"/>
                    <a:pt x="0" y="72"/>
                    <a:pt x="0" y="179"/>
                  </a:cubicBezTo>
                  <a:cubicBezTo>
                    <a:pt x="0" y="262"/>
                    <a:pt x="72" y="357"/>
                    <a:pt x="179" y="357"/>
                  </a:cubicBezTo>
                  <a:lnTo>
                    <a:pt x="727" y="357"/>
                  </a:lnTo>
                  <a:cubicBezTo>
                    <a:pt x="822" y="357"/>
                    <a:pt x="905" y="274"/>
                    <a:pt x="905" y="179"/>
                  </a:cubicBezTo>
                  <a:cubicBezTo>
                    <a:pt x="905" y="72"/>
                    <a:pt x="822" y="0"/>
                    <a:pt x="7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</p:grpSp>
    </p:spTree>
    <p:extLst>
      <p:ext uri="{BB962C8B-B14F-4D97-AF65-F5344CB8AC3E}">
        <p14:creationId xmlns:p14="http://schemas.microsoft.com/office/powerpoint/2010/main" val="212890083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ángulo 2">
            <a:extLst>
              <a:ext uri="{FF2B5EF4-FFF2-40B4-BE49-F238E27FC236}">
                <a16:creationId xmlns:a16="http://schemas.microsoft.com/office/drawing/2014/main" id="{C72E5AF6-0F18-4BCD-91FF-F901DD60210A}"/>
              </a:ext>
            </a:extLst>
          </p:cNvPr>
          <p:cNvSpPr/>
          <p:nvPr/>
        </p:nvSpPr>
        <p:spPr>
          <a:xfrm>
            <a:off x="2101470" y="1107341"/>
            <a:ext cx="9431769" cy="127476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SV"/>
          </a:p>
        </p:txBody>
      </p:sp>
      <p:pic>
        <p:nvPicPr>
          <p:cNvPr id="5" name="Imagen 4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2EC8FB1F-1CE0-45ED-B11E-C17571888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85958" y="674370"/>
            <a:ext cx="1506211" cy="1506211"/>
          </a:xfrm>
          <a:prstGeom prst="rect">
            <a:avLst/>
          </a:prstGeom>
        </p:spPr>
      </p:pic>
      <p:grpSp>
        <p:nvGrpSpPr>
          <p:cNvPr id="7" name="Grupo 6">
            <a:extLst>
              <a:ext uri="{FF2B5EF4-FFF2-40B4-BE49-F238E27FC236}">
                <a16:creationId xmlns:a16="http://schemas.microsoft.com/office/drawing/2014/main" id="{96CB1F91-67AC-4E1F-A316-CAD19A1E7DD4}"/>
              </a:ext>
            </a:extLst>
          </p:cNvPr>
          <p:cNvGrpSpPr/>
          <p:nvPr/>
        </p:nvGrpSpPr>
        <p:grpSpPr>
          <a:xfrm>
            <a:off x="1349083" y="4239176"/>
            <a:ext cx="2121093" cy="1231456"/>
            <a:chOff x="1020803" y="2614055"/>
            <a:chExt cx="2121093" cy="1231456"/>
          </a:xfrm>
        </p:grpSpPr>
        <p:sp>
          <p:nvSpPr>
            <p:cNvPr id="8" name="TextBox 15">
              <a:extLst>
                <a:ext uri="{FF2B5EF4-FFF2-40B4-BE49-F238E27FC236}">
                  <a16:creationId xmlns:a16="http://schemas.microsoft.com/office/drawing/2014/main" id="{96FC7858-F771-467C-9ADF-E33C14313A2E}"/>
                </a:ext>
              </a:extLst>
            </p:cNvPr>
            <p:cNvSpPr txBox="1"/>
            <p:nvPr/>
          </p:nvSpPr>
          <p:spPr>
            <a:xfrm>
              <a:off x="1681266" y="2614055"/>
              <a:ext cx="1455848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en-US" sz="20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ato Light" panose="020F0502020204030203" pitchFamily="34" charset="0"/>
                  <a:cs typeface="Poppins" pitchFamily="2" charset="77"/>
                </a:rPr>
                <a:t>META 2021</a:t>
              </a:r>
            </a:p>
          </p:txBody>
        </p:sp>
        <p:sp>
          <p:nvSpPr>
            <p:cNvPr id="9" name="TextBox 16">
              <a:extLst>
                <a:ext uri="{FF2B5EF4-FFF2-40B4-BE49-F238E27FC236}">
                  <a16:creationId xmlns:a16="http://schemas.microsoft.com/office/drawing/2014/main" id="{B752346B-3941-4445-977B-CC54D11DF094}"/>
                </a:ext>
              </a:extLst>
            </p:cNvPr>
            <p:cNvSpPr txBox="1"/>
            <p:nvPr/>
          </p:nvSpPr>
          <p:spPr>
            <a:xfrm>
              <a:off x="1020803" y="3014514"/>
              <a:ext cx="2121093" cy="830997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en-US" sz="48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SemiBold" pitchFamily="2" charset="0"/>
                  <a:ea typeface="Lato Light" panose="020F0502020204030203" pitchFamily="34" charset="0"/>
                  <a:cs typeface="Poppins" pitchFamily="2" charset="77"/>
                </a:rPr>
                <a:t>39,000</a:t>
              </a:r>
              <a:endPara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endParaRPr>
            </a:p>
          </p:txBody>
        </p:sp>
      </p:grpSp>
      <p:grpSp>
        <p:nvGrpSpPr>
          <p:cNvPr id="10" name="Grupo 9">
            <a:extLst>
              <a:ext uri="{FF2B5EF4-FFF2-40B4-BE49-F238E27FC236}">
                <a16:creationId xmlns:a16="http://schemas.microsoft.com/office/drawing/2014/main" id="{006CC5C7-8240-4BBF-822F-7907606D027F}"/>
              </a:ext>
            </a:extLst>
          </p:cNvPr>
          <p:cNvGrpSpPr/>
          <p:nvPr/>
        </p:nvGrpSpPr>
        <p:grpSpPr>
          <a:xfrm>
            <a:off x="1349083" y="5594046"/>
            <a:ext cx="3103735" cy="1233598"/>
            <a:chOff x="534805" y="3933015"/>
            <a:chExt cx="3103735" cy="1233598"/>
          </a:xfrm>
        </p:grpSpPr>
        <p:sp>
          <p:nvSpPr>
            <p:cNvPr id="11" name="TextBox 15">
              <a:extLst>
                <a:ext uri="{FF2B5EF4-FFF2-40B4-BE49-F238E27FC236}">
                  <a16:creationId xmlns:a16="http://schemas.microsoft.com/office/drawing/2014/main" id="{7B92726F-6717-4271-BD3D-E0417F7F700C}"/>
                </a:ext>
              </a:extLst>
            </p:cNvPr>
            <p:cNvSpPr txBox="1"/>
            <p:nvPr/>
          </p:nvSpPr>
          <p:spPr>
            <a:xfrm>
              <a:off x="1179546" y="3933015"/>
              <a:ext cx="2204450" cy="40011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>
                <a:defRPr/>
              </a:pPr>
              <a:r>
                <a:rPr lang="en-US" sz="20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ato Light" panose="020F0502020204030203" pitchFamily="34" charset="0"/>
                  <a:cs typeface="Poppins" pitchFamily="2" charset="77"/>
                </a:rPr>
                <a:t>EJECUCIÓN 2021</a:t>
              </a:r>
            </a:p>
          </p:txBody>
        </p:sp>
        <p:sp>
          <p:nvSpPr>
            <p:cNvPr id="12" name="TextBox 16">
              <a:extLst>
                <a:ext uri="{FF2B5EF4-FFF2-40B4-BE49-F238E27FC236}">
                  <a16:creationId xmlns:a16="http://schemas.microsoft.com/office/drawing/2014/main" id="{E1063F88-B7C6-42D1-AFA8-8A6B448EAD22}"/>
                </a:ext>
              </a:extLst>
            </p:cNvPr>
            <p:cNvSpPr txBox="1"/>
            <p:nvPr/>
          </p:nvSpPr>
          <p:spPr>
            <a:xfrm>
              <a:off x="534805" y="4335616"/>
              <a:ext cx="3103735" cy="830997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en-US" sz="4800" b="1">
                  <a:solidFill>
                    <a:srgbClr val="DB362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SemiBold" panose="020B0604020202020204" pitchFamily="2" charset="0"/>
                  <a:ea typeface="Lato Light" panose="020F0502020204030203" pitchFamily="34" charset="0"/>
                  <a:cs typeface="Poppins" pitchFamily="2" charset="77"/>
                </a:rPr>
                <a:t>20,701</a:t>
              </a:r>
              <a:r>
                <a:rPr kumimoji="0" lang="en-US" sz="4800" b="1" i="0" u="none" strike="noStrike" kern="0" cap="none" spc="0" normalizeH="0" baseline="0" noProof="0">
                  <a:ln>
                    <a:noFill/>
                  </a:ln>
                  <a:solidFill>
                    <a:srgbClr val="DB362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Josefin Sans SemiBold" panose="020B0604020202020204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 </a:t>
              </a:r>
              <a:r>
                <a:rPr kumimoji="0" lang="en-US" sz="2400" b="1" i="0" u="none" strike="noStrike" kern="0" cap="none" spc="0" normalizeH="0" baseline="0" noProof="0">
                  <a:ln>
                    <a:noFill/>
                  </a:ln>
                  <a:solidFill>
                    <a:srgbClr val="DB362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Josefin Sans SemiBold" panose="020B0604020202020204" pitchFamily="2" charset="0"/>
                  <a:ea typeface="Lato Light" panose="020F0502020204030203" pitchFamily="34" charset="0"/>
                  <a:cs typeface="Poppins" pitchFamily="2" charset="77"/>
                  <a:sym typeface="Arial"/>
                </a:rPr>
                <a:t>(53.1%)</a:t>
              </a:r>
              <a:endPara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DB362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anose="020B0604020202020204" pitchFamily="2" charset="0"/>
                <a:ea typeface="Lato Light" panose="020F0502020204030203" pitchFamily="34" charset="0"/>
                <a:cs typeface="Poppins" pitchFamily="2" charset="77"/>
                <a:sym typeface="Arial"/>
              </a:endParaRPr>
            </a:p>
          </p:txBody>
        </p:sp>
      </p:grpSp>
      <p:sp>
        <p:nvSpPr>
          <p:cNvPr id="13" name="TextBox 15">
            <a:extLst>
              <a:ext uri="{FF2B5EF4-FFF2-40B4-BE49-F238E27FC236}">
                <a16:creationId xmlns:a16="http://schemas.microsoft.com/office/drawing/2014/main" id="{2924E1B3-D7F3-4D1F-B031-B4D32D0BCC3F}"/>
              </a:ext>
            </a:extLst>
          </p:cNvPr>
          <p:cNvSpPr txBox="1"/>
          <p:nvPr/>
        </p:nvSpPr>
        <p:spPr>
          <a:xfrm>
            <a:off x="2153488" y="9161955"/>
            <a:ext cx="1455848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META 2021</a:t>
            </a:r>
            <a:endParaRPr kumimoji="0" lang="en-US" sz="200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14" name="TextBox 16">
            <a:extLst>
              <a:ext uri="{FF2B5EF4-FFF2-40B4-BE49-F238E27FC236}">
                <a16:creationId xmlns:a16="http://schemas.microsoft.com/office/drawing/2014/main" id="{5642C642-AD8F-4368-8B14-522FE0453A9B}"/>
              </a:ext>
            </a:extLst>
          </p:cNvPr>
          <p:cNvSpPr txBox="1"/>
          <p:nvPr/>
        </p:nvSpPr>
        <p:spPr>
          <a:xfrm>
            <a:off x="1389506" y="11049886"/>
            <a:ext cx="6596254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$1,797,510 </a:t>
            </a: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(</a:t>
            </a:r>
            <a:r>
              <a:rPr lang="en-US" sz="2400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44.9</a:t>
            </a: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%)</a:t>
            </a:r>
            <a:endParaRPr kumimoji="0" lang="en-US" sz="4800" b="1" i="0" u="none" strike="noStrike" kern="0" cap="none" spc="0" normalizeH="0" baseline="0" noProof="0">
              <a:ln>
                <a:noFill/>
              </a:ln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Josefin Sans SemiBold" pitchFamily="2" charset="0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id="{45844992-F90D-4BE1-935C-A2EE75E06BA8}"/>
              </a:ext>
            </a:extLst>
          </p:cNvPr>
          <p:cNvSpPr txBox="1"/>
          <p:nvPr/>
        </p:nvSpPr>
        <p:spPr>
          <a:xfrm>
            <a:off x="2153488" y="10570359"/>
            <a:ext cx="3478873" cy="40011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EJECUCIÓN 2021</a:t>
            </a:r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DD4F3DF3-3103-4076-8790-2B8C6CCF69C0}"/>
              </a:ext>
            </a:extLst>
          </p:cNvPr>
          <p:cNvSpPr txBox="1"/>
          <p:nvPr/>
        </p:nvSpPr>
        <p:spPr>
          <a:xfrm>
            <a:off x="1425001" y="9562065"/>
            <a:ext cx="3166251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0066B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$3,999,960</a:t>
            </a:r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CAD3ED91-DFFA-460F-8AFE-2A8B926F7850}"/>
              </a:ext>
            </a:extLst>
          </p:cNvPr>
          <p:cNvSpPr txBox="1"/>
          <p:nvPr/>
        </p:nvSpPr>
        <p:spPr>
          <a:xfrm>
            <a:off x="1411372" y="8486355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INVERSIÓN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CBB5D3BC-3F05-410F-AC69-933507EDCB81}"/>
              </a:ext>
            </a:extLst>
          </p:cNvPr>
          <p:cNvSpPr txBox="1"/>
          <p:nvPr/>
        </p:nvSpPr>
        <p:spPr>
          <a:xfrm>
            <a:off x="1349083" y="3614333"/>
            <a:ext cx="4294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PARTICIPACIONES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19" name="Google Shape;916;p66">
            <a:extLst>
              <a:ext uri="{FF2B5EF4-FFF2-40B4-BE49-F238E27FC236}">
                <a16:creationId xmlns:a16="http://schemas.microsoft.com/office/drawing/2014/main" id="{2EC50F89-5A0D-4DEB-9D2A-8917F7706233}"/>
              </a:ext>
            </a:extLst>
          </p:cNvPr>
          <p:cNvSpPr txBox="1">
            <a:spLocks/>
          </p:cNvSpPr>
          <p:nvPr/>
        </p:nvSpPr>
        <p:spPr>
          <a:xfrm>
            <a:off x="520458" y="566308"/>
            <a:ext cx="20599929" cy="1696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Unidad de Formación a Distancia </a:t>
            </a:r>
          </a:p>
          <a:p>
            <a:r>
              <a:rPr lang="es-MX" sz="5400" b="0">
                <a:solidFill>
                  <a:srgbClr val="000000"/>
                </a:solidFill>
                <a:latin typeface="Josefin Sans Light" pitchFamily="2" charset="0"/>
                <a:sym typeface="Arial"/>
              </a:rPr>
              <a:t>Participaciones / Inversión</a:t>
            </a:r>
            <a:endParaRPr lang="es-MX" sz="6600">
              <a:solidFill>
                <a:srgbClr val="000000"/>
              </a:solidFill>
              <a:latin typeface="Josefin Sans SemiBold" pitchFamily="2" charset="0"/>
            </a:endParaRPr>
          </a:p>
        </p:txBody>
      </p:sp>
      <p:graphicFrame>
        <p:nvGraphicFramePr>
          <p:cNvPr id="20" name="Chart 94">
            <a:extLst>
              <a:ext uri="{FF2B5EF4-FFF2-40B4-BE49-F238E27FC236}">
                <a16:creationId xmlns:a16="http://schemas.microsoft.com/office/drawing/2014/main" id="{FE7AE565-6C32-46A5-95AA-1C4BBC17A3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78007572"/>
              </p:ext>
            </p:extLst>
          </p:nvPr>
        </p:nvGraphicFramePr>
        <p:xfrm>
          <a:off x="5841134" y="2443321"/>
          <a:ext cx="16018742" cy="50400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21" name="Chart 94">
            <a:extLst>
              <a:ext uri="{FF2B5EF4-FFF2-40B4-BE49-F238E27FC236}">
                <a16:creationId xmlns:a16="http://schemas.microsoft.com/office/drawing/2014/main" id="{F21FD7C0-05A9-437D-BC31-73ACF793EB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49053090"/>
              </p:ext>
            </p:extLst>
          </p:nvPr>
        </p:nvGraphicFramePr>
        <p:xfrm>
          <a:off x="5706129" y="7664386"/>
          <a:ext cx="16266219" cy="50400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402116578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ángulo 2">
            <a:extLst>
              <a:ext uri="{FF2B5EF4-FFF2-40B4-BE49-F238E27FC236}">
                <a16:creationId xmlns:a16="http://schemas.microsoft.com/office/drawing/2014/main" id="{C72E5AF6-0F18-4BCD-91FF-F901DD60210A}"/>
              </a:ext>
            </a:extLst>
          </p:cNvPr>
          <p:cNvSpPr/>
          <p:nvPr/>
        </p:nvSpPr>
        <p:spPr>
          <a:xfrm>
            <a:off x="2101470" y="1107341"/>
            <a:ext cx="9431769" cy="127476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SV"/>
          </a:p>
        </p:txBody>
      </p:sp>
      <p:pic>
        <p:nvPicPr>
          <p:cNvPr id="5" name="Imagen 4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2EC8FB1F-1CE0-45ED-B11E-C17571888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53301" y="674370"/>
            <a:ext cx="1506211" cy="1506211"/>
          </a:xfrm>
          <a:prstGeom prst="rect">
            <a:avLst/>
          </a:prstGeom>
        </p:spPr>
      </p:pic>
      <p:sp>
        <p:nvSpPr>
          <p:cNvPr id="19" name="Google Shape;916;p66">
            <a:extLst>
              <a:ext uri="{FF2B5EF4-FFF2-40B4-BE49-F238E27FC236}">
                <a16:creationId xmlns:a16="http://schemas.microsoft.com/office/drawing/2014/main" id="{2EC50F89-5A0D-4DEB-9D2A-8917F7706233}"/>
              </a:ext>
            </a:extLst>
          </p:cNvPr>
          <p:cNvSpPr txBox="1">
            <a:spLocks/>
          </p:cNvSpPr>
          <p:nvPr/>
        </p:nvSpPr>
        <p:spPr>
          <a:xfrm>
            <a:off x="520458" y="566308"/>
            <a:ext cx="20608713" cy="1696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Unidad de Formación a Distancia</a:t>
            </a:r>
            <a:br>
              <a:rPr lang="es-MX" sz="660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</a:br>
            <a:r>
              <a:rPr lang="es-MX" sz="4800" b="0">
                <a:solidFill>
                  <a:srgbClr val="000000"/>
                </a:solidFill>
                <a:latin typeface="Josefin Sans Light" pitchFamily="2" charset="0"/>
                <a:sym typeface="Arial"/>
              </a:rPr>
              <a:t>Participaciones / Inversión por Programas de Formación y sexo</a:t>
            </a:r>
            <a:endParaRPr lang="es-MX" sz="6600">
              <a:solidFill>
                <a:srgbClr val="000000"/>
              </a:solidFill>
              <a:latin typeface="Josefin Sans SemiBold" pitchFamily="2" charset="0"/>
            </a:endParaRPr>
          </a:p>
        </p:txBody>
      </p:sp>
      <p:sp>
        <p:nvSpPr>
          <p:cNvPr id="22" name="TextBox 79">
            <a:extLst>
              <a:ext uri="{FF2B5EF4-FFF2-40B4-BE49-F238E27FC236}">
                <a16:creationId xmlns:a16="http://schemas.microsoft.com/office/drawing/2014/main" id="{048F3977-AD73-4987-B388-05756BD71766}"/>
              </a:ext>
            </a:extLst>
          </p:cNvPr>
          <p:cNvSpPr txBox="1"/>
          <p:nvPr/>
        </p:nvSpPr>
        <p:spPr>
          <a:xfrm>
            <a:off x="17249976" y="2593490"/>
            <a:ext cx="5389624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PARTICIPACIONES POR SEXO</a:t>
            </a:r>
          </a:p>
        </p:txBody>
      </p:sp>
      <p:graphicFrame>
        <p:nvGraphicFramePr>
          <p:cNvPr id="23" name="Chart 90">
            <a:extLst>
              <a:ext uri="{FF2B5EF4-FFF2-40B4-BE49-F238E27FC236}">
                <a16:creationId xmlns:a16="http://schemas.microsoft.com/office/drawing/2014/main" id="{A3039560-A5EA-439A-9C2C-2B47F362AEF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83991066"/>
              </p:ext>
            </p:extLst>
          </p:nvPr>
        </p:nvGraphicFramePr>
        <p:xfrm>
          <a:off x="16890749" y="8552409"/>
          <a:ext cx="6270713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24" name="Chart 90">
            <a:extLst>
              <a:ext uri="{FF2B5EF4-FFF2-40B4-BE49-F238E27FC236}">
                <a16:creationId xmlns:a16="http://schemas.microsoft.com/office/drawing/2014/main" id="{41B17CCB-9454-43C1-AD65-E794BCA166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07501329"/>
              </p:ext>
            </p:extLst>
          </p:nvPr>
        </p:nvGraphicFramePr>
        <p:xfrm>
          <a:off x="16890748" y="3323849"/>
          <a:ext cx="6270713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5" name="TextBox 79">
            <a:extLst>
              <a:ext uri="{FF2B5EF4-FFF2-40B4-BE49-F238E27FC236}">
                <a16:creationId xmlns:a16="http://schemas.microsoft.com/office/drawing/2014/main" id="{0891BF1C-7490-4055-9716-2CF4C89DBAE1}"/>
              </a:ext>
            </a:extLst>
          </p:cNvPr>
          <p:cNvSpPr txBox="1"/>
          <p:nvPr/>
        </p:nvSpPr>
        <p:spPr>
          <a:xfrm>
            <a:off x="17152005" y="7773054"/>
            <a:ext cx="6980346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INVERSIÓN POR SEXO </a:t>
            </a:r>
            <a:r>
              <a:rPr lang="en-US" sz="2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(Miles)</a:t>
            </a:r>
          </a:p>
        </p:txBody>
      </p:sp>
      <p:sp>
        <p:nvSpPr>
          <p:cNvPr id="26" name="CuadroTexto 25">
            <a:extLst>
              <a:ext uri="{FF2B5EF4-FFF2-40B4-BE49-F238E27FC236}">
                <a16:creationId xmlns:a16="http://schemas.microsoft.com/office/drawing/2014/main" id="{E3C7D5C7-7756-45F4-B5FE-0883F7F69735}"/>
              </a:ext>
            </a:extLst>
          </p:cNvPr>
          <p:cNvSpPr txBox="1"/>
          <p:nvPr/>
        </p:nvSpPr>
        <p:spPr>
          <a:xfrm>
            <a:off x="1032420" y="2593490"/>
            <a:ext cx="99604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PARTICIPACIONES POR PROGRAMA DE FORMACIÓN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27" name="CuadroTexto 26">
            <a:extLst>
              <a:ext uri="{FF2B5EF4-FFF2-40B4-BE49-F238E27FC236}">
                <a16:creationId xmlns:a16="http://schemas.microsoft.com/office/drawing/2014/main" id="{3DE6BB56-68BA-4D3A-AFD1-FF569BDAB382}"/>
              </a:ext>
            </a:extLst>
          </p:cNvPr>
          <p:cNvSpPr txBox="1"/>
          <p:nvPr/>
        </p:nvSpPr>
        <p:spPr>
          <a:xfrm>
            <a:off x="1032420" y="7707740"/>
            <a:ext cx="1115640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INVERSIÓN POR PROGRAMA DE FORMACIÓN (EN MILES)</a:t>
            </a:r>
            <a:endParaRPr lang="es-SV" sz="2800" b="1">
              <a:solidFill>
                <a:schemeClr val="tx1"/>
              </a:solidFill>
            </a:endParaRPr>
          </a:p>
        </p:txBody>
      </p:sp>
      <p:graphicFrame>
        <p:nvGraphicFramePr>
          <p:cNvPr id="14" name="Chart 94">
            <a:extLst>
              <a:ext uri="{FF2B5EF4-FFF2-40B4-BE49-F238E27FC236}">
                <a16:creationId xmlns:a16="http://schemas.microsoft.com/office/drawing/2014/main" id="{63173049-C5FE-4378-B722-BC1AE26E1F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79199493"/>
              </p:ext>
            </p:extLst>
          </p:nvPr>
        </p:nvGraphicFramePr>
        <p:xfrm>
          <a:off x="-1493398" y="8636075"/>
          <a:ext cx="18878952" cy="37839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6" name="Chart 94">
            <a:extLst>
              <a:ext uri="{FF2B5EF4-FFF2-40B4-BE49-F238E27FC236}">
                <a16:creationId xmlns:a16="http://schemas.microsoft.com/office/drawing/2014/main" id="{EB102C38-9A3B-4C9F-9056-ED173E67FBB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1635888"/>
              </p:ext>
            </p:extLst>
          </p:nvPr>
        </p:nvGraphicFramePr>
        <p:xfrm>
          <a:off x="0" y="3323849"/>
          <a:ext cx="16373475" cy="37839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val="109096619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ángulo 2">
            <a:extLst>
              <a:ext uri="{FF2B5EF4-FFF2-40B4-BE49-F238E27FC236}">
                <a16:creationId xmlns:a16="http://schemas.microsoft.com/office/drawing/2014/main" id="{C72E5AF6-0F18-4BCD-91FF-F901DD60210A}"/>
              </a:ext>
            </a:extLst>
          </p:cNvPr>
          <p:cNvSpPr/>
          <p:nvPr/>
        </p:nvSpPr>
        <p:spPr>
          <a:xfrm>
            <a:off x="2101470" y="1107341"/>
            <a:ext cx="9431769" cy="127476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SV"/>
          </a:p>
        </p:txBody>
      </p:sp>
      <p:pic>
        <p:nvPicPr>
          <p:cNvPr id="5" name="Imagen 4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2EC8FB1F-1CE0-45ED-B11E-C17571888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53301" y="674370"/>
            <a:ext cx="1506211" cy="1506211"/>
          </a:xfrm>
          <a:prstGeom prst="rect">
            <a:avLst/>
          </a:prstGeom>
        </p:spPr>
      </p:pic>
      <p:sp>
        <p:nvSpPr>
          <p:cNvPr id="19" name="Google Shape;916;p66">
            <a:extLst>
              <a:ext uri="{FF2B5EF4-FFF2-40B4-BE49-F238E27FC236}">
                <a16:creationId xmlns:a16="http://schemas.microsoft.com/office/drawing/2014/main" id="{2EC50F89-5A0D-4DEB-9D2A-8917F7706233}"/>
              </a:ext>
            </a:extLst>
          </p:cNvPr>
          <p:cNvSpPr txBox="1">
            <a:spLocks/>
          </p:cNvSpPr>
          <p:nvPr/>
        </p:nvSpPr>
        <p:spPr>
          <a:xfrm>
            <a:off x="688488" y="259327"/>
            <a:ext cx="20608713" cy="1696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Unidad de Formación a Distancia</a:t>
            </a:r>
          </a:p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Plataforma “Capacítate para el empleo” </a:t>
            </a:r>
            <a:endParaRPr lang="es-MX" sz="6600">
              <a:solidFill>
                <a:srgbClr val="000000"/>
              </a:solidFill>
              <a:latin typeface="Josefin Sans SemiBold" pitchFamily="2" charset="0"/>
            </a:endParaRPr>
          </a:p>
        </p:txBody>
      </p:sp>
      <p:sp>
        <p:nvSpPr>
          <p:cNvPr id="22" name="TextBox 79">
            <a:extLst>
              <a:ext uri="{FF2B5EF4-FFF2-40B4-BE49-F238E27FC236}">
                <a16:creationId xmlns:a16="http://schemas.microsoft.com/office/drawing/2014/main" id="{048F3977-AD73-4987-B388-05756BD71766}"/>
              </a:ext>
            </a:extLst>
          </p:cNvPr>
          <p:cNvSpPr txBox="1"/>
          <p:nvPr/>
        </p:nvSpPr>
        <p:spPr>
          <a:xfrm>
            <a:off x="17908707" y="8149752"/>
            <a:ext cx="5389624" cy="954107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algn="ctr"/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PERSONAS INSCRITAS POR SEXO</a:t>
            </a:r>
          </a:p>
        </p:txBody>
      </p:sp>
      <p:graphicFrame>
        <p:nvGraphicFramePr>
          <p:cNvPr id="24" name="Chart 90">
            <a:extLst>
              <a:ext uri="{FF2B5EF4-FFF2-40B4-BE49-F238E27FC236}">
                <a16:creationId xmlns:a16="http://schemas.microsoft.com/office/drawing/2014/main" id="{41B17CCB-9454-43C1-AD65-E794BCA166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79760678"/>
              </p:ext>
            </p:extLst>
          </p:nvPr>
        </p:nvGraphicFramePr>
        <p:xfrm>
          <a:off x="17389187" y="8979194"/>
          <a:ext cx="6270713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6" name="CuadroTexto 25">
            <a:extLst>
              <a:ext uri="{FF2B5EF4-FFF2-40B4-BE49-F238E27FC236}">
                <a16:creationId xmlns:a16="http://schemas.microsoft.com/office/drawing/2014/main" id="{E3C7D5C7-7756-45F4-B5FE-0883F7F69735}"/>
              </a:ext>
            </a:extLst>
          </p:cNvPr>
          <p:cNvSpPr txBox="1"/>
          <p:nvPr/>
        </p:nvSpPr>
        <p:spPr>
          <a:xfrm>
            <a:off x="1032419" y="2288373"/>
            <a:ext cx="99604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PERSONAS INSCRITAS / CERTIFICADOS ENTREGADOS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27" name="CuadroTexto 26">
            <a:extLst>
              <a:ext uri="{FF2B5EF4-FFF2-40B4-BE49-F238E27FC236}">
                <a16:creationId xmlns:a16="http://schemas.microsoft.com/office/drawing/2014/main" id="{3DE6BB56-68BA-4D3A-AFD1-FF569BDAB382}"/>
              </a:ext>
            </a:extLst>
          </p:cNvPr>
          <p:cNvSpPr txBox="1"/>
          <p:nvPr/>
        </p:nvSpPr>
        <p:spPr>
          <a:xfrm>
            <a:off x="717750" y="8580639"/>
            <a:ext cx="67159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TOP 5 CURSOS MAS DEMANDADOS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38BBE724-CE17-42DE-9B6A-74E3B4495AC2}"/>
              </a:ext>
            </a:extLst>
          </p:cNvPr>
          <p:cNvSpPr txBox="1"/>
          <p:nvPr/>
        </p:nvSpPr>
        <p:spPr>
          <a:xfrm>
            <a:off x="9764649" y="8365196"/>
            <a:ext cx="671591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TOP 5 CURSOS FINALIZADOS (DIPLOMAS ENTREGADOS)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18" name="TextBox 16">
            <a:extLst>
              <a:ext uri="{FF2B5EF4-FFF2-40B4-BE49-F238E27FC236}">
                <a16:creationId xmlns:a16="http://schemas.microsoft.com/office/drawing/2014/main" id="{FDF9C970-18ED-47FD-98C9-129908A43672}"/>
              </a:ext>
            </a:extLst>
          </p:cNvPr>
          <p:cNvSpPr txBox="1"/>
          <p:nvPr/>
        </p:nvSpPr>
        <p:spPr>
          <a:xfrm>
            <a:off x="19355644" y="3917258"/>
            <a:ext cx="1989647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4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29,329</a:t>
            </a:r>
            <a:endParaRPr kumimoji="0" lang="en-US" sz="48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Josefin Sans SemiBold" pitchFamily="2" charset="0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20" name="CuadroTexto 19">
            <a:extLst>
              <a:ext uri="{FF2B5EF4-FFF2-40B4-BE49-F238E27FC236}">
                <a16:creationId xmlns:a16="http://schemas.microsoft.com/office/drawing/2014/main" id="{823A4208-19DC-41FB-AB44-06E828B9B41B}"/>
              </a:ext>
            </a:extLst>
          </p:cNvPr>
          <p:cNvSpPr txBox="1"/>
          <p:nvPr/>
        </p:nvSpPr>
        <p:spPr>
          <a:xfrm>
            <a:off x="17526844" y="3217182"/>
            <a:ext cx="572525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CERTIFICADOS ENTREGADOS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21" name="TextBox 16">
            <a:extLst>
              <a:ext uri="{FF2B5EF4-FFF2-40B4-BE49-F238E27FC236}">
                <a16:creationId xmlns:a16="http://schemas.microsoft.com/office/drawing/2014/main" id="{46F0405E-B4A5-4100-AC46-26753C2FBD56}"/>
              </a:ext>
            </a:extLst>
          </p:cNvPr>
          <p:cNvSpPr txBox="1"/>
          <p:nvPr/>
        </p:nvSpPr>
        <p:spPr>
          <a:xfrm>
            <a:off x="19355644" y="5902768"/>
            <a:ext cx="1941557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4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44,793</a:t>
            </a:r>
            <a:endParaRPr kumimoji="0" lang="en-US" sz="48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Josefin Sans SemiBold" pitchFamily="2" charset="0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28" name="CuadroTexto 27">
            <a:extLst>
              <a:ext uri="{FF2B5EF4-FFF2-40B4-BE49-F238E27FC236}">
                <a16:creationId xmlns:a16="http://schemas.microsoft.com/office/drawing/2014/main" id="{A98E29AD-6D00-47C0-B1BE-BA061EA6B406}"/>
              </a:ext>
            </a:extLst>
          </p:cNvPr>
          <p:cNvSpPr txBox="1"/>
          <p:nvPr/>
        </p:nvSpPr>
        <p:spPr>
          <a:xfrm>
            <a:off x="17526844" y="5202692"/>
            <a:ext cx="572525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PERSONAS INSCRITAS </a:t>
            </a:r>
            <a:endParaRPr lang="es-SV" sz="2800" b="1">
              <a:solidFill>
                <a:schemeClr val="tx1"/>
              </a:solidFill>
            </a:endParaRPr>
          </a:p>
        </p:txBody>
      </p:sp>
      <p:graphicFrame>
        <p:nvGraphicFramePr>
          <p:cNvPr id="14" name="Chart 94">
            <a:extLst>
              <a:ext uri="{FF2B5EF4-FFF2-40B4-BE49-F238E27FC236}">
                <a16:creationId xmlns:a16="http://schemas.microsoft.com/office/drawing/2014/main" id="{E24132DF-8001-47DE-AE75-9EBBFD9683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74416492"/>
              </p:ext>
            </p:extLst>
          </p:nvPr>
        </p:nvGraphicFramePr>
        <p:xfrm>
          <a:off x="0" y="3065559"/>
          <a:ext cx="16480566" cy="46588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6" name="Chart 94">
            <a:extLst>
              <a:ext uri="{FF2B5EF4-FFF2-40B4-BE49-F238E27FC236}">
                <a16:creationId xmlns:a16="http://schemas.microsoft.com/office/drawing/2014/main" id="{C6F63956-7A35-4791-BCA1-3F3FBD79069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62880931"/>
              </p:ext>
            </p:extLst>
          </p:nvPr>
        </p:nvGraphicFramePr>
        <p:xfrm>
          <a:off x="102887" y="9268716"/>
          <a:ext cx="7851228" cy="37839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7" name="Chart 94">
            <a:extLst>
              <a:ext uri="{FF2B5EF4-FFF2-40B4-BE49-F238E27FC236}">
                <a16:creationId xmlns:a16="http://schemas.microsoft.com/office/drawing/2014/main" id="{0B07C188-B644-4F59-90CA-2FAFC5126C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675520"/>
              </p:ext>
            </p:extLst>
          </p:nvPr>
        </p:nvGraphicFramePr>
        <p:xfrm>
          <a:off x="8625553" y="9297068"/>
          <a:ext cx="7855013" cy="37839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val="3209787023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1D45124D-5328-4E77-A7A4-B0FD1A3924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84009" y="1619779"/>
            <a:ext cx="3373188" cy="3373188"/>
          </a:xfrm>
          <a:prstGeom prst="rect">
            <a:avLst/>
          </a:prstGeom>
        </p:spPr>
      </p:pic>
      <p:sp>
        <p:nvSpPr>
          <p:cNvPr id="8" name="Google Shape;393;p40">
            <a:extLst>
              <a:ext uri="{FF2B5EF4-FFF2-40B4-BE49-F238E27FC236}">
                <a16:creationId xmlns:a16="http://schemas.microsoft.com/office/drawing/2014/main" id="{37F4504F-2965-4916-AA9D-FECFB0F91F46}"/>
              </a:ext>
            </a:extLst>
          </p:cNvPr>
          <p:cNvSpPr txBox="1">
            <a:spLocks/>
          </p:cNvSpPr>
          <p:nvPr/>
        </p:nvSpPr>
        <p:spPr>
          <a:xfrm>
            <a:off x="2976346" y="6105260"/>
            <a:ext cx="18424969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>
              <a:buNone/>
            </a:pPr>
            <a:r>
              <a:rPr lang="es-MX" sz="7465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</a:t>
            </a:r>
          </a:p>
          <a:p>
            <a:pPr marL="0" indent="0">
              <a:buNone/>
            </a:pPr>
            <a:r>
              <a:rPr lang="es-MX" sz="9598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TÉCNICA</a:t>
            </a:r>
            <a:endParaRPr lang="es-MX" sz="3732"/>
          </a:p>
        </p:txBody>
      </p:sp>
      <p:grpSp>
        <p:nvGrpSpPr>
          <p:cNvPr id="9" name="Google Shape;10856;p85">
            <a:extLst>
              <a:ext uri="{FF2B5EF4-FFF2-40B4-BE49-F238E27FC236}">
                <a16:creationId xmlns:a16="http://schemas.microsoft.com/office/drawing/2014/main" id="{3FAA6BA8-DED6-4C11-8C35-3B6D2C9BB442}"/>
              </a:ext>
            </a:extLst>
          </p:cNvPr>
          <p:cNvGrpSpPr/>
          <p:nvPr/>
        </p:nvGrpSpPr>
        <p:grpSpPr>
          <a:xfrm>
            <a:off x="20180373" y="6347734"/>
            <a:ext cx="2867056" cy="2915782"/>
            <a:chOff x="7967103" y="2415041"/>
            <a:chExt cx="355863" cy="361911"/>
          </a:xfrm>
          <a:solidFill>
            <a:schemeClr val="tx1"/>
          </a:solidFill>
        </p:grpSpPr>
        <p:sp>
          <p:nvSpPr>
            <p:cNvPr id="10" name="Google Shape;10857;p85">
              <a:extLst>
                <a:ext uri="{FF2B5EF4-FFF2-40B4-BE49-F238E27FC236}">
                  <a16:creationId xmlns:a16="http://schemas.microsoft.com/office/drawing/2014/main" id="{8F081DC5-149E-40C5-A0E3-22DC0C949FF5}"/>
                </a:ext>
              </a:extLst>
            </p:cNvPr>
            <p:cNvSpPr/>
            <p:nvPr/>
          </p:nvSpPr>
          <p:spPr>
            <a:xfrm>
              <a:off x="7967103" y="2584427"/>
              <a:ext cx="111810" cy="192525"/>
            </a:xfrm>
            <a:custGeom>
              <a:avLst/>
              <a:gdLst/>
              <a:ahLst/>
              <a:cxnLst/>
              <a:rect l="l" t="t" r="r" b="b"/>
              <a:pathLst>
                <a:path w="3513" h="6049" extrusionOk="0">
                  <a:moveTo>
                    <a:pt x="1738" y="346"/>
                  </a:moveTo>
                  <a:cubicBezTo>
                    <a:pt x="2036" y="346"/>
                    <a:pt x="2298" y="560"/>
                    <a:pt x="2298" y="810"/>
                  </a:cubicBezTo>
                  <a:lnTo>
                    <a:pt x="2298" y="846"/>
                  </a:lnTo>
                  <a:cubicBezTo>
                    <a:pt x="2131" y="762"/>
                    <a:pt x="1941" y="739"/>
                    <a:pt x="1738" y="739"/>
                  </a:cubicBezTo>
                  <a:cubicBezTo>
                    <a:pt x="1548" y="739"/>
                    <a:pt x="1369" y="786"/>
                    <a:pt x="1191" y="846"/>
                  </a:cubicBezTo>
                  <a:lnTo>
                    <a:pt x="1191" y="810"/>
                  </a:lnTo>
                  <a:cubicBezTo>
                    <a:pt x="1203" y="560"/>
                    <a:pt x="1441" y="346"/>
                    <a:pt x="1738" y="346"/>
                  </a:cubicBezTo>
                  <a:close/>
                  <a:moveTo>
                    <a:pt x="1738" y="1048"/>
                  </a:moveTo>
                  <a:cubicBezTo>
                    <a:pt x="2334" y="1048"/>
                    <a:pt x="2834" y="1536"/>
                    <a:pt x="2834" y="2132"/>
                  </a:cubicBezTo>
                  <a:cubicBezTo>
                    <a:pt x="2834" y="2251"/>
                    <a:pt x="2810" y="2358"/>
                    <a:pt x="2762" y="2477"/>
                  </a:cubicBezTo>
                  <a:cubicBezTo>
                    <a:pt x="2286" y="2001"/>
                    <a:pt x="1453" y="1810"/>
                    <a:pt x="1429" y="1798"/>
                  </a:cubicBezTo>
                  <a:cubicBezTo>
                    <a:pt x="1415" y="1791"/>
                    <a:pt x="1400" y="1788"/>
                    <a:pt x="1385" y="1788"/>
                  </a:cubicBezTo>
                  <a:cubicBezTo>
                    <a:pt x="1347" y="1788"/>
                    <a:pt x="1308" y="1805"/>
                    <a:pt x="1274" y="1822"/>
                  </a:cubicBezTo>
                  <a:cubicBezTo>
                    <a:pt x="1238" y="1858"/>
                    <a:pt x="1215" y="1893"/>
                    <a:pt x="1215" y="1953"/>
                  </a:cubicBezTo>
                  <a:cubicBezTo>
                    <a:pt x="1215" y="1977"/>
                    <a:pt x="1203" y="2072"/>
                    <a:pt x="1084" y="2191"/>
                  </a:cubicBezTo>
                  <a:cubicBezTo>
                    <a:pt x="1024" y="2251"/>
                    <a:pt x="1024" y="2358"/>
                    <a:pt x="1084" y="2429"/>
                  </a:cubicBezTo>
                  <a:cubicBezTo>
                    <a:pt x="1111" y="2467"/>
                    <a:pt x="1148" y="2483"/>
                    <a:pt x="1188" y="2483"/>
                  </a:cubicBezTo>
                  <a:cubicBezTo>
                    <a:pt x="1234" y="2483"/>
                    <a:pt x="1283" y="2461"/>
                    <a:pt x="1322" y="2429"/>
                  </a:cubicBezTo>
                  <a:cubicBezTo>
                    <a:pt x="1417" y="2346"/>
                    <a:pt x="1477" y="2239"/>
                    <a:pt x="1500" y="2167"/>
                  </a:cubicBezTo>
                  <a:cubicBezTo>
                    <a:pt x="1786" y="2251"/>
                    <a:pt x="2370" y="2465"/>
                    <a:pt x="2631" y="2834"/>
                  </a:cubicBezTo>
                  <a:cubicBezTo>
                    <a:pt x="2560" y="3263"/>
                    <a:pt x="2191" y="3584"/>
                    <a:pt x="1738" y="3584"/>
                  </a:cubicBezTo>
                  <a:cubicBezTo>
                    <a:pt x="1286" y="3584"/>
                    <a:pt x="893" y="3239"/>
                    <a:pt x="846" y="2774"/>
                  </a:cubicBezTo>
                  <a:cubicBezTo>
                    <a:pt x="846" y="2751"/>
                    <a:pt x="834" y="2727"/>
                    <a:pt x="822" y="2703"/>
                  </a:cubicBezTo>
                  <a:cubicBezTo>
                    <a:pt x="715" y="2536"/>
                    <a:pt x="655" y="2334"/>
                    <a:pt x="655" y="2132"/>
                  </a:cubicBezTo>
                  <a:cubicBezTo>
                    <a:pt x="655" y="1536"/>
                    <a:pt x="1143" y="1048"/>
                    <a:pt x="1738" y="1048"/>
                  </a:cubicBezTo>
                  <a:close/>
                  <a:moveTo>
                    <a:pt x="2131" y="3858"/>
                  </a:moveTo>
                  <a:lnTo>
                    <a:pt x="2131" y="4037"/>
                  </a:lnTo>
                  <a:cubicBezTo>
                    <a:pt x="2131" y="4096"/>
                    <a:pt x="2143" y="4156"/>
                    <a:pt x="2167" y="4203"/>
                  </a:cubicBezTo>
                  <a:lnTo>
                    <a:pt x="1738" y="4596"/>
                  </a:lnTo>
                  <a:lnTo>
                    <a:pt x="1346" y="4203"/>
                  </a:lnTo>
                  <a:cubicBezTo>
                    <a:pt x="1369" y="4156"/>
                    <a:pt x="1381" y="4096"/>
                    <a:pt x="1381" y="4037"/>
                  </a:cubicBezTo>
                  <a:lnTo>
                    <a:pt x="1381" y="3858"/>
                  </a:lnTo>
                  <a:cubicBezTo>
                    <a:pt x="1500" y="3894"/>
                    <a:pt x="1619" y="3917"/>
                    <a:pt x="1750" y="3917"/>
                  </a:cubicBezTo>
                  <a:cubicBezTo>
                    <a:pt x="1893" y="3917"/>
                    <a:pt x="2012" y="3906"/>
                    <a:pt x="2131" y="3858"/>
                  </a:cubicBezTo>
                  <a:close/>
                  <a:moveTo>
                    <a:pt x="1762" y="0"/>
                  </a:moveTo>
                  <a:cubicBezTo>
                    <a:pt x="1286" y="0"/>
                    <a:pt x="881" y="358"/>
                    <a:pt x="881" y="798"/>
                  </a:cubicBezTo>
                  <a:cubicBezTo>
                    <a:pt x="881" y="869"/>
                    <a:pt x="893" y="929"/>
                    <a:pt x="905" y="1000"/>
                  </a:cubicBezTo>
                  <a:cubicBezTo>
                    <a:pt x="572" y="1250"/>
                    <a:pt x="345" y="1667"/>
                    <a:pt x="345" y="2132"/>
                  </a:cubicBezTo>
                  <a:cubicBezTo>
                    <a:pt x="345" y="2382"/>
                    <a:pt x="405" y="2632"/>
                    <a:pt x="536" y="2834"/>
                  </a:cubicBezTo>
                  <a:cubicBezTo>
                    <a:pt x="584" y="3191"/>
                    <a:pt x="774" y="3489"/>
                    <a:pt x="1060" y="3679"/>
                  </a:cubicBezTo>
                  <a:lnTo>
                    <a:pt x="1060" y="4025"/>
                  </a:lnTo>
                  <a:lnTo>
                    <a:pt x="1060" y="4037"/>
                  </a:lnTo>
                  <a:lnTo>
                    <a:pt x="393" y="4382"/>
                  </a:lnTo>
                  <a:cubicBezTo>
                    <a:pt x="155" y="4501"/>
                    <a:pt x="0" y="4739"/>
                    <a:pt x="0" y="5013"/>
                  </a:cubicBezTo>
                  <a:lnTo>
                    <a:pt x="0" y="5882"/>
                  </a:lnTo>
                  <a:cubicBezTo>
                    <a:pt x="0" y="5977"/>
                    <a:pt x="72" y="6049"/>
                    <a:pt x="167" y="6049"/>
                  </a:cubicBezTo>
                  <a:cubicBezTo>
                    <a:pt x="250" y="6049"/>
                    <a:pt x="334" y="5977"/>
                    <a:pt x="334" y="5882"/>
                  </a:cubicBezTo>
                  <a:lnTo>
                    <a:pt x="334" y="5013"/>
                  </a:lnTo>
                  <a:cubicBezTo>
                    <a:pt x="334" y="4870"/>
                    <a:pt x="405" y="4739"/>
                    <a:pt x="536" y="4679"/>
                  </a:cubicBezTo>
                  <a:lnTo>
                    <a:pt x="1084" y="4394"/>
                  </a:lnTo>
                  <a:lnTo>
                    <a:pt x="1596" y="4894"/>
                  </a:lnTo>
                  <a:lnTo>
                    <a:pt x="1596" y="5882"/>
                  </a:lnTo>
                  <a:cubicBezTo>
                    <a:pt x="1596" y="5977"/>
                    <a:pt x="1667" y="6049"/>
                    <a:pt x="1762" y="6049"/>
                  </a:cubicBezTo>
                  <a:cubicBezTo>
                    <a:pt x="1846" y="6049"/>
                    <a:pt x="1917" y="5977"/>
                    <a:pt x="1917" y="5882"/>
                  </a:cubicBezTo>
                  <a:lnTo>
                    <a:pt x="1917" y="4894"/>
                  </a:lnTo>
                  <a:lnTo>
                    <a:pt x="2429" y="4394"/>
                  </a:lnTo>
                  <a:lnTo>
                    <a:pt x="2977" y="4679"/>
                  </a:lnTo>
                  <a:cubicBezTo>
                    <a:pt x="3096" y="4739"/>
                    <a:pt x="3191" y="4870"/>
                    <a:pt x="3191" y="5013"/>
                  </a:cubicBezTo>
                  <a:lnTo>
                    <a:pt x="3191" y="5882"/>
                  </a:lnTo>
                  <a:cubicBezTo>
                    <a:pt x="3191" y="5977"/>
                    <a:pt x="3262" y="6049"/>
                    <a:pt x="3346" y="6049"/>
                  </a:cubicBezTo>
                  <a:cubicBezTo>
                    <a:pt x="3441" y="6049"/>
                    <a:pt x="3513" y="5977"/>
                    <a:pt x="3513" y="5882"/>
                  </a:cubicBezTo>
                  <a:lnTo>
                    <a:pt x="3513" y="5013"/>
                  </a:lnTo>
                  <a:cubicBezTo>
                    <a:pt x="3513" y="4739"/>
                    <a:pt x="3370" y="4501"/>
                    <a:pt x="3132" y="4382"/>
                  </a:cubicBezTo>
                  <a:lnTo>
                    <a:pt x="2453" y="4037"/>
                  </a:lnTo>
                  <a:lnTo>
                    <a:pt x="2453" y="4025"/>
                  </a:lnTo>
                  <a:lnTo>
                    <a:pt x="2453" y="3679"/>
                  </a:lnTo>
                  <a:cubicBezTo>
                    <a:pt x="2739" y="3489"/>
                    <a:pt x="2929" y="3191"/>
                    <a:pt x="2977" y="2834"/>
                  </a:cubicBezTo>
                  <a:cubicBezTo>
                    <a:pt x="3096" y="2632"/>
                    <a:pt x="3167" y="2370"/>
                    <a:pt x="3167" y="2132"/>
                  </a:cubicBezTo>
                  <a:cubicBezTo>
                    <a:pt x="3167" y="1667"/>
                    <a:pt x="2953" y="1262"/>
                    <a:pt x="2608" y="1000"/>
                  </a:cubicBezTo>
                  <a:cubicBezTo>
                    <a:pt x="2620" y="941"/>
                    <a:pt x="2631" y="869"/>
                    <a:pt x="2631" y="798"/>
                  </a:cubicBezTo>
                  <a:cubicBezTo>
                    <a:pt x="2631" y="369"/>
                    <a:pt x="2239" y="0"/>
                    <a:pt x="176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1" name="Google Shape;10858;p85">
              <a:extLst>
                <a:ext uri="{FF2B5EF4-FFF2-40B4-BE49-F238E27FC236}">
                  <a16:creationId xmlns:a16="http://schemas.microsoft.com/office/drawing/2014/main" id="{B7FBC10F-994F-4B85-AE16-DD20A35AFB4A}"/>
                </a:ext>
              </a:extLst>
            </p:cNvPr>
            <p:cNvSpPr/>
            <p:nvPr/>
          </p:nvSpPr>
          <p:spPr>
            <a:xfrm>
              <a:off x="7989446" y="2750789"/>
              <a:ext cx="10280" cy="26162"/>
            </a:xfrm>
            <a:custGeom>
              <a:avLst/>
              <a:gdLst/>
              <a:ahLst/>
              <a:cxnLst/>
              <a:rect l="l" t="t" r="r" b="b"/>
              <a:pathLst>
                <a:path w="323" h="822" extrusionOk="0">
                  <a:moveTo>
                    <a:pt x="167" y="0"/>
                  </a:moveTo>
                  <a:cubicBezTo>
                    <a:pt x="72" y="0"/>
                    <a:pt x="1" y="83"/>
                    <a:pt x="1" y="167"/>
                  </a:cubicBezTo>
                  <a:lnTo>
                    <a:pt x="1" y="655"/>
                  </a:lnTo>
                  <a:cubicBezTo>
                    <a:pt x="1" y="750"/>
                    <a:pt x="72" y="822"/>
                    <a:pt x="167" y="822"/>
                  </a:cubicBezTo>
                  <a:cubicBezTo>
                    <a:pt x="251" y="822"/>
                    <a:pt x="322" y="750"/>
                    <a:pt x="322" y="655"/>
                  </a:cubicBezTo>
                  <a:lnTo>
                    <a:pt x="322" y="167"/>
                  </a:lnTo>
                  <a:cubicBezTo>
                    <a:pt x="322" y="83"/>
                    <a:pt x="251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2" name="Google Shape;10859;p85">
              <a:extLst>
                <a:ext uri="{FF2B5EF4-FFF2-40B4-BE49-F238E27FC236}">
                  <a16:creationId xmlns:a16="http://schemas.microsoft.com/office/drawing/2014/main" id="{06D51F0F-1506-4C60-8435-EBAEE6BA1BF5}"/>
                </a:ext>
              </a:extLst>
            </p:cNvPr>
            <p:cNvSpPr/>
            <p:nvPr/>
          </p:nvSpPr>
          <p:spPr>
            <a:xfrm>
              <a:off x="8045908" y="2750789"/>
              <a:ext cx="10662" cy="26162"/>
            </a:xfrm>
            <a:custGeom>
              <a:avLst/>
              <a:gdLst/>
              <a:ahLst/>
              <a:cxnLst/>
              <a:rect l="l" t="t" r="r" b="b"/>
              <a:pathLst>
                <a:path w="335" h="822" extrusionOk="0">
                  <a:moveTo>
                    <a:pt x="155" y="0"/>
                  </a:moveTo>
                  <a:cubicBezTo>
                    <a:pt x="72" y="0"/>
                    <a:pt x="1" y="83"/>
                    <a:pt x="1" y="167"/>
                  </a:cubicBezTo>
                  <a:lnTo>
                    <a:pt x="1" y="655"/>
                  </a:lnTo>
                  <a:cubicBezTo>
                    <a:pt x="1" y="750"/>
                    <a:pt x="72" y="822"/>
                    <a:pt x="155" y="822"/>
                  </a:cubicBezTo>
                  <a:cubicBezTo>
                    <a:pt x="251" y="822"/>
                    <a:pt x="322" y="750"/>
                    <a:pt x="322" y="655"/>
                  </a:cubicBezTo>
                  <a:lnTo>
                    <a:pt x="322" y="167"/>
                  </a:lnTo>
                  <a:cubicBezTo>
                    <a:pt x="334" y="83"/>
                    <a:pt x="263" y="0"/>
                    <a:pt x="15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3" name="Google Shape;10860;p85">
              <a:extLst>
                <a:ext uri="{FF2B5EF4-FFF2-40B4-BE49-F238E27FC236}">
                  <a16:creationId xmlns:a16="http://schemas.microsoft.com/office/drawing/2014/main" id="{E56493C1-7FF8-4593-8E74-186788E0D319}"/>
                </a:ext>
              </a:extLst>
            </p:cNvPr>
            <p:cNvSpPr/>
            <p:nvPr/>
          </p:nvSpPr>
          <p:spPr>
            <a:xfrm>
              <a:off x="8073184" y="2595789"/>
              <a:ext cx="136858" cy="112956"/>
            </a:xfrm>
            <a:custGeom>
              <a:avLst/>
              <a:gdLst/>
              <a:ahLst/>
              <a:cxnLst/>
              <a:rect l="l" t="t" r="r" b="b"/>
              <a:pathLst>
                <a:path w="4300" h="3549" extrusionOk="0">
                  <a:moveTo>
                    <a:pt x="2156" y="1"/>
                  </a:moveTo>
                  <a:cubicBezTo>
                    <a:pt x="2073" y="1"/>
                    <a:pt x="2001" y="84"/>
                    <a:pt x="2001" y="167"/>
                  </a:cubicBezTo>
                  <a:lnTo>
                    <a:pt x="2001" y="2048"/>
                  </a:lnTo>
                  <a:lnTo>
                    <a:pt x="108" y="3251"/>
                  </a:lnTo>
                  <a:cubicBezTo>
                    <a:pt x="37" y="3299"/>
                    <a:pt x="1" y="3406"/>
                    <a:pt x="60" y="3477"/>
                  </a:cubicBezTo>
                  <a:cubicBezTo>
                    <a:pt x="96" y="3525"/>
                    <a:pt x="156" y="3549"/>
                    <a:pt x="191" y="3549"/>
                  </a:cubicBezTo>
                  <a:cubicBezTo>
                    <a:pt x="227" y="3549"/>
                    <a:pt x="251" y="3537"/>
                    <a:pt x="287" y="3525"/>
                  </a:cubicBezTo>
                  <a:lnTo>
                    <a:pt x="2156" y="2334"/>
                  </a:lnTo>
                  <a:lnTo>
                    <a:pt x="4037" y="3525"/>
                  </a:lnTo>
                  <a:cubicBezTo>
                    <a:pt x="4063" y="3538"/>
                    <a:pt x="4093" y="3544"/>
                    <a:pt x="4123" y="3544"/>
                  </a:cubicBezTo>
                  <a:cubicBezTo>
                    <a:pt x="4178" y="3544"/>
                    <a:pt x="4233" y="3523"/>
                    <a:pt x="4263" y="3477"/>
                  </a:cubicBezTo>
                  <a:cubicBezTo>
                    <a:pt x="4299" y="3406"/>
                    <a:pt x="4287" y="3299"/>
                    <a:pt x="4216" y="3251"/>
                  </a:cubicBezTo>
                  <a:lnTo>
                    <a:pt x="2323" y="2048"/>
                  </a:lnTo>
                  <a:lnTo>
                    <a:pt x="2323" y="167"/>
                  </a:lnTo>
                  <a:cubicBezTo>
                    <a:pt x="2323" y="84"/>
                    <a:pt x="2251" y="1"/>
                    <a:pt x="215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4" name="Google Shape;10861;p85">
              <a:extLst>
                <a:ext uri="{FF2B5EF4-FFF2-40B4-BE49-F238E27FC236}">
                  <a16:creationId xmlns:a16="http://schemas.microsoft.com/office/drawing/2014/main" id="{8CA3BE53-290E-4C4D-9C92-C856FF44C774}"/>
                </a:ext>
              </a:extLst>
            </p:cNvPr>
            <p:cNvSpPr/>
            <p:nvPr/>
          </p:nvSpPr>
          <p:spPr>
            <a:xfrm>
              <a:off x="8085310" y="2415041"/>
              <a:ext cx="112956" cy="169036"/>
            </a:xfrm>
            <a:custGeom>
              <a:avLst/>
              <a:gdLst/>
              <a:ahLst/>
              <a:cxnLst/>
              <a:rect l="l" t="t" r="r" b="b"/>
              <a:pathLst>
                <a:path w="3549" h="5311" extrusionOk="0">
                  <a:moveTo>
                    <a:pt x="1775" y="334"/>
                  </a:moveTo>
                  <a:cubicBezTo>
                    <a:pt x="2061" y="334"/>
                    <a:pt x="2335" y="453"/>
                    <a:pt x="2525" y="643"/>
                  </a:cubicBezTo>
                  <a:cubicBezTo>
                    <a:pt x="2716" y="846"/>
                    <a:pt x="2835" y="1119"/>
                    <a:pt x="2870" y="1417"/>
                  </a:cubicBezTo>
                  <a:cubicBezTo>
                    <a:pt x="2882" y="1524"/>
                    <a:pt x="2894" y="1655"/>
                    <a:pt x="2906" y="1822"/>
                  </a:cubicBezTo>
                  <a:cubicBezTo>
                    <a:pt x="2727" y="1500"/>
                    <a:pt x="2430" y="1286"/>
                    <a:pt x="2061" y="1167"/>
                  </a:cubicBezTo>
                  <a:cubicBezTo>
                    <a:pt x="1727" y="1060"/>
                    <a:pt x="1430" y="1060"/>
                    <a:pt x="1418" y="1060"/>
                  </a:cubicBezTo>
                  <a:cubicBezTo>
                    <a:pt x="1382" y="1060"/>
                    <a:pt x="1334" y="1072"/>
                    <a:pt x="1299" y="1108"/>
                  </a:cubicBezTo>
                  <a:lnTo>
                    <a:pt x="1001" y="1417"/>
                  </a:lnTo>
                  <a:cubicBezTo>
                    <a:pt x="942" y="1477"/>
                    <a:pt x="942" y="1596"/>
                    <a:pt x="1001" y="1655"/>
                  </a:cubicBezTo>
                  <a:cubicBezTo>
                    <a:pt x="1031" y="1685"/>
                    <a:pt x="1075" y="1700"/>
                    <a:pt x="1120" y="1700"/>
                  </a:cubicBezTo>
                  <a:cubicBezTo>
                    <a:pt x="1165" y="1700"/>
                    <a:pt x="1209" y="1685"/>
                    <a:pt x="1239" y="1655"/>
                  </a:cubicBezTo>
                  <a:lnTo>
                    <a:pt x="1501" y="1405"/>
                  </a:lnTo>
                  <a:cubicBezTo>
                    <a:pt x="1584" y="1405"/>
                    <a:pt x="1763" y="1417"/>
                    <a:pt x="1954" y="1489"/>
                  </a:cubicBezTo>
                  <a:cubicBezTo>
                    <a:pt x="2299" y="1608"/>
                    <a:pt x="2537" y="1798"/>
                    <a:pt x="2668" y="2084"/>
                  </a:cubicBezTo>
                  <a:cubicBezTo>
                    <a:pt x="2596" y="2512"/>
                    <a:pt x="2227" y="2846"/>
                    <a:pt x="1775" y="2846"/>
                  </a:cubicBezTo>
                  <a:cubicBezTo>
                    <a:pt x="1287" y="2846"/>
                    <a:pt x="870" y="2441"/>
                    <a:pt x="870" y="1941"/>
                  </a:cubicBezTo>
                  <a:cubicBezTo>
                    <a:pt x="870" y="1846"/>
                    <a:pt x="799" y="1774"/>
                    <a:pt x="703" y="1774"/>
                  </a:cubicBezTo>
                  <a:cubicBezTo>
                    <a:pt x="691" y="1774"/>
                    <a:pt x="680" y="1774"/>
                    <a:pt x="644" y="1786"/>
                  </a:cubicBezTo>
                  <a:cubicBezTo>
                    <a:pt x="668" y="1655"/>
                    <a:pt x="680" y="1524"/>
                    <a:pt x="691" y="1417"/>
                  </a:cubicBezTo>
                  <a:cubicBezTo>
                    <a:pt x="703" y="1119"/>
                    <a:pt x="822" y="834"/>
                    <a:pt x="1037" y="643"/>
                  </a:cubicBezTo>
                  <a:cubicBezTo>
                    <a:pt x="1227" y="429"/>
                    <a:pt x="1501" y="334"/>
                    <a:pt x="1775" y="334"/>
                  </a:cubicBezTo>
                  <a:close/>
                  <a:moveTo>
                    <a:pt x="572" y="2239"/>
                  </a:moveTo>
                  <a:cubicBezTo>
                    <a:pt x="644" y="2536"/>
                    <a:pt x="822" y="2786"/>
                    <a:pt x="1084" y="2965"/>
                  </a:cubicBezTo>
                  <a:lnTo>
                    <a:pt x="1084" y="3143"/>
                  </a:lnTo>
                  <a:cubicBezTo>
                    <a:pt x="763" y="3084"/>
                    <a:pt x="549" y="3013"/>
                    <a:pt x="394" y="2929"/>
                  </a:cubicBezTo>
                  <a:cubicBezTo>
                    <a:pt x="382" y="2929"/>
                    <a:pt x="394" y="2917"/>
                    <a:pt x="394" y="2917"/>
                  </a:cubicBezTo>
                  <a:cubicBezTo>
                    <a:pt x="465" y="2727"/>
                    <a:pt x="525" y="2477"/>
                    <a:pt x="572" y="2239"/>
                  </a:cubicBezTo>
                  <a:close/>
                  <a:moveTo>
                    <a:pt x="2989" y="2239"/>
                  </a:moveTo>
                  <a:cubicBezTo>
                    <a:pt x="3025" y="2489"/>
                    <a:pt x="3108" y="2727"/>
                    <a:pt x="3168" y="2917"/>
                  </a:cubicBezTo>
                  <a:lnTo>
                    <a:pt x="3168" y="2929"/>
                  </a:lnTo>
                  <a:cubicBezTo>
                    <a:pt x="3025" y="2989"/>
                    <a:pt x="2811" y="3084"/>
                    <a:pt x="2477" y="3143"/>
                  </a:cubicBezTo>
                  <a:lnTo>
                    <a:pt x="2477" y="2965"/>
                  </a:lnTo>
                  <a:cubicBezTo>
                    <a:pt x="2716" y="2798"/>
                    <a:pt x="2906" y="2536"/>
                    <a:pt x="2989" y="2239"/>
                  </a:cubicBezTo>
                  <a:close/>
                  <a:moveTo>
                    <a:pt x="2168" y="3108"/>
                  </a:moveTo>
                  <a:lnTo>
                    <a:pt x="2168" y="3286"/>
                  </a:lnTo>
                  <a:cubicBezTo>
                    <a:pt x="2168" y="3346"/>
                    <a:pt x="2180" y="3405"/>
                    <a:pt x="2204" y="3453"/>
                  </a:cubicBezTo>
                  <a:lnTo>
                    <a:pt x="2037" y="3608"/>
                  </a:lnTo>
                  <a:cubicBezTo>
                    <a:pt x="1960" y="3673"/>
                    <a:pt x="1864" y="3706"/>
                    <a:pt x="1772" y="3706"/>
                  </a:cubicBezTo>
                  <a:cubicBezTo>
                    <a:pt x="1680" y="3706"/>
                    <a:pt x="1590" y="3673"/>
                    <a:pt x="1525" y="3608"/>
                  </a:cubicBezTo>
                  <a:lnTo>
                    <a:pt x="1382" y="3453"/>
                  </a:lnTo>
                  <a:cubicBezTo>
                    <a:pt x="1406" y="3405"/>
                    <a:pt x="1418" y="3346"/>
                    <a:pt x="1418" y="3286"/>
                  </a:cubicBezTo>
                  <a:lnTo>
                    <a:pt x="1418" y="3108"/>
                  </a:lnTo>
                  <a:cubicBezTo>
                    <a:pt x="1537" y="3143"/>
                    <a:pt x="1656" y="3167"/>
                    <a:pt x="1799" y="3167"/>
                  </a:cubicBezTo>
                  <a:cubicBezTo>
                    <a:pt x="1930" y="3167"/>
                    <a:pt x="2049" y="3155"/>
                    <a:pt x="2168" y="3108"/>
                  </a:cubicBezTo>
                  <a:close/>
                  <a:moveTo>
                    <a:pt x="1775" y="0"/>
                  </a:moveTo>
                  <a:cubicBezTo>
                    <a:pt x="1037" y="0"/>
                    <a:pt x="418" y="607"/>
                    <a:pt x="358" y="1405"/>
                  </a:cubicBezTo>
                  <a:cubicBezTo>
                    <a:pt x="334" y="1727"/>
                    <a:pt x="227" y="2417"/>
                    <a:pt x="84" y="2810"/>
                  </a:cubicBezTo>
                  <a:cubicBezTo>
                    <a:pt x="25" y="2989"/>
                    <a:pt x="96" y="3167"/>
                    <a:pt x="263" y="3251"/>
                  </a:cubicBezTo>
                  <a:cubicBezTo>
                    <a:pt x="382" y="3310"/>
                    <a:pt x="572" y="3382"/>
                    <a:pt x="822" y="3441"/>
                  </a:cubicBezTo>
                  <a:lnTo>
                    <a:pt x="394" y="3644"/>
                  </a:lnTo>
                  <a:cubicBezTo>
                    <a:pt x="156" y="3763"/>
                    <a:pt x="1" y="4001"/>
                    <a:pt x="1" y="4275"/>
                  </a:cubicBezTo>
                  <a:lnTo>
                    <a:pt x="1" y="5156"/>
                  </a:lnTo>
                  <a:cubicBezTo>
                    <a:pt x="1" y="5239"/>
                    <a:pt x="84" y="5310"/>
                    <a:pt x="168" y="5310"/>
                  </a:cubicBezTo>
                  <a:cubicBezTo>
                    <a:pt x="263" y="5310"/>
                    <a:pt x="334" y="5239"/>
                    <a:pt x="334" y="5156"/>
                  </a:cubicBezTo>
                  <a:lnTo>
                    <a:pt x="334" y="4275"/>
                  </a:lnTo>
                  <a:cubicBezTo>
                    <a:pt x="334" y="4144"/>
                    <a:pt x="406" y="4001"/>
                    <a:pt x="537" y="3941"/>
                  </a:cubicBezTo>
                  <a:lnTo>
                    <a:pt x="1096" y="3667"/>
                  </a:lnTo>
                  <a:lnTo>
                    <a:pt x="1287" y="3846"/>
                  </a:lnTo>
                  <a:cubicBezTo>
                    <a:pt x="1418" y="3977"/>
                    <a:pt x="1596" y="4036"/>
                    <a:pt x="1763" y="4036"/>
                  </a:cubicBezTo>
                  <a:cubicBezTo>
                    <a:pt x="1942" y="4036"/>
                    <a:pt x="2108" y="3977"/>
                    <a:pt x="2239" y="3846"/>
                  </a:cubicBezTo>
                  <a:lnTo>
                    <a:pt x="2430" y="3667"/>
                  </a:lnTo>
                  <a:lnTo>
                    <a:pt x="2977" y="3941"/>
                  </a:lnTo>
                  <a:cubicBezTo>
                    <a:pt x="3097" y="4001"/>
                    <a:pt x="3192" y="4144"/>
                    <a:pt x="3192" y="4275"/>
                  </a:cubicBezTo>
                  <a:lnTo>
                    <a:pt x="3192" y="5156"/>
                  </a:lnTo>
                  <a:cubicBezTo>
                    <a:pt x="3192" y="5239"/>
                    <a:pt x="3263" y="5310"/>
                    <a:pt x="3358" y="5310"/>
                  </a:cubicBezTo>
                  <a:cubicBezTo>
                    <a:pt x="3442" y="5310"/>
                    <a:pt x="3513" y="5239"/>
                    <a:pt x="3513" y="5156"/>
                  </a:cubicBezTo>
                  <a:lnTo>
                    <a:pt x="3513" y="4275"/>
                  </a:lnTo>
                  <a:cubicBezTo>
                    <a:pt x="3549" y="4001"/>
                    <a:pt x="3406" y="3763"/>
                    <a:pt x="3168" y="3644"/>
                  </a:cubicBezTo>
                  <a:lnTo>
                    <a:pt x="2727" y="3441"/>
                  </a:lnTo>
                  <a:cubicBezTo>
                    <a:pt x="2989" y="3382"/>
                    <a:pt x="3180" y="3310"/>
                    <a:pt x="3299" y="3251"/>
                  </a:cubicBezTo>
                  <a:cubicBezTo>
                    <a:pt x="3454" y="3167"/>
                    <a:pt x="3537" y="2977"/>
                    <a:pt x="3478" y="2810"/>
                  </a:cubicBezTo>
                  <a:cubicBezTo>
                    <a:pt x="3323" y="2417"/>
                    <a:pt x="3204" y="1727"/>
                    <a:pt x="3192" y="1405"/>
                  </a:cubicBezTo>
                  <a:cubicBezTo>
                    <a:pt x="3132" y="596"/>
                    <a:pt x="2525" y="0"/>
                    <a:pt x="17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5" name="Google Shape;10862;p85">
              <a:extLst>
                <a:ext uri="{FF2B5EF4-FFF2-40B4-BE49-F238E27FC236}">
                  <a16:creationId xmlns:a16="http://schemas.microsoft.com/office/drawing/2014/main" id="{227C751F-0410-4EEA-846F-462CD2B24277}"/>
                </a:ext>
              </a:extLst>
            </p:cNvPr>
            <p:cNvSpPr/>
            <p:nvPr/>
          </p:nvSpPr>
          <p:spPr>
            <a:xfrm>
              <a:off x="8108449" y="2557501"/>
              <a:ext cx="10248" cy="26194"/>
            </a:xfrm>
            <a:custGeom>
              <a:avLst/>
              <a:gdLst/>
              <a:ahLst/>
              <a:cxnLst/>
              <a:rect l="l" t="t" r="r" b="b"/>
              <a:pathLst>
                <a:path w="322" h="823" extrusionOk="0">
                  <a:moveTo>
                    <a:pt x="155" y="1"/>
                  </a:moveTo>
                  <a:cubicBezTo>
                    <a:pt x="72" y="1"/>
                    <a:pt x="0" y="84"/>
                    <a:pt x="0" y="168"/>
                  </a:cubicBezTo>
                  <a:lnTo>
                    <a:pt x="0" y="656"/>
                  </a:lnTo>
                  <a:cubicBezTo>
                    <a:pt x="0" y="751"/>
                    <a:pt x="72" y="823"/>
                    <a:pt x="155" y="823"/>
                  </a:cubicBezTo>
                  <a:cubicBezTo>
                    <a:pt x="250" y="823"/>
                    <a:pt x="322" y="751"/>
                    <a:pt x="322" y="656"/>
                  </a:cubicBezTo>
                  <a:lnTo>
                    <a:pt x="322" y="168"/>
                  </a:lnTo>
                  <a:cubicBezTo>
                    <a:pt x="322" y="84"/>
                    <a:pt x="250" y="1"/>
                    <a:pt x="15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6" name="Google Shape;10863;p85">
              <a:extLst>
                <a:ext uri="{FF2B5EF4-FFF2-40B4-BE49-F238E27FC236}">
                  <a16:creationId xmlns:a16="http://schemas.microsoft.com/office/drawing/2014/main" id="{AD166C4A-D889-4A83-B190-537A968CB4F1}"/>
                </a:ext>
              </a:extLst>
            </p:cNvPr>
            <p:cNvSpPr/>
            <p:nvPr/>
          </p:nvSpPr>
          <p:spPr>
            <a:xfrm>
              <a:off x="8165293" y="2557501"/>
              <a:ext cx="10248" cy="26194"/>
            </a:xfrm>
            <a:custGeom>
              <a:avLst/>
              <a:gdLst/>
              <a:ahLst/>
              <a:cxnLst/>
              <a:rect l="l" t="t" r="r" b="b"/>
              <a:pathLst>
                <a:path w="322" h="823" extrusionOk="0">
                  <a:moveTo>
                    <a:pt x="155" y="1"/>
                  </a:moveTo>
                  <a:cubicBezTo>
                    <a:pt x="72" y="1"/>
                    <a:pt x="0" y="84"/>
                    <a:pt x="0" y="168"/>
                  </a:cubicBezTo>
                  <a:lnTo>
                    <a:pt x="0" y="656"/>
                  </a:lnTo>
                  <a:cubicBezTo>
                    <a:pt x="0" y="751"/>
                    <a:pt x="72" y="823"/>
                    <a:pt x="155" y="823"/>
                  </a:cubicBezTo>
                  <a:cubicBezTo>
                    <a:pt x="250" y="823"/>
                    <a:pt x="322" y="751"/>
                    <a:pt x="322" y="656"/>
                  </a:cubicBezTo>
                  <a:lnTo>
                    <a:pt x="322" y="168"/>
                  </a:lnTo>
                  <a:cubicBezTo>
                    <a:pt x="322" y="84"/>
                    <a:pt x="250" y="1"/>
                    <a:pt x="15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7" name="Google Shape;10864;p85">
              <a:extLst>
                <a:ext uri="{FF2B5EF4-FFF2-40B4-BE49-F238E27FC236}">
                  <a16:creationId xmlns:a16="http://schemas.microsoft.com/office/drawing/2014/main" id="{03B41F58-252C-487E-95D2-48136B35AA6D}"/>
                </a:ext>
              </a:extLst>
            </p:cNvPr>
            <p:cNvSpPr/>
            <p:nvPr/>
          </p:nvSpPr>
          <p:spPr>
            <a:xfrm>
              <a:off x="8238432" y="2635956"/>
              <a:ext cx="45481" cy="15946"/>
            </a:xfrm>
            <a:custGeom>
              <a:avLst/>
              <a:gdLst/>
              <a:ahLst/>
              <a:cxnLst/>
              <a:rect l="l" t="t" r="r" b="b"/>
              <a:pathLst>
                <a:path w="1429" h="501" extrusionOk="0">
                  <a:moveTo>
                    <a:pt x="167" y="1"/>
                  </a:moveTo>
                  <a:cubicBezTo>
                    <a:pt x="83" y="1"/>
                    <a:pt x="0" y="72"/>
                    <a:pt x="0" y="155"/>
                  </a:cubicBezTo>
                  <a:cubicBezTo>
                    <a:pt x="0" y="251"/>
                    <a:pt x="83" y="322"/>
                    <a:pt x="167" y="322"/>
                  </a:cubicBezTo>
                  <a:cubicBezTo>
                    <a:pt x="357" y="322"/>
                    <a:pt x="893" y="358"/>
                    <a:pt x="1167" y="489"/>
                  </a:cubicBezTo>
                  <a:cubicBezTo>
                    <a:pt x="1191" y="501"/>
                    <a:pt x="1214" y="501"/>
                    <a:pt x="1238" y="501"/>
                  </a:cubicBezTo>
                  <a:cubicBezTo>
                    <a:pt x="1298" y="501"/>
                    <a:pt x="1357" y="477"/>
                    <a:pt x="1393" y="417"/>
                  </a:cubicBezTo>
                  <a:cubicBezTo>
                    <a:pt x="1429" y="334"/>
                    <a:pt x="1405" y="239"/>
                    <a:pt x="1310" y="191"/>
                  </a:cubicBezTo>
                  <a:cubicBezTo>
                    <a:pt x="929" y="1"/>
                    <a:pt x="202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8" name="Google Shape;10865;p85">
              <a:extLst>
                <a:ext uri="{FF2B5EF4-FFF2-40B4-BE49-F238E27FC236}">
                  <a16:creationId xmlns:a16="http://schemas.microsoft.com/office/drawing/2014/main" id="{CBD21FDB-77D9-4D88-98DC-838073078327}"/>
                </a:ext>
              </a:extLst>
            </p:cNvPr>
            <p:cNvSpPr/>
            <p:nvPr/>
          </p:nvSpPr>
          <p:spPr>
            <a:xfrm>
              <a:off x="8198998" y="2607534"/>
              <a:ext cx="123968" cy="169036"/>
            </a:xfrm>
            <a:custGeom>
              <a:avLst/>
              <a:gdLst/>
              <a:ahLst/>
              <a:cxnLst/>
              <a:rect l="l" t="t" r="r" b="b"/>
              <a:pathLst>
                <a:path w="3895" h="5311" extrusionOk="0">
                  <a:moveTo>
                    <a:pt x="3049" y="322"/>
                  </a:moveTo>
                  <a:lnTo>
                    <a:pt x="3049" y="1025"/>
                  </a:lnTo>
                  <a:cubicBezTo>
                    <a:pt x="3049" y="1144"/>
                    <a:pt x="3013" y="1251"/>
                    <a:pt x="2965" y="1346"/>
                  </a:cubicBezTo>
                  <a:lnTo>
                    <a:pt x="2882" y="1513"/>
                  </a:lnTo>
                  <a:cubicBezTo>
                    <a:pt x="2870" y="1548"/>
                    <a:pt x="2870" y="1560"/>
                    <a:pt x="2870" y="1584"/>
                  </a:cubicBezTo>
                  <a:lnTo>
                    <a:pt x="2870" y="1941"/>
                  </a:lnTo>
                  <a:cubicBezTo>
                    <a:pt x="2870" y="2203"/>
                    <a:pt x="2763" y="2418"/>
                    <a:pt x="2596" y="2596"/>
                  </a:cubicBezTo>
                  <a:cubicBezTo>
                    <a:pt x="2406" y="2763"/>
                    <a:pt x="2168" y="2858"/>
                    <a:pt x="1930" y="2858"/>
                  </a:cubicBezTo>
                  <a:cubicBezTo>
                    <a:pt x="1453" y="2834"/>
                    <a:pt x="1049" y="2406"/>
                    <a:pt x="1049" y="1906"/>
                  </a:cubicBezTo>
                  <a:lnTo>
                    <a:pt x="1049" y="1584"/>
                  </a:lnTo>
                  <a:cubicBezTo>
                    <a:pt x="1049" y="1560"/>
                    <a:pt x="1049" y="1548"/>
                    <a:pt x="1037" y="1513"/>
                  </a:cubicBezTo>
                  <a:lnTo>
                    <a:pt x="929" y="1310"/>
                  </a:lnTo>
                  <a:cubicBezTo>
                    <a:pt x="882" y="1227"/>
                    <a:pt x="870" y="1144"/>
                    <a:pt x="870" y="1072"/>
                  </a:cubicBezTo>
                  <a:lnTo>
                    <a:pt x="870" y="1048"/>
                  </a:lnTo>
                  <a:cubicBezTo>
                    <a:pt x="870" y="655"/>
                    <a:pt x="1203" y="322"/>
                    <a:pt x="1596" y="322"/>
                  </a:cubicBezTo>
                  <a:close/>
                  <a:moveTo>
                    <a:pt x="2334" y="3132"/>
                  </a:moveTo>
                  <a:cubicBezTo>
                    <a:pt x="2334" y="3180"/>
                    <a:pt x="2346" y="3239"/>
                    <a:pt x="2358" y="3287"/>
                  </a:cubicBezTo>
                  <a:lnTo>
                    <a:pt x="2215" y="3418"/>
                  </a:lnTo>
                  <a:cubicBezTo>
                    <a:pt x="2138" y="3495"/>
                    <a:pt x="2043" y="3534"/>
                    <a:pt x="1949" y="3534"/>
                  </a:cubicBezTo>
                  <a:cubicBezTo>
                    <a:pt x="1855" y="3534"/>
                    <a:pt x="1763" y="3495"/>
                    <a:pt x="1691" y="3418"/>
                  </a:cubicBezTo>
                  <a:lnTo>
                    <a:pt x="1561" y="3287"/>
                  </a:lnTo>
                  <a:cubicBezTo>
                    <a:pt x="1572" y="3239"/>
                    <a:pt x="1584" y="3180"/>
                    <a:pt x="1584" y="3132"/>
                  </a:cubicBezTo>
                  <a:cubicBezTo>
                    <a:pt x="1691" y="3168"/>
                    <a:pt x="1811" y="3191"/>
                    <a:pt x="1918" y="3191"/>
                  </a:cubicBezTo>
                  <a:lnTo>
                    <a:pt x="1953" y="3191"/>
                  </a:lnTo>
                  <a:cubicBezTo>
                    <a:pt x="2096" y="3191"/>
                    <a:pt x="2215" y="3180"/>
                    <a:pt x="2334" y="3132"/>
                  </a:cubicBezTo>
                  <a:close/>
                  <a:moveTo>
                    <a:pt x="1584" y="1"/>
                  </a:moveTo>
                  <a:cubicBezTo>
                    <a:pt x="1001" y="1"/>
                    <a:pt x="525" y="477"/>
                    <a:pt x="525" y="1048"/>
                  </a:cubicBezTo>
                  <a:lnTo>
                    <a:pt x="525" y="1072"/>
                  </a:lnTo>
                  <a:cubicBezTo>
                    <a:pt x="525" y="1203"/>
                    <a:pt x="560" y="1334"/>
                    <a:pt x="620" y="1453"/>
                  </a:cubicBezTo>
                  <a:lnTo>
                    <a:pt x="703" y="1620"/>
                  </a:lnTo>
                  <a:lnTo>
                    <a:pt x="703" y="1882"/>
                  </a:lnTo>
                  <a:cubicBezTo>
                    <a:pt x="703" y="2322"/>
                    <a:pt x="918" y="2703"/>
                    <a:pt x="1239" y="2941"/>
                  </a:cubicBezTo>
                  <a:lnTo>
                    <a:pt x="1239" y="3096"/>
                  </a:lnTo>
                  <a:cubicBezTo>
                    <a:pt x="1239" y="3180"/>
                    <a:pt x="1180" y="3251"/>
                    <a:pt x="1108" y="3275"/>
                  </a:cubicBezTo>
                  <a:lnTo>
                    <a:pt x="513" y="3453"/>
                  </a:lnTo>
                  <a:cubicBezTo>
                    <a:pt x="215" y="3537"/>
                    <a:pt x="1" y="3811"/>
                    <a:pt x="1" y="4120"/>
                  </a:cubicBezTo>
                  <a:lnTo>
                    <a:pt x="1" y="5144"/>
                  </a:lnTo>
                  <a:cubicBezTo>
                    <a:pt x="1" y="5239"/>
                    <a:pt x="84" y="5311"/>
                    <a:pt x="167" y="5311"/>
                  </a:cubicBezTo>
                  <a:cubicBezTo>
                    <a:pt x="263" y="5311"/>
                    <a:pt x="334" y="5239"/>
                    <a:pt x="334" y="5144"/>
                  </a:cubicBezTo>
                  <a:lnTo>
                    <a:pt x="334" y="4120"/>
                  </a:lnTo>
                  <a:cubicBezTo>
                    <a:pt x="334" y="3953"/>
                    <a:pt x="441" y="3811"/>
                    <a:pt x="596" y="3763"/>
                  </a:cubicBezTo>
                  <a:lnTo>
                    <a:pt x="1191" y="3584"/>
                  </a:lnTo>
                  <a:cubicBezTo>
                    <a:pt x="1251" y="3572"/>
                    <a:pt x="1299" y="3537"/>
                    <a:pt x="1346" y="3525"/>
                  </a:cubicBezTo>
                  <a:lnTo>
                    <a:pt x="1453" y="3632"/>
                  </a:lnTo>
                  <a:cubicBezTo>
                    <a:pt x="1584" y="3763"/>
                    <a:pt x="1763" y="3834"/>
                    <a:pt x="1942" y="3834"/>
                  </a:cubicBezTo>
                  <a:cubicBezTo>
                    <a:pt x="2120" y="3834"/>
                    <a:pt x="2299" y="3763"/>
                    <a:pt x="2430" y="3632"/>
                  </a:cubicBezTo>
                  <a:lnTo>
                    <a:pt x="2537" y="3525"/>
                  </a:lnTo>
                  <a:cubicBezTo>
                    <a:pt x="2584" y="3549"/>
                    <a:pt x="2620" y="3572"/>
                    <a:pt x="2680" y="3584"/>
                  </a:cubicBezTo>
                  <a:lnTo>
                    <a:pt x="3275" y="3763"/>
                  </a:lnTo>
                  <a:cubicBezTo>
                    <a:pt x="3442" y="3811"/>
                    <a:pt x="3549" y="3953"/>
                    <a:pt x="3549" y="4120"/>
                  </a:cubicBezTo>
                  <a:lnTo>
                    <a:pt x="3549" y="5144"/>
                  </a:lnTo>
                  <a:cubicBezTo>
                    <a:pt x="3549" y="5239"/>
                    <a:pt x="3620" y="5311"/>
                    <a:pt x="3716" y="5311"/>
                  </a:cubicBezTo>
                  <a:cubicBezTo>
                    <a:pt x="3799" y="5311"/>
                    <a:pt x="3870" y="5239"/>
                    <a:pt x="3870" y="5144"/>
                  </a:cubicBezTo>
                  <a:lnTo>
                    <a:pt x="3870" y="4120"/>
                  </a:lnTo>
                  <a:cubicBezTo>
                    <a:pt x="3894" y="3822"/>
                    <a:pt x="3680" y="3549"/>
                    <a:pt x="3382" y="3465"/>
                  </a:cubicBezTo>
                  <a:lnTo>
                    <a:pt x="2787" y="3287"/>
                  </a:lnTo>
                  <a:cubicBezTo>
                    <a:pt x="2715" y="3251"/>
                    <a:pt x="2656" y="3180"/>
                    <a:pt x="2656" y="3108"/>
                  </a:cubicBezTo>
                  <a:lnTo>
                    <a:pt x="2656" y="2977"/>
                  </a:lnTo>
                  <a:cubicBezTo>
                    <a:pt x="2715" y="2930"/>
                    <a:pt x="2763" y="2882"/>
                    <a:pt x="2823" y="2834"/>
                  </a:cubicBezTo>
                  <a:cubicBezTo>
                    <a:pt x="3061" y="2596"/>
                    <a:pt x="3192" y="2287"/>
                    <a:pt x="3192" y="1941"/>
                  </a:cubicBezTo>
                  <a:lnTo>
                    <a:pt x="3192" y="1632"/>
                  </a:lnTo>
                  <a:lnTo>
                    <a:pt x="3251" y="1501"/>
                  </a:lnTo>
                  <a:cubicBezTo>
                    <a:pt x="3323" y="1346"/>
                    <a:pt x="3370" y="1191"/>
                    <a:pt x="3370" y="1025"/>
                  </a:cubicBezTo>
                  <a:lnTo>
                    <a:pt x="3370" y="155"/>
                  </a:lnTo>
                  <a:cubicBezTo>
                    <a:pt x="3370" y="72"/>
                    <a:pt x="3299" y="1"/>
                    <a:pt x="320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9" name="Google Shape;10866;p85">
              <a:extLst>
                <a:ext uri="{FF2B5EF4-FFF2-40B4-BE49-F238E27FC236}">
                  <a16:creationId xmlns:a16="http://schemas.microsoft.com/office/drawing/2014/main" id="{58176F90-B2DF-4207-BAD9-0367B1F162CF}"/>
                </a:ext>
              </a:extLst>
            </p:cNvPr>
            <p:cNvSpPr/>
            <p:nvPr/>
          </p:nvSpPr>
          <p:spPr>
            <a:xfrm>
              <a:off x="8222137" y="2743946"/>
              <a:ext cx="10248" cy="33005"/>
            </a:xfrm>
            <a:custGeom>
              <a:avLst/>
              <a:gdLst/>
              <a:ahLst/>
              <a:cxnLst/>
              <a:rect l="l" t="t" r="r" b="b"/>
              <a:pathLst>
                <a:path w="322" h="1037" extrusionOk="0">
                  <a:moveTo>
                    <a:pt x="155" y="1"/>
                  </a:moveTo>
                  <a:cubicBezTo>
                    <a:pt x="72" y="1"/>
                    <a:pt x="0" y="72"/>
                    <a:pt x="0" y="156"/>
                  </a:cubicBezTo>
                  <a:lnTo>
                    <a:pt x="0" y="870"/>
                  </a:lnTo>
                  <a:cubicBezTo>
                    <a:pt x="0" y="965"/>
                    <a:pt x="72" y="1037"/>
                    <a:pt x="155" y="1037"/>
                  </a:cubicBezTo>
                  <a:cubicBezTo>
                    <a:pt x="250" y="1037"/>
                    <a:pt x="322" y="965"/>
                    <a:pt x="322" y="870"/>
                  </a:cubicBezTo>
                  <a:lnTo>
                    <a:pt x="322" y="156"/>
                  </a:lnTo>
                  <a:cubicBezTo>
                    <a:pt x="322" y="72"/>
                    <a:pt x="250" y="1"/>
                    <a:pt x="15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20" name="Google Shape;10867;p85">
              <a:extLst>
                <a:ext uri="{FF2B5EF4-FFF2-40B4-BE49-F238E27FC236}">
                  <a16:creationId xmlns:a16="http://schemas.microsoft.com/office/drawing/2014/main" id="{7B8A3F46-C31C-446F-ADC0-69AF8238B680}"/>
                </a:ext>
              </a:extLst>
            </p:cNvPr>
            <p:cNvSpPr/>
            <p:nvPr/>
          </p:nvSpPr>
          <p:spPr>
            <a:xfrm>
              <a:off x="8289579" y="2743946"/>
              <a:ext cx="10630" cy="33005"/>
            </a:xfrm>
            <a:custGeom>
              <a:avLst/>
              <a:gdLst/>
              <a:ahLst/>
              <a:cxnLst/>
              <a:rect l="l" t="t" r="r" b="b"/>
              <a:pathLst>
                <a:path w="334" h="1037" extrusionOk="0">
                  <a:moveTo>
                    <a:pt x="167" y="1"/>
                  </a:moveTo>
                  <a:cubicBezTo>
                    <a:pt x="84" y="1"/>
                    <a:pt x="0" y="72"/>
                    <a:pt x="0" y="156"/>
                  </a:cubicBezTo>
                  <a:lnTo>
                    <a:pt x="0" y="870"/>
                  </a:lnTo>
                  <a:cubicBezTo>
                    <a:pt x="0" y="965"/>
                    <a:pt x="84" y="1037"/>
                    <a:pt x="167" y="1037"/>
                  </a:cubicBezTo>
                  <a:cubicBezTo>
                    <a:pt x="250" y="1037"/>
                    <a:pt x="334" y="965"/>
                    <a:pt x="334" y="870"/>
                  </a:cubicBezTo>
                  <a:lnTo>
                    <a:pt x="334" y="156"/>
                  </a:lnTo>
                  <a:cubicBezTo>
                    <a:pt x="334" y="72"/>
                    <a:pt x="262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</p:grpSp>
    </p:spTree>
    <p:extLst>
      <p:ext uri="{BB962C8B-B14F-4D97-AF65-F5344CB8AC3E}">
        <p14:creationId xmlns:p14="http://schemas.microsoft.com/office/powerpoint/2010/main" val="332271933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2EC8FB1F-1CE0-45ED-B11E-C17571888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53301" y="674370"/>
            <a:ext cx="1506211" cy="1506211"/>
          </a:xfrm>
          <a:prstGeom prst="rect">
            <a:avLst/>
          </a:prstGeom>
        </p:spPr>
      </p:pic>
      <p:sp>
        <p:nvSpPr>
          <p:cNvPr id="19" name="Google Shape;916;p66">
            <a:extLst>
              <a:ext uri="{FF2B5EF4-FFF2-40B4-BE49-F238E27FC236}">
                <a16:creationId xmlns:a16="http://schemas.microsoft.com/office/drawing/2014/main" id="{2EC50F89-5A0D-4DEB-9D2A-8917F7706233}"/>
              </a:ext>
            </a:extLst>
          </p:cNvPr>
          <p:cNvSpPr txBox="1">
            <a:spLocks/>
          </p:cNvSpPr>
          <p:nvPr/>
        </p:nvSpPr>
        <p:spPr>
          <a:xfrm>
            <a:off x="944588" y="585864"/>
            <a:ext cx="20608713" cy="12853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Gerencia Técnica</a:t>
            </a:r>
            <a:endParaRPr lang="es-MX" sz="6600">
              <a:solidFill>
                <a:srgbClr val="000000"/>
              </a:solidFill>
              <a:latin typeface="Josefin Sans SemiBold" pitchFamily="2" charset="0"/>
            </a:endParaRPr>
          </a:p>
        </p:txBody>
      </p:sp>
      <p:sp>
        <p:nvSpPr>
          <p:cNvPr id="22" name="TextBox 79">
            <a:extLst>
              <a:ext uri="{FF2B5EF4-FFF2-40B4-BE49-F238E27FC236}">
                <a16:creationId xmlns:a16="http://schemas.microsoft.com/office/drawing/2014/main" id="{048F3977-AD73-4987-B388-05756BD71766}"/>
              </a:ext>
            </a:extLst>
          </p:cNvPr>
          <p:cNvSpPr txBox="1"/>
          <p:nvPr/>
        </p:nvSpPr>
        <p:spPr>
          <a:xfrm>
            <a:off x="14015387" y="2170206"/>
            <a:ext cx="7165138" cy="954107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ESTÁNDARES DE COMPETENCIAS ELABORADOS</a:t>
            </a:r>
          </a:p>
        </p:txBody>
      </p:sp>
      <p:sp>
        <p:nvSpPr>
          <p:cNvPr id="25" name="TextBox 79">
            <a:extLst>
              <a:ext uri="{FF2B5EF4-FFF2-40B4-BE49-F238E27FC236}">
                <a16:creationId xmlns:a16="http://schemas.microsoft.com/office/drawing/2014/main" id="{0891BF1C-7490-4055-9716-2CF4C89DBAE1}"/>
              </a:ext>
            </a:extLst>
          </p:cNvPr>
          <p:cNvSpPr txBox="1"/>
          <p:nvPr/>
        </p:nvSpPr>
        <p:spPr>
          <a:xfrm>
            <a:off x="16281043" y="7991317"/>
            <a:ext cx="6980346" cy="523220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Staatliches"/>
              </a:rPr>
              <a:t>MONTO EJECUTADO</a:t>
            </a:r>
            <a:endParaRPr lang="en-US" sz="2400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Light" pitchFamily="2" charset="0"/>
              <a:sym typeface="Staatliches"/>
            </a:endParaRPr>
          </a:p>
        </p:txBody>
      </p:sp>
      <p:sp>
        <p:nvSpPr>
          <p:cNvPr id="26" name="CuadroTexto 25">
            <a:extLst>
              <a:ext uri="{FF2B5EF4-FFF2-40B4-BE49-F238E27FC236}">
                <a16:creationId xmlns:a16="http://schemas.microsoft.com/office/drawing/2014/main" id="{E3C7D5C7-7756-45F4-B5FE-0883F7F69735}"/>
              </a:ext>
            </a:extLst>
          </p:cNvPr>
          <p:cNvSpPr txBox="1"/>
          <p:nvPr/>
        </p:nvSpPr>
        <p:spPr>
          <a:xfrm>
            <a:off x="1032420" y="2080346"/>
            <a:ext cx="996042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DISEÑO CURRICULAR </a:t>
            </a:r>
          </a:p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(DOCUMENTOS DISEÑADOS O ACTUALIZADOS)</a:t>
            </a:r>
            <a:endParaRPr lang="es-SV" sz="2800" b="1">
              <a:solidFill>
                <a:schemeClr val="tx1"/>
              </a:solidFill>
            </a:endParaRPr>
          </a:p>
        </p:txBody>
      </p:sp>
      <p:sp>
        <p:nvSpPr>
          <p:cNvPr id="27" name="CuadroTexto 26">
            <a:extLst>
              <a:ext uri="{FF2B5EF4-FFF2-40B4-BE49-F238E27FC236}">
                <a16:creationId xmlns:a16="http://schemas.microsoft.com/office/drawing/2014/main" id="{3DE6BB56-68BA-4D3A-AFD1-FF569BDAB382}"/>
              </a:ext>
            </a:extLst>
          </p:cNvPr>
          <p:cNvSpPr txBox="1"/>
          <p:nvPr/>
        </p:nvSpPr>
        <p:spPr>
          <a:xfrm>
            <a:off x="1032420" y="7612065"/>
            <a:ext cx="1115640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PROPUESTAS O ACCIONES DE FORTALECIMIENTO </a:t>
            </a:r>
          </a:p>
          <a:p>
            <a:r>
              <a:rPr lang="e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DE LOS ACTORES DE LA FP</a:t>
            </a:r>
            <a:endParaRPr lang="es-SV" sz="2800" b="1">
              <a:solidFill>
                <a:schemeClr val="tx1"/>
              </a:solidFill>
            </a:endParaRPr>
          </a:p>
        </p:txBody>
      </p:sp>
      <p:graphicFrame>
        <p:nvGraphicFramePr>
          <p:cNvPr id="13" name="Chart 94">
            <a:extLst>
              <a:ext uri="{FF2B5EF4-FFF2-40B4-BE49-F238E27FC236}">
                <a16:creationId xmlns:a16="http://schemas.microsoft.com/office/drawing/2014/main" id="{3605EDCB-1578-41CF-AF75-FE1575893F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66731545"/>
              </p:ext>
            </p:extLst>
          </p:nvPr>
        </p:nvGraphicFramePr>
        <p:xfrm>
          <a:off x="1259545" y="3478119"/>
          <a:ext cx="10182477" cy="36973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8" name="Chart 94">
            <a:extLst>
              <a:ext uri="{FF2B5EF4-FFF2-40B4-BE49-F238E27FC236}">
                <a16:creationId xmlns:a16="http://schemas.microsoft.com/office/drawing/2014/main" id="{2FB5B47D-D0A0-458B-A0F9-8AC65B1D95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1354763"/>
              </p:ext>
            </p:extLst>
          </p:nvPr>
        </p:nvGraphicFramePr>
        <p:xfrm>
          <a:off x="13561541" y="3331420"/>
          <a:ext cx="9497971" cy="43375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20" name="Grupo 19">
            <a:extLst>
              <a:ext uri="{FF2B5EF4-FFF2-40B4-BE49-F238E27FC236}">
                <a16:creationId xmlns:a16="http://schemas.microsoft.com/office/drawing/2014/main" id="{8E8B516F-88C3-4303-ABF7-44BC4DAAF68F}"/>
              </a:ext>
            </a:extLst>
          </p:cNvPr>
          <p:cNvGrpSpPr/>
          <p:nvPr/>
        </p:nvGrpSpPr>
        <p:grpSpPr>
          <a:xfrm>
            <a:off x="20335240" y="2332713"/>
            <a:ext cx="2436121" cy="689297"/>
            <a:chOff x="11314516" y="4997734"/>
            <a:chExt cx="2436121" cy="689297"/>
          </a:xfrm>
        </p:grpSpPr>
        <p:sp>
          <p:nvSpPr>
            <p:cNvPr id="21" name="TextBox 18">
              <a:extLst>
                <a:ext uri="{FF2B5EF4-FFF2-40B4-BE49-F238E27FC236}">
                  <a16:creationId xmlns:a16="http://schemas.microsoft.com/office/drawing/2014/main" id="{782248EA-6673-4F2C-B750-383BC6E5E68C}"/>
                </a:ext>
              </a:extLst>
            </p:cNvPr>
            <p:cNvSpPr txBox="1"/>
            <p:nvPr/>
          </p:nvSpPr>
          <p:spPr>
            <a:xfrm>
              <a:off x="12181358" y="4997734"/>
              <a:ext cx="776175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</a:pPr>
              <a:r>
                <a:rPr lang="en-US" sz="20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100%</a:t>
              </a:r>
            </a:p>
          </p:txBody>
        </p:sp>
        <p:sp>
          <p:nvSpPr>
            <p:cNvPr id="28" name="TextBox 15">
              <a:extLst>
                <a:ext uri="{FF2B5EF4-FFF2-40B4-BE49-F238E27FC236}">
                  <a16:creationId xmlns:a16="http://schemas.microsoft.com/office/drawing/2014/main" id="{83FC426C-A6EE-458A-8D98-F42980FB570E}"/>
                </a:ext>
              </a:extLst>
            </p:cNvPr>
            <p:cNvSpPr txBox="1"/>
            <p:nvPr/>
          </p:nvSpPr>
          <p:spPr>
            <a:xfrm>
              <a:off x="11314516" y="5286921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000" b="1" kern="1200">
                  <a:solidFill>
                    <a:schemeClr val="tx1"/>
                  </a:solidFill>
                  <a:latin typeface="Josefin Sans Light" pitchFamily="2" charset="0"/>
                  <a:cs typeface="Poppins" pitchFamily="2" charset="77"/>
                </a:rPr>
                <a:t>EJECUCIÓN</a:t>
              </a:r>
            </a:p>
          </p:txBody>
        </p:sp>
      </p:grpSp>
      <p:graphicFrame>
        <p:nvGraphicFramePr>
          <p:cNvPr id="29" name="Chart 94">
            <a:extLst>
              <a:ext uri="{FF2B5EF4-FFF2-40B4-BE49-F238E27FC236}">
                <a16:creationId xmlns:a16="http://schemas.microsoft.com/office/drawing/2014/main" id="{8AE82DD3-3A7B-40CF-BFF3-635DE3A79CE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05049529"/>
              </p:ext>
            </p:extLst>
          </p:nvPr>
        </p:nvGraphicFramePr>
        <p:xfrm>
          <a:off x="448633" y="8451090"/>
          <a:ext cx="7973478" cy="43375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pSp>
        <p:nvGrpSpPr>
          <p:cNvPr id="30" name="Grupo 29">
            <a:extLst>
              <a:ext uri="{FF2B5EF4-FFF2-40B4-BE49-F238E27FC236}">
                <a16:creationId xmlns:a16="http://schemas.microsoft.com/office/drawing/2014/main" id="{93EAA70C-3F7E-491C-9082-FE9E8E65A9C2}"/>
              </a:ext>
            </a:extLst>
          </p:cNvPr>
          <p:cNvGrpSpPr/>
          <p:nvPr/>
        </p:nvGrpSpPr>
        <p:grpSpPr>
          <a:xfrm>
            <a:off x="9947745" y="7802813"/>
            <a:ext cx="2436121" cy="689297"/>
            <a:chOff x="11314516" y="4997734"/>
            <a:chExt cx="2436121" cy="689297"/>
          </a:xfrm>
        </p:grpSpPr>
        <p:sp>
          <p:nvSpPr>
            <p:cNvPr id="31" name="TextBox 18">
              <a:extLst>
                <a:ext uri="{FF2B5EF4-FFF2-40B4-BE49-F238E27FC236}">
                  <a16:creationId xmlns:a16="http://schemas.microsoft.com/office/drawing/2014/main" id="{FA35E328-D0DF-4847-9C35-D6D08430FD7E}"/>
                </a:ext>
              </a:extLst>
            </p:cNvPr>
            <p:cNvSpPr txBox="1"/>
            <p:nvPr/>
          </p:nvSpPr>
          <p:spPr>
            <a:xfrm>
              <a:off x="12181358" y="4997734"/>
              <a:ext cx="901209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</a:pPr>
              <a:r>
                <a:rPr lang="en-US" sz="20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133.3%</a:t>
              </a:r>
            </a:p>
          </p:txBody>
        </p:sp>
        <p:sp>
          <p:nvSpPr>
            <p:cNvPr id="32" name="TextBox 15">
              <a:extLst>
                <a:ext uri="{FF2B5EF4-FFF2-40B4-BE49-F238E27FC236}">
                  <a16:creationId xmlns:a16="http://schemas.microsoft.com/office/drawing/2014/main" id="{2AC0EB36-9423-492E-8D08-05128257C04B}"/>
                </a:ext>
              </a:extLst>
            </p:cNvPr>
            <p:cNvSpPr txBox="1"/>
            <p:nvPr/>
          </p:nvSpPr>
          <p:spPr>
            <a:xfrm>
              <a:off x="11314516" y="5286921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0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  <p:sp>
        <p:nvSpPr>
          <p:cNvPr id="33" name="TextBox 15">
            <a:extLst>
              <a:ext uri="{FF2B5EF4-FFF2-40B4-BE49-F238E27FC236}">
                <a16:creationId xmlns:a16="http://schemas.microsoft.com/office/drawing/2014/main" id="{A10BF647-FA5A-4188-A6A7-C4430B91CF24}"/>
              </a:ext>
            </a:extLst>
          </p:cNvPr>
          <p:cNvSpPr txBox="1"/>
          <p:nvPr/>
        </p:nvSpPr>
        <p:spPr>
          <a:xfrm>
            <a:off x="8088636" y="8966282"/>
            <a:ext cx="6320615" cy="347787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just" defTabSz="1828434">
              <a:buClrTx/>
              <a:buFontTx/>
              <a:buNone/>
            </a:pPr>
            <a:r>
              <a:rPr lang="es-MX" sz="2000" kern="1200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1.Programa de Formador de Formadores.</a:t>
            </a:r>
          </a:p>
          <a:p>
            <a:pPr algn="just" defTabSz="1828434">
              <a:buClrTx/>
              <a:buFontTx/>
              <a:buNone/>
            </a:pPr>
            <a:r>
              <a:rPr lang="es-MX" sz="2000" kern="1200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2. Programa Recursos Humanos.  </a:t>
            </a:r>
          </a:p>
          <a:p>
            <a:pPr algn="just" defTabSz="1828434">
              <a:buClrTx/>
              <a:buFontTx/>
              <a:buNone/>
            </a:pPr>
            <a:r>
              <a:rPr lang="es-MX" sz="2000" kern="1200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3. Formación en Oracle. </a:t>
            </a:r>
          </a:p>
          <a:p>
            <a:pPr algn="just" defTabSz="1828434">
              <a:buClrTx/>
              <a:buFontTx/>
              <a:buNone/>
            </a:pPr>
            <a:r>
              <a:rPr lang="es-MX" sz="2000" kern="1200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4.Propuesta de Taller para instructores y para equipo psicopedagógicos.</a:t>
            </a:r>
          </a:p>
          <a:p>
            <a:pPr algn="just" defTabSz="1828434">
              <a:buClrTx/>
              <a:buFontTx/>
              <a:buNone/>
            </a:pPr>
            <a:r>
              <a:rPr lang="es-MX" sz="2000" kern="1200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5.Formación de instructores y facilitadores con cursos de formación a distancia (seguimiento tutores).</a:t>
            </a:r>
          </a:p>
          <a:p>
            <a:pPr algn="just" defTabSz="1828434">
              <a:buClrTx/>
              <a:buFontTx/>
              <a:buNone/>
            </a:pPr>
            <a:r>
              <a:rPr lang="es-MX" sz="2000" kern="1200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6. Formación de actores: transformación digital.</a:t>
            </a:r>
          </a:p>
          <a:p>
            <a:pPr algn="just" defTabSz="1828434">
              <a:buClrTx/>
              <a:buFontTx/>
              <a:buNone/>
            </a:pPr>
            <a:r>
              <a:rPr lang="es-MX" sz="2000" kern="1200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7. Formación Actores: Valores.</a:t>
            </a:r>
          </a:p>
          <a:p>
            <a:pPr algn="just" defTabSz="1828434">
              <a:buClrTx/>
              <a:buFontTx/>
              <a:buNone/>
            </a:pPr>
            <a:r>
              <a:rPr lang="es-MX" sz="2000" kern="1200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8. Formación en ofimática Actores: Excel básico intermedio y avanzado.</a:t>
            </a:r>
            <a:endParaRPr lang="en-US" sz="2800" kern="1200">
              <a:solidFill>
                <a:schemeClr val="tx1"/>
              </a:solidFill>
              <a:latin typeface="Josefin Sans Light" pitchFamily="2" charset="0"/>
              <a:ea typeface="League Spartan" charset="0"/>
              <a:cs typeface="Poppins" pitchFamily="2" charset="77"/>
            </a:endParaRPr>
          </a:p>
        </p:txBody>
      </p:sp>
      <p:grpSp>
        <p:nvGrpSpPr>
          <p:cNvPr id="36" name="Grupo 35">
            <a:extLst>
              <a:ext uri="{FF2B5EF4-FFF2-40B4-BE49-F238E27FC236}">
                <a16:creationId xmlns:a16="http://schemas.microsoft.com/office/drawing/2014/main" id="{CFC8A6D1-11F5-4184-83A9-C327EEF5661D}"/>
              </a:ext>
            </a:extLst>
          </p:cNvPr>
          <p:cNvGrpSpPr/>
          <p:nvPr/>
        </p:nvGrpSpPr>
        <p:grpSpPr>
          <a:xfrm>
            <a:off x="20135945" y="8566172"/>
            <a:ext cx="2436121" cy="689297"/>
            <a:chOff x="11314516" y="4997734"/>
            <a:chExt cx="2436121" cy="689297"/>
          </a:xfrm>
        </p:grpSpPr>
        <p:sp>
          <p:nvSpPr>
            <p:cNvPr id="37" name="TextBox 18">
              <a:extLst>
                <a:ext uri="{FF2B5EF4-FFF2-40B4-BE49-F238E27FC236}">
                  <a16:creationId xmlns:a16="http://schemas.microsoft.com/office/drawing/2014/main" id="{20308E3F-0989-48BD-9E33-35EE50679A22}"/>
                </a:ext>
              </a:extLst>
            </p:cNvPr>
            <p:cNvSpPr txBox="1"/>
            <p:nvPr/>
          </p:nvSpPr>
          <p:spPr>
            <a:xfrm>
              <a:off x="12181358" y="4997734"/>
              <a:ext cx="809837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</a:pPr>
              <a:r>
                <a:rPr lang="en-US" sz="20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75.4%</a:t>
              </a:r>
            </a:p>
          </p:txBody>
        </p:sp>
        <p:sp>
          <p:nvSpPr>
            <p:cNvPr id="38" name="TextBox 15">
              <a:extLst>
                <a:ext uri="{FF2B5EF4-FFF2-40B4-BE49-F238E27FC236}">
                  <a16:creationId xmlns:a16="http://schemas.microsoft.com/office/drawing/2014/main" id="{68A5352D-7922-4094-A9DE-57772D40CB3D}"/>
                </a:ext>
              </a:extLst>
            </p:cNvPr>
            <p:cNvSpPr txBox="1"/>
            <p:nvPr/>
          </p:nvSpPr>
          <p:spPr>
            <a:xfrm>
              <a:off x="11314516" y="5286921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0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  <p:grpSp>
        <p:nvGrpSpPr>
          <p:cNvPr id="34" name="Grupo 33">
            <a:extLst>
              <a:ext uri="{FF2B5EF4-FFF2-40B4-BE49-F238E27FC236}">
                <a16:creationId xmlns:a16="http://schemas.microsoft.com/office/drawing/2014/main" id="{F0FA956A-7411-401E-B5ED-BE9D245D8CA9}"/>
              </a:ext>
            </a:extLst>
          </p:cNvPr>
          <p:cNvGrpSpPr/>
          <p:nvPr/>
        </p:nvGrpSpPr>
        <p:grpSpPr>
          <a:xfrm>
            <a:off x="9418509" y="2359828"/>
            <a:ext cx="4047026" cy="674812"/>
            <a:chOff x="8600196" y="8372884"/>
            <a:chExt cx="4047026" cy="674812"/>
          </a:xfrm>
        </p:grpSpPr>
        <p:sp>
          <p:nvSpPr>
            <p:cNvPr id="39" name="TextBox 18">
              <a:extLst>
                <a:ext uri="{FF2B5EF4-FFF2-40B4-BE49-F238E27FC236}">
                  <a16:creationId xmlns:a16="http://schemas.microsoft.com/office/drawing/2014/main" id="{B4AD0520-56B7-4F32-A657-E8595E3F9455}"/>
                </a:ext>
              </a:extLst>
            </p:cNvPr>
            <p:cNvSpPr txBox="1"/>
            <p:nvPr/>
          </p:nvSpPr>
          <p:spPr>
            <a:xfrm>
              <a:off x="9449521" y="8372884"/>
              <a:ext cx="537436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0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30</a:t>
              </a: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Josefin Sans Light" pitchFamily="2" charset="0"/>
                <a:ea typeface="League Spartan" charset="0"/>
                <a:cs typeface="Poppins" pitchFamily="2" charset="77"/>
                <a:sym typeface="Arial"/>
              </a:endParaRPr>
            </a:p>
          </p:txBody>
        </p:sp>
        <p:sp>
          <p:nvSpPr>
            <p:cNvPr id="40" name="TextBox 15">
              <a:extLst>
                <a:ext uri="{FF2B5EF4-FFF2-40B4-BE49-F238E27FC236}">
                  <a16:creationId xmlns:a16="http://schemas.microsoft.com/office/drawing/2014/main" id="{57EBB936-4838-4BED-9AA3-C1B86203DA5C}"/>
                </a:ext>
              </a:extLst>
            </p:cNvPr>
            <p:cNvSpPr txBox="1"/>
            <p:nvPr/>
          </p:nvSpPr>
          <p:spPr>
            <a:xfrm>
              <a:off x="8600196" y="8647586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Josefin Sans Light" pitchFamily="2" charset="0"/>
                  <a:ea typeface="League Spartan" charset="0"/>
                  <a:cs typeface="Poppins" pitchFamily="2" charset="77"/>
                  <a:sym typeface="Arial"/>
                </a:rPr>
                <a:t>META</a:t>
              </a:r>
            </a:p>
          </p:txBody>
        </p:sp>
        <p:sp>
          <p:nvSpPr>
            <p:cNvPr id="41" name="TextBox 18">
              <a:extLst>
                <a:ext uri="{FF2B5EF4-FFF2-40B4-BE49-F238E27FC236}">
                  <a16:creationId xmlns:a16="http://schemas.microsoft.com/office/drawing/2014/main" id="{EEE56DB9-464F-42BB-A964-23E68696B456}"/>
                </a:ext>
              </a:extLst>
            </p:cNvPr>
            <p:cNvSpPr txBox="1"/>
            <p:nvPr/>
          </p:nvSpPr>
          <p:spPr>
            <a:xfrm>
              <a:off x="10681570" y="8372884"/>
              <a:ext cx="1470274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en-US" sz="20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32</a:t>
              </a: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Josefin Sans Light" pitchFamily="2" charset="0"/>
                  <a:ea typeface="League Spartan" charset="0"/>
                  <a:cs typeface="Poppins" pitchFamily="2" charset="77"/>
                  <a:sym typeface="Arial"/>
                </a:rPr>
                <a:t> – 106.7%</a:t>
              </a:r>
            </a:p>
          </p:txBody>
        </p:sp>
        <p:sp>
          <p:nvSpPr>
            <p:cNvPr id="42" name="TextBox 15">
              <a:extLst>
                <a:ext uri="{FF2B5EF4-FFF2-40B4-BE49-F238E27FC236}">
                  <a16:creationId xmlns:a16="http://schemas.microsoft.com/office/drawing/2014/main" id="{93E35025-DF65-4160-B576-CD9A6449BC0B}"/>
                </a:ext>
              </a:extLst>
            </p:cNvPr>
            <p:cNvSpPr txBox="1"/>
            <p:nvPr/>
          </p:nvSpPr>
          <p:spPr>
            <a:xfrm>
              <a:off x="10211101" y="8647586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Josefin Sans Light" pitchFamily="2" charset="0"/>
                  <a:ea typeface="League Spartan" charset="0"/>
                  <a:cs typeface="Poppins" pitchFamily="2" charset="77"/>
                  <a:sym typeface="Arial"/>
                </a:rPr>
                <a:t>EJECUCIÓN</a:t>
              </a:r>
            </a:p>
          </p:txBody>
        </p:sp>
      </p:grpSp>
      <p:graphicFrame>
        <p:nvGraphicFramePr>
          <p:cNvPr id="44" name="Chart 25">
            <a:extLst>
              <a:ext uri="{FF2B5EF4-FFF2-40B4-BE49-F238E27FC236}">
                <a16:creationId xmlns:a16="http://schemas.microsoft.com/office/drawing/2014/main" id="{638A8C48-9DEC-4830-90E4-3DF8D147834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90006971"/>
              </p:ext>
            </p:extLst>
          </p:nvPr>
        </p:nvGraphicFramePr>
        <p:xfrm>
          <a:off x="13602650" y="8243468"/>
          <a:ext cx="9553203" cy="51848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val="396187197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7D56FC7A-8DB4-4CF7-9C0E-E9F11262AF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84009" y="1619779"/>
            <a:ext cx="3373188" cy="3373188"/>
          </a:xfrm>
          <a:prstGeom prst="rect">
            <a:avLst/>
          </a:prstGeom>
        </p:spPr>
      </p:pic>
      <p:sp>
        <p:nvSpPr>
          <p:cNvPr id="8" name="Google Shape;393;p40">
            <a:extLst>
              <a:ext uri="{FF2B5EF4-FFF2-40B4-BE49-F238E27FC236}">
                <a16:creationId xmlns:a16="http://schemas.microsoft.com/office/drawing/2014/main" id="{514BDD62-F054-4435-8DE4-D4483BB19BBC}"/>
              </a:ext>
            </a:extLst>
          </p:cNvPr>
          <p:cNvSpPr txBox="1">
            <a:spLocks/>
          </p:cNvSpPr>
          <p:nvPr/>
        </p:nvSpPr>
        <p:spPr>
          <a:xfrm>
            <a:off x="2293333" y="5098448"/>
            <a:ext cx="19282961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>
              <a:buNone/>
            </a:pPr>
            <a:r>
              <a:rPr lang="es-MX" sz="7465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de</a:t>
            </a:r>
          </a:p>
          <a:p>
            <a:pPr marL="0" indent="0">
              <a:buNone/>
            </a:pPr>
            <a:r>
              <a:rPr lang="es-MX" sz="9598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INVESTIGACIÓN </a:t>
            </a:r>
          </a:p>
          <a:p>
            <a:pPr marL="0" indent="0">
              <a:buNone/>
            </a:pPr>
            <a:r>
              <a:rPr lang="es-MX" sz="9598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ESTUDIOS</a:t>
            </a:r>
            <a:endParaRPr lang="es-MX" sz="3732"/>
          </a:p>
        </p:txBody>
      </p:sp>
      <p:grpSp>
        <p:nvGrpSpPr>
          <p:cNvPr id="10" name="Google Shape;10332;p84">
            <a:extLst>
              <a:ext uri="{FF2B5EF4-FFF2-40B4-BE49-F238E27FC236}">
                <a16:creationId xmlns:a16="http://schemas.microsoft.com/office/drawing/2014/main" id="{93E6852B-FBB5-495C-9715-8D4B23D51203}"/>
              </a:ext>
            </a:extLst>
          </p:cNvPr>
          <p:cNvGrpSpPr/>
          <p:nvPr/>
        </p:nvGrpSpPr>
        <p:grpSpPr>
          <a:xfrm>
            <a:off x="20267466" y="6573385"/>
            <a:ext cx="2579491" cy="2785107"/>
            <a:chOff x="852385" y="1510916"/>
            <a:chExt cx="353145" cy="351998"/>
          </a:xfrm>
          <a:solidFill>
            <a:schemeClr val="tx1"/>
          </a:solidFill>
        </p:grpSpPr>
        <p:sp>
          <p:nvSpPr>
            <p:cNvPr id="11" name="Google Shape;10333;p84">
              <a:extLst>
                <a:ext uri="{FF2B5EF4-FFF2-40B4-BE49-F238E27FC236}">
                  <a16:creationId xmlns:a16="http://schemas.microsoft.com/office/drawing/2014/main" id="{6E1970FF-A0E8-4863-BCB3-80CB43971A94}"/>
                </a:ext>
              </a:extLst>
            </p:cNvPr>
            <p:cNvSpPr/>
            <p:nvPr/>
          </p:nvSpPr>
          <p:spPr>
            <a:xfrm>
              <a:off x="852385" y="1510916"/>
              <a:ext cx="353145" cy="187785"/>
            </a:xfrm>
            <a:custGeom>
              <a:avLst/>
              <a:gdLst/>
              <a:ahLst/>
              <a:cxnLst/>
              <a:rect l="l" t="t" r="r" b="b"/>
              <a:pathLst>
                <a:path w="11086" h="5895" extrusionOk="0">
                  <a:moveTo>
                    <a:pt x="6145" y="334"/>
                  </a:moveTo>
                  <a:lnTo>
                    <a:pt x="6145" y="703"/>
                  </a:lnTo>
                  <a:lnTo>
                    <a:pt x="4942" y="703"/>
                  </a:lnTo>
                  <a:lnTo>
                    <a:pt x="4942" y="334"/>
                  </a:lnTo>
                  <a:close/>
                  <a:moveTo>
                    <a:pt x="10764" y="1025"/>
                  </a:moveTo>
                  <a:lnTo>
                    <a:pt x="10764" y="1596"/>
                  </a:lnTo>
                  <a:lnTo>
                    <a:pt x="346" y="1596"/>
                  </a:lnTo>
                  <a:lnTo>
                    <a:pt x="346" y="1025"/>
                  </a:lnTo>
                  <a:close/>
                  <a:moveTo>
                    <a:pt x="4775" y="1"/>
                  </a:moveTo>
                  <a:cubicBezTo>
                    <a:pt x="4692" y="1"/>
                    <a:pt x="4621" y="84"/>
                    <a:pt x="4621" y="167"/>
                  </a:cubicBezTo>
                  <a:lnTo>
                    <a:pt x="4621" y="703"/>
                  </a:lnTo>
                  <a:lnTo>
                    <a:pt x="168" y="703"/>
                  </a:lnTo>
                  <a:cubicBezTo>
                    <a:pt x="72" y="703"/>
                    <a:pt x="1" y="775"/>
                    <a:pt x="1" y="870"/>
                  </a:cubicBezTo>
                  <a:lnTo>
                    <a:pt x="1" y="1751"/>
                  </a:lnTo>
                  <a:cubicBezTo>
                    <a:pt x="1" y="1834"/>
                    <a:pt x="72" y="1906"/>
                    <a:pt x="168" y="1906"/>
                  </a:cubicBezTo>
                  <a:lnTo>
                    <a:pt x="656" y="1906"/>
                  </a:lnTo>
                  <a:lnTo>
                    <a:pt x="656" y="2620"/>
                  </a:lnTo>
                  <a:cubicBezTo>
                    <a:pt x="656" y="2715"/>
                    <a:pt x="727" y="2787"/>
                    <a:pt x="822" y="2787"/>
                  </a:cubicBezTo>
                  <a:cubicBezTo>
                    <a:pt x="906" y="2787"/>
                    <a:pt x="989" y="2715"/>
                    <a:pt x="989" y="2620"/>
                  </a:cubicBezTo>
                  <a:lnTo>
                    <a:pt x="989" y="1906"/>
                  </a:lnTo>
                  <a:lnTo>
                    <a:pt x="10109" y="1906"/>
                  </a:lnTo>
                  <a:lnTo>
                    <a:pt x="10109" y="5740"/>
                  </a:lnTo>
                  <a:cubicBezTo>
                    <a:pt x="10109" y="5823"/>
                    <a:pt x="10181" y="5894"/>
                    <a:pt x="10276" y="5894"/>
                  </a:cubicBezTo>
                  <a:cubicBezTo>
                    <a:pt x="10359" y="5894"/>
                    <a:pt x="10431" y="5823"/>
                    <a:pt x="10431" y="5740"/>
                  </a:cubicBezTo>
                  <a:lnTo>
                    <a:pt x="10431" y="1918"/>
                  </a:lnTo>
                  <a:lnTo>
                    <a:pt x="10931" y="1918"/>
                  </a:lnTo>
                  <a:cubicBezTo>
                    <a:pt x="11014" y="1918"/>
                    <a:pt x="11086" y="1846"/>
                    <a:pt x="11086" y="1763"/>
                  </a:cubicBezTo>
                  <a:lnTo>
                    <a:pt x="11086" y="882"/>
                  </a:lnTo>
                  <a:cubicBezTo>
                    <a:pt x="11086" y="775"/>
                    <a:pt x="11014" y="703"/>
                    <a:pt x="10931" y="703"/>
                  </a:cubicBezTo>
                  <a:lnTo>
                    <a:pt x="6478" y="703"/>
                  </a:lnTo>
                  <a:lnTo>
                    <a:pt x="6478" y="167"/>
                  </a:lnTo>
                  <a:cubicBezTo>
                    <a:pt x="6478" y="84"/>
                    <a:pt x="6406" y="1"/>
                    <a:pt x="631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" name="Google Shape;10334;p84">
              <a:extLst>
                <a:ext uri="{FF2B5EF4-FFF2-40B4-BE49-F238E27FC236}">
                  <a16:creationId xmlns:a16="http://schemas.microsoft.com/office/drawing/2014/main" id="{EF4C8F35-FE5F-48D7-B0D1-7C9E52895029}"/>
                </a:ext>
              </a:extLst>
            </p:cNvPr>
            <p:cNvSpPr/>
            <p:nvPr/>
          </p:nvSpPr>
          <p:spPr>
            <a:xfrm>
              <a:off x="852385" y="1609921"/>
              <a:ext cx="353145" cy="252992"/>
            </a:xfrm>
            <a:custGeom>
              <a:avLst/>
              <a:gdLst/>
              <a:ahLst/>
              <a:cxnLst/>
              <a:rect l="l" t="t" r="r" b="b"/>
              <a:pathLst>
                <a:path w="11086" h="7942" extrusionOk="0">
                  <a:moveTo>
                    <a:pt x="10764" y="4382"/>
                  </a:moveTo>
                  <a:lnTo>
                    <a:pt x="10764" y="4953"/>
                  </a:lnTo>
                  <a:lnTo>
                    <a:pt x="346" y="4953"/>
                  </a:lnTo>
                  <a:lnTo>
                    <a:pt x="346" y="4382"/>
                  </a:lnTo>
                  <a:close/>
                  <a:moveTo>
                    <a:pt x="6406" y="5275"/>
                  </a:moveTo>
                  <a:lnTo>
                    <a:pt x="6895" y="6168"/>
                  </a:lnTo>
                  <a:lnTo>
                    <a:pt x="4228" y="6168"/>
                  </a:lnTo>
                  <a:lnTo>
                    <a:pt x="4716" y="5275"/>
                  </a:lnTo>
                  <a:close/>
                  <a:moveTo>
                    <a:pt x="4335" y="5275"/>
                  </a:moveTo>
                  <a:lnTo>
                    <a:pt x="3049" y="7608"/>
                  </a:lnTo>
                  <a:lnTo>
                    <a:pt x="2573" y="7608"/>
                  </a:lnTo>
                  <a:lnTo>
                    <a:pt x="3859" y="5275"/>
                  </a:lnTo>
                  <a:close/>
                  <a:moveTo>
                    <a:pt x="7240" y="5275"/>
                  </a:moveTo>
                  <a:lnTo>
                    <a:pt x="8514" y="7608"/>
                  </a:lnTo>
                  <a:lnTo>
                    <a:pt x="8038" y="7608"/>
                  </a:lnTo>
                  <a:lnTo>
                    <a:pt x="6764" y="5275"/>
                  </a:lnTo>
                  <a:close/>
                  <a:moveTo>
                    <a:pt x="822" y="0"/>
                  </a:moveTo>
                  <a:cubicBezTo>
                    <a:pt x="727" y="0"/>
                    <a:pt x="656" y="84"/>
                    <a:pt x="656" y="167"/>
                  </a:cubicBezTo>
                  <a:lnTo>
                    <a:pt x="656" y="4072"/>
                  </a:lnTo>
                  <a:lnTo>
                    <a:pt x="168" y="4072"/>
                  </a:lnTo>
                  <a:cubicBezTo>
                    <a:pt x="72" y="4072"/>
                    <a:pt x="1" y="4144"/>
                    <a:pt x="1" y="4239"/>
                  </a:cubicBezTo>
                  <a:lnTo>
                    <a:pt x="1" y="5108"/>
                  </a:lnTo>
                  <a:cubicBezTo>
                    <a:pt x="1" y="5203"/>
                    <a:pt x="72" y="5275"/>
                    <a:pt x="168" y="5275"/>
                  </a:cubicBezTo>
                  <a:lnTo>
                    <a:pt x="3489" y="5275"/>
                  </a:lnTo>
                  <a:lnTo>
                    <a:pt x="2144" y="7704"/>
                  </a:lnTo>
                  <a:cubicBezTo>
                    <a:pt x="2120" y="7751"/>
                    <a:pt x="2120" y="7811"/>
                    <a:pt x="2144" y="7870"/>
                  </a:cubicBezTo>
                  <a:cubicBezTo>
                    <a:pt x="2180" y="7906"/>
                    <a:pt x="2239" y="7942"/>
                    <a:pt x="2275" y="7942"/>
                  </a:cubicBezTo>
                  <a:lnTo>
                    <a:pt x="3132" y="7942"/>
                  </a:lnTo>
                  <a:cubicBezTo>
                    <a:pt x="3192" y="7942"/>
                    <a:pt x="3251" y="7906"/>
                    <a:pt x="3275" y="7846"/>
                  </a:cubicBezTo>
                  <a:lnTo>
                    <a:pt x="3644" y="7168"/>
                  </a:lnTo>
                  <a:lnTo>
                    <a:pt x="4644" y="7168"/>
                  </a:lnTo>
                  <a:cubicBezTo>
                    <a:pt x="4728" y="7168"/>
                    <a:pt x="4811" y="7096"/>
                    <a:pt x="4811" y="7001"/>
                  </a:cubicBezTo>
                  <a:cubicBezTo>
                    <a:pt x="4811" y="6906"/>
                    <a:pt x="4728" y="6834"/>
                    <a:pt x="4644" y="6834"/>
                  </a:cubicBezTo>
                  <a:lnTo>
                    <a:pt x="3823" y="6834"/>
                  </a:lnTo>
                  <a:lnTo>
                    <a:pt x="4037" y="6465"/>
                  </a:lnTo>
                  <a:lnTo>
                    <a:pt x="7061" y="6465"/>
                  </a:lnTo>
                  <a:lnTo>
                    <a:pt x="7252" y="6834"/>
                  </a:lnTo>
                  <a:lnTo>
                    <a:pt x="5299" y="6834"/>
                  </a:lnTo>
                  <a:cubicBezTo>
                    <a:pt x="5216" y="6834"/>
                    <a:pt x="5133" y="6906"/>
                    <a:pt x="5133" y="7001"/>
                  </a:cubicBezTo>
                  <a:cubicBezTo>
                    <a:pt x="5133" y="7096"/>
                    <a:pt x="5216" y="7168"/>
                    <a:pt x="5299" y="7168"/>
                  </a:cubicBezTo>
                  <a:lnTo>
                    <a:pt x="7430" y="7168"/>
                  </a:lnTo>
                  <a:lnTo>
                    <a:pt x="7800" y="7846"/>
                  </a:lnTo>
                  <a:cubicBezTo>
                    <a:pt x="7835" y="7894"/>
                    <a:pt x="7895" y="7942"/>
                    <a:pt x="7954" y="7942"/>
                  </a:cubicBezTo>
                  <a:lnTo>
                    <a:pt x="8800" y="7942"/>
                  </a:lnTo>
                  <a:cubicBezTo>
                    <a:pt x="8859" y="7942"/>
                    <a:pt x="8907" y="7906"/>
                    <a:pt x="8931" y="7870"/>
                  </a:cubicBezTo>
                  <a:cubicBezTo>
                    <a:pt x="8966" y="7823"/>
                    <a:pt x="8966" y="7763"/>
                    <a:pt x="8931" y="7704"/>
                  </a:cubicBezTo>
                  <a:lnTo>
                    <a:pt x="7597" y="5275"/>
                  </a:lnTo>
                  <a:lnTo>
                    <a:pt x="10931" y="5275"/>
                  </a:lnTo>
                  <a:cubicBezTo>
                    <a:pt x="11014" y="5275"/>
                    <a:pt x="11086" y="5203"/>
                    <a:pt x="11086" y="5108"/>
                  </a:cubicBezTo>
                  <a:lnTo>
                    <a:pt x="11086" y="4239"/>
                  </a:lnTo>
                  <a:cubicBezTo>
                    <a:pt x="11086" y="4144"/>
                    <a:pt x="11014" y="4072"/>
                    <a:pt x="10931" y="4072"/>
                  </a:cubicBezTo>
                  <a:lnTo>
                    <a:pt x="10431" y="4072"/>
                  </a:lnTo>
                  <a:lnTo>
                    <a:pt x="10431" y="3263"/>
                  </a:lnTo>
                  <a:cubicBezTo>
                    <a:pt x="10431" y="3179"/>
                    <a:pt x="10359" y="3108"/>
                    <a:pt x="10276" y="3108"/>
                  </a:cubicBezTo>
                  <a:cubicBezTo>
                    <a:pt x="10181" y="3108"/>
                    <a:pt x="10109" y="3179"/>
                    <a:pt x="10109" y="3263"/>
                  </a:cubicBezTo>
                  <a:lnTo>
                    <a:pt x="10109" y="4072"/>
                  </a:lnTo>
                  <a:lnTo>
                    <a:pt x="989" y="4072"/>
                  </a:lnTo>
                  <a:lnTo>
                    <a:pt x="989" y="167"/>
                  </a:lnTo>
                  <a:cubicBezTo>
                    <a:pt x="989" y="84"/>
                    <a:pt x="906" y="0"/>
                    <a:pt x="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3" name="Google Shape;10335;p84">
              <a:extLst>
                <a:ext uri="{FF2B5EF4-FFF2-40B4-BE49-F238E27FC236}">
                  <a16:creationId xmlns:a16="http://schemas.microsoft.com/office/drawing/2014/main" id="{50B0BEE1-5CE9-499C-9CCB-8D0113CF53B0}"/>
                </a:ext>
              </a:extLst>
            </p:cNvPr>
            <p:cNvSpPr/>
            <p:nvPr/>
          </p:nvSpPr>
          <p:spPr>
            <a:xfrm>
              <a:off x="928264" y="1584501"/>
              <a:ext cx="198775" cy="140735"/>
            </a:xfrm>
            <a:custGeom>
              <a:avLst/>
              <a:gdLst/>
              <a:ahLst/>
              <a:cxnLst/>
              <a:rect l="l" t="t" r="r" b="b"/>
              <a:pathLst>
                <a:path w="6240" h="4418" extrusionOk="0">
                  <a:moveTo>
                    <a:pt x="5608" y="322"/>
                  </a:moveTo>
                  <a:cubicBezTo>
                    <a:pt x="5787" y="322"/>
                    <a:pt x="5929" y="465"/>
                    <a:pt x="5929" y="643"/>
                  </a:cubicBezTo>
                  <a:cubicBezTo>
                    <a:pt x="5929" y="798"/>
                    <a:pt x="5775" y="953"/>
                    <a:pt x="5608" y="953"/>
                  </a:cubicBezTo>
                  <a:cubicBezTo>
                    <a:pt x="5453" y="953"/>
                    <a:pt x="5298" y="822"/>
                    <a:pt x="5298" y="643"/>
                  </a:cubicBezTo>
                  <a:cubicBezTo>
                    <a:pt x="5298" y="477"/>
                    <a:pt x="5429" y="322"/>
                    <a:pt x="5608" y="322"/>
                  </a:cubicBezTo>
                  <a:close/>
                  <a:moveTo>
                    <a:pt x="2131" y="1334"/>
                  </a:moveTo>
                  <a:cubicBezTo>
                    <a:pt x="2310" y="1334"/>
                    <a:pt x="2441" y="1477"/>
                    <a:pt x="2441" y="1656"/>
                  </a:cubicBezTo>
                  <a:cubicBezTo>
                    <a:pt x="2441" y="1834"/>
                    <a:pt x="2310" y="1965"/>
                    <a:pt x="2131" y="1965"/>
                  </a:cubicBezTo>
                  <a:cubicBezTo>
                    <a:pt x="1965" y="1965"/>
                    <a:pt x="1822" y="1834"/>
                    <a:pt x="1822" y="1656"/>
                  </a:cubicBezTo>
                  <a:cubicBezTo>
                    <a:pt x="1822" y="1489"/>
                    <a:pt x="1953" y="1334"/>
                    <a:pt x="2131" y="1334"/>
                  </a:cubicBezTo>
                  <a:close/>
                  <a:moveTo>
                    <a:pt x="4036" y="2429"/>
                  </a:moveTo>
                  <a:cubicBezTo>
                    <a:pt x="4215" y="2429"/>
                    <a:pt x="4346" y="2560"/>
                    <a:pt x="4346" y="2739"/>
                  </a:cubicBezTo>
                  <a:cubicBezTo>
                    <a:pt x="4346" y="2918"/>
                    <a:pt x="4203" y="3049"/>
                    <a:pt x="4036" y="3049"/>
                  </a:cubicBezTo>
                  <a:cubicBezTo>
                    <a:pt x="3870" y="3049"/>
                    <a:pt x="3727" y="2918"/>
                    <a:pt x="3727" y="2739"/>
                  </a:cubicBezTo>
                  <a:cubicBezTo>
                    <a:pt x="3727" y="2572"/>
                    <a:pt x="3858" y="2429"/>
                    <a:pt x="4036" y="2429"/>
                  </a:cubicBezTo>
                  <a:close/>
                  <a:moveTo>
                    <a:pt x="595" y="3501"/>
                  </a:moveTo>
                  <a:cubicBezTo>
                    <a:pt x="774" y="3501"/>
                    <a:pt x="905" y="3632"/>
                    <a:pt x="905" y="3811"/>
                  </a:cubicBezTo>
                  <a:cubicBezTo>
                    <a:pt x="905" y="3989"/>
                    <a:pt x="762" y="4120"/>
                    <a:pt x="595" y="4120"/>
                  </a:cubicBezTo>
                  <a:cubicBezTo>
                    <a:pt x="429" y="4120"/>
                    <a:pt x="286" y="3989"/>
                    <a:pt x="286" y="3811"/>
                  </a:cubicBezTo>
                  <a:cubicBezTo>
                    <a:pt x="286" y="3644"/>
                    <a:pt x="417" y="3501"/>
                    <a:pt x="595" y="3501"/>
                  </a:cubicBezTo>
                  <a:close/>
                  <a:moveTo>
                    <a:pt x="5608" y="1"/>
                  </a:moveTo>
                  <a:cubicBezTo>
                    <a:pt x="5275" y="1"/>
                    <a:pt x="4989" y="286"/>
                    <a:pt x="4989" y="632"/>
                  </a:cubicBezTo>
                  <a:cubicBezTo>
                    <a:pt x="4989" y="786"/>
                    <a:pt x="5048" y="941"/>
                    <a:pt x="5156" y="1048"/>
                  </a:cubicBezTo>
                  <a:lnTo>
                    <a:pt x="4239" y="2132"/>
                  </a:lnTo>
                  <a:cubicBezTo>
                    <a:pt x="4179" y="2120"/>
                    <a:pt x="4108" y="2096"/>
                    <a:pt x="4048" y="2096"/>
                  </a:cubicBezTo>
                  <a:cubicBezTo>
                    <a:pt x="3858" y="2096"/>
                    <a:pt x="3679" y="2191"/>
                    <a:pt x="3560" y="2334"/>
                  </a:cubicBezTo>
                  <a:lnTo>
                    <a:pt x="2739" y="1882"/>
                  </a:lnTo>
                  <a:cubicBezTo>
                    <a:pt x="2774" y="1798"/>
                    <a:pt x="2786" y="1727"/>
                    <a:pt x="2786" y="1656"/>
                  </a:cubicBezTo>
                  <a:cubicBezTo>
                    <a:pt x="2786" y="1310"/>
                    <a:pt x="2500" y="1024"/>
                    <a:pt x="2155" y="1024"/>
                  </a:cubicBezTo>
                  <a:cubicBezTo>
                    <a:pt x="1822" y="1024"/>
                    <a:pt x="1536" y="1310"/>
                    <a:pt x="1536" y="1656"/>
                  </a:cubicBezTo>
                  <a:cubicBezTo>
                    <a:pt x="1536" y="1822"/>
                    <a:pt x="1596" y="1953"/>
                    <a:pt x="1703" y="2072"/>
                  </a:cubicBezTo>
                  <a:lnTo>
                    <a:pt x="834" y="3203"/>
                  </a:lnTo>
                  <a:cubicBezTo>
                    <a:pt x="774" y="3191"/>
                    <a:pt x="703" y="3168"/>
                    <a:pt x="631" y="3168"/>
                  </a:cubicBezTo>
                  <a:cubicBezTo>
                    <a:pt x="286" y="3168"/>
                    <a:pt x="0" y="3453"/>
                    <a:pt x="0" y="3799"/>
                  </a:cubicBezTo>
                  <a:cubicBezTo>
                    <a:pt x="0" y="4144"/>
                    <a:pt x="286" y="4418"/>
                    <a:pt x="631" y="4418"/>
                  </a:cubicBezTo>
                  <a:cubicBezTo>
                    <a:pt x="965" y="4418"/>
                    <a:pt x="1250" y="4144"/>
                    <a:pt x="1250" y="3799"/>
                  </a:cubicBezTo>
                  <a:cubicBezTo>
                    <a:pt x="1250" y="3632"/>
                    <a:pt x="1191" y="3501"/>
                    <a:pt x="1084" y="3382"/>
                  </a:cubicBezTo>
                  <a:lnTo>
                    <a:pt x="1953" y="2251"/>
                  </a:lnTo>
                  <a:cubicBezTo>
                    <a:pt x="2012" y="2263"/>
                    <a:pt x="2084" y="2275"/>
                    <a:pt x="2155" y="2275"/>
                  </a:cubicBezTo>
                  <a:cubicBezTo>
                    <a:pt x="2310" y="2275"/>
                    <a:pt x="2441" y="2215"/>
                    <a:pt x="2560" y="2144"/>
                  </a:cubicBezTo>
                  <a:lnTo>
                    <a:pt x="3441" y="2632"/>
                  </a:lnTo>
                  <a:cubicBezTo>
                    <a:pt x="3441" y="2668"/>
                    <a:pt x="3429" y="2691"/>
                    <a:pt x="3429" y="2739"/>
                  </a:cubicBezTo>
                  <a:cubicBezTo>
                    <a:pt x="3429" y="3084"/>
                    <a:pt x="3703" y="3370"/>
                    <a:pt x="4048" y="3370"/>
                  </a:cubicBezTo>
                  <a:cubicBezTo>
                    <a:pt x="4394" y="3370"/>
                    <a:pt x="4679" y="3084"/>
                    <a:pt x="4679" y="2739"/>
                  </a:cubicBezTo>
                  <a:cubicBezTo>
                    <a:pt x="4679" y="2572"/>
                    <a:pt x="4620" y="2429"/>
                    <a:pt x="4513" y="2322"/>
                  </a:cubicBezTo>
                  <a:lnTo>
                    <a:pt x="5418" y="1239"/>
                  </a:lnTo>
                  <a:cubicBezTo>
                    <a:pt x="5477" y="1251"/>
                    <a:pt x="5548" y="1263"/>
                    <a:pt x="5608" y="1263"/>
                  </a:cubicBezTo>
                  <a:cubicBezTo>
                    <a:pt x="5953" y="1263"/>
                    <a:pt x="6239" y="989"/>
                    <a:pt x="6239" y="643"/>
                  </a:cubicBezTo>
                  <a:cubicBezTo>
                    <a:pt x="6239" y="286"/>
                    <a:pt x="5953" y="1"/>
                    <a:pt x="560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</p:spTree>
    <p:extLst>
      <p:ext uri="{BB962C8B-B14F-4D97-AF65-F5344CB8AC3E}">
        <p14:creationId xmlns:p14="http://schemas.microsoft.com/office/powerpoint/2010/main" val="593254989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2EC8FB1F-1CE0-45ED-B11E-C17571888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53301" y="674370"/>
            <a:ext cx="1506211" cy="1506211"/>
          </a:xfrm>
          <a:prstGeom prst="rect">
            <a:avLst/>
          </a:prstGeom>
        </p:spPr>
      </p:pic>
      <p:sp>
        <p:nvSpPr>
          <p:cNvPr id="19" name="Google Shape;916;p66">
            <a:extLst>
              <a:ext uri="{FF2B5EF4-FFF2-40B4-BE49-F238E27FC236}">
                <a16:creationId xmlns:a16="http://schemas.microsoft.com/office/drawing/2014/main" id="{2EC50F89-5A0D-4DEB-9D2A-8917F7706233}"/>
              </a:ext>
            </a:extLst>
          </p:cNvPr>
          <p:cNvSpPr txBox="1">
            <a:spLocks/>
          </p:cNvSpPr>
          <p:nvPr/>
        </p:nvSpPr>
        <p:spPr>
          <a:xfrm>
            <a:off x="619922" y="620767"/>
            <a:ext cx="20608713" cy="12394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Gerencia de Investigación y Estudios</a:t>
            </a:r>
          </a:p>
        </p:txBody>
      </p:sp>
      <p:sp>
        <p:nvSpPr>
          <p:cNvPr id="24" name="TextBox 15">
            <a:extLst>
              <a:ext uri="{FF2B5EF4-FFF2-40B4-BE49-F238E27FC236}">
                <a16:creationId xmlns:a16="http://schemas.microsoft.com/office/drawing/2014/main" id="{9F96D089-64D8-42B0-B893-E6DCBB3428E6}"/>
              </a:ext>
            </a:extLst>
          </p:cNvPr>
          <p:cNvSpPr txBox="1"/>
          <p:nvPr/>
        </p:nvSpPr>
        <p:spPr>
          <a:xfrm>
            <a:off x="11423556" y="2669329"/>
            <a:ext cx="9107713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Light" pitchFamily="2" charset="0"/>
                <a:cs typeface="Poppins" pitchFamily="2" charset="77"/>
              </a:rPr>
              <a:t>ESTUDIOS, CONSULTAS E INVESTIGACIONES </a:t>
            </a:r>
          </a:p>
        </p:txBody>
      </p:sp>
      <p:sp>
        <p:nvSpPr>
          <p:cNvPr id="33" name="TextBox 17">
            <a:extLst>
              <a:ext uri="{FF2B5EF4-FFF2-40B4-BE49-F238E27FC236}">
                <a16:creationId xmlns:a16="http://schemas.microsoft.com/office/drawing/2014/main" id="{367BFE8B-EE44-415F-8930-A833E50FE388}"/>
              </a:ext>
            </a:extLst>
          </p:cNvPr>
          <p:cNvSpPr txBox="1"/>
          <p:nvPr/>
        </p:nvSpPr>
        <p:spPr>
          <a:xfrm>
            <a:off x="969102" y="2553179"/>
            <a:ext cx="6324597" cy="954107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MX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Light" pitchFamily="2" charset="0"/>
                <a:ea typeface="League Spartan" charset="0"/>
                <a:cs typeface="Poppins" pitchFamily="2" charset="77"/>
                <a:sym typeface="Arial"/>
              </a:rPr>
              <a:t>DIAGNÓSTICOS EMPRESARIALES </a:t>
            </a:r>
          </a:p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MX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Light" pitchFamily="2" charset="0"/>
                <a:ea typeface="League Spartan" charset="0"/>
                <a:cs typeface="Poppins" pitchFamily="2" charset="77"/>
                <a:sym typeface="Arial"/>
              </a:rPr>
              <a:t>Y </a:t>
            </a:r>
            <a:r>
              <a:rPr lang="es-MX" sz="2800" b="1">
                <a:solidFill>
                  <a:schemeClr val="tx1"/>
                </a:solidFill>
                <a:latin typeface="Josefin Sans Light" pitchFamily="2" charset="0"/>
              </a:rPr>
              <a:t>TERRITORIALES</a:t>
            </a:r>
          </a:p>
        </p:txBody>
      </p:sp>
      <p:graphicFrame>
        <p:nvGraphicFramePr>
          <p:cNvPr id="34" name="Chart 25">
            <a:extLst>
              <a:ext uri="{FF2B5EF4-FFF2-40B4-BE49-F238E27FC236}">
                <a16:creationId xmlns:a16="http://schemas.microsoft.com/office/drawing/2014/main" id="{307541FB-78EC-4BAB-93D8-E562B9395B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2497537"/>
              </p:ext>
            </p:extLst>
          </p:nvPr>
        </p:nvGraphicFramePr>
        <p:xfrm>
          <a:off x="11507898" y="3532616"/>
          <a:ext cx="11488987" cy="37441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9" name="TextBox 40">
            <a:extLst>
              <a:ext uri="{FF2B5EF4-FFF2-40B4-BE49-F238E27FC236}">
                <a16:creationId xmlns:a16="http://schemas.microsoft.com/office/drawing/2014/main" id="{E18F3BDE-00D7-43AD-AAD2-E4CFD2B8EA81}"/>
              </a:ext>
            </a:extLst>
          </p:cNvPr>
          <p:cNvSpPr txBox="1"/>
          <p:nvPr/>
        </p:nvSpPr>
        <p:spPr>
          <a:xfrm>
            <a:off x="4859346" y="7678264"/>
            <a:ext cx="4788891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lvl="0" indent="0" defTabSz="1828434" eaLnBrk="1" fontAlgn="auto" latinLnBrk="0" hangingPunct="1">
              <a:buClrTx/>
              <a:buSzTx/>
              <a:buFont typeface="Arial"/>
              <a:buNone/>
              <a:tabLst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Light" pitchFamily="2" charset="0"/>
                <a:cs typeface="Poppins" pitchFamily="2" charset="77"/>
              </a:rPr>
              <a:t>GESTIÓN DOCUMENTAL</a:t>
            </a:r>
          </a:p>
        </p:txBody>
      </p:sp>
      <p:sp>
        <p:nvSpPr>
          <p:cNvPr id="40" name="TextBox 52">
            <a:extLst>
              <a:ext uri="{FF2B5EF4-FFF2-40B4-BE49-F238E27FC236}">
                <a16:creationId xmlns:a16="http://schemas.microsoft.com/office/drawing/2014/main" id="{790601B9-FE80-4B21-9D62-6455B5EF199D}"/>
              </a:ext>
            </a:extLst>
          </p:cNvPr>
          <p:cNvSpPr txBox="1"/>
          <p:nvPr/>
        </p:nvSpPr>
        <p:spPr>
          <a:xfrm>
            <a:off x="16014550" y="7660065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Light" pitchFamily="2" charset="0"/>
                <a:cs typeface="Poppins" pitchFamily="2" charset="77"/>
              </a:rPr>
              <a:t>MONTO  EJECUTADO</a:t>
            </a:r>
          </a:p>
        </p:txBody>
      </p:sp>
      <p:graphicFrame>
        <p:nvGraphicFramePr>
          <p:cNvPr id="41" name="Chart 25">
            <a:extLst>
              <a:ext uri="{FF2B5EF4-FFF2-40B4-BE49-F238E27FC236}">
                <a16:creationId xmlns:a16="http://schemas.microsoft.com/office/drawing/2014/main" id="{0F64527E-E350-4E41-B2BD-36BBDC5CCD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23901195"/>
              </p:ext>
            </p:extLst>
          </p:nvPr>
        </p:nvGraphicFramePr>
        <p:xfrm>
          <a:off x="12915079" y="8507156"/>
          <a:ext cx="9995367" cy="53172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42" name="Grupo 41">
            <a:extLst>
              <a:ext uri="{FF2B5EF4-FFF2-40B4-BE49-F238E27FC236}">
                <a16:creationId xmlns:a16="http://schemas.microsoft.com/office/drawing/2014/main" id="{63D294D6-49F2-4F01-AE56-F275F1CA0E7E}"/>
              </a:ext>
            </a:extLst>
          </p:cNvPr>
          <p:cNvGrpSpPr/>
          <p:nvPr/>
        </p:nvGrpSpPr>
        <p:grpSpPr>
          <a:xfrm>
            <a:off x="19207953" y="2388785"/>
            <a:ext cx="4001493" cy="779014"/>
            <a:chOff x="10620863" y="6541390"/>
            <a:chExt cx="4001493" cy="779014"/>
          </a:xfrm>
        </p:grpSpPr>
        <p:sp>
          <p:nvSpPr>
            <p:cNvPr id="43" name="TextBox 18">
              <a:extLst>
                <a:ext uri="{FF2B5EF4-FFF2-40B4-BE49-F238E27FC236}">
                  <a16:creationId xmlns:a16="http://schemas.microsoft.com/office/drawing/2014/main" id="{83C02A67-299D-4900-9DE4-1644E10569A2}"/>
                </a:ext>
              </a:extLst>
            </p:cNvPr>
            <p:cNvSpPr txBox="1"/>
            <p:nvPr/>
          </p:nvSpPr>
          <p:spPr>
            <a:xfrm>
              <a:off x="12718084" y="6548037"/>
              <a:ext cx="1436612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Josefin Sans Light" pitchFamily="2" charset="0"/>
                  <a:ea typeface="League Spartan" charset="0"/>
                  <a:cs typeface="Poppins" pitchFamily="2" charset="77"/>
                  <a:sym typeface="Arial"/>
                </a:rPr>
                <a:t>33 - 126%</a:t>
              </a:r>
            </a:p>
          </p:txBody>
        </p:sp>
        <p:sp>
          <p:nvSpPr>
            <p:cNvPr id="44" name="TextBox 18">
              <a:extLst>
                <a:ext uri="{FF2B5EF4-FFF2-40B4-BE49-F238E27FC236}">
                  <a16:creationId xmlns:a16="http://schemas.microsoft.com/office/drawing/2014/main" id="{F033EE66-452F-4199-91E4-BD3DD5BD3AB5}"/>
                </a:ext>
              </a:extLst>
            </p:cNvPr>
            <p:cNvSpPr txBox="1"/>
            <p:nvPr/>
          </p:nvSpPr>
          <p:spPr>
            <a:xfrm>
              <a:off x="11608285" y="6541390"/>
              <a:ext cx="535724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Josefin Sans Light" pitchFamily="2" charset="0"/>
                  <a:ea typeface="League Spartan" charset="0"/>
                  <a:cs typeface="Poppins" pitchFamily="2" charset="77"/>
                  <a:sym typeface="Arial"/>
                </a:rPr>
                <a:t>30</a:t>
              </a:r>
            </a:p>
          </p:txBody>
        </p:sp>
        <p:sp>
          <p:nvSpPr>
            <p:cNvPr id="45" name="TextBox 15">
              <a:extLst>
                <a:ext uri="{FF2B5EF4-FFF2-40B4-BE49-F238E27FC236}">
                  <a16:creationId xmlns:a16="http://schemas.microsoft.com/office/drawing/2014/main" id="{4FA08780-6C6B-499D-B5DC-F5A8D580AE54}"/>
                </a:ext>
              </a:extLst>
            </p:cNvPr>
            <p:cNvSpPr txBox="1"/>
            <p:nvPr/>
          </p:nvSpPr>
          <p:spPr>
            <a:xfrm>
              <a:off x="10620863" y="6858739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Josefin Sans Light" pitchFamily="2" charset="0"/>
                  <a:ea typeface="League Spartan" charset="0"/>
                  <a:cs typeface="Poppins" pitchFamily="2" charset="77"/>
                  <a:sym typeface="Arial"/>
                </a:rPr>
                <a:t>META</a:t>
              </a:r>
            </a:p>
          </p:txBody>
        </p:sp>
        <p:sp>
          <p:nvSpPr>
            <p:cNvPr id="46" name="TextBox 15">
              <a:extLst>
                <a:ext uri="{FF2B5EF4-FFF2-40B4-BE49-F238E27FC236}">
                  <a16:creationId xmlns:a16="http://schemas.microsoft.com/office/drawing/2014/main" id="{3C940E38-A915-4AE8-94D7-D0F0AFE9A3BE}"/>
                </a:ext>
              </a:extLst>
            </p:cNvPr>
            <p:cNvSpPr txBox="1"/>
            <p:nvPr/>
          </p:nvSpPr>
          <p:spPr>
            <a:xfrm>
              <a:off x="12186235" y="6854519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Josefin Sans Light" pitchFamily="2" charset="0"/>
                  <a:ea typeface="League Spartan" charset="0"/>
                  <a:cs typeface="Poppins" pitchFamily="2" charset="77"/>
                  <a:sym typeface="Arial"/>
                </a:rPr>
                <a:t>EJECUCIÓN</a:t>
              </a:r>
            </a:p>
          </p:txBody>
        </p:sp>
      </p:grpSp>
      <p:sp>
        <p:nvSpPr>
          <p:cNvPr id="47" name="Rounded Rectangle 12">
            <a:extLst>
              <a:ext uri="{FF2B5EF4-FFF2-40B4-BE49-F238E27FC236}">
                <a16:creationId xmlns:a16="http://schemas.microsoft.com/office/drawing/2014/main" id="{B1A2E747-EB29-47B2-A445-E16EAF623DBD}"/>
              </a:ext>
            </a:extLst>
          </p:cNvPr>
          <p:cNvSpPr/>
          <p:nvPr/>
        </p:nvSpPr>
        <p:spPr>
          <a:xfrm>
            <a:off x="2400185" y="9907418"/>
            <a:ext cx="9107713" cy="1101713"/>
          </a:xfrm>
          <a:prstGeom prst="roundRect">
            <a:avLst>
              <a:gd name="adj" fmla="val 12821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48" name="TextBox 15">
            <a:extLst>
              <a:ext uri="{FF2B5EF4-FFF2-40B4-BE49-F238E27FC236}">
                <a16:creationId xmlns:a16="http://schemas.microsoft.com/office/drawing/2014/main" id="{729748AF-68F6-4949-A24B-FCB145780048}"/>
              </a:ext>
            </a:extLst>
          </p:cNvPr>
          <p:cNvSpPr txBox="1"/>
          <p:nvPr/>
        </p:nvSpPr>
        <p:spPr>
          <a:xfrm>
            <a:off x="3685465" y="9942283"/>
            <a:ext cx="3539752" cy="1015663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600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League Spartan" charset="0"/>
                <a:cs typeface="Poppins" pitchFamily="2" charset="77"/>
                <a:sym typeface="Arial"/>
              </a:rPr>
              <a:t>4</a:t>
            </a:r>
          </a:p>
        </p:txBody>
      </p:sp>
      <p:sp>
        <p:nvSpPr>
          <p:cNvPr id="49" name="TextBox 57">
            <a:extLst>
              <a:ext uri="{FF2B5EF4-FFF2-40B4-BE49-F238E27FC236}">
                <a16:creationId xmlns:a16="http://schemas.microsoft.com/office/drawing/2014/main" id="{BF80D467-1F89-4697-9329-683DE7ABE40A}"/>
              </a:ext>
            </a:extLst>
          </p:cNvPr>
          <p:cNvSpPr txBox="1"/>
          <p:nvPr/>
        </p:nvSpPr>
        <p:spPr>
          <a:xfrm>
            <a:off x="4315464" y="10095940"/>
            <a:ext cx="6937252" cy="76110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80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  <a:sym typeface="Arial"/>
              </a:rPr>
              <a:t>Informe de la </a:t>
            </a:r>
            <a:r>
              <a:rPr kumimoji="0" lang="en-US" sz="2800" i="0" u="none" strike="noStrike" kern="1200" cap="none" spc="0" normalizeH="0" baseline="0" noProof="0" err="1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  <a:sym typeface="Arial"/>
              </a:rPr>
              <a:t>gestión</a:t>
            </a:r>
            <a:r>
              <a:rPr kumimoji="0" lang="en-US" sz="280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  <a:sym typeface="Arial"/>
              </a:rPr>
              <a:t> del Centro de </a:t>
            </a:r>
            <a:r>
              <a:rPr kumimoji="0" lang="en-US" sz="2800" i="0" u="none" strike="noStrike" kern="1200" cap="none" spc="0" normalizeH="0" baseline="0" noProof="0" err="1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  <a:sym typeface="Arial"/>
              </a:rPr>
              <a:t>Documentación</a:t>
            </a:r>
            <a:r>
              <a:rPr kumimoji="0" lang="en-US" sz="280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  <a:sym typeface="Arial"/>
              </a:rPr>
              <a:t> y </a:t>
            </a:r>
            <a:r>
              <a:rPr kumimoji="0" lang="en-US" sz="2800" i="0" u="none" strike="noStrike" kern="1200" cap="none" spc="0" normalizeH="0" baseline="0" noProof="0" err="1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  <a:sym typeface="Arial"/>
              </a:rPr>
              <a:t>el</a:t>
            </a:r>
            <a:r>
              <a:rPr kumimoji="0" lang="en-US" sz="280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  <a:sym typeface="Arial"/>
              </a:rPr>
              <a:t> </a:t>
            </a:r>
            <a:r>
              <a:rPr kumimoji="0" lang="en-US" sz="2800" i="0" u="none" strike="noStrike" kern="1200" cap="none" spc="0" normalizeH="0" baseline="0" noProof="0" err="1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  <a:sym typeface="Arial"/>
              </a:rPr>
              <a:t>Archivo</a:t>
            </a:r>
            <a:r>
              <a:rPr kumimoji="0" lang="en-US" sz="280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  <a:sym typeface="Arial"/>
              </a:rPr>
              <a:t> </a:t>
            </a:r>
            <a:r>
              <a:rPr kumimoji="0" lang="en-US" sz="2800" i="0" u="none" strike="noStrike" kern="1200" cap="none" spc="0" normalizeH="0" baseline="0" noProof="0" err="1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  <a:sym typeface="Arial"/>
              </a:rPr>
              <a:t>Institucional</a:t>
            </a:r>
            <a:endParaRPr kumimoji="0" lang="en-US" sz="280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uLnTx/>
              <a:uFillTx/>
              <a:latin typeface="Josefin Sans SemiBold" pitchFamily="2" charset="0"/>
              <a:ea typeface="Open Sans Light" panose="020B0306030504020204" pitchFamily="34" charset="0"/>
              <a:cs typeface="Poppins SemiBold" pitchFamily="2" charset="77"/>
              <a:sym typeface="Arial"/>
            </a:endParaRPr>
          </a:p>
        </p:txBody>
      </p:sp>
      <p:sp>
        <p:nvSpPr>
          <p:cNvPr id="50" name="TextBox 18">
            <a:extLst>
              <a:ext uri="{FF2B5EF4-FFF2-40B4-BE49-F238E27FC236}">
                <a16:creationId xmlns:a16="http://schemas.microsoft.com/office/drawing/2014/main" id="{80C25BF0-34D2-4F1D-BE86-0A785FCD4272}"/>
              </a:ext>
            </a:extLst>
          </p:cNvPr>
          <p:cNvSpPr txBox="1"/>
          <p:nvPr/>
        </p:nvSpPr>
        <p:spPr>
          <a:xfrm>
            <a:off x="8752707" y="2693702"/>
            <a:ext cx="1407758" cy="461665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400" b="1" kern="1200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15</a:t>
            </a: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Josefin Sans Light" pitchFamily="2" charset="0"/>
                <a:ea typeface="League Spartan" charset="0"/>
                <a:cs typeface="Poppins" pitchFamily="2" charset="77"/>
                <a:sym typeface="Arial"/>
              </a:rPr>
              <a:t> - 150%</a:t>
            </a:r>
          </a:p>
        </p:txBody>
      </p:sp>
      <p:sp>
        <p:nvSpPr>
          <p:cNvPr id="51" name="TextBox 18">
            <a:extLst>
              <a:ext uri="{FF2B5EF4-FFF2-40B4-BE49-F238E27FC236}">
                <a16:creationId xmlns:a16="http://schemas.microsoft.com/office/drawing/2014/main" id="{517532FD-16F9-4671-A4A1-A036069E3C80}"/>
              </a:ext>
            </a:extLst>
          </p:cNvPr>
          <p:cNvSpPr txBox="1"/>
          <p:nvPr/>
        </p:nvSpPr>
        <p:spPr>
          <a:xfrm>
            <a:off x="7578186" y="2693702"/>
            <a:ext cx="473206" cy="461665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kern="1200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10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Josefin Sans Light" pitchFamily="2" charset="0"/>
              <a:ea typeface="League Spartan" charset="0"/>
              <a:cs typeface="Poppins" pitchFamily="2" charset="77"/>
              <a:sym typeface="Arial"/>
            </a:endParaRPr>
          </a:p>
        </p:txBody>
      </p:sp>
      <p:sp>
        <p:nvSpPr>
          <p:cNvPr id="52" name="TextBox 15">
            <a:extLst>
              <a:ext uri="{FF2B5EF4-FFF2-40B4-BE49-F238E27FC236}">
                <a16:creationId xmlns:a16="http://schemas.microsoft.com/office/drawing/2014/main" id="{291838C7-9977-4737-A630-93768866F095}"/>
              </a:ext>
            </a:extLst>
          </p:cNvPr>
          <p:cNvSpPr txBox="1"/>
          <p:nvPr/>
        </p:nvSpPr>
        <p:spPr>
          <a:xfrm>
            <a:off x="6478113" y="3080486"/>
            <a:ext cx="2436121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Josefin Sans Light" pitchFamily="2" charset="0"/>
                <a:ea typeface="League Spartan" charset="0"/>
                <a:cs typeface="Poppins" pitchFamily="2" charset="77"/>
                <a:sym typeface="Arial"/>
              </a:rPr>
              <a:t>META</a:t>
            </a:r>
          </a:p>
        </p:txBody>
      </p:sp>
      <p:sp>
        <p:nvSpPr>
          <p:cNvPr id="53" name="TextBox 15">
            <a:extLst>
              <a:ext uri="{FF2B5EF4-FFF2-40B4-BE49-F238E27FC236}">
                <a16:creationId xmlns:a16="http://schemas.microsoft.com/office/drawing/2014/main" id="{792D0A82-32D3-4516-9DDE-8CDE22232850}"/>
              </a:ext>
            </a:extLst>
          </p:cNvPr>
          <p:cNvSpPr txBox="1"/>
          <p:nvPr/>
        </p:nvSpPr>
        <p:spPr>
          <a:xfrm>
            <a:off x="8193147" y="3080486"/>
            <a:ext cx="2436121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Josefin Sans Light" pitchFamily="2" charset="0"/>
                <a:ea typeface="League Spartan" charset="0"/>
                <a:cs typeface="Poppins" pitchFamily="2" charset="77"/>
                <a:sym typeface="Arial"/>
              </a:rPr>
              <a:t>EJECUCIÓN</a:t>
            </a:r>
          </a:p>
        </p:txBody>
      </p:sp>
      <p:grpSp>
        <p:nvGrpSpPr>
          <p:cNvPr id="54" name="Grupo 53">
            <a:extLst>
              <a:ext uri="{FF2B5EF4-FFF2-40B4-BE49-F238E27FC236}">
                <a16:creationId xmlns:a16="http://schemas.microsoft.com/office/drawing/2014/main" id="{6CD26ACE-C18A-4D1C-A554-DF3A503301AF}"/>
              </a:ext>
            </a:extLst>
          </p:cNvPr>
          <p:cNvGrpSpPr/>
          <p:nvPr/>
        </p:nvGrpSpPr>
        <p:grpSpPr>
          <a:xfrm>
            <a:off x="20091352" y="8288297"/>
            <a:ext cx="2436121" cy="750852"/>
            <a:chOff x="19128322" y="8266008"/>
            <a:chExt cx="2436121" cy="750852"/>
          </a:xfrm>
        </p:grpSpPr>
        <p:sp>
          <p:nvSpPr>
            <p:cNvPr id="55" name="TextBox 18">
              <a:extLst>
                <a:ext uri="{FF2B5EF4-FFF2-40B4-BE49-F238E27FC236}">
                  <a16:creationId xmlns:a16="http://schemas.microsoft.com/office/drawing/2014/main" id="{6DACF8C6-004A-416A-A186-3A4CFEACEFE1}"/>
                </a:ext>
              </a:extLst>
            </p:cNvPr>
            <p:cNvSpPr txBox="1"/>
            <p:nvPr/>
          </p:nvSpPr>
          <p:spPr>
            <a:xfrm>
              <a:off x="19995164" y="8266008"/>
              <a:ext cx="968535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Josefin Sans Light" pitchFamily="2" charset="0"/>
                  <a:ea typeface="League Spartan" charset="0"/>
                  <a:cs typeface="Poppins" pitchFamily="2" charset="77"/>
                  <a:sym typeface="Arial"/>
                </a:rPr>
                <a:t>70.9%</a:t>
              </a:r>
            </a:p>
          </p:txBody>
        </p:sp>
        <p:sp>
          <p:nvSpPr>
            <p:cNvPr id="56" name="TextBox 15">
              <a:extLst>
                <a:ext uri="{FF2B5EF4-FFF2-40B4-BE49-F238E27FC236}">
                  <a16:creationId xmlns:a16="http://schemas.microsoft.com/office/drawing/2014/main" id="{05D24606-843B-473B-B6D6-08B35BA29C17}"/>
                </a:ext>
              </a:extLst>
            </p:cNvPr>
            <p:cNvSpPr txBox="1"/>
            <p:nvPr/>
          </p:nvSpPr>
          <p:spPr>
            <a:xfrm>
              <a:off x="19128322" y="8555195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Josefin Sans Light" pitchFamily="2" charset="0"/>
                  <a:ea typeface="League Spartan" charset="0"/>
                  <a:cs typeface="Poppins" pitchFamily="2" charset="77"/>
                  <a:sym typeface="Arial"/>
                </a:rPr>
                <a:t>EJECUCIÓN</a:t>
              </a:r>
            </a:p>
          </p:txBody>
        </p:sp>
      </p:grpSp>
      <p:sp>
        <p:nvSpPr>
          <p:cNvPr id="61" name="Rounded Rectangle 12">
            <a:extLst>
              <a:ext uri="{FF2B5EF4-FFF2-40B4-BE49-F238E27FC236}">
                <a16:creationId xmlns:a16="http://schemas.microsoft.com/office/drawing/2014/main" id="{FC499501-9431-47C8-B50E-228986193FF2}"/>
              </a:ext>
            </a:extLst>
          </p:cNvPr>
          <p:cNvSpPr/>
          <p:nvPr/>
        </p:nvSpPr>
        <p:spPr>
          <a:xfrm>
            <a:off x="2453182" y="8519129"/>
            <a:ext cx="9054716" cy="1239602"/>
          </a:xfrm>
          <a:prstGeom prst="roundRect">
            <a:avLst>
              <a:gd name="adj" fmla="val 12821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62" name="TextBox 15">
            <a:extLst>
              <a:ext uri="{FF2B5EF4-FFF2-40B4-BE49-F238E27FC236}">
                <a16:creationId xmlns:a16="http://schemas.microsoft.com/office/drawing/2014/main" id="{832A4C68-D365-461A-8704-DA27C2C288D5}"/>
              </a:ext>
            </a:extLst>
          </p:cNvPr>
          <p:cNvSpPr txBox="1"/>
          <p:nvPr/>
        </p:nvSpPr>
        <p:spPr>
          <a:xfrm>
            <a:off x="3684879" y="8725384"/>
            <a:ext cx="2122816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4800" b="1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100</a:t>
            </a: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League Spartan" charset="0"/>
                <a:cs typeface="Poppins" pitchFamily="2" charset="77"/>
                <a:sym typeface="Arial"/>
              </a:rPr>
              <a:t>%</a:t>
            </a:r>
          </a:p>
        </p:txBody>
      </p:sp>
      <p:sp>
        <p:nvSpPr>
          <p:cNvPr id="63" name="TextBox 57">
            <a:extLst>
              <a:ext uri="{FF2B5EF4-FFF2-40B4-BE49-F238E27FC236}">
                <a16:creationId xmlns:a16="http://schemas.microsoft.com/office/drawing/2014/main" id="{48D6ECD5-06F7-48B0-A8EC-EA4C043389B1}"/>
              </a:ext>
            </a:extLst>
          </p:cNvPr>
          <p:cNvSpPr txBox="1"/>
          <p:nvPr/>
        </p:nvSpPr>
        <p:spPr>
          <a:xfrm>
            <a:off x="5515963" y="8803543"/>
            <a:ext cx="4542089" cy="76110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s-MX" sz="280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  <a:sym typeface="Arial"/>
              </a:rPr>
              <a:t>Digitalización de expedientes  INSAFORP </a:t>
            </a:r>
            <a:endParaRPr kumimoji="0" lang="en-US" sz="280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uLnTx/>
              <a:uFillTx/>
              <a:latin typeface="Josefin Sans SemiBold" pitchFamily="2" charset="0"/>
              <a:ea typeface="Open Sans Light" panose="020B0306030504020204" pitchFamily="34" charset="0"/>
              <a:cs typeface="Poppins SemiBold" pitchFamily="2" charset="77"/>
              <a:sym typeface="Arial"/>
            </a:endParaRPr>
          </a:p>
        </p:txBody>
      </p:sp>
      <p:sp>
        <p:nvSpPr>
          <p:cNvPr id="64" name="Rounded Rectangle 12">
            <a:extLst>
              <a:ext uri="{FF2B5EF4-FFF2-40B4-BE49-F238E27FC236}">
                <a16:creationId xmlns:a16="http://schemas.microsoft.com/office/drawing/2014/main" id="{A30BBF27-9F5B-4924-B502-0B439572D329}"/>
              </a:ext>
            </a:extLst>
          </p:cNvPr>
          <p:cNvSpPr/>
          <p:nvPr/>
        </p:nvSpPr>
        <p:spPr>
          <a:xfrm>
            <a:off x="2416954" y="11196796"/>
            <a:ext cx="9090944" cy="1101713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65" name="TextBox 15">
            <a:extLst>
              <a:ext uri="{FF2B5EF4-FFF2-40B4-BE49-F238E27FC236}">
                <a16:creationId xmlns:a16="http://schemas.microsoft.com/office/drawing/2014/main" id="{1D959275-F833-498F-9C64-0ED5424A7E4E}"/>
              </a:ext>
            </a:extLst>
          </p:cNvPr>
          <p:cNvSpPr txBox="1"/>
          <p:nvPr/>
        </p:nvSpPr>
        <p:spPr>
          <a:xfrm>
            <a:off x="3714040" y="11308867"/>
            <a:ext cx="3539752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54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SemiBold" pitchFamily="2" charset="0"/>
                <a:ea typeface="League Spartan" charset="0"/>
                <a:cs typeface="Poppins" pitchFamily="2" charset="77"/>
                <a:sym typeface="Arial"/>
              </a:rPr>
              <a:t>100%</a:t>
            </a:r>
          </a:p>
        </p:txBody>
      </p:sp>
      <p:sp>
        <p:nvSpPr>
          <p:cNvPr id="66" name="TextBox 57">
            <a:extLst>
              <a:ext uri="{FF2B5EF4-FFF2-40B4-BE49-F238E27FC236}">
                <a16:creationId xmlns:a16="http://schemas.microsoft.com/office/drawing/2014/main" id="{D32DCB5F-32F9-4574-980C-F952688D1DFE}"/>
              </a:ext>
            </a:extLst>
          </p:cNvPr>
          <p:cNvSpPr txBox="1"/>
          <p:nvPr/>
        </p:nvSpPr>
        <p:spPr>
          <a:xfrm>
            <a:off x="5751621" y="11622983"/>
            <a:ext cx="6502350" cy="45589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3200" i="0" u="none" strike="noStrike" kern="1200" cap="none" spc="0" normalizeH="0" baseline="0" noProof="0" err="1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Light" pitchFamily="2" charset="0"/>
                <a:ea typeface="Open Sans Light" panose="020B0306030504020204" pitchFamily="34" charset="0"/>
                <a:cs typeface="Poppins SemiBold" pitchFamily="2" charset="77"/>
                <a:sym typeface="Arial"/>
              </a:rPr>
              <a:t>Conservación</a:t>
            </a:r>
            <a:r>
              <a:rPr kumimoji="0" lang="en-US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Light" pitchFamily="2" charset="0"/>
                <a:ea typeface="Open Sans Light" panose="020B0306030504020204" pitchFamily="34" charset="0"/>
                <a:cs typeface="Poppins SemiBold" pitchFamily="2" charset="77"/>
                <a:sym typeface="Arial"/>
              </a:rPr>
              <a:t> </a:t>
            </a:r>
            <a:r>
              <a:rPr lang="en-US" sz="3200" kern="1200">
                <a:solidFill>
                  <a:schemeClr val="tx1"/>
                </a:solidFill>
                <a:latin typeface="Josefin Sans Light" pitchFamily="2" charset="0"/>
                <a:ea typeface="Open Sans Light" panose="020B0306030504020204" pitchFamily="34" charset="0"/>
                <a:cs typeface="Poppins SemiBold" pitchFamily="2" charset="77"/>
              </a:rPr>
              <a:t>D</a:t>
            </a:r>
            <a:r>
              <a:rPr kumimoji="0" lang="en-US" sz="3200" i="0" u="none" strike="noStrike" kern="1200" cap="none" spc="0" normalizeH="0" baseline="0" noProof="0" err="1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Light" pitchFamily="2" charset="0"/>
                <a:ea typeface="Open Sans Light" panose="020B0306030504020204" pitchFamily="34" charset="0"/>
                <a:cs typeface="Poppins SemiBold" pitchFamily="2" charset="77"/>
                <a:sym typeface="Arial"/>
              </a:rPr>
              <a:t>ocumental</a:t>
            </a:r>
            <a:endParaRPr kumimoji="0" lang="en-US" sz="32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Josefin Sans Light" pitchFamily="2" charset="0"/>
              <a:ea typeface="Open Sans Light" panose="020B0306030504020204" pitchFamily="34" charset="0"/>
              <a:cs typeface="Poppins SemiBold" pitchFamily="2" charset="77"/>
              <a:sym typeface="Arial"/>
            </a:endParaRPr>
          </a:p>
        </p:txBody>
      </p:sp>
      <p:grpSp>
        <p:nvGrpSpPr>
          <p:cNvPr id="67" name="Google Shape;13143;p82">
            <a:extLst>
              <a:ext uri="{FF2B5EF4-FFF2-40B4-BE49-F238E27FC236}">
                <a16:creationId xmlns:a16="http://schemas.microsoft.com/office/drawing/2014/main" id="{C9335B47-9EEE-4A6E-809E-002BE61A3455}"/>
              </a:ext>
            </a:extLst>
          </p:cNvPr>
          <p:cNvGrpSpPr/>
          <p:nvPr/>
        </p:nvGrpSpPr>
        <p:grpSpPr>
          <a:xfrm>
            <a:off x="2663231" y="8803543"/>
            <a:ext cx="750657" cy="735712"/>
            <a:chOff x="1396957" y="4287365"/>
            <a:chExt cx="301862" cy="332871"/>
          </a:xfrm>
          <a:solidFill>
            <a:schemeClr val="bg1"/>
          </a:solidFill>
        </p:grpSpPr>
        <p:sp>
          <p:nvSpPr>
            <p:cNvPr id="68" name="Google Shape;13144;p82">
              <a:extLst>
                <a:ext uri="{FF2B5EF4-FFF2-40B4-BE49-F238E27FC236}">
                  <a16:creationId xmlns:a16="http://schemas.microsoft.com/office/drawing/2014/main" id="{1CC45119-4951-4CD5-82EE-6BFB635BC14D}"/>
                </a:ext>
              </a:extLst>
            </p:cNvPr>
            <p:cNvSpPr/>
            <p:nvPr/>
          </p:nvSpPr>
          <p:spPr>
            <a:xfrm>
              <a:off x="1396957" y="4287365"/>
              <a:ext cx="301861" cy="332871"/>
            </a:xfrm>
            <a:custGeom>
              <a:avLst/>
              <a:gdLst/>
              <a:ahLst/>
              <a:cxnLst/>
              <a:rect l="l" t="t" r="r" b="b"/>
              <a:pathLst>
                <a:path w="9491" h="10466" extrusionOk="0">
                  <a:moveTo>
                    <a:pt x="751" y="2417"/>
                  </a:moveTo>
                  <a:lnTo>
                    <a:pt x="930" y="2619"/>
                  </a:lnTo>
                  <a:lnTo>
                    <a:pt x="513" y="2989"/>
                  </a:lnTo>
                  <a:lnTo>
                    <a:pt x="334" y="2786"/>
                  </a:lnTo>
                  <a:lnTo>
                    <a:pt x="751" y="2417"/>
                  </a:lnTo>
                  <a:close/>
                  <a:moveTo>
                    <a:pt x="1132" y="2834"/>
                  </a:moveTo>
                  <a:lnTo>
                    <a:pt x="3394" y="5346"/>
                  </a:lnTo>
                  <a:lnTo>
                    <a:pt x="3299" y="5429"/>
                  </a:lnTo>
                  <a:lnTo>
                    <a:pt x="1037" y="2917"/>
                  </a:lnTo>
                  <a:lnTo>
                    <a:pt x="1132" y="2834"/>
                  </a:lnTo>
                  <a:close/>
                  <a:moveTo>
                    <a:pt x="811" y="3131"/>
                  </a:moveTo>
                  <a:lnTo>
                    <a:pt x="3073" y="5644"/>
                  </a:lnTo>
                  <a:lnTo>
                    <a:pt x="2989" y="5727"/>
                  </a:lnTo>
                  <a:lnTo>
                    <a:pt x="727" y="3215"/>
                  </a:lnTo>
                  <a:lnTo>
                    <a:pt x="811" y="3131"/>
                  </a:lnTo>
                  <a:close/>
                  <a:moveTo>
                    <a:pt x="3478" y="5691"/>
                  </a:moveTo>
                  <a:lnTo>
                    <a:pt x="3597" y="5989"/>
                  </a:lnTo>
                  <a:lnTo>
                    <a:pt x="3299" y="5846"/>
                  </a:lnTo>
                  <a:lnTo>
                    <a:pt x="3478" y="5691"/>
                  </a:lnTo>
                  <a:close/>
                  <a:moveTo>
                    <a:pt x="3216" y="0"/>
                  </a:moveTo>
                  <a:cubicBezTo>
                    <a:pt x="3013" y="0"/>
                    <a:pt x="2858" y="167"/>
                    <a:pt x="2858" y="357"/>
                  </a:cubicBezTo>
                  <a:lnTo>
                    <a:pt x="2858" y="4286"/>
                  </a:lnTo>
                  <a:lnTo>
                    <a:pt x="977" y="2203"/>
                  </a:lnTo>
                  <a:cubicBezTo>
                    <a:pt x="918" y="2143"/>
                    <a:pt x="846" y="2119"/>
                    <a:pt x="775" y="2096"/>
                  </a:cubicBezTo>
                  <a:cubicBezTo>
                    <a:pt x="691" y="2096"/>
                    <a:pt x="608" y="2131"/>
                    <a:pt x="549" y="2167"/>
                  </a:cubicBezTo>
                  <a:lnTo>
                    <a:pt x="132" y="2548"/>
                  </a:lnTo>
                  <a:cubicBezTo>
                    <a:pt x="13" y="2667"/>
                    <a:pt x="1" y="2858"/>
                    <a:pt x="96" y="2977"/>
                  </a:cubicBezTo>
                  <a:lnTo>
                    <a:pt x="2751" y="5917"/>
                  </a:lnTo>
                  <a:cubicBezTo>
                    <a:pt x="2775" y="5953"/>
                    <a:pt x="2811" y="5977"/>
                    <a:pt x="2858" y="6001"/>
                  </a:cubicBezTo>
                  <a:lnTo>
                    <a:pt x="2858" y="8358"/>
                  </a:lnTo>
                  <a:lnTo>
                    <a:pt x="2263" y="8358"/>
                  </a:lnTo>
                  <a:cubicBezTo>
                    <a:pt x="2168" y="8358"/>
                    <a:pt x="2108" y="8442"/>
                    <a:pt x="2108" y="8513"/>
                  </a:cubicBezTo>
                  <a:cubicBezTo>
                    <a:pt x="2108" y="8596"/>
                    <a:pt x="2180" y="8656"/>
                    <a:pt x="2263" y="8656"/>
                  </a:cubicBezTo>
                  <a:lnTo>
                    <a:pt x="6502" y="8656"/>
                  </a:lnTo>
                  <a:cubicBezTo>
                    <a:pt x="6526" y="8656"/>
                    <a:pt x="6549" y="8692"/>
                    <a:pt x="6549" y="8704"/>
                  </a:cubicBezTo>
                  <a:lnTo>
                    <a:pt x="6549" y="9013"/>
                  </a:lnTo>
                  <a:cubicBezTo>
                    <a:pt x="6549" y="9477"/>
                    <a:pt x="6752" y="9882"/>
                    <a:pt x="7097" y="10144"/>
                  </a:cubicBezTo>
                  <a:lnTo>
                    <a:pt x="1644" y="10144"/>
                  </a:lnTo>
                  <a:cubicBezTo>
                    <a:pt x="1025" y="10144"/>
                    <a:pt x="513" y="9644"/>
                    <a:pt x="513" y="9013"/>
                  </a:cubicBezTo>
                  <a:lnTo>
                    <a:pt x="513" y="8704"/>
                  </a:lnTo>
                  <a:cubicBezTo>
                    <a:pt x="513" y="8680"/>
                    <a:pt x="549" y="8656"/>
                    <a:pt x="561" y="8656"/>
                  </a:cubicBezTo>
                  <a:lnTo>
                    <a:pt x="1573" y="8656"/>
                  </a:lnTo>
                  <a:cubicBezTo>
                    <a:pt x="1668" y="8656"/>
                    <a:pt x="1727" y="8584"/>
                    <a:pt x="1727" y="8513"/>
                  </a:cubicBezTo>
                  <a:cubicBezTo>
                    <a:pt x="1727" y="8418"/>
                    <a:pt x="1644" y="8358"/>
                    <a:pt x="1573" y="8358"/>
                  </a:cubicBezTo>
                  <a:lnTo>
                    <a:pt x="561" y="8358"/>
                  </a:lnTo>
                  <a:cubicBezTo>
                    <a:pt x="370" y="8358"/>
                    <a:pt x="203" y="8525"/>
                    <a:pt x="203" y="8715"/>
                  </a:cubicBezTo>
                  <a:lnTo>
                    <a:pt x="203" y="9037"/>
                  </a:lnTo>
                  <a:cubicBezTo>
                    <a:pt x="203" y="9823"/>
                    <a:pt x="846" y="10466"/>
                    <a:pt x="1632" y="10466"/>
                  </a:cubicBezTo>
                  <a:lnTo>
                    <a:pt x="8050" y="10466"/>
                  </a:lnTo>
                  <a:cubicBezTo>
                    <a:pt x="8835" y="10466"/>
                    <a:pt x="9478" y="9823"/>
                    <a:pt x="9478" y="9037"/>
                  </a:cubicBezTo>
                  <a:lnTo>
                    <a:pt x="9478" y="4846"/>
                  </a:lnTo>
                  <a:cubicBezTo>
                    <a:pt x="9478" y="4763"/>
                    <a:pt x="9407" y="4703"/>
                    <a:pt x="9324" y="4703"/>
                  </a:cubicBezTo>
                  <a:cubicBezTo>
                    <a:pt x="9240" y="4703"/>
                    <a:pt x="9181" y="4774"/>
                    <a:pt x="9181" y="4846"/>
                  </a:cubicBezTo>
                  <a:lnTo>
                    <a:pt x="9181" y="9037"/>
                  </a:lnTo>
                  <a:cubicBezTo>
                    <a:pt x="9181" y="9656"/>
                    <a:pt x="8669" y="10168"/>
                    <a:pt x="8050" y="10168"/>
                  </a:cubicBezTo>
                  <a:lnTo>
                    <a:pt x="7978" y="10168"/>
                  </a:lnTo>
                  <a:cubicBezTo>
                    <a:pt x="7347" y="10168"/>
                    <a:pt x="6847" y="9656"/>
                    <a:pt x="6847" y="9037"/>
                  </a:cubicBezTo>
                  <a:lnTo>
                    <a:pt x="6847" y="8715"/>
                  </a:lnTo>
                  <a:cubicBezTo>
                    <a:pt x="6847" y="8525"/>
                    <a:pt x="6680" y="8358"/>
                    <a:pt x="6490" y="8358"/>
                  </a:cubicBezTo>
                  <a:lnTo>
                    <a:pt x="3156" y="8358"/>
                  </a:lnTo>
                  <a:lnTo>
                    <a:pt x="3156" y="6096"/>
                  </a:lnTo>
                  <a:lnTo>
                    <a:pt x="3585" y="6322"/>
                  </a:lnTo>
                  <a:cubicBezTo>
                    <a:pt x="3609" y="6334"/>
                    <a:pt x="3656" y="6358"/>
                    <a:pt x="3692" y="6358"/>
                  </a:cubicBezTo>
                  <a:cubicBezTo>
                    <a:pt x="3751" y="6358"/>
                    <a:pt x="3811" y="6334"/>
                    <a:pt x="3847" y="6298"/>
                  </a:cubicBezTo>
                  <a:cubicBezTo>
                    <a:pt x="3930" y="6215"/>
                    <a:pt x="3954" y="6120"/>
                    <a:pt x="3906" y="6025"/>
                  </a:cubicBezTo>
                  <a:lnTo>
                    <a:pt x="3668" y="5394"/>
                  </a:lnTo>
                  <a:lnTo>
                    <a:pt x="3668" y="5358"/>
                  </a:lnTo>
                  <a:cubicBezTo>
                    <a:pt x="3668" y="5286"/>
                    <a:pt x="3644" y="5191"/>
                    <a:pt x="3597" y="5132"/>
                  </a:cubicBezTo>
                  <a:lnTo>
                    <a:pt x="3132" y="4608"/>
                  </a:lnTo>
                  <a:lnTo>
                    <a:pt x="3132" y="345"/>
                  </a:lnTo>
                  <a:cubicBezTo>
                    <a:pt x="3132" y="310"/>
                    <a:pt x="3168" y="298"/>
                    <a:pt x="3180" y="298"/>
                  </a:cubicBezTo>
                  <a:lnTo>
                    <a:pt x="9109" y="298"/>
                  </a:lnTo>
                  <a:cubicBezTo>
                    <a:pt x="9133" y="298"/>
                    <a:pt x="9145" y="333"/>
                    <a:pt x="9145" y="345"/>
                  </a:cubicBezTo>
                  <a:lnTo>
                    <a:pt x="9145" y="2346"/>
                  </a:lnTo>
                  <a:cubicBezTo>
                    <a:pt x="9145" y="2441"/>
                    <a:pt x="9228" y="2500"/>
                    <a:pt x="9300" y="2500"/>
                  </a:cubicBezTo>
                  <a:cubicBezTo>
                    <a:pt x="9383" y="2500"/>
                    <a:pt x="9443" y="2429"/>
                    <a:pt x="9443" y="2346"/>
                  </a:cubicBezTo>
                  <a:lnTo>
                    <a:pt x="9443" y="345"/>
                  </a:lnTo>
                  <a:cubicBezTo>
                    <a:pt x="9490" y="167"/>
                    <a:pt x="9324" y="0"/>
                    <a:pt x="913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9" name="Google Shape;13145;p82">
              <a:extLst>
                <a:ext uri="{FF2B5EF4-FFF2-40B4-BE49-F238E27FC236}">
                  <a16:creationId xmlns:a16="http://schemas.microsoft.com/office/drawing/2014/main" id="{3D8B53F6-63CC-4CFF-98F5-CE34BFCE7D93}"/>
                </a:ext>
              </a:extLst>
            </p:cNvPr>
            <p:cNvSpPr/>
            <p:nvPr/>
          </p:nvSpPr>
          <p:spPr>
            <a:xfrm>
              <a:off x="1689309" y="4378614"/>
              <a:ext cx="9510" cy="46976"/>
            </a:xfrm>
            <a:custGeom>
              <a:avLst/>
              <a:gdLst/>
              <a:ahLst/>
              <a:cxnLst/>
              <a:rect l="l" t="t" r="r" b="b"/>
              <a:pathLst>
                <a:path w="299" h="1477" extrusionOk="0">
                  <a:moveTo>
                    <a:pt x="155" y="0"/>
                  </a:moveTo>
                  <a:cubicBezTo>
                    <a:pt x="60" y="0"/>
                    <a:pt x="1" y="84"/>
                    <a:pt x="1" y="155"/>
                  </a:cubicBezTo>
                  <a:lnTo>
                    <a:pt x="1" y="1334"/>
                  </a:lnTo>
                  <a:cubicBezTo>
                    <a:pt x="1" y="1417"/>
                    <a:pt x="72" y="1477"/>
                    <a:pt x="155" y="1477"/>
                  </a:cubicBezTo>
                  <a:cubicBezTo>
                    <a:pt x="239" y="1477"/>
                    <a:pt x="298" y="1405"/>
                    <a:pt x="298" y="1334"/>
                  </a:cubicBezTo>
                  <a:lnTo>
                    <a:pt x="298" y="155"/>
                  </a:lnTo>
                  <a:cubicBezTo>
                    <a:pt x="298" y="84"/>
                    <a:pt x="239" y="0"/>
                    <a:pt x="15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0" name="Google Shape;13146;p82">
              <a:extLst>
                <a:ext uri="{FF2B5EF4-FFF2-40B4-BE49-F238E27FC236}">
                  <a16:creationId xmlns:a16="http://schemas.microsoft.com/office/drawing/2014/main" id="{89F18D70-B2AF-464B-BBCC-97BDCE0D2B1D}"/>
                </a:ext>
              </a:extLst>
            </p:cNvPr>
            <p:cNvSpPr/>
            <p:nvPr/>
          </p:nvSpPr>
          <p:spPr>
            <a:xfrm>
              <a:off x="1520424" y="4385420"/>
              <a:ext cx="33363" cy="32982"/>
            </a:xfrm>
            <a:custGeom>
              <a:avLst/>
              <a:gdLst/>
              <a:ahLst/>
              <a:cxnLst/>
              <a:rect l="l" t="t" r="r" b="b"/>
              <a:pathLst>
                <a:path w="1049" h="1037" extrusionOk="0">
                  <a:moveTo>
                    <a:pt x="524" y="298"/>
                  </a:moveTo>
                  <a:cubicBezTo>
                    <a:pt x="643" y="298"/>
                    <a:pt x="739" y="406"/>
                    <a:pt x="739" y="525"/>
                  </a:cubicBezTo>
                  <a:cubicBezTo>
                    <a:pt x="739" y="644"/>
                    <a:pt x="643" y="739"/>
                    <a:pt x="524" y="739"/>
                  </a:cubicBezTo>
                  <a:cubicBezTo>
                    <a:pt x="405" y="739"/>
                    <a:pt x="298" y="644"/>
                    <a:pt x="298" y="525"/>
                  </a:cubicBezTo>
                  <a:cubicBezTo>
                    <a:pt x="298" y="406"/>
                    <a:pt x="405" y="298"/>
                    <a:pt x="524" y="298"/>
                  </a:cubicBezTo>
                  <a:close/>
                  <a:moveTo>
                    <a:pt x="524" y="1"/>
                  </a:moveTo>
                  <a:cubicBezTo>
                    <a:pt x="238" y="1"/>
                    <a:pt x="0" y="239"/>
                    <a:pt x="0" y="525"/>
                  </a:cubicBezTo>
                  <a:cubicBezTo>
                    <a:pt x="0" y="798"/>
                    <a:pt x="238" y="1037"/>
                    <a:pt x="524" y="1037"/>
                  </a:cubicBezTo>
                  <a:cubicBezTo>
                    <a:pt x="798" y="1037"/>
                    <a:pt x="1036" y="798"/>
                    <a:pt x="1036" y="525"/>
                  </a:cubicBezTo>
                  <a:cubicBezTo>
                    <a:pt x="1048" y="239"/>
                    <a:pt x="822" y="1"/>
                    <a:pt x="52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1" name="Google Shape;13147;p82">
              <a:extLst>
                <a:ext uri="{FF2B5EF4-FFF2-40B4-BE49-F238E27FC236}">
                  <a16:creationId xmlns:a16="http://schemas.microsoft.com/office/drawing/2014/main" id="{CBFAA9F1-0CCC-4DD0-A4D0-4A077A51BA15}"/>
                </a:ext>
              </a:extLst>
            </p:cNvPr>
            <p:cNvSpPr/>
            <p:nvPr/>
          </p:nvSpPr>
          <p:spPr>
            <a:xfrm>
              <a:off x="1563202" y="4398683"/>
              <a:ext cx="34508" cy="9510"/>
            </a:xfrm>
            <a:custGeom>
              <a:avLst/>
              <a:gdLst/>
              <a:ahLst/>
              <a:cxnLst/>
              <a:rect l="l" t="t" r="r" b="b"/>
              <a:pathLst>
                <a:path w="1085" h="299" extrusionOk="0">
                  <a:moveTo>
                    <a:pt x="167" y="0"/>
                  </a:moveTo>
                  <a:cubicBezTo>
                    <a:pt x="84" y="0"/>
                    <a:pt x="25" y="72"/>
                    <a:pt x="25" y="143"/>
                  </a:cubicBezTo>
                  <a:cubicBezTo>
                    <a:pt x="1" y="227"/>
                    <a:pt x="84" y="298"/>
                    <a:pt x="167" y="298"/>
                  </a:cubicBezTo>
                  <a:lnTo>
                    <a:pt x="929" y="298"/>
                  </a:lnTo>
                  <a:cubicBezTo>
                    <a:pt x="1025" y="298"/>
                    <a:pt x="1084" y="227"/>
                    <a:pt x="1084" y="143"/>
                  </a:cubicBezTo>
                  <a:cubicBezTo>
                    <a:pt x="1084" y="60"/>
                    <a:pt x="1001" y="0"/>
                    <a:pt x="9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2" name="Google Shape;13148;p82">
              <a:extLst>
                <a:ext uri="{FF2B5EF4-FFF2-40B4-BE49-F238E27FC236}">
                  <a16:creationId xmlns:a16="http://schemas.microsoft.com/office/drawing/2014/main" id="{86990435-D609-4013-BA26-9D2E2197781A}"/>
                </a:ext>
              </a:extLst>
            </p:cNvPr>
            <p:cNvSpPr/>
            <p:nvPr/>
          </p:nvSpPr>
          <p:spPr>
            <a:xfrm>
              <a:off x="1563965" y="4410037"/>
              <a:ext cx="92807" cy="9510"/>
            </a:xfrm>
            <a:custGeom>
              <a:avLst/>
              <a:gdLst/>
              <a:ahLst/>
              <a:cxnLst/>
              <a:rect l="l" t="t" r="r" b="b"/>
              <a:pathLst>
                <a:path w="2918" h="299" extrusionOk="0">
                  <a:moveTo>
                    <a:pt x="143" y="1"/>
                  </a:moveTo>
                  <a:cubicBezTo>
                    <a:pt x="60" y="1"/>
                    <a:pt x="1" y="72"/>
                    <a:pt x="1" y="144"/>
                  </a:cubicBezTo>
                  <a:cubicBezTo>
                    <a:pt x="1" y="239"/>
                    <a:pt x="72" y="298"/>
                    <a:pt x="143" y="298"/>
                  </a:cubicBezTo>
                  <a:lnTo>
                    <a:pt x="2763" y="298"/>
                  </a:lnTo>
                  <a:cubicBezTo>
                    <a:pt x="2858" y="298"/>
                    <a:pt x="2918" y="227"/>
                    <a:pt x="2918" y="144"/>
                  </a:cubicBezTo>
                  <a:cubicBezTo>
                    <a:pt x="2918" y="72"/>
                    <a:pt x="2858" y="1"/>
                    <a:pt x="27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3" name="Google Shape;13149;p82">
              <a:extLst>
                <a:ext uri="{FF2B5EF4-FFF2-40B4-BE49-F238E27FC236}">
                  <a16:creationId xmlns:a16="http://schemas.microsoft.com/office/drawing/2014/main" id="{F7917BAB-698B-4FF4-BC35-CEC0295B06D5}"/>
                </a:ext>
              </a:extLst>
            </p:cNvPr>
            <p:cNvSpPr/>
            <p:nvPr/>
          </p:nvSpPr>
          <p:spPr>
            <a:xfrm>
              <a:off x="1563202" y="4385039"/>
              <a:ext cx="10273" cy="9510"/>
            </a:xfrm>
            <a:custGeom>
              <a:avLst/>
              <a:gdLst/>
              <a:ahLst/>
              <a:cxnLst/>
              <a:rect l="l" t="t" r="r" b="b"/>
              <a:pathLst>
                <a:path w="323" h="299" extrusionOk="0">
                  <a:moveTo>
                    <a:pt x="167" y="1"/>
                  </a:moveTo>
                  <a:cubicBezTo>
                    <a:pt x="84" y="1"/>
                    <a:pt x="25" y="72"/>
                    <a:pt x="25" y="144"/>
                  </a:cubicBezTo>
                  <a:cubicBezTo>
                    <a:pt x="1" y="215"/>
                    <a:pt x="84" y="299"/>
                    <a:pt x="167" y="299"/>
                  </a:cubicBezTo>
                  <a:cubicBezTo>
                    <a:pt x="263" y="299"/>
                    <a:pt x="322" y="215"/>
                    <a:pt x="322" y="144"/>
                  </a:cubicBezTo>
                  <a:cubicBezTo>
                    <a:pt x="322" y="60"/>
                    <a:pt x="251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4" name="Google Shape;13150;p82">
              <a:extLst>
                <a:ext uri="{FF2B5EF4-FFF2-40B4-BE49-F238E27FC236}">
                  <a16:creationId xmlns:a16="http://schemas.microsoft.com/office/drawing/2014/main" id="{C8763648-423A-4136-9232-6EFBF7DE6FC2}"/>
                </a:ext>
              </a:extLst>
            </p:cNvPr>
            <p:cNvSpPr/>
            <p:nvPr/>
          </p:nvSpPr>
          <p:spPr>
            <a:xfrm>
              <a:off x="1520424" y="4436944"/>
              <a:ext cx="33363" cy="33332"/>
            </a:xfrm>
            <a:custGeom>
              <a:avLst/>
              <a:gdLst/>
              <a:ahLst/>
              <a:cxnLst/>
              <a:rect l="l" t="t" r="r" b="b"/>
              <a:pathLst>
                <a:path w="1049" h="1048" extrusionOk="0">
                  <a:moveTo>
                    <a:pt x="524" y="298"/>
                  </a:moveTo>
                  <a:cubicBezTo>
                    <a:pt x="643" y="298"/>
                    <a:pt x="739" y="405"/>
                    <a:pt x="739" y="524"/>
                  </a:cubicBezTo>
                  <a:cubicBezTo>
                    <a:pt x="739" y="655"/>
                    <a:pt x="643" y="750"/>
                    <a:pt x="524" y="750"/>
                  </a:cubicBezTo>
                  <a:cubicBezTo>
                    <a:pt x="405" y="750"/>
                    <a:pt x="298" y="643"/>
                    <a:pt x="298" y="524"/>
                  </a:cubicBezTo>
                  <a:cubicBezTo>
                    <a:pt x="298" y="405"/>
                    <a:pt x="405" y="298"/>
                    <a:pt x="524" y="298"/>
                  </a:cubicBezTo>
                  <a:close/>
                  <a:moveTo>
                    <a:pt x="524" y="0"/>
                  </a:moveTo>
                  <a:cubicBezTo>
                    <a:pt x="238" y="0"/>
                    <a:pt x="0" y="238"/>
                    <a:pt x="0" y="524"/>
                  </a:cubicBezTo>
                  <a:cubicBezTo>
                    <a:pt x="0" y="810"/>
                    <a:pt x="238" y="1048"/>
                    <a:pt x="524" y="1048"/>
                  </a:cubicBezTo>
                  <a:cubicBezTo>
                    <a:pt x="798" y="1048"/>
                    <a:pt x="1036" y="810"/>
                    <a:pt x="1036" y="524"/>
                  </a:cubicBezTo>
                  <a:cubicBezTo>
                    <a:pt x="1048" y="238"/>
                    <a:pt x="822" y="0"/>
                    <a:pt x="5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5" name="Google Shape;13151;p82">
              <a:extLst>
                <a:ext uri="{FF2B5EF4-FFF2-40B4-BE49-F238E27FC236}">
                  <a16:creationId xmlns:a16="http://schemas.microsoft.com/office/drawing/2014/main" id="{ECA8CD26-3B76-49AD-85ED-B31731325503}"/>
                </a:ext>
              </a:extLst>
            </p:cNvPr>
            <p:cNvSpPr/>
            <p:nvPr/>
          </p:nvSpPr>
          <p:spPr>
            <a:xfrm>
              <a:off x="1563202" y="4450175"/>
              <a:ext cx="34508" cy="9510"/>
            </a:xfrm>
            <a:custGeom>
              <a:avLst/>
              <a:gdLst/>
              <a:ahLst/>
              <a:cxnLst/>
              <a:rect l="l" t="t" r="r" b="b"/>
              <a:pathLst>
                <a:path w="1085" h="299" extrusionOk="0">
                  <a:moveTo>
                    <a:pt x="167" y="1"/>
                  </a:moveTo>
                  <a:cubicBezTo>
                    <a:pt x="84" y="1"/>
                    <a:pt x="25" y="72"/>
                    <a:pt x="25" y="156"/>
                  </a:cubicBezTo>
                  <a:cubicBezTo>
                    <a:pt x="1" y="239"/>
                    <a:pt x="84" y="298"/>
                    <a:pt x="167" y="298"/>
                  </a:cubicBezTo>
                  <a:lnTo>
                    <a:pt x="929" y="298"/>
                  </a:lnTo>
                  <a:cubicBezTo>
                    <a:pt x="1025" y="298"/>
                    <a:pt x="1084" y="227"/>
                    <a:pt x="1084" y="156"/>
                  </a:cubicBezTo>
                  <a:cubicBezTo>
                    <a:pt x="1084" y="60"/>
                    <a:pt x="1001" y="1"/>
                    <a:pt x="9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6" name="Google Shape;13152;p82">
              <a:extLst>
                <a:ext uri="{FF2B5EF4-FFF2-40B4-BE49-F238E27FC236}">
                  <a16:creationId xmlns:a16="http://schemas.microsoft.com/office/drawing/2014/main" id="{4E282A8B-F994-46C2-ABAD-DA75304244B2}"/>
                </a:ext>
              </a:extLst>
            </p:cNvPr>
            <p:cNvSpPr/>
            <p:nvPr/>
          </p:nvSpPr>
          <p:spPr>
            <a:xfrm>
              <a:off x="1563965" y="4461530"/>
              <a:ext cx="92807" cy="9510"/>
            </a:xfrm>
            <a:custGeom>
              <a:avLst/>
              <a:gdLst/>
              <a:ahLst/>
              <a:cxnLst/>
              <a:rect l="l" t="t" r="r" b="b"/>
              <a:pathLst>
                <a:path w="2918" h="299" extrusionOk="0">
                  <a:moveTo>
                    <a:pt x="143" y="1"/>
                  </a:moveTo>
                  <a:cubicBezTo>
                    <a:pt x="60" y="1"/>
                    <a:pt x="1" y="72"/>
                    <a:pt x="1" y="156"/>
                  </a:cubicBezTo>
                  <a:cubicBezTo>
                    <a:pt x="1" y="239"/>
                    <a:pt x="72" y="299"/>
                    <a:pt x="143" y="299"/>
                  </a:cubicBezTo>
                  <a:lnTo>
                    <a:pt x="2763" y="299"/>
                  </a:lnTo>
                  <a:cubicBezTo>
                    <a:pt x="2858" y="299"/>
                    <a:pt x="2918" y="227"/>
                    <a:pt x="2918" y="156"/>
                  </a:cubicBezTo>
                  <a:cubicBezTo>
                    <a:pt x="2918" y="72"/>
                    <a:pt x="2858" y="1"/>
                    <a:pt x="27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7" name="Google Shape;13153;p82">
              <a:extLst>
                <a:ext uri="{FF2B5EF4-FFF2-40B4-BE49-F238E27FC236}">
                  <a16:creationId xmlns:a16="http://schemas.microsoft.com/office/drawing/2014/main" id="{7DC2B5A3-9066-4D67-AEE3-D15F0A490E3B}"/>
                </a:ext>
              </a:extLst>
            </p:cNvPr>
            <p:cNvSpPr/>
            <p:nvPr/>
          </p:nvSpPr>
          <p:spPr>
            <a:xfrm>
              <a:off x="1563202" y="4436563"/>
              <a:ext cx="10273" cy="9478"/>
            </a:xfrm>
            <a:custGeom>
              <a:avLst/>
              <a:gdLst/>
              <a:ahLst/>
              <a:cxnLst/>
              <a:rect l="l" t="t" r="r" b="b"/>
              <a:pathLst>
                <a:path w="323" h="298" extrusionOk="0">
                  <a:moveTo>
                    <a:pt x="167" y="0"/>
                  </a:moveTo>
                  <a:cubicBezTo>
                    <a:pt x="84" y="0"/>
                    <a:pt x="25" y="72"/>
                    <a:pt x="25" y="143"/>
                  </a:cubicBezTo>
                  <a:cubicBezTo>
                    <a:pt x="1" y="226"/>
                    <a:pt x="84" y="298"/>
                    <a:pt x="167" y="298"/>
                  </a:cubicBezTo>
                  <a:cubicBezTo>
                    <a:pt x="263" y="298"/>
                    <a:pt x="322" y="226"/>
                    <a:pt x="322" y="143"/>
                  </a:cubicBezTo>
                  <a:cubicBezTo>
                    <a:pt x="322" y="60"/>
                    <a:pt x="251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8" name="Google Shape;13154;p82">
              <a:extLst>
                <a:ext uri="{FF2B5EF4-FFF2-40B4-BE49-F238E27FC236}">
                  <a16:creationId xmlns:a16="http://schemas.microsoft.com/office/drawing/2014/main" id="{A58ACE02-F3E7-4DFF-B3B4-6D0C343F364C}"/>
                </a:ext>
              </a:extLst>
            </p:cNvPr>
            <p:cNvSpPr/>
            <p:nvPr/>
          </p:nvSpPr>
          <p:spPr>
            <a:xfrm>
              <a:off x="1520424" y="4488437"/>
              <a:ext cx="33363" cy="33332"/>
            </a:xfrm>
            <a:custGeom>
              <a:avLst/>
              <a:gdLst/>
              <a:ahLst/>
              <a:cxnLst/>
              <a:rect l="l" t="t" r="r" b="b"/>
              <a:pathLst>
                <a:path w="1049" h="1048" extrusionOk="0">
                  <a:moveTo>
                    <a:pt x="524" y="298"/>
                  </a:moveTo>
                  <a:cubicBezTo>
                    <a:pt x="643" y="298"/>
                    <a:pt x="739" y="405"/>
                    <a:pt x="739" y="524"/>
                  </a:cubicBezTo>
                  <a:cubicBezTo>
                    <a:pt x="739" y="643"/>
                    <a:pt x="643" y="750"/>
                    <a:pt x="524" y="750"/>
                  </a:cubicBezTo>
                  <a:cubicBezTo>
                    <a:pt x="405" y="750"/>
                    <a:pt x="298" y="643"/>
                    <a:pt x="298" y="524"/>
                  </a:cubicBezTo>
                  <a:cubicBezTo>
                    <a:pt x="298" y="405"/>
                    <a:pt x="405" y="298"/>
                    <a:pt x="524" y="298"/>
                  </a:cubicBezTo>
                  <a:close/>
                  <a:moveTo>
                    <a:pt x="524" y="0"/>
                  </a:moveTo>
                  <a:cubicBezTo>
                    <a:pt x="238" y="0"/>
                    <a:pt x="0" y="238"/>
                    <a:pt x="0" y="524"/>
                  </a:cubicBezTo>
                  <a:cubicBezTo>
                    <a:pt x="0" y="810"/>
                    <a:pt x="238" y="1048"/>
                    <a:pt x="524" y="1048"/>
                  </a:cubicBezTo>
                  <a:cubicBezTo>
                    <a:pt x="798" y="1048"/>
                    <a:pt x="1036" y="810"/>
                    <a:pt x="1036" y="524"/>
                  </a:cubicBezTo>
                  <a:cubicBezTo>
                    <a:pt x="1048" y="238"/>
                    <a:pt x="822" y="0"/>
                    <a:pt x="5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9" name="Google Shape;13155;p82">
              <a:extLst>
                <a:ext uri="{FF2B5EF4-FFF2-40B4-BE49-F238E27FC236}">
                  <a16:creationId xmlns:a16="http://schemas.microsoft.com/office/drawing/2014/main" id="{E797D62C-074E-4A03-ABF1-E84FE48113F8}"/>
                </a:ext>
              </a:extLst>
            </p:cNvPr>
            <p:cNvSpPr/>
            <p:nvPr/>
          </p:nvSpPr>
          <p:spPr>
            <a:xfrm>
              <a:off x="1563202" y="4501667"/>
              <a:ext cx="34508" cy="9510"/>
            </a:xfrm>
            <a:custGeom>
              <a:avLst/>
              <a:gdLst/>
              <a:ahLst/>
              <a:cxnLst/>
              <a:rect l="l" t="t" r="r" b="b"/>
              <a:pathLst>
                <a:path w="1085" h="299" extrusionOk="0">
                  <a:moveTo>
                    <a:pt x="167" y="1"/>
                  </a:moveTo>
                  <a:cubicBezTo>
                    <a:pt x="84" y="1"/>
                    <a:pt x="25" y="84"/>
                    <a:pt x="25" y="156"/>
                  </a:cubicBezTo>
                  <a:cubicBezTo>
                    <a:pt x="1" y="239"/>
                    <a:pt x="84" y="299"/>
                    <a:pt x="167" y="299"/>
                  </a:cubicBezTo>
                  <a:lnTo>
                    <a:pt x="929" y="299"/>
                  </a:lnTo>
                  <a:cubicBezTo>
                    <a:pt x="1025" y="299"/>
                    <a:pt x="1084" y="227"/>
                    <a:pt x="1084" y="156"/>
                  </a:cubicBezTo>
                  <a:cubicBezTo>
                    <a:pt x="1084" y="61"/>
                    <a:pt x="1001" y="1"/>
                    <a:pt x="9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80" name="Google Shape;13156;p82">
              <a:extLst>
                <a:ext uri="{FF2B5EF4-FFF2-40B4-BE49-F238E27FC236}">
                  <a16:creationId xmlns:a16="http://schemas.microsoft.com/office/drawing/2014/main" id="{460645C1-1ACD-4C1A-B2B1-643FF2554727}"/>
                </a:ext>
              </a:extLst>
            </p:cNvPr>
            <p:cNvSpPr/>
            <p:nvPr/>
          </p:nvSpPr>
          <p:spPr>
            <a:xfrm>
              <a:off x="1563202" y="4513785"/>
              <a:ext cx="93570" cy="9510"/>
            </a:xfrm>
            <a:custGeom>
              <a:avLst/>
              <a:gdLst/>
              <a:ahLst/>
              <a:cxnLst/>
              <a:rect l="l" t="t" r="r" b="b"/>
              <a:pathLst>
                <a:path w="2942" h="299" extrusionOk="0">
                  <a:moveTo>
                    <a:pt x="167" y="1"/>
                  </a:moveTo>
                  <a:cubicBezTo>
                    <a:pt x="84" y="1"/>
                    <a:pt x="25" y="72"/>
                    <a:pt x="25" y="144"/>
                  </a:cubicBezTo>
                  <a:cubicBezTo>
                    <a:pt x="1" y="215"/>
                    <a:pt x="84" y="299"/>
                    <a:pt x="167" y="299"/>
                  </a:cubicBezTo>
                  <a:lnTo>
                    <a:pt x="2787" y="299"/>
                  </a:lnTo>
                  <a:cubicBezTo>
                    <a:pt x="2882" y="299"/>
                    <a:pt x="2942" y="215"/>
                    <a:pt x="2942" y="144"/>
                  </a:cubicBezTo>
                  <a:cubicBezTo>
                    <a:pt x="2942" y="61"/>
                    <a:pt x="2870" y="1"/>
                    <a:pt x="278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81" name="Google Shape;13157;p82">
              <a:extLst>
                <a:ext uri="{FF2B5EF4-FFF2-40B4-BE49-F238E27FC236}">
                  <a16:creationId xmlns:a16="http://schemas.microsoft.com/office/drawing/2014/main" id="{977B0F97-992E-4E1E-936E-B61A41B6A1F1}"/>
                </a:ext>
              </a:extLst>
            </p:cNvPr>
            <p:cNvSpPr/>
            <p:nvPr/>
          </p:nvSpPr>
          <p:spPr>
            <a:xfrm>
              <a:off x="1563202" y="4488055"/>
              <a:ext cx="10273" cy="9478"/>
            </a:xfrm>
            <a:custGeom>
              <a:avLst/>
              <a:gdLst/>
              <a:ahLst/>
              <a:cxnLst/>
              <a:rect l="l" t="t" r="r" b="b"/>
              <a:pathLst>
                <a:path w="323" h="298" extrusionOk="0">
                  <a:moveTo>
                    <a:pt x="167" y="0"/>
                  </a:moveTo>
                  <a:cubicBezTo>
                    <a:pt x="84" y="0"/>
                    <a:pt x="25" y="72"/>
                    <a:pt x="25" y="155"/>
                  </a:cubicBezTo>
                  <a:cubicBezTo>
                    <a:pt x="1" y="227"/>
                    <a:pt x="84" y="298"/>
                    <a:pt x="167" y="298"/>
                  </a:cubicBezTo>
                  <a:cubicBezTo>
                    <a:pt x="263" y="298"/>
                    <a:pt x="322" y="227"/>
                    <a:pt x="322" y="155"/>
                  </a:cubicBezTo>
                  <a:cubicBezTo>
                    <a:pt x="322" y="60"/>
                    <a:pt x="251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82" name="Google Shape;13158;p82">
              <a:extLst>
                <a:ext uri="{FF2B5EF4-FFF2-40B4-BE49-F238E27FC236}">
                  <a16:creationId xmlns:a16="http://schemas.microsoft.com/office/drawing/2014/main" id="{B30F31BB-AA6C-4392-9E16-83615863EB57}"/>
                </a:ext>
              </a:extLst>
            </p:cNvPr>
            <p:cNvSpPr/>
            <p:nvPr/>
          </p:nvSpPr>
          <p:spPr>
            <a:xfrm>
              <a:off x="1522682" y="4318025"/>
              <a:ext cx="141659" cy="37912"/>
            </a:xfrm>
            <a:custGeom>
              <a:avLst/>
              <a:gdLst/>
              <a:ahLst/>
              <a:cxnLst/>
              <a:rect l="l" t="t" r="r" b="b"/>
              <a:pathLst>
                <a:path w="4454" h="1192" extrusionOk="0">
                  <a:moveTo>
                    <a:pt x="4144" y="322"/>
                  </a:moveTo>
                  <a:lnTo>
                    <a:pt x="4144" y="893"/>
                  </a:lnTo>
                  <a:lnTo>
                    <a:pt x="298" y="893"/>
                  </a:lnTo>
                  <a:lnTo>
                    <a:pt x="298" y="322"/>
                  </a:lnTo>
                  <a:close/>
                  <a:moveTo>
                    <a:pt x="156" y="0"/>
                  </a:moveTo>
                  <a:cubicBezTo>
                    <a:pt x="60" y="0"/>
                    <a:pt x="1" y="84"/>
                    <a:pt x="1" y="155"/>
                  </a:cubicBezTo>
                  <a:lnTo>
                    <a:pt x="1" y="1048"/>
                  </a:lnTo>
                  <a:cubicBezTo>
                    <a:pt x="1" y="1132"/>
                    <a:pt x="72" y="1191"/>
                    <a:pt x="156" y="1191"/>
                  </a:cubicBezTo>
                  <a:lnTo>
                    <a:pt x="4299" y="1191"/>
                  </a:lnTo>
                  <a:cubicBezTo>
                    <a:pt x="4382" y="1191"/>
                    <a:pt x="4454" y="1132"/>
                    <a:pt x="4454" y="1048"/>
                  </a:cubicBezTo>
                  <a:lnTo>
                    <a:pt x="4454" y="155"/>
                  </a:lnTo>
                  <a:cubicBezTo>
                    <a:pt x="4454" y="60"/>
                    <a:pt x="4382" y="0"/>
                    <a:pt x="429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83" name="Google Shape;13143;p82">
            <a:extLst>
              <a:ext uri="{FF2B5EF4-FFF2-40B4-BE49-F238E27FC236}">
                <a16:creationId xmlns:a16="http://schemas.microsoft.com/office/drawing/2014/main" id="{C91E08D3-099B-4099-9F58-EA612FF0CB31}"/>
              </a:ext>
            </a:extLst>
          </p:cNvPr>
          <p:cNvGrpSpPr/>
          <p:nvPr/>
        </p:nvGrpSpPr>
        <p:grpSpPr>
          <a:xfrm>
            <a:off x="2686336" y="10095631"/>
            <a:ext cx="750657" cy="735712"/>
            <a:chOff x="1396957" y="4287365"/>
            <a:chExt cx="301862" cy="332871"/>
          </a:xfrm>
          <a:solidFill>
            <a:schemeClr val="bg1"/>
          </a:solidFill>
        </p:grpSpPr>
        <p:sp>
          <p:nvSpPr>
            <p:cNvPr id="84" name="Google Shape;13144;p82">
              <a:extLst>
                <a:ext uri="{FF2B5EF4-FFF2-40B4-BE49-F238E27FC236}">
                  <a16:creationId xmlns:a16="http://schemas.microsoft.com/office/drawing/2014/main" id="{367A1C80-6F10-4A01-AE4C-78D2DCDF5E31}"/>
                </a:ext>
              </a:extLst>
            </p:cNvPr>
            <p:cNvSpPr/>
            <p:nvPr/>
          </p:nvSpPr>
          <p:spPr>
            <a:xfrm>
              <a:off x="1396957" y="4287365"/>
              <a:ext cx="301861" cy="332871"/>
            </a:xfrm>
            <a:custGeom>
              <a:avLst/>
              <a:gdLst/>
              <a:ahLst/>
              <a:cxnLst/>
              <a:rect l="l" t="t" r="r" b="b"/>
              <a:pathLst>
                <a:path w="9491" h="10466" extrusionOk="0">
                  <a:moveTo>
                    <a:pt x="751" y="2417"/>
                  </a:moveTo>
                  <a:lnTo>
                    <a:pt x="930" y="2619"/>
                  </a:lnTo>
                  <a:lnTo>
                    <a:pt x="513" y="2989"/>
                  </a:lnTo>
                  <a:lnTo>
                    <a:pt x="334" y="2786"/>
                  </a:lnTo>
                  <a:lnTo>
                    <a:pt x="751" y="2417"/>
                  </a:lnTo>
                  <a:close/>
                  <a:moveTo>
                    <a:pt x="1132" y="2834"/>
                  </a:moveTo>
                  <a:lnTo>
                    <a:pt x="3394" y="5346"/>
                  </a:lnTo>
                  <a:lnTo>
                    <a:pt x="3299" y="5429"/>
                  </a:lnTo>
                  <a:lnTo>
                    <a:pt x="1037" y="2917"/>
                  </a:lnTo>
                  <a:lnTo>
                    <a:pt x="1132" y="2834"/>
                  </a:lnTo>
                  <a:close/>
                  <a:moveTo>
                    <a:pt x="811" y="3131"/>
                  </a:moveTo>
                  <a:lnTo>
                    <a:pt x="3073" y="5644"/>
                  </a:lnTo>
                  <a:lnTo>
                    <a:pt x="2989" y="5727"/>
                  </a:lnTo>
                  <a:lnTo>
                    <a:pt x="727" y="3215"/>
                  </a:lnTo>
                  <a:lnTo>
                    <a:pt x="811" y="3131"/>
                  </a:lnTo>
                  <a:close/>
                  <a:moveTo>
                    <a:pt x="3478" y="5691"/>
                  </a:moveTo>
                  <a:lnTo>
                    <a:pt x="3597" y="5989"/>
                  </a:lnTo>
                  <a:lnTo>
                    <a:pt x="3299" y="5846"/>
                  </a:lnTo>
                  <a:lnTo>
                    <a:pt x="3478" y="5691"/>
                  </a:lnTo>
                  <a:close/>
                  <a:moveTo>
                    <a:pt x="3216" y="0"/>
                  </a:moveTo>
                  <a:cubicBezTo>
                    <a:pt x="3013" y="0"/>
                    <a:pt x="2858" y="167"/>
                    <a:pt x="2858" y="357"/>
                  </a:cubicBezTo>
                  <a:lnTo>
                    <a:pt x="2858" y="4286"/>
                  </a:lnTo>
                  <a:lnTo>
                    <a:pt x="977" y="2203"/>
                  </a:lnTo>
                  <a:cubicBezTo>
                    <a:pt x="918" y="2143"/>
                    <a:pt x="846" y="2119"/>
                    <a:pt x="775" y="2096"/>
                  </a:cubicBezTo>
                  <a:cubicBezTo>
                    <a:pt x="691" y="2096"/>
                    <a:pt x="608" y="2131"/>
                    <a:pt x="549" y="2167"/>
                  </a:cubicBezTo>
                  <a:lnTo>
                    <a:pt x="132" y="2548"/>
                  </a:lnTo>
                  <a:cubicBezTo>
                    <a:pt x="13" y="2667"/>
                    <a:pt x="1" y="2858"/>
                    <a:pt x="96" y="2977"/>
                  </a:cubicBezTo>
                  <a:lnTo>
                    <a:pt x="2751" y="5917"/>
                  </a:lnTo>
                  <a:cubicBezTo>
                    <a:pt x="2775" y="5953"/>
                    <a:pt x="2811" y="5977"/>
                    <a:pt x="2858" y="6001"/>
                  </a:cubicBezTo>
                  <a:lnTo>
                    <a:pt x="2858" y="8358"/>
                  </a:lnTo>
                  <a:lnTo>
                    <a:pt x="2263" y="8358"/>
                  </a:lnTo>
                  <a:cubicBezTo>
                    <a:pt x="2168" y="8358"/>
                    <a:pt x="2108" y="8442"/>
                    <a:pt x="2108" y="8513"/>
                  </a:cubicBezTo>
                  <a:cubicBezTo>
                    <a:pt x="2108" y="8596"/>
                    <a:pt x="2180" y="8656"/>
                    <a:pt x="2263" y="8656"/>
                  </a:cubicBezTo>
                  <a:lnTo>
                    <a:pt x="6502" y="8656"/>
                  </a:lnTo>
                  <a:cubicBezTo>
                    <a:pt x="6526" y="8656"/>
                    <a:pt x="6549" y="8692"/>
                    <a:pt x="6549" y="8704"/>
                  </a:cubicBezTo>
                  <a:lnTo>
                    <a:pt x="6549" y="9013"/>
                  </a:lnTo>
                  <a:cubicBezTo>
                    <a:pt x="6549" y="9477"/>
                    <a:pt x="6752" y="9882"/>
                    <a:pt x="7097" y="10144"/>
                  </a:cubicBezTo>
                  <a:lnTo>
                    <a:pt x="1644" y="10144"/>
                  </a:lnTo>
                  <a:cubicBezTo>
                    <a:pt x="1025" y="10144"/>
                    <a:pt x="513" y="9644"/>
                    <a:pt x="513" y="9013"/>
                  </a:cubicBezTo>
                  <a:lnTo>
                    <a:pt x="513" y="8704"/>
                  </a:lnTo>
                  <a:cubicBezTo>
                    <a:pt x="513" y="8680"/>
                    <a:pt x="549" y="8656"/>
                    <a:pt x="561" y="8656"/>
                  </a:cubicBezTo>
                  <a:lnTo>
                    <a:pt x="1573" y="8656"/>
                  </a:lnTo>
                  <a:cubicBezTo>
                    <a:pt x="1668" y="8656"/>
                    <a:pt x="1727" y="8584"/>
                    <a:pt x="1727" y="8513"/>
                  </a:cubicBezTo>
                  <a:cubicBezTo>
                    <a:pt x="1727" y="8418"/>
                    <a:pt x="1644" y="8358"/>
                    <a:pt x="1573" y="8358"/>
                  </a:cubicBezTo>
                  <a:lnTo>
                    <a:pt x="561" y="8358"/>
                  </a:lnTo>
                  <a:cubicBezTo>
                    <a:pt x="370" y="8358"/>
                    <a:pt x="203" y="8525"/>
                    <a:pt x="203" y="8715"/>
                  </a:cubicBezTo>
                  <a:lnTo>
                    <a:pt x="203" y="9037"/>
                  </a:lnTo>
                  <a:cubicBezTo>
                    <a:pt x="203" y="9823"/>
                    <a:pt x="846" y="10466"/>
                    <a:pt x="1632" y="10466"/>
                  </a:cubicBezTo>
                  <a:lnTo>
                    <a:pt x="8050" y="10466"/>
                  </a:lnTo>
                  <a:cubicBezTo>
                    <a:pt x="8835" y="10466"/>
                    <a:pt x="9478" y="9823"/>
                    <a:pt x="9478" y="9037"/>
                  </a:cubicBezTo>
                  <a:lnTo>
                    <a:pt x="9478" y="4846"/>
                  </a:lnTo>
                  <a:cubicBezTo>
                    <a:pt x="9478" y="4763"/>
                    <a:pt x="9407" y="4703"/>
                    <a:pt x="9324" y="4703"/>
                  </a:cubicBezTo>
                  <a:cubicBezTo>
                    <a:pt x="9240" y="4703"/>
                    <a:pt x="9181" y="4774"/>
                    <a:pt x="9181" y="4846"/>
                  </a:cubicBezTo>
                  <a:lnTo>
                    <a:pt x="9181" y="9037"/>
                  </a:lnTo>
                  <a:cubicBezTo>
                    <a:pt x="9181" y="9656"/>
                    <a:pt x="8669" y="10168"/>
                    <a:pt x="8050" y="10168"/>
                  </a:cubicBezTo>
                  <a:lnTo>
                    <a:pt x="7978" y="10168"/>
                  </a:lnTo>
                  <a:cubicBezTo>
                    <a:pt x="7347" y="10168"/>
                    <a:pt x="6847" y="9656"/>
                    <a:pt x="6847" y="9037"/>
                  </a:cubicBezTo>
                  <a:lnTo>
                    <a:pt x="6847" y="8715"/>
                  </a:lnTo>
                  <a:cubicBezTo>
                    <a:pt x="6847" y="8525"/>
                    <a:pt x="6680" y="8358"/>
                    <a:pt x="6490" y="8358"/>
                  </a:cubicBezTo>
                  <a:lnTo>
                    <a:pt x="3156" y="8358"/>
                  </a:lnTo>
                  <a:lnTo>
                    <a:pt x="3156" y="6096"/>
                  </a:lnTo>
                  <a:lnTo>
                    <a:pt x="3585" y="6322"/>
                  </a:lnTo>
                  <a:cubicBezTo>
                    <a:pt x="3609" y="6334"/>
                    <a:pt x="3656" y="6358"/>
                    <a:pt x="3692" y="6358"/>
                  </a:cubicBezTo>
                  <a:cubicBezTo>
                    <a:pt x="3751" y="6358"/>
                    <a:pt x="3811" y="6334"/>
                    <a:pt x="3847" y="6298"/>
                  </a:cubicBezTo>
                  <a:cubicBezTo>
                    <a:pt x="3930" y="6215"/>
                    <a:pt x="3954" y="6120"/>
                    <a:pt x="3906" y="6025"/>
                  </a:cubicBezTo>
                  <a:lnTo>
                    <a:pt x="3668" y="5394"/>
                  </a:lnTo>
                  <a:lnTo>
                    <a:pt x="3668" y="5358"/>
                  </a:lnTo>
                  <a:cubicBezTo>
                    <a:pt x="3668" y="5286"/>
                    <a:pt x="3644" y="5191"/>
                    <a:pt x="3597" y="5132"/>
                  </a:cubicBezTo>
                  <a:lnTo>
                    <a:pt x="3132" y="4608"/>
                  </a:lnTo>
                  <a:lnTo>
                    <a:pt x="3132" y="345"/>
                  </a:lnTo>
                  <a:cubicBezTo>
                    <a:pt x="3132" y="310"/>
                    <a:pt x="3168" y="298"/>
                    <a:pt x="3180" y="298"/>
                  </a:cubicBezTo>
                  <a:lnTo>
                    <a:pt x="9109" y="298"/>
                  </a:lnTo>
                  <a:cubicBezTo>
                    <a:pt x="9133" y="298"/>
                    <a:pt x="9145" y="333"/>
                    <a:pt x="9145" y="345"/>
                  </a:cubicBezTo>
                  <a:lnTo>
                    <a:pt x="9145" y="2346"/>
                  </a:lnTo>
                  <a:cubicBezTo>
                    <a:pt x="9145" y="2441"/>
                    <a:pt x="9228" y="2500"/>
                    <a:pt x="9300" y="2500"/>
                  </a:cubicBezTo>
                  <a:cubicBezTo>
                    <a:pt x="9383" y="2500"/>
                    <a:pt x="9443" y="2429"/>
                    <a:pt x="9443" y="2346"/>
                  </a:cubicBezTo>
                  <a:lnTo>
                    <a:pt x="9443" y="345"/>
                  </a:lnTo>
                  <a:cubicBezTo>
                    <a:pt x="9490" y="167"/>
                    <a:pt x="9324" y="0"/>
                    <a:pt x="913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85" name="Google Shape;13145;p82">
              <a:extLst>
                <a:ext uri="{FF2B5EF4-FFF2-40B4-BE49-F238E27FC236}">
                  <a16:creationId xmlns:a16="http://schemas.microsoft.com/office/drawing/2014/main" id="{5D82A739-7F6A-4E05-8C6C-B1255A385027}"/>
                </a:ext>
              </a:extLst>
            </p:cNvPr>
            <p:cNvSpPr/>
            <p:nvPr/>
          </p:nvSpPr>
          <p:spPr>
            <a:xfrm>
              <a:off x="1689309" y="4378614"/>
              <a:ext cx="9510" cy="46976"/>
            </a:xfrm>
            <a:custGeom>
              <a:avLst/>
              <a:gdLst/>
              <a:ahLst/>
              <a:cxnLst/>
              <a:rect l="l" t="t" r="r" b="b"/>
              <a:pathLst>
                <a:path w="299" h="1477" extrusionOk="0">
                  <a:moveTo>
                    <a:pt x="155" y="0"/>
                  </a:moveTo>
                  <a:cubicBezTo>
                    <a:pt x="60" y="0"/>
                    <a:pt x="1" y="84"/>
                    <a:pt x="1" y="155"/>
                  </a:cubicBezTo>
                  <a:lnTo>
                    <a:pt x="1" y="1334"/>
                  </a:lnTo>
                  <a:cubicBezTo>
                    <a:pt x="1" y="1417"/>
                    <a:pt x="72" y="1477"/>
                    <a:pt x="155" y="1477"/>
                  </a:cubicBezTo>
                  <a:cubicBezTo>
                    <a:pt x="239" y="1477"/>
                    <a:pt x="298" y="1405"/>
                    <a:pt x="298" y="1334"/>
                  </a:cubicBezTo>
                  <a:lnTo>
                    <a:pt x="298" y="155"/>
                  </a:lnTo>
                  <a:cubicBezTo>
                    <a:pt x="298" y="84"/>
                    <a:pt x="239" y="0"/>
                    <a:pt x="15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86" name="Google Shape;13146;p82">
              <a:extLst>
                <a:ext uri="{FF2B5EF4-FFF2-40B4-BE49-F238E27FC236}">
                  <a16:creationId xmlns:a16="http://schemas.microsoft.com/office/drawing/2014/main" id="{B0C18F42-BEB2-45F3-A412-258EE8B3A8EE}"/>
                </a:ext>
              </a:extLst>
            </p:cNvPr>
            <p:cNvSpPr/>
            <p:nvPr/>
          </p:nvSpPr>
          <p:spPr>
            <a:xfrm>
              <a:off x="1520424" y="4385420"/>
              <a:ext cx="33363" cy="32982"/>
            </a:xfrm>
            <a:custGeom>
              <a:avLst/>
              <a:gdLst/>
              <a:ahLst/>
              <a:cxnLst/>
              <a:rect l="l" t="t" r="r" b="b"/>
              <a:pathLst>
                <a:path w="1049" h="1037" extrusionOk="0">
                  <a:moveTo>
                    <a:pt x="524" y="298"/>
                  </a:moveTo>
                  <a:cubicBezTo>
                    <a:pt x="643" y="298"/>
                    <a:pt x="739" y="406"/>
                    <a:pt x="739" y="525"/>
                  </a:cubicBezTo>
                  <a:cubicBezTo>
                    <a:pt x="739" y="644"/>
                    <a:pt x="643" y="739"/>
                    <a:pt x="524" y="739"/>
                  </a:cubicBezTo>
                  <a:cubicBezTo>
                    <a:pt x="405" y="739"/>
                    <a:pt x="298" y="644"/>
                    <a:pt x="298" y="525"/>
                  </a:cubicBezTo>
                  <a:cubicBezTo>
                    <a:pt x="298" y="406"/>
                    <a:pt x="405" y="298"/>
                    <a:pt x="524" y="298"/>
                  </a:cubicBezTo>
                  <a:close/>
                  <a:moveTo>
                    <a:pt x="524" y="1"/>
                  </a:moveTo>
                  <a:cubicBezTo>
                    <a:pt x="238" y="1"/>
                    <a:pt x="0" y="239"/>
                    <a:pt x="0" y="525"/>
                  </a:cubicBezTo>
                  <a:cubicBezTo>
                    <a:pt x="0" y="798"/>
                    <a:pt x="238" y="1037"/>
                    <a:pt x="524" y="1037"/>
                  </a:cubicBezTo>
                  <a:cubicBezTo>
                    <a:pt x="798" y="1037"/>
                    <a:pt x="1036" y="798"/>
                    <a:pt x="1036" y="525"/>
                  </a:cubicBezTo>
                  <a:cubicBezTo>
                    <a:pt x="1048" y="239"/>
                    <a:pt x="822" y="1"/>
                    <a:pt x="52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87" name="Google Shape;13147;p82">
              <a:extLst>
                <a:ext uri="{FF2B5EF4-FFF2-40B4-BE49-F238E27FC236}">
                  <a16:creationId xmlns:a16="http://schemas.microsoft.com/office/drawing/2014/main" id="{FCF90BB4-7C3B-4DCF-A428-2A91F3C3892E}"/>
                </a:ext>
              </a:extLst>
            </p:cNvPr>
            <p:cNvSpPr/>
            <p:nvPr/>
          </p:nvSpPr>
          <p:spPr>
            <a:xfrm>
              <a:off x="1563202" y="4398683"/>
              <a:ext cx="34508" cy="9510"/>
            </a:xfrm>
            <a:custGeom>
              <a:avLst/>
              <a:gdLst/>
              <a:ahLst/>
              <a:cxnLst/>
              <a:rect l="l" t="t" r="r" b="b"/>
              <a:pathLst>
                <a:path w="1085" h="299" extrusionOk="0">
                  <a:moveTo>
                    <a:pt x="167" y="0"/>
                  </a:moveTo>
                  <a:cubicBezTo>
                    <a:pt x="84" y="0"/>
                    <a:pt x="25" y="72"/>
                    <a:pt x="25" y="143"/>
                  </a:cubicBezTo>
                  <a:cubicBezTo>
                    <a:pt x="1" y="227"/>
                    <a:pt x="84" y="298"/>
                    <a:pt x="167" y="298"/>
                  </a:cubicBezTo>
                  <a:lnTo>
                    <a:pt x="929" y="298"/>
                  </a:lnTo>
                  <a:cubicBezTo>
                    <a:pt x="1025" y="298"/>
                    <a:pt x="1084" y="227"/>
                    <a:pt x="1084" y="143"/>
                  </a:cubicBezTo>
                  <a:cubicBezTo>
                    <a:pt x="1084" y="60"/>
                    <a:pt x="1001" y="0"/>
                    <a:pt x="9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88" name="Google Shape;13148;p82">
              <a:extLst>
                <a:ext uri="{FF2B5EF4-FFF2-40B4-BE49-F238E27FC236}">
                  <a16:creationId xmlns:a16="http://schemas.microsoft.com/office/drawing/2014/main" id="{1599BE28-10F6-4148-8B1D-D019FE00CFD8}"/>
                </a:ext>
              </a:extLst>
            </p:cNvPr>
            <p:cNvSpPr/>
            <p:nvPr/>
          </p:nvSpPr>
          <p:spPr>
            <a:xfrm>
              <a:off x="1563965" y="4410037"/>
              <a:ext cx="92807" cy="9510"/>
            </a:xfrm>
            <a:custGeom>
              <a:avLst/>
              <a:gdLst/>
              <a:ahLst/>
              <a:cxnLst/>
              <a:rect l="l" t="t" r="r" b="b"/>
              <a:pathLst>
                <a:path w="2918" h="299" extrusionOk="0">
                  <a:moveTo>
                    <a:pt x="143" y="1"/>
                  </a:moveTo>
                  <a:cubicBezTo>
                    <a:pt x="60" y="1"/>
                    <a:pt x="1" y="72"/>
                    <a:pt x="1" y="144"/>
                  </a:cubicBezTo>
                  <a:cubicBezTo>
                    <a:pt x="1" y="239"/>
                    <a:pt x="72" y="298"/>
                    <a:pt x="143" y="298"/>
                  </a:cubicBezTo>
                  <a:lnTo>
                    <a:pt x="2763" y="298"/>
                  </a:lnTo>
                  <a:cubicBezTo>
                    <a:pt x="2858" y="298"/>
                    <a:pt x="2918" y="227"/>
                    <a:pt x="2918" y="144"/>
                  </a:cubicBezTo>
                  <a:cubicBezTo>
                    <a:pt x="2918" y="72"/>
                    <a:pt x="2858" y="1"/>
                    <a:pt x="27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89" name="Google Shape;13149;p82">
              <a:extLst>
                <a:ext uri="{FF2B5EF4-FFF2-40B4-BE49-F238E27FC236}">
                  <a16:creationId xmlns:a16="http://schemas.microsoft.com/office/drawing/2014/main" id="{1ED37EE3-2ABF-4E69-9253-79B4AA769EFC}"/>
                </a:ext>
              </a:extLst>
            </p:cNvPr>
            <p:cNvSpPr/>
            <p:nvPr/>
          </p:nvSpPr>
          <p:spPr>
            <a:xfrm>
              <a:off x="1563202" y="4385039"/>
              <a:ext cx="10273" cy="9510"/>
            </a:xfrm>
            <a:custGeom>
              <a:avLst/>
              <a:gdLst/>
              <a:ahLst/>
              <a:cxnLst/>
              <a:rect l="l" t="t" r="r" b="b"/>
              <a:pathLst>
                <a:path w="323" h="299" extrusionOk="0">
                  <a:moveTo>
                    <a:pt x="167" y="1"/>
                  </a:moveTo>
                  <a:cubicBezTo>
                    <a:pt x="84" y="1"/>
                    <a:pt x="25" y="72"/>
                    <a:pt x="25" y="144"/>
                  </a:cubicBezTo>
                  <a:cubicBezTo>
                    <a:pt x="1" y="215"/>
                    <a:pt x="84" y="299"/>
                    <a:pt x="167" y="299"/>
                  </a:cubicBezTo>
                  <a:cubicBezTo>
                    <a:pt x="263" y="299"/>
                    <a:pt x="322" y="215"/>
                    <a:pt x="322" y="144"/>
                  </a:cubicBezTo>
                  <a:cubicBezTo>
                    <a:pt x="322" y="60"/>
                    <a:pt x="251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90" name="Google Shape;13150;p82">
              <a:extLst>
                <a:ext uri="{FF2B5EF4-FFF2-40B4-BE49-F238E27FC236}">
                  <a16:creationId xmlns:a16="http://schemas.microsoft.com/office/drawing/2014/main" id="{C08F9CFA-F978-4E00-9593-4F0B1211D5AA}"/>
                </a:ext>
              </a:extLst>
            </p:cNvPr>
            <p:cNvSpPr/>
            <p:nvPr/>
          </p:nvSpPr>
          <p:spPr>
            <a:xfrm>
              <a:off x="1520424" y="4436944"/>
              <a:ext cx="33363" cy="33332"/>
            </a:xfrm>
            <a:custGeom>
              <a:avLst/>
              <a:gdLst/>
              <a:ahLst/>
              <a:cxnLst/>
              <a:rect l="l" t="t" r="r" b="b"/>
              <a:pathLst>
                <a:path w="1049" h="1048" extrusionOk="0">
                  <a:moveTo>
                    <a:pt x="524" y="298"/>
                  </a:moveTo>
                  <a:cubicBezTo>
                    <a:pt x="643" y="298"/>
                    <a:pt x="739" y="405"/>
                    <a:pt x="739" y="524"/>
                  </a:cubicBezTo>
                  <a:cubicBezTo>
                    <a:pt x="739" y="655"/>
                    <a:pt x="643" y="750"/>
                    <a:pt x="524" y="750"/>
                  </a:cubicBezTo>
                  <a:cubicBezTo>
                    <a:pt x="405" y="750"/>
                    <a:pt x="298" y="643"/>
                    <a:pt x="298" y="524"/>
                  </a:cubicBezTo>
                  <a:cubicBezTo>
                    <a:pt x="298" y="405"/>
                    <a:pt x="405" y="298"/>
                    <a:pt x="524" y="298"/>
                  </a:cubicBezTo>
                  <a:close/>
                  <a:moveTo>
                    <a:pt x="524" y="0"/>
                  </a:moveTo>
                  <a:cubicBezTo>
                    <a:pt x="238" y="0"/>
                    <a:pt x="0" y="238"/>
                    <a:pt x="0" y="524"/>
                  </a:cubicBezTo>
                  <a:cubicBezTo>
                    <a:pt x="0" y="810"/>
                    <a:pt x="238" y="1048"/>
                    <a:pt x="524" y="1048"/>
                  </a:cubicBezTo>
                  <a:cubicBezTo>
                    <a:pt x="798" y="1048"/>
                    <a:pt x="1036" y="810"/>
                    <a:pt x="1036" y="524"/>
                  </a:cubicBezTo>
                  <a:cubicBezTo>
                    <a:pt x="1048" y="238"/>
                    <a:pt x="822" y="0"/>
                    <a:pt x="5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91" name="Google Shape;13151;p82">
              <a:extLst>
                <a:ext uri="{FF2B5EF4-FFF2-40B4-BE49-F238E27FC236}">
                  <a16:creationId xmlns:a16="http://schemas.microsoft.com/office/drawing/2014/main" id="{6AF54019-0F70-4C52-A783-B6C102972B5D}"/>
                </a:ext>
              </a:extLst>
            </p:cNvPr>
            <p:cNvSpPr/>
            <p:nvPr/>
          </p:nvSpPr>
          <p:spPr>
            <a:xfrm>
              <a:off x="1563202" y="4450175"/>
              <a:ext cx="34508" cy="9510"/>
            </a:xfrm>
            <a:custGeom>
              <a:avLst/>
              <a:gdLst/>
              <a:ahLst/>
              <a:cxnLst/>
              <a:rect l="l" t="t" r="r" b="b"/>
              <a:pathLst>
                <a:path w="1085" h="299" extrusionOk="0">
                  <a:moveTo>
                    <a:pt x="167" y="1"/>
                  </a:moveTo>
                  <a:cubicBezTo>
                    <a:pt x="84" y="1"/>
                    <a:pt x="25" y="72"/>
                    <a:pt x="25" y="156"/>
                  </a:cubicBezTo>
                  <a:cubicBezTo>
                    <a:pt x="1" y="239"/>
                    <a:pt x="84" y="298"/>
                    <a:pt x="167" y="298"/>
                  </a:cubicBezTo>
                  <a:lnTo>
                    <a:pt x="929" y="298"/>
                  </a:lnTo>
                  <a:cubicBezTo>
                    <a:pt x="1025" y="298"/>
                    <a:pt x="1084" y="227"/>
                    <a:pt x="1084" y="156"/>
                  </a:cubicBezTo>
                  <a:cubicBezTo>
                    <a:pt x="1084" y="60"/>
                    <a:pt x="1001" y="1"/>
                    <a:pt x="9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92" name="Google Shape;13152;p82">
              <a:extLst>
                <a:ext uri="{FF2B5EF4-FFF2-40B4-BE49-F238E27FC236}">
                  <a16:creationId xmlns:a16="http://schemas.microsoft.com/office/drawing/2014/main" id="{637ECDAB-3C68-40CA-ACE1-919E37940AB8}"/>
                </a:ext>
              </a:extLst>
            </p:cNvPr>
            <p:cNvSpPr/>
            <p:nvPr/>
          </p:nvSpPr>
          <p:spPr>
            <a:xfrm>
              <a:off x="1563965" y="4461530"/>
              <a:ext cx="92807" cy="9510"/>
            </a:xfrm>
            <a:custGeom>
              <a:avLst/>
              <a:gdLst/>
              <a:ahLst/>
              <a:cxnLst/>
              <a:rect l="l" t="t" r="r" b="b"/>
              <a:pathLst>
                <a:path w="2918" h="299" extrusionOk="0">
                  <a:moveTo>
                    <a:pt x="143" y="1"/>
                  </a:moveTo>
                  <a:cubicBezTo>
                    <a:pt x="60" y="1"/>
                    <a:pt x="1" y="72"/>
                    <a:pt x="1" y="156"/>
                  </a:cubicBezTo>
                  <a:cubicBezTo>
                    <a:pt x="1" y="239"/>
                    <a:pt x="72" y="299"/>
                    <a:pt x="143" y="299"/>
                  </a:cubicBezTo>
                  <a:lnTo>
                    <a:pt x="2763" y="299"/>
                  </a:lnTo>
                  <a:cubicBezTo>
                    <a:pt x="2858" y="299"/>
                    <a:pt x="2918" y="227"/>
                    <a:pt x="2918" y="156"/>
                  </a:cubicBezTo>
                  <a:cubicBezTo>
                    <a:pt x="2918" y="72"/>
                    <a:pt x="2858" y="1"/>
                    <a:pt x="27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93" name="Google Shape;13153;p82">
              <a:extLst>
                <a:ext uri="{FF2B5EF4-FFF2-40B4-BE49-F238E27FC236}">
                  <a16:creationId xmlns:a16="http://schemas.microsoft.com/office/drawing/2014/main" id="{3B7B1FB4-1B09-4E3F-8E8A-1EDCC418F57B}"/>
                </a:ext>
              </a:extLst>
            </p:cNvPr>
            <p:cNvSpPr/>
            <p:nvPr/>
          </p:nvSpPr>
          <p:spPr>
            <a:xfrm>
              <a:off x="1563202" y="4436563"/>
              <a:ext cx="10273" cy="9478"/>
            </a:xfrm>
            <a:custGeom>
              <a:avLst/>
              <a:gdLst/>
              <a:ahLst/>
              <a:cxnLst/>
              <a:rect l="l" t="t" r="r" b="b"/>
              <a:pathLst>
                <a:path w="323" h="298" extrusionOk="0">
                  <a:moveTo>
                    <a:pt x="167" y="0"/>
                  </a:moveTo>
                  <a:cubicBezTo>
                    <a:pt x="84" y="0"/>
                    <a:pt x="25" y="72"/>
                    <a:pt x="25" y="143"/>
                  </a:cubicBezTo>
                  <a:cubicBezTo>
                    <a:pt x="1" y="226"/>
                    <a:pt x="84" y="298"/>
                    <a:pt x="167" y="298"/>
                  </a:cubicBezTo>
                  <a:cubicBezTo>
                    <a:pt x="263" y="298"/>
                    <a:pt x="322" y="226"/>
                    <a:pt x="322" y="143"/>
                  </a:cubicBezTo>
                  <a:cubicBezTo>
                    <a:pt x="322" y="60"/>
                    <a:pt x="251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94" name="Google Shape;13154;p82">
              <a:extLst>
                <a:ext uri="{FF2B5EF4-FFF2-40B4-BE49-F238E27FC236}">
                  <a16:creationId xmlns:a16="http://schemas.microsoft.com/office/drawing/2014/main" id="{6A71F22E-1690-4704-BCB8-2127FF4A0830}"/>
                </a:ext>
              </a:extLst>
            </p:cNvPr>
            <p:cNvSpPr/>
            <p:nvPr/>
          </p:nvSpPr>
          <p:spPr>
            <a:xfrm>
              <a:off x="1520424" y="4488437"/>
              <a:ext cx="33363" cy="33332"/>
            </a:xfrm>
            <a:custGeom>
              <a:avLst/>
              <a:gdLst/>
              <a:ahLst/>
              <a:cxnLst/>
              <a:rect l="l" t="t" r="r" b="b"/>
              <a:pathLst>
                <a:path w="1049" h="1048" extrusionOk="0">
                  <a:moveTo>
                    <a:pt x="524" y="298"/>
                  </a:moveTo>
                  <a:cubicBezTo>
                    <a:pt x="643" y="298"/>
                    <a:pt x="739" y="405"/>
                    <a:pt x="739" y="524"/>
                  </a:cubicBezTo>
                  <a:cubicBezTo>
                    <a:pt x="739" y="643"/>
                    <a:pt x="643" y="750"/>
                    <a:pt x="524" y="750"/>
                  </a:cubicBezTo>
                  <a:cubicBezTo>
                    <a:pt x="405" y="750"/>
                    <a:pt x="298" y="643"/>
                    <a:pt x="298" y="524"/>
                  </a:cubicBezTo>
                  <a:cubicBezTo>
                    <a:pt x="298" y="405"/>
                    <a:pt x="405" y="298"/>
                    <a:pt x="524" y="298"/>
                  </a:cubicBezTo>
                  <a:close/>
                  <a:moveTo>
                    <a:pt x="524" y="0"/>
                  </a:moveTo>
                  <a:cubicBezTo>
                    <a:pt x="238" y="0"/>
                    <a:pt x="0" y="238"/>
                    <a:pt x="0" y="524"/>
                  </a:cubicBezTo>
                  <a:cubicBezTo>
                    <a:pt x="0" y="810"/>
                    <a:pt x="238" y="1048"/>
                    <a:pt x="524" y="1048"/>
                  </a:cubicBezTo>
                  <a:cubicBezTo>
                    <a:pt x="798" y="1048"/>
                    <a:pt x="1036" y="810"/>
                    <a:pt x="1036" y="524"/>
                  </a:cubicBezTo>
                  <a:cubicBezTo>
                    <a:pt x="1048" y="238"/>
                    <a:pt x="822" y="0"/>
                    <a:pt x="5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95" name="Google Shape;13155;p82">
              <a:extLst>
                <a:ext uri="{FF2B5EF4-FFF2-40B4-BE49-F238E27FC236}">
                  <a16:creationId xmlns:a16="http://schemas.microsoft.com/office/drawing/2014/main" id="{38E0FC0C-9C85-4ABB-BBE4-36CC9554EFA6}"/>
                </a:ext>
              </a:extLst>
            </p:cNvPr>
            <p:cNvSpPr/>
            <p:nvPr/>
          </p:nvSpPr>
          <p:spPr>
            <a:xfrm>
              <a:off x="1563202" y="4501667"/>
              <a:ext cx="34508" cy="9510"/>
            </a:xfrm>
            <a:custGeom>
              <a:avLst/>
              <a:gdLst/>
              <a:ahLst/>
              <a:cxnLst/>
              <a:rect l="l" t="t" r="r" b="b"/>
              <a:pathLst>
                <a:path w="1085" h="299" extrusionOk="0">
                  <a:moveTo>
                    <a:pt x="167" y="1"/>
                  </a:moveTo>
                  <a:cubicBezTo>
                    <a:pt x="84" y="1"/>
                    <a:pt x="25" y="84"/>
                    <a:pt x="25" y="156"/>
                  </a:cubicBezTo>
                  <a:cubicBezTo>
                    <a:pt x="1" y="239"/>
                    <a:pt x="84" y="299"/>
                    <a:pt x="167" y="299"/>
                  </a:cubicBezTo>
                  <a:lnTo>
                    <a:pt x="929" y="299"/>
                  </a:lnTo>
                  <a:cubicBezTo>
                    <a:pt x="1025" y="299"/>
                    <a:pt x="1084" y="227"/>
                    <a:pt x="1084" y="156"/>
                  </a:cubicBezTo>
                  <a:cubicBezTo>
                    <a:pt x="1084" y="61"/>
                    <a:pt x="1001" y="1"/>
                    <a:pt x="9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96" name="Google Shape;13156;p82">
              <a:extLst>
                <a:ext uri="{FF2B5EF4-FFF2-40B4-BE49-F238E27FC236}">
                  <a16:creationId xmlns:a16="http://schemas.microsoft.com/office/drawing/2014/main" id="{8649E995-ABB6-42A5-8017-EC59B159B421}"/>
                </a:ext>
              </a:extLst>
            </p:cNvPr>
            <p:cNvSpPr/>
            <p:nvPr/>
          </p:nvSpPr>
          <p:spPr>
            <a:xfrm>
              <a:off x="1563202" y="4513785"/>
              <a:ext cx="93570" cy="9510"/>
            </a:xfrm>
            <a:custGeom>
              <a:avLst/>
              <a:gdLst/>
              <a:ahLst/>
              <a:cxnLst/>
              <a:rect l="l" t="t" r="r" b="b"/>
              <a:pathLst>
                <a:path w="2942" h="299" extrusionOk="0">
                  <a:moveTo>
                    <a:pt x="167" y="1"/>
                  </a:moveTo>
                  <a:cubicBezTo>
                    <a:pt x="84" y="1"/>
                    <a:pt x="25" y="72"/>
                    <a:pt x="25" y="144"/>
                  </a:cubicBezTo>
                  <a:cubicBezTo>
                    <a:pt x="1" y="215"/>
                    <a:pt x="84" y="299"/>
                    <a:pt x="167" y="299"/>
                  </a:cubicBezTo>
                  <a:lnTo>
                    <a:pt x="2787" y="299"/>
                  </a:lnTo>
                  <a:cubicBezTo>
                    <a:pt x="2882" y="299"/>
                    <a:pt x="2942" y="215"/>
                    <a:pt x="2942" y="144"/>
                  </a:cubicBezTo>
                  <a:cubicBezTo>
                    <a:pt x="2942" y="61"/>
                    <a:pt x="2870" y="1"/>
                    <a:pt x="278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97" name="Google Shape;13157;p82">
              <a:extLst>
                <a:ext uri="{FF2B5EF4-FFF2-40B4-BE49-F238E27FC236}">
                  <a16:creationId xmlns:a16="http://schemas.microsoft.com/office/drawing/2014/main" id="{382B1CC2-1476-491D-A12E-66C64A096DEF}"/>
                </a:ext>
              </a:extLst>
            </p:cNvPr>
            <p:cNvSpPr/>
            <p:nvPr/>
          </p:nvSpPr>
          <p:spPr>
            <a:xfrm>
              <a:off x="1563202" y="4488055"/>
              <a:ext cx="10273" cy="9478"/>
            </a:xfrm>
            <a:custGeom>
              <a:avLst/>
              <a:gdLst/>
              <a:ahLst/>
              <a:cxnLst/>
              <a:rect l="l" t="t" r="r" b="b"/>
              <a:pathLst>
                <a:path w="323" h="298" extrusionOk="0">
                  <a:moveTo>
                    <a:pt x="167" y="0"/>
                  </a:moveTo>
                  <a:cubicBezTo>
                    <a:pt x="84" y="0"/>
                    <a:pt x="25" y="72"/>
                    <a:pt x="25" y="155"/>
                  </a:cubicBezTo>
                  <a:cubicBezTo>
                    <a:pt x="1" y="227"/>
                    <a:pt x="84" y="298"/>
                    <a:pt x="167" y="298"/>
                  </a:cubicBezTo>
                  <a:cubicBezTo>
                    <a:pt x="263" y="298"/>
                    <a:pt x="322" y="227"/>
                    <a:pt x="322" y="155"/>
                  </a:cubicBezTo>
                  <a:cubicBezTo>
                    <a:pt x="322" y="60"/>
                    <a:pt x="251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98" name="Google Shape;13158;p82">
              <a:extLst>
                <a:ext uri="{FF2B5EF4-FFF2-40B4-BE49-F238E27FC236}">
                  <a16:creationId xmlns:a16="http://schemas.microsoft.com/office/drawing/2014/main" id="{2F2041AB-9244-4024-A079-CBC8A6A53184}"/>
                </a:ext>
              </a:extLst>
            </p:cNvPr>
            <p:cNvSpPr/>
            <p:nvPr/>
          </p:nvSpPr>
          <p:spPr>
            <a:xfrm>
              <a:off x="1522682" y="4318025"/>
              <a:ext cx="141659" cy="37912"/>
            </a:xfrm>
            <a:custGeom>
              <a:avLst/>
              <a:gdLst/>
              <a:ahLst/>
              <a:cxnLst/>
              <a:rect l="l" t="t" r="r" b="b"/>
              <a:pathLst>
                <a:path w="4454" h="1192" extrusionOk="0">
                  <a:moveTo>
                    <a:pt x="4144" y="322"/>
                  </a:moveTo>
                  <a:lnTo>
                    <a:pt x="4144" y="893"/>
                  </a:lnTo>
                  <a:lnTo>
                    <a:pt x="298" y="893"/>
                  </a:lnTo>
                  <a:lnTo>
                    <a:pt x="298" y="322"/>
                  </a:lnTo>
                  <a:close/>
                  <a:moveTo>
                    <a:pt x="156" y="0"/>
                  </a:moveTo>
                  <a:cubicBezTo>
                    <a:pt x="60" y="0"/>
                    <a:pt x="1" y="84"/>
                    <a:pt x="1" y="155"/>
                  </a:cubicBezTo>
                  <a:lnTo>
                    <a:pt x="1" y="1048"/>
                  </a:lnTo>
                  <a:cubicBezTo>
                    <a:pt x="1" y="1132"/>
                    <a:pt x="72" y="1191"/>
                    <a:pt x="156" y="1191"/>
                  </a:cubicBezTo>
                  <a:lnTo>
                    <a:pt x="4299" y="1191"/>
                  </a:lnTo>
                  <a:cubicBezTo>
                    <a:pt x="4382" y="1191"/>
                    <a:pt x="4454" y="1132"/>
                    <a:pt x="4454" y="1048"/>
                  </a:cubicBezTo>
                  <a:lnTo>
                    <a:pt x="4454" y="155"/>
                  </a:lnTo>
                  <a:cubicBezTo>
                    <a:pt x="4454" y="60"/>
                    <a:pt x="4382" y="0"/>
                    <a:pt x="429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</p:grpSp>
      <p:grpSp>
        <p:nvGrpSpPr>
          <p:cNvPr id="99" name="Google Shape;13143;p82">
            <a:extLst>
              <a:ext uri="{FF2B5EF4-FFF2-40B4-BE49-F238E27FC236}">
                <a16:creationId xmlns:a16="http://schemas.microsoft.com/office/drawing/2014/main" id="{2085D56B-1F56-42A9-A150-F7862D37A848}"/>
              </a:ext>
            </a:extLst>
          </p:cNvPr>
          <p:cNvGrpSpPr/>
          <p:nvPr/>
        </p:nvGrpSpPr>
        <p:grpSpPr>
          <a:xfrm>
            <a:off x="2671667" y="11379796"/>
            <a:ext cx="750657" cy="735712"/>
            <a:chOff x="1396957" y="4287365"/>
            <a:chExt cx="301862" cy="332871"/>
          </a:xfrm>
          <a:solidFill>
            <a:schemeClr val="tx1"/>
          </a:solidFill>
        </p:grpSpPr>
        <p:sp>
          <p:nvSpPr>
            <p:cNvPr id="100" name="Google Shape;13144;p82">
              <a:extLst>
                <a:ext uri="{FF2B5EF4-FFF2-40B4-BE49-F238E27FC236}">
                  <a16:creationId xmlns:a16="http://schemas.microsoft.com/office/drawing/2014/main" id="{4A1FB7B9-713A-4A86-88B6-8049722BF424}"/>
                </a:ext>
              </a:extLst>
            </p:cNvPr>
            <p:cNvSpPr/>
            <p:nvPr/>
          </p:nvSpPr>
          <p:spPr>
            <a:xfrm>
              <a:off x="1396957" y="4287365"/>
              <a:ext cx="301861" cy="332871"/>
            </a:xfrm>
            <a:custGeom>
              <a:avLst/>
              <a:gdLst/>
              <a:ahLst/>
              <a:cxnLst/>
              <a:rect l="l" t="t" r="r" b="b"/>
              <a:pathLst>
                <a:path w="9491" h="10466" extrusionOk="0">
                  <a:moveTo>
                    <a:pt x="751" y="2417"/>
                  </a:moveTo>
                  <a:lnTo>
                    <a:pt x="930" y="2619"/>
                  </a:lnTo>
                  <a:lnTo>
                    <a:pt x="513" y="2989"/>
                  </a:lnTo>
                  <a:lnTo>
                    <a:pt x="334" y="2786"/>
                  </a:lnTo>
                  <a:lnTo>
                    <a:pt x="751" y="2417"/>
                  </a:lnTo>
                  <a:close/>
                  <a:moveTo>
                    <a:pt x="1132" y="2834"/>
                  </a:moveTo>
                  <a:lnTo>
                    <a:pt x="3394" y="5346"/>
                  </a:lnTo>
                  <a:lnTo>
                    <a:pt x="3299" y="5429"/>
                  </a:lnTo>
                  <a:lnTo>
                    <a:pt x="1037" y="2917"/>
                  </a:lnTo>
                  <a:lnTo>
                    <a:pt x="1132" y="2834"/>
                  </a:lnTo>
                  <a:close/>
                  <a:moveTo>
                    <a:pt x="811" y="3131"/>
                  </a:moveTo>
                  <a:lnTo>
                    <a:pt x="3073" y="5644"/>
                  </a:lnTo>
                  <a:lnTo>
                    <a:pt x="2989" y="5727"/>
                  </a:lnTo>
                  <a:lnTo>
                    <a:pt x="727" y="3215"/>
                  </a:lnTo>
                  <a:lnTo>
                    <a:pt x="811" y="3131"/>
                  </a:lnTo>
                  <a:close/>
                  <a:moveTo>
                    <a:pt x="3478" y="5691"/>
                  </a:moveTo>
                  <a:lnTo>
                    <a:pt x="3597" y="5989"/>
                  </a:lnTo>
                  <a:lnTo>
                    <a:pt x="3299" y="5846"/>
                  </a:lnTo>
                  <a:lnTo>
                    <a:pt x="3478" y="5691"/>
                  </a:lnTo>
                  <a:close/>
                  <a:moveTo>
                    <a:pt x="3216" y="0"/>
                  </a:moveTo>
                  <a:cubicBezTo>
                    <a:pt x="3013" y="0"/>
                    <a:pt x="2858" y="167"/>
                    <a:pt x="2858" y="357"/>
                  </a:cubicBezTo>
                  <a:lnTo>
                    <a:pt x="2858" y="4286"/>
                  </a:lnTo>
                  <a:lnTo>
                    <a:pt x="977" y="2203"/>
                  </a:lnTo>
                  <a:cubicBezTo>
                    <a:pt x="918" y="2143"/>
                    <a:pt x="846" y="2119"/>
                    <a:pt x="775" y="2096"/>
                  </a:cubicBezTo>
                  <a:cubicBezTo>
                    <a:pt x="691" y="2096"/>
                    <a:pt x="608" y="2131"/>
                    <a:pt x="549" y="2167"/>
                  </a:cubicBezTo>
                  <a:lnTo>
                    <a:pt x="132" y="2548"/>
                  </a:lnTo>
                  <a:cubicBezTo>
                    <a:pt x="13" y="2667"/>
                    <a:pt x="1" y="2858"/>
                    <a:pt x="96" y="2977"/>
                  </a:cubicBezTo>
                  <a:lnTo>
                    <a:pt x="2751" y="5917"/>
                  </a:lnTo>
                  <a:cubicBezTo>
                    <a:pt x="2775" y="5953"/>
                    <a:pt x="2811" y="5977"/>
                    <a:pt x="2858" y="6001"/>
                  </a:cubicBezTo>
                  <a:lnTo>
                    <a:pt x="2858" y="8358"/>
                  </a:lnTo>
                  <a:lnTo>
                    <a:pt x="2263" y="8358"/>
                  </a:lnTo>
                  <a:cubicBezTo>
                    <a:pt x="2168" y="8358"/>
                    <a:pt x="2108" y="8442"/>
                    <a:pt x="2108" y="8513"/>
                  </a:cubicBezTo>
                  <a:cubicBezTo>
                    <a:pt x="2108" y="8596"/>
                    <a:pt x="2180" y="8656"/>
                    <a:pt x="2263" y="8656"/>
                  </a:cubicBezTo>
                  <a:lnTo>
                    <a:pt x="6502" y="8656"/>
                  </a:lnTo>
                  <a:cubicBezTo>
                    <a:pt x="6526" y="8656"/>
                    <a:pt x="6549" y="8692"/>
                    <a:pt x="6549" y="8704"/>
                  </a:cubicBezTo>
                  <a:lnTo>
                    <a:pt x="6549" y="9013"/>
                  </a:lnTo>
                  <a:cubicBezTo>
                    <a:pt x="6549" y="9477"/>
                    <a:pt x="6752" y="9882"/>
                    <a:pt x="7097" y="10144"/>
                  </a:cubicBezTo>
                  <a:lnTo>
                    <a:pt x="1644" y="10144"/>
                  </a:lnTo>
                  <a:cubicBezTo>
                    <a:pt x="1025" y="10144"/>
                    <a:pt x="513" y="9644"/>
                    <a:pt x="513" y="9013"/>
                  </a:cubicBezTo>
                  <a:lnTo>
                    <a:pt x="513" y="8704"/>
                  </a:lnTo>
                  <a:cubicBezTo>
                    <a:pt x="513" y="8680"/>
                    <a:pt x="549" y="8656"/>
                    <a:pt x="561" y="8656"/>
                  </a:cubicBezTo>
                  <a:lnTo>
                    <a:pt x="1573" y="8656"/>
                  </a:lnTo>
                  <a:cubicBezTo>
                    <a:pt x="1668" y="8656"/>
                    <a:pt x="1727" y="8584"/>
                    <a:pt x="1727" y="8513"/>
                  </a:cubicBezTo>
                  <a:cubicBezTo>
                    <a:pt x="1727" y="8418"/>
                    <a:pt x="1644" y="8358"/>
                    <a:pt x="1573" y="8358"/>
                  </a:cubicBezTo>
                  <a:lnTo>
                    <a:pt x="561" y="8358"/>
                  </a:lnTo>
                  <a:cubicBezTo>
                    <a:pt x="370" y="8358"/>
                    <a:pt x="203" y="8525"/>
                    <a:pt x="203" y="8715"/>
                  </a:cubicBezTo>
                  <a:lnTo>
                    <a:pt x="203" y="9037"/>
                  </a:lnTo>
                  <a:cubicBezTo>
                    <a:pt x="203" y="9823"/>
                    <a:pt x="846" y="10466"/>
                    <a:pt x="1632" y="10466"/>
                  </a:cubicBezTo>
                  <a:lnTo>
                    <a:pt x="8050" y="10466"/>
                  </a:lnTo>
                  <a:cubicBezTo>
                    <a:pt x="8835" y="10466"/>
                    <a:pt x="9478" y="9823"/>
                    <a:pt x="9478" y="9037"/>
                  </a:cubicBezTo>
                  <a:lnTo>
                    <a:pt x="9478" y="4846"/>
                  </a:lnTo>
                  <a:cubicBezTo>
                    <a:pt x="9478" y="4763"/>
                    <a:pt x="9407" y="4703"/>
                    <a:pt x="9324" y="4703"/>
                  </a:cubicBezTo>
                  <a:cubicBezTo>
                    <a:pt x="9240" y="4703"/>
                    <a:pt x="9181" y="4774"/>
                    <a:pt x="9181" y="4846"/>
                  </a:cubicBezTo>
                  <a:lnTo>
                    <a:pt x="9181" y="9037"/>
                  </a:lnTo>
                  <a:cubicBezTo>
                    <a:pt x="9181" y="9656"/>
                    <a:pt x="8669" y="10168"/>
                    <a:pt x="8050" y="10168"/>
                  </a:cubicBezTo>
                  <a:lnTo>
                    <a:pt x="7978" y="10168"/>
                  </a:lnTo>
                  <a:cubicBezTo>
                    <a:pt x="7347" y="10168"/>
                    <a:pt x="6847" y="9656"/>
                    <a:pt x="6847" y="9037"/>
                  </a:cubicBezTo>
                  <a:lnTo>
                    <a:pt x="6847" y="8715"/>
                  </a:lnTo>
                  <a:cubicBezTo>
                    <a:pt x="6847" y="8525"/>
                    <a:pt x="6680" y="8358"/>
                    <a:pt x="6490" y="8358"/>
                  </a:cubicBezTo>
                  <a:lnTo>
                    <a:pt x="3156" y="8358"/>
                  </a:lnTo>
                  <a:lnTo>
                    <a:pt x="3156" y="6096"/>
                  </a:lnTo>
                  <a:lnTo>
                    <a:pt x="3585" y="6322"/>
                  </a:lnTo>
                  <a:cubicBezTo>
                    <a:pt x="3609" y="6334"/>
                    <a:pt x="3656" y="6358"/>
                    <a:pt x="3692" y="6358"/>
                  </a:cubicBezTo>
                  <a:cubicBezTo>
                    <a:pt x="3751" y="6358"/>
                    <a:pt x="3811" y="6334"/>
                    <a:pt x="3847" y="6298"/>
                  </a:cubicBezTo>
                  <a:cubicBezTo>
                    <a:pt x="3930" y="6215"/>
                    <a:pt x="3954" y="6120"/>
                    <a:pt x="3906" y="6025"/>
                  </a:cubicBezTo>
                  <a:lnTo>
                    <a:pt x="3668" y="5394"/>
                  </a:lnTo>
                  <a:lnTo>
                    <a:pt x="3668" y="5358"/>
                  </a:lnTo>
                  <a:cubicBezTo>
                    <a:pt x="3668" y="5286"/>
                    <a:pt x="3644" y="5191"/>
                    <a:pt x="3597" y="5132"/>
                  </a:cubicBezTo>
                  <a:lnTo>
                    <a:pt x="3132" y="4608"/>
                  </a:lnTo>
                  <a:lnTo>
                    <a:pt x="3132" y="345"/>
                  </a:lnTo>
                  <a:cubicBezTo>
                    <a:pt x="3132" y="310"/>
                    <a:pt x="3168" y="298"/>
                    <a:pt x="3180" y="298"/>
                  </a:cubicBezTo>
                  <a:lnTo>
                    <a:pt x="9109" y="298"/>
                  </a:lnTo>
                  <a:cubicBezTo>
                    <a:pt x="9133" y="298"/>
                    <a:pt x="9145" y="333"/>
                    <a:pt x="9145" y="345"/>
                  </a:cubicBezTo>
                  <a:lnTo>
                    <a:pt x="9145" y="2346"/>
                  </a:lnTo>
                  <a:cubicBezTo>
                    <a:pt x="9145" y="2441"/>
                    <a:pt x="9228" y="2500"/>
                    <a:pt x="9300" y="2500"/>
                  </a:cubicBezTo>
                  <a:cubicBezTo>
                    <a:pt x="9383" y="2500"/>
                    <a:pt x="9443" y="2429"/>
                    <a:pt x="9443" y="2346"/>
                  </a:cubicBezTo>
                  <a:lnTo>
                    <a:pt x="9443" y="345"/>
                  </a:lnTo>
                  <a:cubicBezTo>
                    <a:pt x="9490" y="167"/>
                    <a:pt x="9324" y="0"/>
                    <a:pt x="913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1" name="Google Shape;13145;p82">
              <a:extLst>
                <a:ext uri="{FF2B5EF4-FFF2-40B4-BE49-F238E27FC236}">
                  <a16:creationId xmlns:a16="http://schemas.microsoft.com/office/drawing/2014/main" id="{19579703-32C3-4396-A666-5338F4CC7D0F}"/>
                </a:ext>
              </a:extLst>
            </p:cNvPr>
            <p:cNvSpPr/>
            <p:nvPr/>
          </p:nvSpPr>
          <p:spPr>
            <a:xfrm>
              <a:off x="1689309" y="4378614"/>
              <a:ext cx="9510" cy="46976"/>
            </a:xfrm>
            <a:custGeom>
              <a:avLst/>
              <a:gdLst/>
              <a:ahLst/>
              <a:cxnLst/>
              <a:rect l="l" t="t" r="r" b="b"/>
              <a:pathLst>
                <a:path w="299" h="1477" extrusionOk="0">
                  <a:moveTo>
                    <a:pt x="155" y="0"/>
                  </a:moveTo>
                  <a:cubicBezTo>
                    <a:pt x="60" y="0"/>
                    <a:pt x="1" y="84"/>
                    <a:pt x="1" y="155"/>
                  </a:cubicBezTo>
                  <a:lnTo>
                    <a:pt x="1" y="1334"/>
                  </a:lnTo>
                  <a:cubicBezTo>
                    <a:pt x="1" y="1417"/>
                    <a:pt x="72" y="1477"/>
                    <a:pt x="155" y="1477"/>
                  </a:cubicBezTo>
                  <a:cubicBezTo>
                    <a:pt x="239" y="1477"/>
                    <a:pt x="298" y="1405"/>
                    <a:pt x="298" y="1334"/>
                  </a:cubicBezTo>
                  <a:lnTo>
                    <a:pt x="298" y="155"/>
                  </a:lnTo>
                  <a:cubicBezTo>
                    <a:pt x="298" y="84"/>
                    <a:pt x="239" y="0"/>
                    <a:pt x="15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2" name="Google Shape;13146;p82">
              <a:extLst>
                <a:ext uri="{FF2B5EF4-FFF2-40B4-BE49-F238E27FC236}">
                  <a16:creationId xmlns:a16="http://schemas.microsoft.com/office/drawing/2014/main" id="{5133EBC5-32F7-4CBB-9674-92D466B5C8C3}"/>
                </a:ext>
              </a:extLst>
            </p:cNvPr>
            <p:cNvSpPr/>
            <p:nvPr/>
          </p:nvSpPr>
          <p:spPr>
            <a:xfrm>
              <a:off x="1520424" y="4385420"/>
              <a:ext cx="33363" cy="32982"/>
            </a:xfrm>
            <a:custGeom>
              <a:avLst/>
              <a:gdLst/>
              <a:ahLst/>
              <a:cxnLst/>
              <a:rect l="l" t="t" r="r" b="b"/>
              <a:pathLst>
                <a:path w="1049" h="1037" extrusionOk="0">
                  <a:moveTo>
                    <a:pt x="524" y="298"/>
                  </a:moveTo>
                  <a:cubicBezTo>
                    <a:pt x="643" y="298"/>
                    <a:pt x="739" y="406"/>
                    <a:pt x="739" y="525"/>
                  </a:cubicBezTo>
                  <a:cubicBezTo>
                    <a:pt x="739" y="644"/>
                    <a:pt x="643" y="739"/>
                    <a:pt x="524" y="739"/>
                  </a:cubicBezTo>
                  <a:cubicBezTo>
                    <a:pt x="405" y="739"/>
                    <a:pt x="298" y="644"/>
                    <a:pt x="298" y="525"/>
                  </a:cubicBezTo>
                  <a:cubicBezTo>
                    <a:pt x="298" y="406"/>
                    <a:pt x="405" y="298"/>
                    <a:pt x="524" y="298"/>
                  </a:cubicBezTo>
                  <a:close/>
                  <a:moveTo>
                    <a:pt x="524" y="1"/>
                  </a:moveTo>
                  <a:cubicBezTo>
                    <a:pt x="238" y="1"/>
                    <a:pt x="0" y="239"/>
                    <a:pt x="0" y="525"/>
                  </a:cubicBezTo>
                  <a:cubicBezTo>
                    <a:pt x="0" y="798"/>
                    <a:pt x="238" y="1037"/>
                    <a:pt x="524" y="1037"/>
                  </a:cubicBezTo>
                  <a:cubicBezTo>
                    <a:pt x="798" y="1037"/>
                    <a:pt x="1036" y="798"/>
                    <a:pt x="1036" y="525"/>
                  </a:cubicBezTo>
                  <a:cubicBezTo>
                    <a:pt x="1048" y="239"/>
                    <a:pt x="822" y="1"/>
                    <a:pt x="52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3" name="Google Shape;13147;p82">
              <a:extLst>
                <a:ext uri="{FF2B5EF4-FFF2-40B4-BE49-F238E27FC236}">
                  <a16:creationId xmlns:a16="http://schemas.microsoft.com/office/drawing/2014/main" id="{78C1F5CA-F05A-4C10-9DC1-C668E659BA1E}"/>
                </a:ext>
              </a:extLst>
            </p:cNvPr>
            <p:cNvSpPr/>
            <p:nvPr/>
          </p:nvSpPr>
          <p:spPr>
            <a:xfrm>
              <a:off x="1563202" y="4398683"/>
              <a:ext cx="34508" cy="9510"/>
            </a:xfrm>
            <a:custGeom>
              <a:avLst/>
              <a:gdLst/>
              <a:ahLst/>
              <a:cxnLst/>
              <a:rect l="l" t="t" r="r" b="b"/>
              <a:pathLst>
                <a:path w="1085" h="299" extrusionOk="0">
                  <a:moveTo>
                    <a:pt x="167" y="0"/>
                  </a:moveTo>
                  <a:cubicBezTo>
                    <a:pt x="84" y="0"/>
                    <a:pt x="25" y="72"/>
                    <a:pt x="25" y="143"/>
                  </a:cubicBezTo>
                  <a:cubicBezTo>
                    <a:pt x="1" y="227"/>
                    <a:pt x="84" y="298"/>
                    <a:pt x="167" y="298"/>
                  </a:cubicBezTo>
                  <a:lnTo>
                    <a:pt x="929" y="298"/>
                  </a:lnTo>
                  <a:cubicBezTo>
                    <a:pt x="1025" y="298"/>
                    <a:pt x="1084" y="227"/>
                    <a:pt x="1084" y="143"/>
                  </a:cubicBezTo>
                  <a:cubicBezTo>
                    <a:pt x="1084" y="60"/>
                    <a:pt x="1001" y="0"/>
                    <a:pt x="9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4" name="Google Shape;13148;p82">
              <a:extLst>
                <a:ext uri="{FF2B5EF4-FFF2-40B4-BE49-F238E27FC236}">
                  <a16:creationId xmlns:a16="http://schemas.microsoft.com/office/drawing/2014/main" id="{0850E5B7-0EE2-4984-886B-8531016F5C55}"/>
                </a:ext>
              </a:extLst>
            </p:cNvPr>
            <p:cNvSpPr/>
            <p:nvPr/>
          </p:nvSpPr>
          <p:spPr>
            <a:xfrm>
              <a:off x="1563965" y="4410037"/>
              <a:ext cx="92807" cy="9510"/>
            </a:xfrm>
            <a:custGeom>
              <a:avLst/>
              <a:gdLst/>
              <a:ahLst/>
              <a:cxnLst/>
              <a:rect l="l" t="t" r="r" b="b"/>
              <a:pathLst>
                <a:path w="2918" h="299" extrusionOk="0">
                  <a:moveTo>
                    <a:pt x="143" y="1"/>
                  </a:moveTo>
                  <a:cubicBezTo>
                    <a:pt x="60" y="1"/>
                    <a:pt x="1" y="72"/>
                    <a:pt x="1" y="144"/>
                  </a:cubicBezTo>
                  <a:cubicBezTo>
                    <a:pt x="1" y="239"/>
                    <a:pt x="72" y="298"/>
                    <a:pt x="143" y="298"/>
                  </a:cubicBezTo>
                  <a:lnTo>
                    <a:pt x="2763" y="298"/>
                  </a:lnTo>
                  <a:cubicBezTo>
                    <a:pt x="2858" y="298"/>
                    <a:pt x="2918" y="227"/>
                    <a:pt x="2918" y="144"/>
                  </a:cubicBezTo>
                  <a:cubicBezTo>
                    <a:pt x="2918" y="72"/>
                    <a:pt x="2858" y="1"/>
                    <a:pt x="27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5" name="Google Shape;13149;p82">
              <a:extLst>
                <a:ext uri="{FF2B5EF4-FFF2-40B4-BE49-F238E27FC236}">
                  <a16:creationId xmlns:a16="http://schemas.microsoft.com/office/drawing/2014/main" id="{CC7383C1-CAA8-4BE1-87D8-ABDF5BFFBAF9}"/>
                </a:ext>
              </a:extLst>
            </p:cNvPr>
            <p:cNvSpPr/>
            <p:nvPr/>
          </p:nvSpPr>
          <p:spPr>
            <a:xfrm>
              <a:off x="1563202" y="4385039"/>
              <a:ext cx="10273" cy="9510"/>
            </a:xfrm>
            <a:custGeom>
              <a:avLst/>
              <a:gdLst/>
              <a:ahLst/>
              <a:cxnLst/>
              <a:rect l="l" t="t" r="r" b="b"/>
              <a:pathLst>
                <a:path w="323" h="299" extrusionOk="0">
                  <a:moveTo>
                    <a:pt x="167" y="1"/>
                  </a:moveTo>
                  <a:cubicBezTo>
                    <a:pt x="84" y="1"/>
                    <a:pt x="25" y="72"/>
                    <a:pt x="25" y="144"/>
                  </a:cubicBezTo>
                  <a:cubicBezTo>
                    <a:pt x="1" y="215"/>
                    <a:pt x="84" y="299"/>
                    <a:pt x="167" y="299"/>
                  </a:cubicBezTo>
                  <a:cubicBezTo>
                    <a:pt x="263" y="299"/>
                    <a:pt x="322" y="215"/>
                    <a:pt x="322" y="144"/>
                  </a:cubicBezTo>
                  <a:cubicBezTo>
                    <a:pt x="322" y="60"/>
                    <a:pt x="251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6" name="Google Shape;13150;p82">
              <a:extLst>
                <a:ext uri="{FF2B5EF4-FFF2-40B4-BE49-F238E27FC236}">
                  <a16:creationId xmlns:a16="http://schemas.microsoft.com/office/drawing/2014/main" id="{B9A01BFD-8D69-4A20-855D-02DB42D1F5B0}"/>
                </a:ext>
              </a:extLst>
            </p:cNvPr>
            <p:cNvSpPr/>
            <p:nvPr/>
          </p:nvSpPr>
          <p:spPr>
            <a:xfrm>
              <a:off x="1520424" y="4436944"/>
              <a:ext cx="33363" cy="33332"/>
            </a:xfrm>
            <a:custGeom>
              <a:avLst/>
              <a:gdLst/>
              <a:ahLst/>
              <a:cxnLst/>
              <a:rect l="l" t="t" r="r" b="b"/>
              <a:pathLst>
                <a:path w="1049" h="1048" extrusionOk="0">
                  <a:moveTo>
                    <a:pt x="524" y="298"/>
                  </a:moveTo>
                  <a:cubicBezTo>
                    <a:pt x="643" y="298"/>
                    <a:pt x="739" y="405"/>
                    <a:pt x="739" y="524"/>
                  </a:cubicBezTo>
                  <a:cubicBezTo>
                    <a:pt x="739" y="655"/>
                    <a:pt x="643" y="750"/>
                    <a:pt x="524" y="750"/>
                  </a:cubicBezTo>
                  <a:cubicBezTo>
                    <a:pt x="405" y="750"/>
                    <a:pt x="298" y="643"/>
                    <a:pt x="298" y="524"/>
                  </a:cubicBezTo>
                  <a:cubicBezTo>
                    <a:pt x="298" y="405"/>
                    <a:pt x="405" y="298"/>
                    <a:pt x="524" y="298"/>
                  </a:cubicBezTo>
                  <a:close/>
                  <a:moveTo>
                    <a:pt x="524" y="0"/>
                  </a:moveTo>
                  <a:cubicBezTo>
                    <a:pt x="238" y="0"/>
                    <a:pt x="0" y="238"/>
                    <a:pt x="0" y="524"/>
                  </a:cubicBezTo>
                  <a:cubicBezTo>
                    <a:pt x="0" y="810"/>
                    <a:pt x="238" y="1048"/>
                    <a:pt x="524" y="1048"/>
                  </a:cubicBezTo>
                  <a:cubicBezTo>
                    <a:pt x="798" y="1048"/>
                    <a:pt x="1036" y="810"/>
                    <a:pt x="1036" y="524"/>
                  </a:cubicBezTo>
                  <a:cubicBezTo>
                    <a:pt x="1048" y="238"/>
                    <a:pt x="822" y="0"/>
                    <a:pt x="5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7" name="Google Shape;13151;p82">
              <a:extLst>
                <a:ext uri="{FF2B5EF4-FFF2-40B4-BE49-F238E27FC236}">
                  <a16:creationId xmlns:a16="http://schemas.microsoft.com/office/drawing/2014/main" id="{7E7F4BAC-4B81-4C8A-82A9-78C0848DA022}"/>
                </a:ext>
              </a:extLst>
            </p:cNvPr>
            <p:cNvSpPr/>
            <p:nvPr/>
          </p:nvSpPr>
          <p:spPr>
            <a:xfrm>
              <a:off x="1563202" y="4450175"/>
              <a:ext cx="34508" cy="9510"/>
            </a:xfrm>
            <a:custGeom>
              <a:avLst/>
              <a:gdLst/>
              <a:ahLst/>
              <a:cxnLst/>
              <a:rect l="l" t="t" r="r" b="b"/>
              <a:pathLst>
                <a:path w="1085" h="299" extrusionOk="0">
                  <a:moveTo>
                    <a:pt x="167" y="1"/>
                  </a:moveTo>
                  <a:cubicBezTo>
                    <a:pt x="84" y="1"/>
                    <a:pt x="25" y="72"/>
                    <a:pt x="25" y="156"/>
                  </a:cubicBezTo>
                  <a:cubicBezTo>
                    <a:pt x="1" y="239"/>
                    <a:pt x="84" y="298"/>
                    <a:pt x="167" y="298"/>
                  </a:cubicBezTo>
                  <a:lnTo>
                    <a:pt x="929" y="298"/>
                  </a:lnTo>
                  <a:cubicBezTo>
                    <a:pt x="1025" y="298"/>
                    <a:pt x="1084" y="227"/>
                    <a:pt x="1084" y="156"/>
                  </a:cubicBezTo>
                  <a:cubicBezTo>
                    <a:pt x="1084" y="60"/>
                    <a:pt x="1001" y="1"/>
                    <a:pt x="9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8" name="Google Shape;13152;p82">
              <a:extLst>
                <a:ext uri="{FF2B5EF4-FFF2-40B4-BE49-F238E27FC236}">
                  <a16:creationId xmlns:a16="http://schemas.microsoft.com/office/drawing/2014/main" id="{C899247A-DE88-4C92-94E1-0D346852ADED}"/>
                </a:ext>
              </a:extLst>
            </p:cNvPr>
            <p:cNvSpPr/>
            <p:nvPr/>
          </p:nvSpPr>
          <p:spPr>
            <a:xfrm>
              <a:off x="1563965" y="4461530"/>
              <a:ext cx="92807" cy="9510"/>
            </a:xfrm>
            <a:custGeom>
              <a:avLst/>
              <a:gdLst/>
              <a:ahLst/>
              <a:cxnLst/>
              <a:rect l="l" t="t" r="r" b="b"/>
              <a:pathLst>
                <a:path w="2918" h="299" extrusionOk="0">
                  <a:moveTo>
                    <a:pt x="143" y="1"/>
                  </a:moveTo>
                  <a:cubicBezTo>
                    <a:pt x="60" y="1"/>
                    <a:pt x="1" y="72"/>
                    <a:pt x="1" y="156"/>
                  </a:cubicBezTo>
                  <a:cubicBezTo>
                    <a:pt x="1" y="239"/>
                    <a:pt x="72" y="299"/>
                    <a:pt x="143" y="299"/>
                  </a:cubicBezTo>
                  <a:lnTo>
                    <a:pt x="2763" y="299"/>
                  </a:lnTo>
                  <a:cubicBezTo>
                    <a:pt x="2858" y="299"/>
                    <a:pt x="2918" y="227"/>
                    <a:pt x="2918" y="156"/>
                  </a:cubicBezTo>
                  <a:cubicBezTo>
                    <a:pt x="2918" y="72"/>
                    <a:pt x="2858" y="1"/>
                    <a:pt x="27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" name="Google Shape;13153;p82">
              <a:extLst>
                <a:ext uri="{FF2B5EF4-FFF2-40B4-BE49-F238E27FC236}">
                  <a16:creationId xmlns:a16="http://schemas.microsoft.com/office/drawing/2014/main" id="{F8F3B1A0-11BE-4CD3-B887-6E0C5ADBB011}"/>
                </a:ext>
              </a:extLst>
            </p:cNvPr>
            <p:cNvSpPr/>
            <p:nvPr/>
          </p:nvSpPr>
          <p:spPr>
            <a:xfrm>
              <a:off x="1563202" y="4436563"/>
              <a:ext cx="10273" cy="9478"/>
            </a:xfrm>
            <a:custGeom>
              <a:avLst/>
              <a:gdLst/>
              <a:ahLst/>
              <a:cxnLst/>
              <a:rect l="l" t="t" r="r" b="b"/>
              <a:pathLst>
                <a:path w="323" h="298" extrusionOk="0">
                  <a:moveTo>
                    <a:pt x="167" y="0"/>
                  </a:moveTo>
                  <a:cubicBezTo>
                    <a:pt x="84" y="0"/>
                    <a:pt x="25" y="72"/>
                    <a:pt x="25" y="143"/>
                  </a:cubicBezTo>
                  <a:cubicBezTo>
                    <a:pt x="1" y="226"/>
                    <a:pt x="84" y="298"/>
                    <a:pt x="167" y="298"/>
                  </a:cubicBezTo>
                  <a:cubicBezTo>
                    <a:pt x="263" y="298"/>
                    <a:pt x="322" y="226"/>
                    <a:pt x="322" y="143"/>
                  </a:cubicBezTo>
                  <a:cubicBezTo>
                    <a:pt x="322" y="60"/>
                    <a:pt x="251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" name="Google Shape;13154;p82">
              <a:extLst>
                <a:ext uri="{FF2B5EF4-FFF2-40B4-BE49-F238E27FC236}">
                  <a16:creationId xmlns:a16="http://schemas.microsoft.com/office/drawing/2014/main" id="{2BE0F05A-3F3A-46C0-B9D0-6AC546B38C58}"/>
                </a:ext>
              </a:extLst>
            </p:cNvPr>
            <p:cNvSpPr/>
            <p:nvPr/>
          </p:nvSpPr>
          <p:spPr>
            <a:xfrm>
              <a:off x="1520424" y="4488437"/>
              <a:ext cx="33363" cy="33332"/>
            </a:xfrm>
            <a:custGeom>
              <a:avLst/>
              <a:gdLst/>
              <a:ahLst/>
              <a:cxnLst/>
              <a:rect l="l" t="t" r="r" b="b"/>
              <a:pathLst>
                <a:path w="1049" h="1048" extrusionOk="0">
                  <a:moveTo>
                    <a:pt x="524" y="298"/>
                  </a:moveTo>
                  <a:cubicBezTo>
                    <a:pt x="643" y="298"/>
                    <a:pt x="739" y="405"/>
                    <a:pt x="739" y="524"/>
                  </a:cubicBezTo>
                  <a:cubicBezTo>
                    <a:pt x="739" y="643"/>
                    <a:pt x="643" y="750"/>
                    <a:pt x="524" y="750"/>
                  </a:cubicBezTo>
                  <a:cubicBezTo>
                    <a:pt x="405" y="750"/>
                    <a:pt x="298" y="643"/>
                    <a:pt x="298" y="524"/>
                  </a:cubicBezTo>
                  <a:cubicBezTo>
                    <a:pt x="298" y="405"/>
                    <a:pt x="405" y="298"/>
                    <a:pt x="524" y="298"/>
                  </a:cubicBezTo>
                  <a:close/>
                  <a:moveTo>
                    <a:pt x="524" y="0"/>
                  </a:moveTo>
                  <a:cubicBezTo>
                    <a:pt x="238" y="0"/>
                    <a:pt x="0" y="238"/>
                    <a:pt x="0" y="524"/>
                  </a:cubicBezTo>
                  <a:cubicBezTo>
                    <a:pt x="0" y="810"/>
                    <a:pt x="238" y="1048"/>
                    <a:pt x="524" y="1048"/>
                  </a:cubicBezTo>
                  <a:cubicBezTo>
                    <a:pt x="798" y="1048"/>
                    <a:pt x="1036" y="810"/>
                    <a:pt x="1036" y="524"/>
                  </a:cubicBezTo>
                  <a:cubicBezTo>
                    <a:pt x="1048" y="238"/>
                    <a:pt x="822" y="0"/>
                    <a:pt x="5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" name="Google Shape;13155;p82">
              <a:extLst>
                <a:ext uri="{FF2B5EF4-FFF2-40B4-BE49-F238E27FC236}">
                  <a16:creationId xmlns:a16="http://schemas.microsoft.com/office/drawing/2014/main" id="{780CC300-F9EA-4987-B9AE-A1BABCECACF6}"/>
                </a:ext>
              </a:extLst>
            </p:cNvPr>
            <p:cNvSpPr/>
            <p:nvPr/>
          </p:nvSpPr>
          <p:spPr>
            <a:xfrm>
              <a:off x="1563202" y="4501667"/>
              <a:ext cx="34508" cy="9510"/>
            </a:xfrm>
            <a:custGeom>
              <a:avLst/>
              <a:gdLst/>
              <a:ahLst/>
              <a:cxnLst/>
              <a:rect l="l" t="t" r="r" b="b"/>
              <a:pathLst>
                <a:path w="1085" h="299" extrusionOk="0">
                  <a:moveTo>
                    <a:pt x="167" y="1"/>
                  </a:moveTo>
                  <a:cubicBezTo>
                    <a:pt x="84" y="1"/>
                    <a:pt x="25" y="84"/>
                    <a:pt x="25" y="156"/>
                  </a:cubicBezTo>
                  <a:cubicBezTo>
                    <a:pt x="1" y="239"/>
                    <a:pt x="84" y="299"/>
                    <a:pt x="167" y="299"/>
                  </a:cubicBezTo>
                  <a:lnTo>
                    <a:pt x="929" y="299"/>
                  </a:lnTo>
                  <a:cubicBezTo>
                    <a:pt x="1025" y="299"/>
                    <a:pt x="1084" y="227"/>
                    <a:pt x="1084" y="156"/>
                  </a:cubicBezTo>
                  <a:cubicBezTo>
                    <a:pt x="1084" y="61"/>
                    <a:pt x="1001" y="1"/>
                    <a:pt x="9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" name="Google Shape;13156;p82">
              <a:extLst>
                <a:ext uri="{FF2B5EF4-FFF2-40B4-BE49-F238E27FC236}">
                  <a16:creationId xmlns:a16="http://schemas.microsoft.com/office/drawing/2014/main" id="{A3AA7ECF-D4B7-48F7-A70C-A21F81982F69}"/>
                </a:ext>
              </a:extLst>
            </p:cNvPr>
            <p:cNvSpPr/>
            <p:nvPr/>
          </p:nvSpPr>
          <p:spPr>
            <a:xfrm>
              <a:off x="1563202" y="4513785"/>
              <a:ext cx="93570" cy="9510"/>
            </a:xfrm>
            <a:custGeom>
              <a:avLst/>
              <a:gdLst/>
              <a:ahLst/>
              <a:cxnLst/>
              <a:rect l="l" t="t" r="r" b="b"/>
              <a:pathLst>
                <a:path w="2942" h="299" extrusionOk="0">
                  <a:moveTo>
                    <a:pt x="167" y="1"/>
                  </a:moveTo>
                  <a:cubicBezTo>
                    <a:pt x="84" y="1"/>
                    <a:pt x="25" y="72"/>
                    <a:pt x="25" y="144"/>
                  </a:cubicBezTo>
                  <a:cubicBezTo>
                    <a:pt x="1" y="215"/>
                    <a:pt x="84" y="299"/>
                    <a:pt x="167" y="299"/>
                  </a:cubicBezTo>
                  <a:lnTo>
                    <a:pt x="2787" y="299"/>
                  </a:lnTo>
                  <a:cubicBezTo>
                    <a:pt x="2882" y="299"/>
                    <a:pt x="2942" y="215"/>
                    <a:pt x="2942" y="144"/>
                  </a:cubicBezTo>
                  <a:cubicBezTo>
                    <a:pt x="2942" y="61"/>
                    <a:pt x="2870" y="1"/>
                    <a:pt x="278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3" name="Google Shape;13157;p82">
              <a:extLst>
                <a:ext uri="{FF2B5EF4-FFF2-40B4-BE49-F238E27FC236}">
                  <a16:creationId xmlns:a16="http://schemas.microsoft.com/office/drawing/2014/main" id="{2F4C1AD4-AFC3-4319-B184-C08BC06A8A52}"/>
                </a:ext>
              </a:extLst>
            </p:cNvPr>
            <p:cNvSpPr/>
            <p:nvPr/>
          </p:nvSpPr>
          <p:spPr>
            <a:xfrm>
              <a:off x="1563202" y="4488055"/>
              <a:ext cx="10273" cy="9478"/>
            </a:xfrm>
            <a:custGeom>
              <a:avLst/>
              <a:gdLst/>
              <a:ahLst/>
              <a:cxnLst/>
              <a:rect l="l" t="t" r="r" b="b"/>
              <a:pathLst>
                <a:path w="323" h="298" extrusionOk="0">
                  <a:moveTo>
                    <a:pt x="167" y="0"/>
                  </a:moveTo>
                  <a:cubicBezTo>
                    <a:pt x="84" y="0"/>
                    <a:pt x="25" y="72"/>
                    <a:pt x="25" y="155"/>
                  </a:cubicBezTo>
                  <a:cubicBezTo>
                    <a:pt x="1" y="227"/>
                    <a:pt x="84" y="298"/>
                    <a:pt x="167" y="298"/>
                  </a:cubicBezTo>
                  <a:cubicBezTo>
                    <a:pt x="263" y="298"/>
                    <a:pt x="322" y="227"/>
                    <a:pt x="322" y="155"/>
                  </a:cubicBezTo>
                  <a:cubicBezTo>
                    <a:pt x="322" y="60"/>
                    <a:pt x="251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4" name="Google Shape;13158;p82">
              <a:extLst>
                <a:ext uri="{FF2B5EF4-FFF2-40B4-BE49-F238E27FC236}">
                  <a16:creationId xmlns:a16="http://schemas.microsoft.com/office/drawing/2014/main" id="{BC3A00A4-271C-4CF6-931B-1E7965BB5057}"/>
                </a:ext>
              </a:extLst>
            </p:cNvPr>
            <p:cNvSpPr/>
            <p:nvPr/>
          </p:nvSpPr>
          <p:spPr>
            <a:xfrm>
              <a:off x="1522682" y="4318025"/>
              <a:ext cx="141659" cy="37912"/>
            </a:xfrm>
            <a:custGeom>
              <a:avLst/>
              <a:gdLst/>
              <a:ahLst/>
              <a:cxnLst/>
              <a:rect l="l" t="t" r="r" b="b"/>
              <a:pathLst>
                <a:path w="4454" h="1192" extrusionOk="0">
                  <a:moveTo>
                    <a:pt x="4144" y="322"/>
                  </a:moveTo>
                  <a:lnTo>
                    <a:pt x="4144" y="893"/>
                  </a:lnTo>
                  <a:lnTo>
                    <a:pt x="298" y="893"/>
                  </a:lnTo>
                  <a:lnTo>
                    <a:pt x="298" y="322"/>
                  </a:lnTo>
                  <a:close/>
                  <a:moveTo>
                    <a:pt x="156" y="0"/>
                  </a:moveTo>
                  <a:cubicBezTo>
                    <a:pt x="60" y="0"/>
                    <a:pt x="1" y="84"/>
                    <a:pt x="1" y="155"/>
                  </a:cubicBezTo>
                  <a:lnTo>
                    <a:pt x="1" y="1048"/>
                  </a:lnTo>
                  <a:cubicBezTo>
                    <a:pt x="1" y="1132"/>
                    <a:pt x="72" y="1191"/>
                    <a:pt x="156" y="1191"/>
                  </a:cubicBezTo>
                  <a:lnTo>
                    <a:pt x="4299" y="1191"/>
                  </a:lnTo>
                  <a:cubicBezTo>
                    <a:pt x="4382" y="1191"/>
                    <a:pt x="4454" y="1132"/>
                    <a:pt x="4454" y="1048"/>
                  </a:cubicBezTo>
                  <a:lnTo>
                    <a:pt x="4454" y="155"/>
                  </a:lnTo>
                  <a:cubicBezTo>
                    <a:pt x="4454" y="60"/>
                    <a:pt x="4382" y="0"/>
                    <a:pt x="429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aphicFrame>
        <p:nvGraphicFramePr>
          <p:cNvPr id="115" name="Chart 25">
            <a:extLst>
              <a:ext uri="{FF2B5EF4-FFF2-40B4-BE49-F238E27FC236}">
                <a16:creationId xmlns:a16="http://schemas.microsoft.com/office/drawing/2014/main" id="{A4C1C701-B22F-421B-8ADA-5BE9C0B735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77663271"/>
              </p:ext>
            </p:extLst>
          </p:nvPr>
        </p:nvGraphicFramePr>
        <p:xfrm>
          <a:off x="619922" y="3923721"/>
          <a:ext cx="10352878" cy="328421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</p:spTree>
    <p:extLst>
      <p:ext uri="{BB962C8B-B14F-4D97-AF65-F5344CB8AC3E}">
        <p14:creationId xmlns:p14="http://schemas.microsoft.com/office/powerpoint/2010/main" val="3308994621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7D56FC7A-8DB4-4CF7-9C0E-E9F11262AF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84009" y="1619779"/>
            <a:ext cx="3373188" cy="3373188"/>
          </a:xfrm>
          <a:prstGeom prst="rect">
            <a:avLst/>
          </a:prstGeom>
        </p:spPr>
      </p:pic>
      <p:sp>
        <p:nvSpPr>
          <p:cNvPr id="7" name="Google Shape;393;p40">
            <a:extLst>
              <a:ext uri="{FF2B5EF4-FFF2-40B4-BE49-F238E27FC236}">
                <a16:creationId xmlns:a16="http://schemas.microsoft.com/office/drawing/2014/main" id="{3E0F4414-EEFC-4F16-A275-3F6221EFECD8}"/>
              </a:ext>
            </a:extLst>
          </p:cNvPr>
          <p:cNvSpPr txBox="1">
            <a:spLocks/>
          </p:cNvSpPr>
          <p:nvPr/>
        </p:nvSpPr>
        <p:spPr>
          <a:xfrm>
            <a:off x="2293333" y="5098448"/>
            <a:ext cx="19282961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>
              <a:buNone/>
            </a:pPr>
            <a:r>
              <a:rPr lang="es-MX" sz="7465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Unidad de</a:t>
            </a:r>
          </a:p>
          <a:p>
            <a:pPr marL="0" indent="0">
              <a:buNone/>
            </a:pPr>
            <a:r>
              <a:rPr lang="es-MX" sz="9598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MONITOREO </a:t>
            </a:r>
          </a:p>
          <a:p>
            <a:pPr marL="0" indent="0">
              <a:buNone/>
            </a:pPr>
            <a:r>
              <a:rPr lang="es-MX" sz="9598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EVALUACIÓN</a:t>
            </a:r>
            <a:endParaRPr lang="es-MX" sz="3732"/>
          </a:p>
        </p:txBody>
      </p:sp>
      <p:grpSp>
        <p:nvGrpSpPr>
          <p:cNvPr id="8" name="Google Shape;13076;p89">
            <a:extLst>
              <a:ext uri="{FF2B5EF4-FFF2-40B4-BE49-F238E27FC236}">
                <a16:creationId xmlns:a16="http://schemas.microsoft.com/office/drawing/2014/main" id="{C3B81009-331A-4F91-9972-AFA1807A65F2}"/>
              </a:ext>
            </a:extLst>
          </p:cNvPr>
          <p:cNvGrpSpPr/>
          <p:nvPr/>
        </p:nvGrpSpPr>
        <p:grpSpPr>
          <a:xfrm>
            <a:off x="20161430" y="6544867"/>
            <a:ext cx="2943129" cy="2952865"/>
            <a:chOff x="3214972" y="3359188"/>
            <a:chExt cx="346406" cy="347552"/>
          </a:xfrm>
          <a:solidFill>
            <a:schemeClr val="tx1"/>
          </a:solidFill>
        </p:grpSpPr>
        <p:sp>
          <p:nvSpPr>
            <p:cNvPr id="9" name="Google Shape;13077;p89">
              <a:extLst>
                <a:ext uri="{FF2B5EF4-FFF2-40B4-BE49-F238E27FC236}">
                  <a16:creationId xmlns:a16="http://schemas.microsoft.com/office/drawing/2014/main" id="{EB107BDA-E94F-4C88-9410-15D763CF1B8C}"/>
                </a:ext>
              </a:extLst>
            </p:cNvPr>
            <p:cNvSpPr/>
            <p:nvPr/>
          </p:nvSpPr>
          <p:spPr>
            <a:xfrm>
              <a:off x="3301772" y="3386084"/>
              <a:ext cx="71649" cy="11395"/>
            </a:xfrm>
            <a:custGeom>
              <a:avLst/>
              <a:gdLst/>
              <a:ahLst/>
              <a:cxnLst/>
              <a:rect l="l" t="t" r="r" b="b"/>
              <a:pathLst>
                <a:path w="2251" h="358" extrusionOk="0">
                  <a:moveTo>
                    <a:pt x="179" y="0"/>
                  </a:moveTo>
                  <a:cubicBezTo>
                    <a:pt x="95" y="0"/>
                    <a:pt x="0" y="72"/>
                    <a:pt x="0" y="179"/>
                  </a:cubicBezTo>
                  <a:cubicBezTo>
                    <a:pt x="24" y="286"/>
                    <a:pt x="95" y="358"/>
                    <a:pt x="179" y="358"/>
                  </a:cubicBezTo>
                  <a:lnTo>
                    <a:pt x="2072" y="358"/>
                  </a:lnTo>
                  <a:cubicBezTo>
                    <a:pt x="2167" y="358"/>
                    <a:pt x="2250" y="286"/>
                    <a:pt x="2250" y="179"/>
                  </a:cubicBezTo>
                  <a:cubicBezTo>
                    <a:pt x="2250" y="84"/>
                    <a:pt x="2179" y="0"/>
                    <a:pt x="207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0" name="Google Shape;13078;p89">
              <a:extLst>
                <a:ext uri="{FF2B5EF4-FFF2-40B4-BE49-F238E27FC236}">
                  <a16:creationId xmlns:a16="http://schemas.microsoft.com/office/drawing/2014/main" id="{4CB79424-9C40-4552-A347-78B3C7BCF6A8}"/>
                </a:ext>
              </a:extLst>
            </p:cNvPr>
            <p:cNvSpPr/>
            <p:nvPr/>
          </p:nvSpPr>
          <p:spPr>
            <a:xfrm>
              <a:off x="3301772" y="3410339"/>
              <a:ext cx="131904" cy="11395"/>
            </a:xfrm>
            <a:custGeom>
              <a:avLst/>
              <a:gdLst/>
              <a:ahLst/>
              <a:cxnLst/>
              <a:rect l="l" t="t" r="r" b="b"/>
              <a:pathLst>
                <a:path w="4144" h="358" extrusionOk="0">
                  <a:moveTo>
                    <a:pt x="179" y="0"/>
                  </a:moveTo>
                  <a:cubicBezTo>
                    <a:pt x="95" y="0"/>
                    <a:pt x="0" y="72"/>
                    <a:pt x="0" y="179"/>
                  </a:cubicBezTo>
                  <a:cubicBezTo>
                    <a:pt x="0" y="286"/>
                    <a:pt x="95" y="358"/>
                    <a:pt x="179" y="358"/>
                  </a:cubicBezTo>
                  <a:lnTo>
                    <a:pt x="3965" y="358"/>
                  </a:lnTo>
                  <a:cubicBezTo>
                    <a:pt x="4048" y="358"/>
                    <a:pt x="4144" y="286"/>
                    <a:pt x="4144" y="179"/>
                  </a:cubicBezTo>
                  <a:cubicBezTo>
                    <a:pt x="4144" y="72"/>
                    <a:pt x="4072" y="0"/>
                    <a:pt x="39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1" name="Google Shape;13079;p89">
              <a:extLst>
                <a:ext uri="{FF2B5EF4-FFF2-40B4-BE49-F238E27FC236}">
                  <a16:creationId xmlns:a16="http://schemas.microsoft.com/office/drawing/2014/main" id="{0CFA16DE-0010-491A-A45E-B7FD6E3B30B7}"/>
                </a:ext>
              </a:extLst>
            </p:cNvPr>
            <p:cNvSpPr/>
            <p:nvPr/>
          </p:nvSpPr>
          <p:spPr>
            <a:xfrm>
              <a:off x="3301772" y="3484980"/>
              <a:ext cx="71649" cy="11427"/>
            </a:xfrm>
            <a:custGeom>
              <a:avLst/>
              <a:gdLst/>
              <a:ahLst/>
              <a:cxnLst/>
              <a:rect l="l" t="t" r="r" b="b"/>
              <a:pathLst>
                <a:path w="2251" h="359" extrusionOk="0">
                  <a:moveTo>
                    <a:pt x="179" y="1"/>
                  </a:moveTo>
                  <a:cubicBezTo>
                    <a:pt x="95" y="1"/>
                    <a:pt x="0" y="72"/>
                    <a:pt x="0" y="180"/>
                  </a:cubicBezTo>
                  <a:cubicBezTo>
                    <a:pt x="24" y="287"/>
                    <a:pt x="95" y="358"/>
                    <a:pt x="179" y="358"/>
                  </a:cubicBezTo>
                  <a:lnTo>
                    <a:pt x="2072" y="358"/>
                  </a:lnTo>
                  <a:cubicBezTo>
                    <a:pt x="2167" y="358"/>
                    <a:pt x="2250" y="287"/>
                    <a:pt x="2250" y="180"/>
                  </a:cubicBezTo>
                  <a:cubicBezTo>
                    <a:pt x="2250" y="96"/>
                    <a:pt x="2179" y="1"/>
                    <a:pt x="2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2" name="Google Shape;13080;p89">
              <a:extLst>
                <a:ext uri="{FF2B5EF4-FFF2-40B4-BE49-F238E27FC236}">
                  <a16:creationId xmlns:a16="http://schemas.microsoft.com/office/drawing/2014/main" id="{2B66BF20-B8DD-4B00-9617-F5DA15449456}"/>
                </a:ext>
              </a:extLst>
            </p:cNvPr>
            <p:cNvSpPr/>
            <p:nvPr/>
          </p:nvSpPr>
          <p:spPr>
            <a:xfrm>
              <a:off x="3301772" y="3509234"/>
              <a:ext cx="130758" cy="11427"/>
            </a:xfrm>
            <a:custGeom>
              <a:avLst/>
              <a:gdLst/>
              <a:ahLst/>
              <a:cxnLst/>
              <a:rect l="l" t="t" r="r" b="b"/>
              <a:pathLst>
                <a:path w="4108" h="359" extrusionOk="0">
                  <a:moveTo>
                    <a:pt x="179" y="1"/>
                  </a:moveTo>
                  <a:cubicBezTo>
                    <a:pt x="95" y="1"/>
                    <a:pt x="0" y="72"/>
                    <a:pt x="0" y="180"/>
                  </a:cubicBezTo>
                  <a:cubicBezTo>
                    <a:pt x="24" y="287"/>
                    <a:pt x="95" y="358"/>
                    <a:pt x="179" y="358"/>
                  </a:cubicBezTo>
                  <a:lnTo>
                    <a:pt x="3929" y="358"/>
                  </a:lnTo>
                  <a:cubicBezTo>
                    <a:pt x="4024" y="358"/>
                    <a:pt x="4108" y="287"/>
                    <a:pt x="4108" y="180"/>
                  </a:cubicBezTo>
                  <a:cubicBezTo>
                    <a:pt x="4108" y="84"/>
                    <a:pt x="4036" y="1"/>
                    <a:pt x="39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3" name="Google Shape;13081;p89">
              <a:extLst>
                <a:ext uri="{FF2B5EF4-FFF2-40B4-BE49-F238E27FC236}">
                  <a16:creationId xmlns:a16="http://schemas.microsoft.com/office/drawing/2014/main" id="{F0DA1EF8-02B2-435F-B203-606833BE5AB0}"/>
                </a:ext>
              </a:extLst>
            </p:cNvPr>
            <p:cNvSpPr/>
            <p:nvPr/>
          </p:nvSpPr>
          <p:spPr>
            <a:xfrm>
              <a:off x="3301772" y="3584671"/>
              <a:ext cx="71649" cy="11395"/>
            </a:xfrm>
            <a:custGeom>
              <a:avLst/>
              <a:gdLst/>
              <a:ahLst/>
              <a:cxnLst/>
              <a:rect l="l" t="t" r="r" b="b"/>
              <a:pathLst>
                <a:path w="2251" h="358" extrusionOk="0">
                  <a:moveTo>
                    <a:pt x="179" y="0"/>
                  </a:moveTo>
                  <a:cubicBezTo>
                    <a:pt x="95" y="0"/>
                    <a:pt x="0" y="72"/>
                    <a:pt x="0" y="179"/>
                  </a:cubicBezTo>
                  <a:cubicBezTo>
                    <a:pt x="24" y="286"/>
                    <a:pt x="95" y="358"/>
                    <a:pt x="179" y="358"/>
                  </a:cubicBezTo>
                  <a:lnTo>
                    <a:pt x="2072" y="358"/>
                  </a:lnTo>
                  <a:cubicBezTo>
                    <a:pt x="2167" y="358"/>
                    <a:pt x="2250" y="286"/>
                    <a:pt x="2250" y="179"/>
                  </a:cubicBezTo>
                  <a:cubicBezTo>
                    <a:pt x="2250" y="84"/>
                    <a:pt x="2179" y="0"/>
                    <a:pt x="207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4" name="Google Shape;13082;p89">
              <a:extLst>
                <a:ext uri="{FF2B5EF4-FFF2-40B4-BE49-F238E27FC236}">
                  <a16:creationId xmlns:a16="http://schemas.microsoft.com/office/drawing/2014/main" id="{ADF515EE-0516-4B9C-9599-DCE209AF6E0D}"/>
                </a:ext>
              </a:extLst>
            </p:cNvPr>
            <p:cNvSpPr/>
            <p:nvPr/>
          </p:nvSpPr>
          <p:spPr>
            <a:xfrm>
              <a:off x="3301772" y="3609308"/>
              <a:ext cx="129994" cy="11395"/>
            </a:xfrm>
            <a:custGeom>
              <a:avLst/>
              <a:gdLst/>
              <a:ahLst/>
              <a:cxnLst/>
              <a:rect l="l" t="t" r="r" b="b"/>
              <a:pathLst>
                <a:path w="4084" h="358" extrusionOk="0">
                  <a:moveTo>
                    <a:pt x="179" y="0"/>
                  </a:moveTo>
                  <a:cubicBezTo>
                    <a:pt x="95" y="0"/>
                    <a:pt x="0" y="72"/>
                    <a:pt x="0" y="179"/>
                  </a:cubicBezTo>
                  <a:cubicBezTo>
                    <a:pt x="0" y="262"/>
                    <a:pt x="83" y="357"/>
                    <a:pt x="179" y="357"/>
                  </a:cubicBezTo>
                  <a:lnTo>
                    <a:pt x="3905" y="357"/>
                  </a:lnTo>
                  <a:cubicBezTo>
                    <a:pt x="3989" y="357"/>
                    <a:pt x="4084" y="286"/>
                    <a:pt x="4084" y="179"/>
                  </a:cubicBezTo>
                  <a:cubicBezTo>
                    <a:pt x="4084" y="72"/>
                    <a:pt x="3989" y="0"/>
                    <a:pt x="390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5" name="Google Shape;13083;p89">
              <a:extLst>
                <a:ext uri="{FF2B5EF4-FFF2-40B4-BE49-F238E27FC236}">
                  <a16:creationId xmlns:a16="http://schemas.microsoft.com/office/drawing/2014/main" id="{9E5B8AB1-1470-42D4-81C8-C750713E03B6}"/>
                </a:ext>
              </a:extLst>
            </p:cNvPr>
            <p:cNvSpPr/>
            <p:nvPr/>
          </p:nvSpPr>
          <p:spPr>
            <a:xfrm>
              <a:off x="3214972" y="3458466"/>
              <a:ext cx="346406" cy="248274"/>
            </a:xfrm>
            <a:custGeom>
              <a:avLst/>
              <a:gdLst/>
              <a:ahLst/>
              <a:cxnLst/>
              <a:rect l="l" t="t" r="r" b="b"/>
              <a:pathLst>
                <a:path w="10883" h="7800" extrusionOk="0">
                  <a:moveTo>
                    <a:pt x="8466" y="1417"/>
                  </a:moveTo>
                  <a:cubicBezTo>
                    <a:pt x="9109" y="1417"/>
                    <a:pt x="9657" y="1953"/>
                    <a:pt x="9657" y="2608"/>
                  </a:cubicBezTo>
                  <a:lnTo>
                    <a:pt x="9657" y="2894"/>
                  </a:lnTo>
                  <a:lnTo>
                    <a:pt x="9585" y="2894"/>
                  </a:lnTo>
                  <a:cubicBezTo>
                    <a:pt x="9216" y="2799"/>
                    <a:pt x="9097" y="2322"/>
                    <a:pt x="9097" y="2322"/>
                  </a:cubicBezTo>
                  <a:cubicBezTo>
                    <a:pt x="9085" y="2263"/>
                    <a:pt x="9037" y="2203"/>
                    <a:pt x="8966" y="2191"/>
                  </a:cubicBezTo>
                  <a:cubicBezTo>
                    <a:pt x="8956" y="2189"/>
                    <a:pt x="8946" y="2188"/>
                    <a:pt x="8935" y="2188"/>
                  </a:cubicBezTo>
                  <a:cubicBezTo>
                    <a:pt x="8883" y="2188"/>
                    <a:pt x="8827" y="2213"/>
                    <a:pt x="8787" y="2263"/>
                  </a:cubicBezTo>
                  <a:cubicBezTo>
                    <a:pt x="8335" y="2894"/>
                    <a:pt x="7347" y="2894"/>
                    <a:pt x="7323" y="2894"/>
                  </a:cubicBezTo>
                  <a:lnTo>
                    <a:pt x="7204" y="2894"/>
                  </a:lnTo>
                  <a:lnTo>
                    <a:pt x="7156" y="2608"/>
                  </a:lnTo>
                  <a:cubicBezTo>
                    <a:pt x="7156" y="1953"/>
                    <a:pt x="7692" y="1417"/>
                    <a:pt x="8347" y="1417"/>
                  </a:cubicBezTo>
                  <a:close/>
                  <a:moveTo>
                    <a:pt x="9692" y="3299"/>
                  </a:moveTo>
                  <a:cubicBezTo>
                    <a:pt x="9811" y="3322"/>
                    <a:pt x="9919" y="3430"/>
                    <a:pt x="9919" y="3549"/>
                  </a:cubicBezTo>
                  <a:cubicBezTo>
                    <a:pt x="9919" y="3680"/>
                    <a:pt x="9835" y="3787"/>
                    <a:pt x="9692" y="3799"/>
                  </a:cubicBezTo>
                  <a:lnTo>
                    <a:pt x="9692" y="3299"/>
                  </a:lnTo>
                  <a:close/>
                  <a:moveTo>
                    <a:pt x="7132" y="3299"/>
                  </a:moveTo>
                  <a:lnTo>
                    <a:pt x="7132" y="3811"/>
                  </a:lnTo>
                  <a:cubicBezTo>
                    <a:pt x="7001" y="3799"/>
                    <a:pt x="6918" y="3680"/>
                    <a:pt x="6918" y="3561"/>
                  </a:cubicBezTo>
                  <a:cubicBezTo>
                    <a:pt x="6894" y="3418"/>
                    <a:pt x="7001" y="3310"/>
                    <a:pt x="7132" y="3299"/>
                  </a:cubicBezTo>
                  <a:close/>
                  <a:moveTo>
                    <a:pt x="8835" y="2608"/>
                  </a:moveTo>
                  <a:cubicBezTo>
                    <a:pt x="8918" y="2787"/>
                    <a:pt x="9085" y="3013"/>
                    <a:pt x="9335" y="3120"/>
                  </a:cubicBezTo>
                  <a:lnTo>
                    <a:pt x="9335" y="3846"/>
                  </a:lnTo>
                  <a:cubicBezTo>
                    <a:pt x="9359" y="4287"/>
                    <a:pt x="8978" y="4668"/>
                    <a:pt x="8525" y="4668"/>
                  </a:cubicBezTo>
                  <a:lnTo>
                    <a:pt x="8299" y="4668"/>
                  </a:lnTo>
                  <a:cubicBezTo>
                    <a:pt x="7835" y="4668"/>
                    <a:pt x="7466" y="4287"/>
                    <a:pt x="7466" y="3834"/>
                  </a:cubicBezTo>
                  <a:lnTo>
                    <a:pt x="7466" y="3144"/>
                  </a:lnTo>
                  <a:cubicBezTo>
                    <a:pt x="7763" y="3120"/>
                    <a:pt x="8383" y="3013"/>
                    <a:pt x="8835" y="2608"/>
                  </a:cubicBezTo>
                  <a:close/>
                  <a:moveTo>
                    <a:pt x="8728" y="4989"/>
                  </a:moveTo>
                  <a:lnTo>
                    <a:pt x="8728" y="5215"/>
                  </a:lnTo>
                  <a:lnTo>
                    <a:pt x="8728" y="5227"/>
                  </a:lnTo>
                  <a:lnTo>
                    <a:pt x="8406" y="5573"/>
                  </a:lnTo>
                  <a:lnTo>
                    <a:pt x="8085" y="5251"/>
                  </a:lnTo>
                  <a:lnTo>
                    <a:pt x="8085" y="4989"/>
                  </a:lnTo>
                  <a:cubicBezTo>
                    <a:pt x="8168" y="5001"/>
                    <a:pt x="8240" y="5001"/>
                    <a:pt x="8299" y="5001"/>
                  </a:cubicBezTo>
                  <a:lnTo>
                    <a:pt x="8514" y="5001"/>
                  </a:lnTo>
                  <a:cubicBezTo>
                    <a:pt x="8597" y="5001"/>
                    <a:pt x="8668" y="5001"/>
                    <a:pt x="8728" y="4989"/>
                  </a:cubicBezTo>
                  <a:close/>
                  <a:moveTo>
                    <a:pt x="6573" y="3477"/>
                  </a:moveTo>
                  <a:lnTo>
                    <a:pt x="6573" y="3549"/>
                  </a:lnTo>
                  <a:cubicBezTo>
                    <a:pt x="6573" y="3870"/>
                    <a:pt x="6835" y="4156"/>
                    <a:pt x="7180" y="4156"/>
                  </a:cubicBezTo>
                  <a:cubicBezTo>
                    <a:pt x="7275" y="4465"/>
                    <a:pt x="7478" y="4727"/>
                    <a:pt x="7752" y="4870"/>
                  </a:cubicBezTo>
                  <a:lnTo>
                    <a:pt x="7752" y="5096"/>
                  </a:lnTo>
                  <a:lnTo>
                    <a:pt x="6716" y="5501"/>
                  </a:lnTo>
                  <a:cubicBezTo>
                    <a:pt x="6656" y="5513"/>
                    <a:pt x="6597" y="5537"/>
                    <a:pt x="6525" y="5585"/>
                  </a:cubicBezTo>
                  <a:lnTo>
                    <a:pt x="370" y="5585"/>
                  </a:lnTo>
                  <a:lnTo>
                    <a:pt x="370" y="3477"/>
                  </a:lnTo>
                  <a:close/>
                  <a:moveTo>
                    <a:pt x="179" y="1"/>
                  </a:moveTo>
                  <a:cubicBezTo>
                    <a:pt x="96" y="1"/>
                    <a:pt x="1" y="84"/>
                    <a:pt x="1" y="179"/>
                  </a:cubicBezTo>
                  <a:lnTo>
                    <a:pt x="1" y="2644"/>
                  </a:lnTo>
                  <a:cubicBezTo>
                    <a:pt x="1" y="2727"/>
                    <a:pt x="84" y="2822"/>
                    <a:pt x="179" y="2822"/>
                  </a:cubicBezTo>
                  <a:lnTo>
                    <a:pt x="6811" y="2822"/>
                  </a:lnTo>
                  <a:lnTo>
                    <a:pt x="6811" y="3072"/>
                  </a:lnTo>
                  <a:cubicBezTo>
                    <a:pt x="6775" y="3084"/>
                    <a:pt x="6751" y="3120"/>
                    <a:pt x="6728" y="3144"/>
                  </a:cubicBezTo>
                  <a:lnTo>
                    <a:pt x="179" y="3144"/>
                  </a:lnTo>
                  <a:cubicBezTo>
                    <a:pt x="96" y="3144"/>
                    <a:pt x="1" y="3215"/>
                    <a:pt x="1" y="3322"/>
                  </a:cubicBezTo>
                  <a:lnTo>
                    <a:pt x="1" y="5775"/>
                  </a:lnTo>
                  <a:cubicBezTo>
                    <a:pt x="1" y="5870"/>
                    <a:pt x="84" y="5954"/>
                    <a:pt x="179" y="5954"/>
                  </a:cubicBezTo>
                  <a:lnTo>
                    <a:pt x="6156" y="5954"/>
                  </a:lnTo>
                  <a:cubicBezTo>
                    <a:pt x="6001" y="6156"/>
                    <a:pt x="5894" y="6418"/>
                    <a:pt x="5894" y="6775"/>
                  </a:cubicBezTo>
                  <a:lnTo>
                    <a:pt x="5894" y="7621"/>
                  </a:lnTo>
                  <a:cubicBezTo>
                    <a:pt x="5894" y="7716"/>
                    <a:pt x="5978" y="7799"/>
                    <a:pt x="6085" y="7799"/>
                  </a:cubicBezTo>
                  <a:lnTo>
                    <a:pt x="6728" y="7799"/>
                  </a:lnTo>
                  <a:cubicBezTo>
                    <a:pt x="6823" y="7799"/>
                    <a:pt x="6918" y="7728"/>
                    <a:pt x="6918" y="7621"/>
                  </a:cubicBezTo>
                  <a:cubicBezTo>
                    <a:pt x="6918" y="7537"/>
                    <a:pt x="6835" y="7442"/>
                    <a:pt x="6728" y="7442"/>
                  </a:cubicBezTo>
                  <a:lnTo>
                    <a:pt x="6251" y="7442"/>
                  </a:lnTo>
                  <a:lnTo>
                    <a:pt x="6251" y="6763"/>
                  </a:lnTo>
                  <a:cubicBezTo>
                    <a:pt x="6251" y="6049"/>
                    <a:pt x="6823" y="5835"/>
                    <a:pt x="6835" y="5835"/>
                  </a:cubicBezTo>
                  <a:lnTo>
                    <a:pt x="6847" y="5835"/>
                  </a:lnTo>
                  <a:lnTo>
                    <a:pt x="7787" y="5466"/>
                  </a:lnTo>
                  <a:lnTo>
                    <a:pt x="7799" y="5477"/>
                  </a:lnTo>
                  <a:lnTo>
                    <a:pt x="8299" y="5954"/>
                  </a:lnTo>
                  <a:cubicBezTo>
                    <a:pt x="8323" y="5989"/>
                    <a:pt x="8371" y="6001"/>
                    <a:pt x="8418" y="6001"/>
                  </a:cubicBezTo>
                  <a:cubicBezTo>
                    <a:pt x="8454" y="6001"/>
                    <a:pt x="8502" y="5989"/>
                    <a:pt x="8537" y="5942"/>
                  </a:cubicBezTo>
                  <a:lnTo>
                    <a:pt x="9014" y="5442"/>
                  </a:lnTo>
                  <a:lnTo>
                    <a:pt x="9942" y="5811"/>
                  </a:lnTo>
                  <a:lnTo>
                    <a:pt x="9966" y="5811"/>
                  </a:lnTo>
                  <a:cubicBezTo>
                    <a:pt x="9990" y="5823"/>
                    <a:pt x="10538" y="6013"/>
                    <a:pt x="10538" y="6728"/>
                  </a:cubicBezTo>
                  <a:lnTo>
                    <a:pt x="10538" y="7418"/>
                  </a:lnTo>
                  <a:lnTo>
                    <a:pt x="7263" y="7418"/>
                  </a:lnTo>
                  <a:cubicBezTo>
                    <a:pt x="7180" y="7418"/>
                    <a:pt x="7085" y="7490"/>
                    <a:pt x="7085" y="7597"/>
                  </a:cubicBezTo>
                  <a:cubicBezTo>
                    <a:pt x="7085" y="7680"/>
                    <a:pt x="7168" y="7775"/>
                    <a:pt x="7263" y="7775"/>
                  </a:cubicBezTo>
                  <a:lnTo>
                    <a:pt x="10704" y="7775"/>
                  </a:lnTo>
                  <a:cubicBezTo>
                    <a:pt x="10800" y="7775"/>
                    <a:pt x="10883" y="7704"/>
                    <a:pt x="10883" y="7597"/>
                  </a:cubicBezTo>
                  <a:lnTo>
                    <a:pt x="10883" y="6751"/>
                  </a:lnTo>
                  <a:cubicBezTo>
                    <a:pt x="10883" y="5977"/>
                    <a:pt x="10371" y="5585"/>
                    <a:pt x="10073" y="5477"/>
                  </a:cubicBezTo>
                  <a:lnTo>
                    <a:pt x="9073" y="5085"/>
                  </a:lnTo>
                  <a:lnTo>
                    <a:pt x="9073" y="4870"/>
                  </a:lnTo>
                  <a:cubicBezTo>
                    <a:pt x="9335" y="4727"/>
                    <a:pt x="9549" y="4465"/>
                    <a:pt x="9633" y="4156"/>
                  </a:cubicBezTo>
                  <a:cubicBezTo>
                    <a:pt x="9966" y="4156"/>
                    <a:pt x="10252" y="3894"/>
                    <a:pt x="10252" y="3549"/>
                  </a:cubicBezTo>
                  <a:cubicBezTo>
                    <a:pt x="10252" y="3358"/>
                    <a:pt x="10145" y="3180"/>
                    <a:pt x="9990" y="3060"/>
                  </a:cubicBezTo>
                  <a:lnTo>
                    <a:pt x="9990" y="2596"/>
                  </a:lnTo>
                  <a:cubicBezTo>
                    <a:pt x="9990" y="1751"/>
                    <a:pt x="9311" y="1060"/>
                    <a:pt x="8466" y="1060"/>
                  </a:cubicBezTo>
                  <a:lnTo>
                    <a:pt x="8347" y="1060"/>
                  </a:lnTo>
                  <a:cubicBezTo>
                    <a:pt x="8204" y="1060"/>
                    <a:pt x="8085" y="1072"/>
                    <a:pt x="7966" y="1108"/>
                  </a:cubicBezTo>
                  <a:lnTo>
                    <a:pt x="7966" y="179"/>
                  </a:lnTo>
                  <a:cubicBezTo>
                    <a:pt x="7966" y="96"/>
                    <a:pt x="7894" y="1"/>
                    <a:pt x="7787" y="1"/>
                  </a:cubicBezTo>
                  <a:lnTo>
                    <a:pt x="7287" y="1"/>
                  </a:lnTo>
                  <a:cubicBezTo>
                    <a:pt x="7192" y="1"/>
                    <a:pt x="7109" y="84"/>
                    <a:pt x="7109" y="179"/>
                  </a:cubicBezTo>
                  <a:cubicBezTo>
                    <a:pt x="7109" y="286"/>
                    <a:pt x="7180" y="358"/>
                    <a:pt x="7287" y="358"/>
                  </a:cubicBezTo>
                  <a:lnTo>
                    <a:pt x="7621" y="358"/>
                  </a:lnTo>
                  <a:lnTo>
                    <a:pt x="7621" y="1251"/>
                  </a:lnTo>
                  <a:cubicBezTo>
                    <a:pt x="7180" y="1489"/>
                    <a:pt x="6847" y="1941"/>
                    <a:pt x="6811" y="2477"/>
                  </a:cubicBezTo>
                  <a:lnTo>
                    <a:pt x="346" y="2477"/>
                  </a:lnTo>
                  <a:lnTo>
                    <a:pt x="346" y="358"/>
                  </a:lnTo>
                  <a:lnTo>
                    <a:pt x="6716" y="358"/>
                  </a:lnTo>
                  <a:cubicBezTo>
                    <a:pt x="6811" y="358"/>
                    <a:pt x="6894" y="286"/>
                    <a:pt x="6894" y="179"/>
                  </a:cubicBezTo>
                  <a:cubicBezTo>
                    <a:pt x="6894" y="96"/>
                    <a:pt x="6823" y="1"/>
                    <a:pt x="671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6" name="Google Shape;13084;p89">
              <a:extLst>
                <a:ext uri="{FF2B5EF4-FFF2-40B4-BE49-F238E27FC236}">
                  <a16:creationId xmlns:a16="http://schemas.microsoft.com/office/drawing/2014/main" id="{8CE37545-471C-412E-BEC7-415811EBD8AD}"/>
                </a:ext>
              </a:extLst>
            </p:cNvPr>
            <p:cNvSpPr/>
            <p:nvPr/>
          </p:nvSpPr>
          <p:spPr>
            <a:xfrm>
              <a:off x="3238462" y="3380005"/>
              <a:ext cx="49305" cy="47427"/>
            </a:xfrm>
            <a:custGeom>
              <a:avLst/>
              <a:gdLst/>
              <a:ahLst/>
              <a:cxnLst/>
              <a:rect l="l" t="t" r="r" b="b"/>
              <a:pathLst>
                <a:path w="1549" h="1490" extrusionOk="0">
                  <a:moveTo>
                    <a:pt x="179" y="1"/>
                  </a:moveTo>
                  <a:cubicBezTo>
                    <a:pt x="84" y="1"/>
                    <a:pt x="1" y="72"/>
                    <a:pt x="1" y="180"/>
                  </a:cubicBezTo>
                  <a:lnTo>
                    <a:pt x="1" y="1311"/>
                  </a:lnTo>
                  <a:cubicBezTo>
                    <a:pt x="1" y="1394"/>
                    <a:pt x="72" y="1489"/>
                    <a:pt x="179" y="1489"/>
                  </a:cubicBezTo>
                  <a:lnTo>
                    <a:pt x="1370" y="1489"/>
                  </a:lnTo>
                  <a:cubicBezTo>
                    <a:pt x="1453" y="1489"/>
                    <a:pt x="1549" y="1418"/>
                    <a:pt x="1549" y="1311"/>
                  </a:cubicBezTo>
                  <a:lnTo>
                    <a:pt x="1549" y="1001"/>
                  </a:lnTo>
                  <a:cubicBezTo>
                    <a:pt x="1549" y="906"/>
                    <a:pt x="1477" y="811"/>
                    <a:pt x="1370" y="811"/>
                  </a:cubicBezTo>
                  <a:cubicBezTo>
                    <a:pt x="1275" y="811"/>
                    <a:pt x="1191" y="894"/>
                    <a:pt x="1191" y="1001"/>
                  </a:cubicBezTo>
                  <a:lnTo>
                    <a:pt x="1191" y="1132"/>
                  </a:lnTo>
                  <a:lnTo>
                    <a:pt x="334" y="1132"/>
                  </a:lnTo>
                  <a:lnTo>
                    <a:pt x="334" y="346"/>
                  </a:lnTo>
                  <a:lnTo>
                    <a:pt x="1037" y="346"/>
                  </a:lnTo>
                  <a:lnTo>
                    <a:pt x="1037" y="358"/>
                  </a:lnTo>
                  <a:cubicBezTo>
                    <a:pt x="1132" y="358"/>
                    <a:pt x="1215" y="287"/>
                    <a:pt x="1215" y="180"/>
                  </a:cubicBezTo>
                  <a:cubicBezTo>
                    <a:pt x="1215" y="84"/>
                    <a:pt x="1144" y="1"/>
                    <a:pt x="103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7" name="Google Shape;13085;p89">
              <a:extLst>
                <a:ext uri="{FF2B5EF4-FFF2-40B4-BE49-F238E27FC236}">
                  <a16:creationId xmlns:a16="http://schemas.microsoft.com/office/drawing/2014/main" id="{FA485E6D-4C66-4F30-A3FA-BB98B62DFFB6}"/>
                </a:ext>
              </a:extLst>
            </p:cNvPr>
            <p:cNvSpPr/>
            <p:nvPr/>
          </p:nvSpPr>
          <p:spPr>
            <a:xfrm>
              <a:off x="3251353" y="3380482"/>
              <a:ext cx="43607" cy="34058"/>
            </a:xfrm>
            <a:custGeom>
              <a:avLst/>
              <a:gdLst/>
              <a:ahLst/>
              <a:cxnLst/>
              <a:rect l="l" t="t" r="r" b="b"/>
              <a:pathLst>
                <a:path w="1370" h="1070" extrusionOk="0">
                  <a:moveTo>
                    <a:pt x="1163" y="1"/>
                  </a:moveTo>
                  <a:cubicBezTo>
                    <a:pt x="1120" y="1"/>
                    <a:pt x="1078" y="16"/>
                    <a:pt x="1048" y="45"/>
                  </a:cubicBezTo>
                  <a:lnTo>
                    <a:pt x="489" y="653"/>
                  </a:lnTo>
                  <a:lnTo>
                    <a:pt x="310" y="462"/>
                  </a:lnTo>
                  <a:cubicBezTo>
                    <a:pt x="279" y="425"/>
                    <a:pt x="232" y="407"/>
                    <a:pt x="185" y="407"/>
                  </a:cubicBezTo>
                  <a:cubicBezTo>
                    <a:pt x="142" y="407"/>
                    <a:pt x="100" y="422"/>
                    <a:pt x="72" y="450"/>
                  </a:cubicBezTo>
                  <a:cubicBezTo>
                    <a:pt x="1" y="510"/>
                    <a:pt x="1" y="629"/>
                    <a:pt x="60" y="688"/>
                  </a:cubicBezTo>
                  <a:lnTo>
                    <a:pt x="358" y="1010"/>
                  </a:lnTo>
                  <a:cubicBezTo>
                    <a:pt x="382" y="1046"/>
                    <a:pt x="429" y="1069"/>
                    <a:pt x="477" y="1069"/>
                  </a:cubicBezTo>
                  <a:cubicBezTo>
                    <a:pt x="513" y="1069"/>
                    <a:pt x="560" y="1058"/>
                    <a:pt x="584" y="1010"/>
                  </a:cubicBezTo>
                  <a:lnTo>
                    <a:pt x="1286" y="272"/>
                  </a:lnTo>
                  <a:cubicBezTo>
                    <a:pt x="1370" y="224"/>
                    <a:pt x="1370" y="117"/>
                    <a:pt x="1286" y="45"/>
                  </a:cubicBezTo>
                  <a:cubicBezTo>
                    <a:pt x="1251" y="16"/>
                    <a:pt x="1206" y="1"/>
                    <a:pt x="11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8" name="Google Shape;13086;p89">
              <a:extLst>
                <a:ext uri="{FF2B5EF4-FFF2-40B4-BE49-F238E27FC236}">
                  <a16:creationId xmlns:a16="http://schemas.microsoft.com/office/drawing/2014/main" id="{51FE3915-EE37-43D2-9EC6-483A0388300C}"/>
                </a:ext>
              </a:extLst>
            </p:cNvPr>
            <p:cNvSpPr/>
            <p:nvPr/>
          </p:nvSpPr>
          <p:spPr>
            <a:xfrm>
              <a:off x="3238462" y="3479314"/>
              <a:ext cx="49305" cy="47395"/>
            </a:xfrm>
            <a:custGeom>
              <a:avLst/>
              <a:gdLst/>
              <a:ahLst/>
              <a:cxnLst/>
              <a:rect l="l" t="t" r="r" b="b"/>
              <a:pathLst>
                <a:path w="1549" h="1489" extrusionOk="0">
                  <a:moveTo>
                    <a:pt x="179" y="0"/>
                  </a:moveTo>
                  <a:cubicBezTo>
                    <a:pt x="84" y="0"/>
                    <a:pt x="1" y="84"/>
                    <a:pt x="1" y="179"/>
                  </a:cubicBezTo>
                  <a:lnTo>
                    <a:pt x="1" y="1310"/>
                  </a:lnTo>
                  <a:cubicBezTo>
                    <a:pt x="1" y="1405"/>
                    <a:pt x="72" y="1489"/>
                    <a:pt x="179" y="1489"/>
                  </a:cubicBezTo>
                  <a:lnTo>
                    <a:pt x="1370" y="1489"/>
                  </a:lnTo>
                  <a:cubicBezTo>
                    <a:pt x="1453" y="1489"/>
                    <a:pt x="1549" y="1417"/>
                    <a:pt x="1549" y="1310"/>
                  </a:cubicBezTo>
                  <a:lnTo>
                    <a:pt x="1549" y="1001"/>
                  </a:lnTo>
                  <a:cubicBezTo>
                    <a:pt x="1549" y="917"/>
                    <a:pt x="1477" y="822"/>
                    <a:pt x="1370" y="822"/>
                  </a:cubicBezTo>
                  <a:cubicBezTo>
                    <a:pt x="1275" y="822"/>
                    <a:pt x="1191" y="893"/>
                    <a:pt x="1191" y="1001"/>
                  </a:cubicBezTo>
                  <a:lnTo>
                    <a:pt x="1191" y="1131"/>
                  </a:lnTo>
                  <a:lnTo>
                    <a:pt x="334" y="1131"/>
                  </a:lnTo>
                  <a:lnTo>
                    <a:pt x="334" y="346"/>
                  </a:lnTo>
                  <a:lnTo>
                    <a:pt x="1037" y="358"/>
                  </a:lnTo>
                  <a:cubicBezTo>
                    <a:pt x="1132" y="358"/>
                    <a:pt x="1215" y="286"/>
                    <a:pt x="1215" y="179"/>
                  </a:cubicBezTo>
                  <a:cubicBezTo>
                    <a:pt x="1215" y="96"/>
                    <a:pt x="1144" y="0"/>
                    <a:pt x="103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19" name="Google Shape;13087;p89">
              <a:extLst>
                <a:ext uri="{FF2B5EF4-FFF2-40B4-BE49-F238E27FC236}">
                  <a16:creationId xmlns:a16="http://schemas.microsoft.com/office/drawing/2014/main" id="{CF12F60A-84BC-4F5C-8561-EC5DFCB94632}"/>
                </a:ext>
              </a:extLst>
            </p:cNvPr>
            <p:cNvSpPr/>
            <p:nvPr/>
          </p:nvSpPr>
          <p:spPr>
            <a:xfrm>
              <a:off x="3251353" y="3479792"/>
              <a:ext cx="43607" cy="34408"/>
            </a:xfrm>
            <a:custGeom>
              <a:avLst/>
              <a:gdLst/>
              <a:ahLst/>
              <a:cxnLst/>
              <a:rect l="l" t="t" r="r" b="b"/>
              <a:pathLst>
                <a:path w="1370" h="1081" extrusionOk="0">
                  <a:moveTo>
                    <a:pt x="1163" y="0"/>
                  </a:moveTo>
                  <a:cubicBezTo>
                    <a:pt x="1120" y="0"/>
                    <a:pt x="1078" y="15"/>
                    <a:pt x="1048" y="45"/>
                  </a:cubicBezTo>
                  <a:lnTo>
                    <a:pt x="489" y="664"/>
                  </a:lnTo>
                  <a:lnTo>
                    <a:pt x="310" y="462"/>
                  </a:lnTo>
                  <a:cubicBezTo>
                    <a:pt x="279" y="424"/>
                    <a:pt x="232" y="406"/>
                    <a:pt x="185" y="406"/>
                  </a:cubicBezTo>
                  <a:cubicBezTo>
                    <a:pt x="142" y="406"/>
                    <a:pt x="100" y="421"/>
                    <a:pt x="72" y="450"/>
                  </a:cubicBezTo>
                  <a:cubicBezTo>
                    <a:pt x="1" y="509"/>
                    <a:pt x="1" y="628"/>
                    <a:pt x="60" y="688"/>
                  </a:cubicBezTo>
                  <a:lnTo>
                    <a:pt x="358" y="1021"/>
                  </a:lnTo>
                  <a:cubicBezTo>
                    <a:pt x="382" y="1045"/>
                    <a:pt x="429" y="1081"/>
                    <a:pt x="477" y="1081"/>
                  </a:cubicBezTo>
                  <a:cubicBezTo>
                    <a:pt x="513" y="1081"/>
                    <a:pt x="560" y="1057"/>
                    <a:pt x="584" y="1021"/>
                  </a:cubicBezTo>
                  <a:lnTo>
                    <a:pt x="1286" y="271"/>
                  </a:lnTo>
                  <a:cubicBezTo>
                    <a:pt x="1370" y="212"/>
                    <a:pt x="1370" y="104"/>
                    <a:pt x="1286" y="45"/>
                  </a:cubicBezTo>
                  <a:cubicBezTo>
                    <a:pt x="1251" y="15"/>
                    <a:pt x="1206" y="0"/>
                    <a:pt x="116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20" name="Google Shape;13088;p89">
              <a:extLst>
                <a:ext uri="{FF2B5EF4-FFF2-40B4-BE49-F238E27FC236}">
                  <a16:creationId xmlns:a16="http://schemas.microsoft.com/office/drawing/2014/main" id="{B40CA921-350D-4CA1-8A4E-84E39B768CF3}"/>
                </a:ext>
              </a:extLst>
            </p:cNvPr>
            <p:cNvSpPr/>
            <p:nvPr/>
          </p:nvSpPr>
          <p:spPr>
            <a:xfrm>
              <a:off x="3238462" y="3578210"/>
              <a:ext cx="49305" cy="47809"/>
            </a:xfrm>
            <a:custGeom>
              <a:avLst/>
              <a:gdLst/>
              <a:ahLst/>
              <a:cxnLst/>
              <a:rect l="l" t="t" r="r" b="b"/>
              <a:pathLst>
                <a:path w="1549" h="1502" extrusionOk="0">
                  <a:moveTo>
                    <a:pt x="179" y="1"/>
                  </a:moveTo>
                  <a:cubicBezTo>
                    <a:pt x="84" y="1"/>
                    <a:pt x="1" y="84"/>
                    <a:pt x="1" y="191"/>
                  </a:cubicBezTo>
                  <a:lnTo>
                    <a:pt x="1" y="1323"/>
                  </a:lnTo>
                  <a:cubicBezTo>
                    <a:pt x="1" y="1406"/>
                    <a:pt x="72" y="1501"/>
                    <a:pt x="179" y="1501"/>
                  </a:cubicBezTo>
                  <a:lnTo>
                    <a:pt x="1370" y="1501"/>
                  </a:lnTo>
                  <a:cubicBezTo>
                    <a:pt x="1453" y="1501"/>
                    <a:pt x="1549" y="1418"/>
                    <a:pt x="1549" y="1323"/>
                  </a:cubicBezTo>
                  <a:lnTo>
                    <a:pt x="1549" y="1001"/>
                  </a:lnTo>
                  <a:cubicBezTo>
                    <a:pt x="1537" y="930"/>
                    <a:pt x="1453" y="858"/>
                    <a:pt x="1370" y="858"/>
                  </a:cubicBezTo>
                  <a:cubicBezTo>
                    <a:pt x="1275" y="858"/>
                    <a:pt x="1191" y="930"/>
                    <a:pt x="1191" y="1037"/>
                  </a:cubicBezTo>
                  <a:lnTo>
                    <a:pt x="1191" y="1168"/>
                  </a:lnTo>
                  <a:lnTo>
                    <a:pt x="334" y="1168"/>
                  </a:lnTo>
                  <a:lnTo>
                    <a:pt x="334" y="370"/>
                  </a:lnTo>
                  <a:lnTo>
                    <a:pt x="1037" y="370"/>
                  </a:lnTo>
                  <a:cubicBezTo>
                    <a:pt x="1132" y="370"/>
                    <a:pt x="1215" y="287"/>
                    <a:pt x="1215" y="191"/>
                  </a:cubicBezTo>
                  <a:cubicBezTo>
                    <a:pt x="1215" y="96"/>
                    <a:pt x="1144" y="1"/>
                    <a:pt x="103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21" name="Google Shape;13089;p89">
              <a:extLst>
                <a:ext uri="{FF2B5EF4-FFF2-40B4-BE49-F238E27FC236}">
                  <a16:creationId xmlns:a16="http://schemas.microsoft.com/office/drawing/2014/main" id="{D503F959-C1EA-4CD8-8A00-0A64C992BA6A}"/>
                </a:ext>
              </a:extLst>
            </p:cNvPr>
            <p:cNvSpPr/>
            <p:nvPr/>
          </p:nvSpPr>
          <p:spPr>
            <a:xfrm>
              <a:off x="3251353" y="3579133"/>
              <a:ext cx="42843" cy="34376"/>
            </a:xfrm>
            <a:custGeom>
              <a:avLst/>
              <a:gdLst/>
              <a:ahLst/>
              <a:cxnLst/>
              <a:rect l="l" t="t" r="r" b="b"/>
              <a:pathLst>
                <a:path w="1346" h="1080" extrusionOk="0">
                  <a:moveTo>
                    <a:pt x="1169" y="0"/>
                  </a:moveTo>
                  <a:cubicBezTo>
                    <a:pt x="1124" y="0"/>
                    <a:pt x="1079" y="18"/>
                    <a:pt x="1048" y="55"/>
                  </a:cubicBezTo>
                  <a:lnTo>
                    <a:pt x="489" y="662"/>
                  </a:lnTo>
                  <a:lnTo>
                    <a:pt x="310" y="472"/>
                  </a:lnTo>
                  <a:cubicBezTo>
                    <a:pt x="279" y="435"/>
                    <a:pt x="232" y="417"/>
                    <a:pt x="185" y="417"/>
                  </a:cubicBezTo>
                  <a:cubicBezTo>
                    <a:pt x="142" y="417"/>
                    <a:pt x="100" y="432"/>
                    <a:pt x="72" y="460"/>
                  </a:cubicBezTo>
                  <a:cubicBezTo>
                    <a:pt x="1" y="520"/>
                    <a:pt x="1" y="639"/>
                    <a:pt x="60" y="698"/>
                  </a:cubicBezTo>
                  <a:lnTo>
                    <a:pt x="358" y="1020"/>
                  </a:lnTo>
                  <a:cubicBezTo>
                    <a:pt x="382" y="1055"/>
                    <a:pt x="429" y="1079"/>
                    <a:pt x="477" y="1079"/>
                  </a:cubicBezTo>
                  <a:cubicBezTo>
                    <a:pt x="513" y="1079"/>
                    <a:pt x="560" y="1067"/>
                    <a:pt x="584" y="1020"/>
                  </a:cubicBezTo>
                  <a:lnTo>
                    <a:pt x="1286" y="281"/>
                  </a:lnTo>
                  <a:cubicBezTo>
                    <a:pt x="1346" y="198"/>
                    <a:pt x="1346" y="103"/>
                    <a:pt x="1286" y="43"/>
                  </a:cubicBezTo>
                  <a:cubicBezTo>
                    <a:pt x="1252" y="15"/>
                    <a:pt x="1210" y="0"/>
                    <a:pt x="116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  <p:sp>
          <p:nvSpPr>
            <p:cNvPr id="22" name="Google Shape;13090;p89">
              <a:extLst>
                <a:ext uri="{FF2B5EF4-FFF2-40B4-BE49-F238E27FC236}">
                  <a16:creationId xmlns:a16="http://schemas.microsoft.com/office/drawing/2014/main" id="{EE9A7EEA-31B8-404F-8EEC-32B09F2F6FCB}"/>
                </a:ext>
              </a:extLst>
            </p:cNvPr>
            <p:cNvSpPr/>
            <p:nvPr/>
          </p:nvSpPr>
          <p:spPr>
            <a:xfrm>
              <a:off x="3215736" y="3359188"/>
              <a:ext cx="253558" cy="89442"/>
            </a:xfrm>
            <a:custGeom>
              <a:avLst/>
              <a:gdLst/>
              <a:ahLst/>
              <a:cxnLst/>
              <a:rect l="l" t="t" r="r" b="b"/>
              <a:pathLst>
                <a:path w="7966" h="2810" extrusionOk="0">
                  <a:moveTo>
                    <a:pt x="179" y="0"/>
                  </a:moveTo>
                  <a:cubicBezTo>
                    <a:pt x="84" y="0"/>
                    <a:pt x="0" y="72"/>
                    <a:pt x="0" y="179"/>
                  </a:cubicBezTo>
                  <a:lnTo>
                    <a:pt x="0" y="2631"/>
                  </a:lnTo>
                  <a:cubicBezTo>
                    <a:pt x="0" y="2739"/>
                    <a:pt x="72" y="2810"/>
                    <a:pt x="167" y="2810"/>
                  </a:cubicBezTo>
                  <a:lnTo>
                    <a:pt x="7787" y="2810"/>
                  </a:lnTo>
                  <a:cubicBezTo>
                    <a:pt x="7870" y="2810"/>
                    <a:pt x="7966" y="2739"/>
                    <a:pt x="7966" y="2631"/>
                  </a:cubicBezTo>
                  <a:lnTo>
                    <a:pt x="7966" y="179"/>
                  </a:lnTo>
                  <a:cubicBezTo>
                    <a:pt x="7966" y="83"/>
                    <a:pt x="7882" y="0"/>
                    <a:pt x="7787" y="0"/>
                  </a:cubicBezTo>
                  <a:lnTo>
                    <a:pt x="7275" y="0"/>
                  </a:lnTo>
                  <a:cubicBezTo>
                    <a:pt x="7192" y="0"/>
                    <a:pt x="7097" y="72"/>
                    <a:pt x="7097" y="179"/>
                  </a:cubicBezTo>
                  <a:cubicBezTo>
                    <a:pt x="7097" y="262"/>
                    <a:pt x="7168" y="357"/>
                    <a:pt x="7275" y="357"/>
                  </a:cubicBezTo>
                  <a:lnTo>
                    <a:pt x="7620" y="357"/>
                  </a:lnTo>
                  <a:lnTo>
                    <a:pt x="7620" y="2465"/>
                  </a:lnTo>
                  <a:lnTo>
                    <a:pt x="346" y="2465"/>
                  </a:lnTo>
                  <a:lnTo>
                    <a:pt x="346" y="357"/>
                  </a:lnTo>
                  <a:lnTo>
                    <a:pt x="6716" y="357"/>
                  </a:lnTo>
                  <a:cubicBezTo>
                    <a:pt x="6799" y="357"/>
                    <a:pt x="6894" y="286"/>
                    <a:pt x="6894" y="179"/>
                  </a:cubicBezTo>
                  <a:cubicBezTo>
                    <a:pt x="6894" y="83"/>
                    <a:pt x="6811" y="0"/>
                    <a:pt x="67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>
                <a:defRPr/>
              </a:pPr>
              <a:endParaRPr sz="9952"/>
            </a:p>
          </p:txBody>
        </p:sp>
      </p:grpSp>
    </p:spTree>
    <p:extLst>
      <p:ext uri="{BB962C8B-B14F-4D97-AF65-F5344CB8AC3E}">
        <p14:creationId xmlns:p14="http://schemas.microsoft.com/office/powerpoint/2010/main" val="3556087482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ángulo 2">
            <a:extLst>
              <a:ext uri="{FF2B5EF4-FFF2-40B4-BE49-F238E27FC236}">
                <a16:creationId xmlns:a16="http://schemas.microsoft.com/office/drawing/2014/main" id="{C72E5AF6-0F18-4BCD-91FF-F901DD60210A}"/>
              </a:ext>
            </a:extLst>
          </p:cNvPr>
          <p:cNvSpPr/>
          <p:nvPr/>
        </p:nvSpPr>
        <p:spPr>
          <a:xfrm>
            <a:off x="2101470" y="1107341"/>
            <a:ext cx="9431769" cy="127476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SV"/>
          </a:p>
        </p:txBody>
      </p:sp>
      <p:pic>
        <p:nvPicPr>
          <p:cNvPr id="5" name="Imagen 4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2EC8FB1F-1CE0-45ED-B11E-C17571888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53301" y="674370"/>
            <a:ext cx="1506211" cy="1506211"/>
          </a:xfrm>
          <a:prstGeom prst="rect">
            <a:avLst/>
          </a:prstGeom>
        </p:spPr>
      </p:pic>
      <p:sp>
        <p:nvSpPr>
          <p:cNvPr id="19" name="Google Shape;916;p66">
            <a:extLst>
              <a:ext uri="{FF2B5EF4-FFF2-40B4-BE49-F238E27FC236}">
                <a16:creationId xmlns:a16="http://schemas.microsoft.com/office/drawing/2014/main" id="{2EC50F89-5A0D-4DEB-9D2A-8917F7706233}"/>
              </a:ext>
            </a:extLst>
          </p:cNvPr>
          <p:cNvSpPr txBox="1">
            <a:spLocks/>
          </p:cNvSpPr>
          <p:nvPr/>
        </p:nvSpPr>
        <p:spPr>
          <a:xfrm>
            <a:off x="520458" y="566308"/>
            <a:ext cx="20608713" cy="1696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Unidad de Monitoreo y Evaluación</a:t>
            </a:r>
            <a:endParaRPr lang="es-MX" sz="6600">
              <a:solidFill>
                <a:srgbClr val="000000"/>
              </a:solidFill>
              <a:latin typeface="Josefin Sans SemiBold" pitchFamily="2" charset="0"/>
            </a:endParaRP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id="{811F10FF-0131-439A-BF44-4B3E951BCF39}"/>
              </a:ext>
            </a:extLst>
          </p:cNvPr>
          <p:cNvSpPr txBox="1"/>
          <p:nvPr/>
        </p:nvSpPr>
        <p:spPr>
          <a:xfrm>
            <a:off x="769072" y="2044202"/>
            <a:ext cx="7149084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Font typeface="Arial"/>
              <a:buNone/>
            </a:pPr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MONITOREO ACCIONES FORMATIVAS</a:t>
            </a:r>
          </a:p>
        </p:txBody>
      </p:sp>
      <p:sp>
        <p:nvSpPr>
          <p:cNvPr id="17" name="TextBox 17">
            <a:extLst>
              <a:ext uri="{FF2B5EF4-FFF2-40B4-BE49-F238E27FC236}">
                <a16:creationId xmlns:a16="http://schemas.microsoft.com/office/drawing/2014/main" id="{000B3BD1-04C4-4FEE-BBDA-124B88723687}"/>
              </a:ext>
            </a:extLst>
          </p:cNvPr>
          <p:cNvSpPr txBox="1"/>
          <p:nvPr/>
        </p:nvSpPr>
        <p:spPr>
          <a:xfrm>
            <a:off x="14912525" y="2155594"/>
            <a:ext cx="9159649" cy="954107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Font typeface="Arial"/>
              <a:buNone/>
            </a:pPr>
            <a:r>
              <a:rPr lang="es-MX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EVALUACIONES </a:t>
            </a:r>
          </a:p>
          <a:p>
            <a:pPr defTabSz="1828434">
              <a:buFont typeface="Arial"/>
              <a:buNone/>
            </a:pPr>
            <a:r>
              <a:rPr lang="es-MX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REALIZADAS A PROGRAMAS</a:t>
            </a:r>
          </a:p>
        </p:txBody>
      </p:sp>
      <p:sp>
        <p:nvSpPr>
          <p:cNvPr id="18" name="TextBox 52">
            <a:extLst>
              <a:ext uri="{FF2B5EF4-FFF2-40B4-BE49-F238E27FC236}">
                <a16:creationId xmlns:a16="http://schemas.microsoft.com/office/drawing/2014/main" id="{4AF1B225-523C-4BE7-A0F7-D92AB4B58370}"/>
              </a:ext>
            </a:extLst>
          </p:cNvPr>
          <p:cNvSpPr txBox="1"/>
          <p:nvPr/>
        </p:nvSpPr>
        <p:spPr>
          <a:xfrm>
            <a:off x="16766876" y="7564325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Font typeface="Arial"/>
              <a:buNone/>
            </a:pPr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MONTO EJECUTADO</a:t>
            </a:r>
          </a:p>
        </p:txBody>
      </p:sp>
      <p:graphicFrame>
        <p:nvGraphicFramePr>
          <p:cNvPr id="20" name="Chart 25">
            <a:extLst>
              <a:ext uri="{FF2B5EF4-FFF2-40B4-BE49-F238E27FC236}">
                <a16:creationId xmlns:a16="http://schemas.microsoft.com/office/drawing/2014/main" id="{5DAA9BFE-4712-4A34-A0BA-C111EECE95EA}"/>
              </a:ext>
            </a:extLst>
          </p:cNvPr>
          <p:cNvGraphicFramePr/>
          <p:nvPr/>
        </p:nvGraphicFramePr>
        <p:xfrm>
          <a:off x="13996241" y="8205770"/>
          <a:ext cx="9553203" cy="51848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21" name="Chart 41">
            <a:extLst>
              <a:ext uri="{FF2B5EF4-FFF2-40B4-BE49-F238E27FC236}">
                <a16:creationId xmlns:a16="http://schemas.microsoft.com/office/drawing/2014/main" id="{91B6ECA2-B968-436C-915D-E03A5F998C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2585425"/>
              </p:ext>
            </p:extLst>
          </p:nvPr>
        </p:nvGraphicFramePr>
        <p:xfrm>
          <a:off x="15142723" y="3198077"/>
          <a:ext cx="6484875" cy="41644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28" name="Grupo 27">
            <a:extLst>
              <a:ext uri="{FF2B5EF4-FFF2-40B4-BE49-F238E27FC236}">
                <a16:creationId xmlns:a16="http://schemas.microsoft.com/office/drawing/2014/main" id="{1B177BBB-4A16-41C0-8746-7CB8EA5E0258}"/>
              </a:ext>
            </a:extLst>
          </p:cNvPr>
          <p:cNvGrpSpPr/>
          <p:nvPr/>
        </p:nvGrpSpPr>
        <p:grpSpPr>
          <a:xfrm>
            <a:off x="6850240" y="1797039"/>
            <a:ext cx="4948688" cy="830630"/>
            <a:chOff x="6439383" y="2704217"/>
            <a:chExt cx="3808180" cy="830630"/>
          </a:xfrm>
        </p:grpSpPr>
        <p:sp>
          <p:nvSpPr>
            <p:cNvPr id="29" name="TextBox 15">
              <a:extLst>
                <a:ext uri="{FF2B5EF4-FFF2-40B4-BE49-F238E27FC236}">
                  <a16:creationId xmlns:a16="http://schemas.microsoft.com/office/drawing/2014/main" id="{10096770-245F-4D25-985D-A9FD59A595CE}"/>
                </a:ext>
              </a:extLst>
            </p:cNvPr>
            <p:cNvSpPr txBox="1"/>
            <p:nvPr/>
          </p:nvSpPr>
          <p:spPr>
            <a:xfrm>
              <a:off x="6439383" y="3073182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META</a:t>
              </a:r>
            </a:p>
          </p:txBody>
        </p:sp>
        <p:sp>
          <p:nvSpPr>
            <p:cNvPr id="30" name="TextBox 18">
              <a:extLst>
                <a:ext uri="{FF2B5EF4-FFF2-40B4-BE49-F238E27FC236}">
                  <a16:creationId xmlns:a16="http://schemas.microsoft.com/office/drawing/2014/main" id="{4F16BC12-58FF-4115-BEB1-5EAABD1AC475}"/>
                </a:ext>
              </a:extLst>
            </p:cNvPr>
            <p:cNvSpPr txBox="1"/>
            <p:nvPr/>
          </p:nvSpPr>
          <p:spPr>
            <a:xfrm>
              <a:off x="8255288" y="2704217"/>
              <a:ext cx="1528632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</a:pPr>
              <a:r>
                <a:rPr lang="en-US" sz="2400" b="1" kern="12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Light" pitchFamily="2" charset="0"/>
                  <a:ea typeface="League Spartan" charset="0"/>
                  <a:cs typeface="Poppins" pitchFamily="2" charset="77"/>
                </a:rPr>
                <a:t>3,215 – 107.1%</a:t>
              </a:r>
            </a:p>
          </p:txBody>
        </p:sp>
        <p:sp>
          <p:nvSpPr>
            <p:cNvPr id="31" name="TextBox 18">
              <a:extLst>
                <a:ext uri="{FF2B5EF4-FFF2-40B4-BE49-F238E27FC236}">
                  <a16:creationId xmlns:a16="http://schemas.microsoft.com/office/drawing/2014/main" id="{C8CA97F7-618C-4BEF-B6EF-DAE15A818C2C}"/>
                </a:ext>
              </a:extLst>
            </p:cNvPr>
            <p:cNvSpPr txBox="1"/>
            <p:nvPr/>
          </p:nvSpPr>
          <p:spPr>
            <a:xfrm>
              <a:off x="7262706" y="2710124"/>
              <a:ext cx="728050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Light" pitchFamily="2" charset="0"/>
                  <a:ea typeface="League Spartan" charset="0"/>
                  <a:cs typeface="Poppins" pitchFamily="2" charset="77"/>
                </a:rPr>
                <a:t>3,002</a:t>
              </a:r>
            </a:p>
          </p:txBody>
        </p:sp>
        <p:sp>
          <p:nvSpPr>
            <p:cNvPr id="32" name="TextBox 15">
              <a:extLst>
                <a:ext uri="{FF2B5EF4-FFF2-40B4-BE49-F238E27FC236}">
                  <a16:creationId xmlns:a16="http://schemas.microsoft.com/office/drawing/2014/main" id="{211A29BE-4AF0-4235-A29D-0327B9D87E30}"/>
                </a:ext>
              </a:extLst>
            </p:cNvPr>
            <p:cNvSpPr txBox="1"/>
            <p:nvPr/>
          </p:nvSpPr>
          <p:spPr>
            <a:xfrm>
              <a:off x="7811442" y="3066599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  <p:grpSp>
        <p:nvGrpSpPr>
          <p:cNvPr id="33" name="Grupo 32">
            <a:extLst>
              <a:ext uri="{FF2B5EF4-FFF2-40B4-BE49-F238E27FC236}">
                <a16:creationId xmlns:a16="http://schemas.microsoft.com/office/drawing/2014/main" id="{FFF4E153-978A-482A-B6BD-AABB170EAD6E}"/>
              </a:ext>
            </a:extLst>
          </p:cNvPr>
          <p:cNvGrpSpPr/>
          <p:nvPr/>
        </p:nvGrpSpPr>
        <p:grpSpPr>
          <a:xfrm>
            <a:off x="19033971" y="2335143"/>
            <a:ext cx="4816037" cy="780039"/>
            <a:chOff x="19026020" y="2721297"/>
            <a:chExt cx="3674543" cy="780039"/>
          </a:xfrm>
        </p:grpSpPr>
        <p:sp>
          <p:nvSpPr>
            <p:cNvPr id="34" name="TextBox 18">
              <a:extLst>
                <a:ext uri="{FF2B5EF4-FFF2-40B4-BE49-F238E27FC236}">
                  <a16:creationId xmlns:a16="http://schemas.microsoft.com/office/drawing/2014/main" id="{737A8058-744A-4569-8E48-5557A2514DA2}"/>
                </a:ext>
              </a:extLst>
            </p:cNvPr>
            <p:cNvSpPr txBox="1"/>
            <p:nvPr/>
          </p:nvSpPr>
          <p:spPr>
            <a:xfrm>
              <a:off x="20812060" y="2721297"/>
              <a:ext cx="1527760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defTabSz="1828434">
                <a:buClrTx/>
              </a:pPr>
              <a:r>
                <a:rPr lang="en-US" sz="24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939 – 312%</a:t>
              </a:r>
            </a:p>
          </p:txBody>
        </p:sp>
        <p:sp>
          <p:nvSpPr>
            <p:cNvPr id="35" name="TextBox 18">
              <a:extLst>
                <a:ext uri="{FF2B5EF4-FFF2-40B4-BE49-F238E27FC236}">
                  <a16:creationId xmlns:a16="http://schemas.microsoft.com/office/drawing/2014/main" id="{B83E8202-E01E-4863-A6EA-E0410C6DE5A0}"/>
                </a:ext>
              </a:extLst>
            </p:cNvPr>
            <p:cNvSpPr txBox="1"/>
            <p:nvPr/>
          </p:nvSpPr>
          <p:spPr>
            <a:xfrm>
              <a:off x="19986028" y="2735824"/>
              <a:ext cx="574196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301</a:t>
              </a:r>
            </a:p>
          </p:txBody>
        </p:sp>
        <p:sp>
          <p:nvSpPr>
            <p:cNvPr id="36" name="TextBox 15">
              <a:extLst>
                <a:ext uri="{FF2B5EF4-FFF2-40B4-BE49-F238E27FC236}">
                  <a16:creationId xmlns:a16="http://schemas.microsoft.com/office/drawing/2014/main" id="{F2DE60C3-A0DB-44C8-AAB4-2D3F744EF695}"/>
                </a:ext>
              </a:extLst>
            </p:cNvPr>
            <p:cNvSpPr txBox="1"/>
            <p:nvPr/>
          </p:nvSpPr>
          <p:spPr>
            <a:xfrm>
              <a:off x="19026020" y="3039670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META</a:t>
              </a:r>
            </a:p>
          </p:txBody>
        </p:sp>
        <p:sp>
          <p:nvSpPr>
            <p:cNvPr id="37" name="TextBox 15">
              <a:extLst>
                <a:ext uri="{FF2B5EF4-FFF2-40B4-BE49-F238E27FC236}">
                  <a16:creationId xmlns:a16="http://schemas.microsoft.com/office/drawing/2014/main" id="{A90DF461-CC2A-4EB1-895C-102922F3EE75}"/>
                </a:ext>
              </a:extLst>
            </p:cNvPr>
            <p:cNvSpPr txBox="1"/>
            <p:nvPr/>
          </p:nvSpPr>
          <p:spPr>
            <a:xfrm>
              <a:off x="20264442" y="3039671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  <p:grpSp>
        <p:nvGrpSpPr>
          <p:cNvPr id="38" name="Grupo 37">
            <a:extLst>
              <a:ext uri="{FF2B5EF4-FFF2-40B4-BE49-F238E27FC236}">
                <a16:creationId xmlns:a16="http://schemas.microsoft.com/office/drawing/2014/main" id="{20B47DA3-5595-4A0F-9363-B35C7D2487C6}"/>
              </a:ext>
            </a:extLst>
          </p:cNvPr>
          <p:cNvGrpSpPr/>
          <p:nvPr/>
        </p:nvGrpSpPr>
        <p:grpSpPr>
          <a:xfrm>
            <a:off x="20912897" y="7932767"/>
            <a:ext cx="2436121" cy="907055"/>
            <a:chOff x="22377133" y="8195112"/>
            <a:chExt cx="2436121" cy="907055"/>
          </a:xfrm>
        </p:grpSpPr>
        <p:sp>
          <p:nvSpPr>
            <p:cNvPr id="39" name="TextBox 18">
              <a:extLst>
                <a:ext uri="{FF2B5EF4-FFF2-40B4-BE49-F238E27FC236}">
                  <a16:creationId xmlns:a16="http://schemas.microsoft.com/office/drawing/2014/main" id="{5A251997-FA34-4828-AF55-CE359D3FE989}"/>
                </a:ext>
              </a:extLst>
            </p:cNvPr>
            <p:cNvSpPr txBox="1"/>
            <p:nvPr/>
          </p:nvSpPr>
          <p:spPr>
            <a:xfrm>
              <a:off x="23091834" y="8195112"/>
              <a:ext cx="939681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</a:pPr>
              <a:r>
                <a:rPr lang="en-US" sz="24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76.5%</a:t>
              </a:r>
            </a:p>
          </p:txBody>
        </p:sp>
        <p:sp>
          <p:nvSpPr>
            <p:cNvPr id="40" name="TextBox 15">
              <a:extLst>
                <a:ext uri="{FF2B5EF4-FFF2-40B4-BE49-F238E27FC236}">
                  <a16:creationId xmlns:a16="http://schemas.microsoft.com/office/drawing/2014/main" id="{3BB8BE47-ED86-4CD6-BAC2-AD934055E8EF}"/>
                </a:ext>
              </a:extLst>
            </p:cNvPr>
            <p:cNvSpPr txBox="1"/>
            <p:nvPr/>
          </p:nvSpPr>
          <p:spPr>
            <a:xfrm>
              <a:off x="22377133" y="8640502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  <p:graphicFrame>
        <p:nvGraphicFramePr>
          <p:cNvPr id="41" name="Chart 94">
            <a:extLst>
              <a:ext uri="{FF2B5EF4-FFF2-40B4-BE49-F238E27FC236}">
                <a16:creationId xmlns:a16="http://schemas.microsoft.com/office/drawing/2014/main" id="{D5F2A28D-00F4-42E4-97F4-5A16C582F6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7091715"/>
              </p:ext>
            </p:extLst>
          </p:nvPr>
        </p:nvGraphicFramePr>
        <p:xfrm>
          <a:off x="1382500" y="2862804"/>
          <a:ext cx="12609894" cy="48293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42" name="Tabla 6">
            <a:extLst>
              <a:ext uri="{FF2B5EF4-FFF2-40B4-BE49-F238E27FC236}">
                <a16:creationId xmlns:a16="http://schemas.microsoft.com/office/drawing/2014/main" id="{8B3663FD-8B00-4333-B2FA-1412125B5D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0214269"/>
              </p:ext>
            </p:extLst>
          </p:nvPr>
        </p:nvGraphicFramePr>
        <p:xfrm>
          <a:off x="838880" y="2590828"/>
          <a:ext cx="2473603" cy="731520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896645">
                  <a:extLst>
                    <a:ext uri="{9D8B030D-6E8A-4147-A177-3AD203B41FA5}">
                      <a16:colId xmlns:a16="http://schemas.microsoft.com/office/drawing/2014/main" val="160702646"/>
                    </a:ext>
                  </a:extLst>
                </a:gridCol>
                <a:gridCol w="1576958">
                  <a:extLst>
                    <a:ext uri="{9D8B030D-6E8A-4147-A177-3AD203B41FA5}">
                      <a16:colId xmlns:a16="http://schemas.microsoft.com/office/drawing/2014/main" val="3557250245"/>
                    </a:ext>
                  </a:extLst>
                </a:gridCol>
              </a:tblGrid>
              <a:tr h="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800" b="0" i="1" u="none" strike="noStrike" cap="none">
                          <a:solidFill>
                            <a:schemeClr val="tx1"/>
                          </a:solidFill>
                          <a:latin typeface="Josefin Sans Light" pitchFamily="2" charset="0"/>
                          <a:sym typeface="Arial"/>
                        </a:rPr>
                        <a:t>FC</a:t>
                      </a:r>
                      <a:endParaRPr lang="es-SV" sz="1800" b="0" i="1" u="none" strike="noStrike" cap="none">
                        <a:solidFill>
                          <a:schemeClr val="tx1"/>
                        </a:solidFill>
                        <a:latin typeface="Josefin Sans Light" pitchFamily="2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800" b="0" i="1" u="none" strike="noStrike" cap="none">
                          <a:solidFill>
                            <a:schemeClr val="tx1"/>
                          </a:solidFill>
                          <a:latin typeface="Josefin Sans Light" pitchFamily="2" charset="0"/>
                          <a:sym typeface="Arial"/>
                        </a:rPr>
                        <a:t>1,825 (56.8%)</a:t>
                      </a:r>
                      <a:endParaRPr lang="es-SV" sz="1800" b="0" i="1" u="none" strike="noStrike" cap="none">
                        <a:solidFill>
                          <a:schemeClr val="tx1"/>
                        </a:solidFill>
                        <a:latin typeface="Josefin Sans Light" pitchFamily="2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64865350"/>
                  </a:ext>
                </a:extLst>
              </a:tr>
              <a:tr h="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800" b="0" i="1" u="none" strike="noStrike" cap="none">
                          <a:solidFill>
                            <a:schemeClr val="tx1"/>
                          </a:solidFill>
                          <a:latin typeface="Josefin Sans Light" pitchFamily="2" charset="0"/>
                          <a:sym typeface="Arial"/>
                        </a:rPr>
                        <a:t>FI</a:t>
                      </a:r>
                      <a:endParaRPr lang="es-SV" sz="1800" b="0" i="1" u="none" strike="noStrike" cap="none">
                        <a:solidFill>
                          <a:schemeClr val="tx1"/>
                        </a:solidFill>
                        <a:latin typeface="Josefin Sans Light" pitchFamily="2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800" b="0" i="1" u="none" strike="noStrike" cap="none">
                          <a:solidFill>
                            <a:schemeClr val="tx1"/>
                          </a:solidFill>
                          <a:latin typeface="Josefin Sans Light" pitchFamily="2" charset="0"/>
                          <a:sym typeface="Arial"/>
                        </a:rPr>
                        <a:t>1,142 (35.5%)</a:t>
                      </a:r>
                      <a:endParaRPr lang="es-SV" sz="1800" b="0" i="1" u="none" strike="noStrike" cap="none">
                        <a:solidFill>
                          <a:schemeClr val="tx1"/>
                        </a:solidFill>
                        <a:latin typeface="Josefin Sans Light" pitchFamily="2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14844928"/>
                  </a:ext>
                </a:extLst>
              </a:tr>
            </a:tbl>
          </a:graphicData>
        </a:graphic>
      </p:graphicFrame>
      <p:sp>
        <p:nvSpPr>
          <p:cNvPr id="43" name="TextBox 15">
            <a:extLst>
              <a:ext uri="{FF2B5EF4-FFF2-40B4-BE49-F238E27FC236}">
                <a16:creationId xmlns:a16="http://schemas.microsoft.com/office/drawing/2014/main" id="{6DBD1CF2-8454-4E9E-8A8B-2E5219278780}"/>
              </a:ext>
            </a:extLst>
          </p:cNvPr>
          <p:cNvSpPr txBox="1"/>
          <p:nvPr/>
        </p:nvSpPr>
        <p:spPr>
          <a:xfrm>
            <a:off x="1174349" y="7793356"/>
            <a:ext cx="6946057" cy="954107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Font typeface="Arial"/>
              <a:buNone/>
            </a:pPr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</a:rPr>
              <a:t>FORTALECIMIENTO METODOLÓGICO A PERSONAL DOCENTE</a:t>
            </a:r>
          </a:p>
        </p:txBody>
      </p:sp>
      <p:graphicFrame>
        <p:nvGraphicFramePr>
          <p:cNvPr id="44" name="Chart 94">
            <a:extLst>
              <a:ext uri="{FF2B5EF4-FFF2-40B4-BE49-F238E27FC236}">
                <a16:creationId xmlns:a16="http://schemas.microsoft.com/office/drawing/2014/main" id="{7FE015C3-DFE6-43AF-B8EA-C08B264EB05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90614415"/>
              </p:ext>
            </p:extLst>
          </p:nvPr>
        </p:nvGraphicFramePr>
        <p:xfrm>
          <a:off x="1865032" y="8282684"/>
          <a:ext cx="9827746" cy="440963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pSp>
        <p:nvGrpSpPr>
          <p:cNvPr id="45" name="Grupo 44">
            <a:extLst>
              <a:ext uri="{FF2B5EF4-FFF2-40B4-BE49-F238E27FC236}">
                <a16:creationId xmlns:a16="http://schemas.microsoft.com/office/drawing/2014/main" id="{1B27C5C6-66C9-46A9-B92F-3C269CB58D67}"/>
              </a:ext>
            </a:extLst>
          </p:cNvPr>
          <p:cNvGrpSpPr/>
          <p:nvPr/>
        </p:nvGrpSpPr>
        <p:grpSpPr>
          <a:xfrm>
            <a:off x="7504294" y="7896971"/>
            <a:ext cx="5486348" cy="760163"/>
            <a:chOff x="6241814" y="2775120"/>
            <a:chExt cx="3651984" cy="760163"/>
          </a:xfrm>
        </p:grpSpPr>
        <p:sp>
          <p:nvSpPr>
            <p:cNvPr id="46" name="TextBox 15">
              <a:extLst>
                <a:ext uri="{FF2B5EF4-FFF2-40B4-BE49-F238E27FC236}">
                  <a16:creationId xmlns:a16="http://schemas.microsoft.com/office/drawing/2014/main" id="{768F3CC2-C4E4-4173-A434-E366BE15EDEA}"/>
                </a:ext>
              </a:extLst>
            </p:cNvPr>
            <p:cNvSpPr txBox="1"/>
            <p:nvPr/>
          </p:nvSpPr>
          <p:spPr>
            <a:xfrm>
              <a:off x="6241814" y="3073618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META</a:t>
              </a:r>
            </a:p>
          </p:txBody>
        </p:sp>
        <p:sp>
          <p:nvSpPr>
            <p:cNvPr id="47" name="TextBox 18">
              <a:extLst>
                <a:ext uri="{FF2B5EF4-FFF2-40B4-BE49-F238E27FC236}">
                  <a16:creationId xmlns:a16="http://schemas.microsoft.com/office/drawing/2014/main" id="{112B7104-B5E7-4E1A-8E2D-75225925703B}"/>
                </a:ext>
              </a:extLst>
            </p:cNvPr>
            <p:cNvSpPr txBox="1"/>
            <p:nvPr/>
          </p:nvSpPr>
          <p:spPr>
            <a:xfrm>
              <a:off x="8059630" y="2775120"/>
              <a:ext cx="1226240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</a:pPr>
              <a:r>
                <a:rPr lang="en-US" sz="24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513 – 102.6%</a:t>
              </a:r>
            </a:p>
          </p:txBody>
        </p:sp>
        <p:sp>
          <p:nvSpPr>
            <p:cNvPr id="48" name="TextBox 18">
              <a:extLst>
                <a:ext uri="{FF2B5EF4-FFF2-40B4-BE49-F238E27FC236}">
                  <a16:creationId xmlns:a16="http://schemas.microsoft.com/office/drawing/2014/main" id="{C28A90E4-FBDE-454F-85A1-732480ABFBC7}"/>
                </a:ext>
              </a:extLst>
            </p:cNvPr>
            <p:cNvSpPr txBox="1"/>
            <p:nvPr/>
          </p:nvSpPr>
          <p:spPr>
            <a:xfrm>
              <a:off x="7188090" y="2780766"/>
              <a:ext cx="530798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500</a:t>
              </a:r>
            </a:p>
          </p:txBody>
        </p:sp>
        <p:sp>
          <p:nvSpPr>
            <p:cNvPr id="49" name="TextBox 15">
              <a:extLst>
                <a:ext uri="{FF2B5EF4-FFF2-40B4-BE49-F238E27FC236}">
                  <a16:creationId xmlns:a16="http://schemas.microsoft.com/office/drawing/2014/main" id="{D21486C8-EF63-4BCB-A6BA-B4871398151C}"/>
                </a:ext>
              </a:extLst>
            </p:cNvPr>
            <p:cNvSpPr txBox="1"/>
            <p:nvPr/>
          </p:nvSpPr>
          <p:spPr>
            <a:xfrm>
              <a:off x="7457677" y="3066599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  <p:graphicFrame>
        <p:nvGraphicFramePr>
          <p:cNvPr id="51" name="Tabla 6">
            <a:extLst>
              <a:ext uri="{FF2B5EF4-FFF2-40B4-BE49-F238E27FC236}">
                <a16:creationId xmlns:a16="http://schemas.microsoft.com/office/drawing/2014/main" id="{2231983B-283A-4BFB-BFF5-232CC3FBB8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0087103"/>
              </p:ext>
            </p:extLst>
          </p:nvPr>
        </p:nvGraphicFramePr>
        <p:xfrm>
          <a:off x="19846732" y="3426973"/>
          <a:ext cx="2819599" cy="146304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998070">
                  <a:extLst>
                    <a:ext uri="{9D8B030D-6E8A-4147-A177-3AD203B41FA5}">
                      <a16:colId xmlns:a16="http://schemas.microsoft.com/office/drawing/2014/main" val="160702646"/>
                    </a:ext>
                  </a:extLst>
                </a:gridCol>
                <a:gridCol w="1821529">
                  <a:extLst>
                    <a:ext uri="{9D8B030D-6E8A-4147-A177-3AD203B41FA5}">
                      <a16:colId xmlns:a16="http://schemas.microsoft.com/office/drawing/2014/main" val="3557250245"/>
                    </a:ext>
                  </a:extLst>
                </a:gridCol>
              </a:tblGrid>
              <a:tr h="28800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800" b="0" u="none" strike="noStrike" cap="none">
                          <a:solidFill>
                            <a:schemeClr val="tx1"/>
                          </a:solidFill>
                          <a:latin typeface="Josefin Sans Light" pitchFamily="2" charset="0"/>
                          <a:sym typeface="Arial"/>
                        </a:rPr>
                        <a:t>FC</a:t>
                      </a:r>
                      <a:endParaRPr lang="es-SV" sz="1800" b="0" i="0" u="none" strike="noStrike" cap="none">
                        <a:solidFill>
                          <a:schemeClr val="tx1"/>
                        </a:solidFill>
                        <a:latin typeface="Josefin Sans Light" pitchFamily="2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800" b="0" u="none" strike="noStrike" cap="none">
                          <a:solidFill>
                            <a:schemeClr val="tx1"/>
                          </a:solidFill>
                          <a:latin typeface="Josefin Sans Light" pitchFamily="2" charset="0"/>
                          <a:sym typeface="Arial"/>
                        </a:rPr>
                        <a:t> 197 (21%)</a:t>
                      </a:r>
                      <a:endParaRPr lang="es-SV" sz="1800" b="0" i="0" u="none" strike="noStrike" cap="none">
                        <a:solidFill>
                          <a:schemeClr val="tx1"/>
                        </a:solidFill>
                        <a:latin typeface="Josefin Sans Light" pitchFamily="2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64865350"/>
                  </a:ext>
                </a:extLst>
              </a:tr>
              <a:tr h="28800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800" b="0" u="none" strike="noStrike" cap="none">
                          <a:solidFill>
                            <a:schemeClr val="tx1"/>
                          </a:solidFill>
                          <a:latin typeface="Josefin Sans Light" pitchFamily="2" charset="0"/>
                          <a:sym typeface="Arial"/>
                        </a:rPr>
                        <a:t>FI</a:t>
                      </a:r>
                      <a:endParaRPr lang="es-SV" sz="1800" b="0" i="0" u="none" strike="noStrike" cap="none">
                        <a:solidFill>
                          <a:schemeClr val="tx1"/>
                        </a:solidFill>
                        <a:latin typeface="Josefin Sans Light" pitchFamily="2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800" b="0" u="none" strike="noStrike" cap="none">
                          <a:solidFill>
                            <a:schemeClr val="tx1"/>
                          </a:solidFill>
                          <a:latin typeface="Josefin Sans Light" pitchFamily="2" charset="0"/>
                          <a:sym typeface="Arial"/>
                        </a:rPr>
                        <a:t>676 (72%)</a:t>
                      </a:r>
                      <a:endParaRPr lang="es-SV" sz="1800" b="0" i="0" u="none" strike="noStrike" cap="none">
                        <a:solidFill>
                          <a:schemeClr val="tx1"/>
                        </a:solidFill>
                        <a:latin typeface="Josefin Sans Light" pitchFamily="2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14844928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ctr"/>
                      <a:r>
                        <a:rPr lang="es-MX" sz="1800" b="0" u="none" strike="noStrike" cap="none">
                          <a:solidFill>
                            <a:schemeClr val="tx1"/>
                          </a:solidFill>
                          <a:latin typeface="Josefin Sans Light" pitchFamily="2" charset="0"/>
                          <a:sym typeface="Arial"/>
                        </a:rPr>
                        <a:t>CFPSB</a:t>
                      </a:r>
                      <a:endParaRPr lang="es-SV" sz="1800" b="0" i="0" u="none" strike="noStrike" cap="none">
                        <a:solidFill>
                          <a:schemeClr val="tx1"/>
                        </a:solidFill>
                        <a:latin typeface="Josefin Sans Light" pitchFamily="2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800" b="0" u="none" strike="noStrike" cap="none">
                          <a:solidFill>
                            <a:schemeClr val="tx1"/>
                          </a:solidFill>
                          <a:latin typeface="Josefin Sans Light" pitchFamily="2" charset="0"/>
                          <a:sym typeface="Arial"/>
                        </a:rPr>
                        <a:t>51</a:t>
                      </a:r>
                      <a:r>
                        <a:rPr lang="es-SV" sz="1800" b="0" u="none" strike="noStrike" cap="none">
                          <a:solidFill>
                            <a:schemeClr val="tx1"/>
                          </a:solidFill>
                          <a:latin typeface="Josefin Sans Light" pitchFamily="2" charset="0"/>
                          <a:sym typeface="Arial"/>
                        </a:rPr>
                        <a:t> (5.4%)</a:t>
                      </a:r>
                      <a:endParaRPr lang="es-MX" sz="1800" b="0" i="0" u="none" strike="noStrike" cap="none">
                        <a:solidFill>
                          <a:schemeClr val="tx1"/>
                        </a:solidFill>
                        <a:latin typeface="Josefin Sans Light" pitchFamily="2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79080697"/>
                  </a:ext>
                </a:extLst>
              </a:tr>
              <a:tr h="28800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800" b="0" u="none" strike="noStrike" cap="none">
                          <a:solidFill>
                            <a:schemeClr val="tx1"/>
                          </a:solidFill>
                          <a:latin typeface="Josefin Sans Light" pitchFamily="2" charset="0"/>
                          <a:sym typeface="Arial"/>
                        </a:rPr>
                        <a:t>UFAD</a:t>
                      </a:r>
                      <a:endParaRPr lang="es-SV" sz="1800" b="0" i="0" u="none" strike="noStrike" cap="none">
                        <a:solidFill>
                          <a:schemeClr val="tx1"/>
                        </a:solidFill>
                        <a:latin typeface="Josefin Sans Light" pitchFamily="2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800" b="0" u="none" strike="noStrike" cap="none">
                          <a:solidFill>
                            <a:schemeClr val="tx1"/>
                          </a:solidFill>
                          <a:latin typeface="Josefin Sans Light" pitchFamily="2" charset="0"/>
                          <a:sym typeface="Arial"/>
                        </a:rPr>
                        <a:t>15 (1.6%)</a:t>
                      </a:r>
                      <a:endParaRPr lang="es-SV" sz="1800" b="0" i="0" u="none" strike="noStrike" cap="none">
                        <a:solidFill>
                          <a:schemeClr val="tx1"/>
                        </a:solidFill>
                        <a:latin typeface="Josefin Sans Light" pitchFamily="2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82264851"/>
                  </a:ext>
                </a:extLst>
              </a:tr>
            </a:tbl>
          </a:graphicData>
        </a:graphic>
      </p:graphicFrame>
      <p:grpSp>
        <p:nvGrpSpPr>
          <p:cNvPr id="54" name="Google Shape;11487;p80">
            <a:extLst>
              <a:ext uri="{FF2B5EF4-FFF2-40B4-BE49-F238E27FC236}">
                <a16:creationId xmlns:a16="http://schemas.microsoft.com/office/drawing/2014/main" id="{0C185024-0EC9-4EEB-958F-8B07441A4710}"/>
              </a:ext>
            </a:extLst>
          </p:cNvPr>
          <p:cNvGrpSpPr/>
          <p:nvPr/>
        </p:nvGrpSpPr>
        <p:grpSpPr>
          <a:xfrm>
            <a:off x="12057627" y="9041440"/>
            <a:ext cx="888112" cy="518739"/>
            <a:chOff x="2705794" y="2534394"/>
            <a:chExt cx="233837" cy="142142"/>
          </a:xfrm>
          <a:solidFill>
            <a:srgbClr val="FFFFFF"/>
          </a:solidFill>
        </p:grpSpPr>
        <p:sp>
          <p:nvSpPr>
            <p:cNvPr id="55" name="Google Shape;11488;p80">
              <a:extLst>
                <a:ext uri="{FF2B5EF4-FFF2-40B4-BE49-F238E27FC236}">
                  <a16:creationId xmlns:a16="http://schemas.microsoft.com/office/drawing/2014/main" id="{B6AC03F4-A0C5-4C6F-9298-4797C2E180CF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56" name="Google Shape;11489;p80">
              <a:extLst>
                <a:ext uri="{FF2B5EF4-FFF2-40B4-BE49-F238E27FC236}">
                  <a16:creationId xmlns:a16="http://schemas.microsoft.com/office/drawing/2014/main" id="{A83DEDD9-DA8B-4261-B7CC-78EC75E4781D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57" name="Google Shape;11490;p80">
              <a:extLst>
                <a:ext uri="{FF2B5EF4-FFF2-40B4-BE49-F238E27FC236}">
                  <a16:creationId xmlns:a16="http://schemas.microsoft.com/office/drawing/2014/main" id="{0C27EFBA-B510-48ED-AB21-C9AF4CCEDEE3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58" name="Google Shape;11491;p80">
              <a:extLst>
                <a:ext uri="{FF2B5EF4-FFF2-40B4-BE49-F238E27FC236}">
                  <a16:creationId xmlns:a16="http://schemas.microsoft.com/office/drawing/2014/main" id="{BA11D8DA-661A-4AFF-963B-EA3C26024228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59" name="Google Shape;11492;p80">
              <a:extLst>
                <a:ext uri="{FF2B5EF4-FFF2-40B4-BE49-F238E27FC236}">
                  <a16:creationId xmlns:a16="http://schemas.microsoft.com/office/drawing/2014/main" id="{6E0F4FA9-7E7B-422E-9C63-476BAB224840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  <p:sp>
          <p:nvSpPr>
            <p:cNvPr id="60" name="Google Shape;11493;p80">
              <a:extLst>
                <a:ext uri="{FF2B5EF4-FFF2-40B4-BE49-F238E27FC236}">
                  <a16:creationId xmlns:a16="http://schemas.microsoft.com/office/drawing/2014/main" id="{F8FC598C-91C2-4AF0-8D2E-4DBC10134C0C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>
                <a:solidFill>
                  <a:schemeClr val="tx1"/>
                </a:solidFill>
              </a:endParaRPr>
            </a:p>
          </p:txBody>
        </p:sp>
      </p:grpSp>
      <p:sp>
        <p:nvSpPr>
          <p:cNvPr id="63" name="TextBox 19">
            <a:extLst>
              <a:ext uri="{FF2B5EF4-FFF2-40B4-BE49-F238E27FC236}">
                <a16:creationId xmlns:a16="http://schemas.microsoft.com/office/drawing/2014/main" id="{BBE546F9-EAA9-4315-88D5-3B03D502B817}"/>
              </a:ext>
            </a:extLst>
          </p:cNvPr>
          <p:cNvSpPr txBox="1"/>
          <p:nvPr/>
        </p:nvSpPr>
        <p:spPr>
          <a:xfrm>
            <a:off x="10306552" y="9551636"/>
            <a:ext cx="4198510" cy="1508105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44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ea typeface="League Spartan" charset="0"/>
                <a:cs typeface="Poppins" pitchFamily="2" charset="77"/>
              </a:rPr>
              <a:t>80%</a:t>
            </a:r>
          </a:p>
          <a:p>
            <a:pPr algn="ctr"/>
            <a:r>
              <a:rPr lang="en-US" sz="24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ea typeface="League Spartan" charset="0"/>
                <a:cs typeface="Poppins" pitchFamily="2" charset="77"/>
              </a:rPr>
              <a:t>Nivel de </a:t>
            </a:r>
            <a:r>
              <a:rPr lang="en-US" sz="240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ea typeface="League Spartan" charset="0"/>
                <a:cs typeface="Poppins" pitchFamily="2" charset="77"/>
              </a:rPr>
              <a:t>satisfacción</a:t>
            </a:r>
            <a:r>
              <a:rPr lang="en-US" sz="24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ea typeface="League Spartan" charset="0"/>
                <a:cs typeface="Poppins" pitchFamily="2" charset="77"/>
              </a:rPr>
              <a:t> </a:t>
            </a:r>
          </a:p>
          <a:p>
            <a:pPr algn="ctr"/>
            <a:r>
              <a:rPr lang="en-US" sz="24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ea typeface="League Spartan" charset="0"/>
                <a:cs typeface="Poppins" pitchFamily="2" charset="77"/>
              </a:rPr>
              <a:t>de </a:t>
            </a:r>
            <a:r>
              <a:rPr lang="en-US" sz="240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ea typeface="League Spartan" charset="0"/>
                <a:cs typeface="Poppins" pitchFamily="2" charset="77"/>
              </a:rPr>
              <a:t>asesorías</a:t>
            </a:r>
            <a:r>
              <a:rPr lang="en-US" sz="24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ea typeface="League Spartan" charset="0"/>
                <a:cs typeface="Poppins" pitchFamily="2" charset="77"/>
              </a:rPr>
              <a:t> </a:t>
            </a:r>
            <a:r>
              <a:rPr lang="en-US" sz="240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ea typeface="League Spartan" charset="0"/>
                <a:cs typeface="Poppins" pitchFamily="2" charset="77"/>
              </a:rPr>
              <a:t>recibidas</a:t>
            </a:r>
            <a:r>
              <a:rPr lang="en-US" sz="24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ea typeface="League Spartan" charset="0"/>
                <a:cs typeface="Poppins" pitchFamily="2" charset="77"/>
              </a:rPr>
              <a:t> </a:t>
            </a:r>
            <a:endParaRPr lang="en-US" sz="20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Light" pitchFamily="2" charset="0"/>
              <a:ea typeface="League Spartan" charset="0"/>
              <a:cs typeface="Poppins" pitchFamily="2" charset="77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0C2C7B1-0309-4BA4-A9CB-86E2BA9FA63D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0422807" y="3089915"/>
            <a:ext cx="432238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SV" altLang="es-SV" sz="2400">
                <a:latin typeface="Josefin Sans Light" pitchFamily="2" charset="0"/>
                <a:ea typeface="Calibri" panose="020F0502020204030204" pitchFamily="34" charset="0"/>
              </a:rPr>
              <a:t>C</a:t>
            </a:r>
            <a:r>
              <a:rPr kumimoji="0" lang="es-SV" altLang="es-SV" sz="2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Josefin Sans Light" pitchFamily="2" charset="0"/>
                <a:ea typeface="Calibri" panose="020F0502020204030204" pitchFamily="34" charset="0"/>
              </a:rPr>
              <a:t>obertura de acciones formativas monitoreadas</a:t>
            </a:r>
            <a:r>
              <a:rPr kumimoji="0" lang="es-SV" altLang="es-SV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Josefin Sans Light" pitchFamily="2" charset="0"/>
              </a:rPr>
              <a:t> </a:t>
            </a:r>
          </a:p>
        </p:txBody>
      </p:sp>
      <p:sp>
        <p:nvSpPr>
          <p:cNvPr id="50" name="CuadroTexto 49">
            <a:extLst>
              <a:ext uri="{FF2B5EF4-FFF2-40B4-BE49-F238E27FC236}">
                <a16:creationId xmlns:a16="http://schemas.microsoft.com/office/drawing/2014/main" id="{E3B47D99-7BE1-40BF-82E5-E8F1B66C2CC1}"/>
              </a:ext>
            </a:extLst>
          </p:cNvPr>
          <p:cNvSpPr txBox="1"/>
          <p:nvPr/>
        </p:nvSpPr>
        <p:spPr>
          <a:xfrm>
            <a:off x="11990586" y="2394415"/>
            <a:ext cx="164835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s-SV" altLang="es-SV" sz="4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ea typeface="Calibri" panose="020F0502020204030204" pitchFamily="34" charset="0"/>
              </a:rPr>
              <a:t>19.4% </a:t>
            </a:r>
            <a:endParaRPr lang="es-SV" sz="4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Tabla 5">
            <a:extLst>
              <a:ext uri="{FF2B5EF4-FFF2-40B4-BE49-F238E27FC236}">
                <a16:creationId xmlns:a16="http://schemas.microsoft.com/office/drawing/2014/main" id="{08B7F07A-F586-4B99-A4F4-DB575D65E3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9987729"/>
              </p:ext>
            </p:extLst>
          </p:nvPr>
        </p:nvGraphicFramePr>
        <p:xfrm>
          <a:off x="3451115" y="2590828"/>
          <a:ext cx="2469974" cy="731520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895329">
                  <a:extLst>
                    <a:ext uri="{9D8B030D-6E8A-4147-A177-3AD203B41FA5}">
                      <a16:colId xmlns:a16="http://schemas.microsoft.com/office/drawing/2014/main" val="120580656"/>
                    </a:ext>
                  </a:extLst>
                </a:gridCol>
                <a:gridCol w="1574645">
                  <a:extLst>
                    <a:ext uri="{9D8B030D-6E8A-4147-A177-3AD203B41FA5}">
                      <a16:colId xmlns:a16="http://schemas.microsoft.com/office/drawing/2014/main" val="4133593352"/>
                    </a:ext>
                  </a:extLst>
                </a:gridCol>
              </a:tblGrid>
              <a:tr h="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800" b="0" i="1" u="none" strike="noStrike" cap="none">
                          <a:solidFill>
                            <a:schemeClr val="tx1"/>
                          </a:solidFill>
                          <a:latin typeface="Josefin Sans Light" pitchFamily="2" charset="0"/>
                          <a:sym typeface="Arial"/>
                        </a:rPr>
                        <a:t>UFAD</a:t>
                      </a:r>
                      <a:endParaRPr lang="es-SV" sz="1800" b="0" i="1" u="none" strike="noStrike" cap="none">
                        <a:solidFill>
                          <a:schemeClr val="tx1"/>
                        </a:solidFill>
                        <a:latin typeface="Josefin Sans Light" pitchFamily="2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800" b="0" i="1" u="none" strike="noStrike" cap="none">
                          <a:solidFill>
                            <a:schemeClr val="tx1"/>
                          </a:solidFill>
                          <a:latin typeface="Josefin Sans Light" pitchFamily="2" charset="0"/>
                          <a:sym typeface="Arial"/>
                        </a:rPr>
                        <a:t>89 (2.8%)</a:t>
                      </a:r>
                      <a:endParaRPr lang="es-SV" sz="1800" b="0" i="1" u="none" strike="noStrike" cap="none">
                        <a:solidFill>
                          <a:schemeClr val="tx1"/>
                        </a:solidFill>
                        <a:latin typeface="Josefin Sans Light" pitchFamily="2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8944922"/>
                  </a:ext>
                </a:extLst>
              </a:tr>
              <a:tr h="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800" b="0" i="1" u="none" strike="noStrike" cap="none">
                          <a:solidFill>
                            <a:schemeClr val="tx1"/>
                          </a:solidFill>
                          <a:latin typeface="Josefin Sans Light" pitchFamily="2" charset="0"/>
                          <a:sym typeface="Arial"/>
                        </a:rPr>
                        <a:t>CFPSB</a:t>
                      </a:r>
                      <a:endParaRPr lang="es-SV" sz="1800" b="0" i="1" u="none" strike="noStrike" cap="none">
                        <a:solidFill>
                          <a:schemeClr val="tx1"/>
                        </a:solidFill>
                        <a:latin typeface="Josefin Sans Light" pitchFamily="2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marL="0" marR="0" lvl="0" indent="0" algn="ctr" defTabSz="182834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MX" sz="1800" b="0" i="1" u="none" strike="noStrike" cap="none">
                          <a:solidFill>
                            <a:schemeClr val="tx1"/>
                          </a:solidFill>
                          <a:latin typeface="Josefin Sans Light" pitchFamily="2" charset="0"/>
                          <a:sym typeface="Arial"/>
                        </a:rPr>
                        <a:t>159 (4.9%)</a:t>
                      </a:r>
                      <a:endParaRPr lang="es-SV" sz="1800" b="0" i="1" u="none" strike="noStrike" cap="none">
                        <a:solidFill>
                          <a:schemeClr val="tx1"/>
                        </a:solidFill>
                        <a:latin typeface="Josefin Sans Light" pitchFamily="2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014769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677328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" name="Google Shape;405;p41"/>
          <p:cNvSpPr txBox="1">
            <a:spLocks noGrp="1"/>
          </p:cNvSpPr>
          <p:nvPr>
            <p:ph type="title" idx="2"/>
          </p:nvPr>
        </p:nvSpPr>
        <p:spPr>
          <a:xfrm rot="-21855">
            <a:off x="9126449" y="4079017"/>
            <a:ext cx="5535470" cy="1976328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/>
              <a:t>4.</a:t>
            </a:r>
            <a:endParaRPr/>
          </a:p>
        </p:txBody>
      </p:sp>
      <p:sp>
        <p:nvSpPr>
          <p:cNvPr id="6" name="Google Shape;393;p40">
            <a:extLst>
              <a:ext uri="{FF2B5EF4-FFF2-40B4-BE49-F238E27FC236}">
                <a16:creationId xmlns:a16="http://schemas.microsoft.com/office/drawing/2014/main" id="{17CB3E6F-114F-4034-8FD0-38DC7B2E8C0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324381" y="5934241"/>
            <a:ext cx="19728888" cy="1847519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s-MX" sz="7465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Resultados Plan de Gestión </a:t>
            </a:r>
          </a:p>
          <a:p>
            <a:pPr marL="0" indent="0" algn="l"/>
            <a:r>
              <a:rPr lang="es-MX" sz="9331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ADMINISTRATIVA FINANCIERA</a:t>
            </a:r>
            <a:endParaRPr sz="9331"/>
          </a:p>
        </p:txBody>
      </p:sp>
      <p:pic>
        <p:nvPicPr>
          <p:cNvPr id="7" name="Imagen 6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7DE95D34-F44E-45E4-9568-2BA7236374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37497" y="10588839"/>
            <a:ext cx="1843733" cy="1843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04653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n 2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93C8A88-7648-4DD7-B907-7C4A6D33D4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28" y="2597368"/>
            <a:ext cx="3774025" cy="2160339"/>
          </a:xfrm>
          <a:prstGeom prst="rect">
            <a:avLst/>
          </a:prstGeom>
        </p:spPr>
      </p:pic>
      <p:sp>
        <p:nvSpPr>
          <p:cNvPr id="37" name="Google Shape;393;p40">
            <a:extLst>
              <a:ext uri="{FF2B5EF4-FFF2-40B4-BE49-F238E27FC236}">
                <a16:creationId xmlns:a16="http://schemas.microsoft.com/office/drawing/2014/main" id="{0EB8D1BE-A177-4D06-89CB-8D14CB513168}"/>
              </a:ext>
            </a:extLst>
          </p:cNvPr>
          <p:cNvSpPr txBox="1">
            <a:spLocks/>
          </p:cNvSpPr>
          <p:nvPr/>
        </p:nvSpPr>
        <p:spPr>
          <a:xfrm>
            <a:off x="1516521" y="6552951"/>
            <a:ext cx="18424969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7465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Auditoría</a:t>
            </a:r>
          </a:p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9598" b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INTERNA</a:t>
            </a:r>
            <a:endParaRPr lang="es-MX" sz="3732">
              <a:solidFill>
                <a:srgbClr val="000000"/>
              </a:solidFill>
            </a:endParaRPr>
          </a:p>
        </p:txBody>
      </p:sp>
      <p:grpSp>
        <p:nvGrpSpPr>
          <p:cNvPr id="10" name="Google Shape;13102;p89">
            <a:extLst>
              <a:ext uri="{FF2B5EF4-FFF2-40B4-BE49-F238E27FC236}">
                <a16:creationId xmlns:a16="http://schemas.microsoft.com/office/drawing/2014/main" id="{AABA1853-A848-4FB5-B070-7FCE80A07687}"/>
              </a:ext>
            </a:extLst>
          </p:cNvPr>
          <p:cNvGrpSpPr/>
          <p:nvPr/>
        </p:nvGrpSpPr>
        <p:grpSpPr>
          <a:xfrm>
            <a:off x="1730007" y="6917457"/>
            <a:ext cx="2286778" cy="2639504"/>
            <a:chOff x="4193490" y="3350084"/>
            <a:chExt cx="289939" cy="334661"/>
          </a:xfrm>
          <a:solidFill>
            <a:schemeClr val="accent2"/>
          </a:solidFill>
        </p:grpSpPr>
        <p:sp>
          <p:nvSpPr>
            <p:cNvPr id="11" name="Google Shape;13103;p89">
              <a:extLst>
                <a:ext uri="{FF2B5EF4-FFF2-40B4-BE49-F238E27FC236}">
                  <a16:creationId xmlns:a16="http://schemas.microsoft.com/office/drawing/2014/main" id="{801C94DF-E044-4900-A6DB-4125280BFEE1}"/>
                </a:ext>
              </a:extLst>
            </p:cNvPr>
            <p:cNvSpPr/>
            <p:nvPr/>
          </p:nvSpPr>
          <p:spPr>
            <a:xfrm>
              <a:off x="4193490" y="3350084"/>
              <a:ext cx="246364" cy="150110"/>
            </a:xfrm>
            <a:custGeom>
              <a:avLst/>
              <a:gdLst/>
              <a:ahLst/>
              <a:cxnLst/>
              <a:rect l="l" t="t" r="r" b="b"/>
              <a:pathLst>
                <a:path w="7740" h="4716" extrusionOk="0">
                  <a:moveTo>
                    <a:pt x="4382" y="298"/>
                  </a:moveTo>
                  <a:lnTo>
                    <a:pt x="4299" y="1048"/>
                  </a:lnTo>
                  <a:lnTo>
                    <a:pt x="3668" y="1048"/>
                  </a:lnTo>
                  <a:lnTo>
                    <a:pt x="3620" y="524"/>
                  </a:lnTo>
                  <a:lnTo>
                    <a:pt x="3584" y="298"/>
                  </a:lnTo>
                  <a:close/>
                  <a:moveTo>
                    <a:pt x="6013" y="929"/>
                  </a:moveTo>
                  <a:lnTo>
                    <a:pt x="7204" y="2120"/>
                  </a:lnTo>
                  <a:lnTo>
                    <a:pt x="6025" y="2096"/>
                  </a:lnTo>
                  <a:lnTo>
                    <a:pt x="6013" y="929"/>
                  </a:lnTo>
                  <a:close/>
                  <a:moveTo>
                    <a:pt x="3406" y="0"/>
                  </a:moveTo>
                  <a:cubicBezTo>
                    <a:pt x="3358" y="0"/>
                    <a:pt x="3322" y="12"/>
                    <a:pt x="3287" y="48"/>
                  </a:cubicBezTo>
                  <a:cubicBezTo>
                    <a:pt x="3263" y="72"/>
                    <a:pt x="3239" y="119"/>
                    <a:pt x="3239" y="167"/>
                  </a:cubicBezTo>
                  <a:lnTo>
                    <a:pt x="3275" y="393"/>
                  </a:lnTo>
                  <a:lnTo>
                    <a:pt x="143" y="393"/>
                  </a:lnTo>
                  <a:cubicBezTo>
                    <a:pt x="60" y="393"/>
                    <a:pt x="1" y="465"/>
                    <a:pt x="1" y="536"/>
                  </a:cubicBezTo>
                  <a:lnTo>
                    <a:pt x="1" y="1191"/>
                  </a:lnTo>
                  <a:cubicBezTo>
                    <a:pt x="1" y="1286"/>
                    <a:pt x="72" y="1346"/>
                    <a:pt x="143" y="1346"/>
                  </a:cubicBezTo>
                  <a:cubicBezTo>
                    <a:pt x="239" y="1346"/>
                    <a:pt x="298" y="1262"/>
                    <a:pt x="298" y="1191"/>
                  </a:cubicBezTo>
                  <a:lnTo>
                    <a:pt x="298" y="691"/>
                  </a:lnTo>
                  <a:lnTo>
                    <a:pt x="3299" y="691"/>
                  </a:lnTo>
                  <a:lnTo>
                    <a:pt x="3358" y="1203"/>
                  </a:lnTo>
                  <a:cubicBezTo>
                    <a:pt x="3382" y="1286"/>
                    <a:pt x="3441" y="1346"/>
                    <a:pt x="3513" y="1346"/>
                  </a:cubicBezTo>
                  <a:lnTo>
                    <a:pt x="4418" y="1346"/>
                  </a:lnTo>
                  <a:cubicBezTo>
                    <a:pt x="4489" y="1346"/>
                    <a:pt x="4573" y="1286"/>
                    <a:pt x="4573" y="1203"/>
                  </a:cubicBezTo>
                  <a:lnTo>
                    <a:pt x="4632" y="691"/>
                  </a:lnTo>
                  <a:lnTo>
                    <a:pt x="5680" y="691"/>
                  </a:lnTo>
                  <a:lnTo>
                    <a:pt x="5704" y="2239"/>
                  </a:lnTo>
                  <a:cubicBezTo>
                    <a:pt x="5704" y="2322"/>
                    <a:pt x="5775" y="2382"/>
                    <a:pt x="5847" y="2382"/>
                  </a:cubicBezTo>
                  <a:lnTo>
                    <a:pt x="7394" y="2394"/>
                  </a:lnTo>
                  <a:lnTo>
                    <a:pt x="7394" y="4572"/>
                  </a:lnTo>
                  <a:cubicBezTo>
                    <a:pt x="7394" y="4656"/>
                    <a:pt x="7466" y="4715"/>
                    <a:pt x="7549" y="4715"/>
                  </a:cubicBezTo>
                  <a:cubicBezTo>
                    <a:pt x="7632" y="4715"/>
                    <a:pt x="7692" y="4644"/>
                    <a:pt x="7692" y="4572"/>
                  </a:cubicBezTo>
                  <a:lnTo>
                    <a:pt x="7692" y="2251"/>
                  </a:lnTo>
                  <a:cubicBezTo>
                    <a:pt x="7740" y="2215"/>
                    <a:pt x="7728" y="2191"/>
                    <a:pt x="7692" y="2155"/>
                  </a:cubicBezTo>
                  <a:lnTo>
                    <a:pt x="5966" y="429"/>
                  </a:lnTo>
                  <a:cubicBezTo>
                    <a:pt x="5942" y="405"/>
                    <a:pt x="5894" y="393"/>
                    <a:pt x="5858" y="393"/>
                  </a:cubicBezTo>
                  <a:lnTo>
                    <a:pt x="4692" y="393"/>
                  </a:lnTo>
                  <a:lnTo>
                    <a:pt x="4715" y="167"/>
                  </a:lnTo>
                  <a:cubicBezTo>
                    <a:pt x="4715" y="119"/>
                    <a:pt x="4704" y="72"/>
                    <a:pt x="4668" y="48"/>
                  </a:cubicBezTo>
                  <a:cubicBezTo>
                    <a:pt x="4644" y="12"/>
                    <a:pt x="4596" y="0"/>
                    <a:pt x="454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2" name="Google Shape;13104;p89">
              <a:extLst>
                <a:ext uri="{FF2B5EF4-FFF2-40B4-BE49-F238E27FC236}">
                  <a16:creationId xmlns:a16="http://schemas.microsoft.com/office/drawing/2014/main" id="{BEA83312-D2CA-4067-BA84-1AAB07FCC782}"/>
                </a:ext>
              </a:extLst>
            </p:cNvPr>
            <p:cNvSpPr/>
            <p:nvPr/>
          </p:nvSpPr>
          <p:spPr>
            <a:xfrm>
              <a:off x="4193872" y="3405023"/>
              <a:ext cx="9517" cy="44753"/>
            </a:xfrm>
            <a:custGeom>
              <a:avLst/>
              <a:gdLst/>
              <a:ahLst/>
              <a:cxnLst/>
              <a:rect l="l" t="t" r="r" b="b"/>
              <a:pathLst>
                <a:path w="299" h="1406" extrusionOk="0">
                  <a:moveTo>
                    <a:pt x="155" y="1"/>
                  </a:moveTo>
                  <a:cubicBezTo>
                    <a:pt x="60" y="1"/>
                    <a:pt x="0" y="72"/>
                    <a:pt x="0" y="156"/>
                  </a:cubicBezTo>
                  <a:lnTo>
                    <a:pt x="0" y="1251"/>
                  </a:lnTo>
                  <a:cubicBezTo>
                    <a:pt x="0" y="1346"/>
                    <a:pt x="72" y="1406"/>
                    <a:pt x="155" y="1406"/>
                  </a:cubicBezTo>
                  <a:cubicBezTo>
                    <a:pt x="239" y="1406"/>
                    <a:pt x="298" y="1322"/>
                    <a:pt x="298" y="1251"/>
                  </a:cubicBezTo>
                  <a:lnTo>
                    <a:pt x="298" y="156"/>
                  </a:lnTo>
                  <a:cubicBezTo>
                    <a:pt x="298" y="72"/>
                    <a:pt x="227" y="1"/>
                    <a:pt x="15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3" name="Google Shape;13105;p89">
              <a:extLst>
                <a:ext uri="{FF2B5EF4-FFF2-40B4-BE49-F238E27FC236}">
                  <a16:creationId xmlns:a16="http://schemas.microsoft.com/office/drawing/2014/main" id="{05A0A528-EEA9-4239-891C-6C83F4B3B9C6}"/>
                </a:ext>
              </a:extLst>
            </p:cNvPr>
            <p:cNvSpPr/>
            <p:nvPr/>
          </p:nvSpPr>
          <p:spPr>
            <a:xfrm>
              <a:off x="4275356" y="3444460"/>
              <a:ext cx="128116" cy="9485"/>
            </a:xfrm>
            <a:custGeom>
              <a:avLst/>
              <a:gdLst/>
              <a:ahLst/>
              <a:cxnLst/>
              <a:rect l="l" t="t" r="r" b="b"/>
              <a:pathLst>
                <a:path w="4025" h="298" extrusionOk="0">
                  <a:moveTo>
                    <a:pt x="155" y="0"/>
                  </a:moveTo>
                  <a:cubicBezTo>
                    <a:pt x="60" y="0"/>
                    <a:pt x="0" y="71"/>
                    <a:pt x="0" y="143"/>
                  </a:cubicBezTo>
                  <a:cubicBezTo>
                    <a:pt x="0" y="226"/>
                    <a:pt x="72" y="298"/>
                    <a:pt x="155" y="298"/>
                  </a:cubicBezTo>
                  <a:lnTo>
                    <a:pt x="3870" y="298"/>
                  </a:lnTo>
                  <a:cubicBezTo>
                    <a:pt x="3965" y="298"/>
                    <a:pt x="4025" y="226"/>
                    <a:pt x="4025" y="143"/>
                  </a:cubicBezTo>
                  <a:cubicBezTo>
                    <a:pt x="4025" y="71"/>
                    <a:pt x="3965" y="0"/>
                    <a:pt x="387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4" name="Google Shape;13106;p89">
              <a:extLst>
                <a:ext uri="{FF2B5EF4-FFF2-40B4-BE49-F238E27FC236}">
                  <a16:creationId xmlns:a16="http://schemas.microsoft.com/office/drawing/2014/main" id="{213CD41D-82CD-4254-8ACF-E3163069D305}"/>
                </a:ext>
              </a:extLst>
            </p:cNvPr>
            <p:cNvSpPr/>
            <p:nvPr/>
          </p:nvSpPr>
          <p:spPr>
            <a:xfrm>
              <a:off x="4275356" y="3463781"/>
              <a:ext cx="128116" cy="9485"/>
            </a:xfrm>
            <a:custGeom>
              <a:avLst/>
              <a:gdLst/>
              <a:ahLst/>
              <a:cxnLst/>
              <a:rect l="l" t="t" r="r" b="b"/>
              <a:pathLst>
                <a:path w="4025" h="298" extrusionOk="0">
                  <a:moveTo>
                    <a:pt x="155" y="0"/>
                  </a:moveTo>
                  <a:cubicBezTo>
                    <a:pt x="60" y="0"/>
                    <a:pt x="0" y="72"/>
                    <a:pt x="0" y="155"/>
                  </a:cubicBezTo>
                  <a:cubicBezTo>
                    <a:pt x="0" y="226"/>
                    <a:pt x="72" y="298"/>
                    <a:pt x="155" y="298"/>
                  </a:cubicBezTo>
                  <a:lnTo>
                    <a:pt x="3870" y="298"/>
                  </a:lnTo>
                  <a:cubicBezTo>
                    <a:pt x="3965" y="298"/>
                    <a:pt x="4025" y="226"/>
                    <a:pt x="4025" y="155"/>
                  </a:cubicBezTo>
                  <a:cubicBezTo>
                    <a:pt x="4025" y="72"/>
                    <a:pt x="3965" y="0"/>
                    <a:pt x="387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5" name="Google Shape;13107;p89">
              <a:extLst>
                <a:ext uri="{FF2B5EF4-FFF2-40B4-BE49-F238E27FC236}">
                  <a16:creationId xmlns:a16="http://schemas.microsoft.com/office/drawing/2014/main" id="{DB63103C-B4F2-452B-B7F7-458227A45A7C}"/>
                </a:ext>
              </a:extLst>
            </p:cNvPr>
            <p:cNvSpPr/>
            <p:nvPr/>
          </p:nvSpPr>
          <p:spPr>
            <a:xfrm>
              <a:off x="4223442" y="3439527"/>
              <a:ext cx="38673" cy="38673"/>
            </a:xfrm>
            <a:custGeom>
              <a:avLst/>
              <a:gdLst/>
              <a:ahLst/>
              <a:cxnLst/>
              <a:rect l="l" t="t" r="r" b="b"/>
              <a:pathLst>
                <a:path w="1215" h="1215" extrusionOk="0">
                  <a:moveTo>
                    <a:pt x="905" y="322"/>
                  </a:moveTo>
                  <a:lnTo>
                    <a:pt x="905" y="917"/>
                  </a:lnTo>
                  <a:lnTo>
                    <a:pt x="310" y="917"/>
                  </a:lnTo>
                  <a:lnTo>
                    <a:pt x="310" y="322"/>
                  </a:lnTo>
                  <a:close/>
                  <a:moveTo>
                    <a:pt x="143" y="0"/>
                  </a:moveTo>
                  <a:cubicBezTo>
                    <a:pt x="48" y="0"/>
                    <a:pt x="0" y="72"/>
                    <a:pt x="0" y="155"/>
                  </a:cubicBezTo>
                  <a:lnTo>
                    <a:pt x="0" y="1060"/>
                  </a:lnTo>
                  <a:cubicBezTo>
                    <a:pt x="0" y="1155"/>
                    <a:pt x="72" y="1215"/>
                    <a:pt x="143" y="1215"/>
                  </a:cubicBezTo>
                  <a:lnTo>
                    <a:pt x="1048" y="1215"/>
                  </a:lnTo>
                  <a:cubicBezTo>
                    <a:pt x="1143" y="1215"/>
                    <a:pt x="1203" y="1131"/>
                    <a:pt x="1203" y="1060"/>
                  </a:cubicBezTo>
                  <a:lnTo>
                    <a:pt x="1203" y="155"/>
                  </a:lnTo>
                  <a:cubicBezTo>
                    <a:pt x="1215" y="72"/>
                    <a:pt x="1143" y="0"/>
                    <a:pt x="104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6" name="Google Shape;13108;p89">
              <a:extLst>
                <a:ext uri="{FF2B5EF4-FFF2-40B4-BE49-F238E27FC236}">
                  <a16:creationId xmlns:a16="http://schemas.microsoft.com/office/drawing/2014/main" id="{B506B31B-AFA1-4A4C-B454-DE9ADB81805F}"/>
                </a:ext>
              </a:extLst>
            </p:cNvPr>
            <p:cNvSpPr/>
            <p:nvPr/>
          </p:nvSpPr>
          <p:spPr>
            <a:xfrm>
              <a:off x="4275356" y="3525913"/>
              <a:ext cx="128116" cy="9517"/>
            </a:xfrm>
            <a:custGeom>
              <a:avLst/>
              <a:gdLst/>
              <a:ahLst/>
              <a:cxnLst/>
              <a:rect l="l" t="t" r="r" b="b"/>
              <a:pathLst>
                <a:path w="4025" h="299" extrusionOk="0">
                  <a:moveTo>
                    <a:pt x="155" y="1"/>
                  </a:moveTo>
                  <a:cubicBezTo>
                    <a:pt x="60" y="1"/>
                    <a:pt x="0" y="72"/>
                    <a:pt x="0" y="144"/>
                  </a:cubicBezTo>
                  <a:cubicBezTo>
                    <a:pt x="0" y="227"/>
                    <a:pt x="72" y="299"/>
                    <a:pt x="155" y="299"/>
                  </a:cubicBezTo>
                  <a:lnTo>
                    <a:pt x="3870" y="299"/>
                  </a:lnTo>
                  <a:cubicBezTo>
                    <a:pt x="3965" y="299"/>
                    <a:pt x="4025" y="227"/>
                    <a:pt x="4025" y="144"/>
                  </a:cubicBezTo>
                  <a:cubicBezTo>
                    <a:pt x="4025" y="72"/>
                    <a:pt x="3965" y="1"/>
                    <a:pt x="387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7" name="Google Shape;13109;p89">
              <a:extLst>
                <a:ext uri="{FF2B5EF4-FFF2-40B4-BE49-F238E27FC236}">
                  <a16:creationId xmlns:a16="http://schemas.microsoft.com/office/drawing/2014/main" id="{B4B787BD-C8B0-4DFB-A540-CD915754E619}"/>
                </a:ext>
              </a:extLst>
            </p:cNvPr>
            <p:cNvSpPr/>
            <p:nvPr/>
          </p:nvSpPr>
          <p:spPr>
            <a:xfrm>
              <a:off x="4275356" y="3544884"/>
              <a:ext cx="128116" cy="9485"/>
            </a:xfrm>
            <a:custGeom>
              <a:avLst/>
              <a:gdLst/>
              <a:ahLst/>
              <a:cxnLst/>
              <a:rect l="l" t="t" r="r" b="b"/>
              <a:pathLst>
                <a:path w="4025" h="298" extrusionOk="0">
                  <a:moveTo>
                    <a:pt x="155" y="0"/>
                  </a:moveTo>
                  <a:cubicBezTo>
                    <a:pt x="60" y="0"/>
                    <a:pt x="0" y="72"/>
                    <a:pt x="0" y="143"/>
                  </a:cubicBezTo>
                  <a:cubicBezTo>
                    <a:pt x="0" y="226"/>
                    <a:pt x="72" y="298"/>
                    <a:pt x="155" y="298"/>
                  </a:cubicBezTo>
                  <a:lnTo>
                    <a:pt x="3870" y="298"/>
                  </a:lnTo>
                  <a:cubicBezTo>
                    <a:pt x="3965" y="298"/>
                    <a:pt x="4025" y="226"/>
                    <a:pt x="4025" y="143"/>
                  </a:cubicBezTo>
                  <a:cubicBezTo>
                    <a:pt x="4025" y="72"/>
                    <a:pt x="3965" y="0"/>
                    <a:pt x="387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8" name="Google Shape;13110;p89">
              <a:extLst>
                <a:ext uri="{FF2B5EF4-FFF2-40B4-BE49-F238E27FC236}">
                  <a16:creationId xmlns:a16="http://schemas.microsoft.com/office/drawing/2014/main" id="{ED3F3091-1151-43FD-804F-F190C2F2F5C4}"/>
                </a:ext>
              </a:extLst>
            </p:cNvPr>
            <p:cNvSpPr/>
            <p:nvPr/>
          </p:nvSpPr>
          <p:spPr>
            <a:xfrm>
              <a:off x="4223442" y="3521011"/>
              <a:ext cx="38673" cy="38673"/>
            </a:xfrm>
            <a:custGeom>
              <a:avLst/>
              <a:gdLst/>
              <a:ahLst/>
              <a:cxnLst/>
              <a:rect l="l" t="t" r="r" b="b"/>
              <a:pathLst>
                <a:path w="1215" h="1215" extrusionOk="0">
                  <a:moveTo>
                    <a:pt x="905" y="298"/>
                  </a:moveTo>
                  <a:lnTo>
                    <a:pt x="905" y="893"/>
                  </a:lnTo>
                  <a:lnTo>
                    <a:pt x="310" y="893"/>
                  </a:lnTo>
                  <a:lnTo>
                    <a:pt x="310" y="298"/>
                  </a:lnTo>
                  <a:close/>
                  <a:moveTo>
                    <a:pt x="143" y="0"/>
                  </a:moveTo>
                  <a:cubicBezTo>
                    <a:pt x="48" y="0"/>
                    <a:pt x="0" y="83"/>
                    <a:pt x="0" y="155"/>
                  </a:cubicBezTo>
                  <a:lnTo>
                    <a:pt x="0" y="1060"/>
                  </a:lnTo>
                  <a:cubicBezTo>
                    <a:pt x="0" y="1155"/>
                    <a:pt x="72" y="1215"/>
                    <a:pt x="143" y="1215"/>
                  </a:cubicBezTo>
                  <a:lnTo>
                    <a:pt x="1048" y="1215"/>
                  </a:lnTo>
                  <a:cubicBezTo>
                    <a:pt x="1143" y="1215"/>
                    <a:pt x="1203" y="1131"/>
                    <a:pt x="1203" y="1060"/>
                  </a:cubicBezTo>
                  <a:lnTo>
                    <a:pt x="1203" y="155"/>
                  </a:lnTo>
                  <a:cubicBezTo>
                    <a:pt x="1215" y="83"/>
                    <a:pt x="1143" y="0"/>
                    <a:pt x="104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9" name="Google Shape;13111;p89">
              <a:extLst>
                <a:ext uri="{FF2B5EF4-FFF2-40B4-BE49-F238E27FC236}">
                  <a16:creationId xmlns:a16="http://schemas.microsoft.com/office/drawing/2014/main" id="{6BD1A13B-D904-4185-9E00-0CAD273B0718}"/>
                </a:ext>
              </a:extLst>
            </p:cNvPr>
            <p:cNvSpPr/>
            <p:nvPr/>
          </p:nvSpPr>
          <p:spPr>
            <a:xfrm>
              <a:off x="4223442" y="3602464"/>
              <a:ext cx="38673" cy="38705"/>
            </a:xfrm>
            <a:custGeom>
              <a:avLst/>
              <a:gdLst/>
              <a:ahLst/>
              <a:cxnLst/>
              <a:rect l="l" t="t" r="r" b="b"/>
              <a:pathLst>
                <a:path w="1215" h="1216" extrusionOk="0">
                  <a:moveTo>
                    <a:pt x="905" y="299"/>
                  </a:moveTo>
                  <a:lnTo>
                    <a:pt x="905" y="894"/>
                  </a:lnTo>
                  <a:lnTo>
                    <a:pt x="310" y="894"/>
                  </a:lnTo>
                  <a:lnTo>
                    <a:pt x="310" y="299"/>
                  </a:lnTo>
                  <a:close/>
                  <a:moveTo>
                    <a:pt x="143" y="1"/>
                  </a:moveTo>
                  <a:cubicBezTo>
                    <a:pt x="48" y="1"/>
                    <a:pt x="0" y="84"/>
                    <a:pt x="0" y="156"/>
                  </a:cubicBezTo>
                  <a:lnTo>
                    <a:pt x="0" y="1061"/>
                  </a:lnTo>
                  <a:cubicBezTo>
                    <a:pt x="0" y="1156"/>
                    <a:pt x="72" y="1215"/>
                    <a:pt x="143" y="1215"/>
                  </a:cubicBezTo>
                  <a:lnTo>
                    <a:pt x="1048" y="1215"/>
                  </a:lnTo>
                  <a:cubicBezTo>
                    <a:pt x="1143" y="1215"/>
                    <a:pt x="1203" y="1132"/>
                    <a:pt x="1203" y="1061"/>
                  </a:cubicBezTo>
                  <a:lnTo>
                    <a:pt x="1203" y="156"/>
                  </a:lnTo>
                  <a:cubicBezTo>
                    <a:pt x="1215" y="60"/>
                    <a:pt x="1143" y="1"/>
                    <a:pt x="104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20" name="Google Shape;13112;p89">
              <a:extLst>
                <a:ext uri="{FF2B5EF4-FFF2-40B4-BE49-F238E27FC236}">
                  <a16:creationId xmlns:a16="http://schemas.microsoft.com/office/drawing/2014/main" id="{E6E332E5-1DE7-4276-B9DC-055E77BA522C}"/>
                </a:ext>
              </a:extLst>
            </p:cNvPr>
            <p:cNvSpPr/>
            <p:nvPr/>
          </p:nvSpPr>
          <p:spPr>
            <a:xfrm>
              <a:off x="4193872" y="3460375"/>
              <a:ext cx="289558" cy="224370"/>
            </a:xfrm>
            <a:custGeom>
              <a:avLst/>
              <a:gdLst/>
              <a:ahLst/>
              <a:cxnLst/>
              <a:rect l="l" t="t" r="r" b="b"/>
              <a:pathLst>
                <a:path w="9097" h="7049" extrusionOk="0">
                  <a:moveTo>
                    <a:pt x="6108" y="3751"/>
                  </a:moveTo>
                  <a:lnTo>
                    <a:pt x="8502" y="4620"/>
                  </a:lnTo>
                  <a:lnTo>
                    <a:pt x="7894" y="4894"/>
                  </a:lnTo>
                  <a:cubicBezTo>
                    <a:pt x="7847" y="4917"/>
                    <a:pt x="7811" y="4953"/>
                    <a:pt x="7799" y="5013"/>
                  </a:cubicBezTo>
                  <a:cubicBezTo>
                    <a:pt x="7787" y="5060"/>
                    <a:pt x="7799" y="5120"/>
                    <a:pt x="7847" y="5155"/>
                  </a:cubicBezTo>
                  <a:lnTo>
                    <a:pt x="8752" y="6060"/>
                  </a:lnTo>
                  <a:lnTo>
                    <a:pt x="8406" y="6406"/>
                  </a:lnTo>
                  <a:lnTo>
                    <a:pt x="7501" y="5489"/>
                  </a:lnTo>
                  <a:cubicBezTo>
                    <a:pt x="7478" y="5465"/>
                    <a:pt x="7430" y="5453"/>
                    <a:pt x="7394" y="5453"/>
                  </a:cubicBezTo>
                  <a:lnTo>
                    <a:pt x="7370" y="5453"/>
                  </a:lnTo>
                  <a:cubicBezTo>
                    <a:pt x="7323" y="5465"/>
                    <a:pt x="7275" y="5489"/>
                    <a:pt x="7251" y="5536"/>
                  </a:cubicBezTo>
                  <a:lnTo>
                    <a:pt x="6966" y="6156"/>
                  </a:lnTo>
                  <a:lnTo>
                    <a:pt x="6108" y="3751"/>
                  </a:lnTo>
                  <a:close/>
                  <a:moveTo>
                    <a:pt x="155" y="0"/>
                  </a:moveTo>
                  <a:cubicBezTo>
                    <a:pt x="60" y="0"/>
                    <a:pt x="0" y="83"/>
                    <a:pt x="0" y="155"/>
                  </a:cubicBezTo>
                  <a:lnTo>
                    <a:pt x="0" y="6894"/>
                  </a:lnTo>
                  <a:cubicBezTo>
                    <a:pt x="0" y="6989"/>
                    <a:pt x="72" y="7049"/>
                    <a:pt x="155" y="7049"/>
                  </a:cubicBezTo>
                  <a:lnTo>
                    <a:pt x="7573" y="7049"/>
                  </a:lnTo>
                  <a:cubicBezTo>
                    <a:pt x="7668" y="7049"/>
                    <a:pt x="7728" y="6965"/>
                    <a:pt x="7728" y="6894"/>
                  </a:cubicBezTo>
                  <a:lnTo>
                    <a:pt x="7728" y="6156"/>
                  </a:lnTo>
                  <a:lnTo>
                    <a:pt x="8204" y="6632"/>
                  </a:lnTo>
                  <a:cubicBezTo>
                    <a:pt x="8263" y="6691"/>
                    <a:pt x="8335" y="6715"/>
                    <a:pt x="8430" y="6715"/>
                  </a:cubicBezTo>
                  <a:cubicBezTo>
                    <a:pt x="8513" y="6715"/>
                    <a:pt x="8585" y="6691"/>
                    <a:pt x="8644" y="6632"/>
                  </a:cubicBezTo>
                  <a:lnTo>
                    <a:pt x="8990" y="6287"/>
                  </a:lnTo>
                  <a:cubicBezTo>
                    <a:pt x="9097" y="6156"/>
                    <a:pt x="9097" y="5953"/>
                    <a:pt x="8978" y="5822"/>
                  </a:cubicBezTo>
                  <a:lnTo>
                    <a:pt x="8228" y="5084"/>
                  </a:lnTo>
                  <a:lnTo>
                    <a:pt x="8644" y="4882"/>
                  </a:lnTo>
                  <a:cubicBezTo>
                    <a:pt x="8763" y="4822"/>
                    <a:pt x="8835" y="4703"/>
                    <a:pt x="8823" y="4584"/>
                  </a:cubicBezTo>
                  <a:cubicBezTo>
                    <a:pt x="8811" y="4465"/>
                    <a:pt x="8740" y="4346"/>
                    <a:pt x="8621" y="4310"/>
                  </a:cubicBezTo>
                  <a:lnTo>
                    <a:pt x="7728" y="3989"/>
                  </a:lnTo>
                  <a:lnTo>
                    <a:pt x="7728" y="1762"/>
                  </a:lnTo>
                  <a:cubicBezTo>
                    <a:pt x="7728" y="1667"/>
                    <a:pt x="7656" y="1607"/>
                    <a:pt x="7573" y="1607"/>
                  </a:cubicBezTo>
                  <a:cubicBezTo>
                    <a:pt x="7489" y="1607"/>
                    <a:pt x="7430" y="1691"/>
                    <a:pt x="7430" y="1762"/>
                  </a:cubicBezTo>
                  <a:lnTo>
                    <a:pt x="7430" y="3893"/>
                  </a:lnTo>
                  <a:lnTo>
                    <a:pt x="6227" y="3453"/>
                  </a:lnTo>
                  <a:cubicBezTo>
                    <a:pt x="6193" y="3442"/>
                    <a:pt x="6158" y="3437"/>
                    <a:pt x="6124" y="3437"/>
                  </a:cubicBezTo>
                  <a:cubicBezTo>
                    <a:pt x="6041" y="3437"/>
                    <a:pt x="5962" y="3469"/>
                    <a:pt x="5894" y="3536"/>
                  </a:cubicBezTo>
                  <a:cubicBezTo>
                    <a:pt x="5799" y="3620"/>
                    <a:pt x="5775" y="3739"/>
                    <a:pt x="5823" y="3858"/>
                  </a:cubicBezTo>
                  <a:lnTo>
                    <a:pt x="6085" y="4620"/>
                  </a:lnTo>
                  <a:lnTo>
                    <a:pt x="2727" y="4620"/>
                  </a:lnTo>
                  <a:cubicBezTo>
                    <a:pt x="2632" y="4620"/>
                    <a:pt x="2572" y="4691"/>
                    <a:pt x="2572" y="4763"/>
                  </a:cubicBezTo>
                  <a:cubicBezTo>
                    <a:pt x="2572" y="4858"/>
                    <a:pt x="2644" y="4917"/>
                    <a:pt x="2727" y="4917"/>
                  </a:cubicBezTo>
                  <a:lnTo>
                    <a:pt x="6204" y="4917"/>
                  </a:lnTo>
                  <a:lnTo>
                    <a:pt x="6311" y="5215"/>
                  </a:lnTo>
                  <a:lnTo>
                    <a:pt x="2727" y="5215"/>
                  </a:lnTo>
                  <a:cubicBezTo>
                    <a:pt x="2632" y="5215"/>
                    <a:pt x="2572" y="5286"/>
                    <a:pt x="2572" y="5358"/>
                  </a:cubicBezTo>
                  <a:cubicBezTo>
                    <a:pt x="2572" y="5453"/>
                    <a:pt x="2644" y="5513"/>
                    <a:pt x="2727" y="5513"/>
                  </a:cubicBezTo>
                  <a:lnTo>
                    <a:pt x="6418" y="5513"/>
                  </a:lnTo>
                  <a:lnTo>
                    <a:pt x="6668" y="6239"/>
                  </a:lnTo>
                  <a:cubicBezTo>
                    <a:pt x="6716" y="6358"/>
                    <a:pt x="6811" y="6453"/>
                    <a:pt x="6954" y="6453"/>
                  </a:cubicBezTo>
                  <a:cubicBezTo>
                    <a:pt x="7085" y="6453"/>
                    <a:pt x="7204" y="6394"/>
                    <a:pt x="7251" y="6275"/>
                  </a:cubicBezTo>
                  <a:lnTo>
                    <a:pt x="7406" y="5929"/>
                  </a:lnTo>
                  <a:lnTo>
                    <a:pt x="7406" y="6727"/>
                  </a:lnTo>
                  <a:lnTo>
                    <a:pt x="298" y="6727"/>
                  </a:lnTo>
                  <a:lnTo>
                    <a:pt x="298" y="155"/>
                  </a:lnTo>
                  <a:cubicBezTo>
                    <a:pt x="298" y="60"/>
                    <a:pt x="227" y="0"/>
                    <a:pt x="15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</p:grp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TextBox 15">
            <a:extLst>
              <a:ext uri="{FF2B5EF4-FFF2-40B4-BE49-F238E27FC236}">
                <a16:creationId xmlns:a16="http://schemas.microsoft.com/office/drawing/2014/main" id="{649DA0E7-C1C7-4AE2-BFE7-6F0B7C73CF78}"/>
              </a:ext>
            </a:extLst>
          </p:cNvPr>
          <p:cNvSpPr txBox="1"/>
          <p:nvPr/>
        </p:nvSpPr>
        <p:spPr>
          <a:xfrm>
            <a:off x="1894614" y="2491922"/>
            <a:ext cx="9155419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SEGUIMIENTO A PARTICIPANTES /CURSOS</a:t>
            </a:r>
          </a:p>
        </p:txBody>
      </p:sp>
      <p:graphicFrame>
        <p:nvGraphicFramePr>
          <p:cNvPr id="59" name="Chart 25">
            <a:extLst>
              <a:ext uri="{FF2B5EF4-FFF2-40B4-BE49-F238E27FC236}">
                <a16:creationId xmlns:a16="http://schemas.microsoft.com/office/drawing/2014/main" id="{701E6106-8B25-4834-9DD6-BA75473EBA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34389227"/>
              </p:ext>
            </p:extLst>
          </p:nvPr>
        </p:nvGraphicFramePr>
        <p:xfrm>
          <a:off x="737118" y="3138278"/>
          <a:ext cx="12161170" cy="44379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0" name="TextBox 52">
            <a:extLst>
              <a:ext uri="{FF2B5EF4-FFF2-40B4-BE49-F238E27FC236}">
                <a16:creationId xmlns:a16="http://schemas.microsoft.com/office/drawing/2014/main" id="{07725A00-0337-4E67-883E-30CA9B528746}"/>
              </a:ext>
            </a:extLst>
          </p:cNvPr>
          <p:cNvSpPr txBox="1"/>
          <p:nvPr/>
        </p:nvSpPr>
        <p:spPr>
          <a:xfrm>
            <a:off x="16266207" y="7887792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MONTO EJECUTADO</a:t>
            </a:r>
          </a:p>
        </p:txBody>
      </p:sp>
      <p:graphicFrame>
        <p:nvGraphicFramePr>
          <p:cNvPr id="61" name="Chart 25">
            <a:extLst>
              <a:ext uri="{FF2B5EF4-FFF2-40B4-BE49-F238E27FC236}">
                <a16:creationId xmlns:a16="http://schemas.microsoft.com/office/drawing/2014/main" id="{7063AB4C-3E67-4674-A2E4-8C0ABA5B61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86089032"/>
              </p:ext>
            </p:extLst>
          </p:nvPr>
        </p:nvGraphicFramePr>
        <p:xfrm>
          <a:off x="13363585" y="8343933"/>
          <a:ext cx="9296583" cy="52740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pSp>
        <p:nvGrpSpPr>
          <p:cNvPr id="2" name="Grupo 1">
            <a:extLst>
              <a:ext uri="{FF2B5EF4-FFF2-40B4-BE49-F238E27FC236}">
                <a16:creationId xmlns:a16="http://schemas.microsoft.com/office/drawing/2014/main" id="{2B6F685E-A9F7-4E22-8F4B-B2E4110302A5}"/>
              </a:ext>
            </a:extLst>
          </p:cNvPr>
          <p:cNvGrpSpPr/>
          <p:nvPr/>
        </p:nvGrpSpPr>
        <p:grpSpPr>
          <a:xfrm>
            <a:off x="20404989" y="8237621"/>
            <a:ext cx="2436121" cy="801160"/>
            <a:chOff x="20521100" y="7990193"/>
            <a:chExt cx="2436121" cy="801160"/>
          </a:xfrm>
        </p:grpSpPr>
        <p:sp>
          <p:nvSpPr>
            <p:cNvPr id="62" name="TextBox 18">
              <a:extLst>
                <a:ext uri="{FF2B5EF4-FFF2-40B4-BE49-F238E27FC236}">
                  <a16:creationId xmlns:a16="http://schemas.microsoft.com/office/drawing/2014/main" id="{2CFE435E-DE08-4823-9D75-F882A295729F}"/>
                </a:ext>
              </a:extLst>
            </p:cNvPr>
            <p:cNvSpPr txBox="1"/>
            <p:nvPr/>
          </p:nvSpPr>
          <p:spPr>
            <a:xfrm>
              <a:off x="21384377" y="7990193"/>
              <a:ext cx="764953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</a:pPr>
              <a:r>
                <a:rPr lang="en-US" sz="24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80%</a:t>
              </a:r>
            </a:p>
          </p:txBody>
        </p:sp>
        <p:sp>
          <p:nvSpPr>
            <p:cNvPr id="63" name="TextBox 15">
              <a:extLst>
                <a:ext uri="{FF2B5EF4-FFF2-40B4-BE49-F238E27FC236}">
                  <a16:creationId xmlns:a16="http://schemas.microsoft.com/office/drawing/2014/main" id="{8F19FFA3-E21B-48BC-9DD7-1C17CD5C6B30}"/>
                </a:ext>
              </a:extLst>
            </p:cNvPr>
            <p:cNvSpPr txBox="1"/>
            <p:nvPr/>
          </p:nvSpPr>
          <p:spPr>
            <a:xfrm>
              <a:off x="20521100" y="8329688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  <p:sp>
        <p:nvSpPr>
          <p:cNvPr id="64" name="Rounded Rectangle 12">
            <a:extLst>
              <a:ext uri="{FF2B5EF4-FFF2-40B4-BE49-F238E27FC236}">
                <a16:creationId xmlns:a16="http://schemas.microsoft.com/office/drawing/2014/main" id="{D13576A5-87E9-4472-A6DF-8E4CF2065AB4}"/>
              </a:ext>
            </a:extLst>
          </p:cNvPr>
          <p:cNvSpPr/>
          <p:nvPr/>
        </p:nvSpPr>
        <p:spPr>
          <a:xfrm>
            <a:off x="14064442" y="3326229"/>
            <a:ext cx="9576090" cy="1188720"/>
          </a:xfrm>
          <a:prstGeom prst="roundRect">
            <a:avLst>
              <a:gd name="adj" fmla="val 12821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65" name="Rounded Rectangle 13">
            <a:extLst>
              <a:ext uri="{FF2B5EF4-FFF2-40B4-BE49-F238E27FC236}">
                <a16:creationId xmlns:a16="http://schemas.microsoft.com/office/drawing/2014/main" id="{B2C71C28-295C-443C-BD09-547E7A46A41B}"/>
              </a:ext>
            </a:extLst>
          </p:cNvPr>
          <p:cNvSpPr/>
          <p:nvPr/>
        </p:nvSpPr>
        <p:spPr>
          <a:xfrm>
            <a:off x="14049382" y="4705616"/>
            <a:ext cx="9591150" cy="1134829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66" name="TextBox 19">
            <a:extLst>
              <a:ext uri="{FF2B5EF4-FFF2-40B4-BE49-F238E27FC236}">
                <a16:creationId xmlns:a16="http://schemas.microsoft.com/office/drawing/2014/main" id="{392A2983-13E1-455B-9EA7-805375A5E1A3}"/>
              </a:ext>
            </a:extLst>
          </p:cNvPr>
          <p:cNvSpPr txBox="1"/>
          <p:nvPr/>
        </p:nvSpPr>
        <p:spPr>
          <a:xfrm>
            <a:off x="15224779" y="4594191"/>
            <a:ext cx="4773452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11 </a:t>
            </a:r>
            <a:r>
              <a:rPr lang="en-US" sz="4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(110%)</a:t>
            </a:r>
            <a:endParaRPr lang="en-US" sz="5400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League Spartan" charset="0"/>
              <a:cs typeface="Poppins" pitchFamily="2" charset="77"/>
            </a:endParaRPr>
          </a:p>
        </p:txBody>
      </p:sp>
      <p:sp>
        <p:nvSpPr>
          <p:cNvPr id="67" name="Freeform 77">
            <a:extLst>
              <a:ext uri="{FF2B5EF4-FFF2-40B4-BE49-F238E27FC236}">
                <a16:creationId xmlns:a16="http://schemas.microsoft.com/office/drawing/2014/main" id="{9D9C8F06-533C-4D5A-970A-44645FDE6C8E}"/>
              </a:ext>
            </a:extLst>
          </p:cNvPr>
          <p:cNvSpPr>
            <a:spLocks noEditPoints="1"/>
          </p:cNvSpPr>
          <p:nvPr/>
        </p:nvSpPr>
        <p:spPr bwMode="auto">
          <a:xfrm>
            <a:off x="14257520" y="3551553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6F6F6"/>
          </a:solidFill>
          <a:ln>
            <a:solidFill>
              <a:srgbClr val="F6F6F6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68" name="Rounded Rectangle 12">
            <a:extLst>
              <a:ext uri="{FF2B5EF4-FFF2-40B4-BE49-F238E27FC236}">
                <a16:creationId xmlns:a16="http://schemas.microsoft.com/office/drawing/2014/main" id="{E862FE76-3638-47F9-9183-85F2B54EEB3D}"/>
              </a:ext>
            </a:extLst>
          </p:cNvPr>
          <p:cNvSpPr/>
          <p:nvPr/>
        </p:nvSpPr>
        <p:spPr>
          <a:xfrm>
            <a:off x="14064442" y="5994315"/>
            <a:ext cx="9576090" cy="1188720"/>
          </a:xfrm>
          <a:prstGeom prst="roundRect">
            <a:avLst>
              <a:gd name="adj" fmla="val 12821"/>
            </a:avLst>
          </a:prstGeom>
          <a:solidFill>
            <a:schemeClr val="bg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69" name="Freeform 77">
            <a:extLst>
              <a:ext uri="{FF2B5EF4-FFF2-40B4-BE49-F238E27FC236}">
                <a16:creationId xmlns:a16="http://schemas.microsoft.com/office/drawing/2014/main" id="{BEF67254-48D8-4BE1-B2F4-2C366E48D5D9}"/>
              </a:ext>
            </a:extLst>
          </p:cNvPr>
          <p:cNvSpPr>
            <a:spLocks noEditPoints="1"/>
          </p:cNvSpPr>
          <p:nvPr/>
        </p:nvSpPr>
        <p:spPr bwMode="auto">
          <a:xfrm>
            <a:off x="14257520" y="4879957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70" name="Freeform 77">
            <a:extLst>
              <a:ext uri="{FF2B5EF4-FFF2-40B4-BE49-F238E27FC236}">
                <a16:creationId xmlns:a16="http://schemas.microsoft.com/office/drawing/2014/main" id="{5035A3E0-F9D7-4277-A236-E77B33942AD8}"/>
              </a:ext>
            </a:extLst>
          </p:cNvPr>
          <p:cNvSpPr>
            <a:spLocks noEditPoints="1"/>
          </p:cNvSpPr>
          <p:nvPr/>
        </p:nvSpPr>
        <p:spPr bwMode="auto">
          <a:xfrm>
            <a:off x="14257521" y="6199887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6F6F6"/>
          </a:solidFill>
          <a:ln>
            <a:solidFill>
              <a:srgbClr val="F6F6F6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71" name="TextBox 19">
            <a:extLst>
              <a:ext uri="{FF2B5EF4-FFF2-40B4-BE49-F238E27FC236}">
                <a16:creationId xmlns:a16="http://schemas.microsoft.com/office/drawing/2014/main" id="{B6408DAE-18F5-4166-A1C7-75A33A48A410}"/>
              </a:ext>
            </a:extLst>
          </p:cNvPr>
          <p:cNvSpPr txBox="1"/>
          <p:nvPr/>
        </p:nvSpPr>
        <p:spPr>
          <a:xfrm>
            <a:off x="15224779" y="3325215"/>
            <a:ext cx="3587656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28 </a:t>
            </a:r>
            <a:r>
              <a:rPr lang="en-US" sz="4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(100%)</a:t>
            </a:r>
            <a:endParaRPr lang="en-US" sz="5400" b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League Spartan" charset="0"/>
              <a:cs typeface="Poppins" pitchFamily="2" charset="77"/>
            </a:endParaRPr>
          </a:p>
        </p:txBody>
      </p:sp>
      <p:sp>
        <p:nvSpPr>
          <p:cNvPr id="72" name="TextBox 15">
            <a:extLst>
              <a:ext uri="{FF2B5EF4-FFF2-40B4-BE49-F238E27FC236}">
                <a16:creationId xmlns:a16="http://schemas.microsoft.com/office/drawing/2014/main" id="{1CDE23B5-4BE6-494B-AEF8-E85C7F841FD4}"/>
              </a:ext>
            </a:extLst>
          </p:cNvPr>
          <p:cNvSpPr txBox="1"/>
          <p:nvPr/>
        </p:nvSpPr>
        <p:spPr>
          <a:xfrm>
            <a:off x="15224779" y="5952332"/>
            <a:ext cx="3192900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1 </a:t>
            </a:r>
            <a:r>
              <a:rPr lang="en-US" sz="4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(100%)</a:t>
            </a:r>
            <a:endParaRPr lang="en-US" sz="5400" b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League Spartan" charset="0"/>
              <a:cs typeface="Poppins" pitchFamily="2" charset="77"/>
            </a:endParaRPr>
          </a:p>
        </p:txBody>
      </p:sp>
      <p:sp>
        <p:nvSpPr>
          <p:cNvPr id="73" name="TextBox 15">
            <a:extLst>
              <a:ext uri="{FF2B5EF4-FFF2-40B4-BE49-F238E27FC236}">
                <a16:creationId xmlns:a16="http://schemas.microsoft.com/office/drawing/2014/main" id="{D319016C-4320-4EE9-816D-8262D3E95FB6}"/>
              </a:ext>
            </a:extLst>
          </p:cNvPr>
          <p:cNvSpPr txBox="1"/>
          <p:nvPr/>
        </p:nvSpPr>
        <p:spPr>
          <a:xfrm>
            <a:off x="17745592" y="6091302"/>
            <a:ext cx="5997156" cy="95410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AUDITORIAS ADMINISTRATIVAS </a:t>
            </a:r>
          </a:p>
          <a:p>
            <a:r>
              <a:rPr 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FINANCIERAS POR AUDITOR</a:t>
            </a:r>
          </a:p>
        </p:txBody>
      </p:sp>
      <p:sp>
        <p:nvSpPr>
          <p:cNvPr id="74" name="TextBox 15">
            <a:extLst>
              <a:ext uri="{FF2B5EF4-FFF2-40B4-BE49-F238E27FC236}">
                <a16:creationId xmlns:a16="http://schemas.microsoft.com/office/drawing/2014/main" id="{E1D8F0F0-63FA-4463-BCFB-AD2EA5790C37}"/>
              </a:ext>
            </a:extLst>
          </p:cNvPr>
          <p:cNvSpPr txBox="1"/>
          <p:nvPr/>
        </p:nvSpPr>
        <p:spPr>
          <a:xfrm>
            <a:off x="18503926" y="3495217"/>
            <a:ext cx="4639552" cy="95410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AUDITORÍAS REALIZADAS</a:t>
            </a:r>
          </a:p>
        </p:txBody>
      </p:sp>
      <p:sp>
        <p:nvSpPr>
          <p:cNvPr id="75" name="TextBox 15">
            <a:extLst>
              <a:ext uri="{FF2B5EF4-FFF2-40B4-BE49-F238E27FC236}">
                <a16:creationId xmlns:a16="http://schemas.microsoft.com/office/drawing/2014/main" id="{A92DD360-3783-413C-A813-0B057C6AE624}"/>
              </a:ext>
            </a:extLst>
          </p:cNvPr>
          <p:cNvSpPr txBox="1"/>
          <p:nvPr/>
        </p:nvSpPr>
        <p:spPr>
          <a:xfrm>
            <a:off x="18503926" y="4836674"/>
            <a:ext cx="4639552" cy="95410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CONSULTORÍAS </a:t>
            </a:r>
          </a:p>
          <a:p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REALIZADAS</a:t>
            </a:r>
          </a:p>
        </p:txBody>
      </p:sp>
      <p:sp>
        <p:nvSpPr>
          <p:cNvPr id="76" name="Rounded Rectangle 12">
            <a:extLst>
              <a:ext uri="{FF2B5EF4-FFF2-40B4-BE49-F238E27FC236}">
                <a16:creationId xmlns:a16="http://schemas.microsoft.com/office/drawing/2014/main" id="{6728005E-39F3-4F95-A528-263CC452BBEB}"/>
              </a:ext>
            </a:extLst>
          </p:cNvPr>
          <p:cNvSpPr/>
          <p:nvPr/>
        </p:nvSpPr>
        <p:spPr>
          <a:xfrm>
            <a:off x="1985892" y="9102915"/>
            <a:ext cx="9828404" cy="1528132"/>
          </a:xfrm>
          <a:prstGeom prst="roundRect">
            <a:avLst>
              <a:gd name="adj" fmla="val 12821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  <p:sp>
        <p:nvSpPr>
          <p:cNvPr id="77" name="Freeform 77">
            <a:extLst>
              <a:ext uri="{FF2B5EF4-FFF2-40B4-BE49-F238E27FC236}">
                <a16:creationId xmlns:a16="http://schemas.microsoft.com/office/drawing/2014/main" id="{7022EA2E-37E3-4B70-A046-5AB65B52F135}"/>
              </a:ext>
            </a:extLst>
          </p:cNvPr>
          <p:cNvSpPr>
            <a:spLocks noEditPoints="1"/>
          </p:cNvSpPr>
          <p:nvPr/>
        </p:nvSpPr>
        <p:spPr bwMode="auto">
          <a:xfrm>
            <a:off x="2265715" y="9520141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6F6F6"/>
          </a:solidFill>
          <a:ln>
            <a:solidFill>
              <a:srgbClr val="F6F6F6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8" name="TextBox 19">
            <a:extLst>
              <a:ext uri="{FF2B5EF4-FFF2-40B4-BE49-F238E27FC236}">
                <a16:creationId xmlns:a16="http://schemas.microsoft.com/office/drawing/2014/main" id="{78E9FBC5-ABE3-48DB-9C02-BAE3AFFDEEEB}"/>
              </a:ext>
            </a:extLst>
          </p:cNvPr>
          <p:cNvSpPr txBox="1"/>
          <p:nvPr/>
        </p:nvSpPr>
        <p:spPr>
          <a:xfrm>
            <a:off x="3201793" y="9232391"/>
            <a:ext cx="2658780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15.82%</a:t>
            </a:r>
          </a:p>
        </p:txBody>
      </p:sp>
      <p:sp>
        <p:nvSpPr>
          <p:cNvPr id="79" name="TextBox 15">
            <a:extLst>
              <a:ext uri="{FF2B5EF4-FFF2-40B4-BE49-F238E27FC236}">
                <a16:creationId xmlns:a16="http://schemas.microsoft.com/office/drawing/2014/main" id="{4DB5F76F-1C89-4474-B298-B74FEFF44DE5}"/>
              </a:ext>
            </a:extLst>
          </p:cNvPr>
          <p:cNvSpPr txBox="1"/>
          <p:nvPr/>
        </p:nvSpPr>
        <p:spPr>
          <a:xfrm>
            <a:off x="5860573" y="9192727"/>
            <a:ext cx="5714250" cy="1384995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just"/>
            <a:r>
              <a:rPr 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PORCENTAJE DE COBERTURA DE ACCIONES FORMATIVAS AUDITADAS </a:t>
            </a:r>
          </a:p>
        </p:txBody>
      </p:sp>
      <p:sp>
        <p:nvSpPr>
          <p:cNvPr id="80" name="Rounded Rectangle 13">
            <a:extLst>
              <a:ext uri="{FF2B5EF4-FFF2-40B4-BE49-F238E27FC236}">
                <a16:creationId xmlns:a16="http://schemas.microsoft.com/office/drawing/2014/main" id="{17696109-F39E-4A9C-8739-43E3181C28E6}"/>
              </a:ext>
            </a:extLst>
          </p:cNvPr>
          <p:cNvSpPr/>
          <p:nvPr/>
        </p:nvSpPr>
        <p:spPr>
          <a:xfrm>
            <a:off x="1963180" y="10774837"/>
            <a:ext cx="9851116" cy="1342472"/>
          </a:xfrm>
          <a:prstGeom prst="roundRect">
            <a:avLst>
              <a:gd name="adj" fmla="val 12821"/>
            </a:avLst>
          </a:prstGeom>
          <a:solidFill>
            <a:srgbClr val="0066B3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  <p:sp>
        <p:nvSpPr>
          <p:cNvPr id="81" name="TextBox 19">
            <a:extLst>
              <a:ext uri="{FF2B5EF4-FFF2-40B4-BE49-F238E27FC236}">
                <a16:creationId xmlns:a16="http://schemas.microsoft.com/office/drawing/2014/main" id="{4AAC98F9-1911-4BBC-85A1-90C56AEEC047}"/>
              </a:ext>
            </a:extLst>
          </p:cNvPr>
          <p:cNvSpPr txBox="1"/>
          <p:nvPr/>
        </p:nvSpPr>
        <p:spPr>
          <a:xfrm>
            <a:off x="3188963" y="10997584"/>
            <a:ext cx="4737034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$4,897,894</a:t>
            </a:r>
          </a:p>
        </p:txBody>
      </p:sp>
      <p:sp>
        <p:nvSpPr>
          <p:cNvPr id="82" name="TextBox 15">
            <a:extLst>
              <a:ext uri="{FF2B5EF4-FFF2-40B4-BE49-F238E27FC236}">
                <a16:creationId xmlns:a16="http://schemas.microsoft.com/office/drawing/2014/main" id="{AC558725-D861-4617-A34D-8F6A176DF1B5}"/>
              </a:ext>
            </a:extLst>
          </p:cNvPr>
          <p:cNvSpPr txBox="1"/>
          <p:nvPr/>
        </p:nvSpPr>
        <p:spPr>
          <a:xfrm>
            <a:off x="6728736" y="10969019"/>
            <a:ext cx="4846087" cy="95410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MONTO DE ACCIONES </a:t>
            </a:r>
          </a:p>
          <a:p>
            <a:pPr algn="ctr"/>
            <a:r>
              <a:rPr 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FORMATIVAS AUDITADAS </a:t>
            </a:r>
          </a:p>
        </p:txBody>
      </p:sp>
      <p:sp>
        <p:nvSpPr>
          <p:cNvPr id="83" name="Freeform 245">
            <a:extLst>
              <a:ext uri="{FF2B5EF4-FFF2-40B4-BE49-F238E27FC236}">
                <a16:creationId xmlns:a16="http://schemas.microsoft.com/office/drawing/2014/main" id="{F6B12E62-F806-4525-BE05-DF40A24F38F0}"/>
              </a:ext>
            </a:extLst>
          </p:cNvPr>
          <p:cNvSpPr>
            <a:spLocks noEditPoints="1"/>
          </p:cNvSpPr>
          <p:nvPr/>
        </p:nvSpPr>
        <p:spPr bwMode="auto">
          <a:xfrm>
            <a:off x="2203277" y="11028013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rgbClr val="F6F6F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</a:endParaRPr>
          </a:p>
        </p:txBody>
      </p:sp>
      <p:sp>
        <p:nvSpPr>
          <p:cNvPr id="33" name="TextBox 18">
            <a:extLst>
              <a:ext uri="{FF2B5EF4-FFF2-40B4-BE49-F238E27FC236}">
                <a16:creationId xmlns:a16="http://schemas.microsoft.com/office/drawing/2014/main" id="{EF0E297D-13BA-4A5C-851A-380B4728668E}"/>
              </a:ext>
            </a:extLst>
          </p:cNvPr>
          <p:cNvSpPr txBox="1"/>
          <p:nvPr/>
        </p:nvSpPr>
        <p:spPr>
          <a:xfrm>
            <a:off x="15224779" y="4060951"/>
            <a:ext cx="1506210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28</a:t>
            </a:r>
          </a:p>
        </p:txBody>
      </p:sp>
      <p:sp>
        <p:nvSpPr>
          <p:cNvPr id="48" name="TextBox 18">
            <a:extLst>
              <a:ext uri="{FF2B5EF4-FFF2-40B4-BE49-F238E27FC236}">
                <a16:creationId xmlns:a16="http://schemas.microsoft.com/office/drawing/2014/main" id="{4A568087-7B1C-456F-95A3-051A232B26DB}"/>
              </a:ext>
            </a:extLst>
          </p:cNvPr>
          <p:cNvSpPr txBox="1"/>
          <p:nvPr/>
        </p:nvSpPr>
        <p:spPr>
          <a:xfrm>
            <a:off x="7455452" y="3619896"/>
            <a:ext cx="752570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endParaRPr lang="en-US" sz="2400" b="1" kern="1200">
              <a:solidFill>
                <a:srgbClr val="69452F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49" name="TextBox 15">
            <a:extLst>
              <a:ext uri="{FF2B5EF4-FFF2-40B4-BE49-F238E27FC236}">
                <a16:creationId xmlns:a16="http://schemas.microsoft.com/office/drawing/2014/main" id="{D3D93436-C460-4752-8690-A6D8AD6F4B59}"/>
              </a:ext>
            </a:extLst>
          </p:cNvPr>
          <p:cNvSpPr txBox="1"/>
          <p:nvPr/>
        </p:nvSpPr>
        <p:spPr>
          <a:xfrm>
            <a:off x="4648428" y="3543035"/>
            <a:ext cx="1464179" cy="707886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000" b="1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META</a:t>
            </a:r>
            <a:r>
              <a:rPr lang="en-US" sz="20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 </a:t>
            </a:r>
          </a:p>
          <a:p>
            <a:pPr algn="ctr" defTabSz="1828434">
              <a:buClrTx/>
              <a:buFontTx/>
              <a:buNone/>
            </a:pPr>
            <a:r>
              <a:rPr lang="en-US" sz="20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400</a:t>
            </a:r>
          </a:p>
        </p:txBody>
      </p:sp>
      <p:sp>
        <p:nvSpPr>
          <p:cNvPr id="89" name="Google Shape;916;p66">
            <a:extLst>
              <a:ext uri="{FF2B5EF4-FFF2-40B4-BE49-F238E27FC236}">
                <a16:creationId xmlns:a16="http://schemas.microsoft.com/office/drawing/2014/main" id="{2E94CD0F-AF82-4A53-A285-CD8DC6AA9B95}"/>
              </a:ext>
            </a:extLst>
          </p:cNvPr>
          <p:cNvSpPr txBox="1">
            <a:spLocks/>
          </p:cNvSpPr>
          <p:nvPr/>
        </p:nvSpPr>
        <p:spPr>
          <a:xfrm>
            <a:off x="939551" y="1121154"/>
            <a:ext cx="20608713" cy="12394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Auditoría Interna</a:t>
            </a:r>
          </a:p>
        </p:txBody>
      </p:sp>
      <p:pic>
        <p:nvPicPr>
          <p:cNvPr id="90" name="Imagen 112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D240FD5B-F8B8-463C-AF62-31404711AE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91278" y="1230910"/>
            <a:ext cx="1506211" cy="1506211"/>
          </a:xfrm>
          <a:prstGeom prst="rect">
            <a:avLst/>
          </a:prstGeom>
        </p:spPr>
      </p:pic>
      <p:sp>
        <p:nvSpPr>
          <p:cNvPr id="91" name="TextBox 15">
            <a:extLst>
              <a:ext uri="{FF2B5EF4-FFF2-40B4-BE49-F238E27FC236}">
                <a16:creationId xmlns:a16="http://schemas.microsoft.com/office/drawing/2014/main" id="{C74A4FA7-F0D4-4BAF-95D7-6A04B7D0E27E}"/>
              </a:ext>
            </a:extLst>
          </p:cNvPr>
          <p:cNvSpPr txBox="1"/>
          <p:nvPr/>
        </p:nvSpPr>
        <p:spPr>
          <a:xfrm>
            <a:off x="4897016" y="5023530"/>
            <a:ext cx="1464179" cy="707886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000" b="1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META</a:t>
            </a:r>
            <a:r>
              <a:rPr lang="en-US" sz="20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 </a:t>
            </a:r>
          </a:p>
          <a:p>
            <a:pPr algn="ctr" defTabSz="1828434">
              <a:buClrTx/>
              <a:buFontTx/>
              <a:buNone/>
            </a:pPr>
            <a:r>
              <a:rPr lang="en-US" sz="20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760</a:t>
            </a:r>
          </a:p>
        </p:txBody>
      </p:sp>
      <p:sp>
        <p:nvSpPr>
          <p:cNvPr id="92" name="TextBox 18">
            <a:extLst>
              <a:ext uri="{FF2B5EF4-FFF2-40B4-BE49-F238E27FC236}">
                <a16:creationId xmlns:a16="http://schemas.microsoft.com/office/drawing/2014/main" id="{79CE45D4-26AF-4A17-AD46-5251EBBD7FF8}"/>
              </a:ext>
            </a:extLst>
          </p:cNvPr>
          <p:cNvSpPr txBox="1"/>
          <p:nvPr/>
        </p:nvSpPr>
        <p:spPr>
          <a:xfrm>
            <a:off x="15224779" y="5382941"/>
            <a:ext cx="1506210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10</a:t>
            </a:r>
          </a:p>
        </p:txBody>
      </p:sp>
      <p:sp>
        <p:nvSpPr>
          <p:cNvPr id="93" name="TextBox 18">
            <a:extLst>
              <a:ext uri="{FF2B5EF4-FFF2-40B4-BE49-F238E27FC236}">
                <a16:creationId xmlns:a16="http://schemas.microsoft.com/office/drawing/2014/main" id="{F9F2C5FE-7CD2-4020-A0E1-A937754F54D5}"/>
              </a:ext>
            </a:extLst>
          </p:cNvPr>
          <p:cNvSpPr txBox="1"/>
          <p:nvPr/>
        </p:nvSpPr>
        <p:spPr>
          <a:xfrm>
            <a:off x="15224779" y="6731324"/>
            <a:ext cx="1506210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1</a:t>
            </a:r>
          </a:p>
        </p:txBody>
      </p:sp>
      <p:sp>
        <p:nvSpPr>
          <p:cNvPr id="94" name="TextBox 18">
            <a:extLst>
              <a:ext uri="{FF2B5EF4-FFF2-40B4-BE49-F238E27FC236}">
                <a16:creationId xmlns:a16="http://schemas.microsoft.com/office/drawing/2014/main" id="{5FAC08F3-92E9-4431-B45A-5A9BB91CD4CE}"/>
              </a:ext>
            </a:extLst>
          </p:cNvPr>
          <p:cNvSpPr txBox="1"/>
          <p:nvPr/>
        </p:nvSpPr>
        <p:spPr>
          <a:xfrm>
            <a:off x="3365473" y="10025148"/>
            <a:ext cx="2115046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5%</a:t>
            </a:r>
          </a:p>
        </p:txBody>
      </p:sp>
      <p:sp>
        <p:nvSpPr>
          <p:cNvPr id="95" name="TextBox 15">
            <a:extLst>
              <a:ext uri="{FF2B5EF4-FFF2-40B4-BE49-F238E27FC236}">
                <a16:creationId xmlns:a16="http://schemas.microsoft.com/office/drawing/2014/main" id="{8EF65EFE-4D62-47AF-A7A1-9BDDF00C685E}"/>
              </a:ext>
            </a:extLst>
          </p:cNvPr>
          <p:cNvSpPr txBox="1"/>
          <p:nvPr/>
        </p:nvSpPr>
        <p:spPr>
          <a:xfrm>
            <a:off x="13839969" y="2478991"/>
            <a:ext cx="9155419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AUDITORIAS Y CONSULTORÍAS</a:t>
            </a:r>
          </a:p>
        </p:txBody>
      </p:sp>
      <p:sp>
        <p:nvSpPr>
          <p:cNvPr id="96" name="TextBox 15">
            <a:extLst>
              <a:ext uri="{FF2B5EF4-FFF2-40B4-BE49-F238E27FC236}">
                <a16:creationId xmlns:a16="http://schemas.microsoft.com/office/drawing/2014/main" id="{A5B964ED-2912-4084-9243-74D8B4FF0EEF}"/>
              </a:ext>
            </a:extLst>
          </p:cNvPr>
          <p:cNvSpPr txBox="1"/>
          <p:nvPr/>
        </p:nvSpPr>
        <p:spPr>
          <a:xfrm>
            <a:off x="1657938" y="8057808"/>
            <a:ext cx="10244618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COBERTURA DE ACCIONES FORMATIVAS AUDITADAS</a:t>
            </a: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n 2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93C8A88-7648-4DD7-B907-7C4A6D33D4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28" y="2597368"/>
            <a:ext cx="3774025" cy="2160339"/>
          </a:xfrm>
          <a:prstGeom prst="rect">
            <a:avLst/>
          </a:prstGeom>
        </p:spPr>
      </p:pic>
      <p:sp>
        <p:nvSpPr>
          <p:cNvPr id="37" name="Google Shape;393;p40">
            <a:extLst>
              <a:ext uri="{FF2B5EF4-FFF2-40B4-BE49-F238E27FC236}">
                <a16:creationId xmlns:a16="http://schemas.microsoft.com/office/drawing/2014/main" id="{0EB8D1BE-A177-4D06-89CB-8D14CB513168}"/>
              </a:ext>
            </a:extLst>
          </p:cNvPr>
          <p:cNvSpPr txBox="1">
            <a:spLocks/>
          </p:cNvSpPr>
          <p:nvPr/>
        </p:nvSpPr>
        <p:spPr>
          <a:xfrm>
            <a:off x="2257213" y="5491828"/>
            <a:ext cx="18424969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7465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de</a:t>
            </a:r>
          </a:p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9598" b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COMUNICACIÓN INSTITUCIONAL</a:t>
            </a:r>
            <a:endParaRPr lang="es-MX" sz="3732">
              <a:solidFill>
                <a:srgbClr val="000000"/>
              </a:solidFill>
            </a:endParaRPr>
          </a:p>
        </p:txBody>
      </p:sp>
      <p:grpSp>
        <p:nvGrpSpPr>
          <p:cNvPr id="9" name="Google Shape;13413;p89">
            <a:extLst>
              <a:ext uri="{FF2B5EF4-FFF2-40B4-BE49-F238E27FC236}">
                <a16:creationId xmlns:a16="http://schemas.microsoft.com/office/drawing/2014/main" id="{9ACB9B0D-4CC3-4157-9C17-F194DCD3E531}"/>
              </a:ext>
            </a:extLst>
          </p:cNvPr>
          <p:cNvGrpSpPr/>
          <p:nvPr/>
        </p:nvGrpSpPr>
        <p:grpSpPr>
          <a:xfrm>
            <a:off x="1397253" y="6828272"/>
            <a:ext cx="2835328" cy="2838375"/>
            <a:chOff x="3235438" y="1970604"/>
            <a:chExt cx="354364" cy="354745"/>
          </a:xfrm>
          <a:solidFill>
            <a:schemeClr val="accent2"/>
          </a:solidFill>
        </p:grpSpPr>
        <p:sp>
          <p:nvSpPr>
            <p:cNvPr id="15" name="Google Shape;13414;p89">
              <a:extLst>
                <a:ext uri="{FF2B5EF4-FFF2-40B4-BE49-F238E27FC236}">
                  <a16:creationId xmlns:a16="http://schemas.microsoft.com/office/drawing/2014/main" id="{0FF1E3C4-928B-4D2F-B7F4-284C64DD8BB6}"/>
                </a:ext>
              </a:extLst>
            </p:cNvPr>
            <p:cNvSpPr/>
            <p:nvPr/>
          </p:nvSpPr>
          <p:spPr>
            <a:xfrm>
              <a:off x="3235438" y="2125712"/>
              <a:ext cx="132667" cy="199288"/>
            </a:xfrm>
            <a:custGeom>
              <a:avLst/>
              <a:gdLst/>
              <a:ahLst/>
              <a:cxnLst/>
              <a:rect l="l" t="t" r="r" b="b"/>
              <a:pathLst>
                <a:path w="4168" h="6261" extrusionOk="0">
                  <a:moveTo>
                    <a:pt x="2102" y="325"/>
                  </a:moveTo>
                  <a:cubicBezTo>
                    <a:pt x="2147" y="325"/>
                    <a:pt x="2191" y="331"/>
                    <a:pt x="2239" y="343"/>
                  </a:cubicBezTo>
                  <a:cubicBezTo>
                    <a:pt x="2953" y="402"/>
                    <a:pt x="3501" y="1021"/>
                    <a:pt x="3501" y="1748"/>
                  </a:cubicBezTo>
                  <a:cubicBezTo>
                    <a:pt x="3501" y="2438"/>
                    <a:pt x="3668" y="3081"/>
                    <a:pt x="3811" y="3414"/>
                  </a:cubicBezTo>
                  <a:lnTo>
                    <a:pt x="3811" y="3438"/>
                  </a:lnTo>
                  <a:cubicBezTo>
                    <a:pt x="3632" y="3534"/>
                    <a:pt x="3310" y="3736"/>
                    <a:pt x="2775" y="3831"/>
                  </a:cubicBezTo>
                  <a:lnTo>
                    <a:pt x="2775" y="3795"/>
                  </a:lnTo>
                  <a:lnTo>
                    <a:pt x="2775" y="3462"/>
                  </a:lnTo>
                  <a:cubicBezTo>
                    <a:pt x="2977" y="3343"/>
                    <a:pt x="3156" y="3164"/>
                    <a:pt x="3299" y="2938"/>
                  </a:cubicBezTo>
                  <a:cubicBezTo>
                    <a:pt x="3513" y="2545"/>
                    <a:pt x="3441" y="2021"/>
                    <a:pt x="3096" y="1712"/>
                  </a:cubicBezTo>
                  <a:cubicBezTo>
                    <a:pt x="2858" y="1486"/>
                    <a:pt x="2429" y="1236"/>
                    <a:pt x="1751" y="1236"/>
                  </a:cubicBezTo>
                  <a:cubicBezTo>
                    <a:pt x="1703" y="1236"/>
                    <a:pt x="1656" y="1248"/>
                    <a:pt x="1632" y="1271"/>
                  </a:cubicBezTo>
                  <a:lnTo>
                    <a:pt x="1286" y="1617"/>
                  </a:lnTo>
                  <a:cubicBezTo>
                    <a:pt x="1227" y="1676"/>
                    <a:pt x="1227" y="1783"/>
                    <a:pt x="1286" y="1843"/>
                  </a:cubicBezTo>
                  <a:cubicBezTo>
                    <a:pt x="1316" y="1873"/>
                    <a:pt x="1358" y="1887"/>
                    <a:pt x="1400" y="1887"/>
                  </a:cubicBezTo>
                  <a:cubicBezTo>
                    <a:pt x="1441" y="1887"/>
                    <a:pt x="1483" y="1873"/>
                    <a:pt x="1513" y="1843"/>
                  </a:cubicBezTo>
                  <a:lnTo>
                    <a:pt x="1810" y="1545"/>
                  </a:lnTo>
                  <a:cubicBezTo>
                    <a:pt x="2239" y="1557"/>
                    <a:pt x="2596" y="1688"/>
                    <a:pt x="2882" y="1950"/>
                  </a:cubicBezTo>
                  <a:cubicBezTo>
                    <a:pt x="3120" y="2152"/>
                    <a:pt x="3156" y="2510"/>
                    <a:pt x="3013" y="2783"/>
                  </a:cubicBezTo>
                  <a:cubicBezTo>
                    <a:pt x="2822" y="3105"/>
                    <a:pt x="2477" y="3319"/>
                    <a:pt x="2084" y="3319"/>
                  </a:cubicBezTo>
                  <a:cubicBezTo>
                    <a:pt x="1513" y="3319"/>
                    <a:pt x="1036" y="2843"/>
                    <a:pt x="1036" y="2260"/>
                  </a:cubicBezTo>
                  <a:cubicBezTo>
                    <a:pt x="1036" y="2164"/>
                    <a:pt x="953" y="2093"/>
                    <a:pt x="870" y="2093"/>
                  </a:cubicBezTo>
                  <a:cubicBezTo>
                    <a:pt x="774" y="2093"/>
                    <a:pt x="703" y="2164"/>
                    <a:pt x="703" y="2260"/>
                  </a:cubicBezTo>
                  <a:cubicBezTo>
                    <a:pt x="703" y="2760"/>
                    <a:pt x="989" y="3224"/>
                    <a:pt x="1405" y="3462"/>
                  </a:cubicBezTo>
                  <a:lnTo>
                    <a:pt x="1405" y="3795"/>
                  </a:lnTo>
                  <a:lnTo>
                    <a:pt x="1405" y="3831"/>
                  </a:lnTo>
                  <a:cubicBezTo>
                    <a:pt x="858" y="3712"/>
                    <a:pt x="524" y="3534"/>
                    <a:pt x="393" y="3438"/>
                  </a:cubicBezTo>
                  <a:cubicBezTo>
                    <a:pt x="393" y="3438"/>
                    <a:pt x="382" y="3438"/>
                    <a:pt x="393" y="3414"/>
                  </a:cubicBezTo>
                  <a:cubicBezTo>
                    <a:pt x="524" y="3081"/>
                    <a:pt x="691" y="2438"/>
                    <a:pt x="703" y="1748"/>
                  </a:cubicBezTo>
                  <a:cubicBezTo>
                    <a:pt x="703" y="1021"/>
                    <a:pt x="1275" y="402"/>
                    <a:pt x="1965" y="343"/>
                  </a:cubicBezTo>
                  <a:cubicBezTo>
                    <a:pt x="2013" y="331"/>
                    <a:pt x="2057" y="325"/>
                    <a:pt x="2102" y="325"/>
                  </a:cubicBezTo>
                  <a:close/>
                  <a:moveTo>
                    <a:pt x="2429" y="3581"/>
                  </a:moveTo>
                  <a:lnTo>
                    <a:pt x="2429" y="3772"/>
                  </a:lnTo>
                  <a:cubicBezTo>
                    <a:pt x="2429" y="3974"/>
                    <a:pt x="2537" y="4153"/>
                    <a:pt x="2715" y="4236"/>
                  </a:cubicBezTo>
                  <a:lnTo>
                    <a:pt x="2822" y="4296"/>
                  </a:lnTo>
                  <a:cubicBezTo>
                    <a:pt x="2668" y="4546"/>
                    <a:pt x="2382" y="4712"/>
                    <a:pt x="2072" y="4712"/>
                  </a:cubicBezTo>
                  <a:cubicBezTo>
                    <a:pt x="1775" y="4712"/>
                    <a:pt x="1489" y="4546"/>
                    <a:pt x="1334" y="4296"/>
                  </a:cubicBezTo>
                  <a:lnTo>
                    <a:pt x="1429" y="4236"/>
                  </a:lnTo>
                  <a:cubicBezTo>
                    <a:pt x="1608" y="4153"/>
                    <a:pt x="1715" y="3974"/>
                    <a:pt x="1715" y="3772"/>
                  </a:cubicBezTo>
                  <a:lnTo>
                    <a:pt x="1715" y="3581"/>
                  </a:lnTo>
                  <a:cubicBezTo>
                    <a:pt x="1834" y="3617"/>
                    <a:pt x="1953" y="3629"/>
                    <a:pt x="2072" y="3629"/>
                  </a:cubicBezTo>
                  <a:cubicBezTo>
                    <a:pt x="2191" y="3629"/>
                    <a:pt x="2310" y="3617"/>
                    <a:pt x="2429" y="3581"/>
                  </a:cubicBezTo>
                  <a:close/>
                  <a:moveTo>
                    <a:pt x="2072" y="0"/>
                  </a:moveTo>
                  <a:cubicBezTo>
                    <a:pt x="2016" y="0"/>
                    <a:pt x="1959" y="3"/>
                    <a:pt x="1906" y="9"/>
                  </a:cubicBezTo>
                  <a:cubicBezTo>
                    <a:pt x="1036" y="81"/>
                    <a:pt x="346" y="855"/>
                    <a:pt x="346" y="1748"/>
                  </a:cubicBezTo>
                  <a:cubicBezTo>
                    <a:pt x="346" y="2391"/>
                    <a:pt x="203" y="2986"/>
                    <a:pt x="60" y="3295"/>
                  </a:cubicBezTo>
                  <a:cubicBezTo>
                    <a:pt x="1" y="3450"/>
                    <a:pt x="48" y="3617"/>
                    <a:pt x="179" y="3700"/>
                  </a:cubicBezTo>
                  <a:cubicBezTo>
                    <a:pt x="322" y="3795"/>
                    <a:pt x="584" y="3950"/>
                    <a:pt x="1036" y="4093"/>
                  </a:cubicBezTo>
                  <a:lnTo>
                    <a:pt x="382" y="4415"/>
                  </a:lnTo>
                  <a:cubicBezTo>
                    <a:pt x="143" y="4534"/>
                    <a:pt x="1" y="4772"/>
                    <a:pt x="1" y="5022"/>
                  </a:cubicBezTo>
                  <a:lnTo>
                    <a:pt x="1" y="6093"/>
                  </a:lnTo>
                  <a:cubicBezTo>
                    <a:pt x="1" y="6189"/>
                    <a:pt x="84" y="6260"/>
                    <a:pt x="167" y="6260"/>
                  </a:cubicBezTo>
                  <a:cubicBezTo>
                    <a:pt x="262" y="6260"/>
                    <a:pt x="334" y="6189"/>
                    <a:pt x="334" y="6093"/>
                  </a:cubicBezTo>
                  <a:lnTo>
                    <a:pt x="334" y="5022"/>
                  </a:lnTo>
                  <a:cubicBezTo>
                    <a:pt x="334" y="4891"/>
                    <a:pt x="405" y="4772"/>
                    <a:pt x="524" y="4700"/>
                  </a:cubicBezTo>
                  <a:lnTo>
                    <a:pt x="1048" y="4450"/>
                  </a:lnTo>
                  <a:cubicBezTo>
                    <a:pt x="1275" y="4807"/>
                    <a:pt x="1656" y="5046"/>
                    <a:pt x="2084" y="5046"/>
                  </a:cubicBezTo>
                  <a:cubicBezTo>
                    <a:pt x="2525" y="5046"/>
                    <a:pt x="2906" y="4819"/>
                    <a:pt x="3132" y="4450"/>
                  </a:cubicBezTo>
                  <a:lnTo>
                    <a:pt x="3656" y="4700"/>
                  </a:lnTo>
                  <a:cubicBezTo>
                    <a:pt x="3775" y="4760"/>
                    <a:pt x="3846" y="4879"/>
                    <a:pt x="3846" y="5022"/>
                  </a:cubicBezTo>
                  <a:lnTo>
                    <a:pt x="3846" y="6093"/>
                  </a:lnTo>
                  <a:cubicBezTo>
                    <a:pt x="3846" y="6189"/>
                    <a:pt x="3918" y="6260"/>
                    <a:pt x="4013" y="6260"/>
                  </a:cubicBezTo>
                  <a:cubicBezTo>
                    <a:pt x="4096" y="6260"/>
                    <a:pt x="4168" y="6189"/>
                    <a:pt x="4168" y="6093"/>
                  </a:cubicBezTo>
                  <a:lnTo>
                    <a:pt x="4168" y="5022"/>
                  </a:lnTo>
                  <a:cubicBezTo>
                    <a:pt x="4156" y="4772"/>
                    <a:pt x="4013" y="4534"/>
                    <a:pt x="3775" y="4415"/>
                  </a:cubicBezTo>
                  <a:lnTo>
                    <a:pt x="3120" y="4093"/>
                  </a:lnTo>
                  <a:cubicBezTo>
                    <a:pt x="3549" y="3974"/>
                    <a:pt x="3834" y="3807"/>
                    <a:pt x="3965" y="3700"/>
                  </a:cubicBezTo>
                  <a:cubicBezTo>
                    <a:pt x="4096" y="3617"/>
                    <a:pt x="4144" y="3450"/>
                    <a:pt x="4084" y="3295"/>
                  </a:cubicBezTo>
                  <a:cubicBezTo>
                    <a:pt x="3953" y="2986"/>
                    <a:pt x="3799" y="2391"/>
                    <a:pt x="3799" y="1748"/>
                  </a:cubicBezTo>
                  <a:cubicBezTo>
                    <a:pt x="3799" y="855"/>
                    <a:pt x="3096" y="81"/>
                    <a:pt x="2239" y="9"/>
                  </a:cubicBezTo>
                  <a:cubicBezTo>
                    <a:pt x="2185" y="3"/>
                    <a:pt x="2129" y="0"/>
                    <a:pt x="207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6" name="Google Shape;13415;p89">
              <a:extLst>
                <a:ext uri="{FF2B5EF4-FFF2-40B4-BE49-F238E27FC236}">
                  <a16:creationId xmlns:a16="http://schemas.microsoft.com/office/drawing/2014/main" id="{7F56F905-CA0C-4258-B4E8-5F16D4E60538}"/>
                </a:ext>
              </a:extLst>
            </p:cNvPr>
            <p:cNvSpPr/>
            <p:nvPr/>
          </p:nvSpPr>
          <p:spPr>
            <a:xfrm>
              <a:off x="3257433" y="2292373"/>
              <a:ext cx="10249" cy="32626"/>
            </a:xfrm>
            <a:custGeom>
              <a:avLst/>
              <a:gdLst/>
              <a:ahLst/>
              <a:cxnLst/>
              <a:rect l="l" t="t" r="r" b="b"/>
              <a:pathLst>
                <a:path w="322" h="1025" extrusionOk="0">
                  <a:moveTo>
                    <a:pt x="167" y="0"/>
                  </a:moveTo>
                  <a:cubicBezTo>
                    <a:pt x="72" y="0"/>
                    <a:pt x="0" y="72"/>
                    <a:pt x="0" y="167"/>
                  </a:cubicBezTo>
                  <a:lnTo>
                    <a:pt x="0" y="857"/>
                  </a:lnTo>
                  <a:cubicBezTo>
                    <a:pt x="0" y="953"/>
                    <a:pt x="72" y="1024"/>
                    <a:pt x="167" y="1024"/>
                  </a:cubicBezTo>
                  <a:cubicBezTo>
                    <a:pt x="250" y="1024"/>
                    <a:pt x="322" y="953"/>
                    <a:pt x="322" y="857"/>
                  </a:cubicBezTo>
                  <a:lnTo>
                    <a:pt x="322" y="167"/>
                  </a:lnTo>
                  <a:cubicBezTo>
                    <a:pt x="322" y="72"/>
                    <a:pt x="250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7" name="Google Shape;13416;p89">
              <a:extLst>
                <a:ext uri="{FF2B5EF4-FFF2-40B4-BE49-F238E27FC236}">
                  <a16:creationId xmlns:a16="http://schemas.microsoft.com/office/drawing/2014/main" id="{21143114-D69A-4797-94D8-9DCDB40F3021}"/>
                </a:ext>
              </a:extLst>
            </p:cNvPr>
            <p:cNvSpPr/>
            <p:nvPr/>
          </p:nvSpPr>
          <p:spPr>
            <a:xfrm>
              <a:off x="3335098" y="2292373"/>
              <a:ext cx="10281" cy="32626"/>
            </a:xfrm>
            <a:custGeom>
              <a:avLst/>
              <a:gdLst/>
              <a:ahLst/>
              <a:cxnLst/>
              <a:rect l="l" t="t" r="r" b="b"/>
              <a:pathLst>
                <a:path w="323" h="1025" extrusionOk="0">
                  <a:moveTo>
                    <a:pt x="168" y="0"/>
                  </a:moveTo>
                  <a:cubicBezTo>
                    <a:pt x="72" y="0"/>
                    <a:pt x="1" y="72"/>
                    <a:pt x="1" y="167"/>
                  </a:cubicBezTo>
                  <a:lnTo>
                    <a:pt x="1" y="857"/>
                  </a:lnTo>
                  <a:cubicBezTo>
                    <a:pt x="1" y="953"/>
                    <a:pt x="72" y="1024"/>
                    <a:pt x="168" y="1024"/>
                  </a:cubicBezTo>
                  <a:cubicBezTo>
                    <a:pt x="251" y="1024"/>
                    <a:pt x="322" y="953"/>
                    <a:pt x="322" y="857"/>
                  </a:cubicBezTo>
                  <a:lnTo>
                    <a:pt x="322" y="167"/>
                  </a:lnTo>
                  <a:cubicBezTo>
                    <a:pt x="322" y="72"/>
                    <a:pt x="251" y="0"/>
                    <a:pt x="16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8" name="Google Shape;13417;p89">
              <a:extLst>
                <a:ext uri="{FF2B5EF4-FFF2-40B4-BE49-F238E27FC236}">
                  <a16:creationId xmlns:a16="http://schemas.microsoft.com/office/drawing/2014/main" id="{D0E30716-CB89-4319-9FEA-4C2A4FAD8DC1}"/>
                </a:ext>
              </a:extLst>
            </p:cNvPr>
            <p:cNvSpPr/>
            <p:nvPr/>
          </p:nvSpPr>
          <p:spPr>
            <a:xfrm>
              <a:off x="3490110" y="2163685"/>
              <a:ext cx="55734" cy="18430"/>
            </a:xfrm>
            <a:custGeom>
              <a:avLst/>
              <a:gdLst/>
              <a:ahLst/>
              <a:cxnLst/>
              <a:rect l="l" t="t" r="r" b="b"/>
              <a:pathLst>
                <a:path w="1751" h="579" extrusionOk="0">
                  <a:moveTo>
                    <a:pt x="649" y="0"/>
                  </a:moveTo>
                  <a:cubicBezTo>
                    <a:pt x="492" y="0"/>
                    <a:pt x="319" y="16"/>
                    <a:pt x="132" y="55"/>
                  </a:cubicBezTo>
                  <a:cubicBezTo>
                    <a:pt x="60" y="66"/>
                    <a:pt x="1" y="138"/>
                    <a:pt x="1" y="221"/>
                  </a:cubicBezTo>
                  <a:lnTo>
                    <a:pt x="1" y="400"/>
                  </a:lnTo>
                  <a:cubicBezTo>
                    <a:pt x="1" y="483"/>
                    <a:pt x="72" y="555"/>
                    <a:pt x="155" y="555"/>
                  </a:cubicBezTo>
                  <a:cubicBezTo>
                    <a:pt x="251" y="555"/>
                    <a:pt x="322" y="483"/>
                    <a:pt x="322" y="400"/>
                  </a:cubicBezTo>
                  <a:lnTo>
                    <a:pt x="322" y="364"/>
                  </a:lnTo>
                  <a:cubicBezTo>
                    <a:pt x="434" y="349"/>
                    <a:pt x="539" y="342"/>
                    <a:pt x="636" y="342"/>
                  </a:cubicBezTo>
                  <a:cubicBezTo>
                    <a:pt x="841" y="342"/>
                    <a:pt x="1011" y="371"/>
                    <a:pt x="1132" y="412"/>
                  </a:cubicBezTo>
                  <a:cubicBezTo>
                    <a:pt x="1334" y="471"/>
                    <a:pt x="1453" y="543"/>
                    <a:pt x="1465" y="543"/>
                  </a:cubicBezTo>
                  <a:cubicBezTo>
                    <a:pt x="1501" y="555"/>
                    <a:pt x="1525" y="578"/>
                    <a:pt x="1560" y="578"/>
                  </a:cubicBezTo>
                  <a:cubicBezTo>
                    <a:pt x="1620" y="578"/>
                    <a:pt x="1667" y="543"/>
                    <a:pt x="1691" y="495"/>
                  </a:cubicBezTo>
                  <a:cubicBezTo>
                    <a:pt x="1751" y="400"/>
                    <a:pt x="1727" y="293"/>
                    <a:pt x="1644" y="245"/>
                  </a:cubicBezTo>
                  <a:cubicBezTo>
                    <a:pt x="1625" y="236"/>
                    <a:pt x="1259" y="0"/>
                    <a:pt x="64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9" name="Google Shape;13418;p89">
              <a:extLst>
                <a:ext uri="{FF2B5EF4-FFF2-40B4-BE49-F238E27FC236}">
                  <a16:creationId xmlns:a16="http://schemas.microsoft.com/office/drawing/2014/main" id="{98BECE9D-154F-452A-A0F3-15428B328B00}"/>
                </a:ext>
              </a:extLst>
            </p:cNvPr>
            <p:cNvSpPr/>
            <p:nvPr/>
          </p:nvSpPr>
          <p:spPr>
            <a:xfrm>
              <a:off x="3445771" y="2131664"/>
              <a:ext cx="144031" cy="192953"/>
            </a:xfrm>
            <a:custGeom>
              <a:avLst/>
              <a:gdLst/>
              <a:ahLst/>
              <a:cxnLst/>
              <a:rect l="l" t="t" r="r" b="b"/>
              <a:pathLst>
                <a:path w="4525" h="6062" extrusionOk="0">
                  <a:moveTo>
                    <a:pt x="3489" y="310"/>
                  </a:moveTo>
                  <a:lnTo>
                    <a:pt x="3489" y="1120"/>
                  </a:lnTo>
                  <a:cubicBezTo>
                    <a:pt x="3489" y="1251"/>
                    <a:pt x="3453" y="1382"/>
                    <a:pt x="3394" y="1525"/>
                  </a:cubicBezTo>
                  <a:lnTo>
                    <a:pt x="3334" y="1656"/>
                  </a:lnTo>
                  <a:cubicBezTo>
                    <a:pt x="3322" y="1680"/>
                    <a:pt x="3322" y="1703"/>
                    <a:pt x="3322" y="1727"/>
                  </a:cubicBezTo>
                  <a:lnTo>
                    <a:pt x="3322" y="2073"/>
                  </a:lnTo>
                  <a:cubicBezTo>
                    <a:pt x="3322" y="2370"/>
                    <a:pt x="3203" y="2632"/>
                    <a:pt x="3001" y="2835"/>
                  </a:cubicBezTo>
                  <a:cubicBezTo>
                    <a:pt x="2796" y="3016"/>
                    <a:pt x="2549" y="3133"/>
                    <a:pt x="2268" y="3133"/>
                  </a:cubicBezTo>
                  <a:cubicBezTo>
                    <a:pt x="2254" y="3133"/>
                    <a:pt x="2241" y="3133"/>
                    <a:pt x="2227" y="3132"/>
                  </a:cubicBezTo>
                  <a:cubicBezTo>
                    <a:pt x="1655" y="3108"/>
                    <a:pt x="1191" y="2608"/>
                    <a:pt x="1191" y="2025"/>
                  </a:cubicBezTo>
                  <a:lnTo>
                    <a:pt x="1191" y="1727"/>
                  </a:lnTo>
                  <a:cubicBezTo>
                    <a:pt x="1191" y="1703"/>
                    <a:pt x="1191" y="1680"/>
                    <a:pt x="1179" y="1656"/>
                  </a:cubicBezTo>
                  <a:lnTo>
                    <a:pt x="1120" y="1525"/>
                  </a:lnTo>
                  <a:cubicBezTo>
                    <a:pt x="1060" y="1406"/>
                    <a:pt x="1036" y="1263"/>
                    <a:pt x="1036" y="1120"/>
                  </a:cubicBezTo>
                  <a:cubicBezTo>
                    <a:pt x="1036" y="668"/>
                    <a:pt x="1394" y="310"/>
                    <a:pt x="1834" y="310"/>
                  </a:cubicBezTo>
                  <a:close/>
                  <a:moveTo>
                    <a:pt x="1727" y="3335"/>
                  </a:moveTo>
                  <a:cubicBezTo>
                    <a:pt x="1882" y="3406"/>
                    <a:pt x="2048" y="3442"/>
                    <a:pt x="2215" y="3454"/>
                  </a:cubicBezTo>
                  <a:lnTo>
                    <a:pt x="2263" y="3454"/>
                  </a:lnTo>
                  <a:cubicBezTo>
                    <a:pt x="2453" y="3454"/>
                    <a:pt x="2632" y="3430"/>
                    <a:pt x="2798" y="3347"/>
                  </a:cubicBezTo>
                  <a:lnTo>
                    <a:pt x="2798" y="3573"/>
                  </a:lnTo>
                  <a:cubicBezTo>
                    <a:pt x="2798" y="3620"/>
                    <a:pt x="2810" y="3680"/>
                    <a:pt x="2810" y="3728"/>
                  </a:cubicBezTo>
                  <a:lnTo>
                    <a:pt x="2263" y="4144"/>
                  </a:lnTo>
                  <a:lnTo>
                    <a:pt x="1715" y="3728"/>
                  </a:lnTo>
                  <a:cubicBezTo>
                    <a:pt x="1727" y="3680"/>
                    <a:pt x="1727" y="3632"/>
                    <a:pt x="1727" y="3573"/>
                  </a:cubicBezTo>
                  <a:lnTo>
                    <a:pt x="1727" y="3335"/>
                  </a:lnTo>
                  <a:close/>
                  <a:moveTo>
                    <a:pt x="1834" y="1"/>
                  </a:moveTo>
                  <a:cubicBezTo>
                    <a:pt x="1203" y="1"/>
                    <a:pt x="703" y="501"/>
                    <a:pt x="703" y="1132"/>
                  </a:cubicBezTo>
                  <a:cubicBezTo>
                    <a:pt x="703" y="1322"/>
                    <a:pt x="751" y="1501"/>
                    <a:pt x="834" y="1668"/>
                  </a:cubicBezTo>
                  <a:lnTo>
                    <a:pt x="882" y="1751"/>
                  </a:lnTo>
                  <a:lnTo>
                    <a:pt x="882" y="2013"/>
                  </a:lnTo>
                  <a:cubicBezTo>
                    <a:pt x="882" y="2454"/>
                    <a:pt x="1084" y="2858"/>
                    <a:pt x="1405" y="3120"/>
                  </a:cubicBezTo>
                  <a:lnTo>
                    <a:pt x="1405" y="3561"/>
                  </a:lnTo>
                  <a:cubicBezTo>
                    <a:pt x="1405" y="3632"/>
                    <a:pt x="1358" y="3704"/>
                    <a:pt x="1286" y="3739"/>
                  </a:cubicBezTo>
                  <a:lnTo>
                    <a:pt x="453" y="4049"/>
                  </a:lnTo>
                  <a:cubicBezTo>
                    <a:pt x="179" y="4156"/>
                    <a:pt x="1" y="4406"/>
                    <a:pt x="1" y="4692"/>
                  </a:cubicBezTo>
                  <a:lnTo>
                    <a:pt x="1" y="5894"/>
                  </a:lnTo>
                  <a:cubicBezTo>
                    <a:pt x="1" y="5990"/>
                    <a:pt x="72" y="6061"/>
                    <a:pt x="167" y="6061"/>
                  </a:cubicBezTo>
                  <a:cubicBezTo>
                    <a:pt x="251" y="6061"/>
                    <a:pt x="334" y="5990"/>
                    <a:pt x="334" y="5894"/>
                  </a:cubicBezTo>
                  <a:lnTo>
                    <a:pt x="334" y="4692"/>
                  </a:lnTo>
                  <a:cubicBezTo>
                    <a:pt x="334" y="4537"/>
                    <a:pt x="417" y="4406"/>
                    <a:pt x="572" y="4347"/>
                  </a:cubicBezTo>
                  <a:lnTo>
                    <a:pt x="1405" y="4037"/>
                  </a:lnTo>
                  <a:cubicBezTo>
                    <a:pt x="1441" y="4013"/>
                    <a:pt x="1489" y="3989"/>
                    <a:pt x="1525" y="3954"/>
                  </a:cubicBezTo>
                  <a:lnTo>
                    <a:pt x="2096" y="4394"/>
                  </a:lnTo>
                  <a:lnTo>
                    <a:pt x="2096" y="5883"/>
                  </a:lnTo>
                  <a:cubicBezTo>
                    <a:pt x="2096" y="5966"/>
                    <a:pt x="2179" y="6037"/>
                    <a:pt x="2263" y="6037"/>
                  </a:cubicBezTo>
                  <a:cubicBezTo>
                    <a:pt x="2358" y="6037"/>
                    <a:pt x="2429" y="5966"/>
                    <a:pt x="2429" y="5883"/>
                  </a:cubicBezTo>
                  <a:lnTo>
                    <a:pt x="2429" y="4394"/>
                  </a:lnTo>
                  <a:lnTo>
                    <a:pt x="3013" y="3954"/>
                  </a:lnTo>
                  <a:cubicBezTo>
                    <a:pt x="3049" y="3989"/>
                    <a:pt x="3084" y="4001"/>
                    <a:pt x="3132" y="4037"/>
                  </a:cubicBezTo>
                  <a:lnTo>
                    <a:pt x="3965" y="4347"/>
                  </a:lnTo>
                  <a:cubicBezTo>
                    <a:pt x="4096" y="4406"/>
                    <a:pt x="4203" y="4537"/>
                    <a:pt x="4203" y="4692"/>
                  </a:cubicBezTo>
                  <a:lnTo>
                    <a:pt x="4203" y="5894"/>
                  </a:lnTo>
                  <a:cubicBezTo>
                    <a:pt x="4203" y="5990"/>
                    <a:pt x="4275" y="6061"/>
                    <a:pt x="4358" y="6061"/>
                  </a:cubicBezTo>
                  <a:cubicBezTo>
                    <a:pt x="4453" y="6061"/>
                    <a:pt x="4525" y="5990"/>
                    <a:pt x="4525" y="5894"/>
                  </a:cubicBezTo>
                  <a:lnTo>
                    <a:pt x="4525" y="4692"/>
                  </a:lnTo>
                  <a:cubicBezTo>
                    <a:pt x="4513" y="4418"/>
                    <a:pt x="4334" y="4168"/>
                    <a:pt x="4072" y="4061"/>
                  </a:cubicBezTo>
                  <a:lnTo>
                    <a:pt x="3239" y="3751"/>
                  </a:lnTo>
                  <a:cubicBezTo>
                    <a:pt x="3156" y="3728"/>
                    <a:pt x="3120" y="3644"/>
                    <a:pt x="3120" y="3573"/>
                  </a:cubicBezTo>
                  <a:lnTo>
                    <a:pt x="3120" y="3156"/>
                  </a:lnTo>
                  <a:cubicBezTo>
                    <a:pt x="3144" y="3132"/>
                    <a:pt x="3191" y="3096"/>
                    <a:pt x="3215" y="3061"/>
                  </a:cubicBezTo>
                  <a:cubicBezTo>
                    <a:pt x="3489" y="2799"/>
                    <a:pt x="3632" y="2454"/>
                    <a:pt x="3632" y="2073"/>
                  </a:cubicBezTo>
                  <a:lnTo>
                    <a:pt x="3632" y="1751"/>
                  </a:lnTo>
                  <a:lnTo>
                    <a:pt x="3680" y="1668"/>
                  </a:lnTo>
                  <a:cubicBezTo>
                    <a:pt x="3775" y="1501"/>
                    <a:pt x="3811" y="1311"/>
                    <a:pt x="3811" y="1132"/>
                  </a:cubicBezTo>
                  <a:lnTo>
                    <a:pt x="3811" y="168"/>
                  </a:lnTo>
                  <a:cubicBezTo>
                    <a:pt x="3811" y="72"/>
                    <a:pt x="3739" y="1"/>
                    <a:pt x="364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20" name="Google Shape;13419;p89">
              <a:extLst>
                <a:ext uri="{FF2B5EF4-FFF2-40B4-BE49-F238E27FC236}">
                  <a16:creationId xmlns:a16="http://schemas.microsoft.com/office/drawing/2014/main" id="{29E54E3A-E2D0-45BD-AE48-9651CA5C2A53}"/>
                </a:ext>
              </a:extLst>
            </p:cNvPr>
            <p:cNvSpPr/>
            <p:nvPr/>
          </p:nvSpPr>
          <p:spPr>
            <a:xfrm>
              <a:off x="3473813" y="2287058"/>
              <a:ext cx="10631" cy="38291"/>
            </a:xfrm>
            <a:custGeom>
              <a:avLst/>
              <a:gdLst/>
              <a:ahLst/>
              <a:cxnLst/>
              <a:rect l="l" t="t" r="r" b="b"/>
              <a:pathLst>
                <a:path w="334" h="1203" extrusionOk="0">
                  <a:moveTo>
                    <a:pt x="167" y="0"/>
                  </a:moveTo>
                  <a:cubicBezTo>
                    <a:pt x="72" y="0"/>
                    <a:pt x="1" y="72"/>
                    <a:pt x="1" y="167"/>
                  </a:cubicBezTo>
                  <a:lnTo>
                    <a:pt x="1" y="1048"/>
                  </a:lnTo>
                  <a:cubicBezTo>
                    <a:pt x="1" y="1131"/>
                    <a:pt x="72" y="1203"/>
                    <a:pt x="167" y="1203"/>
                  </a:cubicBezTo>
                  <a:cubicBezTo>
                    <a:pt x="251" y="1203"/>
                    <a:pt x="334" y="1131"/>
                    <a:pt x="334" y="1048"/>
                  </a:cubicBezTo>
                  <a:lnTo>
                    <a:pt x="334" y="155"/>
                  </a:lnTo>
                  <a:cubicBezTo>
                    <a:pt x="334" y="60"/>
                    <a:pt x="251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21" name="Google Shape;13420;p89">
              <a:extLst>
                <a:ext uri="{FF2B5EF4-FFF2-40B4-BE49-F238E27FC236}">
                  <a16:creationId xmlns:a16="http://schemas.microsoft.com/office/drawing/2014/main" id="{87F7B10A-1FFC-4FDE-B5D3-5D38A550124E}"/>
                </a:ext>
              </a:extLst>
            </p:cNvPr>
            <p:cNvSpPr/>
            <p:nvPr/>
          </p:nvSpPr>
          <p:spPr>
            <a:xfrm>
              <a:off x="3551128" y="2287058"/>
              <a:ext cx="10249" cy="38291"/>
            </a:xfrm>
            <a:custGeom>
              <a:avLst/>
              <a:gdLst/>
              <a:ahLst/>
              <a:cxnLst/>
              <a:rect l="l" t="t" r="r" b="b"/>
              <a:pathLst>
                <a:path w="322" h="1203" extrusionOk="0">
                  <a:moveTo>
                    <a:pt x="167" y="0"/>
                  </a:moveTo>
                  <a:cubicBezTo>
                    <a:pt x="72" y="0"/>
                    <a:pt x="0" y="72"/>
                    <a:pt x="0" y="167"/>
                  </a:cubicBezTo>
                  <a:lnTo>
                    <a:pt x="0" y="1048"/>
                  </a:lnTo>
                  <a:cubicBezTo>
                    <a:pt x="0" y="1131"/>
                    <a:pt x="72" y="1203"/>
                    <a:pt x="167" y="1203"/>
                  </a:cubicBezTo>
                  <a:cubicBezTo>
                    <a:pt x="250" y="1203"/>
                    <a:pt x="322" y="1131"/>
                    <a:pt x="322" y="1048"/>
                  </a:cubicBezTo>
                  <a:lnTo>
                    <a:pt x="322" y="155"/>
                  </a:lnTo>
                  <a:cubicBezTo>
                    <a:pt x="322" y="60"/>
                    <a:pt x="262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22" name="Google Shape;13421;p89">
              <a:extLst>
                <a:ext uri="{FF2B5EF4-FFF2-40B4-BE49-F238E27FC236}">
                  <a16:creationId xmlns:a16="http://schemas.microsoft.com/office/drawing/2014/main" id="{4CF7EF56-09A3-4B19-B1BA-EF7C1B39AD9F}"/>
                </a:ext>
              </a:extLst>
            </p:cNvPr>
            <p:cNvSpPr/>
            <p:nvPr/>
          </p:nvSpPr>
          <p:spPr>
            <a:xfrm>
              <a:off x="3290377" y="1970604"/>
              <a:ext cx="221378" cy="185346"/>
            </a:xfrm>
            <a:custGeom>
              <a:avLst/>
              <a:gdLst/>
              <a:ahLst/>
              <a:cxnLst/>
              <a:rect l="l" t="t" r="r" b="b"/>
              <a:pathLst>
                <a:path w="6955" h="5823" extrusionOk="0">
                  <a:moveTo>
                    <a:pt x="2406" y="4168"/>
                  </a:moveTo>
                  <a:lnTo>
                    <a:pt x="2311" y="4537"/>
                  </a:lnTo>
                  <a:lnTo>
                    <a:pt x="2085" y="4537"/>
                  </a:lnTo>
                  <a:cubicBezTo>
                    <a:pt x="1894" y="4537"/>
                    <a:pt x="1727" y="4382"/>
                    <a:pt x="1727" y="4180"/>
                  </a:cubicBezTo>
                  <a:lnTo>
                    <a:pt x="1727" y="4168"/>
                  </a:lnTo>
                  <a:close/>
                  <a:moveTo>
                    <a:pt x="5573" y="358"/>
                  </a:moveTo>
                  <a:cubicBezTo>
                    <a:pt x="5764" y="358"/>
                    <a:pt x="5930" y="525"/>
                    <a:pt x="5930" y="715"/>
                  </a:cubicBezTo>
                  <a:lnTo>
                    <a:pt x="5930" y="3501"/>
                  </a:lnTo>
                  <a:cubicBezTo>
                    <a:pt x="5930" y="3692"/>
                    <a:pt x="5764" y="3858"/>
                    <a:pt x="5573" y="3858"/>
                  </a:cubicBezTo>
                  <a:lnTo>
                    <a:pt x="4168" y="3858"/>
                  </a:lnTo>
                  <a:cubicBezTo>
                    <a:pt x="4144" y="3858"/>
                    <a:pt x="4097" y="3870"/>
                    <a:pt x="4085" y="3882"/>
                  </a:cubicBezTo>
                  <a:lnTo>
                    <a:pt x="2537" y="5001"/>
                  </a:lnTo>
                  <a:lnTo>
                    <a:pt x="2537" y="5001"/>
                  </a:lnTo>
                  <a:lnTo>
                    <a:pt x="2775" y="4049"/>
                  </a:lnTo>
                  <a:cubicBezTo>
                    <a:pt x="2787" y="4001"/>
                    <a:pt x="2775" y="3942"/>
                    <a:pt x="2739" y="3918"/>
                  </a:cubicBezTo>
                  <a:cubicBezTo>
                    <a:pt x="2716" y="3870"/>
                    <a:pt x="2668" y="3858"/>
                    <a:pt x="2608" y="3858"/>
                  </a:cubicBezTo>
                  <a:lnTo>
                    <a:pt x="692" y="3858"/>
                  </a:lnTo>
                  <a:cubicBezTo>
                    <a:pt x="501" y="3858"/>
                    <a:pt x="334" y="3692"/>
                    <a:pt x="334" y="3501"/>
                  </a:cubicBezTo>
                  <a:lnTo>
                    <a:pt x="334" y="715"/>
                  </a:lnTo>
                  <a:cubicBezTo>
                    <a:pt x="334" y="525"/>
                    <a:pt x="501" y="358"/>
                    <a:pt x="692" y="358"/>
                  </a:cubicBezTo>
                  <a:close/>
                  <a:moveTo>
                    <a:pt x="6287" y="1025"/>
                  </a:moveTo>
                  <a:cubicBezTo>
                    <a:pt x="6478" y="1025"/>
                    <a:pt x="6645" y="1191"/>
                    <a:pt x="6645" y="1382"/>
                  </a:cubicBezTo>
                  <a:lnTo>
                    <a:pt x="6645" y="4180"/>
                  </a:lnTo>
                  <a:lnTo>
                    <a:pt x="6633" y="4180"/>
                  </a:lnTo>
                  <a:cubicBezTo>
                    <a:pt x="6633" y="4382"/>
                    <a:pt x="6466" y="4537"/>
                    <a:pt x="6276" y="4537"/>
                  </a:cubicBezTo>
                  <a:lnTo>
                    <a:pt x="4871" y="4537"/>
                  </a:lnTo>
                  <a:cubicBezTo>
                    <a:pt x="4823" y="4537"/>
                    <a:pt x="4787" y="4561"/>
                    <a:pt x="4752" y="4597"/>
                  </a:cubicBezTo>
                  <a:cubicBezTo>
                    <a:pt x="4728" y="4632"/>
                    <a:pt x="4704" y="4692"/>
                    <a:pt x="4728" y="4727"/>
                  </a:cubicBezTo>
                  <a:lnTo>
                    <a:pt x="4847" y="5406"/>
                  </a:lnTo>
                  <a:lnTo>
                    <a:pt x="4847" y="5406"/>
                  </a:lnTo>
                  <a:lnTo>
                    <a:pt x="3656" y="4597"/>
                  </a:lnTo>
                  <a:lnTo>
                    <a:pt x="4251" y="4168"/>
                  </a:lnTo>
                  <a:lnTo>
                    <a:pt x="5585" y="4168"/>
                  </a:lnTo>
                  <a:cubicBezTo>
                    <a:pt x="5954" y="4168"/>
                    <a:pt x="6276" y="3858"/>
                    <a:pt x="6276" y="3489"/>
                  </a:cubicBezTo>
                  <a:lnTo>
                    <a:pt x="6276" y="1025"/>
                  </a:lnTo>
                  <a:close/>
                  <a:moveTo>
                    <a:pt x="692" y="1"/>
                  </a:moveTo>
                  <a:cubicBezTo>
                    <a:pt x="322" y="1"/>
                    <a:pt x="1" y="310"/>
                    <a:pt x="1" y="691"/>
                  </a:cubicBezTo>
                  <a:lnTo>
                    <a:pt x="1" y="3465"/>
                  </a:lnTo>
                  <a:cubicBezTo>
                    <a:pt x="1" y="3846"/>
                    <a:pt x="322" y="4156"/>
                    <a:pt x="692" y="4156"/>
                  </a:cubicBezTo>
                  <a:lnTo>
                    <a:pt x="1406" y="4156"/>
                  </a:lnTo>
                  <a:lnTo>
                    <a:pt x="1406" y="4168"/>
                  </a:lnTo>
                  <a:cubicBezTo>
                    <a:pt x="1406" y="4537"/>
                    <a:pt x="1715" y="4858"/>
                    <a:pt x="2085" y="4858"/>
                  </a:cubicBezTo>
                  <a:lnTo>
                    <a:pt x="2227" y="4858"/>
                  </a:lnTo>
                  <a:lnTo>
                    <a:pt x="2168" y="5120"/>
                  </a:lnTo>
                  <a:cubicBezTo>
                    <a:pt x="2132" y="5228"/>
                    <a:pt x="2180" y="5335"/>
                    <a:pt x="2263" y="5394"/>
                  </a:cubicBezTo>
                  <a:cubicBezTo>
                    <a:pt x="2311" y="5418"/>
                    <a:pt x="2358" y="5430"/>
                    <a:pt x="2406" y="5430"/>
                  </a:cubicBezTo>
                  <a:cubicBezTo>
                    <a:pt x="2442" y="5430"/>
                    <a:pt x="2501" y="5418"/>
                    <a:pt x="2549" y="5394"/>
                  </a:cubicBezTo>
                  <a:lnTo>
                    <a:pt x="3263" y="4870"/>
                  </a:lnTo>
                  <a:lnTo>
                    <a:pt x="3430" y="4870"/>
                  </a:lnTo>
                  <a:lnTo>
                    <a:pt x="4787" y="5775"/>
                  </a:lnTo>
                  <a:cubicBezTo>
                    <a:pt x="4823" y="5811"/>
                    <a:pt x="4871" y="5823"/>
                    <a:pt x="4918" y="5823"/>
                  </a:cubicBezTo>
                  <a:cubicBezTo>
                    <a:pt x="4954" y="5823"/>
                    <a:pt x="5002" y="5811"/>
                    <a:pt x="5049" y="5775"/>
                  </a:cubicBezTo>
                  <a:cubicBezTo>
                    <a:pt x="5144" y="5716"/>
                    <a:pt x="5180" y="5632"/>
                    <a:pt x="5156" y="5525"/>
                  </a:cubicBezTo>
                  <a:lnTo>
                    <a:pt x="5049" y="4870"/>
                  </a:lnTo>
                  <a:lnTo>
                    <a:pt x="6252" y="4870"/>
                  </a:lnTo>
                  <a:cubicBezTo>
                    <a:pt x="6633" y="4870"/>
                    <a:pt x="6942" y="4561"/>
                    <a:pt x="6942" y="4180"/>
                  </a:cubicBezTo>
                  <a:lnTo>
                    <a:pt x="6942" y="1406"/>
                  </a:lnTo>
                  <a:cubicBezTo>
                    <a:pt x="6954" y="1013"/>
                    <a:pt x="6645" y="703"/>
                    <a:pt x="6276" y="703"/>
                  </a:cubicBezTo>
                  <a:cubicBezTo>
                    <a:pt x="6252" y="310"/>
                    <a:pt x="5954" y="1"/>
                    <a:pt x="55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23" name="Google Shape;13422;p89">
              <a:extLst>
                <a:ext uri="{FF2B5EF4-FFF2-40B4-BE49-F238E27FC236}">
                  <a16:creationId xmlns:a16="http://schemas.microsoft.com/office/drawing/2014/main" id="{95BBA63A-8E65-4CA9-89F6-5C96FD2C830E}"/>
                </a:ext>
              </a:extLst>
            </p:cNvPr>
            <p:cNvSpPr/>
            <p:nvPr/>
          </p:nvSpPr>
          <p:spPr>
            <a:xfrm>
              <a:off x="3329432" y="2004344"/>
              <a:ext cx="26928" cy="10249"/>
            </a:xfrm>
            <a:custGeom>
              <a:avLst/>
              <a:gdLst/>
              <a:ahLst/>
              <a:cxnLst/>
              <a:rect l="l" t="t" r="r" b="b"/>
              <a:pathLst>
                <a:path w="846" h="322" extrusionOk="0">
                  <a:moveTo>
                    <a:pt x="167" y="0"/>
                  </a:moveTo>
                  <a:cubicBezTo>
                    <a:pt x="72" y="0"/>
                    <a:pt x="0" y="72"/>
                    <a:pt x="0" y="167"/>
                  </a:cubicBezTo>
                  <a:cubicBezTo>
                    <a:pt x="0" y="250"/>
                    <a:pt x="72" y="322"/>
                    <a:pt x="167" y="322"/>
                  </a:cubicBezTo>
                  <a:lnTo>
                    <a:pt x="679" y="322"/>
                  </a:lnTo>
                  <a:cubicBezTo>
                    <a:pt x="774" y="322"/>
                    <a:pt x="846" y="250"/>
                    <a:pt x="846" y="167"/>
                  </a:cubicBezTo>
                  <a:cubicBezTo>
                    <a:pt x="846" y="72"/>
                    <a:pt x="774" y="0"/>
                    <a:pt x="6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24" name="Google Shape;13423;p89">
              <a:extLst>
                <a:ext uri="{FF2B5EF4-FFF2-40B4-BE49-F238E27FC236}">
                  <a16:creationId xmlns:a16="http://schemas.microsoft.com/office/drawing/2014/main" id="{C22A23B9-C434-47F0-AC88-A4D2ACAB6242}"/>
                </a:ext>
              </a:extLst>
            </p:cNvPr>
            <p:cNvSpPr/>
            <p:nvPr/>
          </p:nvSpPr>
          <p:spPr>
            <a:xfrm>
              <a:off x="3368074" y="2004344"/>
              <a:ext cx="82663" cy="10249"/>
            </a:xfrm>
            <a:custGeom>
              <a:avLst/>
              <a:gdLst/>
              <a:ahLst/>
              <a:cxnLst/>
              <a:rect l="l" t="t" r="r" b="b"/>
              <a:pathLst>
                <a:path w="2597" h="322" extrusionOk="0">
                  <a:moveTo>
                    <a:pt x="167" y="0"/>
                  </a:moveTo>
                  <a:cubicBezTo>
                    <a:pt x="84" y="0"/>
                    <a:pt x="1" y="72"/>
                    <a:pt x="1" y="167"/>
                  </a:cubicBezTo>
                  <a:cubicBezTo>
                    <a:pt x="1" y="250"/>
                    <a:pt x="84" y="322"/>
                    <a:pt x="167" y="322"/>
                  </a:cubicBezTo>
                  <a:lnTo>
                    <a:pt x="2430" y="322"/>
                  </a:lnTo>
                  <a:cubicBezTo>
                    <a:pt x="2525" y="322"/>
                    <a:pt x="2596" y="250"/>
                    <a:pt x="2596" y="167"/>
                  </a:cubicBezTo>
                  <a:cubicBezTo>
                    <a:pt x="2596" y="72"/>
                    <a:pt x="2525" y="0"/>
                    <a:pt x="243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25" name="Google Shape;13424;p89">
              <a:extLst>
                <a:ext uri="{FF2B5EF4-FFF2-40B4-BE49-F238E27FC236}">
                  <a16:creationId xmlns:a16="http://schemas.microsoft.com/office/drawing/2014/main" id="{190FDD80-4373-4363-ADE9-FF0EB3C32E81}"/>
                </a:ext>
              </a:extLst>
            </p:cNvPr>
            <p:cNvSpPr/>
            <p:nvPr/>
          </p:nvSpPr>
          <p:spPr>
            <a:xfrm>
              <a:off x="3329432" y="2031622"/>
              <a:ext cx="121304" cy="10631"/>
            </a:xfrm>
            <a:custGeom>
              <a:avLst/>
              <a:gdLst/>
              <a:ahLst/>
              <a:cxnLst/>
              <a:rect l="l" t="t" r="r" b="b"/>
              <a:pathLst>
                <a:path w="3811" h="334" extrusionOk="0">
                  <a:moveTo>
                    <a:pt x="167" y="1"/>
                  </a:moveTo>
                  <a:cubicBezTo>
                    <a:pt x="72" y="1"/>
                    <a:pt x="0" y="84"/>
                    <a:pt x="0" y="167"/>
                  </a:cubicBezTo>
                  <a:cubicBezTo>
                    <a:pt x="0" y="263"/>
                    <a:pt x="72" y="334"/>
                    <a:pt x="167" y="334"/>
                  </a:cubicBezTo>
                  <a:lnTo>
                    <a:pt x="3644" y="334"/>
                  </a:lnTo>
                  <a:cubicBezTo>
                    <a:pt x="3739" y="334"/>
                    <a:pt x="3810" y="263"/>
                    <a:pt x="3810" y="167"/>
                  </a:cubicBezTo>
                  <a:cubicBezTo>
                    <a:pt x="3810" y="84"/>
                    <a:pt x="3739" y="1"/>
                    <a:pt x="364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26" name="Google Shape;13425;p89">
              <a:extLst>
                <a:ext uri="{FF2B5EF4-FFF2-40B4-BE49-F238E27FC236}">
                  <a16:creationId xmlns:a16="http://schemas.microsoft.com/office/drawing/2014/main" id="{86E02EAA-5EB3-423B-BD1D-1ED4FD94D16F}"/>
                </a:ext>
              </a:extLst>
            </p:cNvPr>
            <p:cNvSpPr/>
            <p:nvPr/>
          </p:nvSpPr>
          <p:spPr>
            <a:xfrm>
              <a:off x="3329432" y="2059664"/>
              <a:ext cx="82249" cy="10663"/>
            </a:xfrm>
            <a:custGeom>
              <a:avLst/>
              <a:gdLst/>
              <a:ahLst/>
              <a:cxnLst/>
              <a:rect l="l" t="t" r="r" b="b"/>
              <a:pathLst>
                <a:path w="2584" h="335" extrusionOk="0">
                  <a:moveTo>
                    <a:pt x="155" y="1"/>
                  </a:moveTo>
                  <a:cubicBezTo>
                    <a:pt x="72" y="1"/>
                    <a:pt x="0" y="72"/>
                    <a:pt x="0" y="167"/>
                  </a:cubicBezTo>
                  <a:cubicBezTo>
                    <a:pt x="0" y="251"/>
                    <a:pt x="72" y="334"/>
                    <a:pt x="155" y="334"/>
                  </a:cubicBezTo>
                  <a:lnTo>
                    <a:pt x="2429" y="334"/>
                  </a:lnTo>
                  <a:cubicBezTo>
                    <a:pt x="2513" y="334"/>
                    <a:pt x="2584" y="251"/>
                    <a:pt x="2584" y="167"/>
                  </a:cubicBezTo>
                  <a:cubicBezTo>
                    <a:pt x="2584" y="72"/>
                    <a:pt x="2513" y="1"/>
                    <a:pt x="24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27" name="Google Shape;13426;p89">
              <a:extLst>
                <a:ext uri="{FF2B5EF4-FFF2-40B4-BE49-F238E27FC236}">
                  <a16:creationId xmlns:a16="http://schemas.microsoft.com/office/drawing/2014/main" id="{5CB69AE4-F7A6-4718-89B6-9EC6096C2FD4}"/>
                </a:ext>
              </a:extLst>
            </p:cNvPr>
            <p:cNvSpPr/>
            <p:nvPr/>
          </p:nvSpPr>
          <p:spPr>
            <a:xfrm>
              <a:off x="3423777" y="2059664"/>
              <a:ext cx="26960" cy="10663"/>
            </a:xfrm>
            <a:custGeom>
              <a:avLst/>
              <a:gdLst/>
              <a:ahLst/>
              <a:cxnLst/>
              <a:rect l="l" t="t" r="r" b="b"/>
              <a:pathLst>
                <a:path w="847" h="335" extrusionOk="0">
                  <a:moveTo>
                    <a:pt x="156" y="1"/>
                  </a:moveTo>
                  <a:cubicBezTo>
                    <a:pt x="72" y="1"/>
                    <a:pt x="1" y="72"/>
                    <a:pt x="1" y="167"/>
                  </a:cubicBezTo>
                  <a:cubicBezTo>
                    <a:pt x="1" y="251"/>
                    <a:pt x="72" y="334"/>
                    <a:pt x="156" y="334"/>
                  </a:cubicBezTo>
                  <a:lnTo>
                    <a:pt x="680" y="334"/>
                  </a:lnTo>
                  <a:cubicBezTo>
                    <a:pt x="775" y="334"/>
                    <a:pt x="846" y="251"/>
                    <a:pt x="846" y="167"/>
                  </a:cubicBezTo>
                  <a:cubicBezTo>
                    <a:pt x="846" y="72"/>
                    <a:pt x="775" y="1"/>
                    <a:pt x="68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</p:grpSp>
    </p:spTree>
    <p:extLst>
      <p:ext uri="{BB962C8B-B14F-4D97-AF65-F5344CB8AC3E}">
        <p14:creationId xmlns:p14="http://schemas.microsoft.com/office/powerpoint/2010/main" val="809848686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extBox 52">
            <a:extLst>
              <a:ext uri="{FF2B5EF4-FFF2-40B4-BE49-F238E27FC236}">
                <a16:creationId xmlns:a16="http://schemas.microsoft.com/office/drawing/2014/main" id="{5BC67DDA-9DE6-42DB-A54A-D6097058BBC8}"/>
              </a:ext>
            </a:extLst>
          </p:cNvPr>
          <p:cNvSpPr txBox="1"/>
          <p:nvPr/>
        </p:nvSpPr>
        <p:spPr>
          <a:xfrm>
            <a:off x="18620854" y="7685465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MONTO EJECUTADO</a:t>
            </a:r>
          </a:p>
        </p:txBody>
      </p:sp>
      <p:graphicFrame>
        <p:nvGraphicFramePr>
          <p:cNvPr id="72" name="Chart 25">
            <a:extLst>
              <a:ext uri="{FF2B5EF4-FFF2-40B4-BE49-F238E27FC236}">
                <a16:creationId xmlns:a16="http://schemas.microsoft.com/office/drawing/2014/main" id="{829742A1-CF61-4344-810D-80EFB9F3F5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61526630"/>
              </p:ext>
            </p:extLst>
          </p:nvPr>
        </p:nvGraphicFramePr>
        <p:xfrm>
          <a:off x="16003015" y="7771645"/>
          <a:ext cx="7989033" cy="53891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3" name="TextBox 16">
            <a:extLst>
              <a:ext uri="{FF2B5EF4-FFF2-40B4-BE49-F238E27FC236}">
                <a16:creationId xmlns:a16="http://schemas.microsoft.com/office/drawing/2014/main" id="{7A4B42D7-7CCA-4F6A-8023-A1EA03BF8761}"/>
              </a:ext>
            </a:extLst>
          </p:cNvPr>
          <p:cNvSpPr txBox="1"/>
          <p:nvPr/>
        </p:nvSpPr>
        <p:spPr>
          <a:xfrm>
            <a:off x="10474488" y="2535212"/>
            <a:ext cx="11702337" cy="523220"/>
          </a:xfrm>
          <a:prstGeom prst="rect">
            <a:avLst/>
          </a:prstGeom>
          <a:noFill/>
        </p:spPr>
        <p:txBody>
          <a:bodyPr wrap="square" lIns="91440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INCREMENTO FANS REDES SOCIALES / NUEVOS SEGUIDORES  </a:t>
            </a:r>
          </a:p>
        </p:txBody>
      </p:sp>
      <p:sp>
        <p:nvSpPr>
          <p:cNvPr id="75" name="Rounded Rectangle 13">
            <a:extLst>
              <a:ext uri="{FF2B5EF4-FFF2-40B4-BE49-F238E27FC236}">
                <a16:creationId xmlns:a16="http://schemas.microsoft.com/office/drawing/2014/main" id="{92DF0EC0-6340-4236-A29B-D58270BB2460}"/>
              </a:ext>
            </a:extLst>
          </p:cNvPr>
          <p:cNvSpPr/>
          <p:nvPr/>
        </p:nvSpPr>
        <p:spPr>
          <a:xfrm>
            <a:off x="6782998" y="11040188"/>
            <a:ext cx="8892428" cy="1497032"/>
          </a:xfrm>
          <a:prstGeom prst="roundRect">
            <a:avLst>
              <a:gd name="adj" fmla="val 12821"/>
            </a:avLst>
          </a:prstGeom>
          <a:solidFill>
            <a:schemeClr val="bg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76" name="TextBox 19">
            <a:extLst>
              <a:ext uri="{FF2B5EF4-FFF2-40B4-BE49-F238E27FC236}">
                <a16:creationId xmlns:a16="http://schemas.microsoft.com/office/drawing/2014/main" id="{80F86DC0-1DE6-4728-BFB5-0901B7AD7337}"/>
              </a:ext>
            </a:extLst>
          </p:cNvPr>
          <p:cNvSpPr txBox="1"/>
          <p:nvPr/>
        </p:nvSpPr>
        <p:spPr>
          <a:xfrm>
            <a:off x="8095447" y="11230134"/>
            <a:ext cx="3090484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5 </a:t>
            </a:r>
            <a:r>
              <a:rPr lang="en-US" sz="40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(100%)</a:t>
            </a:r>
          </a:p>
        </p:txBody>
      </p:sp>
      <p:sp>
        <p:nvSpPr>
          <p:cNvPr id="77" name="TextBox 57">
            <a:extLst>
              <a:ext uri="{FF2B5EF4-FFF2-40B4-BE49-F238E27FC236}">
                <a16:creationId xmlns:a16="http://schemas.microsoft.com/office/drawing/2014/main" id="{976B4927-2655-48D6-A116-FB5166F804E1}"/>
              </a:ext>
            </a:extLst>
          </p:cNvPr>
          <p:cNvSpPr txBox="1"/>
          <p:nvPr/>
        </p:nvSpPr>
        <p:spPr>
          <a:xfrm>
            <a:off x="9267344" y="11279353"/>
            <a:ext cx="6172181" cy="108170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r">
              <a:lnSpc>
                <a:spcPts val="2500"/>
              </a:lnSpc>
              <a:defRPr sz="2200" b="1" i="0" u="none" strike="noStrike" kern="1200" baseline="0">
                <a:solidFill>
                  <a:srgbClr val="F6F6F6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Webinar para </a:t>
            </a:r>
            <a:r>
              <a:rPr lang="en-US" sz="2800" b="1" kern="1200" err="1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Empresas</a:t>
            </a:r>
            <a:r>
              <a:rPr lang="en-US" sz="2800" b="1" kern="1200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, </a:t>
            </a:r>
          </a:p>
          <a:p>
            <a:pPr algn="r">
              <a:lnSpc>
                <a:spcPts val="2500"/>
              </a:lnSpc>
              <a:defRPr sz="2200" b="1" i="0" u="none" strike="noStrike" kern="1200" baseline="0">
                <a:solidFill>
                  <a:srgbClr val="F6F6F6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población vulnerable </a:t>
            </a:r>
          </a:p>
          <a:p>
            <a:pPr algn="r">
              <a:lnSpc>
                <a:spcPts val="2500"/>
              </a:lnSpc>
              <a:defRPr sz="2200" b="1" i="0" u="none" strike="noStrike" kern="1200" baseline="0">
                <a:solidFill>
                  <a:srgbClr val="F6F6F6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y </a:t>
            </a:r>
            <a:r>
              <a:rPr lang="en-US" sz="2800" b="1" kern="1200" err="1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facilitadores</a:t>
            </a:r>
            <a:endParaRPr lang="en-US" sz="2800" b="1" kern="1200"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Open Sans Light" panose="020B0306030504020204" pitchFamily="34" charset="0"/>
              <a:cs typeface="Poppins SemiBold" pitchFamily="2" charset="77"/>
            </a:endParaRPr>
          </a:p>
        </p:txBody>
      </p:sp>
      <p:sp>
        <p:nvSpPr>
          <p:cNvPr id="81" name="Round Diagonal Corner Rectangle 23">
            <a:extLst>
              <a:ext uri="{FF2B5EF4-FFF2-40B4-BE49-F238E27FC236}">
                <a16:creationId xmlns:a16="http://schemas.microsoft.com/office/drawing/2014/main" id="{61684398-CFD2-497C-82D2-CD140AEC423F}"/>
              </a:ext>
            </a:extLst>
          </p:cNvPr>
          <p:cNvSpPr/>
          <p:nvPr/>
        </p:nvSpPr>
        <p:spPr>
          <a:xfrm>
            <a:off x="728347" y="5349148"/>
            <a:ext cx="3028969" cy="1517010"/>
          </a:xfrm>
          <a:prstGeom prst="round2DiagRect">
            <a:avLst>
              <a:gd name="adj1" fmla="val 21930"/>
              <a:gd name="adj2" fmla="val 0"/>
            </a:avLst>
          </a:prstGeom>
          <a:solidFill>
            <a:srgbClr val="FEC00F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1828434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82" name="Round Diagonal Corner Rectangle 24">
            <a:extLst>
              <a:ext uri="{FF2B5EF4-FFF2-40B4-BE49-F238E27FC236}">
                <a16:creationId xmlns:a16="http://schemas.microsoft.com/office/drawing/2014/main" id="{61C7E623-7E75-40D3-9817-C478D28DDF34}"/>
              </a:ext>
            </a:extLst>
          </p:cNvPr>
          <p:cNvSpPr/>
          <p:nvPr/>
        </p:nvSpPr>
        <p:spPr>
          <a:xfrm>
            <a:off x="3822360" y="5309829"/>
            <a:ext cx="2801038" cy="1556328"/>
          </a:xfrm>
          <a:prstGeom prst="round2DiagRect">
            <a:avLst>
              <a:gd name="adj1" fmla="val 21930"/>
              <a:gd name="adj2" fmla="val 0"/>
            </a:avLst>
          </a:prstGeom>
          <a:solidFill>
            <a:schemeClr val="bg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1828434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83" name="Round Diagonal Corner Rectangle 25">
            <a:extLst>
              <a:ext uri="{FF2B5EF4-FFF2-40B4-BE49-F238E27FC236}">
                <a16:creationId xmlns:a16="http://schemas.microsoft.com/office/drawing/2014/main" id="{D1138681-DD72-4F77-AE43-0BAEA47CBBA3}"/>
              </a:ext>
            </a:extLst>
          </p:cNvPr>
          <p:cNvSpPr/>
          <p:nvPr/>
        </p:nvSpPr>
        <p:spPr>
          <a:xfrm>
            <a:off x="6765917" y="5270538"/>
            <a:ext cx="2293491" cy="1606638"/>
          </a:xfrm>
          <a:prstGeom prst="round2DiagRect">
            <a:avLst>
              <a:gd name="adj1" fmla="val 21930"/>
              <a:gd name="adj2" fmla="val 0"/>
            </a:avLst>
          </a:prstGeom>
          <a:solidFill>
            <a:schemeClr val="tx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1828434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84" name="Round Diagonal Corner Rectangle 26">
            <a:extLst>
              <a:ext uri="{FF2B5EF4-FFF2-40B4-BE49-F238E27FC236}">
                <a16:creationId xmlns:a16="http://schemas.microsoft.com/office/drawing/2014/main" id="{6D6DBC93-E9EC-41DA-9661-C01D9F43E197}"/>
              </a:ext>
            </a:extLst>
          </p:cNvPr>
          <p:cNvSpPr/>
          <p:nvPr/>
        </p:nvSpPr>
        <p:spPr>
          <a:xfrm>
            <a:off x="728347" y="4077893"/>
            <a:ext cx="8331062" cy="1042937"/>
          </a:xfrm>
          <a:prstGeom prst="round2DiagRect">
            <a:avLst>
              <a:gd name="adj1" fmla="val 21930"/>
              <a:gd name="adj2" fmla="val 0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1828434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85" name="TextBox 28">
            <a:extLst>
              <a:ext uri="{FF2B5EF4-FFF2-40B4-BE49-F238E27FC236}">
                <a16:creationId xmlns:a16="http://schemas.microsoft.com/office/drawing/2014/main" id="{B2796AD5-1A36-4C7B-BFFB-ACBBB679F241}"/>
              </a:ext>
            </a:extLst>
          </p:cNvPr>
          <p:cNvSpPr txBox="1"/>
          <p:nvPr/>
        </p:nvSpPr>
        <p:spPr>
          <a:xfrm>
            <a:off x="1138322" y="5584636"/>
            <a:ext cx="2177198" cy="584775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3200" b="1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US$75,700</a:t>
            </a:r>
          </a:p>
        </p:txBody>
      </p:sp>
      <p:sp>
        <p:nvSpPr>
          <p:cNvPr id="86" name="TextBox 29">
            <a:extLst>
              <a:ext uri="{FF2B5EF4-FFF2-40B4-BE49-F238E27FC236}">
                <a16:creationId xmlns:a16="http://schemas.microsoft.com/office/drawing/2014/main" id="{E2BB62D2-8543-40C9-9E16-E1F1F57C66EF}"/>
              </a:ext>
            </a:extLst>
          </p:cNvPr>
          <p:cNvSpPr txBox="1"/>
          <p:nvPr/>
        </p:nvSpPr>
        <p:spPr>
          <a:xfrm>
            <a:off x="4063347" y="5584636"/>
            <a:ext cx="2310248" cy="584775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3200" b="1" kern="12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US$428,170</a:t>
            </a:r>
          </a:p>
        </p:txBody>
      </p:sp>
      <p:sp>
        <p:nvSpPr>
          <p:cNvPr id="87" name="TextBox 30">
            <a:extLst>
              <a:ext uri="{FF2B5EF4-FFF2-40B4-BE49-F238E27FC236}">
                <a16:creationId xmlns:a16="http://schemas.microsoft.com/office/drawing/2014/main" id="{E1BEDD53-E6F1-43EE-9415-FB30A6B0C341}"/>
              </a:ext>
            </a:extLst>
          </p:cNvPr>
          <p:cNvSpPr txBox="1"/>
          <p:nvPr/>
        </p:nvSpPr>
        <p:spPr>
          <a:xfrm>
            <a:off x="6844382" y="5584636"/>
            <a:ext cx="2169184" cy="584775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3200" b="1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US$20,457</a:t>
            </a:r>
          </a:p>
        </p:txBody>
      </p:sp>
      <p:sp>
        <p:nvSpPr>
          <p:cNvPr id="88" name="TextBox 31">
            <a:extLst>
              <a:ext uri="{FF2B5EF4-FFF2-40B4-BE49-F238E27FC236}">
                <a16:creationId xmlns:a16="http://schemas.microsoft.com/office/drawing/2014/main" id="{D575FFDD-6DDD-4DE3-BC3A-0B564A1F5C99}"/>
              </a:ext>
            </a:extLst>
          </p:cNvPr>
          <p:cNvSpPr txBox="1"/>
          <p:nvPr/>
        </p:nvSpPr>
        <p:spPr>
          <a:xfrm>
            <a:off x="1948608" y="4195850"/>
            <a:ext cx="2754280" cy="769441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4400" b="1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$524,327	</a:t>
            </a:r>
          </a:p>
        </p:txBody>
      </p:sp>
      <p:sp>
        <p:nvSpPr>
          <p:cNvPr id="89" name="TextBox 32">
            <a:extLst>
              <a:ext uri="{FF2B5EF4-FFF2-40B4-BE49-F238E27FC236}">
                <a16:creationId xmlns:a16="http://schemas.microsoft.com/office/drawing/2014/main" id="{5B6BCB30-EE26-45D2-A2A7-FF41C7EB7709}"/>
              </a:ext>
            </a:extLst>
          </p:cNvPr>
          <p:cNvSpPr txBox="1"/>
          <p:nvPr/>
        </p:nvSpPr>
        <p:spPr>
          <a:xfrm>
            <a:off x="757482" y="6135190"/>
            <a:ext cx="2919704" cy="484748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 defTabSz="1828434">
              <a:lnSpc>
                <a:spcPts val="2800"/>
              </a:lnSpc>
              <a:buClrTx/>
              <a:buFontTx/>
              <a:buNone/>
            </a:pPr>
            <a:r>
              <a:rPr lang="en-US" sz="3200" b="1" kern="120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Lato Light" panose="020F0502020204030203" pitchFamily="34" charset="0"/>
              </a:rPr>
              <a:t>Prensa</a:t>
            </a:r>
            <a:r>
              <a:rPr lang="en-US" sz="3200" b="1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Lato Light" panose="020F0502020204030203" pitchFamily="34" charset="0"/>
              </a:rPr>
              <a:t> </a:t>
            </a:r>
            <a:r>
              <a:rPr lang="en-US" sz="3200" b="1" kern="120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Lato Light" panose="020F0502020204030203" pitchFamily="34" charset="0"/>
              </a:rPr>
              <a:t>Escrita</a:t>
            </a:r>
            <a:endParaRPr lang="en-US" sz="2800" b="1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90" name="TextBox 33">
            <a:extLst>
              <a:ext uri="{FF2B5EF4-FFF2-40B4-BE49-F238E27FC236}">
                <a16:creationId xmlns:a16="http://schemas.microsoft.com/office/drawing/2014/main" id="{6252D7D6-BDC9-4A2F-990D-ACBBD93A142B}"/>
              </a:ext>
            </a:extLst>
          </p:cNvPr>
          <p:cNvSpPr txBox="1"/>
          <p:nvPr/>
        </p:nvSpPr>
        <p:spPr>
          <a:xfrm>
            <a:off x="3900990" y="6126938"/>
            <a:ext cx="2781266" cy="484748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 defTabSz="1828434">
              <a:lnSpc>
                <a:spcPts val="2800"/>
              </a:lnSpc>
              <a:buClrTx/>
              <a:buFontTx/>
              <a:buNone/>
            </a:pPr>
            <a:r>
              <a:rPr lang="en-US" sz="3200" b="1" kern="12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Lato Light" panose="020F0502020204030203" pitchFamily="34" charset="0"/>
              </a:rPr>
              <a:t>TV</a:t>
            </a:r>
            <a:endParaRPr lang="en-US" sz="2400" b="1" kern="120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91" name="TextBox 34">
            <a:extLst>
              <a:ext uri="{FF2B5EF4-FFF2-40B4-BE49-F238E27FC236}">
                <a16:creationId xmlns:a16="http://schemas.microsoft.com/office/drawing/2014/main" id="{85FCC384-0F55-4AE1-AAEC-2E58F8AE00BF}"/>
              </a:ext>
            </a:extLst>
          </p:cNvPr>
          <p:cNvSpPr txBox="1"/>
          <p:nvPr/>
        </p:nvSpPr>
        <p:spPr>
          <a:xfrm>
            <a:off x="6441100" y="6134311"/>
            <a:ext cx="2829445" cy="484748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 defTabSz="1828434">
              <a:lnSpc>
                <a:spcPts val="2800"/>
              </a:lnSpc>
              <a:buClrTx/>
              <a:buFontTx/>
              <a:buNone/>
            </a:pPr>
            <a:r>
              <a:rPr lang="en-US" sz="3200" b="1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Lato Light" panose="020F0502020204030203" pitchFamily="34" charset="0"/>
              </a:rPr>
              <a:t>Radio</a:t>
            </a:r>
            <a:endParaRPr lang="en-US" sz="2400" b="1" kern="12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92" name="TextBox 35">
            <a:extLst>
              <a:ext uri="{FF2B5EF4-FFF2-40B4-BE49-F238E27FC236}">
                <a16:creationId xmlns:a16="http://schemas.microsoft.com/office/drawing/2014/main" id="{FA333145-C8BE-47B5-B908-4FFD869BC326}"/>
              </a:ext>
            </a:extLst>
          </p:cNvPr>
          <p:cNvSpPr txBox="1"/>
          <p:nvPr/>
        </p:nvSpPr>
        <p:spPr>
          <a:xfrm>
            <a:off x="4173858" y="4411088"/>
            <a:ext cx="4760127" cy="469359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 defTabSz="1828434">
              <a:lnSpc>
                <a:spcPts val="2800"/>
              </a:lnSpc>
              <a:buClrTx/>
              <a:buFontTx/>
              <a:buNone/>
            </a:pPr>
            <a:r>
              <a:rPr lang="en-US" sz="2800" b="1" kern="120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anose="00000500000000000000" pitchFamily="2" charset="0"/>
              </a:rPr>
              <a:t>Ahorrro</a:t>
            </a:r>
            <a:r>
              <a:rPr lang="en-US" sz="2800" b="1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anose="00000500000000000000" pitchFamily="2" charset="0"/>
              </a:rPr>
              <a:t> PUBLICITY 2021</a:t>
            </a:r>
          </a:p>
        </p:txBody>
      </p:sp>
      <p:grpSp>
        <p:nvGrpSpPr>
          <p:cNvPr id="2" name="Grupo 1">
            <a:extLst>
              <a:ext uri="{FF2B5EF4-FFF2-40B4-BE49-F238E27FC236}">
                <a16:creationId xmlns:a16="http://schemas.microsoft.com/office/drawing/2014/main" id="{FD344FA9-6267-40E3-BB78-79BAFF1F3375}"/>
              </a:ext>
            </a:extLst>
          </p:cNvPr>
          <p:cNvGrpSpPr/>
          <p:nvPr/>
        </p:nvGrpSpPr>
        <p:grpSpPr>
          <a:xfrm>
            <a:off x="858753" y="2772508"/>
            <a:ext cx="7828029" cy="1035735"/>
            <a:chOff x="1705344" y="3169222"/>
            <a:chExt cx="7828029" cy="1035735"/>
          </a:xfrm>
        </p:grpSpPr>
        <p:sp>
          <p:nvSpPr>
            <p:cNvPr id="80" name="TextBox 8">
              <a:extLst>
                <a:ext uri="{FF2B5EF4-FFF2-40B4-BE49-F238E27FC236}">
                  <a16:creationId xmlns:a16="http://schemas.microsoft.com/office/drawing/2014/main" id="{2DA95822-92BB-434A-AB79-A10307663190}"/>
                </a:ext>
              </a:extLst>
            </p:cNvPr>
            <p:cNvSpPr txBox="1"/>
            <p:nvPr/>
          </p:nvSpPr>
          <p:spPr>
            <a:xfrm>
              <a:off x="1726428" y="3169222"/>
              <a:ext cx="7806945" cy="52322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</a:pPr>
              <a:r>
                <a:rPr lang="en-US" sz="28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POSICIONAMIENTO DE MARCA INSAFORP</a:t>
              </a:r>
            </a:p>
          </p:txBody>
        </p:sp>
        <p:sp>
          <p:nvSpPr>
            <p:cNvPr id="93" name="TextBox 50">
              <a:extLst>
                <a:ext uri="{FF2B5EF4-FFF2-40B4-BE49-F238E27FC236}">
                  <a16:creationId xmlns:a16="http://schemas.microsoft.com/office/drawing/2014/main" id="{9B66BC15-BD95-479E-8B52-A61E171A9162}"/>
                </a:ext>
              </a:extLst>
            </p:cNvPr>
            <p:cNvSpPr txBox="1"/>
            <p:nvPr/>
          </p:nvSpPr>
          <p:spPr>
            <a:xfrm>
              <a:off x="1705344" y="3681737"/>
              <a:ext cx="4232249" cy="52322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</a:pPr>
              <a:r>
                <a:rPr lang="en-US" sz="28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PUBLICITY / ESPACIOS</a:t>
              </a:r>
            </a:p>
          </p:txBody>
        </p:sp>
      </p:grpSp>
      <p:sp>
        <p:nvSpPr>
          <p:cNvPr id="94" name="TextBox 6">
            <a:extLst>
              <a:ext uri="{FF2B5EF4-FFF2-40B4-BE49-F238E27FC236}">
                <a16:creationId xmlns:a16="http://schemas.microsoft.com/office/drawing/2014/main" id="{518FADDC-8721-47C0-98F6-E6878A2E80D1}"/>
              </a:ext>
            </a:extLst>
          </p:cNvPr>
          <p:cNvSpPr txBox="1"/>
          <p:nvPr/>
        </p:nvSpPr>
        <p:spPr>
          <a:xfrm>
            <a:off x="2918174" y="7685991"/>
            <a:ext cx="8404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+mn-ea"/>
                <a:cs typeface="Poppins" pitchFamily="2" charset="77"/>
              </a:rPr>
              <a:t>PUBLICACIONES Y ATENCIONES A USUARIOS</a:t>
            </a:r>
            <a:endParaRPr lang="en-US" sz="3200" b="1" kern="1200">
              <a:solidFill>
                <a:schemeClr val="tx1"/>
              </a:solidFill>
              <a:latin typeface="Josefin Sans SemiBold" pitchFamily="2" charset="0"/>
              <a:ea typeface="+mn-ea"/>
              <a:cs typeface="Poppins" pitchFamily="2" charset="77"/>
            </a:endParaRPr>
          </a:p>
        </p:txBody>
      </p:sp>
      <p:sp>
        <p:nvSpPr>
          <p:cNvPr id="95" name="Freeform 77">
            <a:extLst>
              <a:ext uri="{FF2B5EF4-FFF2-40B4-BE49-F238E27FC236}">
                <a16:creationId xmlns:a16="http://schemas.microsoft.com/office/drawing/2014/main" id="{95E89E1A-88C0-4E77-BE74-DCB3E54DFD61}"/>
              </a:ext>
            </a:extLst>
          </p:cNvPr>
          <p:cNvSpPr>
            <a:spLocks noEditPoints="1"/>
          </p:cNvSpPr>
          <p:nvPr/>
        </p:nvSpPr>
        <p:spPr bwMode="auto">
          <a:xfrm>
            <a:off x="7145160" y="11473198"/>
            <a:ext cx="622698" cy="66250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6F6F6"/>
          </a:solidFill>
          <a:ln>
            <a:solidFill>
              <a:srgbClr val="F6F6F6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96" name="Rounded Rectangle 12">
            <a:extLst>
              <a:ext uri="{FF2B5EF4-FFF2-40B4-BE49-F238E27FC236}">
                <a16:creationId xmlns:a16="http://schemas.microsoft.com/office/drawing/2014/main" id="{326C6E47-35E8-4EB2-8D81-1A20A0D1AF1E}"/>
              </a:ext>
            </a:extLst>
          </p:cNvPr>
          <p:cNvSpPr/>
          <p:nvPr/>
        </p:nvSpPr>
        <p:spPr>
          <a:xfrm>
            <a:off x="6783064" y="8398248"/>
            <a:ext cx="8892365" cy="1230444"/>
          </a:xfrm>
          <a:prstGeom prst="roundRect">
            <a:avLst>
              <a:gd name="adj" fmla="val 12821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97" name="Rounded Rectangle 13">
            <a:extLst>
              <a:ext uri="{FF2B5EF4-FFF2-40B4-BE49-F238E27FC236}">
                <a16:creationId xmlns:a16="http://schemas.microsoft.com/office/drawing/2014/main" id="{A70C6F6B-3BA4-4DD6-B81E-0300D4ED59A7}"/>
              </a:ext>
            </a:extLst>
          </p:cNvPr>
          <p:cNvSpPr/>
          <p:nvPr/>
        </p:nvSpPr>
        <p:spPr>
          <a:xfrm>
            <a:off x="6783065" y="9747709"/>
            <a:ext cx="8894759" cy="1162384"/>
          </a:xfrm>
          <a:prstGeom prst="roundRect">
            <a:avLst>
              <a:gd name="adj" fmla="val 12821"/>
            </a:avLst>
          </a:prstGeom>
          <a:solidFill>
            <a:srgbClr val="FEC00F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98" name="TextBox 19">
            <a:extLst>
              <a:ext uri="{FF2B5EF4-FFF2-40B4-BE49-F238E27FC236}">
                <a16:creationId xmlns:a16="http://schemas.microsoft.com/office/drawing/2014/main" id="{A486BCD1-570D-47A3-84E7-687076B634BD}"/>
              </a:ext>
            </a:extLst>
          </p:cNvPr>
          <p:cNvSpPr txBox="1"/>
          <p:nvPr/>
        </p:nvSpPr>
        <p:spPr>
          <a:xfrm>
            <a:off x="8095447" y="9761848"/>
            <a:ext cx="4962899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5,728 </a:t>
            </a:r>
            <a:r>
              <a:rPr lang="en-US" sz="40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(+36.8%)</a:t>
            </a:r>
            <a:endParaRPr lang="en-US" sz="4400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League Spartan" charset="0"/>
              <a:cs typeface="Poppins" pitchFamily="2" charset="77"/>
            </a:endParaRPr>
          </a:p>
        </p:txBody>
      </p:sp>
      <p:sp>
        <p:nvSpPr>
          <p:cNvPr id="99" name="TextBox 57">
            <a:extLst>
              <a:ext uri="{FF2B5EF4-FFF2-40B4-BE49-F238E27FC236}">
                <a16:creationId xmlns:a16="http://schemas.microsoft.com/office/drawing/2014/main" id="{C12EC945-DAA1-42C2-B60B-73B47E6EF320}"/>
              </a:ext>
            </a:extLst>
          </p:cNvPr>
          <p:cNvSpPr txBox="1"/>
          <p:nvPr/>
        </p:nvSpPr>
        <p:spPr>
          <a:xfrm>
            <a:off x="11894367" y="9940892"/>
            <a:ext cx="3521695" cy="76110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r">
              <a:lnSpc>
                <a:spcPts val="2500"/>
              </a:lnSpc>
              <a:defRPr sz="2200" b="1" i="0" u="none" strike="noStrike" kern="1200" baseline="0">
                <a:solidFill>
                  <a:srgbClr val="F6F6F6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Publicaciones</a:t>
            </a:r>
            <a:r>
              <a:rPr lang="en-US" sz="2800" b="1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</a:t>
            </a:r>
            <a:r>
              <a:rPr lang="en-US" sz="2800" b="1" kern="120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en</a:t>
            </a:r>
            <a:r>
              <a:rPr lang="en-US" sz="2800" b="1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</a:t>
            </a:r>
          </a:p>
          <a:p>
            <a:pPr algn="r">
              <a:lnSpc>
                <a:spcPts val="2500"/>
              </a:lnSpc>
              <a:defRPr sz="2200" b="1" i="0" u="none" strike="noStrike" kern="1200" baseline="0">
                <a:solidFill>
                  <a:srgbClr val="F6F6F6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redes </a:t>
            </a:r>
            <a:r>
              <a:rPr lang="en-US" sz="2800" b="1" kern="120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sociales</a:t>
            </a:r>
            <a:endParaRPr lang="en-US" sz="2800" b="1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Open Sans Light" panose="020B0306030504020204" pitchFamily="34" charset="0"/>
              <a:cs typeface="Poppins SemiBold" pitchFamily="2" charset="77"/>
            </a:endParaRPr>
          </a:p>
        </p:txBody>
      </p:sp>
      <p:sp>
        <p:nvSpPr>
          <p:cNvPr id="100" name="TextBox 19">
            <a:extLst>
              <a:ext uri="{FF2B5EF4-FFF2-40B4-BE49-F238E27FC236}">
                <a16:creationId xmlns:a16="http://schemas.microsoft.com/office/drawing/2014/main" id="{CFC34A73-9287-4F29-9EEE-7A15A6C66301}"/>
              </a:ext>
            </a:extLst>
          </p:cNvPr>
          <p:cNvSpPr txBox="1"/>
          <p:nvPr/>
        </p:nvSpPr>
        <p:spPr>
          <a:xfrm>
            <a:off x="8095447" y="8434566"/>
            <a:ext cx="5639174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30,338 </a:t>
            </a:r>
            <a:r>
              <a:rPr lang="en-US" sz="40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(+68.5%)</a:t>
            </a:r>
            <a:endParaRPr lang="en-US" sz="4800" b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League Spartan" charset="0"/>
              <a:cs typeface="Poppins" pitchFamily="2" charset="77"/>
            </a:endParaRPr>
          </a:p>
        </p:txBody>
      </p:sp>
      <p:sp>
        <p:nvSpPr>
          <p:cNvPr id="101" name="TextBox 57">
            <a:extLst>
              <a:ext uri="{FF2B5EF4-FFF2-40B4-BE49-F238E27FC236}">
                <a16:creationId xmlns:a16="http://schemas.microsoft.com/office/drawing/2014/main" id="{EB8DCBC2-933A-4B5D-B324-A1276134DDED}"/>
              </a:ext>
            </a:extLst>
          </p:cNvPr>
          <p:cNvSpPr txBox="1"/>
          <p:nvPr/>
        </p:nvSpPr>
        <p:spPr>
          <a:xfrm>
            <a:off x="11588825" y="8689895"/>
            <a:ext cx="3784222" cy="76110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r">
              <a:lnSpc>
                <a:spcPts val="2500"/>
              </a:lnSpc>
              <a:defRPr sz="2200" b="1" i="0" u="none" strike="noStrike" kern="1200" baseline="0">
                <a:solidFill>
                  <a:srgbClr val="F6F6F6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 err="1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Atención</a:t>
            </a:r>
            <a:r>
              <a:rPr lang="en-US" sz="2800" b="1" kern="1200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</a:t>
            </a:r>
            <a:r>
              <a:rPr lang="en-US" sz="2800" b="1" kern="1200" err="1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usuarios</a:t>
            </a:r>
            <a:r>
              <a:rPr lang="en-US" sz="2800" b="1" kern="1200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</a:t>
            </a:r>
          </a:p>
          <a:p>
            <a:pPr algn="r">
              <a:lnSpc>
                <a:spcPts val="2500"/>
              </a:lnSpc>
              <a:defRPr sz="2200" b="1" i="0" u="none" strike="noStrike" kern="1200" baseline="0">
                <a:solidFill>
                  <a:srgbClr val="F6F6F6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 err="1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en</a:t>
            </a:r>
            <a:r>
              <a:rPr lang="en-US" sz="2800" b="1" kern="1200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redes </a:t>
            </a:r>
            <a:r>
              <a:rPr lang="en-US" sz="2800" b="1" kern="1200" err="1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sociales</a:t>
            </a:r>
            <a:r>
              <a:rPr lang="en-US" sz="2800" b="1" kern="1200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</a:t>
            </a:r>
          </a:p>
        </p:txBody>
      </p:sp>
      <p:sp>
        <p:nvSpPr>
          <p:cNvPr id="102" name="Freeform 77">
            <a:extLst>
              <a:ext uri="{FF2B5EF4-FFF2-40B4-BE49-F238E27FC236}">
                <a16:creationId xmlns:a16="http://schemas.microsoft.com/office/drawing/2014/main" id="{B5557A19-2F5F-4E70-B34C-BB53605369C5}"/>
              </a:ext>
            </a:extLst>
          </p:cNvPr>
          <p:cNvSpPr>
            <a:spLocks noEditPoints="1"/>
          </p:cNvSpPr>
          <p:nvPr/>
        </p:nvSpPr>
        <p:spPr bwMode="auto">
          <a:xfrm>
            <a:off x="7145157" y="9940959"/>
            <a:ext cx="622698" cy="66250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103" name="Freeform 77">
            <a:extLst>
              <a:ext uri="{FF2B5EF4-FFF2-40B4-BE49-F238E27FC236}">
                <a16:creationId xmlns:a16="http://schemas.microsoft.com/office/drawing/2014/main" id="{CE075F5C-A5C2-4F28-9824-1F1784B6EA6B}"/>
              </a:ext>
            </a:extLst>
          </p:cNvPr>
          <p:cNvSpPr>
            <a:spLocks noEditPoints="1"/>
          </p:cNvSpPr>
          <p:nvPr/>
        </p:nvSpPr>
        <p:spPr bwMode="auto">
          <a:xfrm>
            <a:off x="7145160" y="8653046"/>
            <a:ext cx="622698" cy="66250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6F6F6"/>
          </a:solidFill>
          <a:ln>
            <a:solidFill>
              <a:srgbClr val="F6F6F6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grpSp>
        <p:nvGrpSpPr>
          <p:cNvPr id="109" name="Grupo 108">
            <a:extLst>
              <a:ext uri="{FF2B5EF4-FFF2-40B4-BE49-F238E27FC236}">
                <a16:creationId xmlns:a16="http://schemas.microsoft.com/office/drawing/2014/main" id="{9F158CD8-B6AA-4A52-B7E9-02E52255B7AE}"/>
              </a:ext>
            </a:extLst>
          </p:cNvPr>
          <p:cNvGrpSpPr/>
          <p:nvPr/>
        </p:nvGrpSpPr>
        <p:grpSpPr>
          <a:xfrm>
            <a:off x="9065830" y="3304134"/>
            <a:ext cx="8824077" cy="4247327"/>
            <a:chOff x="9792041" y="3266924"/>
            <a:chExt cx="8326409" cy="4734807"/>
          </a:xfrm>
        </p:grpSpPr>
        <p:sp>
          <p:nvSpPr>
            <p:cNvPr id="110" name="Google Shape;653;p49">
              <a:extLst>
                <a:ext uri="{FF2B5EF4-FFF2-40B4-BE49-F238E27FC236}">
                  <a16:creationId xmlns:a16="http://schemas.microsoft.com/office/drawing/2014/main" id="{8BDEAAF9-59DD-4FDF-9687-20F1473E757D}"/>
                </a:ext>
              </a:extLst>
            </p:cNvPr>
            <p:cNvSpPr/>
            <p:nvPr/>
          </p:nvSpPr>
          <p:spPr>
            <a:xfrm rot="-7411107">
              <a:off x="9790975" y="7031924"/>
              <a:ext cx="6332" cy="4199"/>
            </a:xfrm>
            <a:custGeom>
              <a:avLst/>
              <a:gdLst/>
              <a:ahLst/>
              <a:cxnLst/>
              <a:rect l="l" t="t" r="r" b="b"/>
              <a:pathLst>
                <a:path w="95" h="63" extrusionOk="0">
                  <a:moveTo>
                    <a:pt x="94" y="0"/>
                  </a:moveTo>
                  <a:cubicBezTo>
                    <a:pt x="63" y="21"/>
                    <a:pt x="32" y="42"/>
                    <a:pt x="1" y="63"/>
                  </a:cubicBezTo>
                  <a:cubicBezTo>
                    <a:pt x="42" y="52"/>
                    <a:pt x="74" y="21"/>
                    <a:pt x="94" y="0"/>
                  </a:cubicBezTo>
                  <a:close/>
                </a:path>
              </a:pathLst>
            </a:custGeom>
            <a:solidFill>
              <a:srgbClr val="D80C8C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243779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3732" b="0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endParaRPr>
            </a:p>
          </p:txBody>
        </p:sp>
        <p:grpSp>
          <p:nvGrpSpPr>
            <p:cNvPr id="111" name="Grupo 23">
              <a:extLst>
                <a:ext uri="{FF2B5EF4-FFF2-40B4-BE49-F238E27FC236}">
                  <a16:creationId xmlns:a16="http://schemas.microsoft.com/office/drawing/2014/main" id="{5ADD1791-E02C-4DED-A39D-EF32FEA47D04}"/>
                </a:ext>
              </a:extLst>
            </p:cNvPr>
            <p:cNvGrpSpPr/>
            <p:nvPr/>
          </p:nvGrpSpPr>
          <p:grpSpPr>
            <a:xfrm>
              <a:off x="10390471" y="3266924"/>
              <a:ext cx="7727979" cy="4734807"/>
              <a:chOff x="8093113" y="8952039"/>
              <a:chExt cx="7295065" cy="4497955"/>
            </a:xfrm>
          </p:grpSpPr>
          <p:graphicFrame>
            <p:nvGraphicFramePr>
              <p:cNvPr id="117" name="Chart 41">
                <a:extLst>
                  <a:ext uri="{FF2B5EF4-FFF2-40B4-BE49-F238E27FC236}">
                    <a16:creationId xmlns:a16="http://schemas.microsoft.com/office/drawing/2014/main" id="{4E516428-15EF-4EF0-B12F-C2C0A48A8EC4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1001593040"/>
                  </p:ext>
                </p:extLst>
              </p:nvPr>
            </p:nvGraphicFramePr>
            <p:xfrm>
              <a:off x="8093113" y="8952039"/>
              <a:ext cx="7295065" cy="4497955"/>
            </p:xfrm>
            <a:graphic>
              <a:graphicData uri="http://schemas.openxmlformats.org/drawingml/2006/chart">
                <c:chart xmlns:c="http://schemas.openxmlformats.org/drawingml/2006/chart" xmlns:r="http://schemas.openxmlformats.org/officeDocument/2006/relationships" r:id="rId4"/>
              </a:graphicData>
            </a:graphic>
          </p:graphicFrame>
          <p:grpSp>
            <p:nvGrpSpPr>
              <p:cNvPr id="118" name="Grupo 24">
                <a:extLst>
                  <a:ext uri="{FF2B5EF4-FFF2-40B4-BE49-F238E27FC236}">
                    <a16:creationId xmlns:a16="http://schemas.microsoft.com/office/drawing/2014/main" id="{ADC59212-E19B-47C1-8B4E-9009041A5BCD}"/>
                  </a:ext>
                </a:extLst>
              </p:cNvPr>
              <p:cNvGrpSpPr/>
              <p:nvPr/>
            </p:nvGrpSpPr>
            <p:grpSpPr>
              <a:xfrm>
                <a:off x="8218514" y="9043479"/>
                <a:ext cx="663272" cy="3955046"/>
                <a:chOff x="8218514" y="9043479"/>
                <a:chExt cx="663272" cy="3955046"/>
              </a:xfrm>
            </p:grpSpPr>
            <p:sp>
              <p:nvSpPr>
                <p:cNvPr id="119" name="Freeform 317">
                  <a:extLst>
                    <a:ext uri="{FF2B5EF4-FFF2-40B4-BE49-F238E27FC236}">
                      <a16:creationId xmlns:a16="http://schemas.microsoft.com/office/drawing/2014/main" id="{0FBCA872-DFDE-4E57-A76E-224F6AF4B89E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8218514" y="9043479"/>
                  <a:ext cx="604713" cy="653286"/>
                </a:xfrm>
                <a:custGeom>
                  <a:avLst/>
                  <a:gdLst>
                    <a:gd name="T0" fmla="*/ 64 w 176"/>
                    <a:gd name="T1" fmla="*/ 56 h 176"/>
                    <a:gd name="T2" fmla="*/ 56 w 176"/>
                    <a:gd name="T3" fmla="*/ 64 h 176"/>
                    <a:gd name="T4" fmla="*/ 64 w 176"/>
                    <a:gd name="T5" fmla="*/ 72 h 176"/>
                    <a:gd name="T6" fmla="*/ 72 w 176"/>
                    <a:gd name="T7" fmla="*/ 64 h 176"/>
                    <a:gd name="T8" fmla="*/ 64 w 176"/>
                    <a:gd name="T9" fmla="*/ 56 h 176"/>
                    <a:gd name="T10" fmla="*/ 56 w 176"/>
                    <a:gd name="T11" fmla="*/ 120 h 176"/>
                    <a:gd name="T12" fmla="*/ 72 w 176"/>
                    <a:gd name="T13" fmla="*/ 120 h 176"/>
                    <a:gd name="T14" fmla="*/ 72 w 176"/>
                    <a:gd name="T15" fmla="*/ 76 h 176"/>
                    <a:gd name="T16" fmla="*/ 56 w 176"/>
                    <a:gd name="T17" fmla="*/ 76 h 176"/>
                    <a:gd name="T18" fmla="*/ 56 w 176"/>
                    <a:gd name="T19" fmla="*/ 120 h 176"/>
                    <a:gd name="T20" fmla="*/ 109 w 176"/>
                    <a:gd name="T21" fmla="*/ 76 h 176"/>
                    <a:gd name="T22" fmla="*/ 96 w 176"/>
                    <a:gd name="T23" fmla="*/ 83 h 176"/>
                    <a:gd name="T24" fmla="*/ 96 w 176"/>
                    <a:gd name="T25" fmla="*/ 76 h 176"/>
                    <a:gd name="T26" fmla="*/ 80 w 176"/>
                    <a:gd name="T27" fmla="*/ 76 h 176"/>
                    <a:gd name="T28" fmla="*/ 80 w 176"/>
                    <a:gd name="T29" fmla="*/ 120 h 176"/>
                    <a:gd name="T30" fmla="*/ 96 w 176"/>
                    <a:gd name="T31" fmla="*/ 120 h 176"/>
                    <a:gd name="T32" fmla="*/ 96 w 176"/>
                    <a:gd name="T33" fmla="*/ 96 h 176"/>
                    <a:gd name="T34" fmla="*/ 103 w 176"/>
                    <a:gd name="T35" fmla="*/ 88 h 176"/>
                    <a:gd name="T36" fmla="*/ 108 w 176"/>
                    <a:gd name="T37" fmla="*/ 96 h 176"/>
                    <a:gd name="T38" fmla="*/ 108 w 176"/>
                    <a:gd name="T39" fmla="*/ 120 h 176"/>
                    <a:gd name="T40" fmla="*/ 124 w 176"/>
                    <a:gd name="T41" fmla="*/ 120 h 176"/>
                    <a:gd name="T42" fmla="*/ 124 w 176"/>
                    <a:gd name="T43" fmla="*/ 96 h 176"/>
                    <a:gd name="T44" fmla="*/ 109 w 176"/>
                    <a:gd name="T45" fmla="*/ 76 h 176"/>
                    <a:gd name="T46" fmla="*/ 88 w 176"/>
                    <a:gd name="T47" fmla="*/ 0 h 176"/>
                    <a:gd name="T48" fmla="*/ 0 w 176"/>
                    <a:gd name="T49" fmla="*/ 88 h 176"/>
                    <a:gd name="T50" fmla="*/ 88 w 176"/>
                    <a:gd name="T51" fmla="*/ 176 h 176"/>
                    <a:gd name="T52" fmla="*/ 176 w 176"/>
                    <a:gd name="T53" fmla="*/ 88 h 176"/>
                    <a:gd name="T54" fmla="*/ 88 w 176"/>
                    <a:gd name="T55" fmla="*/ 0 h 176"/>
                    <a:gd name="T56" fmla="*/ 88 w 176"/>
                    <a:gd name="T57" fmla="*/ 168 h 176"/>
                    <a:gd name="T58" fmla="*/ 8 w 176"/>
                    <a:gd name="T59" fmla="*/ 88 h 176"/>
                    <a:gd name="T60" fmla="*/ 88 w 176"/>
                    <a:gd name="T61" fmla="*/ 8 h 176"/>
                    <a:gd name="T62" fmla="*/ 168 w 176"/>
                    <a:gd name="T63" fmla="*/ 88 h 176"/>
                    <a:gd name="T64" fmla="*/ 88 w 176"/>
                    <a:gd name="T65" fmla="*/ 168 h 1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176" h="176">
                      <a:moveTo>
                        <a:pt x="64" y="56"/>
                      </a:moveTo>
                      <a:cubicBezTo>
                        <a:pt x="60" y="56"/>
                        <a:pt x="56" y="60"/>
                        <a:pt x="56" y="64"/>
                      </a:cubicBezTo>
                      <a:cubicBezTo>
                        <a:pt x="56" y="68"/>
                        <a:pt x="60" y="72"/>
                        <a:pt x="64" y="72"/>
                      </a:cubicBezTo>
                      <a:cubicBezTo>
                        <a:pt x="68" y="72"/>
                        <a:pt x="72" y="68"/>
                        <a:pt x="72" y="64"/>
                      </a:cubicBezTo>
                      <a:cubicBezTo>
                        <a:pt x="72" y="60"/>
                        <a:pt x="68" y="56"/>
                        <a:pt x="64" y="56"/>
                      </a:cubicBezTo>
                      <a:moveTo>
                        <a:pt x="56" y="120"/>
                      </a:moveTo>
                      <a:cubicBezTo>
                        <a:pt x="72" y="120"/>
                        <a:pt x="72" y="120"/>
                        <a:pt x="72" y="120"/>
                      </a:cubicBezTo>
                      <a:cubicBezTo>
                        <a:pt x="72" y="76"/>
                        <a:pt x="72" y="76"/>
                        <a:pt x="72" y="76"/>
                      </a:cubicBezTo>
                      <a:cubicBezTo>
                        <a:pt x="56" y="76"/>
                        <a:pt x="56" y="76"/>
                        <a:pt x="56" y="76"/>
                      </a:cubicBezTo>
                      <a:lnTo>
                        <a:pt x="56" y="120"/>
                      </a:lnTo>
                      <a:close/>
                      <a:moveTo>
                        <a:pt x="109" y="76"/>
                      </a:moveTo>
                      <a:cubicBezTo>
                        <a:pt x="98" y="76"/>
                        <a:pt x="96" y="83"/>
                        <a:pt x="96" y="83"/>
                      </a:cubicBezTo>
                      <a:cubicBezTo>
                        <a:pt x="96" y="76"/>
                        <a:pt x="96" y="76"/>
                        <a:pt x="96" y="76"/>
                      </a:cubicBezTo>
                      <a:cubicBezTo>
                        <a:pt x="80" y="76"/>
                        <a:pt x="80" y="76"/>
                        <a:pt x="80" y="76"/>
                      </a:cubicBezTo>
                      <a:cubicBezTo>
                        <a:pt x="80" y="120"/>
                        <a:pt x="80" y="120"/>
                        <a:pt x="80" y="120"/>
                      </a:cubicBezTo>
                      <a:cubicBezTo>
                        <a:pt x="96" y="120"/>
                        <a:pt x="96" y="120"/>
                        <a:pt x="96" y="120"/>
                      </a:cubicBezTo>
                      <a:cubicBezTo>
                        <a:pt x="96" y="96"/>
                        <a:pt x="96" y="96"/>
                        <a:pt x="96" y="96"/>
                      </a:cubicBezTo>
                      <a:cubicBezTo>
                        <a:pt x="96" y="96"/>
                        <a:pt x="96" y="88"/>
                        <a:pt x="103" y="88"/>
                      </a:cubicBezTo>
                      <a:cubicBezTo>
                        <a:pt x="107" y="88"/>
                        <a:pt x="108" y="92"/>
                        <a:pt x="108" y="96"/>
                      </a:cubicBezTo>
                      <a:cubicBezTo>
                        <a:pt x="108" y="120"/>
                        <a:pt x="108" y="120"/>
                        <a:pt x="108" y="120"/>
                      </a:cubicBezTo>
                      <a:cubicBezTo>
                        <a:pt x="124" y="120"/>
                        <a:pt x="124" y="120"/>
                        <a:pt x="124" y="120"/>
                      </a:cubicBezTo>
                      <a:cubicBezTo>
                        <a:pt x="124" y="96"/>
                        <a:pt x="124" y="96"/>
                        <a:pt x="124" y="96"/>
                      </a:cubicBezTo>
                      <a:cubicBezTo>
                        <a:pt x="124" y="83"/>
                        <a:pt x="119" y="76"/>
                        <a:pt x="109" y="76"/>
                      </a:cubicBezTo>
                      <a:moveTo>
                        <a:pt x="88" y="0"/>
                      </a:moveTo>
                      <a:cubicBezTo>
                        <a:pt x="39" y="0"/>
                        <a:pt x="0" y="39"/>
                        <a:pt x="0" y="88"/>
                      </a:cubicBezTo>
                      <a:cubicBezTo>
                        <a:pt x="0" y="137"/>
                        <a:pt x="39" y="176"/>
                        <a:pt x="88" y="176"/>
                      </a:cubicBezTo>
                      <a:cubicBezTo>
                        <a:pt x="137" y="176"/>
                        <a:pt x="176" y="137"/>
                        <a:pt x="176" y="88"/>
                      </a:cubicBezTo>
                      <a:cubicBezTo>
                        <a:pt x="176" y="39"/>
                        <a:pt x="137" y="0"/>
                        <a:pt x="88" y="0"/>
                      </a:cubicBezTo>
                      <a:moveTo>
                        <a:pt x="88" y="168"/>
                      </a:moveTo>
                      <a:cubicBezTo>
                        <a:pt x="44" y="168"/>
                        <a:pt x="8" y="132"/>
                        <a:pt x="8" y="88"/>
                      </a:cubicBezTo>
                      <a:cubicBezTo>
                        <a:pt x="8" y="44"/>
                        <a:pt x="44" y="8"/>
                        <a:pt x="88" y="8"/>
                      </a:cubicBezTo>
                      <a:cubicBezTo>
                        <a:pt x="132" y="8"/>
                        <a:pt x="168" y="44"/>
                        <a:pt x="168" y="88"/>
                      </a:cubicBezTo>
                      <a:cubicBezTo>
                        <a:pt x="168" y="132"/>
                        <a:pt x="132" y="168"/>
                        <a:pt x="88" y="168"/>
                      </a:cubicBezTo>
                    </a:path>
                  </a:pathLst>
                </a:custGeom>
                <a:solidFill>
                  <a:srgbClr val="1B1F42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</a:endParaRPr>
                </a:p>
              </p:txBody>
            </p:sp>
            <p:sp>
              <p:nvSpPr>
                <p:cNvPr id="120" name="Freeform 313">
                  <a:extLst>
                    <a:ext uri="{FF2B5EF4-FFF2-40B4-BE49-F238E27FC236}">
                      <a16:creationId xmlns:a16="http://schemas.microsoft.com/office/drawing/2014/main" id="{1CCC0B77-4390-471F-A003-D29935558DC7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8218514" y="9836494"/>
                  <a:ext cx="604713" cy="628045"/>
                </a:xfrm>
                <a:custGeom>
                  <a:avLst/>
                  <a:gdLst>
                    <a:gd name="T0" fmla="*/ 86 w 176"/>
                    <a:gd name="T1" fmla="*/ 72 h 176"/>
                    <a:gd name="T2" fmla="*/ 93 w 176"/>
                    <a:gd name="T3" fmla="*/ 54 h 176"/>
                    <a:gd name="T4" fmla="*/ 84 w 176"/>
                    <a:gd name="T5" fmla="*/ 48 h 176"/>
                    <a:gd name="T6" fmla="*/ 78 w 176"/>
                    <a:gd name="T7" fmla="*/ 65 h 176"/>
                    <a:gd name="T8" fmla="*/ 83 w 176"/>
                    <a:gd name="T9" fmla="*/ 54 h 176"/>
                    <a:gd name="T10" fmla="*/ 88 w 176"/>
                    <a:gd name="T11" fmla="*/ 54 h 176"/>
                    <a:gd name="T12" fmla="*/ 85 w 176"/>
                    <a:gd name="T13" fmla="*/ 68 h 176"/>
                    <a:gd name="T14" fmla="*/ 83 w 176"/>
                    <a:gd name="T15" fmla="*/ 54 h 176"/>
                    <a:gd name="T16" fmla="*/ 107 w 176"/>
                    <a:gd name="T17" fmla="*/ 69 h 176"/>
                    <a:gd name="T18" fmla="*/ 112 w 176"/>
                    <a:gd name="T19" fmla="*/ 71 h 176"/>
                    <a:gd name="T20" fmla="*/ 107 w 176"/>
                    <a:gd name="T21" fmla="*/ 48 h 176"/>
                    <a:gd name="T22" fmla="*/ 104 w 176"/>
                    <a:gd name="T23" fmla="*/ 68 h 176"/>
                    <a:gd name="T24" fmla="*/ 102 w 176"/>
                    <a:gd name="T25" fmla="*/ 48 h 176"/>
                    <a:gd name="T26" fmla="*/ 97 w 176"/>
                    <a:gd name="T27" fmla="*/ 68 h 176"/>
                    <a:gd name="T28" fmla="*/ 65 w 176"/>
                    <a:gd name="T29" fmla="*/ 71 h 176"/>
                    <a:gd name="T30" fmla="*/ 71 w 176"/>
                    <a:gd name="T31" fmla="*/ 59 h 176"/>
                    <a:gd name="T32" fmla="*/ 72 w 176"/>
                    <a:gd name="T33" fmla="*/ 40 h 176"/>
                    <a:gd name="T34" fmla="*/ 64 w 176"/>
                    <a:gd name="T35" fmla="*/ 40 h 176"/>
                    <a:gd name="T36" fmla="*/ 65 w 176"/>
                    <a:gd name="T37" fmla="*/ 59 h 176"/>
                    <a:gd name="T38" fmla="*/ 98 w 176"/>
                    <a:gd name="T39" fmla="*/ 99 h 176"/>
                    <a:gd name="T40" fmla="*/ 95 w 176"/>
                    <a:gd name="T41" fmla="*/ 116 h 176"/>
                    <a:gd name="T42" fmla="*/ 100 w 176"/>
                    <a:gd name="T43" fmla="*/ 115 h 176"/>
                    <a:gd name="T44" fmla="*/ 98 w 176"/>
                    <a:gd name="T45" fmla="*/ 99 h 176"/>
                    <a:gd name="T46" fmla="*/ 0 w 176"/>
                    <a:gd name="T47" fmla="*/ 88 h 176"/>
                    <a:gd name="T48" fmla="*/ 176 w 176"/>
                    <a:gd name="T49" fmla="*/ 88 h 176"/>
                    <a:gd name="T50" fmla="*/ 88 w 176"/>
                    <a:gd name="T51" fmla="*/ 168 h 176"/>
                    <a:gd name="T52" fmla="*/ 88 w 176"/>
                    <a:gd name="T53" fmla="*/ 8 h 176"/>
                    <a:gd name="T54" fmla="*/ 88 w 176"/>
                    <a:gd name="T55" fmla="*/ 168 h 176"/>
                    <a:gd name="T56" fmla="*/ 88 w 176"/>
                    <a:gd name="T57" fmla="*/ 76 h 176"/>
                    <a:gd name="T58" fmla="*/ 45 w 176"/>
                    <a:gd name="T59" fmla="*/ 89 h 176"/>
                    <a:gd name="T60" fmla="*/ 45 w 176"/>
                    <a:gd name="T61" fmla="*/ 119 h 176"/>
                    <a:gd name="T62" fmla="*/ 88 w 176"/>
                    <a:gd name="T63" fmla="*/ 132 h 176"/>
                    <a:gd name="T64" fmla="*/ 131 w 176"/>
                    <a:gd name="T65" fmla="*/ 119 h 176"/>
                    <a:gd name="T66" fmla="*/ 131 w 176"/>
                    <a:gd name="T67" fmla="*/ 89 h 176"/>
                    <a:gd name="T68" fmla="*/ 70 w 176"/>
                    <a:gd name="T69" fmla="*/ 90 h 176"/>
                    <a:gd name="T70" fmla="*/ 64 w 176"/>
                    <a:gd name="T71" fmla="*/ 121 h 176"/>
                    <a:gd name="T72" fmla="*/ 58 w 176"/>
                    <a:gd name="T73" fmla="*/ 90 h 176"/>
                    <a:gd name="T74" fmla="*/ 52 w 176"/>
                    <a:gd name="T75" fmla="*/ 85 h 176"/>
                    <a:gd name="T76" fmla="*/ 70 w 176"/>
                    <a:gd name="T77" fmla="*/ 90 h 176"/>
                    <a:gd name="T78" fmla="*/ 81 w 176"/>
                    <a:gd name="T79" fmla="*/ 121 h 176"/>
                    <a:gd name="T80" fmla="*/ 75 w 176"/>
                    <a:gd name="T81" fmla="*/ 122 h 176"/>
                    <a:gd name="T82" fmla="*/ 71 w 176"/>
                    <a:gd name="T83" fmla="*/ 94 h 176"/>
                    <a:gd name="T84" fmla="*/ 76 w 176"/>
                    <a:gd name="T85" fmla="*/ 117 h 176"/>
                    <a:gd name="T86" fmla="*/ 81 w 176"/>
                    <a:gd name="T87" fmla="*/ 116 h 176"/>
                    <a:gd name="T88" fmla="*/ 86 w 176"/>
                    <a:gd name="T89" fmla="*/ 94 h 176"/>
                    <a:gd name="T90" fmla="*/ 105 w 176"/>
                    <a:gd name="T91" fmla="*/ 115 h 176"/>
                    <a:gd name="T92" fmla="*/ 95 w 176"/>
                    <a:gd name="T93" fmla="*/ 119 h 176"/>
                    <a:gd name="T94" fmla="*/ 90 w 176"/>
                    <a:gd name="T95" fmla="*/ 121 h 176"/>
                    <a:gd name="T96" fmla="*/ 95 w 176"/>
                    <a:gd name="T97" fmla="*/ 85 h 176"/>
                    <a:gd name="T98" fmla="*/ 101 w 176"/>
                    <a:gd name="T99" fmla="*/ 94 h 176"/>
                    <a:gd name="T100" fmla="*/ 105 w 176"/>
                    <a:gd name="T101" fmla="*/ 115 h 176"/>
                    <a:gd name="T102" fmla="*/ 125 w 176"/>
                    <a:gd name="T103" fmla="*/ 109 h 176"/>
                    <a:gd name="T104" fmla="*/ 114 w 176"/>
                    <a:gd name="T105" fmla="*/ 115 h 176"/>
                    <a:gd name="T106" fmla="*/ 119 w 176"/>
                    <a:gd name="T107" fmla="*/ 115 h 176"/>
                    <a:gd name="T108" fmla="*/ 125 w 176"/>
                    <a:gd name="T109" fmla="*/ 112 h 176"/>
                    <a:gd name="T110" fmla="*/ 117 w 176"/>
                    <a:gd name="T111" fmla="*/ 122 h 176"/>
                    <a:gd name="T112" fmla="*/ 109 w 176"/>
                    <a:gd name="T113" fmla="*/ 101 h 176"/>
                    <a:gd name="T114" fmla="*/ 125 w 176"/>
                    <a:gd name="T115" fmla="*/ 101 h 176"/>
                    <a:gd name="T116" fmla="*/ 114 w 176"/>
                    <a:gd name="T117" fmla="*/ 101 h 176"/>
                    <a:gd name="T118" fmla="*/ 119 w 176"/>
                    <a:gd name="T119" fmla="*/ 105 h 176"/>
                    <a:gd name="T120" fmla="*/ 117 w 176"/>
                    <a:gd name="T121" fmla="*/ 99 h 1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176" h="176">
                      <a:moveTo>
                        <a:pt x="84" y="72"/>
                      </a:moveTo>
                      <a:cubicBezTo>
                        <a:pt x="86" y="72"/>
                        <a:pt x="86" y="72"/>
                        <a:pt x="86" y="72"/>
                      </a:cubicBezTo>
                      <a:cubicBezTo>
                        <a:pt x="90" y="72"/>
                        <a:pt x="93" y="69"/>
                        <a:pt x="93" y="65"/>
                      </a:cubicBezTo>
                      <a:cubicBezTo>
                        <a:pt x="93" y="54"/>
                        <a:pt x="93" y="54"/>
                        <a:pt x="93" y="54"/>
                      </a:cubicBezTo>
                      <a:cubicBezTo>
                        <a:pt x="93" y="51"/>
                        <a:pt x="90" y="48"/>
                        <a:pt x="86" y="48"/>
                      </a:cubicBezTo>
                      <a:cubicBezTo>
                        <a:pt x="84" y="48"/>
                        <a:pt x="84" y="48"/>
                        <a:pt x="84" y="48"/>
                      </a:cubicBezTo>
                      <a:cubicBezTo>
                        <a:pt x="81" y="48"/>
                        <a:pt x="78" y="51"/>
                        <a:pt x="78" y="54"/>
                      </a:cubicBezTo>
                      <a:cubicBezTo>
                        <a:pt x="78" y="65"/>
                        <a:pt x="78" y="65"/>
                        <a:pt x="78" y="65"/>
                      </a:cubicBezTo>
                      <a:cubicBezTo>
                        <a:pt x="78" y="69"/>
                        <a:pt x="81" y="72"/>
                        <a:pt x="84" y="72"/>
                      </a:cubicBezTo>
                      <a:moveTo>
                        <a:pt x="83" y="54"/>
                      </a:moveTo>
                      <a:cubicBezTo>
                        <a:pt x="83" y="53"/>
                        <a:pt x="84" y="52"/>
                        <a:pt x="85" y="52"/>
                      </a:cubicBezTo>
                      <a:cubicBezTo>
                        <a:pt x="87" y="52"/>
                        <a:pt x="88" y="53"/>
                        <a:pt x="88" y="54"/>
                      </a:cubicBezTo>
                      <a:cubicBezTo>
                        <a:pt x="88" y="66"/>
                        <a:pt x="88" y="66"/>
                        <a:pt x="88" y="66"/>
                      </a:cubicBezTo>
                      <a:cubicBezTo>
                        <a:pt x="88" y="67"/>
                        <a:pt x="87" y="68"/>
                        <a:pt x="85" y="68"/>
                      </a:cubicBezTo>
                      <a:cubicBezTo>
                        <a:pt x="84" y="68"/>
                        <a:pt x="83" y="67"/>
                        <a:pt x="83" y="66"/>
                      </a:cubicBezTo>
                      <a:lnTo>
                        <a:pt x="83" y="54"/>
                      </a:lnTo>
                      <a:close/>
                      <a:moveTo>
                        <a:pt x="101" y="72"/>
                      </a:moveTo>
                      <a:cubicBezTo>
                        <a:pt x="104" y="72"/>
                        <a:pt x="107" y="69"/>
                        <a:pt x="107" y="69"/>
                      </a:cubicBezTo>
                      <a:cubicBezTo>
                        <a:pt x="107" y="71"/>
                        <a:pt x="107" y="71"/>
                        <a:pt x="107" y="71"/>
                      </a:cubicBezTo>
                      <a:cubicBezTo>
                        <a:pt x="112" y="71"/>
                        <a:pt x="112" y="71"/>
                        <a:pt x="112" y="71"/>
                      </a:cubicBezTo>
                      <a:cubicBezTo>
                        <a:pt x="112" y="48"/>
                        <a:pt x="112" y="48"/>
                        <a:pt x="112" y="48"/>
                      </a:cubicBezTo>
                      <a:cubicBezTo>
                        <a:pt x="107" y="48"/>
                        <a:pt x="107" y="48"/>
                        <a:pt x="107" y="48"/>
                      </a:cubicBezTo>
                      <a:cubicBezTo>
                        <a:pt x="107" y="66"/>
                        <a:pt x="107" y="66"/>
                        <a:pt x="107" y="66"/>
                      </a:cubicBezTo>
                      <a:cubicBezTo>
                        <a:pt x="107" y="66"/>
                        <a:pt x="106" y="68"/>
                        <a:pt x="104" y="68"/>
                      </a:cubicBezTo>
                      <a:cubicBezTo>
                        <a:pt x="102" y="68"/>
                        <a:pt x="102" y="67"/>
                        <a:pt x="102" y="67"/>
                      </a:cubicBezTo>
                      <a:cubicBezTo>
                        <a:pt x="102" y="48"/>
                        <a:pt x="102" y="48"/>
                        <a:pt x="102" y="48"/>
                      </a:cubicBezTo>
                      <a:cubicBezTo>
                        <a:pt x="97" y="48"/>
                        <a:pt x="97" y="48"/>
                        <a:pt x="97" y="48"/>
                      </a:cubicBezTo>
                      <a:cubicBezTo>
                        <a:pt x="97" y="68"/>
                        <a:pt x="97" y="68"/>
                        <a:pt x="97" y="68"/>
                      </a:cubicBezTo>
                      <a:cubicBezTo>
                        <a:pt x="97" y="68"/>
                        <a:pt x="98" y="72"/>
                        <a:pt x="101" y="72"/>
                      </a:cubicBezTo>
                      <a:moveTo>
                        <a:pt x="65" y="71"/>
                      </a:moveTo>
                      <a:cubicBezTo>
                        <a:pt x="71" y="71"/>
                        <a:pt x="71" y="71"/>
                        <a:pt x="71" y="71"/>
                      </a:cubicBezTo>
                      <a:cubicBezTo>
                        <a:pt x="71" y="59"/>
                        <a:pt x="71" y="59"/>
                        <a:pt x="71" y="59"/>
                      </a:cubicBezTo>
                      <a:cubicBezTo>
                        <a:pt x="77" y="40"/>
                        <a:pt x="77" y="40"/>
                        <a:pt x="77" y="40"/>
                      </a:cubicBezTo>
                      <a:cubicBezTo>
                        <a:pt x="72" y="40"/>
                        <a:pt x="72" y="40"/>
                        <a:pt x="72" y="40"/>
                      </a:cubicBezTo>
                      <a:cubicBezTo>
                        <a:pt x="68" y="52"/>
                        <a:pt x="68" y="52"/>
                        <a:pt x="68" y="52"/>
                      </a:cubicBezTo>
                      <a:cubicBezTo>
                        <a:pt x="64" y="40"/>
                        <a:pt x="64" y="40"/>
                        <a:pt x="64" y="40"/>
                      </a:cubicBezTo>
                      <a:cubicBezTo>
                        <a:pt x="58" y="40"/>
                        <a:pt x="58" y="40"/>
                        <a:pt x="58" y="40"/>
                      </a:cubicBezTo>
                      <a:cubicBezTo>
                        <a:pt x="65" y="59"/>
                        <a:pt x="65" y="59"/>
                        <a:pt x="65" y="59"/>
                      </a:cubicBezTo>
                      <a:lnTo>
                        <a:pt x="65" y="71"/>
                      </a:lnTo>
                      <a:close/>
                      <a:moveTo>
                        <a:pt x="98" y="99"/>
                      </a:moveTo>
                      <a:cubicBezTo>
                        <a:pt x="97" y="99"/>
                        <a:pt x="96" y="99"/>
                        <a:pt x="95" y="100"/>
                      </a:cubicBezTo>
                      <a:cubicBezTo>
                        <a:pt x="95" y="116"/>
                        <a:pt x="95" y="116"/>
                        <a:pt x="95" y="116"/>
                      </a:cubicBezTo>
                      <a:cubicBezTo>
                        <a:pt x="96" y="117"/>
                        <a:pt x="97" y="117"/>
                        <a:pt x="98" y="117"/>
                      </a:cubicBezTo>
                      <a:cubicBezTo>
                        <a:pt x="100" y="117"/>
                        <a:pt x="100" y="115"/>
                        <a:pt x="100" y="115"/>
                      </a:cubicBezTo>
                      <a:cubicBezTo>
                        <a:pt x="100" y="101"/>
                        <a:pt x="100" y="101"/>
                        <a:pt x="100" y="101"/>
                      </a:cubicBezTo>
                      <a:cubicBezTo>
                        <a:pt x="100" y="101"/>
                        <a:pt x="100" y="99"/>
                        <a:pt x="98" y="99"/>
                      </a:cubicBezTo>
                      <a:moveTo>
                        <a:pt x="88" y="0"/>
                      </a:moveTo>
                      <a:cubicBezTo>
                        <a:pt x="39" y="0"/>
                        <a:pt x="0" y="39"/>
                        <a:pt x="0" y="88"/>
                      </a:cubicBezTo>
                      <a:cubicBezTo>
                        <a:pt x="0" y="137"/>
                        <a:pt x="39" y="176"/>
                        <a:pt x="88" y="176"/>
                      </a:cubicBezTo>
                      <a:cubicBezTo>
                        <a:pt x="137" y="176"/>
                        <a:pt x="176" y="137"/>
                        <a:pt x="176" y="88"/>
                      </a:cubicBezTo>
                      <a:cubicBezTo>
                        <a:pt x="176" y="39"/>
                        <a:pt x="137" y="0"/>
                        <a:pt x="88" y="0"/>
                      </a:cubicBezTo>
                      <a:moveTo>
                        <a:pt x="88" y="168"/>
                      </a:moveTo>
                      <a:cubicBezTo>
                        <a:pt x="44" y="168"/>
                        <a:pt x="8" y="132"/>
                        <a:pt x="8" y="88"/>
                      </a:cubicBezTo>
                      <a:cubicBezTo>
                        <a:pt x="8" y="44"/>
                        <a:pt x="44" y="8"/>
                        <a:pt x="88" y="8"/>
                      </a:cubicBezTo>
                      <a:cubicBezTo>
                        <a:pt x="132" y="8"/>
                        <a:pt x="168" y="44"/>
                        <a:pt x="168" y="88"/>
                      </a:cubicBezTo>
                      <a:cubicBezTo>
                        <a:pt x="168" y="132"/>
                        <a:pt x="132" y="168"/>
                        <a:pt x="88" y="168"/>
                      </a:cubicBezTo>
                      <a:moveTo>
                        <a:pt x="118" y="77"/>
                      </a:moveTo>
                      <a:cubicBezTo>
                        <a:pt x="118" y="77"/>
                        <a:pt x="103" y="76"/>
                        <a:pt x="88" y="76"/>
                      </a:cubicBezTo>
                      <a:cubicBezTo>
                        <a:pt x="73" y="76"/>
                        <a:pt x="58" y="77"/>
                        <a:pt x="58" y="77"/>
                      </a:cubicBezTo>
                      <a:cubicBezTo>
                        <a:pt x="51" y="77"/>
                        <a:pt x="45" y="82"/>
                        <a:pt x="45" y="89"/>
                      </a:cubicBezTo>
                      <a:cubicBezTo>
                        <a:pt x="45" y="89"/>
                        <a:pt x="44" y="96"/>
                        <a:pt x="44" y="104"/>
                      </a:cubicBezTo>
                      <a:cubicBezTo>
                        <a:pt x="44" y="112"/>
                        <a:pt x="45" y="119"/>
                        <a:pt x="45" y="119"/>
                      </a:cubicBezTo>
                      <a:cubicBezTo>
                        <a:pt x="45" y="126"/>
                        <a:pt x="51" y="131"/>
                        <a:pt x="58" y="131"/>
                      </a:cubicBezTo>
                      <a:cubicBezTo>
                        <a:pt x="58" y="131"/>
                        <a:pt x="73" y="132"/>
                        <a:pt x="88" y="132"/>
                      </a:cubicBezTo>
                      <a:cubicBezTo>
                        <a:pt x="103" y="132"/>
                        <a:pt x="118" y="131"/>
                        <a:pt x="118" y="131"/>
                      </a:cubicBezTo>
                      <a:cubicBezTo>
                        <a:pt x="125" y="131"/>
                        <a:pt x="131" y="126"/>
                        <a:pt x="131" y="119"/>
                      </a:cubicBezTo>
                      <a:cubicBezTo>
                        <a:pt x="131" y="119"/>
                        <a:pt x="132" y="112"/>
                        <a:pt x="132" y="104"/>
                      </a:cubicBezTo>
                      <a:cubicBezTo>
                        <a:pt x="132" y="96"/>
                        <a:pt x="131" y="89"/>
                        <a:pt x="131" y="89"/>
                      </a:cubicBezTo>
                      <a:cubicBezTo>
                        <a:pt x="131" y="82"/>
                        <a:pt x="125" y="77"/>
                        <a:pt x="118" y="77"/>
                      </a:cubicBezTo>
                      <a:moveTo>
                        <a:pt x="70" y="90"/>
                      </a:moveTo>
                      <a:cubicBezTo>
                        <a:pt x="64" y="90"/>
                        <a:pt x="64" y="90"/>
                        <a:pt x="64" y="90"/>
                      </a:cubicBezTo>
                      <a:cubicBezTo>
                        <a:pt x="64" y="121"/>
                        <a:pt x="64" y="121"/>
                        <a:pt x="64" y="121"/>
                      </a:cubicBezTo>
                      <a:cubicBezTo>
                        <a:pt x="58" y="121"/>
                        <a:pt x="58" y="121"/>
                        <a:pt x="58" y="121"/>
                      </a:cubicBezTo>
                      <a:cubicBezTo>
                        <a:pt x="58" y="90"/>
                        <a:pt x="58" y="90"/>
                        <a:pt x="58" y="90"/>
                      </a:cubicBezTo>
                      <a:cubicBezTo>
                        <a:pt x="52" y="90"/>
                        <a:pt x="52" y="90"/>
                        <a:pt x="52" y="90"/>
                      </a:cubicBezTo>
                      <a:cubicBezTo>
                        <a:pt x="52" y="85"/>
                        <a:pt x="52" y="85"/>
                        <a:pt x="52" y="85"/>
                      </a:cubicBezTo>
                      <a:cubicBezTo>
                        <a:pt x="70" y="85"/>
                        <a:pt x="70" y="85"/>
                        <a:pt x="70" y="85"/>
                      </a:cubicBezTo>
                      <a:lnTo>
                        <a:pt x="70" y="90"/>
                      </a:lnTo>
                      <a:close/>
                      <a:moveTo>
                        <a:pt x="86" y="121"/>
                      </a:moveTo>
                      <a:cubicBezTo>
                        <a:pt x="81" y="121"/>
                        <a:pt x="81" y="121"/>
                        <a:pt x="81" y="121"/>
                      </a:cubicBezTo>
                      <a:cubicBezTo>
                        <a:pt x="81" y="119"/>
                        <a:pt x="81" y="119"/>
                        <a:pt x="81" y="119"/>
                      </a:cubicBezTo>
                      <a:cubicBezTo>
                        <a:pt x="81" y="119"/>
                        <a:pt x="78" y="122"/>
                        <a:pt x="75" y="122"/>
                      </a:cubicBezTo>
                      <a:cubicBezTo>
                        <a:pt x="71" y="122"/>
                        <a:pt x="71" y="119"/>
                        <a:pt x="71" y="119"/>
                      </a:cubicBezTo>
                      <a:cubicBezTo>
                        <a:pt x="71" y="94"/>
                        <a:pt x="71" y="94"/>
                        <a:pt x="71" y="94"/>
                      </a:cubicBezTo>
                      <a:cubicBezTo>
                        <a:pt x="76" y="94"/>
                        <a:pt x="76" y="94"/>
                        <a:pt x="76" y="94"/>
                      </a:cubicBezTo>
                      <a:cubicBezTo>
                        <a:pt x="76" y="117"/>
                        <a:pt x="76" y="117"/>
                        <a:pt x="76" y="117"/>
                      </a:cubicBezTo>
                      <a:cubicBezTo>
                        <a:pt x="76" y="117"/>
                        <a:pt x="76" y="118"/>
                        <a:pt x="77" y="118"/>
                      </a:cubicBezTo>
                      <a:cubicBezTo>
                        <a:pt x="79" y="118"/>
                        <a:pt x="81" y="116"/>
                        <a:pt x="81" y="116"/>
                      </a:cubicBezTo>
                      <a:cubicBezTo>
                        <a:pt x="81" y="94"/>
                        <a:pt x="81" y="94"/>
                        <a:pt x="81" y="94"/>
                      </a:cubicBezTo>
                      <a:cubicBezTo>
                        <a:pt x="86" y="94"/>
                        <a:pt x="86" y="94"/>
                        <a:pt x="86" y="94"/>
                      </a:cubicBezTo>
                      <a:lnTo>
                        <a:pt x="86" y="121"/>
                      </a:lnTo>
                      <a:close/>
                      <a:moveTo>
                        <a:pt x="105" y="115"/>
                      </a:moveTo>
                      <a:cubicBezTo>
                        <a:pt x="105" y="115"/>
                        <a:pt x="105" y="122"/>
                        <a:pt x="101" y="122"/>
                      </a:cubicBezTo>
                      <a:cubicBezTo>
                        <a:pt x="98" y="122"/>
                        <a:pt x="96" y="120"/>
                        <a:pt x="95" y="119"/>
                      </a:cubicBezTo>
                      <a:cubicBezTo>
                        <a:pt x="95" y="121"/>
                        <a:pt x="95" y="121"/>
                        <a:pt x="95" y="121"/>
                      </a:cubicBezTo>
                      <a:cubicBezTo>
                        <a:pt x="90" y="121"/>
                        <a:pt x="90" y="121"/>
                        <a:pt x="90" y="121"/>
                      </a:cubicBezTo>
                      <a:cubicBezTo>
                        <a:pt x="90" y="85"/>
                        <a:pt x="90" y="85"/>
                        <a:pt x="90" y="85"/>
                      </a:cubicBezTo>
                      <a:cubicBezTo>
                        <a:pt x="95" y="85"/>
                        <a:pt x="95" y="85"/>
                        <a:pt x="95" y="85"/>
                      </a:cubicBezTo>
                      <a:cubicBezTo>
                        <a:pt x="95" y="97"/>
                        <a:pt x="95" y="97"/>
                        <a:pt x="95" y="97"/>
                      </a:cubicBezTo>
                      <a:cubicBezTo>
                        <a:pt x="96" y="96"/>
                        <a:pt x="98" y="94"/>
                        <a:pt x="101" y="94"/>
                      </a:cubicBezTo>
                      <a:cubicBezTo>
                        <a:pt x="104" y="94"/>
                        <a:pt x="105" y="97"/>
                        <a:pt x="105" y="100"/>
                      </a:cubicBezTo>
                      <a:lnTo>
                        <a:pt x="105" y="115"/>
                      </a:lnTo>
                      <a:close/>
                      <a:moveTo>
                        <a:pt x="125" y="101"/>
                      </a:moveTo>
                      <a:cubicBezTo>
                        <a:pt x="125" y="109"/>
                        <a:pt x="125" y="109"/>
                        <a:pt x="125" y="109"/>
                      </a:cubicBezTo>
                      <a:cubicBezTo>
                        <a:pt x="114" y="109"/>
                        <a:pt x="114" y="109"/>
                        <a:pt x="114" y="109"/>
                      </a:cubicBezTo>
                      <a:cubicBezTo>
                        <a:pt x="114" y="115"/>
                        <a:pt x="114" y="115"/>
                        <a:pt x="114" y="115"/>
                      </a:cubicBezTo>
                      <a:cubicBezTo>
                        <a:pt x="114" y="115"/>
                        <a:pt x="114" y="117"/>
                        <a:pt x="117" y="117"/>
                      </a:cubicBezTo>
                      <a:cubicBezTo>
                        <a:pt x="119" y="117"/>
                        <a:pt x="119" y="115"/>
                        <a:pt x="119" y="115"/>
                      </a:cubicBezTo>
                      <a:cubicBezTo>
                        <a:pt x="119" y="112"/>
                        <a:pt x="119" y="112"/>
                        <a:pt x="119" y="112"/>
                      </a:cubicBezTo>
                      <a:cubicBezTo>
                        <a:pt x="125" y="112"/>
                        <a:pt x="125" y="112"/>
                        <a:pt x="125" y="112"/>
                      </a:cubicBezTo>
                      <a:cubicBezTo>
                        <a:pt x="125" y="116"/>
                        <a:pt x="125" y="116"/>
                        <a:pt x="125" y="116"/>
                      </a:cubicBezTo>
                      <a:cubicBezTo>
                        <a:pt x="125" y="116"/>
                        <a:pt x="124" y="122"/>
                        <a:pt x="117" y="122"/>
                      </a:cubicBezTo>
                      <a:cubicBezTo>
                        <a:pt x="111" y="122"/>
                        <a:pt x="109" y="116"/>
                        <a:pt x="109" y="116"/>
                      </a:cubicBezTo>
                      <a:cubicBezTo>
                        <a:pt x="109" y="101"/>
                        <a:pt x="109" y="101"/>
                        <a:pt x="109" y="101"/>
                      </a:cubicBezTo>
                      <a:cubicBezTo>
                        <a:pt x="109" y="101"/>
                        <a:pt x="109" y="94"/>
                        <a:pt x="117" y="94"/>
                      </a:cubicBezTo>
                      <a:cubicBezTo>
                        <a:pt x="125" y="94"/>
                        <a:pt x="125" y="101"/>
                        <a:pt x="125" y="101"/>
                      </a:cubicBezTo>
                      <a:moveTo>
                        <a:pt x="117" y="99"/>
                      </a:moveTo>
                      <a:cubicBezTo>
                        <a:pt x="114" y="99"/>
                        <a:pt x="114" y="101"/>
                        <a:pt x="114" y="101"/>
                      </a:cubicBezTo>
                      <a:cubicBezTo>
                        <a:pt x="114" y="105"/>
                        <a:pt x="114" y="105"/>
                        <a:pt x="114" y="105"/>
                      </a:cubicBezTo>
                      <a:cubicBezTo>
                        <a:pt x="119" y="105"/>
                        <a:pt x="119" y="105"/>
                        <a:pt x="119" y="105"/>
                      </a:cubicBezTo>
                      <a:cubicBezTo>
                        <a:pt x="119" y="101"/>
                        <a:pt x="119" y="101"/>
                        <a:pt x="119" y="101"/>
                      </a:cubicBezTo>
                      <a:cubicBezTo>
                        <a:pt x="119" y="101"/>
                        <a:pt x="119" y="99"/>
                        <a:pt x="117" y="99"/>
                      </a:cubicBezTo>
                    </a:path>
                  </a:pathLst>
                </a:custGeom>
                <a:solidFill>
                  <a:srgbClr val="1B1F42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</a:endParaRPr>
                </a:p>
              </p:txBody>
            </p:sp>
            <p:sp>
              <p:nvSpPr>
                <p:cNvPr id="121" name="Freeform 311">
                  <a:extLst>
                    <a:ext uri="{FF2B5EF4-FFF2-40B4-BE49-F238E27FC236}">
                      <a16:creationId xmlns:a16="http://schemas.microsoft.com/office/drawing/2014/main" id="{256022A1-F5D8-42EC-AC05-312B5F9BF547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8234474" y="10666770"/>
                  <a:ext cx="621523" cy="616482"/>
                </a:xfrm>
                <a:custGeom>
                  <a:avLst/>
                  <a:gdLst>
                    <a:gd name="T0" fmla="*/ 130 w 176"/>
                    <a:gd name="T1" fmla="*/ 57 h 176"/>
                    <a:gd name="T2" fmla="*/ 119 w 176"/>
                    <a:gd name="T3" fmla="*/ 61 h 176"/>
                    <a:gd name="T4" fmla="*/ 107 w 176"/>
                    <a:gd name="T5" fmla="*/ 56 h 176"/>
                    <a:gd name="T6" fmla="*/ 91 w 176"/>
                    <a:gd name="T7" fmla="*/ 72 h 176"/>
                    <a:gd name="T8" fmla="*/ 91 w 176"/>
                    <a:gd name="T9" fmla="*/ 76 h 176"/>
                    <a:gd name="T10" fmla="*/ 58 w 176"/>
                    <a:gd name="T11" fmla="*/ 59 h 176"/>
                    <a:gd name="T12" fmla="*/ 55 w 176"/>
                    <a:gd name="T13" fmla="*/ 67 h 176"/>
                    <a:gd name="T14" fmla="*/ 63 w 176"/>
                    <a:gd name="T15" fmla="*/ 81 h 176"/>
                    <a:gd name="T16" fmla="*/ 55 w 176"/>
                    <a:gd name="T17" fmla="*/ 79 h 176"/>
                    <a:gd name="T18" fmla="*/ 55 w 176"/>
                    <a:gd name="T19" fmla="*/ 79 h 176"/>
                    <a:gd name="T20" fmla="*/ 68 w 176"/>
                    <a:gd name="T21" fmla="*/ 95 h 176"/>
                    <a:gd name="T22" fmla="*/ 64 w 176"/>
                    <a:gd name="T23" fmla="*/ 95 h 176"/>
                    <a:gd name="T24" fmla="*/ 61 w 176"/>
                    <a:gd name="T25" fmla="*/ 95 h 176"/>
                    <a:gd name="T26" fmla="*/ 76 w 176"/>
                    <a:gd name="T27" fmla="*/ 106 h 176"/>
                    <a:gd name="T28" fmla="*/ 56 w 176"/>
                    <a:gd name="T29" fmla="*/ 113 h 176"/>
                    <a:gd name="T30" fmla="*/ 52 w 176"/>
                    <a:gd name="T31" fmla="*/ 113 h 176"/>
                    <a:gd name="T32" fmla="*/ 77 w 176"/>
                    <a:gd name="T33" fmla="*/ 120 h 176"/>
                    <a:gd name="T34" fmla="*/ 124 w 176"/>
                    <a:gd name="T35" fmla="*/ 74 h 176"/>
                    <a:gd name="T36" fmla="*/ 124 w 176"/>
                    <a:gd name="T37" fmla="*/ 72 h 176"/>
                    <a:gd name="T38" fmla="*/ 132 w 176"/>
                    <a:gd name="T39" fmla="*/ 64 h 176"/>
                    <a:gd name="T40" fmla="*/ 123 w 176"/>
                    <a:gd name="T41" fmla="*/ 66 h 176"/>
                    <a:gd name="T42" fmla="*/ 130 w 176"/>
                    <a:gd name="T43" fmla="*/ 57 h 176"/>
                    <a:gd name="T44" fmla="*/ 88 w 176"/>
                    <a:gd name="T45" fmla="*/ 0 h 176"/>
                    <a:gd name="T46" fmla="*/ 0 w 176"/>
                    <a:gd name="T47" fmla="*/ 88 h 176"/>
                    <a:gd name="T48" fmla="*/ 88 w 176"/>
                    <a:gd name="T49" fmla="*/ 176 h 176"/>
                    <a:gd name="T50" fmla="*/ 176 w 176"/>
                    <a:gd name="T51" fmla="*/ 88 h 176"/>
                    <a:gd name="T52" fmla="*/ 88 w 176"/>
                    <a:gd name="T53" fmla="*/ 0 h 176"/>
                    <a:gd name="T54" fmla="*/ 88 w 176"/>
                    <a:gd name="T55" fmla="*/ 168 h 176"/>
                    <a:gd name="T56" fmla="*/ 8 w 176"/>
                    <a:gd name="T57" fmla="*/ 88 h 176"/>
                    <a:gd name="T58" fmla="*/ 88 w 176"/>
                    <a:gd name="T59" fmla="*/ 8 h 176"/>
                    <a:gd name="T60" fmla="*/ 168 w 176"/>
                    <a:gd name="T61" fmla="*/ 88 h 176"/>
                    <a:gd name="T62" fmla="*/ 88 w 176"/>
                    <a:gd name="T63" fmla="*/ 168 h 1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176" h="176">
                      <a:moveTo>
                        <a:pt x="130" y="57"/>
                      </a:moveTo>
                      <a:cubicBezTo>
                        <a:pt x="127" y="59"/>
                        <a:pt x="123" y="60"/>
                        <a:pt x="119" y="61"/>
                      </a:cubicBezTo>
                      <a:cubicBezTo>
                        <a:pt x="116" y="58"/>
                        <a:pt x="112" y="56"/>
                        <a:pt x="107" y="56"/>
                      </a:cubicBezTo>
                      <a:cubicBezTo>
                        <a:pt x="98" y="56"/>
                        <a:pt x="91" y="63"/>
                        <a:pt x="91" y="72"/>
                      </a:cubicBezTo>
                      <a:cubicBezTo>
                        <a:pt x="91" y="73"/>
                        <a:pt x="91" y="75"/>
                        <a:pt x="91" y="76"/>
                      </a:cubicBezTo>
                      <a:cubicBezTo>
                        <a:pt x="78" y="75"/>
                        <a:pt x="66" y="69"/>
                        <a:pt x="58" y="59"/>
                      </a:cubicBezTo>
                      <a:cubicBezTo>
                        <a:pt x="56" y="61"/>
                        <a:pt x="55" y="64"/>
                        <a:pt x="55" y="67"/>
                      </a:cubicBezTo>
                      <a:cubicBezTo>
                        <a:pt x="55" y="73"/>
                        <a:pt x="58" y="78"/>
                        <a:pt x="63" y="81"/>
                      </a:cubicBezTo>
                      <a:cubicBezTo>
                        <a:pt x="60" y="80"/>
                        <a:pt x="57" y="80"/>
                        <a:pt x="55" y="79"/>
                      </a:cubicBezTo>
                      <a:cubicBezTo>
                        <a:pt x="55" y="79"/>
                        <a:pt x="55" y="79"/>
                        <a:pt x="55" y="79"/>
                      </a:cubicBezTo>
                      <a:cubicBezTo>
                        <a:pt x="55" y="87"/>
                        <a:pt x="61" y="93"/>
                        <a:pt x="68" y="95"/>
                      </a:cubicBezTo>
                      <a:cubicBezTo>
                        <a:pt x="67" y="95"/>
                        <a:pt x="66" y="95"/>
                        <a:pt x="64" y="95"/>
                      </a:cubicBezTo>
                      <a:cubicBezTo>
                        <a:pt x="63" y="95"/>
                        <a:pt x="62" y="95"/>
                        <a:pt x="61" y="95"/>
                      </a:cubicBezTo>
                      <a:cubicBezTo>
                        <a:pt x="63" y="101"/>
                        <a:pt x="69" y="106"/>
                        <a:pt x="76" y="106"/>
                      </a:cubicBezTo>
                      <a:cubicBezTo>
                        <a:pt x="71" y="110"/>
                        <a:pt x="64" y="113"/>
                        <a:pt x="56" y="113"/>
                      </a:cubicBezTo>
                      <a:cubicBezTo>
                        <a:pt x="55" y="113"/>
                        <a:pt x="53" y="113"/>
                        <a:pt x="52" y="113"/>
                      </a:cubicBezTo>
                      <a:cubicBezTo>
                        <a:pt x="59" y="117"/>
                        <a:pt x="68" y="120"/>
                        <a:pt x="77" y="120"/>
                      </a:cubicBezTo>
                      <a:cubicBezTo>
                        <a:pt x="107" y="120"/>
                        <a:pt x="124" y="95"/>
                        <a:pt x="124" y="74"/>
                      </a:cubicBezTo>
                      <a:cubicBezTo>
                        <a:pt x="124" y="73"/>
                        <a:pt x="124" y="73"/>
                        <a:pt x="124" y="72"/>
                      </a:cubicBezTo>
                      <a:cubicBezTo>
                        <a:pt x="127" y="70"/>
                        <a:pt x="130" y="67"/>
                        <a:pt x="132" y="64"/>
                      </a:cubicBezTo>
                      <a:cubicBezTo>
                        <a:pt x="129" y="65"/>
                        <a:pt x="126" y="66"/>
                        <a:pt x="123" y="66"/>
                      </a:cubicBezTo>
                      <a:cubicBezTo>
                        <a:pt x="126" y="64"/>
                        <a:pt x="129" y="61"/>
                        <a:pt x="130" y="57"/>
                      </a:cubicBezTo>
                      <a:moveTo>
                        <a:pt x="88" y="0"/>
                      </a:moveTo>
                      <a:cubicBezTo>
                        <a:pt x="39" y="0"/>
                        <a:pt x="0" y="39"/>
                        <a:pt x="0" y="88"/>
                      </a:cubicBezTo>
                      <a:cubicBezTo>
                        <a:pt x="0" y="137"/>
                        <a:pt x="39" y="176"/>
                        <a:pt x="88" y="176"/>
                      </a:cubicBezTo>
                      <a:cubicBezTo>
                        <a:pt x="137" y="176"/>
                        <a:pt x="176" y="137"/>
                        <a:pt x="176" y="88"/>
                      </a:cubicBezTo>
                      <a:cubicBezTo>
                        <a:pt x="176" y="39"/>
                        <a:pt x="137" y="0"/>
                        <a:pt x="88" y="0"/>
                      </a:cubicBezTo>
                      <a:moveTo>
                        <a:pt x="88" y="168"/>
                      </a:moveTo>
                      <a:cubicBezTo>
                        <a:pt x="44" y="168"/>
                        <a:pt x="8" y="132"/>
                        <a:pt x="8" y="88"/>
                      </a:cubicBezTo>
                      <a:cubicBezTo>
                        <a:pt x="8" y="44"/>
                        <a:pt x="44" y="8"/>
                        <a:pt x="88" y="8"/>
                      </a:cubicBezTo>
                      <a:cubicBezTo>
                        <a:pt x="132" y="8"/>
                        <a:pt x="168" y="44"/>
                        <a:pt x="168" y="88"/>
                      </a:cubicBezTo>
                      <a:cubicBezTo>
                        <a:pt x="168" y="132"/>
                        <a:pt x="132" y="168"/>
                        <a:pt x="88" y="168"/>
                      </a:cubicBezTo>
                    </a:path>
                  </a:pathLst>
                </a:custGeom>
                <a:solidFill>
                  <a:srgbClr val="1B1F42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</a:endParaRPr>
                </a:p>
              </p:txBody>
            </p:sp>
            <p:sp>
              <p:nvSpPr>
                <p:cNvPr id="122" name="Freeform 321">
                  <a:extLst>
                    <a:ext uri="{FF2B5EF4-FFF2-40B4-BE49-F238E27FC236}">
                      <a16:creationId xmlns:a16="http://schemas.microsoft.com/office/drawing/2014/main" id="{24F530EE-7CDA-4766-A50E-332D51EC401F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8258756" y="11553378"/>
                  <a:ext cx="623030" cy="597656"/>
                </a:xfrm>
                <a:custGeom>
                  <a:avLst/>
                  <a:gdLst>
                    <a:gd name="T0" fmla="*/ 88 w 176"/>
                    <a:gd name="T1" fmla="*/ 0 h 176"/>
                    <a:gd name="T2" fmla="*/ 0 w 176"/>
                    <a:gd name="T3" fmla="*/ 88 h 176"/>
                    <a:gd name="T4" fmla="*/ 88 w 176"/>
                    <a:gd name="T5" fmla="*/ 176 h 176"/>
                    <a:gd name="T6" fmla="*/ 176 w 176"/>
                    <a:gd name="T7" fmla="*/ 88 h 176"/>
                    <a:gd name="T8" fmla="*/ 88 w 176"/>
                    <a:gd name="T9" fmla="*/ 0 h 176"/>
                    <a:gd name="T10" fmla="*/ 88 w 176"/>
                    <a:gd name="T11" fmla="*/ 168 h 176"/>
                    <a:gd name="T12" fmla="*/ 8 w 176"/>
                    <a:gd name="T13" fmla="*/ 88 h 176"/>
                    <a:gd name="T14" fmla="*/ 88 w 176"/>
                    <a:gd name="T15" fmla="*/ 8 h 176"/>
                    <a:gd name="T16" fmla="*/ 168 w 176"/>
                    <a:gd name="T17" fmla="*/ 88 h 176"/>
                    <a:gd name="T18" fmla="*/ 88 w 176"/>
                    <a:gd name="T19" fmla="*/ 168 h 176"/>
                    <a:gd name="T20" fmla="*/ 112 w 176"/>
                    <a:gd name="T21" fmla="*/ 48 h 176"/>
                    <a:gd name="T22" fmla="*/ 64 w 176"/>
                    <a:gd name="T23" fmla="*/ 48 h 176"/>
                    <a:gd name="T24" fmla="*/ 48 w 176"/>
                    <a:gd name="T25" fmla="*/ 64 h 176"/>
                    <a:gd name="T26" fmla="*/ 48 w 176"/>
                    <a:gd name="T27" fmla="*/ 112 h 176"/>
                    <a:gd name="T28" fmla="*/ 64 w 176"/>
                    <a:gd name="T29" fmla="*/ 128 h 176"/>
                    <a:gd name="T30" fmla="*/ 112 w 176"/>
                    <a:gd name="T31" fmla="*/ 128 h 176"/>
                    <a:gd name="T32" fmla="*/ 128 w 176"/>
                    <a:gd name="T33" fmla="*/ 112 h 176"/>
                    <a:gd name="T34" fmla="*/ 128 w 176"/>
                    <a:gd name="T35" fmla="*/ 64 h 176"/>
                    <a:gd name="T36" fmla="*/ 112 w 176"/>
                    <a:gd name="T37" fmla="*/ 48 h 176"/>
                    <a:gd name="T38" fmla="*/ 104 w 176"/>
                    <a:gd name="T39" fmla="*/ 60 h 176"/>
                    <a:gd name="T40" fmla="*/ 116 w 176"/>
                    <a:gd name="T41" fmla="*/ 60 h 176"/>
                    <a:gd name="T42" fmla="*/ 116 w 176"/>
                    <a:gd name="T43" fmla="*/ 72 h 176"/>
                    <a:gd name="T44" fmla="*/ 104 w 176"/>
                    <a:gd name="T45" fmla="*/ 72 h 176"/>
                    <a:gd name="T46" fmla="*/ 104 w 176"/>
                    <a:gd name="T47" fmla="*/ 60 h 176"/>
                    <a:gd name="T48" fmla="*/ 88 w 176"/>
                    <a:gd name="T49" fmla="*/ 72 h 176"/>
                    <a:gd name="T50" fmla="*/ 104 w 176"/>
                    <a:gd name="T51" fmla="*/ 88 h 176"/>
                    <a:gd name="T52" fmla="*/ 88 w 176"/>
                    <a:gd name="T53" fmla="*/ 104 h 176"/>
                    <a:gd name="T54" fmla="*/ 72 w 176"/>
                    <a:gd name="T55" fmla="*/ 88 h 176"/>
                    <a:gd name="T56" fmla="*/ 88 w 176"/>
                    <a:gd name="T57" fmla="*/ 72 h 176"/>
                    <a:gd name="T58" fmla="*/ 120 w 176"/>
                    <a:gd name="T59" fmla="*/ 112 h 176"/>
                    <a:gd name="T60" fmla="*/ 112 w 176"/>
                    <a:gd name="T61" fmla="*/ 120 h 176"/>
                    <a:gd name="T62" fmla="*/ 64 w 176"/>
                    <a:gd name="T63" fmla="*/ 120 h 176"/>
                    <a:gd name="T64" fmla="*/ 56 w 176"/>
                    <a:gd name="T65" fmla="*/ 112 h 176"/>
                    <a:gd name="T66" fmla="*/ 56 w 176"/>
                    <a:gd name="T67" fmla="*/ 84 h 176"/>
                    <a:gd name="T68" fmla="*/ 64 w 176"/>
                    <a:gd name="T69" fmla="*/ 84 h 176"/>
                    <a:gd name="T70" fmla="*/ 64 w 176"/>
                    <a:gd name="T71" fmla="*/ 88 h 176"/>
                    <a:gd name="T72" fmla="*/ 88 w 176"/>
                    <a:gd name="T73" fmla="*/ 112 h 176"/>
                    <a:gd name="T74" fmla="*/ 112 w 176"/>
                    <a:gd name="T75" fmla="*/ 88 h 176"/>
                    <a:gd name="T76" fmla="*/ 112 w 176"/>
                    <a:gd name="T77" fmla="*/ 84 h 176"/>
                    <a:gd name="T78" fmla="*/ 120 w 176"/>
                    <a:gd name="T79" fmla="*/ 84 h 176"/>
                    <a:gd name="T80" fmla="*/ 120 w 176"/>
                    <a:gd name="T81" fmla="*/ 112 h 1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176" h="176">
                      <a:moveTo>
                        <a:pt x="88" y="0"/>
                      </a:moveTo>
                      <a:cubicBezTo>
                        <a:pt x="39" y="0"/>
                        <a:pt x="0" y="39"/>
                        <a:pt x="0" y="88"/>
                      </a:cubicBezTo>
                      <a:cubicBezTo>
                        <a:pt x="0" y="137"/>
                        <a:pt x="39" y="176"/>
                        <a:pt x="88" y="176"/>
                      </a:cubicBezTo>
                      <a:cubicBezTo>
                        <a:pt x="137" y="176"/>
                        <a:pt x="176" y="137"/>
                        <a:pt x="176" y="88"/>
                      </a:cubicBezTo>
                      <a:cubicBezTo>
                        <a:pt x="176" y="39"/>
                        <a:pt x="137" y="0"/>
                        <a:pt x="88" y="0"/>
                      </a:cubicBezTo>
                      <a:moveTo>
                        <a:pt x="88" y="168"/>
                      </a:moveTo>
                      <a:cubicBezTo>
                        <a:pt x="44" y="168"/>
                        <a:pt x="8" y="132"/>
                        <a:pt x="8" y="88"/>
                      </a:cubicBezTo>
                      <a:cubicBezTo>
                        <a:pt x="8" y="44"/>
                        <a:pt x="44" y="8"/>
                        <a:pt x="88" y="8"/>
                      </a:cubicBezTo>
                      <a:cubicBezTo>
                        <a:pt x="132" y="8"/>
                        <a:pt x="168" y="44"/>
                        <a:pt x="168" y="88"/>
                      </a:cubicBezTo>
                      <a:cubicBezTo>
                        <a:pt x="168" y="132"/>
                        <a:pt x="132" y="168"/>
                        <a:pt x="88" y="168"/>
                      </a:cubicBezTo>
                      <a:moveTo>
                        <a:pt x="112" y="48"/>
                      </a:moveTo>
                      <a:cubicBezTo>
                        <a:pt x="64" y="48"/>
                        <a:pt x="64" y="48"/>
                        <a:pt x="64" y="48"/>
                      </a:cubicBezTo>
                      <a:cubicBezTo>
                        <a:pt x="55" y="48"/>
                        <a:pt x="48" y="55"/>
                        <a:pt x="48" y="64"/>
                      </a:cubicBezTo>
                      <a:cubicBezTo>
                        <a:pt x="48" y="112"/>
                        <a:pt x="48" y="112"/>
                        <a:pt x="48" y="112"/>
                      </a:cubicBezTo>
                      <a:cubicBezTo>
                        <a:pt x="48" y="121"/>
                        <a:pt x="55" y="128"/>
                        <a:pt x="64" y="128"/>
                      </a:cubicBezTo>
                      <a:cubicBezTo>
                        <a:pt x="112" y="128"/>
                        <a:pt x="112" y="128"/>
                        <a:pt x="112" y="128"/>
                      </a:cubicBezTo>
                      <a:cubicBezTo>
                        <a:pt x="121" y="128"/>
                        <a:pt x="128" y="121"/>
                        <a:pt x="128" y="112"/>
                      </a:cubicBezTo>
                      <a:cubicBezTo>
                        <a:pt x="128" y="64"/>
                        <a:pt x="128" y="64"/>
                        <a:pt x="128" y="64"/>
                      </a:cubicBezTo>
                      <a:cubicBezTo>
                        <a:pt x="128" y="55"/>
                        <a:pt x="121" y="48"/>
                        <a:pt x="112" y="48"/>
                      </a:cubicBezTo>
                      <a:moveTo>
                        <a:pt x="104" y="60"/>
                      </a:moveTo>
                      <a:cubicBezTo>
                        <a:pt x="116" y="60"/>
                        <a:pt x="116" y="60"/>
                        <a:pt x="116" y="60"/>
                      </a:cubicBezTo>
                      <a:cubicBezTo>
                        <a:pt x="116" y="72"/>
                        <a:pt x="116" y="72"/>
                        <a:pt x="116" y="72"/>
                      </a:cubicBezTo>
                      <a:cubicBezTo>
                        <a:pt x="104" y="72"/>
                        <a:pt x="104" y="72"/>
                        <a:pt x="104" y="72"/>
                      </a:cubicBezTo>
                      <a:lnTo>
                        <a:pt x="104" y="60"/>
                      </a:lnTo>
                      <a:close/>
                      <a:moveTo>
                        <a:pt x="88" y="72"/>
                      </a:moveTo>
                      <a:cubicBezTo>
                        <a:pt x="97" y="72"/>
                        <a:pt x="104" y="79"/>
                        <a:pt x="104" y="88"/>
                      </a:cubicBezTo>
                      <a:cubicBezTo>
                        <a:pt x="104" y="97"/>
                        <a:pt x="97" y="104"/>
                        <a:pt x="88" y="104"/>
                      </a:cubicBezTo>
                      <a:cubicBezTo>
                        <a:pt x="79" y="104"/>
                        <a:pt x="72" y="97"/>
                        <a:pt x="72" y="88"/>
                      </a:cubicBezTo>
                      <a:cubicBezTo>
                        <a:pt x="72" y="79"/>
                        <a:pt x="79" y="72"/>
                        <a:pt x="88" y="72"/>
                      </a:cubicBezTo>
                      <a:moveTo>
                        <a:pt x="120" y="112"/>
                      </a:moveTo>
                      <a:cubicBezTo>
                        <a:pt x="120" y="116"/>
                        <a:pt x="116" y="120"/>
                        <a:pt x="112" y="120"/>
                      </a:cubicBezTo>
                      <a:cubicBezTo>
                        <a:pt x="64" y="120"/>
                        <a:pt x="64" y="120"/>
                        <a:pt x="64" y="120"/>
                      </a:cubicBezTo>
                      <a:cubicBezTo>
                        <a:pt x="60" y="120"/>
                        <a:pt x="56" y="116"/>
                        <a:pt x="56" y="112"/>
                      </a:cubicBezTo>
                      <a:cubicBezTo>
                        <a:pt x="56" y="84"/>
                        <a:pt x="56" y="84"/>
                        <a:pt x="56" y="84"/>
                      </a:cubicBezTo>
                      <a:cubicBezTo>
                        <a:pt x="64" y="84"/>
                        <a:pt x="64" y="84"/>
                        <a:pt x="64" y="84"/>
                      </a:cubicBezTo>
                      <a:cubicBezTo>
                        <a:pt x="64" y="85"/>
                        <a:pt x="64" y="87"/>
                        <a:pt x="64" y="88"/>
                      </a:cubicBezTo>
                      <a:cubicBezTo>
                        <a:pt x="64" y="101"/>
                        <a:pt x="75" y="112"/>
                        <a:pt x="88" y="112"/>
                      </a:cubicBezTo>
                      <a:cubicBezTo>
                        <a:pt x="101" y="112"/>
                        <a:pt x="112" y="101"/>
                        <a:pt x="112" y="88"/>
                      </a:cubicBezTo>
                      <a:cubicBezTo>
                        <a:pt x="112" y="87"/>
                        <a:pt x="112" y="85"/>
                        <a:pt x="112" y="84"/>
                      </a:cubicBezTo>
                      <a:cubicBezTo>
                        <a:pt x="120" y="84"/>
                        <a:pt x="120" y="84"/>
                        <a:pt x="120" y="84"/>
                      </a:cubicBezTo>
                      <a:lnTo>
                        <a:pt x="120" y="112"/>
                      </a:lnTo>
                      <a:close/>
                    </a:path>
                  </a:pathLst>
                </a:custGeom>
                <a:solidFill>
                  <a:srgbClr val="1B1F42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</a:endParaRPr>
                </a:p>
              </p:txBody>
            </p:sp>
            <p:sp>
              <p:nvSpPr>
                <p:cNvPr id="123" name="Freeform 312">
                  <a:extLst>
                    <a:ext uri="{FF2B5EF4-FFF2-40B4-BE49-F238E27FC236}">
                      <a16:creationId xmlns:a16="http://schemas.microsoft.com/office/drawing/2014/main" id="{3D56C680-3B5A-4427-8DB2-B489E7F07F5C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8221483" y="12345239"/>
                  <a:ext cx="604713" cy="653286"/>
                </a:xfrm>
                <a:custGeom>
                  <a:avLst/>
                  <a:gdLst>
                    <a:gd name="T0" fmla="*/ 88 w 176"/>
                    <a:gd name="T1" fmla="*/ 0 h 176"/>
                    <a:gd name="T2" fmla="*/ 0 w 176"/>
                    <a:gd name="T3" fmla="*/ 88 h 176"/>
                    <a:gd name="T4" fmla="*/ 88 w 176"/>
                    <a:gd name="T5" fmla="*/ 176 h 176"/>
                    <a:gd name="T6" fmla="*/ 176 w 176"/>
                    <a:gd name="T7" fmla="*/ 88 h 176"/>
                    <a:gd name="T8" fmla="*/ 88 w 176"/>
                    <a:gd name="T9" fmla="*/ 0 h 176"/>
                    <a:gd name="T10" fmla="*/ 88 w 176"/>
                    <a:gd name="T11" fmla="*/ 168 h 176"/>
                    <a:gd name="T12" fmla="*/ 8 w 176"/>
                    <a:gd name="T13" fmla="*/ 88 h 176"/>
                    <a:gd name="T14" fmla="*/ 88 w 176"/>
                    <a:gd name="T15" fmla="*/ 8 h 176"/>
                    <a:gd name="T16" fmla="*/ 168 w 176"/>
                    <a:gd name="T17" fmla="*/ 88 h 176"/>
                    <a:gd name="T18" fmla="*/ 88 w 176"/>
                    <a:gd name="T19" fmla="*/ 168 h 176"/>
                    <a:gd name="T20" fmla="*/ 96 w 176"/>
                    <a:gd name="T21" fmla="*/ 69 h 176"/>
                    <a:gd name="T22" fmla="*/ 101 w 176"/>
                    <a:gd name="T23" fmla="*/ 64 h 176"/>
                    <a:gd name="T24" fmla="*/ 108 w 176"/>
                    <a:gd name="T25" fmla="*/ 64 h 176"/>
                    <a:gd name="T26" fmla="*/ 108 w 176"/>
                    <a:gd name="T27" fmla="*/ 52 h 176"/>
                    <a:gd name="T28" fmla="*/ 97 w 176"/>
                    <a:gd name="T29" fmla="*/ 52 h 176"/>
                    <a:gd name="T30" fmla="*/ 80 w 176"/>
                    <a:gd name="T31" fmla="*/ 68 h 176"/>
                    <a:gd name="T32" fmla="*/ 80 w 176"/>
                    <a:gd name="T33" fmla="*/ 76 h 176"/>
                    <a:gd name="T34" fmla="*/ 72 w 176"/>
                    <a:gd name="T35" fmla="*/ 76 h 176"/>
                    <a:gd name="T36" fmla="*/ 72 w 176"/>
                    <a:gd name="T37" fmla="*/ 88 h 176"/>
                    <a:gd name="T38" fmla="*/ 80 w 176"/>
                    <a:gd name="T39" fmla="*/ 88 h 176"/>
                    <a:gd name="T40" fmla="*/ 80 w 176"/>
                    <a:gd name="T41" fmla="*/ 124 h 176"/>
                    <a:gd name="T42" fmla="*/ 96 w 176"/>
                    <a:gd name="T43" fmla="*/ 124 h 176"/>
                    <a:gd name="T44" fmla="*/ 96 w 176"/>
                    <a:gd name="T45" fmla="*/ 88 h 176"/>
                    <a:gd name="T46" fmla="*/ 107 w 176"/>
                    <a:gd name="T47" fmla="*/ 88 h 176"/>
                    <a:gd name="T48" fmla="*/ 108 w 176"/>
                    <a:gd name="T49" fmla="*/ 76 h 176"/>
                    <a:gd name="T50" fmla="*/ 96 w 176"/>
                    <a:gd name="T51" fmla="*/ 76 h 176"/>
                    <a:gd name="T52" fmla="*/ 96 w 176"/>
                    <a:gd name="T53" fmla="*/ 69 h 1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76" h="176">
                      <a:moveTo>
                        <a:pt x="88" y="0"/>
                      </a:moveTo>
                      <a:cubicBezTo>
                        <a:pt x="39" y="0"/>
                        <a:pt x="0" y="39"/>
                        <a:pt x="0" y="88"/>
                      </a:cubicBezTo>
                      <a:cubicBezTo>
                        <a:pt x="0" y="137"/>
                        <a:pt x="39" y="176"/>
                        <a:pt x="88" y="176"/>
                      </a:cubicBezTo>
                      <a:cubicBezTo>
                        <a:pt x="137" y="176"/>
                        <a:pt x="176" y="137"/>
                        <a:pt x="176" y="88"/>
                      </a:cubicBezTo>
                      <a:cubicBezTo>
                        <a:pt x="176" y="39"/>
                        <a:pt x="137" y="0"/>
                        <a:pt x="88" y="0"/>
                      </a:cubicBezTo>
                      <a:moveTo>
                        <a:pt x="88" y="168"/>
                      </a:moveTo>
                      <a:cubicBezTo>
                        <a:pt x="44" y="168"/>
                        <a:pt x="8" y="132"/>
                        <a:pt x="8" y="88"/>
                      </a:cubicBezTo>
                      <a:cubicBezTo>
                        <a:pt x="8" y="44"/>
                        <a:pt x="44" y="8"/>
                        <a:pt x="88" y="8"/>
                      </a:cubicBezTo>
                      <a:cubicBezTo>
                        <a:pt x="132" y="8"/>
                        <a:pt x="168" y="44"/>
                        <a:pt x="168" y="88"/>
                      </a:cubicBezTo>
                      <a:cubicBezTo>
                        <a:pt x="168" y="132"/>
                        <a:pt x="132" y="168"/>
                        <a:pt x="88" y="168"/>
                      </a:cubicBezTo>
                      <a:moveTo>
                        <a:pt x="96" y="69"/>
                      </a:moveTo>
                      <a:cubicBezTo>
                        <a:pt x="96" y="66"/>
                        <a:pt x="96" y="64"/>
                        <a:pt x="101" y="64"/>
                      </a:cubicBezTo>
                      <a:cubicBezTo>
                        <a:pt x="108" y="64"/>
                        <a:pt x="108" y="64"/>
                        <a:pt x="108" y="64"/>
                      </a:cubicBezTo>
                      <a:cubicBezTo>
                        <a:pt x="108" y="52"/>
                        <a:pt x="108" y="52"/>
                        <a:pt x="108" y="52"/>
                      </a:cubicBezTo>
                      <a:cubicBezTo>
                        <a:pt x="97" y="52"/>
                        <a:pt x="97" y="52"/>
                        <a:pt x="97" y="52"/>
                      </a:cubicBezTo>
                      <a:cubicBezTo>
                        <a:pt x="84" y="52"/>
                        <a:pt x="80" y="58"/>
                        <a:pt x="80" y="68"/>
                      </a:cubicBezTo>
                      <a:cubicBezTo>
                        <a:pt x="80" y="76"/>
                        <a:pt x="80" y="76"/>
                        <a:pt x="80" y="76"/>
                      </a:cubicBezTo>
                      <a:cubicBezTo>
                        <a:pt x="72" y="76"/>
                        <a:pt x="72" y="76"/>
                        <a:pt x="72" y="76"/>
                      </a:cubicBezTo>
                      <a:cubicBezTo>
                        <a:pt x="72" y="88"/>
                        <a:pt x="72" y="88"/>
                        <a:pt x="72" y="88"/>
                      </a:cubicBezTo>
                      <a:cubicBezTo>
                        <a:pt x="80" y="88"/>
                        <a:pt x="80" y="88"/>
                        <a:pt x="80" y="88"/>
                      </a:cubicBezTo>
                      <a:cubicBezTo>
                        <a:pt x="80" y="124"/>
                        <a:pt x="80" y="124"/>
                        <a:pt x="80" y="124"/>
                      </a:cubicBezTo>
                      <a:cubicBezTo>
                        <a:pt x="96" y="124"/>
                        <a:pt x="96" y="124"/>
                        <a:pt x="96" y="124"/>
                      </a:cubicBezTo>
                      <a:cubicBezTo>
                        <a:pt x="96" y="88"/>
                        <a:pt x="96" y="88"/>
                        <a:pt x="96" y="88"/>
                      </a:cubicBezTo>
                      <a:cubicBezTo>
                        <a:pt x="107" y="88"/>
                        <a:pt x="107" y="88"/>
                        <a:pt x="107" y="88"/>
                      </a:cubicBezTo>
                      <a:cubicBezTo>
                        <a:pt x="108" y="76"/>
                        <a:pt x="108" y="76"/>
                        <a:pt x="108" y="76"/>
                      </a:cubicBezTo>
                      <a:cubicBezTo>
                        <a:pt x="96" y="76"/>
                        <a:pt x="96" y="76"/>
                        <a:pt x="96" y="76"/>
                      </a:cubicBezTo>
                      <a:lnTo>
                        <a:pt x="96" y="69"/>
                      </a:lnTo>
                      <a:close/>
                    </a:path>
                  </a:pathLst>
                </a:custGeom>
                <a:solidFill>
                  <a:srgbClr val="1B1F42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</a:endParaRPr>
                </a:p>
              </p:txBody>
            </p:sp>
          </p:grpSp>
        </p:grpSp>
      </p:grpSp>
      <p:sp>
        <p:nvSpPr>
          <p:cNvPr id="124" name="Rounded Rectangle 12">
            <a:extLst>
              <a:ext uri="{FF2B5EF4-FFF2-40B4-BE49-F238E27FC236}">
                <a16:creationId xmlns:a16="http://schemas.microsoft.com/office/drawing/2014/main" id="{83E8A718-BF5F-4F70-975C-9F8C0CCC1C0C}"/>
              </a:ext>
            </a:extLst>
          </p:cNvPr>
          <p:cNvSpPr/>
          <p:nvPr/>
        </p:nvSpPr>
        <p:spPr>
          <a:xfrm>
            <a:off x="920767" y="8410438"/>
            <a:ext cx="5633155" cy="1556327"/>
          </a:xfrm>
          <a:prstGeom prst="roundRect">
            <a:avLst>
              <a:gd name="adj" fmla="val 12821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125" name="Rounded Rectangle 12">
            <a:extLst>
              <a:ext uri="{FF2B5EF4-FFF2-40B4-BE49-F238E27FC236}">
                <a16:creationId xmlns:a16="http://schemas.microsoft.com/office/drawing/2014/main" id="{D90FD480-C95A-49F1-AA88-EC756A95A1CD}"/>
              </a:ext>
            </a:extLst>
          </p:cNvPr>
          <p:cNvSpPr/>
          <p:nvPr/>
        </p:nvSpPr>
        <p:spPr>
          <a:xfrm>
            <a:off x="928512" y="10093404"/>
            <a:ext cx="5625409" cy="1556327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126" name="TextBox 57">
            <a:extLst>
              <a:ext uri="{FF2B5EF4-FFF2-40B4-BE49-F238E27FC236}">
                <a16:creationId xmlns:a16="http://schemas.microsoft.com/office/drawing/2014/main" id="{312964ED-1B10-443C-A7C0-042F98A4B296}"/>
              </a:ext>
            </a:extLst>
          </p:cNvPr>
          <p:cNvSpPr txBox="1"/>
          <p:nvPr/>
        </p:nvSpPr>
        <p:spPr>
          <a:xfrm>
            <a:off x="1371878" y="8477291"/>
            <a:ext cx="5016412" cy="74815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r">
              <a:lnSpc>
                <a:spcPts val="2500"/>
              </a:lnSpc>
              <a:defRPr sz="2200" b="1" i="0" u="none" strike="noStrike" kern="1200" baseline="0">
                <a:solidFill>
                  <a:srgbClr val="F6F6F6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400" b="1" kern="1200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VISUALIZACIONES DE CONTENIDO EN YOUTUBE</a:t>
            </a:r>
          </a:p>
        </p:txBody>
      </p:sp>
      <p:sp>
        <p:nvSpPr>
          <p:cNvPr id="127" name="Freeform 313">
            <a:extLst>
              <a:ext uri="{FF2B5EF4-FFF2-40B4-BE49-F238E27FC236}">
                <a16:creationId xmlns:a16="http://schemas.microsoft.com/office/drawing/2014/main" id="{3D9A0A20-ADBA-4AB0-B83F-5398260EC647}"/>
              </a:ext>
            </a:extLst>
          </p:cNvPr>
          <p:cNvSpPr>
            <a:spLocks noEditPoints="1"/>
          </p:cNvSpPr>
          <p:nvPr/>
        </p:nvSpPr>
        <p:spPr bwMode="auto">
          <a:xfrm>
            <a:off x="1142998" y="8948060"/>
            <a:ext cx="725771" cy="671263"/>
          </a:xfrm>
          <a:custGeom>
            <a:avLst/>
            <a:gdLst>
              <a:gd name="T0" fmla="*/ 86 w 176"/>
              <a:gd name="T1" fmla="*/ 72 h 176"/>
              <a:gd name="T2" fmla="*/ 93 w 176"/>
              <a:gd name="T3" fmla="*/ 54 h 176"/>
              <a:gd name="T4" fmla="*/ 84 w 176"/>
              <a:gd name="T5" fmla="*/ 48 h 176"/>
              <a:gd name="T6" fmla="*/ 78 w 176"/>
              <a:gd name="T7" fmla="*/ 65 h 176"/>
              <a:gd name="T8" fmla="*/ 83 w 176"/>
              <a:gd name="T9" fmla="*/ 54 h 176"/>
              <a:gd name="T10" fmla="*/ 88 w 176"/>
              <a:gd name="T11" fmla="*/ 54 h 176"/>
              <a:gd name="T12" fmla="*/ 85 w 176"/>
              <a:gd name="T13" fmla="*/ 68 h 176"/>
              <a:gd name="T14" fmla="*/ 83 w 176"/>
              <a:gd name="T15" fmla="*/ 54 h 176"/>
              <a:gd name="T16" fmla="*/ 107 w 176"/>
              <a:gd name="T17" fmla="*/ 69 h 176"/>
              <a:gd name="T18" fmla="*/ 112 w 176"/>
              <a:gd name="T19" fmla="*/ 71 h 176"/>
              <a:gd name="T20" fmla="*/ 107 w 176"/>
              <a:gd name="T21" fmla="*/ 48 h 176"/>
              <a:gd name="T22" fmla="*/ 104 w 176"/>
              <a:gd name="T23" fmla="*/ 68 h 176"/>
              <a:gd name="T24" fmla="*/ 102 w 176"/>
              <a:gd name="T25" fmla="*/ 48 h 176"/>
              <a:gd name="T26" fmla="*/ 97 w 176"/>
              <a:gd name="T27" fmla="*/ 68 h 176"/>
              <a:gd name="T28" fmla="*/ 65 w 176"/>
              <a:gd name="T29" fmla="*/ 71 h 176"/>
              <a:gd name="T30" fmla="*/ 71 w 176"/>
              <a:gd name="T31" fmla="*/ 59 h 176"/>
              <a:gd name="T32" fmla="*/ 72 w 176"/>
              <a:gd name="T33" fmla="*/ 40 h 176"/>
              <a:gd name="T34" fmla="*/ 64 w 176"/>
              <a:gd name="T35" fmla="*/ 40 h 176"/>
              <a:gd name="T36" fmla="*/ 65 w 176"/>
              <a:gd name="T37" fmla="*/ 59 h 176"/>
              <a:gd name="T38" fmla="*/ 98 w 176"/>
              <a:gd name="T39" fmla="*/ 99 h 176"/>
              <a:gd name="T40" fmla="*/ 95 w 176"/>
              <a:gd name="T41" fmla="*/ 116 h 176"/>
              <a:gd name="T42" fmla="*/ 100 w 176"/>
              <a:gd name="T43" fmla="*/ 115 h 176"/>
              <a:gd name="T44" fmla="*/ 98 w 176"/>
              <a:gd name="T45" fmla="*/ 99 h 176"/>
              <a:gd name="T46" fmla="*/ 0 w 176"/>
              <a:gd name="T47" fmla="*/ 88 h 176"/>
              <a:gd name="T48" fmla="*/ 176 w 176"/>
              <a:gd name="T49" fmla="*/ 88 h 176"/>
              <a:gd name="T50" fmla="*/ 88 w 176"/>
              <a:gd name="T51" fmla="*/ 168 h 176"/>
              <a:gd name="T52" fmla="*/ 88 w 176"/>
              <a:gd name="T53" fmla="*/ 8 h 176"/>
              <a:gd name="T54" fmla="*/ 88 w 176"/>
              <a:gd name="T55" fmla="*/ 168 h 176"/>
              <a:gd name="T56" fmla="*/ 88 w 176"/>
              <a:gd name="T57" fmla="*/ 76 h 176"/>
              <a:gd name="T58" fmla="*/ 45 w 176"/>
              <a:gd name="T59" fmla="*/ 89 h 176"/>
              <a:gd name="T60" fmla="*/ 45 w 176"/>
              <a:gd name="T61" fmla="*/ 119 h 176"/>
              <a:gd name="T62" fmla="*/ 88 w 176"/>
              <a:gd name="T63" fmla="*/ 132 h 176"/>
              <a:gd name="T64" fmla="*/ 131 w 176"/>
              <a:gd name="T65" fmla="*/ 119 h 176"/>
              <a:gd name="T66" fmla="*/ 131 w 176"/>
              <a:gd name="T67" fmla="*/ 89 h 176"/>
              <a:gd name="T68" fmla="*/ 70 w 176"/>
              <a:gd name="T69" fmla="*/ 90 h 176"/>
              <a:gd name="T70" fmla="*/ 64 w 176"/>
              <a:gd name="T71" fmla="*/ 121 h 176"/>
              <a:gd name="T72" fmla="*/ 58 w 176"/>
              <a:gd name="T73" fmla="*/ 90 h 176"/>
              <a:gd name="T74" fmla="*/ 52 w 176"/>
              <a:gd name="T75" fmla="*/ 85 h 176"/>
              <a:gd name="T76" fmla="*/ 70 w 176"/>
              <a:gd name="T77" fmla="*/ 90 h 176"/>
              <a:gd name="T78" fmla="*/ 81 w 176"/>
              <a:gd name="T79" fmla="*/ 121 h 176"/>
              <a:gd name="T80" fmla="*/ 75 w 176"/>
              <a:gd name="T81" fmla="*/ 122 h 176"/>
              <a:gd name="T82" fmla="*/ 71 w 176"/>
              <a:gd name="T83" fmla="*/ 94 h 176"/>
              <a:gd name="T84" fmla="*/ 76 w 176"/>
              <a:gd name="T85" fmla="*/ 117 h 176"/>
              <a:gd name="T86" fmla="*/ 81 w 176"/>
              <a:gd name="T87" fmla="*/ 116 h 176"/>
              <a:gd name="T88" fmla="*/ 86 w 176"/>
              <a:gd name="T89" fmla="*/ 94 h 176"/>
              <a:gd name="T90" fmla="*/ 105 w 176"/>
              <a:gd name="T91" fmla="*/ 115 h 176"/>
              <a:gd name="T92" fmla="*/ 95 w 176"/>
              <a:gd name="T93" fmla="*/ 119 h 176"/>
              <a:gd name="T94" fmla="*/ 90 w 176"/>
              <a:gd name="T95" fmla="*/ 121 h 176"/>
              <a:gd name="T96" fmla="*/ 95 w 176"/>
              <a:gd name="T97" fmla="*/ 85 h 176"/>
              <a:gd name="T98" fmla="*/ 101 w 176"/>
              <a:gd name="T99" fmla="*/ 94 h 176"/>
              <a:gd name="T100" fmla="*/ 105 w 176"/>
              <a:gd name="T101" fmla="*/ 115 h 176"/>
              <a:gd name="T102" fmla="*/ 125 w 176"/>
              <a:gd name="T103" fmla="*/ 109 h 176"/>
              <a:gd name="T104" fmla="*/ 114 w 176"/>
              <a:gd name="T105" fmla="*/ 115 h 176"/>
              <a:gd name="T106" fmla="*/ 119 w 176"/>
              <a:gd name="T107" fmla="*/ 115 h 176"/>
              <a:gd name="T108" fmla="*/ 125 w 176"/>
              <a:gd name="T109" fmla="*/ 112 h 176"/>
              <a:gd name="T110" fmla="*/ 117 w 176"/>
              <a:gd name="T111" fmla="*/ 122 h 176"/>
              <a:gd name="T112" fmla="*/ 109 w 176"/>
              <a:gd name="T113" fmla="*/ 101 h 176"/>
              <a:gd name="T114" fmla="*/ 125 w 176"/>
              <a:gd name="T115" fmla="*/ 101 h 176"/>
              <a:gd name="T116" fmla="*/ 114 w 176"/>
              <a:gd name="T117" fmla="*/ 101 h 176"/>
              <a:gd name="T118" fmla="*/ 119 w 176"/>
              <a:gd name="T119" fmla="*/ 105 h 176"/>
              <a:gd name="T120" fmla="*/ 117 w 176"/>
              <a:gd name="T121" fmla="*/ 99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76" h="176">
                <a:moveTo>
                  <a:pt x="84" y="72"/>
                </a:moveTo>
                <a:cubicBezTo>
                  <a:pt x="86" y="72"/>
                  <a:pt x="86" y="72"/>
                  <a:pt x="86" y="72"/>
                </a:cubicBezTo>
                <a:cubicBezTo>
                  <a:pt x="90" y="72"/>
                  <a:pt x="93" y="69"/>
                  <a:pt x="93" y="65"/>
                </a:cubicBezTo>
                <a:cubicBezTo>
                  <a:pt x="93" y="54"/>
                  <a:pt x="93" y="54"/>
                  <a:pt x="93" y="54"/>
                </a:cubicBezTo>
                <a:cubicBezTo>
                  <a:pt x="93" y="51"/>
                  <a:pt x="90" y="48"/>
                  <a:pt x="86" y="48"/>
                </a:cubicBezTo>
                <a:cubicBezTo>
                  <a:pt x="84" y="48"/>
                  <a:pt x="84" y="48"/>
                  <a:pt x="84" y="48"/>
                </a:cubicBezTo>
                <a:cubicBezTo>
                  <a:pt x="81" y="48"/>
                  <a:pt x="78" y="51"/>
                  <a:pt x="78" y="54"/>
                </a:cubicBezTo>
                <a:cubicBezTo>
                  <a:pt x="78" y="65"/>
                  <a:pt x="78" y="65"/>
                  <a:pt x="78" y="65"/>
                </a:cubicBezTo>
                <a:cubicBezTo>
                  <a:pt x="78" y="69"/>
                  <a:pt x="81" y="72"/>
                  <a:pt x="84" y="72"/>
                </a:cubicBezTo>
                <a:moveTo>
                  <a:pt x="83" y="54"/>
                </a:moveTo>
                <a:cubicBezTo>
                  <a:pt x="83" y="53"/>
                  <a:pt x="84" y="52"/>
                  <a:pt x="85" y="52"/>
                </a:cubicBezTo>
                <a:cubicBezTo>
                  <a:pt x="87" y="52"/>
                  <a:pt x="88" y="53"/>
                  <a:pt x="88" y="54"/>
                </a:cubicBezTo>
                <a:cubicBezTo>
                  <a:pt x="88" y="66"/>
                  <a:pt x="88" y="66"/>
                  <a:pt x="88" y="66"/>
                </a:cubicBezTo>
                <a:cubicBezTo>
                  <a:pt x="88" y="67"/>
                  <a:pt x="87" y="68"/>
                  <a:pt x="85" y="68"/>
                </a:cubicBezTo>
                <a:cubicBezTo>
                  <a:pt x="84" y="68"/>
                  <a:pt x="83" y="67"/>
                  <a:pt x="83" y="66"/>
                </a:cubicBezTo>
                <a:lnTo>
                  <a:pt x="83" y="54"/>
                </a:lnTo>
                <a:close/>
                <a:moveTo>
                  <a:pt x="101" y="72"/>
                </a:moveTo>
                <a:cubicBezTo>
                  <a:pt x="104" y="72"/>
                  <a:pt x="107" y="69"/>
                  <a:pt x="107" y="69"/>
                </a:cubicBezTo>
                <a:cubicBezTo>
                  <a:pt x="107" y="71"/>
                  <a:pt x="107" y="71"/>
                  <a:pt x="107" y="71"/>
                </a:cubicBezTo>
                <a:cubicBezTo>
                  <a:pt x="112" y="71"/>
                  <a:pt x="112" y="71"/>
                  <a:pt x="112" y="71"/>
                </a:cubicBezTo>
                <a:cubicBezTo>
                  <a:pt x="112" y="48"/>
                  <a:pt x="112" y="48"/>
                  <a:pt x="112" y="48"/>
                </a:cubicBezTo>
                <a:cubicBezTo>
                  <a:pt x="107" y="48"/>
                  <a:pt x="107" y="48"/>
                  <a:pt x="107" y="48"/>
                </a:cubicBezTo>
                <a:cubicBezTo>
                  <a:pt x="107" y="66"/>
                  <a:pt x="107" y="66"/>
                  <a:pt x="107" y="66"/>
                </a:cubicBezTo>
                <a:cubicBezTo>
                  <a:pt x="107" y="66"/>
                  <a:pt x="106" y="68"/>
                  <a:pt x="104" y="68"/>
                </a:cubicBezTo>
                <a:cubicBezTo>
                  <a:pt x="102" y="68"/>
                  <a:pt x="102" y="67"/>
                  <a:pt x="102" y="67"/>
                </a:cubicBezTo>
                <a:cubicBezTo>
                  <a:pt x="102" y="48"/>
                  <a:pt x="102" y="48"/>
                  <a:pt x="102" y="48"/>
                </a:cubicBezTo>
                <a:cubicBezTo>
                  <a:pt x="97" y="48"/>
                  <a:pt x="97" y="48"/>
                  <a:pt x="97" y="48"/>
                </a:cubicBezTo>
                <a:cubicBezTo>
                  <a:pt x="97" y="68"/>
                  <a:pt x="97" y="68"/>
                  <a:pt x="97" y="68"/>
                </a:cubicBezTo>
                <a:cubicBezTo>
                  <a:pt x="97" y="68"/>
                  <a:pt x="98" y="72"/>
                  <a:pt x="101" y="72"/>
                </a:cubicBezTo>
                <a:moveTo>
                  <a:pt x="65" y="71"/>
                </a:moveTo>
                <a:cubicBezTo>
                  <a:pt x="71" y="71"/>
                  <a:pt x="71" y="71"/>
                  <a:pt x="71" y="71"/>
                </a:cubicBezTo>
                <a:cubicBezTo>
                  <a:pt x="71" y="59"/>
                  <a:pt x="71" y="59"/>
                  <a:pt x="71" y="59"/>
                </a:cubicBezTo>
                <a:cubicBezTo>
                  <a:pt x="77" y="40"/>
                  <a:pt x="77" y="40"/>
                  <a:pt x="77" y="40"/>
                </a:cubicBezTo>
                <a:cubicBezTo>
                  <a:pt x="72" y="40"/>
                  <a:pt x="72" y="40"/>
                  <a:pt x="72" y="40"/>
                </a:cubicBezTo>
                <a:cubicBezTo>
                  <a:pt x="68" y="52"/>
                  <a:pt x="68" y="52"/>
                  <a:pt x="68" y="52"/>
                </a:cubicBezTo>
                <a:cubicBezTo>
                  <a:pt x="64" y="40"/>
                  <a:pt x="64" y="40"/>
                  <a:pt x="64" y="40"/>
                </a:cubicBezTo>
                <a:cubicBezTo>
                  <a:pt x="58" y="40"/>
                  <a:pt x="58" y="40"/>
                  <a:pt x="58" y="40"/>
                </a:cubicBezTo>
                <a:cubicBezTo>
                  <a:pt x="65" y="59"/>
                  <a:pt x="65" y="59"/>
                  <a:pt x="65" y="59"/>
                </a:cubicBezTo>
                <a:lnTo>
                  <a:pt x="65" y="71"/>
                </a:lnTo>
                <a:close/>
                <a:moveTo>
                  <a:pt x="98" y="99"/>
                </a:moveTo>
                <a:cubicBezTo>
                  <a:pt x="97" y="99"/>
                  <a:pt x="96" y="99"/>
                  <a:pt x="95" y="100"/>
                </a:cubicBezTo>
                <a:cubicBezTo>
                  <a:pt x="95" y="116"/>
                  <a:pt x="95" y="116"/>
                  <a:pt x="95" y="116"/>
                </a:cubicBezTo>
                <a:cubicBezTo>
                  <a:pt x="96" y="117"/>
                  <a:pt x="97" y="117"/>
                  <a:pt x="98" y="117"/>
                </a:cubicBezTo>
                <a:cubicBezTo>
                  <a:pt x="100" y="117"/>
                  <a:pt x="100" y="115"/>
                  <a:pt x="100" y="115"/>
                </a:cubicBezTo>
                <a:cubicBezTo>
                  <a:pt x="100" y="101"/>
                  <a:pt x="100" y="101"/>
                  <a:pt x="100" y="101"/>
                </a:cubicBezTo>
                <a:cubicBezTo>
                  <a:pt x="100" y="101"/>
                  <a:pt x="100" y="99"/>
                  <a:pt x="98" y="99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moveTo>
                  <a:pt x="118" y="77"/>
                </a:moveTo>
                <a:cubicBezTo>
                  <a:pt x="118" y="77"/>
                  <a:pt x="103" y="76"/>
                  <a:pt x="88" y="76"/>
                </a:cubicBezTo>
                <a:cubicBezTo>
                  <a:pt x="73" y="76"/>
                  <a:pt x="58" y="77"/>
                  <a:pt x="58" y="77"/>
                </a:cubicBezTo>
                <a:cubicBezTo>
                  <a:pt x="51" y="77"/>
                  <a:pt x="45" y="82"/>
                  <a:pt x="45" y="89"/>
                </a:cubicBezTo>
                <a:cubicBezTo>
                  <a:pt x="45" y="89"/>
                  <a:pt x="44" y="96"/>
                  <a:pt x="44" y="104"/>
                </a:cubicBezTo>
                <a:cubicBezTo>
                  <a:pt x="44" y="112"/>
                  <a:pt x="45" y="119"/>
                  <a:pt x="45" y="119"/>
                </a:cubicBezTo>
                <a:cubicBezTo>
                  <a:pt x="45" y="126"/>
                  <a:pt x="51" y="131"/>
                  <a:pt x="58" y="131"/>
                </a:cubicBezTo>
                <a:cubicBezTo>
                  <a:pt x="58" y="131"/>
                  <a:pt x="73" y="132"/>
                  <a:pt x="88" y="132"/>
                </a:cubicBezTo>
                <a:cubicBezTo>
                  <a:pt x="103" y="132"/>
                  <a:pt x="118" y="131"/>
                  <a:pt x="118" y="131"/>
                </a:cubicBezTo>
                <a:cubicBezTo>
                  <a:pt x="125" y="131"/>
                  <a:pt x="131" y="126"/>
                  <a:pt x="131" y="119"/>
                </a:cubicBezTo>
                <a:cubicBezTo>
                  <a:pt x="131" y="119"/>
                  <a:pt x="132" y="112"/>
                  <a:pt x="132" y="104"/>
                </a:cubicBezTo>
                <a:cubicBezTo>
                  <a:pt x="132" y="96"/>
                  <a:pt x="131" y="89"/>
                  <a:pt x="131" y="89"/>
                </a:cubicBezTo>
                <a:cubicBezTo>
                  <a:pt x="131" y="82"/>
                  <a:pt x="125" y="77"/>
                  <a:pt x="118" y="77"/>
                </a:cubicBezTo>
                <a:moveTo>
                  <a:pt x="70" y="90"/>
                </a:moveTo>
                <a:cubicBezTo>
                  <a:pt x="64" y="90"/>
                  <a:pt x="64" y="90"/>
                  <a:pt x="64" y="90"/>
                </a:cubicBezTo>
                <a:cubicBezTo>
                  <a:pt x="64" y="121"/>
                  <a:pt x="64" y="121"/>
                  <a:pt x="64" y="121"/>
                </a:cubicBezTo>
                <a:cubicBezTo>
                  <a:pt x="58" y="121"/>
                  <a:pt x="58" y="121"/>
                  <a:pt x="58" y="121"/>
                </a:cubicBezTo>
                <a:cubicBezTo>
                  <a:pt x="58" y="90"/>
                  <a:pt x="58" y="90"/>
                  <a:pt x="58" y="90"/>
                </a:cubicBezTo>
                <a:cubicBezTo>
                  <a:pt x="52" y="90"/>
                  <a:pt x="52" y="90"/>
                  <a:pt x="52" y="90"/>
                </a:cubicBezTo>
                <a:cubicBezTo>
                  <a:pt x="52" y="85"/>
                  <a:pt x="52" y="85"/>
                  <a:pt x="52" y="85"/>
                </a:cubicBezTo>
                <a:cubicBezTo>
                  <a:pt x="70" y="85"/>
                  <a:pt x="70" y="85"/>
                  <a:pt x="70" y="85"/>
                </a:cubicBezTo>
                <a:lnTo>
                  <a:pt x="70" y="90"/>
                </a:lnTo>
                <a:close/>
                <a:moveTo>
                  <a:pt x="86" y="121"/>
                </a:moveTo>
                <a:cubicBezTo>
                  <a:pt x="81" y="121"/>
                  <a:pt x="81" y="121"/>
                  <a:pt x="81" y="121"/>
                </a:cubicBezTo>
                <a:cubicBezTo>
                  <a:pt x="81" y="119"/>
                  <a:pt x="81" y="119"/>
                  <a:pt x="81" y="119"/>
                </a:cubicBezTo>
                <a:cubicBezTo>
                  <a:pt x="81" y="119"/>
                  <a:pt x="78" y="122"/>
                  <a:pt x="75" y="122"/>
                </a:cubicBezTo>
                <a:cubicBezTo>
                  <a:pt x="71" y="122"/>
                  <a:pt x="71" y="119"/>
                  <a:pt x="71" y="119"/>
                </a:cubicBezTo>
                <a:cubicBezTo>
                  <a:pt x="71" y="94"/>
                  <a:pt x="71" y="94"/>
                  <a:pt x="71" y="94"/>
                </a:cubicBezTo>
                <a:cubicBezTo>
                  <a:pt x="76" y="94"/>
                  <a:pt x="76" y="94"/>
                  <a:pt x="76" y="94"/>
                </a:cubicBezTo>
                <a:cubicBezTo>
                  <a:pt x="76" y="117"/>
                  <a:pt x="76" y="117"/>
                  <a:pt x="76" y="117"/>
                </a:cubicBezTo>
                <a:cubicBezTo>
                  <a:pt x="76" y="117"/>
                  <a:pt x="76" y="118"/>
                  <a:pt x="77" y="118"/>
                </a:cubicBezTo>
                <a:cubicBezTo>
                  <a:pt x="79" y="118"/>
                  <a:pt x="81" y="116"/>
                  <a:pt x="81" y="116"/>
                </a:cubicBezTo>
                <a:cubicBezTo>
                  <a:pt x="81" y="94"/>
                  <a:pt x="81" y="94"/>
                  <a:pt x="81" y="94"/>
                </a:cubicBezTo>
                <a:cubicBezTo>
                  <a:pt x="86" y="94"/>
                  <a:pt x="86" y="94"/>
                  <a:pt x="86" y="94"/>
                </a:cubicBezTo>
                <a:lnTo>
                  <a:pt x="86" y="121"/>
                </a:lnTo>
                <a:close/>
                <a:moveTo>
                  <a:pt x="105" y="115"/>
                </a:moveTo>
                <a:cubicBezTo>
                  <a:pt x="105" y="115"/>
                  <a:pt x="105" y="122"/>
                  <a:pt x="101" y="122"/>
                </a:cubicBezTo>
                <a:cubicBezTo>
                  <a:pt x="98" y="122"/>
                  <a:pt x="96" y="120"/>
                  <a:pt x="95" y="119"/>
                </a:cubicBezTo>
                <a:cubicBezTo>
                  <a:pt x="95" y="121"/>
                  <a:pt x="95" y="121"/>
                  <a:pt x="95" y="121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90" y="85"/>
                  <a:pt x="90" y="85"/>
                  <a:pt x="90" y="85"/>
                </a:cubicBezTo>
                <a:cubicBezTo>
                  <a:pt x="95" y="85"/>
                  <a:pt x="95" y="85"/>
                  <a:pt x="95" y="85"/>
                </a:cubicBezTo>
                <a:cubicBezTo>
                  <a:pt x="95" y="97"/>
                  <a:pt x="95" y="97"/>
                  <a:pt x="95" y="97"/>
                </a:cubicBezTo>
                <a:cubicBezTo>
                  <a:pt x="96" y="96"/>
                  <a:pt x="98" y="94"/>
                  <a:pt x="101" y="94"/>
                </a:cubicBezTo>
                <a:cubicBezTo>
                  <a:pt x="104" y="94"/>
                  <a:pt x="105" y="97"/>
                  <a:pt x="105" y="100"/>
                </a:cubicBezTo>
                <a:lnTo>
                  <a:pt x="105" y="115"/>
                </a:lnTo>
                <a:close/>
                <a:moveTo>
                  <a:pt x="125" y="101"/>
                </a:moveTo>
                <a:cubicBezTo>
                  <a:pt x="125" y="109"/>
                  <a:pt x="125" y="109"/>
                  <a:pt x="125" y="109"/>
                </a:cubicBezTo>
                <a:cubicBezTo>
                  <a:pt x="114" y="109"/>
                  <a:pt x="114" y="109"/>
                  <a:pt x="114" y="109"/>
                </a:cubicBezTo>
                <a:cubicBezTo>
                  <a:pt x="114" y="115"/>
                  <a:pt x="114" y="115"/>
                  <a:pt x="114" y="115"/>
                </a:cubicBezTo>
                <a:cubicBezTo>
                  <a:pt x="114" y="115"/>
                  <a:pt x="114" y="117"/>
                  <a:pt x="117" y="117"/>
                </a:cubicBezTo>
                <a:cubicBezTo>
                  <a:pt x="119" y="117"/>
                  <a:pt x="119" y="115"/>
                  <a:pt x="119" y="115"/>
                </a:cubicBezTo>
                <a:cubicBezTo>
                  <a:pt x="119" y="112"/>
                  <a:pt x="119" y="112"/>
                  <a:pt x="119" y="112"/>
                </a:cubicBezTo>
                <a:cubicBezTo>
                  <a:pt x="125" y="112"/>
                  <a:pt x="125" y="112"/>
                  <a:pt x="125" y="112"/>
                </a:cubicBezTo>
                <a:cubicBezTo>
                  <a:pt x="125" y="116"/>
                  <a:pt x="125" y="116"/>
                  <a:pt x="125" y="116"/>
                </a:cubicBezTo>
                <a:cubicBezTo>
                  <a:pt x="125" y="116"/>
                  <a:pt x="124" y="122"/>
                  <a:pt x="117" y="122"/>
                </a:cubicBezTo>
                <a:cubicBezTo>
                  <a:pt x="111" y="122"/>
                  <a:pt x="109" y="116"/>
                  <a:pt x="109" y="116"/>
                </a:cubicBezTo>
                <a:cubicBezTo>
                  <a:pt x="109" y="101"/>
                  <a:pt x="109" y="101"/>
                  <a:pt x="109" y="101"/>
                </a:cubicBezTo>
                <a:cubicBezTo>
                  <a:pt x="109" y="101"/>
                  <a:pt x="109" y="94"/>
                  <a:pt x="117" y="94"/>
                </a:cubicBezTo>
                <a:cubicBezTo>
                  <a:pt x="125" y="94"/>
                  <a:pt x="125" y="101"/>
                  <a:pt x="125" y="101"/>
                </a:cubicBezTo>
                <a:moveTo>
                  <a:pt x="117" y="99"/>
                </a:moveTo>
                <a:cubicBezTo>
                  <a:pt x="114" y="99"/>
                  <a:pt x="114" y="101"/>
                  <a:pt x="114" y="101"/>
                </a:cubicBezTo>
                <a:cubicBezTo>
                  <a:pt x="114" y="105"/>
                  <a:pt x="114" y="105"/>
                  <a:pt x="114" y="105"/>
                </a:cubicBezTo>
                <a:cubicBezTo>
                  <a:pt x="119" y="105"/>
                  <a:pt x="119" y="105"/>
                  <a:pt x="119" y="105"/>
                </a:cubicBezTo>
                <a:cubicBezTo>
                  <a:pt x="119" y="101"/>
                  <a:pt x="119" y="101"/>
                  <a:pt x="119" y="101"/>
                </a:cubicBezTo>
                <a:cubicBezTo>
                  <a:pt x="119" y="101"/>
                  <a:pt x="119" y="99"/>
                  <a:pt x="117" y="99"/>
                </a:cubicBezTo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128" name="TextBox 19">
            <a:extLst>
              <a:ext uri="{FF2B5EF4-FFF2-40B4-BE49-F238E27FC236}">
                <a16:creationId xmlns:a16="http://schemas.microsoft.com/office/drawing/2014/main" id="{319953ED-55D5-4DDD-AB44-1CF8ECF6C73D}"/>
              </a:ext>
            </a:extLst>
          </p:cNvPr>
          <p:cNvSpPr txBox="1"/>
          <p:nvPr/>
        </p:nvSpPr>
        <p:spPr>
          <a:xfrm>
            <a:off x="2221275" y="9074092"/>
            <a:ext cx="4166684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63.5 MIL</a:t>
            </a:r>
          </a:p>
        </p:txBody>
      </p:sp>
      <p:sp>
        <p:nvSpPr>
          <p:cNvPr id="129" name="TextBox 57">
            <a:extLst>
              <a:ext uri="{FF2B5EF4-FFF2-40B4-BE49-F238E27FC236}">
                <a16:creationId xmlns:a16="http://schemas.microsoft.com/office/drawing/2014/main" id="{29CB2084-4514-46FF-A766-1729333A2AEF}"/>
              </a:ext>
            </a:extLst>
          </p:cNvPr>
          <p:cNvSpPr txBox="1"/>
          <p:nvPr/>
        </p:nvSpPr>
        <p:spPr>
          <a:xfrm>
            <a:off x="1371797" y="10164776"/>
            <a:ext cx="5016412" cy="74571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r">
              <a:lnSpc>
                <a:spcPts val="2500"/>
              </a:lnSpc>
              <a:defRPr sz="2200" b="1" i="0" u="none" strike="noStrike" kern="1200" baseline="0">
                <a:solidFill>
                  <a:srgbClr val="F6F6F6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400" b="1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ENVIO DE E-MAIL MARKETING NEWSLETTER</a:t>
            </a:r>
          </a:p>
        </p:txBody>
      </p:sp>
      <p:sp>
        <p:nvSpPr>
          <p:cNvPr id="130" name="TextBox 19">
            <a:extLst>
              <a:ext uri="{FF2B5EF4-FFF2-40B4-BE49-F238E27FC236}">
                <a16:creationId xmlns:a16="http://schemas.microsoft.com/office/drawing/2014/main" id="{9BE76555-EA17-4A4D-BE43-D8EC7DC3C4A2}"/>
              </a:ext>
            </a:extLst>
          </p:cNvPr>
          <p:cNvSpPr txBox="1"/>
          <p:nvPr/>
        </p:nvSpPr>
        <p:spPr>
          <a:xfrm>
            <a:off x="2177502" y="10723161"/>
            <a:ext cx="3947574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950 MIL</a:t>
            </a:r>
          </a:p>
        </p:txBody>
      </p:sp>
      <p:grpSp>
        <p:nvGrpSpPr>
          <p:cNvPr id="131" name="Google Shape;13916;p84">
            <a:extLst>
              <a:ext uri="{FF2B5EF4-FFF2-40B4-BE49-F238E27FC236}">
                <a16:creationId xmlns:a16="http://schemas.microsoft.com/office/drawing/2014/main" id="{6C54A61C-02A8-4C3C-BE39-AB969F20A9B0}"/>
              </a:ext>
            </a:extLst>
          </p:cNvPr>
          <p:cNvGrpSpPr/>
          <p:nvPr/>
        </p:nvGrpSpPr>
        <p:grpSpPr>
          <a:xfrm>
            <a:off x="1250677" y="10654603"/>
            <a:ext cx="698295" cy="747939"/>
            <a:chOff x="5170480" y="2934639"/>
            <a:chExt cx="261929" cy="280550"/>
          </a:xfrm>
          <a:solidFill>
            <a:schemeClr val="tx1"/>
          </a:solidFill>
        </p:grpSpPr>
        <p:sp>
          <p:nvSpPr>
            <p:cNvPr id="132" name="Google Shape;13917;p84">
              <a:extLst>
                <a:ext uri="{FF2B5EF4-FFF2-40B4-BE49-F238E27FC236}">
                  <a16:creationId xmlns:a16="http://schemas.microsoft.com/office/drawing/2014/main" id="{D16992D2-819A-492E-8F48-70EDEBC138EF}"/>
                </a:ext>
              </a:extLst>
            </p:cNvPr>
            <p:cNvSpPr/>
            <p:nvPr/>
          </p:nvSpPr>
          <p:spPr>
            <a:xfrm>
              <a:off x="5170480" y="2934639"/>
              <a:ext cx="243340" cy="280550"/>
            </a:xfrm>
            <a:custGeom>
              <a:avLst/>
              <a:gdLst/>
              <a:ahLst/>
              <a:cxnLst/>
              <a:rect l="l" t="t" r="r" b="b"/>
              <a:pathLst>
                <a:path w="7645" h="8814" extrusionOk="0">
                  <a:moveTo>
                    <a:pt x="4192" y="301"/>
                  </a:moveTo>
                  <a:lnTo>
                    <a:pt x="5228" y="1337"/>
                  </a:lnTo>
                  <a:lnTo>
                    <a:pt x="3144" y="1337"/>
                  </a:lnTo>
                  <a:lnTo>
                    <a:pt x="4192" y="301"/>
                  </a:lnTo>
                  <a:close/>
                  <a:moveTo>
                    <a:pt x="4190" y="0"/>
                  </a:moveTo>
                  <a:cubicBezTo>
                    <a:pt x="4156" y="0"/>
                    <a:pt x="4120" y="9"/>
                    <a:pt x="4097" y="27"/>
                  </a:cubicBezTo>
                  <a:lnTo>
                    <a:pt x="2787" y="1337"/>
                  </a:lnTo>
                  <a:lnTo>
                    <a:pt x="703" y="1337"/>
                  </a:lnTo>
                  <a:cubicBezTo>
                    <a:pt x="632" y="1337"/>
                    <a:pt x="572" y="1396"/>
                    <a:pt x="572" y="1480"/>
                  </a:cubicBezTo>
                  <a:lnTo>
                    <a:pt x="572" y="3623"/>
                  </a:lnTo>
                  <a:lnTo>
                    <a:pt x="144" y="3623"/>
                  </a:lnTo>
                  <a:cubicBezTo>
                    <a:pt x="60" y="3623"/>
                    <a:pt x="1" y="3682"/>
                    <a:pt x="1" y="3754"/>
                  </a:cubicBezTo>
                  <a:lnTo>
                    <a:pt x="1" y="8683"/>
                  </a:lnTo>
                  <a:cubicBezTo>
                    <a:pt x="1" y="8754"/>
                    <a:pt x="60" y="8814"/>
                    <a:pt x="144" y="8814"/>
                  </a:cubicBezTo>
                  <a:lnTo>
                    <a:pt x="1489" y="8814"/>
                  </a:lnTo>
                  <a:cubicBezTo>
                    <a:pt x="1572" y="8814"/>
                    <a:pt x="1632" y="8754"/>
                    <a:pt x="1632" y="8683"/>
                  </a:cubicBezTo>
                  <a:cubicBezTo>
                    <a:pt x="1632" y="8599"/>
                    <a:pt x="1572" y="8540"/>
                    <a:pt x="1489" y="8540"/>
                  </a:cubicBezTo>
                  <a:lnTo>
                    <a:pt x="275" y="8540"/>
                  </a:lnTo>
                  <a:lnTo>
                    <a:pt x="275" y="4004"/>
                  </a:lnTo>
                  <a:lnTo>
                    <a:pt x="882" y="4456"/>
                  </a:lnTo>
                  <a:cubicBezTo>
                    <a:pt x="904" y="4469"/>
                    <a:pt x="928" y="4476"/>
                    <a:pt x="952" y="4476"/>
                  </a:cubicBezTo>
                  <a:cubicBezTo>
                    <a:pt x="992" y="4476"/>
                    <a:pt x="1031" y="4458"/>
                    <a:pt x="1061" y="4420"/>
                  </a:cubicBezTo>
                  <a:cubicBezTo>
                    <a:pt x="1108" y="4361"/>
                    <a:pt x="1096" y="4289"/>
                    <a:pt x="1037" y="4242"/>
                  </a:cubicBezTo>
                  <a:lnTo>
                    <a:pt x="834" y="4087"/>
                  </a:lnTo>
                  <a:lnTo>
                    <a:pt x="834" y="3766"/>
                  </a:lnTo>
                  <a:lnTo>
                    <a:pt x="834" y="3754"/>
                  </a:lnTo>
                  <a:lnTo>
                    <a:pt x="834" y="3730"/>
                  </a:lnTo>
                  <a:lnTo>
                    <a:pt x="834" y="1610"/>
                  </a:lnTo>
                  <a:lnTo>
                    <a:pt x="7371" y="1610"/>
                  </a:lnTo>
                  <a:lnTo>
                    <a:pt x="7371" y="2099"/>
                  </a:lnTo>
                  <a:cubicBezTo>
                    <a:pt x="7371" y="2170"/>
                    <a:pt x="7430" y="2230"/>
                    <a:pt x="7502" y="2230"/>
                  </a:cubicBezTo>
                  <a:cubicBezTo>
                    <a:pt x="7585" y="2230"/>
                    <a:pt x="7645" y="2170"/>
                    <a:pt x="7645" y="2099"/>
                  </a:cubicBezTo>
                  <a:lnTo>
                    <a:pt x="7645" y="1468"/>
                  </a:lnTo>
                  <a:cubicBezTo>
                    <a:pt x="7633" y="1396"/>
                    <a:pt x="7573" y="1337"/>
                    <a:pt x="7490" y="1337"/>
                  </a:cubicBezTo>
                  <a:lnTo>
                    <a:pt x="5585" y="1337"/>
                  </a:lnTo>
                  <a:lnTo>
                    <a:pt x="4275" y="27"/>
                  </a:lnTo>
                  <a:cubicBezTo>
                    <a:pt x="4257" y="9"/>
                    <a:pt x="4225" y="0"/>
                    <a:pt x="419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33" name="Google Shape;13918;p84">
              <a:extLst>
                <a:ext uri="{FF2B5EF4-FFF2-40B4-BE49-F238E27FC236}">
                  <a16:creationId xmlns:a16="http://schemas.microsoft.com/office/drawing/2014/main" id="{3FB8E9A4-B954-4EC3-9A07-205BA654DB48}"/>
                </a:ext>
              </a:extLst>
            </p:cNvPr>
            <p:cNvSpPr/>
            <p:nvPr/>
          </p:nvSpPr>
          <p:spPr>
            <a:xfrm>
              <a:off x="5217493" y="3007116"/>
              <a:ext cx="34122" cy="34122"/>
            </a:xfrm>
            <a:custGeom>
              <a:avLst/>
              <a:gdLst/>
              <a:ahLst/>
              <a:cxnLst/>
              <a:rect l="l" t="t" r="r" b="b"/>
              <a:pathLst>
                <a:path w="1072" h="1072" extrusionOk="0">
                  <a:moveTo>
                    <a:pt x="810" y="262"/>
                  </a:moveTo>
                  <a:lnTo>
                    <a:pt x="810" y="810"/>
                  </a:lnTo>
                  <a:lnTo>
                    <a:pt x="274" y="810"/>
                  </a:lnTo>
                  <a:lnTo>
                    <a:pt x="274" y="262"/>
                  </a:lnTo>
                  <a:close/>
                  <a:moveTo>
                    <a:pt x="143" y="0"/>
                  </a:moveTo>
                  <a:cubicBezTo>
                    <a:pt x="60" y="0"/>
                    <a:pt x="0" y="60"/>
                    <a:pt x="0" y="131"/>
                  </a:cubicBezTo>
                  <a:lnTo>
                    <a:pt x="0" y="941"/>
                  </a:lnTo>
                  <a:cubicBezTo>
                    <a:pt x="0" y="1012"/>
                    <a:pt x="60" y="1072"/>
                    <a:pt x="143" y="1072"/>
                  </a:cubicBezTo>
                  <a:lnTo>
                    <a:pt x="941" y="1072"/>
                  </a:lnTo>
                  <a:cubicBezTo>
                    <a:pt x="1012" y="1072"/>
                    <a:pt x="1072" y="1012"/>
                    <a:pt x="1072" y="941"/>
                  </a:cubicBezTo>
                  <a:lnTo>
                    <a:pt x="1072" y="131"/>
                  </a:lnTo>
                  <a:cubicBezTo>
                    <a:pt x="1060" y="60"/>
                    <a:pt x="1000" y="0"/>
                    <a:pt x="94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34" name="Google Shape;13919;p84">
              <a:extLst>
                <a:ext uri="{FF2B5EF4-FFF2-40B4-BE49-F238E27FC236}">
                  <a16:creationId xmlns:a16="http://schemas.microsoft.com/office/drawing/2014/main" id="{33D2F43D-6458-4F9A-91D5-C563DF904885}"/>
                </a:ext>
              </a:extLst>
            </p:cNvPr>
            <p:cNvSpPr/>
            <p:nvPr/>
          </p:nvSpPr>
          <p:spPr>
            <a:xfrm>
              <a:off x="5264474" y="3007116"/>
              <a:ext cx="26196" cy="8371"/>
            </a:xfrm>
            <a:custGeom>
              <a:avLst/>
              <a:gdLst/>
              <a:ahLst/>
              <a:cxnLst/>
              <a:rect l="l" t="t" r="r" b="b"/>
              <a:pathLst>
                <a:path w="823" h="263" extrusionOk="0">
                  <a:moveTo>
                    <a:pt x="132" y="0"/>
                  </a:moveTo>
                  <a:cubicBezTo>
                    <a:pt x="60" y="0"/>
                    <a:pt x="1" y="60"/>
                    <a:pt x="1" y="131"/>
                  </a:cubicBezTo>
                  <a:cubicBezTo>
                    <a:pt x="1" y="215"/>
                    <a:pt x="60" y="262"/>
                    <a:pt x="132" y="262"/>
                  </a:cubicBezTo>
                  <a:lnTo>
                    <a:pt x="679" y="262"/>
                  </a:lnTo>
                  <a:cubicBezTo>
                    <a:pt x="763" y="262"/>
                    <a:pt x="822" y="215"/>
                    <a:pt x="822" y="131"/>
                  </a:cubicBezTo>
                  <a:cubicBezTo>
                    <a:pt x="822" y="60"/>
                    <a:pt x="763" y="0"/>
                    <a:pt x="6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35" name="Google Shape;13920;p84">
              <a:extLst>
                <a:ext uri="{FF2B5EF4-FFF2-40B4-BE49-F238E27FC236}">
                  <a16:creationId xmlns:a16="http://schemas.microsoft.com/office/drawing/2014/main" id="{4B8FB5D1-8B32-4437-95BB-0A2E6BBF87A2}"/>
                </a:ext>
              </a:extLst>
            </p:cNvPr>
            <p:cNvSpPr/>
            <p:nvPr/>
          </p:nvSpPr>
          <p:spPr>
            <a:xfrm>
              <a:off x="5264856" y="3029079"/>
              <a:ext cx="86068" cy="8371"/>
            </a:xfrm>
            <a:custGeom>
              <a:avLst/>
              <a:gdLst/>
              <a:ahLst/>
              <a:cxnLst/>
              <a:rect l="l" t="t" r="r" b="b"/>
              <a:pathLst>
                <a:path w="2704" h="263" extrusionOk="0">
                  <a:moveTo>
                    <a:pt x="143" y="1"/>
                  </a:moveTo>
                  <a:cubicBezTo>
                    <a:pt x="60" y="1"/>
                    <a:pt x="1" y="60"/>
                    <a:pt x="1" y="132"/>
                  </a:cubicBezTo>
                  <a:cubicBezTo>
                    <a:pt x="1" y="203"/>
                    <a:pt x="60" y="263"/>
                    <a:pt x="143" y="263"/>
                  </a:cubicBezTo>
                  <a:lnTo>
                    <a:pt x="2560" y="263"/>
                  </a:lnTo>
                  <a:cubicBezTo>
                    <a:pt x="2644" y="263"/>
                    <a:pt x="2703" y="203"/>
                    <a:pt x="2703" y="132"/>
                  </a:cubicBezTo>
                  <a:cubicBezTo>
                    <a:pt x="2679" y="60"/>
                    <a:pt x="2620" y="1"/>
                    <a:pt x="254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36" name="Google Shape;13921;p84">
              <a:extLst>
                <a:ext uri="{FF2B5EF4-FFF2-40B4-BE49-F238E27FC236}">
                  <a16:creationId xmlns:a16="http://schemas.microsoft.com/office/drawing/2014/main" id="{07593A6F-C51F-4702-9660-4F8885585596}"/>
                </a:ext>
              </a:extLst>
            </p:cNvPr>
            <p:cNvSpPr/>
            <p:nvPr/>
          </p:nvSpPr>
          <p:spPr>
            <a:xfrm>
              <a:off x="5227710" y="3062819"/>
              <a:ext cx="51565" cy="8753"/>
            </a:xfrm>
            <a:custGeom>
              <a:avLst/>
              <a:gdLst/>
              <a:ahLst/>
              <a:cxnLst/>
              <a:rect l="l" t="t" r="r" b="b"/>
              <a:pathLst>
                <a:path w="1620" h="275" extrusionOk="0">
                  <a:moveTo>
                    <a:pt x="132" y="0"/>
                  </a:moveTo>
                  <a:cubicBezTo>
                    <a:pt x="60" y="0"/>
                    <a:pt x="1" y="60"/>
                    <a:pt x="1" y="143"/>
                  </a:cubicBezTo>
                  <a:cubicBezTo>
                    <a:pt x="1" y="215"/>
                    <a:pt x="60" y="274"/>
                    <a:pt x="132" y="274"/>
                  </a:cubicBezTo>
                  <a:lnTo>
                    <a:pt x="1489" y="274"/>
                  </a:lnTo>
                  <a:cubicBezTo>
                    <a:pt x="1560" y="274"/>
                    <a:pt x="1620" y="215"/>
                    <a:pt x="1620" y="143"/>
                  </a:cubicBezTo>
                  <a:cubicBezTo>
                    <a:pt x="1620" y="72"/>
                    <a:pt x="1560" y="0"/>
                    <a:pt x="148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37" name="Google Shape;13922;p84">
              <a:extLst>
                <a:ext uri="{FF2B5EF4-FFF2-40B4-BE49-F238E27FC236}">
                  <a16:creationId xmlns:a16="http://schemas.microsoft.com/office/drawing/2014/main" id="{1928D888-D1E9-4806-89B4-6504ADA81EAE}"/>
                </a:ext>
              </a:extLst>
            </p:cNvPr>
            <p:cNvSpPr/>
            <p:nvPr/>
          </p:nvSpPr>
          <p:spPr>
            <a:xfrm>
              <a:off x="5196644" y="3182945"/>
              <a:ext cx="42461" cy="8371"/>
            </a:xfrm>
            <a:custGeom>
              <a:avLst/>
              <a:gdLst/>
              <a:ahLst/>
              <a:cxnLst/>
              <a:rect l="l" t="t" r="r" b="b"/>
              <a:pathLst>
                <a:path w="1334" h="263" extrusionOk="0">
                  <a:moveTo>
                    <a:pt x="143" y="1"/>
                  </a:moveTo>
                  <a:cubicBezTo>
                    <a:pt x="60" y="1"/>
                    <a:pt x="0" y="60"/>
                    <a:pt x="0" y="132"/>
                  </a:cubicBezTo>
                  <a:cubicBezTo>
                    <a:pt x="0" y="203"/>
                    <a:pt x="60" y="263"/>
                    <a:pt x="143" y="263"/>
                  </a:cubicBezTo>
                  <a:lnTo>
                    <a:pt x="1191" y="263"/>
                  </a:lnTo>
                  <a:cubicBezTo>
                    <a:pt x="1274" y="263"/>
                    <a:pt x="1334" y="203"/>
                    <a:pt x="1334" y="132"/>
                  </a:cubicBezTo>
                  <a:cubicBezTo>
                    <a:pt x="1310" y="60"/>
                    <a:pt x="1274" y="1"/>
                    <a:pt x="119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38" name="Google Shape;13923;p84">
              <a:extLst>
                <a:ext uri="{FF2B5EF4-FFF2-40B4-BE49-F238E27FC236}">
                  <a16:creationId xmlns:a16="http://schemas.microsoft.com/office/drawing/2014/main" id="{2266A8A9-2150-4635-9358-253423655AD4}"/>
                </a:ext>
              </a:extLst>
            </p:cNvPr>
            <p:cNvSpPr/>
            <p:nvPr/>
          </p:nvSpPr>
          <p:spPr>
            <a:xfrm>
              <a:off x="5210299" y="3013928"/>
              <a:ext cx="222110" cy="201261"/>
            </a:xfrm>
            <a:custGeom>
              <a:avLst/>
              <a:gdLst/>
              <a:ahLst/>
              <a:cxnLst/>
              <a:rect l="l" t="t" r="r" b="b"/>
              <a:pathLst>
                <a:path w="6978" h="6323" extrusionOk="0">
                  <a:moveTo>
                    <a:pt x="4679" y="2632"/>
                  </a:moveTo>
                  <a:lnTo>
                    <a:pt x="4274" y="2929"/>
                  </a:lnTo>
                  <a:lnTo>
                    <a:pt x="1441" y="2929"/>
                  </a:lnTo>
                  <a:lnTo>
                    <a:pt x="1024" y="2632"/>
                  </a:lnTo>
                  <a:close/>
                  <a:moveTo>
                    <a:pt x="3905" y="3168"/>
                  </a:moveTo>
                  <a:lnTo>
                    <a:pt x="3500" y="3465"/>
                  </a:lnTo>
                  <a:lnTo>
                    <a:pt x="2179" y="3465"/>
                  </a:lnTo>
                  <a:lnTo>
                    <a:pt x="1774" y="3168"/>
                  </a:lnTo>
                  <a:close/>
                  <a:moveTo>
                    <a:pt x="3143" y="3727"/>
                  </a:moveTo>
                  <a:lnTo>
                    <a:pt x="2846" y="3942"/>
                  </a:lnTo>
                  <a:lnTo>
                    <a:pt x="2548" y="3727"/>
                  </a:lnTo>
                  <a:close/>
                  <a:moveTo>
                    <a:pt x="6239" y="1"/>
                  </a:moveTo>
                  <a:cubicBezTo>
                    <a:pt x="6167" y="1"/>
                    <a:pt x="6108" y="48"/>
                    <a:pt x="6108" y="132"/>
                  </a:cubicBezTo>
                  <a:lnTo>
                    <a:pt x="6108" y="1263"/>
                  </a:lnTo>
                  <a:lnTo>
                    <a:pt x="6108" y="1596"/>
                  </a:lnTo>
                  <a:lnTo>
                    <a:pt x="5036" y="2382"/>
                  </a:lnTo>
                  <a:lnTo>
                    <a:pt x="667" y="2382"/>
                  </a:lnTo>
                  <a:lnTo>
                    <a:pt x="226" y="2060"/>
                  </a:lnTo>
                  <a:cubicBezTo>
                    <a:pt x="204" y="2047"/>
                    <a:pt x="180" y="2040"/>
                    <a:pt x="156" y="2040"/>
                  </a:cubicBezTo>
                  <a:cubicBezTo>
                    <a:pt x="116" y="2040"/>
                    <a:pt x="77" y="2059"/>
                    <a:pt x="48" y="2096"/>
                  </a:cubicBezTo>
                  <a:cubicBezTo>
                    <a:pt x="0" y="2156"/>
                    <a:pt x="24" y="2227"/>
                    <a:pt x="83" y="2275"/>
                  </a:cubicBezTo>
                  <a:lnTo>
                    <a:pt x="2786" y="4203"/>
                  </a:lnTo>
                  <a:cubicBezTo>
                    <a:pt x="2810" y="4221"/>
                    <a:pt x="2837" y="4230"/>
                    <a:pt x="2863" y="4230"/>
                  </a:cubicBezTo>
                  <a:cubicBezTo>
                    <a:pt x="2890" y="4230"/>
                    <a:pt x="2917" y="4221"/>
                    <a:pt x="2941" y="4203"/>
                  </a:cubicBezTo>
                  <a:lnTo>
                    <a:pt x="6703" y="1513"/>
                  </a:lnTo>
                  <a:lnTo>
                    <a:pt x="6703" y="6049"/>
                  </a:lnTo>
                  <a:lnTo>
                    <a:pt x="786" y="6049"/>
                  </a:lnTo>
                  <a:cubicBezTo>
                    <a:pt x="702" y="6049"/>
                    <a:pt x="643" y="6108"/>
                    <a:pt x="643" y="6192"/>
                  </a:cubicBezTo>
                  <a:cubicBezTo>
                    <a:pt x="643" y="6263"/>
                    <a:pt x="702" y="6323"/>
                    <a:pt x="786" y="6323"/>
                  </a:cubicBezTo>
                  <a:lnTo>
                    <a:pt x="6834" y="6323"/>
                  </a:lnTo>
                  <a:cubicBezTo>
                    <a:pt x="6918" y="6323"/>
                    <a:pt x="6977" y="6263"/>
                    <a:pt x="6977" y="6192"/>
                  </a:cubicBezTo>
                  <a:lnTo>
                    <a:pt x="6977" y="1263"/>
                  </a:lnTo>
                  <a:cubicBezTo>
                    <a:pt x="6941" y="1263"/>
                    <a:pt x="6941" y="1239"/>
                    <a:pt x="6941" y="1239"/>
                  </a:cubicBezTo>
                  <a:cubicBezTo>
                    <a:pt x="6929" y="1191"/>
                    <a:pt x="6882" y="1132"/>
                    <a:pt x="6810" y="1132"/>
                  </a:cubicBezTo>
                  <a:lnTo>
                    <a:pt x="6370" y="1132"/>
                  </a:lnTo>
                  <a:lnTo>
                    <a:pt x="6370" y="132"/>
                  </a:lnTo>
                  <a:cubicBezTo>
                    <a:pt x="6370" y="48"/>
                    <a:pt x="6310" y="1"/>
                    <a:pt x="623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</p:grpSp>
      <p:sp>
        <p:nvSpPr>
          <p:cNvPr id="139" name="Freeform 245">
            <a:extLst>
              <a:ext uri="{FF2B5EF4-FFF2-40B4-BE49-F238E27FC236}">
                <a16:creationId xmlns:a16="http://schemas.microsoft.com/office/drawing/2014/main" id="{32A0B668-83B4-45B9-AAA9-4CF6DB67F056}"/>
              </a:ext>
            </a:extLst>
          </p:cNvPr>
          <p:cNvSpPr>
            <a:spLocks noEditPoints="1"/>
          </p:cNvSpPr>
          <p:nvPr/>
        </p:nvSpPr>
        <p:spPr bwMode="auto">
          <a:xfrm>
            <a:off x="1022038" y="4178270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rgbClr val="F6F6F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grpSp>
        <p:nvGrpSpPr>
          <p:cNvPr id="140" name="Grupo 5">
            <a:extLst>
              <a:ext uri="{FF2B5EF4-FFF2-40B4-BE49-F238E27FC236}">
                <a16:creationId xmlns:a16="http://schemas.microsoft.com/office/drawing/2014/main" id="{7FCF9679-A327-4158-8F13-29E5C26E0DA0}"/>
              </a:ext>
            </a:extLst>
          </p:cNvPr>
          <p:cNvGrpSpPr/>
          <p:nvPr/>
        </p:nvGrpSpPr>
        <p:grpSpPr>
          <a:xfrm>
            <a:off x="21941529" y="8257374"/>
            <a:ext cx="2436121" cy="769370"/>
            <a:chOff x="21616952" y="8672773"/>
            <a:chExt cx="2436121" cy="769370"/>
          </a:xfrm>
        </p:grpSpPr>
        <p:sp>
          <p:nvSpPr>
            <p:cNvPr id="141" name="TextBox 18">
              <a:extLst>
                <a:ext uri="{FF2B5EF4-FFF2-40B4-BE49-F238E27FC236}">
                  <a16:creationId xmlns:a16="http://schemas.microsoft.com/office/drawing/2014/main" id="{EE900AED-21AD-42F8-9F33-5FE663A970FB}"/>
                </a:ext>
              </a:extLst>
            </p:cNvPr>
            <p:cNvSpPr txBox="1"/>
            <p:nvPr/>
          </p:nvSpPr>
          <p:spPr>
            <a:xfrm>
              <a:off x="22394142" y="8672773"/>
              <a:ext cx="742511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en-US" sz="2400" b="1" kern="1200">
                  <a:solidFill>
                    <a:schemeClr val="tx1"/>
                  </a:solidFill>
                  <a:latin typeface="Josefin Sans Light" pitchFamily="2" charset="0"/>
                  <a:ea typeface="League Spartan" charset="0"/>
                  <a:cs typeface="Poppins" pitchFamily="2" charset="77"/>
                </a:rPr>
                <a:t>66</a:t>
              </a: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Josefin Sans Light" pitchFamily="2" charset="0"/>
                  <a:ea typeface="League Spartan" charset="0"/>
                  <a:cs typeface="Poppins" pitchFamily="2" charset="77"/>
                  <a:sym typeface="Arial"/>
                </a:rPr>
                <a:t>%</a:t>
              </a:r>
            </a:p>
          </p:txBody>
        </p:sp>
        <p:sp>
          <p:nvSpPr>
            <p:cNvPr id="142" name="TextBox 15">
              <a:extLst>
                <a:ext uri="{FF2B5EF4-FFF2-40B4-BE49-F238E27FC236}">
                  <a16:creationId xmlns:a16="http://schemas.microsoft.com/office/drawing/2014/main" id="{4EEB8E16-CB00-4346-AE13-965D6F7413CA}"/>
                </a:ext>
              </a:extLst>
            </p:cNvPr>
            <p:cNvSpPr txBox="1"/>
            <p:nvPr/>
          </p:nvSpPr>
          <p:spPr>
            <a:xfrm>
              <a:off x="21616952" y="8980478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Josefin Sans Light" pitchFamily="2" charset="0"/>
                  <a:ea typeface="League Spartan" charset="0"/>
                  <a:cs typeface="Poppins" pitchFamily="2" charset="77"/>
                  <a:sym typeface="Arial"/>
                </a:rPr>
                <a:t>EJECUCIÓN</a:t>
              </a:r>
            </a:p>
          </p:txBody>
        </p:sp>
      </p:grpSp>
      <p:sp>
        <p:nvSpPr>
          <p:cNvPr id="153" name="Google Shape;916;p66">
            <a:extLst>
              <a:ext uri="{FF2B5EF4-FFF2-40B4-BE49-F238E27FC236}">
                <a16:creationId xmlns:a16="http://schemas.microsoft.com/office/drawing/2014/main" id="{6A9FF2E4-3A6C-4898-81FB-8DD4BC3AA07F}"/>
              </a:ext>
            </a:extLst>
          </p:cNvPr>
          <p:cNvSpPr txBox="1">
            <a:spLocks/>
          </p:cNvSpPr>
          <p:nvPr/>
        </p:nvSpPr>
        <p:spPr>
          <a:xfrm>
            <a:off x="939551" y="1121154"/>
            <a:ext cx="20608713" cy="12394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Gerencia Comunicación Institucional</a:t>
            </a:r>
          </a:p>
        </p:txBody>
      </p:sp>
      <p:pic>
        <p:nvPicPr>
          <p:cNvPr id="154" name="Imagen 112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CBB92463-F1F7-4699-A490-292822C536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91278" y="1230910"/>
            <a:ext cx="1506211" cy="1506211"/>
          </a:xfrm>
          <a:prstGeom prst="rect">
            <a:avLst/>
          </a:prstGeom>
        </p:spPr>
      </p:pic>
      <p:sp>
        <p:nvSpPr>
          <p:cNvPr id="74" name="Rounded Rectangle 12">
            <a:extLst>
              <a:ext uri="{FF2B5EF4-FFF2-40B4-BE49-F238E27FC236}">
                <a16:creationId xmlns:a16="http://schemas.microsoft.com/office/drawing/2014/main" id="{ACE16226-C242-4C44-B76F-CA0A52878C7D}"/>
              </a:ext>
            </a:extLst>
          </p:cNvPr>
          <p:cNvSpPr/>
          <p:nvPr/>
        </p:nvSpPr>
        <p:spPr>
          <a:xfrm>
            <a:off x="17889907" y="3605078"/>
            <a:ext cx="5990028" cy="1556327"/>
          </a:xfrm>
          <a:prstGeom prst="roundRect">
            <a:avLst>
              <a:gd name="adj" fmla="val 12821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78" name="TextBox 19">
            <a:extLst>
              <a:ext uri="{FF2B5EF4-FFF2-40B4-BE49-F238E27FC236}">
                <a16:creationId xmlns:a16="http://schemas.microsoft.com/office/drawing/2014/main" id="{9CD5B3BC-D91C-49C3-B19E-C6E78DBFD504}"/>
              </a:ext>
            </a:extLst>
          </p:cNvPr>
          <p:cNvSpPr txBox="1"/>
          <p:nvPr/>
        </p:nvSpPr>
        <p:spPr>
          <a:xfrm>
            <a:off x="19684769" y="4190168"/>
            <a:ext cx="2567788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70,420</a:t>
            </a:r>
          </a:p>
        </p:txBody>
      </p:sp>
      <p:sp>
        <p:nvSpPr>
          <p:cNvPr id="79" name="TextBox 57">
            <a:extLst>
              <a:ext uri="{FF2B5EF4-FFF2-40B4-BE49-F238E27FC236}">
                <a16:creationId xmlns:a16="http://schemas.microsoft.com/office/drawing/2014/main" id="{BFAAFCFB-3542-461C-9CF3-68CBE214FAA0}"/>
              </a:ext>
            </a:extLst>
          </p:cNvPr>
          <p:cNvSpPr txBox="1"/>
          <p:nvPr/>
        </p:nvSpPr>
        <p:spPr>
          <a:xfrm>
            <a:off x="18158988" y="3825262"/>
            <a:ext cx="5684665" cy="42511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lnSpc>
                <a:spcPts val="2500"/>
              </a:lnSpc>
              <a:defRPr sz="2200" b="1" i="0" u="none" strike="noStrike" kern="1200" baseline="0">
                <a:solidFill>
                  <a:srgbClr val="F6F6F6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400" b="1" kern="1200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TOTAL NUEVOS SEGUIDORES 2021</a:t>
            </a:r>
          </a:p>
        </p:txBody>
      </p:sp>
      <p:sp>
        <p:nvSpPr>
          <p:cNvPr id="104" name="Rounded Rectangle 12">
            <a:extLst>
              <a:ext uri="{FF2B5EF4-FFF2-40B4-BE49-F238E27FC236}">
                <a16:creationId xmlns:a16="http://schemas.microsoft.com/office/drawing/2014/main" id="{778F57A8-B0CE-4B80-B8F6-F59B04740E10}"/>
              </a:ext>
            </a:extLst>
          </p:cNvPr>
          <p:cNvSpPr/>
          <p:nvPr/>
        </p:nvSpPr>
        <p:spPr>
          <a:xfrm>
            <a:off x="17889906" y="5353358"/>
            <a:ext cx="5990027" cy="1556327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105" name="TextBox 19">
            <a:extLst>
              <a:ext uri="{FF2B5EF4-FFF2-40B4-BE49-F238E27FC236}">
                <a16:creationId xmlns:a16="http://schemas.microsoft.com/office/drawing/2014/main" id="{6F458818-55E3-465E-8D1C-30DF55B06763}"/>
              </a:ext>
            </a:extLst>
          </p:cNvPr>
          <p:cNvSpPr txBox="1"/>
          <p:nvPr/>
        </p:nvSpPr>
        <p:spPr>
          <a:xfrm>
            <a:off x="19581391" y="5863214"/>
            <a:ext cx="3162992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233,369</a:t>
            </a:r>
          </a:p>
        </p:txBody>
      </p:sp>
      <p:sp>
        <p:nvSpPr>
          <p:cNvPr id="106" name="TextBox 57">
            <a:extLst>
              <a:ext uri="{FF2B5EF4-FFF2-40B4-BE49-F238E27FC236}">
                <a16:creationId xmlns:a16="http://schemas.microsoft.com/office/drawing/2014/main" id="{A8B9F026-801D-4DB3-9D3A-1619E48C9959}"/>
              </a:ext>
            </a:extLst>
          </p:cNvPr>
          <p:cNvSpPr txBox="1"/>
          <p:nvPr/>
        </p:nvSpPr>
        <p:spPr>
          <a:xfrm>
            <a:off x="17787352" y="5542680"/>
            <a:ext cx="6204695" cy="42511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lnSpc>
                <a:spcPts val="2500"/>
              </a:lnSpc>
              <a:defRPr sz="2200" b="1" i="0" u="none" strike="noStrike" kern="1200" baseline="0">
                <a:solidFill>
                  <a:srgbClr val="F6F6F6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400" b="1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TOTAL SEGUIDORES / FANS INSAFORP</a:t>
            </a:r>
          </a:p>
        </p:txBody>
      </p:sp>
      <p:grpSp>
        <p:nvGrpSpPr>
          <p:cNvPr id="156" name="Google Shape;11487;p80">
            <a:extLst>
              <a:ext uri="{FF2B5EF4-FFF2-40B4-BE49-F238E27FC236}">
                <a16:creationId xmlns:a16="http://schemas.microsoft.com/office/drawing/2014/main" id="{CC951B5B-B3E5-47D4-843B-6F15FC5AB818}"/>
              </a:ext>
            </a:extLst>
          </p:cNvPr>
          <p:cNvGrpSpPr/>
          <p:nvPr/>
        </p:nvGrpSpPr>
        <p:grpSpPr>
          <a:xfrm>
            <a:off x="18643171" y="6170117"/>
            <a:ext cx="738302" cy="454664"/>
            <a:chOff x="2705794" y="2534394"/>
            <a:chExt cx="233837" cy="142142"/>
          </a:xfrm>
          <a:solidFill>
            <a:schemeClr val="tx1"/>
          </a:solidFill>
        </p:grpSpPr>
        <p:sp>
          <p:nvSpPr>
            <p:cNvPr id="157" name="Google Shape;11488;p80">
              <a:extLst>
                <a:ext uri="{FF2B5EF4-FFF2-40B4-BE49-F238E27FC236}">
                  <a16:creationId xmlns:a16="http://schemas.microsoft.com/office/drawing/2014/main" id="{AF4A2C8B-05B5-40DB-8188-4AC22B367777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58" name="Google Shape;11489;p80">
              <a:extLst>
                <a:ext uri="{FF2B5EF4-FFF2-40B4-BE49-F238E27FC236}">
                  <a16:creationId xmlns:a16="http://schemas.microsoft.com/office/drawing/2014/main" id="{9815966D-0D8A-425A-9CAC-E3336F529D31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59" name="Google Shape;11490;p80">
              <a:extLst>
                <a:ext uri="{FF2B5EF4-FFF2-40B4-BE49-F238E27FC236}">
                  <a16:creationId xmlns:a16="http://schemas.microsoft.com/office/drawing/2014/main" id="{0C02E880-8AE5-4D4D-8176-D8C0CAC25F4F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60" name="Google Shape;11491;p80">
              <a:extLst>
                <a:ext uri="{FF2B5EF4-FFF2-40B4-BE49-F238E27FC236}">
                  <a16:creationId xmlns:a16="http://schemas.microsoft.com/office/drawing/2014/main" id="{5E09E1A8-D41E-457F-889D-A07FCFAA01A2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61" name="Google Shape;11492;p80">
              <a:extLst>
                <a:ext uri="{FF2B5EF4-FFF2-40B4-BE49-F238E27FC236}">
                  <a16:creationId xmlns:a16="http://schemas.microsoft.com/office/drawing/2014/main" id="{D3632AA3-0811-4A67-9BD3-57441BB566D1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62" name="Google Shape;11493;p80">
              <a:extLst>
                <a:ext uri="{FF2B5EF4-FFF2-40B4-BE49-F238E27FC236}">
                  <a16:creationId xmlns:a16="http://schemas.microsoft.com/office/drawing/2014/main" id="{52AC607B-CA63-4A84-960F-D1F8389294F4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</p:grpSp>
      <p:grpSp>
        <p:nvGrpSpPr>
          <p:cNvPr id="163" name="Google Shape;11487;p80">
            <a:extLst>
              <a:ext uri="{FF2B5EF4-FFF2-40B4-BE49-F238E27FC236}">
                <a16:creationId xmlns:a16="http://schemas.microsoft.com/office/drawing/2014/main" id="{A1B1B69B-7C82-4554-9EB3-4F26C275B64D}"/>
              </a:ext>
            </a:extLst>
          </p:cNvPr>
          <p:cNvGrpSpPr/>
          <p:nvPr/>
        </p:nvGrpSpPr>
        <p:grpSpPr>
          <a:xfrm>
            <a:off x="18682026" y="4475968"/>
            <a:ext cx="738302" cy="454664"/>
            <a:chOff x="2705794" y="2534394"/>
            <a:chExt cx="233837" cy="142142"/>
          </a:xfrm>
          <a:solidFill>
            <a:schemeClr val="bg1"/>
          </a:solidFill>
        </p:grpSpPr>
        <p:sp>
          <p:nvSpPr>
            <p:cNvPr id="164" name="Google Shape;11488;p80">
              <a:extLst>
                <a:ext uri="{FF2B5EF4-FFF2-40B4-BE49-F238E27FC236}">
                  <a16:creationId xmlns:a16="http://schemas.microsoft.com/office/drawing/2014/main" id="{D23051D5-C984-4F2F-A44C-89CD2920DB19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65" name="Google Shape;11489;p80">
              <a:extLst>
                <a:ext uri="{FF2B5EF4-FFF2-40B4-BE49-F238E27FC236}">
                  <a16:creationId xmlns:a16="http://schemas.microsoft.com/office/drawing/2014/main" id="{D0D47725-5F59-4ED7-A81A-E3EA59344E9E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66" name="Google Shape;11490;p80">
              <a:extLst>
                <a:ext uri="{FF2B5EF4-FFF2-40B4-BE49-F238E27FC236}">
                  <a16:creationId xmlns:a16="http://schemas.microsoft.com/office/drawing/2014/main" id="{BD9F5D2B-4AB5-4F8B-8274-10920783A566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67" name="Google Shape;11491;p80">
              <a:extLst>
                <a:ext uri="{FF2B5EF4-FFF2-40B4-BE49-F238E27FC236}">
                  <a16:creationId xmlns:a16="http://schemas.microsoft.com/office/drawing/2014/main" id="{A87F2B5F-BEE6-45DA-A58D-F95BE0650F7C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68" name="Google Shape;11492;p80">
              <a:extLst>
                <a:ext uri="{FF2B5EF4-FFF2-40B4-BE49-F238E27FC236}">
                  <a16:creationId xmlns:a16="http://schemas.microsoft.com/office/drawing/2014/main" id="{7C981489-6CFB-4E3C-A92A-33FD20E8A53E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69" name="Google Shape;11493;p80">
              <a:extLst>
                <a:ext uri="{FF2B5EF4-FFF2-40B4-BE49-F238E27FC236}">
                  <a16:creationId xmlns:a16="http://schemas.microsoft.com/office/drawing/2014/main" id="{091DB5E7-22E8-470F-86B9-B97DE21AEF71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</p:grpSp>
      <p:sp>
        <p:nvSpPr>
          <p:cNvPr id="170" name="TextBox 18">
            <a:extLst>
              <a:ext uri="{FF2B5EF4-FFF2-40B4-BE49-F238E27FC236}">
                <a16:creationId xmlns:a16="http://schemas.microsoft.com/office/drawing/2014/main" id="{32353CCC-C70B-47FC-88BA-5991B01F6B75}"/>
              </a:ext>
            </a:extLst>
          </p:cNvPr>
          <p:cNvSpPr txBox="1"/>
          <p:nvPr/>
        </p:nvSpPr>
        <p:spPr>
          <a:xfrm>
            <a:off x="8095447" y="9154256"/>
            <a:ext cx="2200145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18,000</a:t>
            </a:r>
          </a:p>
        </p:txBody>
      </p:sp>
      <p:sp>
        <p:nvSpPr>
          <p:cNvPr id="171" name="TextBox 18">
            <a:extLst>
              <a:ext uri="{FF2B5EF4-FFF2-40B4-BE49-F238E27FC236}">
                <a16:creationId xmlns:a16="http://schemas.microsoft.com/office/drawing/2014/main" id="{D98A0AF8-2FAC-469E-A613-A6CE4C8E2B3C}"/>
              </a:ext>
            </a:extLst>
          </p:cNvPr>
          <p:cNvSpPr txBox="1"/>
          <p:nvPr/>
        </p:nvSpPr>
        <p:spPr>
          <a:xfrm>
            <a:off x="8095447" y="10448510"/>
            <a:ext cx="2200145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4,200</a:t>
            </a:r>
          </a:p>
        </p:txBody>
      </p:sp>
      <p:sp>
        <p:nvSpPr>
          <p:cNvPr id="172" name="TextBox 18">
            <a:extLst>
              <a:ext uri="{FF2B5EF4-FFF2-40B4-BE49-F238E27FC236}">
                <a16:creationId xmlns:a16="http://schemas.microsoft.com/office/drawing/2014/main" id="{D158C711-4F1C-475F-B7F3-A96D0DD830DB}"/>
              </a:ext>
            </a:extLst>
          </p:cNvPr>
          <p:cNvSpPr txBox="1"/>
          <p:nvPr/>
        </p:nvSpPr>
        <p:spPr>
          <a:xfrm>
            <a:off x="8095447" y="11972000"/>
            <a:ext cx="2200145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5</a:t>
            </a:r>
          </a:p>
        </p:txBody>
      </p:sp>
    </p:spTree>
    <p:extLst>
      <p:ext uri="{BB962C8B-B14F-4D97-AF65-F5344CB8AC3E}">
        <p14:creationId xmlns:p14="http://schemas.microsoft.com/office/powerpoint/2010/main" val="741724462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916;p66">
            <a:extLst>
              <a:ext uri="{FF2B5EF4-FFF2-40B4-BE49-F238E27FC236}">
                <a16:creationId xmlns:a16="http://schemas.microsoft.com/office/drawing/2014/main" id="{6A9FF2E4-3A6C-4898-81FB-8DD4BC3AA07F}"/>
              </a:ext>
            </a:extLst>
          </p:cNvPr>
          <p:cNvSpPr txBox="1">
            <a:spLocks/>
          </p:cNvSpPr>
          <p:nvPr/>
        </p:nvSpPr>
        <p:spPr>
          <a:xfrm>
            <a:off x="939551" y="1121154"/>
            <a:ext cx="20608713" cy="12394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Gerencia Comunicación Institucional</a:t>
            </a:r>
          </a:p>
        </p:txBody>
      </p:sp>
      <p:pic>
        <p:nvPicPr>
          <p:cNvPr id="154" name="Imagen 112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CBB92463-F1F7-4699-A490-292822C536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1278" y="1230910"/>
            <a:ext cx="1506211" cy="1506211"/>
          </a:xfrm>
          <a:prstGeom prst="rect">
            <a:avLst/>
          </a:prstGeom>
        </p:spPr>
      </p:pic>
      <p:sp>
        <p:nvSpPr>
          <p:cNvPr id="107" name="TextBox 15">
            <a:extLst>
              <a:ext uri="{FF2B5EF4-FFF2-40B4-BE49-F238E27FC236}">
                <a16:creationId xmlns:a16="http://schemas.microsoft.com/office/drawing/2014/main" id="{71795038-8AFB-429D-B93B-67A6FBBBAAE2}"/>
              </a:ext>
            </a:extLst>
          </p:cNvPr>
          <p:cNvSpPr txBox="1"/>
          <p:nvPr/>
        </p:nvSpPr>
        <p:spPr>
          <a:xfrm>
            <a:off x="1135492" y="2077970"/>
            <a:ext cx="16009507" cy="830997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  <a:defRPr/>
            </a:pPr>
            <a:r>
              <a:rPr lang="en-US" sz="4800" kern="1200" err="1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Resultados</a:t>
            </a:r>
            <a:r>
              <a:rPr lang="en-US" sz="4800" kern="1200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 </a:t>
            </a:r>
            <a:r>
              <a:rPr lang="en-US" sz="4800" kern="1200" err="1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campaña</a:t>
            </a:r>
            <a:r>
              <a:rPr lang="en-US" sz="4800" kern="1200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 “APRENDER </a:t>
            </a:r>
            <a:r>
              <a:rPr lang="en-US" sz="4800" kern="1200" err="1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te</a:t>
            </a:r>
            <a:r>
              <a:rPr lang="en-US" sz="4800" kern="1200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 </a:t>
            </a:r>
            <a:r>
              <a:rPr lang="en-US" sz="4800" kern="1200" err="1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abre</a:t>
            </a:r>
            <a:r>
              <a:rPr lang="en-US" sz="4800" kern="1200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 </a:t>
            </a:r>
            <a:r>
              <a:rPr lang="en-US" sz="4800" kern="1200" err="1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puertas</a:t>
            </a:r>
            <a:r>
              <a:rPr lang="en-US" sz="4800" kern="1200">
                <a:solidFill>
                  <a:schemeClr val="tx1"/>
                </a:solidFill>
                <a:latin typeface="Josefin Sans Light" pitchFamily="2" charset="0"/>
                <a:ea typeface="League Spartan" charset="0"/>
                <a:cs typeface="Poppins" pitchFamily="2" charset="77"/>
              </a:rPr>
              <a:t>” </a:t>
            </a:r>
          </a:p>
        </p:txBody>
      </p:sp>
      <p:pic>
        <p:nvPicPr>
          <p:cNvPr id="4" name="Imagen 3" descr="Interfaz de usuario gráfica, Sitio web&#10;&#10;Descripción generada automáticamente">
            <a:extLst>
              <a:ext uri="{FF2B5EF4-FFF2-40B4-BE49-F238E27FC236}">
                <a16:creationId xmlns:a16="http://schemas.microsoft.com/office/drawing/2014/main" id="{33E94743-D3CD-4C2C-96F8-1E74B5A8F4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9323" y="3582962"/>
            <a:ext cx="8477008" cy="847700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144" name="Chart 94">
            <a:extLst>
              <a:ext uri="{FF2B5EF4-FFF2-40B4-BE49-F238E27FC236}">
                <a16:creationId xmlns:a16="http://schemas.microsoft.com/office/drawing/2014/main" id="{14F4ECAA-39BE-490A-922E-DFB1C0F5B5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53579888"/>
              </p:ext>
            </p:extLst>
          </p:nvPr>
        </p:nvGraphicFramePr>
        <p:xfrm>
          <a:off x="11477361" y="3582962"/>
          <a:ext cx="10700961" cy="389722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0" name="TextBox 15">
            <a:extLst>
              <a:ext uri="{FF2B5EF4-FFF2-40B4-BE49-F238E27FC236}">
                <a16:creationId xmlns:a16="http://schemas.microsoft.com/office/drawing/2014/main" id="{6DD865DF-281D-4994-8C0F-8EA75FF9B4E2}"/>
              </a:ext>
            </a:extLst>
          </p:cNvPr>
          <p:cNvSpPr txBox="1"/>
          <p:nvPr/>
        </p:nvSpPr>
        <p:spPr>
          <a:xfrm>
            <a:off x="10984398" y="10188443"/>
            <a:ext cx="12210556" cy="1077218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Incremento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participaciones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Sept. – Nov. 2021: </a:t>
            </a:r>
            <a:r>
              <a:rPr lang="en-US" sz="3200">
                <a:solidFill>
                  <a:schemeClr val="tx1"/>
                </a:solidFill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+10,717 </a:t>
            </a:r>
            <a:r>
              <a:rPr lang="en-US" sz="3200" err="1">
                <a:solidFill>
                  <a:schemeClr val="tx1"/>
                </a:solidFill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participaciones</a:t>
            </a:r>
            <a:r>
              <a:rPr lang="en-US" sz="3200">
                <a:solidFill>
                  <a:schemeClr val="tx1"/>
                </a:solidFill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 / +55.5%</a:t>
            </a:r>
            <a:endParaRPr kumimoji="0" lang="en-US" sz="320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Josefin Sans SemiBold" pitchFamily="2" charset="0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24" name="TextBox 15">
            <a:extLst>
              <a:ext uri="{FF2B5EF4-FFF2-40B4-BE49-F238E27FC236}">
                <a16:creationId xmlns:a16="http://schemas.microsoft.com/office/drawing/2014/main" id="{F79E4DFC-0684-4F28-8E44-3F999E030979}"/>
              </a:ext>
            </a:extLst>
          </p:cNvPr>
          <p:cNvSpPr txBox="1"/>
          <p:nvPr/>
        </p:nvSpPr>
        <p:spPr>
          <a:xfrm>
            <a:off x="10959452" y="8326032"/>
            <a:ext cx="7870371" cy="584775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Fecha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lanzamiento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: </a:t>
            </a:r>
            <a:r>
              <a:rPr lang="en-US" sz="3200" err="1">
                <a:solidFill>
                  <a:schemeClr val="tx1"/>
                </a:solidFill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Septiembre</a:t>
            </a:r>
            <a:r>
              <a:rPr lang="en-US" sz="3200">
                <a:solidFill>
                  <a:schemeClr val="tx1"/>
                </a:solidFill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 2021</a:t>
            </a:r>
            <a:endParaRPr kumimoji="0" lang="en-US" sz="320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Josefin Sans SemiBold" pitchFamily="2" charset="0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25" name="TextBox 15">
            <a:extLst>
              <a:ext uri="{FF2B5EF4-FFF2-40B4-BE49-F238E27FC236}">
                <a16:creationId xmlns:a16="http://schemas.microsoft.com/office/drawing/2014/main" id="{F4DE7085-2EFB-4E1A-BB2F-62015BD67ED3}"/>
              </a:ext>
            </a:extLst>
          </p:cNvPr>
          <p:cNvSpPr txBox="1"/>
          <p:nvPr/>
        </p:nvSpPr>
        <p:spPr>
          <a:xfrm>
            <a:off x="10959452" y="9111225"/>
            <a:ext cx="12678515" cy="1077218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3200" i="0" u="none" strike="noStrike" kern="0" cap="none" spc="0" normalizeH="0" baseline="0" noProof="0" err="1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Light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Medios</a:t>
            </a:r>
            <a:r>
              <a:rPr kumimoji="0" lang="en-US" sz="3200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Light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 </a:t>
            </a:r>
            <a:r>
              <a:rPr kumimoji="0" lang="en-US" sz="3200" i="0" u="none" strike="noStrike" kern="0" cap="none" spc="0" normalizeH="0" baseline="0" noProof="0" err="1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Light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pautados</a:t>
            </a:r>
            <a:r>
              <a:rPr kumimoji="0" lang="en-US" sz="3200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Light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: </a:t>
            </a:r>
            <a:r>
              <a:rPr kumimoji="0" lang="en-US" sz="3200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Radio, </a:t>
            </a:r>
            <a:r>
              <a:rPr kumimoji="0" lang="en-US" sz="3200" i="0" u="none" strike="noStrike" kern="0" cap="none" spc="0" normalizeH="0" baseline="0" noProof="0" err="1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prensa</a:t>
            </a:r>
            <a:r>
              <a:rPr kumimoji="0" lang="en-US" sz="3200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 </a:t>
            </a:r>
            <a:r>
              <a:rPr kumimoji="0" lang="en-US" sz="3200" i="0" u="none" strike="noStrike" kern="0" cap="none" spc="0" normalizeH="0" baseline="0" noProof="0" err="1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escrita</a:t>
            </a:r>
            <a:r>
              <a:rPr kumimoji="0" lang="en-US" sz="3200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, </a:t>
            </a:r>
            <a:r>
              <a:rPr kumimoji="0" lang="en-US" sz="3200" i="0" u="none" strike="noStrike" kern="0" cap="none" spc="0" normalizeH="0" baseline="0" noProof="0" err="1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prensa</a:t>
            </a:r>
            <a:r>
              <a:rPr kumimoji="0" lang="en-US" sz="3200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 digital, </a:t>
            </a:r>
            <a:r>
              <a:rPr kumimoji="0" lang="en-US" sz="3200" i="0" u="none" strike="noStrike" kern="0" cap="none" spc="0" normalizeH="0" baseline="0" noProof="0" err="1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publicidad</a:t>
            </a:r>
            <a:r>
              <a:rPr kumimoji="0" lang="en-US" sz="3200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 exterior, redes </a:t>
            </a:r>
            <a:r>
              <a:rPr kumimoji="0" lang="en-US" sz="3200" i="0" u="none" strike="noStrike" kern="0" cap="none" spc="0" normalizeH="0" baseline="0" noProof="0" err="1">
                <a:ln>
                  <a:noFill/>
                </a:ln>
                <a:solidFill>
                  <a:schemeClr val="tx1"/>
                </a:solidFill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sociales</a:t>
            </a:r>
            <a:endParaRPr kumimoji="0" lang="en-US" sz="320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Josefin Sans SemiBold" pitchFamily="2" charset="0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26" name="TextBox 15">
            <a:extLst>
              <a:ext uri="{FF2B5EF4-FFF2-40B4-BE49-F238E27FC236}">
                <a16:creationId xmlns:a16="http://schemas.microsoft.com/office/drawing/2014/main" id="{57E18351-A88F-4ACF-9E30-E39C098C505D}"/>
              </a:ext>
            </a:extLst>
          </p:cNvPr>
          <p:cNvSpPr txBox="1"/>
          <p:nvPr/>
        </p:nvSpPr>
        <p:spPr>
          <a:xfrm>
            <a:off x="10984398" y="11492281"/>
            <a:ext cx="9339944" cy="584775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%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incremento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Publicity del 3° al 4°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trimestre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: </a:t>
            </a:r>
            <a:r>
              <a:rPr lang="en-US" sz="3200" b="1">
                <a:solidFill>
                  <a:schemeClr val="tx1"/>
                </a:solidFill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133% </a:t>
            </a:r>
            <a:endParaRPr kumimoji="0" lang="en-US" sz="3200" b="1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Josefin Sans SemiBold" pitchFamily="2" charset="0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20674269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n 2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93C8A88-7648-4DD7-B907-7C4A6D33D4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28" y="2597368"/>
            <a:ext cx="3774025" cy="2160339"/>
          </a:xfrm>
          <a:prstGeom prst="rect">
            <a:avLst/>
          </a:prstGeom>
        </p:spPr>
      </p:pic>
      <p:sp>
        <p:nvSpPr>
          <p:cNvPr id="37" name="Google Shape;393;p40">
            <a:extLst>
              <a:ext uri="{FF2B5EF4-FFF2-40B4-BE49-F238E27FC236}">
                <a16:creationId xmlns:a16="http://schemas.microsoft.com/office/drawing/2014/main" id="{0EB8D1BE-A177-4D06-89CB-8D14CB513168}"/>
              </a:ext>
            </a:extLst>
          </p:cNvPr>
          <p:cNvSpPr txBox="1">
            <a:spLocks/>
          </p:cNvSpPr>
          <p:nvPr/>
        </p:nvSpPr>
        <p:spPr>
          <a:xfrm>
            <a:off x="2257213" y="5424149"/>
            <a:ext cx="18424969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7465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de</a:t>
            </a:r>
          </a:p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9598" b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TECNOLOGÍAS de </a:t>
            </a:r>
          </a:p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9598" b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 INFORMACIÓN</a:t>
            </a:r>
            <a:endParaRPr lang="es-MX" sz="3732">
              <a:solidFill>
                <a:srgbClr val="000000"/>
              </a:solidFill>
            </a:endParaRPr>
          </a:p>
        </p:txBody>
      </p:sp>
      <p:sp>
        <p:nvSpPr>
          <p:cNvPr id="11" name="Google Shape;9678;p83">
            <a:extLst>
              <a:ext uri="{FF2B5EF4-FFF2-40B4-BE49-F238E27FC236}">
                <a16:creationId xmlns:a16="http://schemas.microsoft.com/office/drawing/2014/main" id="{0789D5F7-FD6E-4B48-B042-CA72CAED4AF2}"/>
              </a:ext>
            </a:extLst>
          </p:cNvPr>
          <p:cNvSpPr/>
          <p:nvPr/>
        </p:nvSpPr>
        <p:spPr>
          <a:xfrm>
            <a:off x="1397255" y="6963235"/>
            <a:ext cx="2664042" cy="2817455"/>
          </a:xfrm>
          <a:custGeom>
            <a:avLst/>
            <a:gdLst/>
            <a:ahLst/>
            <a:cxnLst/>
            <a:rect l="l" t="t" r="r" b="b"/>
            <a:pathLst>
              <a:path w="11348" h="11300" extrusionOk="0">
                <a:moveTo>
                  <a:pt x="7752" y="846"/>
                </a:moveTo>
                <a:cubicBezTo>
                  <a:pt x="7978" y="846"/>
                  <a:pt x="8133" y="1025"/>
                  <a:pt x="8133" y="1239"/>
                </a:cubicBezTo>
                <a:lnTo>
                  <a:pt x="8133" y="4001"/>
                </a:lnTo>
                <a:lnTo>
                  <a:pt x="4252" y="4001"/>
                </a:lnTo>
                <a:cubicBezTo>
                  <a:pt x="3763" y="4001"/>
                  <a:pt x="3359" y="4406"/>
                  <a:pt x="3359" y="4894"/>
                </a:cubicBezTo>
                <a:lnTo>
                  <a:pt x="3359" y="4990"/>
                </a:lnTo>
                <a:lnTo>
                  <a:pt x="1168" y="4990"/>
                </a:lnTo>
                <a:lnTo>
                  <a:pt x="1168" y="5001"/>
                </a:lnTo>
                <a:cubicBezTo>
                  <a:pt x="942" y="5001"/>
                  <a:pt x="787" y="4823"/>
                  <a:pt x="787" y="4609"/>
                </a:cubicBezTo>
                <a:lnTo>
                  <a:pt x="787" y="1239"/>
                </a:lnTo>
                <a:cubicBezTo>
                  <a:pt x="787" y="1013"/>
                  <a:pt x="965" y="846"/>
                  <a:pt x="1168" y="846"/>
                </a:cubicBezTo>
                <a:close/>
                <a:moveTo>
                  <a:pt x="3370" y="6621"/>
                </a:moveTo>
                <a:lnTo>
                  <a:pt x="3370" y="6978"/>
                </a:lnTo>
                <a:lnTo>
                  <a:pt x="3180" y="6978"/>
                </a:lnTo>
                <a:lnTo>
                  <a:pt x="3370" y="6621"/>
                </a:lnTo>
                <a:close/>
                <a:moveTo>
                  <a:pt x="3382" y="7335"/>
                </a:moveTo>
                <a:lnTo>
                  <a:pt x="3382" y="7490"/>
                </a:lnTo>
                <a:lnTo>
                  <a:pt x="2644" y="7490"/>
                </a:lnTo>
                <a:cubicBezTo>
                  <a:pt x="2597" y="7490"/>
                  <a:pt x="2573" y="7454"/>
                  <a:pt x="2573" y="7407"/>
                </a:cubicBezTo>
                <a:cubicBezTo>
                  <a:pt x="2573" y="7383"/>
                  <a:pt x="2585" y="7371"/>
                  <a:pt x="2597" y="7347"/>
                </a:cubicBezTo>
                <a:cubicBezTo>
                  <a:pt x="2620" y="7335"/>
                  <a:pt x="2632" y="7335"/>
                  <a:pt x="2656" y="7335"/>
                </a:cubicBezTo>
                <a:close/>
                <a:moveTo>
                  <a:pt x="8966" y="8276"/>
                </a:moveTo>
                <a:cubicBezTo>
                  <a:pt x="9062" y="8276"/>
                  <a:pt x="9133" y="8347"/>
                  <a:pt x="9133" y="8442"/>
                </a:cubicBezTo>
                <a:lnTo>
                  <a:pt x="9133" y="8573"/>
                </a:lnTo>
                <a:cubicBezTo>
                  <a:pt x="9109" y="8573"/>
                  <a:pt x="9074" y="8561"/>
                  <a:pt x="9038" y="8561"/>
                </a:cubicBezTo>
                <a:lnTo>
                  <a:pt x="7454" y="8561"/>
                </a:lnTo>
                <a:cubicBezTo>
                  <a:pt x="7419" y="8561"/>
                  <a:pt x="7395" y="8561"/>
                  <a:pt x="7359" y="8573"/>
                </a:cubicBezTo>
                <a:lnTo>
                  <a:pt x="7359" y="8442"/>
                </a:lnTo>
                <a:cubicBezTo>
                  <a:pt x="7359" y="8347"/>
                  <a:pt x="7430" y="8276"/>
                  <a:pt x="7526" y="8276"/>
                </a:cubicBezTo>
                <a:close/>
                <a:moveTo>
                  <a:pt x="9883" y="4347"/>
                </a:moveTo>
                <a:cubicBezTo>
                  <a:pt x="10193" y="4347"/>
                  <a:pt x="10443" y="4597"/>
                  <a:pt x="10443" y="4906"/>
                </a:cubicBezTo>
                <a:lnTo>
                  <a:pt x="10443" y="9276"/>
                </a:lnTo>
                <a:lnTo>
                  <a:pt x="9478" y="9276"/>
                </a:lnTo>
                <a:lnTo>
                  <a:pt x="9478" y="9109"/>
                </a:lnTo>
                <a:lnTo>
                  <a:pt x="9764" y="9109"/>
                </a:lnTo>
                <a:cubicBezTo>
                  <a:pt x="10038" y="9109"/>
                  <a:pt x="10264" y="8883"/>
                  <a:pt x="10264" y="8597"/>
                </a:cubicBezTo>
                <a:lnTo>
                  <a:pt x="10264" y="5942"/>
                </a:lnTo>
                <a:cubicBezTo>
                  <a:pt x="10264" y="5847"/>
                  <a:pt x="10193" y="5775"/>
                  <a:pt x="10097" y="5775"/>
                </a:cubicBezTo>
                <a:cubicBezTo>
                  <a:pt x="10014" y="5775"/>
                  <a:pt x="9931" y="5847"/>
                  <a:pt x="9931" y="5942"/>
                </a:cubicBezTo>
                <a:lnTo>
                  <a:pt x="9931" y="8585"/>
                </a:lnTo>
                <a:cubicBezTo>
                  <a:pt x="9931" y="8680"/>
                  <a:pt x="9859" y="8752"/>
                  <a:pt x="9764" y="8752"/>
                </a:cubicBezTo>
                <a:lnTo>
                  <a:pt x="9478" y="8752"/>
                </a:lnTo>
                <a:lnTo>
                  <a:pt x="9478" y="8419"/>
                </a:lnTo>
                <a:cubicBezTo>
                  <a:pt x="9478" y="8157"/>
                  <a:pt x="9252" y="7918"/>
                  <a:pt x="8966" y="7918"/>
                </a:cubicBezTo>
                <a:lnTo>
                  <a:pt x="7526" y="7918"/>
                </a:lnTo>
                <a:cubicBezTo>
                  <a:pt x="7264" y="7918"/>
                  <a:pt x="7026" y="8145"/>
                  <a:pt x="7026" y="8419"/>
                </a:cubicBezTo>
                <a:lnTo>
                  <a:pt x="7026" y="8752"/>
                </a:lnTo>
                <a:lnTo>
                  <a:pt x="4382" y="8752"/>
                </a:lnTo>
                <a:cubicBezTo>
                  <a:pt x="4299" y="8752"/>
                  <a:pt x="4204" y="8680"/>
                  <a:pt x="4204" y="8585"/>
                </a:cubicBezTo>
                <a:lnTo>
                  <a:pt x="4204" y="5121"/>
                </a:lnTo>
                <a:cubicBezTo>
                  <a:pt x="4204" y="5025"/>
                  <a:pt x="4287" y="4942"/>
                  <a:pt x="4382" y="4942"/>
                </a:cubicBezTo>
                <a:lnTo>
                  <a:pt x="9740" y="4942"/>
                </a:lnTo>
                <a:cubicBezTo>
                  <a:pt x="9836" y="4942"/>
                  <a:pt x="9919" y="5013"/>
                  <a:pt x="9919" y="5121"/>
                </a:cubicBezTo>
                <a:lnTo>
                  <a:pt x="9919" y="5251"/>
                </a:lnTo>
                <a:cubicBezTo>
                  <a:pt x="9919" y="5347"/>
                  <a:pt x="10002" y="5418"/>
                  <a:pt x="10086" y="5418"/>
                </a:cubicBezTo>
                <a:cubicBezTo>
                  <a:pt x="10181" y="5418"/>
                  <a:pt x="10252" y="5347"/>
                  <a:pt x="10252" y="5251"/>
                </a:cubicBezTo>
                <a:lnTo>
                  <a:pt x="10252" y="5121"/>
                </a:lnTo>
                <a:cubicBezTo>
                  <a:pt x="10252" y="4835"/>
                  <a:pt x="10026" y="4609"/>
                  <a:pt x="9740" y="4609"/>
                </a:cubicBezTo>
                <a:lnTo>
                  <a:pt x="4382" y="4609"/>
                </a:lnTo>
                <a:cubicBezTo>
                  <a:pt x="4109" y="4609"/>
                  <a:pt x="3882" y="4835"/>
                  <a:pt x="3882" y="5121"/>
                </a:cubicBezTo>
                <a:lnTo>
                  <a:pt x="3882" y="8585"/>
                </a:lnTo>
                <a:cubicBezTo>
                  <a:pt x="3882" y="8871"/>
                  <a:pt x="4109" y="9097"/>
                  <a:pt x="4382" y="9097"/>
                </a:cubicBezTo>
                <a:lnTo>
                  <a:pt x="7026" y="9097"/>
                </a:lnTo>
                <a:lnTo>
                  <a:pt x="7026" y="9252"/>
                </a:lnTo>
                <a:lnTo>
                  <a:pt x="3716" y="9252"/>
                </a:lnTo>
                <a:lnTo>
                  <a:pt x="3716" y="4906"/>
                </a:lnTo>
                <a:cubicBezTo>
                  <a:pt x="3716" y="4597"/>
                  <a:pt x="3966" y="4347"/>
                  <a:pt x="4287" y="4347"/>
                </a:cubicBezTo>
                <a:close/>
                <a:moveTo>
                  <a:pt x="7038" y="9597"/>
                </a:moveTo>
                <a:lnTo>
                  <a:pt x="7038" y="10002"/>
                </a:lnTo>
                <a:lnTo>
                  <a:pt x="3549" y="10002"/>
                </a:lnTo>
                <a:cubicBezTo>
                  <a:pt x="3539" y="10003"/>
                  <a:pt x="3529" y="10004"/>
                  <a:pt x="3520" y="10004"/>
                </a:cubicBezTo>
                <a:cubicBezTo>
                  <a:pt x="3434" y="10004"/>
                  <a:pt x="3351" y="9959"/>
                  <a:pt x="3287" y="9895"/>
                </a:cubicBezTo>
                <a:cubicBezTo>
                  <a:pt x="3216" y="9823"/>
                  <a:pt x="3168" y="9716"/>
                  <a:pt x="3168" y="9609"/>
                </a:cubicBezTo>
                <a:cubicBezTo>
                  <a:pt x="3168" y="9597"/>
                  <a:pt x="3168" y="9597"/>
                  <a:pt x="3180" y="9597"/>
                </a:cubicBezTo>
                <a:close/>
                <a:moveTo>
                  <a:pt x="10990" y="9609"/>
                </a:moveTo>
                <a:lnTo>
                  <a:pt x="10990" y="9633"/>
                </a:lnTo>
                <a:cubicBezTo>
                  <a:pt x="10979" y="9835"/>
                  <a:pt x="10812" y="10014"/>
                  <a:pt x="10598" y="10014"/>
                </a:cubicBezTo>
                <a:lnTo>
                  <a:pt x="9478" y="10014"/>
                </a:lnTo>
                <a:lnTo>
                  <a:pt x="9478" y="9609"/>
                </a:lnTo>
                <a:close/>
                <a:moveTo>
                  <a:pt x="9050" y="8883"/>
                </a:moveTo>
                <a:cubicBezTo>
                  <a:pt x="9085" y="8883"/>
                  <a:pt x="9133" y="8931"/>
                  <a:pt x="9133" y="8978"/>
                </a:cubicBezTo>
                <a:lnTo>
                  <a:pt x="9133" y="10240"/>
                </a:lnTo>
                <a:cubicBezTo>
                  <a:pt x="9133" y="10288"/>
                  <a:pt x="9085" y="10324"/>
                  <a:pt x="9050" y="10324"/>
                </a:cubicBezTo>
                <a:lnTo>
                  <a:pt x="7454" y="10324"/>
                </a:lnTo>
                <a:cubicBezTo>
                  <a:pt x="7407" y="10324"/>
                  <a:pt x="7359" y="10288"/>
                  <a:pt x="7359" y="10240"/>
                </a:cubicBezTo>
                <a:lnTo>
                  <a:pt x="7359" y="10181"/>
                </a:lnTo>
                <a:lnTo>
                  <a:pt x="7359" y="8978"/>
                </a:lnTo>
                <a:cubicBezTo>
                  <a:pt x="7359" y="8931"/>
                  <a:pt x="7407" y="8883"/>
                  <a:pt x="7454" y="8883"/>
                </a:cubicBezTo>
                <a:close/>
                <a:moveTo>
                  <a:pt x="9133" y="10645"/>
                </a:moveTo>
                <a:lnTo>
                  <a:pt x="9133" y="10776"/>
                </a:lnTo>
                <a:cubicBezTo>
                  <a:pt x="9133" y="10859"/>
                  <a:pt x="9062" y="10943"/>
                  <a:pt x="8966" y="10943"/>
                </a:cubicBezTo>
                <a:lnTo>
                  <a:pt x="7526" y="10943"/>
                </a:lnTo>
                <a:cubicBezTo>
                  <a:pt x="7442" y="10943"/>
                  <a:pt x="7359" y="10859"/>
                  <a:pt x="7359" y="10776"/>
                </a:cubicBezTo>
                <a:lnTo>
                  <a:pt x="7359" y="10645"/>
                </a:lnTo>
                <a:cubicBezTo>
                  <a:pt x="7395" y="10645"/>
                  <a:pt x="7419" y="10657"/>
                  <a:pt x="7454" y="10657"/>
                </a:cubicBezTo>
                <a:lnTo>
                  <a:pt x="9050" y="10657"/>
                </a:lnTo>
                <a:cubicBezTo>
                  <a:pt x="9074" y="10657"/>
                  <a:pt x="9109" y="10657"/>
                  <a:pt x="9133" y="10645"/>
                </a:cubicBezTo>
                <a:close/>
                <a:moveTo>
                  <a:pt x="858" y="1"/>
                </a:moveTo>
                <a:cubicBezTo>
                  <a:pt x="382" y="1"/>
                  <a:pt x="1" y="382"/>
                  <a:pt x="1" y="858"/>
                </a:cubicBezTo>
                <a:lnTo>
                  <a:pt x="1" y="5561"/>
                </a:lnTo>
                <a:cubicBezTo>
                  <a:pt x="1" y="6037"/>
                  <a:pt x="382" y="6430"/>
                  <a:pt x="858" y="6430"/>
                </a:cubicBezTo>
                <a:lnTo>
                  <a:pt x="1334" y="6430"/>
                </a:lnTo>
                <a:cubicBezTo>
                  <a:pt x="1430" y="6430"/>
                  <a:pt x="1501" y="6359"/>
                  <a:pt x="1501" y="6264"/>
                </a:cubicBezTo>
                <a:cubicBezTo>
                  <a:pt x="1501" y="6180"/>
                  <a:pt x="1430" y="6097"/>
                  <a:pt x="1334" y="6097"/>
                </a:cubicBezTo>
                <a:lnTo>
                  <a:pt x="858" y="6097"/>
                </a:lnTo>
                <a:cubicBezTo>
                  <a:pt x="572" y="6097"/>
                  <a:pt x="334" y="5859"/>
                  <a:pt x="334" y="5585"/>
                </a:cubicBezTo>
                <a:lnTo>
                  <a:pt x="334" y="882"/>
                </a:lnTo>
                <a:cubicBezTo>
                  <a:pt x="334" y="596"/>
                  <a:pt x="572" y="358"/>
                  <a:pt x="858" y="358"/>
                </a:cubicBezTo>
                <a:lnTo>
                  <a:pt x="8062" y="358"/>
                </a:lnTo>
                <a:cubicBezTo>
                  <a:pt x="8347" y="358"/>
                  <a:pt x="8585" y="596"/>
                  <a:pt x="8585" y="882"/>
                </a:cubicBezTo>
                <a:lnTo>
                  <a:pt x="8585" y="4001"/>
                </a:lnTo>
                <a:lnTo>
                  <a:pt x="8478" y="4001"/>
                </a:lnTo>
                <a:lnTo>
                  <a:pt x="8478" y="1215"/>
                </a:lnTo>
                <a:cubicBezTo>
                  <a:pt x="8478" y="822"/>
                  <a:pt x="8157" y="489"/>
                  <a:pt x="7752" y="489"/>
                </a:cubicBezTo>
                <a:lnTo>
                  <a:pt x="1168" y="489"/>
                </a:lnTo>
                <a:cubicBezTo>
                  <a:pt x="775" y="489"/>
                  <a:pt x="442" y="822"/>
                  <a:pt x="442" y="1215"/>
                </a:cubicBezTo>
                <a:lnTo>
                  <a:pt x="442" y="4597"/>
                </a:lnTo>
                <a:cubicBezTo>
                  <a:pt x="442" y="5001"/>
                  <a:pt x="775" y="5323"/>
                  <a:pt x="1168" y="5323"/>
                </a:cubicBezTo>
                <a:lnTo>
                  <a:pt x="3370" y="5323"/>
                </a:lnTo>
                <a:lnTo>
                  <a:pt x="3370" y="6085"/>
                </a:lnTo>
                <a:lnTo>
                  <a:pt x="2001" y="6085"/>
                </a:lnTo>
                <a:cubicBezTo>
                  <a:pt x="1918" y="6085"/>
                  <a:pt x="1846" y="6156"/>
                  <a:pt x="1846" y="6252"/>
                </a:cubicBezTo>
                <a:cubicBezTo>
                  <a:pt x="1846" y="6335"/>
                  <a:pt x="1918" y="6418"/>
                  <a:pt x="2001" y="6418"/>
                </a:cubicBezTo>
                <a:lnTo>
                  <a:pt x="3109" y="6418"/>
                </a:lnTo>
                <a:lnTo>
                  <a:pt x="2811" y="6978"/>
                </a:lnTo>
                <a:lnTo>
                  <a:pt x="2656" y="6978"/>
                </a:lnTo>
                <a:cubicBezTo>
                  <a:pt x="2561" y="6978"/>
                  <a:pt x="2454" y="7026"/>
                  <a:pt x="2358" y="7097"/>
                </a:cubicBezTo>
                <a:cubicBezTo>
                  <a:pt x="2287" y="7168"/>
                  <a:pt x="2239" y="7276"/>
                  <a:pt x="2239" y="7395"/>
                </a:cubicBezTo>
                <a:cubicBezTo>
                  <a:pt x="2239" y="7621"/>
                  <a:pt x="2418" y="7811"/>
                  <a:pt x="2656" y="7811"/>
                </a:cubicBezTo>
                <a:lnTo>
                  <a:pt x="3394" y="7811"/>
                </a:lnTo>
                <a:lnTo>
                  <a:pt x="3394" y="9276"/>
                </a:lnTo>
                <a:lnTo>
                  <a:pt x="3192" y="9276"/>
                </a:lnTo>
                <a:cubicBezTo>
                  <a:pt x="3001" y="9276"/>
                  <a:pt x="2835" y="9431"/>
                  <a:pt x="2835" y="9633"/>
                </a:cubicBezTo>
                <a:cubicBezTo>
                  <a:pt x="2835" y="9823"/>
                  <a:pt x="2918" y="10002"/>
                  <a:pt x="3049" y="10145"/>
                </a:cubicBezTo>
                <a:cubicBezTo>
                  <a:pt x="3180" y="10288"/>
                  <a:pt x="3370" y="10359"/>
                  <a:pt x="3573" y="10359"/>
                </a:cubicBezTo>
                <a:lnTo>
                  <a:pt x="7049" y="10359"/>
                </a:lnTo>
                <a:lnTo>
                  <a:pt x="7049" y="10788"/>
                </a:lnTo>
                <a:cubicBezTo>
                  <a:pt x="7049" y="11062"/>
                  <a:pt x="7276" y="11300"/>
                  <a:pt x="7550" y="11300"/>
                </a:cubicBezTo>
                <a:lnTo>
                  <a:pt x="9002" y="11300"/>
                </a:lnTo>
                <a:cubicBezTo>
                  <a:pt x="9264" y="11300"/>
                  <a:pt x="9502" y="11074"/>
                  <a:pt x="9502" y="10788"/>
                </a:cubicBezTo>
                <a:lnTo>
                  <a:pt x="9502" y="10359"/>
                </a:lnTo>
                <a:lnTo>
                  <a:pt x="10621" y="10359"/>
                </a:lnTo>
                <a:cubicBezTo>
                  <a:pt x="11026" y="10359"/>
                  <a:pt x="11348" y="10026"/>
                  <a:pt x="11348" y="9633"/>
                </a:cubicBezTo>
                <a:cubicBezTo>
                  <a:pt x="11324" y="9526"/>
                  <a:pt x="11276" y="9431"/>
                  <a:pt x="11217" y="9371"/>
                </a:cubicBezTo>
                <a:cubicBezTo>
                  <a:pt x="11157" y="9312"/>
                  <a:pt x="11074" y="9276"/>
                  <a:pt x="10967" y="9276"/>
                </a:cubicBezTo>
                <a:lnTo>
                  <a:pt x="10776" y="9276"/>
                </a:lnTo>
                <a:lnTo>
                  <a:pt x="10776" y="4906"/>
                </a:lnTo>
                <a:cubicBezTo>
                  <a:pt x="10776" y="4418"/>
                  <a:pt x="10371" y="4013"/>
                  <a:pt x="9883" y="4013"/>
                </a:cubicBezTo>
                <a:lnTo>
                  <a:pt x="8931" y="4013"/>
                </a:lnTo>
                <a:lnTo>
                  <a:pt x="8931" y="858"/>
                </a:lnTo>
                <a:cubicBezTo>
                  <a:pt x="8931" y="382"/>
                  <a:pt x="8538" y="1"/>
                  <a:pt x="8062" y="1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defTabSz="2437790"/>
            <a:endParaRPr sz="3732"/>
          </a:p>
        </p:txBody>
      </p:sp>
    </p:spTree>
    <p:extLst>
      <p:ext uri="{BB962C8B-B14F-4D97-AF65-F5344CB8AC3E}">
        <p14:creationId xmlns:p14="http://schemas.microsoft.com/office/powerpoint/2010/main" val="2955901576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TextBox 15">
            <a:extLst>
              <a:ext uri="{FF2B5EF4-FFF2-40B4-BE49-F238E27FC236}">
                <a16:creationId xmlns:a16="http://schemas.microsoft.com/office/drawing/2014/main" id="{36EB7E1B-7527-4604-846F-B5E934E4DA0B}"/>
              </a:ext>
            </a:extLst>
          </p:cNvPr>
          <p:cNvSpPr txBox="1"/>
          <p:nvPr/>
        </p:nvSpPr>
        <p:spPr>
          <a:xfrm>
            <a:off x="1364818" y="2737837"/>
            <a:ext cx="9587527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Josefin Sans SemiBold" pitchFamily="2" charset="0"/>
                <a:ea typeface="League Spartan" charset="0"/>
                <a:cs typeface="Poppins" pitchFamily="2" charset="77"/>
                <a:sym typeface="Arial"/>
              </a:rPr>
              <a:t>REQUERIMIENTOS RECIBIDOS / ATENDIDOS </a:t>
            </a:r>
          </a:p>
        </p:txBody>
      </p:sp>
      <p:sp>
        <p:nvSpPr>
          <p:cNvPr id="95" name="Rectangle 8">
            <a:extLst>
              <a:ext uri="{FF2B5EF4-FFF2-40B4-BE49-F238E27FC236}">
                <a16:creationId xmlns:a16="http://schemas.microsoft.com/office/drawing/2014/main" id="{6D6A76AB-B99E-48C4-993D-F88AA945059D}"/>
              </a:ext>
            </a:extLst>
          </p:cNvPr>
          <p:cNvSpPr/>
          <p:nvPr/>
        </p:nvSpPr>
        <p:spPr>
          <a:xfrm>
            <a:off x="11839708" y="2550255"/>
            <a:ext cx="4239691" cy="1138136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sym typeface="Arial"/>
            </a:endParaRPr>
          </a:p>
        </p:txBody>
      </p:sp>
      <p:sp>
        <p:nvSpPr>
          <p:cNvPr id="96" name="TextBox 15">
            <a:extLst>
              <a:ext uri="{FF2B5EF4-FFF2-40B4-BE49-F238E27FC236}">
                <a16:creationId xmlns:a16="http://schemas.microsoft.com/office/drawing/2014/main" id="{5FD8BDB5-557B-4CB4-A107-915321B92E8F}"/>
              </a:ext>
            </a:extLst>
          </p:cNvPr>
          <p:cNvSpPr txBox="1"/>
          <p:nvPr/>
        </p:nvSpPr>
        <p:spPr>
          <a:xfrm>
            <a:off x="13299697" y="2744060"/>
            <a:ext cx="2779702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REQUERIMIENTOS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RECIBIDOS</a:t>
            </a:r>
          </a:p>
        </p:txBody>
      </p:sp>
      <p:sp>
        <p:nvSpPr>
          <p:cNvPr id="97" name="TextBox 16">
            <a:extLst>
              <a:ext uri="{FF2B5EF4-FFF2-40B4-BE49-F238E27FC236}">
                <a16:creationId xmlns:a16="http://schemas.microsoft.com/office/drawing/2014/main" id="{EE2CDC9C-8AB3-4166-B2F5-E3837DFFD05F}"/>
              </a:ext>
            </a:extLst>
          </p:cNvPr>
          <p:cNvSpPr txBox="1"/>
          <p:nvPr/>
        </p:nvSpPr>
        <p:spPr>
          <a:xfrm>
            <a:off x="11853581" y="2611825"/>
            <a:ext cx="1688283" cy="92333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5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1,284</a:t>
            </a:r>
            <a:endParaRPr kumimoji="0" lang="en-US" sz="54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Josefin Sans SemiBold" pitchFamily="2" charset="0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98" name="Rectangle 8">
            <a:extLst>
              <a:ext uri="{FF2B5EF4-FFF2-40B4-BE49-F238E27FC236}">
                <a16:creationId xmlns:a16="http://schemas.microsoft.com/office/drawing/2014/main" id="{CBF678A8-399A-4A2C-A883-5E7802ABE2F0}"/>
              </a:ext>
            </a:extLst>
          </p:cNvPr>
          <p:cNvSpPr/>
          <p:nvPr/>
        </p:nvSpPr>
        <p:spPr>
          <a:xfrm>
            <a:off x="16132287" y="2528745"/>
            <a:ext cx="6401474" cy="1159646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sym typeface="Arial"/>
            </a:endParaRPr>
          </a:p>
        </p:txBody>
      </p:sp>
      <p:sp>
        <p:nvSpPr>
          <p:cNvPr id="99" name="TextBox 15">
            <a:extLst>
              <a:ext uri="{FF2B5EF4-FFF2-40B4-BE49-F238E27FC236}">
                <a16:creationId xmlns:a16="http://schemas.microsoft.com/office/drawing/2014/main" id="{33FDD16C-CC8B-49AB-8AEA-7A8D8A24D821}"/>
              </a:ext>
            </a:extLst>
          </p:cNvPr>
          <p:cNvSpPr txBox="1"/>
          <p:nvPr/>
        </p:nvSpPr>
        <p:spPr>
          <a:xfrm>
            <a:off x="19538140" y="2784461"/>
            <a:ext cx="2984538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REQUERIMIENTOS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ATENDIDOS</a:t>
            </a:r>
          </a:p>
        </p:txBody>
      </p:sp>
      <p:sp>
        <p:nvSpPr>
          <p:cNvPr id="100" name="TextBox 16">
            <a:extLst>
              <a:ext uri="{FF2B5EF4-FFF2-40B4-BE49-F238E27FC236}">
                <a16:creationId xmlns:a16="http://schemas.microsoft.com/office/drawing/2014/main" id="{4AAA7DF7-62BA-4450-9F99-DDFC5DD571F0}"/>
              </a:ext>
            </a:extLst>
          </p:cNvPr>
          <p:cNvSpPr txBox="1"/>
          <p:nvPr/>
        </p:nvSpPr>
        <p:spPr>
          <a:xfrm>
            <a:off x="16264604" y="2582912"/>
            <a:ext cx="3534942" cy="1015663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5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1,273</a:t>
            </a:r>
            <a:r>
              <a:rPr lang="en-US" sz="60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40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(99.1%)</a:t>
            </a:r>
            <a:endParaRPr kumimoji="0" lang="en-US" sz="6000" b="1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Josefin Sans SemiBold" pitchFamily="2" charset="0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101" name="Rounded Rectangle 12">
            <a:extLst>
              <a:ext uri="{FF2B5EF4-FFF2-40B4-BE49-F238E27FC236}">
                <a16:creationId xmlns:a16="http://schemas.microsoft.com/office/drawing/2014/main" id="{187F747B-4268-4699-88E6-9264BC45D4BE}"/>
              </a:ext>
            </a:extLst>
          </p:cNvPr>
          <p:cNvSpPr/>
          <p:nvPr/>
        </p:nvSpPr>
        <p:spPr>
          <a:xfrm>
            <a:off x="11839708" y="3772746"/>
            <a:ext cx="10694053" cy="1146955"/>
          </a:xfrm>
          <a:prstGeom prst="roundRect">
            <a:avLst>
              <a:gd name="adj" fmla="val 12821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sym typeface="Arial"/>
            </a:endParaRPr>
          </a:p>
        </p:txBody>
      </p:sp>
      <p:sp>
        <p:nvSpPr>
          <p:cNvPr id="102" name="Rounded Rectangle 13">
            <a:extLst>
              <a:ext uri="{FF2B5EF4-FFF2-40B4-BE49-F238E27FC236}">
                <a16:creationId xmlns:a16="http://schemas.microsoft.com/office/drawing/2014/main" id="{BD010CC4-976E-4E3D-9501-09EE6E94CFD0}"/>
              </a:ext>
            </a:extLst>
          </p:cNvPr>
          <p:cNvSpPr/>
          <p:nvPr/>
        </p:nvSpPr>
        <p:spPr>
          <a:xfrm>
            <a:off x="11839709" y="5023384"/>
            <a:ext cx="10694052" cy="1146955"/>
          </a:xfrm>
          <a:prstGeom prst="roundRect">
            <a:avLst>
              <a:gd name="adj" fmla="val 12821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sym typeface="Arial"/>
            </a:endParaRPr>
          </a:p>
        </p:txBody>
      </p:sp>
      <p:sp>
        <p:nvSpPr>
          <p:cNvPr id="103" name="TextBox 15">
            <a:extLst>
              <a:ext uri="{FF2B5EF4-FFF2-40B4-BE49-F238E27FC236}">
                <a16:creationId xmlns:a16="http://schemas.microsoft.com/office/drawing/2014/main" id="{FAADC04A-415F-44E1-A38F-A31DD1D4F232}"/>
              </a:ext>
            </a:extLst>
          </p:cNvPr>
          <p:cNvSpPr txBox="1"/>
          <p:nvPr/>
        </p:nvSpPr>
        <p:spPr>
          <a:xfrm>
            <a:off x="12991636" y="3936816"/>
            <a:ext cx="2246074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eague Spartan" charset="0"/>
                <a:cs typeface="Poppins" pitchFamily="2" charset="77"/>
                <a:sym typeface="Arial"/>
              </a:rPr>
              <a:t>100%</a:t>
            </a:r>
          </a:p>
        </p:txBody>
      </p:sp>
      <p:sp>
        <p:nvSpPr>
          <p:cNvPr id="104" name="TextBox 19">
            <a:extLst>
              <a:ext uri="{FF2B5EF4-FFF2-40B4-BE49-F238E27FC236}">
                <a16:creationId xmlns:a16="http://schemas.microsoft.com/office/drawing/2014/main" id="{4771D35D-B829-48A1-94BF-309907A9D8DB}"/>
              </a:ext>
            </a:extLst>
          </p:cNvPr>
          <p:cNvSpPr txBox="1"/>
          <p:nvPr/>
        </p:nvSpPr>
        <p:spPr>
          <a:xfrm>
            <a:off x="13743285" y="5570229"/>
            <a:ext cx="5427385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eague Spartan" charset="0"/>
                <a:cs typeface="Poppins" pitchFamily="2" charset="77"/>
                <a:sym typeface="Arial"/>
              </a:rPr>
              <a:t> </a:t>
            </a:r>
          </a:p>
        </p:txBody>
      </p:sp>
      <p:sp>
        <p:nvSpPr>
          <p:cNvPr id="105" name="TextBox 15">
            <a:extLst>
              <a:ext uri="{FF2B5EF4-FFF2-40B4-BE49-F238E27FC236}">
                <a16:creationId xmlns:a16="http://schemas.microsoft.com/office/drawing/2014/main" id="{FE64643F-7291-447B-B064-CDCE4B5BCC90}"/>
              </a:ext>
            </a:extLst>
          </p:cNvPr>
          <p:cNvSpPr txBox="1"/>
          <p:nvPr/>
        </p:nvSpPr>
        <p:spPr>
          <a:xfrm>
            <a:off x="14706332" y="3922769"/>
            <a:ext cx="7650308" cy="800219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3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IMPLEMENTACIÓN SOFTWARE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3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CONTROL DE VERSIONES DE CÓDIGO FUENTE </a:t>
            </a:r>
          </a:p>
        </p:txBody>
      </p:sp>
      <p:sp>
        <p:nvSpPr>
          <p:cNvPr id="106" name="TextBox 15">
            <a:extLst>
              <a:ext uri="{FF2B5EF4-FFF2-40B4-BE49-F238E27FC236}">
                <a16:creationId xmlns:a16="http://schemas.microsoft.com/office/drawing/2014/main" id="{F5641ABF-B9C4-4232-9831-E89C45E60191}"/>
              </a:ext>
            </a:extLst>
          </p:cNvPr>
          <p:cNvSpPr txBox="1"/>
          <p:nvPr/>
        </p:nvSpPr>
        <p:spPr>
          <a:xfrm>
            <a:off x="14706333" y="5249866"/>
            <a:ext cx="7717790" cy="800219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3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ACTUALIZACIÓN Y ADECUACIÓN INFRAESTRUCTURA APLICACIONES DE INSAFORP</a:t>
            </a:r>
          </a:p>
        </p:txBody>
      </p:sp>
      <p:sp>
        <p:nvSpPr>
          <p:cNvPr id="107" name="Freeform 77">
            <a:extLst>
              <a:ext uri="{FF2B5EF4-FFF2-40B4-BE49-F238E27FC236}">
                <a16:creationId xmlns:a16="http://schemas.microsoft.com/office/drawing/2014/main" id="{7265CC87-901B-4E68-AFE0-7A31163A060A}"/>
              </a:ext>
            </a:extLst>
          </p:cNvPr>
          <p:cNvSpPr>
            <a:spLocks noEditPoints="1"/>
          </p:cNvSpPr>
          <p:nvPr/>
        </p:nvSpPr>
        <p:spPr bwMode="auto">
          <a:xfrm>
            <a:off x="12107910" y="3932842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Josefin Sans SemiBold" pitchFamily="2" charset="0"/>
              <a:sym typeface="Arial"/>
            </a:endParaRPr>
          </a:p>
        </p:txBody>
      </p:sp>
      <p:sp>
        <p:nvSpPr>
          <p:cNvPr id="108" name="TextBox 40">
            <a:extLst>
              <a:ext uri="{FF2B5EF4-FFF2-40B4-BE49-F238E27FC236}">
                <a16:creationId xmlns:a16="http://schemas.microsoft.com/office/drawing/2014/main" id="{2A73E5AB-CA4F-428E-8D6B-E7D0AD598AD1}"/>
              </a:ext>
            </a:extLst>
          </p:cNvPr>
          <p:cNvSpPr txBox="1"/>
          <p:nvPr/>
        </p:nvSpPr>
        <p:spPr>
          <a:xfrm>
            <a:off x="755194" y="7855406"/>
            <a:ext cx="8040257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Josefin Sans SemiBold" pitchFamily="2" charset="0"/>
                <a:ea typeface="League Spartan" charset="0"/>
                <a:cs typeface="Poppins" pitchFamily="2" charset="77"/>
                <a:sym typeface="Arial"/>
              </a:rPr>
              <a:t>REQUERIMIENTOS </a:t>
            </a:r>
            <a:r>
              <a:rPr kumimoji="0" lang="en-US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Josefin Sans SemiBold" pitchFamily="2" charset="0"/>
                <a:ea typeface="League Spartan" charset="0"/>
                <a:cs typeface="Poppins" pitchFamily="2" charset="77"/>
                <a:sym typeface="Arial"/>
              </a:rPr>
              <a:t>RECIBIDOS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Josefin Sans SemiBold" pitchFamily="2" charset="0"/>
                <a:ea typeface="League Spartan" charset="0"/>
                <a:cs typeface="Poppins" pitchFamily="2" charset="77"/>
                <a:sym typeface="Arial"/>
              </a:rPr>
              <a:t> 2021**</a:t>
            </a:r>
          </a:p>
        </p:txBody>
      </p:sp>
      <p:sp>
        <p:nvSpPr>
          <p:cNvPr id="109" name="TextBox 15">
            <a:extLst>
              <a:ext uri="{FF2B5EF4-FFF2-40B4-BE49-F238E27FC236}">
                <a16:creationId xmlns:a16="http://schemas.microsoft.com/office/drawing/2014/main" id="{BED74641-63D0-4196-A586-5FB2B30E3FFB}"/>
              </a:ext>
            </a:extLst>
          </p:cNvPr>
          <p:cNvSpPr txBox="1"/>
          <p:nvPr/>
        </p:nvSpPr>
        <p:spPr>
          <a:xfrm>
            <a:off x="12998787" y="5169661"/>
            <a:ext cx="2256678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eague Spartan" charset="0"/>
                <a:cs typeface="Poppins" pitchFamily="2" charset="77"/>
                <a:sym typeface="Arial"/>
              </a:rPr>
              <a:t>100%</a:t>
            </a:r>
          </a:p>
        </p:txBody>
      </p:sp>
      <p:sp>
        <p:nvSpPr>
          <p:cNvPr id="110" name="Freeform 77">
            <a:extLst>
              <a:ext uri="{FF2B5EF4-FFF2-40B4-BE49-F238E27FC236}">
                <a16:creationId xmlns:a16="http://schemas.microsoft.com/office/drawing/2014/main" id="{CF2F3229-7F19-4F05-A8FE-987F1A699DD2}"/>
              </a:ext>
            </a:extLst>
          </p:cNvPr>
          <p:cNvSpPr>
            <a:spLocks noEditPoints="1"/>
          </p:cNvSpPr>
          <p:nvPr/>
        </p:nvSpPr>
        <p:spPr bwMode="auto">
          <a:xfrm>
            <a:off x="12097025" y="5195585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Josefin Sans SemiBold" pitchFamily="2" charset="0"/>
              <a:sym typeface="Arial"/>
            </a:endParaRPr>
          </a:p>
        </p:txBody>
      </p:sp>
      <p:sp>
        <p:nvSpPr>
          <p:cNvPr id="112" name="Rounded Rectangle 13">
            <a:extLst>
              <a:ext uri="{FF2B5EF4-FFF2-40B4-BE49-F238E27FC236}">
                <a16:creationId xmlns:a16="http://schemas.microsoft.com/office/drawing/2014/main" id="{49EF8587-311D-4764-AB18-CF448855E420}"/>
              </a:ext>
            </a:extLst>
          </p:cNvPr>
          <p:cNvSpPr/>
          <p:nvPr/>
        </p:nvSpPr>
        <p:spPr>
          <a:xfrm>
            <a:off x="11839708" y="6260637"/>
            <a:ext cx="10694053" cy="1218592"/>
          </a:xfrm>
          <a:prstGeom prst="roundRect">
            <a:avLst>
              <a:gd name="adj" fmla="val 12821"/>
            </a:avLst>
          </a:prstGeom>
          <a:solidFill>
            <a:srgbClr val="0466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sym typeface="Arial"/>
            </a:endParaRPr>
          </a:p>
        </p:txBody>
      </p:sp>
      <p:sp>
        <p:nvSpPr>
          <p:cNvPr id="113" name="TextBox 15">
            <a:extLst>
              <a:ext uri="{FF2B5EF4-FFF2-40B4-BE49-F238E27FC236}">
                <a16:creationId xmlns:a16="http://schemas.microsoft.com/office/drawing/2014/main" id="{653E2F22-8B8D-403C-8251-7A12BEABDCB4}"/>
              </a:ext>
            </a:extLst>
          </p:cNvPr>
          <p:cNvSpPr txBox="1"/>
          <p:nvPr/>
        </p:nvSpPr>
        <p:spPr>
          <a:xfrm>
            <a:off x="14706332" y="6452177"/>
            <a:ext cx="7717790" cy="800219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3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ACTUALIZACIÓN PROCESOS Y PROCEDIMIENTOS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3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  <a:sym typeface="Arial"/>
              </a:rPr>
              <a:t> DE ACUERDO A MEJORES PRÁCTICAS </a:t>
            </a:r>
          </a:p>
        </p:txBody>
      </p:sp>
      <p:sp>
        <p:nvSpPr>
          <p:cNvPr id="114" name="TextBox 15">
            <a:extLst>
              <a:ext uri="{FF2B5EF4-FFF2-40B4-BE49-F238E27FC236}">
                <a16:creationId xmlns:a16="http://schemas.microsoft.com/office/drawing/2014/main" id="{1255B94D-E22F-40AC-8AFF-6ADB9B97FDD7}"/>
              </a:ext>
            </a:extLst>
          </p:cNvPr>
          <p:cNvSpPr txBox="1"/>
          <p:nvPr/>
        </p:nvSpPr>
        <p:spPr>
          <a:xfrm>
            <a:off x="13005095" y="6323792"/>
            <a:ext cx="2396247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  <a:ea typeface="League Spartan" charset="0"/>
                <a:cs typeface="Poppins" pitchFamily="2" charset="77"/>
                <a:sym typeface="Arial"/>
              </a:rPr>
              <a:t>100%</a:t>
            </a:r>
          </a:p>
        </p:txBody>
      </p:sp>
      <p:sp>
        <p:nvSpPr>
          <p:cNvPr id="115" name="Freeform 77">
            <a:extLst>
              <a:ext uri="{FF2B5EF4-FFF2-40B4-BE49-F238E27FC236}">
                <a16:creationId xmlns:a16="http://schemas.microsoft.com/office/drawing/2014/main" id="{47829706-18FB-4236-8A9E-08C0F3740559}"/>
              </a:ext>
            </a:extLst>
          </p:cNvPr>
          <p:cNvSpPr>
            <a:spLocks noEditPoints="1"/>
          </p:cNvSpPr>
          <p:nvPr/>
        </p:nvSpPr>
        <p:spPr bwMode="auto">
          <a:xfrm>
            <a:off x="12097025" y="6498152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Josefin Sans SemiBold" pitchFamily="2" charset="0"/>
              <a:sym typeface="Arial"/>
            </a:endParaRPr>
          </a:p>
        </p:txBody>
      </p:sp>
      <p:graphicFrame>
        <p:nvGraphicFramePr>
          <p:cNvPr id="117" name="Chart 25">
            <a:extLst>
              <a:ext uri="{FF2B5EF4-FFF2-40B4-BE49-F238E27FC236}">
                <a16:creationId xmlns:a16="http://schemas.microsoft.com/office/drawing/2014/main" id="{50098FAB-18F6-426D-93CD-386389E14F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79921591"/>
              </p:ext>
            </p:extLst>
          </p:nvPr>
        </p:nvGraphicFramePr>
        <p:xfrm>
          <a:off x="688765" y="3686538"/>
          <a:ext cx="10806776" cy="337183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23" name="TextBox 52">
            <a:extLst>
              <a:ext uri="{FF2B5EF4-FFF2-40B4-BE49-F238E27FC236}">
                <a16:creationId xmlns:a16="http://schemas.microsoft.com/office/drawing/2014/main" id="{04C81C04-F088-4125-9508-C34266D1863E}"/>
              </a:ext>
            </a:extLst>
          </p:cNvPr>
          <p:cNvSpPr txBox="1"/>
          <p:nvPr/>
        </p:nvSpPr>
        <p:spPr>
          <a:xfrm>
            <a:off x="18032075" y="7952643"/>
            <a:ext cx="4443297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MONTO EJECUTADO</a:t>
            </a:r>
          </a:p>
        </p:txBody>
      </p:sp>
      <p:graphicFrame>
        <p:nvGraphicFramePr>
          <p:cNvPr id="124" name="Chart 25">
            <a:extLst>
              <a:ext uri="{FF2B5EF4-FFF2-40B4-BE49-F238E27FC236}">
                <a16:creationId xmlns:a16="http://schemas.microsoft.com/office/drawing/2014/main" id="{4E53573F-EF10-4AA0-A68B-9194BA2BA7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8579470"/>
              </p:ext>
            </p:extLst>
          </p:nvPr>
        </p:nvGraphicFramePr>
        <p:xfrm>
          <a:off x="16173139" y="8117016"/>
          <a:ext cx="7490170" cy="51052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pSp>
        <p:nvGrpSpPr>
          <p:cNvPr id="125" name="Grupo 5">
            <a:extLst>
              <a:ext uri="{FF2B5EF4-FFF2-40B4-BE49-F238E27FC236}">
                <a16:creationId xmlns:a16="http://schemas.microsoft.com/office/drawing/2014/main" id="{4871F421-506C-481C-9633-6DD14D86B34D}"/>
              </a:ext>
            </a:extLst>
          </p:cNvPr>
          <p:cNvGrpSpPr/>
          <p:nvPr/>
        </p:nvGrpSpPr>
        <p:grpSpPr>
          <a:xfrm>
            <a:off x="21254565" y="9161208"/>
            <a:ext cx="2436121" cy="762337"/>
            <a:chOff x="21616952" y="8706178"/>
            <a:chExt cx="2436121" cy="762337"/>
          </a:xfrm>
        </p:grpSpPr>
        <p:sp>
          <p:nvSpPr>
            <p:cNvPr id="126" name="TextBox 18">
              <a:extLst>
                <a:ext uri="{FF2B5EF4-FFF2-40B4-BE49-F238E27FC236}">
                  <a16:creationId xmlns:a16="http://schemas.microsoft.com/office/drawing/2014/main" id="{F43444A3-E8D2-435E-ACBE-3FC12C7EFA4E}"/>
                </a:ext>
              </a:extLst>
            </p:cNvPr>
            <p:cNvSpPr txBox="1"/>
            <p:nvPr/>
          </p:nvSpPr>
          <p:spPr>
            <a:xfrm>
              <a:off x="22483795" y="8706178"/>
              <a:ext cx="667170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  <a:defRPr/>
              </a:pPr>
              <a:r>
                <a:rPr lang="en-US" sz="20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32%</a:t>
              </a:r>
            </a:p>
          </p:txBody>
        </p:sp>
        <p:sp>
          <p:nvSpPr>
            <p:cNvPr id="127" name="TextBox 15">
              <a:extLst>
                <a:ext uri="{FF2B5EF4-FFF2-40B4-BE49-F238E27FC236}">
                  <a16:creationId xmlns:a16="http://schemas.microsoft.com/office/drawing/2014/main" id="{3551818B-894E-448C-B0A9-38FB9B496166}"/>
                </a:ext>
              </a:extLst>
            </p:cNvPr>
            <p:cNvSpPr txBox="1"/>
            <p:nvPr/>
          </p:nvSpPr>
          <p:spPr>
            <a:xfrm>
              <a:off x="21616952" y="9068405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  <a:defRPr/>
              </a:pPr>
              <a:r>
                <a:rPr lang="en-US" sz="20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  <p:graphicFrame>
        <p:nvGraphicFramePr>
          <p:cNvPr id="128" name="Chart 41">
            <a:extLst>
              <a:ext uri="{FF2B5EF4-FFF2-40B4-BE49-F238E27FC236}">
                <a16:creationId xmlns:a16="http://schemas.microsoft.com/office/drawing/2014/main" id="{43683AC9-B9FF-49CE-82DD-50302C0082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83565694"/>
              </p:ext>
            </p:extLst>
          </p:nvPr>
        </p:nvGraphicFramePr>
        <p:xfrm>
          <a:off x="-638885" y="8305065"/>
          <a:ext cx="10392641" cy="362468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29" name="CuadroTexto 128">
            <a:extLst>
              <a:ext uri="{FF2B5EF4-FFF2-40B4-BE49-F238E27FC236}">
                <a16:creationId xmlns:a16="http://schemas.microsoft.com/office/drawing/2014/main" id="{548A58BF-2A37-46E1-881F-39DFD66EDCC9}"/>
              </a:ext>
            </a:extLst>
          </p:cNvPr>
          <p:cNvSpPr txBox="1"/>
          <p:nvPr/>
        </p:nvSpPr>
        <p:spPr>
          <a:xfrm>
            <a:off x="885558" y="12010771"/>
            <a:ext cx="866650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MX" sz="1600">
                <a:solidFill>
                  <a:schemeClr val="tx1"/>
                </a:solidFill>
                <a:latin typeface="Josefin Sans Light" pitchFamily="2" charset="0"/>
                <a:ea typeface="Calibri" panose="020F0502020204030204" pitchFamily="34" charset="0"/>
                <a:cs typeface="Poppins" panose="00000500000000000000" pitchFamily="2" charset="0"/>
              </a:rPr>
              <a:t>*Accesos a carpetas / Administración de usuario / E-mail / Solicitud de información</a:t>
            </a:r>
            <a:r>
              <a:rPr lang="es-MX" sz="1400">
                <a:solidFill>
                  <a:schemeClr val="tx1"/>
                </a:solidFill>
                <a:latin typeface="Poppins" panose="00000500000000000000" pitchFamily="2" charset="0"/>
                <a:ea typeface="Calibri" panose="020F0502020204030204" pitchFamily="34" charset="0"/>
                <a:cs typeface="Poppins" panose="00000500000000000000" pitchFamily="2" charset="0"/>
              </a:rPr>
              <a:t>.</a:t>
            </a:r>
            <a:endParaRPr lang="es-SV" sz="1400">
              <a:solidFill>
                <a:schemeClr val="tx1"/>
              </a:solidFill>
              <a:latin typeface="Poppins" panose="00000500000000000000" pitchFamily="2" charset="0"/>
              <a:ea typeface="Calibri" panose="020F0502020204030204" pitchFamily="34" charset="0"/>
              <a:cs typeface="Poppins" panose="00000500000000000000" pitchFamily="2" charset="0"/>
            </a:endParaRPr>
          </a:p>
        </p:txBody>
      </p:sp>
      <p:sp>
        <p:nvSpPr>
          <p:cNvPr id="39" name="Google Shape;916;p66">
            <a:extLst>
              <a:ext uri="{FF2B5EF4-FFF2-40B4-BE49-F238E27FC236}">
                <a16:creationId xmlns:a16="http://schemas.microsoft.com/office/drawing/2014/main" id="{8C74A1E1-DA96-4756-A21E-99558EB6B88B}"/>
              </a:ext>
            </a:extLst>
          </p:cNvPr>
          <p:cNvSpPr txBox="1">
            <a:spLocks/>
          </p:cNvSpPr>
          <p:nvPr/>
        </p:nvSpPr>
        <p:spPr>
          <a:xfrm>
            <a:off x="599808" y="921387"/>
            <a:ext cx="21770668" cy="12394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Gerencia Tecnologías de la Información</a:t>
            </a:r>
          </a:p>
        </p:txBody>
      </p:sp>
      <p:pic>
        <p:nvPicPr>
          <p:cNvPr id="40" name="Imagen 112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068BC085-C5EE-4B20-9C80-6FBBFCC312C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520447" y="1169132"/>
            <a:ext cx="1506211" cy="1506211"/>
          </a:xfrm>
          <a:prstGeom prst="rect">
            <a:avLst/>
          </a:prstGeom>
        </p:spPr>
      </p:pic>
      <p:sp>
        <p:nvSpPr>
          <p:cNvPr id="41" name="TextBox 18">
            <a:extLst>
              <a:ext uri="{FF2B5EF4-FFF2-40B4-BE49-F238E27FC236}">
                <a16:creationId xmlns:a16="http://schemas.microsoft.com/office/drawing/2014/main" id="{DE38E544-A3DA-4B53-831B-1AE1DC1A5C38}"/>
              </a:ext>
            </a:extLst>
          </p:cNvPr>
          <p:cNvSpPr txBox="1"/>
          <p:nvPr/>
        </p:nvSpPr>
        <p:spPr>
          <a:xfrm>
            <a:off x="13042677" y="6970957"/>
            <a:ext cx="2200145" cy="40011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000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100%</a:t>
            </a:r>
          </a:p>
        </p:txBody>
      </p:sp>
      <p:sp>
        <p:nvSpPr>
          <p:cNvPr id="42" name="TextBox 15">
            <a:extLst>
              <a:ext uri="{FF2B5EF4-FFF2-40B4-BE49-F238E27FC236}">
                <a16:creationId xmlns:a16="http://schemas.microsoft.com/office/drawing/2014/main" id="{8AD93026-CABC-407A-BED9-A5BA284BD59E}"/>
              </a:ext>
            </a:extLst>
          </p:cNvPr>
          <p:cNvSpPr txBox="1"/>
          <p:nvPr/>
        </p:nvSpPr>
        <p:spPr>
          <a:xfrm>
            <a:off x="905768" y="12331930"/>
            <a:ext cx="9741976" cy="33855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16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**</a:t>
            </a:r>
            <a:r>
              <a:rPr lang="en-US" sz="16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Adicionalmente</a:t>
            </a:r>
            <a:r>
              <a:rPr lang="en-US" sz="16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se </a:t>
            </a:r>
            <a:r>
              <a:rPr lang="en-US" sz="16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atendieron</a:t>
            </a:r>
            <a:r>
              <a:rPr lang="en-US" sz="16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208  </a:t>
            </a:r>
            <a:r>
              <a:rPr lang="en-US" sz="16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requerimientos</a:t>
            </a:r>
            <a:r>
              <a:rPr lang="en-US" sz="16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</a:t>
            </a:r>
            <a:r>
              <a:rPr lang="en-US" sz="16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Enero</a:t>
            </a:r>
            <a:r>
              <a:rPr lang="en-US" sz="16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a </a:t>
            </a:r>
            <a:r>
              <a:rPr lang="en-US" sz="16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Marzo</a:t>
            </a:r>
            <a:r>
              <a:rPr lang="en-US" sz="16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bajo </a:t>
            </a:r>
            <a:r>
              <a:rPr lang="en-US" sz="16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otra</a:t>
            </a:r>
            <a:r>
              <a:rPr lang="en-US" sz="16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16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clasificación</a:t>
            </a:r>
            <a:r>
              <a:rPr lang="en-US" sz="1400">
                <a:solidFill>
                  <a:schemeClr val="tx1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.</a:t>
            </a:r>
          </a:p>
        </p:txBody>
      </p:sp>
      <p:graphicFrame>
        <p:nvGraphicFramePr>
          <p:cNvPr id="44" name="Chart 41">
            <a:extLst>
              <a:ext uri="{FF2B5EF4-FFF2-40B4-BE49-F238E27FC236}">
                <a16:creationId xmlns:a16="http://schemas.microsoft.com/office/drawing/2014/main" id="{755AADEF-EE17-4CDF-8E32-AFEA2777F4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7566709"/>
              </p:ext>
            </p:extLst>
          </p:nvPr>
        </p:nvGraphicFramePr>
        <p:xfrm>
          <a:off x="9290404" y="8872988"/>
          <a:ext cx="7656827" cy="2771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45" name="TextBox 40">
            <a:extLst>
              <a:ext uri="{FF2B5EF4-FFF2-40B4-BE49-F238E27FC236}">
                <a16:creationId xmlns:a16="http://schemas.microsoft.com/office/drawing/2014/main" id="{DD6CF6B8-A653-404E-9B57-105F34E162B7}"/>
              </a:ext>
            </a:extLst>
          </p:cNvPr>
          <p:cNvSpPr txBox="1"/>
          <p:nvPr/>
        </p:nvSpPr>
        <p:spPr>
          <a:xfrm>
            <a:off x="10567447" y="7850850"/>
            <a:ext cx="8040257" cy="954107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EJECUCIÓN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Josefin Sans SemiBold" pitchFamily="2" charset="0"/>
                <a:ea typeface="League Spartan" charset="0"/>
                <a:cs typeface="Poppins" pitchFamily="2" charset="77"/>
                <a:sym typeface="Arial"/>
              </a:rPr>
              <a:t> </a:t>
            </a:r>
          </a:p>
          <a:p>
            <a:pPr marL="0" marR="0" lvl="0" indent="0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Josefin Sans SemiBold" pitchFamily="2" charset="0"/>
                <a:ea typeface="League Spartan" charset="0"/>
                <a:cs typeface="Poppins" pitchFamily="2" charset="77"/>
                <a:sym typeface="Arial"/>
              </a:rPr>
              <a:t>PLAN DE COMPRAS GTI </a:t>
            </a:r>
          </a:p>
        </p:txBody>
      </p:sp>
    </p:spTree>
    <p:extLst>
      <p:ext uri="{BB962C8B-B14F-4D97-AF65-F5344CB8AC3E}">
        <p14:creationId xmlns:p14="http://schemas.microsoft.com/office/powerpoint/2010/main" val="3366088236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916;p66">
            <a:extLst>
              <a:ext uri="{FF2B5EF4-FFF2-40B4-BE49-F238E27FC236}">
                <a16:creationId xmlns:a16="http://schemas.microsoft.com/office/drawing/2014/main" id="{AB2F5600-A0BF-41BD-BE6E-32FE97243EFF}"/>
              </a:ext>
            </a:extLst>
          </p:cNvPr>
          <p:cNvSpPr txBox="1">
            <a:spLocks/>
          </p:cNvSpPr>
          <p:nvPr/>
        </p:nvSpPr>
        <p:spPr>
          <a:xfrm>
            <a:off x="599808" y="921387"/>
            <a:ext cx="21770668" cy="12394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Gerencia Tecnologías de la Información</a:t>
            </a:r>
          </a:p>
        </p:txBody>
      </p:sp>
      <p:pic>
        <p:nvPicPr>
          <p:cNvPr id="12" name="Imagen 112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09274ACE-6287-4128-8794-7C16DAC08C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20447" y="1169132"/>
            <a:ext cx="1506211" cy="1506211"/>
          </a:xfrm>
          <a:prstGeom prst="rect">
            <a:avLst/>
          </a:prstGeom>
        </p:spPr>
      </p:pic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F57761B8-5635-40FB-869A-88115102088F}"/>
              </a:ext>
            </a:extLst>
          </p:cNvPr>
          <p:cNvSpPr txBox="1">
            <a:spLocks/>
          </p:cNvSpPr>
          <p:nvPr/>
        </p:nvSpPr>
        <p:spPr>
          <a:xfrm>
            <a:off x="1306286" y="8095654"/>
            <a:ext cx="6602841" cy="5762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SemiBold" pitchFamily="2" charset="0"/>
              </a:rPr>
              <a:t>PROYECTO INSTITUCIONAL</a:t>
            </a:r>
          </a:p>
        </p:txBody>
      </p:sp>
      <p:pic>
        <p:nvPicPr>
          <p:cNvPr id="27" name="Picture 12" descr="Woman using cell phone at digital data science display">
            <a:extLst>
              <a:ext uri="{FF2B5EF4-FFF2-40B4-BE49-F238E27FC236}">
                <a16:creationId xmlns:a16="http://schemas.microsoft.com/office/drawing/2014/main" id="{6439B138-D10A-40CE-9794-1A151E40D15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520" b="12520"/>
          <a:stretch/>
        </p:blipFill>
        <p:spPr>
          <a:xfrm>
            <a:off x="692297" y="3810899"/>
            <a:ext cx="7216830" cy="360639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28" name="Text Placeholder 6">
            <a:extLst>
              <a:ext uri="{FF2B5EF4-FFF2-40B4-BE49-F238E27FC236}">
                <a16:creationId xmlns:a16="http://schemas.microsoft.com/office/drawing/2014/main" id="{099DE93F-A13F-4CF5-A016-FF49277A5987}"/>
              </a:ext>
            </a:extLst>
          </p:cNvPr>
          <p:cNvSpPr txBox="1">
            <a:spLocks/>
          </p:cNvSpPr>
          <p:nvPr/>
        </p:nvSpPr>
        <p:spPr>
          <a:xfrm>
            <a:off x="881744" y="9366004"/>
            <a:ext cx="7027383" cy="10624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Apoyar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 la </a:t>
            </a:r>
            <a:r>
              <a:rPr kumimoji="0" lang="en-US" sz="3600" b="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transformación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 digital del </a:t>
            </a:r>
            <a:r>
              <a:rPr kumimoji="0" lang="en-US" sz="3600" b="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Insaforp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 por medio de un </a:t>
            </a:r>
            <a:r>
              <a:rPr kumimoji="0" lang="en-US" sz="3600" b="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sistema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 que </a:t>
            </a:r>
            <a:r>
              <a:rPr kumimoji="0" lang="en-US" sz="3600" b="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pueda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 </a:t>
            </a:r>
            <a:r>
              <a:rPr kumimoji="0" lang="en-US" sz="3600" b="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proporcionar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 </a:t>
            </a:r>
            <a:r>
              <a:rPr kumimoji="0" lang="en-US" sz="3600" b="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informacion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 </a:t>
            </a:r>
            <a:r>
              <a:rPr kumimoji="0" lang="en-US" sz="3600" b="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confiable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 y </a:t>
            </a:r>
            <a:r>
              <a:rPr kumimoji="0" lang="en-US" sz="3600" b="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oportuna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 para la </a:t>
            </a:r>
            <a:r>
              <a:rPr kumimoji="0" lang="en-US" sz="3600" b="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toma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 de </a:t>
            </a:r>
            <a:r>
              <a:rPr kumimoji="0" lang="en-US" sz="3600" b="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deciciones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.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BAD36A4B-8FD8-46BA-B721-985A905AE6B3}"/>
              </a:ext>
            </a:extLst>
          </p:cNvPr>
          <p:cNvSpPr txBox="1">
            <a:spLocks/>
          </p:cNvSpPr>
          <p:nvPr/>
        </p:nvSpPr>
        <p:spPr>
          <a:xfrm>
            <a:off x="9534884" y="8095655"/>
            <a:ext cx="6278371" cy="5762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indent="0" defTabSz="914400" eaLnBrk="1" fontAlgn="auto" latinLnBrk="0" hangingPunct="1">
              <a:lnSpc>
                <a:spcPct val="90000"/>
              </a:lnSpc>
              <a:spcBef>
                <a:spcPts val="1000"/>
              </a:spcBef>
              <a:buClrTx/>
              <a:buSzTx/>
              <a:buFont typeface="Arial" panose="020B0604020202020204" pitchFamily="34" charset="0"/>
              <a:buNone/>
              <a:tabLst/>
              <a:defRPr kumimoji="0" sz="3200" kern="1200" spc="0" normalizeH="0" baseline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Josefin Sans SemiBold" pitchFamily="2" charset="0"/>
                <a:ea typeface="+mn-ea"/>
                <a:cs typeface="+mn-cs"/>
              </a:defRPr>
            </a:lvl1pPr>
            <a:lvl2pPr marL="457200" indent="0" defTabSz="91440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defTabSz="91440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defTabSz="91440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defTabSz="91440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defTabSz="91440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defTabSz="91440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defTabSz="91440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defTabSz="91440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MODULOS DETERMINADOS</a:t>
            </a:r>
          </a:p>
        </p:txBody>
      </p:sp>
      <p:pic>
        <p:nvPicPr>
          <p:cNvPr id="30" name="Picture 13" descr="Genetic test results on a digital tablet">
            <a:extLst>
              <a:ext uri="{FF2B5EF4-FFF2-40B4-BE49-F238E27FC236}">
                <a16:creationId xmlns:a16="http://schemas.microsoft.com/office/drawing/2014/main" id="{8BCD6452-2CB3-4D39-8C26-43411A335B0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6839" b="16839"/>
          <a:stretch/>
        </p:blipFill>
        <p:spPr>
          <a:xfrm>
            <a:off x="8564395" y="3810899"/>
            <a:ext cx="7248860" cy="360639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1" name="Text Placeholder 7">
            <a:extLst>
              <a:ext uri="{FF2B5EF4-FFF2-40B4-BE49-F238E27FC236}">
                <a16:creationId xmlns:a16="http://schemas.microsoft.com/office/drawing/2014/main" id="{D1B6B35B-76B6-49D8-B2FF-B0190BF24AFF}"/>
              </a:ext>
            </a:extLst>
          </p:cNvPr>
          <p:cNvSpPr txBox="1">
            <a:spLocks/>
          </p:cNvSpPr>
          <p:nvPr/>
        </p:nvSpPr>
        <p:spPr>
          <a:xfrm>
            <a:off x="8785874" y="9366004"/>
            <a:ext cx="7027382" cy="10624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Se </a:t>
            </a:r>
            <a:r>
              <a:rPr lang="en-US" sz="3600" err="1">
                <a:latin typeface="Josefin Sans Light" pitchFamily="2" charset="0"/>
              </a:rPr>
              <a:t>determinaron</a:t>
            </a:r>
            <a:r>
              <a:rPr lang="en-US" sz="3600">
                <a:latin typeface="Josefin Sans Light" pitchFamily="2" charset="0"/>
              </a:rPr>
              <a:t> 6 </a:t>
            </a:r>
            <a:r>
              <a:rPr lang="en-US" sz="3600" err="1">
                <a:latin typeface="Josefin Sans Light" pitchFamily="2" charset="0"/>
              </a:rPr>
              <a:t>módulos</a:t>
            </a:r>
            <a:r>
              <a:rPr lang="en-US" sz="3600">
                <a:latin typeface="Josefin Sans Light" pitchFamily="2" charset="0"/>
              </a:rPr>
              <a:t> a </a:t>
            </a:r>
            <a:r>
              <a:rPr lang="en-US" sz="3600" err="1">
                <a:latin typeface="Josefin Sans Light" pitchFamily="2" charset="0"/>
              </a:rPr>
              <a:t>crear</a:t>
            </a:r>
            <a:r>
              <a:rPr lang="en-US" sz="3600">
                <a:latin typeface="Josefin Sans Light" pitchFamily="2" charset="0"/>
              </a:rPr>
              <a:t> para </a:t>
            </a:r>
            <a:r>
              <a:rPr lang="en-US" sz="3600" err="1">
                <a:latin typeface="Josefin Sans Light" pitchFamily="2" charset="0"/>
              </a:rPr>
              <a:t>desarrollarlos</a:t>
            </a:r>
            <a:r>
              <a:rPr lang="en-US" sz="3600">
                <a:latin typeface="Josefin Sans Light" pitchFamily="2" charset="0"/>
              </a:rPr>
              <a:t> </a:t>
            </a:r>
            <a:r>
              <a:rPr lang="en-US" sz="3600" err="1">
                <a:latin typeface="Josefin Sans Light" pitchFamily="2" charset="0"/>
              </a:rPr>
              <a:t>en</a:t>
            </a:r>
            <a:r>
              <a:rPr lang="en-US" sz="3600">
                <a:latin typeface="Josefin Sans Light" pitchFamily="2" charset="0"/>
              </a:rPr>
              <a:t> un </a:t>
            </a:r>
            <a:r>
              <a:rPr lang="en-US" sz="3600" err="1">
                <a:latin typeface="Josefin Sans Light" pitchFamily="2" charset="0"/>
              </a:rPr>
              <a:t>período</a:t>
            </a:r>
            <a:r>
              <a:rPr lang="en-US" sz="3600">
                <a:latin typeface="Josefin Sans Light" pitchFamily="2" charset="0"/>
              </a:rPr>
              <a:t> de 2 </a:t>
            </a:r>
            <a:r>
              <a:rPr lang="en-US" sz="3600" err="1">
                <a:latin typeface="Josefin Sans Light" pitchFamily="2" charset="0"/>
              </a:rPr>
              <a:t>años</a:t>
            </a:r>
            <a:r>
              <a:rPr lang="en-US" sz="3600">
                <a:latin typeface="Josefin Sans Light" pitchFamily="2" charset="0"/>
              </a:rPr>
              <a:t>.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C17B022E-42F2-4FAD-839E-A7D8791CBBA7}"/>
              </a:ext>
            </a:extLst>
          </p:cNvPr>
          <p:cNvSpPr txBox="1">
            <a:spLocks/>
          </p:cNvSpPr>
          <p:nvPr/>
        </p:nvSpPr>
        <p:spPr>
          <a:xfrm>
            <a:off x="18674399" y="8095655"/>
            <a:ext cx="3063505" cy="5762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3200">
                <a:latin typeface="Josefin Sans SemiBold" pitchFamily="2" charset="0"/>
              </a:rPr>
              <a:t>DESARROLLO</a:t>
            </a:r>
          </a:p>
        </p:txBody>
      </p:sp>
      <p:pic>
        <p:nvPicPr>
          <p:cNvPr id="33" name="Picture 14" descr="3D Hologram from iPad">
            <a:extLst>
              <a:ext uri="{FF2B5EF4-FFF2-40B4-BE49-F238E27FC236}">
                <a16:creationId xmlns:a16="http://schemas.microsoft.com/office/drawing/2014/main" id="{772C32CA-419D-4532-8202-469E7B4E143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2685" b="12685"/>
          <a:stretch/>
        </p:blipFill>
        <p:spPr>
          <a:xfrm>
            <a:off x="16303097" y="3810899"/>
            <a:ext cx="7249486" cy="360639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4" name="Text Placeholder 8">
            <a:extLst>
              <a:ext uri="{FF2B5EF4-FFF2-40B4-BE49-F238E27FC236}">
                <a16:creationId xmlns:a16="http://schemas.microsoft.com/office/drawing/2014/main" id="{F739C7C4-A08F-4FEF-A78F-9165DE61367A}"/>
              </a:ext>
            </a:extLst>
          </p:cNvPr>
          <p:cNvSpPr txBox="1">
            <a:spLocks/>
          </p:cNvSpPr>
          <p:nvPr/>
        </p:nvSpPr>
        <p:spPr>
          <a:xfrm>
            <a:off x="16690003" y="9366004"/>
            <a:ext cx="7027382" cy="10624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marR="0" lvl="0" indent="-5715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600" b="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Registro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 de </a:t>
            </a:r>
            <a:r>
              <a:rPr kumimoji="0" lang="en-US" sz="3600" b="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acciones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 </a:t>
            </a:r>
            <a:r>
              <a:rPr kumimoji="0" lang="en-US" sz="3600" b="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formativas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 y </a:t>
            </a:r>
            <a:r>
              <a:rPr kumimoji="0" lang="en-US" sz="3600" b="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participantes</a:t>
            </a: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 (90%)</a:t>
            </a:r>
          </a:p>
          <a:p>
            <a:pPr marL="571500" marR="0" lvl="0" indent="-5715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Linea base (40%)</a:t>
            </a:r>
          </a:p>
          <a:p>
            <a:pPr marL="571500" marR="0" lvl="0" indent="-5715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Josefin Sans Light" pitchFamily="2" charset="0"/>
              </a:rPr>
              <a:t>Pago (25%)</a:t>
            </a:r>
          </a:p>
        </p:txBody>
      </p:sp>
      <p:sp>
        <p:nvSpPr>
          <p:cNvPr id="35" name="CuadroTexto 34">
            <a:extLst>
              <a:ext uri="{FF2B5EF4-FFF2-40B4-BE49-F238E27FC236}">
                <a16:creationId xmlns:a16="http://schemas.microsoft.com/office/drawing/2014/main" id="{BDE0B22F-50BF-4483-B35B-556D2F2100BD}"/>
              </a:ext>
            </a:extLst>
          </p:cNvPr>
          <p:cNvSpPr txBox="1"/>
          <p:nvPr/>
        </p:nvSpPr>
        <p:spPr>
          <a:xfrm>
            <a:off x="881744" y="1907022"/>
            <a:ext cx="1335677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1828434">
              <a:buClrTx/>
              <a:defRPr/>
            </a:pPr>
            <a:r>
              <a:rPr lang="en-US" sz="4800" kern="1200">
                <a:solidFill>
                  <a:schemeClr val="tx1"/>
                </a:solidFill>
                <a:latin typeface="Josefin Sans Light" pitchFamily="2" charset="0"/>
                <a:cs typeface="Poppins" pitchFamily="2" charset="77"/>
              </a:rPr>
              <a:t>Sistema </a:t>
            </a:r>
            <a:r>
              <a:rPr lang="en-US" sz="4800" kern="1200" err="1">
                <a:solidFill>
                  <a:schemeClr val="tx1"/>
                </a:solidFill>
                <a:latin typeface="Josefin Sans Light" pitchFamily="2" charset="0"/>
                <a:cs typeface="Poppins" pitchFamily="2" charset="77"/>
              </a:rPr>
              <a:t>Integrado</a:t>
            </a:r>
            <a:r>
              <a:rPr lang="en-US" sz="4800" kern="1200">
                <a:solidFill>
                  <a:schemeClr val="tx1"/>
                </a:solidFill>
                <a:latin typeface="Josefin Sans Light" pitchFamily="2" charset="0"/>
                <a:cs typeface="Poppins" pitchFamily="2" charset="77"/>
              </a:rPr>
              <a:t> de </a:t>
            </a:r>
            <a:r>
              <a:rPr lang="en-US" sz="4800" kern="1200" err="1">
                <a:solidFill>
                  <a:schemeClr val="tx1"/>
                </a:solidFill>
                <a:latin typeface="Josefin Sans Light" pitchFamily="2" charset="0"/>
                <a:cs typeface="Poppins" pitchFamily="2" charset="77"/>
              </a:rPr>
              <a:t>Información</a:t>
            </a:r>
            <a:r>
              <a:rPr lang="en-US" sz="4800" kern="1200">
                <a:solidFill>
                  <a:schemeClr val="tx1"/>
                </a:solidFill>
                <a:latin typeface="Josefin Sans Light" pitchFamily="2" charset="0"/>
                <a:cs typeface="Poppins" pitchFamily="2" charset="77"/>
              </a:rPr>
              <a:t> del INSAFORP</a:t>
            </a:r>
            <a:endParaRPr lang="es-SV" sz="4800" kern="1200">
              <a:solidFill>
                <a:schemeClr val="tx1"/>
              </a:solidFill>
              <a:latin typeface="Josefin Sans Light" pitchFamily="2" charset="0"/>
              <a:cs typeface="Poppins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460115524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916;p66">
            <a:extLst>
              <a:ext uri="{FF2B5EF4-FFF2-40B4-BE49-F238E27FC236}">
                <a16:creationId xmlns:a16="http://schemas.microsoft.com/office/drawing/2014/main" id="{AB2F5600-A0BF-41BD-BE6E-32FE97243EFF}"/>
              </a:ext>
            </a:extLst>
          </p:cNvPr>
          <p:cNvSpPr txBox="1">
            <a:spLocks/>
          </p:cNvSpPr>
          <p:nvPr/>
        </p:nvSpPr>
        <p:spPr>
          <a:xfrm>
            <a:off x="599808" y="921387"/>
            <a:ext cx="21770668" cy="12394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Gerencia Tecnologías de la Información</a:t>
            </a:r>
          </a:p>
        </p:txBody>
      </p:sp>
      <p:pic>
        <p:nvPicPr>
          <p:cNvPr id="12" name="Imagen 112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09274ACE-6287-4128-8794-7C16DAC08C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20447" y="1169132"/>
            <a:ext cx="1506211" cy="1506211"/>
          </a:xfrm>
          <a:prstGeom prst="rect">
            <a:avLst/>
          </a:prstGeom>
        </p:spPr>
      </p:pic>
      <p:sp>
        <p:nvSpPr>
          <p:cNvPr id="35" name="CuadroTexto 34">
            <a:extLst>
              <a:ext uri="{FF2B5EF4-FFF2-40B4-BE49-F238E27FC236}">
                <a16:creationId xmlns:a16="http://schemas.microsoft.com/office/drawing/2014/main" id="{BDE0B22F-50BF-4483-B35B-556D2F2100BD}"/>
              </a:ext>
            </a:extLst>
          </p:cNvPr>
          <p:cNvSpPr txBox="1"/>
          <p:nvPr/>
        </p:nvSpPr>
        <p:spPr>
          <a:xfrm>
            <a:off x="881744" y="1907022"/>
            <a:ext cx="1335677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1828434">
              <a:buClrTx/>
              <a:defRPr/>
            </a:pPr>
            <a:r>
              <a:rPr lang="en-US" sz="4800" kern="1200">
                <a:solidFill>
                  <a:schemeClr val="tx1"/>
                </a:solidFill>
                <a:latin typeface="Josefin Sans Light" pitchFamily="2" charset="0"/>
                <a:cs typeface="Poppins" pitchFamily="2" charset="77"/>
              </a:rPr>
              <a:t>Sistema </a:t>
            </a:r>
            <a:r>
              <a:rPr lang="en-US" sz="4800" kern="1200" err="1">
                <a:solidFill>
                  <a:schemeClr val="tx1"/>
                </a:solidFill>
                <a:latin typeface="Josefin Sans Light" pitchFamily="2" charset="0"/>
                <a:cs typeface="Poppins" pitchFamily="2" charset="77"/>
              </a:rPr>
              <a:t>Integrado</a:t>
            </a:r>
            <a:r>
              <a:rPr lang="en-US" sz="4800" kern="1200">
                <a:solidFill>
                  <a:schemeClr val="tx1"/>
                </a:solidFill>
                <a:latin typeface="Josefin Sans Light" pitchFamily="2" charset="0"/>
                <a:cs typeface="Poppins" pitchFamily="2" charset="77"/>
              </a:rPr>
              <a:t> de </a:t>
            </a:r>
            <a:r>
              <a:rPr lang="en-US" sz="4800" kern="1200" err="1">
                <a:solidFill>
                  <a:schemeClr val="tx1"/>
                </a:solidFill>
                <a:latin typeface="Josefin Sans Light" pitchFamily="2" charset="0"/>
                <a:cs typeface="Poppins" pitchFamily="2" charset="77"/>
              </a:rPr>
              <a:t>Información</a:t>
            </a:r>
            <a:r>
              <a:rPr lang="en-US" sz="4800" kern="1200">
                <a:solidFill>
                  <a:schemeClr val="tx1"/>
                </a:solidFill>
                <a:latin typeface="Josefin Sans Light" pitchFamily="2" charset="0"/>
                <a:cs typeface="Poppins" pitchFamily="2" charset="77"/>
              </a:rPr>
              <a:t> del INSAFORP</a:t>
            </a:r>
            <a:endParaRPr lang="es-SV" sz="4800" kern="1200">
              <a:solidFill>
                <a:schemeClr val="tx1"/>
              </a:solidFill>
              <a:latin typeface="Josefin Sans Light" pitchFamily="2" charset="0"/>
              <a:cs typeface="Poppins" pitchFamily="2" charset="77"/>
            </a:endParaRPr>
          </a:p>
        </p:txBody>
      </p:sp>
      <p:pic>
        <p:nvPicPr>
          <p:cNvPr id="14" name="Picture 12" descr="Robot hands and technology">
            <a:extLst>
              <a:ext uri="{FF2B5EF4-FFF2-40B4-BE49-F238E27FC236}">
                <a16:creationId xmlns:a16="http://schemas.microsoft.com/office/drawing/2014/main" id="{CB86C4CB-6E6D-47B0-A212-DAA393971E8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680" b="16680"/>
          <a:stretch/>
        </p:blipFill>
        <p:spPr>
          <a:xfrm>
            <a:off x="528595" y="3723654"/>
            <a:ext cx="7593875" cy="379481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13" descr="Machine gears">
            <a:extLst>
              <a:ext uri="{FF2B5EF4-FFF2-40B4-BE49-F238E27FC236}">
                <a16:creationId xmlns:a16="http://schemas.microsoft.com/office/drawing/2014/main" id="{4818C333-6144-4D90-805A-54B16183565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2685" b="12685"/>
          <a:stretch/>
        </p:blipFill>
        <p:spPr>
          <a:xfrm>
            <a:off x="8500133" y="3737940"/>
            <a:ext cx="7627578" cy="379481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Picture 14" descr="Human eye seen through transparent digital chart">
            <a:extLst>
              <a:ext uri="{FF2B5EF4-FFF2-40B4-BE49-F238E27FC236}">
                <a16:creationId xmlns:a16="http://schemas.microsoft.com/office/drawing/2014/main" id="{302310DB-8875-42DE-9378-73CD9C70F71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77" b="6477"/>
          <a:stretch/>
        </p:blipFill>
        <p:spPr>
          <a:xfrm>
            <a:off x="16505376" y="3723653"/>
            <a:ext cx="7628238" cy="379481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D1F25064-6D85-45D1-920A-7311FA316D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00679" y="8505025"/>
            <a:ext cx="3049705" cy="576262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0" indent="0">
              <a:lnSpc>
                <a:spcPct val="90000"/>
              </a:lnSpc>
              <a:spcBef>
                <a:spcPts val="1000"/>
              </a:spcBef>
              <a:buClrTx/>
              <a:buSzTx/>
              <a:buNone/>
            </a:pPr>
            <a:r>
              <a:rPr lang="en-US" sz="3200" kern="1200">
                <a:solidFill>
                  <a:schemeClr val="tx1"/>
                </a:solidFill>
                <a:latin typeface="Josefin Sans SemiBold" pitchFamily="2" charset="0"/>
                <a:ea typeface="+mn-ea"/>
                <a:cs typeface="+mn-cs"/>
                <a:sym typeface="Arial"/>
              </a:rPr>
              <a:t>TECNOLOGÍA</a:t>
            </a:r>
          </a:p>
        </p:txBody>
      </p:sp>
      <p:sp>
        <p:nvSpPr>
          <p:cNvPr id="18" name="Text Placeholder 6">
            <a:extLst>
              <a:ext uri="{FF2B5EF4-FFF2-40B4-BE49-F238E27FC236}">
                <a16:creationId xmlns:a16="http://schemas.microsoft.com/office/drawing/2014/main" id="{6EE5ECE8-9AC8-4CE2-B742-9632A03114C5}"/>
              </a:ext>
            </a:extLst>
          </p:cNvPr>
          <p:cNvSpPr txBox="1">
            <a:spLocks/>
          </p:cNvSpPr>
          <p:nvPr/>
        </p:nvSpPr>
        <p:spPr>
          <a:xfrm>
            <a:off x="2221748" y="9271696"/>
            <a:ext cx="4970995" cy="1062422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err="1">
                <a:latin typeface="Josefin Sans Light" pitchFamily="2" charset="0"/>
              </a:rPr>
              <a:t>Innovación</a:t>
            </a:r>
            <a:r>
              <a:rPr lang="en-US" sz="3600">
                <a:latin typeface="Josefin Sans Light" pitchFamily="2" charset="0"/>
              </a:rPr>
              <a:t>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err="1">
                <a:latin typeface="Josefin Sans Light" pitchFamily="2" charset="0"/>
              </a:rPr>
              <a:t>Datos</a:t>
            </a:r>
            <a:r>
              <a:rPr lang="en-US" sz="3600">
                <a:latin typeface="Josefin Sans Light" pitchFamily="2" charset="0"/>
              </a:rPr>
              <a:t>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err="1">
                <a:latin typeface="Josefin Sans Light" pitchFamily="2" charset="0"/>
              </a:rPr>
              <a:t>Estandarización</a:t>
            </a:r>
            <a:r>
              <a:rPr lang="en-US" sz="3600">
                <a:latin typeface="Josefin Sans Light" pitchFamily="2" charset="0"/>
              </a:rPr>
              <a:t>.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15D01B60-98FA-4969-97AB-7C9592CB5A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0657205" y="8505025"/>
            <a:ext cx="3063240" cy="576262"/>
          </a:xfrm>
        </p:spPr>
        <p:txBody>
          <a:bodyPr/>
          <a:lstStyle/>
          <a:p>
            <a:pPr marL="372440" indent="0">
              <a:buNone/>
            </a:pPr>
            <a:r>
              <a:rPr lang="en-US" sz="3200" kern="1200">
                <a:solidFill>
                  <a:schemeClr val="tx1"/>
                </a:solidFill>
                <a:latin typeface="Josefin Sans SemiBold" pitchFamily="2" charset="0"/>
                <a:ea typeface="+mn-ea"/>
                <a:cs typeface="+mn-cs"/>
              </a:rPr>
              <a:t>PROCESOS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E98B8075-CA6C-4B07-A697-F6BDE5999500}"/>
              </a:ext>
            </a:extLst>
          </p:cNvPr>
          <p:cNvSpPr txBox="1">
            <a:spLocks/>
          </p:cNvSpPr>
          <p:nvPr/>
        </p:nvSpPr>
        <p:spPr>
          <a:xfrm>
            <a:off x="9975381" y="9271696"/>
            <a:ext cx="4970995" cy="1062422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err="1">
                <a:latin typeface="Josefin Sans Light" pitchFamily="2" charset="0"/>
                <a:ea typeface="+mn-lt"/>
                <a:cs typeface="+mn-lt"/>
              </a:rPr>
              <a:t>Experiencias</a:t>
            </a:r>
            <a:r>
              <a:rPr lang="en-US" sz="3600">
                <a:latin typeface="Josefin Sans Light" pitchFamily="2" charset="0"/>
                <a:ea typeface="+mn-lt"/>
                <a:cs typeface="+mn-lt"/>
              </a:rPr>
              <a:t>.</a:t>
            </a:r>
            <a:endParaRPr lang="en-US" sz="3600">
              <a:latin typeface="Josefin Sans Light" pitchFamily="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err="1">
                <a:latin typeface="Josefin Sans Light" pitchFamily="2" charset="0"/>
              </a:rPr>
              <a:t>Redefinición</a:t>
            </a:r>
            <a:r>
              <a:rPr lang="en-US" sz="3600">
                <a:latin typeface="Josefin Sans Light" pitchFamily="2" charset="0"/>
              </a:rPr>
              <a:t>.</a:t>
            </a:r>
          </a:p>
          <a:p>
            <a:endParaRPr lang="en-US" sz="3600">
              <a:latin typeface="Josefin Sans Light" pitchFamily="2" charset="0"/>
            </a:endParaRPr>
          </a:p>
          <a:p>
            <a:endParaRPr lang="en-US" sz="3600">
              <a:latin typeface="Josefin Sans Light" pitchFamily="2" charset="0"/>
            </a:endParaRPr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94C32601-7BDB-4AA0-A5B9-03CBC1B053E6}"/>
              </a:ext>
            </a:extLst>
          </p:cNvPr>
          <p:cNvSpPr txBox="1">
            <a:spLocks/>
          </p:cNvSpPr>
          <p:nvPr/>
        </p:nvSpPr>
        <p:spPr>
          <a:xfrm>
            <a:off x="19306971" y="8505025"/>
            <a:ext cx="3063505" cy="576262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3200" kern="1200">
                <a:solidFill>
                  <a:schemeClr val="tx1"/>
                </a:solidFill>
                <a:latin typeface="Josefin Sans SemiBold" pitchFamily="2" charset="0"/>
                <a:ea typeface="+mn-ea"/>
                <a:cs typeface="+mn-cs"/>
                <a:sym typeface="Comfortaa"/>
              </a:rPr>
              <a:t>PERSONA</a:t>
            </a:r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474C6449-A7B4-4050-9197-E22ADD21731D}"/>
              </a:ext>
            </a:extLst>
          </p:cNvPr>
          <p:cNvSpPr txBox="1">
            <a:spLocks/>
          </p:cNvSpPr>
          <p:nvPr/>
        </p:nvSpPr>
        <p:spPr>
          <a:xfrm>
            <a:off x="17215159" y="9271696"/>
            <a:ext cx="6208671" cy="1062422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373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>
                <a:latin typeface="Josefin Sans Light" pitchFamily="2" charset="0"/>
              </a:rPr>
              <a:t>Forma de </a:t>
            </a:r>
            <a:r>
              <a:rPr lang="en-US" sz="3600" err="1">
                <a:latin typeface="Josefin Sans Light" pitchFamily="2" charset="0"/>
              </a:rPr>
              <a:t>trabajo</a:t>
            </a:r>
            <a:r>
              <a:rPr lang="en-US" sz="3600">
                <a:latin typeface="Josefin Sans Light" pitchFamily="2" charset="0"/>
              </a:rPr>
              <a:t>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>
                <a:latin typeface="Josefin Sans Light" pitchFamily="2" charset="0"/>
              </a:rPr>
              <a:t>Desarrollo de personal.</a:t>
            </a:r>
          </a:p>
        </p:txBody>
      </p:sp>
    </p:spTree>
    <p:extLst>
      <p:ext uri="{BB962C8B-B14F-4D97-AF65-F5344CB8AC3E}">
        <p14:creationId xmlns:p14="http://schemas.microsoft.com/office/powerpoint/2010/main" val="345656747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n 2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93C8A88-7648-4DD7-B907-7C4A6D33D4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28" y="2597368"/>
            <a:ext cx="3774025" cy="2160339"/>
          </a:xfrm>
          <a:prstGeom prst="rect">
            <a:avLst/>
          </a:prstGeom>
        </p:spPr>
      </p:pic>
      <p:sp>
        <p:nvSpPr>
          <p:cNvPr id="37" name="Google Shape;393;p40">
            <a:extLst>
              <a:ext uri="{FF2B5EF4-FFF2-40B4-BE49-F238E27FC236}">
                <a16:creationId xmlns:a16="http://schemas.microsoft.com/office/drawing/2014/main" id="{0EB8D1BE-A177-4D06-89CB-8D14CB513168}"/>
              </a:ext>
            </a:extLst>
          </p:cNvPr>
          <p:cNvSpPr txBox="1">
            <a:spLocks/>
          </p:cNvSpPr>
          <p:nvPr/>
        </p:nvSpPr>
        <p:spPr>
          <a:xfrm>
            <a:off x="1516521" y="6552951"/>
            <a:ext cx="18424969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7465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</a:t>
            </a:r>
          </a:p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9598" b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FINANCIERA</a:t>
            </a:r>
            <a:endParaRPr lang="es-MX" sz="3732">
              <a:solidFill>
                <a:srgbClr val="000000"/>
              </a:solidFill>
            </a:endParaRPr>
          </a:p>
        </p:txBody>
      </p:sp>
      <p:grpSp>
        <p:nvGrpSpPr>
          <p:cNvPr id="7" name="Google Shape;10965;p85">
            <a:extLst>
              <a:ext uri="{FF2B5EF4-FFF2-40B4-BE49-F238E27FC236}">
                <a16:creationId xmlns:a16="http://schemas.microsoft.com/office/drawing/2014/main" id="{00995A89-9360-498C-A354-DEB7CCE966AB}"/>
              </a:ext>
            </a:extLst>
          </p:cNvPr>
          <p:cNvGrpSpPr/>
          <p:nvPr/>
        </p:nvGrpSpPr>
        <p:grpSpPr>
          <a:xfrm>
            <a:off x="1347081" y="7014774"/>
            <a:ext cx="2786719" cy="2510575"/>
            <a:chOff x="3988156" y="3380210"/>
            <a:chExt cx="353954" cy="318880"/>
          </a:xfrm>
          <a:solidFill>
            <a:schemeClr val="accent2"/>
          </a:solidFill>
        </p:grpSpPr>
        <p:sp>
          <p:nvSpPr>
            <p:cNvPr id="8" name="Google Shape;10966;p85">
              <a:extLst>
                <a:ext uri="{FF2B5EF4-FFF2-40B4-BE49-F238E27FC236}">
                  <a16:creationId xmlns:a16="http://schemas.microsoft.com/office/drawing/2014/main" id="{5C218D5D-1886-47DB-AC8F-AA0E7C2AC7EC}"/>
                </a:ext>
              </a:extLst>
            </p:cNvPr>
            <p:cNvSpPr/>
            <p:nvPr/>
          </p:nvSpPr>
          <p:spPr>
            <a:xfrm>
              <a:off x="4134053" y="3446156"/>
              <a:ext cx="28454" cy="49269"/>
            </a:xfrm>
            <a:custGeom>
              <a:avLst/>
              <a:gdLst/>
              <a:ahLst/>
              <a:cxnLst/>
              <a:rect l="l" t="t" r="r" b="b"/>
              <a:pathLst>
                <a:path w="894" h="1548" extrusionOk="0">
                  <a:moveTo>
                    <a:pt x="417" y="286"/>
                  </a:moveTo>
                  <a:lnTo>
                    <a:pt x="417" y="572"/>
                  </a:lnTo>
                  <a:cubicBezTo>
                    <a:pt x="298" y="524"/>
                    <a:pt x="274" y="500"/>
                    <a:pt x="274" y="417"/>
                  </a:cubicBezTo>
                  <a:cubicBezTo>
                    <a:pt x="274" y="345"/>
                    <a:pt x="346" y="298"/>
                    <a:pt x="417" y="286"/>
                  </a:cubicBezTo>
                  <a:close/>
                  <a:moveTo>
                    <a:pt x="524" y="869"/>
                  </a:moveTo>
                  <a:cubicBezTo>
                    <a:pt x="643" y="917"/>
                    <a:pt x="655" y="976"/>
                    <a:pt x="655" y="1048"/>
                  </a:cubicBezTo>
                  <a:cubicBezTo>
                    <a:pt x="655" y="1119"/>
                    <a:pt x="596" y="1179"/>
                    <a:pt x="524" y="1191"/>
                  </a:cubicBezTo>
                  <a:lnTo>
                    <a:pt x="524" y="869"/>
                  </a:lnTo>
                  <a:close/>
                  <a:moveTo>
                    <a:pt x="477" y="0"/>
                  </a:moveTo>
                  <a:cubicBezTo>
                    <a:pt x="453" y="0"/>
                    <a:pt x="417" y="24"/>
                    <a:pt x="417" y="48"/>
                  </a:cubicBezTo>
                  <a:lnTo>
                    <a:pt x="417" y="107"/>
                  </a:lnTo>
                  <a:cubicBezTo>
                    <a:pt x="191" y="131"/>
                    <a:pt x="60" y="250"/>
                    <a:pt x="60" y="476"/>
                  </a:cubicBezTo>
                  <a:cubicBezTo>
                    <a:pt x="60" y="703"/>
                    <a:pt x="227" y="774"/>
                    <a:pt x="417" y="845"/>
                  </a:cubicBezTo>
                  <a:lnTo>
                    <a:pt x="417" y="1226"/>
                  </a:lnTo>
                  <a:cubicBezTo>
                    <a:pt x="310" y="1203"/>
                    <a:pt x="274" y="1179"/>
                    <a:pt x="179" y="1107"/>
                  </a:cubicBezTo>
                  <a:cubicBezTo>
                    <a:pt x="160" y="1093"/>
                    <a:pt x="143" y="1087"/>
                    <a:pt x="127" y="1087"/>
                  </a:cubicBezTo>
                  <a:cubicBezTo>
                    <a:pt x="101" y="1087"/>
                    <a:pt x="77" y="1102"/>
                    <a:pt x="48" y="1131"/>
                  </a:cubicBezTo>
                  <a:cubicBezTo>
                    <a:pt x="0" y="1191"/>
                    <a:pt x="0" y="1250"/>
                    <a:pt x="48" y="1298"/>
                  </a:cubicBezTo>
                  <a:cubicBezTo>
                    <a:pt x="120" y="1405"/>
                    <a:pt x="274" y="1453"/>
                    <a:pt x="417" y="1453"/>
                  </a:cubicBezTo>
                  <a:lnTo>
                    <a:pt x="417" y="1512"/>
                  </a:lnTo>
                  <a:cubicBezTo>
                    <a:pt x="417" y="1536"/>
                    <a:pt x="453" y="1548"/>
                    <a:pt x="477" y="1548"/>
                  </a:cubicBezTo>
                  <a:cubicBezTo>
                    <a:pt x="512" y="1548"/>
                    <a:pt x="536" y="1536"/>
                    <a:pt x="536" y="1512"/>
                  </a:cubicBezTo>
                  <a:lnTo>
                    <a:pt x="536" y="1453"/>
                  </a:lnTo>
                  <a:cubicBezTo>
                    <a:pt x="727" y="1417"/>
                    <a:pt x="893" y="1298"/>
                    <a:pt x="893" y="1048"/>
                  </a:cubicBezTo>
                  <a:cubicBezTo>
                    <a:pt x="893" y="798"/>
                    <a:pt x="751" y="691"/>
                    <a:pt x="536" y="619"/>
                  </a:cubicBezTo>
                  <a:lnTo>
                    <a:pt x="536" y="286"/>
                  </a:lnTo>
                  <a:cubicBezTo>
                    <a:pt x="584" y="286"/>
                    <a:pt x="631" y="298"/>
                    <a:pt x="667" y="333"/>
                  </a:cubicBezTo>
                  <a:cubicBezTo>
                    <a:pt x="694" y="340"/>
                    <a:pt x="726" y="363"/>
                    <a:pt x="759" y="363"/>
                  </a:cubicBezTo>
                  <a:cubicBezTo>
                    <a:pt x="783" y="363"/>
                    <a:pt x="808" y="350"/>
                    <a:pt x="834" y="310"/>
                  </a:cubicBezTo>
                  <a:cubicBezTo>
                    <a:pt x="870" y="274"/>
                    <a:pt x="882" y="214"/>
                    <a:pt x="822" y="167"/>
                  </a:cubicBezTo>
                  <a:cubicBezTo>
                    <a:pt x="751" y="107"/>
                    <a:pt x="631" y="95"/>
                    <a:pt x="536" y="95"/>
                  </a:cubicBezTo>
                  <a:lnTo>
                    <a:pt x="536" y="48"/>
                  </a:lnTo>
                  <a:cubicBezTo>
                    <a:pt x="536" y="12"/>
                    <a:pt x="501" y="0"/>
                    <a:pt x="47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9" name="Google Shape;10967;p85">
              <a:extLst>
                <a:ext uri="{FF2B5EF4-FFF2-40B4-BE49-F238E27FC236}">
                  <a16:creationId xmlns:a16="http://schemas.microsoft.com/office/drawing/2014/main" id="{881604AF-ED3A-4A58-97DD-A976D499A480}"/>
                </a:ext>
              </a:extLst>
            </p:cNvPr>
            <p:cNvSpPr/>
            <p:nvPr/>
          </p:nvSpPr>
          <p:spPr>
            <a:xfrm>
              <a:off x="4188988" y="3398001"/>
              <a:ext cx="81510" cy="81510"/>
            </a:xfrm>
            <a:custGeom>
              <a:avLst/>
              <a:gdLst/>
              <a:ahLst/>
              <a:cxnLst/>
              <a:rect l="l" t="t" r="r" b="b"/>
              <a:pathLst>
                <a:path w="2561" h="2561" extrusionOk="0">
                  <a:moveTo>
                    <a:pt x="1287" y="311"/>
                  </a:moveTo>
                  <a:cubicBezTo>
                    <a:pt x="1823" y="311"/>
                    <a:pt x="2251" y="739"/>
                    <a:pt x="2251" y="1275"/>
                  </a:cubicBezTo>
                  <a:cubicBezTo>
                    <a:pt x="2251" y="1811"/>
                    <a:pt x="1823" y="2251"/>
                    <a:pt x="1287" y="2251"/>
                  </a:cubicBezTo>
                  <a:cubicBezTo>
                    <a:pt x="751" y="2251"/>
                    <a:pt x="310" y="1811"/>
                    <a:pt x="310" y="1275"/>
                  </a:cubicBezTo>
                  <a:cubicBezTo>
                    <a:pt x="310" y="739"/>
                    <a:pt x="751" y="311"/>
                    <a:pt x="1287" y="311"/>
                  </a:cubicBezTo>
                  <a:close/>
                  <a:moveTo>
                    <a:pt x="1287" y="1"/>
                  </a:moveTo>
                  <a:cubicBezTo>
                    <a:pt x="572" y="1"/>
                    <a:pt x="1" y="584"/>
                    <a:pt x="1" y="1275"/>
                  </a:cubicBezTo>
                  <a:cubicBezTo>
                    <a:pt x="1" y="1989"/>
                    <a:pt x="584" y="2561"/>
                    <a:pt x="1287" y="2561"/>
                  </a:cubicBezTo>
                  <a:cubicBezTo>
                    <a:pt x="2001" y="2561"/>
                    <a:pt x="2561" y="1977"/>
                    <a:pt x="2561" y="1275"/>
                  </a:cubicBezTo>
                  <a:cubicBezTo>
                    <a:pt x="2561" y="584"/>
                    <a:pt x="2001" y="1"/>
                    <a:pt x="128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3" name="Google Shape;10968;p85">
              <a:extLst>
                <a:ext uri="{FF2B5EF4-FFF2-40B4-BE49-F238E27FC236}">
                  <a16:creationId xmlns:a16="http://schemas.microsoft.com/office/drawing/2014/main" id="{58FF708B-77AF-423A-9204-7DF572C19EA8}"/>
                </a:ext>
              </a:extLst>
            </p:cNvPr>
            <p:cNvSpPr/>
            <p:nvPr/>
          </p:nvSpPr>
          <p:spPr>
            <a:xfrm>
              <a:off x="4090863" y="3380210"/>
              <a:ext cx="195930" cy="146311"/>
            </a:xfrm>
            <a:custGeom>
              <a:avLst/>
              <a:gdLst/>
              <a:ahLst/>
              <a:cxnLst/>
              <a:rect l="l" t="t" r="r" b="b"/>
              <a:pathLst>
                <a:path w="6156" h="4597" extrusionOk="0">
                  <a:moveTo>
                    <a:pt x="1810" y="1834"/>
                  </a:moveTo>
                  <a:cubicBezTo>
                    <a:pt x="2131" y="1834"/>
                    <a:pt x="2429" y="2001"/>
                    <a:pt x="2608" y="2274"/>
                  </a:cubicBezTo>
                  <a:cubicBezTo>
                    <a:pt x="2643" y="2405"/>
                    <a:pt x="2703" y="2536"/>
                    <a:pt x="2762" y="2667"/>
                  </a:cubicBezTo>
                  <a:cubicBezTo>
                    <a:pt x="2762" y="2715"/>
                    <a:pt x="2774" y="2763"/>
                    <a:pt x="2774" y="2810"/>
                  </a:cubicBezTo>
                  <a:cubicBezTo>
                    <a:pt x="2774" y="3346"/>
                    <a:pt x="2346" y="3775"/>
                    <a:pt x="1810" y="3775"/>
                  </a:cubicBezTo>
                  <a:cubicBezTo>
                    <a:pt x="1274" y="3775"/>
                    <a:pt x="834" y="3346"/>
                    <a:pt x="834" y="2810"/>
                  </a:cubicBezTo>
                  <a:cubicBezTo>
                    <a:pt x="834" y="2274"/>
                    <a:pt x="1274" y="1834"/>
                    <a:pt x="1810" y="1834"/>
                  </a:cubicBezTo>
                  <a:close/>
                  <a:moveTo>
                    <a:pt x="1810" y="1322"/>
                  </a:moveTo>
                  <a:cubicBezTo>
                    <a:pt x="2084" y="1322"/>
                    <a:pt x="2346" y="1393"/>
                    <a:pt x="2584" y="1536"/>
                  </a:cubicBezTo>
                  <a:cubicBezTo>
                    <a:pt x="2560" y="1620"/>
                    <a:pt x="2560" y="1703"/>
                    <a:pt x="2548" y="1774"/>
                  </a:cubicBezTo>
                  <a:cubicBezTo>
                    <a:pt x="2346" y="1632"/>
                    <a:pt x="2072" y="1536"/>
                    <a:pt x="1810" y="1536"/>
                  </a:cubicBezTo>
                  <a:cubicBezTo>
                    <a:pt x="1096" y="1536"/>
                    <a:pt x="524" y="2120"/>
                    <a:pt x="524" y="2822"/>
                  </a:cubicBezTo>
                  <a:cubicBezTo>
                    <a:pt x="524" y="3537"/>
                    <a:pt x="1107" y="4096"/>
                    <a:pt x="1810" y="4096"/>
                  </a:cubicBezTo>
                  <a:cubicBezTo>
                    <a:pt x="2417" y="4096"/>
                    <a:pt x="2917" y="3668"/>
                    <a:pt x="3060" y="3108"/>
                  </a:cubicBezTo>
                  <a:cubicBezTo>
                    <a:pt x="3120" y="3167"/>
                    <a:pt x="3155" y="3203"/>
                    <a:pt x="3239" y="3263"/>
                  </a:cubicBezTo>
                  <a:cubicBezTo>
                    <a:pt x="3036" y="3882"/>
                    <a:pt x="2477" y="4299"/>
                    <a:pt x="1810" y="4299"/>
                  </a:cubicBezTo>
                  <a:cubicBezTo>
                    <a:pt x="988" y="4299"/>
                    <a:pt x="322" y="3620"/>
                    <a:pt x="322" y="2810"/>
                  </a:cubicBezTo>
                  <a:cubicBezTo>
                    <a:pt x="322" y="1989"/>
                    <a:pt x="988" y="1322"/>
                    <a:pt x="1810" y="1322"/>
                  </a:cubicBezTo>
                  <a:close/>
                  <a:moveTo>
                    <a:pt x="4382" y="0"/>
                  </a:moveTo>
                  <a:cubicBezTo>
                    <a:pt x="3608" y="0"/>
                    <a:pt x="2929" y="500"/>
                    <a:pt x="2679" y="1179"/>
                  </a:cubicBezTo>
                  <a:cubicBezTo>
                    <a:pt x="2417" y="1036"/>
                    <a:pt x="2131" y="953"/>
                    <a:pt x="1822" y="953"/>
                  </a:cubicBezTo>
                  <a:cubicBezTo>
                    <a:pt x="822" y="953"/>
                    <a:pt x="0" y="1774"/>
                    <a:pt x="0" y="2775"/>
                  </a:cubicBezTo>
                  <a:cubicBezTo>
                    <a:pt x="0" y="3775"/>
                    <a:pt x="822" y="4596"/>
                    <a:pt x="1822" y="4596"/>
                  </a:cubicBezTo>
                  <a:cubicBezTo>
                    <a:pt x="2596" y="4596"/>
                    <a:pt x="3262" y="4120"/>
                    <a:pt x="3512" y="3417"/>
                  </a:cubicBezTo>
                  <a:cubicBezTo>
                    <a:pt x="3763" y="3548"/>
                    <a:pt x="4060" y="3644"/>
                    <a:pt x="4382" y="3644"/>
                  </a:cubicBezTo>
                  <a:cubicBezTo>
                    <a:pt x="4798" y="3644"/>
                    <a:pt x="5191" y="3489"/>
                    <a:pt x="5513" y="3239"/>
                  </a:cubicBezTo>
                  <a:cubicBezTo>
                    <a:pt x="5822" y="2989"/>
                    <a:pt x="6049" y="2632"/>
                    <a:pt x="6132" y="2239"/>
                  </a:cubicBezTo>
                  <a:cubicBezTo>
                    <a:pt x="6156" y="2167"/>
                    <a:pt x="6096" y="2072"/>
                    <a:pt x="6013" y="2060"/>
                  </a:cubicBezTo>
                  <a:cubicBezTo>
                    <a:pt x="6004" y="2059"/>
                    <a:pt x="5996" y="2058"/>
                    <a:pt x="5987" y="2058"/>
                  </a:cubicBezTo>
                  <a:cubicBezTo>
                    <a:pt x="5911" y="2058"/>
                    <a:pt x="5833" y="2104"/>
                    <a:pt x="5822" y="2179"/>
                  </a:cubicBezTo>
                  <a:cubicBezTo>
                    <a:pt x="5656" y="2870"/>
                    <a:pt x="5060" y="3322"/>
                    <a:pt x="4370" y="3322"/>
                  </a:cubicBezTo>
                  <a:cubicBezTo>
                    <a:pt x="3834" y="3322"/>
                    <a:pt x="3334" y="3048"/>
                    <a:pt x="3072" y="2572"/>
                  </a:cubicBezTo>
                  <a:cubicBezTo>
                    <a:pt x="3036" y="2417"/>
                    <a:pt x="2977" y="2274"/>
                    <a:pt x="2905" y="2132"/>
                  </a:cubicBezTo>
                  <a:cubicBezTo>
                    <a:pt x="2715" y="1215"/>
                    <a:pt x="3429" y="334"/>
                    <a:pt x="4370" y="334"/>
                  </a:cubicBezTo>
                  <a:cubicBezTo>
                    <a:pt x="5060" y="334"/>
                    <a:pt x="5656" y="810"/>
                    <a:pt x="5822" y="1477"/>
                  </a:cubicBezTo>
                  <a:cubicBezTo>
                    <a:pt x="5832" y="1556"/>
                    <a:pt x="5899" y="1602"/>
                    <a:pt x="5969" y="1602"/>
                  </a:cubicBezTo>
                  <a:cubicBezTo>
                    <a:pt x="5984" y="1602"/>
                    <a:pt x="5998" y="1600"/>
                    <a:pt x="6013" y="1596"/>
                  </a:cubicBezTo>
                  <a:cubicBezTo>
                    <a:pt x="6108" y="1584"/>
                    <a:pt x="6144" y="1489"/>
                    <a:pt x="6132" y="1405"/>
                  </a:cubicBezTo>
                  <a:cubicBezTo>
                    <a:pt x="6049" y="1024"/>
                    <a:pt x="5822" y="667"/>
                    <a:pt x="5513" y="405"/>
                  </a:cubicBezTo>
                  <a:cubicBezTo>
                    <a:pt x="5191" y="155"/>
                    <a:pt x="4775" y="0"/>
                    <a:pt x="438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4" name="Google Shape;10969;p85">
              <a:extLst>
                <a:ext uri="{FF2B5EF4-FFF2-40B4-BE49-F238E27FC236}">
                  <a16:creationId xmlns:a16="http://schemas.microsoft.com/office/drawing/2014/main" id="{371784E8-D8CC-4268-B043-2ACC2DDA0C10}"/>
                </a:ext>
              </a:extLst>
            </p:cNvPr>
            <p:cNvSpPr/>
            <p:nvPr/>
          </p:nvSpPr>
          <p:spPr>
            <a:xfrm>
              <a:off x="4215914" y="3415061"/>
              <a:ext cx="28072" cy="49301"/>
            </a:xfrm>
            <a:custGeom>
              <a:avLst/>
              <a:gdLst/>
              <a:ahLst/>
              <a:cxnLst/>
              <a:rect l="l" t="t" r="r" b="b"/>
              <a:pathLst>
                <a:path w="882" h="1549" extrusionOk="0">
                  <a:moveTo>
                    <a:pt x="405" y="298"/>
                  </a:moveTo>
                  <a:lnTo>
                    <a:pt x="405" y="584"/>
                  </a:lnTo>
                  <a:cubicBezTo>
                    <a:pt x="286" y="537"/>
                    <a:pt x="262" y="501"/>
                    <a:pt x="262" y="429"/>
                  </a:cubicBezTo>
                  <a:cubicBezTo>
                    <a:pt x="262" y="358"/>
                    <a:pt x="334" y="310"/>
                    <a:pt x="405" y="298"/>
                  </a:cubicBezTo>
                  <a:close/>
                  <a:moveTo>
                    <a:pt x="512" y="882"/>
                  </a:moveTo>
                  <a:cubicBezTo>
                    <a:pt x="631" y="918"/>
                    <a:pt x="643" y="977"/>
                    <a:pt x="643" y="1060"/>
                  </a:cubicBezTo>
                  <a:cubicBezTo>
                    <a:pt x="643" y="1144"/>
                    <a:pt x="584" y="1191"/>
                    <a:pt x="512" y="1203"/>
                  </a:cubicBezTo>
                  <a:lnTo>
                    <a:pt x="512" y="882"/>
                  </a:lnTo>
                  <a:close/>
                  <a:moveTo>
                    <a:pt x="465" y="1"/>
                  </a:moveTo>
                  <a:cubicBezTo>
                    <a:pt x="441" y="1"/>
                    <a:pt x="405" y="13"/>
                    <a:pt x="405" y="48"/>
                  </a:cubicBezTo>
                  <a:lnTo>
                    <a:pt x="405" y="96"/>
                  </a:lnTo>
                  <a:cubicBezTo>
                    <a:pt x="179" y="132"/>
                    <a:pt x="48" y="251"/>
                    <a:pt x="48" y="477"/>
                  </a:cubicBezTo>
                  <a:cubicBezTo>
                    <a:pt x="48" y="715"/>
                    <a:pt x="226" y="787"/>
                    <a:pt x="405" y="846"/>
                  </a:cubicBezTo>
                  <a:lnTo>
                    <a:pt x="405" y="1215"/>
                  </a:lnTo>
                  <a:cubicBezTo>
                    <a:pt x="298" y="1203"/>
                    <a:pt x="262" y="1156"/>
                    <a:pt x="167" y="1096"/>
                  </a:cubicBezTo>
                  <a:cubicBezTo>
                    <a:pt x="150" y="1084"/>
                    <a:pt x="133" y="1079"/>
                    <a:pt x="117" y="1079"/>
                  </a:cubicBezTo>
                  <a:cubicBezTo>
                    <a:pt x="53" y="1079"/>
                    <a:pt x="0" y="1158"/>
                    <a:pt x="0" y="1215"/>
                  </a:cubicBezTo>
                  <a:cubicBezTo>
                    <a:pt x="0" y="1251"/>
                    <a:pt x="24" y="1275"/>
                    <a:pt x="36" y="1299"/>
                  </a:cubicBezTo>
                  <a:cubicBezTo>
                    <a:pt x="107" y="1394"/>
                    <a:pt x="274" y="1441"/>
                    <a:pt x="405" y="1441"/>
                  </a:cubicBezTo>
                  <a:lnTo>
                    <a:pt x="405" y="1501"/>
                  </a:lnTo>
                  <a:cubicBezTo>
                    <a:pt x="405" y="1537"/>
                    <a:pt x="441" y="1549"/>
                    <a:pt x="465" y="1549"/>
                  </a:cubicBezTo>
                  <a:cubicBezTo>
                    <a:pt x="500" y="1549"/>
                    <a:pt x="524" y="1525"/>
                    <a:pt x="524" y="1501"/>
                  </a:cubicBezTo>
                  <a:lnTo>
                    <a:pt x="524" y="1441"/>
                  </a:lnTo>
                  <a:cubicBezTo>
                    <a:pt x="715" y="1406"/>
                    <a:pt x="881" y="1299"/>
                    <a:pt x="881" y="1037"/>
                  </a:cubicBezTo>
                  <a:cubicBezTo>
                    <a:pt x="881" y="787"/>
                    <a:pt x="715" y="703"/>
                    <a:pt x="524" y="620"/>
                  </a:cubicBezTo>
                  <a:lnTo>
                    <a:pt x="524" y="298"/>
                  </a:lnTo>
                  <a:cubicBezTo>
                    <a:pt x="596" y="298"/>
                    <a:pt x="631" y="310"/>
                    <a:pt x="703" y="358"/>
                  </a:cubicBezTo>
                  <a:cubicBezTo>
                    <a:pt x="717" y="362"/>
                    <a:pt x="732" y="364"/>
                    <a:pt x="746" y="364"/>
                  </a:cubicBezTo>
                  <a:cubicBezTo>
                    <a:pt x="777" y="364"/>
                    <a:pt x="805" y="351"/>
                    <a:pt x="822" y="310"/>
                  </a:cubicBezTo>
                  <a:cubicBezTo>
                    <a:pt x="857" y="263"/>
                    <a:pt x="869" y="203"/>
                    <a:pt x="810" y="156"/>
                  </a:cubicBezTo>
                  <a:cubicBezTo>
                    <a:pt x="738" y="96"/>
                    <a:pt x="619" y="84"/>
                    <a:pt x="524" y="84"/>
                  </a:cubicBezTo>
                  <a:lnTo>
                    <a:pt x="524" y="48"/>
                  </a:lnTo>
                  <a:cubicBezTo>
                    <a:pt x="524" y="13"/>
                    <a:pt x="500" y="1"/>
                    <a:pt x="4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5" name="Google Shape;10970;p85">
              <a:extLst>
                <a:ext uri="{FF2B5EF4-FFF2-40B4-BE49-F238E27FC236}">
                  <a16:creationId xmlns:a16="http://schemas.microsoft.com/office/drawing/2014/main" id="{B9E9D133-1B1C-40C2-B007-7F96787D3C4E}"/>
                </a:ext>
              </a:extLst>
            </p:cNvPr>
            <p:cNvSpPr/>
            <p:nvPr/>
          </p:nvSpPr>
          <p:spPr>
            <a:xfrm>
              <a:off x="3988156" y="3495935"/>
              <a:ext cx="353954" cy="203155"/>
            </a:xfrm>
            <a:custGeom>
              <a:avLst/>
              <a:gdLst/>
              <a:ahLst/>
              <a:cxnLst/>
              <a:rect l="l" t="t" r="r" b="b"/>
              <a:pathLst>
                <a:path w="11121" h="6383" extrusionOk="0">
                  <a:moveTo>
                    <a:pt x="3525" y="1884"/>
                  </a:moveTo>
                  <a:cubicBezTo>
                    <a:pt x="3540" y="1884"/>
                    <a:pt x="3561" y="1898"/>
                    <a:pt x="3561" y="1925"/>
                  </a:cubicBezTo>
                  <a:cubicBezTo>
                    <a:pt x="3632" y="2103"/>
                    <a:pt x="4632" y="4770"/>
                    <a:pt x="4680" y="4854"/>
                  </a:cubicBezTo>
                  <a:cubicBezTo>
                    <a:pt x="4692" y="4865"/>
                    <a:pt x="4680" y="4901"/>
                    <a:pt x="4644" y="4901"/>
                  </a:cubicBezTo>
                  <a:lnTo>
                    <a:pt x="3930" y="5163"/>
                  </a:lnTo>
                  <a:cubicBezTo>
                    <a:pt x="3882" y="5032"/>
                    <a:pt x="2870" y="2341"/>
                    <a:pt x="2799" y="2163"/>
                  </a:cubicBezTo>
                  <a:lnTo>
                    <a:pt x="3513" y="1889"/>
                  </a:lnTo>
                  <a:cubicBezTo>
                    <a:pt x="3516" y="1886"/>
                    <a:pt x="3520" y="1884"/>
                    <a:pt x="3525" y="1884"/>
                  </a:cubicBezTo>
                  <a:close/>
                  <a:moveTo>
                    <a:pt x="2501" y="2294"/>
                  </a:moveTo>
                  <a:lnTo>
                    <a:pt x="3632" y="5306"/>
                  </a:lnTo>
                  <a:cubicBezTo>
                    <a:pt x="3096" y="5496"/>
                    <a:pt x="1763" y="5997"/>
                    <a:pt x="1536" y="6092"/>
                  </a:cubicBezTo>
                  <a:cubicBezTo>
                    <a:pt x="1528" y="6095"/>
                    <a:pt x="1520" y="6096"/>
                    <a:pt x="1511" y="6096"/>
                  </a:cubicBezTo>
                  <a:cubicBezTo>
                    <a:pt x="1485" y="6096"/>
                    <a:pt x="1459" y="6081"/>
                    <a:pt x="1441" y="6044"/>
                  </a:cubicBezTo>
                  <a:lnTo>
                    <a:pt x="358" y="3175"/>
                  </a:lnTo>
                  <a:cubicBezTo>
                    <a:pt x="346" y="3139"/>
                    <a:pt x="358" y="3103"/>
                    <a:pt x="405" y="3080"/>
                  </a:cubicBezTo>
                  <a:cubicBezTo>
                    <a:pt x="1084" y="2829"/>
                    <a:pt x="2025" y="2472"/>
                    <a:pt x="2501" y="2294"/>
                  </a:cubicBezTo>
                  <a:close/>
                  <a:moveTo>
                    <a:pt x="10195" y="0"/>
                  </a:moveTo>
                  <a:cubicBezTo>
                    <a:pt x="9949" y="0"/>
                    <a:pt x="9714" y="126"/>
                    <a:pt x="9537" y="282"/>
                  </a:cubicBezTo>
                  <a:lnTo>
                    <a:pt x="7835" y="1698"/>
                  </a:lnTo>
                  <a:cubicBezTo>
                    <a:pt x="7740" y="1496"/>
                    <a:pt x="7537" y="1282"/>
                    <a:pt x="7144" y="1282"/>
                  </a:cubicBezTo>
                  <a:cubicBezTo>
                    <a:pt x="6745" y="1282"/>
                    <a:pt x="6434" y="1280"/>
                    <a:pt x="6185" y="1280"/>
                  </a:cubicBezTo>
                  <a:cubicBezTo>
                    <a:pt x="5437" y="1280"/>
                    <a:pt x="5254" y="1294"/>
                    <a:pt x="4977" y="1401"/>
                  </a:cubicBezTo>
                  <a:lnTo>
                    <a:pt x="3882" y="1853"/>
                  </a:lnTo>
                  <a:lnTo>
                    <a:pt x="3870" y="1806"/>
                  </a:lnTo>
                  <a:cubicBezTo>
                    <a:pt x="3814" y="1665"/>
                    <a:pt x="3669" y="1569"/>
                    <a:pt x="3523" y="1569"/>
                  </a:cubicBezTo>
                  <a:cubicBezTo>
                    <a:pt x="3484" y="1569"/>
                    <a:pt x="3444" y="1576"/>
                    <a:pt x="3406" y="1591"/>
                  </a:cubicBezTo>
                  <a:lnTo>
                    <a:pt x="2596" y="1913"/>
                  </a:lnTo>
                  <a:cubicBezTo>
                    <a:pt x="2239" y="2044"/>
                    <a:pt x="1084" y="2472"/>
                    <a:pt x="298" y="2770"/>
                  </a:cubicBezTo>
                  <a:cubicBezTo>
                    <a:pt x="108" y="2841"/>
                    <a:pt x="1" y="3068"/>
                    <a:pt x="72" y="3258"/>
                  </a:cubicBezTo>
                  <a:lnTo>
                    <a:pt x="1167" y="6139"/>
                  </a:lnTo>
                  <a:cubicBezTo>
                    <a:pt x="1222" y="6285"/>
                    <a:pt x="1368" y="6382"/>
                    <a:pt x="1518" y="6382"/>
                  </a:cubicBezTo>
                  <a:cubicBezTo>
                    <a:pt x="1564" y="6382"/>
                    <a:pt x="1611" y="6373"/>
                    <a:pt x="1656" y="6354"/>
                  </a:cubicBezTo>
                  <a:cubicBezTo>
                    <a:pt x="1906" y="6270"/>
                    <a:pt x="3549" y="5639"/>
                    <a:pt x="3894" y="5508"/>
                  </a:cubicBezTo>
                  <a:lnTo>
                    <a:pt x="4763" y="5175"/>
                  </a:lnTo>
                  <a:cubicBezTo>
                    <a:pt x="4942" y="5104"/>
                    <a:pt x="5049" y="4901"/>
                    <a:pt x="4965" y="4723"/>
                  </a:cubicBezTo>
                  <a:lnTo>
                    <a:pt x="4954" y="4675"/>
                  </a:lnTo>
                  <a:cubicBezTo>
                    <a:pt x="5525" y="4437"/>
                    <a:pt x="5537" y="4413"/>
                    <a:pt x="6120" y="4413"/>
                  </a:cubicBezTo>
                  <a:cubicBezTo>
                    <a:pt x="6204" y="4413"/>
                    <a:pt x="6275" y="4330"/>
                    <a:pt x="6275" y="4246"/>
                  </a:cubicBezTo>
                  <a:cubicBezTo>
                    <a:pt x="6275" y="4151"/>
                    <a:pt x="6204" y="4080"/>
                    <a:pt x="6120" y="4080"/>
                  </a:cubicBezTo>
                  <a:cubicBezTo>
                    <a:pt x="5477" y="4080"/>
                    <a:pt x="5418" y="4127"/>
                    <a:pt x="4834" y="4377"/>
                  </a:cubicBezTo>
                  <a:lnTo>
                    <a:pt x="3989" y="2127"/>
                  </a:lnTo>
                  <a:lnTo>
                    <a:pt x="5073" y="1686"/>
                  </a:lnTo>
                  <a:cubicBezTo>
                    <a:pt x="5294" y="1601"/>
                    <a:pt x="5460" y="1589"/>
                    <a:pt x="6106" y="1589"/>
                  </a:cubicBezTo>
                  <a:cubicBezTo>
                    <a:pt x="6364" y="1589"/>
                    <a:pt x="6699" y="1591"/>
                    <a:pt x="7144" y="1591"/>
                  </a:cubicBezTo>
                  <a:cubicBezTo>
                    <a:pt x="7323" y="1591"/>
                    <a:pt x="7442" y="1651"/>
                    <a:pt x="7513" y="1770"/>
                  </a:cubicBezTo>
                  <a:cubicBezTo>
                    <a:pt x="7573" y="1865"/>
                    <a:pt x="7573" y="1948"/>
                    <a:pt x="7585" y="1984"/>
                  </a:cubicBezTo>
                  <a:cubicBezTo>
                    <a:pt x="7585" y="2044"/>
                    <a:pt x="7549" y="2341"/>
                    <a:pt x="7263" y="2389"/>
                  </a:cubicBezTo>
                  <a:cubicBezTo>
                    <a:pt x="6835" y="2460"/>
                    <a:pt x="5882" y="2591"/>
                    <a:pt x="5882" y="2591"/>
                  </a:cubicBezTo>
                  <a:cubicBezTo>
                    <a:pt x="5787" y="2603"/>
                    <a:pt x="5727" y="2687"/>
                    <a:pt x="5739" y="2770"/>
                  </a:cubicBezTo>
                  <a:cubicBezTo>
                    <a:pt x="5763" y="2841"/>
                    <a:pt x="5823" y="2901"/>
                    <a:pt x="5906" y="2901"/>
                  </a:cubicBezTo>
                  <a:lnTo>
                    <a:pt x="5942" y="2901"/>
                  </a:lnTo>
                  <a:cubicBezTo>
                    <a:pt x="5954" y="2901"/>
                    <a:pt x="6894" y="2770"/>
                    <a:pt x="7335" y="2699"/>
                  </a:cubicBezTo>
                  <a:cubicBezTo>
                    <a:pt x="7740" y="2627"/>
                    <a:pt x="7882" y="2282"/>
                    <a:pt x="7918" y="2056"/>
                  </a:cubicBezTo>
                  <a:lnTo>
                    <a:pt x="9764" y="520"/>
                  </a:lnTo>
                  <a:cubicBezTo>
                    <a:pt x="9875" y="408"/>
                    <a:pt x="10028" y="311"/>
                    <a:pt x="10188" y="311"/>
                  </a:cubicBezTo>
                  <a:cubicBezTo>
                    <a:pt x="10285" y="311"/>
                    <a:pt x="10384" y="347"/>
                    <a:pt x="10478" y="436"/>
                  </a:cubicBezTo>
                  <a:cubicBezTo>
                    <a:pt x="10776" y="734"/>
                    <a:pt x="10502" y="1091"/>
                    <a:pt x="10430" y="1151"/>
                  </a:cubicBezTo>
                  <a:cubicBezTo>
                    <a:pt x="10359" y="1222"/>
                    <a:pt x="8097" y="3651"/>
                    <a:pt x="8097" y="3651"/>
                  </a:cubicBezTo>
                  <a:cubicBezTo>
                    <a:pt x="7763" y="4020"/>
                    <a:pt x="7323" y="4080"/>
                    <a:pt x="7144" y="4092"/>
                  </a:cubicBezTo>
                  <a:lnTo>
                    <a:pt x="6847" y="4092"/>
                  </a:lnTo>
                  <a:cubicBezTo>
                    <a:pt x="6751" y="4092"/>
                    <a:pt x="6680" y="4175"/>
                    <a:pt x="6680" y="4258"/>
                  </a:cubicBezTo>
                  <a:cubicBezTo>
                    <a:pt x="6680" y="4353"/>
                    <a:pt x="6751" y="4425"/>
                    <a:pt x="6847" y="4425"/>
                  </a:cubicBezTo>
                  <a:lnTo>
                    <a:pt x="7156" y="4425"/>
                  </a:lnTo>
                  <a:cubicBezTo>
                    <a:pt x="7382" y="4413"/>
                    <a:pt x="7918" y="4330"/>
                    <a:pt x="8335" y="3877"/>
                  </a:cubicBezTo>
                  <a:cubicBezTo>
                    <a:pt x="10669" y="1377"/>
                    <a:pt x="10669" y="1377"/>
                    <a:pt x="10669" y="1353"/>
                  </a:cubicBezTo>
                  <a:cubicBezTo>
                    <a:pt x="10883" y="1151"/>
                    <a:pt x="11121" y="627"/>
                    <a:pt x="10704" y="210"/>
                  </a:cubicBezTo>
                  <a:cubicBezTo>
                    <a:pt x="10539" y="60"/>
                    <a:pt x="10365" y="0"/>
                    <a:pt x="1019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</p:grpSp>
    </p:spTree>
    <p:extLst>
      <p:ext uri="{BB962C8B-B14F-4D97-AF65-F5344CB8AC3E}">
        <p14:creationId xmlns:p14="http://schemas.microsoft.com/office/powerpoint/2010/main" val="4251486438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15">
            <a:extLst>
              <a:ext uri="{FF2B5EF4-FFF2-40B4-BE49-F238E27FC236}">
                <a16:creationId xmlns:a16="http://schemas.microsoft.com/office/drawing/2014/main" id="{A704ED97-9FBF-49D0-A948-AA7800A83374}"/>
              </a:ext>
            </a:extLst>
          </p:cNvPr>
          <p:cNvSpPr txBox="1"/>
          <p:nvPr/>
        </p:nvSpPr>
        <p:spPr>
          <a:xfrm>
            <a:off x="2117000" y="3440356"/>
            <a:ext cx="8473373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PAGOS REALIZADOS A PROVEEDORES</a:t>
            </a:r>
          </a:p>
        </p:txBody>
      </p:sp>
      <p:sp>
        <p:nvSpPr>
          <p:cNvPr id="63" name="TextBox 52">
            <a:extLst>
              <a:ext uri="{FF2B5EF4-FFF2-40B4-BE49-F238E27FC236}">
                <a16:creationId xmlns:a16="http://schemas.microsoft.com/office/drawing/2014/main" id="{CE38BC04-5D53-4EB3-8B64-400FB9817F25}"/>
              </a:ext>
            </a:extLst>
          </p:cNvPr>
          <p:cNvSpPr txBox="1"/>
          <p:nvPr/>
        </p:nvSpPr>
        <p:spPr>
          <a:xfrm>
            <a:off x="15697292" y="7836452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MONTO EJECUTADO</a:t>
            </a:r>
          </a:p>
        </p:txBody>
      </p:sp>
      <p:graphicFrame>
        <p:nvGraphicFramePr>
          <p:cNvPr id="64" name="Chart 25">
            <a:extLst>
              <a:ext uri="{FF2B5EF4-FFF2-40B4-BE49-F238E27FC236}">
                <a16:creationId xmlns:a16="http://schemas.microsoft.com/office/drawing/2014/main" id="{74C5330D-85DE-45FC-BF01-99CDACA6A0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72430928"/>
              </p:ext>
            </p:extLst>
          </p:nvPr>
        </p:nvGraphicFramePr>
        <p:xfrm>
          <a:off x="12394411" y="8359672"/>
          <a:ext cx="9974539" cy="535632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5" name="TextBox 40">
            <a:extLst>
              <a:ext uri="{FF2B5EF4-FFF2-40B4-BE49-F238E27FC236}">
                <a16:creationId xmlns:a16="http://schemas.microsoft.com/office/drawing/2014/main" id="{6867A03C-6B9C-46B0-BA32-AFA39609ECD2}"/>
              </a:ext>
            </a:extLst>
          </p:cNvPr>
          <p:cNvSpPr txBox="1"/>
          <p:nvPr/>
        </p:nvSpPr>
        <p:spPr>
          <a:xfrm>
            <a:off x="261256" y="8287259"/>
            <a:ext cx="9788989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EJECUCIÓN PRESUPUESTARIA</a:t>
            </a:r>
          </a:p>
        </p:txBody>
      </p:sp>
      <p:sp>
        <p:nvSpPr>
          <p:cNvPr id="67" name="Rounded Rectangle 13">
            <a:extLst>
              <a:ext uri="{FF2B5EF4-FFF2-40B4-BE49-F238E27FC236}">
                <a16:creationId xmlns:a16="http://schemas.microsoft.com/office/drawing/2014/main" id="{AFDA4159-E75D-464A-98B7-3C4178867659}"/>
              </a:ext>
            </a:extLst>
          </p:cNvPr>
          <p:cNvSpPr/>
          <p:nvPr/>
        </p:nvSpPr>
        <p:spPr>
          <a:xfrm>
            <a:off x="1424502" y="9196255"/>
            <a:ext cx="10269037" cy="1090768"/>
          </a:xfrm>
          <a:prstGeom prst="roundRect">
            <a:avLst>
              <a:gd name="adj" fmla="val 12821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69" name="TextBox 19">
            <a:extLst>
              <a:ext uri="{FF2B5EF4-FFF2-40B4-BE49-F238E27FC236}">
                <a16:creationId xmlns:a16="http://schemas.microsoft.com/office/drawing/2014/main" id="{605421FC-69F7-43AC-8DEC-A4575B335061}"/>
              </a:ext>
            </a:extLst>
          </p:cNvPr>
          <p:cNvSpPr txBox="1"/>
          <p:nvPr/>
        </p:nvSpPr>
        <p:spPr>
          <a:xfrm>
            <a:off x="2679256" y="9459087"/>
            <a:ext cx="4637353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>
              <a:defRPr/>
            </a:pPr>
            <a:r>
              <a:rPr lang="en-US" sz="4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$37.03 </a:t>
            </a:r>
            <a:r>
              <a:rPr lang="en-US" sz="4000" b="1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Millones</a:t>
            </a:r>
            <a:endParaRPr lang="en-US" sz="40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League Spartan" charset="0"/>
              <a:cs typeface="Poppins" pitchFamily="2" charset="77"/>
            </a:endParaRPr>
          </a:p>
        </p:txBody>
      </p:sp>
      <p:sp>
        <p:nvSpPr>
          <p:cNvPr id="71" name="TextBox 57">
            <a:extLst>
              <a:ext uri="{FF2B5EF4-FFF2-40B4-BE49-F238E27FC236}">
                <a16:creationId xmlns:a16="http://schemas.microsoft.com/office/drawing/2014/main" id="{410CF341-4BE9-4EC9-8A2C-179C10F8D461}"/>
              </a:ext>
            </a:extLst>
          </p:cNvPr>
          <p:cNvSpPr txBox="1"/>
          <p:nvPr/>
        </p:nvSpPr>
        <p:spPr>
          <a:xfrm>
            <a:off x="6896401" y="9444850"/>
            <a:ext cx="4394037" cy="76110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r">
              <a:lnSpc>
                <a:spcPts val="2500"/>
              </a:lnSpc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Ejecución</a:t>
            </a:r>
            <a:r>
              <a:rPr lang="en-US" sz="2800" b="1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</a:t>
            </a:r>
            <a:r>
              <a:rPr lang="en-US" sz="2800" b="1" kern="120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presupuestaria</a:t>
            </a:r>
            <a:r>
              <a:rPr lang="en-US" sz="2800" b="1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</a:t>
            </a:r>
          </a:p>
          <a:p>
            <a:pPr algn="r">
              <a:lnSpc>
                <a:spcPts val="2500"/>
              </a:lnSpc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INSAFORP</a:t>
            </a:r>
          </a:p>
        </p:txBody>
      </p:sp>
      <p:sp>
        <p:nvSpPr>
          <p:cNvPr id="72" name="Rounded Rectangle 13">
            <a:extLst>
              <a:ext uri="{FF2B5EF4-FFF2-40B4-BE49-F238E27FC236}">
                <a16:creationId xmlns:a16="http://schemas.microsoft.com/office/drawing/2014/main" id="{FE526D0B-608F-40B7-88BF-9DA3A0566BA0}"/>
              </a:ext>
            </a:extLst>
          </p:cNvPr>
          <p:cNvSpPr/>
          <p:nvPr/>
        </p:nvSpPr>
        <p:spPr>
          <a:xfrm>
            <a:off x="1424503" y="10413908"/>
            <a:ext cx="10269036" cy="1208417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74" name="TextBox 57">
            <a:extLst>
              <a:ext uri="{FF2B5EF4-FFF2-40B4-BE49-F238E27FC236}">
                <a16:creationId xmlns:a16="http://schemas.microsoft.com/office/drawing/2014/main" id="{380EB7A5-012C-4AA6-9D20-8BE140DA1AC3}"/>
              </a:ext>
            </a:extLst>
          </p:cNvPr>
          <p:cNvSpPr txBox="1"/>
          <p:nvPr/>
        </p:nvSpPr>
        <p:spPr>
          <a:xfrm>
            <a:off x="6502305" y="10716380"/>
            <a:ext cx="4788133" cy="76110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r">
              <a:lnSpc>
                <a:spcPts val="2500"/>
              </a:lnSpc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Ejecución</a:t>
            </a:r>
            <a:r>
              <a:rPr lang="en-US" sz="2800" b="1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</a:t>
            </a:r>
            <a:r>
              <a:rPr lang="en-US" sz="2800" b="1" kern="120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presupuestaria</a:t>
            </a:r>
            <a:r>
              <a:rPr lang="en-US" sz="2800" b="1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</a:t>
            </a:r>
          </a:p>
          <a:p>
            <a:pPr algn="r">
              <a:lnSpc>
                <a:spcPts val="2500"/>
              </a:lnSpc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Formación</a:t>
            </a:r>
            <a:r>
              <a:rPr lang="en-US" sz="2800" b="1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</a:t>
            </a:r>
            <a:r>
              <a:rPr lang="en-US" sz="2800" b="1" kern="120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Profesional</a:t>
            </a:r>
            <a:endParaRPr lang="en-US" sz="2800" b="1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Open Sans Light" panose="020B0306030504020204" pitchFamily="34" charset="0"/>
              <a:cs typeface="Poppins SemiBold" pitchFamily="2" charset="77"/>
            </a:endParaRPr>
          </a:p>
        </p:txBody>
      </p:sp>
      <p:graphicFrame>
        <p:nvGraphicFramePr>
          <p:cNvPr id="75" name="Chart 41">
            <a:extLst>
              <a:ext uri="{FF2B5EF4-FFF2-40B4-BE49-F238E27FC236}">
                <a16:creationId xmlns:a16="http://schemas.microsoft.com/office/drawing/2014/main" id="{EC15A686-304C-46E0-BA90-86A95B9E76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1519693"/>
              </p:ext>
            </p:extLst>
          </p:nvPr>
        </p:nvGraphicFramePr>
        <p:xfrm>
          <a:off x="12947144" y="3107769"/>
          <a:ext cx="10267260" cy="443413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76" name="TextBox 15">
            <a:extLst>
              <a:ext uri="{FF2B5EF4-FFF2-40B4-BE49-F238E27FC236}">
                <a16:creationId xmlns:a16="http://schemas.microsoft.com/office/drawing/2014/main" id="{72A87E86-E8CA-4C8B-A9FF-7CD1B985878C}"/>
              </a:ext>
            </a:extLst>
          </p:cNvPr>
          <p:cNvSpPr txBox="1"/>
          <p:nvPr/>
        </p:nvSpPr>
        <p:spPr>
          <a:xfrm>
            <a:off x="12475029" y="2663993"/>
            <a:ext cx="10715378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PORCENTAJE DE PAGOS REALIZADOS EN 8 DÍAS HÁBILES</a:t>
            </a:r>
          </a:p>
        </p:txBody>
      </p:sp>
      <p:sp>
        <p:nvSpPr>
          <p:cNvPr id="77" name="Freeform 245">
            <a:extLst>
              <a:ext uri="{FF2B5EF4-FFF2-40B4-BE49-F238E27FC236}">
                <a16:creationId xmlns:a16="http://schemas.microsoft.com/office/drawing/2014/main" id="{B3B53FA4-F641-4D7F-847C-0786CA8DF9E9}"/>
              </a:ext>
            </a:extLst>
          </p:cNvPr>
          <p:cNvSpPr>
            <a:spLocks noEditPoints="1"/>
          </p:cNvSpPr>
          <p:nvPr/>
        </p:nvSpPr>
        <p:spPr bwMode="auto">
          <a:xfrm>
            <a:off x="1724732" y="9367792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Josefin Sans SemiBold" pitchFamily="2" charset="0"/>
            </a:endParaRPr>
          </a:p>
        </p:txBody>
      </p:sp>
      <p:sp>
        <p:nvSpPr>
          <p:cNvPr id="78" name="Freeform 245">
            <a:extLst>
              <a:ext uri="{FF2B5EF4-FFF2-40B4-BE49-F238E27FC236}">
                <a16:creationId xmlns:a16="http://schemas.microsoft.com/office/drawing/2014/main" id="{EDD1AF3A-5311-4CDD-A297-6CD4E88A7265}"/>
              </a:ext>
            </a:extLst>
          </p:cNvPr>
          <p:cNvSpPr>
            <a:spLocks noEditPoints="1"/>
          </p:cNvSpPr>
          <p:nvPr/>
        </p:nvSpPr>
        <p:spPr bwMode="auto">
          <a:xfrm>
            <a:off x="1709595" y="10639375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79" name="TextBox 43">
            <a:extLst>
              <a:ext uri="{FF2B5EF4-FFF2-40B4-BE49-F238E27FC236}">
                <a16:creationId xmlns:a16="http://schemas.microsoft.com/office/drawing/2014/main" id="{CB7A2FCB-7ECE-4013-83A3-8F3CB0943FE2}"/>
              </a:ext>
            </a:extLst>
          </p:cNvPr>
          <p:cNvSpPr txBox="1"/>
          <p:nvPr/>
        </p:nvSpPr>
        <p:spPr>
          <a:xfrm>
            <a:off x="14812484" y="5020079"/>
            <a:ext cx="1900244" cy="1261884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>
              <a:defRPr/>
            </a:pPr>
            <a:r>
              <a:rPr lang="en-US" sz="4400" b="1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5,666</a:t>
            </a:r>
          </a:p>
          <a:p>
            <a:pPr algn="ctr">
              <a:defRPr/>
            </a:pPr>
            <a:r>
              <a:rPr lang="en-US" sz="3200" b="1" err="1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 SemiBold" pitchFamily="2" charset="77"/>
              </a:rPr>
              <a:t>Pagos</a:t>
            </a:r>
            <a:endParaRPr lang="en-US" sz="3200" b="1">
              <a:solidFill>
                <a:schemeClr val="tx1"/>
              </a:solidFill>
              <a:latin typeface="Josefin Sans SemiBold" pitchFamily="2" charset="0"/>
              <a:ea typeface="League Spartan" charset="0"/>
              <a:cs typeface="Poppins SemiBold" pitchFamily="2" charset="77"/>
            </a:endParaRPr>
          </a:p>
        </p:txBody>
      </p:sp>
      <p:grpSp>
        <p:nvGrpSpPr>
          <p:cNvPr id="81" name="Grupo 5">
            <a:extLst>
              <a:ext uri="{FF2B5EF4-FFF2-40B4-BE49-F238E27FC236}">
                <a16:creationId xmlns:a16="http://schemas.microsoft.com/office/drawing/2014/main" id="{17B0990C-943D-4B08-A6AD-A4EB1FA17790}"/>
              </a:ext>
            </a:extLst>
          </p:cNvPr>
          <p:cNvGrpSpPr/>
          <p:nvPr/>
        </p:nvGrpSpPr>
        <p:grpSpPr>
          <a:xfrm>
            <a:off x="20946306" y="8086578"/>
            <a:ext cx="2436121" cy="866592"/>
            <a:chOff x="21616952" y="8675401"/>
            <a:chExt cx="2436121" cy="866592"/>
          </a:xfrm>
        </p:grpSpPr>
        <p:sp>
          <p:nvSpPr>
            <p:cNvPr id="82" name="TextBox 18">
              <a:extLst>
                <a:ext uri="{FF2B5EF4-FFF2-40B4-BE49-F238E27FC236}">
                  <a16:creationId xmlns:a16="http://schemas.microsoft.com/office/drawing/2014/main" id="{25B80B6E-E587-4E6F-952B-F60ADD17B454}"/>
                </a:ext>
              </a:extLst>
            </p:cNvPr>
            <p:cNvSpPr txBox="1"/>
            <p:nvPr/>
          </p:nvSpPr>
          <p:spPr>
            <a:xfrm>
              <a:off x="22483795" y="8675401"/>
              <a:ext cx="915635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  <a:defRPr/>
              </a:pPr>
              <a:r>
                <a:rPr lang="en-US" sz="24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100%</a:t>
              </a:r>
            </a:p>
          </p:txBody>
        </p:sp>
        <p:sp>
          <p:nvSpPr>
            <p:cNvPr id="83" name="TextBox 15">
              <a:extLst>
                <a:ext uri="{FF2B5EF4-FFF2-40B4-BE49-F238E27FC236}">
                  <a16:creationId xmlns:a16="http://schemas.microsoft.com/office/drawing/2014/main" id="{62582505-A014-42FF-922D-76B9E5AB6704}"/>
                </a:ext>
              </a:extLst>
            </p:cNvPr>
            <p:cNvSpPr txBox="1"/>
            <p:nvPr/>
          </p:nvSpPr>
          <p:spPr>
            <a:xfrm>
              <a:off x="21616952" y="9141883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  <a:defRPr/>
              </a:pPr>
              <a:r>
                <a:rPr lang="en-US" sz="20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  <p:graphicFrame>
        <p:nvGraphicFramePr>
          <p:cNvPr id="84" name="Chart 25">
            <a:extLst>
              <a:ext uri="{FF2B5EF4-FFF2-40B4-BE49-F238E27FC236}">
                <a16:creationId xmlns:a16="http://schemas.microsoft.com/office/drawing/2014/main" id="{DED09777-20AC-4930-B265-B9E0DEA739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76336328"/>
              </p:ext>
            </p:extLst>
          </p:nvPr>
        </p:nvGraphicFramePr>
        <p:xfrm>
          <a:off x="1163246" y="4094992"/>
          <a:ext cx="12874662" cy="31120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38" name="TextBox 19">
            <a:extLst>
              <a:ext uri="{FF2B5EF4-FFF2-40B4-BE49-F238E27FC236}">
                <a16:creationId xmlns:a16="http://schemas.microsoft.com/office/drawing/2014/main" id="{B66754C2-E887-4C30-9031-34A80EA6428A}"/>
              </a:ext>
            </a:extLst>
          </p:cNvPr>
          <p:cNvSpPr txBox="1"/>
          <p:nvPr/>
        </p:nvSpPr>
        <p:spPr>
          <a:xfrm>
            <a:off x="2699581" y="10749518"/>
            <a:ext cx="4082660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>
              <a:defRPr/>
            </a:pPr>
            <a:r>
              <a:rPr lang="en-US" sz="40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$30.9 </a:t>
            </a:r>
            <a:r>
              <a:rPr lang="en-US" sz="4000" b="1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Millones</a:t>
            </a:r>
            <a:endParaRPr lang="en-US" sz="4000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League Spartan" charset="0"/>
              <a:cs typeface="Poppins" pitchFamily="2" charset="77"/>
            </a:endParaRPr>
          </a:p>
        </p:txBody>
      </p:sp>
      <p:sp>
        <p:nvSpPr>
          <p:cNvPr id="2" name="Google Shape;916;p66">
            <a:extLst>
              <a:ext uri="{FF2B5EF4-FFF2-40B4-BE49-F238E27FC236}">
                <a16:creationId xmlns:a16="http://schemas.microsoft.com/office/drawing/2014/main" id="{67C6B19C-BC06-4F6D-B15E-7220E0429C57}"/>
              </a:ext>
            </a:extLst>
          </p:cNvPr>
          <p:cNvSpPr txBox="1">
            <a:spLocks/>
          </p:cNvSpPr>
          <p:nvPr/>
        </p:nvSpPr>
        <p:spPr>
          <a:xfrm>
            <a:off x="650661" y="1122321"/>
            <a:ext cx="21770668" cy="12394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Gerencia Financiera</a:t>
            </a:r>
          </a:p>
        </p:txBody>
      </p:sp>
      <p:pic>
        <p:nvPicPr>
          <p:cNvPr id="39" name="Imagen 112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180DB09E-8682-4CFF-9244-D508BA9BE5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76216" y="1147800"/>
            <a:ext cx="1506211" cy="1506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094951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n 2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93C8A88-7648-4DD7-B907-7C4A6D33D4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28" y="2597368"/>
            <a:ext cx="3774025" cy="2160339"/>
          </a:xfrm>
          <a:prstGeom prst="rect">
            <a:avLst/>
          </a:prstGeom>
        </p:spPr>
      </p:pic>
      <p:sp>
        <p:nvSpPr>
          <p:cNvPr id="37" name="Google Shape;393;p40">
            <a:extLst>
              <a:ext uri="{FF2B5EF4-FFF2-40B4-BE49-F238E27FC236}">
                <a16:creationId xmlns:a16="http://schemas.microsoft.com/office/drawing/2014/main" id="{0EB8D1BE-A177-4D06-89CB-8D14CB513168}"/>
              </a:ext>
            </a:extLst>
          </p:cNvPr>
          <p:cNvSpPr txBox="1">
            <a:spLocks/>
          </p:cNvSpPr>
          <p:nvPr/>
        </p:nvSpPr>
        <p:spPr>
          <a:xfrm>
            <a:off x="3118077" y="6748951"/>
            <a:ext cx="18424969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7465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de </a:t>
            </a:r>
          </a:p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9598" b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RECURSOS HUMANOS</a:t>
            </a:r>
            <a:endParaRPr lang="es-MX" sz="3732">
              <a:solidFill>
                <a:srgbClr val="000000"/>
              </a:solidFill>
            </a:endParaRPr>
          </a:p>
        </p:txBody>
      </p:sp>
      <p:grpSp>
        <p:nvGrpSpPr>
          <p:cNvPr id="5" name="Google Shape;10939;p85">
            <a:extLst>
              <a:ext uri="{FF2B5EF4-FFF2-40B4-BE49-F238E27FC236}">
                <a16:creationId xmlns:a16="http://schemas.microsoft.com/office/drawing/2014/main" id="{D142F8BC-0175-4F31-9580-2C92D1B0B533}"/>
              </a:ext>
            </a:extLst>
          </p:cNvPr>
          <p:cNvGrpSpPr/>
          <p:nvPr/>
        </p:nvGrpSpPr>
        <p:grpSpPr>
          <a:xfrm>
            <a:off x="1248609" y="6814282"/>
            <a:ext cx="2943775" cy="2943775"/>
            <a:chOff x="4891198" y="2925108"/>
            <a:chExt cx="334634" cy="334634"/>
          </a:xfrm>
          <a:solidFill>
            <a:schemeClr val="accent2"/>
          </a:solidFill>
        </p:grpSpPr>
        <p:sp>
          <p:nvSpPr>
            <p:cNvPr id="6" name="Google Shape;10940;p85">
              <a:extLst>
                <a:ext uri="{FF2B5EF4-FFF2-40B4-BE49-F238E27FC236}">
                  <a16:creationId xmlns:a16="http://schemas.microsoft.com/office/drawing/2014/main" id="{F202715B-9A00-4150-8754-BEF1B64A5445}"/>
                </a:ext>
              </a:extLst>
            </p:cNvPr>
            <p:cNvSpPr/>
            <p:nvPr/>
          </p:nvSpPr>
          <p:spPr>
            <a:xfrm>
              <a:off x="5001830" y="2925108"/>
              <a:ext cx="113338" cy="150831"/>
            </a:xfrm>
            <a:custGeom>
              <a:avLst/>
              <a:gdLst/>
              <a:ahLst/>
              <a:cxnLst/>
              <a:rect l="l" t="t" r="r" b="b"/>
              <a:pathLst>
                <a:path w="3561" h="4739" extrusionOk="0">
                  <a:moveTo>
                    <a:pt x="1822" y="333"/>
                  </a:moveTo>
                  <a:cubicBezTo>
                    <a:pt x="2251" y="333"/>
                    <a:pt x="2596" y="691"/>
                    <a:pt x="2596" y="1107"/>
                  </a:cubicBezTo>
                  <a:lnTo>
                    <a:pt x="2596" y="1214"/>
                  </a:lnTo>
                  <a:lnTo>
                    <a:pt x="2573" y="1214"/>
                  </a:lnTo>
                  <a:cubicBezTo>
                    <a:pt x="2358" y="1155"/>
                    <a:pt x="2275" y="857"/>
                    <a:pt x="2263" y="857"/>
                  </a:cubicBezTo>
                  <a:cubicBezTo>
                    <a:pt x="2251" y="798"/>
                    <a:pt x="2203" y="738"/>
                    <a:pt x="2132" y="738"/>
                  </a:cubicBezTo>
                  <a:cubicBezTo>
                    <a:pt x="2119" y="733"/>
                    <a:pt x="2105" y="731"/>
                    <a:pt x="2092" y="731"/>
                  </a:cubicBezTo>
                  <a:cubicBezTo>
                    <a:pt x="2043" y="731"/>
                    <a:pt x="1993" y="761"/>
                    <a:pt x="1965" y="798"/>
                  </a:cubicBezTo>
                  <a:cubicBezTo>
                    <a:pt x="1668" y="1214"/>
                    <a:pt x="1001" y="1214"/>
                    <a:pt x="1001" y="1214"/>
                  </a:cubicBezTo>
                  <a:lnTo>
                    <a:pt x="953" y="1214"/>
                  </a:lnTo>
                  <a:lnTo>
                    <a:pt x="965" y="1107"/>
                  </a:lnTo>
                  <a:cubicBezTo>
                    <a:pt x="965" y="679"/>
                    <a:pt x="1322" y="333"/>
                    <a:pt x="1739" y="333"/>
                  </a:cubicBezTo>
                  <a:close/>
                  <a:moveTo>
                    <a:pt x="2739" y="1655"/>
                  </a:moveTo>
                  <a:cubicBezTo>
                    <a:pt x="2775" y="1691"/>
                    <a:pt x="2775" y="1715"/>
                    <a:pt x="2775" y="1750"/>
                  </a:cubicBezTo>
                  <a:cubicBezTo>
                    <a:pt x="2775" y="1786"/>
                    <a:pt x="2751" y="1834"/>
                    <a:pt x="2703" y="1845"/>
                  </a:cubicBezTo>
                  <a:lnTo>
                    <a:pt x="2703" y="1655"/>
                  </a:lnTo>
                  <a:close/>
                  <a:moveTo>
                    <a:pt x="846" y="1667"/>
                  </a:moveTo>
                  <a:lnTo>
                    <a:pt x="846" y="1881"/>
                  </a:lnTo>
                  <a:cubicBezTo>
                    <a:pt x="822" y="1845"/>
                    <a:pt x="787" y="1822"/>
                    <a:pt x="787" y="1762"/>
                  </a:cubicBezTo>
                  <a:cubicBezTo>
                    <a:pt x="787" y="1715"/>
                    <a:pt x="810" y="1691"/>
                    <a:pt x="822" y="1667"/>
                  </a:cubicBezTo>
                  <a:close/>
                  <a:moveTo>
                    <a:pt x="2084" y="1179"/>
                  </a:moveTo>
                  <a:cubicBezTo>
                    <a:pt x="2144" y="1298"/>
                    <a:pt x="2251" y="1417"/>
                    <a:pt x="2394" y="1476"/>
                  </a:cubicBezTo>
                  <a:lnTo>
                    <a:pt x="2382" y="1953"/>
                  </a:lnTo>
                  <a:cubicBezTo>
                    <a:pt x="2382" y="2250"/>
                    <a:pt x="2144" y="2477"/>
                    <a:pt x="1858" y="2477"/>
                  </a:cubicBezTo>
                  <a:lnTo>
                    <a:pt x="1715" y="2477"/>
                  </a:lnTo>
                  <a:cubicBezTo>
                    <a:pt x="1418" y="2477"/>
                    <a:pt x="1191" y="2238"/>
                    <a:pt x="1191" y="1953"/>
                  </a:cubicBezTo>
                  <a:lnTo>
                    <a:pt x="1191" y="1524"/>
                  </a:lnTo>
                  <a:cubicBezTo>
                    <a:pt x="1406" y="1488"/>
                    <a:pt x="1787" y="1417"/>
                    <a:pt x="2084" y="1179"/>
                  </a:cubicBezTo>
                  <a:close/>
                  <a:moveTo>
                    <a:pt x="1965" y="2798"/>
                  </a:moveTo>
                  <a:lnTo>
                    <a:pt x="1965" y="2893"/>
                  </a:lnTo>
                  <a:lnTo>
                    <a:pt x="1787" y="3084"/>
                  </a:lnTo>
                  <a:lnTo>
                    <a:pt x="1608" y="2917"/>
                  </a:lnTo>
                  <a:lnTo>
                    <a:pt x="1608" y="2798"/>
                  </a:lnTo>
                  <a:close/>
                  <a:moveTo>
                    <a:pt x="1751" y="0"/>
                  </a:moveTo>
                  <a:cubicBezTo>
                    <a:pt x="1144" y="0"/>
                    <a:pt x="644" y="512"/>
                    <a:pt x="644" y="1119"/>
                  </a:cubicBezTo>
                  <a:lnTo>
                    <a:pt x="644" y="1417"/>
                  </a:lnTo>
                  <a:cubicBezTo>
                    <a:pt x="537" y="1512"/>
                    <a:pt x="465" y="1643"/>
                    <a:pt x="465" y="1774"/>
                  </a:cubicBezTo>
                  <a:cubicBezTo>
                    <a:pt x="465" y="2000"/>
                    <a:pt x="656" y="2203"/>
                    <a:pt x="894" y="2226"/>
                  </a:cubicBezTo>
                  <a:cubicBezTo>
                    <a:pt x="953" y="2429"/>
                    <a:pt x="1108" y="2596"/>
                    <a:pt x="1287" y="2703"/>
                  </a:cubicBezTo>
                  <a:lnTo>
                    <a:pt x="1287" y="2786"/>
                  </a:lnTo>
                  <a:lnTo>
                    <a:pt x="596" y="3060"/>
                  </a:lnTo>
                  <a:cubicBezTo>
                    <a:pt x="537" y="3084"/>
                    <a:pt x="1" y="3298"/>
                    <a:pt x="1" y="3965"/>
                  </a:cubicBezTo>
                  <a:lnTo>
                    <a:pt x="1" y="4560"/>
                  </a:lnTo>
                  <a:cubicBezTo>
                    <a:pt x="1" y="4643"/>
                    <a:pt x="72" y="4727"/>
                    <a:pt x="167" y="4727"/>
                  </a:cubicBezTo>
                  <a:lnTo>
                    <a:pt x="584" y="4727"/>
                  </a:lnTo>
                  <a:cubicBezTo>
                    <a:pt x="668" y="4727"/>
                    <a:pt x="739" y="4643"/>
                    <a:pt x="739" y="4560"/>
                  </a:cubicBezTo>
                  <a:cubicBezTo>
                    <a:pt x="739" y="4465"/>
                    <a:pt x="668" y="4393"/>
                    <a:pt x="584" y="4393"/>
                  </a:cubicBezTo>
                  <a:lnTo>
                    <a:pt x="322" y="4393"/>
                  </a:lnTo>
                  <a:lnTo>
                    <a:pt x="322" y="3965"/>
                  </a:lnTo>
                  <a:cubicBezTo>
                    <a:pt x="322" y="3500"/>
                    <a:pt x="691" y="3369"/>
                    <a:pt x="703" y="3369"/>
                  </a:cubicBezTo>
                  <a:lnTo>
                    <a:pt x="715" y="3369"/>
                  </a:lnTo>
                  <a:lnTo>
                    <a:pt x="1334" y="3131"/>
                  </a:lnTo>
                  <a:lnTo>
                    <a:pt x="1668" y="3453"/>
                  </a:lnTo>
                  <a:cubicBezTo>
                    <a:pt x="1703" y="3489"/>
                    <a:pt x="1739" y="3500"/>
                    <a:pt x="1787" y="3500"/>
                  </a:cubicBezTo>
                  <a:cubicBezTo>
                    <a:pt x="1834" y="3500"/>
                    <a:pt x="1870" y="3489"/>
                    <a:pt x="1906" y="3453"/>
                  </a:cubicBezTo>
                  <a:lnTo>
                    <a:pt x="2215" y="3131"/>
                  </a:lnTo>
                  <a:lnTo>
                    <a:pt x="2846" y="3381"/>
                  </a:lnTo>
                  <a:lnTo>
                    <a:pt x="2858" y="3381"/>
                  </a:lnTo>
                  <a:cubicBezTo>
                    <a:pt x="2858" y="3381"/>
                    <a:pt x="3227" y="3512"/>
                    <a:pt x="3227" y="3977"/>
                  </a:cubicBezTo>
                  <a:lnTo>
                    <a:pt x="3227" y="4405"/>
                  </a:lnTo>
                  <a:lnTo>
                    <a:pt x="1120" y="4405"/>
                  </a:lnTo>
                  <a:cubicBezTo>
                    <a:pt x="1025" y="4405"/>
                    <a:pt x="953" y="4489"/>
                    <a:pt x="953" y="4572"/>
                  </a:cubicBezTo>
                  <a:cubicBezTo>
                    <a:pt x="953" y="4667"/>
                    <a:pt x="1025" y="4739"/>
                    <a:pt x="1120" y="4739"/>
                  </a:cubicBezTo>
                  <a:lnTo>
                    <a:pt x="3394" y="4739"/>
                  </a:lnTo>
                  <a:cubicBezTo>
                    <a:pt x="3477" y="4739"/>
                    <a:pt x="3561" y="4667"/>
                    <a:pt x="3561" y="4572"/>
                  </a:cubicBezTo>
                  <a:lnTo>
                    <a:pt x="3561" y="3977"/>
                  </a:lnTo>
                  <a:cubicBezTo>
                    <a:pt x="3561" y="3310"/>
                    <a:pt x="3037" y="3084"/>
                    <a:pt x="2965" y="3072"/>
                  </a:cubicBezTo>
                  <a:lnTo>
                    <a:pt x="2311" y="2798"/>
                  </a:lnTo>
                  <a:lnTo>
                    <a:pt x="2311" y="2715"/>
                  </a:lnTo>
                  <a:cubicBezTo>
                    <a:pt x="2489" y="2607"/>
                    <a:pt x="2620" y="2441"/>
                    <a:pt x="2692" y="2238"/>
                  </a:cubicBezTo>
                  <a:cubicBezTo>
                    <a:pt x="2930" y="2226"/>
                    <a:pt x="3120" y="2012"/>
                    <a:pt x="3120" y="1774"/>
                  </a:cubicBezTo>
                  <a:cubicBezTo>
                    <a:pt x="3120" y="1631"/>
                    <a:pt x="3049" y="1488"/>
                    <a:pt x="2942" y="1417"/>
                  </a:cubicBezTo>
                  <a:lnTo>
                    <a:pt x="2942" y="1119"/>
                  </a:lnTo>
                  <a:cubicBezTo>
                    <a:pt x="2942" y="512"/>
                    <a:pt x="2442" y="0"/>
                    <a:pt x="1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7" name="Google Shape;10941;p85">
              <a:extLst>
                <a:ext uri="{FF2B5EF4-FFF2-40B4-BE49-F238E27FC236}">
                  <a16:creationId xmlns:a16="http://schemas.microsoft.com/office/drawing/2014/main" id="{622DAC71-B2DA-49DC-AFAF-5047B6D0A73C}"/>
                </a:ext>
              </a:extLst>
            </p:cNvPr>
            <p:cNvSpPr/>
            <p:nvPr/>
          </p:nvSpPr>
          <p:spPr>
            <a:xfrm>
              <a:off x="5102628" y="2933033"/>
              <a:ext cx="98188" cy="76991"/>
            </a:xfrm>
            <a:custGeom>
              <a:avLst/>
              <a:gdLst/>
              <a:ahLst/>
              <a:cxnLst/>
              <a:rect l="l" t="t" r="r" b="b"/>
              <a:pathLst>
                <a:path w="3085" h="2419" extrusionOk="0">
                  <a:moveTo>
                    <a:pt x="181" y="1"/>
                  </a:moveTo>
                  <a:cubicBezTo>
                    <a:pt x="116" y="1"/>
                    <a:pt x="55" y="44"/>
                    <a:pt x="37" y="108"/>
                  </a:cubicBezTo>
                  <a:cubicBezTo>
                    <a:pt x="1" y="192"/>
                    <a:pt x="48" y="287"/>
                    <a:pt x="132" y="323"/>
                  </a:cubicBezTo>
                  <a:cubicBezTo>
                    <a:pt x="1215" y="680"/>
                    <a:pt x="2132" y="1394"/>
                    <a:pt x="2751" y="2347"/>
                  </a:cubicBezTo>
                  <a:cubicBezTo>
                    <a:pt x="2787" y="2394"/>
                    <a:pt x="2846" y="2418"/>
                    <a:pt x="2894" y="2418"/>
                  </a:cubicBezTo>
                  <a:cubicBezTo>
                    <a:pt x="2918" y="2418"/>
                    <a:pt x="2954" y="2406"/>
                    <a:pt x="2977" y="2394"/>
                  </a:cubicBezTo>
                  <a:cubicBezTo>
                    <a:pt x="3049" y="2347"/>
                    <a:pt x="3085" y="2239"/>
                    <a:pt x="3025" y="2168"/>
                  </a:cubicBezTo>
                  <a:cubicBezTo>
                    <a:pt x="2370" y="1156"/>
                    <a:pt x="1382" y="382"/>
                    <a:pt x="239" y="13"/>
                  </a:cubicBezTo>
                  <a:cubicBezTo>
                    <a:pt x="220" y="5"/>
                    <a:pt x="200" y="1"/>
                    <a:pt x="18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8" name="Google Shape;10942;p85">
              <a:extLst>
                <a:ext uri="{FF2B5EF4-FFF2-40B4-BE49-F238E27FC236}">
                  <a16:creationId xmlns:a16="http://schemas.microsoft.com/office/drawing/2014/main" id="{2371AAD1-F37D-4F73-8D24-B195397C4162}"/>
                </a:ext>
              </a:extLst>
            </p:cNvPr>
            <p:cNvSpPr/>
            <p:nvPr/>
          </p:nvSpPr>
          <p:spPr>
            <a:xfrm>
              <a:off x="4915832" y="2932492"/>
              <a:ext cx="98920" cy="77532"/>
            </a:xfrm>
            <a:custGeom>
              <a:avLst/>
              <a:gdLst/>
              <a:ahLst/>
              <a:cxnLst/>
              <a:rect l="l" t="t" r="r" b="b"/>
              <a:pathLst>
                <a:path w="3108" h="2436" extrusionOk="0">
                  <a:moveTo>
                    <a:pt x="2914" y="0"/>
                  </a:moveTo>
                  <a:cubicBezTo>
                    <a:pt x="2899" y="0"/>
                    <a:pt x="2884" y="2"/>
                    <a:pt x="2869" y="6"/>
                  </a:cubicBezTo>
                  <a:cubicBezTo>
                    <a:pt x="1703" y="375"/>
                    <a:pt x="714" y="1161"/>
                    <a:pt x="36" y="2185"/>
                  </a:cubicBezTo>
                  <a:cubicBezTo>
                    <a:pt x="0" y="2256"/>
                    <a:pt x="24" y="2364"/>
                    <a:pt x="95" y="2411"/>
                  </a:cubicBezTo>
                  <a:cubicBezTo>
                    <a:pt x="131" y="2423"/>
                    <a:pt x="155" y="2435"/>
                    <a:pt x="191" y="2435"/>
                  </a:cubicBezTo>
                  <a:cubicBezTo>
                    <a:pt x="250" y="2435"/>
                    <a:pt x="298" y="2411"/>
                    <a:pt x="322" y="2364"/>
                  </a:cubicBezTo>
                  <a:cubicBezTo>
                    <a:pt x="953" y="1399"/>
                    <a:pt x="1881" y="685"/>
                    <a:pt x="2977" y="328"/>
                  </a:cubicBezTo>
                  <a:cubicBezTo>
                    <a:pt x="3060" y="292"/>
                    <a:pt x="3108" y="209"/>
                    <a:pt x="3072" y="113"/>
                  </a:cubicBezTo>
                  <a:cubicBezTo>
                    <a:pt x="3052" y="44"/>
                    <a:pt x="2984" y="0"/>
                    <a:pt x="291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9" name="Google Shape;10943;p85">
              <a:extLst>
                <a:ext uri="{FF2B5EF4-FFF2-40B4-BE49-F238E27FC236}">
                  <a16:creationId xmlns:a16="http://schemas.microsoft.com/office/drawing/2014/main" id="{5BFC8763-6A8C-46CE-9874-E797E54A4308}"/>
                </a:ext>
              </a:extLst>
            </p:cNvPr>
            <p:cNvSpPr/>
            <p:nvPr/>
          </p:nvSpPr>
          <p:spPr>
            <a:xfrm>
              <a:off x="4915832" y="3174254"/>
              <a:ext cx="80746" cy="70689"/>
            </a:xfrm>
            <a:custGeom>
              <a:avLst/>
              <a:gdLst/>
              <a:ahLst/>
              <a:cxnLst/>
              <a:rect l="l" t="t" r="r" b="b"/>
              <a:pathLst>
                <a:path w="2537" h="2221" extrusionOk="0">
                  <a:moveTo>
                    <a:pt x="185" y="0"/>
                  </a:moveTo>
                  <a:cubicBezTo>
                    <a:pt x="155" y="0"/>
                    <a:pt x="125" y="9"/>
                    <a:pt x="95" y="30"/>
                  </a:cubicBezTo>
                  <a:cubicBezTo>
                    <a:pt x="24" y="78"/>
                    <a:pt x="0" y="185"/>
                    <a:pt x="60" y="256"/>
                  </a:cubicBezTo>
                  <a:cubicBezTo>
                    <a:pt x="607" y="1102"/>
                    <a:pt x="1381" y="1780"/>
                    <a:pt x="2286" y="2209"/>
                  </a:cubicBezTo>
                  <a:cubicBezTo>
                    <a:pt x="2322" y="2221"/>
                    <a:pt x="2334" y="2221"/>
                    <a:pt x="2357" y="2221"/>
                  </a:cubicBezTo>
                  <a:cubicBezTo>
                    <a:pt x="2417" y="2221"/>
                    <a:pt x="2477" y="2197"/>
                    <a:pt x="2512" y="2138"/>
                  </a:cubicBezTo>
                  <a:cubicBezTo>
                    <a:pt x="2536" y="2030"/>
                    <a:pt x="2512" y="1923"/>
                    <a:pt x="2417" y="1899"/>
                  </a:cubicBezTo>
                  <a:cubicBezTo>
                    <a:pt x="1560" y="1495"/>
                    <a:pt x="845" y="864"/>
                    <a:pt x="322" y="78"/>
                  </a:cubicBezTo>
                  <a:cubicBezTo>
                    <a:pt x="291" y="31"/>
                    <a:pt x="240" y="0"/>
                    <a:pt x="18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1" name="Google Shape;10944;p85">
              <a:extLst>
                <a:ext uri="{FF2B5EF4-FFF2-40B4-BE49-F238E27FC236}">
                  <a16:creationId xmlns:a16="http://schemas.microsoft.com/office/drawing/2014/main" id="{D8C6CCAE-2F8B-4E15-80EA-CDBFB3B22ED2}"/>
                </a:ext>
              </a:extLst>
            </p:cNvPr>
            <p:cNvSpPr/>
            <p:nvPr/>
          </p:nvSpPr>
          <p:spPr>
            <a:xfrm>
              <a:off x="5121215" y="3173936"/>
              <a:ext cx="79601" cy="69511"/>
            </a:xfrm>
            <a:custGeom>
              <a:avLst/>
              <a:gdLst/>
              <a:ahLst/>
              <a:cxnLst/>
              <a:rect l="l" t="t" r="r" b="b"/>
              <a:pathLst>
                <a:path w="2501" h="2184" extrusionOk="0">
                  <a:moveTo>
                    <a:pt x="2301" y="0"/>
                  </a:moveTo>
                  <a:cubicBezTo>
                    <a:pt x="2250" y="0"/>
                    <a:pt x="2201" y="25"/>
                    <a:pt x="2179" y="76"/>
                  </a:cubicBezTo>
                  <a:cubicBezTo>
                    <a:pt x="1667" y="862"/>
                    <a:pt x="953" y="1481"/>
                    <a:pt x="119" y="1874"/>
                  </a:cubicBezTo>
                  <a:cubicBezTo>
                    <a:pt x="36" y="1921"/>
                    <a:pt x="0" y="2005"/>
                    <a:pt x="48" y="2100"/>
                  </a:cubicBezTo>
                  <a:cubicBezTo>
                    <a:pt x="72" y="2159"/>
                    <a:pt x="131" y="2183"/>
                    <a:pt x="191" y="2183"/>
                  </a:cubicBezTo>
                  <a:cubicBezTo>
                    <a:pt x="226" y="2183"/>
                    <a:pt x="238" y="2183"/>
                    <a:pt x="274" y="2171"/>
                  </a:cubicBezTo>
                  <a:cubicBezTo>
                    <a:pt x="1167" y="1755"/>
                    <a:pt x="1941" y="1088"/>
                    <a:pt x="2477" y="231"/>
                  </a:cubicBezTo>
                  <a:cubicBezTo>
                    <a:pt x="2501" y="183"/>
                    <a:pt x="2489" y="76"/>
                    <a:pt x="2393" y="28"/>
                  </a:cubicBezTo>
                  <a:cubicBezTo>
                    <a:pt x="2366" y="10"/>
                    <a:pt x="2333" y="0"/>
                    <a:pt x="230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2" name="Google Shape;10945;p85">
              <a:extLst>
                <a:ext uri="{FF2B5EF4-FFF2-40B4-BE49-F238E27FC236}">
                  <a16:creationId xmlns:a16="http://schemas.microsoft.com/office/drawing/2014/main" id="{EC4887D2-41DC-4DF1-809F-1115A66937DD}"/>
                </a:ext>
              </a:extLst>
            </p:cNvPr>
            <p:cNvSpPr/>
            <p:nvPr/>
          </p:nvSpPr>
          <p:spPr>
            <a:xfrm>
              <a:off x="4891198" y="3016803"/>
              <a:ext cx="112956" cy="150831"/>
            </a:xfrm>
            <a:custGeom>
              <a:avLst/>
              <a:gdLst/>
              <a:ahLst/>
              <a:cxnLst/>
              <a:rect l="l" t="t" r="r" b="b"/>
              <a:pathLst>
                <a:path w="3549" h="4739" extrusionOk="0">
                  <a:moveTo>
                    <a:pt x="1822" y="322"/>
                  </a:moveTo>
                  <a:cubicBezTo>
                    <a:pt x="2262" y="322"/>
                    <a:pt x="2596" y="679"/>
                    <a:pt x="2596" y="1096"/>
                  </a:cubicBezTo>
                  <a:lnTo>
                    <a:pt x="2596" y="1203"/>
                  </a:lnTo>
                  <a:lnTo>
                    <a:pt x="2584" y="1203"/>
                  </a:lnTo>
                  <a:cubicBezTo>
                    <a:pt x="2358" y="1143"/>
                    <a:pt x="2286" y="846"/>
                    <a:pt x="2274" y="846"/>
                  </a:cubicBezTo>
                  <a:cubicBezTo>
                    <a:pt x="2262" y="786"/>
                    <a:pt x="2215" y="727"/>
                    <a:pt x="2143" y="727"/>
                  </a:cubicBezTo>
                  <a:cubicBezTo>
                    <a:pt x="2133" y="725"/>
                    <a:pt x="2122" y="724"/>
                    <a:pt x="2111" y="724"/>
                  </a:cubicBezTo>
                  <a:cubicBezTo>
                    <a:pt x="2057" y="724"/>
                    <a:pt x="1996" y="747"/>
                    <a:pt x="1977" y="786"/>
                  </a:cubicBezTo>
                  <a:cubicBezTo>
                    <a:pt x="1691" y="1203"/>
                    <a:pt x="1024" y="1203"/>
                    <a:pt x="1024" y="1203"/>
                  </a:cubicBezTo>
                  <a:lnTo>
                    <a:pt x="976" y="1203"/>
                  </a:lnTo>
                  <a:lnTo>
                    <a:pt x="976" y="1096"/>
                  </a:lnTo>
                  <a:cubicBezTo>
                    <a:pt x="976" y="667"/>
                    <a:pt x="1334" y="322"/>
                    <a:pt x="1750" y="322"/>
                  </a:cubicBezTo>
                  <a:close/>
                  <a:moveTo>
                    <a:pt x="2727" y="1667"/>
                  </a:moveTo>
                  <a:cubicBezTo>
                    <a:pt x="2762" y="1691"/>
                    <a:pt x="2762" y="1727"/>
                    <a:pt x="2762" y="1751"/>
                  </a:cubicBezTo>
                  <a:cubicBezTo>
                    <a:pt x="2762" y="1798"/>
                    <a:pt x="2750" y="1846"/>
                    <a:pt x="2703" y="1858"/>
                  </a:cubicBezTo>
                  <a:lnTo>
                    <a:pt x="2703" y="1667"/>
                  </a:lnTo>
                  <a:close/>
                  <a:moveTo>
                    <a:pt x="845" y="1667"/>
                  </a:moveTo>
                  <a:lnTo>
                    <a:pt x="845" y="1870"/>
                  </a:lnTo>
                  <a:cubicBezTo>
                    <a:pt x="810" y="1846"/>
                    <a:pt x="786" y="1810"/>
                    <a:pt x="786" y="1751"/>
                  </a:cubicBezTo>
                  <a:cubicBezTo>
                    <a:pt x="786" y="1727"/>
                    <a:pt x="798" y="1691"/>
                    <a:pt x="810" y="1667"/>
                  </a:cubicBezTo>
                  <a:close/>
                  <a:moveTo>
                    <a:pt x="2084" y="1203"/>
                  </a:moveTo>
                  <a:cubicBezTo>
                    <a:pt x="2143" y="1322"/>
                    <a:pt x="2239" y="1441"/>
                    <a:pt x="2393" y="1501"/>
                  </a:cubicBezTo>
                  <a:lnTo>
                    <a:pt x="2393" y="1977"/>
                  </a:lnTo>
                  <a:cubicBezTo>
                    <a:pt x="2393" y="2263"/>
                    <a:pt x="2155" y="2489"/>
                    <a:pt x="1858" y="2489"/>
                  </a:cubicBezTo>
                  <a:lnTo>
                    <a:pt x="1703" y="2489"/>
                  </a:lnTo>
                  <a:cubicBezTo>
                    <a:pt x="1405" y="2489"/>
                    <a:pt x="1191" y="2251"/>
                    <a:pt x="1191" y="1977"/>
                  </a:cubicBezTo>
                  <a:lnTo>
                    <a:pt x="1191" y="1548"/>
                  </a:lnTo>
                  <a:cubicBezTo>
                    <a:pt x="1393" y="1512"/>
                    <a:pt x="1786" y="1441"/>
                    <a:pt x="2084" y="1203"/>
                  </a:cubicBezTo>
                  <a:close/>
                  <a:moveTo>
                    <a:pt x="1965" y="2822"/>
                  </a:moveTo>
                  <a:lnTo>
                    <a:pt x="1965" y="2917"/>
                  </a:lnTo>
                  <a:lnTo>
                    <a:pt x="1786" y="3108"/>
                  </a:lnTo>
                  <a:lnTo>
                    <a:pt x="1607" y="2941"/>
                  </a:lnTo>
                  <a:lnTo>
                    <a:pt x="1607" y="2822"/>
                  </a:lnTo>
                  <a:close/>
                  <a:moveTo>
                    <a:pt x="1750" y="0"/>
                  </a:moveTo>
                  <a:cubicBezTo>
                    <a:pt x="1143" y="0"/>
                    <a:pt x="631" y="500"/>
                    <a:pt x="631" y="1108"/>
                  </a:cubicBezTo>
                  <a:lnTo>
                    <a:pt x="631" y="1405"/>
                  </a:lnTo>
                  <a:cubicBezTo>
                    <a:pt x="524" y="1501"/>
                    <a:pt x="453" y="1631"/>
                    <a:pt x="453" y="1762"/>
                  </a:cubicBezTo>
                  <a:cubicBezTo>
                    <a:pt x="453" y="2024"/>
                    <a:pt x="643" y="2215"/>
                    <a:pt x="893" y="2227"/>
                  </a:cubicBezTo>
                  <a:cubicBezTo>
                    <a:pt x="953" y="2441"/>
                    <a:pt x="1096" y="2596"/>
                    <a:pt x="1274" y="2703"/>
                  </a:cubicBezTo>
                  <a:lnTo>
                    <a:pt x="1274" y="2798"/>
                  </a:lnTo>
                  <a:lnTo>
                    <a:pt x="595" y="3060"/>
                  </a:lnTo>
                  <a:cubicBezTo>
                    <a:pt x="524" y="3096"/>
                    <a:pt x="0" y="3298"/>
                    <a:pt x="0" y="3965"/>
                  </a:cubicBezTo>
                  <a:lnTo>
                    <a:pt x="0" y="4560"/>
                  </a:lnTo>
                  <a:cubicBezTo>
                    <a:pt x="0" y="4656"/>
                    <a:pt x="72" y="4727"/>
                    <a:pt x="155" y="4727"/>
                  </a:cubicBezTo>
                  <a:lnTo>
                    <a:pt x="572" y="4727"/>
                  </a:lnTo>
                  <a:cubicBezTo>
                    <a:pt x="667" y="4727"/>
                    <a:pt x="738" y="4656"/>
                    <a:pt x="738" y="4560"/>
                  </a:cubicBezTo>
                  <a:cubicBezTo>
                    <a:pt x="738" y="4477"/>
                    <a:pt x="667" y="4406"/>
                    <a:pt x="572" y="4406"/>
                  </a:cubicBezTo>
                  <a:lnTo>
                    <a:pt x="322" y="4406"/>
                  </a:lnTo>
                  <a:lnTo>
                    <a:pt x="322" y="3965"/>
                  </a:lnTo>
                  <a:cubicBezTo>
                    <a:pt x="322" y="3513"/>
                    <a:pt x="679" y="3370"/>
                    <a:pt x="691" y="3370"/>
                  </a:cubicBezTo>
                  <a:lnTo>
                    <a:pt x="703" y="3370"/>
                  </a:lnTo>
                  <a:lnTo>
                    <a:pt x="1334" y="3132"/>
                  </a:lnTo>
                  <a:lnTo>
                    <a:pt x="1655" y="3465"/>
                  </a:lnTo>
                  <a:cubicBezTo>
                    <a:pt x="1691" y="3489"/>
                    <a:pt x="1738" y="3513"/>
                    <a:pt x="1774" y="3513"/>
                  </a:cubicBezTo>
                  <a:cubicBezTo>
                    <a:pt x="1822" y="3513"/>
                    <a:pt x="1869" y="3489"/>
                    <a:pt x="1893" y="3465"/>
                  </a:cubicBezTo>
                  <a:lnTo>
                    <a:pt x="2215" y="3132"/>
                  </a:lnTo>
                  <a:lnTo>
                    <a:pt x="2834" y="3394"/>
                  </a:lnTo>
                  <a:lnTo>
                    <a:pt x="2846" y="3394"/>
                  </a:lnTo>
                  <a:cubicBezTo>
                    <a:pt x="2870" y="3394"/>
                    <a:pt x="3227" y="3525"/>
                    <a:pt x="3227" y="3989"/>
                  </a:cubicBezTo>
                  <a:lnTo>
                    <a:pt x="3227" y="4418"/>
                  </a:lnTo>
                  <a:lnTo>
                    <a:pt x="1107" y="4418"/>
                  </a:lnTo>
                  <a:cubicBezTo>
                    <a:pt x="1024" y="4418"/>
                    <a:pt x="941" y="4489"/>
                    <a:pt x="941" y="4584"/>
                  </a:cubicBezTo>
                  <a:cubicBezTo>
                    <a:pt x="941" y="4668"/>
                    <a:pt x="1024" y="4739"/>
                    <a:pt x="1107" y="4739"/>
                  </a:cubicBezTo>
                  <a:lnTo>
                    <a:pt x="3382" y="4739"/>
                  </a:lnTo>
                  <a:cubicBezTo>
                    <a:pt x="3477" y="4727"/>
                    <a:pt x="3548" y="4656"/>
                    <a:pt x="3548" y="4560"/>
                  </a:cubicBezTo>
                  <a:lnTo>
                    <a:pt x="3548" y="3965"/>
                  </a:lnTo>
                  <a:cubicBezTo>
                    <a:pt x="3548" y="3298"/>
                    <a:pt x="3036" y="3072"/>
                    <a:pt x="2953" y="3060"/>
                  </a:cubicBezTo>
                  <a:lnTo>
                    <a:pt x="2298" y="2798"/>
                  </a:lnTo>
                  <a:lnTo>
                    <a:pt x="2298" y="2703"/>
                  </a:lnTo>
                  <a:cubicBezTo>
                    <a:pt x="2477" y="2596"/>
                    <a:pt x="2608" y="2441"/>
                    <a:pt x="2691" y="2227"/>
                  </a:cubicBezTo>
                  <a:cubicBezTo>
                    <a:pt x="2929" y="2215"/>
                    <a:pt x="3120" y="2001"/>
                    <a:pt x="3120" y="1762"/>
                  </a:cubicBezTo>
                  <a:cubicBezTo>
                    <a:pt x="3120" y="1620"/>
                    <a:pt x="3048" y="1489"/>
                    <a:pt x="2941" y="1405"/>
                  </a:cubicBezTo>
                  <a:lnTo>
                    <a:pt x="2941" y="1108"/>
                  </a:lnTo>
                  <a:cubicBezTo>
                    <a:pt x="2941" y="500"/>
                    <a:pt x="2429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3" name="Google Shape;10946;p85">
              <a:extLst>
                <a:ext uri="{FF2B5EF4-FFF2-40B4-BE49-F238E27FC236}">
                  <a16:creationId xmlns:a16="http://schemas.microsoft.com/office/drawing/2014/main" id="{7F468EC2-C082-4A95-AB81-E4002894E8C4}"/>
                </a:ext>
              </a:extLst>
            </p:cNvPr>
            <p:cNvSpPr/>
            <p:nvPr/>
          </p:nvSpPr>
          <p:spPr>
            <a:xfrm>
              <a:off x="5112876" y="3016803"/>
              <a:ext cx="112956" cy="150831"/>
            </a:xfrm>
            <a:custGeom>
              <a:avLst/>
              <a:gdLst/>
              <a:ahLst/>
              <a:cxnLst/>
              <a:rect l="l" t="t" r="r" b="b"/>
              <a:pathLst>
                <a:path w="3549" h="4739" extrusionOk="0">
                  <a:moveTo>
                    <a:pt x="1822" y="322"/>
                  </a:moveTo>
                  <a:cubicBezTo>
                    <a:pt x="2262" y="322"/>
                    <a:pt x="2596" y="679"/>
                    <a:pt x="2596" y="1096"/>
                  </a:cubicBezTo>
                  <a:lnTo>
                    <a:pt x="2596" y="1203"/>
                  </a:lnTo>
                  <a:lnTo>
                    <a:pt x="2584" y="1203"/>
                  </a:lnTo>
                  <a:cubicBezTo>
                    <a:pt x="2358" y="1143"/>
                    <a:pt x="2286" y="846"/>
                    <a:pt x="2274" y="846"/>
                  </a:cubicBezTo>
                  <a:cubicBezTo>
                    <a:pt x="2262" y="786"/>
                    <a:pt x="2215" y="727"/>
                    <a:pt x="2143" y="727"/>
                  </a:cubicBezTo>
                  <a:cubicBezTo>
                    <a:pt x="2133" y="725"/>
                    <a:pt x="2122" y="724"/>
                    <a:pt x="2111" y="724"/>
                  </a:cubicBezTo>
                  <a:cubicBezTo>
                    <a:pt x="2057" y="724"/>
                    <a:pt x="1996" y="747"/>
                    <a:pt x="1977" y="786"/>
                  </a:cubicBezTo>
                  <a:cubicBezTo>
                    <a:pt x="1691" y="1203"/>
                    <a:pt x="1024" y="1203"/>
                    <a:pt x="1024" y="1203"/>
                  </a:cubicBezTo>
                  <a:lnTo>
                    <a:pt x="977" y="1203"/>
                  </a:lnTo>
                  <a:lnTo>
                    <a:pt x="977" y="1096"/>
                  </a:lnTo>
                  <a:cubicBezTo>
                    <a:pt x="977" y="667"/>
                    <a:pt x="1334" y="322"/>
                    <a:pt x="1751" y="322"/>
                  </a:cubicBezTo>
                  <a:close/>
                  <a:moveTo>
                    <a:pt x="2727" y="1667"/>
                  </a:moveTo>
                  <a:cubicBezTo>
                    <a:pt x="2763" y="1691"/>
                    <a:pt x="2763" y="1727"/>
                    <a:pt x="2763" y="1751"/>
                  </a:cubicBezTo>
                  <a:cubicBezTo>
                    <a:pt x="2763" y="1798"/>
                    <a:pt x="2751" y="1846"/>
                    <a:pt x="2703" y="1858"/>
                  </a:cubicBezTo>
                  <a:lnTo>
                    <a:pt x="2703" y="1667"/>
                  </a:lnTo>
                  <a:close/>
                  <a:moveTo>
                    <a:pt x="858" y="1667"/>
                  </a:moveTo>
                  <a:lnTo>
                    <a:pt x="858" y="1870"/>
                  </a:lnTo>
                  <a:cubicBezTo>
                    <a:pt x="822" y="1846"/>
                    <a:pt x="798" y="1810"/>
                    <a:pt x="798" y="1751"/>
                  </a:cubicBezTo>
                  <a:cubicBezTo>
                    <a:pt x="798" y="1727"/>
                    <a:pt x="810" y="1691"/>
                    <a:pt x="822" y="1667"/>
                  </a:cubicBezTo>
                  <a:close/>
                  <a:moveTo>
                    <a:pt x="2084" y="1203"/>
                  </a:moveTo>
                  <a:cubicBezTo>
                    <a:pt x="2143" y="1322"/>
                    <a:pt x="2239" y="1441"/>
                    <a:pt x="2393" y="1501"/>
                  </a:cubicBezTo>
                  <a:lnTo>
                    <a:pt x="2393" y="1977"/>
                  </a:lnTo>
                  <a:cubicBezTo>
                    <a:pt x="2393" y="2263"/>
                    <a:pt x="2155" y="2489"/>
                    <a:pt x="1858" y="2489"/>
                  </a:cubicBezTo>
                  <a:lnTo>
                    <a:pt x="1703" y="2489"/>
                  </a:lnTo>
                  <a:cubicBezTo>
                    <a:pt x="1405" y="2489"/>
                    <a:pt x="1191" y="2251"/>
                    <a:pt x="1191" y="1977"/>
                  </a:cubicBezTo>
                  <a:lnTo>
                    <a:pt x="1191" y="1548"/>
                  </a:lnTo>
                  <a:cubicBezTo>
                    <a:pt x="1393" y="1512"/>
                    <a:pt x="1786" y="1441"/>
                    <a:pt x="2084" y="1203"/>
                  </a:cubicBezTo>
                  <a:close/>
                  <a:moveTo>
                    <a:pt x="1965" y="2822"/>
                  </a:moveTo>
                  <a:lnTo>
                    <a:pt x="1965" y="2917"/>
                  </a:lnTo>
                  <a:lnTo>
                    <a:pt x="1786" y="3108"/>
                  </a:lnTo>
                  <a:lnTo>
                    <a:pt x="1596" y="2941"/>
                  </a:lnTo>
                  <a:lnTo>
                    <a:pt x="1596" y="2822"/>
                  </a:lnTo>
                  <a:close/>
                  <a:moveTo>
                    <a:pt x="1751" y="0"/>
                  </a:moveTo>
                  <a:cubicBezTo>
                    <a:pt x="1143" y="0"/>
                    <a:pt x="631" y="500"/>
                    <a:pt x="631" y="1108"/>
                  </a:cubicBezTo>
                  <a:lnTo>
                    <a:pt x="631" y="1405"/>
                  </a:lnTo>
                  <a:cubicBezTo>
                    <a:pt x="524" y="1501"/>
                    <a:pt x="453" y="1631"/>
                    <a:pt x="453" y="1762"/>
                  </a:cubicBezTo>
                  <a:cubicBezTo>
                    <a:pt x="453" y="2024"/>
                    <a:pt x="643" y="2215"/>
                    <a:pt x="893" y="2227"/>
                  </a:cubicBezTo>
                  <a:cubicBezTo>
                    <a:pt x="953" y="2441"/>
                    <a:pt x="1096" y="2596"/>
                    <a:pt x="1274" y="2703"/>
                  </a:cubicBezTo>
                  <a:lnTo>
                    <a:pt x="1274" y="2798"/>
                  </a:lnTo>
                  <a:lnTo>
                    <a:pt x="596" y="3060"/>
                  </a:lnTo>
                  <a:cubicBezTo>
                    <a:pt x="524" y="3096"/>
                    <a:pt x="0" y="3298"/>
                    <a:pt x="0" y="3965"/>
                  </a:cubicBezTo>
                  <a:lnTo>
                    <a:pt x="0" y="4560"/>
                  </a:lnTo>
                  <a:cubicBezTo>
                    <a:pt x="0" y="4656"/>
                    <a:pt x="72" y="4727"/>
                    <a:pt x="155" y="4727"/>
                  </a:cubicBezTo>
                  <a:lnTo>
                    <a:pt x="572" y="4727"/>
                  </a:lnTo>
                  <a:cubicBezTo>
                    <a:pt x="667" y="4727"/>
                    <a:pt x="738" y="4656"/>
                    <a:pt x="738" y="4560"/>
                  </a:cubicBezTo>
                  <a:cubicBezTo>
                    <a:pt x="738" y="4477"/>
                    <a:pt x="667" y="4406"/>
                    <a:pt x="572" y="4406"/>
                  </a:cubicBezTo>
                  <a:lnTo>
                    <a:pt x="322" y="4406"/>
                  </a:lnTo>
                  <a:lnTo>
                    <a:pt x="322" y="3965"/>
                  </a:lnTo>
                  <a:cubicBezTo>
                    <a:pt x="322" y="3513"/>
                    <a:pt x="679" y="3370"/>
                    <a:pt x="691" y="3370"/>
                  </a:cubicBezTo>
                  <a:lnTo>
                    <a:pt x="703" y="3370"/>
                  </a:lnTo>
                  <a:lnTo>
                    <a:pt x="1334" y="3132"/>
                  </a:lnTo>
                  <a:lnTo>
                    <a:pt x="1655" y="3465"/>
                  </a:lnTo>
                  <a:cubicBezTo>
                    <a:pt x="1691" y="3489"/>
                    <a:pt x="1739" y="3513"/>
                    <a:pt x="1774" y="3513"/>
                  </a:cubicBezTo>
                  <a:cubicBezTo>
                    <a:pt x="1822" y="3513"/>
                    <a:pt x="1870" y="3489"/>
                    <a:pt x="1893" y="3465"/>
                  </a:cubicBezTo>
                  <a:lnTo>
                    <a:pt x="2215" y="3132"/>
                  </a:lnTo>
                  <a:lnTo>
                    <a:pt x="2834" y="3394"/>
                  </a:lnTo>
                  <a:lnTo>
                    <a:pt x="2846" y="3394"/>
                  </a:lnTo>
                  <a:cubicBezTo>
                    <a:pt x="2870" y="3394"/>
                    <a:pt x="3227" y="3525"/>
                    <a:pt x="3227" y="3989"/>
                  </a:cubicBezTo>
                  <a:lnTo>
                    <a:pt x="3227" y="4418"/>
                  </a:lnTo>
                  <a:lnTo>
                    <a:pt x="1108" y="4418"/>
                  </a:lnTo>
                  <a:cubicBezTo>
                    <a:pt x="1024" y="4418"/>
                    <a:pt x="941" y="4489"/>
                    <a:pt x="941" y="4584"/>
                  </a:cubicBezTo>
                  <a:cubicBezTo>
                    <a:pt x="941" y="4668"/>
                    <a:pt x="1024" y="4739"/>
                    <a:pt x="1108" y="4739"/>
                  </a:cubicBezTo>
                  <a:lnTo>
                    <a:pt x="3382" y="4739"/>
                  </a:lnTo>
                  <a:cubicBezTo>
                    <a:pt x="3477" y="4739"/>
                    <a:pt x="3548" y="4668"/>
                    <a:pt x="3548" y="4584"/>
                  </a:cubicBezTo>
                  <a:lnTo>
                    <a:pt x="3548" y="3989"/>
                  </a:lnTo>
                  <a:cubicBezTo>
                    <a:pt x="3548" y="3298"/>
                    <a:pt x="3013" y="3084"/>
                    <a:pt x="2953" y="3060"/>
                  </a:cubicBezTo>
                  <a:lnTo>
                    <a:pt x="2298" y="2798"/>
                  </a:lnTo>
                  <a:lnTo>
                    <a:pt x="2298" y="2703"/>
                  </a:lnTo>
                  <a:cubicBezTo>
                    <a:pt x="2477" y="2596"/>
                    <a:pt x="2608" y="2441"/>
                    <a:pt x="2691" y="2227"/>
                  </a:cubicBezTo>
                  <a:cubicBezTo>
                    <a:pt x="2929" y="2215"/>
                    <a:pt x="3120" y="2001"/>
                    <a:pt x="3120" y="1762"/>
                  </a:cubicBezTo>
                  <a:cubicBezTo>
                    <a:pt x="3120" y="1620"/>
                    <a:pt x="3048" y="1489"/>
                    <a:pt x="2941" y="1405"/>
                  </a:cubicBezTo>
                  <a:lnTo>
                    <a:pt x="2941" y="1108"/>
                  </a:lnTo>
                  <a:cubicBezTo>
                    <a:pt x="2941" y="500"/>
                    <a:pt x="2429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4" name="Google Shape;10947;p85">
              <a:extLst>
                <a:ext uri="{FF2B5EF4-FFF2-40B4-BE49-F238E27FC236}">
                  <a16:creationId xmlns:a16="http://schemas.microsoft.com/office/drawing/2014/main" id="{6AD007B6-FF12-4546-AB56-4FA457CED220}"/>
                </a:ext>
              </a:extLst>
            </p:cNvPr>
            <p:cNvSpPr/>
            <p:nvPr/>
          </p:nvSpPr>
          <p:spPr>
            <a:xfrm>
              <a:off x="5001448" y="3108498"/>
              <a:ext cx="113338" cy="151244"/>
            </a:xfrm>
            <a:custGeom>
              <a:avLst/>
              <a:gdLst/>
              <a:ahLst/>
              <a:cxnLst/>
              <a:rect l="l" t="t" r="r" b="b"/>
              <a:pathLst>
                <a:path w="3561" h="4752" extrusionOk="0">
                  <a:moveTo>
                    <a:pt x="1811" y="322"/>
                  </a:moveTo>
                  <a:cubicBezTo>
                    <a:pt x="2251" y="322"/>
                    <a:pt x="2585" y="679"/>
                    <a:pt x="2585" y="1096"/>
                  </a:cubicBezTo>
                  <a:lnTo>
                    <a:pt x="2585" y="1203"/>
                  </a:lnTo>
                  <a:lnTo>
                    <a:pt x="2573" y="1203"/>
                  </a:lnTo>
                  <a:cubicBezTo>
                    <a:pt x="2346" y="1144"/>
                    <a:pt x="2275" y="846"/>
                    <a:pt x="2263" y="846"/>
                  </a:cubicBezTo>
                  <a:cubicBezTo>
                    <a:pt x="2251" y="786"/>
                    <a:pt x="2204" y="727"/>
                    <a:pt x="2132" y="727"/>
                  </a:cubicBezTo>
                  <a:cubicBezTo>
                    <a:pt x="2124" y="725"/>
                    <a:pt x="2116" y="725"/>
                    <a:pt x="2107" y="725"/>
                  </a:cubicBezTo>
                  <a:cubicBezTo>
                    <a:pt x="2051" y="725"/>
                    <a:pt x="1986" y="756"/>
                    <a:pt x="1965" y="786"/>
                  </a:cubicBezTo>
                  <a:cubicBezTo>
                    <a:pt x="1692" y="1203"/>
                    <a:pt x="1037" y="1203"/>
                    <a:pt x="1025" y="1203"/>
                  </a:cubicBezTo>
                  <a:lnTo>
                    <a:pt x="965" y="1203"/>
                  </a:lnTo>
                  <a:lnTo>
                    <a:pt x="965" y="1096"/>
                  </a:lnTo>
                  <a:cubicBezTo>
                    <a:pt x="965" y="667"/>
                    <a:pt x="1322" y="322"/>
                    <a:pt x="1739" y="322"/>
                  </a:cubicBezTo>
                  <a:close/>
                  <a:moveTo>
                    <a:pt x="2751" y="1668"/>
                  </a:moveTo>
                  <a:cubicBezTo>
                    <a:pt x="2787" y="1703"/>
                    <a:pt x="2787" y="1727"/>
                    <a:pt x="2787" y="1763"/>
                  </a:cubicBezTo>
                  <a:cubicBezTo>
                    <a:pt x="2787" y="1798"/>
                    <a:pt x="2763" y="1846"/>
                    <a:pt x="2715" y="1858"/>
                  </a:cubicBezTo>
                  <a:lnTo>
                    <a:pt x="2715" y="1668"/>
                  </a:lnTo>
                  <a:close/>
                  <a:moveTo>
                    <a:pt x="858" y="1679"/>
                  </a:moveTo>
                  <a:lnTo>
                    <a:pt x="858" y="1894"/>
                  </a:lnTo>
                  <a:cubicBezTo>
                    <a:pt x="834" y="1858"/>
                    <a:pt x="799" y="1834"/>
                    <a:pt x="799" y="1775"/>
                  </a:cubicBezTo>
                  <a:cubicBezTo>
                    <a:pt x="799" y="1739"/>
                    <a:pt x="810" y="1715"/>
                    <a:pt x="834" y="1679"/>
                  </a:cubicBezTo>
                  <a:close/>
                  <a:moveTo>
                    <a:pt x="2096" y="1203"/>
                  </a:moveTo>
                  <a:cubicBezTo>
                    <a:pt x="2156" y="1322"/>
                    <a:pt x="2263" y="1441"/>
                    <a:pt x="2406" y="1501"/>
                  </a:cubicBezTo>
                  <a:lnTo>
                    <a:pt x="2406" y="1977"/>
                  </a:lnTo>
                  <a:cubicBezTo>
                    <a:pt x="2394" y="2263"/>
                    <a:pt x="2156" y="2501"/>
                    <a:pt x="1870" y="2501"/>
                  </a:cubicBezTo>
                  <a:lnTo>
                    <a:pt x="1727" y="2501"/>
                  </a:lnTo>
                  <a:cubicBezTo>
                    <a:pt x="1430" y="2501"/>
                    <a:pt x="1203" y="2263"/>
                    <a:pt x="1203" y="1977"/>
                  </a:cubicBezTo>
                  <a:lnTo>
                    <a:pt x="1203" y="1548"/>
                  </a:lnTo>
                  <a:cubicBezTo>
                    <a:pt x="1418" y="1525"/>
                    <a:pt x="1799" y="1441"/>
                    <a:pt x="2096" y="1203"/>
                  </a:cubicBezTo>
                  <a:close/>
                  <a:moveTo>
                    <a:pt x="1977" y="2834"/>
                  </a:moveTo>
                  <a:lnTo>
                    <a:pt x="1977" y="2918"/>
                  </a:lnTo>
                  <a:lnTo>
                    <a:pt x="1799" y="3108"/>
                  </a:lnTo>
                  <a:lnTo>
                    <a:pt x="1620" y="2941"/>
                  </a:lnTo>
                  <a:lnTo>
                    <a:pt x="1620" y="2834"/>
                  </a:lnTo>
                  <a:close/>
                  <a:moveTo>
                    <a:pt x="1751" y="1"/>
                  </a:moveTo>
                  <a:cubicBezTo>
                    <a:pt x="1144" y="1"/>
                    <a:pt x="632" y="501"/>
                    <a:pt x="632" y="1120"/>
                  </a:cubicBezTo>
                  <a:lnTo>
                    <a:pt x="632" y="1417"/>
                  </a:lnTo>
                  <a:cubicBezTo>
                    <a:pt x="537" y="1501"/>
                    <a:pt x="453" y="1644"/>
                    <a:pt x="453" y="1775"/>
                  </a:cubicBezTo>
                  <a:cubicBezTo>
                    <a:pt x="453" y="2025"/>
                    <a:pt x="656" y="2215"/>
                    <a:pt x="894" y="2239"/>
                  </a:cubicBezTo>
                  <a:cubicBezTo>
                    <a:pt x="953" y="2441"/>
                    <a:pt x="1096" y="2608"/>
                    <a:pt x="1275" y="2715"/>
                  </a:cubicBezTo>
                  <a:lnTo>
                    <a:pt x="1275" y="2799"/>
                  </a:lnTo>
                  <a:lnTo>
                    <a:pt x="596" y="3072"/>
                  </a:lnTo>
                  <a:cubicBezTo>
                    <a:pt x="537" y="3096"/>
                    <a:pt x="1" y="3311"/>
                    <a:pt x="1" y="3977"/>
                  </a:cubicBezTo>
                  <a:lnTo>
                    <a:pt x="1" y="4573"/>
                  </a:lnTo>
                  <a:cubicBezTo>
                    <a:pt x="1" y="4656"/>
                    <a:pt x="72" y="4739"/>
                    <a:pt x="156" y="4739"/>
                  </a:cubicBezTo>
                  <a:lnTo>
                    <a:pt x="572" y="4739"/>
                  </a:lnTo>
                  <a:cubicBezTo>
                    <a:pt x="668" y="4739"/>
                    <a:pt x="739" y="4656"/>
                    <a:pt x="739" y="4573"/>
                  </a:cubicBezTo>
                  <a:cubicBezTo>
                    <a:pt x="739" y="4477"/>
                    <a:pt x="668" y="4406"/>
                    <a:pt x="572" y="4406"/>
                  </a:cubicBezTo>
                  <a:lnTo>
                    <a:pt x="322" y="4406"/>
                  </a:lnTo>
                  <a:lnTo>
                    <a:pt x="322" y="3977"/>
                  </a:lnTo>
                  <a:cubicBezTo>
                    <a:pt x="322" y="3513"/>
                    <a:pt x="680" y="3382"/>
                    <a:pt x="691" y="3382"/>
                  </a:cubicBezTo>
                  <a:lnTo>
                    <a:pt x="715" y="3382"/>
                  </a:lnTo>
                  <a:lnTo>
                    <a:pt x="1334" y="3144"/>
                  </a:lnTo>
                  <a:lnTo>
                    <a:pt x="1668" y="3465"/>
                  </a:lnTo>
                  <a:cubicBezTo>
                    <a:pt x="1692" y="3501"/>
                    <a:pt x="1739" y="3513"/>
                    <a:pt x="1787" y="3513"/>
                  </a:cubicBezTo>
                  <a:cubicBezTo>
                    <a:pt x="1823" y="3513"/>
                    <a:pt x="1870" y="3501"/>
                    <a:pt x="1906" y="3465"/>
                  </a:cubicBezTo>
                  <a:lnTo>
                    <a:pt x="2215" y="3144"/>
                  </a:lnTo>
                  <a:lnTo>
                    <a:pt x="2835" y="3394"/>
                  </a:lnTo>
                  <a:lnTo>
                    <a:pt x="2858" y="3394"/>
                  </a:lnTo>
                  <a:cubicBezTo>
                    <a:pt x="2870" y="3394"/>
                    <a:pt x="3227" y="3525"/>
                    <a:pt x="3227" y="3989"/>
                  </a:cubicBezTo>
                  <a:lnTo>
                    <a:pt x="3227" y="4418"/>
                  </a:lnTo>
                  <a:lnTo>
                    <a:pt x="1108" y="4418"/>
                  </a:lnTo>
                  <a:cubicBezTo>
                    <a:pt x="1025" y="4418"/>
                    <a:pt x="953" y="4501"/>
                    <a:pt x="953" y="4585"/>
                  </a:cubicBezTo>
                  <a:cubicBezTo>
                    <a:pt x="953" y="4680"/>
                    <a:pt x="1025" y="4751"/>
                    <a:pt x="1108" y="4751"/>
                  </a:cubicBezTo>
                  <a:lnTo>
                    <a:pt x="3394" y="4751"/>
                  </a:lnTo>
                  <a:cubicBezTo>
                    <a:pt x="3477" y="4751"/>
                    <a:pt x="3549" y="4680"/>
                    <a:pt x="3549" y="4585"/>
                  </a:cubicBezTo>
                  <a:lnTo>
                    <a:pt x="3549" y="3989"/>
                  </a:lnTo>
                  <a:cubicBezTo>
                    <a:pt x="3561" y="3311"/>
                    <a:pt x="3037" y="3096"/>
                    <a:pt x="2966" y="3072"/>
                  </a:cubicBezTo>
                  <a:lnTo>
                    <a:pt x="2311" y="2799"/>
                  </a:lnTo>
                  <a:lnTo>
                    <a:pt x="2311" y="2715"/>
                  </a:lnTo>
                  <a:cubicBezTo>
                    <a:pt x="2489" y="2608"/>
                    <a:pt x="2620" y="2441"/>
                    <a:pt x="2692" y="2239"/>
                  </a:cubicBezTo>
                  <a:cubicBezTo>
                    <a:pt x="2930" y="2215"/>
                    <a:pt x="3120" y="2013"/>
                    <a:pt x="3120" y="1775"/>
                  </a:cubicBezTo>
                  <a:cubicBezTo>
                    <a:pt x="3120" y="1620"/>
                    <a:pt x="3049" y="1489"/>
                    <a:pt x="2942" y="1417"/>
                  </a:cubicBezTo>
                  <a:lnTo>
                    <a:pt x="2942" y="1120"/>
                  </a:lnTo>
                  <a:cubicBezTo>
                    <a:pt x="2942" y="501"/>
                    <a:pt x="2442" y="1"/>
                    <a:pt x="182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</p:grpSp>
    </p:spTree>
    <p:extLst>
      <p:ext uri="{BB962C8B-B14F-4D97-AF65-F5344CB8AC3E}">
        <p14:creationId xmlns:p14="http://schemas.microsoft.com/office/powerpoint/2010/main" val="3719204228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Box 15">
            <a:extLst>
              <a:ext uri="{FF2B5EF4-FFF2-40B4-BE49-F238E27FC236}">
                <a16:creationId xmlns:a16="http://schemas.microsoft.com/office/drawing/2014/main" id="{A268B984-ADD1-4890-92C2-04F1BCA34568}"/>
              </a:ext>
            </a:extLst>
          </p:cNvPr>
          <p:cNvSpPr txBox="1"/>
          <p:nvPr/>
        </p:nvSpPr>
        <p:spPr>
          <a:xfrm>
            <a:off x="816180" y="2303035"/>
            <a:ext cx="897215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MONTOS INVERTIDOS EN CAPACITACIÓN</a:t>
            </a:r>
          </a:p>
        </p:txBody>
      </p:sp>
      <p:sp>
        <p:nvSpPr>
          <p:cNvPr id="33" name="TextBox 16">
            <a:extLst>
              <a:ext uri="{FF2B5EF4-FFF2-40B4-BE49-F238E27FC236}">
                <a16:creationId xmlns:a16="http://schemas.microsoft.com/office/drawing/2014/main" id="{03FD8B04-9129-40E0-9CCE-6389E102F5BA}"/>
              </a:ext>
            </a:extLst>
          </p:cNvPr>
          <p:cNvSpPr txBox="1"/>
          <p:nvPr/>
        </p:nvSpPr>
        <p:spPr>
          <a:xfrm>
            <a:off x="9732307" y="7049321"/>
            <a:ext cx="6786255" cy="954107"/>
          </a:xfrm>
          <a:prstGeom prst="rect">
            <a:avLst/>
          </a:prstGeom>
          <a:noFill/>
        </p:spPr>
        <p:txBody>
          <a:bodyPr wrap="square" lIns="91440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CAPACITACIONES EJECUTADAS </a:t>
            </a:r>
          </a:p>
          <a:p>
            <a:pPr algn="ctr"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POR ÁREA DE FORMACIÓN</a:t>
            </a:r>
          </a:p>
        </p:txBody>
      </p:sp>
      <p:sp>
        <p:nvSpPr>
          <p:cNvPr id="34" name="Rectangle 8">
            <a:extLst>
              <a:ext uri="{FF2B5EF4-FFF2-40B4-BE49-F238E27FC236}">
                <a16:creationId xmlns:a16="http://schemas.microsoft.com/office/drawing/2014/main" id="{95E75F64-CB5B-4F8E-AD55-33C25C69AE46}"/>
              </a:ext>
            </a:extLst>
          </p:cNvPr>
          <p:cNvSpPr/>
          <p:nvPr/>
        </p:nvSpPr>
        <p:spPr>
          <a:xfrm>
            <a:off x="12543258" y="2813910"/>
            <a:ext cx="9294654" cy="1188721"/>
          </a:xfrm>
          <a:prstGeom prst="roundRect">
            <a:avLst/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  <p:sp>
        <p:nvSpPr>
          <p:cNvPr id="35" name="TextBox 15">
            <a:extLst>
              <a:ext uri="{FF2B5EF4-FFF2-40B4-BE49-F238E27FC236}">
                <a16:creationId xmlns:a16="http://schemas.microsoft.com/office/drawing/2014/main" id="{53A833FB-23E6-4634-9257-88B8B61B2989}"/>
              </a:ext>
            </a:extLst>
          </p:cNvPr>
          <p:cNvSpPr txBox="1"/>
          <p:nvPr/>
        </p:nvSpPr>
        <p:spPr>
          <a:xfrm>
            <a:off x="15629902" y="2935676"/>
            <a:ext cx="6248126" cy="95410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NIVEL SATISFACCIÓN CAPACITACIONES</a:t>
            </a:r>
          </a:p>
        </p:txBody>
      </p:sp>
      <p:sp>
        <p:nvSpPr>
          <p:cNvPr id="36" name="TextBox 16">
            <a:extLst>
              <a:ext uri="{FF2B5EF4-FFF2-40B4-BE49-F238E27FC236}">
                <a16:creationId xmlns:a16="http://schemas.microsoft.com/office/drawing/2014/main" id="{E859AC07-B6B6-4A62-8506-BA9B09E91792}"/>
              </a:ext>
            </a:extLst>
          </p:cNvPr>
          <p:cNvSpPr txBox="1"/>
          <p:nvPr/>
        </p:nvSpPr>
        <p:spPr>
          <a:xfrm>
            <a:off x="14318438" y="2797032"/>
            <a:ext cx="1223412" cy="769441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>
              <a:defRPr/>
            </a:pPr>
            <a:r>
              <a:rPr lang="en-US" sz="4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85%</a:t>
            </a:r>
          </a:p>
        </p:txBody>
      </p:sp>
      <p:sp>
        <p:nvSpPr>
          <p:cNvPr id="37" name="Rounded Rectangle 12">
            <a:extLst>
              <a:ext uri="{FF2B5EF4-FFF2-40B4-BE49-F238E27FC236}">
                <a16:creationId xmlns:a16="http://schemas.microsoft.com/office/drawing/2014/main" id="{8490BA31-7D02-49BB-860A-AD84488BD017}"/>
              </a:ext>
            </a:extLst>
          </p:cNvPr>
          <p:cNvSpPr/>
          <p:nvPr/>
        </p:nvSpPr>
        <p:spPr>
          <a:xfrm>
            <a:off x="12543258" y="4148046"/>
            <a:ext cx="9294654" cy="1188720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25400" cap="flat" cmpd="sng" algn="ctr">
            <a:solidFill>
              <a:schemeClr val="accent1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  <p:sp>
        <p:nvSpPr>
          <p:cNvPr id="38" name="Rounded Rectangle 13">
            <a:extLst>
              <a:ext uri="{FF2B5EF4-FFF2-40B4-BE49-F238E27FC236}">
                <a16:creationId xmlns:a16="http://schemas.microsoft.com/office/drawing/2014/main" id="{D9E0EB8A-0311-48BC-B50D-67AAC74B2E9B}"/>
              </a:ext>
            </a:extLst>
          </p:cNvPr>
          <p:cNvSpPr/>
          <p:nvPr/>
        </p:nvSpPr>
        <p:spPr>
          <a:xfrm>
            <a:off x="12543257" y="5493803"/>
            <a:ext cx="9294655" cy="1134829"/>
          </a:xfrm>
          <a:prstGeom prst="roundRect">
            <a:avLst>
              <a:gd name="adj" fmla="val 12821"/>
            </a:avLst>
          </a:prstGeom>
          <a:solidFill>
            <a:schemeClr val="bg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  <p:sp>
        <p:nvSpPr>
          <p:cNvPr id="39" name="TextBox 15">
            <a:extLst>
              <a:ext uri="{FF2B5EF4-FFF2-40B4-BE49-F238E27FC236}">
                <a16:creationId xmlns:a16="http://schemas.microsoft.com/office/drawing/2014/main" id="{59D49420-DDE5-4FE8-82B6-160BE38A6A2F}"/>
              </a:ext>
            </a:extLst>
          </p:cNvPr>
          <p:cNvSpPr txBox="1"/>
          <p:nvPr/>
        </p:nvSpPr>
        <p:spPr>
          <a:xfrm>
            <a:off x="13401265" y="4189819"/>
            <a:ext cx="3025670" cy="76944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4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99% </a:t>
            </a:r>
          </a:p>
        </p:txBody>
      </p:sp>
      <p:sp>
        <p:nvSpPr>
          <p:cNvPr id="40" name="TextBox 19">
            <a:extLst>
              <a:ext uri="{FF2B5EF4-FFF2-40B4-BE49-F238E27FC236}">
                <a16:creationId xmlns:a16="http://schemas.microsoft.com/office/drawing/2014/main" id="{0E4C0B3E-BF4E-42F9-9B81-09413E9A4BC3}"/>
              </a:ext>
            </a:extLst>
          </p:cNvPr>
          <p:cNvSpPr txBox="1"/>
          <p:nvPr/>
        </p:nvSpPr>
        <p:spPr>
          <a:xfrm>
            <a:off x="13761070" y="5672847"/>
            <a:ext cx="5427385" cy="76944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>
              <a:defRPr/>
            </a:pPr>
            <a:r>
              <a:rPr lang="en-US" sz="4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$89,942.05</a:t>
            </a:r>
          </a:p>
        </p:txBody>
      </p:sp>
      <p:sp>
        <p:nvSpPr>
          <p:cNvPr id="41" name="TextBox 15">
            <a:extLst>
              <a:ext uri="{FF2B5EF4-FFF2-40B4-BE49-F238E27FC236}">
                <a16:creationId xmlns:a16="http://schemas.microsoft.com/office/drawing/2014/main" id="{3E412F76-3E69-4E9C-B1E4-06AC2BCFEB0B}"/>
              </a:ext>
            </a:extLst>
          </p:cNvPr>
          <p:cNvSpPr txBox="1"/>
          <p:nvPr/>
        </p:nvSpPr>
        <p:spPr>
          <a:xfrm>
            <a:off x="14899471" y="4264646"/>
            <a:ext cx="7776878" cy="1384995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% DE PERSONAL CON +50 </a:t>
            </a:r>
          </a:p>
          <a:p>
            <a:pPr algn="ctr">
              <a:defRPr/>
            </a:pPr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HORAS DE CAPACITACIÓN</a:t>
            </a:r>
          </a:p>
          <a:p>
            <a:pPr algn="ctr">
              <a:defRPr/>
            </a:pPr>
            <a:endParaRPr lang="en-US" sz="2800" b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Lato Light" panose="020F0502020204030203" pitchFamily="34" charset="0"/>
              <a:cs typeface="Poppins" pitchFamily="2" charset="77"/>
            </a:endParaRPr>
          </a:p>
        </p:txBody>
      </p:sp>
      <p:sp>
        <p:nvSpPr>
          <p:cNvPr id="42" name="TextBox 15">
            <a:extLst>
              <a:ext uri="{FF2B5EF4-FFF2-40B4-BE49-F238E27FC236}">
                <a16:creationId xmlns:a16="http://schemas.microsoft.com/office/drawing/2014/main" id="{AAA863A6-5C58-4EC3-AEDE-59794A199BB2}"/>
              </a:ext>
            </a:extLst>
          </p:cNvPr>
          <p:cNvSpPr txBox="1"/>
          <p:nvPr/>
        </p:nvSpPr>
        <p:spPr>
          <a:xfrm>
            <a:off x="17240452" y="5556307"/>
            <a:ext cx="4815918" cy="95410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>
              <a:defRPr/>
            </a:pPr>
            <a:r>
              <a:rPr 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INVERSIÓN EN CAPACITACIÓN</a:t>
            </a:r>
          </a:p>
        </p:txBody>
      </p:sp>
      <p:sp>
        <p:nvSpPr>
          <p:cNvPr id="43" name="TextBox 40">
            <a:extLst>
              <a:ext uri="{FF2B5EF4-FFF2-40B4-BE49-F238E27FC236}">
                <a16:creationId xmlns:a16="http://schemas.microsoft.com/office/drawing/2014/main" id="{C66715CC-A231-45DE-853D-89B89764D7A1}"/>
              </a:ext>
            </a:extLst>
          </p:cNvPr>
          <p:cNvSpPr txBox="1"/>
          <p:nvPr/>
        </p:nvSpPr>
        <p:spPr>
          <a:xfrm>
            <a:off x="527416" y="7189984"/>
            <a:ext cx="7738092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PLANES DE SALUD PARA EMPLEADOS</a:t>
            </a:r>
          </a:p>
        </p:txBody>
      </p:sp>
      <p:sp>
        <p:nvSpPr>
          <p:cNvPr id="44" name="Rounded Rectangle 12">
            <a:extLst>
              <a:ext uri="{FF2B5EF4-FFF2-40B4-BE49-F238E27FC236}">
                <a16:creationId xmlns:a16="http://schemas.microsoft.com/office/drawing/2014/main" id="{7BDC2D6B-E2C1-4487-B070-E8E28FF0B099}"/>
              </a:ext>
            </a:extLst>
          </p:cNvPr>
          <p:cNvSpPr/>
          <p:nvPr/>
        </p:nvSpPr>
        <p:spPr>
          <a:xfrm>
            <a:off x="1081068" y="7893546"/>
            <a:ext cx="8229954" cy="1063101"/>
          </a:xfrm>
          <a:prstGeom prst="roundRect">
            <a:avLst>
              <a:gd name="adj" fmla="val 12821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45" name="Rounded Rectangle 13">
            <a:extLst>
              <a:ext uri="{FF2B5EF4-FFF2-40B4-BE49-F238E27FC236}">
                <a16:creationId xmlns:a16="http://schemas.microsoft.com/office/drawing/2014/main" id="{741E90F3-DE7B-4D32-AA43-9CA50B49AE57}"/>
              </a:ext>
            </a:extLst>
          </p:cNvPr>
          <p:cNvSpPr/>
          <p:nvPr/>
        </p:nvSpPr>
        <p:spPr>
          <a:xfrm>
            <a:off x="1081068" y="9076991"/>
            <a:ext cx="8229954" cy="1014905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46" name="TextBox 15">
            <a:extLst>
              <a:ext uri="{FF2B5EF4-FFF2-40B4-BE49-F238E27FC236}">
                <a16:creationId xmlns:a16="http://schemas.microsoft.com/office/drawing/2014/main" id="{1AF04756-46C1-4320-84B4-B4C53A9E7C99}"/>
              </a:ext>
            </a:extLst>
          </p:cNvPr>
          <p:cNvSpPr txBox="1"/>
          <p:nvPr/>
        </p:nvSpPr>
        <p:spPr>
          <a:xfrm>
            <a:off x="2318570" y="7858151"/>
            <a:ext cx="1212653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>
              <a:defRPr/>
            </a:pPr>
            <a:r>
              <a:rPr lang="en-US" sz="4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10</a:t>
            </a:r>
          </a:p>
        </p:txBody>
      </p:sp>
      <p:sp>
        <p:nvSpPr>
          <p:cNvPr id="47" name="TextBox 19">
            <a:extLst>
              <a:ext uri="{FF2B5EF4-FFF2-40B4-BE49-F238E27FC236}">
                <a16:creationId xmlns:a16="http://schemas.microsoft.com/office/drawing/2014/main" id="{2E9B0C75-9D11-4A86-A291-CD585916A070}"/>
              </a:ext>
            </a:extLst>
          </p:cNvPr>
          <p:cNvSpPr txBox="1"/>
          <p:nvPr/>
        </p:nvSpPr>
        <p:spPr>
          <a:xfrm>
            <a:off x="2358823" y="9072836"/>
            <a:ext cx="695205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>
              <a:defRPr/>
            </a:pPr>
            <a:r>
              <a:rPr lang="en-US" sz="4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11</a:t>
            </a:r>
          </a:p>
        </p:txBody>
      </p:sp>
      <p:sp>
        <p:nvSpPr>
          <p:cNvPr id="48" name="TextBox 57">
            <a:extLst>
              <a:ext uri="{FF2B5EF4-FFF2-40B4-BE49-F238E27FC236}">
                <a16:creationId xmlns:a16="http://schemas.microsoft.com/office/drawing/2014/main" id="{CEE8D810-B939-4F36-B072-6F3FC77DBCCB}"/>
              </a:ext>
            </a:extLst>
          </p:cNvPr>
          <p:cNvSpPr txBox="1"/>
          <p:nvPr/>
        </p:nvSpPr>
        <p:spPr>
          <a:xfrm>
            <a:off x="3390130" y="8237610"/>
            <a:ext cx="5538538" cy="440505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lnSpc>
                <a:spcPts val="2500"/>
              </a:lnSpc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Campañas</a:t>
            </a:r>
            <a:r>
              <a:rPr lang="en-US" sz="2800" b="1" kern="12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de </a:t>
            </a:r>
            <a:r>
              <a:rPr lang="en-US" sz="2800" b="1" kern="120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salud</a:t>
            </a:r>
            <a:r>
              <a:rPr lang="en-US" sz="2800" b="1" kern="12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/ COVID </a:t>
            </a:r>
          </a:p>
        </p:txBody>
      </p:sp>
      <p:sp>
        <p:nvSpPr>
          <p:cNvPr id="49" name="TextBox 57">
            <a:extLst>
              <a:ext uri="{FF2B5EF4-FFF2-40B4-BE49-F238E27FC236}">
                <a16:creationId xmlns:a16="http://schemas.microsoft.com/office/drawing/2014/main" id="{096CB61C-755E-4E0D-89F3-FD448A66313B}"/>
              </a:ext>
            </a:extLst>
          </p:cNvPr>
          <p:cNvSpPr txBox="1"/>
          <p:nvPr/>
        </p:nvSpPr>
        <p:spPr>
          <a:xfrm>
            <a:off x="3491961" y="9392862"/>
            <a:ext cx="4897137" cy="440505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lnSpc>
                <a:spcPts val="2500"/>
              </a:lnSpc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Charlas</a:t>
            </a:r>
            <a:r>
              <a:rPr lang="en-US" sz="2800" b="1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de </a:t>
            </a:r>
            <a:r>
              <a:rPr lang="en-US" sz="2800" b="1" kern="120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salud</a:t>
            </a:r>
            <a:r>
              <a:rPr lang="en-US" sz="2800" b="1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/ COVID </a:t>
            </a:r>
          </a:p>
        </p:txBody>
      </p:sp>
      <p:sp>
        <p:nvSpPr>
          <p:cNvPr id="50" name="Rounded Rectangle 13">
            <a:extLst>
              <a:ext uri="{FF2B5EF4-FFF2-40B4-BE49-F238E27FC236}">
                <a16:creationId xmlns:a16="http://schemas.microsoft.com/office/drawing/2014/main" id="{DB11042C-AB98-4570-8C5D-555E94893119}"/>
              </a:ext>
            </a:extLst>
          </p:cNvPr>
          <p:cNvSpPr/>
          <p:nvPr/>
        </p:nvSpPr>
        <p:spPr>
          <a:xfrm>
            <a:off x="1081067" y="10251439"/>
            <a:ext cx="8229953" cy="1014905"/>
          </a:xfrm>
          <a:prstGeom prst="roundRect">
            <a:avLst>
              <a:gd name="adj" fmla="val 12821"/>
            </a:avLst>
          </a:prstGeom>
          <a:solidFill>
            <a:schemeClr val="bg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51" name="TextBox 19">
            <a:extLst>
              <a:ext uri="{FF2B5EF4-FFF2-40B4-BE49-F238E27FC236}">
                <a16:creationId xmlns:a16="http://schemas.microsoft.com/office/drawing/2014/main" id="{D0A8B0A4-C6E3-4B1E-AD11-C615DA1027EC}"/>
              </a:ext>
            </a:extLst>
          </p:cNvPr>
          <p:cNvSpPr txBox="1"/>
          <p:nvPr/>
        </p:nvSpPr>
        <p:spPr>
          <a:xfrm>
            <a:off x="2365463" y="10225869"/>
            <a:ext cx="855485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>
              <a:defRPr/>
            </a:pPr>
            <a:r>
              <a:rPr lang="en-US" sz="4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5</a:t>
            </a:r>
          </a:p>
        </p:txBody>
      </p:sp>
      <p:sp>
        <p:nvSpPr>
          <p:cNvPr id="52" name="TextBox 57">
            <a:extLst>
              <a:ext uri="{FF2B5EF4-FFF2-40B4-BE49-F238E27FC236}">
                <a16:creationId xmlns:a16="http://schemas.microsoft.com/office/drawing/2014/main" id="{CDCCF7FA-89C5-476F-B27A-663BFDD1EB65}"/>
              </a:ext>
            </a:extLst>
          </p:cNvPr>
          <p:cNvSpPr txBox="1"/>
          <p:nvPr/>
        </p:nvSpPr>
        <p:spPr>
          <a:xfrm>
            <a:off x="3054028" y="10385530"/>
            <a:ext cx="6005756" cy="76110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r">
              <a:lnSpc>
                <a:spcPts val="2500"/>
              </a:lnSpc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Actividades</a:t>
            </a:r>
            <a:r>
              <a:rPr lang="en-US" sz="2800" b="1" kern="12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</a:t>
            </a:r>
            <a:r>
              <a:rPr lang="en-US" sz="2800" b="1" kern="120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Programa</a:t>
            </a:r>
            <a:r>
              <a:rPr lang="en-US" sz="2800" b="1" kern="12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</a:t>
            </a:r>
            <a:r>
              <a:rPr lang="en-US" sz="2800" b="1" kern="120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Prevención</a:t>
            </a:r>
            <a:r>
              <a:rPr lang="en-US" sz="2800" b="1" kern="12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</a:t>
            </a:r>
          </a:p>
          <a:p>
            <a:pPr algn="r">
              <a:lnSpc>
                <a:spcPts val="2500"/>
              </a:lnSpc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Riesgos</a:t>
            </a:r>
            <a:r>
              <a:rPr lang="en-US" sz="2800" b="1" kern="12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</a:t>
            </a:r>
            <a:r>
              <a:rPr lang="en-US" sz="2800" b="1" kern="120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Psicosociales</a:t>
            </a:r>
            <a:r>
              <a:rPr lang="en-US" sz="2800" b="1" kern="12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</a:t>
            </a:r>
          </a:p>
        </p:txBody>
      </p:sp>
      <p:graphicFrame>
        <p:nvGraphicFramePr>
          <p:cNvPr id="53" name="Chart 41">
            <a:extLst>
              <a:ext uri="{FF2B5EF4-FFF2-40B4-BE49-F238E27FC236}">
                <a16:creationId xmlns:a16="http://schemas.microsoft.com/office/drawing/2014/main" id="{93050963-BF54-4F46-91AA-A305C245273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24914797"/>
              </p:ext>
            </p:extLst>
          </p:nvPr>
        </p:nvGraphicFramePr>
        <p:xfrm>
          <a:off x="10327234" y="7902455"/>
          <a:ext cx="6968634" cy="47017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4" name="Freeform 156">
            <a:extLst>
              <a:ext uri="{FF2B5EF4-FFF2-40B4-BE49-F238E27FC236}">
                <a16:creationId xmlns:a16="http://schemas.microsoft.com/office/drawing/2014/main" id="{D73D95BF-AC00-4469-8C43-26B879281E76}"/>
              </a:ext>
            </a:extLst>
          </p:cNvPr>
          <p:cNvSpPr>
            <a:spLocks noEditPoints="1"/>
          </p:cNvSpPr>
          <p:nvPr/>
        </p:nvSpPr>
        <p:spPr bwMode="auto">
          <a:xfrm>
            <a:off x="1307346" y="10463374"/>
            <a:ext cx="545904" cy="591034"/>
          </a:xfrm>
          <a:custGeom>
            <a:avLst/>
            <a:gdLst>
              <a:gd name="T0" fmla="*/ 160 w 176"/>
              <a:gd name="T1" fmla="*/ 3 h 176"/>
              <a:gd name="T2" fmla="*/ 158 w 176"/>
              <a:gd name="T3" fmla="*/ 0 h 176"/>
              <a:gd name="T4" fmla="*/ 154 w 176"/>
              <a:gd name="T5" fmla="*/ 0 h 176"/>
              <a:gd name="T6" fmla="*/ 88 w 176"/>
              <a:gd name="T7" fmla="*/ 16 h 176"/>
              <a:gd name="T8" fmla="*/ 22 w 176"/>
              <a:gd name="T9" fmla="*/ 0 h 176"/>
              <a:gd name="T10" fmla="*/ 18 w 176"/>
              <a:gd name="T11" fmla="*/ 0 h 176"/>
              <a:gd name="T12" fmla="*/ 16 w 176"/>
              <a:gd name="T13" fmla="*/ 3 h 176"/>
              <a:gd name="T14" fmla="*/ 0 w 176"/>
              <a:gd name="T15" fmla="*/ 100 h 176"/>
              <a:gd name="T16" fmla="*/ 87 w 176"/>
              <a:gd name="T17" fmla="*/ 176 h 176"/>
              <a:gd name="T18" fmla="*/ 88 w 176"/>
              <a:gd name="T19" fmla="*/ 176 h 176"/>
              <a:gd name="T20" fmla="*/ 89 w 176"/>
              <a:gd name="T21" fmla="*/ 176 h 176"/>
              <a:gd name="T22" fmla="*/ 176 w 176"/>
              <a:gd name="T23" fmla="*/ 100 h 176"/>
              <a:gd name="T24" fmla="*/ 160 w 176"/>
              <a:gd name="T25" fmla="*/ 3 h 176"/>
              <a:gd name="T26" fmla="*/ 88 w 176"/>
              <a:gd name="T27" fmla="*/ 168 h 176"/>
              <a:gd name="T28" fmla="*/ 8 w 176"/>
              <a:gd name="T29" fmla="*/ 100 h 176"/>
              <a:gd name="T30" fmla="*/ 23 w 176"/>
              <a:gd name="T31" fmla="*/ 10 h 176"/>
              <a:gd name="T32" fmla="*/ 88 w 176"/>
              <a:gd name="T33" fmla="*/ 24 h 176"/>
              <a:gd name="T34" fmla="*/ 153 w 176"/>
              <a:gd name="T35" fmla="*/ 10 h 176"/>
              <a:gd name="T36" fmla="*/ 168 w 176"/>
              <a:gd name="T37" fmla="*/ 100 h 176"/>
              <a:gd name="T38" fmla="*/ 88 w 176"/>
              <a:gd name="T39" fmla="*/ 168 h 176"/>
              <a:gd name="T40" fmla="*/ 102 w 176"/>
              <a:gd name="T41" fmla="*/ 72 h 176"/>
              <a:gd name="T42" fmla="*/ 88 w 176"/>
              <a:gd name="T43" fmla="*/ 36 h 176"/>
              <a:gd name="T44" fmla="*/ 74 w 176"/>
              <a:gd name="T45" fmla="*/ 72 h 176"/>
              <a:gd name="T46" fmla="*/ 38 w 176"/>
              <a:gd name="T47" fmla="*/ 72 h 176"/>
              <a:gd name="T48" fmla="*/ 67 w 176"/>
              <a:gd name="T49" fmla="*/ 95 h 176"/>
              <a:gd name="T50" fmla="*/ 54 w 176"/>
              <a:gd name="T51" fmla="*/ 136 h 176"/>
              <a:gd name="T52" fmla="*/ 88 w 176"/>
              <a:gd name="T53" fmla="*/ 111 h 176"/>
              <a:gd name="T54" fmla="*/ 122 w 176"/>
              <a:gd name="T55" fmla="*/ 136 h 176"/>
              <a:gd name="T56" fmla="*/ 108 w 176"/>
              <a:gd name="T57" fmla="*/ 95 h 176"/>
              <a:gd name="T58" fmla="*/ 138 w 176"/>
              <a:gd name="T59" fmla="*/ 72 h 176"/>
              <a:gd name="T60" fmla="*/ 102 w 176"/>
              <a:gd name="T61" fmla="*/ 72 h 176"/>
              <a:gd name="T62" fmla="*/ 101 w 176"/>
              <a:gd name="T63" fmla="*/ 97 h 176"/>
              <a:gd name="T64" fmla="*/ 106 w 176"/>
              <a:gd name="T65" fmla="*/ 114 h 176"/>
              <a:gd name="T66" fmla="*/ 93 w 176"/>
              <a:gd name="T67" fmla="*/ 104 h 176"/>
              <a:gd name="T68" fmla="*/ 88 w 176"/>
              <a:gd name="T69" fmla="*/ 101 h 176"/>
              <a:gd name="T70" fmla="*/ 83 w 176"/>
              <a:gd name="T71" fmla="*/ 104 h 176"/>
              <a:gd name="T72" fmla="*/ 69 w 176"/>
              <a:gd name="T73" fmla="*/ 114 h 176"/>
              <a:gd name="T74" fmla="*/ 75 w 176"/>
              <a:gd name="T75" fmla="*/ 97 h 176"/>
              <a:gd name="T76" fmla="*/ 77 w 176"/>
              <a:gd name="T77" fmla="*/ 92 h 176"/>
              <a:gd name="T78" fmla="*/ 72 w 176"/>
              <a:gd name="T79" fmla="*/ 89 h 176"/>
              <a:gd name="T80" fmla="*/ 61 w 176"/>
              <a:gd name="T81" fmla="*/ 80 h 176"/>
              <a:gd name="T82" fmla="*/ 80 w 176"/>
              <a:gd name="T83" fmla="*/ 80 h 176"/>
              <a:gd name="T84" fmla="*/ 82 w 176"/>
              <a:gd name="T85" fmla="*/ 75 h 176"/>
              <a:gd name="T86" fmla="*/ 88 w 176"/>
              <a:gd name="T87" fmla="*/ 58 h 176"/>
              <a:gd name="T88" fmla="*/ 94 w 176"/>
              <a:gd name="T89" fmla="*/ 75 h 176"/>
              <a:gd name="T90" fmla="*/ 96 w 176"/>
              <a:gd name="T91" fmla="*/ 80 h 176"/>
              <a:gd name="T92" fmla="*/ 115 w 176"/>
              <a:gd name="T93" fmla="*/ 80 h 176"/>
              <a:gd name="T94" fmla="*/ 103 w 176"/>
              <a:gd name="T95" fmla="*/ 89 h 176"/>
              <a:gd name="T96" fmla="*/ 99 w 176"/>
              <a:gd name="T97" fmla="*/ 92 h 176"/>
              <a:gd name="T98" fmla="*/ 101 w 176"/>
              <a:gd name="T99" fmla="*/ 97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76" h="176">
                <a:moveTo>
                  <a:pt x="160" y="3"/>
                </a:moveTo>
                <a:cubicBezTo>
                  <a:pt x="160" y="2"/>
                  <a:pt x="159" y="1"/>
                  <a:pt x="158" y="0"/>
                </a:cubicBezTo>
                <a:cubicBezTo>
                  <a:pt x="157" y="0"/>
                  <a:pt x="155" y="0"/>
                  <a:pt x="154" y="0"/>
                </a:cubicBezTo>
                <a:cubicBezTo>
                  <a:pt x="154" y="1"/>
                  <a:pt x="123" y="16"/>
                  <a:pt x="88" y="16"/>
                </a:cubicBezTo>
                <a:cubicBezTo>
                  <a:pt x="53" y="16"/>
                  <a:pt x="22" y="1"/>
                  <a:pt x="22" y="0"/>
                </a:cubicBezTo>
                <a:cubicBezTo>
                  <a:pt x="21" y="0"/>
                  <a:pt x="19" y="0"/>
                  <a:pt x="18" y="0"/>
                </a:cubicBezTo>
                <a:cubicBezTo>
                  <a:pt x="17" y="1"/>
                  <a:pt x="16" y="2"/>
                  <a:pt x="16" y="3"/>
                </a:cubicBezTo>
                <a:cubicBezTo>
                  <a:pt x="16" y="3"/>
                  <a:pt x="0" y="52"/>
                  <a:pt x="0" y="100"/>
                </a:cubicBezTo>
                <a:cubicBezTo>
                  <a:pt x="0" y="151"/>
                  <a:pt x="84" y="175"/>
                  <a:pt x="87" y="176"/>
                </a:cubicBezTo>
                <a:cubicBezTo>
                  <a:pt x="87" y="176"/>
                  <a:pt x="88" y="176"/>
                  <a:pt x="88" y="176"/>
                </a:cubicBezTo>
                <a:cubicBezTo>
                  <a:pt x="88" y="176"/>
                  <a:pt x="89" y="176"/>
                  <a:pt x="89" y="176"/>
                </a:cubicBezTo>
                <a:cubicBezTo>
                  <a:pt x="92" y="175"/>
                  <a:pt x="176" y="151"/>
                  <a:pt x="176" y="100"/>
                </a:cubicBezTo>
                <a:cubicBezTo>
                  <a:pt x="176" y="52"/>
                  <a:pt x="160" y="3"/>
                  <a:pt x="160" y="3"/>
                </a:cubicBezTo>
                <a:moveTo>
                  <a:pt x="88" y="168"/>
                </a:moveTo>
                <a:cubicBezTo>
                  <a:pt x="80" y="166"/>
                  <a:pt x="8" y="142"/>
                  <a:pt x="8" y="100"/>
                </a:cubicBezTo>
                <a:cubicBezTo>
                  <a:pt x="8" y="61"/>
                  <a:pt x="19" y="24"/>
                  <a:pt x="23" y="10"/>
                </a:cubicBezTo>
                <a:cubicBezTo>
                  <a:pt x="33" y="14"/>
                  <a:pt x="59" y="24"/>
                  <a:pt x="88" y="24"/>
                </a:cubicBezTo>
                <a:cubicBezTo>
                  <a:pt x="117" y="24"/>
                  <a:pt x="143" y="14"/>
                  <a:pt x="153" y="10"/>
                </a:cubicBezTo>
                <a:cubicBezTo>
                  <a:pt x="157" y="24"/>
                  <a:pt x="168" y="61"/>
                  <a:pt x="168" y="100"/>
                </a:cubicBezTo>
                <a:cubicBezTo>
                  <a:pt x="168" y="142"/>
                  <a:pt x="96" y="166"/>
                  <a:pt x="88" y="168"/>
                </a:cubicBezTo>
                <a:moveTo>
                  <a:pt x="102" y="72"/>
                </a:moveTo>
                <a:cubicBezTo>
                  <a:pt x="88" y="36"/>
                  <a:pt x="88" y="36"/>
                  <a:pt x="88" y="36"/>
                </a:cubicBezTo>
                <a:cubicBezTo>
                  <a:pt x="74" y="72"/>
                  <a:pt x="74" y="72"/>
                  <a:pt x="74" y="72"/>
                </a:cubicBezTo>
                <a:cubicBezTo>
                  <a:pt x="38" y="72"/>
                  <a:pt x="38" y="72"/>
                  <a:pt x="38" y="72"/>
                </a:cubicBezTo>
                <a:cubicBezTo>
                  <a:pt x="67" y="95"/>
                  <a:pt x="67" y="95"/>
                  <a:pt x="67" y="95"/>
                </a:cubicBezTo>
                <a:cubicBezTo>
                  <a:pt x="54" y="136"/>
                  <a:pt x="54" y="136"/>
                  <a:pt x="54" y="136"/>
                </a:cubicBezTo>
                <a:cubicBezTo>
                  <a:pt x="88" y="111"/>
                  <a:pt x="88" y="111"/>
                  <a:pt x="88" y="111"/>
                </a:cubicBezTo>
                <a:cubicBezTo>
                  <a:pt x="122" y="136"/>
                  <a:pt x="122" y="136"/>
                  <a:pt x="122" y="136"/>
                </a:cubicBezTo>
                <a:cubicBezTo>
                  <a:pt x="108" y="95"/>
                  <a:pt x="108" y="95"/>
                  <a:pt x="108" y="95"/>
                </a:cubicBezTo>
                <a:cubicBezTo>
                  <a:pt x="138" y="72"/>
                  <a:pt x="138" y="72"/>
                  <a:pt x="138" y="72"/>
                </a:cubicBezTo>
                <a:lnTo>
                  <a:pt x="102" y="72"/>
                </a:lnTo>
                <a:close/>
                <a:moveTo>
                  <a:pt x="101" y="97"/>
                </a:moveTo>
                <a:cubicBezTo>
                  <a:pt x="106" y="114"/>
                  <a:pt x="106" y="114"/>
                  <a:pt x="106" y="114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8" y="101"/>
                  <a:pt x="88" y="101"/>
                  <a:pt x="88" y="101"/>
                </a:cubicBezTo>
                <a:cubicBezTo>
                  <a:pt x="83" y="104"/>
                  <a:pt x="83" y="104"/>
                  <a:pt x="83" y="104"/>
                </a:cubicBezTo>
                <a:cubicBezTo>
                  <a:pt x="69" y="114"/>
                  <a:pt x="69" y="114"/>
                  <a:pt x="69" y="114"/>
                </a:cubicBezTo>
                <a:cubicBezTo>
                  <a:pt x="75" y="97"/>
                  <a:pt x="75" y="97"/>
                  <a:pt x="75" y="97"/>
                </a:cubicBezTo>
                <a:cubicBezTo>
                  <a:pt x="77" y="92"/>
                  <a:pt x="77" y="92"/>
                  <a:pt x="77" y="92"/>
                </a:cubicBezTo>
                <a:cubicBezTo>
                  <a:pt x="72" y="89"/>
                  <a:pt x="72" y="89"/>
                  <a:pt x="72" y="89"/>
                </a:cubicBezTo>
                <a:cubicBezTo>
                  <a:pt x="61" y="80"/>
                  <a:pt x="61" y="80"/>
                  <a:pt x="61" y="80"/>
                </a:cubicBezTo>
                <a:cubicBezTo>
                  <a:pt x="80" y="80"/>
                  <a:pt x="80" y="80"/>
                  <a:pt x="80" y="80"/>
                </a:cubicBezTo>
                <a:cubicBezTo>
                  <a:pt x="82" y="75"/>
                  <a:pt x="82" y="75"/>
                  <a:pt x="82" y="75"/>
                </a:cubicBezTo>
                <a:cubicBezTo>
                  <a:pt x="88" y="58"/>
                  <a:pt x="88" y="58"/>
                  <a:pt x="88" y="58"/>
                </a:cubicBezTo>
                <a:cubicBezTo>
                  <a:pt x="94" y="75"/>
                  <a:pt x="94" y="75"/>
                  <a:pt x="94" y="75"/>
                </a:cubicBezTo>
                <a:cubicBezTo>
                  <a:pt x="96" y="80"/>
                  <a:pt x="96" y="80"/>
                  <a:pt x="96" y="80"/>
                </a:cubicBezTo>
                <a:cubicBezTo>
                  <a:pt x="115" y="80"/>
                  <a:pt x="115" y="80"/>
                  <a:pt x="115" y="80"/>
                </a:cubicBezTo>
                <a:cubicBezTo>
                  <a:pt x="103" y="89"/>
                  <a:pt x="103" y="89"/>
                  <a:pt x="103" y="89"/>
                </a:cubicBezTo>
                <a:cubicBezTo>
                  <a:pt x="99" y="92"/>
                  <a:pt x="99" y="92"/>
                  <a:pt x="99" y="92"/>
                </a:cubicBezTo>
                <a:lnTo>
                  <a:pt x="101" y="97"/>
                </a:lnTo>
                <a:close/>
              </a:path>
            </a:pathLst>
          </a:custGeom>
          <a:solidFill>
            <a:srgbClr val="F6F6F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55" name="Freeform 492">
            <a:extLst>
              <a:ext uri="{FF2B5EF4-FFF2-40B4-BE49-F238E27FC236}">
                <a16:creationId xmlns:a16="http://schemas.microsoft.com/office/drawing/2014/main" id="{7AED0136-2566-4C1C-B6EF-6624FB3104F3}"/>
              </a:ext>
            </a:extLst>
          </p:cNvPr>
          <p:cNvSpPr>
            <a:spLocks noEditPoints="1"/>
          </p:cNvSpPr>
          <p:nvPr/>
        </p:nvSpPr>
        <p:spPr bwMode="auto">
          <a:xfrm>
            <a:off x="1288191" y="8156210"/>
            <a:ext cx="487962" cy="546134"/>
          </a:xfrm>
          <a:custGeom>
            <a:avLst/>
            <a:gdLst>
              <a:gd name="T0" fmla="*/ 160 w 176"/>
              <a:gd name="T1" fmla="*/ 0 h 176"/>
              <a:gd name="T2" fmla="*/ 16 w 176"/>
              <a:gd name="T3" fmla="*/ 0 h 176"/>
              <a:gd name="T4" fmla="*/ 0 w 176"/>
              <a:gd name="T5" fmla="*/ 16 h 176"/>
              <a:gd name="T6" fmla="*/ 0 w 176"/>
              <a:gd name="T7" fmla="*/ 160 h 176"/>
              <a:gd name="T8" fmla="*/ 16 w 176"/>
              <a:gd name="T9" fmla="*/ 176 h 176"/>
              <a:gd name="T10" fmla="*/ 160 w 176"/>
              <a:gd name="T11" fmla="*/ 176 h 176"/>
              <a:gd name="T12" fmla="*/ 176 w 176"/>
              <a:gd name="T13" fmla="*/ 160 h 176"/>
              <a:gd name="T14" fmla="*/ 176 w 176"/>
              <a:gd name="T15" fmla="*/ 16 h 176"/>
              <a:gd name="T16" fmla="*/ 160 w 176"/>
              <a:gd name="T17" fmla="*/ 0 h 176"/>
              <a:gd name="T18" fmla="*/ 168 w 176"/>
              <a:gd name="T19" fmla="*/ 160 h 176"/>
              <a:gd name="T20" fmla="*/ 160 w 176"/>
              <a:gd name="T21" fmla="*/ 168 h 176"/>
              <a:gd name="T22" fmla="*/ 16 w 176"/>
              <a:gd name="T23" fmla="*/ 168 h 176"/>
              <a:gd name="T24" fmla="*/ 8 w 176"/>
              <a:gd name="T25" fmla="*/ 160 h 176"/>
              <a:gd name="T26" fmla="*/ 8 w 176"/>
              <a:gd name="T27" fmla="*/ 16 h 176"/>
              <a:gd name="T28" fmla="*/ 16 w 176"/>
              <a:gd name="T29" fmla="*/ 8 h 176"/>
              <a:gd name="T30" fmla="*/ 160 w 176"/>
              <a:gd name="T31" fmla="*/ 8 h 176"/>
              <a:gd name="T32" fmla="*/ 168 w 176"/>
              <a:gd name="T33" fmla="*/ 16 h 176"/>
              <a:gd name="T34" fmla="*/ 168 w 176"/>
              <a:gd name="T35" fmla="*/ 160 h 176"/>
              <a:gd name="T36" fmla="*/ 128 w 176"/>
              <a:gd name="T37" fmla="*/ 72 h 176"/>
              <a:gd name="T38" fmla="*/ 104 w 176"/>
              <a:gd name="T39" fmla="*/ 72 h 176"/>
              <a:gd name="T40" fmla="*/ 104 w 176"/>
              <a:gd name="T41" fmla="*/ 48 h 176"/>
              <a:gd name="T42" fmla="*/ 96 w 176"/>
              <a:gd name="T43" fmla="*/ 40 h 176"/>
              <a:gd name="T44" fmla="*/ 80 w 176"/>
              <a:gd name="T45" fmla="*/ 40 h 176"/>
              <a:gd name="T46" fmla="*/ 72 w 176"/>
              <a:gd name="T47" fmla="*/ 48 h 176"/>
              <a:gd name="T48" fmla="*/ 72 w 176"/>
              <a:gd name="T49" fmla="*/ 72 h 176"/>
              <a:gd name="T50" fmla="*/ 48 w 176"/>
              <a:gd name="T51" fmla="*/ 72 h 176"/>
              <a:gd name="T52" fmla="*/ 40 w 176"/>
              <a:gd name="T53" fmla="*/ 80 h 176"/>
              <a:gd name="T54" fmla="*/ 40 w 176"/>
              <a:gd name="T55" fmla="*/ 96 h 176"/>
              <a:gd name="T56" fmla="*/ 48 w 176"/>
              <a:gd name="T57" fmla="*/ 104 h 176"/>
              <a:gd name="T58" fmla="*/ 72 w 176"/>
              <a:gd name="T59" fmla="*/ 104 h 176"/>
              <a:gd name="T60" fmla="*/ 72 w 176"/>
              <a:gd name="T61" fmla="*/ 128 h 176"/>
              <a:gd name="T62" fmla="*/ 80 w 176"/>
              <a:gd name="T63" fmla="*/ 136 h 176"/>
              <a:gd name="T64" fmla="*/ 96 w 176"/>
              <a:gd name="T65" fmla="*/ 136 h 176"/>
              <a:gd name="T66" fmla="*/ 104 w 176"/>
              <a:gd name="T67" fmla="*/ 128 h 176"/>
              <a:gd name="T68" fmla="*/ 104 w 176"/>
              <a:gd name="T69" fmla="*/ 104 h 176"/>
              <a:gd name="T70" fmla="*/ 128 w 176"/>
              <a:gd name="T71" fmla="*/ 104 h 176"/>
              <a:gd name="T72" fmla="*/ 136 w 176"/>
              <a:gd name="T73" fmla="*/ 96 h 176"/>
              <a:gd name="T74" fmla="*/ 136 w 176"/>
              <a:gd name="T75" fmla="*/ 80 h 176"/>
              <a:gd name="T76" fmla="*/ 128 w 176"/>
              <a:gd name="T77" fmla="*/ 72 h 176"/>
              <a:gd name="T78" fmla="*/ 128 w 176"/>
              <a:gd name="T79" fmla="*/ 96 h 176"/>
              <a:gd name="T80" fmla="*/ 96 w 176"/>
              <a:gd name="T81" fmla="*/ 96 h 176"/>
              <a:gd name="T82" fmla="*/ 96 w 176"/>
              <a:gd name="T83" fmla="*/ 128 h 176"/>
              <a:gd name="T84" fmla="*/ 80 w 176"/>
              <a:gd name="T85" fmla="*/ 128 h 176"/>
              <a:gd name="T86" fmla="*/ 80 w 176"/>
              <a:gd name="T87" fmla="*/ 96 h 176"/>
              <a:gd name="T88" fmla="*/ 48 w 176"/>
              <a:gd name="T89" fmla="*/ 96 h 176"/>
              <a:gd name="T90" fmla="*/ 48 w 176"/>
              <a:gd name="T91" fmla="*/ 80 h 176"/>
              <a:gd name="T92" fmla="*/ 80 w 176"/>
              <a:gd name="T93" fmla="*/ 80 h 176"/>
              <a:gd name="T94" fmla="*/ 80 w 176"/>
              <a:gd name="T95" fmla="*/ 48 h 176"/>
              <a:gd name="T96" fmla="*/ 96 w 176"/>
              <a:gd name="T97" fmla="*/ 48 h 176"/>
              <a:gd name="T98" fmla="*/ 96 w 176"/>
              <a:gd name="T99" fmla="*/ 80 h 176"/>
              <a:gd name="T100" fmla="*/ 128 w 176"/>
              <a:gd name="T101" fmla="*/ 80 h 176"/>
              <a:gd name="T102" fmla="*/ 128 w 176"/>
              <a:gd name="T103" fmla="*/ 96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176" h="176">
                <a:moveTo>
                  <a:pt x="160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160"/>
                  <a:pt x="0" y="160"/>
                  <a:pt x="0" y="160"/>
                </a:cubicBezTo>
                <a:cubicBezTo>
                  <a:pt x="0" y="169"/>
                  <a:pt x="7" y="176"/>
                  <a:pt x="16" y="176"/>
                </a:cubicBezTo>
                <a:cubicBezTo>
                  <a:pt x="160" y="176"/>
                  <a:pt x="160" y="176"/>
                  <a:pt x="160" y="176"/>
                </a:cubicBezTo>
                <a:cubicBezTo>
                  <a:pt x="169" y="176"/>
                  <a:pt x="176" y="169"/>
                  <a:pt x="176" y="160"/>
                </a:cubicBezTo>
                <a:cubicBezTo>
                  <a:pt x="176" y="16"/>
                  <a:pt x="176" y="16"/>
                  <a:pt x="176" y="16"/>
                </a:cubicBezTo>
                <a:cubicBezTo>
                  <a:pt x="176" y="7"/>
                  <a:pt x="169" y="0"/>
                  <a:pt x="160" y="0"/>
                </a:cubicBezTo>
                <a:moveTo>
                  <a:pt x="168" y="160"/>
                </a:moveTo>
                <a:cubicBezTo>
                  <a:pt x="168" y="164"/>
                  <a:pt x="164" y="168"/>
                  <a:pt x="160" y="168"/>
                </a:cubicBezTo>
                <a:cubicBezTo>
                  <a:pt x="16" y="168"/>
                  <a:pt x="16" y="168"/>
                  <a:pt x="16" y="168"/>
                </a:cubicBezTo>
                <a:cubicBezTo>
                  <a:pt x="12" y="168"/>
                  <a:pt x="8" y="164"/>
                  <a:pt x="8" y="16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60" y="8"/>
                  <a:pt x="160" y="8"/>
                  <a:pt x="160" y="8"/>
                </a:cubicBezTo>
                <a:cubicBezTo>
                  <a:pt x="164" y="8"/>
                  <a:pt x="168" y="12"/>
                  <a:pt x="168" y="16"/>
                </a:cubicBezTo>
                <a:lnTo>
                  <a:pt x="168" y="160"/>
                </a:lnTo>
                <a:close/>
                <a:moveTo>
                  <a:pt x="128" y="72"/>
                </a:moveTo>
                <a:cubicBezTo>
                  <a:pt x="104" y="72"/>
                  <a:pt x="104" y="72"/>
                  <a:pt x="104" y="72"/>
                </a:cubicBezTo>
                <a:cubicBezTo>
                  <a:pt x="104" y="48"/>
                  <a:pt x="104" y="48"/>
                  <a:pt x="104" y="48"/>
                </a:cubicBezTo>
                <a:cubicBezTo>
                  <a:pt x="104" y="44"/>
                  <a:pt x="100" y="40"/>
                  <a:pt x="96" y="40"/>
                </a:cubicBezTo>
                <a:cubicBezTo>
                  <a:pt x="80" y="40"/>
                  <a:pt x="80" y="40"/>
                  <a:pt x="80" y="40"/>
                </a:cubicBezTo>
                <a:cubicBezTo>
                  <a:pt x="76" y="40"/>
                  <a:pt x="72" y="44"/>
                  <a:pt x="72" y="48"/>
                </a:cubicBezTo>
                <a:cubicBezTo>
                  <a:pt x="72" y="72"/>
                  <a:pt x="72" y="72"/>
                  <a:pt x="72" y="72"/>
                </a:cubicBezTo>
                <a:cubicBezTo>
                  <a:pt x="48" y="72"/>
                  <a:pt x="48" y="72"/>
                  <a:pt x="48" y="72"/>
                </a:cubicBezTo>
                <a:cubicBezTo>
                  <a:pt x="44" y="72"/>
                  <a:pt x="40" y="76"/>
                  <a:pt x="40" y="80"/>
                </a:cubicBezTo>
                <a:cubicBezTo>
                  <a:pt x="40" y="96"/>
                  <a:pt x="40" y="96"/>
                  <a:pt x="40" y="96"/>
                </a:cubicBezTo>
                <a:cubicBezTo>
                  <a:pt x="40" y="100"/>
                  <a:pt x="44" y="104"/>
                  <a:pt x="48" y="104"/>
                </a:cubicBezTo>
                <a:cubicBezTo>
                  <a:pt x="72" y="104"/>
                  <a:pt x="72" y="104"/>
                  <a:pt x="72" y="104"/>
                </a:cubicBezTo>
                <a:cubicBezTo>
                  <a:pt x="72" y="128"/>
                  <a:pt x="72" y="128"/>
                  <a:pt x="72" y="128"/>
                </a:cubicBezTo>
                <a:cubicBezTo>
                  <a:pt x="72" y="132"/>
                  <a:pt x="76" y="136"/>
                  <a:pt x="80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100" y="136"/>
                  <a:pt x="104" y="132"/>
                  <a:pt x="104" y="128"/>
                </a:cubicBezTo>
                <a:cubicBezTo>
                  <a:pt x="104" y="104"/>
                  <a:pt x="104" y="104"/>
                  <a:pt x="104" y="104"/>
                </a:cubicBezTo>
                <a:cubicBezTo>
                  <a:pt x="128" y="104"/>
                  <a:pt x="128" y="104"/>
                  <a:pt x="128" y="104"/>
                </a:cubicBezTo>
                <a:cubicBezTo>
                  <a:pt x="132" y="104"/>
                  <a:pt x="136" y="100"/>
                  <a:pt x="136" y="96"/>
                </a:cubicBezTo>
                <a:cubicBezTo>
                  <a:pt x="136" y="80"/>
                  <a:pt x="136" y="80"/>
                  <a:pt x="136" y="80"/>
                </a:cubicBezTo>
                <a:cubicBezTo>
                  <a:pt x="136" y="76"/>
                  <a:pt x="132" y="72"/>
                  <a:pt x="128" y="72"/>
                </a:cubicBezTo>
                <a:moveTo>
                  <a:pt x="128" y="96"/>
                </a:moveTo>
                <a:cubicBezTo>
                  <a:pt x="96" y="96"/>
                  <a:pt x="96" y="96"/>
                  <a:pt x="96" y="96"/>
                </a:cubicBezTo>
                <a:cubicBezTo>
                  <a:pt x="96" y="128"/>
                  <a:pt x="96" y="128"/>
                  <a:pt x="96" y="128"/>
                </a:cubicBezTo>
                <a:cubicBezTo>
                  <a:pt x="80" y="128"/>
                  <a:pt x="80" y="128"/>
                  <a:pt x="80" y="128"/>
                </a:cubicBezTo>
                <a:cubicBezTo>
                  <a:pt x="80" y="96"/>
                  <a:pt x="80" y="96"/>
                  <a:pt x="80" y="96"/>
                </a:cubicBezTo>
                <a:cubicBezTo>
                  <a:pt x="48" y="96"/>
                  <a:pt x="48" y="96"/>
                  <a:pt x="48" y="96"/>
                </a:cubicBezTo>
                <a:cubicBezTo>
                  <a:pt x="48" y="80"/>
                  <a:pt x="48" y="80"/>
                  <a:pt x="48" y="80"/>
                </a:cubicBezTo>
                <a:cubicBezTo>
                  <a:pt x="80" y="80"/>
                  <a:pt x="80" y="80"/>
                  <a:pt x="80" y="80"/>
                </a:cubicBezTo>
                <a:cubicBezTo>
                  <a:pt x="80" y="48"/>
                  <a:pt x="80" y="48"/>
                  <a:pt x="80" y="48"/>
                </a:cubicBezTo>
                <a:cubicBezTo>
                  <a:pt x="96" y="48"/>
                  <a:pt x="96" y="48"/>
                  <a:pt x="96" y="48"/>
                </a:cubicBezTo>
                <a:cubicBezTo>
                  <a:pt x="96" y="80"/>
                  <a:pt x="96" y="80"/>
                  <a:pt x="96" y="80"/>
                </a:cubicBezTo>
                <a:cubicBezTo>
                  <a:pt x="128" y="80"/>
                  <a:pt x="128" y="80"/>
                  <a:pt x="128" y="80"/>
                </a:cubicBezTo>
                <a:lnTo>
                  <a:pt x="128" y="96"/>
                </a:lnTo>
                <a:close/>
              </a:path>
            </a:pathLst>
          </a:custGeom>
          <a:solidFill>
            <a:srgbClr val="F6F6F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56" name="TextBox 43">
            <a:extLst>
              <a:ext uri="{FF2B5EF4-FFF2-40B4-BE49-F238E27FC236}">
                <a16:creationId xmlns:a16="http://schemas.microsoft.com/office/drawing/2014/main" id="{585567AC-AEC3-412D-9CA9-921F8A751F72}"/>
              </a:ext>
            </a:extLst>
          </p:cNvPr>
          <p:cNvSpPr txBox="1"/>
          <p:nvPr/>
        </p:nvSpPr>
        <p:spPr>
          <a:xfrm>
            <a:off x="11495046" y="9938379"/>
            <a:ext cx="2021707" cy="1200329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36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87</a:t>
            </a:r>
          </a:p>
          <a:p>
            <a:pPr algn="ctr" defTabSz="1828434">
              <a:buClrTx/>
              <a:buFontTx/>
              <a:buNone/>
              <a:defRPr/>
            </a:pPr>
            <a:r>
              <a:rPr lang="en-US" sz="3600" b="1" kern="1200" err="1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Acciones</a:t>
            </a:r>
            <a:endParaRPr lang="en-US" sz="3600" b="1" kern="1200">
              <a:solidFill>
                <a:schemeClr val="tx1"/>
              </a:solidFill>
              <a:latin typeface="Josefin Sans SemiBold" pitchFamily="2" charset="0"/>
              <a:ea typeface="League Spartan" charset="0"/>
              <a:cs typeface="Poppins" pitchFamily="2" charset="77"/>
            </a:endParaRPr>
          </a:p>
        </p:txBody>
      </p:sp>
      <p:sp>
        <p:nvSpPr>
          <p:cNvPr id="57" name="Freeform 245">
            <a:extLst>
              <a:ext uri="{FF2B5EF4-FFF2-40B4-BE49-F238E27FC236}">
                <a16:creationId xmlns:a16="http://schemas.microsoft.com/office/drawing/2014/main" id="{D295CF2D-8F55-458D-82AF-3F81FB6E5AC8}"/>
              </a:ext>
            </a:extLst>
          </p:cNvPr>
          <p:cNvSpPr>
            <a:spLocks noEditPoints="1"/>
          </p:cNvSpPr>
          <p:nvPr/>
        </p:nvSpPr>
        <p:spPr bwMode="auto">
          <a:xfrm>
            <a:off x="12796892" y="5609823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rgbClr val="F6F6F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58" name="Rounded Rectangle 12">
            <a:extLst>
              <a:ext uri="{FF2B5EF4-FFF2-40B4-BE49-F238E27FC236}">
                <a16:creationId xmlns:a16="http://schemas.microsoft.com/office/drawing/2014/main" id="{B6DFB089-0D7A-4835-9A96-8F5EC69DE3BB}"/>
              </a:ext>
            </a:extLst>
          </p:cNvPr>
          <p:cNvSpPr/>
          <p:nvPr/>
        </p:nvSpPr>
        <p:spPr>
          <a:xfrm>
            <a:off x="1065027" y="11390725"/>
            <a:ext cx="8229954" cy="1063101"/>
          </a:xfrm>
          <a:prstGeom prst="roundRect">
            <a:avLst>
              <a:gd name="adj" fmla="val 12821"/>
            </a:avLst>
          </a:prstGeom>
          <a:solidFill>
            <a:schemeClr val="tx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59" name="TextBox 57">
            <a:extLst>
              <a:ext uri="{FF2B5EF4-FFF2-40B4-BE49-F238E27FC236}">
                <a16:creationId xmlns:a16="http://schemas.microsoft.com/office/drawing/2014/main" id="{57339951-2FBB-4FE3-A785-AD3AC4CC78FC}"/>
              </a:ext>
            </a:extLst>
          </p:cNvPr>
          <p:cNvSpPr txBox="1"/>
          <p:nvPr/>
        </p:nvSpPr>
        <p:spPr>
          <a:xfrm>
            <a:off x="3620445" y="11532926"/>
            <a:ext cx="5470786" cy="76110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r">
              <a:lnSpc>
                <a:spcPts val="2500"/>
              </a:lnSpc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Nivel de </a:t>
            </a:r>
            <a:r>
              <a:rPr lang="en-US" sz="2800" b="1" kern="120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satisfacción</a:t>
            </a:r>
            <a:r>
              <a:rPr lang="en-US" sz="2800" b="1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</a:t>
            </a:r>
          </a:p>
          <a:p>
            <a:pPr algn="r">
              <a:lnSpc>
                <a:spcPts val="2500"/>
              </a:lnSpc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servicio</a:t>
            </a:r>
            <a:r>
              <a:rPr lang="en-US" sz="2800" b="1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de </a:t>
            </a:r>
            <a:r>
              <a:rPr lang="en-US" sz="2800" b="1" kern="120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Clínica</a:t>
            </a:r>
            <a:r>
              <a:rPr lang="en-US" sz="2800" b="1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 </a:t>
            </a:r>
            <a:r>
              <a:rPr lang="en-US" sz="2800" b="1" kern="120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Empresarial</a:t>
            </a:r>
            <a:endParaRPr lang="en-US" sz="2800" b="1" kern="12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Open Sans Light" panose="020B0306030504020204" pitchFamily="34" charset="0"/>
              <a:cs typeface="Poppins SemiBold" pitchFamily="2" charset="77"/>
            </a:endParaRPr>
          </a:p>
        </p:txBody>
      </p:sp>
      <p:sp>
        <p:nvSpPr>
          <p:cNvPr id="85" name="TextBox 19">
            <a:extLst>
              <a:ext uri="{FF2B5EF4-FFF2-40B4-BE49-F238E27FC236}">
                <a16:creationId xmlns:a16="http://schemas.microsoft.com/office/drawing/2014/main" id="{D1012C28-824A-4F17-9571-849816FDC766}"/>
              </a:ext>
            </a:extLst>
          </p:cNvPr>
          <p:cNvSpPr txBox="1"/>
          <p:nvPr/>
        </p:nvSpPr>
        <p:spPr>
          <a:xfrm>
            <a:off x="2220953" y="11376429"/>
            <a:ext cx="1740921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>
              <a:defRPr/>
            </a:pPr>
            <a:r>
              <a:rPr 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92%</a:t>
            </a:r>
          </a:p>
        </p:txBody>
      </p:sp>
      <p:sp>
        <p:nvSpPr>
          <p:cNvPr id="86" name="Freeform 492">
            <a:extLst>
              <a:ext uri="{FF2B5EF4-FFF2-40B4-BE49-F238E27FC236}">
                <a16:creationId xmlns:a16="http://schemas.microsoft.com/office/drawing/2014/main" id="{788D742D-3FBA-4900-BB29-6FDD0796998E}"/>
              </a:ext>
            </a:extLst>
          </p:cNvPr>
          <p:cNvSpPr>
            <a:spLocks noEditPoints="1"/>
          </p:cNvSpPr>
          <p:nvPr/>
        </p:nvSpPr>
        <p:spPr bwMode="auto">
          <a:xfrm>
            <a:off x="1288550" y="9274005"/>
            <a:ext cx="487962" cy="546134"/>
          </a:xfrm>
          <a:custGeom>
            <a:avLst/>
            <a:gdLst>
              <a:gd name="T0" fmla="*/ 160 w 176"/>
              <a:gd name="T1" fmla="*/ 0 h 176"/>
              <a:gd name="T2" fmla="*/ 16 w 176"/>
              <a:gd name="T3" fmla="*/ 0 h 176"/>
              <a:gd name="T4" fmla="*/ 0 w 176"/>
              <a:gd name="T5" fmla="*/ 16 h 176"/>
              <a:gd name="T6" fmla="*/ 0 w 176"/>
              <a:gd name="T7" fmla="*/ 160 h 176"/>
              <a:gd name="T8" fmla="*/ 16 w 176"/>
              <a:gd name="T9" fmla="*/ 176 h 176"/>
              <a:gd name="T10" fmla="*/ 160 w 176"/>
              <a:gd name="T11" fmla="*/ 176 h 176"/>
              <a:gd name="T12" fmla="*/ 176 w 176"/>
              <a:gd name="T13" fmla="*/ 160 h 176"/>
              <a:gd name="T14" fmla="*/ 176 w 176"/>
              <a:gd name="T15" fmla="*/ 16 h 176"/>
              <a:gd name="T16" fmla="*/ 160 w 176"/>
              <a:gd name="T17" fmla="*/ 0 h 176"/>
              <a:gd name="T18" fmla="*/ 168 w 176"/>
              <a:gd name="T19" fmla="*/ 160 h 176"/>
              <a:gd name="T20" fmla="*/ 160 w 176"/>
              <a:gd name="T21" fmla="*/ 168 h 176"/>
              <a:gd name="T22" fmla="*/ 16 w 176"/>
              <a:gd name="T23" fmla="*/ 168 h 176"/>
              <a:gd name="T24" fmla="*/ 8 w 176"/>
              <a:gd name="T25" fmla="*/ 160 h 176"/>
              <a:gd name="T26" fmla="*/ 8 w 176"/>
              <a:gd name="T27" fmla="*/ 16 h 176"/>
              <a:gd name="T28" fmla="*/ 16 w 176"/>
              <a:gd name="T29" fmla="*/ 8 h 176"/>
              <a:gd name="T30" fmla="*/ 160 w 176"/>
              <a:gd name="T31" fmla="*/ 8 h 176"/>
              <a:gd name="T32" fmla="*/ 168 w 176"/>
              <a:gd name="T33" fmla="*/ 16 h 176"/>
              <a:gd name="T34" fmla="*/ 168 w 176"/>
              <a:gd name="T35" fmla="*/ 160 h 176"/>
              <a:gd name="T36" fmla="*/ 128 w 176"/>
              <a:gd name="T37" fmla="*/ 72 h 176"/>
              <a:gd name="T38" fmla="*/ 104 w 176"/>
              <a:gd name="T39" fmla="*/ 72 h 176"/>
              <a:gd name="T40" fmla="*/ 104 w 176"/>
              <a:gd name="T41" fmla="*/ 48 h 176"/>
              <a:gd name="T42" fmla="*/ 96 w 176"/>
              <a:gd name="T43" fmla="*/ 40 h 176"/>
              <a:gd name="T44" fmla="*/ 80 w 176"/>
              <a:gd name="T45" fmla="*/ 40 h 176"/>
              <a:gd name="T46" fmla="*/ 72 w 176"/>
              <a:gd name="T47" fmla="*/ 48 h 176"/>
              <a:gd name="T48" fmla="*/ 72 w 176"/>
              <a:gd name="T49" fmla="*/ 72 h 176"/>
              <a:gd name="T50" fmla="*/ 48 w 176"/>
              <a:gd name="T51" fmla="*/ 72 h 176"/>
              <a:gd name="T52" fmla="*/ 40 w 176"/>
              <a:gd name="T53" fmla="*/ 80 h 176"/>
              <a:gd name="T54" fmla="*/ 40 w 176"/>
              <a:gd name="T55" fmla="*/ 96 h 176"/>
              <a:gd name="T56" fmla="*/ 48 w 176"/>
              <a:gd name="T57" fmla="*/ 104 h 176"/>
              <a:gd name="T58" fmla="*/ 72 w 176"/>
              <a:gd name="T59" fmla="*/ 104 h 176"/>
              <a:gd name="T60" fmla="*/ 72 w 176"/>
              <a:gd name="T61" fmla="*/ 128 h 176"/>
              <a:gd name="T62" fmla="*/ 80 w 176"/>
              <a:gd name="T63" fmla="*/ 136 h 176"/>
              <a:gd name="T64" fmla="*/ 96 w 176"/>
              <a:gd name="T65" fmla="*/ 136 h 176"/>
              <a:gd name="T66" fmla="*/ 104 w 176"/>
              <a:gd name="T67" fmla="*/ 128 h 176"/>
              <a:gd name="T68" fmla="*/ 104 w 176"/>
              <a:gd name="T69" fmla="*/ 104 h 176"/>
              <a:gd name="T70" fmla="*/ 128 w 176"/>
              <a:gd name="T71" fmla="*/ 104 h 176"/>
              <a:gd name="T72" fmla="*/ 136 w 176"/>
              <a:gd name="T73" fmla="*/ 96 h 176"/>
              <a:gd name="T74" fmla="*/ 136 w 176"/>
              <a:gd name="T75" fmla="*/ 80 h 176"/>
              <a:gd name="T76" fmla="*/ 128 w 176"/>
              <a:gd name="T77" fmla="*/ 72 h 176"/>
              <a:gd name="T78" fmla="*/ 128 w 176"/>
              <a:gd name="T79" fmla="*/ 96 h 176"/>
              <a:gd name="T80" fmla="*/ 96 w 176"/>
              <a:gd name="T81" fmla="*/ 96 h 176"/>
              <a:gd name="T82" fmla="*/ 96 w 176"/>
              <a:gd name="T83" fmla="*/ 128 h 176"/>
              <a:gd name="T84" fmla="*/ 80 w 176"/>
              <a:gd name="T85" fmla="*/ 128 h 176"/>
              <a:gd name="T86" fmla="*/ 80 w 176"/>
              <a:gd name="T87" fmla="*/ 96 h 176"/>
              <a:gd name="T88" fmla="*/ 48 w 176"/>
              <a:gd name="T89" fmla="*/ 96 h 176"/>
              <a:gd name="T90" fmla="*/ 48 w 176"/>
              <a:gd name="T91" fmla="*/ 80 h 176"/>
              <a:gd name="T92" fmla="*/ 80 w 176"/>
              <a:gd name="T93" fmla="*/ 80 h 176"/>
              <a:gd name="T94" fmla="*/ 80 w 176"/>
              <a:gd name="T95" fmla="*/ 48 h 176"/>
              <a:gd name="T96" fmla="*/ 96 w 176"/>
              <a:gd name="T97" fmla="*/ 48 h 176"/>
              <a:gd name="T98" fmla="*/ 96 w 176"/>
              <a:gd name="T99" fmla="*/ 80 h 176"/>
              <a:gd name="T100" fmla="*/ 128 w 176"/>
              <a:gd name="T101" fmla="*/ 80 h 176"/>
              <a:gd name="T102" fmla="*/ 128 w 176"/>
              <a:gd name="T103" fmla="*/ 96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176" h="176">
                <a:moveTo>
                  <a:pt x="160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160"/>
                  <a:pt x="0" y="160"/>
                  <a:pt x="0" y="160"/>
                </a:cubicBezTo>
                <a:cubicBezTo>
                  <a:pt x="0" y="169"/>
                  <a:pt x="7" y="176"/>
                  <a:pt x="16" y="176"/>
                </a:cubicBezTo>
                <a:cubicBezTo>
                  <a:pt x="160" y="176"/>
                  <a:pt x="160" y="176"/>
                  <a:pt x="160" y="176"/>
                </a:cubicBezTo>
                <a:cubicBezTo>
                  <a:pt x="169" y="176"/>
                  <a:pt x="176" y="169"/>
                  <a:pt x="176" y="160"/>
                </a:cubicBezTo>
                <a:cubicBezTo>
                  <a:pt x="176" y="16"/>
                  <a:pt x="176" y="16"/>
                  <a:pt x="176" y="16"/>
                </a:cubicBezTo>
                <a:cubicBezTo>
                  <a:pt x="176" y="7"/>
                  <a:pt x="169" y="0"/>
                  <a:pt x="160" y="0"/>
                </a:cubicBezTo>
                <a:moveTo>
                  <a:pt x="168" y="160"/>
                </a:moveTo>
                <a:cubicBezTo>
                  <a:pt x="168" y="164"/>
                  <a:pt x="164" y="168"/>
                  <a:pt x="160" y="168"/>
                </a:cubicBezTo>
                <a:cubicBezTo>
                  <a:pt x="16" y="168"/>
                  <a:pt x="16" y="168"/>
                  <a:pt x="16" y="168"/>
                </a:cubicBezTo>
                <a:cubicBezTo>
                  <a:pt x="12" y="168"/>
                  <a:pt x="8" y="164"/>
                  <a:pt x="8" y="16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60" y="8"/>
                  <a:pt x="160" y="8"/>
                  <a:pt x="160" y="8"/>
                </a:cubicBezTo>
                <a:cubicBezTo>
                  <a:pt x="164" y="8"/>
                  <a:pt x="168" y="12"/>
                  <a:pt x="168" y="16"/>
                </a:cubicBezTo>
                <a:lnTo>
                  <a:pt x="168" y="160"/>
                </a:lnTo>
                <a:close/>
                <a:moveTo>
                  <a:pt x="128" y="72"/>
                </a:moveTo>
                <a:cubicBezTo>
                  <a:pt x="104" y="72"/>
                  <a:pt x="104" y="72"/>
                  <a:pt x="104" y="72"/>
                </a:cubicBezTo>
                <a:cubicBezTo>
                  <a:pt x="104" y="48"/>
                  <a:pt x="104" y="48"/>
                  <a:pt x="104" y="48"/>
                </a:cubicBezTo>
                <a:cubicBezTo>
                  <a:pt x="104" y="44"/>
                  <a:pt x="100" y="40"/>
                  <a:pt x="96" y="40"/>
                </a:cubicBezTo>
                <a:cubicBezTo>
                  <a:pt x="80" y="40"/>
                  <a:pt x="80" y="40"/>
                  <a:pt x="80" y="40"/>
                </a:cubicBezTo>
                <a:cubicBezTo>
                  <a:pt x="76" y="40"/>
                  <a:pt x="72" y="44"/>
                  <a:pt x="72" y="48"/>
                </a:cubicBezTo>
                <a:cubicBezTo>
                  <a:pt x="72" y="72"/>
                  <a:pt x="72" y="72"/>
                  <a:pt x="72" y="72"/>
                </a:cubicBezTo>
                <a:cubicBezTo>
                  <a:pt x="48" y="72"/>
                  <a:pt x="48" y="72"/>
                  <a:pt x="48" y="72"/>
                </a:cubicBezTo>
                <a:cubicBezTo>
                  <a:pt x="44" y="72"/>
                  <a:pt x="40" y="76"/>
                  <a:pt x="40" y="80"/>
                </a:cubicBezTo>
                <a:cubicBezTo>
                  <a:pt x="40" y="96"/>
                  <a:pt x="40" y="96"/>
                  <a:pt x="40" y="96"/>
                </a:cubicBezTo>
                <a:cubicBezTo>
                  <a:pt x="40" y="100"/>
                  <a:pt x="44" y="104"/>
                  <a:pt x="48" y="104"/>
                </a:cubicBezTo>
                <a:cubicBezTo>
                  <a:pt x="72" y="104"/>
                  <a:pt x="72" y="104"/>
                  <a:pt x="72" y="104"/>
                </a:cubicBezTo>
                <a:cubicBezTo>
                  <a:pt x="72" y="128"/>
                  <a:pt x="72" y="128"/>
                  <a:pt x="72" y="128"/>
                </a:cubicBezTo>
                <a:cubicBezTo>
                  <a:pt x="72" y="132"/>
                  <a:pt x="76" y="136"/>
                  <a:pt x="80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100" y="136"/>
                  <a:pt x="104" y="132"/>
                  <a:pt x="104" y="128"/>
                </a:cubicBezTo>
                <a:cubicBezTo>
                  <a:pt x="104" y="104"/>
                  <a:pt x="104" y="104"/>
                  <a:pt x="104" y="104"/>
                </a:cubicBezTo>
                <a:cubicBezTo>
                  <a:pt x="128" y="104"/>
                  <a:pt x="128" y="104"/>
                  <a:pt x="128" y="104"/>
                </a:cubicBezTo>
                <a:cubicBezTo>
                  <a:pt x="132" y="104"/>
                  <a:pt x="136" y="100"/>
                  <a:pt x="136" y="96"/>
                </a:cubicBezTo>
                <a:cubicBezTo>
                  <a:pt x="136" y="80"/>
                  <a:pt x="136" y="80"/>
                  <a:pt x="136" y="80"/>
                </a:cubicBezTo>
                <a:cubicBezTo>
                  <a:pt x="136" y="76"/>
                  <a:pt x="132" y="72"/>
                  <a:pt x="128" y="72"/>
                </a:cubicBezTo>
                <a:moveTo>
                  <a:pt x="128" y="96"/>
                </a:moveTo>
                <a:cubicBezTo>
                  <a:pt x="96" y="96"/>
                  <a:pt x="96" y="96"/>
                  <a:pt x="96" y="96"/>
                </a:cubicBezTo>
                <a:cubicBezTo>
                  <a:pt x="96" y="128"/>
                  <a:pt x="96" y="128"/>
                  <a:pt x="96" y="128"/>
                </a:cubicBezTo>
                <a:cubicBezTo>
                  <a:pt x="80" y="128"/>
                  <a:pt x="80" y="128"/>
                  <a:pt x="80" y="128"/>
                </a:cubicBezTo>
                <a:cubicBezTo>
                  <a:pt x="80" y="96"/>
                  <a:pt x="80" y="96"/>
                  <a:pt x="80" y="96"/>
                </a:cubicBezTo>
                <a:cubicBezTo>
                  <a:pt x="48" y="96"/>
                  <a:pt x="48" y="96"/>
                  <a:pt x="48" y="96"/>
                </a:cubicBezTo>
                <a:cubicBezTo>
                  <a:pt x="48" y="80"/>
                  <a:pt x="48" y="80"/>
                  <a:pt x="48" y="80"/>
                </a:cubicBezTo>
                <a:cubicBezTo>
                  <a:pt x="80" y="80"/>
                  <a:pt x="80" y="80"/>
                  <a:pt x="80" y="80"/>
                </a:cubicBezTo>
                <a:cubicBezTo>
                  <a:pt x="80" y="48"/>
                  <a:pt x="80" y="48"/>
                  <a:pt x="80" y="48"/>
                </a:cubicBezTo>
                <a:cubicBezTo>
                  <a:pt x="96" y="48"/>
                  <a:pt x="96" y="48"/>
                  <a:pt x="96" y="48"/>
                </a:cubicBezTo>
                <a:cubicBezTo>
                  <a:pt x="96" y="80"/>
                  <a:pt x="96" y="80"/>
                  <a:pt x="96" y="80"/>
                </a:cubicBezTo>
                <a:cubicBezTo>
                  <a:pt x="128" y="80"/>
                  <a:pt x="128" y="80"/>
                  <a:pt x="128" y="80"/>
                </a:cubicBezTo>
                <a:lnTo>
                  <a:pt x="128" y="96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grpSp>
        <p:nvGrpSpPr>
          <p:cNvPr id="87" name="Google Shape;11167;p79">
            <a:extLst>
              <a:ext uri="{FF2B5EF4-FFF2-40B4-BE49-F238E27FC236}">
                <a16:creationId xmlns:a16="http://schemas.microsoft.com/office/drawing/2014/main" id="{1555C312-8F5E-4F3C-A0B7-6B21C9D2E559}"/>
              </a:ext>
            </a:extLst>
          </p:cNvPr>
          <p:cNvGrpSpPr/>
          <p:nvPr/>
        </p:nvGrpSpPr>
        <p:grpSpPr>
          <a:xfrm>
            <a:off x="1328769" y="11629593"/>
            <a:ext cx="557737" cy="579117"/>
            <a:chOff x="7101317" y="2441655"/>
            <a:chExt cx="367925" cy="352380"/>
          </a:xfrm>
          <a:solidFill>
            <a:schemeClr val="bg1"/>
          </a:solidFill>
        </p:grpSpPr>
        <p:sp>
          <p:nvSpPr>
            <p:cNvPr id="88" name="Google Shape;11168;p79">
              <a:extLst>
                <a:ext uri="{FF2B5EF4-FFF2-40B4-BE49-F238E27FC236}">
                  <a16:creationId xmlns:a16="http://schemas.microsoft.com/office/drawing/2014/main" id="{4125C456-B377-472F-B107-519721B0C79B}"/>
                </a:ext>
              </a:extLst>
            </p:cNvPr>
            <p:cNvSpPr/>
            <p:nvPr/>
          </p:nvSpPr>
          <p:spPr>
            <a:xfrm>
              <a:off x="7101317" y="2441655"/>
              <a:ext cx="367925" cy="352380"/>
            </a:xfrm>
            <a:custGeom>
              <a:avLst/>
              <a:gdLst/>
              <a:ahLst/>
              <a:cxnLst/>
              <a:rect l="l" t="t" r="r" b="b"/>
              <a:pathLst>
                <a:path w="11550" h="11062" extrusionOk="0">
                  <a:moveTo>
                    <a:pt x="7061" y="334"/>
                  </a:moveTo>
                  <a:cubicBezTo>
                    <a:pt x="7799" y="334"/>
                    <a:pt x="8406" y="941"/>
                    <a:pt x="8406" y="1679"/>
                  </a:cubicBezTo>
                  <a:lnTo>
                    <a:pt x="8406" y="3108"/>
                  </a:lnTo>
                  <a:lnTo>
                    <a:pt x="7906" y="3108"/>
                  </a:lnTo>
                  <a:lnTo>
                    <a:pt x="7906" y="1679"/>
                  </a:lnTo>
                  <a:cubicBezTo>
                    <a:pt x="7906" y="1227"/>
                    <a:pt x="7537" y="834"/>
                    <a:pt x="7061" y="834"/>
                  </a:cubicBezTo>
                  <a:lnTo>
                    <a:pt x="4465" y="834"/>
                  </a:lnTo>
                  <a:cubicBezTo>
                    <a:pt x="4001" y="834"/>
                    <a:pt x="3620" y="1203"/>
                    <a:pt x="3620" y="1679"/>
                  </a:cubicBezTo>
                  <a:lnTo>
                    <a:pt x="3620" y="2429"/>
                  </a:lnTo>
                  <a:cubicBezTo>
                    <a:pt x="3620" y="2513"/>
                    <a:pt x="3691" y="2596"/>
                    <a:pt x="3786" y="2596"/>
                  </a:cubicBezTo>
                  <a:cubicBezTo>
                    <a:pt x="3870" y="2596"/>
                    <a:pt x="3941" y="2513"/>
                    <a:pt x="3941" y="2429"/>
                  </a:cubicBezTo>
                  <a:lnTo>
                    <a:pt x="3941" y="1679"/>
                  </a:lnTo>
                  <a:cubicBezTo>
                    <a:pt x="3941" y="1406"/>
                    <a:pt x="4167" y="1179"/>
                    <a:pt x="4453" y="1179"/>
                  </a:cubicBezTo>
                  <a:lnTo>
                    <a:pt x="7037" y="1179"/>
                  </a:lnTo>
                  <a:cubicBezTo>
                    <a:pt x="7323" y="1179"/>
                    <a:pt x="7549" y="1406"/>
                    <a:pt x="7549" y="1679"/>
                  </a:cubicBezTo>
                  <a:lnTo>
                    <a:pt x="7549" y="3108"/>
                  </a:lnTo>
                  <a:lnTo>
                    <a:pt x="3108" y="3108"/>
                  </a:lnTo>
                  <a:lnTo>
                    <a:pt x="3120" y="1679"/>
                  </a:lnTo>
                  <a:cubicBezTo>
                    <a:pt x="3120" y="941"/>
                    <a:pt x="3727" y="334"/>
                    <a:pt x="4465" y="334"/>
                  </a:cubicBezTo>
                  <a:close/>
                  <a:moveTo>
                    <a:pt x="8382" y="3453"/>
                  </a:moveTo>
                  <a:cubicBezTo>
                    <a:pt x="9930" y="3453"/>
                    <a:pt x="11180" y="4704"/>
                    <a:pt x="11180" y="6251"/>
                  </a:cubicBezTo>
                  <a:lnTo>
                    <a:pt x="11180" y="9252"/>
                  </a:lnTo>
                  <a:lnTo>
                    <a:pt x="2905" y="9252"/>
                  </a:lnTo>
                  <a:cubicBezTo>
                    <a:pt x="2822" y="9252"/>
                    <a:pt x="2739" y="9335"/>
                    <a:pt x="2739" y="9418"/>
                  </a:cubicBezTo>
                  <a:cubicBezTo>
                    <a:pt x="2739" y="9514"/>
                    <a:pt x="2822" y="9585"/>
                    <a:pt x="2905" y="9585"/>
                  </a:cubicBezTo>
                  <a:lnTo>
                    <a:pt x="11180" y="9585"/>
                  </a:lnTo>
                  <a:lnTo>
                    <a:pt x="11180" y="10288"/>
                  </a:lnTo>
                  <a:cubicBezTo>
                    <a:pt x="11168" y="10538"/>
                    <a:pt x="10942" y="10728"/>
                    <a:pt x="10716" y="10728"/>
                  </a:cubicBezTo>
                  <a:cubicBezTo>
                    <a:pt x="10716" y="10716"/>
                    <a:pt x="822" y="10716"/>
                    <a:pt x="774" y="10716"/>
                  </a:cubicBezTo>
                  <a:cubicBezTo>
                    <a:pt x="536" y="10704"/>
                    <a:pt x="334" y="10490"/>
                    <a:pt x="334" y="10240"/>
                  </a:cubicBezTo>
                  <a:lnTo>
                    <a:pt x="334" y="9585"/>
                  </a:lnTo>
                  <a:lnTo>
                    <a:pt x="2072" y="9585"/>
                  </a:lnTo>
                  <a:cubicBezTo>
                    <a:pt x="2167" y="9585"/>
                    <a:pt x="2239" y="9514"/>
                    <a:pt x="2239" y="9418"/>
                  </a:cubicBezTo>
                  <a:cubicBezTo>
                    <a:pt x="2239" y="9335"/>
                    <a:pt x="2167" y="9252"/>
                    <a:pt x="2072" y="9252"/>
                  </a:cubicBezTo>
                  <a:lnTo>
                    <a:pt x="334" y="9252"/>
                  </a:lnTo>
                  <a:lnTo>
                    <a:pt x="334" y="6251"/>
                  </a:lnTo>
                  <a:cubicBezTo>
                    <a:pt x="334" y="4704"/>
                    <a:pt x="1584" y="3453"/>
                    <a:pt x="3132" y="3453"/>
                  </a:cubicBezTo>
                  <a:close/>
                  <a:moveTo>
                    <a:pt x="4465" y="1"/>
                  </a:moveTo>
                  <a:cubicBezTo>
                    <a:pt x="3536" y="1"/>
                    <a:pt x="2786" y="763"/>
                    <a:pt x="2786" y="1679"/>
                  </a:cubicBezTo>
                  <a:lnTo>
                    <a:pt x="2786" y="3132"/>
                  </a:lnTo>
                  <a:cubicBezTo>
                    <a:pt x="1227" y="3311"/>
                    <a:pt x="0" y="4632"/>
                    <a:pt x="0" y="6239"/>
                  </a:cubicBezTo>
                  <a:lnTo>
                    <a:pt x="0" y="10240"/>
                  </a:lnTo>
                  <a:cubicBezTo>
                    <a:pt x="0" y="10692"/>
                    <a:pt x="357" y="11061"/>
                    <a:pt x="822" y="11061"/>
                  </a:cubicBezTo>
                  <a:lnTo>
                    <a:pt x="10740" y="11061"/>
                  </a:lnTo>
                  <a:cubicBezTo>
                    <a:pt x="11180" y="11061"/>
                    <a:pt x="11549" y="10704"/>
                    <a:pt x="11549" y="10240"/>
                  </a:cubicBezTo>
                  <a:lnTo>
                    <a:pt x="11549" y="6239"/>
                  </a:lnTo>
                  <a:cubicBezTo>
                    <a:pt x="11526" y="4632"/>
                    <a:pt x="10299" y="3287"/>
                    <a:pt x="8739" y="3132"/>
                  </a:cubicBezTo>
                  <a:lnTo>
                    <a:pt x="8739" y="1679"/>
                  </a:lnTo>
                  <a:cubicBezTo>
                    <a:pt x="8739" y="751"/>
                    <a:pt x="7977" y="1"/>
                    <a:pt x="706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89" name="Google Shape;11169;p79">
              <a:extLst>
                <a:ext uri="{FF2B5EF4-FFF2-40B4-BE49-F238E27FC236}">
                  <a16:creationId xmlns:a16="http://schemas.microsoft.com/office/drawing/2014/main" id="{D5D95C04-E939-47F4-AEC6-A9C5399AABB0}"/>
                </a:ext>
              </a:extLst>
            </p:cNvPr>
            <p:cNvSpPr/>
            <p:nvPr/>
          </p:nvSpPr>
          <p:spPr>
            <a:xfrm>
              <a:off x="7222302" y="2588443"/>
              <a:ext cx="124426" cy="124043"/>
            </a:xfrm>
            <a:custGeom>
              <a:avLst/>
              <a:gdLst/>
              <a:ahLst/>
              <a:cxnLst/>
              <a:rect l="l" t="t" r="r" b="b"/>
              <a:pathLst>
                <a:path w="3906" h="3894" extrusionOk="0">
                  <a:moveTo>
                    <a:pt x="2441" y="334"/>
                  </a:moveTo>
                  <a:lnTo>
                    <a:pt x="2441" y="1286"/>
                  </a:lnTo>
                  <a:cubicBezTo>
                    <a:pt x="2441" y="1381"/>
                    <a:pt x="2513" y="1453"/>
                    <a:pt x="2608" y="1453"/>
                  </a:cubicBezTo>
                  <a:lnTo>
                    <a:pt x="3560" y="1453"/>
                  </a:lnTo>
                  <a:lnTo>
                    <a:pt x="3560" y="2429"/>
                  </a:lnTo>
                  <a:lnTo>
                    <a:pt x="2608" y="2429"/>
                  </a:lnTo>
                  <a:cubicBezTo>
                    <a:pt x="2513" y="2429"/>
                    <a:pt x="2441" y="2513"/>
                    <a:pt x="2441" y="2596"/>
                  </a:cubicBezTo>
                  <a:lnTo>
                    <a:pt x="2441" y="3548"/>
                  </a:lnTo>
                  <a:lnTo>
                    <a:pt x="1465" y="3548"/>
                  </a:lnTo>
                  <a:lnTo>
                    <a:pt x="1465" y="2596"/>
                  </a:lnTo>
                  <a:cubicBezTo>
                    <a:pt x="1465" y="2513"/>
                    <a:pt x="1382" y="2429"/>
                    <a:pt x="1298" y="2429"/>
                  </a:cubicBezTo>
                  <a:lnTo>
                    <a:pt x="346" y="2429"/>
                  </a:lnTo>
                  <a:lnTo>
                    <a:pt x="346" y="1453"/>
                  </a:lnTo>
                  <a:lnTo>
                    <a:pt x="1298" y="1453"/>
                  </a:lnTo>
                  <a:cubicBezTo>
                    <a:pt x="1382" y="1453"/>
                    <a:pt x="1465" y="1381"/>
                    <a:pt x="1465" y="1286"/>
                  </a:cubicBezTo>
                  <a:lnTo>
                    <a:pt x="1465" y="334"/>
                  </a:lnTo>
                  <a:close/>
                  <a:moveTo>
                    <a:pt x="1298" y="0"/>
                  </a:moveTo>
                  <a:cubicBezTo>
                    <a:pt x="1203" y="0"/>
                    <a:pt x="1131" y="84"/>
                    <a:pt x="1131" y="167"/>
                  </a:cubicBezTo>
                  <a:lnTo>
                    <a:pt x="1131" y="1120"/>
                  </a:lnTo>
                  <a:lnTo>
                    <a:pt x="179" y="1120"/>
                  </a:lnTo>
                  <a:cubicBezTo>
                    <a:pt x="96" y="1120"/>
                    <a:pt x="12" y="1191"/>
                    <a:pt x="12" y="1286"/>
                  </a:cubicBezTo>
                  <a:lnTo>
                    <a:pt x="12" y="2608"/>
                  </a:lnTo>
                  <a:cubicBezTo>
                    <a:pt x="0" y="2703"/>
                    <a:pt x="96" y="2774"/>
                    <a:pt x="179" y="2774"/>
                  </a:cubicBezTo>
                  <a:lnTo>
                    <a:pt x="1131" y="2774"/>
                  </a:lnTo>
                  <a:lnTo>
                    <a:pt x="1131" y="3727"/>
                  </a:lnTo>
                  <a:cubicBezTo>
                    <a:pt x="1131" y="3822"/>
                    <a:pt x="1203" y="3894"/>
                    <a:pt x="1298" y="3894"/>
                  </a:cubicBezTo>
                  <a:lnTo>
                    <a:pt x="2620" y="3894"/>
                  </a:lnTo>
                  <a:cubicBezTo>
                    <a:pt x="2715" y="3894"/>
                    <a:pt x="2786" y="3822"/>
                    <a:pt x="2786" y="3727"/>
                  </a:cubicBezTo>
                  <a:lnTo>
                    <a:pt x="2786" y="2774"/>
                  </a:lnTo>
                  <a:lnTo>
                    <a:pt x="3739" y="2774"/>
                  </a:lnTo>
                  <a:cubicBezTo>
                    <a:pt x="3822" y="2774"/>
                    <a:pt x="3906" y="2703"/>
                    <a:pt x="3906" y="2608"/>
                  </a:cubicBezTo>
                  <a:lnTo>
                    <a:pt x="3906" y="1286"/>
                  </a:lnTo>
                  <a:cubicBezTo>
                    <a:pt x="3906" y="1191"/>
                    <a:pt x="3822" y="1120"/>
                    <a:pt x="3739" y="1120"/>
                  </a:cubicBezTo>
                  <a:lnTo>
                    <a:pt x="2786" y="1120"/>
                  </a:lnTo>
                  <a:lnTo>
                    <a:pt x="2786" y="167"/>
                  </a:lnTo>
                  <a:cubicBezTo>
                    <a:pt x="2786" y="84"/>
                    <a:pt x="2715" y="0"/>
                    <a:pt x="26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</p:grpSp>
      <p:grpSp>
        <p:nvGrpSpPr>
          <p:cNvPr id="90" name="Google Shape;11487;p80">
            <a:extLst>
              <a:ext uri="{FF2B5EF4-FFF2-40B4-BE49-F238E27FC236}">
                <a16:creationId xmlns:a16="http://schemas.microsoft.com/office/drawing/2014/main" id="{18DD491A-A9CA-4893-B52C-D4AD022AD3C6}"/>
              </a:ext>
            </a:extLst>
          </p:cNvPr>
          <p:cNvGrpSpPr/>
          <p:nvPr/>
        </p:nvGrpSpPr>
        <p:grpSpPr>
          <a:xfrm>
            <a:off x="12901365" y="4499001"/>
            <a:ext cx="738302" cy="454664"/>
            <a:chOff x="2705794" y="2534394"/>
            <a:chExt cx="233837" cy="142142"/>
          </a:xfrm>
          <a:solidFill>
            <a:schemeClr val="tx1"/>
          </a:solidFill>
        </p:grpSpPr>
        <p:sp>
          <p:nvSpPr>
            <p:cNvPr id="91" name="Google Shape;11488;p80">
              <a:extLst>
                <a:ext uri="{FF2B5EF4-FFF2-40B4-BE49-F238E27FC236}">
                  <a16:creationId xmlns:a16="http://schemas.microsoft.com/office/drawing/2014/main" id="{A782D53D-AB72-49AC-9472-CBB43A43CD8A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92" name="Google Shape;11489;p80">
              <a:extLst>
                <a:ext uri="{FF2B5EF4-FFF2-40B4-BE49-F238E27FC236}">
                  <a16:creationId xmlns:a16="http://schemas.microsoft.com/office/drawing/2014/main" id="{F44EC744-01EB-4B4C-842A-B776B302A05D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93" name="Google Shape;11490;p80">
              <a:extLst>
                <a:ext uri="{FF2B5EF4-FFF2-40B4-BE49-F238E27FC236}">
                  <a16:creationId xmlns:a16="http://schemas.microsoft.com/office/drawing/2014/main" id="{5DC47BAB-A7FD-4CBF-93E2-CE5406D02626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94" name="Google Shape;11491;p80">
              <a:extLst>
                <a:ext uri="{FF2B5EF4-FFF2-40B4-BE49-F238E27FC236}">
                  <a16:creationId xmlns:a16="http://schemas.microsoft.com/office/drawing/2014/main" id="{A710DD28-9A6B-491B-AA04-DFAA28BC36BA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95" name="Google Shape;11492;p80">
              <a:extLst>
                <a:ext uri="{FF2B5EF4-FFF2-40B4-BE49-F238E27FC236}">
                  <a16:creationId xmlns:a16="http://schemas.microsoft.com/office/drawing/2014/main" id="{1DFF7662-3397-41E7-83E8-A4FCC379AB55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96" name="Google Shape;11493;p80">
              <a:extLst>
                <a:ext uri="{FF2B5EF4-FFF2-40B4-BE49-F238E27FC236}">
                  <a16:creationId xmlns:a16="http://schemas.microsoft.com/office/drawing/2014/main" id="{106832A3-9A04-4321-AED8-33DC81F6B22B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</p:grpSp>
      <p:grpSp>
        <p:nvGrpSpPr>
          <p:cNvPr id="97" name="Google Shape;11487;p80">
            <a:extLst>
              <a:ext uri="{FF2B5EF4-FFF2-40B4-BE49-F238E27FC236}">
                <a16:creationId xmlns:a16="http://schemas.microsoft.com/office/drawing/2014/main" id="{0E2B4F60-7D00-4FD5-BAD8-2965FF1123B3}"/>
              </a:ext>
            </a:extLst>
          </p:cNvPr>
          <p:cNvGrpSpPr/>
          <p:nvPr/>
        </p:nvGrpSpPr>
        <p:grpSpPr>
          <a:xfrm>
            <a:off x="12945850" y="3204731"/>
            <a:ext cx="738302" cy="454664"/>
            <a:chOff x="2705794" y="2534394"/>
            <a:chExt cx="233837" cy="142142"/>
          </a:xfrm>
          <a:solidFill>
            <a:srgbClr val="FFFFFF"/>
          </a:solidFill>
        </p:grpSpPr>
        <p:sp>
          <p:nvSpPr>
            <p:cNvPr id="98" name="Google Shape;11488;p80">
              <a:extLst>
                <a:ext uri="{FF2B5EF4-FFF2-40B4-BE49-F238E27FC236}">
                  <a16:creationId xmlns:a16="http://schemas.microsoft.com/office/drawing/2014/main" id="{355D2E17-B09C-44AC-9BA3-ECA2D03DC6B5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99" name="Google Shape;11489;p80">
              <a:extLst>
                <a:ext uri="{FF2B5EF4-FFF2-40B4-BE49-F238E27FC236}">
                  <a16:creationId xmlns:a16="http://schemas.microsoft.com/office/drawing/2014/main" id="{F71004EC-BA49-4812-AA2C-D1B0A5AF4D09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00" name="Google Shape;11490;p80">
              <a:extLst>
                <a:ext uri="{FF2B5EF4-FFF2-40B4-BE49-F238E27FC236}">
                  <a16:creationId xmlns:a16="http://schemas.microsoft.com/office/drawing/2014/main" id="{C0C7D7F9-4331-4ABF-ACEE-8D0BCE2ECB41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01" name="Google Shape;11491;p80">
              <a:extLst>
                <a:ext uri="{FF2B5EF4-FFF2-40B4-BE49-F238E27FC236}">
                  <a16:creationId xmlns:a16="http://schemas.microsoft.com/office/drawing/2014/main" id="{3A4B2FFA-F2D6-41AC-B203-004000961D60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02" name="Google Shape;11492;p80">
              <a:extLst>
                <a:ext uri="{FF2B5EF4-FFF2-40B4-BE49-F238E27FC236}">
                  <a16:creationId xmlns:a16="http://schemas.microsoft.com/office/drawing/2014/main" id="{C8E764FD-D90D-445C-8D04-611F64D8175E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03" name="Google Shape;11493;p80">
              <a:extLst>
                <a:ext uri="{FF2B5EF4-FFF2-40B4-BE49-F238E27FC236}">
                  <a16:creationId xmlns:a16="http://schemas.microsoft.com/office/drawing/2014/main" id="{5AE536B2-1B8B-46B3-A592-B5387375F721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2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</p:grpSp>
      <p:graphicFrame>
        <p:nvGraphicFramePr>
          <p:cNvPr id="105" name="Chart 25">
            <a:extLst>
              <a:ext uri="{FF2B5EF4-FFF2-40B4-BE49-F238E27FC236}">
                <a16:creationId xmlns:a16="http://schemas.microsoft.com/office/drawing/2014/main" id="{B4C4E476-F5B2-41EC-8C98-80BE1587DD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13882942"/>
              </p:ext>
            </p:extLst>
          </p:nvPr>
        </p:nvGraphicFramePr>
        <p:xfrm>
          <a:off x="599808" y="3031624"/>
          <a:ext cx="11406497" cy="33316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19" name="Google Shape;916;p66">
            <a:extLst>
              <a:ext uri="{FF2B5EF4-FFF2-40B4-BE49-F238E27FC236}">
                <a16:creationId xmlns:a16="http://schemas.microsoft.com/office/drawing/2014/main" id="{8D0AE9FE-FD63-484F-BB72-8D59208F7043}"/>
              </a:ext>
            </a:extLst>
          </p:cNvPr>
          <p:cNvSpPr txBox="1">
            <a:spLocks/>
          </p:cNvSpPr>
          <p:nvPr/>
        </p:nvSpPr>
        <p:spPr>
          <a:xfrm>
            <a:off x="599808" y="921387"/>
            <a:ext cx="21770668" cy="12394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Gerencia de Recursos Humanos</a:t>
            </a:r>
          </a:p>
        </p:txBody>
      </p:sp>
      <p:pic>
        <p:nvPicPr>
          <p:cNvPr id="120" name="Imagen 112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65D0BFE7-0725-4CB1-ABE8-D60C7D15572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0447" y="1169132"/>
            <a:ext cx="1506211" cy="1506211"/>
          </a:xfrm>
          <a:prstGeom prst="rect">
            <a:avLst/>
          </a:prstGeom>
        </p:spPr>
      </p:pic>
      <p:sp>
        <p:nvSpPr>
          <p:cNvPr id="121" name="TextBox 18">
            <a:extLst>
              <a:ext uri="{FF2B5EF4-FFF2-40B4-BE49-F238E27FC236}">
                <a16:creationId xmlns:a16="http://schemas.microsoft.com/office/drawing/2014/main" id="{B59C00FA-52C4-489F-AE75-9F33A4E3BE3F}"/>
              </a:ext>
            </a:extLst>
          </p:cNvPr>
          <p:cNvSpPr txBox="1"/>
          <p:nvPr/>
        </p:nvSpPr>
        <p:spPr>
          <a:xfrm>
            <a:off x="13951250" y="3445130"/>
            <a:ext cx="220014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8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80%</a:t>
            </a:r>
          </a:p>
        </p:txBody>
      </p:sp>
      <p:sp>
        <p:nvSpPr>
          <p:cNvPr id="122" name="TextBox 18">
            <a:extLst>
              <a:ext uri="{FF2B5EF4-FFF2-40B4-BE49-F238E27FC236}">
                <a16:creationId xmlns:a16="http://schemas.microsoft.com/office/drawing/2014/main" id="{58143E21-2FFC-408C-B9BA-CF9ABCE9FFA1}"/>
              </a:ext>
            </a:extLst>
          </p:cNvPr>
          <p:cNvSpPr txBox="1"/>
          <p:nvPr/>
        </p:nvSpPr>
        <p:spPr>
          <a:xfrm>
            <a:off x="13862161" y="4790052"/>
            <a:ext cx="220014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100%</a:t>
            </a:r>
          </a:p>
        </p:txBody>
      </p:sp>
      <p:sp>
        <p:nvSpPr>
          <p:cNvPr id="123" name="TextBox 18">
            <a:extLst>
              <a:ext uri="{FF2B5EF4-FFF2-40B4-BE49-F238E27FC236}">
                <a16:creationId xmlns:a16="http://schemas.microsoft.com/office/drawing/2014/main" id="{A2686633-AD71-4307-A695-5F61AA20D1F1}"/>
              </a:ext>
            </a:extLst>
          </p:cNvPr>
          <p:cNvSpPr txBox="1"/>
          <p:nvPr/>
        </p:nvSpPr>
        <p:spPr>
          <a:xfrm>
            <a:off x="2065186" y="8483575"/>
            <a:ext cx="2200145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8</a:t>
            </a:r>
          </a:p>
        </p:txBody>
      </p:sp>
      <p:sp>
        <p:nvSpPr>
          <p:cNvPr id="124" name="TextBox 18">
            <a:extLst>
              <a:ext uri="{FF2B5EF4-FFF2-40B4-BE49-F238E27FC236}">
                <a16:creationId xmlns:a16="http://schemas.microsoft.com/office/drawing/2014/main" id="{3F1BA7BC-FF0B-489D-928E-35F0B0145067}"/>
              </a:ext>
            </a:extLst>
          </p:cNvPr>
          <p:cNvSpPr txBox="1"/>
          <p:nvPr/>
        </p:nvSpPr>
        <p:spPr>
          <a:xfrm>
            <a:off x="2073983" y="9645112"/>
            <a:ext cx="2200145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8</a:t>
            </a:r>
          </a:p>
        </p:txBody>
      </p:sp>
      <p:sp>
        <p:nvSpPr>
          <p:cNvPr id="125" name="TextBox 18">
            <a:extLst>
              <a:ext uri="{FF2B5EF4-FFF2-40B4-BE49-F238E27FC236}">
                <a16:creationId xmlns:a16="http://schemas.microsoft.com/office/drawing/2014/main" id="{453BF51F-78A2-4A16-AA2A-77302C63286B}"/>
              </a:ext>
            </a:extLst>
          </p:cNvPr>
          <p:cNvSpPr txBox="1"/>
          <p:nvPr/>
        </p:nvSpPr>
        <p:spPr>
          <a:xfrm>
            <a:off x="2068969" y="10825416"/>
            <a:ext cx="1366117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6</a:t>
            </a:r>
          </a:p>
        </p:txBody>
      </p:sp>
      <p:sp>
        <p:nvSpPr>
          <p:cNvPr id="126" name="TextBox 18">
            <a:extLst>
              <a:ext uri="{FF2B5EF4-FFF2-40B4-BE49-F238E27FC236}">
                <a16:creationId xmlns:a16="http://schemas.microsoft.com/office/drawing/2014/main" id="{97646EBE-8A22-42DB-B7AA-E8C52DEF2948}"/>
              </a:ext>
            </a:extLst>
          </p:cNvPr>
          <p:cNvSpPr txBox="1"/>
          <p:nvPr/>
        </p:nvSpPr>
        <p:spPr>
          <a:xfrm>
            <a:off x="1986722" y="11975005"/>
            <a:ext cx="1862309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</a:t>
            </a:r>
            <a:r>
              <a:rPr lang="en-US" sz="24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: 70%</a:t>
            </a:r>
          </a:p>
        </p:txBody>
      </p:sp>
      <p:sp>
        <p:nvSpPr>
          <p:cNvPr id="127" name="TextBox 52">
            <a:extLst>
              <a:ext uri="{FF2B5EF4-FFF2-40B4-BE49-F238E27FC236}">
                <a16:creationId xmlns:a16="http://schemas.microsoft.com/office/drawing/2014/main" id="{AEA4835C-A21E-4FC4-B946-3EAD8AC39228}"/>
              </a:ext>
            </a:extLst>
          </p:cNvPr>
          <p:cNvSpPr txBox="1"/>
          <p:nvPr/>
        </p:nvSpPr>
        <p:spPr>
          <a:xfrm>
            <a:off x="18276349" y="7189984"/>
            <a:ext cx="4443297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MONTO EJECUTADO</a:t>
            </a:r>
          </a:p>
        </p:txBody>
      </p:sp>
      <p:graphicFrame>
        <p:nvGraphicFramePr>
          <p:cNvPr id="128" name="Chart 25">
            <a:extLst>
              <a:ext uri="{FF2B5EF4-FFF2-40B4-BE49-F238E27FC236}">
                <a16:creationId xmlns:a16="http://schemas.microsoft.com/office/drawing/2014/main" id="{F37CA603-C3B1-426D-B376-94A39E8816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5527254"/>
              </p:ext>
            </p:extLst>
          </p:nvPr>
        </p:nvGraphicFramePr>
        <p:xfrm>
          <a:off x="16258708" y="7536122"/>
          <a:ext cx="8143446" cy="584969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pSp>
        <p:nvGrpSpPr>
          <p:cNvPr id="129" name="Grupo 5">
            <a:extLst>
              <a:ext uri="{FF2B5EF4-FFF2-40B4-BE49-F238E27FC236}">
                <a16:creationId xmlns:a16="http://schemas.microsoft.com/office/drawing/2014/main" id="{B2FCBA16-5596-41DC-8925-0F8F388B5C25}"/>
              </a:ext>
            </a:extLst>
          </p:cNvPr>
          <p:cNvGrpSpPr/>
          <p:nvPr/>
        </p:nvGrpSpPr>
        <p:grpSpPr>
          <a:xfrm>
            <a:off x="21941529" y="7909778"/>
            <a:ext cx="2436121" cy="762337"/>
            <a:chOff x="21616952" y="8706178"/>
            <a:chExt cx="2436121" cy="762337"/>
          </a:xfrm>
        </p:grpSpPr>
        <p:sp>
          <p:nvSpPr>
            <p:cNvPr id="130" name="TextBox 18">
              <a:extLst>
                <a:ext uri="{FF2B5EF4-FFF2-40B4-BE49-F238E27FC236}">
                  <a16:creationId xmlns:a16="http://schemas.microsoft.com/office/drawing/2014/main" id="{507C136B-216C-4B0A-AE1E-B6140F7C3C0E}"/>
                </a:ext>
              </a:extLst>
            </p:cNvPr>
            <p:cNvSpPr txBox="1"/>
            <p:nvPr/>
          </p:nvSpPr>
          <p:spPr>
            <a:xfrm>
              <a:off x="22483795" y="8706178"/>
              <a:ext cx="683200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  <a:defRPr/>
              </a:pPr>
              <a:r>
                <a:rPr lang="en-US" sz="20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80%</a:t>
              </a:r>
            </a:p>
          </p:txBody>
        </p:sp>
        <p:sp>
          <p:nvSpPr>
            <p:cNvPr id="131" name="TextBox 15">
              <a:extLst>
                <a:ext uri="{FF2B5EF4-FFF2-40B4-BE49-F238E27FC236}">
                  <a16:creationId xmlns:a16="http://schemas.microsoft.com/office/drawing/2014/main" id="{B635AB58-5750-4EAD-A418-DE79CF1B713E}"/>
                </a:ext>
              </a:extLst>
            </p:cNvPr>
            <p:cNvSpPr txBox="1"/>
            <p:nvPr/>
          </p:nvSpPr>
          <p:spPr>
            <a:xfrm>
              <a:off x="21616952" y="9068405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  <a:defRPr/>
              </a:pPr>
              <a:r>
                <a:rPr lang="en-US" sz="20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89067415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n 2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93C8A88-7648-4DD7-B907-7C4A6D33D4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28" y="2597368"/>
            <a:ext cx="3774025" cy="2160339"/>
          </a:xfrm>
          <a:prstGeom prst="rect">
            <a:avLst/>
          </a:prstGeom>
        </p:spPr>
      </p:pic>
      <p:sp>
        <p:nvSpPr>
          <p:cNvPr id="37" name="Google Shape;393;p40">
            <a:extLst>
              <a:ext uri="{FF2B5EF4-FFF2-40B4-BE49-F238E27FC236}">
                <a16:creationId xmlns:a16="http://schemas.microsoft.com/office/drawing/2014/main" id="{0EB8D1BE-A177-4D06-89CB-8D14CB513168}"/>
              </a:ext>
            </a:extLst>
          </p:cNvPr>
          <p:cNvSpPr txBox="1">
            <a:spLocks/>
          </p:cNvSpPr>
          <p:nvPr/>
        </p:nvSpPr>
        <p:spPr>
          <a:xfrm>
            <a:off x="2257213" y="5643684"/>
            <a:ext cx="18424969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7465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de </a:t>
            </a:r>
          </a:p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9598" b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ADQUISICIONES y CONTRATACIONES</a:t>
            </a:r>
            <a:endParaRPr lang="es-MX" sz="3732">
              <a:solidFill>
                <a:srgbClr val="000000"/>
              </a:solidFill>
            </a:endParaRPr>
          </a:p>
        </p:txBody>
      </p:sp>
      <p:grpSp>
        <p:nvGrpSpPr>
          <p:cNvPr id="9" name="Google Shape;11803;p86">
            <a:extLst>
              <a:ext uri="{FF2B5EF4-FFF2-40B4-BE49-F238E27FC236}">
                <a16:creationId xmlns:a16="http://schemas.microsoft.com/office/drawing/2014/main" id="{5649A4F6-8E11-41F2-A192-F960D4CC4B4E}"/>
              </a:ext>
            </a:extLst>
          </p:cNvPr>
          <p:cNvGrpSpPr/>
          <p:nvPr/>
        </p:nvGrpSpPr>
        <p:grpSpPr>
          <a:xfrm>
            <a:off x="1426979" y="6840466"/>
            <a:ext cx="2913430" cy="2629758"/>
            <a:chOff x="3522521" y="1975857"/>
            <a:chExt cx="367013" cy="331278"/>
          </a:xfrm>
          <a:solidFill>
            <a:schemeClr val="accent2"/>
          </a:solidFill>
        </p:grpSpPr>
        <p:sp>
          <p:nvSpPr>
            <p:cNvPr id="15" name="Google Shape;11804;p86">
              <a:extLst>
                <a:ext uri="{FF2B5EF4-FFF2-40B4-BE49-F238E27FC236}">
                  <a16:creationId xmlns:a16="http://schemas.microsoft.com/office/drawing/2014/main" id="{53227642-9942-4908-9D94-5B56E497B296}"/>
                </a:ext>
              </a:extLst>
            </p:cNvPr>
            <p:cNvSpPr/>
            <p:nvPr/>
          </p:nvSpPr>
          <p:spPr>
            <a:xfrm>
              <a:off x="3665841" y="1975857"/>
              <a:ext cx="91302" cy="91682"/>
            </a:xfrm>
            <a:custGeom>
              <a:avLst/>
              <a:gdLst/>
              <a:ahLst/>
              <a:cxnLst/>
              <a:rect l="l" t="t" r="r" b="b"/>
              <a:pathLst>
                <a:path w="2882" h="2894" extrusionOk="0">
                  <a:moveTo>
                    <a:pt x="1429" y="703"/>
                  </a:moveTo>
                  <a:cubicBezTo>
                    <a:pt x="1846" y="703"/>
                    <a:pt x="2167" y="1036"/>
                    <a:pt x="2167" y="1453"/>
                  </a:cubicBezTo>
                  <a:cubicBezTo>
                    <a:pt x="2167" y="1870"/>
                    <a:pt x="1834" y="2191"/>
                    <a:pt x="1429" y="2191"/>
                  </a:cubicBezTo>
                  <a:cubicBezTo>
                    <a:pt x="1024" y="2191"/>
                    <a:pt x="679" y="1870"/>
                    <a:pt x="679" y="1453"/>
                  </a:cubicBezTo>
                  <a:cubicBezTo>
                    <a:pt x="679" y="1048"/>
                    <a:pt x="1013" y="703"/>
                    <a:pt x="1429" y="703"/>
                  </a:cubicBezTo>
                  <a:close/>
                  <a:moveTo>
                    <a:pt x="1441" y="0"/>
                  </a:moveTo>
                  <a:cubicBezTo>
                    <a:pt x="1358" y="0"/>
                    <a:pt x="1274" y="84"/>
                    <a:pt x="1274" y="167"/>
                  </a:cubicBezTo>
                  <a:lnTo>
                    <a:pt x="1274" y="393"/>
                  </a:lnTo>
                  <a:cubicBezTo>
                    <a:pt x="1096" y="417"/>
                    <a:pt x="953" y="476"/>
                    <a:pt x="822" y="584"/>
                  </a:cubicBezTo>
                  <a:lnTo>
                    <a:pt x="655" y="417"/>
                  </a:lnTo>
                  <a:cubicBezTo>
                    <a:pt x="626" y="387"/>
                    <a:pt x="581" y="372"/>
                    <a:pt x="536" y="372"/>
                  </a:cubicBezTo>
                  <a:cubicBezTo>
                    <a:pt x="492" y="372"/>
                    <a:pt x="447" y="387"/>
                    <a:pt x="417" y="417"/>
                  </a:cubicBezTo>
                  <a:cubicBezTo>
                    <a:pt x="358" y="476"/>
                    <a:pt x="358" y="596"/>
                    <a:pt x="417" y="655"/>
                  </a:cubicBezTo>
                  <a:lnTo>
                    <a:pt x="584" y="822"/>
                  </a:lnTo>
                  <a:cubicBezTo>
                    <a:pt x="477" y="953"/>
                    <a:pt x="417" y="1119"/>
                    <a:pt x="381" y="1286"/>
                  </a:cubicBezTo>
                  <a:lnTo>
                    <a:pt x="167" y="1286"/>
                  </a:lnTo>
                  <a:cubicBezTo>
                    <a:pt x="72" y="1286"/>
                    <a:pt x="0" y="1358"/>
                    <a:pt x="0" y="1453"/>
                  </a:cubicBezTo>
                  <a:cubicBezTo>
                    <a:pt x="0" y="1536"/>
                    <a:pt x="72" y="1608"/>
                    <a:pt x="167" y="1608"/>
                  </a:cubicBezTo>
                  <a:lnTo>
                    <a:pt x="381" y="1608"/>
                  </a:lnTo>
                  <a:cubicBezTo>
                    <a:pt x="417" y="1786"/>
                    <a:pt x="477" y="1941"/>
                    <a:pt x="584" y="2072"/>
                  </a:cubicBezTo>
                  <a:lnTo>
                    <a:pt x="417" y="2239"/>
                  </a:lnTo>
                  <a:cubicBezTo>
                    <a:pt x="358" y="2298"/>
                    <a:pt x="358" y="2417"/>
                    <a:pt x="417" y="2477"/>
                  </a:cubicBezTo>
                  <a:cubicBezTo>
                    <a:pt x="441" y="2501"/>
                    <a:pt x="489" y="2524"/>
                    <a:pt x="536" y="2524"/>
                  </a:cubicBezTo>
                  <a:cubicBezTo>
                    <a:pt x="572" y="2524"/>
                    <a:pt x="620" y="2501"/>
                    <a:pt x="655" y="2477"/>
                  </a:cubicBezTo>
                  <a:lnTo>
                    <a:pt x="810" y="2310"/>
                  </a:lnTo>
                  <a:cubicBezTo>
                    <a:pt x="953" y="2417"/>
                    <a:pt x="1108" y="2477"/>
                    <a:pt x="1274" y="2501"/>
                  </a:cubicBezTo>
                  <a:lnTo>
                    <a:pt x="1274" y="2727"/>
                  </a:lnTo>
                  <a:cubicBezTo>
                    <a:pt x="1274" y="2822"/>
                    <a:pt x="1346" y="2893"/>
                    <a:pt x="1441" y="2893"/>
                  </a:cubicBezTo>
                  <a:cubicBezTo>
                    <a:pt x="1536" y="2893"/>
                    <a:pt x="1608" y="2822"/>
                    <a:pt x="1608" y="2727"/>
                  </a:cubicBezTo>
                  <a:lnTo>
                    <a:pt x="1608" y="2501"/>
                  </a:lnTo>
                  <a:cubicBezTo>
                    <a:pt x="1786" y="2477"/>
                    <a:pt x="1929" y="2417"/>
                    <a:pt x="2072" y="2310"/>
                  </a:cubicBezTo>
                  <a:lnTo>
                    <a:pt x="2227" y="2477"/>
                  </a:lnTo>
                  <a:cubicBezTo>
                    <a:pt x="2263" y="2501"/>
                    <a:pt x="2310" y="2524"/>
                    <a:pt x="2346" y="2524"/>
                  </a:cubicBezTo>
                  <a:cubicBezTo>
                    <a:pt x="2394" y="2524"/>
                    <a:pt x="2441" y="2501"/>
                    <a:pt x="2465" y="2477"/>
                  </a:cubicBezTo>
                  <a:cubicBezTo>
                    <a:pt x="2525" y="2417"/>
                    <a:pt x="2525" y="2298"/>
                    <a:pt x="2465" y="2239"/>
                  </a:cubicBezTo>
                  <a:lnTo>
                    <a:pt x="2298" y="2072"/>
                  </a:lnTo>
                  <a:cubicBezTo>
                    <a:pt x="2406" y="1941"/>
                    <a:pt x="2465" y="1774"/>
                    <a:pt x="2501" y="1608"/>
                  </a:cubicBezTo>
                  <a:lnTo>
                    <a:pt x="2715" y="1608"/>
                  </a:lnTo>
                  <a:cubicBezTo>
                    <a:pt x="2810" y="1608"/>
                    <a:pt x="2882" y="1536"/>
                    <a:pt x="2882" y="1453"/>
                  </a:cubicBezTo>
                  <a:cubicBezTo>
                    <a:pt x="2882" y="1358"/>
                    <a:pt x="2810" y="1286"/>
                    <a:pt x="2727" y="1286"/>
                  </a:cubicBezTo>
                  <a:lnTo>
                    <a:pt x="2501" y="1286"/>
                  </a:lnTo>
                  <a:cubicBezTo>
                    <a:pt x="2465" y="1108"/>
                    <a:pt x="2406" y="953"/>
                    <a:pt x="2310" y="822"/>
                  </a:cubicBezTo>
                  <a:lnTo>
                    <a:pt x="2465" y="655"/>
                  </a:lnTo>
                  <a:cubicBezTo>
                    <a:pt x="2525" y="596"/>
                    <a:pt x="2525" y="476"/>
                    <a:pt x="2465" y="417"/>
                  </a:cubicBezTo>
                  <a:cubicBezTo>
                    <a:pt x="2435" y="387"/>
                    <a:pt x="2391" y="372"/>
                    <a:pt x="2346" y="372"/>
                  </a:cubicBezTo>
                  <a:cubicBezTo>
                    <a:pt x="2301" y="372"/>
                    <a:pt x="2257" y="387"/>
                    <a:pt x="2227" y="417"/>
                  </a:cubicBezTo>
                  <a:lnTo>
                    <a:pt x="2072" y="584"/>
                  </a:lnTo>
                  <a:cubicBezTo>
                    <a:pt x="1929" y="476"/>
                    <a:pt x="1775" y="417"/>
                    <a:pt x="1608" y="393"/>
                  </a:cubicBezTo>
                  <a:lnTo>
                    <a:pt x="1608" y="167"/>
                  </a:lnTo>
                  <a:cubicBezTo>
                    <a:pt x="1608" y="84"/>
                    <a:pt x="1536" y="0"/>
                    <a:pt x="144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6" name="Google Shape;11805;p86">
              <a:extLst>
                <a:ext uri="{FF2B5EF4-FFF2-40B4-BE49-F238E27FC236}">
                  <a16:creationId xmlns:a16="http://schemas.microsoft.com/office/drawing/2014/main" id="{6974B7D3-FE06-4BA3-AAA8-809FB21C3042}"/>
                </a:ext>
              </a:extLst>
            </p:cNvPr>
            <p:cNvSpPr/>
            <p:nvPr/>
          </p:nvSpPr>
          <p:spPr>
            <a:xfrm>
              <a:off x="3693751" y="2004147"/>
              <a:ext cx="34721" cy="35101"/>
            </a:xfrm>
            <a:custGeom>
              <a:avLst/>
              <a:gdLst/>
              <a:ahLst/>
              <a:cxnLst/>
              <a:rect l="l" t="t" r="r" b="b"/>
              <a:pathLst>
                <a:path w="1096" h="1108" extrusionOk="0">
                  <a:moveTo>
                    <a:pt x="548" y="345"/>
                  </a:moveTo>
                  <a:cubicBezTo>
                    <a:pt x="667" y="345"/>
                    <a:pt x="751" y="441"/>
                    <a:pt x="751" y="560"/>
                  </a:cubicBezTo>
                  <a:cubicBezTo>
                    <a:pt x="751" y="679"/>
                    <a:pt x="667" y="762"/>
                    <a:pt x="548" y="762"/>
                  </a:cubicBezTo>
                  <a:cubicBezTo>
                    <a:pt x="429" y="762"/>
                    <a:pt x="334" y="679"/>
                    <a:pt x="334" y="560"/>
                  </a:cubicBezTo>
                  <a:cubicBezTo>
                    <a:pt x="334" y="441"/>
                    <a:pt x="429" y="345"/>
                    <a:pt x="548" y="345"/>
                  </a:cubicBezTo>
                  <a:close/>
                  <a:moveTo>
                    <a:pt x="548" y="0"/>
                  </a:moveTo>
                  <a:cubicBezTo>
                    <a:pt x="251" y="0"/>
                    <a:pt x="1" y="262"/>
                    <a:pt x="1" y="560"/>
                  </a:cubicBezTo>
                  <a:cubicBezTo>
                    <a:pt x="1" y="857"/>
                    <a:pt x="251" y="1107"/>
                    <a:pt x="548" y="1107"/>
                  </a:cubicBezTo>
                  <a:cubicBezTo>
                    <a:pt x="846" y="1107"/>
                    <a:pt x="1096" y="857"/>
                    <a:pt x="1096" y="560"/>
                  </a:cubicBezTo>
                  <a:cubicBezTo>
                    <a:pt x="1096" y="262"/>
                    <a:pt x="846" y="0"/>
                    <a:pt x="54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7" name="Google Shape;11806;p86">
              <a:extLst>
                <a:ext uri="{FF2B5EF4-FFF2-40B4-BE49-F238E27FC236}">
                  <a16:creationId xmlns:a16="http://schemas.microsoft.com/office/drawing/2014/main" id="{69495C35-7AE0-4D18-AD3B-0A512E9872F4}"/>
                </a:ext>
              </a:extLst>
            </p:cNvPr>
            <p:cNvSpPr/>
            <p:nvPr/>
          </p:nvSpPr>
          <p:spPr>
            <a:xfrm>
              <a:off x="3679052" y="2008297"/>
              <a:ext cx="210482" cy="228983"/>
            </a:xfrm>
            <a:custGeom>
              <a:avLst/>
              <a:gdLst/>
              <a:ahLst/>
              <a:cxnLst/>
              <a:rect l="l" t="t" r="r" b="b"/>
              <a:pathLst>
                <a:path w="6644" h="7228" extrusionOk="0">
                  <a:moveTo>
                    <a:pt x="4179" y="334"/>
                  </a:moveTo>
                  <a:lnTo>
                    <a:pt x="4179" y="762"/>
                  </a:lnTo>
                  <a:lnTo>
                    <a:pt x="4179" y="786"/>
                  </a:lnTo>
                  <a:cubicBezTo>
                    <a:pt x="4179" y="869"/>
                    <a:pt x="4239" y="941"/>
                    <a:pt x="4334" y="965"/>
                  </a:cubicBezTo>
                  <a:cubicBezTo>
                    <a:pt x="4596" y="988"/>
                    <a:pt x="4846" y="1107"/>
                    <a:pt x="5072" y="1274"/>
                  </a:cubicBezTo>
                  <a:cubicBezTo>
                    <a:pt x="5102" y="1299"/>
                    <a:pt x="5138" y="1311"/>
                    <a:pt x="5174" y="1311"/>
                  </a:cubicBezTo>
                  <a:cubicBezTo>
                    <a:pt x="5225" y="1311"/>
                    <a:pt x="5276" y="1287"/>
                    <a:pt x="5310" y="1238"/>
                  </a:cubicBezTo>
                  <a:lnTo>
                    <a:pt x="5322" y="1227"/>
                  </a:lnTo>
                  <a:lnTo>
                    <a:pt x="5620" y="929"/>
                  </a:lnTo>
                  <a:lnTo>
                    <a:pt x="5715" y="1024"/>
                  </a:lnTo>
                  <a:lnTo>
                    <a:pt x="5418" y="1322"/>
                  </a:lnTo>
                  <a:lnTo>
                    <a:pt x="5406" y="1334"/>
                  </a:lnTo>
                  <a:cubicBezTo>
                    <a:pt x="5322" y="1393"/>
                    <a:pt x="5322" y="1500"/>
                    <a:pt x="5370" y="1572"/>
                  </a:cubicBezTo>
                  <a:cubicBezTo>
                    <a:pt x="5537" y="1798"/>
                    <a:pt x="5632" y="2048"/>
                    <a:pt x="5679" y="2310"/>
                  </a:cubicBezTo>
                  <a:cubicBezTo>
                    <a:pt x="5703" y="2405"/>
                    <a:pt x="5775" y="2465"/>
                    <a:pt x="5858" y="2465"/>
                  </a:cubicBezTo>
                  <a:lnTo>
                    <a:pt x="6311" y="2465"/>
                  </a:lnTo>
                  <a:lnTo>
                    <a:pt x="6311" y="2572"/>
                  </a:lnTo>
                  <a:lnTo>
                    <a:pt x="5846" y="2572"/>
                  </a:lnTo>
                  <a:cubicBezTo>
                    <a:pt x="5763" y="2572"/>
                    <a:pt x="5679" y="2631"/>
                    <a:pt x="5668" y="2715"/>
                  </a:cubicBezTo>
                  <a:cubicBezTo>
                    <a:pt x="5632" y="2989"/>
                    <a:pt x="5525" y="3239"/>
                    <a:pt x="5358" y="3465"/>
                  </a:cubicBezTo>
                  <a:cubicBezTo>
                    <a:pt x="5298" y="3536"/>
                    <a:pt x="5310" y="3643"/>
                    <a:pt x="5382" y="3703"/>
                  </a:cubicBezTo>
                  <a:lnTo>
                    <a:pt x="5406" y="3715"/>
                  </a:lnTo>
                  <a:lnTo>
                    <a:pt x="5715" y="4024"/>
                  </a:lnTo>
                  <a:lnTo>
                    <a:pt x="5620" y="4120"/>
                  </a:lnTo>
                  <a:lnTo>
                    <a:pt x="5310" y="3798"/>
                  </a:lnTo>
                  <a:cubicBezTo>
                    <a:pt x="5310" y="3798"/>
                    <a:pt x="5310" y="3786"/>
                    <a:pt x="5298" y="3786"/>
                  </a:cubicBezTo>
                  <a:cubicBezTo>
                    <a:pt x="5266" y="3747"/>
                    <a:pt x="5218" y="3729"/>
                    <a:pt x="5171" y="3729"/>
                  </a:cubicBezTo>
                  <a:cubicBezTo>
                    <a:pt x="5132" y="3729"/>
                    <a:pt x="5092" y="3741"/>
                    <a:pt x="5060" y="3763"/>
                  </a:cubicBezTo>
                  <a:cubicBezTo>
                    <a:pt x="4846" y="3917"/>
                    <a:pt x="4584" y="4024"/>
                    <a:pt x="4310" y="4072"/>
                  </a:cubicBezTo>
                  <a:cubicBezTo>
                    <a:pt x="4227" y="4084"/>
                    <a:pt x="4167" y="4155"/>
                    <a:pt x="4167" y="4251"/>
                  </a:cubicBezTo>
                  <a:lnTo>
                    <a:pt x="4167" y="4263"/>
                  </a:lnTo>
                  <a:lnTo>
                    <a:pt x="4167" y="4715"/>
                  </a:lnTo>
                  <a:lnTo>
                    <a:pt x="4060" y="4715"/>
                  </a:lnTo>
                  <a:lnTo>
                    <a:pt x="4060" y="4275"/>
                  </a:lnTo>
                  <a:lnTo>
                    <a:pt x="4060" y="4263"/>
                  </a:lnTo>
                  <a:cubicBezTo>
                    <a:pt x="4060" y="4179"/>
                    <a:pt x="4001" y="4096"/>
                    <a:pt x="3917" y="4084"/>
                  </a:cubicBezTo>
                  <a:cubicBezTo>
                    <a:pt x="3644" y="4060"/>
                    <a:pt x="3393" y="3941"/>
                    <a:pt x="3167" y="3774"/>
                  </a:cubicBezTo>
                  <a:cubicBezTo>
                    <a:pt x="3136" y="3749"/>
                    <a:pt x="3099" y="3736"/>
                    <a:pt x="3061" y="3736"/>
                  </a:cubicBezTo>
                  <a:cubicBezTo>
                    <a:pt x="3012" y="3736"/>
                    <a:pt x="2963" y="3758"/>
                    <a:pt x="2929" y="3798"/>
                  </a:cubicBezTo>
                  <a:cubicBezTo>
                    <a:pt x="2929" y="3798"/>
                    <a:pt x="2929" y="3822"/>
                    <a:pt x="2917" y="3822"/>
                  </a:cubicBezTo>
                  <a:lnTo>
                    <a:pt x="2608" y="4132"/>
                  </a:lnTo>
                  <a:lnTo>
                    <a:pt x="2512" y="4036"/>
                  </a:lnTo>
                  <a:lnTo>
                    <a:pt x="2810" y="3739"/>
                  </a:lnTo>
                  <a:lnTo>
                    <a:pt x="2822" y="3727"/>
                  </a:lnTo>
                  <a:cubicBezTo>
                    <a:pt x="2822" y="3727"/>
                    <a:pt x="2846" y="3727"/>
                    <a:pt x="2846" y="3715"/>
                  </a:cubicBezTo>
                  <a:cubicBezTo>
                    <a:pt x="2917" y="3655"/>
                    <a:pt x="2917" y="3548"/>
                    <a:pt x="2870" y="3477"/>
                  </a:cubicBezTo>
                  <a:cubicBezTo>
                    <a:pt x="2703" y="3262"/>
                    <a:pt x="2608" y="3001"/>
                    <a:pt x="2560" y="2727"/>
                  </a:cubicBezTo>
                  <a:cubicBezTo>
                    <a:pt x="2548" y="2643"/>
                    <a:pt x="2465" y="2584"/>
                    <a:pt x="2381" y="2584"/>
                  </a:cubicBezTo>
                  <a:lnTo>
                    <a:pt x="1929" y="2584"/>
                  </a:lnTo>
                  <a:lnTo>
                    <a:pt x="1929" y="2465"/>
                  </a:lnTo>
                  <a:lnTo>
                    <a:pt x="2381" y="2465"/>
                  </a:lnTo>
                  <a:cubicBezTo>
                    <a:pt x="2465" y="2465"/>
                    <a:pt x="2548" y="2405"/>
                    <a:pt x="2560" y="2310"/>
                  </a:cubicBezTo>
                  <a:cubicBezTo>
                    <a:pt x="2584" y="2048"/>
                    <a:pt x="2703" y="1798"/>
                    <a:pt x="2870" y="1572"/>
                  </a:cubicBezTo>
                  <a:cubicBezTo>
                    <a:pt x="2929" y="1500"/>
                    <a:pt x="2917" y="1393"/>
                    <a:pt x="2846" y="1334"/>
                  </a:cubicBezTo>
                  <a:lnTo>
                    <a:pt x="2822" y="1322"/>
                  </a:lnTo>
                  <a:lnTo>
                    <a:pt x="2524" y="1024"/>
                  </a:lnTo>
                  <a:lnTo>
                    <a:pt x="2620" y="929"/>
                  </a:lnTo>
                  <a:lnTo>
                    <a:pt x="2917" y="1227"/>
                  </a:lnTo>
                  <a:lnTo>
                    <a:pt x="2929" y="1238"/>
                  </a:lnTo>
                  <a:cubicBezTo>
                    <a:pt x="2963" y="1286"/>
                    <a:pt x="3012" y="1306"/>
                    <a:pt x="3062" y="1306"/>
                  </a:cubicBezTo>
                  <a:cubicBezTo>
                    <a:pt x="3099" y="1306"/>
                    <a:pt x="3137" y="1295"/>
                    <a:pt x="3167" y="1274"/>
                  </a:cubicBezTo>
                  <a:cubicBezTo>
                    <a:pt x="3393" y="1107"/>
                    <a:pt x="3644" y="1000"/>
                    <a:pt x="3917" y="953"/>
                  </a:cubicBezTo>
                  <a:cubicBezTo>
                    <a:pt x="4001" y="941"/>
                    <a:pt x="4060" y="869"/>
                    <a:pt x="4060" y="774"/>
                  </a:cubicBezTo>
                  <a:lnTo>
                    <a:pt x="4060" y="762"/>
                  </a:lnTo>
                  <a:lnTo>
                    <a:pt x="4060" y="334"/>
                  </a:lnTo>
                  <a:close/>
                  <a:moveTo>
                    <a:pt x="3894" y="0"/>
                  </a:moveTo>
                  <a:cubicBezTo>
                    <a:pt x="3810" y="0"/>
                    <a:pt x="3739" y="84"/>
                    <a:pt x="3739" y="167"/>
                  </a:cubicBezTo>
                  <a:lnTo>
                    <a:pt x="3739" y="667"/>
                  </a:lnTo>
                  <a:cubicBezTo>
                    <a:pt x="3513" y="703"/>
                    <a:pt x="3298" y="798"/>
                    <a:pt x="3108" y="929"/>
                  </a:cubicBezTo>
                  <a:lnTo>
                    <a:pt x="2762" y="584"/>
                  </a:lnTo>
                  <a:cubicBezTo>
                    <a:pt x="2733" y="554"/>
                    <a:pt x="2688" y="539"/>
                    <a:pt x="2643" y="539"/>
                  </a:cubicBezTo>
                  <a:cubicBezTo>
                    <a:pt x="2599" y="539"/>
                    <a:pt x="2554" y="554"/>
                    <a:pt x="2524" y="584"/>
                  </a:cubicBezTo>
                  <a:lnTo>
                    <a:pt x="2203" y="917"/>
                  </a:lnTo>
                  <a:cubicBezTo>
                    <a:pt x="2167" y="941"/>
                    <a:pt x="2155" y="988"/>
                    <a:pt x="2155" y="1036"/>
                  </a:cubicBezTo>
                  <a:cubicBezTo>
                    <a:pt x="2155" y="1084"/>
                    <a:pt x="2167" y="1119"/>
                    <a:pt x="2203" y="1155"/>
                  </a:cubicBezTo>
                  <a:lnTo>
                    <a:pt x="2536" y="1500"/>
                  </a:lnTo>
                  <a:cubicBezTo>
                    <a:pt x="2417" y="1691"/>
                    <a:pt x="2334" y="1893"/>
                    <a:pt x="2274" y="2119"/>
                  </a:cubicBezTo>
                  <a:lnTo>
                    <a:pt x="1786" y="2119"/>
                  </a:lnTo>
                  <a:cubicBezTo>
                    <a:pt x="1691" y="2119"/>
                    <a:pt x="1619" y="2191"/>
                    <a:pt x="1619" y="2286"/>
                  </a:cubicBezTo>
                  <a:lnTo>
                    <a:pt x="1619" y="2751"/>
                  </a:lnTo>
                  <a:cubicBezTo>
                    <a:pt x="1619" y="2834"/>
                    <a:pt x="1691" y="2905"/>
                    <a:pt x="1786" y="2905"/>
                  </a:cubicBezTo>
                  <a:lnTo>
                    <a:pt x="2274" y="2905"/>
                  </a:lnTo>
                  <a:cubicBezTo>
                    <a:pt x="2322" y="3084"/>
                    <a:pt x="2381" y="3251"/>
                    <a:pt x="2465" y="3417"/>
                  </a:cubicBezTo>
                  <a:lnTo>
                    <a:pt x="1084" y="3417"/>
                  </a:lnTo>
                  <a:cubicBezTo>
                    <a:pt x="988" y="3417"/>
                    <a:pt x="917" y="3489"/>
                    <a:pt x="917" y="3584"/>
                  </a:cubicBezTo>
                  <a:cubicBezTo>
                    <a:pt x="917" y="3667"/>
                    <a:pt x="988" y="3739"/>
                    <a:pt x="1084" y="3739"/>
                  </a:cubicBezTo>
                  <a:lnTo>
                    <a:pt x="2334" y="3739"/>
                  </a:lnTo>
                  <a:lnTo>
                    <a:pt x="2203" y="3882"/>
                  </a:lnTo>
                  <a:cubicBezTo>
                    <a:pt x="2143" y="3941"/>
                    <a:pt x="2143" y="4060"/>
                    <a:pt x="2203" y="4120"/>
                  </a:cubicBezTo>
                  <a:lnTo>
                    <a:pt x="2524" y="4441"/>
                  </a:lnTo>
                  <a:cubicBezTo>
                    <a:pt x="2560" y="4477"/>
                    <a:pt x="2608" y="4489"/>
                    <a:pt x="2643" y="4489"/>
                  </a:cubicBezTo>
                  <a:cubicBezTo>
                    <a:pt x="2691" y="4489"/>
                    <a:pt x="2739" y="4477"/>
                    <a:pt x="2762" y="4441"/>
                  </a:cubicBezTo>
                  <a:lnTo>
                    <a:pt x="3108" y="4096"/>
                  </a:lnTo>
                  <a:cubicBezTo>
                    <a:pt x="3286" y="4215"/>
                    <a:pt x="3489" y="4310"/>
                    <a:pt x="3703" y="4358"/>
                  </a:cubicBezTo>
                  <a:lnTo>
                    <a:pt x="3703" y="4370"/>
                  </a:lnTo>
                  <a:lnTo>
                    <a:pt x="3703" y="5144"/>
                  </a:lnTo>
                  <a:lnTo>
                    <a:pt x="155" y="5144"/>
                  </a:lnTo>
                  <a:cubicBezTo>
                    <a:pt x="72" y="5144"/>
                    <a:pt x="0" y="5215"/>
                    <a:pt x="0" y="5310"/>
                  </a:cubicBezTo>
                  <a:cubicBezTo>
                    <a:pt x="0" y="5394"/>
                    <a:pt x="72" y="5465"/>
                    <a:pt x="155" y="5465"/>
                  </a:cubicBezTo>
                  <a:lnTo>
                    <a:pt x="4417" y="5465"/>
                  </a:lnTo>
                  <a:lnTo>
                    <a:pt x="4120" y="7037"/>
                  </a:lnTo>
                  <a:cubicBezTo>
                    <a:pt x="4108" y="7120"/>
                    <a:pt x="4167" y="7215"/>
                    <a:pt x="4251" y="7227"/>
                  </a:cubicBezTo>
                  <a:lnTo>
                    <a:pt x="4286" y="7227"/>
                  </a:lnTo>
                  <a:cubicBezTo>
                    <a:pt x="4358" y="7227"/>
                    <a:pt x="4429" y="7168"/>
                    <a:pt x="4441" y="7096"/>
                  </a:cubicBezTo>
                  <a:lnTo>
                    <a:pt x="4787" y="5322"/>
                  </a:lnTo>
                  <a:cubicBezTo>
                    <a:pt x="4798" y="5275"/>
                    <a:pt x="4787" y="5215"/>
                    <a:pt x="4763" y="5191"/>
                  </a:cubicBezTo>
                  <a:cubicBezTo>
                    <a:pt x="4727" y="5144"/>
                    <a:pt x="4679" y="5132"/>
                    <a:pt x="4620" y="5132"/>
                  </a:cubicBezTo>
                  <a:lnTo>
                    <a:pt x="4048" y="5132"/>
                  </a:lnTo>
                  <a:lnTo>
                    <a:pt x="4048" y="5013"/>
                  </a:lnTo>
                  <a:lnTo>
                    <a:pt x="4370" y="5013"/>
                  </a:lnTo>
                  <a:cubicBezTo>
                    <a:pt x="4465" y="5013"/>
                    <a:pt x="4536" y="4929"/>
                    <a:pt x="4536" y="4846"/>
                  </a:cubicBezTo>
                  <a:lnTo>
                    <a:pt x="4536" y="4358"/>
                  </a:lnTo>
                  <a:cubicBezTo>
                    <a:pt x="4763" y="4310"/>
                    <a:pt x="4965" y="4215"/>
                    <a:pt x="5168" y="4084"/>
                  </a:cubicBezTo>
                  <a:lnTo>
                    <a:pt x="5501" y="4429"/>
                  </a:lnTo>
                  <a:cubicBezTo>
                    <a:pt x="5537" y="4453"/>
                    <a:pt x="5584" y="4477"/>
                    <a:pt x="5620" y="4477"/>
                  </a:cubicBezTo>
                  <a:cubicBezTo>
                    <a:pt x="5668" y="4477"/>
                    <a:pt x="5715" y="4453"/>
                    <a:pt x="5739" y="4429"/>
                  </a:cubicBezTo>
                  <a:lnTo>
                    <a:pt x="6072" y="4096"/>
                  </a:lnTo>
                  <a:cubicBezTo>
                    <a:pt x="6096" y="4072"/>
                    <a:pt x="6108" y="4024"/>
                    <a:pt x="6108" y="3977"/>
                  </a:cubicBezTo>
                  <a:cubicBezTo>
                    <a:pt x="6108" y="3941"/>
                    <a:pt x="6096" y="3894"/>
                    <a:pt x="6072" y="3858"/>
                  </a:cubicBezTo>
                  <a:lnTo>
                    <a:pt x="5727" y="3524"/>
                  </a:lnTo>
                  <a:cubicBezTo>
                    <a:pt x="5846" y="3322"/>
                    <a:pt x="5930" y="3120"/>
                    <a:pt x="5989" y="2893"/>
                  </a:cubicBezTo>
                  <a:lnTo>
                    <a:pt x="6489" y="2893"/>
                  </a:lnTo>
                  <a:cubicBezTo>
                    <a:pt x="6572" y="2893"/>
                    <a:pt x="6644" y="2822"/>
                    <a:pt x="6644" y="2727"/>
                  </a:cubicBezTo>
                  <a:lnTo>
                    <a:pt x="6644" y="2274"/>
                  </a:lnTo>
                  <a:cubicBezTo>
                    <a:pt x="6632" y="2191"/>
                    <a:pt x="6561" y="2119"/>
                    <a:pt x="6477" y="2119"/>
                  </a:cubicBezTo>
                  <a:lnTo>
                    <a:pt x="5977" y="2119"/>
                  </a:lnTo>
                  <a:cubicBezTo>
                    <a:pt x="5941" y="1893"/>
                    <a:pt x="5846" y="1691"/>
                    <a:pt x="5715" y="1500"/>
                  </a:cubicBezTo>
                  <a:lnTo>
                    <a:pt x="6060" y="1155"/>
                  </a:lnTo>
                  <a:cubicBezTo>
                    <a:pt x="6084" y="1119"/>
                    <a:pt x="6096" y="1084"/>
                    <a:pt x="6096" y="1036"/>
                  </a:cubicBezTo>
                  <a:cubicBezTo>
                    <a:pt x="6096" y="988"/>
                    <a:pt x="6084" y="941"/>
                    <a:pt x="6060" y="917"/>
                  </a:cubicBezTo>
                  <a:lnTo>
                    <a:pt x="5727" y="584"/>
                  </a:lnTo>
                  <a:cubicBezTo>
                    <a:pt x="5697" y="554"/>
                    <a:pt x="5653" y="539"/>
                    <a:pt x="5608" y="539"/>
                  </a:cubicBezTo>
                  <a:cubicBezTo>
                    <a:pt x="5563" y="539"/>
                    <a:pt x="5519" y="554"/>
                    <a:pt x="5489" y="584"/>
                  </a:cubicBezTo>
                  <a:lnTo>
                    <a:pt x="5144" y="929"/>
                  </a:lnTo>
                  <a:cubicBezTo>
                    <a:pt x="4953" y="810"/>
                    <a:pt x="4751" y="726"/>
                    <a:pt x="4525" y="667"/>
                  </a:cubicBezTo>
                  <a:lnTo>
                    <a:pt x="4525" y="167"/>
                  </a:lnTo>
                  <a:cubicBezTo>
                    <a:pt x="4525" y="84"/>
                    <a:pt x="4453" y="0"/>
                    <a:pt x="435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8" name="Google Shape;11807;p86">
              <a:extLst>
                <a:ext uri="{FF2B5EF4-FFF2-40B4-BE49-F238E27FC236}">
                  <a16:creationId xmlns:a16="http://schemas.microsoft.com/office/drawing/2014/main" id="{5918F16B-503A-4CB2-B76B-8D7207FFF4BB}"/>
                </a:ext>
              </a:extLst>
            </p:cNvPr>
            <p:cNvSpPr/>
            <p:nvPr/>
          </p:nvSpPr>
          <p:spPr>
            <a:xfrm>
              <a:off x="3772951" y="2050907"/>
              <a:ext cx="73973" cy="73593"/>
            </a:xfrm>
            <a:custGeom>
              <a:avLst/>
              <a:gdLst/>
              <a:ahLst/>
              <a:cxnLst/>
              <a:rect l="l" t="t" r="r" b="b"/>
              <a:pathLst>
                <a:path w="2335" h="2323" extrusionOk="0">
                  <a:moveTo>
                    <a:pt x="1156" y="322"/>
                  </a:moveTo>
                  <a:cubicBezTo>
                    <a:pt x="1620" y="322"/>
                    <a:pt x="1989" y="703"/>
                    <a:pt x="1989" y="1167"/>
                  </a:cubicBezTo>
                  <a:cubicBezTo>
                    <a:pt x="1989" y="1620"/>
                    <a:pt x="1620" y="2001"/>
                    <a:pt x="1156" y="2001"/>
                  </a:cubicBezTo>
                  <a:cubicBezTo>
                    <a:pt x="691" y="2001"/>
                    <a:pt x="322" y="1620"/>
                    <a:pt x="322" y="1167"/>
                  </a:cubicBezTo>
                  <a:cubicBezTo>
                    <a:pt x="322" y="703"/>
                    <a:pt x="691" y="322"/>
                    <a:pt x="1156" y="322"/>
                  </a:cubicBezTo>
                  <a:close/>
                  <a:moveTo>
                    <a:pt x="1156" y="1"/>
                  </a:moveTo>
                  <a:cubicBezTo>
                    <a:pt x="513" y="1"/>
                    <a:pt x="1" y="524"/>
                    <a:pt x="1" y="1167"/>
                  </a:cubicBezTo>
                  <a:cubicBezTo>
                    <a:pt x="1" y="1798"/>
                    <a:pt x="513" y="2322"/>
                    <a:pt x="1156" y="2322"/>
                  </a:cubicBezTo>
                  <a:cubicBezTo>
                    <a:pt x="1799" y="2322"/>
                    <a:pt x="2323" y="1798"/>
                    <a:pt x="2323" y="1167"/>
                  </a:cubicBezTo>
                  <a:cubicBezTo>
                    <a:pt x="2334" y="524"/>
                    <a:pt x="1811" y="1"/>
                    <a:pt x="115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9" name="Google Shape;11808;p86">
              <a:extLst>
                <a:ext uri="{FF2B5EF4-FFF2-40B4-BE49-F238E27FC236}">
                  <a16:creationId xmlns:a16="http://schemas.microsoft.com/office/drawing/2014/main" id="{34D9882F-A770-458F-92D0-D892B29E1E07}"/>
                </a:ext>
              </a:extLst>
            </p:cNvPr>
            <p:cNvSpPr/>
            <p:nvPr/>
          </p:nvSpPr>
          <p:spPr>
            <a:xfrm>
              <a:off x="3790312" y="2069028"/>
              <a:ext cx="38491" cy="38491"/>
            </a:xfrm>
            <a:custGeom>
              <a:avLst/>
              <a:gdLst/>
              <a:ahLst/>
              <a:cxnLst/>
              <a:rect l="l" t="t" r="r" b="b"/>
              <a:pathLst>
                <a:path w="1215" h="1215" extrusionOk="0">
                  <a:moveTo>
                    <a:pt x="608" y="322"/>
                  </a:moveTo>
                  <a:cubicBezTo>
                    <a:pt x="763" y="322"/>
                    <a:pt x="882" y="441"/>
                    <a:pt x="882" y="595"/>
                  </a:cubicBezTo>
                  <a:cubicBezTo>
                    <a:pt x="882" y="738"/>
                    <a:pt x="763" y="857"/>
                    <a:pt x="608" y="857"/>
                  </a:cubicBezTo>
                  <a:cubicBezTo>
                    <a:pt x="465" y="857"/>
                    <a:pt x="346" y="738"/>
                    <a:pt x="346" y="595"/>
                  </a:cubicBezTo>
                  <a:cubicBezTo>
                    <a:pt x="346" y="441"/>
                    <a:pt x="465" y="322"/>
                    <a:pt x="608" y="322"/>
                  </a:cubicBezTo>
                  <a:close/>
                  <a:moveTo>
                    <a:pt x="608" y="0"/>
                  </a:moveTo>
                  <a:cubicBezTo>
                    <a:pt x="286" y="0"/>
                    <a:pt x="1" y="262"/>
                    <a:pt x="1" y="607"/>
                  </a:cubicBezTo>
                  <a:cubicBezTo>
                    <a:pt x="1" y="929"/>
                    <a:pt x="262" y="1215"/>
                    <a:pt x="608" y="1215"/>
                  </a:cubicBezTo>
                  <a:cubicBezTo>
                    <a:pt x="941" y="1215"/>
                    <a:pt x="1215" y="953"/>
                    <a:pt x="1215" y="607"/>
                  </a:cubicBezTo>
                  <a:cubicBezTo>
                    <a:pt x="1215" y="262"/>
                    <a:pt x="953" y="0"/>
                    <a:pt x="60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20" name="Google Shape;11809;p86">
              <a:extLst>
                <a:ext uri="{FF2B5EF4-FFF2-40B4-BE49-F238E27FC236}">
                  <a16:creationId xmlns:a16="http://schemas.microsoft.com/office/drawing/2014/main" id="{E6A4D6ED-B9DF-4893-A1F5-56707F828129}"/>
                </a:ext>
              </a:extLst>
            </p:cNvPr>
            <p:cNvSpPr/>
            <p:nvPr/>
          </p:nvSpPr>
          <p:spPr>
            <a:xfrm>
              <a:off x="3522521" y="2081447"/>
              <a:ext cx="294212" cy="225688"/>
            </a:xfrm>
            <a:custGeom>
              <a:avLst/>
              <a:gdLst/>
              <a:ahLst/>
              <a:cxnLst/>
              <a:rect l="l" t="t" r="r" b="b"/>
              <a:pathLst>
                <a:path w="9287" h="7124" extrusionOk="0">
                  <a:moveTo>
                    <a:pt x="155" y="1"/>
                  </a:moveTo>
                  <a:cubicBezTo>
                    <a:pt x="72" y="1"/>
                    <a:pt x="0" y="72"/>
                    <a:pt x="0" y="168"/>
                  </a:cubicBezTo>
                  <a:lnTo>
                    <a:pt x="0" y="6954"/>
                  </a:lnTo>
                  <a:cubicBezTo>
                    <a:pt x="0" y="7121"/>
                    <a:pt x="143" y="7121"/>
                    <a:pt x="262" y="7121"/>
                  </a:cubicBezTo>
                  <a:cubicBezTo>
                    <a:pt x="351" y="7121"/>
                    <a:pt x="2483" y="7124"/>
                    <a:pt x="4603" y="7124"/>
                  </a:cubicBezTo>
                  <a:cubicBezTo>
                    <a:pt x="6724" y="7124"/>
                    <a:pt x="8835" y="7121"/>
                    <a:pt x="8882" y="7109"/>
                  </a:cubicBezTo>
                  <a:cubicBezTo>
                    <a:pt x="8942" y="7085"/>
                    <a:pt x="8989" y="7026"/>
                    <a:pt x="9001" y="6966"/>
                  </a:cubicBezTo>
                  <a:lnTo>
                    <a:pt x="9287" y="5466"/>
                  </a:lnTo>
                  <a:cubicBezTo>
                    <a:pt x="9275" y="5395"/>
                    <a:pt x="9216" y="5299"/>
                    <a:pt x="9120" y="5287"/>
                  </a:cubicBezTo>
                  <a:cubicBezTo>
                    <a:pt x="9113" y="5286"/>
                    <a:pt x="9106" y="5286"/>
                    <a:pt x="9099" y="5286"/>
                  </a:cubicBezTo>
                  <a:cubicBezTo>
                    <a:pt x="9021" y="5286"/>
                    <a:pt x="8941" y="5342"/>
                    <a:pt x="8930" y="5418"/>
                  </a:cubicBezTo>
                  <a:lnTo>
                    <a:pt x="8680" y="6788"/>
                  </a:lnTo>
                  <a:lnTo>
                    <a:pt x="357" y="6788"/>
                  </a:lnTo>
                  <a:lnTo>
                    <a:pt x="1036" y="3192"/>
                  </a:lnTo>
                  <a:lnTo>
                    <a:pt x="4429" y="3192"/>
                  </a:lnTo>
                  <a:cubicBezTo>
                    <a:pt x="4524" y="3192"/>
                    <a:pt x="4596" y="3120"/>
                    <a:pt x="4596" y="3025"/>
                  </a:cubicBezTo>
                  <a:cubicBezTo>
                    <a:pt x="4596" y="2930"/>
                    <a:pt x="4524" y="2858"/>
                    <a:pt x="4429" y="2858"/>
                  </a:cubicBezTo>
                  <a:lnTo>
                    <a:pt x="905" y="2858"/>
                  </a:lnTo>
                  <a:cubicBezTo>
                    <a:pt x="834" y="2858"/>
                    <a:pt x="750" y="2918"/>
                    <a:pt x="738" y="2989"/>
                  </a:cubicBezTo>
                  <a:lnTo>
                    <a:pt x="322" y="5168"/>
                  </a:lnTo>
                  <a:lnTo>
                    <a:pt x="322" y="334"/>
                  </a:lnTo>
                  <a:lnTo>
                    <a:pt x="2453" y="334"/>
                  </a:lnTo>
                  <a:lnTo>
                    <a:pt x="3536" y="1418"/>
                  </a:lnTo>
                  <a:cubicBezTo>
                    <a:pt x="3572" y="1442"/>
                    <a:pt x="3608" y="1465"/>
                    <a:pt x="3655" y="1465"/>
                  </a:cubicBezTo>
                  <a:lnTo>
                    <a:pt x="5358" y="1465"/>
                  </a:lnTo>
                  <a:cubicBezTo>
                    <a:pt x="5441" y="1465"/>
                    <a:pt x="5513" y="1394"/>
                    <a:pt x="5513" y="1299"/>
                  </a:cubicBezTo>
                  <a:cubicBezTo>
                    <a:pt x="5513" y="1204"/>
                    <a:pt x="5441" y="1132"/>
                    <a:pt x="5358" y="1132"/>
                  </a:cubicBezTo>
                  <a:lnTo>
                    <a:pt x="3727" y="1132"/>
                  </a:lnTo>
                  <a:lnTo>
                    <a:pt x="2643" y="49"/>
                  </a:lnTo>
                  <a:cubicBezTo>
                    <a:pt x="2619" y="13"/>
                    <a:pt x="2572" y="1"/>
                    <a:pt x="252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21" name="Google Shape;11810;p86">
              <a:extLst>
                <a:ext uri="{FF2B5EF4-FFF2-40B4-BE49-F238E27FC236}">
                  <a16:creationId xmlns:a16="http://schemas.microsoft.com/office/drawing/2014/main" id="{1D082F98-357C-4863-A993-9EA8B1D8B4AC}"/>
                </a:ext>
              </a:extLst>
            </p:cNvPr>
            <p:cNvSpPr/>
            <p:nvPr/>
          </p:nvSpPr>
          <p:spPr>
            <a:xfrm>
              <a:off x="3810682" y="2248812"/>
              <a:ext cx="1774" cy="253"/>
            </a:xfrm>
            <a:custGeom>
              <a:avLst/>
              <a:gdLst/>
              <a:ahLst/>
              <a:cxnLst/>
              <a:rect l="l" t="t" r="r" b="b"/>
              <a:pathLst>
                <a:path w="56" h="8" extrusionOk="0">
                  <a:moveTo>
                    <a:pt x="1" y="1"/>
                  </a:moveTo>
                  <a:cubicBezTo>
                    <a:pt x="1" y="1"/>
                    <a:pt x="7" y="2"/>
                    <a:pt x="24" y="4"/>
                  </a:cubicBezTo>
                  <a:cubicBezTo>
                    <a:pt x="44" y="7"/>
                    <a:pt x="52" y="8"/>
                    <a:pt x="53" y="8"/>
                  </a:cubicBezTo>
                  <a:cubicBezTo>
                    <a:pt x="55" y="8"/>
                    <a:pt x="3" y="1"/>
                    <a:pt x="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</p:grpSp>
    </p:spTree>
    <p:extLst>
      <p:ext uri="{BB962C8B-B14F-4D97-AF65-F5344CB8AC3E}">
        <p14:creationId xmlns:p14="http://schemas.microsoft.com/office/powerpoint/2010/main" val="1592171295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2" name="Chart 41">
            <a:extLst>
              <a:ext uri="{FF2B5EF4-FFF2-40B4-BE49-F238E27FC236}">
                <a16:creationId xmlns:a16="http://schemas.microsoft.com/office/drawing/2014/main" id="{C5E45496-04B0-48F1-8570-E6B40F7C10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80903463"/>
              </p:ext>
            </p:extLst>
          </p:nvPr>
        </p:nvGraphicFramePr>
        <p:xfrm>
          <a:off x="940793" y="2961465"/>
          <a:ext cx="12523148" cy="57892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9" name="TextBox 15">
            <a:extLst>
              <a:ext uri="{FF2B5EF4-FFF2-40B4-BE49-F238E27FC236}">
                <a16:creationId xmlns:a16="http://schemas.microsoft.com/office/drawing/2014/main" id="{3DAC7581-46D9-4248-B986-206B54C73271}"/>
              </a:ext>
            </a:extLst>
          </p:cNvPr>
          <p:cNvSpPr txBox="1"/>
          <p:nvPr/>
        </p:nvSpPr>
        <p:spPr>
          <a:xfrm>
            <a:off x="2667040" y="8917544"/>
            <a:ext cx="9724729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  <a:defRPr/>
            </a:pPr>
            <a:r>
              <a:rPr lang="en-US" sz="2800" b="1" kern="1200">
                <a:latin typeface="Josefin Sans SemiBold" pitchFamily="2" charset="0"/>
                <a:ea typeface="League Spartan" charset="0"/>
                <a:cs typeface="Poppins" pitchFamily="2" charset="77"/>
              </a:rPr>
              <a:t>CANTIDAD DE PROCESOS DE COMPRA ATENDIDOS</a:t>
            </a:r>
          </a:p>
        </p:txBody>
      </p:sp>
      <p:sp>
        <p:nvSpPr>
          <p:cNvPr id="124" name="Rounded Rectangle 12">
            <a:extLst>
              <a:ext uri="{FF2B5EF4-FFF2-40B4-BE49-F238E27FC236}">
                <a16:creationId xmlns:a16="http://schemas.microsoft.com/office/drawing/2014/main" id="{8C0E0D50-09D1-4CE0-83E9-79D705B4F17D}"/>
              </a:ext>
            </a:extLst>
          </p:cNvPr>
          <p:cNvSpPr/>
          <p:nvPr/>
        </p:nvSpPr>
        <p:spPr>
          <a:xfrm>
            <a:off x="14303059" y="4078109"/>
            <a:ext cx="9118942" cy="1188720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125" name="Rounded Rectangle 13">
            <a:extLst>
              <a:ext uri="{FF2B5EF4-FFF2-40B4-BE49-F238E27FC236}">
                <a16:creationId xmlns:a16="http://schemas.microsoft.com/office/drawing/2014/main" id="{9FF9388C-EF3C-4A0C-BFB0-76956E127EFD}"/>
              </a:ext>
            </a:extLst>
          </p:cNvPr>
          <p:cNvSpPr/>
          <p:nvPr/>
        </p:nvSpPr>
        <p:spPr>
          <a:xfrm>
            <a:off x="14303059" y="5361244"/>
            <a:ext cx="9133798" cy="1134829"/>
          </a:xfrm>
          <a:prstGeom prst="roundRect">
            <a:avLst>
              <a:gd name="adj" fmla="val 12821"/>
            </a:avLst>
          </a:prstGeom>
          <a:solidFill>
            <a:schemeClr val="bg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126" name="TextBox 15">
            <a:extLst>
              <a:ext uri="{FF2B5EF4-FFF2-40B4-BE49-F238E27FC236}">
                <a16:creationId xmlns:a16="http://schemas.microsoft.com/office/drawing/2014/main" id="{E0E5836A-5066-4401-98E5-72D1BDFCC7CA}"/>
              </a:ext>
            </a:extLst>
          </p:cNvPr>
          <p:cNvSpPr txBox="1"/>
          <p:nvPr/>
        </p:nvSpPr>
        <p:spPr>
          <a:xfrm>
            <a:off x="15538375" y="4062789"/>
            <a:ext cx="1969588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>
              <a:defRPr/>
            </a:pPr>
            <a:r>
              <a:rPr lang="en-US" sz="4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5 días</a:t>
            </a:r>
          </a:p>
        </p:txBody>
      </p:sp>
      <p:sp>
        <p:nvSpPr>
          <p:cNvPr id="127" name="TextBox 19">
            <a:extLst>
              <a:ext uri="{FF2B5EF4-FFF2-40B4-BE49-F238E27FC236}">
                <a16:creationId xmlns:a16="http://schemas.microsoft.com/office/drawing/2014/main" id="{E0F9E228-DB9C-4737-88F5-0144E1DE86E0}"/>
              </a:ext>
            </a:extLst>
          </p:cNvPr>
          <p:cNvSpPr txBox="1"/>
          <p:nvPr/>
        </p:nvSpPr>
        <p:spPr>
          <a:xfrm>
            <a:off x="15538375" y="5364075"/>
            <a:ext cx="5427385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>
              <a:defRPr/>
            </a:pPr>
            <a:r>
              <a:rPr lang="en-US" sz="4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40 días</a:t>
            </a:r>
          </a:p>
        </p:txBody>
      </p:sp>
      <p:sp>
        <p:nvSpPr>
          <p:cNvPr id="128" name="TextBox 15">
            <a:extLst>
              <a:ext uri="{FF2B5EF4-FFF2-40B4-BE49-F238E27FC236}">
                <a16:creationId xmlns:a16="http://schemas.microsoft.com/office/drawing/2014/main" id="{34CE0779-8213-425D-8571-5569D6CB648D}"/>
              </a:ext>
            </a:extLst>
          </p:cNvPr>
          <p:cNvSpPr txBox="1"/>
          <p:nvPr/>
        </p:nvSpPr>
        <p:spPr>
          <a:xfrm>
            <a:off x="17696066" y="4280184"/>
            <a:ext cx="588341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</a:rPr>
              <a:t>TIEMPO PROMEDIO DEL PROCESO DE COMPRA PARA FORMACIÓN, B/S</a:t>
            </a:r>
            <a:endParaRPr kumimoji="0" lang="es-ES" sz="18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129" name="TextBox 15">
            <a:extLst>
              <a:ext uri="{FF2B5EF4-FFF2-40B4-BE49-F238E27FC236}">
                <a16:creationId xmlns:a16="http://schemas.microsoft.com/office/drawing/2014/main" id="{DCEB92D0-D390-4FB2-9C11-3A94276BA1FB}"/>
              </a:ext>
            </a:extLst>
          </p:cNvPr>
          <p:cNvSpPr txBox="1"/>
          <p:nvPr/>
        </p:nvSpPr>
        <p:spPr>
          <a:xfrm>
            <a:off x="17696066" y="5542471"/>
            <a:ext cx="5819136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algn="just">
              <a:defRPr/>
            </a:pPr>
            <a:r>
              <a:rPr lang="es-MX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</a:rPr>
              <a:t>T</a:t>
            </a:r>
            <a:r>
              <a:rPr lang="es-SV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</a:rPr>
              <a:t>IEMPO PROMEDIO DEL PROCESO </a:t>
            </a:r>
          </a:p>
          <a:p>
            <a:pPr algn="just">
              <a:defRPr/>
            </a:pPr>
            <a:r>
              <a:rPr lang="es-SV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</a:rPr>
              <a:t>DE COMPRA EN BOLPROS</a:t>
            </a:r>
          </a:p>
        </p:txBody>
      </p:sp>
      <p:sp>
        <p:nvSpPr>
          <p:cNvPr id="130" name="Freeform 77">
            <a:extLst>
              <a:ext uri="{FF2B5EF4-FFF2-40B4-BE49-F238E27FC236}">
                <a16:creationId xmlns:a16="http://schemas.microsoft.com/office/drawing/2014/main" id="{AD8AE9AC-5C7F-4D00-87E5-CBEC4F12A46D}"/>
              </a:ext>
            </a:extLst>
          </p:cNvPr>
          <p:cNvSpPr>
            <a:spLocks noEditPoints="1"/>
          </p:cNvSpPr>
          <p:nvPr/>
        </p:nvSpPr>
        <p:spPr bwMode="auto">
          <a:xfrm>
            <a:off x="14570060" y="4287366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131" name="Freeform 77">
            <a:extLst>
              <a:ext uri="{FF2B5EF4-FFF2-40B4-BE49-F238E27FC236}">
                <a16:creationId xmlns:a16="http://schemas.microsoft.com/office/drawing/2014/main" id="{D238D12C-5ED2-4BFD-83BA-8349EA664104}"/>
              </a:ext>
            </a:extLst>
          </p:cNvPr>
          <p:cNvSpPr>
            <a:spLocks noEditPoints="1"/>
          </p:cNvSpPr>
          <p:nvPr/>
        </p:nvSpPr>
        <p:spPr bwMode="auto">
          <a:xfrm>
            <a:off x="14570060" y="5546192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6F6F6"/>
          </a:solidFill>
          <a:ln>
            <a:solidFill>
              <a:srgbClr val="F6F6F6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132" name="TextBox 19">
            <a:extLst>
              <a:ext uri="{FF2B5EF4-FFF2-40B4-BE49-F238E27FC236}">
                <a16:creationId xmlns:a16="http://schemas.microsoft.com/office/drawing/2014/main" id="{030BAAEE-08F3-41A0-8EAC-E2ACBE86C64D}"/>
              </a:ext>
            </a:extLst>
          </p:cNvPr>
          <p:cNvSpPr txBox="1"/>
          <p:nvPr/>
        </p:nvSpPr>
        <p:spPr>
          <a:xfrm>
            <a:off x="2343414" y="2640548"/>
            <a:ext cx="10530809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PROCESOS DE COMPRA ATENDIDOS POR MODALIDAD</a:t>
            </a:r>
          </a:p>
        </p:txBody>
      </p:sp>
      <p:sp>
        <p:nvSpPr>
          <p:cNvPr id="133" name="Rounded Rectangle 12">
            <a:extLst>
              <a:ext uri="{FF2B5EF4-FFF2-40B4-BE49-F238E27FC236}">
                <a16:creationId xmlns:a16="http://schemas.microsoft.com/office/drawing/2014/main" id="{3DC18F3E-F6F3-4888-90E0-38F50F1E27D6}"/>
              </a:ext>
            </a:extLst>
          </p:cNvPr>
          <p:cNvSpPr/>
          <p:nvPr/>
        </p:nvSpPr>
        <p:spPr>
          <a:xfrm>
            <a:off x="14303059" y="2804231"/>
            <a:ext cx="9118942" cy="1188720"/>
          </a:xfrm>
          <a:prstGeom prst="roundRect">
            <a:avLst>
              <a:gd name="adj" fmla="val 12821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134" name="TextBox 15">
            <a:extLst>
              <a:ext uri="{FF2B5EF4-FFF2-40B4-BE49-F238E27FC236}">
                <a16:creationId xmlns:a16="http://schemas.microsoft.com/office/drawing/2014/main" id="{D440EDA5-7B7D-4BBC-897E-F0B1A6CA40B0}"/>
              </a:ext>
            </a:extLst>
          </p:cNvPr>
          <p:cNvSpPr txBox="1"/>
          <p:nvPr/>
        </p:nvSpPr>
        <p:spPr>
          <a:xfrm>
            <a:off x="15538375" y="2855010"/>
            <a:ext cx="2270253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>
              <a:defRPr/>
            </a:pPr>
            <a:r>
              <a:rPr lang="en-US" sz="4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0.1%</a:t>
            </a:r>
          </a:p>
        </p:txBody>
      </p:sp>
      <p:sp>
        <p:nvSpPr>
          <p:cNvPr id="135" name="TextBox 15">
            <a:extLst>
              <a:ext uri="{FF2B5EF4-FFF2-40B4-BE49-F238E27FC236}">
                <a16:creationId xmlns:a16="http://schemas.microsoft.com/office/drawing/2014/main" id="{B33B64D6-6241-4BEE-9CDF-DF641EB9BDC3}"/>
              </a:ext>
            </a:extLst>
          </p:cNvPr>
          <p:cNvSpPr txBox="1"/>
          <p:nvPr/>
        </p:nvSpPr>
        <p:spPr>
          <a:xfrm>
            <a:off x="17696066" y="3017082"/>
            <a:ext cx="588341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algn="just">
              <a:defRPr/>
            </a:pP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PORCENTAJE DE REPROCESOS </a:t>
            </a:r>
          </a:p>
          <a:p>
            <a:pPr algn="just">
              <a:defRPr/>
            </a:pP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DE ÓRDENES DE COMPRA</a:t>
            </a:r>
          </a:p>
        </p:txBody>
      </p:sp>
      <p:sp>
        <p:nvSpPr>
          <p:cNvPr id="136" name="Freeform 77">
            <a:extLst>
              <a:ext uri="{FF2B5EF4-FFF2-40B4-BE49-F238E27FC236}">
                <a16:creationId xmlns:a16="http://schemas.microsoft.com/office/drawing/2014/main" id="{F62EC211-8CC8-4287-B359-E45CCC6F9216}"/>
              </a:ext>
            </a:extLst>
          </p:cNvPr>
          <p:cNvSpPr>
            <a:spLocks noEditPoints="1"/>
          </p:cNvSpPr>
          <p:nvPr/>
        </p:nvSpPr>
        <p:spPr bwMode="auto">
          <a:xfrm>
            <a:off x="14570060" y="3046930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6F6F6"/>
          </a:solidFill>
          <a:ln>
            <a:solidFill>
              <a:srgbClr val="F6F6F6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137" name="Rounded Rectangle 13">
            <a:extLst>
              <a:ext uri="{FF2B5EF4-FFF2-40B4-BE49-F238E27FC236}">
                <a16:creationId xmlns:a16="http://schemas.microsoft.com/office/drawing/2014/main" id="{EFFF1DE9-BF3A-41C3-8B66-487CCEAE2E41}"/>
              </a:ext>
            </a:extLst>
          </p:cNvPr>
          <p:cNvSpPr/>
          <p:nvPr/>
        </p:nvSpPr>
        <p:spPr>
          <a:xfrm>
            <a:off x="14303059" y="6581149"/>
            <a:ext cx="9133798" cy="1134829"/>
          </a:xfrm>
          <a:prstGeom prst="roundRect">
            <a:avLst>
              <a:gd name="adj" fmla="val 12821"/>
            </a:avLst>
          </a:prstGeom>
          <a:solidFill>
            <a:schemeClr val="tx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138" name="TextBox 19">
            <a:extLst>
              <a:ext uri="{FF2B5EF4-FFF2-40B4-BE49-F238E27FC236}">
                <a16:creationId xmlns:a16="http://schemas.microsoft.com/office/drawing/2014/main" id="{E1F12D13-0BE3-4A1C-BAE8-28BD990D891A}"/>
              </a:ext>
            </a:extLst>
          </p:cNvPr>
          <p:cNvSpPr txBox="1"/>
          <p:nvPr/>
        </p:nvSpPr>
        <p:spPr>
          <a:xfrm>
            <a:off x="15538375" y="6596226"/>
            <a:ext cx="5427385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>
              <a:defRPr/>
            </a:pPr>
            <a:r>
              <a:rPr lang="en-US" sz="4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100%</a:t>
            </a:r>
          </a:p>
        </p:txBody>
      </p:sp>
      <p:sp>
        <p:nvSpPr>
          <p:cNvPr id="139" name="TextBox 15">
            <a:extLst>
              <a:ext uri="{FF2B5EF4-FFF2-40B4-BE49-F238E27FC236}">
                <a16:creationId xmlns:a16="http://schemas.microsoft.com/office/drawing/2014/main" id="{A90B723D-6FCA-432C-B1C5-DDEF2E48EEEA}"/>
              </a:ext>
            </a:extLst>
          </p:cNvPr>
          <p:cNvSpPr txBox="1"/>
          <p:nvPr/>
        </p:nvSpPr>
        <p:spPr>
          <a:xfrm>
            <a:off x="17696066" y="6720450"/>
            <a:ext cx="5819136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algn="just">
              <a:defRPr/>
            </a:pPr>
            <a:r>
              <a:rPr lang="es-SV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</a:rPr>
              <a:t>PORCENTAJE DE GARANTÍAS </a:t>
            </a:r>
          </a:p>
          <a:p>
            <a:pPr algn="just">
              <a:defRPr/>
            </a:pPr>
            <a:r>
              <a:rPr lang="es-SV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</a:rPr>
              <a:t>ENTREGADAS A TIEMPO</a:t>
            </a:r>
          </a:p>
        </p:txBody>
      </p:sp>
      <p:sp>
        <p:nvSpPr>
          <p:cNvPr id="140" name="Freeform 77">
            <a:extLst>
              <a:ext uri="{FF2B5EF4-FFF2-40B4-BE49-F238E27FC236}">
                <a16:creationId xmlns:a16="http://schemas.microsoft.com/office/drawing/2014/main" id="{A780F7E0-D7B8-4F4D-B8AA-791777D3233F}"/>
              </a:ext>
            </a:extLst>
          </p:cNvPr>
          <p:cNvSpPr>
            <a:spLocks noEditPoints="1"/>
          </p:cNvSpPr>
          <p:nvPr/>
        </p:nvSpPr>
        <p:spPr bwMode="auto">
          <a:xfrm>
            <a:off x="14570060" y="6766097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141" name="CuadroTexto 140">
            <a:extLst>
              <a:ext uri="{FF2B5EF4-FFF2-40B4-BE49-F238E27FC236}">
                <a16:creationId xmlns:a16="http://schemas.microsoft.com/office/drawing/2014/main" id="{9179CE24-D554-487B-AB00-BC4B6AECE91C}"/>
              </a:ext>
            </a:extLst>
          </p:cNvPr>
          <p:cNvSpPr txBox="1"/>
          <p:nvPr/>
        </p:nvSpPr>
        <p:spPr>
          <a:xfrm>
            <a:off x="2214943" y="5964781"/>
            <a:ext cx="10392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MX" sz="2800" b="1">
                <a:solidFill>
                  <a:srgbClr val="FF0000"/>
                </a:solidFill>
                <a:latin typeface="Josefin Sans SemiBold" pitchFamily="2" charset="0"/>
              </a:rPr>
              <a:t>5</a:t>
            </a:r>
            <a:endParaRPr lang="es-SV" sz="2800" b="1">
              <a:solidFill>
                <a:srgbClr val="FF0000"/>
              </a:solidFill>
              <a:latin typeface="Josefin Sans SemiBold" pitchFamily="2" charset="0"/>
            </a:endParaRPr>
          </a:p>
        </p:txBody>
      </p:sp>
      <p:sp>
        <p:nvSpPr>
          <p:cNvPr id="142" name="CuadroTexto 141">
            <a:extLst>
              <a:ext uri="{FF2B5EF4-FFF2-40B4-BE49-F238E27FC236}">
                <a16:creationId xmlns:a16="http://schemas.microsoft.com/office/drawing/2014/main" id="{C9CCADA4-43D2-4878-BBE1-50BBF8EC305A}"/>
              </a:ext>
            </a:extLst>
          </p:cNvPr>
          <p:cNvSpPr txBox="1"/>
          <p:nvPr/>
        </p:nvSpPr>
        <p:spPr>
          <a:xfrm>
            <a:off x="5313240" y="5964781"/>
            <a:ext cx="10392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s-MX" sz="2800">
                <a:solidFill>
                  <a:srgbClr val="FF0000"/>
                </a:solidFill>
                <a:latin typeface="Josefin Sans SemiBold" pitchFamily="2" charset="0"/>
              </a:rPr>
              <a:t>1,317</a:t>
            </a:r>
            <a:endParaRPr lang="es-SV" sz="2800">
              <a:solidFill>
                <a:srgbClr val="FF0000"/>
              </a:solidFill>
              <a:latin typeface="Josefin Sans SemiBold" pitchFamily="2" charset="0"/>
            </a:endParaRPr>
          </a:p>
        </p:txBody>
      </p:sp>
      <p:sp>
        <p:nvSpPr>
          <p:cNvPr id="143" name="Rounded Rectangle 12">
            <a:extLst>
              <a:ext uri="{FF2B5EF4-FFF2-40B4-BE49-F238E27FC236}">
                <a16:creationId xmlns:a16="http://schemas.microsoft.com/office/drawing/2014/main" id="{FBB14247-CB8F-4E41-8673-505DD73B8E58}"/>
              </a:ext>
            </a:extLst>
          </p:cNvPr>
          <p:cNvSpPr/>
          <p:nvPr/>
        </p:nvSpPr>
        <p:spPr>
          <a:xfrm>
            <a:off x="2667040" y="11053831"/>
            <a:ext cx="9118942" cy="1188720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144" name="TextBox 15">
            <a:extLst>
              <a:ext uri="{FF2B5EF4-FFF2-40B4-BE49-F238E27FC236}">
                <a16:creationId xmlns:a16="http://schemas.microsoft.com/office/drawing/2014/main" id="{5CEEA13B-99CA-4862-B262-89A50A04E22E}"/>
              </a:ext>
            </a:extLst>
          </p:cNvPr>
          <p:cNvSpPr txBox="1"/>
          <p:nvPr/>
        </p:nvSpPr>
        <p:spPr>
          <a:xfrm>
            <a:off x="3920804" y="11157556"/>
            <a:ext cx="2433797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>
              <a:defRPr/>
            </a:pPr>
            <a:r>
              <a:rPr lang="en-US" sz="5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100%</a:t>
            </a:r>
          </a:p>
        </p:txBody>
      </p:sp>
      <p:sp>
        <p:nvSpPr>
          <p:cNvPr id="145" name="TextBox 15">
            <a:extLst>
              <a:ext uri="{FF2B5EF4-FFF2-40B4-BE49-F238E27FC236}">
                <a16:creationId xmlns:a16="http://schemas.microsoft.com/office/drawing/2014/main" id="{D631FF9F-93BB-4C8B-A829-D3DBA9BE6522}"/>
              </a:ext>
            </a:extLst>
          </p:cNvPr>
          <p:cNvSpPr txBox="1"/>
          <p:nvPr/>
        </p:nvSpPr>
        <p:spPr>
          <a:xfrm>
            <a:off x="5748944" y="11276171"/>
            <a:ext cx="588341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</a:rPr>
              <a:t>PROCESOS ATENDIDOS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Josefin Sans SemiBold" pitchFamily="2" charset="0"/>
              </a:rPr>
              <a:t>EN TIEMPO Y FORMA</a:t>
            </a:r>
            <a:endParaRPr kumimoji="0" lang="es-ES" sz="18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146" name="Freeform 77">
            <a:extLst>
              <a:ext uri="{FF2B5EF4-FFF2-40B4-BE49-F238E27FC236}">
                <a16:creationId xmlns:a16="http://schemas.microsoft.com/office/drawing/2014/main" id="{13BC146E-C669-405C-A649-50C28E2C6D39}"/>
              </a:ext>
            </a:extLst>
          </p:cNvPr>
          <p:cNvSpPr>
            <a:spLocks noEditPoints="1"/>
          </p:cNvSpPr>
          <p:nvPr/>
        </p:nvSpPr>
        <p:spPr bwMode="auto">
          <a:xfrm>
            <a:off x="2880974" y="11263088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147" name="Rounded Rectangle 12">
            <a:extLst>
              <a:ext uri="{FF2B5EF4-FFF2-40B4-BE49-F238E27FC236}">
                <a16:creationId xmlns:a16="http://schemas.microsoft.com/office/drawing/2014/main" id="{71705B28-D596-4666-BA4C-8CFDCE32D559}"/>
              </a:ext>
            </a:extLst>
          </p:cNvPr>
          <p:cNvSpPr/>
          <p:nvPr/>
        </p:nvSpPr>
        <p:spPr>
          <a:xfrm>
            <a:off x="2667040" y="9779953"/>
            <a:ext cx="9118942" cy="1188720"/>
          </a:xfrm>
          <a:prstGeom prst="roundRect">
            <a:avLst>
              <a:gd name="adj" fmla="val 12821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148" name="TextBox 15">
            <a:extLst>
              <a:ext uri="{FF2B5EF4-FFF2-40B4-BE49-F238E27FC236}">
                <a16:creationId xmlns:a16="http://schemas.microsoft.com/office/drawing/2014/main" id="{07DEA56A-7476-45E4-8EAC-9D9409CD7B5F}"/>
              </a:ext>
            </a:extLst>
          </p:cNvPr>
          <p:cNvSpPr txBox="1"/>
          <p:nvPr/>
        </p:nvSpPr>
        <p:spPr>
          <a:xfrm>
            <a:off x="3985339" y="9747480"/>
            <a:ext cx="1939989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>
              <a:defRPr/>
            </a:pPr>
            <a:r>
              <a:rPr lang="en-US" sz="5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1,367</a:t>
            </a:r>
          </a:p>
        </p:txBody>
      </p:sp>
      <p:sp>
        <p:nvSpPr>
          <p:cNvPr id="149" name="TextBox 15">
            <a:extLst>
              <a:ext uri="{FF2B5EF4-FFF2-40B4-BE49-F238E27FC236}">
                <a16:creationId xmlns:a16="http://schemas.microsoft.com/office/drawing/2014/main" id="{5579DAE7-7CEC-419D-9E5E-5B9561FB7EA0}"/>
              </a:ext>
            </a:extLst>
          </p:cNvPr>
          <p:cNvSpPr txBox="1"/>
          <p:nvPr/>
        </p:nvSpPr>
        <p:spPr>
          <a:xfrm>
            <a:off x="5703349" y="10157360"/>
            <a:ext cx="5883415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algn="ctr">
              <a:defRPr/>
            </a:pP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PROCESOS DE COMPRA ATENDIDOS</a:t>
            </a:r>
          </a:p>
        </p:txBody>
      </p:sp>
      <p:sp>
        <p:nvSpPr>
          <p:cNvPr id="150" name="Freeform 77">
            <a:extLst>
              <a:ext uri="{FF2B5EF4-FFF2-40B4-BE49-F238E27FC236}">
                <a16:creationId xmlns:a16="http://schemas.microsoft.com/office/drawing/2014/main" id="{9AED4142-3DD8-414E-B1D4-D54A5CB70008}"/>
              </a:ext>
            </a:extLst>
          </p:cNvPr>
          <p:cNvSpPr>
            <a:spLocks noEditPoints="1"/>
          </p:cNvSpPr>
          <p:nvPr/>
        </p:nvSpPr>
        <p:spPr bwMode="auto">
          <a:xfrm>
            <a:off x="2880974" y="10022652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6F6F6"/>
          </a:solidFill>
          <a:ln>
            <a:solidFill>
              <a:srgbClr val="F6F6F6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64" name="Google Shape;916;p66">
            <a:extLst>
              <a:ext uri="{FF2B5EF4-FFF2-40B4-BE49-F238E27FC236}">
                <a16:creationId xmlns:a16="http://schemas.microsoft.com/office/drawing/2014/main" id="{85DE7D97-6D54-40A4-838E-651D09724172}"/>
              </a:ext>
            </a:extLst>
          </p:cNvPr>
          <p:cNvSpPr txBox="1">
            <a:spLocks/>
          </p:cNvSpPr>
          <p:nvPr/>
        </p:nvSpPr>
        <p:spPr>
          <a:xfrm>
            <a:off x="171183" y="921387"/>
            <a:ext cx="22545942" cy="12394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Gerencia de Adquisiciones y Contrataciones</a:t>
            </a:r>
          </a:p>
        </p:txBody>
      </p:sp>
      <p:pic>
        <p:nvPicPr>
          <p:cNvPr id="65" name="Imagen 112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A4D00D2D-EAB1-4E7E-AA42-F3756523DB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34772" y="1111982"/>
            <a:ext cx="1506211" cy="1506211"/>
          </a:xfrm>
          <a:prstGeom prst="rect">
            <a:avLst/>
          </a:prstGeom>
        </p:spPr>
      </p:pic>
      <p:sp>
        <p:nvSpPr>
          <p:cNvPr id="66" name="TextBox 18">
            <a:extLst>
              <a:ext uri="{FF2B5EF4-FFF2-40B4-BE49-F238E27FC236}">
                <a16:creationId xmlns:a16="http://schemas.microsoft.com/office/drawing/2014/main" id="{088702BD-5929-4DB8-A7D6-28B71901AEDE}"/>
              </a:ext>
            </a:extLst>
          </p:cNvPr>
          <p:cNvSpPr txBox="1"/>
          <p:nvPr/>
        </p:nvSpPr>
        <p:spPr>
          <a:xfrm>
            <a:off x="15538375" y="3475979"/>
            <a:ext cx="2200145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5%</a:t>
            </a:r>
          </a:p>
        </p:txBody>
      </p:sp>
      <p:sp>
        <p:nvSpPr>
          <p:cNvPr id="67" name="TextBox 18">
            <a:extLst>
              <a:ext uri="{FF2B5EF4-FFF2-40B4-BE49-F238E27FC236}">
                <a16:creationId xmlns:a16="http://schemas.microsoft.com/office/drawing/2014/main" id="{A334D90E-114D-4D46-868E-AE3074E9123C}"/>
              </a:ext>
            </a:extLst>
          </p:cNvPr>
          <p:cNvSpPr txBox="1"/>
          <p:nvPr/>
        </p:nvSpPr>
        <p:spPr>
          <a:xfrm>
            <a:off x="15538375" y="4690026"/>
            <a:ext cx="2200145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Meta:10 días</a:t>
            </a:r>
          </a:p>
        </p:txBody>
      </p:sp>
      <p:sp>
        <p:nvSpPr>
          <p:cNvPr id="68" name="TextBox 18">
            <a:extLst>
              <a:ext uri="{FF2B5EF4-FFF2-40B4-BE49-F238E27FC236}">
                <a16:creationId xmlns:a16="http://schemas.microsoft.com/office/drawing/2014/main" id="{A75643BF-318A-4369-9653-F77D13F37D8C}"/>
              </a:ext>
            </a:extLst>
          </p:cNvPr>
          <p:cNvSpPr txBox="1"/>
          <p:nvPr/>
        </p:nvSpPr>
        <p:spPr>
          <a:xfrm>
            <a:off x="15538375" y="6017684"/>
            <a:ext cx="3352951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30 días</a:t>
            </a:r>
          </a:p>
        </p:txBody>
      </p:sp>
      <p:sp>
        <p:nvSpPr>
          <p:cNvPr id="69" name="TextBox 18">
            <a:extLst>
              <a:ext uri="{FF2B5EF4-FFF2-40B4-BE49-F238E27FC236}">
                <a16:creationId xmlns:a16="http://schemas.microsoft.com/office/drawing/2014/main" id="{1AC91165-014E-4B30-B247-68BD66E957BC}"/>
              </a:ext>
            </a:extLst>
          </p:cNvPr>
          <p:cNvSpPr txBox="1"/>
          <p:nvPr/>
        </p:nvSpPr>
        <p:spPr>
          <a:xfrm>
            <a:off x="15538375" y="7162452"/>
            <a:ext cx="3352951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85% </a:t>
            </a:r>
          </a:p>
        </p:txBody>
      </p:sp>
      <p:sp>
        <p:nvSpPr>
          <p:cNvPr id="70" name="TextBox 18">
            <a:extLst>
              <a:ext uri="{FF2B5EF4-FFF2-40B4-BE49-F238E27FC236}">
                <a16:creationId xmlns:a16="http://schemas.microsoft.com/office/drawing/2014/main" id="{AED24CC0-338E-40EB-AEBF-4F658BAC3207}"/>
              </a:ext>
            </a:extLst>
          </p:cNvPr>
          <p:cNvSpPr txBox="1"/>
          <p:nvPr/>
        </p:nvSpPr>
        <p:spPr>
          <a:xfrm>
            <a:off x="3942047" y="10487168"/>
            <a:ext cx="3352951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1,523 </a:t>
            </a:r>
          </a:p>
        </p:txBody>
      </p:sp>
      <p:graphicFrame>
        <p:nvGraphicFramePr>
          <p:cNvPr id="71" name="Chart 25">
            <a:extLst>
              <a:ext uri="{FF2B5EF4-FFF2-40B4-BE49-F238E27FC236}">
                <a16:creationId xmlns:a16="http://schemas.microsoft.com/office/drawing/2014/main" id="{5825227F-C607-494D-A9C6-12A3A34905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07025701"/>
              </p:ext>
            </p:extLst>
          </p:nvPr>
        </p:nvGraphicFramePr>
        <p:xfrm>
          <a:off x="13459859" y="8034174"/>
          <a:ext cx="8980933" cy="528400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72" name="Grupo 5">
            <a:extLst>
              <a:ext uri="{FF2B5EF4-FFF2-40B4-BE49-F238E27FC236}">
                <a16:creationId xmlns:a16="http://schemas.microsoft.com/office/drawing/2014/main" id="{30575F24-B781-47E2-BC1B-DD11690550DD}"/>
              </a:ext>
            </a:extLst>
          </p:cNvPr>
          <p:cNvGrpSpPr/>
          <p:nvPr/>
        </p:nvGrpSpPr>
        <p:grpSpPr>
          <a:xfrm>
            <a:off x="20637773" y="8771235"/>
            <a:ext cx="2436121" cy="762337"/>
            <a:chOff x="21616952" y="8706178"/>
            <a:chExt cx="2436121" cy="762337"/>
          </a:xfrm>
        </p:grpSpPr>
        <p:sp>
          <p:nvSpPr>
            <p:cNvPr id="73" name="TextBox 18">
              <a:extLst>
                <a:ext uri="{FF2B5EF4-FFF2-40B4-BE49-F238E27FC236}">
                  <a16:creationId xmlns:a16="http://schemas.microsoft.com/office/drawing/2014/main" id="{3730E67A-5749-49BB-BB87-132732353D6C}"/>
                </a:ext>
              </a:extLst>
            </p:cNvPr>
            <p:cNvSpPr txBox="1"/>
            <p:nvPr/>
          </p:nvSpPr>
          <p:spPr>
            <a:xfrm>
              <a:off x="22483795" y="8706178"/>
              <a:ext cx="683200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  <a:defRPr/>
              </a:pPr>
              <a:r>
                <a:rPr lang="en-US" sz="20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80%</a:t>
              </a:r>
            </a:p>
          </p:txBody>
        </p:sp>
        <p:sp>
          <p:nvSpPr>
            <p:cNvPr id="74" name="TextBox 15">
              <a:extLst>
                <a:ext uri="{FF2B5EF4-FFF2-40B4-BE49-F238E27FC236}">
                  <a16:creationId xmlns:a16="http://schemas.microsoft.com/office/drawing/2014/main" id="{4B4F8684-CD79-4A3F-9B32-E311AA463A84}"/>
                </a:ext>
              </a:extLst>
            </p:cNvPr>
            <p:cNvSpPr txBox="1"/>
            <p:nvPr/>
          </p:nvSpPr>
          <p:spPr>
            <a:xfrm>
              <a:off x="21616952" y="9068405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  <a:defRPr/>
              </a:pPr>
              <a:r>
                <a:rPr lang="en-US" sz="20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  <p:sp>
        <p:nvSpPr>
          <p:cNvPr id="75" name="TextBox 52">
            <a:extLst>
              <a:ext uri="{FF2B5EF4-FFF2-40B4-BE49-F238E27FC236}">
                <a16:creationId xmlns:a16="http://schemas.microsoft.com/office/drawing/2014/main" id="{1A1CFEC5-C724-489D-B2F9-EC6B827EA1DA}"/>
              </a:ext>
            </a:extLst>
          </p:cNvPr>
          <p:cNvSpPr txBox="1"/>
          <p:nvPr/>
        </p:nvSpPr>
        <p:spPr>
          <a:xfrm>
            <a:off x="15926525" y="8192716"/>
            <a:ext cx="4443297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MONTO EJECUTADO</a:t>
            </a:r>
          </a:p>
        </p:txBody>
      </p:sp>
    </p:spTree>
    <p:extLst>
      <p:ext uri="{BB962C8B-B14F-4D97-AF65-F5344CB8AC3E}">
        <p14:creationId xmlns:p14="http://schemas.microsoft.com/office/powerpoint/2010/main" val="1662769142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n 2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93C8A88-7648-4DD7-B907-7C4A6D33D4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28" y="2597368"/>
            <a:ext cx="3774025" cy="2160339"/>
          </a:xfrm>
          <a:prstGeom prst="rect">
            <a:avLst/>
          </a:prstGeom>
        </p:spPr>
      </p:pic>
      <p:sp>
        <p:nvSpPr>
          <p:cNvPr id="37" name="Google Shape;393;p40">
            <a:extLst>
              <a:ext uri="{FF2B5EF4-FFF2-40B4-BE49-F238E27FC236}">
                <a16:creationId xmlns:a16="http://schemas.microsoft.com/office/drawing/2014/main" id="{0EB8D1BE-A177-4D06-89CB-8D14CB513168}"/>
              </a:ext>
            </a:extLst>
          </p:cNvPr>
          <p:cNvSpPr txBox="1">
            <a:spLocks/>
          </p:cNvSpPr>
          <p:nvPr/>
        </p:nvSpPr>
        <p:spPr>
          <a:xfrm>
            <a:off x="853429" y="6506609"/>
            <a:ext cx="18424969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7465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</a:t>
            </a:r>
          </a:p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9598" b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LEGAL</a:t>
            </a:r>
            <a:endParaRPr lang="es-MX" sz="3732">
              <a:solidFill>
                <a:srgbClr val="000000"/>
              </a:solidFill>
            </a:endParaRPr>
          </a:p>
        </p:txBody>
      </p:sp>
      <p:grpSp>
        <p:nvGrpSpPr>
          <p:cNvPr id="9" name="Google Shape;13450;p89">
            <a:extLst>
              <a:ext uri="{FF2B5EF4-FFF2-40B4-BE49-F238E27FC236}">
                <a16:creationId xmlns:a16="http://schemas.microsoft.com/office/drawing/2014/main" id="{8DD839F7-65C8-4AAB-8CA8-558E7DFB4058}"/>
              </a:ext>
            </a:extLst>
          </p:cNvPr>
          <p:cNvGrpSpPr/>
          <p:nvPr/>
        </p:nvGrpSpPr>
        <p:grpSpPr>
          <a:xfrm>
            <a:off x="1441550" y="7253812"/>
            <a:ext cx="2597782" cy="2200632"/>
            <a:chOff x="2770052" y="2009628"/>
            <a:chExt cx="327085" cy="277080"/>
          </a:xfrm>
          <a:solidFill>
            <a:schemeClr val="accent2"/>
          </a:solidFill>
        </p:grpSpPr>
        <p:sp>
          <p:nvSpPr>
            <p:cNvPr id="15" name="Google Shape;13451;p89">
              <a:extLst>
                <a:ext uri="{FF2B5EF4-FFF2-40B4-BE49-F238E27FC236}">
                  <a16:creationId xmlns:a16="http://schemas.microsoft.com/office/drawing/2014/main" id="{106B81CD-B87F-49C7-AFF9-3571884E93D8}"/>
                </a:ext>
              </a:extLst>
            </p:cNvPr>
            <p:cNvSpPr/>
            <p:nvPr/>
          </p:nvSpPr>
          <p:spPr>
            <a:xfrm>
              <a:off x="2770052" y="2023537"/>
              <a:ext cx="327085" cy="263170"/>
            </a:xfrm>
            <a:custGeom>
              <a:avLst/>
              <a:gdLst/>
              <a:ahLst/>
              <a:cxnLst/>
              <a:rect l="l" t="t" r="r" b="b"/>
              <a:pathLst>
                <a:path w="10276" h="8268" extrusionOk="0">
                  <a:moveTo>
                    <a:pt x="6251" y="2267"/>
                  </a:moveTo>
                  <a:lnTo>
                    <a:pt x="7061" y="2541"/>
                  </a:lnTo>
                  <a:cubicBezTo>
                    <a:pt x="7073" y="2544"/>
                    <a:pt x="7086" y="2545"/>
                    <a:pt x="7098" y="2545"/>
                  </a:cubicBezTo>
                  <a:cubicBezTo>
                    <a:pt x="7136" y="2545"/>
                    <a:pt x="7174" y="2532"/>
                    <a:pt x="7192" y="2505"/>
                  </a:cubicBezTo>
                  <a:lnTo>
                    <a:pt x="7454" y="2314"/>
                  </a:lnTo>
                  <a:lnTo>
                    <a:pt x="9240" y="4660"/>
                  </a:lnTo>
                  <a:lnTo>
                    <a:pt x="8978" y="4874"/>
                  </a:lnTo>
                  <a:cubicBezTo>
                    <a:pt x="8966" y="4862"/>
                    <a:pt x="8942" y="4839"/>
                    <a:pt x="8930" y="4839"/>
                  </a:cubicBezTo>
                  <a:lnTo>
                    <a:pt x="5811" y="3148"/>
                  </a:lnTo>
                  <a:lnTo>
                    <a:pt x="5930" y="2969"/>
                  </a:lnTo>
                  <a:cubicBezTo>
                    <a:pt x="5978" y="2898"/>
                    <a:pt x="5966" y="2803"/>
                    <a:pt x="5894" y="2755"/>
                  </a:cubicBezTo>
                  <a:cubicBezTo>
                    <a:pt x="5864" y="2742"/>
                    <a:pt x="5834" y="2735"/>
                    <a:pt x="5806" y="2735"/>
                  </a:cubicBezTo>
                  <a:cubicBezTo>
                    <a:pt x="5756" y="2735"/>
                    <a:pt x="5710" y="2757"/>
                    <a:pt x="5680" y="2803"/>
                  </a:cubicBezTo>
                  <a:lnTo>
                    <a:pt x="5358" y="3326"/>
                  </a:lnTo>
                  <a:cubicBezTo>
                    <a:pt x="5335" y="3350"/>
                    <a:pt x="5323" y="3374"/>
                    <a:pt x="5323" y="3398"/>
                  </a:cubicBezTo>
                  <a:lnTo>
                    <a:pt x="5323" y="4684"/>
                  </a:lnTo>
                  <a:cubicBezTo>
                    <a:pt x="5323" y="4946"/>
                    <a:pt x="5097" y="5172"/>
                    <a:pt x="4835" y="5172"/>
                  </a:cubicBezTo>
                  <a:cubicBezTo>
                    <a:pt x="4561" y="5172"/>
                    <a:pt x="4346" y="4946"/>
                    <a:pt x="4346" y="4684"/>
                  </a:cubicBezTo>
                  <a:lnTo>
                    <a:pt x="4346" y="3410"/>
                  </a:lnTo>
                  <a:lnTo>
                    <a:pt x="4620" y="2267"/>
                  </a:lnTo>
                  <a:close/>
                  <a:moveTo>
                    <a:pt x="2680" y="1767"/>
                  </a:moveTo>
                  <a:lnTo>
                    <a:pt x="2918" y="1898"/>
                  </a:lnTo>
                  <a:lnTo>
                    <a:pt x="941" y="5303"/>
                  </a:lnTo>
                  <a:lnTo>
                    <a:pt x="703" y="5172"/>
                  </a:lnTo>
                  <a:lnTo>
                    <a:pt x="2680" y="1767"/>
                  </a:lnTo>
                  <a:close/>
                  <a:moveTo>
                    <a:pt x="3180" y="4743"/>
                  </a:moveTo>
                  <a:cubicBezTo>
                    <a:pt x="3287" y="4743"/>
                    <a:pt x="3370" y="4779"/>
                    <a:pt x="3442" y="4874"/>
                  </a:cubicBezTo>
                  <a:cubicBezTo>
                    <a:pt x="3561" y="5017"/>
                    <a:pt x="3525" y="5231"/>
                    <a:pt x="3370" y="5339"/>
                  </a:cubicBezTo>
                  <a:lnTo>
                    <a:pt x="2322" y="6112"/>
                  </a:lnTo>
                  <a:cubicBezTo>
                    <a:pt x="2262" y="6150"/>
                    <a:pt x="2194" y="6169"/>
                    <a:pt x="2127" y="6169"/>
                  </a:cubicBezTo>
                  <a:cubicBezTo>
                    <a:pt x="2023" y="6169"/>
                    <a:pt x="1923" y="6123"/>
                    <a:pt x="1858" y="6029"/>
                  </a:cubicBezTo>
                  <a:cubicBezTo>
                    <a:pt x="1751" y="5886"/>
                    <a:pt x="1787" y="5672"/>
                    <a:pt x="1929" y="5565"/>
                  </a:cubicBezTo>
                  <a:lnTo>
                    <a:pt x="2989" y="4803"/>
                  </a:lnTo>
                  <a:cubicBezTo>
                    <a:pt x="3049" y="4755"/>
                    <a:pt x="3120" y="4743"/>
                    <a:pt x="3180" y="4743"/>
                  </a:cubicBezTo>
                  <a:close/>
                  <a:moveTo>
                    <a:pt x="3775" y="5493"/>
                  </a:moveTo>
                  <a:cubicBezTo>
                    <a:pt x="3870" y="5493"/>
                    <a:pt x="3954" y="5553"/>
                    <a:pt x="4013" y="5636"/>
                  </a:cubicBezTo>
                  <a:cubicBezTo>
                    <a:pt x="4132" y="5779"/>
                    <a:pt x="4085" y="5993"/>
                    <a:pt x="3942" y="6089"/>
                  </a:cubicBezTo>
                  <a:lnTo>
                    <a:pt x="3132" y="6708"/>
                  </a:lnTo>
                  <a:cubicBezTo>
                    <a:pt x="3076" y="6745"/>
                    <a:pt x="3013" y="6764"/>
                    <a:pt x="2949" y="6764"/>
                  </a:cubicBezTo>
                  <a:cubicBezTo>
                    <a:pt x="2851" y="6764"/>
                    <a:pt x="2752" y="6718"/>
                    <a:pt x="2680" y="6624"/>
                  </a:cubicBezTo>
                  <a:cubicBezTo>
                    <a:pt x="2572" y="6482"/>
                    <a:pt x="2596" y="6255"/>
                    <a:pt x="2751" y="6148"/>
                  </a:cubicBezTo>
                  <a:lnTo>
                    <a:pt x="3537" y="5589"/>
                  </a:lnTo>
                  <a:cubicBezTo>
                    <a:pt x="3573" y="5565"/>
                    <a:pt x="3596" y="5541"/>
                    <a:pt x="3620" y="5529"/>
                  </a:cubicBezTo>
                  <a:cubicBezTo>
                    <a:pt x="3668" y="5517"/>
                    <a:pt x="3715" y="5493"/>
                    <a:pt x="3775" y="5493"/>
                  </a:cubicBezTo>
                  <a:close/>
                  <a:moveTo>
                    <a:pt x="4359" y="6281"/>
                  </a:moveTo>
                  <a:cubicBezTo>
                    <a:pt x="4454" y="6281"/>
                    <a:pt x="4550" y="6321"/>
                    <a:pt x="4620" y="6398"/>
                  </a:cubicBezTo>
                  <a:cubicBezTo>
                    <a:pt x="4739" y="6553"/>
                    <a:pt x="4704" y="6755"/>
                    <a:pt x="4549" y="6863"/>
                  </a:cubicBezTo>
                  <a:lnTo>
                    <a:pt x="3954" y="7303"/>
                  </a:lnTo>
                  <a:cubicBezTo>
                    <a:pt x="3898" y="7331"/>
                    <a:pt x="3829" y="7358"/>
                    <a:pt x="3767" y="7358"/>
                  </a:cubicBezTo>
                  <a:cubicBezTo>
                    <a:pt x="3749" y="7358"/>
                    <a:pt x="3732" y="7356"/>
                    <a:pt x="3715" y="7351"/>
                  </a:cubicBezTo>
                  <a:cubicBezTo>
                    <a:pt x="3620" y="7339"/>
                    <a:pt x="3549" y="7303"/>
                    <a:pt x="3513" y="7220"/>
                  </a:cubicBezTo>
                  <a:cubicBezTo>
                    <a:pt x="3406" y="7077"/>
                    <a:pt x="3430" y="6863"/>
                    <a:pt x="3584" y="6755"/>
                  </a:cubicBezTo>
                  <a:lnTo>
                    <a:pt x="4144" y="6363"/>
                  </a:lnTo>
                  <a:lnTo>
                    <a:pt x="4168" y="6339"/>
                  </a:lnTo>
                  <a:cubicBezTo>
                    <a:pt x="4226" y="6300"/>
                    <a:pt x="4292" y="6281"/>
                    <a:pt x="4359" y="6281"/>
                  </a:cubicBezTo>
                  <a:close/>
                  <a:moveTo>
                    <a:pt x="2870" y="2553"/>
                  </a:moveTo>
                  <a:lnTo>
                    <a:pt x="3156" y="2707"/>
                  </a:lnTo>
                  <a:cubicBezTo>
                    <a:pt x="3173" y="2725"/>
                    <a:pt x="3197" y="2736"/>
                    <a:pt x="3218" y="2736"/>
                  </a:cubicBezTo>
                  <a:cubicBezTo>
                    <a:pt x="3226" y="2736"/>
                    <a:pt x="3233" y="2734"/>
                    <a:pt x="3239" y="2731"/>
                  </a:cubicBezTo>
                  <a:lnTo>
                    <a:pt x="3942" y="2636"/>
                  </a:lnTo>
                  <a:lnTo>
                    <a:pt x="4192" y="2743"/>
                  </a:lnTo>
                  <a:lnTo>
                    <a:pt x="4049" y="3338"/>
                  </a:lnTo>
                  <a:lnTo>
                    <a:pt x="4049" y="3362"/>
                  </a:lnTo>
                  <a:lnTo>
                    <a:pt x="4049" y="4648"/>
                  </a:lnTo>
                  <a:cubicBezTo>
                    <a:pt x="4049" y="5077"/>
                    <a:pt x="4406" y="5434"/>
                    <a:pt x="4835" y="5434"/>
                  </a:cubicBezTo>
                  <a:cubicBezTo>
                    <a:pt x="5263" y="5434"/>
                    <a:pt x="5620" y="5077"/>
                    <a:pt x="5620" y="4648"/>
                  </a:cubicBezTo>
                  <a:lnTo>
                    <a:pt x="5620" y="3410"/>
                  </a:lnTo>
                  <a:lnTo>
                    <a:pt x="5656" y="3362"/>
                  </a:lnTo>
                  <a:lnTo>
                    <a:pt x="8776" y="5065"/>
                  </a:lnTo>
                  <a:cubicBezTo>
                    <a:pt x="8942" y="5184"/>
                    <a:pt x="9002" y="5374"/>
                    <a:pt x="8907" y="5541"/>
                  </a:cubicBezTo>
                  <a:cubicBezTo>
                    <a:pt x="8850" y="5654"/>
                    <a:pt x="8745" y="5717"/>
                    <a:pt x="8631" y="5717"/>
                  </a:cubicBezTo>
                  <a:cubicBezTo>
                    <a:pt x="8576" y="5717"/>
                    <a:pt x="8520" y="5703"/>
                    <a:pt x="8466" y="5672"/>
                  </a:cubicBezTo>
                  <a:lnTo>
                    <a:pt x="6740" y="4743"/>
                  </a:lnTo>
                  <a:cubicBezTo>
                    <a:pt x="6711" y="4727"/>
                    <a:pt x="6682" y="4719"/>
                    <a:pt x="6655" y="4719"/>
                  </a:cubicBezTo>
                  <a:cubicBezTo>
                    <a:pt x="6603" y="4719"/>
                    <a:pt x="6557" y="4748"/>
                    <a:pt x="6525" y="4803"/>
                  </a:cubicBezTo>
                  <a:cubicBezTo>
                    <a:pt x="6490" y="4874"/>
                    <a:pt x="6513" y="4958"/>
                    <a:pt x="6585" y="5005"/>
                  </a:cubicBezTo>
                  <a:lnTo>
                    <a:pt x="8037" y="5791"/>
                  </a:lnTo>
                  <a:cubicBezTo>
                    <a:pt x="8192" y="5886"/>
                    <a:pt x="8252" y="6077"/>
                    <a:pt x="8168" y="6243"/>
                  </a:cubicBezTo>
                  <a:cubicBezTo>
                    <a:pt x="8104" y="6356"/>
                    <a:pt x="7996" y="6415"/>
                    <a:pt x="7881" y="6415"/>
                  </a:cubicBezTo>
                  <a:cubicBezTo>
                    <a:pt x="7826" y="6415"/>
                    <a:pt x="7770" y="6401"/>
                    <a:pt x="7716" y="6374"/>
                  </a:cubicBezTo>
                  <a:lnTo>
                    <a:pt x="6251" y="5565"/>
                  </a:lnTo>
                  <a:cubicBezTo>
                    <a:pt x="6226" y="5554"/>
                    <a:pt x="6200" y="5548"/>
                    <a:pt x="6175" y="5548"/>
                  </a:cubicBezTo>
                  <a:cubicBezTo>
                    <a:pt x="6120" y="5548"/>
                    <a:pt x="6070" y="5575"/>
                    <a:pt x="6037" y="5624"/>
                  </a:cubicBezTo>
                  <a:cubicBezTo>
                    <a:pt x="5990" y="5708"/>
                    <a:pt x="6025" y="5791"/>
                    <a:pt x="6097" y="5839"/>
                  </a:cubicBezTo>
                  <a:lnTo>
                    <a:pt x="7287" y="6493"/>
                  </a:lnTo>
                  <a:cubicBezTo>
                    <a:pt x="7454" y="6577"/>
                    <a:pt x="7514" y="6779"/>
                    <a:pt x="7418" y="6934"/>
                  </a:cubicBezTo>
                  <a:cubicBezTo>
                    <a:pt x="7360" y="7050"/>
                    <a:pt x="7250" y="7114"/>
                    <a:pt x="7132" y="7114"/>
                  </a:cubicBezTo>
                  <a:cubicBezTo>
                    <a:pt x="7081" y="7114"/>
                    <a:pt x="7028" y="7102"/>
                    <a:pt x="6978" y="7077"/>
                  </a:cubicBezTo>
                  <a:lnTo>
                    <a:pt x="5728" y="6386"/>
                  </a:lnTo>
                  <a:cubicBezTo>
                    <a:pt x="5705" y="6371"/>
                    <a:pt x="5680" y="6365"/>
                    <a:pt x="5655" y="6365"/>
                  </a:cubicBezTo>
                  <a:cubicBezTo>
                    <a:pt x="5601" y="6365"/>
                    <a:pt x="5546" y="6397"/>
                    <a:pt x="5513" y="6446"/>
                  </a:cubicBezTo>
                  <a:cubicBezTo>
                    <a:pt x="5478" y="6517"/>
                    <a:pt x="5501" y="6613"/>
                    <a:pt x="5573" y="6660"/>
                  </a:cubicBezTo>
                  <a:lnTo>
                    <a:pt x="6549" y="7172"/>
                  </a:lnTo>
                  <a:cubicBezTo>
                    <a:pt x="6704" y="7267"/>
                    <a:pt x="6763" y="7458"/>
                    <a:pt x="6680" y="7625"/>
                  </a:cubicBezTo>
                  <a:cubicBezTo>
                    <a:pt x="6616" y="7737"/>
                    <a:pt x="6508" y="7801"/>
                    <a:pt x="6393" y="7801"/>
                  </a:cubicBezTo>
                  <a:cubicBezTo>
                    <a:pt x="6338" y="7801"/>
                    <a:pt x="6282" y="7786"/>
                    <a:pt x="6228" y="7756"/>
                  </a:cubicBezTo>
                  <a:lnTo>
                    <a:pt x="5549" y="7386"/>
                  </a:lnTo>
                  <a:cubicBezTo>
                    <a:pt x="5549" y="7255"/>
                    <a:pt x="5501" y="7101"/>
                    <a:pt x="5406" y="6994"/>
                  </a:cubicBezTo>
                  <a:cubicBezTo>
                    <a:pt x="5299" y="6851"/>
                    <a:pt x="5132" y="6755"/>
                    <a:pt x="4954" y="6744"/>
                  </a:cubicBezTo>
                  <a:lnTo>
                    <a:pt x="4954" y="6696"/>
                  </a:lnTo>
                  <a:cubicBezTo>
                    <a:pt x="4977" y="6541"/>
                    <a:pt x="4930" y="6363"/>
                    <a:pt x="4835" y="6220"/>
                  </a:cubicBezTo>
                  <a:cubicBezTo>
                    <a:pt x="4716" y="6077"/>
                    <a:pt x="4549" y="5982"/>
                    <a:pt x="4370" y="5970"/>
                  </a:cubicBezTo>
                  <a:lnTo>
                    <a:pt x="4370" y="5922"/>
                  </a:lnTo>
                  <a:cubicBezTo>
                    <a:pt x="4406" y="5767"/>
                    <a:pt x="4358" y="5589"/>
                    <a:pt x="4251" y="5446"/>
                  </a:cubicBezTo>
                  <a:cubicBezTo>
                    <a:pt x="4132" y="5303"/>
                    <a:pt x="3965" y="5208"/>
                    <a:pt x="3787" y="5196"/>
                  </a:cubicBezTo>
                  <a:lnTo>
                    <a:pt x="3787" y="5148"/>
                  </a:lnTo>
                  <a:cubicBezTo>
                    <a:pt x="3823" y="4993"/>
                    <a:pt x="3775" y="4815"/>
                    <a:pt x="3668" y="4672"/>
                  </a:cubicBezTo>
                  <a:cubicBezTo>
                    <a:pt x="3547" y="4516"/>
                    <a:pt x="3359" y="4432"/>
                    <a:pt x="3172" y="4432"/>
                  </a:cubicBezTo>
                  <a:cubicBezTo>
                    <a:pt x="3044" y="4432"/>
                    <a:pt x="2917" y="4471"/>
                    <a:pt x="2811" y="4553"/>
                  </a:cubicBezTo>
                  <a:lnTo>
                    <a:pt x="1763" y="5315"/>
                  </a:lnTo>
                  <a:lnTo>
                    <a:pt x="1394" y="5112"/>
                  </a:lnTo>
                  <a:lnTo>
                    <a:pt x="2870" y="2553"/>
                  </a:lnTo>
                  <a:close/>
                  <a:moveTo>
                    <a:pt x="4936" y="7026"/>
                  </a:moveTo>
                  <a:cubicBezTo>
                    <a:pt x="5036" y="7026"/>
                    <a:pt x="5132" y="7070"/>
                    <a:pt x="5204" y="7148"/>
                  </a:cubicBezTo>
                  <a:cubicBezTo>
                    <a:pt x="5251" y="7244"/>
                    <a:pt x="5275" y="7315"/>
                    <a:pt x="5263" y="7398"/>
                  </a:cubicBezTo>
                  <a:cubicBezTo>
                    <a:pt x="5251" y="7494"/>
                    <a:pt x="5204" y="7565"/>
                    <a:pt x="5132" y="7625"/>
                  </a:cubicBezTo>
                  <a:lnTo>
                    <a:pt x="4787" y="7875"/>
                  </a:lnTo>
                  <a:cubicBezTo>
                    <a:pt x="4729" y="7918"/>
                    <a:pt x="4658" y="7940"/>
                    <a:pt x="4588" y="7940"/>
                  </a:cubicBezTo>
                  <a:cubicBezTo>
                    <a:pt x="4487" y="7940"/>
                    <a:pt x="4386" y="7895"/>
                    <a:pt x="4323" y="7803"/>
                  </a:cubicBezTo>
                  <a:cubicBezTo>
                    <a:pt x="4215" y="7660"/>
                    <a:pt x="4251" y="7446"/>
                    <a:pt x="4406" y="7339"/>
                  </a:cubicBezTo>
                  <a:lnTo>
                    <a:pt x="4727" y="7101"/>
                  </a:lnTo>
                  <a:lnTo>
                    <a:pt x="4739" y="7089"/>
                  </a:lnTo>
                  <a:cubicBezTo>
                    <a:pt x="4802" y="7046"/>
                    <a:pt x="4870" y="7026"/>
                    <a:pt x="4936" y="7026"/>
                  </a:cubicBezTo>
                  <a:close/>
                  <a:moveTo>
                    <a:pt x="180" y="0"/>
                  </a:moveTo>
                  <a:cubicBezTo>
                    <a:pt x="125" y="0"/>
                    <a:pt x="69" y="27"/>
                    <a:pt x="36" y="76"/>
                  </a:cubicBezTo>
                  <a:cubicBezTo>
                    <a:pt x="1" y="159"/>
                    <a:pt x="24" y="243"/>
                    <a:pt x="96" y="290"/>
                  </a:cubicBezTo>
                  <a:lnTo>
                    <a:pt x="2382" y="1600"/>
                  </a:lnTo>
                  <a:lnTo>
                    <a:pt x="405" y="5005"/>
                  </a:lnTo>
                  <a:lnTo>
                    <a:pt x="251" y="4922"/>
                  </a:lnTo>
                  <a:cubicBezTo>
                    <a:pt x="221" y="4905"/>
                    <a:pt x="192" y="4897"/>
                    <a:pt x="164" y="4897"/>
                  </a:cubicBezTo>
                  <a:cubicBezTo>
                    <a:pt x="113" y="4897"/>
                    <a:pt x="67" y="4923"/>
                    <a:pt x="36" y="4969"/>
                  </a:cubicBezTo>
                  <a:cubicBezTo>
                    <a:pt x="1" y="5053"/>
                    <a:pt x="24" y="5136"/>
                    <a:pt x="96" y="5184"/>
                  </a:cubicBezTo>
                  <a:lnTo>
                    <a:pt x="882" y="5648"/>
                  </a:lnTo>
                  <a:cubicBezTo>
                    <a:pt x="908" y="5663"/>
                    <a:pt x="934" y="5670"/>
                    <a:pt x="959" y="5670"/>
                  </a:cubicBezTo>
                  <a:cubicBezTo>
                    <a:pt x="1014" y="5670"/>
                    <a:pt x="1063" y="5638"/>
                    <a:pt x="1096" y="5589"/>
                  </a:cubicBezTo>
                  <a:lnTo>
                    <a:pt x="1215" y="5398"/>
                  </a:lnTo>
                  <a:lnTo>
                    <a:pt x="1537" y="5565"/>
                  </a:lnTo>
                  <a:cubicBezTo>
                    <a:pt x="1441" y="5779"/>
                    <a:pt x="1453" y="6029"/>
                    <a:pt x="1584" y="6220"/>
                  </a:cubicBezTo>
                  <a:cubicBezTo>
                    <a:pt x="1703" y="6386"/>
                    <a:pt x="1894" y="6482"/>
                    <a:pt x="2096" y="6482"/>
                  </a:cubicBezTo>
                  <a:cubicBezTo>
                    <a:pt x="2156" y="6482"/>
                    <a:pt x="2227" y="6458"/>
                    <a:pt x="2287" y="6446"/>
                  </a:cubicBezTo>
                  <a:cubicBezTo>
                    <a:pt x="2287" y="6577"/>
                    <a:pt x="2334" y="6720"/>
                    <a:pt x="2406" y="6815"/>
                  </a:cubicBezTo>
                  <a:cubicBezTo>
                    <a:pt x="2525" y="6982"/>
                    <a:pt x="2715" y="7077"/>
                    <a:pt x="2906" y="7077"/>
                  </a:cubicBezTo>
                  <a:cubicBezTo>
                    <a:pt x="2965" y="7077"/>
                    <a:pt x="3049" y="7053"/>
                    <a:pt x="3108" y="7041"/>
                  </a:cubicBezTo>
                  <a:cubicBezTo>
                    <a:pt x="3108" y="7160"/>
                    <a:pt x="3144" y="7291"/>
                    <a:pt x="3227" y="7398"/>
                  </a:cubicBezTo>
                  <a:cubicBezTo>
                    <a:pt x="3323" y="7529"/>
                    <a:pt x="3465" y="7625"/>
                    <a:pt x="3644" y="7648"/>
                  </a:cubicBezTo>
                  <a:cubicBezTo>
                    <a:pt x="3668" y="7648"/>
                    <a:pt x="3715" y="7672"/>
                    <a:pt x="3739" y="7672"/>
                  </a:cubicBezTo>
                  <a:cubicBezTo>
                    <a:pt x="3799" y="7672"/>
                    <a:pt x="3882" y="7648"/>
                    <a:pt x="3942" y="7636"/>
                  </a:cubicBezTo>
                  <a:cubicBezTo>
                    <a:pt x="3942" y="7767"/>
                    <a:pt x="3977" y="7886"/>
                    <a:pt x="4061" y="7994"/>
                  </a:cubicBezTo>
                  <a:cubicBezTo>
                    <a:pt x="4156" y="8125"/>
                    <a:pt x="4299" y="8220"/>
                    <a:pt x="4477" y="8244"/>
                  </a:cubicBezTo>
                  <a:cubicBezTo>
                    <a:pt x="4501" y="8244"/>
                    <a:pt x="4549" y="8267"/>
                    <a:pt x="4573" y="8267"/>
                  </a:cubicBezTo>
                  <a:cubicBezTo>
                    <a:pt x="4716" y="8267"/>
                    <a:pt x="4835" y="8220"/>
                    <a:pt x="4954" y="8148"/>
                  </a:cubicBezTo>
                  <a:lnTo>
                    <a:pt x="5287" y="7886"/>
                  </a:lnTo>
                  <a:cubicBezTo>
                    <a:pt x="5370" y="7827"/>
                    <a:pt x="5430" y="7767"/>
                    <a:pt x="5466" y="7684"/>
                  </a:cubicBezTo>
                  <a:lnTo>
                    <a:pt x="6085" y="8029"/>
                  </a:lnTo>
                  <a:cubicBezTo>
                    <a:pt x="6168" y="8077"/>
                    <a:pt x="6275" y="8101"/>
                    <a:pt x="6382" y="8101"/>
                  </a:cubicBezTo>
                  <a:cubicBezTo>
                    <a:pt x="6442" y="8101"/>
                    <a:pt x="6501" y="8089"/>
                    <a:pt x="6561" y="8077"/>
                  </a:cubicBezTo>
                  <a:cubicBezTo>
                    <a:pt x="6716" y="8029"/>
                    <a:pt x="6859" y="7922"/>
                    <a:pt x="6930" y="7779"/>
                  </a:cubicBezTo>
                  <a:cubicBezTo>
                    <a:pt x="6990" y="7648"/>
                    <a:pt x="7013" y="7529"/>
                    <a:pt x="7002" y="7398"/>
                  </a:cubicBezTo>
                  <a:cubicBezTo>
                    <a:pt x="7049" y="7398"/>
                    <a:pt x="7073" y="7422"/>
                    <a:pt x="7121" y="7422"/>
                  </a:cubicBezTo>
                  <a:cubicBezTo>
                    <a:pt x="7347" y="7422"/>
                    <a:pt x="7573" y="7303"/>
                    <a:pt x="7668" y="7089"/>
                  </a:cubicBezTo>
                  <a:cubicBezTo>
                    <a:pt x="7728" y="6970"/>
                    <a:pt x="7764" y="6839"/>
                    <a:pt x="7752" y="6720"/>
                  </a:cubicBezTo>
                  <a:cubicBezTo>
                    <a:pt x="7787" y="6720"/>
                    <a:pt x="7823" y="6732"/>
                    <a:pt x="7871" y="6732"/>
                  </a:cubicBezTo>
                  <a:cubicBezTo>
                    <a:pt x="8085" y="6732"/>
                    <a:pt x="8311" y="6613"/>
                    <a:pt x="8418" y="6410"/>
                  </a:cubicBezTo>
                  <a:cubicBezTo>
                    <a:pt x="8478" y="6291"/>
                    <a:pt x="8502" y="6172"/>
                    <a:pt x="8490" y="6029"/>
                  </a:cubicBezTo>
                  <a:cubicBezTo>
                    <a:pt x="8537" y="6029"/>
                    <a:pt x="8561" y="6053"/>
                    <a:pt x="8609" y="6053"/>
                  </a:cubicBezTo>
                  <a:cubicBezTo>
                    <a:pt x="8668" y="6053"/>
                    <a:pt x="8728" y="6029"/>
                    <a:pt x="8787" y="6017"/>
                  </a:cubicBezTo>
                  <a:cubicBezTo>
                    <a:pt x="8954" y="5970"/>
                    <a:pt x="9085" y="5874"/>
                    <a:pt x="9157" y="5720"/>
                  </a:cubicBezTo>
                  <a:cubicBezTo>
                    <a:pt x="9240" y="5577"/>
                    <a:pt x="9264" y="5410"/>
                    <a:pt x="9204" y="5243"/>
                  </a:cubicBezTo>
                  <a:cubicBezTo>
                    <a:pt x="9192" y="5196"/>
                    <a:pt x="9180" y="5172"/>
                    <a:pt x="9157" y="5136"/>
                  </a:cubicBezTo>
                  <a:lnTo>
                    <a:pt x="9430" y="4946"/>
                  </a:lnTo>
                  <a:lnTo>
                    <a:pt x="9561" y="5124"/>
                  </a:lnTo>
                  <a:cubicBezTo>
                    <a:pt x="9591" y="5161"/>
                    <a:pt x="9644" y="5180"/>
                    <a:pt x="9694" y="5180"/>
                  </a:cubicBezTo>
                  <a:cubicBezTo>
                    <a:pt x="9724" y="5180"/>
                    <a:pt x="9753" y="5173"/>
                    <a:pt x="9776" y="5160"/>
                  </a:cubicBezTo>
                  <a:lnTo>
                    <a:pt x="10192" y="4827"/>
                  </a:lnTo>
                  <a:cubicBezTo>
                    <a:pt x="10264" y="4743"/>
                    <a:pt x="10276" y="4648"/>
                    <a:pt x="10240" y="4577"/>
                  </a:cubicBezTo>
                  <a:cubicBezTo>
                    <a:pt x="10210" y="4539"/>
                    <a:pt x="10157" y="4521"/>
                    <a:pt x="10107" y="4521"/>
                  </a:cubicBezTo>
                  <a:cubicBezTo>
                    <a:pt x="10077" y="4521"/>
                    <a:pt x="10048" y="4527"/>
                    <a:pt x="10026" y="4541"/>
                  </a:cubicBezTo>
                  <a:lnTo>
                    <a:pt x="9728" y="4779"/>
                  </a:lnTo>
                  <a:lnTo>
                    <a:pt x="7347" y="1671"/>
                  </a:lnTo>
                  <a:lnTo>
                    <a:pt x="8704" y="790"/>
                  </a:lnTo>
                  <a:cubicBezTo>
                    <a:pt x="8776" y="755"/>
                    <a:pt x="8787" y="659"/>
                    <a:pt x="8752" y="588"/>
                  </a:cubicBezTo>
                  <a:cubicBezTo>
                    <a:pt x="8721" y="542"/>
                    <a:pt x="8670" y="516"/>
                    <a:pt x="8619" y="516"/>
                  </a:cubicBezTo>
                  <a:cubicBezTo>
                    <a:pt x="8591" y="516"/>
                    <a:pt x="8563" y="523"/>
                    <a:pt x="8537" y="540"/>
                  </a:cubicBezTo>
                  <a:lnTo>
                    <a:pt x="7049" y="1493"/>
                  </a:lnTo>
                  <a:cubicBezTo>
                    <a:pt x="6978" y="1540"/>
                    <a:pt x="6966" y="1648"/>
                    <a:pt x="7002" y="1719"/>
                  </a:cubicBezTo>
                  <a:lnTo>
                    <a:pt x="7275" y="2076"/>
                  </a:lnTo>
                  <a:lnTo>
                    <a:pt x="7085" y="2219"/>
                  </a:lnTo>
                  <a:lnTo>
                    <a:pt x="6311" y="1969"/>
                  </a:lnTo>
                  <a:cubicBezTo>
                    <a:pt x="6287" y="1969"/>
                    <a:pt x="6275" y="1957"/>
                    <a:pt x="6263" y="1957"/>
                  </a:cubicBezTo>
                  <a:lnTo>
                    <a:pt x="4501" y="1957"/>
                  </a:lnTo>
                  <a:cubicBezTo>
                    <a:pt x="4430" y="1957"/>
                    <a:pt x="4370" y="2005"/>
                    <a:pt x="4358" y="2076"/>
                  </a:cubicBezTo>
                  <a:lnTo>
                    <a:pt x="4251" y="2481"/>
                  </a:lnTo>
                  <a:lnTo>
                    <a:pt x="4001" y="2374"/>
                  </a:lnTo>
                  <a:cubicBezTo>
                    <a:pt x="3965" y="2362"/>
                    <a:pt x="3954" y="2362"/>
                    <a:pt x="3930" y="2362"/>
                  </a:cubicBezTo>
                  <a:lnTo>
                    <a:pt x="3227" y="2433"/>
                  </a:lnTo>
                  <a:lnTo>
                    <a:pt x="2989" y="2302"/>
                  </a:lnTo>
                  <a:lnTo>
                    <a:pt x="3215" y="1910"/>
                  </a:lnTo>
                  <a:cubicBezTo>
                    <a:pt x="3251" y="1838"/>
                    <a:pt x="3227" y="1743"/>
                    <a:pt x="3156" y="1707"/>
                  </a:cubicBezTo>
                  <a:lnTo>
                    <a:pt x="251" y="16"/>
                  </a:lnTo>
                  <a:cubicBezTo>
                    <a:pt x="229" y="5"/>
                    <a:pt x="204" y="0"/>
                    <a:pt x="18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6" name="Google Shape;13452;p89">
              <a:extLst>
                <a:ext uri="{FF2B5EF4-FFF2-40B4-BE49-F238E27FC236}">
                  <a16:creationId xmlns:a16="http://schemas.microsoft.com/office/drawing/2014/main" id="{74C5019A-3030-4DDA-9D84-2028B88A5B3C}"/>
                </a:ext>
              </a:extLst>
            </p:cNvPr>
            <p:cNvSpPr/>
            <p:nvPr/>
          </p:nvSpPr>
          <p:spPr>
            <a:xfrm>
              <a:off x="3059960" y="2009628"/>
              <a:ext cx="37177" cy="26960"/>
            </a:xfrm>
            <a:custGeom>
              <a:avLst/>
              <a:gdLst/>
              <a:ahLst/>
              <a:cxnLst/>
              <a:rect l="l" t="t" r="r" b="b"/>
              <a:pathLst>
                <a:path w="1168" h="847" extrusionOk="0">
                  <a:moveTo>
                    <a:pt x="999" y="0"/>
                  </a:moveTo>
                  <a:cubicBezTo>
                    <a:pt x="971" y="0"/>
                    <a:pt x="943" y="8"/>
                    <a:pt x="918" y="25"/>
                  </a:cubicBezTo>
                  <a:lnTo>
                    <a:pt x="84" y="561"/>
                  </a:lnTo>
                  <a:cubicBezTo>
                    <a:pt x="13" y="608"/>
                    <a:pt x="1" y="692"/>
                    <a:pt x="37" y="775"/>
                  </a:cubicBezTo>
                  <a:cubicBezTo>
                    <a:pt x="72" y="811"/>
                    <a:pt x="120" y="846"/>
                    <a:pt x="156" y="846"/>
                  </a:cubicBezTo>
                  <a:cubicBezTo>
                    <a:pt x="191" y="846"/>
                    <a:pt x="215" y="823"/>
                    <a:pt x="239" y="811"/>
                  </a:cubicBezTo>
                  <a:lnTo>
                    <a:pt x="1073" y="275"/>
                  </a:lnTo>
                  <a:cubicBezTo>
                    <a:pt x="1156" y="239"/>
                    <a:pt x="1168" y="144"/>
                    <a:pt x="1132" y="72"/>
                  </a:cubicBezTo>
                  <a:cubicBezTo>
                    <a:pt x="1101" y="26"/>
                    <a:pt x="1051" y="0"/>
                    <a:pt x="99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</p:grpSp>
    </p:spTree>
    <p:extLst>
      <p:ext uri="{BB962C8B-B14F-4D97-AF65-F5344CB8AC3E}">
        <p14:creationId xmlns:p14="http://schemas.microsoft.com/office/powerpoint/2010/main" val="1917633145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extBox 15">
            <a:extLst>
              <a:ext uri="{FF2B5EF4-FFF2-40B4-BE49-F238E27FC236}">
                <a16:creationId xmlns:a16="http://schemas.microsoft.com/office/drawing/2014/main" id="{265F6DDA-BBE3-4B81-8840-FE1DE377E9A9}"/>
              </a:ext>
            </a:extLst>
          </p:cNvPr>
          <p:cNvSpPr txBox="1"/>
          <p:nvPr/>
        </p:nvSpPr>
        <p:spPr>
          <a:xfrm>
            <a:off x="634056" y="3185569"/>
            <a:ext cx="7954501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DOCUMENTOS ELABORADOS</a:t>
            </a:r>
          </a:p>
        </p:txBody>
      </p:sp>
      <p:graphicFrame>
        <p:nvGraphicFramePr>
          <p:cNvPr id="61" name="Chart 25">
            <a:extLst>
              <a:ext uri="{FF2B5EF4-FFF2-40B4-BE49-F238E27FC236}">
                <a16:creationId xmlns:a16="http://schemas.microsoft.com/office/drawing/2014/main" id="{8BA50CAD-1BB1-49C6-9D0B-C1098165D4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8688828"/>
              </p:ext>
            </p:extLst>
          </p:nvPr>
        </p:nvGraphicFramePr>
        <p:xfrm>
          <a:off x="634056" y="4067571"/>
          <a:ext cx="12000997" cy="37095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4" name="Rectangle 8">
            <a:extLst>
              <a:ext uri="{FF2B5EF4-FFF2-40B4-BE49-F238E27FC236}">
                <a16:creationId xmlns:a16="http://schemas.microsoft.com/office/drawing/2014/main" id="{1487810F-67A9-4C45-927B-E38D30090624}"/>
              </a:ext>
            </a:extLst>
          </p:cNvPr>
          <p:cNvSpPr/>
          <p:nvPr/>
        </p:nvSpPr>
        <p:spPr>
          <a:xfrm>
            <a:off x="2755205" y="8696618"/>
            <a:ext cx="5122052" cy="1776091"/>
          </a:xfrm>
          <a:prstGeom prst="roundRect">
            <a:avLst/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65" name="TextBox 15">
            <a:extLst>
              <a:ext uri="{FF2B5EF4-FFF2-40B4-BE49-F238E27FC236}">
                <a16:creationId xmlns:a16="http://schemas.microsoft.com/office/drawing/2014/main" id="{77872A2F-2792-4E56-BD33-B92A7CB1C39C}"/>
              </a:ext>
            </a:extLst>
          </p:cNvPr>
          <p:cNvSpPr txBox="1"/>
          <p:nvPr/>
        </p:nvSpPr>
        <p:spPr>
          <a:xfrm>
            <a:off x="3334270" y="8797730"/>
            <a:ext cx="3866764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algn="ctr">
              <a:defRPr/>
            </a:pP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DOCUMENTOS </a:t>
            </a:r>
          </a:p>
          <a:p>
            <a:pPr algn="ctr">
              <a:defRPr/>
            </a:pP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LEGALES ELABORADOS</a:t>
            </a:r>
          </a:p>
        </p:txBody>
      </p:sp>
      <p:sp>
        <p:nvSpPr>
          <p:cNvPr id="66" name="TextBox 16">
            <a:extLst>
              <a:ext uri="{FF2B5EF4-FFF2-40B4-BE49-F238E27FC236}">
                <a16:creationId xmlns:a16="http://schemas.microsoft.com/office/drawing/2014/main" id="{F9DE9223-E2F6-403C-A882-922F1182C71A}"/>
              </a:ext>
            </a:extLst>
          </p:cNvPr>
          <p:cNvSpPr txBox="1"/>
          <p:nvPr/>
        </p:nvSpPr>
        <p:spPr>
          <a:xfrm>
            <a:off x="4736186" y="9484181"/>
            <a:ext cx="1324402" cy="1015663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>
              <a:defRPr/>
            </a:pPr>
            <a:r>
              <a:rPr lang="en-US" sz="60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510</a:t>
            </a:r>
          </a:p>
        </p:txBody>
      </p:sp>
      <p:grpSp>
        <p:nvGrpSpPr>
          <p:cNvPr id="2" name="Grupo 1">
            <a:extLst>
              <a:ext uri="{FF2B5EF4-FFF2-40B4-BE49-F238E27FC236}">
                <a16:creationId xmlns:a16="http://schemas.microsoft.com/office/drawing/2014/main" id="{B5A9F5C6-D19F-4049-A7DE-47D47493B003}"/>
              </a:ext>
            </a:extLst>
          </p:cNvPr>
          <p:cNvGrpSpPr/>
          <p:nvPr/>
        </p:nvGrpSpPr>
        <p:grpSpPr>
          <a:xfrm>
            <a:off x="7877257" y="8687191"/>
            <a:ext cx="5155537" cy="1776091"/>
            <a:chOff x="18323061" y="3732459"/>
            <a:chExt cx="4666775" cy="1776091"/>
          </a:xfrm>
        </p:grpSpPr>
        <p:sp>
          <p:nvSpPr>
            <p:cNvPr id="67" name="Rectangle 8">
              <a:extLst>
                <a:ext uri="{FF2B5EF4-FFF2-40B4-BE49-F238E27FC236}">
                  <a16:creationId xmlns:a16="http://schemas.microsoft.com/office/drawing/2014/main" id="{E1C8AA42-890F-4592-94E9-F4FA3045AA12}"/>
                </a:ext>
              </a:extLst>
            </p:cNvPr>
            <p:cNvSpPr/>
            <p:nvPr/>
          </p:nvSpPr>
          <p:spPr>
            <a:xfrm>
              <a:off x="18381813" y="3732459"/>
              <a:ext cx="4608023" cy="1776091"/>
            </a:xfrm>
            <a:prstGeom prst="roundRect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Josefin Sans SemiBold" pitchFamily="2" charset="0"/>
                <a:ea typeface="+mn-ea"/>
                <a:cs typeface="+mn-cs"/>
              </a:endParaRPr>
            </a:p>
          </p:txBody>
        </p:sp>
        <p:sp>
          <p:nvSpPr>
            <p:cNvPr id="68" name="TextBox 15">
              <a:extLst>
                <a:ext uri="{FF2B5EF4-FFF2-40B4-BE49-F238E27FC236}">
                  <a16:creationId xmlns:a16="http://schemas.microsoft.com/office/drawing/2014/main" id="{2C425E2B-1B09-4C1B-9A2B-7E0E52F147CB}"/>
                </a:ext>
              </a:extLst>
            </p:cNvPr>
            <p:cNvSpPr txBox="1"/>
            <p:nvPr/>
          </p:nvSpPr>
          <p:spPr>
            <a:xfrm>
              <a:off x="18323061" y="3814423"/>
              <a:ext cx="4578206" cy="830997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 anchorCtr="0">
              <a:spAutoFit/>
            </a:bodyPr>
            <a:lstStyle/>
            <a:p>
              <a:pPr algn="ctr">
                <a:defRPr/>
              </a:pPr>
              <a:r>
                <a:rPr lang="en-US" sz="2400" b="1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SemiBold" pitchFamily="2" charset="0"/>
                  <a:ea typeface="Lato Light" panose="020F0502020204030203" pitchFamily="34" charset="0"/>
                  <a:cs typeface="Poppins" pitchFamily="2" charset="77"/>
                </a:rPr>
                <a:t>ASESORIAS Y </a:t>
              </a:r>
            </a:p>
            <a:p>
              <a:pPr algn="ctr">
                <a:defRPr/>
              </a:pPr>
              <a:r>
                <a:rPr lang="en-US" sz="2400" b="1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SemiBold" pitchFamily="2" charset="0"/>
                  <a:ea typeface="Lato Light" panose="020F0502020204030203" pitchFamily="34" charset="0"/>
                  <a:cs typeface="Poppins" pitchFamily="2" charset="77"/>
                </a:rPr>
                <a:t>VIABILIDADES EMITIDAS  </a:t>
              </a:r>
            </a:p>
          </p:txBody>
        </p:sp>
        <p:sp>
          <p:nvSpPr>
            <p:cNvPr id="69" name="TextBox 16">
              <a:extLst>
                <a:ext uri="{FF2B5EF4-FFF2-40B4-BE49-F238E27FC236}">
                  <a16:creationId xmlns:a16="http://schemas.microsoft.com/office/drawing/2014/main" id="{91E79813-73F6-414A-B853-B13F46E1D3B2}"/>
                </a:ext>
              </a:extLst>
            </p:cNvPr>
            <p:cNvSpPr txBox="1"/>
            <p:nvPr/>
          </p:nvSpPr>
          <p:spPr>
            <a:xfrm>
              <a:off x="19806996" y="4491839"/>
              <a:ext cx="1862945" cy="1015663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 algn="ctr">
                <a:defRPr/>
              </a:pPr>
              <a:r>
                <a:rPr lang="en-US" sz="6000" b="1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SemiBold" pitchFamily="2" charset="0"/>
                  <a:ea typeface="Lato Light" panose="020F0502020204030203" pitchFamily="34" charset="0"/>
                  <a:cs typeface="Poppins" pitchFamily="2" charset="77"/>
                </a:rPr>
                <a:t>104</a:t>
              </a:r>
              <a:r>
                <a:rPr lang="en-US" sz="60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SemiBold" pitchFamily="2" charset="0"/>
                  <a:ea typeface="Lato Light" panose="020F0502020204030203" pitchFamily="34" charset="0"/>
                  <a:cs typeface="Poppins" pitchFamily="2" charset="77"/>
                </a:rPr>
                <a:t> </a:t>
              </a:r>
            </a:p>
          </p:txBody>
        </p:sp>
      </p:grpSp>
      <p:sp>
        <p:nvSpPr>
          <p:cNvPr id="70" name="Rounded Rectangle 12">
            <a:extLst>
              <a:ext uri="{FF2B5EF4-FFF2-40B4-BE49-F238E27FC236}">
                <a16:creationId xmlns:a16="http://schemas.microsoft.com/office/drawing/2014/main" id="{CEB428A7-52EC-4771-B947-3BA110F2351E}"/>
              </a:ext>
            </a:extLst>
          </p:cNvPr>
          <p:cNvSpPr/>
          <p:nvPr/>
        </p:nvSpPr>
        <p:spPr>
          <a:xfrm>
            <a:off x="2745889" y="10564394"/>
            <a:ext cx="10262735" cy="1188720"/>
          </a:xfrm>
          <a:prstGeom prst="roundRect">
            <a:avLst>
              <a:gd name="adj" fmla="val 12821"/>
            </a:avLst>
          </a:prstGeom>
          <a:solidFill>
            <a:schemeClr val="bg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71" name="TextBox 15">
            <a:extLst>
              <a:ext uri="{FF2B5EF4-FFF2-40B4-BE49-F238E27FC236}">
                <a16:creationId xmlns:a16="http://schemas.microsoft.com/office/drawing/2014/main" id="{FB5EC37D-53C9-477A-810D-D10615FD642F}"/>
              </a:ext>
            </a:extLst>
          </p:cNvPr>
          <p:cNvSpPr txBox="1"/>
          <p:nvPr/>
        </p:nvSpPr>
        <p:spPr>
          <a:xfrm>
            <a:off x="4105571" y="10520069"/>
            <a:ext cx="4224232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>
              <a:defRPr/>
            </a:pPr>
            <a:r>
              <a:rPr lang="en-US" sz="5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103 </a:t>
            </a:r>
            <a:r>
              <a:rPr lang="en-US" sz="40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(99%)</a:t>
            </a:r>
          </a:p>
        </p:txBody>
      </p:sp>
      <p:sp>
        <p:nvSpPr>
          <p:cNvPr id="72" name="TextBox 15">
            <a:extLst>
              <a:ext uri="{FF2B5EF4-FFF2-40B4-BE49-F238E27FC236}">
                <a16:creationId xmlns:a16="http://schemas.microsoft.com/office/drawing/2014/main" id="{62BEF10B-C101-4133-AFB8-1C2D7EA94943}"/>
              </a:ext>
            </a:extLst>
          </p:cNvPr>
          <p:cNvSpPr txBox="1"/>
          <p:nvPr/>
        </p:nvSpPr>
        <p:spPr>
          <a:xfrm>
            <a:off x="6937397" y="10690649"/>
            <a:ext cx="5883415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algn="ctr">
              <a:defRPr/>
            </a:pPr>
            <a:r>
              <a:rPr 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</a:rPr>
              <a:t>ASESORIAS Y VIABILIDADES </a:t>
            </a:r>
          </a:p>
          <a:p>
            <a:pPr algn="ctr">
              <a:defRPr/>
            </a:pPr>
            <a:r>
              <a:rPr 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</a:rPr>
              <a:t>SIN OBSERVACIONES</a:t>
            </a:r>
          </a:p>
        </p:txBody>
      </p:sp>
      <p:sp>
        <p:nvSpPr>
          <p:cNvPr id="73" name="Freeform 77">
            <a:extLst>
              <a:ext uri="{FF2B5EF4-FFF2-40B4-BE49-F238E27FC236}">
                <a16:creationId xmlns:a16="http://schemas.microsoft.com/office/drawing/2014/main" id="{418E3A48-ED1B-4BDD-A160-BC6C3D4E0235}"/>
              </a:ext>
            </a:extLst>
          </p:cNvPr>
          <p:cNvSpPr>
            <a:spLocks noEditPoints="1"/>
          </p:cNvSpPr>
          <p:nvPr/>
        </p:nvSpPr>
        <p:spPr bwMode="auto">
          <a:xfrm>
            <a:off x="3089664" y="10795701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6F6F6"/>
          </a:solidFill>
          <a:ln>
            <a:solidFill>
              <a:srgbClr val="F6F6F6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31" name="Google Shape;916;p66">
            <a:extLst>
              <a:ext uri="{FF2B5EF4-FFF2-40B4-BE49-F238E27FC236}">
                <a16:creationId xmlns:a16="http://schemas.microsoft.com/office/drawing/2014/main" id="{C13887F0-8247-40F7-B3A1-5FDA7E11AD39}"/>
              </a:ext>
            </a:extLst>
          </p:cNvPr>
          <p:cNvSpPr txBox="1">
            <a:spLocks/>
          </p:cNvSpPr>
          <p:nvPr/>
        </p:nvSpPr>
        <p:spPr>
          <a:xfrm>
            <a:off x="428358" y="1064262"/>
            <a:ext cx="14095216" cy="12394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Gerencia Legal</a:t>
            </a:r>
          </a:p>
        </p:txBody>
      </p:sp>
      <p:pic>
        <p:nvPicPr>
          <p:cNvPr id="32" name="Imagen 112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37C0BF02-A2CF-4D60-B23B-EEF9BD68F0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20397" y="1169132"/>
            <a:ext cx="1506211" cy="1506211"/>
          </a:xfrm>
          <a:prstGeom prst="rect">
            <a:avLst/>
          </a:prstGeom>
        </p:spPr>
      </p:pic>
      <p:sp>
        <p:nvSpPr>
          <p:cNvPr id="33" name="TextBox 18">
            <a:extLst>
              <a:ext uri="{FF2B5EF4-FFF2-40B4-BE49-F238E27FC236}">
                <a16:creationId xmlns:a16="http://schemas.microsoft.com/office/drawing/2014/main" id="{3FC94A77-F5F9-4D7A-8D8E-6B65E54E3931}"/>
              </a:ext>
            </a:extLst>
          </p:cNvPr>
          <p:cNvSpPr txBox="1"/>
          <p:nvPr/>
        </p:nvSpPr>
        <p:spPr>
          <a:xfrm>
            <a:off x="3938036" y="11247124"/>
            <a:ext cx="3352951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104</a:t>
            </a:r>
          </a:p>
        </p:txBody>
      </p:sp>
      <p:graphicFrame>
        <p:nvGraphicFramePr>
          <p:cNvPr id="34" name="Chart 25">
            <a:extLst>
              <a:ext uri="{FF2B5EF4-FFF2-40B4-BE49-F238E27FC236}">
                <a16:creationId xmlns:a16="http://schemas.microsoft.com/office/drawing/2014/main" id="{1182B7B2-FE1A-4668-B65E-804C3884F05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4245349"/>
              </p:ext>
            </p:extLst>
          </p:nvPr>
        </p:nvGraphicFramePr>
        <p:xfrm>
          <a:off x="14463374" y="6953184"/>
          <a:ext cx="8755386" cy="61150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35" name="Grupo 5">
            <a:extLst>
              <a:ext uri="{FF2B5EF4-FFF2-40B4-BE49-F238E27FC236}">
                <a16:creationId xmlns:a16="http://schemas.microsoft.com/office/drawing/2014/main" id="{CA3A6F93-D0B6-4252-BB18-34C5F28847FB}"/>
              </a:ext>
            </a:extLst>
          </p:cNvPr>
          <p:cNvGrpSpPr/>
          <p:nvPr/>
        </p:nvGrpSpPr>
        <p:grpSpPr>
          <a:xfrm>
            <a:off x="20902336" y="6953184"/>
            <a:ext cx="2436121" cy="823892"/>
            <a:chOff x="21616952" y="8675401"/>
            <a:chExt cx="2436121" cy="823892"/>
          </a:xfrm>
        </p:grpSpPr>
        <p:sp>
          <p:nvSpPr>
            <p:cNvPr id="36" name="TextBox 18">
              <a:extLst>
                <a:ext uri="{FF2B5EF4-FFF2-40B4-BE49-F238E27FC236}">
                  <a16:creationId xmlns:a16="http://schemas.microsoft.com/office/drawing/2014/main" id="{2A43DBA1-49F1-450A-837C-2E361810A808}"/>
                </a:ext>
              </a:extLst>
            </p:cNvPr>
            <p:cNvSpPr txBox="1"/>
            <p:nvPr/>
          </p:nvSpPr>
          <p:spPr>
            <a:xfrm>
              <a:off x="22483795" y="8675401"/>
              <a:ext cx="753732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  <a:defRPr/>
              </a:pPr>
              <a:r>
                <a:rPr lang="en-US" sz="24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72%</a:t>
              </a:r>
            </a:p>
          </p:txBody>
        </p:sp>
        <p:sp>
          <p:nvSpPr>
            <p:cNvPr id="37" name="TextBox 15">
              <a:extLst>
                <a:ext uri="{FF2B5EF4-FFF2-40B4-BE49-F238E27FC236}">
                  <a16:creationId xmlns:a16="http://schemas.microsoft.com/office/drawing/2014/main" id="{A50DE20A-27FD-4846-A0B4-5BC46E727DF1}"/>
                </a:ext>
              </a:extLst>
            </p:cNvPr>
            <p:cNvSpPr txBox="1"/>
            <p:nvPr/>
          </p:nvSpPr>
          <p:spPr>
            <a:xfrm>
              <a:off x="21616952" y="9037628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  <a:defRPr/>
              </a:pPr>
              <a:r>
                <a:rPr lang="en-US" sz="24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  <p:sp>
        <p:nvSpPr>
          <p:cNvPr id="38" name="TextBox 52">
            <a:extLst>
              <a:ext uri="{FF2B5EF4-FFF2-40B4-BE49-F238E27FC236}">
                <a16:creationId xmlns:a16="http://schemas.microsoft.com/office/drawing/2014/main" id="{55A9569F-D618-4318-BA21-0A4505BAEF5A}"/>
              </a:ext>
            </a:extLst>
          </p:cNvPr>
          <p:cNvSpPr txBox="1"/>
          <p:nvPr/>
        </p:nvSpPr>
        <p:spPr>
          <a:xfrm>
            <a:off x="16619419" y="6103682"/>
            <a:ext cx="4443297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MONTO EJECUTADO</a:t>
            </a:r>
          </a:p>
        </p:txBody>
      </p:sp>
    </p:spTree>
    <p:extLst>
      <p:ext uri="{BB962C8B-B14F-4D97-AF65-F5344CB8AC3E}">
        <p14:creationId xmlns:p14="http://schemas.microsoft.com/office/powerpoint/2010/main" val="612949569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n 2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93C8A88-7648-4DD7-B907-7C4A6D33D4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28" y="2597368"/>
            <a:ext cx="3774025" cy="2160339"/>
          </a:xfrm>
          <a:prstGeom prst="rect">
            <a:avLst/>
          </a:prstGeom>
        </p:spPr>
      </p:pic>
      <p:sp>
        <p:nvSpPr>
          <p:cNvPr id="37" name="Google Shape;393;p40">
            <a:extLst>
              <a:ext uri="{FF2B5EF4-FFF2-40B4-BE49-F238E27FC236}">
                <a16:creationId xmlns:a16="http://schemas.microsoft.com/office/drawing/2014/main" id="{0EB8D1BE-A177-4D06-89CB-8D14CB513168}"/>
              </a:ext>
            </a:extLst>
          </p:cNvPr>
          <p:cNvSpPr txBox="1">
            <a:spLocks/>
          </p:cNvSpPr>
          <p:nvPr/>
        </p:nvSpPr>
        <p:spPr>
          <a:xfrm>
            <a:off x="3304367" y="5934241"/>
            <a:ext cx="18424969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7465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Unidad de</a:t>
            </a:r>
          </a:p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7998" b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CENTRO de ATENCIÓN y ACCESO a la INFORMACIÓN</a:t>
            </a:r>
            <a:endParaRPr lang="es-MX" sz="7998">
              <a:solidFill>
                <a:srgbClr val="000000"/>
              </a:solidFill>
            </a:endParaRPr>
          </a:p>
        </p:txBody>
      </p:sp>
      <p:grpSp>
        <p:nvGrpSpPr>
          <p:cNvPr id="5" name="Google Shape;10746;p85">
            <a:extLst>
              <a:ext uri="{FF2B5EF4-FFF2-40B4-BE49-F238E27FC236}">
                <a16:creationId xmlns:a16="http://schemas.microsoft.com/office/drawing/2014/main" id="{7839BE96-0CB4-4227-8D89-B589C7D43D7C}"/>
              </a:ext>
            </a:extLst>
          </p:cNvPr>
          <p:cNvGrpSpPr/>
          <p:nvPr/>
        </p:nvGrpSpPr>
        <p:grpSpPr>
          <a:xfrm>
            <a:off x="1385610" y="6917458"/>
            <a:ext cx="2644325" cy="2647121"/>
            <a:chOff x="7538896" y="1970156"/>
            <a:chExt cx="361147" cy="361529"/>
          </a:xfrm>
          <a:solidFill>
            <a:schemeClr val="accent2"/>
          </a:solidFill>
        </p:grpSpPr>
        <p:sp>
          <p:nvSpPr>
            <p:cNvPr id="6" name="Google Shape;10747;p85">
              <a:extLst>
                <a:ext uri="{FF2B5EF4-FFF2-40B4-BE49-F238E27FC236}">
                  <a16:creationId xmlns:a16="http://schemas.microsoft.com/office/drawing/2014/main" id="{CBC2FFC9-E41A-4B8A-8651-8A491A059A3B}"/>
                </a:ext>
              </a:extLst>
            </p:cNvPr>
            <p:cNvSpPr/>
            <p:nvPr/>
          </p:nvSpPr>
          <p:spPr>
            <a:xfrm>
              <a:off x="7538896" y="1970156"/>
              <a:ext cx="361147" cy="361529"/>
            </a:xfrm>
            <a:custGeom>
              <a:avLst/>
              <a:gdLst/>
              <a:ahLst/>
              <a:cxnLst/>
              <a:rect l="l" t="t" r="r" b="b"/>
              <a:pathLst>
                <a:path w="11347" h="11359" extrusionOk="0">
                  <a:moveTo>
                    <a:pt x="8918" y="584"/>
                  </a:moveTo>
                  <a:lnTo>
                    <a:pt x="9477" y="1155"/>
                  </a:lnTo>
                  <a:lnTo>
                    <a:pt x="9632" y="1298"/>
                  </a:lnTo>
                  <a:lnTo>
                    <a:pt x="10239" y="1905"/>
                  </a:lnTo>
                  <a:lnTo>
                    <a:pt x="10704" y="2370"/>
                  </a:lnTo>
                  <a:lnTo>
                    <a:pt x="8918" y="2370"/>
                  </a:lnTo>
                  <a:lnTo>
                    <a:pt x="8918" y="584"/>
                  </a:lnTo>
                  <a:close/>
                  <a:moveTo>
                    <a:pt x="2631" y="4644"/>
                  </a:moveTo>
                  <a:cubicBezTo>
                    <a:pt x="3322" y="4644"/>
                    <a:pt x="3882" y="5215"/>
                    <a:pt x="3882" y="5894"/>
                  </a:cubicBezTo>
                  <a:lnTo>
                    <a:pt x="3882" y="6192"/>
                  </a:lnTo>
                  <a:lnTo>
                    <a:pt x="3810" y="6192"/>
                  </a:lnTo>
                  <a:cubicBezTo>
                    <a:pt x="3429" y="6108"/>
                    <a:pt x="3310" y="5596"/>
                    <a:pt x="3286" y="5596"/>
                  </a:cubicBezTo>
                  <a:cubicBezTo>
                    <a:pt x="3274" y="5525"/>
                    <a:pt x="3215" y="5477"/>
                    <a:pt x="3155" y="5465"/>
                  </a:cubicBezTo>
                  <a:cubicBezTo>
                    <a:pt x="3143" y="5463"/>
                    <a:pt x="3132" y="5462"/>
                    <a:pt x="3121" y="5462"/>
                  </a:cubicBezTo>
                  <a:cubicBezTo>
                    <a:pt x="3064" y="5462"/>
                    <a:pt x="3016" y="5487"/>
                    <a:pt x="2977" y="5537"/>
                  </a:cubicBezTo>
                  <a:cubicBezTo>
                    <a:pt x="2477" y="6156"/>
                    <a:pt x="1429" y="6156"/>
                    <a:pt x="1417" y="6156"/>
                  </a:cubicBezTo>
                  <a:lnTo>
                    <a:pt x="1298" y="6156"/>
                  </a:lnTo>
                  <a:lnTo>
                    <a:pt x="1286" y="6168"/>
                  </a:lnTo>
                  <a:lnTo>
                    <a:pt x="1262" y="6180"/>
                  </a:lnTo>
                  <a:lnTo>
                    <a:pt x="1262" y="5894"/>
                  </a:lnTo>
                  <a:cubicBezTo>
                    <a:pt x="1262" y="5215"/>
                    <a:pt x="1834" y="4644"/>
                    <a:pt x="2512" y="4644"/>
                  </a:cubicBezTo>
                  <a:close/>
                  <a:moveTo>
                    <a:pt x="1238" y="6644"/>
                  </a:moveTo>
                  <a:lnTo>
                    <a:pt x="1238" y="7192"/>
                  </a:lnTo>
                  <a:cubicBezTo>
                    <a:pt x="1107" y="7180"/>
                    <a:pt x="1000" y="7061"/>
                    <a:pt x="1000" y="6930"/>
                  </a:cubicBezTo>
                  <a:cubicBezTo>
                    <a:pt x="1000" y="6846"/>
                    <a:pt x="1024" y="6775"/>
                    <a:pt x="1084" y="6715"/>
                  </a:cubicBezTo>
                  <a:cubicBezTo>
                    <a:pt x="1143" y="6715"/>
                    <a:pt x="1191" y="6692"/>
                    <a:pt x="1226" y="6644"/>
                  </a:cubicBezTo>
                  <a:close/>
                  <a:moveTo>
                    <a:pt x="3929" y="6656"/>
                  </a:moveTo>
                  <a:cubicBezTo>
                    <a:pt x="3965" y="6680"/>
                    <a:pt x="4001" y="6715"/>
                    <a:pt x="4048" y="6715"/>
                  </a:cubicBezTo>
                  <a:cubicBezTo>
                    <a:pt x="4108" y="6763"/>
                    <a:pt x="4132" y="6835"/>
                    <a:pt x="4132" y="6918"/>
                  </a:cubicBezTo>
                  <a:cubicBezTo>
                    <a:pt x="4155" y="7061"/>
                    <a:pt x="4048" y="7180"/>
                    <a:pt x="3917" y="7192"/>
                  </a:cubicBezTo>
                  <a:lnTo>
                    <a:pt x="3917" y="6656"/>
                  </a:lnTo>
                  <a:close/>
                  <a:moveTo>
                    <a:pt x="3036" y="5942"/>
                  </a:moveTo>
                  <a:cubicBezTo>
                    <a:pt x="3120" y="6132"/>
                    <a:pt x="3286" y="6358"/>
                    <a:pt x="3572" y="6465"/>
                  </a:cubicBezTo>
                  <a:lnTo>
                    <a:pt x="3572" y="7227"/>
                  </a:lnTo>
                  <a:cubicBezTo>
                    <a:pt x="3560" y="7704"/>
                    <a:pt x="3167" y="8085"/>
                    <a:pt x="2691" y="8085"/>
                  </a:cubicBezTo>
                  <a:lnTo>
                    <a:pt x="2477" y="8085"/>
                  </a:lnTo>
                  <a:cubicBezTo>
                    <a:pt x="2000" y="8085"/>
                    <a:pt x="1607" y="7692"/>
                    <a:pt x="1607" y="7227"/>
                  </a:cubicBezTo>
                  <a:lnTo>
                    <a:pt x="1607" y="6501"/>
                  </a:lnTo>
                  <a:cubicBezTo>
                    <a:pt x="1917" y="6477"/>
                    <a:pt x="2572" y="6370"/>
                    <a:pt x="3036" y="5942"/>
                  </a:cubicBezTo>
                  <a:close/>
                  <a:moveTo>
                    <a:pt x="2917" y="8418"/>
                  </a:moveTo>
                  <a:lnTo>
                    <a:pt x="2917" y="8656"/>
                  </a:lnTo>
                  <a:lnTo>
                    <a:pt x="2917" y="8668"/>
                  </a:lnTo>
                  <a:lnTo>
                    <a:pt x="2572" y="9025"/>
                  </a:lnTo>
                  <a:lnTo>
                    <a:pt x="2250" y="8692"/>
                  </a:lnTo>
                  <a:lnTo>
                    <a:pt x="2250" y="8418"/>
                  </a:lnTo>
                  <a:cubicBezTo>
                    <a:pt x="2322" y="8430"/>
                    <a:pt x="2393" y="8430"/>
                    <a:pt x="2477" y="8430"/>
                  </a:cubicBezTo>
                  <a:lnTo>
                    <a:pt x="2691" y="8430"/>
                  </a:lnTo>
                  <a:cubicBezTo>
                    <a:pt x="2774" y="8430"/>
                    <a:pt x="2846" y="8418"/>
                    <a:pt x="2917" y="8418"/>
                  </a:cubicBezTo>
                  <a:close/>
                  <a:moveTo>
                    <a:pt x="8561" y="346"/>
                  </a:moveTo>
                  <a:lnTo>
                    <a:pt x="8561" y="2560"/>
                  </a:lnTo>
                  <a:cubicBezTo>
                    <a:pt x="8561" y="2667"/>
                    <a:pt x="8632" y="2739"/>
                    <a:pt x="8739" y="2739"/>
                  </a:cubicBezTo>
                  <a:lnTo>
                    <a:pt x="10954" y="2739"/>
                  </a:lnTo>
                  <a:lnTo>
                    <a:pt x="10954" y="10954"/>
                  </a:lnTo>
                  <a:lnTo>
                    <a:pt x="5167" y="10954"/>
                  </a:lnTo>
                  <a:lnTo>
                    <a:pt x="5167" y="10263"/>
                  </a:lnTo>
                  <a:cubicBezTo>
                    <a:pt x="5167" y="9454"/>
                    <a:pt x="4608" y="9049"/>
                    <a:pt x="4310" y="8954"/>
                  </a:cubicBezTo>
                  <a:lnTo>
                    <a:pt x="3274" y="8537"/>
                  </a:lnTo>
                  <a:lnTo>
                    <a:pt x="3274" y="8311"/>
                  </a:lnTo>
                  <a:cubicBezTo>
                    <a:pt x="3560" y="8156"/>
                    <a:pt x="3786" y="7894"/>
                    <a:pt x="3870" y="7561"/>
                  </a:cubicBezTo>
                  <a:cubicBezTo>
                    <a:pt x="4215" y="7561"/>
                    <a:pt x="4489" y="7287"/>
                    <a:pt x="4489" y="6930"/>
                  </a:cubicBezTo>
                  <a:cubicBezTo>
                    <a:pt x="4489" y="6715"/>
                    <a:pt x="4394" y="6525"/>
                    <a:pt x="4239" y="6418"/>
                  </a:cubicBezTo>
                  <a:lnTo>
                    <a:pt x="4239" y="5942"/>
                  </a:lnTo>
                  <a:cubicBezTo>
                    <a:pt x="4239" y="5108"/>
                    <a:pt x="3620" y="4429"/>
                    <a:pt x="2810" y="4346"/>
                  </a:cubicBezTo>
                  <a:lnTo>
                    <a:pt x="2810" y="346"/>
                  </a:lnTo>
                  <a:close/>
                  <a:moveTo>
                    <a:pt x="2679" y="0"/>
                  </a:moveTo>
                  <a:cubicBezTo>
                    <a:pt x="2572" y="0"/>
                    <a:pt x="2500" y="72"/>
                    <a:pt x="2500" y="179"/>
                  </a:cubicBezTo>
                  <a:lnTo>
                    <a:pt x="2500" y="4358"/>
                  </a:lnTo>
                  <a:cubicBezTo>
                    <a:pt x="1643" y="4394"/>
                    <a:pt x="953" y="5108"/>
                    <a:pt x="953" y="5965"/>
                  </a:cubicBezTo>
                  <a:lnTo>
                    <a:pt x="953" y="6442"/>
                  </a:lnTo>
                  <a:cubicBezTo>
                    <a:pt x="786" y="6561"/>
                    <a:pt x="691" y="6739"/>
                    <a:pt x="691" y="6954"/>
                  </a:cubicBezTo>
                  <a:cubicBezTo>
                    <a:pt x="691" y="7299"/>
                    <a:pt x="965" y="7597"/>
                    <a:pt x="1322" y="7597"/>
                  </a:cubicBezTo>
                  <a:cubicBezTo>
                    <a:pt x="1417" y="7918"/>
                    <a:pt x="1643" y="8192"/>
                    <a:pt x="1917" y="8335"/>
                  </a:cubicBezTo>
                  <a:lnTo>
                    <a:pt x="1917" y="8561"/>
                  </a:lnTo>
                  <a:lnTo>
                    <a:pt x="845" y="8978"/>
                  </a:lnTo>
                  <a:cubicBezTo>
                    <a:pt x="548" y="9085"/>
                    <a:pt x="0" y="9478"/>
                    <a:pt x="0" y="10287"/>
                  </a:cubicBezTo>
                  <a:lnTo>
                    <a:pt x="0" y="11180"/>
                  </a:lnTo>
                  <a:cubicBezTo>
                    <a:pt x="0" y="11287"/>
                    <a:pt x="72" y="11359"/>
                    <a:pt x="179" y="11359"/>
                  </a:cubicBezTo>
                  <a:lnTo>
                    <a:pt x="965" y="11359"/>
                  </a:lnTo>
                  <a:cubicBezTo>
                    <a:pt x="1072" y="11359"/>
                    <a:pt x="1143" y="11287"/>
                    <a:pt x="1143" y="11180"/>
                  </a:cubicBezTo>
                  <a:cubicBezTo>
                    <a:pt x="1143" y="11073"/>
                    <a:pt x="1072" y="11002"/>
                    <a:pt x="965" y="11002"/>
                  </a:cubicBezTo>
                  <a:lnTo>
                    <a:pt x="357" y="11002"/>
                  </a:lnTo>
                  <a:lnTo>
                    <a:pt x="357" y="10263"/>
                  </a:lnTo>
                  <a:cubicBezTo>
                    <a:pt x="357" y="9513"/>
                    <a:pt x="941" y="9287"/>
                    <a:pt x="965" y="9287"/>
                  </a:cubicBezTo>
                  <a:lnTo>
                    <a:pt x="988" y="9287"/>
                  </a:lnTo>
                  <a:lnTo>
                    <a:pt x="1965" y="8906"/>
                  </a:lnTo>
                  <a:lnTo>
                    <a:pt x="1977" y="8918"/>
                  </a:lnTo>
                  <a:lnTo>
                    <a:pt x="2500" y="9430"/>
                  </a:lnTo>
                  <a:cubicBezTo>
                    <a:pt x="2536" y="9454"/>
                    <a:pt x="2572" y="9466"/>
                    <a:pt x="2619" y="9466"/>
                  </a:cubicBezTo>
                  <a:cubicBezTo>
                    <a:pt x="2667" y="9466"/>
                    <a:pt x="2715" y="9454"/>
                    <a:pt x="2739" y="9406"/>
                  </a:cubicBezTo>
                  <a:lnTo>
                    <a:pt x="3251" y="8894"/>
                  </a:lnTo>
                  <a:lnTo>
                    <a:pt x="4227" y="9275"/>
                  </a:lnTo>
                  <a:lnTo>
                    <a:pt x="4239" y="9275"/>
                  </a:lnTo>
                  <a:cubicBezTo>
                    <a:pt x="4239" y="9275"/>
                    <a:pt x="4858" y="9490"/>
                    <a:pt x="4858" y="10240"/>
                  </a:cubicBezTo>
                  <a:lnTo>
                    <a:pt x="4858" y="10954"/>
                  </a:lnTo>
                  <a:lnTo>
                    <a:pt x="1607" y="10954"/>
                  </a:lnTo>
                  <a:cubicBezTo>
                    <a:pt x="1500" y="10954"/>
                    <a:pt x="1429" y="11037"/>
                    <a:pt x="1429" y="11133"/>
                  </a:cubicBezTo>
                  <a:cubicBezTo>
                    <a:pt x="1429" y="11240"/>
                    <a:pt x="1500" y="11311"/>
                    <a:pt x="1607" y="11311"/>
                  </a:cubicBezTo>
                  <a:lnTo>
                    <a:pt x="11168" y="11311"/>
                  </a:lnTo>
                  <a:cubicBezTo>
                    <a:pt x="11263" y="11311"/>
                    <a:pt x="11347" y="11240"/>
                    <a:pt x="11347" y="11133"/>
                  </a:cubicBezTo>
                  <a:lnTo>
                    <a:pt x="11311" y="2536"/>
                  </a:lnTo>
                  <a:lnTo>
                    <a:pt x="11311" y="2501"/>
                  </a:lnTo>
                  <a:lnTo>
                    <a:pt x="11311" y="2489"/>
                  </a:lnTo>
                  <a:cubicBezTo>
                    <a:pt x="11311" y="2489"/>
                    <a:pt x="11311" y="2477"/>
                    <a:pt x="11299" y="2477"/>
                  </a:cubicBezTo>
                  <a:lnTo>
                    <a:pt x="11287" y="2465"/>
                  </a:lnTo>
                  <a:lnTo>
                    <a:pt x="11263" y="2441"/>
                  </a:lnTo>
                  <a:lnTo>
                    <a:pt x="9882" y="1060"/>
                  </a:lnTo>
                  <a:lnTo>
                    <a:pt x="8870" y="48"/>
                  </a:lnTo>
                  <a:lnTo>
                    <a:pt x="8858" y="36"/>
                  </a:lnTo>
                  <a:lnTo>
                    <a:pt x="8846" y="12"/>
                  </a:lnTo>
                  <a:cubicBezTo>
                    <a:pt x="8846" y="12"/>
                    <a:pt x="8823" y="12"/>
                    <a:pt x="88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7" name="Google Shape;10748;p85">
              <a:extLst>
                <a:ext uri="{FF2B5EF4-FFF2-40B4-BE49-F238E27FC236}">
                  <a16:creationId xmlns:a16="http://schemas.microsoft.com/office/drawing/2014/main" id="{09BE47DE-0C4B-45B1-8380-E617BD9650CD}"/>
                </a:ext>
              </a:extLst>
            </p:cNvPr>
            <p:cNvSpPr/>
            <p:nvPr/>
          </p:nvSpPr>
          <p:spPr>
            <a:xfrm>
              <a:off x="7685907" y="2066784"/>
              <a:ext cx="101211" cy="11394"/>
            </a:xfrm>
            <a:custGeom>
              <a:avLst/>
              <a:gdLst/>
              <a:ahLst/>
              <a:cxnLst/>
              <a:rect l="l" t="t" r="r" b="b"/>
              <a:pathLst>
                <a:path w="3180" h="358" extrusionOk="0">
                  <a:moveTo>
                    <a:pt x="179" y="0"/>
                  </a:moveTo>
                  <a:cubicBezTo>
                    <a:pt x="72" y="0"/>
                    <a:pt x="1" y="84"/>
                    <a:pt x="1" y="179"/>
                  </a:cubicBezTo>
                  <a:cubicBezTo>
                    <a:pt x="1" y="286"/>
                    <a:pt x="72" y="358"/>
                    <a:pt x="179" y="358"/>
                  </a:cubicBezTo>
                  <a:lnTo>
                    <a:pt x="3001" y="358"/>
                  </a:lnTo>
                  <a:cubicBezTo>
                    <a:pt x="3108" y="358"/>
                    <a:pt x="3180" y="286"/>
                    <a:pt x="3180" y="179"/>
                  </a:cubicBezTo>
                  <a:cubicBezTo>
                    <a:pt x="3180" y="84"/>
                    <a:pt x="3108" y="0"/>
                    <a:pt x="300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8" name="Google Shape;10749;p85">
              <a:extLst>
                <a:ext uri="{FF2B5EF4-FFF2-40B4-BE49-F238E27FC236}">
                  <a16:creationId xmlns:a16="http://schemas.microsoft.com/office/drawing/2014/main" id="{EEBBEBD0-27E1-4049-A3BC-0C7C043EAE63}"/>
                </a:ext>
              </a:extLst>
            </p:cNvPr>
            <p:cNvSpPr/>
            <p:nvPr/>
          </p:nvSpPr>
          <p:spPr>
            <a:xfrm>
              <a:off x="7685907" y="2106187"/>
              <a:ext cx="147075" cy="11394"/>
            </a:xfrm>
            <a:custGeom>
              <a:avLst/>
              <a:gdLst/>
              <a:ahLst/>
              <a:cxnLst/>
              <a:rect l="l" t="t" r="r" b="b"/>
              <a:pathLst>
                <a:path w="4621" h="358" extrusionOk="0">
                  <a:moveTo>
                    <a:pt x="179" y="1"/>
                  </a:moveTo>
                  <a:cubicBezTo>
                    <a:pt x="72" y="1"/>
                    <a:pt x="1" y="72"/>
                    <a:pt x="1" y="179"/>
                  </a:cubicBezTo>
                  <a:cubicBezTo>
                    <a:pt x="1" y="286"/>
                    <a:pt x="72" y="358"/>
                    <a:pt x="179" y="358"/>
                  </a:cubicBezTo>
                  <a:lnTo>
                    <a:pt x="4442" y="358"/>
                  </a:lnTo>
                  <a:cubicBezTo>
                    <a:pt x="4549" y="358"/>
                    <a:pt x="4620" y="286"/>
                    <a:pt x="4620" y="179"/>
                  </a:cubicBezTo>
                  <a:cubicBezTo>
                    <a:pt x="4620" y="72"/>
                    <a:pt x="4549" y="1"/>
                    <a:pt x="444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0" name="Google Shape;10750;p85">
              <a:extLst>
                <a:ext uri="{FF2B5EF4-FFF2-40B4-BE49-F238E27FC236}">
                  <a16:creationId xmlns:a16="http://schemas.microsoft.com/office/drawing/2014/main" id="{2D8DB7AF-00F8-4602-8A87-876AA3385CD8}"/>
                </a:ext>
              </a:extLst>
            </p:cNvPr>
            <p:cNvSpPr/>
            <p:nvPr/>
          </p:nvSpPr>
          <p:spPr>
            <a:xfrm>
              <a:off x="7685907" y="2145239"/>
              <a:ext cx="147075" cy="11394"/>
            </a:xfrm>
            <a:custGeom>
              <a:avLst/>
              <a:gdLst/>
              <a:ahLst/>
              <a:cxnLst/>
              <a:rect l="l" t="t" r="r" b="b"/>
              <a:pathLst>
                <a:path w="4621" h="358" extrusionOk="0">
                  <a:moveTo>
                    <a:pt x="179" y="0"/>
                  </a:moveTo>
                  <a:cubicBezTo>
                    <a:pt x="72" y="0"/>
                    <a:pt x="1" y="71"/>
                    <a:pt x="1" y="179"/>
                  </a:cubicBezTo>
                  <a:cubicBezTo>
                    <a:pt x="1" y="274"/>
                    <a:pt x="72" y="357"/>
                    <a:pt x="179" y="357"/>
                  </a:cubicBezTo>
                  <a:lnTo>
                    <a:pt x="4442" y="357"/>
                  </a:lnTo>
                  <a:cubicBezTo>
                    <a:pt x="4549" y="357"/>
                    <a:pt x="4620" y="274"/>
                    <a:pt x="4620" y="179"/>
                  </a:cubicBezTo>
                  <a:cubicBezTo>
                    <a:pt x="4620" y="83"/>
                    <a:pt x="4537" y="0"/>
                    <a:pt x="44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1" name="Google Shape;10751;p85">
              <a:extLst>
                <a:ext uri="{FF2B5EF4-FFF2-40B4-BE49-F238E27FC236}">
                  <a16:creationId xmlns:a16="http://schemas.microsoft.com/office/drawing/2014/main" id="{C7D93C60-800A-46C7-963F-8DC5869ED87B}"/>
                </a:ext>
              </a:extLst>
            </p:cNvPr>
            <p:cNvSpPr/>
            <p:nvPr/>
          </p:nvSpPr>
          <p:spPr>
            <a:xfrm>
              <a:off x="7685907" y="2184260"/>
              <a:ext cx="147075" cy="11394"/>
            </a:xfrm>
            <a:custGeom>
              <a:avLst/>
              <a:gdLst/>
              <a:ahLst/>
              <a:cxnLst/>
              <a:rect l="l" t="t" r="r" b="b"/>
              <a:pathLst>
                <a:path w="4621" h="358" extrusionOk="0">
                  <a:moveTo>
                    <a:pt x="179" y="0"/>
                  </a:moveTo>
                  <a:cubicBezTo>
                    <a:pt x="72" y="0"/>
                    <a:pt x="1" y="84"/>
                    <a:pt x="1" y="179"/>
                  </a:cubicBezTo>
                  <a:cubicBezTo>
                    <a:pt x="1" y="286"/>
                    <a:pt x="72" y="358"/>
                    <a:pt x="179" y="358"/>
                  </a:cubicBezTo>
                  <a:lnTo>
                    <a:pt x="4442" y="358"/>
                  </a:lnTo>
                  <a:cubicBezTo>
                    <a:pt x="4549" y="358"/>
                    <a:pt x="4620" y="286"/>
                    <a:pt x="4620" y="179"/>
                  </a:cubicBezTo>
                  <a:cubicBezTo>
                    <a:pt x="4620" y="84"/>
                    <a:pt x="4537" y="0"/>
                    <a:pt x="44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2" name="Google Shape;10752;p85">
              <a:extLst>
                <a:ext uri="{FF2B5EF4-FFF2-40B4-BE49-F238E27FC236}">
                  <a16:creationId xmlns:a16="http://schemas.microsoft.com/office/drawing/2014/main" id="{8A9A952E-E0BD-472A-8D30-30C66A124836}"/>
                </a:ext>
              </a:extLst>
            </p:cNvPr>
            <p:cNvSpPr/>
            <p:nvPr/>
          </p:nvSpPr>
          <p:spPr>
            <a:xfrm>
              <a:off x="7685907" y="2223280"/>
              <a:ext cx="147075" cy="11394"/>
            </a:xfrm>
            <a:custGeom>
              <a:avLst/>
              <a:gdLst/>
              <a:ahLst/>
              <a:cxnLst/>
              <a:rect l="l" t="t" r="r" b="b"/>
              <a:pathLst>
                <a:path w="4621" h="358" extrusionOk="0">
                  <a:moveTo>
                    <a:pt x="179" y="1"/>
                  </a:moveTo>
                  <a:cubicBezTo>
                    <a:pt x="72" y="1"/>
                    <a:pt x="1" y="72"/>
                    <a:pt x="1" y="179"/>
                  </a:cubicBezTo>
                  <a:cubicBezTo>
                    <a:pt x="1" y="286"/>
                    <a:pt x="72" y="358"/>
                    <a:pt x="179" y="358"/>
                  </a:cubicBezTo>
                  <a:lnTo>
                    <a:pt x="4442" y="358"/>
                  </a:lnTo>
                  <a:cubicBezTo>
                    <a:pt x="4549" y="358"/>
                    <a:pt x="4620" y="286"/>
                    <a:pt x="4620" y="179"/>
                  </a:cubicBezTo>
                  <a:cubicBezTo>
                    <a:pt x="4620" y="84"/>
                    <a:pt x="4537" y="1"/>
                    <a:pt x="444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</p:grpSp>
    </p:spTree>
    <p:extLst>
      <p:ext uri="{BB962C8B-B14F-4D97-AF65-F5344CB8AC3E}">
        <p14:creationId xmlns:p14="http://schemas.microsoft.com/office/powerpoint/2010/main" val="3237054960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Box 15">
            <a:extLst>
              <a:ext uri="{FF2B5EF4-FFF2-40B4-BE49-F238E27FC236}">
                <a16:creationId xmlns:a16="http://schemas.microsoft.com/office/drawing/2014/main" id="{39CAB9D9-62F9-41A6-8581-7231884B872D}"/>
              </a:ext>
            </a:extLst>
          </p:cNvPr>
          <p:cNvSpPr txBox="1"/>
          <p:nvPr/>
        </p:nvSpPr>
        <p:spPr>
          <a:xfrm>
            <a:off x="776182" y="3176739"/>
            <a:ext cx="11412643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EFICACIA EN REVISIÓN DE INFORMES – DIAS PROMEDIO</a:t>
            </a:r>
          </a:p>
        </p:txBody>
      </p:sp>
      <p:graphicFrame>
        <p:nvGraphicFramePr>
          <p:cNvPr id="42" name="Chart 25">
            <a:extLst>
              <a:ext uri="{FF2B5EF4-FFF2-40B4-BE49-F238E27FC236}">
                <a16:creationId xmlns:a16="http://schemas.microsoft.com/office/drawing/2014/main" id="{4AE97340-6FCE-4423-AFA6-1368CB0920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25117749"/>
              </p:ext>
            </p:extLst>
          </p:nvPr>
        </p:nvGraphicFramePr>
        <p:xfrm>
          <a:off x="279597" y="3847480"/>
          <a:ext cx="13026974" cy="418521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9" name="Rounded Rectangle 12">
            <a:extLst>
              <a:ext uri="{FF2B5EF4-FFF2-40B4-BE49-F238E27FC236}">
                <a16:creationId xmlns:a16="http://schemas.microsoft.com/office/drawing/2014/main" id="{698319D1-4EF2-4667-A240-D77F98382AA7}"/>
              </a:ext>
            </a:extLst>
          </p:cNvPr>
          <p:cNvSpPr/>
          <p:nvPr/>
        </p:nvSpPr>
        <p:spPr>
          <a:xfrm>
            <a:off x="13549063" y="5382990"/>
            <a:ext cx="9750343" cy="1503074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50" name="TextBox 15">
            <a:extLst>
              <a:ext uri="{FF2B5EF4-FFF2-40B4-BE49-F238E27FC236}">
                <a16:creationId xmlns:a16="http://schemas.microsoft.com/office/drawing/2014/main" id="{978C8894-0CD3-47B9-B591-B2B6BC8C1F3A}"/>
              </a:ext>
            </a:extLst>
          </p:cNvPr>
          <p:cNvSpPr txBox="1"/>
          <p:nvPr/>
        </p:nvSpPr>
        <p:spPr>
          <a:xfrm>
            <a:off x="14752387" y="5481411"/>
            <a:ext cx="2548936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>
              <a:defRPr/>
            </a:pPr>
            <a:r>
              <a:rPr lang="en-US" sz="4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8 días</a:t>
            </a:r>
          </a:p>
        </p:txBody>
      </p:sp>
      <p:sp>
        <p:nvSpPr>
          <p:cNvPr id="51" name="Freeform 77">
            <a:extLst>
              <a:ext uri="{FF2B5EF4-FFF2-40B4-BE49-F238E27FC236}">
                <a16:creationId xmlns:a16="http://schemas.microsoft.com/office/drawing/2014/main" id="{7CA45CEA-9797-4590-8A5A-56356BD66FAD}"/>
              </a:ext>
            </a:extLst>
          </p:cNvPr>
          <p:cNvSpPr>
            <a:spLocks noEditPoints="1"/>
          </p:cNvSpPr>
          <p:nvPr/>
        </p:nvSpPr>
        <p:spPr bwMode="auto">
          <a:xfrm>
            <a:off x="13838681" y="5713809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52" name="Rounded Rectangle 12">
            <a:extLst>
              <a:ext uri="{FF2B5EF4-FFF2-40B4-BE49-F238E27FC236}">
                <a16:creationId xmlns:a16="http://schemas.microsoft.com/office/drawing/2014/main" id="{57703A6C-7DF5-41BD-A181-AC457523C20D}"/>
              </a:ext>
            </a:extLst>
          </p:cNvPr>
          <p:cNvSpPr/>
          <p:nvPr/>
        </p:nvSpPr>
        <p:spPr>
          <a:xfrm>
            <a:off x="13549063" y="3724899"/>
            <a:ext cx="9750343" cy="1503074"/>
          </a:xfrm>
          <a:prstGeom prst="roundRect">
            <a:avLst>
              <a:gd name="adj" fmla="val 12821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53" name="TextBox 15">
            <a:extLst>
              <a:ext uri="{FF2B5EF4-FFF2-40B4-BE49-F238E27FC236}">
                <a16:creationId xmlns:a16="http://schemas.microsoft.com/office/drawing/2014/main" id="{2A37355E-DA1E-421D-884E-1D371B42546B}"/>
              </a:ext>
            </a:extLst>
          </p:cNvPr>
          <p:cNvSpPr txBox="1"/>
          <p:nvPr/>
        </p:nvSpPr>
        <p:spPr>
          <a:xfrm>
            <a:off x="14833050" y="3889739"/>
            <a:ext cx="2548936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>
              <a:defRPr/>
            </a:pPr>
            <a:r>
              <a:rPr lang="en-US" sz="4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90.8%</a:t>
            </a:r>
          </a:p>
        </p:txBody>
      </p:sp>
      <p:sp>
        <p:nvSpPr>
          <p:cNvPr id="54" name="Freeform 77">
            <a:extLst>
              <a:ext uri="{FF2B5EF4-FFF2-40B4-BE49-F238E27FC236}">
                <a16:creationId xmlns:a16="http://schemas.microsoft.com/office/drawing/2014/main" id="{DFB29B50-F833-4100-A43B-89055FA9633A}"/>
              </a:ext>
            </a:extLst>
          </p:cNvPr>
          <p:cNvSpPr>
            <a:spLocks noEditPoints="1"/>
          </p:cNvSpPr>
          <p:nvPr/>
        </p:nvSpPr>
        <p:spPr bwMode="auto">
          <a:xfrm>
            <a:off x="13838681" y="4118667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6F6F6"/>
          </a:solidFill>
          <a:ln>
            <a:solidFill>
              <a:srgbClr val="F6F6F6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55" name="TextBox 15">
            <a:extLst>
              <a:ext uri="{FF2B5EF4-FFF2-40B4-BE49-F238E27FC236}">
                <a16:creationId xmlns:a16="http://schemas.microsoft.com/office/drawing/2014/main" id="{2E57423C-4BB4-480A-B4C9-C9AC9CFDE069}"/>
              </a:ext>
            </a:extLst>
          </p:cNvPr>
          <p:cNvSpPr txBox="1"/>
          <p:nvPr/>
        </p:nvSpPr>
        <p:spPr>
          <a:xfrm>
            <a:off x="16685099" y="4133496"/>
            <a:ext cx="6371444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algn="ctr">
              <a:defRPr/>
            </a:pP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PORCENTAJE DE INFORMES </a:t>
            </a:r>
          </a:p>
          <a:p>
            <a:pPr algn="ctr">
              <a:defRPr/>
            </a:pP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REVISADOS EN TIEMPO</a:t>
            </a:r>
            <a:endParaRPr lang="en-US" sz="2000" b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Lato Light" panose="020F0502020204030203" pitchFamily="34" charset="0"/>
              <a:cs typeface="Poppins" pitchFamily="2" charset="77"/>
            </a:endParaRPr>
          </a:p>
        </p:txBody>
      </p:sp>
      <p:sp>
        <p:nvSpPr>
          <p:cNvPr id="56" name="TextBox 15">
            <a:extLst>
              <a:ext uri="{FF2B5EF4-FFF2-40B4-BE49-F238E27FC236}">
                <a16:creationId xmlns:a16="http://schemas.microsoft.com/office/drawing/2014/main" id="{CC3D8DC5-4888-4F90-894D-B517B637509D}"/>
              </a:ext>
            </a:extLst>
          </p:cNvPr>
          <p:cNvSpPr txBox="1"/>
          <p:nvPr/>
        </p:nvSpPr>
        <p:spPr>
          <a:xfrm>
            <a:off x="16827975" y="5703687"/>
            <a:ext cx="6332554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2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TIEMPO PROMEDIO RESPUESTA  SOLICITUDES DE INFORMACIÓN - LAIP</a:t>
            </a:r>
            <a:endParaRPr lang="en-US" sz="2000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Lato Light" panose="020F0502020204030203" pitchFamily="34" charset="0"/>
              <a:cs typeface="Poppins" pitchFamily="2" charset="77"/>
            </a:endParaRPr>
          </a:p>
        </p:txBody>
      </p:sp>
      <p:grpSp>
        <p:nvGrpSpPr>
          <p:cNvPr id="2" name="Grupo 1">
            <a:extLst>
              <a:ext uri="{FF2B5EF4-FFF2-40B4-BE49-F238E27FC236}">
                <a16:creationId xmlns:a16="http://schemas.microsoft.com/office/drawing/2014/main" id="{E215DFEB-8AB9-4F74-AD0A-F01D0FF58AFB}"/>
              </a:ext>
            </a:extLst>
          </p:cNvPr>
          <p:cNvGrpSpPr/>
          <p:nvPr/>
        </p:nvGrpSpPr>
        <p:grpSpPr>
          <a:xfrm>
            <a:off x="1652781" y="8341876"/>
            <a:ext cx="10023917" cy="5020303"/>
            <a:chOff x="2114454" y="7884892"/>
            <a:chExt cx="10023917" cy="5020303"/>
          </a:xfrm>
        </p:grpSpPr>
        <p:graphicFrame>
          <p:nvGraphicFramePr>
            <p:cNvPr id="48" name="Chart 41">
              <a:extLst>
                <a:ext uri="{FF2B5EF4-FFF2-40B4-BE49-F238E27FC236}">
                  <a16:creationId xmlns:a16="http://schemas.microsoft.com/office/drawing/2014/main" id="{B054DD21-EFD2-494D-88DF-0C1EA944D6B5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245987627"/>
                </p:ext>
              </p:extLst>
            </p:nvPr>
          </p:nvGraphicFramePr>
          <p:xfrm>
            <a:off x="2114454" y="7884892"/>
            <a:ext cx="10023917" cy="5020303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4"/>
            </a:graphicData>
          </a:graphic>
        </p:graphicFrame>
        <p:sp>
          <p:nvSpPr>
            <p:cNvPr id="57" name="TextBox 43">
              <a:extLst>
                <a:ext uri="{FF2B5EF4-FFF2-40B4-BE49-F238E27FC236}">
                  <a16:creationId xmlns:a16="http://schemas.microsoft.com/office/drawing/2014/main" id="{D8604D54-CC61-4A04-A47A-D671E688B896}"/>
                </a:ext>
              </a:extLst>
            </p:cNvPr>
            <p:cNvSpPr txBox="1"/>
            <p:nvPr/>
          </p:nvSpPr>
          <p:spPr>
            <a:xfrm>
              <a:off x="5110096" y="9628950"/>
              <a:ext cx="1689886" cy="1036117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>
                <a:defRPr/>
              </a:pPr>
              <a:r>
                <a:rPr lang="en-US" b="1">
                  <a:solidFill>
                    <a:schemeClr val="tx1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19,429</a:t>
              </a:r>
            </a:p>
            <a:p>
              <a:pPr algn="ctr">
                <a:defRPr/>
              </a:pPr>
              <a:r>
                <a:rPr lang="en-US" sz="2400" b="1" err="1">
                  <a:solidFill>
                    <a:schemeClr val="tx1"/>
                  </a:solidFill>
                  <a:latin typeface="Poppins SemiBold" pitchFamily="2" charset="77"/>
                  <a:ea typeface="League Spartan" charset="0"/>
                  <a:cs typeface="Poppins SemiBold" pitchFamily="2" charset="77"/>
                </a:rPr>
                <a:t>Informes</a:t>
              </a:r>
              <a:endParaRPr lang="en-US" sz="2400" b="1">
                <a:solidFill>
                  <a:schemeClr val="tx1"/>
                </a:solidFill>
                <a:latin typeface="Poppins SemiBold" pitchFamily="2" charset="77"/>
                <a:ea typeface="League Spartan" charset="0"/>
                <a:cs typeface="Poppins SemiBold" pitchFamily="2" charset="77"/>
              </a:endParaRPr>
            </a:p>
          </p:txBody>
        </p:sp>
      </p:grpSp>
      <p:sp>
        <p:nvSpPr>
          <p:cNvPr id="31" name="Google Shape;916;p66">
            <a:extLst>
              <a:ext uri="{FF2B5EF4-FFF2-40B4-BE49-F238E27FC236}">
                <a16:creationId xmlns:a16="http://schemas.microsoft.com/office/drawing/2014/main" id="{67721B1A-2494-4C5E-809E-16CF561A147A}"/>
              </a:ext>
            </a:extLst>
          </p:cNvPr>
          <p:cNvSpPr txBox="1">
            <a:spLocks/>
          </p:cNvSpPr>
          <p:nvPr/>
        </p:nvSpPr>
        <p:spPr>
          <a:xfrm>
            <a:off x="428357" y="1064262"/>
            <a:ext cx="17259567" cy="12394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Unidad Centro de Atención y acceso a la información</a:t>
            </a:r>
          </a:p>
        </p:txBody>
      </p:sp>
      <p:pic>
        <p:nvPicPr>
          <p:cNvPr id="32" name="Imagen 112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80F7B4DA-B32D-4942-98C2-D806334763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20397" y="1169132"/>
            <a:ext cx="1506211" cy="1506211"/>
          </a:xfrm>
          <a:prstGeom prst="rect">
            <a:avLst/>
          </a:prstGeom>
        </p:spPr>
      </p:pic>
      <p:sp>
        <p:nvSpPr>
          <p:cNvPr id="33" name="TextBox 18">
            <a:extLst>
              <a:ext uri="{FF2B5EF4-FFF2-40B4-BE49-F238E27FC236}">
                <a16:creationId xmlns:a16="http://schemas.microsoft.com/office/drawing/2014/main" id="{A0B05B3D-4F1C-4711-B4BD-F319ED60ACCB}"/>
              </a:ext>
            </a:extLst>
          </p:cNvPr>
          <p:cNvSpPr txBox="1"/>
          <p:nvPr/>
        </p:nvSpPr>
        <p:spPr>
          <a:xfrm>
            <a:off x="14989479" y="4595041"/>
            <a:ext cx="3352951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b="1" kern="1200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90%</a:t>
            </a:r>
          </a:p>
        </p:txBody>
      </p:sp>
      <p:sp>
        <p:nvSpPr>
          <p:cNvPr id="34" name="TextBox 18">
            <a:extLst>
              <a:ext uri="{FF2B5EF4-FFF2-40B4-BE49-F238E27FC236}">
                <a16:creationId xmlns:a16="http://schemas.microsoft.com/office/drawing/2014/main" id="{97F7F51B-3500-4240-8F5E-49ABA1699BD4}"/>
              </a:ext>
            </a:extLst>
          </p:cNvPr>
          <p:cNvSpPr txBox="1"/>
          <p:nvPr/>
        </p:nvSpPr>
        <p:spPr>
          <a:xfrm>
            <a:off x="14775900" y="6129481"/>
            <a:ext cx="3352951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4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Meta: 8 días</a:t>
            </a:r>
          </a:p>
        </p:txBody>
      </p:sp>
      <p:graphicFrame>
        <p:nvGraphicFramePr>
          <p:cNvPr id="35" name="Chart 25">
            <a:extLst>
              <a:ext uri="{FF2B5EF4-FFF2-40B4-BE49-F238E27FC236}">
                <a16:creationId xmlns:a16="http://schemas.microsoft.com/office/drawing/2014/main" id="{D0818FE8-9C4E-4A55-BF9D-B6A244A95E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1322557"/>
              </p:ext>
            </p:extLst>
          </p:nvPr>
        </p:nvGraphicFramePr>
        <p:xfrm>
          <a:off x="13380870" y="7645000"/>
          <a:ext cx="9542889" cy="57171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pSp>
        <p:nvGrpSpPr>
          <p:cNvPr id="36" name="Grupo 5">
            <a:extLst>
              <a:ext uri="{FF2B5EF4-FFF2-40B4-BE49-F238E27FC236}">
                <a16:creationId xmlns:a16="http://schemas.microsoft.com/office/drawing/2014/main" id="{587B9BE0-9F4E-44E0-8D3A-EE0A5A8789B3}"/>
              </a:ext>
            </a:extLst>
          </p:cNvPr>
          <p:cNvGrpSpPr/>
          <p:nvPr/>
        </p:nvGrpSpPr>
        <p:grpSpPr>
          <a:xfrm>
            <a:off x="20863285" y="8513921"/>
            <a:ext cx="2436121" cy="762337"/>
            <a:chOff x="21616952" y="8706178"/>
            <a:chExt cx="2436121" cy="762337"/>
          </a:xfrm>
        </p:grpSpPr>
        <p:sp>
          <p:nvSpPr>
            <p:cNvPr id="37" name="TextBox 18">
              <a:extLst>
                <a:ext uri="{FF2B5EF4-FFF2-40B4-BE49-F238E27FC236}">
                  <a16:creationId xmlns:a16="http://schemas.microsoft.com/office/drawing/2014/main" id="{6DFC2E18-A336-4889-980E-4868310D46F1}"/>
                </a:ext>
              </a:extLst>
            </p:cNvPr>
            <p:cNvSpPr txBox="1"/>
            <p:nvPr/>
          </p:nvSpPr>
          <p:spPr>
            <a:xfrm>
              <a:off x="22483795" y="8706178"/>
              <a:ext cx="659155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  <a:defRPr/>
              </a:pPr>
              <a:r>
                <a:rPr lang="en-US" sz="20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72%</a:t>
              </a:r>
            </a:p>
          </p:txBody>
        </p:sp>
        <p:sp>
          <p:nvSpPr>
            <p:cNvPr id="38" name="TextBox 15">
              <a:extLst>
                <a:ext uri="{FF2B5EF4-FFF2-40B4-BE49-F238E27FC236}">
                  <a16:creationId xmlns:a16="http://schemas.microsoft.com/office/drawing/2014/main" id="{C1A6833D-33D8-4037-8ABB-0797245D74EC}"/>
                </a:ext>
              </a:extLst>
            </p:cNvPr>
            <p:cNvSpPr txBox="1"/>
            <p:nvPr/>
          </p:nvSpPr>
          <p:spPr>
            <a:xfrm>
              <a:off x="21616952" y="9068405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  <a:defRPr/>
              </a:pPr>
              <a:r>
                <a:rPr lang="en-US" sz="20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  <p:sp>
        <p:nvSpPr>
          <p:cNvPr id="39" name="TextBox 52">
            <a:extLst>
              <a:ext uri="{FF2B5EF4-FFF2-40B4-BE49-F238E27FC236}">
                <a16:creationId xmlns:a16="http://schemas.microsoft.com/office/drawing/2014/main" id="{38F91124-0A56-4349-B064-6CA3C9CF0860}"/>
              </a:ext>
            </a:extLst>
          </p:cNvPr>
          <p:cNvSpPr txBox="1"/>
          <p:nvPr/>
        </p:nvSpPr>
        <p:spPr>
          <a:xfrm>
            <a:off x="16092621" y="7578682"/>
            <a:ext cx="4443297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MONTO EJECUTADO</a:t>
            </a:r>
          </a:p>
        </p:txBody>
      </p:sp>
    </p:spTree>
    <p:extLst>
      <p:ext uri="{BB962C8B-B14F-4D97-AF65-F5344CB8AC3E}">
        <p14:creationId xmlns:p14="http://schemas.microsoft.com/office/powerpoint/2010/main" val="1227593429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n 2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93C8A88-7648-4DD7-B907-7C4A6D33D4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28" y="2597368"/>
            <a:ext cx="3774025" cy="2160339"/>
          </a:xfrm>
          <a:prstGeom prst="rect">
            <a:avLst/>
          </a:prstGeom>
        </p:spPr>
      </p:pic>
      <p:sp>
        <p:nvSpPr>
          <p:cNvPr id="37" name="Google Shape;393;p40">
            <a:extLst>
              <a:ext uri="{FF2B5EF4-FFF2-40B4-BE49-F238E27FC236}">
                <a16:creationId xmlns:a16="http://schemas.microsoft.com/office/drawing/2014/main" id="{0EB8D1BE-A177-4D06-89CB-8D14CB513168}"/>
              </a:ext>
            </a:extLst>
          </p:cNvPr>
          <p:cNvSpPr txBox="1">
            <a:spLocks/>
          </p:cNvSpPr>
          <p:nvPr/>
        </p:nvSpPr>
        <p:spPr>
          <a:xfrm>
            <a:off x="1965441" y="5544131"/>
            <a:ext cx="18424969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7465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Unidad de</a:t>
            </a:r>
          </a:p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9598" b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SERVICIOS </a:t>
            </a:r>
          </a:p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9598" b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GENERALES</a:t>
            </a:r>
            <a:endParaRPr lang="es-MX" sz="3732">
              <a:solidFill>
                <a:srgbClr val="000000"/>
              </a:solidFill>
            </a:endParaRPr>
          </a:p>
        </p:txBody>
      </p:sp>
      <p:grpSp>
        <p:nvGrpSpPr>
          <p:cNvPr id="7" name="Google Shape;13212;p89">
            <a:extLst>
              <a:ext uri="{FF2B5EF4-FFF2-40B4-BE49-F238E27FC236}">
                <a16:creationId xmlns:a16="http://schemas.microsoft.com/office/drawing/2014/main" id="{7D90538D-7CDF-4797-AF9D-99CE986F25F1}"/>
              </a:ext>
            </a:extLst>
          </p:cNvPr>
          <p:cNvGrpSpPr/>
          <p:nvPr/>
        </p:nvGrpSpPr>
        <p:grpSpPr>
          <a:xfrm>
            <a:off x="1391656" y="6887728"/>
            <a:ext cx="2757026" cy="2771561"/>
            <a:chOff x="6069423" y="2891892"/>
            <a:chExt cx="362321" cy="364231"/>
          </a:xfrm>
          <a:solidFill>
            <a:schemeClr val="accent2"/>
          </a:solidFill>
        </p:grpSpPr>
        <p:sp>
          <p:nvSpPr>
            <p:cNvPr id="8" name="Google Shape;13213;p89">
              <a:extLst>
                <a:ext uri="{FF2B5EF4-FFF2-40B4-BE49-F238E27FC236}">
                  <a16:creationId xmlns:a16="http://schemas.microsoft.com/office/drawing/2014/main" id="{12FCC506-8BBC-4768-A8DF-C6C209C75521}"/>
                </a:ext>
              </a:extLst>
            </p:cNvPr>
            <p:cNvSpPr/>
            <p:nvPr/>
          </p:nvSpPr>
          <p:spPr>
            <a:xfrm>
              <a:off x="6069423" y="2891892"/>
              <a:ext cx="278958" cy="278958"/>
            </a:xfrm>
            <a:custGeom>
              <a:avLst/>
              <a:gdLst/>
              <a:ahLst/>
              <a:cxnLst/>
              <a:rect l="l" t="t" r="r" b="b"/>
              <a:pathLst>
                <a:path w="8764" h="8764" extrusionOk="0">
                  <a:moveTo>
                    <a:pt x="4120" y="1"/>
                  </a:moveTo>
                  <a:cubicBezTo>
                    <a:pt x="3858" y="1"/>
                    <a:pt x="3632" y="203"/>
                    <a:pt x="3572" y="453"/>
                  </a:cubicBezTo>
                  <a:lnTo>
                    <a:pt x="3406" y="1299"/>
                  </a:lnTo>
                  <a:cubicBezTo>
                    <a:pt x="3227" y="1358"/>
                    <a:pt x="3060" y="1418"/>
                    <a:pt x="2906" y="1513"/>
                  </a:cubicBezTo>
                  <a:lnTo>
                    <a:pt x="2191" y="1037"/>
                  </a:lnTo>
                  <a:cubicBezTo>
                    <a:pt x="2096" y="971"/>
                    <a:pt x="1987" y="940"/>
                    <a:pt x="1879" y="940"/>
                  </a:cubicBezTo>
                  <a:cubicBezTo>
                    <a:pt x="1732" y="940"/>
                    <a:pt x="1587" y="998"/>
                    <a:pt x="1477" y="1108"/>
                  </a:cubicBezTo>
                  <a:lnTo>
                    <a:pt x="1096" y="1477"/>
                  </a:lnTo>
                  <a:cubicBezTo>
                    <a:pt x="905" y="1668"/>
                    <a:pt x="882" y="1965"/>
                    <a:pt x="1024" y="2191"/>
                  </a:cubicBezTo>
                  <a:lnTo>
                    <a:pt x="1501" y="2906"/>
                  </a:lnTo>
                  <a:cubicBezTo>
                    <a:pt x="1417" y="3073"/>
                    <a:pt x="1358" y="3239"/>
                    <a:pt x="1298" y="3406"/>
                  </a:cubicBezTo>
                  <a:lnTo>
                    <a:pt x="441" y="3573"/>
                  </a:lnTo>
                  <a:cubicBezTo>
                    <a:pt x="179" y="3632"/>
                    <a:pt x="0" y="3858"/>
                    <a:pt x="0" y="4132"/>
                  </a:cubicBezTo>
                  <a:lnTo>
                    <a:pt x="0" y="4644"/>
                  </a:lnTo>
                  <a:cubicBezTo>
                    <a:pt x="0" y="4918"/>
                    <a:pt x="191" y="5132"/>
                    <a:pt x="441" y="5204"/>
                  </a:cubicBezTo>
                  <a:lnTo>
                    <a:pt x="1298" y="5359"/>
                  </a:lnTo>
                  <a:cubicBezTo>
                    <a:pt x="1358" y="5537"/>
                    <a:pt x="1417" y="5704"/>
                    <a:pt x="1501" y="5871"/>
                  </a:cubicBezTo>
                  <a:lnTo>
                    <a:pt x="1024" y="6585"/>
                  </a:lnTo>
                  <a:cubicBezTo>
                    <a:pt x="882" y="6811"/>
                    <a:pt x="905" y="7109"/>
                    <a:pt x="1096" y="7299"/>
                  </a:cubicBezTo>
                  <a:lnTo>
                    <a:pt x="1477" y="7668"/>
                  </a:lnTo>
                  <a:cubicBezTo>
                    <a:pt x="1587" y="7778"/>
                    <a:pt x="1732" y="7837"/>
                    <a:pt x="1879" y="7837"/>
                  </a:cubicBezTo>
                  <a:cubicBezTo>
                    <a:pt x="1987" y="7837"/>
                    <a:pt x="2096" y="7805"/>
                    <a:pt x="2191" y="7740"/>
                  </a:cubicBezTo>
                  <a:lnTo>
                    <a:pt x="2906" y="7264"/>
                  </a:lnTo>
                  <a:cubicBezTo>
                    <a:pt x="3060" y="7359"/>
                    <a:pt x="3227" y="7418"/>
                    <a:pt x="3406" y="7478"/>
                  </a:cubicBezTo>
                  <a:lnTo>
                    <a:pt x="3572" y="8323"/>
                  </a:lnTo>
                  <a:cubicBezTo>
                    <a:pt x="3632" y="8585"/>
                    <a:pt x="3858" y="8764"/>
                    <a:pt x="4120" y="8764"/>
                  </a:cubicBezTo>
                  <a:lnTo>
                    <a:pt x="4644" y="8764"/>
                  </a:lnTo>
                  <a:cubicBezTo>
                    <a:pt x="4906" y="8764"/>
                    <a:pt x="5132" y="8573"/>
                    <a:pt x="5192" y="8323"/>
                  </a:cubicBezTo>
                  <a:lnTo>
                    <a:pt x="5358" y="7478"/>
                  </a:lnTo>
                  <a:cubicBezTo>
                    <a:pt x="5489" y="7430"/>
                    <a:pt x="5620" y="7371"/>
                    <a:pt x="5763" y="7311"/>
                  </a:cubicBezTo>
                  <a:cubicBezTo>
                    <a:pt x="5846" y="7299"/>
                    <a:pt x="5894" y="7192"/>
                    <a:pt x="5846" y="7109"/>
                  </a:cubicBezTo>
                  <a:cubicBezTo>
                    <a:pt x="5812" y="7039"/>
                    <a:pt x="5751" y="6995"/>
                    <a:pt x="5684" y="6995"/>
                  </a:cubicBezTo>
                  <a:cubicBezTo>
                    <a:pt x="5659" y="6995"/>
                    <a:pt x="5634" y="7001"/>
                    <a:pt x="5608" y="7014"/>
                  </a:cubicBezTo>
                  <a:cubicBezTo>
                    <a:pt x="5465" y="7085"/>
                    <a:pt x="5311" y="7144"/>
                    <a:pt x="5144" y="7180"/>
                  </a:cubicBezTo>
                  <a:cubicBezTo>
                    <a:pt x="5084" y="7192"/>
                    <a:pt x="5025" y="7252"/>
                    <a:pt x="5013" y="7311"/>
                  </a:cubicBezTo>
                  <a:lnTo>
                    <a:pt x="4823" y="8264"/>
                  </a:lnTo>
                  <a:cubicBezTo>
                    <a:pt x="4811" y="8347"/>
                    <a:pt x="4715" y="8430"/>
                    <a:pt x="4632" y="8430"/>
                  </a:cubicBezTo>
                  <a:lnTo>
                    <a:pt x="4108" y="8430"/>
                  </a:lnTo>
                  <a:cubicBezTo>
                    <a:pt x="4013" y="8430"/>
                    <a:pt x="3930" y="8347"/>
                    <a:pt x="3918" y="8264"/>
                  </a:cubicBezTo>
                  <a:lnTo>
                    <a:pt x="3715" y="7311"/>
                  </a:lnTo>
                  <a:cubicBezTo>
                    <a:pt x="3703" y="7252"/>
                    <a:pt x="3656" y="7192"/>
                    <a:pt x="3584" y="7180"/>
                  </a:cubicBezTo>
                  <a:cubicBezTo>
                    <a:pt x="3358" y="7121"/>
                    <a:pt x="3156" y="7025"/>
                    <a:pt x="2965" y="6906"/>
                  </a:cubicBezTo>
                  <a:cubicBezTo>
                    <a:pt x="2935" y="6894"/>
                    <a:pt x="2900" y="6888"/>
                    <a:pt x="2864" y="6888"/>
                  </a:cubicBezTo>
                  <a:cubicBezTo>
                    <a:pt x="2828" y="6888"/>
                    <a:pt x="2792" y="6894"/>
                    <a:pt x="2763" y="6906"/>
                  </a:cubicBezTo>
                  <a:lnTo>
                    <a:pt x="1965" y="7442"/>
                  </a:lnTo>
                  <a:cubicBezTo>
                    <a:pt x="1934" y="7468"/>
                    <a:pt x="1894" y="7480"/>
                    <a:pt x="1854" y="7480"/>
                  </a:cubicBezTo>
                  <a:cubicBezTo>
                    <a:pt x="1802" y="7480"/>
                    <a:pt x="1749" y="7459"/>
                    <a:pt x="1715" y="7418"/>
                  </a:cubicBezTo>
                  <a:lnTo>
                    <a:pt x="1334" y="7049"/>
                  </a:lnTo>
                  <a:cubicBezTo>
                    <a:pt x="1263" y="6966"/>
                    <a:pt x="1263" y="6859"/>
                    <a:pt x="1310" y="6787"/>
                  </a:cubicBezTo>
                  <a:lnTo>
                    <a:pt x="1846" y="5990"/>
                  </a:lnTo>
                  <a:cubicBezTo>
                    <a:pt x="1882" y="5930"/>
                    <a:pt x="1882" y="5859"/>
                    <a:pt x="1846" y="5799"/>
                  </a:cubicBezTo>
                  <a:cubicBezTo>
                    <a:pt x="1727" y="5597"/>
                    <a:pt x="1655" y="5382"/>
                    <a:pt x="1572" y="5168"/>
                  </a:cubicBezTo>
                  <a:cubicBezTo>
                    <a:pt x="1560" y="5109"/>
                    <a:pt x="1501" y="5049"/>
                    <a:pt x="1441" y="5037"/>
                  </a:cubicBezTo>
                  <a:lnTo>
                    <a:pt x="489" y="4847"/>
                  </a:lnTo>
                  <a:cubicBezTo>
                    <a:pt x="393" y="4823"/>
                    <a:pt x="322" y="4739"/>
                    <a:pt x="322" y="4644"/>
                  </a:cubicBezTo>
                  <a:lnTo>
                    <a:pt x="322" y="4132"/>
                  </a:lnTo>
                  <a:cubicBezTo>
                    <a:pt x="322" y="4037"/>
                    <a:pt x="393" y="3954"/>
                    <a:pt x="489" y="3930"/>
                  </a:cubicBezTo>
                  <a:lnTo>
                    <a:pt x="1441" y="3739"/>
                  </a:lnTo>
                  <a:cubicBezTo>
                    <a:pt x="1501" y="3727"/>
                    <a:pt x="1560" y="3680"/>
                    <a:pt x="1572" y="3608"/>
                  </a:cubicBezTo>
                  <a:cubicBezTo>
                    <a:pt x="1632" y="3382"/>
                    <a:pt x="1727" y="3180"/>
                    <a:pt x="1846" y="2977"/>
                  </a:cubicBezTo>
                  <a:cubicBezTo>
                    <a:pt x="1870" y="2918"/>
                    <a:pt x="1870" y="2846"/>
                    <a:pt x="1846" y="2787"/>
                  </a:cubicBezTo>
                  <a:lnTo>
                    <a:pt x="1310" y="1989"/>
                  </a:lnTo>
                  <a:cubicBezTo>
                    <a:pt x="1251" y="1906"/>
                    <a:pt x="1263" y="1787"/>
                    <a:pt x="1334" y="1727"/>
                  </a:cubicBezTo>
                  <a:lnTo>
                    <a:pt x="1715" y="1358"/>
                  </a:lnTo>
                  <a:cubicBezTo>
                    <a:pt x="1754" y="1319"/>
                    <a:pt x="1804" y="1301"/>
                    <a:pt x="1854" y="1301"/>
                  </a:cubicBezTo>
                  <a:cubicBezTo>
                    <a:pt x="1894" y="1301"/>
                    <a:pt x="1933" y="1313"/>
                    <a:pt x="1965" y="1334"/>
                  </a:cubicBezTo>
                  <a:lnTo>
                    <a:pt x="2763" y="1870"/>
                  </a:lnTo>
                  <a:cubicBezTo>
                    <a:pt x="2792" y="1888"/>
                    <a:pt x="2828" y="1897"/>
                    <a:pt x="2864" y="1897"/>
                  </a:cubicBezTo>
                  <a:cubicBezTo>
                    <a:pt x="2900" y="1897"/>
                    <a:pt x="2935" y="1888"/>
                    <a:pt x="2965" y="1870"/>
                  </a:cubicBezTo>
                  <a:cubicBezTo>
                    <a:pt x="3156" y="1751"/>
                    <a:pt x="3382" y="1668"/>
                    <a:pt x="3584" y="1596"/>
                  </a:cubicBezTo>
                  <a:cubicBezTo>
                    <a:pt x="3644" y="1584"/>
                    <a:pt x="3703" y="1525"/>
                    <a:pt x="3715" y="1465"/>
                  </a:cubicBezTo>
                  <a:lnTo>
                    <a:pt x="3918" y="513"/>
                  </a:lnTo>
                  <a:cubicBezTo>
                    <a:pt x="3930" y="417"/>
                    <a:pt x="4013" y="346"/>
                    <a:pt x="4108" y="346"/>
                  </a:cubicBezTo>
                  <a:lnTo>
                    <a:pt x="4632" y="346"/>
                  </a:lnTo>
                  <a:cubicBezTo>
                    <a:pt x="4715" y="346"/>
                    <a:pt x="4811" y="417"/>
                    <a:pt x="4823" y="513"/>
                  </a:cubicBezTo>
                  <a:lnTo>
                    <a:pt x="5013" y="1465"/>
                  </a:lnTo>
                  <a:cubicBezTo>
                    <a:pt x="5025" y="1525"/>
                    <a:pt x="5073" y="1584"/>
                    <a:pt x="5144" y="1596"/>
                  </a:cubicBezTo>
                  <a:cubicBezTo>
                    <a:pt x="5370" y="1656"/>
                    <a:pt x="5585" y="1751"/>
                    <a:pt x="5775" y="1870"/>
                  </a:cubicBezTo>
                  <a:cubicBezTo>
                    <a:pt x="5805" y="1882"/>
                    <a:pt x="5838" y="1888"/>
                    <a:pt x="5870" y="1888"/>
                  </a:cubicBezTo>
                  <a:cubicBezTo>
                    <a:pt x="5903" y="1888"/>
                    <a:pt x="5936" y="1882"/>
                    <a:pt x="5966" y="1870"/>
                  </a:cubicBezTo>
                  <a:lnTo>
                    <a:pt x="6775" y="1334"/>
                  </a:lnTo>
                  <a:cubicBezTo>
                    <a:pt x="6806" y="1309"/>
                    <a:pt x="6846" y="1296"/>
                    <a:pt x="6886" y="1296"/>
                  </a:cubicBezTo>
                  <a:cubicBezTo>
                    <a:pt x="6938" y="1296"/>
                    <a:pt x="6991" y="1317"/>
                    <a:pt x="7025" y="1358"/>
                  </a:cubicBezTo>
                  <a:lnTo>
                    <a:pt x="7394" y="1727"/>
                  </a:lnTo>
                  <a:cubicBezTo>
                    <a:pt x="7466" y="1810"/>
                    <a:pt x="7466" y="1906"/>
                    <a:pt x="7430" y="1989"/>
                  </a:cubicBezTo>
                  <a:lnTo>
                    <a:pt x="6894" y="2787"/>
                  </a:lnTo>
                  <a:cubicBezTo>
                    <a:pt x="6847" y="2846"/>
                    <a:pt x="6847" y="2918"/>
                    <a:pt x="6894" y="2977"/>
                  </a:cubicBezTo>
                  <a:cubicBezTo>
                    <a:pt x="7013" y="3180"/>
                    <a:pt x="7085" y="3394"/>
                    <a:pt x="7156" y="3608"/>
                  </a:cubicBezTo>
                  <a:cubicBezTo>
                    <a:pt x="7168" y="3668"/>
                    <a:pt x="7228" y="3727"/>
                    <a:pt x="7287" y="3739"/>
                  </a:cubicBezTo>
                  <a:lnTo>
                    <a:pt x="8240" y="3930"/>
                  </a:lnTo>
                  <a:cubicBezTo>
                    <a:pt x="8335" y="3954"/>
                    <a:pt x="8406" y="4037"/>
                    <a:pt x="8406" y="4132"/>
                  </a:cubicBezTo>
                  <a:lnTo>
                    <a:pt x="8406" y="4644"/>
                  </a:lnTo>
                  <a:cubicBezTo>
                    <a:pt x="8406" y="4739"/>
                    <a:pt x="8335" y="4823"/>
                    <a:pt x="8240" y="4847"/>
                  </a:cubicBezTo>
                  <a:lnTo>
                    <a:pt x="7287" y="5037"/>
                  </a:lnTo>
                  <a:cubicBezTo>
                    <a:pt x="7228" y="5049"/>
                    <a:pt x="7168" y="5097"/>
                    <a:pt x="7156" y="5168"/>
                  </a:cubicBezTo>
                  <a:cubicBezTo>
                    <a:pt x="7109" y="5335"/>
                    <a:pt x="7049" y="5478"/>
                    <a:pt x="6978" y="5632"/>
                  </a:cubicBezTo>
                  <a:cubicBezTo>
                    <a:pt x="6930" y="5716"/>
                    <a:pt x="6978" y="5823"/>
                    <a:pt x="7073" y="5871"/>
                  </a:cubicBezTo>
                  <a:cubicBezTo>
                    <a:pt x="7095" y="5883"/>
                    <a:pt x="7119" y="5889"/>
                    <a:pt x="7143" y="5889"/>
                  </a:cubicBezTo>
                  <a:cubicBezTo>
                    <a:pt x="7209" y="5889"/>
                    <a:pt x="7276" y="5845"/>
                    <a:pt x="7311" y="5775"/>
                  </a:cubicBezTo>
                  <a:cubicBezTo>
                    <a:pt x="7370" y="5644"/>
                    <a:pt x="7430" y="5513"/>
                    <a:pt x="7466" y="5359"/>
                  </a:cubicBezTo>
                  <a:lnTo>
                    <a:pt x="8323" y="5204"/>
                  </a:lnTo>
                  <a:cubicBezTo>
                    <a:pt x="8585" y="5144"/>
                    <a:pt x="8763" y="4918"/>
                    <a:pt x="8763" y="4644"/>
                  </a:cubicBezTo>
                  <a:lnTo>
                    <a:pt x="8763" y="4132"/>
                  </a:lnTo>
                  <a:cubicBezTo>
                    <a:pt x="8763" y="3858"/>
                    <a:pt x="8573" y="3632"/>
                    <a:pt x="8323" y="3573"/>
                  </a:cubicBezTo>
                  <a:lnTo>
                    <a:pt x="7466" y="3406"/>
                  </a:lnTo>
                  <a:cubicBezTo>
                    <a:pt x="7406" y="3227"/>
                    <a:pt x="7347" y="3073"/>
                    <a:pt x="7263" y="2906"/>
                  </a:cubicBezTo>
                  <a:lnTo>
                    <a:pt x="7740" y="2191"/>
                  </a:lnTo>
                  <a:cubicBezTo>
                    <a:pt x="7882" y="1965"/>
                    <a:pt x="7859" y="1668"/>
                    <a:pt x="7668" y="1477"/>
                  </a:cubicBezTo>
                  <a:lnTo>
                    <a:pt x="7287" y="1108"/>
                  </a:lnTo>
                  <a:cubicBezTo>
                    <a:pt x="7177" y="998"/>
                    <a:pt x="7032" y="940"/>
                    <a:pt x="6885" y="940"/>
                  </a:cubicBezTo>
                  <a:cubicBezTo>
                    <a:pt x="6777" y="940"/>
                    <a:pt x="6668" y="971"/>
                    <a:pt x="6573" y="1037"/>
                  </a:cubicBezTo>
                  <a:lnTo>
                    <a:pt x="5858" y="1513"/>
                  </a:lnTo>
                  <a:cubicBezTo>
                    <a:pt x="5704" y="1418"/>
                    <a:pt x="5537" y="1358"/>
                    <a:pt x="5358" y="1299"/>
                  </a:cubicBezTo>
                  <a:lnTo>
                    <a:pt x="5192" y="453"/>
                  </a:lnTo>
                  <a:cubicBezTo>
                    <a:pt x="5132" y="179"/>
                    <a:pt x="4906" y="1"/>
                    <a:pt x="464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0" name="Google Shape;13214;p89">
              <a:extLst>
                <a:ext uri="{FF2B5EF4-FFF2-40B4-BE49-F238E27FC236}">
                  <a16:creationId xmlns:a16="http://schemas.microsoft.com/office/drawing/2014/main" id="{428C3AE4-CBC5-4081-9A82-C43E6EBDD5C0}"/>
                </a:ext>
              </a:extLst>
            </p:cNvPr>
            <p:cNvSpPr/>
            <p:nvPr/>
          </p:nvSpPr>
          <p:spPr>
            <a:xfrm>
              <a:off x="6161507" y="2967679"/>
              <a:ext cx="111851" cy="97432"/>
            </a:xfrm>
            <a:custGeom>
              <a:avLst/>
              <a:gdLst/>
              <a:ahLst/>
              <a:cxnLst/>
              <a:rect l="l" t="t" r="r" b="b"/>
              <a:pathLst>
                <a:path w="3514" h="3061" extrusionOk="0">
                  <a:moveTo>
                    <a:pt x="1489" y="1"/>
                  </a:moveTo>
                  <a:cubicBezTo>
                    <a:pt x="965" y="1"/>
                    <a:pt x="465" y="215"/>
                    <a:pt x="84" y="584"/>
                  </a:cubicBezTo>
                  <a:cubicBezTo>
                    <a:pt x="1" y="656"/>
                    <a:pt x="1" y="763"/>
                    <a:pt x="84" y="834"/>
                  </a:cubicBezTo>
                  <a:cubicBezTo>
                    <a:pt x="120" y="870"/>
                    <a:pt x="164" y="888"/>
                    <a:pt x="209" y="888"/>
                  </a:cubicBezTo>
                  <a:cubicBezTo>
                    <a:pt x="254" y="888"/>
                    <a:pt x="298" y="870"/>
                    <a:pt x="334" y="834"/>
                  </a:cubicBezTo>
                  <a:cubicBezTo>
                    <a:pt x="644" y="537"/>
                    <a:pt x="1060" y="358"/>
                    <a:pt x="1489" y="358"/>
                  </a:cubicBezTo>
                  <a:cubicBezTo>
                    <a:pt x="2418" y="358"/>
                    <a:pt x="3168" y="1108"/>
                    <a:pt x="3168" y="2025"/>
                  </a:cubicBezTo>
                  <a:cubicBezTo>
                    <a:pt x="3168" y="2299"/>
                    <a:pt x="3096" y="2549"/>
                    <a:pt x="2989" y="2787"/>
                  </a:cubicBezTo>
                  <a:cubicBezTo>
                    <a:pt x="2930" y="2894"/>
                    <a:pt x="2953" y="2989"/>
                    <a:pt x="3049" y="3037"/>
                  </a:cubicBezTo>
                  <a:cubicBezTo>
                    <a:pt x="3073" y="3061"/>
                    <a:pt x="3108" y="3061"/>
                    <a:pt x="3132" y="3061"/>
                  </a:cubicBezTo>
                  <a:cubicBezTo>
                    <a:pt x="3192" y="3061"/>
                    <a:pt x="3263" y="3025"/>
                    <a:pt x="3299" y="2954"/>
                  </a:cubicBezTo>
                  <a:cubicBezTo>
                    <a:pt x="3442" y="2668"/>
                    <a:pt x="3513" y="2358"/>
                    <a:pt x="3513" y="2025"/>
                  </a:cubicBezTo>
                  <a:cubicBezTo>
                    <a:pt x="3513" y="906"/>
                    <a:pt x="2608" y="1"/>
                    <a:pt x="148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1" name="Google Shape;13215;p89">
              <a:extLst>
                <a:ext uri="{FF2B5EF4-FFF2-40B4-BE49-F238E27FC236}">
                  <a16:creationId xmlns:a16="http://schemas.microsoft.com/office/drawing/2014/main" id="{FC54EA1F-6D31-40FB-8007-3A8CC4FBCA19}"/>
                </a:ext>
              </a:extLst>
            </p:cNvPr>
            <p:cNvSpPr/>
            <p:nvPr/>
          </p:nvSpPr>
          <p:spPr>
            <a:xfrm>
              <a:off x="6144828" y="3007848"/>
              <a:ext cx="105389" cy="88742"/>
            </a:xfrm>
            <a:custGeom>
              <a:avLst/>
              <a:gdLst/>
              <a:ahLst/>
              <a:cxnLst/>
              <a:rect l="l" t="t" r="r" b="b"/>
              <a:pathLst>
                <a:path w="3311" h="2788" extrusionOk="0">
                  <a:moveTo>
                    <a:pt x="262" y="1"/>
                  </a:moveTo>
                  <a:cubicBezTo>
                    <a:pt x="194" y="1"/>
                    <a:pt x="124" y="44"/>
                    <a:pt x="96" y="108"/>
                  </a:cubicBezTo>
                  <a:cubicBezTo>
                    <a:pt x="25" y="323"/>
                    <a:pt x="1" y="549"/>
                    <a:pt x="1" y="763"/>
                  </a:cubicBezTo>
                  <a:cubicBezTo>
                    <a:pt x="1" y="1882"/>
                    <a:pt x="906" y="2787"/>
                    <a:pt x="2013" y="2787"/>
                  </a:cubicBezTo>
                  <a:cubicBezTo>
                    <a:pt x="2454" y="2787"/>
                    <a:pt x="2846" y="2656"/>
                    <a:pt x="3204" y="2406"/>
                  </a:cubicBezTo>
                  <a:cubicBezTo>
                    <a:pt x="3287" y="2347"/>
                    <a:pt x="3311" y="2239"/>
                    <a:pt x="3251" y="2156"/>
                  </a:cubicBezTo>
                  <a:cubicBezTo>
                    <a:pt x="3214" y="2104"/>
                    <a:pt x="3159" y="2075"/>
                    <a:pt x="3102" y="2075"/>
                  </a:cubicBezTo>
                  <a:cubicBezTo>
                    <a:pt x="3068" y="2075"/>
                    <a:pt x="3033" y="2086"/>
                    <a:pt x="3001" y="2108"/>
                  </a:cubicBezTo>
                  <a:cubicBezTo>
                    <a:pt x="2715" y="2311"/>
                    <a:pt x="2370" y="2418"/>
                    <a:pt x="2037" y="2418"/>
                  </a:cubicBezTo>
                  <a:cubicBezTo>
                    <a:pt x="1108" y="2418"/>
                    <a:pt x="370" y="1680"/>
                    <a:pt x="370" y="751"/>
                  </a:cubicBezTo>
                  <a:cubicBezTo>
                    <a:pt x="370" y="573"/>
                    <a:pt x="394" y="382"/>
                    <a:pt x="453" y="215"/>
                  </a:cubicBezTo>
                  <a:cubicBezTo>
                    <a:pt x="477" y="144"/>
                    <a:pt x="406" y="37"/>
                    <a:pt x="322" y="13"/>
                  </a:cubicBezTo>
                  <a:cubicBezTo>
                    <a:pt x="303" y="5"/>
                    <a:pt x="283" y="1"/>
                    <a:pt x="26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2" name="Google Shape;13216;p89">
              <a:extLst>
                <a:ext uri="{FF2B5EF4-FFF2-40B4-BE49-F238E27FC236}">
                  <a16:creationId xmlns:a16="http://schemas.microsoft.com/office/drawing/2014/main" id="{5916A045-DAEB-416D-833D-01048570520F}"/>
                </a:ext>
              </a:extLst>
            </p:cNvPr>
            <p:cNvSpPr/>
            <p:nvPr/>
          </p:nvSpPr>
          <p:spPr>
            <a:xfrm>
              <a:off x="6245633" y="3069248"/>
              <a:ext cx="186110" cy="186874"/>
            </a:xfrm>
            <a:custGeom>
              <a:avLst/>
              <a:gdLst/>
              <a:ahLst/>
              <a:cxnLst/>
              <a:rect l="l" t="t" r="r" b="b"/>
              <a:pathLst>
                <a:path w="5847" h="5871" extrusionOk="0">
                  <a:moveTo>
                    <a:pt x="2751" y="1"/>
                  </a:moveTo>
                  <a:cubicBezTo>
                    <a:pt x="2549" y="1"/>
                    <a:pt x="2370" y="144"/>
                    <a:pt x="2335" y="346"/>
                  </a:cubicBezTo>
                  <a:lnTo>
                    <a:pt x="2227" y="858"/>
                  </a:lnTo>
                  <a:cubicBezTo>
                    <a:pt x="2144" y="894"/>
                    <a:pt x="2037" y="941"/>
                    <a:pt x="1965" y="977"/>
                  </a:cubicBezTo>
                  <a:lnTo>
                    <a:pt x="1513" y="680"/>
                  </a:lnTo>
                  <a:cubicBezTo>
                    <a:pt x="1449" y="631"/>
                    <a:pt x="1372" y="608"/>
                    <a:pt x="1293" y="608"/>
                  </a:cubicBezTo>
                  <a:cubicBezTo>
                    <a:pt x="1179" y="608"/>
                    <a:pt x="1061" y="655"/>
                    <a:pt x="977" y="739"/>
                  </a:cubicBezTo>
                  <a:lnTo>
                    <a:pt x="739" y="977"/>
                  </a:lnTo>
                  <a:cubicBezTo>
                    <a:pt x="596" y="1132"/>
                    <a:pt x="584" y="1346"/>
                    <a:pt x="680" y="1513"/>
                  </a:cubicBezTo>
                  <a:lnTo>
                    <a:pt x="977" y="1965"/>
                  </a:lnTo>
                  <a:cubicBezTo>
                    <a:pt x="918" y="2084"/>
                    <a:pt x="882" y="2215"/>
                    <a:pt x="834" y="2346"/>
                  </a:cubicBezTo>
                  <a:cubicBezTo>
                    <a:pt x="799" y="2442"/>
                    <a:pt x="858" y="2537"/>
                    <a:pt x="953" y="2573"/>
                  </a:cubicBezTo>
                  <a:cubicBezTo>
                    <a:pt x="968" y="2579"/>
                    <a:pt x="984" y="2582"/>
                    <a:pt x="1000" y="2582"/>
                  </a:cubicBezTo>
                  <a:cubicBezTo>
                    <a:pt x="1073" y="2582"/>
                    <a:pt x="1150" y="2522"/>
                    <a:pt x="1180" y="2454"/>
                  </a:cubicBezTo>
                  <a:cubicBezTo>
                    <a:pt x="1215" y="2323"/>
                    <a:pt x="1263" y="2192"/>
                    <a:pt x="1334" y="2049"/>
                  </a:cubicBezTo>
                  <a:cubicBezTo>
                    <a:pt x="1370" y="1989"/>
                    <a:pt x="1370" y="1918"/>
                    <a:pt x="1334" y="1858"/>
                  </a:cubicBezTo>
                  <a:lnTo>
                    <a:pt x="977" y="1322"/>
                  </a:lnTo>
                  <a:cubicBezTo>
                    <a:pt x="965" y="1287"/>
                    <a:pt x="965" y="1263"/>
                    <a:pt x="1001" y="1239"/>
                  </a:cubicBezTo>
                  <a:lnTo>
                    <a:pt x="1239" y="989"/>
                  </a:lnTo>
                  <a:cubicBezTo>
                    <a:pt x="1253" y="975"/>
                    <a:pt x="1271" y="969"/>
                    <a:pt x="1288" y="969"/>
                  </a:cubicBezTo>
                  <a:cubicBezTo>
                    <a:pt x="1301" y="969"/>
                    <a:pt x="1313" y="972"/>
                    <a:pt x="1322" y="977"/>
                  </a:cubicBezTo>
                  <a:lnTo>
                    <a:pt x="1858" y="1334"/>
                  </a:lnTo>
                  <a:cubicBezTo>
                    <a:pt x="1888" y="1358"/>
                    <a:pt x="1921" y="1370"/>
                    <a:pt x="1954" y="1370"/>
                  </a:cubicBezTo>
                  <a:cubicBezTo>
                    <a:pt x="1986" y="1370"/>
                    <a:pt x="2019" y="1358"/>
                    <a:pt x="2049" y="1334"/>
                  </a:cubicBezTo>
                  <a:cubicBezTo>
                    <a:pt x="2168" y="1263"/>
                    <a:pt x="2323" y="1203"/>
                    <a:pt x="2454" y="1168"/>
                  </a:cubicBezTo>
                  <a:cubicBezTo>
                    <a:pt x="2513" y="1156"/>
                    <a:pt x="2573" y="1096"/>
                    <a:pt x="2585" y="1037"/>
                  </a:cubicBezTo>
                  <a:lnTo>
                    <a:pt x="2704" y="418"/>
                  </a:lnTo>
                  <a:cubicBezTo>
                    <a:pt x="2704" y="382"/>
                    <a:pt x="2739" y="358"/>
                    <a:pt x="2775" y="358"/>
                  </a:cubicBezTo>
                  <a:lnTo>
                    <a:pt x="3120" y="358"/>
                  </a:lnTo>
                  <a:cubicBezTo>
                    <a:pt x="3156" y="358"/>
                    <a:pt x="3180" y="382"/>
                    <a:pt x="3192" y="418"/>
                  </a:cubicBezTo>
                  <a:lnTo>
                    <a:pt x="3311" y="1037"/>
                  </a:lnTo>
                  <a:cubicBezTo>
                    <a:pt x="3335" y="1096"/>
                    <a:pt x="3370" y="1156"/>
                    <a:pt x="3454" y="1168"/>
                  </a:cubicBezTo>
                  <a:cubicBezTo>
                    <a:pt x="3585" y="1215"/>
                    <a:pt x="3716" y="1263"/>
                    <a:pt x="3847" y="1334"/>
                  </a:cubicBezTo>
                  <a:cubicBezTo>
                    <a:pt x="3882" y="1352"/>
                    <a:pt x="3918" y="1361"/>
                    <a:pt x="3952" y="1361"/>
                  </a:cubicBezTo>
                  <a:cubicBezTo>
                    <a:pt x="3987" y="1361"/>
                    <a:pt x="4019" y="1352"/>
                    <a:pt x="4049" y="1334"/>
                  </a:cubicBezTo>
                  <a:lnTo>
                    <a:pt x="4585" y="977"/>
                  </a:lnTo>
                  <a:cubicBezTo>
                    <a:pt x="4595" y="972"/>
                    <a:pt x="4607" y="969"/>
                    <a:pt x="4619" y="969"/>
                  </a:cubicBezTo>
                  <a:cubicBezTo>
                    <a:pt x="4636" y="969"/>
                    <a:pt x="4654" y="975"/>
                    <a:pt x="4668" y="989"/>
                  </a:cubicBezTo>
                  <a:lnTo>
                    <a:pt x="4906" y="1239"/>
                  </a:lnTo>
                  <a:cubicBezTo>
                    <a:pt x="4942" y="1263"/>
                    <a:pt x="4942" y="1287"/>
                    <a:pt x="4918" y="1322"/>
                  </a:cubicBezTo>
                  <a:lnTo>
                    <a:pt x="4561" y="1858"/>
                  </a:lnTo>
                  <a:cubicBezTo>
                    <a:pt x="4525" y="1918"/>
                    <a:pt x="4525" y="1989"/>
                    <a:pt x="4561" y="2049"/>
                  </a:cubicBezTo>
                  <a:cubicBezTo>
                    <a:pt x="4644" y="2168"/>
                    <a:pt x="4704" y="2323"/>
                    <a:pt x="4728" y="2454"/>
                  </a:cubicBezTo>
                  <a:cubicBezTo>
                    <a:pt x="4740" y="2513"/>
                    <a:pt x="4799" y="2573"/>
                    <a:pt x="4859" y="2585"/>
                  </a:cubicBezTo>
                  <a:lnTo>
                    <a:pt x="5490" y="2704"/>
                  </a:lnTo>
                  <a:cubicBezTo>
                    <a:pt x="5513" y="2704"/>
                    <a:pt x="5549" y="2739"/>
                    <a:pt x="5549" y="2775"/>
                  </a:cubicBezTo>
                  <a:lnTo>
                    <a:pt x="5549" y="3120"/>
                  </a:lnTo>
                  <a:cubicBezTo>
                    <a:pt x="5549" y="3156"/>
                    <a:pt x="5513" y="3180"/>
                    <a:pt x="5490" y="3192"/>
                  </a:cubicBezTo>
                  <a:lnTo>
                    <a:pt x="4859" y="3311"/>
                  </a:lnTo>
                  <a:cubicBezTo>
                    <a:pt x="4799" y="3335"/>
                    <a:pt x="4740" y="3370"/>
                    <a:pt x="4728" y="3454"/>
                  </a:cubicBezTo>
                  <a:cubicBezTo>
                    <a:pt x="4680" y="3585"/>
                    <a:pt x="4644" y="3716"/>
                    <a:pt x="4561" y="3847"/>
                  </a:cubicBezTo>
                  <a:cubicBezTo>
                    <a:pt x="4537" y="3906"/>
                    <a:pt x="4537" y="3989"/>
                    <a:pt x="4561" y="4049"/>
                  </a:cubicBezTo>
                  <a:lnTo>
                    <a:pt x="4918" y="4585"/>
                  </a:lnTo>
                  <a:cubicBezTo>
                    <a:pt x="4942" y="4609"/>
                    <a:pt x="4942" y="4644"/>
                    <a:pt x="4906" y="4668"/>
                  </a:cubicBezTo>
                  <a:lnTo>
                    <a:pt x="4668" y="4906"/>
                  </a:lnTo>
                  <a:cubicBezTo>
                    <a:pt x="4655" y="4926"/>
                    <a:pt x="4638" y="4935"/>
                    <a:pt x="4622" y="4935"/>
                  </a:cubicBezTo>
                  <a:cubicBezTo>
                    <a:pt x="4609" y="4935"/>
                    <a:pt x="4595" y="4929"/>
                    <a:pt x="4585" y="4918"/>
                  </a:cubicBezTo>
                  <a:lnTo>
                    <a:pt x="4049" y="4561"/>
                  </a:lnTo>
                  <a:cubicBezTo>
                    <a:pt x="4019" y="4543"/>
                    <a:pt x="3984" y="4534"/>
                    <a:pt x="3948" y="4534"/>
                  </a:cubicBezTo>
                  <a:cubicBezTo>
                    <a:pt x="3912" y="4534"/>
                    <a:pt x="3876" y="4543"/>
                    <a:pt x="3847" y="4561"/>
                  </a:cubicBezTo>
                  <a:cubicBezTo>
                    <a:pt x="3728" y="4644"/>
                    <a:pt x="3585" y="4704"/>
                    <a:pt x="3454" y="4728"/>
                  </a:cubicBezTo>
                  <a:cubicBezTo>
                    <a:pt x="3394" y="4751"/>
                    <a:pt x="3335" y="4811"/>
                    <a:pt x="3311" y="4859"/>
                  </a:cubicBezTo>
                  <a:lnTo>
                    <a:pt x="3192" y="5490"/>
                  </a:lnTo>
                  <a:cubicBezTo>
                    <a:pt x="3192" y="5525"/>
                    <a:pt x="3168" y="5549"/>
                    <a:pt x="3120" y="5549"/>
                  </a:cubicBezTo>
                  <a:lnTo>
                    <a:pt x="2775" y="5549"/>
                  </a:lnTo>
                  <a:cubicBezTo>
                    <a:pt x="2751" y="5549"/>
                    <a:pt x="2716" y="5513"/>
                    <a:pt x="2704" y="5490"/>
                  </a:cubicBezTo>
                  <a:lnTo>
                    <a:pt x="2585" y="4859"/>
                  </a:lnTo>
                  <a:cubicBezTo>
                    <a:pt x="2573" y="4811"/>
                    <a:pt x="2525" y="4751"/>
                    <a:pt x="2454" y="4728"/>
                  </a:cubicBezTo>
                  <a:cubicBezTo>
                    <a:pt x="2323" y="4692"/>
                    <a:pt x="2180" y="4644"/>
                    <a:pt x="2049" y="4561"/>
                  </a:cubicBezTo>
                  <a:cubicBezTo>
                    <a:pt x="2019" y="4549"/>
                    <a:pt x="1986" y="4543"/>
                    <a:pt x="1954" y="4543"/>
                  </a:cubicBezTo>
                  <a:cubicBezTo>
                    <a:pt x="1921" y="4543"/>
                    <a:pt x="1888" y="4549"/>
                    <a:pt x="1858" y="4561"/>
                  </a:cubicBezTo>
                  <a:lnTo>
                    <a:pt x="1322" y="4918"/>
                  </a:lnTo>
                  <a:cubicBezTo>
                    <a:pt x="1306" y="4929"/>
                    <a:pt x="1293" y="4935"/>
                    <a:pt x="1280" y="4935"/>
                  </a:cubicBezTo>
                  <a:cubicBezTo>
                    <a:pt x="1265" y="4935"/>
                    <a:pt x="1252" y="4926"/>
                    <a:pt x="1239" y="4906"/>
                  </a:cubicBezTo>
                  <a:lnTo>
                    <a:pt x="1001" y="4668"/>
                  </a:lnTo>
                  <a:cubicBezTo>
                    <a:pt x="965" y="4644"/>
                    <a:pt x="965" y="4609"/>
                    <a:pt x="977" y="4585"/>
                  </a:cubicBezTo>
                  <a:lnTo>
                    <a:pt x="1334" y="4049"/>
                  </a:lnTo>
                  <a:cubicBezTo>
                    <a:pt x="1382" y="3989"/>
                    <a:pt x="1382" y="3906"/>
                    <a:pt x="1334" y="3847"/>
                  </a:cubicBezTo>
                  <a:cubicBezTo>
                    <a:pt x="1263" y="3728"/>
                    <a:pt x="1203" y="3585"/>
                    <a:pt x="1180" y="3454"/>
                  </a:cubicBezTo>
                  <a:cubicBezTo>
                    <a:pt x="1156" y="3394"/>
                    <a:pt x="1096" y="3335"/>
                    <a:pt x="1037" y="3311"/>
                  </a:cubicBezTo>
                  <a:lnTo>
                    <a:pt x="418" y="3192"/>
                  </a:lnTo>
                  <a:cubicBezTo>
                    <a:pt x="382" y="3192"/>
                    <a:pt x="358" y="3168"/>
                    <a:pt x="358" y="3120"/>
                  </a:cubicBezTo>
                  <a:lnTo>
                    <a:pt x="358" y="2775"/>
                  </a:lnTo>
                  <a:cubicBezTo>
                    <a:pt x="358" y="2751"/>
                    <a:pt x="382" y="2727"/>
                    <a:pt x="418" y="2704"/>
                  </a:cubicBezTo>
                  <a:lnTo>
                    <a:pt x="465" y="2692"/>
                  </a:lnTo>
                  <a:cubicBezTo>
                    <a:pt x="560" y="2680"/>
                    <a:pt x="620" y="2573"/>
                    <a:pt x="596" y="2477"/>
                  </a:cubicBezTo>
                  <a:cubicBezTo>
                    <a:pt x="586" y="2396"/>
                    <a:pt x="507" y="2341"/>
                    <a:pt x="425" y="2341"/>
                  </a:cubicBezTo>
                  <a:cubicBezTo>
                    <a:pt x="411" y="2341"/>
                    <a:pt x="396" y="2343"/>
                    <a:pt x="382" y="2346"/>
                  </a:cubicBezTo>
                  <a:lnTo>
                    <a:pt x="346" y="2370"/>
                  </a:lnTo>
                  <a:cubicBezTo>
                    <a:pt x="144" y="2406"/>
                    <a:pt x="1" y="2585"/>
                    <a:pt x="1" y="2775"/>
                  </a:cubicBezTo>
                  <a:lnTo>
                    <a:pt x="1" y="3120"/>
                  </a:lnTo>
                  <a:cubicBezTo>
                    <a:pt x="1" y="3335"/>
                    <a:pt x="144" y="3513"/>
                    <a:pt x="346" y="3537"/>
                  </a:cubicBezTo>
                  <a:lnTo>
                    <a:pt x="858" y="3644"/>
                  </a:lnTo>
                  <a:cubicBezTo>
                    <a:pt x="894" y="3728"/>
                    <a:pt x="941" y="3835"/>
                    <a:pt x="977" y="3906"/>
                  </a:cubicBezTo>
                  <a:lnTo>
                    <a:pt x="680" y="4359"/>
                  </a:lnTo>
                  <a:cubicBezTo>
                    <a:pt x="560" y="4525"/>
                    <a:pt x="596" y="4763"/>
                    <a:pt x="739" y="4894"/>
                  </a:cubicBezTo>
                  <a:lnTo>
                    <a:pt x="977" y="5132"/>
                  </a:lnTo>
                  <a:cubicBezTo>
                    <a:pt x="1067" y="5216"/>
                    <a:pt x="1182" y="5259"/>
                    <a:pt x="1292" y="5259"/>
                  </a:cubicBezTo>
                  <a:cubicBezTo>
                    <a:pt x="1371" y="5259"/>
                    <a:pt x="1448" y="5237"/>
                    <a:pt x="1513" y="5192"/>
                  </a:cubicBezTo>
                  <a:lnTo>
                    <a:pt x="1965" y="4894"/>
                  </a:lnTo>
                  <a:cubicBezTo>
                    <a:pt x="2049" y="4942"/>
                    <a:pt x="2144" y="4978"/>
                    <a:pt x="2227" y="5013"/>
                  </a:cubicBezTo>
                  <a:lnTo>
                    <a:pt x="2335" y="5537"/>
                  </a:lnTo>
                  <a:cubicBezTo>
                    <a:pt x="2382" y="5728"/>
                    <a:pt x="2561" y="5871"/>
                    <a:pt x="2751" y="5871"/>
                  </a:cubicBezTo>
                  <a:lnTo>
                    <a:pt x="3097" y="5871"/>
                  </a:lnTo>
                  <a:cubicBezTo>
                    <a:pt x="3299" y="5871"/>
                    <a:pt x="3478" y="5728"/>
                    <a:pt x="3513" y="5537"/>
                  </a:cubicBezTo>
                  <a:lnTo>
                    <a:pt x="3620" y="5013"/>
                  </a:lnTo>
                  <a:cubicBezTo>
                    <a:pt x="3704" y="4978"/>
                    <a:pt x="3811" y="4942"/>
                    <a:pt x="3882" y="4894"/>
                  </a:cubicBezTo>
                  <a:lnTo>
                    <a:pt x="4323" y="5192"/>
                  </a:lnTo>
                  <a:cubicBezTo>
                    <a:pt x="4391" y="5241"/>
                    <a:pt x="4472" y="5264"/>
                    <a:pt x="4552" y="5264"/>
                  </a:cubicBezTo>
                  <a:cubicBezTo>
                    <a:pt x="4667" y="5264"/>
                    <a:pt x="4781" y="5217"/>
                    <a:pt x="4859" y="5132"/>
                  </a:cubicBezTo>
                  <a:lnTo>
                    <a:pt x="5097" y="4894"/>
                  </a:lnTo>
                  <a:cubicBezTo>
                    <a:pt x="5252" y="4740"/>
                    <a:pt x="5263" y="4525"/>
                    <a:pt x="5156" y="4359"/>
                  </a:cubicBezTo>
                  <a:lnTo>
                    <a:pt x="4859" y="3906"/>
                  </a:lnTo>
                  <a:cubicBezTo>
                    <a:pt x="4906" y="3823"/>
                    <a:pt x="4954" y="3728"/>
                    <a:pt x="4978" y="3644"/>
                  </a:cubicBezTo>
                  <a:lnTo>
                    <a:pt x="5502" y="3537"/>
                  </a:lnTo>
                  <a:cubicBezTo>
                    <a:pt x="5692" y="3489"/>
                    <a:pt x="5847" y="3311"/>
                    <a:pt x="5847" y="3120"/>
                  </a:cubicBezTo>
                  <a:lnTo>
                    <a:pt x="5847" y="2775"/>
                  </a:lnTo>
                  <a:cubicBezTo>
                    <a:pt x="5847" y="2549"/>
                    <a:pt x="5716" y="2382"/>
                    <a:pt x="5502" y="2334"/>
                  </a:cubicBezTo>
                  <a:lnTo>
                    <a:pt x="4990" y="2227"/>
                  </a:lnTo>
                  <a:cubicBezTo>
                    <a:pt x="4954" y="2144"/>
                    <a:pt x="4906" y="2037"/>
                    <a:pt x="4871" y="1965"/>
                  </a:cubicBezTo>
                  <a:lnTo>
                    <a:pt x="5168" y="1513"/>
                  </a:lnTo>
                  <a:cubicBezTo>
                    <a:pt x="5287" y="1346"/>
                    <a:pt x="5252" y="1108"/>
                    <a:pt x="5109" y="977"/>
                  </a:cubicBezTo>
                  <a:lnTo>
                    <a:pt x="4871" y="739"/>
                  </a:lnTo>
                  <a:cubicBezTo>
                    <a:pt x="4780" y="656"/>
                    <a:pt x="4666" y="613"/>
                    <a:pt x="4555" y="613"/>
                  </a:cubicBezTo>
                  <a:cubicBezTo>
                    <a:pt x="4476" y="613"/>
                    <a:pt x="4399" y="635"/>
                    <a:pt x="4335" y="680"/>
                  </a:cubicBezTo>
                  <a:lnTo>
                    <a:pt x="3882" y="977"/>
                  </a:lnTo>
                  <a:cubicBezTo>
                    <a:pt x="3799" y="941"/>
                    <a:pt x="3704" y="894"/>
                    <a:pt x="3620" y="858"/>
                  </a:cubicBezTo>
                  <a:lnTo>
                    <a:pt x="3513" y="346"/>
                  </a:lnTo>
                  <a:cubicBezTo>
                    <a:pt x="3466" y="144"/>
                    <a:pt x="3287" y="1"/>
                    <a:pt x="309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3" name="Google Shape;13217;p89">
              <a:extLst>
                <a:ext uri="{FF2B5EF4-FFF2-40B4-BE49-F238E27FC236}">
                  <a16:creationId xmlns:a16="http://schemas.microsoft.com/office/drawing/2014/main" id="{217417FA-E193-40B8-BA16-152ACD44968D}"/>
                </a:ext>
              </a:extLst>
            </p:cNvPr>
            <p:cNvSpPr/>
            <p:nvPr/>
          </p:nvSpPr>
          <p:spPr>
            <a:xfrm>
              <a:off x="6305888" y="3129884"/>
              <a:ext cx="64488" cy="64456"/>
            </a:xfrm>
            <a:custGeom>
              <a:avLst/>
              <a:gdLst/>
              <a:ahLst/>
              <a:cxnLst/>
              <a:rect l="l" t="t" r="r" b="b"/>
              <a:pathLst>
                <a:path w="2026" h="2025" extrusionOk="0">
                  <a:moveTo>
                    <a:pt x="1013" y="1"/>
                  </a:moveTo>
                  <a:cubicBezTo>
                    <a:pt x="453" y="1"/>
                    <a:pt x="1" y="441"/>
                    <a:pt x="1" y="1013"/>
                  </a:cubicBezTo>
                  <a:cubicBezTo>
                    <a:pt x="1" y="1561"/>
                    <a:pt x="442" y="2025"/>
                    <a:pt x="1013" y="2025"/>
                  </a:cubicBezTo>
                  <a:cubicBezTo>
                    <a:pt x="1227" y="2025"/>
                    <a:pt x="1442" y="1942"/>
                    <a:pt x="1620" y="1811"/>
                  </a:cubicBezTo>
                  <a:cubicBezTo>
                    <a:pt x="1692" y="1751"/>
                    <a:pt x="1704" y="1632"/>
                    <a:pt x="1644" y="1561"/>
                  </a:cubicBezTo>
                  <a:cubicBezTo>
                    <a:pt x="1608" y="1517"/>
                    <a:pt x="1549" y="1491"/>
                    <a:pt x="1493" y="1491"/>
                  </a:cubicBezTo>
                  <a:cubicBezTo>
                    <a:pt x="1457" y="1491"/>
                    <a:pt x="1422" y="1502"/>
                    <a:pt x="1394" y="1525"/>
                  </a:cubicBezTo>
                  <a:cubicBezTo>
                    <a:pt x="1275" y="1620"/>
                    <a:pt x="1144" y="1668"/>
                    <a:pt x="989" y="1668"/>
                  </a:cubicBezTo>
                  <a:cubicBezTo>
                    <a:pt x="632" y="1668"/>
                    <a:pt x="358" y="1370"/>
                    <a:pt x="358" y="1025"/>
                  </a:cubicBezTo>
                  <a:cubicBezTo>
                    <a:pt x="382" y="668"/>
                    <a:pt x="668" y="370"/>
                    <a:pt x="1025" y="370"/>
                  </a:cubicBezTo>
                  <a:cubicBezTo>
                    <a:pt x="1382" y="370"/>
                    <a:pt x="1668" y="668"/>
                    <a:pt x="1668" y="1013"/>
                  </a:cubicBezTo>
                  <a:cubicBezTo>
                    <a:pt x="1668" y="1120"/>
                    <a:pt x="1739" y="1191"/>
                    <a:pt x="1846" y="1191"/>
                  </a:cubicBezTo>
                  <a:cubicBezTo>
                    <a:pt x="1942" y="1191"/>
                    <a:pt x="2025" y="1120"/>
                    <a:pt x="2025" y="1013"/>
                  </a:cubicBezTo>
                  <a:cubicBezTo>
                    <a:pt x="2025" y="453"/>
                    <a:pt x="1573" y="1"/>
                    <a:pt x="101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14" name="Google Shape;13218;p89">
              <a:extLst>
                <a:ext uri="{FF2B5EF4-FFF2-40B4-BE49-F238E27FC236}">
                  <a16:creationId xmlns:a16="http://schemas.microsoft.com/office/drawing/2014/main" id="{016A77CD-42DD-4C52-87D2-DEB7CA1E99DB}"/>
                </a:ext>
              </a:extLst>
            </p:cNvPr>
            <p:cNvSpPr/>
            <p:nvPr/>
          </p:nvSpPr>
          <p:spPr>
            <a:xfrm>
              <a:off x="6173634" y="2997631"/>
              <a:ext cx="70153" cy="70153"/>
            </a:xfrm>
            <a:custGeom>
              <a:avLst/>
              <a:gdLst/>
              <a:ahLst/>
              <a:cxnLst/>
              <a:rect l="l" t="t" r="r" b="b"/>
              <a:pathLst>
                <a:path w="2204" h="2204" extrusionOk="0">
                  <a:moveTo>
                    <a:pt x="1096" y="370"/>
                  </a:moveTo>
                  <a:cubicBezTo>
                    <a:pt x="1501" y="370"/>
                    <a:pt x="1834" y="703"/>
                    <a:pt x="1834" y="1108"/>
                  </a:cubicBezTo>
                  <a:cubicBezTo>
                    <a:pt x="1834" y="1501"/>
                    <a:pt x="1501" y="1834"/>
                    <a:pt x="1096" y="1834"/>
                  </a:cubicBezTo>
                  <a:cubicBezTo>
                    <a:pt x="691" y="1834"/>
                    <a:pt x="370" y="1501"/>
                    <a:pt x="370" y="1108"/>
                  </a:cubicBezTo>
                  <a:cubicBezTo>
                    <a:pt x="370" y="703"/>
                    <a:pt x="703" y="370"/>
                    <a:pt x="1096" y="370"/>
                  </a:cubicBezTo>
                  <a:close/>
                  <a:moveTo>
                    <a:pt x="1096" y="1"/>
                  </a:moveTo>
                  <a:cubicBezTo>
                    <a:pt x="489" y="1"/>
                    <a:pt x="1" y="489"/>
                    <a:pt x="1" y="1108"/>
                  </a:cubicBezTo>
                  <a:cubicBezTo>
                    <a:pt x="1" y="1715"/>
                    <a:pt x="489" y="2203"/>
                    <a:pt x="1096" y="2203"/>
                  </a:cubicBezTo>
                  <a:cubicBezTo>
                    <a:pt x="1715" y="2191"/>
                    <a:pt x="2203" y="1703"/>
                    <a:pt x="2203" y="1108"/>
                  </a:cubicBezTo>
                  <a:cubicBezTo>
                    <a:pt x="2203" y="489"/>
                    <a:pt x="1715" y="1"/>
                    <a:pt x="109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</p:grpSp>
    </p:spTree>
    <p:extLst>
      <p:ext uri="{BB962C8B-B14F-4D97-AF65-F5344CB8AC3E}">
        <p14:creationId xmlns:p14="http://schemas.microsoft.com/office/powerpoint/2010/main" val="98598100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TextBox 15">
            <a:extLst>
              <a:ext uri="{FF2B5EF4-FFF2-40B4-BE49-F238E27FC236}">
                <a16:creationId xmlns:a16="http://schemas.microsoft.com/office/drawing/2014/main" id="{1C8649E2-F63F-4728-9290-DA25299A5989}"/>
              </a:ext>
            </a:extLst>
          </p:cNvPr>
          <p:cNvSpPr txBox="1"/>
          <p:nvPr/>
        </p:nvSpPr>
        <p:spPr>
          <a:xfrm>
            <a:off x="1419954" y="2687646"/>
            <a:ext cx="8473373" cy="954107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SATISFACCION USUARIOS INTERNOS SERVICIOS USG </a:t>
            </a:r>
          </a:p>
        </p:txBody>
      </p:sp>
      <p:sp>
        <p:nvSpPr>
          <p:cNvPr id="82" name="TextBox 28">
            <a:extLst>
              <a:ext uri="{FF2B5EF4-FFF2-40B4-BE49-F238E27FC236}">
                <a16:creationId xmlns:a16="http://schemas.microsoft.com/office/drawing/2014/main" id="{503622CF-856D-43DC-97E8-9F9C6343DFAD}"/>
              </a:ext>
            </a:extLst>
          </p:cNvPr>
          <p:cNvSpPr txBox="1"/>
          <p:nvPr/>
        </p:nvSpPr>
        <p:spPr>
          <a:xfrm>
            <a:off x="9560401" y="2680720"/>
            <a:ext cx="8079628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CONSUMO DE ENERGÍA ELECTRICA (KW/H)</a:t>
            </a:r>
          </a:p>
        </p:txBody>
      </p:sp>
      <p:graphicFrame>
        <p:nvGraphicFramePr>
          <p:cNvPr id="83" name="Chart 25">
            <a:extLst>
              <a:ext uri="{FF2B5EF4-FFF2-40B4-BE49-F238E27FC236}">
                <a16:creationId xmlns:a16="http://schemas.microsoft.com/office/drawing/2014/main" id="{9A976709-82A0-4464-826E-B86508201E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2107633"/>
              </p:ext>
            </p:extLst>
          </p:nvPr>
        </p:nvGraphicFramePr>
        <p:xfrm>
          <a:off x="9333028" y="3266486"/>
          <a:ext cx="6412363" cy="415022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4" name="TextBox 40">
            <a:extLst>
              <a:ext uri="{FF2B5EF4-FFF2-40B4-BE49-F238E27FC236}">
                <a16:creationId xmlns:a16="http://schemas.microsoft.com/office/drawing/2014/main" id="{201C9094-AB6C-4FF5-A47B-C9BEC85FF788}"/>
              </a:ext>
            </a:extLst>
          </p:cNvPr>
          <p:cNvSpPr txBox="1"/>
          <p:nvPr/>
        </p:nvSpPr>
        <p:spPr>
          <a:xfrm>
            <a:off x="1195642" y="7828961"/>
            <a:ext cx="7356501" cy="523220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CONSUMO DE COMBUSTIBLE (</a:t>
            </a:r>
            <a:r>
              <a:rPr lang="es-SV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Galones</a:t>
            </a: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) </a:t>
            </a:r>
          </a:p>
        </p:txBody>
      </p:sp>
      <p:sp>
        <p:nvSpPr>
          <p:cNvPr id="85" name="TextBox 28">
            <a:extLst>
              <a:ext uri="{FF2B5EF4-FFF2-40B4-BE49-F238E27FC236}">
                <a16:creationId xmlns:a16="http://schemas.microsoft.com/office/drawing/2014/main" id="{46B05223-E82A-4D1A-A325-2720DC8B5EAC}"/>
              </a:ext>
            </a:extLst>
          </p:cNvPr>
          <p:cNvSpPr txBox="1"/>
          <p:nvPr/>
        </p:nvSpPr>
        <p:spPr>
          <a:xfrm>
            <a:off x="9755425" y="7828961"/>
            <a:ext cx="5285410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CONSUMO DE AGUA (m</a:t>
            </a: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³)</a:t>
            </a:r>
            <a:endParaRPr lang="en-US" sz="2800" b="1" kern="1200">
              <a:solidFill>
                <a:schemeClr val="tx1"/>
              </a:solidFill>
              <a:latin typeface="Josefin Sans SemiBold" pitchFamily="2" charset="0"/>
              <a:ea typeface="League Spartan" charset="0"/>
              <a:cs typeface="Poppins" pitchFamily="2" charset="77"/>
            </a:endParaRPr>
          </a:p>
        </p:txBody>
      </p:sp>
      <p:grpSp>
        <p:nvGrpSpPr>
          <p:cNvPr id="86" name="Grupo 85">
            <a:extLst>
              <a:ext uri="{FF2B5EF4-FFF2-40B4-BE49-F238E27FC236}">
                <a16:creationId xmlns:a16="http://schemas.microsoft.com/office/drawing/2014/main" id="{99F8E8E1-6FD8-4357-AA9A-8ACB12B47738}"/>
              </a:ext>
            </a:extLst>
          </p:cNvPr>
          <p:cNvGrpSpPr/>
          <p:nvPr/>
        </p:nvGrpSpPr>
        <p:grpSpPr>
          <a:xfrm>
            <a:off x="13929259" y="10411112"/>
            <a:ext cx="3251596" cy="776880"/>
            <a:chOff x="15202110" y="4959866"/>
            <a:chExt cx="2251611" cy="776880"/>
          </a:xfrm>
        </p:grpSpPr>
        <p:sp>
          <p:nvSpPr>
            <p:cNvPr id="87" name="TextBox 33">
              <a:extLst>
                <a:ext uri="{FF2B5EF4-FFF2-40B4-BE49-F238E27FC236}">
                  <a16:creationId xmlns:a16="http://schemas.microsoft.com/office/drawing/2014/main" id="{27826E8E-CE23-49BD-BC50-D1506B6EB211}"/>
                </a:ext>
              </a:extLst>
            </p:cNvPr>
            <p:cNvSpPr txBox="1"/>
            <p:nvPr/>
          </p:nvSpPr>
          <p:spPr>
            <a:xfrm>
              <a:off x="15763360" y="4959866"/>
              <a:ext cx="1129113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251">
                <a:defRPr/>
              </a:pPr>
              <a:r>
                <a:rPr lang="en-US" sz="2400" b="1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$40,214.80</a:t>
              </a:r>
            </a:p>
          </p:txBody>
        </p:sp>
        <p:sp>
          <p:nvSpPr>
            <p:cNvPr id="88" name="TextBox 35">
              <a:extLst>
                <a:ext uri="{FF2B5EF4-FFF2-40B4-BE49-F238E27FC236}">
                  <a16:creationId xmlns:a16="http://schemas.microsoft.com/office/drawing/2014/main" id="{72A68EB0-C606-4398-90F8-9C0990E8FBCC}"/>
                </a:ext>
              </a:extLst>
            </p:cNvPr>
            <p:cNvSpPr txBox="1"/>
            <p:nvPr/>
          </p:nvSpPr>
          <p:spPr>
            <a:xfrm>
              <a:off x="15202110" y="5367414"/>
              <a:ext cx="2251611" cy="369332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  <a:defRPr/>
              </a:pPr>
              <a:r>
                <a:rPr lang="en-US" sz="18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CONSUMO AGUA 2020 </a:t>
              </a:r>
            </a:p>
          </p:txBody>
        </p:sp>
      </p:grpSp>
      <p:grpSp>
        <p:nvGrpSpPr>
          <p:cNvPr id="89" name="Grupo 88">
            <a:extLst>
              <a:ext uri="{FF2B5EF4-FFF2-40B4-BE49-F238E27FC236}">
                <a16:creationId xmlns:a16="http://schemas.microsoft.com/office/drawing/2014/main" id="{2EB208EB-E4E6-4D1A-83D7-68BC80DB066E}"/>
              </a:ext>
            </a:extLst>
          </p:cNvPr>
          <p:cNvGrpSpPr/>
          <p:nvPr/>
        </p:nvGrpSpPr>
        <p:grpSpPr>
          <a:xfrm>
            <a:off x="5428218" y="9907996"/>
            <a:ext cx="2912702" cy="1091660"/>
            <a:chOff x="14055059" y="4885813"/>
            <a:chExt cx="3297320" cy="428040"/>
          </a:xfrm>
        </p:grpSpPr>
        <p:sp>
          <p:nvSpPr>
            <p:cNvPr id="90" name="TextBox 33">
              <a:extLst>
                <a:ext uri="{FF2B5EF4-FFF2-40B4-BE49-F238E27FC236}">
                  <a16:creationId xmlns:a16="http://schemas.microsoft.com/office/drawing/2014/main" id="{CC6134C1-B1B0-4DC2-A46F-A6CEA51991F5}"/>
                </a:ext>
              </a:extLst>
            </p:cNvPr>
            <p:cNvSpPr txBox="1"/>
            <p:nvPr/>
          </p:nvSpPr>
          <p:spPr>
            <a:xfrm>
              <a:off x="15006144" y="4885813"/>
              <a:ext cx="1359556" cy="181019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  <a:defRPr/>
              </a:pPr>
              <a:r>
                <a:rPr lang="en-US" sz="24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$8,905 </a:t>
              </a:r>
            </a:p>
          </p:txBody>
        </p:sp>
        <p:sp>
          <p:nvSpPr>
            <p:cNvPr id="91" name="TextBox 35">
              <a:extLst>
                <a:ext uri="{FF2B5EF4-FFF2-40B4-BE49-F238E27FC236}">
                  <a16:creationId xmlns:a16="http://schemas.microsoft.com/office/drawing/2014/main" id="{E9A275AA-4D5F-4B36-BA72-8AED1545A565}"/>
                </a:ext>
              </a:extLst>
            </p:cNvPr>
            <p:cNvSpPr txBox="1"/>
            <p:nvPr/>
          </p:nvSpPr>
          <p:spPr>
            <a:xfrm>
              <a:off x="14055059" y="5060426"/>
              <a:ext cx="3297320" cy="253427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  <a:defRPr/>
              </a:pPr>
              <a:r>
                <a:rPr lang="en-US" sz="18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CONSUMO  COMBUSTIBLE 2020</a:t>
              </a:r>
            </a:p>
          </p:txBody>
        </p:sp>
      </p:grpSp>
      <p:graphicFrame>
        <p:nvGraphicFramePr>
          <p:cNvPr id="92" name="Chart 25">
            <a:extLst>
              <a:ext uri="{FF2B5EF4-FFF2-40B4-BE49-F238E27FC236}">
                <a16:creationId xmlns:a16="http://schemas.microsoft.com/office/drawing/2014/main" id="{CE397ABA-65BA-4C21-A3DC-13EEC20078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45154991"/>
              </p:ext>
            </p:extLst>
          </p:nvPr>
        </p:nvGraphicFramePr>
        <p:xfrm>
          <a:off x="8087340" y="8684933"/>
          <a:ext cx="6506203" cy="39769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93" name="Chart 25">
            <a:extLst>
              <a:ext uri="{FF2B5EF4-FFF2-40B4-BE49-F238E27FC236}">
                <a16:creationId xmlns:a16="http://schemas.microsoft.com/office/drawing/2014/main" id="{745132D0-E5DA-4317-B358-C5D332FF87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5050967"/>
              </p:ext>
            </p:extLst>
          </p:nvPr>
        </p:nvGraphicFramePr>
        <p:xfrm>
          <a:off x="323872" y="8424432"/>
          <a:ext cx="5884539" cy="43291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94" name="Grupo 93">
            <a:extLst>
              <a:ext uri="{FF2B5EF4-FFF2-40B4-BE49-F238E27FC236}">
                <a16:creationId xmlns:a16="http://schemas.microsoft.com/office/drawing/2014/main" id="{A74ADC6C-BB01-44F9-B096-71C89660BCD3}"/>
              </a:ext>
            </a:extLst>
          </p:cNvPr>
          <p:cNvGrpSpPr/>
          <p:nvPr/>
        </p:nvGrpSpPr>
        <p:grpSpPr>
          <a:xfrm>
            <a:off x="15178737" y="5147461"/>
            <a:ext cx="3275223" cy="1921672"/>
            <a:chOff x="10700332" y="7413327"/>
            <a:chExt cx="6530015" cy="708013"/>
          </a:xfrm>
        </p:grpSpPr>
        <p:grpSp>
          <p:nvGrpSpPr>
            <p:cNvPr id="95" name="Grupo 94">
              <a:extLst>
                <a:ext uri="{FF2B5EF4-FFF2-40B4-BE49-F238E27FC236}">
                  <a16:creationId xmlns:a16="http://schemas.microsoft.com/office/drawing/2014/main" id="{E25C956D-22AB-4B4B-8F8F-18A72D69B244}"/>
                </a:ext>
              </a:extLst>
            </p:cNvPr>
            <p:cNvGrpSpPr/>
            <p:nvPr/>
          </p:nvGrpSpPr>
          <p:grpSpPr>
            <a:xfrm>
              <a:off x="10700332" y="7413327"/>
              <a:ext cx="6530015" cy="301394"/>
              <a:chOff x="16544811" y="5105783"/>
              <a:chExt cx="3000017" cy="301394"/>
            </a:xfrm>
          </p:grpSpPr>
          <p:sp>
            <p:nvSpPr>
              <p:cNvPr id="99" name="TextBox 33">
                <a:extLst>
                  <a:ext uri="{FF2B5EF4-FFF2-40B4-BE49-F238E27FC236}">
                    <a16:creationId xmlns:a16="http://schemas.microsoft.com/office/drawing/2014/main" id="{97DAF899-41B1-451C-B971-562973B554B0}"/>
                  </a:ext>
                </a:extLst>
              </p:cNvPr>
              <p:cNvSpPr txBox="1"/>
              <p:nvPr/>
            </p:nvSpPr>
            <p:spPr>
              <a:xfrm>
                <a:off x="17211055" y="5105783"/>
                <a:ext cx="1644613" cy="17009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spAutoFit/>
              </a:bodyPr>
              <a:lstStyle/>
              <a:p>
                <a:pPr algn="ctr" defTabSz="1828251">
                  <a:defRPr/>
                </a:pPr>
                <a:r>
                  <a:rPr lang="en-US" sz="2400" b="1">
                    <a:solidFill>
                      <a:schemeClr val="tx1"/>
                    </a:solidFill>
                    <a:latin typeface="Josefin Sans SemiBold" pitchFamily="2" charset="0"/>
                    <a:ea typeface="League Spartan" charset="0"/>
                    <a:cs typeface="Poppins" pitchFamily="2" charset="77"/>
                  </a:rPr>
                  <a:t>$46,178</a:t>
                </a:r>
              </a:p>
            </p:txBody>
          </p:sp>
          <p:sp>
            <p:nvSpPr>
              <p:cNvPr id="100" name="TextBox 35">
                <a:extLst>
                  <a:ext uri="{FF2B5EF4-FFF2-40B4-BE49-F238E27FC236}">
                    <a16:creationId xmlns:a16="http://schemas.microsoft.com/office/drawing/2014/main" id="{F5EC7D40-983C-463E-A256-8C8A322E2A9D}"/>
                  </a:ext>
                </a:extLst>
              </p:cNvPr>
              <p:cNvSpPr txBox="1"/>
              <p:nvPr/>
            </p:nvSpPr>
            <p:spPr>
              <a:xfrm>
                <a:off x="16544811" y="5271102"/>
                <a:ext cx="3000017" cy="136075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spAutoFit/>
              </a:bodyPr>
              <a:lstStyle/>
              <a:p>
                <a:pPr algn="ctr" defTabSz="1828434">
                  <a:buClrTx/>
                  <a:buFontTx/>
                  <a:buNone/>
                  <a:defRPr/>
                </a:pPr>
                <a:r>
                  <a:rPr lang="en-US" sz="1800" b="1" kern="1200">
                    <a:solidFill>
                      <a:schemeClr val="tx1"/>
                    </a:solidFill>
                    <a:latin typeface="Josefin Sans SemiBold" pitchFamily="2" charset="0"/>
                    <a:ea typeface="League Spartan" charset="0"/>
                    <a:cs typeface="Poppins" pitchFamily="2" charset="77"/>
                  </a:rPr>
                  <a:t>CONSUMO  ENERGÍA 2020</a:t>
                </a:r>
              </a:p>
            </p:txBody>
          </p:sp>
        </p:grpSp>
        <p:grpSp>
          <p:nvGrpSpPr>
            <p:cNvPr id="4" name="Grupo 95">
              <a:extLst>
                <a:ext uri="{FF2B5EF4-FFF2-40B4-BE49-F238E27FC236}">
                  <a16:creationId xmlns:a16="http://schemas.microsoft.com/office/drawing/2014/main" id="{6107B4B2-9327-4472-B99D-0DE12C6FC474}"/>
                </a:ext>
              </a:extLst>
            </p:cNvPr>
            <p:cNvGrpSpPr/>
            <p:nvPr/>
          </p:nvGrpSpPr>
          <p:grpSpPr>
            <a:xfrm>
              <a:off x="10848598" y="7813453"/>
              <a:ext cx="6247064" cy="307887"/>
              <a:chOff x="17285467" y="5197452"/>
              <a:chExt cx="2870024" cy="307887"/>
            </a:xfrm>
          </p:grpSpPr>
          <p:sp>
            <p:nvSpPr>
              <p:cNvPr id="5" name="TextBox 33">
                <a:extLst>
                  <a:ext uri="{FF2B5EF4-FFF2-40B4-BE49-F238E27FC236}">
                    <a16:creationId xmlns:a16="http://schemas.microsoft.com/office/drawing/2014/main" id="{1ABE4632-AE9B-4EB1-B8BC-975E496956DF}"/>
                  </a:ext>
                </a:extLst>
              </p:cNvPr>
              <p:cNvSpPr txBox="1"/>
              <p:nvPr/>
            </p:nvSpPr>
            <p:spPr>
              <a:xfrm>
                <a:off x="17715968" y="5197452"/>
                <a:ext cx="2052317" cy="17009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spAutoFit/>
              </a:bodyPr>
              <a:lstStyle/>
              <a:p>
                <a:pPr algn="ctr" defTabSz="1828251">
                  <a:defRPr/>
                </a:pPr>
                <a:r>
                  <a:rPr lang="en-US" sz="2400" b="1">
                    <a:solidFill>
                      <a:schemeClr val="tx1"/>
                    </a:solidFill>
                    <a:latin typeface="Josefin Sans SemiBold" pitchFamily="2" charset="0"/>
                    <a:ea typeface="League Spartan" charset="0"/>
                    <a:cs typeface="Poppins" pitchFamily="2" charset="77"/>
                  </a:rPr>
                  <a:t>$43,583.81</a:t>
                </a:r>
              </a:p>
            </p:txBody>
          </p:sp>
          <p:sp>
            <p:nvSpPr>
              <p:cNvPr id="3" name="TextBox 35">
                <a:extLst>
                  <a:ext uri="{FF2B5EF4-FFF2-40B4-BE49-F238E27FC236}">
                    <a16:creationId xmlns:a16="http://schemas.microsoft.com/office/drawing/2014/main" id="{E8ABC740-0744-4892-86FB-431239B3F3A5}"/>
                  </a:ext>
                </a:extLst>
              </p:cNvPr>
              <p:cNvSpPr txBox="1"/>
              <p:nvPr/>
            </p:nvSpPr>
            <p:spPr>
              <a:xfrm>
                <a:off x="17285467" y="5369264"/>
                <a:ext cx="2870024" cy="136075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spAutoFit/>
              </a:bodyPr>
              <a:lstStyle/>
              <a:p>
                <a:pPr algn="ctr" defTabSz="1828434">
                  <a:buClrTx/>
                  <a:buFontTx/>
                  <a:buNone/>
                  <a:defRPr/>
                </a:pPr>
                <a:r>
                  <a:rPr lang="en-US" sz="1800" b="1" kern="1200">
                    <a:solidFill>
                      <a:schemeClr val="tx1"/>
                    </a:solidFill>
                    <a:latin typeface="Josefin Sans SemiBold" pitchFamily="2" charset="0"/>
                    <a:ea typeface="League Spartan" charset="0"/>
                    <a:cs typeface="Poppins" pitchFamily="2" charset="77"/>
                  </a:rPr>
                  <a:t>CONSUMO ENERGÍA 2021</a:t>
                </a:r>
              </a:p>
            </p:txBody>
          </p:sp>
        </p:grpSp>
      </p:grpSp>
      <p:grpSp>
        <p:nvGrpSpPr>
          <p:cNvPr id="101" name="Grupo 100">
            <a:extLst>
              <a:ext uri="{FF2B5EF4-FFF2-40B4-BE49-F238E27FC236}">
                <a16:creationId xmlns:a16="http://schemas.microsoft.com/office/drawing/2014/main" id="{86548183-45DF-4B2D-8C2F-7EF5497060CC}"/>
              </a:ext>
            </a:extLst>
          </p:cNvPr>
          <p:cNvGrpSpPr/>
          <p:nvPr/>
        </p:nvGrpSpPr>
        <p:grpSpPr>
          <a:xfrm>
            <a:off x="14156116" y="11512441"/>
            <a:ext cx="2765472" cy="782860"/>
            <a:chOff x="16222689" y="4969875"/>
            <a:chExt cx="1522297" cy="782860"/>
          </a:xfrm>
        </p:grpSpPr>
        <p:sp>
          <p:nvSpPr>
            <p:cNvPr id="102" name="TextBox 33">
              <a:extLst>
                <a:ext uri="{FF2B5EF4-FFF2-40B4-BE49-F238E27FC236}">
                  <a16:creationId xmlns:a16="http://schemas.microsoft.com/office/drawing/2014/main" id="{DB395C93-F4B7-49D1-8523-90F553C37D6E}"/>
                </a:ext>
              </a:extLst>
            </p:cNvPr>
            <p:cNvSpPr txBox="1"/>
            <p:nvPr/>
          </p:nvSpPr>
          <p:spPr>
            <a:xfrm>
              <a:off x="16529315" y="4969875"/>
              <a:ext cx="909046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434">
                <a:buClrTx/>
                <a:defRPr/>
              </a:pPr>
              <a:r>
                <a:rPr lang="en-US" sz="2400" b="1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$46,001.50</a:t>
              </a:r>
            </a:p>
          </p:txBody>
        </p:sp>
        <p:sp>
          <p:nvSpPr>
            <p:cNvPr id="103" name="TextBox 35">
              <a:extLst>
                <a:ext uri="{FF2B5EF4-FFF2-40B4-BE49-F238E27FC236}">
                  <a16:creationId xmlns:a16="http://schemas.microsoft.com/office/drawing/2014/main" id="{BB0189DB-E206-450B-A841-2565D0BF1E78}"/>
                </a:ext>
              </a:extLst>
            </p:cNvPr>
            <p:cNvSpPr txBox="1"/>
            <p:nvPr/>
          </p:nvSpPr>
          <p:spPr>
            <a:xfrm>
              <a:off x="16222689" y="5383403"/>
              <a:ext cx="1522297" cy="369332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  <a:defRPr/>
              </a:pPr>
              <a:r>
                <a:rPr lang="en-US" sz="18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CONSUMO AGUA 2021 </a:t>
              </a:r>
            </a:p>
          </p:txBody>
        </p:sp>
      </p:grpSp>
      <p:grpSp>
        <p:nvGrpSpPr>
          <p:cNvPr id="104" name="Grupo 103">
            <a:extLst>
              <a:ext uri="{FF2B5EF4-FFF2-40B4-BE49-F238E27FC236}">
                <a16:creationId xmlns:a16="http://schemas.microsoft.com/office/drawing/2014/main" id="{9CB23D3B-940D-4AA4-81FB-DB8E58742804}"/>
              </a:ext>
            </a:extLst>
          </p:cNvPr>
          <p:cNvGrpSpPr/>
          <p:nvPr/>
        </p:nvGrpSpPr>
        <p:grpSpPr>
          <a:xfrm>
            <a:off x="5177033" y="11215533"/>
            <a:ext cx="3375110" cy="1079768"/>
            <a:chOff x="17527908" y="2410522"/>
            <a:chExt cx="3000017" cy="981607"/>
          </a:xfrm>
        </p:grpSpPr>
        <p:sp>
          <p:nvSpPr>
            <p:cNvPr id="105" name="TextBox 33">
              <a:extLst>
                <a:ext uri="{FF2B5EF4-FFF2-40B4-BE49-F238E27FC236}">
                  <a16:creationId xmlns:a16="http://schemas.microsoft.com/office/drawing/2014/main" id="{0031551A-7B40-4C28-8751-B4C40A7550DA}"/>
                </a:ext>
              </a:extLst>
            </p:cNvPr>
            <p:cNvSpPr txBox="1"/>
            <p:nvPr/>
          </p:nvSpPr>
          <p:spPr>
            <a:xfrm>
              <a:off x="18432627" y="2410522"/>
              <a:ext cx="1058951" cy="41969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  <a:defRPr/>
              </a:pPr>
              <a:r>
                <a:rPr lang="en-US" sz="24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$15,370</a:t>
              </a:r>
            </a:p>
          </p:txBody>
        </p:sp>
        <p:sp>
          <p:nvSpPr>
            <p:cNvPr id="106" name="TextBox 35">
              <a:extLst>
                <a:ext uri="{FF2B5EF4-FFF2-40B4-BE49-F238E27FC236}">
                  <a16:creationId xmlns:a16="http://schemas.microsoft.com/office/drawing/2014/main" id="{1CF52975-479F-4A64-9171-14143BE698DC}"/>
                </a:ext>
              </a:extLst>
            </p:cNvPr>
            <p:cNvSpPr txBox="1"/>
            <p:nvPr/>
          </p:nvSpPr>
          <p:spPr>
            <a:xfrm>
              <a:off x="17527908" y="2804556"/>
              <a:ext cx="3000017" cy="587573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  <a:defRPr/>
              </a:pPr>
              <a:r>
                <a:rPr lang="en-US" sz="18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CONSUMO  </a:t>
              </a:r>
            </a:p>
            <a:p>
              <a:pPr algn="ctr" defTabSz="1828434">
                <a:buClrTx/>
                <a:buFontTx/>
                <a:buNone/>
                <a:defRPr/>
              </a:pPr>
              <a:r>
                <a:rPr lang="en-US" sz="18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COMBUSTIBLE 2021</a:t>
              </a:r>
            </a:p>
          </p:txBody>
        </p:sp>
      </p:grpSp>
      <p:graphicFrame>
        <p:nvGraphicFramePr>
          <p:cNvPr id="108" name="Chart 25">
            <a:extLst>
              <a:ext uri="{FF2B5EF4-FFF2-40B4-BE49-F238E27FC236}">
                <a16:creationId xmlns:a16="http://schemas.microsoft.com/office/drawing/2014/main" id="{EF9B15B1-4CD0-49E6-802B-6E1CD4B4453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48166372"/>
              </p:ext>
            </p:extLst>
          </p:nvPr>
        </p:nvGraphicFramePr>
        <p:xfrm>
          <a:off x="-492339" y="3813622"/>
          <a:ext cx="10183240" cy="33581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77" name="Google Shape;916;p66">
            <a:extLst>
              <a:ext uri="{FF2B5EF4-FFF2-40B4-BE49-F238E27FC236}">
                <a16:creationId xmlns:a16="http://schemas.microsoft.com/office/drawing/2014/main" id="{6B119CBE-FD20-4E1D-8A53-B38CB4989E2C}"/>
              </a:ext>
            </a:extLst>
          </p:cNvPr>
          <p:cNvSpPr txBox="1">
            <a:spLocks/>
          </p:cNvSpPr>
          <p:nvPr/>
        </p:nvSpPr>
        <p:spPr>
          <a:xfrm>
            <a:off x="428357" y="1064262"/>
            <a:ext cx="18259693" cy="12394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Unidad de Servicios Generales</a:t>
            </a:r>
          </a:p>
        </p:txBody>
      </p:sp>
      <p:pic>
        <p:nvPicPr>
          <p:cNvPr id="112" name="Imagen 112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6CBE11B5-1722-4923-8EF5-E1ED826B7F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20397" y="1169132"/>
            <a:ext cx="1506211" cy="1506211"/>
          </a:xfrm>
          <a:prstGeom prst="rect">
            <a:avLst/>
          </a:prstGeom>
        </p:spPr>
      </p:pic>
      <p:grpSp>
        <p:nvGrpSpPr>
          <p:cNvPr id="2" name="Grupo 1">
            <a:extLst>
              <a:ext uri="{FF2B5EF4-FFF2-40B4-BE49-F238E27FC236}">
                <a16:creationId xmlns:a16="http://schemas.microsoft.com/office/drawing/2014/main" id="{18F545F4-49F7-4181-BCA5-39C4C8870CD8}"/>
              </a:ext>
            </a:extLst>
          </p:cNvPr>
          <p:cNvGrpSpPr/>
          <p:nvPr/>
        </p:nvGrpSpPr>
        <p:grpSpPr>
          <a:xfrm>
            <a:off x="18274147" y="3098548"/>
            <a:ext cx="6103503" cy="1992836"/>
            <a:chOff x="18754209" y="3730202"/>
            <a:chExt cx="5053339" cy="1992836"/>
          </a:xfrm>
        </p:grpSpPr>
        <p:sp>
          <p:nvSpPr>
            <p:cNvPr id="79" name="Rectangle 8">
              <a:extLst>
                <a:ext uri="{FF2B5EF4-FFF2-40B4-BE49-F238E27FC236}">
                  <a16:creationId xmlns:a16="http://schemas.microsoft.com/office/drawing/2014/main" id="{B9F4F7FD-3B38-4717-B681-9DE864B815B5}"/>
                </a:ext>
              </a:extLst>
            </p:cNvPr>
            <p:cNvSpPr/>
            <p:nvPr/>
          </p:nvSpPr>
          <p:spPr>
            <a:xfrm>
              <a:off x="18754209" y="3730202"/>
              <a:ext cx="4710653" cy="1992836"/>
            </a:xfrm>
            <a:prstGeom prst="roundRect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Josefin Sans SemiBold" pitchFamily="2" charset="0"/>
                <a:ea typeface="+mn-ea"/>
                <a:cs typeface="+mn-cs"/>
              </a:endParaRPr>
            </a:p>
          </p:txBody>
        </p:sp>
        <p:sp>
          <p:nvSpPr>
            <p:cNvPr id="80" name="TextBox 15">
              <a:extLst>
                <a:ext uri="{FF2B5EF4-FFF2-40B4-BE49-F238E27FC236}">
                  <a16:creationId xmlns:a16="http://schemas.microsoft.com/office/drawing/2014/main" id="{A1885980-BF1E-4E4F-8AD7-8AC1CC7821C8}"/>
                </a:ext>
              </a:extLst>
            </p:cNvPr>
            <p:cNvSpPr txBox="1"/>
            <p:nvPr/>
          </p:nvSpPr>
          <p:spPr>
            <a:xfrm>
              <a:off x="19845073" y="3873588"/>
              <a:ext cx="3534602" cy="830997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 algn="ctr">
                <a:defRPr/>
              </a:pPr>
              <a:r>
                <a:rPr lang="en-US" sz="24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SemiBold" pitchFamily="2" charset="0"/>
                  <a:ea typeface="Lato Light" panose="020F0502020204030203" pitchFamily="34" charset="0"/>
                  <a:cs typeface="Poppins" pitchFamily="2" charset="77"/>
                </a:rPr>
                <a:t>AVANCE PLAN DE </a:t>
              </a:r>
            </a:p>
            <a:p>
              <a:pPr algn="ctr">
                <a:defRPr/>
              </a:pPr>
              <a:r>
                <a:rPr lang="en-US" sz="24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SemiBold" pitchFamily="2" charset="0"/>
                  <a:ea typeface="Lato Light" panose="020F0502020204030203" pitchFamily="34" charset="0"/>
                  <a:cs typeface="Poppins" pitchFamily="2" charset="77"/>
                </a:rPr>
                <a:t>MANTENIMIENTO ANUAL</a:t>
              </a:r>
            </a:p>
          </p:txBody>
        </p:sp>
        <p:sp>
          <p:nvSpPr>
            <p:cNvPr id="81" name="TextBox 16">
              <a:extLst>
                <a:ext uri="{FF2B5EF4-FFF2-40B4-BE49-F238E27FC236}">
                  <a16:creationId xmlns:a16="http://schemas.microsoft.com/office/drawing/2014/main" id="{32F3BF6F-10F2-4C85-8D62-D7407DBE5FF9}"/>
                </a:ext>
              </a:extLst>
            </p:cNvPr>
            <p:cNvSpPr txBox="1"/>
            <p:nvPr/>
          </p:nvSpPr>
          <p:spPr>
            <a:xfrm>
              <a:off x="19488684" y="4639426"/>
              <a:ext cx="3374943" cy="1015663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>
                <a:defRPr/>
              </a:pPr>
              <a:r>
                <a:rPr lang="en-US" sz="60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SemiBold" pitchFamily="2" charset="0"/>
                  <a:ea typeface="Lato Light" panose="020F0502020204030203" pitchFamily="34" charset="0"/>
                  <a:cs typeface="Poppins" pitchFamily="2" charset="77"/>
                </a:rPr>
                <a:t>92.04%</a:t>
              </a:r>
            </a:p>
          </p:txBody>
        </p:sp>
        <p:sp>
          <p:nvSpPr>
            <p:cNvPr id="107" name="Freeform 77">
              <a:extLst>
                <a:ext uri="{FF2B5EF4-FFF2-40B4-BE49-F238E27FC236}">
                  <a16:creationId xmlns:a16="http://schemas.microsoft.com/office/drawing/2014/main" id="{024118FA-6B3D-4418-9170-AAA26D3BBF0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8985658" y="3955042"/>
              <a:ext cx="593994" cy="720831"/>
            </a:xfrm>
            <a:custGeom>
              <a:avLst/>
              <a:gdLst>
                <a:gd name="T0" fmla="*/ 88 w 176"/>
                <a:gd name="T1" fmla="*/ 110 h 176"/>
                <a:gd name="T2" fmla="*/ 51 w 176"/>
                <a:gd name="T3" fmla="*/ 73 h 176"/>
                <a:gd name="T4" fmla="*/ 48 w 176"/>
                <a:gd name="T5" fmla="*/ 72 h 176"/>
                <a:gd name="T6" fmla="*/ 44 w 176"/>
                <a:gd name="T7" fmla="*/ 76 h 176"/>
                <a:gd name="T8" fmla="*/ 45 w 176"/>
                <a:gd name="T9" fmla="*/ 79 h 176"/>
                <a:gd name="T10" fmla="*/ 85 w 176"/>
                <a:gd name="T11" fmla="*/ 119 h 176"/>
                <a:gd name="T12" fmla="*/ 88 w 176"/>
                <a:gd name="T13" fmla="*/ 120 h 176"/>
                <a:gd name="T14" fmla="*/ 91 w 176"/>
                <a:gd name="T15" fmla="*/ 119 h 176"/>
                <a:gd name="T16" fmla="*/ 91 w 176"/>
                <a:gd name="T17" fmla="*/ 119 h 176"/>
                <a:gd name="T18" fmla="*/ 158 w 176"/>
                <a:gd name="T19" fmla="*/ 49 h 176"/>
                <a:gd name="T20" fmla="*/ 158 w 176"/>
                <a:gd name="T21" fmla="*/ 49 h 176"/>
                <a:gd name="T22" fmla="*/ 163 w 176"/>
                <a:gd name="T23" fmla="*/ 43 h 176"/>
                <a:gd name="T24" fmla="*/ 163 w 176"/>
                <a:gd name="T25" fmla="*/ 43 h 176"/>
                <a:gd name="T26" fmla="*/ 175 w 176"/>
                <a:gd name="T27" fmla="*/ 31 h 176"/>
                <a:gd name="T28" fmla="*/ 175 w 176"/>
                <a:gd name="T29" fmla="*/ 31 h 176"/>
                <a:gd name="T30" fmla="*/ 176 w 176"/>
                <a:gd name="T31" fmla="*/ 28 h 176"/>
                <a:gd name="T32" fmla="*/ 172 w 176"/>
                <a:gd name="T33" fmla="*/ 24 h 176"/>
                <a:gd name="T34" fmla="*/ 169 w 176"/>
                <a:gd name="T35" fmla="*/ 25 h 176"/>
                <a:gd name="T36" fmla="*/ 169 w 176"/>
                <a:gd name="T37" fmla="*/ 25 h 176"/>
                <a:gd name="T38" fmla="*/ 159 w 176"/>
                <a:gd name="T39" fmla="*/ 36 h 176"/>
                <a:gd name="T40" fmla="*/ 159 w 176"/>
                <a:gd name="T41" fmla="*/ 36 h 176"/>
                <a:gd name="T42" fmla="*/ 153 w 176"/>
                <a:gd name="T43" fmla="*/ 42 h 176"/>
                <a:gd name="T44" fmla="*/ 153 w 176"/>
                <a:gd name="T45" fmla="*/ 42 h 176"/>
                <a:gd name="T46" fmla="*/ 88 w 176"/>
                <a:gd name="T47" fmla="*/ 110 h 176"/>
                <a:gd name="T48" fmla="*/ 169 w 176"/>
                <a:gd name="T49" fmla="*/ 54 h 176"/>
                <a:gd name="T50" fmla="*/ 163 w 176"/>
                <a:gd name="T51" fmla="*/ 54 h 176"/>
                <a:gd name="T52" fmla="*/ 162 w 176"/>
                <a:gd name="T53" fmla="*/ 58 h 176"/>
                <a:gd name="T54" fmla="*/ 162 w 176"/>
                <a:gd name="T55" fmla="*/ 58 h 176"/>
                <a:gd name="T56" fmla="*/ 168 w 176"/>
                <a:gd name="T57" fmla="*/ 88 h 176"/>
                <a:gd name="T58" fmla="*/ 88 w 176"/>
                <a:gd name="T59" fmla="*/ 168 h 176"/>
                <a:gd name="T60" fmla="*/ 8 w 176"/>
                <a:gd name="T61" fmla="*/ 88 h 176"/>
                <a:gd name="T62" fmla="*/ 88 w 176"/>
                <a:gd name="T63" fmla="*/ 8 h 176"/>
                <a:gd name="T64" fmla="*/ 146 w 176"/>
                <a:gd name="T65" fmla="*/ 33 h 176"/>
                <a:gd name="T66" fmla="*/ 146 w 176"/>
                <a:gd name="T67" fmla="*/ 32 h 176"/>
                <a:gd name="T68" fmla="*/ 151 w 176"/>
                <a:gd name="T69" fmla="*/ 32 h 176"/>
                <a:gd name="T70" fmla="*/ 151 w 176"/>
                <a:gd name="T71" fmla="*/ 27 h 176"/>
                <a:gd name="T72" fmla="*/ 151 w 176"/>
                <a:gd name="T73" fmla="*/ 26 h 176"/>
                <a:gd name="T74" fmla="*/ 88 w 176"/>
                <a:gd name="T75" fmla="*/ 0 h 176"/>
                <a:gd name="T76" fmla="*/ 0 w 176"/>
                <a:gd name="T77" fmla="*/ 88 h 176"/>
                <a:gd name="T78" fmla="*/ 88 w 176"/>
                <a:gd name="T79" fmla="*/ 176 h 176"/>
                <a:gd name="T80" fmla="*/ 176 w 176"/>
                <a:gd name="T81" fmla="*/ 88 h 176"/>
                <a:gd name="T82" fmla="*/ 170 w 176"/>
                <a:gd name="T83" fmla="*/ 56 h 176"/>
                <a:gd name="T84" fmla="*/ 169 w 176"/>
                <a:gd name="T85" fmla="*/ 54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6" h="176">
                  <a:moveTo>
                    <a:pt x="88" y="110"/>
                  </a:moveTo>
                  <a:cubicBezTo>
                    <a:pt x="51" y="73"/>
                    <a:pt x="51" y="73"/>
                    <a:pt x="51" y="73"/>
                  </a:cubicBezTo>
                  <a:cubicBezTo>
                    <a:pt x="50" y="72"/>
                    <a:pt x="49" y="72"/>
                    <a:pt x="48" y="72"/>
                  </a:cubicBezTo>
                  <a:cubicBezTo>
                    <a:pt x="46" y="72"/>
                    <a:pt x="44" y="74"/>
                    <a:pt x="44" y="76"/>
                  </a:cubicBezTo>
                  <a:cubicBezTo>
                    <a:pt x="44" y="77"/>
                    <a:pt x="44" y="78"/>
                    <a:pt x="45" y="79"/>
                  </a:cubicBezTo>
                  <a:cubicBezTo>
                    <a:pt x="85" y="119"/>
                    <a:pt x="85" y="119"/>
                    <a:pt x="85" y="119"/>
                  </a:cubicBezTo>
                  <a:cubicBezTo>
                    <a:pt x="86" y="120"/>
                    <a:pt x="87" y="120"/>
                    <a:pt x="88" y="120"/>
                  </a:cubicBezTo>
                  <a:cubicBezTo>
                    <a:pt x="89" y="120"/>
                    <a:pt x="90" y="120"/>
                    <a:pt x="91" y="119"/>
                  </a:cubicBezTo>
                  <a:cubicBezTo>
                    <a:pt x="91" y="119"/>
                    <a:pt x="91" y="119"/>
                    <a:pt x="91" y="119"/>
                  </a:cubicBezTo>
                  <a:cubicBezTo>
                    <a:pt x="158" y="49"/>
                    <a:pt x="158" y="49"/>
                    <a:pt x="158" y="49"/>
                  </a:cubicBezTo>
                  <a:cubicBezTo>
                    <a:pt x="158" y="49"/>
                    <a:pt x="158" y="49"/>
                    <a:pt x="158" y="49"/>
                  </a:cubicBezTo>
                  <a:cubicBezTo>
                    <a:pt x="163" y="43"/>
                    <a:pt x="163" y="43"/>
                    <a:pt x="163" y="43"/>
                  </a:cubicBezTo>
                  <a:cubicBezTo>
                    <a:pt x="163" y="43"/>
                    <a:pt x="163" y="43"/>
                    <a:pt x="163" y="43"/>
                  </a:cubicBezTo>
                  <a:cubicBezTo>
                    <a:pt x="175" y="31"/>
                    <a:pt x="175" y="31"/>
                    <a:pt x="175" y="31"/>
                  </a:cubicBezTo>
                  <a:cubicBezTo>
                    <a:pt x="175" y="31"/>
                    <a:pt x="175" y="31"/>
                    <a:pt x="175" y="31"/>
                  </a:cubicBezTo>
                  <a:cubicBezTo>
                    <a:pt x="176" y="30"/>
                    <a:pt x="176" y="29"/>
                    <a:pt x="176" y="28"/>
                  </a:cubicBezTo>
                  <a:cubicBezTo>
                    <a:pt x="176" y="26"/>
                    <a:pt x="174" y="24"/>
                    <a:pt x="172" y="24"/>
                  </a:cubicBezTo>
                  <a:cubicBezTo>
                    <a:pt x="171" y="24"/>
                    <a:pt x="170" y="24"/>
                    <a:pt x="169" y="25"/>
                  </a:cubicBezTo>
                  <a:cubicBezTo>
                    <a:pt x="169" y="25"/>
                    <a:pt x="169" y="25"/>
                    <a:pt x="169" y="25"/>
                  </a:cubicBezTo>
                  <a:cubicBezTo>
                    <a:pt x="159" y="36"/>
                    <a:pt x="159" y="36"/>
                    <a:pt x="159" y="36"/>
                  </a:cubicBezTo>
                  <a:cubicBezTo>
                    <a:pt x="159" y="36"/>
                    <a:pt x="159" y="36"/>
                    <a:pt x="159" y="36"/>
                  </a:cubicBezTo>
                  <a:cubicBezTo>
                    <a:pt x="153" y="42"/>
                    <a:pt x="153" y="42"/>
                    <a:pt x="153" y="42"/>
                  </a:cubicBezTo>
                  <a:cubicBezTo>
                    <a:pt x="153" y="42"/>
                    <a:pt x="153" y="42"/>
                    <a:pt x="153" y="42"/>
                  </a:cubicBezTo>
                  <a:lnTo>
                    <a:pt x="88" y="110"/>
                  </a:lnTo>
                  <a:close/>
                  <a:moveTo>
                    <a:pt x="169" y="54"/>
                  </a:moveTo>
                  <a:cubicBezTo>
                    <a:pt x="167" y="53"/>
                    <a:pt x="165" y="53"/>
                    <a:pt x="163" y="54"/>
                  </a:cubicBezTo>
                  <a:cubicBezTo>
                    <a:pt x="162" y="55"/>
                    <a:pt x="162" y="57"/>
                    <a:pt x="162" y="58"/>
                  </a:cubicBezTo>
                  <a:cubicBezTo>
                    <a:pt x="162" y="58"/>
                    <a:pt x="162" y="58"/>
                    <a:pt x="162" y="58"/>
                  </a:cubicBezTo>
                  <a:cubicBezTo>
                    <a:pt x="166" y="68"/>
                    <a:pt x="168" y="78"/>
                    <a:pt x="168" y="88"/>
                  </a:cubicBezTo>
                  <a:cubicBezTo>
                    <a:pt x="168" y="132"/>
                    <a:pt x="132" y="168"/>
                    <a:pt x="88" y="168"/>
                  </a:cubicBezTo>
                  <a:cubicBezTo>
                    <a:pt x="44" y="168"/>
                    <a:pt x="8" y="132"/>
                    <a:pt x="8" y="88"/>
                  </a:cubicBezTo>
                  <a:cubicBezTo>
                    <a:pt x="8" y="44"/>
                    <a:pt x="44" y="8"/>
                    <a:pt x="88" y="8"/>
                  </a:cubicBezTo>
                  <a:cubicBezTo>
                    <a:pt x="111" y="8"/>
                    <a:pt x="131" y="17"/>
                    <a:pt x="146" y="33"/>
                  </a:cubicBezTo>
                  <a:cubicBezTo>
                    <a:pt x="146" y="32"/>
                    <a:pt x="146" y="32"/>
                    <a:pt x="146" y="32"/>
                  </a:cubicBezTo>
                  <a:cubicBezTo>
                    <a:pt x="147" y="34"/>
                    <a:pt x="150" y="34"/>
                    <a:pt x="151" y="32"/>
                  </a:cubicBezTo>
                  <a:cubicBezTo>
                    <a:pt x="153" y="31"/>
                    <a:pt x="153" y="28"/>
                    <a:pt x="151" y="27"/>
                  </a:cubicBezTo>
                  <a:cubicBezTo>
                    <a:pt x="151" y="27"/>
                    <a:pt x="151" y="26"/>
                    <a:pt x="151" y="26"/>
                  </a:cubicBezTo>
                  <a:cubicBezTo>
                    <a:pt x="135" y="10"/>
                    <a:pt x="113" y="0"/>
                    <a:pt x="88" y="0"/>
                  </a:cubicBezTo>
                  <a:cubicBezTo>
                    <a:pt x="39" y="0"/>
                    <a:pt x="0" y="39"/>
                    <a:pt x="0" y="88"/>
                  </a:cubicBezTo>
                  <a:cubicBezTo>
                    <a:pt x="0" y="137"/>
                    <a:pt x="39" y="176"/>
                    <a:pt x="88" y="176"/>
                  </a:cubicBezTo>
                  <a:cubicBezTo>
                    <a:pt x="137" y="176"/>
                    <a:pt x="176" y="137"/>
                    <a:pt x="176" y="88"/>
                  </a:cubicBezTo>
                  <a:cubicBezTo>
                    <a:pt x="176" y="77"/>
                    <a:pt x="174" y="66"/>
                    <a:pt x="170" y="56"/>
                  </a:cubicBezTo>
                  <a:cubicBezTo>
                    <a:pt x="170" y="55"/>
                    <a:pt x="169" y="55"/>
                    <a:pt x="169" y="54"/>
                  </a:cubicBezTo>
                </a:path>
              </a:pathLst>
            </a:custGeom>
            <a:solidFill>
              <a:srgbClr val="F6F6F6"/>
            </a:solidFill>
            <a:ln>
              <a:solidFill>
                <a:srgbClr val="F6F6F6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73" name="TextBox 18">
              <a:extLst>
                <a:ext uri="{FF2B5EF4-FFF2-40B4-BE49-F238E27FC236}">
                  <a16:creationId xmlns:a16="http://schemas.microsoft.com/office/drawing/2014/main" id="{03BBD35A-A143-4956-9E2D-98201D220460}"/>
                </a:ext>
              </a:extLst>
            </p:cNvPr>
            <p:cNvSpPr txBox="1"/>
            <p:nvPr/>
          </p:nvSpPr>
          <p:spPr>
            <a:xfrm>
              <a:off x="21719203" y="5041429"/>
              <a:ext cx="2088345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bg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Meta: 100%</a:t>
              </a:r>
            </a:p>
          </p:txBody>
        </p:sp>
      </p:grpSp>
      <p:graphicFrame>
        <p:nvGraphicFramePr>
          <p:cNvPr id="113" name="Chart 25">
            <a:extLst>
              <a:ext uri="{FF2B5EF4-FFF2-40B4-BE49-F238E27FC236}">
                <a16:creationId xmlns:a16="http://schemas.microsoft.com/office/drawing/2014/main" id="{A7B7718E-4379-4857-8564-B93C78371FA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9734753"/>
              </p:ext>
            </p:extLst>
          </p:nvPr>
        </p:nvGraphicFramePr>
        <p:xfrm>
          <a:off x="16895105" y="7750504"/>
          <a:ext cx="7623674" cy="576744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pSp>
        <p:nvGrpSpPr>
          <p:cNvPr id="114" name="Grupo 5">
            <a:extLst>
              <a:ext uri="{FF2B5EF4-FFF2-40B4-BE49-F238E27FC236}">
                <a16:creationId xmlns:a16="http://schemas.microsoft.com/office/drawing/2014/main" id="{5C3B4099-E9A7-4DA0-BFC7-91B206EA45A7}"/>
              </a:ext>
            </a:extLst>
          </p:cNvPr>
          <p:cNvGrpSpPr/>
          <p:nvPr/>
        </p:nvGrpSpPr>
        <p:grpSpPr>
          <a:xfrm>
            <a:off x="22082658" y="8506327"/>
            <a:ext cx="2436121" cy="762337"/>
            <a:chOff x="21616952" y="8706178"/>
            <a:chExt cx="2436121" cy="762337"/>
          </a:xfrm>
        </p:grpSpPr>
        <p:sp>
          <p:nvSpPr>
            <p:cNvPr id="115" name="TextBox 18">
              <a:extLst>
                <a:ext uri="{FF2B5EF4-FFF2-40B4-BE49-F238E27FC236}">
                  <a16:creationId xmlns:a16="http://schemas.microsoft.com/office/drawing/2014/main" id="{BB3867FA-B7FD-4C05-A90C-F7FC7C8EE946}"/>
                </a:ext>
              </a:extLst>
            </p:cNvPr>
            <p:cNvSpPr txBox="1"/>
            <p:nvPr/>
          </p:nvSpPr>
          <p:spPr>
            <a:xfrm>
              <a:off x="22483795" y="8706178"/>
              <a:ext cx="667170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  <a:defRPr/>
              </a:pPr>
              <a:r>
                <a:rPr lang="en-US" sz="20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82%</a:t>
              </a:r>
            </a:p>
          </p:txBody>
        </p:sp>
        <p:sp>
          <p:nvSpPr>
            <p:cNvPr id="116" name="TextBox 15">
              <a:extLst>
                <a:ext uri="{FF2B5EF4-FFF2-40B4-BE49-F238E27FC236}">
                  <a16:creationId xmlns:a16="http://schemas.microsoft.com/office/drawing/2014/main" id="{C8DFB885-911C-4520-9604-241DA0CB09EC}"/>
                </a:ext>
              </a:extLst>
            </p:cNvPr>
            <p:cNvSpPr txBox="1"/>
            <p:nvPr/>
          </p:nvSpPr>
          <p:spPr>
            <a:xfrm>
              <a:off x="21616952" y="9068405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  <a:defRPr/>
              </a:pPr>
              <a:r>
                <a:rPr lang="en-US" sz="20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  <p:sp>
        <p:nvSpPr>
          <p:cNvPr id="117" name="TextBox 52">
            <a:extLst>
              <a:ext uri="{FF2B5EF4-FFF2-40B4-BE49-F238E27FC236}">
                <a16:creationId xmlns:a16="http://schemas.microsoft.com/office/drawing/2014/main" id="{CF03E835-08FE-4614-9DB8-07384062A0FE}"/>
              </a:ext>
            </a:extLst>
          </p:cNvPr>
          <p:cNvSpPr txBox="1"/>
          <p:nvPr/>
        </p:nvSpPr>
        <p:spPr>
          <a:xfrm>
            <a:off x="18457350" y="7828961"/>
            <a:ext cx="4443297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MONTO EJECUTADO</a:t>
            </a:r>
          </a:p>
        </p:txBody>
      </p:sp>
    </p:spTree>
    <p:extLst>
      <p:ext uri="{BB962C8B-B14F-4D97-AF65-F5344CB8AC3E}">
        <p14:creationId xmlns:p14="http://schemas.microsoft.com/office/powerpoint/2010/main" val="2637588443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n 2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93C8A88-7648-4DD7-B907-7C4A6D33D4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28" y="2597368"/>
            <a:ext cx="3774025" cy="2160339"/>
          </a:xfrm>
          <a:prstGeom prst="rect">
            <a:avLst/>
          </a:prstGeom>
        </p:spPr>
      </p:pic>
      <p:sp>
        <p:nvSpPr>
          <p:cNvPr id="37" name="Google Shape;393;p40">
            <a:extLst>
              <a:ext uri="{FF2B5EF4-FFF2-40B4-BE49-F238E27FC236}">
                <a16:creationId xmlns:a16="http://schemas.microsoft.com/office/drawing/2014/main" id="{0EB8D1BE-A177-4D06-89CB-8D14CB513168}"/>
              </a:ext>
            </a:extLst>
          </p:cNvPr>
          <p:cNvSpPr txBox="1">
            <a:spLocks/>
          </p:cNvSpPr>
          <p:nvPr/>
        </p:nvSpPr>
        <p:spPr>
          <a:xfrm>
            <a:off x="2052171" y="5582849"/>
            <a:ext cx="18424969" cy="1847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●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omfortaa"/>
              <a:buChar char="○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Comfortaa"/>
              <a:buChar char="■"/>
              <a:defRPr sz="1400" b="0" i="0" u="none" strike="noStrike" cap="none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defRPr>
            </a:lvl9pPr>
          </a:lstStyle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7465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Unidad de</a:t>
            </a:r>
          </a:p>
          <a:p>
            <a:pPr marL="0" indent="0" algn="r" defTabSz="2437790">
              <a:buClr>
                <a:srgbClr val="000000"/>
              </a:buClr>
              <a:buNone/>
            </a:pPr>
            <a:r>
              <a:rPr lang="es-MX" sz="9598" b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PLANIFICACIÓN ESTRATÉGICA</a:t>
            </a:r>
            <a:endParaRPr lang="es-MX" sz="3732">
              <a:solidFill>
                <a:srgbClr val="000000"/>
              </a:solidFill>
            </a:endParaRPr>
          </a:p>
        </p:txBody>
      </p:sp>
      <p:grpSp>
        <p:nvGrpSpPr>
          <p:cNvPr id="36" name="Google Shape;13263;p89">
            <a:extLst>
              <a:ext uri="{FF2B5EF4-FFF2-40B4-BE49-F238E27FC236}">
                <a16:creationId xmlns:a16="http://schemas.microsoft.com/office/drawing/2014/main" id="{51C22145-6664-4397-81DA-D6DB609EA414}"/>
              </a:ext>
            </a:extLst>
          </p:cNvPr>
          <p:cNvGrpSpPr/>
          <p:nvPr/>
        </p:nvGrpSpPr>
        <p:grpSpPr>
          <a:xfrm>
            <a:off x="1317177" y="6851948"/>
            <a:ext cx="2811294" cy="2805488"/>
            <a:chOff x="7990840" y="2435226"/>
            <a:chExt cx="354363" cy="353631"/>
          </a:xfrm>
          <a:solidFill>
            <a:schemeClr val="accent2"/>
          </a:solidFill>
        </p:grpSpPr>
        <p:sp>
          <p:nvSpPr>
            <p:cNvPr id="38" name="Google Shape;13264;p89">
              <a:extLst>
                <a:ext uri="{FF2B5EF4-FFF2-40B4-BE49-F238E27FC236}">
                  <a16:creationId xmlns:a16="http://schemas.microsoft.com/office/drawing/2014/main" id="{096FCA64-79FD-4348-811E-B37038E0C702}"/>
                </a:ext>
              </a:extLst>
            </p:cNvPr>
            <p:cNvSpPr/>
            <p:nvPr/>
          </p:nvSpPr>
          <p:spPr>
            <a:xfrm>
              <a:off x="7990840" y="2435226"/>
              <a:ext cx="354363" cy="353631"/>
            </a:xfrm>
            <a:custGeom>
              <a:avLst/>
              <a:gdLst/>
              <a:ahLst/>
              <a:cxnLst/>
              <a:rect l="l" t="t" r="r" b="b"/>
              <a:pathLst>
                <a:path w="11133" h="11110" extrusionOk="0">
                  <a:moveTo>
                    <a:pt x="3477" y="1727"/>
                  </a:moveTo>
                  <a:cubicBezTo>
                    <a:pt x="3679" y="1727"/>
                    <a:pt x="3834" y="1894"/>
                    <a:pt x="3834" y="2084"/>
                  </a:cubicBezTo>
                  <a:lnTo>
                    <a:pt x="3834" y="2430"/>
                  </a:lnTo>
                  <a:cubicBezTo>
                    <a:pt x="3834" y="2727"/>
                    <a:pt x="3596" y="2965"/>
                    <a:pt x="3298" y="2965"/>
                  </a:cubicBezTo>
                  <a:cubicBezTo>
                    <a:pt x="3024" y="2965"/>
                    <a:pt x="2786" y="2727"/>
                    <a:pt x="2786" y="2430"/>
                  </a:cubicBezTo>
                  <a:lnTo>
                    <a:pt x="2786" y="2084"/>
                  </a:lnTo>
                  <a:cubicBezTo>
                    <a:pt x="2786" y="1894"/>
                    <a:pt x="2941" y="1727"/>
                    <a:pt x="3143" y="1727"/>
                  </a:cubicBezTo>
                  <a:close/>
                  <a:moveTo>
                    <a:pt x="3477" y="3299"/>
                  </a:moveTo>
                  <a:lnTo>
                    <a:pt x="3477" y="3311"/>
                  </a:lnTo>
                  <a:cubicBezTo>
                    <a:pt x="3501" y="3382"/>
                    <a:pt x="3513" y="3454"/>
                    <a:pt x="3536" y="3537"/>
                  </a:cubicBezTo>
                  <a:lnTo>
                    <a:pt x="3322" y="3751"/>
                  </a:lnTo>
                  <a:lnTo>
                    <a:pt x="3286" y="3751"/>
                  </a:lnTo>
                  <a:lnTo>
                    <a:pt x="3060" y="3537"/>
                  </a:lnTo>
                  <a:cubicBezTo>
                    <a:pt x="3096" y="3489"/>
                    <a:pt x="3108" y="3430"/>
                    <a:pt x="3108" y="3370"/>
                  </a:cubicBezTo>
                  <a:lnTo>
                    <a:pt x="3108" y="3299"/>
                  </a:lnTo>
                  <a:close/>
                  <a:moveTo>
                    <a:pt x="5418" y="4966"/>
                  </a:moveTo>
                  <a:lnTo>
                    <a:pt x="5418" y="7025"/>
                  </a:lnTo>
                  <a:lnTo>
                    <a:pt x="5406" y="7025"/>
                  </a:lnTo>
                  <a:lnTo>
                    <a:pt x="4346" y="7787"/>
                  </a:lnTo>
                  <a:lnTo>
                    <a:pt x="4346" y="5180"/>
                  </a:lnTo>
                  <a:cubicBezTo>
                    <a:pt x="4429" y="5239"/>
                    <a:pt x="4536" y="5287"/>
                    <a:pt x="4656" y="5299"/>
                  </a:cubicBezTo>
                  <a:lnTo>
                    <a:pt x="4786" y="5299"/>
                  </a:lnTo>
                  <a:cubicBezTo>
                    <a:pt x="4929" y="5287"/>
                    <a:pt x="5060" y="5239"/>
                    <a:pt x="5167" y="5156"/>
                  </a:cubicBezTo>
                  <a:lnTo>
                    <a:pt x="5418" y="4966"/>
                  </a:lnTo>
                  <a:close/>
                  <a:moveTo>
                    <a:pt x="2846" y="3739"/>
                  </a:moveTo>
                  <a:lnTo>
                    <a:pt x="3096" y="3989"/>
                  </a:lnTo>
                  <a:cubicBezTo>
                    <a:pt x="3155" y="4049"/>
                    <a:pt x="3239" y="4096"/>
                    <a:pt x="3334" y="4096"/>
                  </a:cubicBezTo>
                  <a:cubicBezTo>
                    <a:pt x="3417" y="4096"/>
                    <a:pt x="3513" y="4073"/>
                    <a:pt x="3572" y="3989"/>
                  </a:cubicBezTo>
                  <a:lnTo>
                    <a:pt x="3798" y="3775"/>
                  </a:lnTo>
                  <a:cubicBezTo>
                    <a:pt x="3870" y="3799"/>
                    <a:pt x="3941" y="3823"/>
                    <a:pt x="4013" y="3823"/>
                  </a:cubicBezTo>
                  <a:cubicBezTo>
                    <a:pt x="4072" y="3823"/>
                    <a:pt x="4120" y="3858"/>
                    <a:pt x="4167" y="3906"/>
                  </a:cubicBezTo>
                  <a:lnTo>
                    <a:pt x="4644" y="4501"/>
                  </a:lnTo>
                  <a:cubicBezTo>
                    <a:pt x="4676" y="4541"/>
                    <a:pt x="4724" y="4558"/>
                    <a:pt x="4769" y="4558"/>
                  </a:cubicBezTo>
                  <a:cubicBezTo>
                    <a:pt x="4807" y="4558"/>
                    <a:pt x="4843" y="4547"/>
                    <a:pt x="4870" y="4525"/>
                  </a:cubicBezTo>
                  <a:lnTo>
                    <a:pt x="5441" y="4061"/>
                  </a:lnTo>
                  <a:cubicBezTo>
                    <a:pt x="5483" y="4031"/>
                    <a:pt x="5534" y="4016"/>
                    <a:pt x="5581" y="4016"/>
                  </a:cubicBezTo>
                  <a:cubicBezTo>
                    <a:pt x="5629" y="4016"/>
                    <a:pt x="5674" y="4031"/>
                    <a:pt x="5703" y="4061"/>
                  </a:cubicBezTo>
                  <a:cubicBezTo>
                    <a:pt x="5739" y="4108"/>
                    <a:pt x="5763" y="4156"/>
                    <a:pt x="5763" y="4216"/>
                  </a:cubicBezTo>
                  <a:cubicBezTo>
                    <a:pt x="5739" y="4227"/>
                    <a:pt x="5727" y="4275"/>
                    <a:pt x="5679" y="4311"/>
                  </a:cubicBezTo>
                  <a:lnTo>
                    <a:pt x="4953" y="4882"/>
                  </a:lnTo>
                  <a:cubicBezTo>
                    <a:pt x="4894" y="4930"/>
                    <a:pt x="4834" y="4966"/>
                    <a:pt x="4763" y="4966"/>
                  </a:cubicBezTo>
                  <a:lnTo>
                    <a:pt x="4691" y="4966"/>
                  </a:lnTo>
                  <a:cubicBezTo>
                    <a:pt x="4596" y="4942"/>
                    <a:pt x="4513" y="4906"/>
                    <a:pt x="4453" y="4823"/>
                  </a:cubicBezTo>
                  <a:lnTo>
                    <a:pt x="4310" y="4644"/>
                  </a:lnTo>
                  <a:cubicBezTo>
                    <a:pt x="4288" y="4607"/>
                    <a:pt x="4247" y="4588"/>
                    <a:pt x="4205" y="4588"/>
                  </a:cubicBezTo>
                  <a:cubicBezTo>
                    <a:pt x="4180" y="4588"/>
                    <a:pt x="4154" y="4595"/>
                    <a:pt x="4132" y="4608"/>
                  </a:cubicBezTo>
                  <a:cubicBezTo>
                    <a:pt x="4072" y="4632"/>
                    <a:pt x="4036" y="4692"/>
                    <a:pt x="4036" y="4751"/>
                  </a:cubicBezTo>
                  <a:lnTo>
                    <a:pt x="4036" y="8014"/>
                  </a:lnTo>
                  <a:lnTo>
                    <a:pt x="3655" y="8276"/>
                  </a:lnTo>
                  <a:lnTo>
                    <a:pt x="3655" y="6763"/>
                  </a:lnTo>
                  <a:cubicBezTo>
                    <a:pt x="3655" y="6668"/>
                    <a:pt x="3584" y="6597"/>
                    <a:pt x="3501" y="6597"/>
                  </a:cubicBezTo>
                  <a:cubicBezTo>
                    <a:pt x="3405" y="6597"/>
                    <a:pt x="3334" y="6668"/>
                    <a:pt x="3334" y="6763"/>
                  </a:cubicBezTo>
                  <a:lnTo>
                    <a:pt x="3334" y="8502"/>
                  </a:lnTo>
                  <a:lnTo>
                    <a:pt x="2798" y="8895"/>
                  </a:lnTo>
                  <a:lnTo>
                    <a:pt x="2798" y="6811"/>
                  </a:lnTo>
                  <a:cubicBezTo>
                    <a:pt x="2798" y="6644"/>
                    <a:pt x="2751" y="6490"/>
                    <a:pt x="2691" y="6347"/>
                  </a:cubicBezTo>
                  <a:lnTo>
                    <a:pt x="2524" y="6013"/>
                  </a:lnTo>
                  <a:cubicBezTo>
                    <a:pt x="2489" y="5918"/>
                    <a:pt x="2453" y="5811"/>
                    <a:pt x="2453" y="5704"/>
                  </a:cubicBezTo>
                  <a:lnTo>
                    <a:pt x="2453" y="4037"/>
                  </a:lnTo>
                  <a:cubicBezTo>
                    <a:pt x="2453" y="3966"/>
                    <a:pt x="2500" y="3906"/>
                    <a:pt x="2560" y="3870"/>
                  </a:cubicBezTo>
                  <a:lnTo>
                    <a:pt x="2846" y="3739"/>
                  </a:lnTo>
                  <a:close/>
                  <a:moveTo>
                    <a:pt x="5560" y="1"/>
                  </a:moveTo>
                  <a:cubicBezTo>
                    <a:pt x="5477" y="1"/>
                    <a:pt x="5406" y="84"/>
                    <a:pt x="5406" y="167"/>
                  </a:cubicBezTo>
                  <a:lnTo>
                    <a:pt x="5406" y="3680"/>
                  </a:lnTo>
                  <a:cubicBezTo>
                    <a:pt x="5346" y="3692"/>
                    <a:pt x="5287" y="3727"/>
                    <a:pt x="5239" y="3775"/>
                  </a:cubicBezTo>
                  <a:lnTo>
                    <a:pt x="4775" y="4132"/>
                  </a:lnTo>
                  <a:lnTo>
                    <a:pt x="4405" y="3656"/>
                  </a:lnTo>
                  <a:cubicBezTo>
                    <a:pt x="4298" y="3537"/>
                    <a:pt x="4167" y="3454"/>
                    <a:pt x="4001" y="3454"/>
                  </a:cubicBezTo>
                  <a:cubicBezTo>
                    <a:pt x="3894" y="3454"/>
                    <a:pt x="3822" y="3370"/>
                    <a:pt x="3822" y="3275"/>
                  </a:cubicBezTo>
                  <a:lnTo>
                    <a:pt x="3822" y="3096"/>
                  </a:lnTo>
                  <a:cubicBezTo>
                    <a:pt x="4036" y="2953"/>
                    <a:pt x="4167" y="2703"/>
                    <a:pt x="4167" y="2418"/>
                  </a:cubicBezTo>
                  <a:lnTo>
                    <a:pt x="4167" y="2072"/>
                  </a:lnTo>
                  <a:cubicBezTo>
                    <a:pt x="4167" y="1703"/>
                    <a:pt x="3858" y="1394"/>
                    <a:pt x="3477" y="1394"/>
                  </a:cubicBezTo>
                  <a:lnTo>
                    <a:pt x="3143" y="1394"/>
                  </a:lnTo>
                  <a:cubicBezTo>
                    <a:pt x="2762" y="1394"/>
                    <a:pt x="2453" y="1703"/>
                    <a:pt x="2453" y="2072"/>
                  </a:cubicBezTo>
                  <a:lnTo>
                    <a:pt x="2453" y="2418"/>
                  </a:lnTo>
                  <a:cubicBezTo>
                    <a:pt x="2453" y="2703"/>
                    <a:pt x="2584" y="2953"/>
                    <a:pt x="2798" y="3096"/>
                  </a:cubicBezTo>
                  <a:lnTo>
                    <a:pt x="2798" y="3358"/>
                  </a:lnTo>
                  <a:lnTo>
                    <a:pt x="2798" y="3370"/>
                  </a:lnTo>
                  <a:lnTo>
                    <a:pt x="2393" y="3573"/>
                  </a:lnTo>
                  <a:cubicBezTo>
                    <a:pt x="2215" y="3668"/>
                    <a:pt x="2108" y="3846"/>
                    <a:pt x="2108" y="4037"/>
                  </a:cubicBezTo>
                  <a:lnTo>
                    <a:pt x="2108" y="5704"/>
                  </a:lnTo>
                  <a:cubicBezTo>
                    <a:pt x="2108" y="5871"/>
                    <a:pt x="2155" y="6013"/>
                    <a:pt x="2215" y="6168"/>
                  </a:cubicBezTo>
                  <a:lnTo>
                    <a:pt x="2381" y="6490"/>
                  </a:lnTo>
                  <a:cubicBezTo>
                    <a:pt x="2429" y="6597"/>
                    <a:pt x="2453" y="6704"/>
                    <a:pt x="2453" y="6811"/>
                  </a:cubicBezTo>
                  <a:lnTo>
                    <a:pt x="2453" y="9133"/>
                  </a:lnTo>
                  <a:lnTo>
                    <a:pt x="84" y="10812"/>
                  </a:lnTo>
                  <a:cubicBezTo>
                    <a:pt x="12" y="10859"/>
                    <a:pt x="0" y="10954"/>
                    <a:pt x="48" y="11038"/>
                  </a:cubicBezTo>
                  <a:cubicBezTo>
                    <a:pt x="69" y="11081"/>
                    <a:pt x="116" y="11102"/>
                    <a:pt x="166" y="11102"/>
                  </a:cubicBezTo>
                  <a:cubicBezTo>
                    <a:pt x="199" y="11102"/>
                    <a:pt x="234" y="11093"/>
                    <a:pt x="262" y="11074"/>
                  </a:cubicBezTo>
                  <a:lnTo>
                    <a:pt x="5548" y="7323"/>
                  </a:lnTo>
                  <a:lnTo>
                    <a:pt x="10835" y="11074"/>
                  </a:lnTo>
                  <a:cubicBezTo>
                    <a:pt x="10859" y="11097"/>
                    <a:pt x="10894" y="11109"/>
                    <a:pt x="10918" y="11109"/>
                  </a:cubicBezTo>
                  <a:cubicBezTo>
                    <a:pt x="10966" y="11109"/>
                    <a:pt x="11025" y="11074"/>
                    <a:pt x="11061" y="11038"/>
                  </a:cubicBezTo>
                  <a:cubicBezTo>
                    <a:pt x="11133" y="10954"/>
                    <a:pt x="11121" y="10859"/>
                    <a:pt x="11037" y="10812"/>
                  </a:cubicBezTo>
                  <a:lnTo>
                    <a:pt x="5727" y="7049"/>
                  </a:lnTo>
                  <a:lnTo>
                    <a:pt x="5727" y="4692"/>
                  </a:lnTo>
                  <a:lnTo>
                    <a:pt x="5882" y="4573"/>
                  </a:lnTo>
                  <a:cubicBezTo>
                    <a:pt x="6001" y="4477"/>
                    <a:pt x="6072" y="4335"/>
                    <a:pt x="6072" y="4180"/>
                  </a:cubicBezTo>
                  <a:cubicBezTo>
                    <a:pt x="6072" y="4037"/>
                    <a:pt x="6013" y="3882"/>
                    <a:pt x="5906" y="3787"/>
                  </a:cubicBezTo>
                  <a:cubicBezTo>
                    <a:pt x="5858" y="3739"/>
                    <a:pt x="5787" y="3704"/>
                    <a:pt x="5727" y="3680"/>
                  </a:cubicBezTo>
                  <a:lnTo>
                    <a:pt x="5727" y="667"/>
                  </a:lnTo>
                  <a:lnTo>
                    <a:pt x="7906" y="667"/>
                  </a:lnTo>
                  <a:lnTo>
                    <a:pt x="7680" y="1132"/>
                  </a:lnTo>
                  <a:cubicBezTo>
                    <a:pt x="7644" y="1179"/>
                    <a:pt x="7644" y="1239"/>
                    <a:pt x="7680" y="1287"/>
                  </a:cubicBezTo>
                  <a:lnTo>
                    <a:pt x="7906" y="1751"/>
                  </a:lnTo>
                  <a:lnTo>
                    <a:pt x="6251" y="1751"/>
                  </a:lnTo>
                  <a:cubicBezTo>
                    <a:pt x="6156" y="1751"/>
                    <a:pt x="6084" y="1822"/>
                    <a:pt x="6084" y="1906"/>
                  </a:cubicBezTo>
                  <a:cubicBezTo>
                    <a:pt x="6084" y="2001"/>
                    <a:pt x="6156" y="2072"/>
                    <a:pt x="6251" y="2072"/>
                  </a:cubicBezTo>
                  <a:lnTo>
                    <a:pt x="8156" y="2072"/>
                  </a:lnTo>
                  <a:cubicBezTo>
                    <a:pt x="8215" y="2072"/>
                    <a:pt x="8263" y="2049"/>
                    <a:pt x="8287" y="2001"/>
                  </a:cubicBezTo>
                  <a:cubicBezTo>
                    <a:pt x="8323" y="1953"/>
                    <a:pt x="8323" y="1894"/>
                    <a:pt x="8287" y="1834"/>
                  </a:cubicBezTo>
                  <a:lnTo>
                    <a:pt x="7977" y="1215"/>
                  </a:lnTo>
                  <a:lnTo>
                    <a:pt x="8287" y="584"/>
                  </a:lnTo>
                  <a:cubicBezTo>
                    <a:pt x="8323" y="537"/>
                    <a:pt x="8323" y="477"/>
                    <a:pt x="8287" y="417"/>
                  </a:cubicBezTo>
                  <a:cubicBezTo>
                    <a:pt x="8263" y="382"/>
                    <a:pt x="8204" y="346"/>
                    <a:pt x="8156" y="346"/>
                  </a:cubicBezTo>
                  <a:lnTo>
                    <a:pt x="5727" y="346"/>
                  </a:lnTo>
                  <a:lnTo>
                    <a:pt x="5727" y="167"/>
                  </a:lnTo>
                  <a:cubicBezTo>
                    <a:pt x="5727" y="84"/>
                    <a:pt x="5656" y="1"/>
                    <a:pt x="556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39" name="Google Shape;13265;p89">
              <a:extLst>
                <a:ext uri="{FF2B5EF4-FFF2-40B4-BE49-F238E27FC236}">
                  <a16:creationId xmlns:a16="http://schemas.microsoft.com/office/drawing/2014/main" id="{C854807C-6E4D-40E6-81BF-387BAA86A972}"/>
                </a:ext>
              </a:extLst>
            </p:cNvPr>
            <p:cNvSpPr/>
            <p:nvPr/>
          </p:nvSpPr>
          <p:spPr>
            <a:xfrm>
              <a:off x="8190160" y="2704158"/>
              <a:ext cx="61814" cy="45644"/>
            </a:xfrm>
            <a:custGeom>
              <a:avLst/>
              <a:gdLst/>
              <a:ahLst/>
              <a:cxnLst/>
              <a:rect l="l" t="t" r="r" b="b"/>
              <a:pathLst>
                <a:path w="1942" h="1434" extrusionOk="0">
                  <a:moveTo>
                    <a:pt x="173" y="0"/>
                  </a:moveTo>
                  <a:cubicBezTo>
                    <a:pt x="123" y="0"/>
                    <a:pt x="77" y="22"/>
                    <a:pt x="48" y="65"/>
                  </a:cubicBezTo>
                  <a:cubicBezTo>
                    <a:pt x="1" y="148"/>
                    <a:pt x="13" y="243"/>
                    <a:pt x="96" y="291"/>
                  </a:cubicBezTo>
                  <a:lnTo>
                    <a:pt x="1668" y="1410"/>
                  </a:lnTo>
                  <a:cubicBezTo>
                    <a:pt x="1703" y="1422"/>
                    <a:pt x="1727" y="1434"/>
                    <a:pt x="1763" y="1434"/>
                  </a:cubicBezTo>
                  <a:cubicBezTo>
                    <a:pt x="1799" y="1434"/>
                    <a:pt x="1858" y="1410"/>
                    <a:pt x="1894" y="1362"/>
                  </a:cubicBezTo>
                  <a:cubicBezTo>
                    <a:pt x="1942" y="1291"/>
                    <a:pt x="1918" y="1196"/>
                    <a:pt x="1846" y="1136"/>
                  </a:cubicBezTo>
                  <a:lnTo>
                    <a:pt x="275" y="29"/>
                  </a:lnTo>
                  <a:cubicBezTo>
                    <a:pt x="241" y="10"/>
                    <a:pt x="206" y="0"/>
                    <a:pt x="1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  <p:sp>
          <p:nvSpPr>
            <p:cNvPr id="40" name="Google Shape;13266;p89">
              <a:extLst>
                <a:ext uri="{FF2B5EF4-FFF2-40B4-BE49-F238E27FC236}">
                  <a16:creationId xmlns:a16="http://schemas.microsoft.com/office/drawing/2014/main" id="{A6549792-6875-4586-9EF8-930C0D6B6FD4}"/>
                </a:ext>
              </a:extLst>
            </p:cNvPr>
            <p:cNvSpPr/>
            <p:nvPr/>
          </p:nvSpPr>
          <p:spPr>
            <a:xfrm>
              <a:off x="8162882" y="2684201"/>
              <a:ext cx="22026" cy="18239"/>
            </a:xfrm>
            <a:custGeom>
              <a:avLst/>
              <a:gdLst/>
              <a:ahLst/>
              <a:cxnLst/>
              <a:rect l="l" t="t" r="r" b="b"/>
              <a:pathLst>
                <a:path w="692" h="573" extrusionOk="0">
                  <a:moveTo>
                    <a:pt x="177" y="0"/>
                  </a:moveTo>
                  <a:cubicBezTo>
                    <a:pt x="123" y="0"/>
                    <a:pt x="67" y="26"/>
                    <a:pt x="36" y="73"/>
                  </a:cubicBezTo>
                  <a:cubicBezTo>
                    <a:pt x="1" y="144"/>
                    <a:pt x="13" y="251"/>
                    <a:pt x="84" y="299"/>
                  </a:cubicBezTo>
                  <a:lnTo>
                    <a:pt x="429" y="549"/>
                  </a:lnTo>
                  <a:cubicBezTo>
                    <a:pt x="453" y="561"/>
                    <a:pt x="489" y="573"/>
                    <a:pt x="513" y="573"/>
                  </a:cubicBezTo>
                  <a:cubicBezTo>
                    <a:pt x="560" y="573"/>
                    <a:pt x="620" y="549"/>
                    <a:pt x="655" y="501"/>
                  </a:cubicBezTo>
                  <a:cubicBezTo>
                    <a:pt x="691" y="430"/>
                    <a:pt x="679" y="323"/>
                    <a:pt x="608" y="275"/>
                  </a:cubicBezTo>
                  <a:lnTo>
                    <a:pt x="263" y="25"/>
                  </a:lnTo>
                  <a:cubicBezTo>
                    <a:pt x="237" y="8"/>
                    <a:pt x="207" y="0"/>
                    <a:pt x="17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>
                <a:defRPr/>
              </a:pPr>
              <a:endParaRPr sz="3732"/>
            </a:p>
          </p:txBody>
        </p:sp>
      </p:grpSp>
    </p:spTree>
    <p:extLst>
      <p:ext uri="{BB962C8B-B14F-4D97-AF65-F5344CB8AC3E}">
        <p14:creationId xmlns:p14="http://schemas.microsoft.com/office/powerpoint/2010/main" val="3913754162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Imagen 45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BADB8DAC-FF5C-409A-9285-FF58310A98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43790" y="1059265"/>
            <a:ext cx="2162052" cy="1181978"/>
          </a:xfrm>
          <a:prstGeom prst="rect">
            <a:avLst/>
          </a:prstGeom>
        </p:spPr>
      </p:pic>
      <p:sp>
        <p:nvSpPr>
          <p:cNvPr id="47" name="TextBox 52">
            <a:extLst>
              <a:ext uri="{FF2B5EF4-FFF2-40B4-BE49-F238E27FC236}">
                <a16:creationId xmlns:a16="http://schemas.microsoft.com/office/drawing/2014/main" id="{565BD42E-CA9B-4013-8891-5815C0DD2B28}"/>
              </a:ext>
            </a:extLst>
          </p:cNvPr>
          <p:cNvSpPr txBox="1"/>
          <p:nvPr/>
        </p:nvSpPr>
        <p:spPr>
          <a:xfrm>
            <a:off x="18049853" y="7850198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MONTO EJECUTADO</a:t>
            </a:r>
          </a:p>
        </p:txBody>
      </p:sp>
      <p:graphicFrame>
        <p:nvGraphicFramePr>
          <p:cNvPr id="48" name="Chart 25">
            <a:extLst>
              <a:ext uri="{FF2B5EF4-FFF2-40B4-BE49-F238E27FC236}">
                <a16:creationId xmlns:a16="http://schemas.microsoft.com/office/drawing/2014/main" id="{2520FB54-87FA-4999-B518-A001A3CCBC6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2533350"/>
              </p:ext>
            </p:extLst>
          </p:nvPr>
        </p:nvGraphicFramePr>
        <p:xfrm>
          <a:off x="16392524" y="8405592"/>
          <a:ext cx="6463182" cy="471703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49" name="Rectangle 8">
            <a:extLst>
              <a:ext uri="{FF2B5EF4-FFF2-40B4-BE49-F238E27FC236}">
                <a16:creationId xmlns:a16="http://schemas.microsoft.com/office/drawing/2014/main" id="{B2FA4F76-335A-45F3-A0F0-F5E784889A3B}"/>
              </a:ext>
            </a:extLst>
          </p:cNvPr>
          <p:cNvSpPr/>
          <p:nvPr/>
        </p:nvSpPr>
        <p:spPr>
          <a:xfrm>
            <a:off x="12899570" y="2684717"/>
            <a:ext cx="5047895" cy="1779295"/>
          </a:xfrm>
          <a:prstGeom prst="roundRect">
            <a:avLst/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50" name="TextBox 15">
            <a:extLst>
              <a:ext uri="{FF2B5EF4-FFF2-40B4-BE49-F238E27FC236}">
                <a16:creationId xmlns:a16="http://schemas.microsoft.com/office/drawing/2014/main" id="{65745CF5-86BF-4680-8BB3-55E84C13AD0C}"/>
              </a:ext>
            </a:extLst>
          </p:cNvPr>
          <p:cNvSpPr txBox="1"/>
          <p:nvPr/>
        </p:nvSpPr>
        <p:spPr>
          <a:xfrm>
            <a:off x="12899570" y="2843840"/>
            <a:ext cx="5047895" cy="76944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22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PLANES / INFORMES  DE</a:t>
            </a:r>
          </a:p>
          <a:p>
            <a:pPr algn="ctr">
              <a:defRPr/>
            </a:pPr>
            <a:r>
              <a:rPr lang="en-US" sz="22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PLANIFICACIÓN PRESENTADOS</a:t>
            </a:r>
          </a:p>
        </p:txBody>
      </p:sp>
      <p:sp>
        <p:nvSpPr>
          <p:cNvPr id="51" name="TextBox 16">
            <a:extLst>
              <a:ext uri="{FF2B5EF4-FFF2-40B4-BE49-F238E27FC236}">
                <a16:creationId xmlns:a16="http://schemas.microsoft.com/office/drawing/2014/main" id="{32B01A2B-4354-45B0-972D-1218461A2870}"/>
              </a:ext>
            </a:extLst>
          </p:cNvPr>
          <p:cNvSpPr txBox="1"/>
          <p:nvPr/>
        </p:nvSpPr>
        <p:spPr>
          <a:xfrm>
            <a:off x="14912346" y="3479515"/>
            <a:ext cx="861133" cy="1015663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>
              <a:defRPr/>
            </a:pPr>
            <a:r>
              <a:rPr lang="en-US" sz="60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14</a:t>
            </a:r>
          </a:p>
        </p:txBody>
      </p:sp>
      <p:sp>
        <p:nvSpPr>
          <p:cNvPr id="52" name="Rectangle 8">
            <a:extLst>
              <a:ext uri="{FF2B5EF4-FFF2-40B4-BE49-F238E27FC236}">
                <a16:creationId xmlns:a16="http://schemas.microsoft.com/office/drawing/2014/main" id="{361B9DFE-1602-4789-BB14-E904F2764195}"/>
              </a:ext>
            </a:extLst>
          </p:cNvPr>
          <p:cNvSpPr/>
          <p:nvPr/>
        </p:nvSpPr>
        <p:spPr>
          <a:xfrm>
            <a:off x="18049852" y="2676004"/>
            <a:ext cx="5155989" cy="1788007"/>
          </a:xfrm>
          <a:prstGeom prst="roundRect">
            <a:avLst/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53" name="TextBox 15">
            <a:extLst>
              <a:ext uri="{FF2B5EF4-FFF2-40B4-BE49-F238E27FC236}">
                <a16:creationId xmlns:a16="http://schemas.microsoft.com/office/drawing/2014/main" id="{D7F0D2F7-C7E3-4A84-A238-284025B5835D}"/>
              </a:ext>
            </a:extLst>
          </p:cNvPr>
          <p:cNvSpPr txBox="1"/>
          <p:nvPr/>
        </p:nvSpPr>
        <p:spPr>
          <a:xfrm>
            <a:off x="18082686" y="2842157"/>
            <a:ext cx="5168403" cy="769441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algn="ctr">
              <a:defRPr/>
            </a:pPr>
            <a:r>
              <a:rPr lang="en-US" sz="22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REUNIONES SEMANALES  </a:t>
            </a:r>
          </a:p>
          <a:p>
            <a:pPr algn="ctr">
              <a:defRPr/>
            </a:pPr>
            <a:r>
              <a:rPr lang="en-US" sz="22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GERENCIALES DE PLANIFICACIÓN </a:t>
            </a:r>
          </a:p>
        </p:txBody>
      </p:sp>
      <p:sp>
        <p:nvSpPr>
          <p:cNvPr id="54" name="TextBox 16">
            <a:extLst>
              <a:ext uri="{FF2B5EF4-FFF2-40B4-BE49-F238E27FC236}">
                <a16:creationId xmlns:a16="http://schemas.microsoft.com/office/drawing/2014/main" id="{B1BB64D5-4A32-4E27-B277-4A5205F73DC2}"/>
              </a:ext>
            </a:extLst>
          </p:cNvPr>
          <p:cNvSpPr txBox="1"/>
          <p:nvPr/>
        </p:nvSpPr>
        <p:spPr>
          <a:xfrm>
            <a:off x="20119633" y="3505870"/>
            <a:ext cx="824265" cy="1015663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>
              <a:defRPr/>
            </a:pPr>
            <a:r>
              <a:rPr lang="en-US" sz="60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17</a:t>
            </a:r>
          </a:p>
        </p:txBody>
      </p:sp>
      <p:sp>
        <p:nvSpPr>
          <p:cNvPr id="55" name="Rounded Rectangle 12">
            <a:extLst>
              <a:ext uri="{FF2B5EF4-FFF2-40B4-BE49-F238E27FC236}">
                <a16:creationId xmlns:a16="http://schemas.microsoft.com/office/drawing/2014/main" id="{4E5B78DE-605F-40A3-988F-934FBFABC68A}"/>
              </a:ext>
            </a:extLst>
          </p:cNvPr>
          <p:cNvSpPr/>
          <p:nvPr/>
        </p:nvSpPr>
        <p:spPr>
          <a:xfrm>
            <a:off x="12899571" y="4603030"/>
            <a:ext cx="10351518" cy="1441763"/>
          </a:xfrm>
          <a:prstGeom prst="roundRect">
            <a:avLst>
              <a:gd name="adj" fmla="val 12821"/>
            </a:avLst>
          </a:prstGeom>
          <a:solidFill>
            <a:schemeClr val="bg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56" name="Rounded Rectangle 13">
            <a:extLst>
              <a:ext uri="{FF2B5EF4-FFF2-40B4-BE49-F238E27FC236}">
                <a16:creationId xmlns:a16="http://schemas.microsoft.com/office/drawing/2014/main" id="{41FB3F65-80D1-4CE9-8AD8-84E027F480BF}"/>
              </a:ext>
            </a:extLst>
          </p:cNvPr>
          <p:cNvSpPr/>
          <p:nvPr/>
        </p:nvSpPr>
        <p:spPr>
          <a:xfrm>
            <a:off x="12942761" y="6144398"/>
            <a:ext cx="10263081" cy="1445689"/>
          </a:xfrm>
          <a:prstGeom prst="roundRect">
            <a:avLst>
              <a:gd name="adj" fmla="val 12821"/>
            </a:avLst>
          </a:prstGeom>
          <a:solidFill>
            <a:schemeClr val="tx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57" name="TextBox 15">
            <a:extLst>
              <a:ext uri="{FF2B5EF4-FFF2-40B4-BE49-F238E27FC236}">
                <a16:creationId xmlns:a16="http://schemas.microsoft.com/office/drawing/2014/main" id="{821B16E1-CA9C-463E-B932-28811BC85B46}"/>
              </a:ext>
            </a:extLst>
          </p:cNvPr>
          <p:cNvSpPr txBox="1"/>
          <p:nvPr/>
        </p:nvSpPr>
        <p:spPr>
          <a:xfrm>
            <a:off x="15195476" y="4689072"/>
            <a:ext cx="1327144" cy="76944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>
              <a:defRPr/>
            </a:pPr>
            <a:r>
              <a:rPr lang="en-US" sz="4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14</a:t>
            </a:r>
            <a:endParaRPr lang="en-US" sz="4000" b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League Spartan" charset="0"/>
              <a:cs typeface="Poppins" pitchFamily="2" charset="77"/>
            </a:endParaRPr>
          </a:p>
        </p:txBody>
      </p:sp>
      <p:sp>
        <p:nvSpPr>
          <p:cNvPr id="58" name="TextBox 15">
            <a:extLst>
              <a:ext uri="{FF2B5EF4-FFF2-40B4-BE49-F238E27FC236}">
                <a16:creationId xmlns:a16="http://schemas.microsoft.com/office/drawing/2014/main" id="{D11D0A9F-EFF3-40E8-B924-441B366CA43E}"/>
              </a:ext>
            </a:extLst>
          </p:cNvPr>
          <p:cNvSpPr txBox="1"/>
          <p:nvPr/>
        </p:nvSpPr>
        <p:spPr>
          <a:xfrm>
            <a:off x="16937554" y="4991319"/>
            <a:ext cx="5861892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>
              <a:defRPr/>
            </a:pP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DÍAS HÁBILES PRESENTACION </a:t>
            </a:r>
          </a:p>
          <a:p>
            <a:pPr>
              <a:defRPr/>
            </a:pP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INFORME DEL POA TRIMESTRAL</a:t>
            </a:r>
          </a:p>
        </p:txBody>
      </p:sp>
      <p:sp>
        <p:nvSpPr>
          <p:cNvPr id="59" name="TextBox 15">
            <a:extLst>
              <a:ext uri="{FF2B5EF4-FFF2-40B4-BE49-F238E27FC236}">
                <a16:creationId xmlns:a16="http://schemas.microsoft.com/office/drawing/2014/main" id="{B87036C4-672A-4239-BBF2-DB16B9F64A0A}"/>
              </a:ext>
            </a:extLst>
          </p:cNvPr>
          <p:cNvSpPr txBox="1"/>
          <p:nvPr/>
        </p:nvSpPr>
        <p:spPr>
          <a:xfrm>
            <a:off x="17016378" y="6451743"/>
            <a:ext cx="6518104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>
              <a:defRPr/>
            </a:pPr>
            <a:r>
              <a:rPr lang="en-US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ACTIVIDADES DE DIFUSION DE RESULTADOS POA  </a:t>
            </a:r>
          </a:p>
        </p:txBody>
      </p:sp>
      <p:sp>
        <p:nvSpPr>
          <p:cNvPr id="60" name="Freeform 77">
            <a:extLst>
              <a:ext uri="{FF2B5EF4-FFF2-40B4-BE49-F238E27FC236}">
                <a16:creationId xmlns:a16="http://schemas.microsoft.com/office/drawing/2014/main" id="{7E5CDADD-675F-420E-AC42-B2C5C7B3992A}"/>
              </a:ext>
            </a:extLst>
          </p:cNvPr>
          <p:cNvSpPr>
            <a:spLocks noEditPoints="1"/>
          </p:cNvSpPr>
          <p:nvPr/>
        </p:nvSpPr>
        <p:spPr bwMode="auto">
          <a:xfrm>
            <a:off x="13248749" y="4963495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6F6F6"/>
          </a:solidFill>
          <a:ln>
            <a:solidFill>
              <a:srgbClr val="F6F6F6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61" name="TextBox 40">
            <a:extLst>
              <a:ext uri="{FF2B5EF4-FFF2-40B4-BE49-F238E27FC236}">
                <a16:creationId xmlns:a16="http://schemas.microsoft.com/office/drawing/2014/main" id="{632294AA-00B9-46C0-BCB4-D802001FEDFE}"/>
              </a:ext>
            </a:extLst>
          </p:cNvPr>
          <p:cNvSpPr txBox="1"/>
          <p:nvPr/>
        </p:nvSpPr>
        <p:spPr>
          <a:xfrm>
            <a:off x="4245129" y="7972687"/>
            <a:ext cx="7036311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  <a:defRPr/>
            </a:pPr>
            <a:r>
              <a:rPr lang="en-US" sz="2800" b="1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GESTIÓN INSTITUCIONAL</a:t>
            </a:r>
          </a:p>
        </p:txBody>
      </p:sp>
      <p:sp>
        <p:nvSpPr>
          <p:cNvPr id="62" name="Rounded Rectangle 12">
            <a:extLst>
              <a:ext uri="{FF2B5EF4-FFF2-40B4-BE49-F238E27FC236}">
                <a16:creationId xmlns:a16="http://schemas.microsoft.com/office/drawing/2014/main" id="{52E3214F-4181-4875-8900-5C237E07B9F3}"/>
              </a:ext>
            </a:extLst>
          </p:cNvPr>
          <p:cNvSpPr/>
          <p:nvPr/>
        </p:nvSpPr>
        <p:spPr>
          <a:xfrm>
            <a:off x="950842" y="8777460"/>
            <a:ext cx="6618843" cy="1382989"/>
          </a:xfrm>
          <a:prstGeom prst="roundRect">
            <a:avLst>
              <a:gd name="adj" fmla="val 12821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63" name="Rounded Rectangle 13">
            <a:extLst>
              <a:ext uri="{FF2B5EF4-FFF2-40B4-BE49-F238E27FC236}">
                <a16:creationId xmlns:a16="http://schemas.microsoft.com/office/drawing/2014/main" id="{2337648F-D11B-4BFD-B7ED-5BF61092F0DD}"/>
              </a:ext>
            </a:extLst>
          </p:cNvPr>
          <p:cNvSpPr/>
          <p:nvPr/>
        </p:nvSpPr>
        <p:spPr>
          <a:xfrm>
            <a:off x="935708" y="10334332"/>
            <a:ext cx="6618843" cy="1505519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64" name="TextBox 57">
            <a:extLst>
              <a:ext uri="{FF2B5EF4-FFF2-40B4-BE49-F238E27FC236}">
                <a16:creationId xmlns:a16="http://schemas.microsoft.com/office/drawing/2014/main" id="{1C9AA6DA-9F21-40B3-A4C3-A9CFA06AB24E}"/>
              </a:ext>
            </a:extLst>
          </p:cNvPr>
          <p:cNvSpPr txBox="1"/>
          <p:nvPr/>
        </p:nvSpPr>
        <p:spPr>
          <a:xfrm>
            <a:off x="1970415" y="8943685"/>
            <a:ext cx="5641771" cy="1058623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>
              <a:lnSpc>
                <a:spcPts val="2500"/>
              </a:lnSpc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200" b="1" kern="12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REQUERIMIENTOS  DE INFORMACIÓN</a:t>
            </a:r>
          </a:p>
          <a:p>
            <a:pPr>
              <a:lnSpc>
                <a:spcPts val="2500"/>
              </a:lnSpc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200" b="1" kern="12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- </a:t>
            </a:r>
            <a:r>
              <a:rPr lang="en-US" sz="2200" b="1" kern="120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Interno</a:t>
            </a:r>
            <a:r>
              <a:rPr lang="en-US" sz="2200" b="1" kern="12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: 8</a:t>
            </a:r>
          </a:p>
          <a:p>
            <a:pPr>
              <a:lnSpc>
                <a:spcPts val="2500"/>
              </a:lnSpc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200" b="1" kern="12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- </a:t>
            </a:r>
            <a:r>
              <a:rPr lang="en-US" sz="2200" b="1" kern="120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Externo</a:t>
            </a:r>
            <a:r>
              <a:rPr lang="en-US" sz="2200" b="1" kern="12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: 7</a:t>
            </a:r>
            <a:endParaRPr lang="en-US" sz="1600" b="1" kern="120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Open Sans Light" panose="020B0306030504020204" pitchFamily="34" charset="0"/>
              <a:cs typeface="Poppins SemiBold" pitchFamily="2" charset="77"/>
            </a:endParaRPr>
          </a:p>
        </p:txBody>
      </p:sp>
      <p:sp>
        <p:nvSpPr>
          <p:cNvPr id="65" name="TextBox 57">
            <a:extLst>
              <a:ext uri="{FF2B5EF4-FFF2-40B4-BE49-F238E27FC236}">
                <a16:creationId xmlns:a16="http://schemas.microsoft.com/office/drawing/2014/main" id="{7E126EAE-FCB6-47DC-A088-7AB48EA7D39B}"/>
              </a:ext>
            </a:extLst>
          </p:cNvPr>
          <p:cNvSpPr txBox="1"/>
          <p:nvPr/>
        </p:nvSpPr>
        <p:spPr>
          <a:xfrm>
            <a:off x="2061753" y="10553905"/>
            <a:ext cx="5101956" cy="1054135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just">
              <a:lnSpc>
                <a:spcPts val="2500"/>
              </a:lnSpc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200" b="1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Open Sans Light" panose="020B0306030504020204" pitchFamily="34" charset="0"/>
                <a:cs typeface="Poppins SemiBold" pitchFamily="2" charset="77"/>
              </a:rPr>
              <a:t>APOYO A LA GESTIÓN RED DE INSTITUTOS DE FORMACIÓN PROFESIONAL - REDIFP</a:t>
            </a:r>
          </a:p>
        </p:txBody>
      </p:sp>
      <p:graphicFrame>
        <p:nvGraphicFramePr>
          <p:cNvPr id="66" name="Chart 41">
            <a:extLst>
              <a:ext uri="{FF2B5EF4-FFF2-40B4-BE49-F238E27FC236}">
                <a16:creationId xmlns:a16="http://schemas.microsoft.com/office/drawing/2014/main" id="{D71EC3B7-47C4-495B-A7E5-26699AFF4B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5398078"/>
              </p:ext>
            </p:extLst>
          </p:nvPr>
        </p:nvGraphicFramePr>
        <p:xfrm>
          <a:off x="2205227" y="2621679"/>
          <a:ext cx="9973547" cy="558864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67" name="TextBox 40">
            <a:extLst>
              <a:ext uri="{FF2B5EF4-FFF2-40B4-BE49-F238E27FC236}">
                <a16:creationId xmlns:a16="http://schemas.microsoft.com/office/drawing/2014/main" id="{FAC8F1A4-DF61-47CA-9699-1332949DBD40}"/>
              </a:ext>
            </a:extLst>
          </p:cNvPr>
          <p:cNvSpPr txBox="1"/>
          <p:nvPr/>
        </p:nvSpPr>
        <p:spPr>
          <a:xfrm>
            <a:off x="994617" y="2451602"/>
            <a:ext cx="7558582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  <a:defRPr/>
            </a:pPr>
            <a:r>
              <a:rPr lang="en-US" sz="2800" kern="1200">
                <a:solidFill>
                  <a:schemeClr val="tx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PLANIFICACIÓN INSTITUCIONAL</a:t>
            </a:r>
          </a:p>
        </p:txBody>
      </p:sp>
      <p:sp>
        <p:nvSpPr>
          <p:cNvPr id="68" name="Freeform 77">
            <a:extLst>
              <a:ext uri="{FF2B5EF4-FFF2-40B4-BE49-F238E27FC236}">
                <a16:creationId xmlns:a16="http://schemas.microsoft.com/office/drawing/2014/main" id="{41CAB539-34DA-4705-A734-C5A88B6F4EB5}"/>
              </a:ext>
            </a:extLst>
          </p:cNvPr>
          <p:cNvSpPr>
            <a:spLocks noEditPoints="1"/>
          </p:cNvSpPr>
          <p:nvPr/>
        </p:nvSpPr>
        <p:spPr bwMode="auto">
          <a:xfrm>
            <a:off x="13248749" y="6489678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69" name="Freeform 77">
            <a:extLst>
              <a:ext uri="{FF2B5EF4-FFF2-40B4-BE49-F238E27FC236}">
                <a16:creationId xmlns:a16="http://schemas.microsoft.com/office/drawing/2014/main" id="{FEA57D8F-3063-4BD0-97D6-D4F7C2B3E0F1}"/>
              </a:ext>
            </a:extLst>
          </p:cNvPr>
          <p:cNvSpPr>
            <a:spLocks noEditPoints="1"/>
          </p:cNvSpPr>
          <p:nvPr/>
        </p:nvSpPr>
        <p:spPr bwMode="auto">
          <a:xfrm>
            <a:off x="1132699" y="9114908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6F6F6"/>
          </a:solidFill>
          <a:ln>
            <a:solidFill>
              <a:srgbClr val="F6F6F6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70" name="Freeform 77">
            <a:extLst>
              <a:ext uri="{FF2B5EF4-FFF2-40B4-BE49-F238E27FC236}">
                <a16:creationId xmlns:a16="http://schemas.microsoft.com/office/drawing/2014/main" id="{57620118-D6C6-457C-88D9-63FC1351DD2B}"/>
              </a:ext>
            </a:extLst>
          </p:cNvPr>
          <p:cNvSpPr>
            <a:spLocks noEditPoints="1"/>
          </p:cNvSpPr>
          <p:nvPr/>
        </p:nvSpPr>
        <p:spPr bwMode="auto">
          <a:xfrm>
            <a:off x="1134056" y="10683237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71" name="TextBox 15">
            <a:extLst>
              <a:ext uri="{FF2B5EF4-FFF2-40B4-BE49-F238E27FC236}">
                <a16:creationId xmlns:a16="http://schemas.microsoft.com/office/drawing/2014/main" id="{4CA7495E-4B7C-4EF9-8F8E-D5789B8A23EB}"/>
              </a:ext>
            </a:extLst>
          </p:cNvPr>
          <p:cNvSpPr txBox="1"/>
          <p:nvPr/>
        </p:nvSpPr>
        <p:spPr>
          <a:xfrm>
            <a:off x="14247649" y="5347551"/>
            <a:ext cx="2569934" cy="646331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>
              <a:defRPr/>
            </a:pPr>
            <a:r>
              <a:rPr lang="en-US" sz="1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META: 25</a:t>
            </a:r>
          </a:p>
          <a:p>
            <a:pPr>
              <a:defRPr/>
            </a:pPr>
            <a:r>
              <a:rPr lang="en-US" sz="1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ato Light" panose="020F0502020204030203" pitchFamily="34" charset="0"/>
                <a:cs typeface="Poppins" pitchFamily="2" charset="77"/>
              </a:rPr>
              <a:t>EJECUCIÓN: 178.57% </a:t>
            </a:r>
          </a:p>
        </p:txBody>
      </p:sp>
      <p:grpSp>
        <p:nvGrpSpPr>
          <p:cNvPr id="72" name="Grupo 71">
            <a:extLst>
              <a:ext uri="{FF2B5EF4-FFF2-40B4-BE49-F238E27FC236}">
                <a16:creationId xmlns:a16="http://schemas.microsoft.com/office/drawing/2014/main" id="{BB7BEEA6-650E-4F98-A182-E036B0527768}"/>
              </a:ext>
            </a:extLst>
          </p:cNvPr>
          <p:cNvGrpSpPr/>
          <p:nvPr/>
        </p:nvGrpSpPr>
        <p:grpSpPr>
          <a:xfrm>
            <a:off x="14280306" y="6197172"/>
            <a:ext cx="2190023" cy="1193192"/>
            <a:chOff x="14060915" y="6092527"/>
            <a:chExt cx="2190023" cy="1193192"/>
          </a:xfrm>
        </p:grpSpPr>
        <p:sp>
          <p:nvSpPr>
            <p:cNvPr id="77" name="TextBox 19">
              <a:extLst>
                <a:ext uri="{FF2B5EF4-FFF2-40B4-BE49-F238E27FC236}">
                  <a16:creationId xmlns:a16="http://schemas.microsoft.com/office/drawing/2014/main" id="{A46C45B0-B2AB-403F-AA2D-D7C4F66C320C}"/>
                </a:ext>
              </a:extLst>
            </p:cNvPr>
            <p:cNvSpPr txBox="1"/>
            <p:nvPr/>
          </p:nvSpPr>
          <p:spPr>
            <a:xfrm>
              <a:off x="15114985" y="6092527"/>
              <a:ext cx="787387" cy="769441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>
                <a:defRPr/>
              </a:pPr>
              <a:r>
                <a:rPr lang="en-US" sz="4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SemiBold" pitchFamily="2" charset="0"/>
                  <a:ea typeface="League Spartan" charset="0"/>
                  <a:cs typeface="Poppins" pitchFamily="2" charset="77"/>
                </a:rPr>
                <a:t>5</a:t>
              </a:r>
              <a:endParaRPr lang="en-US" sz="4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endParaRPr>
            </a:p>
          </p:txBody>
        </p:sp>
        <p:sp>
          <p:nvSpPr>
            <p:cNvPr id="112" name="TextBox 15">
              <a:extLst>
                <a:ext uri="{FF2B5EF4-FFF2-40B4-BE49-F238E27FC236}">
                  <a16:creationId xmlns:a16="http://schemas.microsoft.com/office/drawing/2014/main" id="{6030AF53-6C52-4BE1-9B81-89FFFAA95F10}"/>
                </a:ext>
              </a:extLst>
            </p:cNvPr>
            <p:cNvSpPr txBox="1"/>
            <p:nvPr/>
          </p:nvSpPr>
          <p:spPr>
            <a:xfrm>
              <a:off x="14060915" y="6639388"/>
              <a:ext cx="2190023" cy="646331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>
                <a:defRPr/>
              </a:pPr>
              <a:r>
                <a:rPr lang="en-US" sz="18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SemiBold" pitchFamily="2" charset="0"/>
                  <a:ea typeface="Lato Light" panose="020F0502020204030203" pitchFamily="34" charset="0"/>
                  <a:cs typeface="Poppins" pitchFamily="2" charset="77"/>
                </a:rPr>
                <a:t>META: 4</a:t>
              </a:r>
            </a:p>
            <a:p>
              <a:pPr>
                <a:defRPr/>
              </a:pPr>
              <a:r>
                <a:rPr lang="en-US" sz="18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Josefin Sans SemiBold" pitchFamily="2" charset="0"/>
                  <a:ea typeface="Lato Light" panose="020F0502020204030203" pitchFamily="34" charset="0"/>
                  <a:cs typeface="Poppins" pitchFamily="2" charset="77"/>
                </a:rPr>
                <a:t>EJECUCIÓN: 125%</a:t>
              </a:r>
            </a:p>
          </p:txBody>
        </p:sp>
      </p:grpSp>
      <p:sp>
        <p:nvSpPr>
          <p:cNvPr id="113" name="Rounded Rectangle 12">
            <a:extLst>
              <a:ext uri="{FF2B5EF4-FFF2-40B4-BE49-F238E27FC236}">
                <a16:creationId xmlns:a16="http://schemas.microsoft.com/office/drawing/2014/main" id="{CF64AC3C-D799-4492-A7E5-8F82BB9CDFA9}"/>
              </a:ext>
            </a:extLst>
          </p:cNvPr>
          <p:cNvSpPr/>
          <p:nvPr/>
        </p:nvSpPr>
        <p:spPr>
          <a:xfrm>
            <a:off x="7669591" y="8777461"/>
            <a:ext cx="7264619" cy="1855885"/>
          </a:xfrm>
          <a:prstGeom prst="roundRect">
            <a:avLst>
              <a:gd name="adj" fmla="val 12821"/>
            </a:avLst>
          </a:prstGeom>
          <a:solidFill>
            <a:schemeClr val="bg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114" name="TextBox 15">
            <a:extLst>
              <a:ext uri="{FF2B5EF4-FFF2-40B4-BE49-F238E27FC236}">
                <a16:creationId xmlns:a16="http://schemas.microsoft.com/office/drawing/2014/main" id="{65AE80E1-462C-4E6C-872B-0FEED068EEF5}"/>
              </a:ext>
            </a:extLst>
          </p:cNvPr>
          <p:cNvSpPr txBox="1"/>
          <p:nvPr/>
        </p:nvSpPr>
        <p:spPr>
          <a:xfrm>
            <a:off x="8691836" y="8924668"/>
            <a:ext cx="6245898" cy="156966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342900" indent="-342900" algn="just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sz="2400" b="1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Apoyo</a:t>
            </a: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 </a:t>
            </a:r>
            <a:r>
              <a:rPr lang="en-US" sz="2400" b="1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en</a:t>
            </a: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 </a:t>
            </a:r>
            <a:r>
              <a:rPr lang="en-US" sz="2400" b="1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acciones</a:t>
            </a: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 de </a:t>
            </a:r>
            <a:r>
              <a:rPr lang="en-US" sz="2400" b="1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conmemoración</a:t>
            </a: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 </a:t>
            </a:r>
          </a:p>
          <a:p>
            <a:pPr algn="just">
              <a:buClr>
                <a:schemeClr val="bg1"/>
              </a:buClr>
              <a:defRPr/>
            </a:pP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de </a:t>
            </a:r>
            <a:r>
              <a:rPr lang="en-US" sz="2400" b="1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fechas</a:t>
            </a: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 </a:t>
            </a:r>
            <a:r>
              <a:rPr lang="en-US" sz="2400" b="1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alusivas</a:t>
            </a: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 a </a:t>
            </a:r>
            <a:r>
              <a:rPr lang="en-US" sz="2400" b="1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Género</a:t>
            </a:r>
            <a:endParaRPr lang="en-US" sz="2400" b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ea typeface="League Spartan" charset="0"/>
              <a:cs typeface="Poppins" pitchFamily="2" charset="77"/>
            </a:endParaRPr>
          </a:p>
          <a:p>
            <a:pPr marL="342900" indent="-342900" algn="just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Plan Regional de </a:t>
            </a:r>
            <a:r>
              <a:rPr lang="en-US" sz="2400" b="1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Género</a:t>
            </a: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 REDIFP .</a:t>
            </a:r>
          </a:p>
          <a:p>
            <a:pPr marL="342900" indent="-342900" algn="just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sz="2400" b="1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Gestión</a:t>
            </a: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 y </a:t>
            </a:r>
            <a:r>
              <a:rPr lang="en-US" sz="2400" b="1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comunicación</a:t>
            </a:r>
            <a:r>
              <a:rPr lang="en-US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ea typeface="League Spartan" charset="0"/>
                <a:cs typeface="Poppins" pitchFamily="2" charset="77"/>
              </a:rPr>
              <a:t> con ISDEMU.</a:t>
            </a:r>
          </a:p>
        </p:txBody>
      </p:sp>
      <p:sp>
        <p:nvSpPr>
          <p:cNvPr id="115" name="Freeform 77">
            <a:extLst>
              <a:ext uri="{FF2B5EF4-FFF2-40B4-BE49-F238E27FC236}">
                <a16:creationId xmlns:a16="http://schemas.microsoft.com/office/drawing/2014/main" id="{1D3B4143-2056-4E69-B855-C868AC33F1CE}"/>
              </a:ext>
            </a:extLst>
          </p:cNvPr>
          <p:cNvSpPr>
            <a:spLocks noEditPoints="1"/>
          </p:cNvSpPr>
          <p:nvPr/>
        </p:nvSpPr>
        <p:spPr bwMode="auto">
          <a:xfrm>
            <a:off x="7853542" y="9439618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F6F6F6"/>
          </a:solidFill>
          <a:ln>
            <a:solidFill>
              <a:srgbClr val="F6F6F6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Josefin Sans SemiBold" pitchFamily="2" charset="0"/>
            </a:endParaRPr>
          </a:p>
        </p:txBody>
      </p:sp>
      <p:sp>
        <p:nvSpPr>
          <p:cNvPr id="116" name="Rounded Rectangle 12">
            <a:extLst>
              <a:ext uri="{FF2B5EF4-FFF2-40B4-BE49-F238E27FC236}">
                <a16:creationId xmlns:a16="http://schemas.microsoft.com/office/drawing/2014/main" id="{5330A8DB-F248-4B85-AC68-44BC4FB3404B}"/>
              </a:ext>
            </a:extLst>
          </p:cNvPr>
          <p:cNvSpPr/>
          <p:nvPr/>
        </p:nvSpPr>
        <p:spPr>
          <a:xfrm>
            <a:off x="7669590" y="10728772"/>
            <a:ext cx="7264620" cy="1986647"/>
          </a:xfrm>
          <a:prstGeom prst="roundRect">
            <a:avLst>
              <a:gd name="adj" fmla="val 12821"/>
            </a:avLst>
          </a:prstGeom>
          <a:solidFill>
            <a:schemeClr val="tx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Josefin Sans SemiBold" pitchFamily="2" charset="0"/>
              <a:ea typeface="+mn-ea"/>
              <a:cs typeface="+mn-cs"/>
            </a:endParaRPr>
          </a:p>
        </p:txBody>
      </p:sp>
      <p:sp>
        <p:nvSpPr>
          <p:cNvPr id="117" name="TextBox 15">
            <a:extLst>
              <a:ext uri="{FF2B5EF4-FFF2-40B4-BE49-F238E27FC236}">
                <a16:creationId xmlns:a16="http://schemas.microsoft.com/office/drawing/2014/main" id="{C06DDD28-72BD-4057-9E6B-E2CA77484819}"/>
              </a:ext>
            </a:extLst>
          </p:cNvPr>
          <p:cNvSpPr txBox="1"/>
          <p:nvPr/>
        </p:nvSpPr>
        <p:spPr>
          <a:xfrm>
            <a:off x="8966287" y="10890674"/>
            <a:ext cx="5831928" cy="156966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just">
              <a:defRPr/>
            </a:pPr>
            <a:r>
              <a:rPr lang="en-US" sz="2400" b="1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- Proyecto </a:t>
            </a:r>
            <a:r>
              <a:rPr lang="en-US" sz="2400" b="1" err="1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Gestión</a:t>
            </a:r>
            <a:r>
              <a:rPr lang="en-US" sz="2400" b="1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 de </a:t>
            </a:r>
            <a:r>
              <a:rPr lang="en-US" sz="2400" b="1" err="1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Procesos</a:t>
            </a:r>
            <a:r>
              <a:rPr lang="en-US" sz="2400" b="1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 INSAFORP.</a:t>
            </a:r>
          </a:p>
          <a:p>
            <a:pPr algn="just">
              <a:defRPr/>
            </a:pPr>
            <a:r>
              <a:rPr lang="en-US" sz="2400" b="1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- </a:t>
            </a:r>
            <a:r>
              <a:rPr lang="en-US" sz="2400" b="1" err="1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Apoyo</a:t>
            </a:r>
            <a:r>
              <a:rPr lang="en-US" sz="2400" b="1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 </a:t>
            </a:r>
            <a:r>
              <a:rPr lang="en-US" sz="2400" b="1" err="1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levantamiento</a:t>
            </a:r>
            <a:r>
              <a:rPr lang="en-US" sz="2400" b="1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 </a:t>
            </a:r>
            <a:r>
              <a:rPr lang="en-US" sz="2400" b="1" err="1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procedimientos</a:t>
            </a:r>
            <a:r>
              <a:rPr lang="en-US" sz="2400" b="1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. Sistema </a:t>
            </a:r>
            <a:r>
              <a:rPr lang="en-US" sz="2400" b="1" err="1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Integrado</a:t>
            </a:r>
            <a:r>
              <a:rPr lang="en-US" sz="2400" b="1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 de </a:t>
            </a:r>
            <a:r>
              <a:rPr lang="en-US" sz="2400" b="1" err="1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Información</a:t>
            </a:r>
            <a:r>
              <a:rPr lang="en-US" sz="2400" b="1">
                <a:solidFill>
                  <a:schemeClr val="bg1"/>
                </a:solidFill>
                <a:latin typeface="Josefin Sans SemiBold" pitchFamily="2" charset="0"/>
                <a:ea typeface="League Spartan" charset="0"/>
                <a:cs typeface="Poppins" pitchFamily="2" charset="77"/>
              </a:rPr>
              <a:t>.  </a:t>
            </a:r>
          </a:p>
        </p:txBody>
      </p:sp>
      <p:grpSp>
        <p:nvGrpSpPr>
          <p:cNvPr id="118" name="Google Shape;11651;p80">
            <a:extLst>
              <a:ext uri="{FF2B5EF4-FFF2-40B4-BE49-F238E27FC236}">
                <a16:creationId xmlns:a16="http://schemas.microsoft.com/office/drawing/2014/main" id="{ADA352EE-E91B-44FE-B1AD-A31E3F69D80C}"/>
              </a:ext>
            </a:extLst>
          </p:cNvPr>
          <p:cNvGrpSpPr/>
          <p:nvPr/>
        </p:nvGrpSpPr>
        <p:grpSpPr>
          <a:xfrm>
            <a:off x="7889723" y="11369303"/>
            <a:ext cx="893485" cy="821268"/>
            <a:chOff x="4891198" y="2925108"/>
            <a:chExt cx="334634" cy="334634"/>
          </a:xfrm>
          <a:solidFill>
            <a:schemeClr val="bg1"/>
          </a:solidFill>
        </p:grpSpPr>
        <p:sp>
          <p:nvSpPr>
            <p:cNvPr id="119" name="Google Shape;11652;p80">
              <a:extLst>
                <a:ext uri="{FF2B5EF4-FFF2-40B4-BE49-F238E27FC236}">
                  <a16:creationId xmlns:a16="http://schemas.microsoft.com/office/drawing/2014/main" id="{A05739F1-6BBE-46A5-88AC-BC0623D19192}"/>
                </a:ext>
              </a:extLst>
            </p:cNvPr>
            <p:cNvSpPr/>
            <p:nvPr/>
          </p:nvSpPr>
          <p:spPr>
            <a:xfrm>
              <a:off x="5001830" y="2925108"/>
              <a:ext cx="113338" cy="150831"/>
            </a:xfrm>
            <a:custGeom>
              <a:avLst/>
              <a:gdLst/>
              <a:ahLst/>
              <a:cxnLst/>
              <a:rect l="l" t="t" r="r" b="b"/>
              <a:pathLst>
                <a:path w="3561" h="4739" extrusionOk="0">
                  <a:moveTo>
                    <a:pt x="1822" y="333"/>
                  </a:moveTo>
                  <a:cubicBezTo>
                    <a:pt x="2251" y="333"/>
                    <a:pt x="2596" y="691"/>
                    <a:pt x="2596" y="1107"/>
                  </a:cubicBezTo>
                  <a:lnTo>
                    <a:pt x="2596" y="1214"/>
                  </a:lnTo>
                  <a:lnTo>
                    <a:pt x="2573" y="1214"/>
                  </a:lnTo>
                  <a:cubicBezTo>
                    <a:pt x="2358" y="1155"/>
                    <a:pt x="2275" y="857"/>
                    <a:pt x="2263" y="857"/>
                  </a:cubicBezTo>
                  <a:cubicBezTo>
                    <a:pt x="2251" y="798"/>
                    <a:pt x="2203" y="738"/>
                    <a:pt x="2132" y="738"/>
                  </a:cubicBezTo>
                  <a:cubicBezTo>
                    <a:pt x="2119" y="733"/>
                    <a:pt x="2105" y="731"/>
                    <a:pt x="2092" y="731"/>
                  </a:cubicBezTo>
                  <a:cubicBezTo>
                    <a:pt x="2043" y="731"/>
                    <a:pt x="1993" y="761"/>
                    <a:pt x="1965" y="798"/>
                  </a:cubicBezTo>
                  <a:cubicBezTo>
                    <a:pt x="1668" y="1214"/>
                    <a:pt x="1001" y="1214"/>
                    <a:pt x="1001" y="1214"/>
                  </a:cubicBezTo>
                  <a:lnTo>
                    <a:pt x="953" y="1214"/>
                  </a:lnTo>
                  <a:lnTo>
                    <a:pt x="965" y="1107"/>
                  </a:lnTo>
                  <a:cubicBezTo>
                    <a:pt x="965" y="679"/>
                    <a:pt x="1322" y="333"/>
                    <a:pt x="1739" y="333"/>
                  </a:cubicBezTo>
                  <a:close/>
                  <a:moveTo>
                    <a:pt x="2739" y="1655"/>
                  </a:moveTo>
                  <a:cubicBezTo>
                    <a:pt x="2775" y="1691"/>
                    <a:pt x="2775" y="1715"/>
                    <a:pt x="2775" y="1750"/>
                  </a:cubicBezTo>
                  <a:cubicBezTo>
                    <a:pt x="2775" y="1786"/>
                    <a:pt x="2751" y="1834"/>
                    <a:pt x="2703" y="1845"/>
                  </a:cubicBezTo>
                  <a:lnTo>
                    <a:pt x="2703" y="1655"/>
                  </a:lnTo>
                  <a:close/>
                  <a:moveTo>
                    <a:pt x="846" y="1667"/>
                  </a:moveTo>
                  <a:lnTo>
                    <a:pt x="846" y="1881"/>
                  </a:lnTo>
                  <a:cubicBezTo>
                    <a:pt x="822" y="1845"/>
                    <a:pt x="787" y="1822"/>
                    <a:pt x="787" y="1762"/>
                  </a:cubicBezTo>
                  <a:cubicBezTo>
                    <a:pt x="787" y="1715"/>
                    <a:pt x="810" y="1691"/>
                    <a:pt x="822" y="1667"/>
                  </a:cubicBezTo>
                  <a:close/>
                  <a:moveTo>
                    <a:pt x="2084" y="1179"/>
                  </a:moveTo>
                  <a:cubicBezTo>
                    <a:pt x="2144" y="1298"/>
                    <a:pt x="2251" y="1417"/>
                    <a:pt x="2394" y="1476"/>
                  </a:cubicBezTo>
                  <a:lnTo>
                    <a:pt x="2382" y="1953"/>
                  </a:lnTo>
                  <a:cubicBezTo>
                    <a:pt x="2382" y="2250"/>
                    <a:pt x="2144" y="2477"/>
                    <a:pt x="1858" y="2477"/>
                  </a:cubicBezTo>
                  <a:lnTo>
                    <a:pt x="1715" y="2477"/>
                  </a:lnTo>
                  <a:cubicBezTo>
                    <a:pt x="1418" y="2477"/>
                    <a:pt x="1191" y="2238"/>
                    <a:pt x="1191" y="1953"/>
                  </a:cubicBezTo>
                  <a:lnTo>
                    <a:pt x="1191" y="1524"/>
                  </a:lnTo>
                  <a:cubicBezTo>
                    <a:pt x="1406" y="1488"/>
                    <a:pt x="1787" y="1417"/>
                    <a:pt x="2084" y="1179"/>
                  </a:cubicBezTo>
                  <a:close/>
                  <a:moveTo>
                    <a:pt x="1965" y="2798"/>
                  </a:moveTo>
                  <a:lnTo>
                    <a:pt x="1965" y="2893"/>
                  </a:lnTo>
                  <a:lnTo>
                    <a:pt x="1787" y="3084"/>
                  </a:lnTo>
                  <a:lnTo>
                    <a:pt x="1608" y="2917"/>
                  </a:lnTo>
                  <a:lnTo>
                    <a:pt x="1608" y="2798"/>
                  </a:lnTo>
                  <a:close/>
                  <a:moveTo>
                    <a:pt x="1751" y="0"/>
                  </a:moveTo>
                  <a:cubicBezTo>
                    <a:pt x="1144" y="0"/>
                    <a:pt x="644" y="512"/>
                    <a:pt x="644" y="1119"/>
                  </a:cubicBezTo>
                  <a:lnTo>
                    <a:pt x="644" y="1417"/>
                  </a:lnTo>
                  <a:cubicBezTo>
                    <a:pt x="537" y="1512"/>
                    <a:pt x="465" y="1643"/>
                    <a:pt x="465" y="1774"/>
                  </a:cubicBezTo>
                  <a:cubicBezTo>
                    <a:pt x="465" y="2000"/>
                    <a:pt x="656" y="2203"/>
                    <a:pt x="894" y="2226"/>
                  </a:cubicBezTo>
                  <a:cubicBezTo>
                    <a:pt x="953" y="2429"/>
                    <a:pt x="1108" y="2596"/>
                    <a:pt x="1287" y="2703"/>
                  </a:cubicBezTo>
                  <a:lnTo>
                    <a:pt x="1287" y="2786"/>
                  </a:lnTo>
                  <a:lnTo>
                    <a:pt x="596" y="3060"/>
                  </a:lnTo>
                  <a:cubicBezTo>
                    <a:pt x="537" y="3084"/>
                    <a:pt x="1" y="3298"/>
                    <a:pt x="1" y="3965"/>
                  </a:cubicBezTo>
                  <a:lnTo>
                    <a:pt x="1" y="4560"/>
                  </a:lnTo>
                  <a:cubicBezTo>
                    <a:pt x="1" y="4643"/>
                    <a:pt x="72" y="4727"/>
                    <a:pt x="167" y="4727"/>
                  </a:cubicBezTo>
                  <a:lnTo>
                    <a:pt x="584" y="4727"/>
                  </a:lnTo>
                  <a:cubicBezTo>
                    <a:pt x="668" y="4727"/>
                    <a:pt x="739" y="4643"/>
                    <a:pt x="739" y="4560"/>
                  </a:cubicBezTo>
                  <a:cubicBezTo>
                    <a:pt x="739" y="4465"/>
                    <a:pt x="668" y="4393"/>
                    <a:pt x="584" y="4393"/>
                  </a:cubicBezTo>
                  <a:lnTo>
                    <a:pt x="322" y="4393"/>
                  </a:lnTo>
                  <a:lnTo>
                    <a:pt x="322" y="3965"/>
                  </a:lnTo>
                  <a:cubicBezTo>
                    <a:pt x="322" y="3500"/>
                    <a:pt x="691" y="3369"/>
                    <a:pt x="703" y="3369"/>
                  </a:cubicBezTo>
                  <a:lnTo>
                    <a:pt x="715" y="3369"/>
                  </a:lnTo>
                  <a:lnTo>
                    <a:pt x="1334" y="3131"/>
                  </a:lnTo>
                  <a:lnTo>
                    <a:pt x="1668" y="3453"/>
                  </a:lnTo>
                  <a:cubicBezTo>
                    <a:pt x="1703" y="3489"/>
                    <a:pt x="1739" y="3500"/>
                    <a:pt x="1787" y="3500"/>
                  </a:cubicBezTo>
                  <a:cubicBezTo>
                    <a:pt x="1834" y="3500"/>
                    <a:pt x="1870" y="3489"/>
                    <a:pt x="1906" y="3453"/>
                  </a:cubicBezTo>
                  <a:lnTo>
                    <a:pt x="2215" y="3131"/>
                  </a:lnTo>
                  <a:lnTo>
                    <a:pt x="2846" y="3381"/>
                  </a:lnTo>
                  <a:lnTo>
                    <a:pt x="2858" y="3381"/>
                  </a:lnTo>
                  <a:cubicBezTo>
                    <a:pt x="2858" y="3381"/>
                    <a:pt x="3227" y="3512"/>
                    <a:pt x="3227" y="3977"/>
                  </a:cubicBezTo>
                  <a:lnTo>
                    <a:pt x="3227" y="4405"/>
                  </a:lnTo>
                  <a:lnTo>
                    <a:pt x="1120" y="4405"/>
                  </a:lnTo>
                  <a:cubicBezTo>
                    <a:pt x="1025" y="4405"/>
                    <a:pt x="953" y="4489"/>
                    <a:pt x="953" y="4572"/>
                  </a:cubicBezTo>
                  <a:cubicBezTo>
                    <a:pt x="953" y="4667"/>
                    <a:pt x="1025" y="4739"/>
                    <a:pt x="1120" y="4739"/>
                  </a:cubicBezTo>
                  <a:lnTo>
                    <a:pt x="3394" y="4739"/>
                  </a:lnTo>
                  <a:cubicBezTo>
                    <a:pt x="3477" y="4739"/>
                    <a:pt x="3561" y="4667"/>
                    <a:pt x="3561" y="4572"/>
                  </a:cubicBezTo>
                  <a:lnTo>
                    <a:pt x="3561" y="3977"/>
                  </a:lnTo>
                  <a:cubicBezTo>
                    <a:pt x="3561" y="3310"/>
                    <a:pt x="3037" y="3084"/>
                    <a:pt x="2965" y="3072"/>
                  </a:cubicBezTo>
                  <a:lnTo>
                    <a:pt x="2311" y="2798"/>
                  </a:lnTo>
                  <a:lnTo>
                    <a:pt x="2311" y="2715"/>
                  </a:lnTo>
                  <a:cubicBezTo>
                    <a:pt x="2489" y="2607"/>
                    <a:pt x="2620" y="2441"/>
                    <a:pt x="2692" y="2238"/>
                  </a:cubicBezTo>
                  <a:cubicBezTo>
                    <a:pt x="2930" y="2226"/>
                    <a:pt x="3120" y="2012"/>
                    <a:pt x="3120" y="1774"/>
                  </a:cubicBezTo>
                  <a:cubicBezTo>
                    <a:pt x="3120" y="1631"/>
                    <a:pt x="3049" y="1488"/>
                    <a:pt x="2942" y="1417"/>
                  </a:cubicBezTo>
                  <a:lnTo>
                    <a:pt x="2942" y="1119"/>
                  </a:lnTo>
                  <a:cubicBezTo>
                    <a:pt x="2942" y="512"/>
                    <a:pt x="2442" y="0"/>
                    <a:pt x="1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20" name="Google Shape;11653;p80">
              <a:extLst>
                <a:ext uri="{FF2B5EF4-FFF2-40B4-BE49-F238E27FC236}">
                  <a16:creationId xmlns:a16="http://schemas.microsoft.com/office/drawing/2014/main" id="{DFA5D86F-9B65-4055-87BA-8220A5D89BA5}"/>
                </a:ext>
              </a:extLst>
            </p:cNvPr>
            <p:cNvSpPr/>
            <p:nvPr/>
          </p:nvSpPr>
          <p:spPr>
            <a:xfrm>
              <a:off x="5102628" y="2933033"/>
              <a:ext cx="98188" cy="76991"/>
            </a:xfrm>
            <a:custGeom>
              <a:avLst/>
              <a:gdLst/>
              <a:ahLst/>
              <a:cxnLst/>
              <a:rect l="l" t="t" r="r" b="b"/>
              <a:pathLst>
                <a:path w="3085" h="2419" extrusionOk="0">
                  <a:moveTo>
                    <a:pt x="181" y="1"/>
                  </a:moveTo>
                  <a:cubicBezTo>
                    <a:pt x="116" y="1"/>
                    <a:pt x="55" y="44"/>
                    <a:pt x="37" y="108"/>
                  </a:cubicBezTo>
                  <a:cubicBezTo>
                    <a:pt x="1" y="192"/>
                    <a:pt x="48" y="287"/>
                    <a:pt x="132" y="323"/>
                  </a:cubicBezTo>
                  <a:cubicBezTo>
                    <a:pt x="1215" y="680"/>
                    <a:pt x="2132" y="1394"/>
                    <a:pt x="2751" y="2347"/>
                  </a:cubicBezTo>
                  <a:cubicBezTo>
                    <a:pt x="2787" y="2394"/>
                    <a:pt x="2846" y="2418"/>
                    <a:pt x="2894" y="2418"/>
                  </a:cubicBezTo>
                  <a:cubicBezTo>
                    <a:pt x="2918" y="2418"/>
                    <a:pt x="2954" y="2406"/>
                    <a:pt x="2977" y="2394"/>
                  </a:cubicBezTo>
                  <a:cubicBezTo>
                    <a:pt x="3049" y="2347"/>
                    <a:pt x="3085" y="2239"/>
                    <a:pt x="3025" y="2168"/>
                  </a:cubicBezTo>
                  <a:cubicBezTo>
                    <a:pt x="2370" y="1156"/>
                    <a:pt x="1382" y="382"/>
                    <a:pt x="239" y="13"/>
                  </a:cubicBezTo>
                  <a:cubicBezTo>
                    <a:pt x="220" y="5"/>
                    <a:pt x="200" y="1"/>
                    <a:pt x="18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21" name="Google Shape;11654;p80">
              <a:extLst>
                <a:ext uri="{FF2B5EF4-FFF2-40B4-BE49-F238E27FC236}">
                  <a16:creationId xmlns:a16="http://schemas.microsoft.com/office/drawing/2014/main" id="{67E8FACC-3E13-4C74-90BC-F4C588B5C689}"/>
                </a:ext>
              </a:extLst>
            </p:cNvPr>
            <p:cNvSpPr/>
            <p:nvPr/>
          </p:nvSpPr>
          <p:spPr>
            <a:xfrm>
              <a:off x="4915832" y="2932492"/>
              <a:ext cx="98920" cy="77532"/>
            </a:xfrm>
            <a:custGeom>
              <a:avLst/>
              <a:gdLst/>
              <a:ahLst/>
              <a:cxnLst/>
              <a:rect l="l" t="t" r="r" b="b"/>
              <a:pathLst>
                <a:path w="3108" h="2436" extrusionOk="0">
                  <a:moveTo>
                    <a:pt x="2914" y="0"/>
                  </a:moveTo>
                  <a:cubicBezTo>
                    <a:pt x="2899" y="0"/>
                    <a:pt x="2884" y="2"/>
                    <a:pt x="2869" y="6"/>
                  </a:cubicBezTo>
                  <a:cubicBezTo>
                    <a:pt x="1703" y="375"/>
                    <a:pt x="714" y="1161"/>
                    <a:pt x="36" y="2185"/>
                  </a:cubicBezTo>
                  <a:cubicBezTo>
                    <a:pt x="0" y="2256"/>
                    <a:pt x="24" y="2364"/>
                    <a:pt x="95" y="2411"/>
                  </a:cubicBezTo>
                  <a:cubicBezTo>
                    <a:pt x="131" y="2423"/>
                    <a:pt x="155" y="2435"/>
                    <a:pt x="191" y="2435"/>
                  </a:cubicBezTo>
                  <a:cubicBezTo>
                    <a:pt x="250" y="2435"/>
                    <a:pt x="298" y="2411"/>
                    <a:pt x="322" y="2364"/>
                  </a:cubicBezTo>
                  <a:cubicBezTo>
                    <a:pt x="953" y="1399"/>
                    <a:pt x="1881" y="685"/>
                    <a:pt x="2977" y="328"/>
                  </a:cubicBezTo>
                  <a:cubicBezTo>
                    <a:pt x="3060" y="292"/>
                    <a:pt x="3108" y="209"/>
                    <a:pt x="3072" y="113"/>
                  </a:cubicBezTo>
                  <a:cubicBezTo>
                    <a:pt x="3052" y="44"/>
                    <a:pt x="2984" y="0"/>
                    <a:pt x="291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22" name="Google Shape;11655;p80">
              <a:extLst>
                <a:ext uri="{FF2B5EF4-FFF2-40B4-BE49-F238E27FC236}">
                  <a16:creationId xmlns:a16="http://schemas.microsoft.com/office/drawing/2014/main" id="{6A39362B-736E-4DCE-8F20-19659B2829FB}"/>
                </a:ext>
              </a:extLst>
            </p:cNvPr>
            <p:cNvSpPr/>
            <p:nvPr/>
          </p:nvSpPr>
          <p:spPr>
            <a:xfrm>
              <a:off x="4915832" y="3174254"/>
              <a:ext cx="80746" cy="70689"/>
            </a:xfrm>
            <a:custGeom>
              <a:avLst/>
              <a:gdLst/>
              <a:ahLst/>
              <a:cxnLst/>
              <a:rect l="l" t="t" r="r" b="b"/>
              <a:pathLst>
                <a:path w="2537" h="2221" extrusionOk="0">
                  <a:moveTo>
                    <a:pt x="185" y="0"/>
                  </a:moveTo>
                  <a:cubicBezTo>
                    <a:pt x="155" y="0"/>
                    <a:pt x="125" y="9"/>
                    <a:pt x="95" y="30"/>
                  </a:cubicBezTo>
                  <a:cubicBezTo>
                    <a:pt x="24" y="78"/>
                    <a:pt x="0" y="185"/>
                    <a:pt x="60" y="256"/>
                  </a:cubicBezTo>
                  <a:cubicBezTo>
                    <a:pt x="607" y="1102"/>
                    <a:pt x="1381" y="1780"/>
                    <a:pt x="2286" y="2209"/>
                  </a:cubicBezTo>
                  <a:cubicBezTo>
                    <a:pt x="2322" y="2221"/>
                    <a:pt x="2334" y="2221"/>
                    <a:pt x="2357" y="2221"/>
                  </a:cubicBezTo>
                  <a:cubicBezTo>
                    <a:pt x="2417" y="2221"/>
                    <a:pt x="2477" y="2197"/>
                    <a:pt x="2512" y="2138"/>
                  </a:cubicBezTo>
                  <a:cubicBezTo>
                    <a:pt x="2536" y="2030"/>
                    <a:pt x="2512" y="1923"/>
                    <a:pt x="2417" y="1899"/>
                  </a:cubicBezTo>
                  <a:cubicBezTo>
                    <a:pt x="1560" y="1495"/>
                    <a:pt x="845" y="864"/>
                    <a:pt x="322" y="78"/>
                  </a:cubicBezTo>
                  <a:cubicBezTo>
                    <a:pt x="291" y="31"/>
                    <a:pt x="240" y="0"/>
                    <a:pt x="18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23" name="Google Shape;11656;p80">
              <a:extLst>
                <a:ext uri="{FF2B5EF4-FFF2-40B4-BE49-F238E27FC236}">
                  <a16:creationId xmlns:a16="http://schemas.microsoft.com/office/drawing/2014/main" id="{DCDFA3BD-7F07-451B-BD42-E7EDE67A05F3}"/>
                </a:ext>
              </a:extLst>
            </p:cNvPr>
            <p:cNvSpPr/>
            <p:nvPr/>
          </p:nvSpPr>
          <p:spPr>
            <a:xfrm>
              <a:off x="5121215" y="3173936"/>
              <a:ext cx="79601" cy="69511"/>
            </a:xfrm>
            <a:custGeom>
              <a:avLst/>
              <a:gdLst/>
              <a:ahLst/>
              <a:cxnLst/>
              <a:rect l="l" t="t" r="r" b="b"/>
              <a:pathLst>
                <a:path w="2501" h="2184" extrusionOk="0">
                  <a:moveTo>
                    <a:pt x="2301" y="0"/>
                  </a:moveTo>
                  <a:cubicBezTo>
                    <a:pt x="2250" y="0"/>
                    <a:pt x="2201" y="25"/>
                    <a:pt x="2179" y="76"/>
                  </a:cubicBezTo>
                  <a:cubicBezTo>
                    <a:pt x="1667" y="862"/>
                    <a:pt x="953" y="1481"/>
                    <a:pt x="119" y="1874"/>
                  </a:cubicBezTo>
                  <a:cubicBezTo>
                    <a:pt x="36" y="1921"/>
                    <a:pt x="0" y="2005"/>
                    <a:pt x="48" y="2100"/>
                  </a:cubicBezTo>
                  <a:cubicBezTo>
                    <a:pt x="72" y="2159"/>
                    <a:pt x="131" y="2183"/>
                    <a:pt x="191" y="2183"/>
                  </a:cubicBezTo>
                  <a:cubicBezTo>
                    <a:pt x="226" y="2183"/>
                    <a:pt x="238" y="2183"/>
                    <a:pt x="274" y="2171"/>
                  </a:cubicBezTo>
                  <a:cubicBezTo>
                    <a:pt x="1167" y="1755"/>
                    <a:pt x="1941" y="1088"/>
                    <a:pt x="2477" y="231"/>
                  </a:cubicBezTo>
                  <a:cubicBezTo>
                    <a:pt x="2501" y="183"/>
                    <a:pt x="2489" y="76"/>
                    <a:pt x="2393" y="28"/>
                  </a:cubicBezTo>
                  <a:cubicBezTo>
                    <a:pt x="2366" y="10"/>
                    <a:pt x="2333" y="0"/>
                    <a:pt x="230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24" name="Google Shape;11657;p80">
              <a:extLst>
                <a:ext uri="{FF2B5EF4-FFF2-40B4-BE49-F238E27FC236}">
                  <a16:creationId xmlns:a16="http://schemas.microsoft.com/office/drawing/2014/main" id="{3CBD1EF1-158D-4E6D-B168-67A69255DB2B}"/>
                </a:ext>
              </a:extLst>
            </p:cNvPr>
            <p:cNvSpPr/>
            <p:nvPr/>
          </p:nvSpPr>
          <p:spPr>
            <a:xfrm>
              <a:off x="4891198" y="3016803"/>
              <a:ext cx="112956" cy="150831"/>
            </a:xfrm>
            <a:custGeom>
              <a:avLst/>
              <a:gdLst/>
              <a:ahLst/>
              <a:cxnLst/>
              <a:rect l="l" t="t" r="r" b="b"/>
              <a:pathLst>
                <a:path w="3549" h="4739" extrusionOk="0">
                  <a:moveTo>
                    <a:pt x="1822" y="322"/>
                  </a:moveTo>
                  <a:cubicBezTo>
                    <a:pt x="2262" y="322"/>
                    <a:pt x="2596" y="679"/>
                    <a:pt x="2596" y="1096"/>
                  </a:cubicBezTo>
                  <a:lnTo>
                    <a:pt x="2596" y="1203"/>
                  </a:lnTo>
                  <a:lnTo>
                    <a:pt x="2584" y="1203"/>
                  </a:lnTo>
                  <a:cubicBezTo>
                    <a:pt x="2358" y="1143"/>
                    <a:pt x="2286" y="846"/>
                    <a:pt x="2274" y="846"/>
                  </a:cubicBezTo>
                  <a:cubicBezTo>
                    <a:pt x="2262" y="786"/>
                    <a:pt x="2215" y="727"/>
                    <a:pt x="2143" y="727"/>
                  </a:cubicBezTo>
                  <a:cubicBezTo>
                    <a:pt x="2133" y="725"/>
                    <a:pt x="2122" y="724"/>
                    <a:pt x="2111" y="724"/>
                  </a:cubicBezTo>
                  <a:cubicBezTo>
                    <a:pt x="2057" y="724"/>
                    <a:pt x="1996" y="747"/>
                    <a:pt x="1977" y="786"/>
                  </a:cubicBezTo>
                  <a:cubicBezTo>
                    <a:pt x="1691" y="1203"/>
                    <a:pt x="1024" y="1203"/>
                    <a:pt x="1024" y="1203"/>
                  </a:cubicBezTo>
                  <a:lnTo>
                    <a:pt x="976" y="1203"/>
                  </a:lnTo>
                  <a:lnTo>
                    <a:pt x="976" y="1096"/>
                  </a:lnTo>
                  <a:cubicBezTo>
                    <a:pt x="976" y="667"/>
                    <a:pt x="1334" y="322"/>
                    <a:pt x="1750" y="322"/>
                  </a:cubicBezTo>
                  <a:close/>
                  <a:moveTo>
                    <a:pt x="2727" y="1667"/>
                  </a:moveTo>
                  <a:cubicBezTo>
                    <a:pt x="2762" y="1691"/>
                    <a:pt x="2762" y="1727"/>
                    <a:pt x="2762" y="1751"/>
                  </a:cubicBezTo>
                  <a:cubicBezTo>
                    <a:pt x="2762" y="1798"/>
                    <a:pt x="2750" y="1846"/>
                    <a:pt x="2703" y="1858"/>
                  </a:cubicBezTo>
                  <a:lnTo>
                    <a:pt x="2703" y="1667"/>
                  </a:lnTo>
                  <a:close/>
                  <a:moveTo>
                    <a:pt x="845" y="1667"/>
                  </a:moveTo>
                  <a:lnTo>
                    <a:pt x="845" y="1870"/>
                  </a:lnTo>
                  <a:cubicBezTo>
                    <a:pt x="810" y="1846"/>
                    <a:pt x="786" y="1810"/>
                    <a:pt x="786" y="1751"/>
                  </a:cubicBezTo>
                  <a:cubicBezTo>
                    <a:pt x="786" y="1727"/>
                    <a:pt x="798" y="1691"/>
                    <a:pt x="810" y="1667"/>
                  </a:cubicBezTo>
                  <a:close/>
                  <a:moveTo>
                    <a:pt x="2084" y="1203"/>
                  </a:moveTo>
                  <a:cubicBezTo>
                    <a:pt x="2143" y="1322"/>
                    <a:pt x="2239" y="1441"/>
                    <a:pt x="2393" y="1501"/>
                  </a:cubicBezTo>
                  <a:lnTo>
                    <a:pt x="2393" y="1977"/>
                  </a:lnTo>
                  <a:cubicBezTo>
                    <a:pt x="2393" y="2263"/>
                    <a:pt x="2155" y="2489"/>
                    <a:pt x="1858" y="2489"/>
                  </a:cubicBezTo>
                  <a:lnTo>
                    <a:pt x="1703" y="2489"/>
                  </a:lnTo>
                  <a:cubicBezTo>
                    <a:pt x="1405" y="2489"/>
                    <a:pt x="1191" y="2251"/>
                    <a:pt x="1191" y="1977"/>
                  </a:cubicBezTo>
                  <a:lnTo>
                    <a:pt x="1191" y="1548"/>
                  </a:lnTo>
                  <a:cubicBezTo>
                    <a:pt x="1393" y="1512"/>
                    <a:pt x="1786" y="1441"/>
                    <a:pt x="2084" y="1203"/>
                  </a:cubicBezTo>
                  <a:close/>
                  <a:moveTo>
                    <a:pt x="1965" y="2822"/>
                  </a:moveTo>
                  <a:lnTo>
                    <a:pt x="1965" y="2917"/>
                  </a:lnTo>
                  <a:lnTo>
                    <a:pt x="1786" y="3108"/>
                  </a:lnTo>
                  <a:lnTo>
                    <a:pt x="1607" y="2941"/>
                  </a:lnTo>
                  <a:lnTo>
                    <a:pt x="1607" y="2822"/>
                  </a:lnTo>
                  <a:close/>
                  <a:moveTo>
                    <a:pt x="1750" y="0"/>
                  </a:moveTo>
                  <a:cubicBezTo>
                    <a:pt x="1143" y="0"/>
                    <a:pt x="631" y="500"/>
                    <a:pt x="631" y="1108"/>
                  </a:cubicBezTo>
                  <a:lnTo>
                    <a:pt x="631" y="1405"/>
                  </a:lnTo>
                  <a:cubicBezTo>
                    <a:pt x="524" y="1501"/>
                    <a:pt x="453" y="1631"/>
                    <a:pt x="453" y="1762"/>
                  </a:cubicBezTo>
                  <a:cubicBezTo>
                    <a:pt x="453" y="2024"/>
                    <a:pt x="643" y="2215"/>
                    <a:pt x="893" y="2227"/>
                  </a:cubicBezTo>
                  <a:cubicBezTo>
                    <a:pt x="953" y="2441"/>
                    <a:pt x="1096" y="2596"/>
                    <a:pt x="1274" y="2703"/>
                  </a:cubicBezTo>
                  <a:lnTo>
                    <a:pt x="1274" y="2798"/>
                  </a:lnTo>
                  <a:lnTo>
                    <a:pt x="595" y="3060"/>
                  </a:lnTo>
                  <a:cubicBezTo>
                    <a:pt x="524" y="3096"/>
                    <a:pt x="0" y="3298"/>
                    <a:pt x="0" y="3965"/>
                  </a:cubicBezTo>
                  <a:lnTo>
                    <a:pt x="0" y="4560"/>
                  </a:lnTo>
                  <a:cubicBezTo>
                    <a:pt x="0" y="4656"/>
                    <a:pt x="72" y="4727"/>
                    <a:pt x="155" y="4727"/>
                  </a:cubicBezTo>
                  <a:lnTo>
                    <a:pt x="572" y="4727"/>
                  </a:lnTo>
                  <a:cubicBezTo>
                    <a:pt x="667" y="4727"/>
                    <a:pt x="738" y="4656"/>
                    <a:pt x="738" y="4560"/>
                  </a:cubicBezTo>
                  <a:cubicBezTo>
                    <a:pt x="738" y="4477"/>
                    <a:pt x="667" y="4406"/>
                    <a:pt x="572" y="4406"/>
                  </a:cubicBezTo>
                  <a:lnTo>
                    <a:pt x="322" y="4406"/>
                  </a:lnTo>
                  <a:lnTo>
                    <a:pt x="322" y="3965"/>
                  </a:lnTo>
                  <a:cubicBezTo>
                    <a:pt x="322" y="3513"/>
                    <a:pt x="679" y="3370"/>
                    <a:pt x="691" y="3370"/>
                  </a:cubicBezTo>
                  <a:lnTo>
                    <a:pt x="703" y="3370"/>
                  </a:lnTo>
                  <a:lnTo>
                    <a:pt x="1334" y="3132"/>
                  </a:lnTo>
                  <a:lnTo>
                    <a:pt x="1655" y="3465"/>
                  </a:lnTo>
                  <a:cubicBezTo>
                    <a:pt x="1691" y="3489"/>
                    <a:pt x="1738" y="3513"/>
                    <a:pt x="1774" y="3513"/>
                  </a:cubicBezTo>
                  <a:cubicBezTo>
                    <a:pt x="1822" y="3513"/>
                    <a:pt x="1869" y="3489"/>
                    <a:pt x="1893" y="3465"/>
                  </a:cubicBezTo>
                  <a:lnTo>
                    <a:pt x="2215" y="3132"/>
                  </a:lnTo>
                  <a:lnTo>
                    <a:pt x="2834" y="3394"/>
                  </a:lnTo>
                  <a:lnTo>
                    <a:pt x="2846" y="3394"/>
                  </a:lnTo>
                  <a:cubicBezTo>
                    <a:pt x="2870" y="3394"/>
                    <a:pt x="3227" y="3525"/>
                    <a:pt x="3227" y="3989"/>
                  </a:cubicBezTo>
                  <a:lnTo>
                    <a:pt x="3227" y="4418"/>
                  </a:lnTo>
                  <a:lnTo>
                    <a:pt x="1107" y="4418"/>
                  </a:lnTo>
                  <a:cubicBezTo>
                    <a:pt x="1024" y="4418"/>
                    <a:pt x="941" y="4489"/>
                    <a:pt x="941" y="4584"/>
                  </a:cubicBezTo>
                  <a:cubicBezTo>
                    <a:pt x="941" y="4668"/>
                    <a:pt x="1024" y="4739"/>
                    <a:pt x="1107" y="4739"/>
                  </a:cubicBezTo>
                  <a:lnTo>
                    <a:pt x="3382" y="4739"/>
                  </a:lnTo>
                  <a:cubicBezTo>
                    <a:pt x="3477" y="4727"/>
                    <a:pt x="3548" y="4656"/>
                    <a:pt x="3548" y="4560"/>
                  </a:cubicBezTo>
                  <a:lnTo>
                    <a:pt x="3548" y="3965"/>
                  </a:lnTo>
                  <a:cubicBezTo>
                    <a:pt x="3548" y="3298"/>
                    <a:pt x="3036" y="3072"/>
                    <a:pt x="2953" y="3060"/>
                  </a:cubicBezTo>
                  <a:lnTo>
                    <a:pt x="2298" y="2798"/>
                  </a:lnTo>
                  <a:lnTo>
                    <a:pt x="2298" y="2703"/>
                  </a:lnTo>
                  <a:cubicBezTo>
                    <a:pt x="2477" y="2596"/>
                    <a:pt x="2608" y="2441"/>
                    <a:pt x="2691" y="2227"/>
                  </a:cubicBezTo>
                  <a:cubicBezTo>
                    <a:pt x="2929" y="2215"/>
                    <a:pt x="3120" y="2001"/>
                    <a:pt x="3120" y="1762"/>
                  </a:cubicBezTo>
                  <a:cubicBezTo>
                    <a:pt x="3120" y="1620"/>
                    <a:pt x="3048" y="1489"/>
                    <a:pt x="2941" y="1405"/>
                  </a:cubicBezTo>
                  <a:lnTo>
                    <a:pt x="2941" y="1108"/>
                  </a:lnTo>
                  <a:cubicBezTo>
                    <a:pt x="2941" y="500"/>
                    <a:pt x="2429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25" name="Google Shape;11658;p80">
              <a:extLst>
                <a:ext uri="{FF2B5EF4-FFF2-40B4-BE49-F238E27FC236}">
                  <a16:creationId xmlns:a16="http://schemas.microsoft.com/office/drawing/2014/main" id="{C39B2BF4-32B8-4B70-9695-61302DA2ED56}"/>
                </a:ext>
              </a:extLst>
            </p:cNvPr>
            <p:cNvSpPr/>
            <p:nvPr/>
          </p:nvSpPr>
          <p:spPr>
            <a:xfrm>
              <a:off x="5112876" y="3016803"/>
              <a:ext cx="112956" cy="150831"/>
            </a:xfrm>
            <a:custGeom>
              <a:avLst/>
              <a:gdLst/>
              <a:ahLst/>
              <a:cxnLst/>
              <a:rect l="l" t="t" r="r" b="b"/>
              <a:pathLst>
                <a:path w="3549" h="4739" extrusionOk="0">
                  <a:moveTo>
                    <a:pt x="1822" y="322"/>
                  </a:moveTo>
                  <a:cubicBezTo>
                    <a:pt x="2262" y="322"/>
                    <a:pt x="2596" y="679"/>
                    <a:pt x="2596" y="1096"/>
                  </a:cubicBezTo>
                  <a:lnTo>
                    <a:pt x="2596" y="1203"/>
                  </a:lnTo>
                  <a:lnTo>
                    <a:pt x="2584" y="1203"/>
                  </a:lnTo>
                  <a:cubicBezTo>
                    <a:pt x="2358" y="1143"/>
                    <a:pt x="2286" y="846"/>
                    <a:pt x="2274" y="846"/>
                  </a:cubicBezTo>
                  <a:cubicBezTo>
                    <a:pt x="2262" y="786"/>
                    <a:pt x="2215" y="727"/>
                    <a:pt x="2143" y="727"/>
                  </a:cubicBezTo>
                  <a:cubicBezTo>
                    <a:pt x="2133" y="725"/>
                    <a:pt x="2122" y="724"/>
                    <a:pt x="2111" y="724"/>
                  </a:cubicBezTo>
                  <a:cubicBezTo>
                    <a:pt x="2057" y="724"/>
                    <a:pt x="1996" y="747"/>
                    <a:pt x="1977" y="786"/>
                  </a:cubicBezTo>
                  <a:cubicBezTo>
                    <a:pt x="1691" y="1203"/>
                    <a:pt x="1024" y="1203"/>
                    <a:pt x="1024" y="1203"/>
                  </a:cubicBezTo>
                  <a:lnTo>
                    <a:pt x="977" y="1203"/>
                  </a:lnTo>
                  <a:lnTo>
                    <a:pt x="977" y="1096"/>
                  </a:lnTo>
                  <a:cubicBezTo>
                    <a:pt x="977" y="667"/>
                    <a:pt x="1334" y="322"/>
                    <a:pt x="1751" y="322"/>
                  </a:cubicBezTo>
                  <a:close/>
                  <a:moveTo>
                    <a:pt x="2727" y="1667"/>
                  </a:moveTo>
                  <a:cubicBezTo>
                    <a:pt x="2763" y="1691"/>
                    <a:pt x="2763" y="1727"/>
                    <a:pt x="2763" y="1751"/>
                  </a:cubicBezTo>
                  <a:cubicBezTo>
                    <a:pt x="2763" y="1798"/>
                    <a:pt x="2751" y="1846"/>
                    <a:pt x="2703" y="1858"/>
                  </a:cubicBezTo>
                  <a:lnTo>
                    <a:pt x="2703" y="1667"/>
                  </a:lnTo>
                  <a:close/>
                  <a:moveTo>
                    <a:pt x="858" y="1667"/>
                  </a:moveTo>
                  <a:lnTo>
                    <a:pt x="858" y="1870"/>
                  </a:lnTo>
                  <a:cubicBezTo>
                    <a:pt x="822" y="1846"/>
                    <a:pt x="798" y="1810"/>
                    <a:pt x="798" y="1751"/>
                  </a:cubicBezTo>
                  <a:cubicBezTo>
                    <a:pt x="798" y="1727"/>
                    <a:pt x="810" y="1691"/>
                    <a:pt x="822" y="1667"/>
                  </a:cubicBezTo>
                  <a:close/>
                  <a:moveTo>
                    <a:pt x="2084" y="1203"/>
                  </a:moveTo>
                  <a:cubicBezTo>
                    <a:pt x="2143" y="1322"/>
                    <a:pt x="2239" y="1441"/>
                    <a:pt x="2393" y="1501"/>
                  </a:cubicBezTo>
                  <a:lnTo>
                    <a:pt x="2393" y="1977"/>
                  </a:lnTo>
                  <a:cubicBezTo>
                    <a:pt x="2393" y="2263"/>
                    <a:pt x="2155" y="2489"/>
                    <a:pt x="1858" y="2489"/>
                  </a:cubicBezTo>
                  <a:lnTo>
                    <a:pt x="1703" y="2489"/>
                  </a:lnTo>
                  <a:cubicBezTo>
                    <a:pt x="1405" y="2489"/>
                    <a:pt x="1191" y="2251"/>
                    <a:pt x="1191" y="1977"/>
                  </a:cubicBezTo>
                  <a:lnTo>
                    <a:pt x="1191" y="1548"/>
                  </a:lnTo>
                  <a:cubicBezTo>
                    <a:pt x="1393" y="1512"/>
                    <a:pt x="1786" y="1441"/>
                    <a:pt x="2084" y="1203"/>
                  </a:cubicBezTo>
                  <a:close/>
                  <a:moveTo>
                    <a:pt x="1965" y="2822"/>
                  </a:moveTo>
                  <a:lnTo>
                    <a:pt x="1965" y="2917"/>
                  </a:lnTo>
                  <a:lnTo>
                    <a:pt x="1786" y="3108"/>
                  </a:lnTo>
                  <a:lnTo>
                    <a:pt x="1596" y="2941"/>
                  </a:lnTo>
                  <a:lnTo>
                    <a:pt x="1596" y="2822"/>
                  </a:lnTo>
                  <a:close/>
                  <a:moveTo>
                    <a:pt x="1751" y="0"/>
                  </a:moveTo>
                  <a:cubicBezTo>
                    <a:pt x="1143" y="0"/>
                    <a:pt x="631" y="500"/>
                    <a:pt x="631" y="1108"/>
                  </a:cubicBezTo>
                  <a:lnTo>
                    <a:pt x="631" y="1405"/>
                  </a:lnTo>
                  <a:cubicBezTo>
                    <a:pt x="524" y="1501"/>
                    <a:pt x="453" y="1631"/>
                    <a:pt x="453" y="1762"/>
                  </a:cubicBezTo>
                  <a:cubicBezTo>
                    <a:pt x="453" y="2024"/>
                    <a:pt x="643" y="2215"/>
                    <a:pt x="893" y="2227"/>
                  </a:cubicBezTo>
                  <a:cubicBezTo>
                    <a:pt x="953" y="2441"/>
                    <a:pt x="1096" y="2596"/>
                    <a:pt x="1274" y="2703"/>
                  </a:cubicBezTo>
                  <a:lnTo>
                    <a:pt x="1274" y="2798"/>
                  </a:lnTo>
                  <a:lnTo>
                    <a:pt x="596" y="3060"/>
                  </a:lnTo>
                  <a:cubicBezTo>
                    <a:pt x="524" y="3096"/>
                    <a:pt x="0" y="3298"/>
                    <a:pt x="0" y="3965"/>
                  </a:cubicBezTo>
                  <a:lnTo>
                    <a:pt x="0" y="4560"/>
                  </a:lnTo>
                  <a:cubicBezTo>
                    <a:pt x="0" y="4656"/>
                    <a:pt x="72" y="4727"/>
                    <a:pt x="155" y="4727"/>
                  </a:cubicBezTo>
                  <a:lnTo>
                    <a:pt x="572" y="4727"/>
                  </a:lnTo>
                  <a:cubicBezTo>
                    <a:pt x="667" y="4727"/>
                    <a:pt x="738" y="4656"/>
                    <a:pt x="738" y="4560"/>
                  </a:cubicBezTo>
                  <a:cubicBezTo>
                    <a:pt x="738" y="4477"/>
                    <a:pt x="667" y="4406"/>
                    <a:pt x="572" y="4406"/>
                  </a:cubicBezTo>
                  <a:lnTo>
                    <a:pt x="322" y="4406"/>
                  </a:lnTo>
                  <a:lnTo>
                    <a:pt x="322" y="3965"/>
                  </a:lnTo>
                  <a:cubicBezTo>
                    <a:pt x="322" y="3513"/>
                    <a:pt x="679" y="3370"/>
                    <a:pt x="691" y="3370"/>
                  </a:cubicBezTo>
                  <a:lnTo>
                    <a:pt x="703" y="3370"/>
                  </a:lnTo>
                  <a:lnTo>
                    <a:pt x="1334" y="3132"/>
                  </a:lnTo>
                  <a:lnTo>
                    <a:pt x="1655" y="3465"/>
                  </a:lnTo>
                  <a:cubicBezTo>
                    <a:pt x="1691" y="3489"/>
                    <a:pt x="1739" y="3513"/>
                    <a:pt x="1774" y="3513"/>
                  </a:cubicBezTo>
                  <a:cubicBezTo>
                    <a:pt x="1822" y="3513"/>
                    <a:pt x="1870" y="3489"/>
                    <a:pt x="1893" y="3465"/>
                  </a:cubicBezTo>
                  <a:lnTo>
                    <a:pt x="2215" y="3132"/>
                  </a:lnTo>
                  <a:lnTo>
                    <a:pt x="2834" y="3394"/>
                  </a:lnTo>
                  <a:lnTo>
                    <a:pt x="2846" y="3394"/>
                  </a:lnTo>
                  <a:cubicBezTo>
                    <a:pt x="2870" y="3394"/>
                    <a:pt x="3227" y="3525"/>
                    <a:pt x="3227" y="3989"/>
                  </a:cubicBezTo>
                  <a:lnTo>
                    <a:pt x="3227" y="4418"/>
                  </a:lnTo>
                  <a:lnTo>
                    <a:pt x="1108" y="4418"/>
                  </a:lnTo>
                  <a:cubicBezTo>
                    <a:pt x="1024" y="4418"/>
                    <a:pt x="941" y="4489"/>
                    <a:pt x="941" y="4584"/>
                  </a:cubicBezTo>
                  <a:cubicBezTo>
                    <a:pt x="941" y="4668"/>
                    <a:pt x="1024" y="4739"/>
                    <a:pt x="1108" y="4739"/>
                  </a:cubicBezTo>
                  <a:lnTo>
                    <a:pt x="3382" y="4739"/>
                  </a:lnTo>
                  <a:cubicBezTo>
                    <a:pt x="3477" y="4739"/>
                    <a:pt x="3548" y="4668"/>
                    <a:pt x="3548" y="4584"/>
                  </a:cubicBezTo>
                  <a:lnTo>
                    <a:pt x="3548" y="3989"/>
                  </a:lnTo>
                  <a:cubicBezTo>
                    <a:pt x="3548" y="3298"/>
                    <a:pt x="3013" y="3084"/>
                    <a:pt x="2953" y="3060"/>
                  </a:cubicBezTo>
                  <a:lnTo>
                    <a:pt x="2298" y="2798"/>
                  </a:lnTo>
                  <a:lnTo>
                    <a:pt x="2298" y="2703"/>
                  </a:lnTo>
                  <a:cubicBezTo>
                    <a:pt x="2477" y="2596"/>
                    <a:pt x="2608" y="2441"/>
                    <a:pt x="2691" y="2227"/>
                  </a:cubicBezTo>
                  <a:cubicBezTo>
                    <a:pt x="2929" y="2215"/>
                    <a:pt x="3120" y="2001"/>
                    <a:pt x="3120" y="1762"/>
                  </a:cubicBezTo>
                  <a:cubicBezTo>
                    <a:pt x="3120" y="1620"/>
                    <a:pt x="3048" y="1489"/>
                    <a:pt x="2941" y="1405"/>
                  </a:cubicBezTo>
                  <a:lnTo>
                    <a:pt x="2941" y="1108"/>
                  </a:lnTo>
                  <a:cubicBezTo>
                    <a:pt x="2941" y="500"/>
                    <a:pt x="2429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  <p:sp>
          <p:nvSpPr>
            <p:cNvPr id="126" name="Google Shape;11659;p80">
              <a:extLst>
                <a:ext uri="{FF2B5EF4-FFF2-40B4-BE49-F238E27FC236}">
                  <a16:creationId xmlns:a16="http://schemas.microsoft.com/office/drawing/2014/main" id="{8FA89152-A19F-4B1A-811D-FC46FE4DFC42}"/>
                </a:ext>
              </a:extLst>
            </p:cNvPr>
            <p:cNvSpPr/>
            <p:nvPr/>
          </p:nvSpPr>
          <p:spPr>
            <a:xfrm>
              <a:off x="5001448" y="3108498"/>
              <a:ext cx="113338" cy="151244"/>
            </a:xfrm>
            <a:custGeom>
              <a:avLst/>
              <a:gdLst/>
              <a:ahLst/>
              <a:cxnLst/>
              <a:rect l="l" t="t" r="r" b="b"/>
              <a:pathLst>
                <a:path w="3561" h="4752" extrusionOk="0">
                  <a:moveTo>
                    <a:pt x="1811" y="322"/>
                  </a:moveTo>
                  <a:cubicBezTo>
                    <a:pt x="2251" y="322"/>
                    <a:pt x="2585" y="679"/>
                    <a:pt x="2585" y="1096"/>
                  </a:cubicBezTo>
                  <a:lnTo>
                    <a:pt x="2585" y="1203"/>
                  </a:lnTo>
                  <a:lnTo>
                    <a:pt x="2573" y="1203"/>
                  </a:lnTo>
                  <a:cubicBezTo>
                    <a:pt x="2346" y="1144"/>
                    <a:pt x="2275" y="846"/>
                    <a:pt x="2263" y="846"/>
                  </a:cubicBezTo>
                  <a:cubicBezTo>
                    <a:pt x="2251" y="786"/>
                    <a:pt x="2204" y="727"/>
                    <a:pt x="2132" y="727"/>
                  </a:cubicBezTo>
                  <a:cubicBezTo>
                    <a:pt x="2124" y="725"/>
                    <a:pt x="2116" y="725"/>
                    <a:pt x="2107" y="725"/>
                  </a:cubicBezTo>
                  <a:cubicBezTo>
                    <a:pt x="2051" y="725"/>
                    <a:pt x="1986" y="756"/>
                    <a:pt x="1965" y="786"/>
                  </a:cubicBezTo>
                  <a:cubicBezTo>
                    <a:pt x="1692" y="1203"/>
                    <a:pt x="1037" y="1203"/>
                    <a:pt x="1025" y="1203"/>
                  </a:cubicBezTo>
                  <a:lnTo>
                    <a:pt x="965" y="1203"/>
                  </a:lnTo>
                  <a:lnTo>
                    <a:pt x="965" y="1096"/>
                  </a:lnTo>
                  <a:cubicBezTo>
                    <a:pt x="965" y="667"/>
                    <a:pt x="1322" y="322"/>
                    <a:pt x="1739" y="322"/>
                  </a:cubicBezTo>
                  <a:close/>
                  <a:moveTo>
                    <a:pt x="2751" y="1668"/>
                  </a:moveTo>
                  <a:cubicBezTo>
                    <a:pt x="2787" y="1703"/>
                    <a:pt x="2787" y="1727"/>
                    <a:pt x="2787" y="1763"/>
                  </a:cubicBezTo>
                  <a:cubicBezTo>
                    <a:pt x="2787" y="1798"/>
                    <a:pt x="2763" y="1846"/>
                    <a:pt x="2715" y="1858"/>
                  </a:cubicBezTo>
                  <a:lnTo>
                    <a:pt x="2715" y="1668"/>
                  </a:lnTo>
                  <a:close/>
                  <a:moveTo>
                    <a:pt x="858" y="1679"/>
                  </a:moveTo>
                  <a:lnTo>
                    <a:pt x="858" y="1894"/>
                  </a:lnTo>
                  <a:cubicBezTo>
                    <a:pt x="834" y="1858"/>
                    <a:pt x="799" y="1834"/>
                    <a:pt x="799" y="1775"/>
                  </a:cubicBezTo>
                  <a:cubicBezTo>
                    <a:pt x="799" y="1739"/>
                    <a:pt x="810" y="1715"/>
                    <a:pt x="834" y="1679"/>
                  </a:cubicBezTo>
                  <a:close/>
                  <a:moveTo>
                    <a:pt x="2096" y="1203"/>
                  </a:moveTo>
                  <a:cubicBezTo>
                    <a:pt x="2156" y="1322"/>
                    <a:pt x="2263" y="1441"/>
                    <a:pt x="2406" y="1501"/>
                  </a:cubicBezTo>
                  <a:lnTo>
                    <a:pt x="2406" y="1977"/>
                  </a:lnTo>
                  <a:cubicBezTo>
                    <a:pt x="2394" y="2263"/>
                    <a:pt x="2156" y="2501"/>
                    <a:pt x="1870" y="2501"/>
                  </a:cubicBezTo>
                  <a:lnTo>
                    <a:pt x="1727" y="2501"/>
                  </a:lnTo>
                  <a:cubicBezTo>
                    <a:pt x="1430" y="2501"/>
                    <a:pt x="1203" y="2263"/>
                    <a:pt x="1203" y="1977"/>
                  </a:cubicBezTo>
                  <a:lnTo>
                    <a:pt x="1203" y="1548"/>
                  </a:lnTo>
                  <a:cubicBezTo>
                    <a:pt x="1418" y="1525"/>
                    <a:pt x="1799" y="1441"/>
                    <a:pt x="2096" y="1203"/>
                  </a:cubicBezTo>
                  <a:close/>
                  <a:moveTo>
                    <a:pt x="1977" y="2834"/>
                  </a:moveTo>
                  <a:lnTo>
                    <a:pt x="1977" y="2918"/>
                  </a:lnTo>
                  <a:lnTo>
                    <a:pt x="1799" y="3108"/>
                  </a:lnTo>
                  <a:lnTo>
                    <a:pt x="1620" y="2941"/>
                  </a:lnTo>
                  <a:lnTo>
                    <a:pt x="1620" y="2834"/>
                  </a:lnTo>
                  <a:close/>
                  <a:moveTo>
                    <a:pt x="1751" y="1"/>
                  </a:moveTo>
                  <a:cubicBezTo>
                    <a:pt x="1144" y="1"/>
                    <a:pt x="632" y="501"/>
                    <a:pt x="632" y="1120"/>
                  </a:cubicBezTo>
                  <a:lnTo>
                    <a:pt x="632" y="1417"/>
                  </a:lnTo>
                  <a:cubicBezTo>
                    <a:pt x="537" y="1501"/>
                    <a:pt x="453" y="1644"/>
                    <a:pt x="453" y="1775"/>
                  </a:cubicBezTo>
                  <a:cubicBezTo>
                    <a:pt x="453" y="2025"/>
                    <a:pt x="656" y="2215"/>
                    <a:pt x="894" y="2239"/>
                  </a:cubicBezTo>
                  <a:cubicBezTo>
                    <a:pt x="953" y="2441"/>
                    <a:pt x="1096" y="2608"/>
                    <a:pt x="1275" y="2715"/>
                  </a:cubicBezTo>
                  <a:lnTo>
                    <a:pt x="1275" y="2799"/>
                  </a:lnTo>
                  <a:lnTo>
                    <a:pt x="596" y="3072"/>
                  </a:lnTo>
                  <a:cubicBezTo>
                    <a:pt x="537" y="3096"/>
                    <a:pt x="1" y="3311"/>
                    <a:pt x="1" y="3977"/>
                  </a:cubicBezTo>
                  <a:lnTo>
                    <a:pt x="1" y="4573"/>
                  </a:lnTo>
                  <a:cubicBezTo>
                    <a:pt x="1" y="4656"/>
                    <a:pt x="72" y="4739"/>
                    <a:pt x="156" y="4739"/>
                  </a:cubicBezTo>
                  <a:lnTo>
                    <a:pt x="572" y="4739"/>
                  </a:lnTo>
                  <a:cubicBezTo>
                    <a:pt x="668" y="4739"/>
                    <a:pt x="739" y="4656"/>
                    <a:pt x="739" y="4573"/>
                  </a:cubicBezTo>
                  <a:cubicBezTo>
                    <a:pt x="739" y="4477"/>
                    <a:pt x="668" y="4406"/>
                    <a:pt x="572" y="4406"/>
                  </a:cubicBezTo>
                  <a:lnTo>
                    <a:pt x="322" y="4406"/>
                  </a:lnTo>
                  <a:lnTo>
                    <a:pt x="322" y="3977"/>
                  </a:lnTo>
                  <a:cubicBezTo>
                    <a:pt x="322" y="3513"/>
                    <a:pt x="680" y="3382"/>
                    <a:pt x="691" y="3382"/>
                  </a:cubicBezTo>
                  <a:lnTo>
                    <a:pt x="715" y="3382"/>
                  </a:lnTo>
                  <a:lnTo>
                    <a:pt x="1334" y="3144"/>
                  </a:lnTo>
                  <a:lnTo>
                    <a:pt x="1668" y="3465"/>
                  </a:lnTo>
                  <a:cubicBezTo>
                    <a:pt x="1692" y="3501"/>
                    <a:pt x="1739" y="3513"/>
                    <a:pt x="1787" y="3513"/>
                  </a:cubicBezTo>
                  <a:cubicBezTo>
                    <a:pt x="1823" y="3513"/>
                    <a:pt x="1870" y="3501"/>
                    <a:pt x="1906" y="3465"/>
                  </a:cubicBezTo>
                  <a:lnTo>
                    <a:pt x="2215" y="3144"/>
                  </a:lnTo>
                  <a:lnTo>
                    <a:pt x="2835" y="3394"/>
                  </a:lnTo>
                  <a:lnTo>
                    <a:pt x="2858" y="3394"/>
                  </a:lnTo>
                  <a:cubicBezTo>
                    <a:pt x="2870" y="3394"/>
                    <a:pt x="3227" y="3525"/>
                    <a:pt x="3227" y="3989"/>
                  </a:cubicBezTo>
                  <a:lnTo>
                    <a:pt x="3227" y="4418"/>
                  </a:lnTo>
                  <a:lnTo>
                    <a:pt x="1108" y="4418"/>
                  </a:lnTo>
                  <a:cubicBezTo>
                    <a:pt x="1025" y="4418"/>
                    <a:pt x="953" y="4501"/>
                    <a:pt x="953" y="4585"/>
                  </a:cubicBezTo>
                  <a:cubicBezTo>
                    <a:pt x="953" y="4680"/>
                    <a:pt x="1025" y="4751"/>
                    <a:pt x="1108" y="4751"/>
                  </a:cubicBezTo>
                  <a:lnTo>
                    <a:pt x="3394" y="4751"/>
                  </a:lnTo>
                  <a:cubicBezTo>
                    <a:pt x="3477" y="4751"/>
                    <a:pt x="3549" y="4680"/>
                    <a:pt x="3549" y="4585"/>
                  </a:cubicBezTo>
                  <a:lnTo>
                    <a:pt x="3549" y="3989"/>
                  </a:lnTo>
                  <a:cubicBezTo>
                    <a:pt x="3561" y="3311"/>
                    <a:pt x="3037" y="3096"/>
                    <a:pt x="2966" y="3072"/>
                  </a:cubicBezTo>
                  <a:lnTo>
                    <a:pt x="2311" y="2799"/>
                  </a:lnTo>
                  <a:lnTo>
                    <a:pt x="2311" y="2715"/>
                  </a:lnTo>
                  <a:cubicBezTo>
                    <a:pt x="2489" y="2608"/>
                    <a:pt x="2620" y="2441"/>
                    <a:pt x="2692" y="2239"/>
                  </a:cubicBezTo>
                  <a:cubicBezTo>
                    <a:pt x="2930" y="2215"/>
                    <a:pt x="3120" y="2013"/>
                    <a:pt x="3120" y="1775"/>
                  </a:cubicBezTo>
                  <a:cubicBezTo>
                    <a:pt x="3120" y="1620"/>
                    <a:pt x="3049" y="1489"/>
                    <a:pt x="2942" y="1417"/>
                  </a:cubicBezTo>
                  <a:lnTo>
                    <a:pt x="2942" y="1120"/>
                  </a:lnTo>
                  <a:cubicBezTo>
                    <a:pt x="2942" y="501"/>
                    <a:pt x="2442" y="1"/>
                    <a:pt x="182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Josefin Sans SemiBold" pitchFamily="2" charset="0"/>
              </a:endParaRPr>
            </a:p>
          </p:txBody>
        </p:sp>
      </p:grpSp>
      <p:grpSp>
        <p:nvGrpSpPr>
          <p:cNvPr id="127" name="Grupo 8">
            <a:extLst>
              <a:ext uri="{FF2B5EF4-FFF2-40B4-BE49-F238E27FC236}">
                <a16:creationId xmlns:a16="http://schemas.microsoft.com/office/drawing/2014/main" id="{254F81CA-B495-4757-B99C-96366FEFACDA}"/>
              </a:ext>
            </a:extLst>
          </p:cNvPr>
          <p:cNvGrpSpPr/>
          <p:nvPr/>
        </p:nvGrpSpPr>
        <p:grpSpPr>
          <a:xfrm>
            <a:off x="21043790" y="9309806"/>
            <a:ext cx="2436121" cy="802181"/>
            <a:chOff x="21616952" y="8675401"/>
            <a:chExt cx="2436121" cy="802181"/>
          </a:xfrm>
        </p:grpSpPr>
        <p:sp>
          <p:nvSpPr>
            <p:cNvPr id="128" name="TextBox 18">
              <a:extLst>
                <a:ext uri="{FF2B5EF4-FFF2-40B4-BE49-F238E27FC236}">
                  <a16:creationId xmlns:a16="http://schemas.microsoft.com/office/drawing/2014/main" id="{088516E4-4B4B-409A-BB4E-FE46298D3CBF}"/>
                </a:ext>
              </a:extLst>
            </p:cNvPr>
            <p:cNvSpPr txBox="1"/>
            <p:nvPr/>
          </p:nvSpPr>
          <p:spPr>
            <a:xfrm>
              <a:off x="22483795" y="8675401"/>
              <a:ext cx="771365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en-US" sz="2400" b="1" kern="1200">
                  <a:solidFill>
                    <a:schemeClr val="tx1"/>
                  </a:solidFill>
                  <a:latin typeface="Josefin Sans SemiBold" pitchFamily="2" charset="0"/>
                  <a:ea typeface="League Spartan" charset="0"/>
                  <a:cs typeface="Poppins" pitchFamily="2" charset="77"/>
                </a:rPr>
                <a:t>26</a:t>
              </a: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Josefin Sans SemiBold" pitchFamily="2" charset="0"/>
                  <a:ea typeface="League Spartan" charset="0"/>
                  <a:cs typeface="Poppins" pitchFamily="2" charset="77"/>
                  <a:sym typeface="Arial"/>
                </a:rPr>
                <a:t>%</a:t>
              </a:r>
            </a:p>
          </p:txBody>
        </p:sp>
        <p:sp>
          <p:nvSpPr>
            <p:cNvPr id="129" name="TextBox 15">
              <a:extLst>
                <a:ext uri="{FF2B5EF4-FFF2-40B4-BE49-F238E27FC236}">
                  <a16:creationId xmlns:a16="http://schemas.microsoft.com/office/drawing/2014/main" id="{38F4E47A-3169-4728-A124-591F8E1B26F7}"/>
                </a:ext>
              </a:extLst>
            </p:cNvPr>
            <p:cNvSpPr txBox="1"/>
            <p:nvPr/>
          </p:nvSpPr>
          <p:spPr>
            <a:xfrm>
              <a:off x="21616952" y="9015917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Josefin Sans SemiBold" pitchFamily="2" charset="0"/>
                  <a:ea typeface="League Spartan" charset="0"/>
                  <a:cs typeface="Poppins" pitchFamily="2" charset="77"/>
                  <a:sym typeface="Arial"/>
                </a:rPr>
                <a:t>EJECUCIÓN</a:t>
              </a:r>
            </a:p>
          </p:txBody>
        </p:sp>
      </p:grpSp>
      <p:sp>
        <p:nvSpPr>
          <p:cNvPr id="73" name="Google Shape;916;p66">
            <a:extLst>
              <a:ext uri="{FF2B5EF4-FFF2-40B4-BE49-F238E27FC236}">
                <a16:creationId xmlns:a16="http://schemas.microsoft.com/office/drawing/2014/main" id="{4BF54E53-C4AE-48A4-AF69-4A883FCCBD7A}"/>
              </a:ext>
            </a:extLst>
          </p:cNvPr>
          <p:cNvSpPr txBox="1">
            <a:spLocks/>
          </p:cNvSpPr>
          <p:nvPr/>
        </p:nvSpPr>
        <p:spPr>
          <a:xfrm>
            <a:off x="428357" y="1064262"/>
            <a:ext cx="20194667" cy="12394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taatliches"/>
              <a:buNone/>
              <a:defRPr sz="2800" b="1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taatliches"/>
              <a:buNone/>
              <a:defRPr sz="12797" b="0" i="0" u="none" strike="noStrike" cap="none">
                <a:solidFill>
                  <a:schemeClr val="dk1"/>
                </a:solidFill>
                <a:latin typeface="Staatliches"/>
                <a:ea typeface="Staatliches"/>
                <a:cs typeface="Staatliches"/>
                <a:sym typeface="Staatliches"/>
              </a:defRPr>
            </a:lvl9pPr>
          </a:lstStyle>
          <a:p>
            <a:r>
              <a:rPr lang="es-MX" sz="60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Arial"/>
              </a:rPr>
              <a:t>EJECUCIÓN 2021 Unidad de Planificación Estratégica</a:t>
            </a:r>
          </a:p>
        </p:txBody>
      </p:sp>
      <p:pic>
        <p:nvPicPr>
          <p:cNvPr id="74" name="Imagen 112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B9FA4725-C376-45E3-9D65-015273B32BB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120397" y="1169132"/>
            <a:ext cx="1506211" cy="1506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609843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extBox 214">
            <a:extLst>
              <a:ext uri="{FF2B5EF4-FFF2-40B4-BE49-F238E27FC236}">
                <a16:creationId xmlns:a16="http://schemas.microsoft.com/office/drawing/2014/main" id="{ADE11369-A8B4-4E64-A00C-94011D046BCD}"/>
              </a:ext>
            </a:extLst>
          </p:cNvPr>
          <p:cNvSpPr txBox="1"/>
          <p:nvPr/>
        </p:nvSpPr>
        <p:spPr>
          <a:xfrm>
            <a:off x="464203" y="1322684"/>
            <a:ext cx="118968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2437365">
              <a:buClr>
                <a:srgbClr val="25418D"/>
              </a:buClr>
              <a:buSzPts val="4200"/>
              <a:defRPr/>
            </a:pPr>
            <a:r>
              <a:rPr lang="es-SV" sz="5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Baloo 2 ExtraBold"/>
              </a:rPr>
              <a:t>Plan Institucional de Igualdad </a:t>
            </a:r>
          </a:p>
          <a:p>
            <a:pPr defTabSz="2437365">
              <a:buClr>
                <a:srgbClr val="25418D"/>
              </a:buClr>
              <a:buSzPts val="4200"/>
              <a:defRPr/>
            </a:pPr>
            <a:r>
              <a:rPr lang="es-SV" sz="5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Baloo 2 ExtraBold"/>
              </a:rPr>
              <a:t>y Equidad de Género - PIIEG</a:t>
            </a:r>
            <a:endParaRPr lang="es-419" sz="5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sym typeface="Baloo 2 ExtraBold"/>
            </a:endParaRPr>
          </a:p>
        </p:txBody>
      </p:sp>
      <p:sp>
        <p:nvSpPr>
          <p:cNvPr id="7" name="Google Shape;59;p17">
            <a:extLst>
              <a:ext uri="{FF2B5EF4-FFF2-40B4-BE49-F238E27FC236}">
                <a16:creationId xmlns:a16="http://schemas.microsoft.com/office/drawing/2014/main" id="{18B5143F-0332-4A44-BB05-41E89EFD45CF}"/>
              </a:ext>
            </a:extLst>
          </p:cNvPr>
          <p:cNvSpPr/>
          <p:nvPr/>
        </p:nvSpPr>
        <p:spPr>
          <a:xfrm>
            <a:off x="882084" y="4007725"/>
            <a:ext cx="11437840" cy="8640949"/>
          </a:xfrm>
          <a:prstGeom prst="rect">
            <a:avLst/>
          </a:prstGeom>
          <a:solidFill>
            <a:schemeClr val="lt1"/>
          </a:solidFill>
          <a:ln w="57150" cap="flat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endParaRPr sz="9952"/>
          </a:p>
        </p:txBody>
      </p:sp>
      <p:sp>
        <p:nvSpPr>
          <p:cNvPr id="8" name="Google Shape;60;p17">
            <a:extLst>
              <a:ext uri="{FF2B5EF4-FFF2-40B4-BE49-F238E27FC236}">
                <a16:creationId xmlns:a16="http://schemas.microsoft.com/office/drawing/2014/main" id="{4752E77A-90C4-46BC-8683-AFED59258BB4}"/>
              </a:ext>
            </a:extLst>
          </p:cNvPr>
          <p:cNvSpPr/>
          <p:nvPr/>
        </p:nvSpPr>
        <p:spPr>
          <a:xfrm>
            <a:off x="12798803" y="1900988"/>
            <a:ext cx="10918447" cy="10757737"/>
          </a:xfrm>
          <a:prstGeom prst="rect">
            <a:avLst/>
          </a:prstGeom>
          <a:solidFill>
            <a:schemeClr val="lt1"/>
          </a:solidFill>
          <a:ln w="57150" cap="flat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endParaRPr sz="9952"/>
          </a:p>
        </p:txBody>
      </p:sp>
      <p:sp>
        <p:nvSpPr>
          <p:cNvPr id="9" name="Google Shape;62;p17">
            <a:extLst>
              <a:ext uri="{FF2B5EF4-FFF2-40B4-BE49-F238E27FC236}">
                <a16:creationId xmlns:a16="http://schemas.microsoft.com/office/drawing/2014/main" id="{E3F399E1-06EA-462C-978C-7B65BB6C8719}"/>
              </a:ext>
            </a:extLst>
          </p:cNvPr>
          <p:cNvSpPr txBox="1"/>
          <p:nvPr/>
        </p:nvSpPr>
        <p:spPr>
          <a:xfrm>
            <a:off x="1701258" y="5000067"/>
            <a:ext cx="9946626" cy="1510806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56648" tIns="243737" rIns="487540" bIns="243737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4266"/>
              </a:spcAft>
            </a:pPr>
            <a:endParaRPr lang="es-SV" sz="3199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" name="Google Shape;63;p17">
            <a:extLst>
              <a:ext uri="{FF2B5EF4-FFF2-40B4-BE49-F238E27FC236}">
                <a16:creationId xmlns:a16="http://schemas.microsoft.com/office/drawing/2014/main" id="{31BAF956-FEA1-4B3A-B9B6-98E3BF790C1E}"/>
              </a:ext>
            </a:extLst>
          </p:cNvPr>
          <p:cNvSpPr txBox="1"/>
          <p:nvPr/>
        </p:nvSpPr>
        <p:spPr>
          <a:xfrm>
            <a:off x="2042860" y="6853688"/>
            <a:ext cx="9605024" cy="1510806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56648" tIns="243737" rIns="487540" bIns="243737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4266"/>
              </a:spcAft>
            </a:pPr>
            <a:endParaRPr sz="3199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2" name="Google Shape;64;p17">
            <a:extLst>
              <a:ext uri="{FF2B5EF4-FFF2-40B4-BE49-F238E27FC236}">
                <a16:creationId xmlns:a16="http://schemas.microsoft.com/office/drawing/2014/main" id="{A8556354-D17B-4E83-8DF0-5F734619C326}"/>
              </a:ext>
            </a:extLst>
          </p:cNvPr>
          <p:cNvSpPr txBox="1"/>
          <p:nvPr/>
        </p:nvSpPr>
        <p:spPr>
          <a:xfrm>
            <a:off x="2042859" y="8731113"/>
            <a:ext cx="9605023" cy="1510806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56648" tIns="243737" rIns="487540" bIns="243737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4266"/>
              </a:spcAft>
            </a:pPr>
            <a:endParaRPr sz="3199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3" name="Google Shape;65;p17">
            <a:extLst>
              <a:ext uri="{FF2B5EF4-FFF2-40B4-BE49-F238E27FC236}">
                <a16:creationId xmlns:a16="http://schemas.microsoft.com/office/drawing/2014/main" id="{7BB35674-5C91-4618-884C-F48467375192}"/>
              </a:ext>
            </a:extLst>
          </p:cNvPr>
          <p:cNvSpPr txBox="1"/>
          <p:nvPr/>
        </p:nvSpPr>
        <p:spPr>
          <a:xfrm>
            <a:off x="2033004" y="10585881"/>
            <a:ext cx="9605023" cy="1510806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56648" tIns="243737" rIns="487540" bIns="243737" anchor="t" anchorCtr="0">
            <a:noAutofit/>
          </a:bodyPr>
          <a:lstStyle/>
          <a:p>
            <a:pPr>
              <a:lnSpc>
                <a:spcPct val="115000"/>
              </a:lnSpc>
              <a:spcBef>
                <a:spcPts val="4266"/>
              </a:spcBef>
              <a:spcAft>
                <a:spcPts val="4266"/>
              </a:spcAft>
            </a:pPr>
            <a:endParaRPr sz="3199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4" name="Google Shape;66;p17">
            <a:extLst>
              <a:ext uri="{FF2B5EF4-FFF2-40B4-BE49-F238E27FC236}">
                <a16:creationId xmlns:a16="http://schemas.microsoft.com/office/drawing/2014/main" id="{AB44EFA5-AE49-4548-9ECF-BEAB9605893D}"/>
              </a:ext>
            </a:extLst>
          </p:cNvPr>
          <p:cNvSpPr txBox="1"/>
          <p:nvPr/>
        </p:nvSpPr>
        <p:spPr>
          <a:xfrm flipH="1">
            <a:off x="13611723" y="2456892"/>
            <a:ext cx="9578048" cy="1510806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56648" tIns="243737" rIns="487540" bIns="243737" anchor="t" anchorCtr="0">
            <a:noAutofit/>
          </a:bodyPr>
          <a:lstStyle/>
          <a:p>
            <a:pPr>
              <a:lnSpc>
                <a:spcPct val="115000"/>
              </a:lnSpc>
              <a:spcBef>
                <a:spcPts val="4266"/>
              </a:spcBef>
              <a:spcAft>
                <a:spcPts val="4266"/>
              </a:spcAft>
            </a:pPr>
            <a:endParaRPr sz="3199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" name="Google Shape;67;p17">
            <a:extLst>
              <a:ext uri="{FF2B5EF4-FFF2-40B4-BE49-F238E27FC236}">
                <a16:creationId xmlns:a16="http://schemas.microsoft.com/office/drawing/2014/main" id="{FA5F91DE-EDE4-4186-B796-14942246C884}"/>
              </a:ext>
            </a:extLst>
          </p:cNvPr>
          <p:cNvSpPr txBox="1"/>
          <p:nvPr/>
        </p:nvSpPr>
        <p:spPr>
          <a:xfrm flipH="1">
            <a:off x="13621565" y="4110488"/>
            <a:ext cx="9578048" cy="1510806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56648" tIns="243737" rIns="487540" bIns="243737" anchor="t" anchorCtr="0">
            <a:noAutofit/>
          </a:bodyPr>
          <a:lstStyle/>
          <a:p>
            <a:pPr>
              <a:lnSpc>
                <a:spcPct val="115000"/>
              </a:lnSpc>
              <a:spcBef>
                <a:spcPts val="4266"/>
              </a:spcBef>
              <a:spcAft>
                <a:spcPts val="4266"/>
              </a:spcAft>
            </a:pPr>
            <a:endParaRPr sz="3199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" name="Google Shape;68;p17">
            <a:extLst>
              <a:ext uri="{FF2B5EF4-FFF2-40B4-BE49-F238E27FC236}">
                <a16:creationId xmlns:a16="http://schemas.microsoft.com/office/drawing/2014/main" id="{AD6EB3D3-812E-4217-B827-DEB7A797DB21}"/>
              </a:ext>
            </a:extLst>
          </p:cNvPr>
          <p:cNvSpPr txBox="1"/>
          <p:nvPr/>
        </p:nvSpPr>
        <p:spPr>
          <a:xfrm flipH="1">
            <a:off x="13621565" y="5759313"/>
            <a:ext cx="9578048" cy="1510806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56648" tIns="243737" rIns="487540" bIns="243737" anchor="t" anchorCtr="0">
            <a:noAutofit/>
          </a:bodyPr>
          <a:lstStyle/>
          <a:p>
            <a:pPr>
              <a:lnSpc>
                <a:spcPct val="115000"/>
              </a:lnSpc>
              <a:spcBef>
                <a:spcPts val="4266"/>
              </a:spcBef>
              <a:spcAft>
                <a:spcPts val="4266"/>
              </a:spcAft>
            </a:pPr>
            <a:endParaRPr sz="3199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" name="Google Shape;69;p17">
            <a:extLst>
              <a:ext uri="{FF2B5EF4-FFF2-40B4-BE49-F238E27FC236}">
                <a16:creationId xmlns:a16="http://schemas.microsoft.com/office/drawing/2014/main" id="{76F71F94-96CE-435B-A413-34B8AF3BCBF1}"/>
              </a:ext>
            </a:extLst>
          </p:cNvPr>
          <p:cNvSpPr txBox="1"/>
          <p:nvPr/>
        </p:nvSpPr>
        <p:spPr>
          <a:xfrm flipH="1">
            <a:off x="13621565" y="7414056"/>
            <a:ext cx="9578048" cy="1510806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56648" tIns="243737" rIns="487540" bIns="243737" anchor="t" anchorCtr="0">
            <a:noAutofit/>
          </a:bodyPr>
          <a:lstStyle/>
          <a:p>
            <a:pPr>
              <a:lnSpc>
                <a:spcPct val="115000"/>
              </a:lnSpc>
              <a:spcBef>
                <a:spcPts val="4266"/>
              </a:spcBef>
            </a:pPr>
            <a:endParaRPr sz="3199">
              <a:latin typeface="Roboto"/>
              <a:ea typeface="Roboto"/>
              <a:cs typeface="Roboto"/>
              <a:sym typeface="Roboto"/>
            </a:endParaRPr>
          </a:p>
          <a:p>
            <a:pPr>
              <a:lnSpc>
                <a:spcPct val="115000"/>
              </a:lnSpc>
              <a:spcBef>
                <a:spcPts val="4266"/>
              </a:spcBef>
              <a:spcAft>
                <a:spcPts val="4266"/>
              </a:spcAft>
            </a:pPr>
            <a:endParaRPr sz="3199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" name="Google Shape;78;p17">
            <a:extLst>
              <a:ext uri="{FF2B5EF4-FFF2-40B4-BE49-F238E27FC236}">
                <a16:creationId xmlns:a16="http://schemas.microsoft.com/office/drawing/2014/main" id="{CB2B481E-6912-4518-BC0E-BEA1B9514648}"/>
              </a:ext>
            </a:extLst>
          </p:cNvPr>
          <p:cNvSpPr/>
          <p:nvPr/>
        </p:nvSpPr>
        <p:spPr>
          <a:xfrm>
            <a:off x="1492361" y="5154186"/>
            <a:ext cx="1167696" cy="1166896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txBody>
          <a:bodyPr spcFirstLastPara="1" wrap="square" lIns="219343" tIns="243737" rIns="243737" bIns="243737" anchor="ctr" anchorCtr="0">
            <a:noAutofit/>
          </a:bodyPr>
          <a:lstStyle/>
          <a:p>
            <a:pPr algn="ctr">
              <a:buClr>
                <a:schemeClr val="dk1"/>
              </a:buClr>
              <a:buSzPts val="1100"/>
            </a:pPr>
            <a:r>
              <a:rPr lang="en" sz="5332" b="1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1</a:t>
            </a:r>
            <a:endParaRPr sz="5332">
              <a:solidFill>
                <a:schemeClr val="lt1"/>
              </a:solidFill>
            </a:endParaRPr>
          </a:p>
        </p:txBody>
      </p:sp>
      <p:sp>
        <p:nvSpPr>
          <p:cNvPr id="19" name="Google Shape;79;p17">
            <a:extLst>
              <a:ext uri="{FF2B5EF4-FFF2-40B4-BE49-F238E27FC236}">
                <a16:creationId xmlns:a16="http://schemas.microsoft.com/office/drawing/2014/main" id="{EFE72B71-B9B2-4ADD-A4A2-475A6A97C8C3}"/>
              </a:ext>
            </a:extLst>
          </p:cNvPr>
          <p:cNvSpPr/>
          <p:nvPr/>
        </p:nvSpPr>
        <p:spPr>
          <a:xfrm>
            <a:off x="1492361" y="6999242"/>
            <a:ext cx="1167696" cy="116689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txBody>
          <a:bodyPr spcFirstLastPara="1" wrap="square" lIns="219343" tIns="243737" rIns="243737" bIns="243737" anchor="ctr" anchorCtr="0">
            <a:noAutofit/>
          </a:bodyPr>
          <a:lstStyle/>
          <a:p>
            <a:pPr algn="ctr"/>
            <a:r>
              <a:rPr lang="en" sz="5332" b="1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2</a:t>
            </a:r>
            <a:endParaRPr sz="5332">
              <a:solidFill>
                <a:schemeClr val="lt1"/>
              </a:solidFill>
            </a:endParaRPr>
          </a:p>
        </p:txBody>
      </p:sp>
      <p:sp>
        <p:nvSpPr>
          <p:cNvPr id="20" name="Google Shape;80;p17">
            <a:extLst>
              <a:ext uri="{FF2B5EF4-FFF2-40B4-BE49-F238E27FC236}">
                <a16:creationId xmlns:a16="http://schemas.microsoft.com/office/drawing/2014/main" id="{690271DA-3C8B-4F02-812E-0371929CFD50}"/>
              </a:ext>
            </a:extLst>
          </p:cNvPr>
          <p:cNvSpPr/>
          <p:nvPr/>
        </p:nvSpPr>
        <p:spPr>
          <a:xfrm flipH="1">
            <a:off x="1492329" y="10757833"/>
            <a:ext cx="1167696" cy="116689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219343" tIns="243737" rIns="243737" bIns="243737" anchor="ctr" anchorCtr="0">
            <a:noAutofit/>
          </a:bodyPr>
          <a:lstStyle/>
          <a:p>
            <a:pPr algn="ctr"/>
            <a:r>
              <a:rPr lang="en" sz="5332" b="1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4</a:t>
            </a:r>
            <a:endParaRPr sz="5332">
              <a:solidFill>
                <a:schemeClr val="lt1"/>
              </a:solidFill>
            </a:endParaRPr>
          </a:p>
        </p:txBody>
      </p:sp>
      <p:sp>
        <p:nvSpPr>
          <p:cNvPr id="21" name="Google Shape;81;p17">
            <a:extLst>
              <a:ext uri="{FF2B5EF4-FFF2-40B4-BE49-F238E27FC236}">
                <a16:creationId xmlns:a16="http://schemas.microsoft.com/office/drawing/2014/main" id="{05EF818B-B836-4241-B42F-6E79DB0A4958}"/>
              </a:ext>
            </a:extLst>
          </p:cNvPr>
          <p:cNvSpPr/>
          <p:nvPr/>
        </p:nvSpPr>
        <p:spPr>
          <a:xfrm>
            <a:off x="1492361" y="8844313"/>
            <a:ext cx="1167696" cy="1166896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19343" tIns="243737" rIns="243737" bIns="243737" anchor="ctr" anchorCtr="0">
            <a:noAutofit/>
          </a:bodyPr>
          <a:lstStyle/>
          <a:p>
            <a:pPr algn="ctr"/>
            <a:r>
              <a:rPr lang="en" sz="5332" b="1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3</a:t>
            </a:r>
            <a:endParaRPr sz="5332">
              <a:solidFill>
                <a:schemeClr val="lt1"/>
              </a:solidFill>
            </a:endParaRPr>
          </a:p>
        </p:txBody>
      </p:sp>
      <p:sp>
        <p:nvSpPr>
          <p:cNvPr id="22" name="Google Shape;82;p17">
            <a:extLst>
              <a:ext uri="{FF2B5EF4-FFF2-40B4-BE49-F238E27FC236}">
                <a16:creationId xmlns:a16="http://schemas.microsoft.com/office/drawing/2014/main" id="{39E5F68F-2293-412A-AD6F-53AA80515FB8}"/>
              </a:ext>
            </a:extLst>
          </p:cNvPr>
          <p:cNvSpPr/>
          <p:nvPr/>
        </p:nvSpPr>
        <p:spPr>
          <a:xfrm flipH="1">
            <a:off x="13282273" y="2668161"/>
            <a:ext cx="1167696" cy="1166896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txBody>
          <a:bodyPr spcFirstLastPara="1" wrap="square" lIns="219343" tIns="243737" rIns="243737" bIns="243737" anchor="ctr" anchorCtr="0">
            <a:noAutofit/>
          </a:bodyPr>
          <a:lstStyle/>
          <a:p>
            <a:pPr>
              <a:buClr>
                <a:schemeClr val="dk1"/>
              </a:buClr>
              <a:buSzPts val="1100"/>
            </a:pPr>
            <a:r>
              <a:rPr lang="en" sz="5332" b="1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1</a:t>
            </a:r>
            <a:endParaRPr sz="5332">
              <a:solidFill>
                <a:schemeClr val="lt1"/>
              </a:solidFill>
            </a:endParaRPr>
          </a:p>
        </p:txBody>
      </p:sp>
      <p:sp>
        <p:nvSpPr>
          <p:cNvPr id="23" name="Google Shape;83;p17">
            <a:extLst>
              <a:ext uri="{FF2B5EF4-FFF2-40B4-BE49-F238E27FC236}">
                <a16:creationId xmlns:a16="http://schemas.microsoft.com/office/drawing/2014/main" id="{2C67A63F-05F7-44B4-BAEC-0AC0104322E3}"/>
              </a:ext>
            </a:extLst>
          </p:cNvPr>
          <p:cNvSpPr/>
          <p:nvPr/>
        </p:nvSpPr>
        <p:spPr>
          <a:xfrm flipH="1">
            <a:off x="13282273" y="4313192"/>
            <a:ext cx="1167696" cy="116689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txBody>
          <a:bodyPr spcFirstLastPara="1" wrap="square" lIns="219343" tIns="243737" rIns="243737" bIns="243737" anchor="ctr" anchorCtr="0">
            <a:noAutofit/>
          </a:bodyPr>
          <a:lstStyle/>
          <a:p>
            <a:r>
              <a:rPr lang="en" sz="5332" b="1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2</a:t>
            </a:r>
            <a:endParaRPr sz="5332">
              <a:solidFill>
                <a:schemeClr val="lt1"/>
              </a:solidFill>
            </a:endParaRPr>
          </a:p>
        </p:txBody>
      </p:sp>
      <p:sp>
        <p:nvSpPr>
          <p:cNvPr id="24" name="Google Shape;84;p17">
            <a:extLst>
              <a:ext uri="{FF2B5EF4-FFF2-40B4-BE49-F238E27FC236}">
                <a16:creationId xmlns:a16="http://schemas.microsoft.com/office/drawing/2014/main" id="{EF28C8EF-2B66-4077-BB2C-E50A8835BE8E}"/>
              </a:ext>
            </a:extLst>
          </p:cNvPr>
          <p:cNvSpPr/>
          <p:nvPr/>
        </p:nvSpPr>
        <p:spPr>
          <a:xfrm>
            <a:off x="13282308" y="7586008"/>
            <a:ext cx="1167696" cy="116689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219343" tIns="243737" rIns="243737" bIns="243737" anchor="ctr" anchorCtr="0">
            <a:noAutofit/>
          </a:bodyPr>
          <a:lstStyle/>
          <a:p>
            <a:r>
              <a:rPr lang="en" sz="5332" b="1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4</a:t>
            </a:r>
            <a:endParaRPr sz="5332">
              <a:solidFill>
                <a:schemeClr val="lt1"/>
              </a:solidFill>
            </a:endParaRPr>
          </a:p>
        </p:txBody>
      </p:sp>
      <p:sp>
        <p:nvSpPr>
          <p:cNvPr id="25" name="Google Shape;85;p17">
            <a:extLst>
              <a:ext uri="{FF2B5EF4-FFF2-40B4-BE49-F238E27FC236}">
                <a16:creationId xmlns:a16="http://schemas.microsoft.com/office/drawing/2014/main" id="{24AAFD2D-069A-4A6F-8AA7-0C4EAEE8D6DA}"/>
              </a:ext>
            </a:extLst>
          </p:cNvPr>
          <p:cNvSpPr/>
          <p:nvPr/>
        </p:nvSpPr>
        <p:spPr>
          <a:xfrm flipH="1">
            <a:off x="13282273" y="5958238"/>
            <a:ext cx="1167696" cy="1166896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219343" tIns="243737" rIns="243737" bIns="243737" anchor="ctr" anchorCtr="0">
            <a:noAutofit/>
          </a:bodyPr>
          <a:lstStyle/>
          <a:p>
            <a:r>
              <a:rPr lang="en" sz="5332" b="1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3</a:t>
            </a:r>
            <a:endParaRPr sz="5332">
              <a:solidFill>
                <a:schemeClr val="lt1"/>
              </a:solidFill>
            </a:endParaRPr>
          </a:p>
        </p:txBody>
      </p:sp>
      <p:sp>
        <p:nvSpPr>
          <p:cNvPr id="26" name="Google Shape;86;p17">
            <a:extLst>
              <a:ext uri="{FF2B5EF4-FFF2-40B4-BE49-F238E27FC236}">
                <a16:creationId xmlns:a16="http://schemas.microsoft.com/office/drawing/2014/main" id="{CDB9CA20-B69C-4BD4-9307-CF8B938D49EE}"/>
              </a:ext>
            </a:extLst>
          </p:cNvPr>
          <p:cNvSpPr txBox="1"/>
          <p:nvPr/>
        </p:nvSpPr>
        <p:spPr>
          <a:xfrm>
            <a:off x="3916713" y="3564240"/>
            <a:ext cx="4769158" cy="903765"/>
          </a:xfrm>
          <a:prstGeom prst="rect">
            <a:avLst/>
          </a:prstGeom>
          <a:solidFill>
            <a:schemeClr val="accent2"/>
          </a:solidFill>
          <a:ln w="57150" cap="flat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ctr">
              <a:lnSpc>
                <a:spcPct val="115000"/>
              </a:lnSpc>
            </a:pPr>
            <a:r>
              <a:rPr lang="es-SV" sz="5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Fira Sans Extra Condensed"/>
              </a:rPr>
              <a:t>Externas</a:t>
            </a:r>
            <a:endParaRPr lang="es-SV" sz="5332" b="1">
              <a:solidFill>
                <a:schemeClr val="lt1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27" name="Google Shape;87;p17">
            <a:extLst>
              <a:ext uri="{FF2B5EF4-FFF2-40B4-BE49-F238E27FC236}">
                <a16:creationId xmlns:a16="http://schemas.microsoft.com/office/drawing/2014/main" id="{40025459-7679-4C8A-A335-B46DFE0E23B5}"/>
              </a:ext>
            </a:extLst>
          </p:cNvPr>
          <p:cNvSpPr txBox="1"/>
          <p:nvPr/>
        </p:nvSpPr>
        <p:spPr>
          <a:xfrm>
            <a:off x="15711707" y="1335390"/>
            <a:ext cx="4769158" cy="903765"/>
          </a:xfrm>
          <a:prstGeom prst="rect">
            <a:avLst/>
          </a:prstGeom>
          <a:solidFill>
            <a:schemeClr val="accent5"/>
          </a:solidFill>
          <a:ln w="57150" cap="flat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ctr">
              <a:lnSpc>
                <a:spcPct val="115000"/>
              </a:lnSpc>
            </a:pPr>
            <a:r>
              <a:rPr lang="es-SV" sz="5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Fira Sans Extra Condensed"/>
              </a:rPr>
              <a:t>Internas</a:t>
            </a:r>
          </a:p>
        </p:txBody>
      </p:sp>
      <p:sp>
        <p:nvSpPr>
          <p:cNvPr id="28" name="Google Shape;69;p17">
            <a:extLst>
              <a:ext uri="{FF2B5EF4-FFF2-40B4-BE49-F238E27FC236}">
                <a16:creationId xmlns:a16="http://schemas.microsoft.com/office/drawing/2014/main" id="{35A4527B-77F7-4158-9102-5ED10DAD15DD}"/>
              </a:ext>
            </a:extLst>
          </p:cNvPr>
          <p:cNvSpPr txBox="1"/>
          <p:nvPr/>
        </p:nvSpPr>
        <p:spPr>
          <a:xfrm flipH="1">
            <a:off x="13621565" y="9057088"/>
            <a:ext cx="9578048" cy="1510806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56648" tIns="243737" rIns="487540" bIns="243737" anchor="t" anchorCtr="0">
            <a:noAutofit/>
          </a:bodyPr>
          <a:lstStyle/>
          <a:p>
            <a:pPr>
              <a:lnSpc>
                <a:spcPct val="115000"/>
              </a:lnSpc>
              <a:spcBef>
                <a:spcPts val="4266"/>
              </a:spcBef>
            </a:pPr>
            <a:endParaRPr sz="3199">
              <a:latin typeface="Roboto"/>
              <a:ea typeface="Roboto"/>
              <a:cs typeface="Roboto"/>
              <a:sym typeface="Roboto"/>
            </a:endParaRPr>
          </a:p>
          <a:p>
            <a:pPr>
              <a:lnSpc>
                <a:spcPct val="115000"/>
              </a:lnSpc>
              <a:spcBef>
                <a:spcPts val="4266"/>
              </a:spcBef>
              <a:spcAft>
                <a:spcPts val="4266"/>
              </a:spcAft>
            </a:pPr>
            <a:endParaRPr sz="3199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9" name="Google Shape;84;p17">
            <a:extLst>
              <a:ext uri="{FF2B5EF4-FFF2-40B4-BE49-F238E27FC236}">
                <a16:creationId xmlns:a16="http://schemas.microsoft.com/office/drawing/2014/main" id="{C993A97F-3D3B-49AC-8EAA-F4C2AEDEFA05}"/>
              </a:ext>
            </a:extLst>
          </p:cNvPr>
          <p:cNvSpPr/>
          <p:nvPr/>
        </p:nvSpPr>
        <p:spPr>
          <a:xfrm>
            <a:off x="13282308" y="9229040"/>
            <a:ext cx="1167696" cy="1166896"/>
          </a:xfrm>
          <a:prstGeom prst="ellipse">
            <a:avLst/>
          </a:prstGeom>
          <a:solidFill>
            <a:srgbClr val="046645"/>
          </a:solidFill>
          <a:ln>
            <a:noFill/>
          </a:ln>
        </p:spPr>
        <p:txBody>
          <a:bodyPr spcFirstLastPara="1" wrap="square" lIns="219343" tIns="243737" rIns="243737" bIns="243737" anchor="ctr" anchorCtr="0">
            <a:noAutofit/>
          </a:bodyPr>
          <a:lstStyle/>
          <a:p>
            <a:r>
              <a:rPr lang="en" sz="5332" b="1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5</a:t>
            </a:r>
            <a:endParaRPr sz="5332">
              <a:solidFill>
                <a:schemeClr val="lt1"/>
              </a:solidFill>
            </a:endParaRPr>
          </a:p>
        </p:txBody>
      </p:sp>
      <p:sp>
        <p:nvSpPr>
          <p:cNvPr id="30" name="Google Shape;69;p17">
            <a:extLst>
              <a:ext uri="{FF2B5EF4-FFF2-40B4-BE49-F238E27FC236}">
                <a16:creationId xmlns:a16="http://schemas.microsoft.com/office/drawing/2014/main" id="{5F57CF96-5DFB-4072-B2DC-6F15BC2E7CB9}"/>
              </a:ext>
            </a:extLst>
          </p:cNvPr>
          <p:cNvSpPr txBox="1"/>
          <p:nvPr/>
        </p:nvSpPr>
        <p:spPr>
          <a:xfrm flipH="1">
            <a:off x="13631090" y="10741336"/>
            <a:ext cx="9578048" cy="1510806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56648" tIns="243737" rIns="487540" bIns="243737" anchor="t" anchorCtr="0">
            <a:noAutofit/>
          </a:bodyPr>
          <a:lstStyle/>
          <a:p>
            <a:pPr>
              <a:lnSpc>
                <a:spcPct val="115000"/>
              </a:lnSpc>
              <a:spcBef>
                <a:spcPts val="4266"/>
              </a:spcBef>
            </a:pPr>
            <a:endParaRPr sz="3199">
              <a:latin typeface="Roboto"/>
              <a:ea typeface="Roboto"/>
              <a:cs typeface="Roboto"/>
              <a:sym typeface="Roboto"/>
            </a:endParaRPr>
          </a:p>
          <a:p>
            <a:pPr>
              <a:lnSpc>
                <a:spcPct val="115000"/>
              </a:lnSpc>
              <a:spcBef>
                <a:spcPts val="4266"/>
              </a:spcBef>
              <a:spcAft>
                <a:spcPts val="4266"/>
              </a:spcAft>
            </a:pPr>
            <a:endParaRPr sz="3199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1" name="Google Shape;84;p17">
            <a:extLst>
              <a:ext uri="{FF2B5EF4-FFF2-40B4-BE49-F238E27FC236}">
                <a16:creationId xmlns:a16="http://schemas.microsoft.com/office/drawing/2014/main" id="{4F7E27CB-625F-4774-8527-3B7A4A88BD78}"/>
              </a:ext>
            </a:extLst>
          </p:cNvPr>
          <p:cNvSpPr/>
          <p:nvPr/>
        </p:nvSpPr>
        <p:spPr>
          <a:xfrm>
            <a:off x="13291833" y="10913288"/>
            <a:ext cx="1167696" cy="1166896"/>
          </a:xfrm>
          <a:prstGeom prst="ellipse">
            <a:avLst/>
          </a:prstGeom>
          <a:solidFill>
            <a:srgbClr val="614F8D"/>
          </a:solidFill>
          <a:ln>
            <a:noFill/>
          </a:ln>
        </p:spPr>
        <p:txBody>
          <a:bodyPr spcFirstLastPara="1" wrap="square" lIns="219343" tIns="243737" rIns="243737" bIns="243737" anchor="ctr" anchorCtr="0">
            <a:noAutofit/>
          </a:bodyPr>
          <a:lstStyle/>
          <a:p>
            <a:r>
              <a:rPr lang="en" sz="5332" b="1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6</a:t>
            </a:r>
            <a:endParaRPr sz="5332">
              <a:solidFill>
                <a:schemeClr val="lt1"/>
              </a:solidFill>
            </a:endParaRPr>
          </a:p>
        </p:txBody>
      </p:sp>
      <p:sp>
        <p:nvSpPr>
          <p:cNvPr id="32" name="CuadroTexto 31">
            <a:extLst>
              <a:ext uri="{FF2B5EF4-FFF2-40B4-BE49-F238E27FC236}">
                <a16:creationId xmlns:a16="http://schemas.microsoft.com/office/drawing/2014/main" id="{FB1DCDE5-D52A-4193-A7C6-B33A1436E068}"/>
              </a:ext>
            </a:extLst>
          </p:cNvPr>
          <p:cNvSpPr txBox="1"/>
          <p:nvPr/>
        </p:nvSpPr>
        <p:spPr>
          <a:xfrm>
            <a:off x="2782790" y="5199025"/>
            <a:ext cx="885523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/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4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entrevistas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en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medios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en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el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marco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del “Día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Internacional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la no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violencia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contra la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mujer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”. </a:t>
            </a:r>
            <a:endParaRPr lang="es-SV" sz="3200">
              <a:solidFill>
                <a:schemeClr val="tx1"/>
              </a:solidFill>
              <a:latin typeface="Josefin Sans Light" pitchFamily="2" charset="0"/>
            </a:endParaRPr>
          </a:p>
        </p:txBody>
      </p:sp>
      <p:sp>
        <p:nvSpPr>
          <p:cNvPr id="33" name="CuadroTexto 32">
            <a:extLst>
              <a:ext uri="{FF2B5EF4-FFF2-40B4-BE49-F238E27FC236}">
                <a16:creationId xmlns:a16="http://schemas.microsoft.com/office/drawing/2014/main" id="{802D9FFB-1DB2-4F36-8A7D-B44D8859A055}"/>
              </a:ext>
            </a:extLst>
          </p:cNvPr>
          <p:cNvSpPr txBox="1"/>
          <p:nvPr/>
        </p:nvSpPr>
        <p:spPr>
          <a:xfrm>
            <a:off x="2828923" y="7085146"/>
            <a:ext cx="906672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Trabajo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interinstitucional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con OIT CINTERFOR y REDIFP.</a:t>
            </a:r>
            <a:endParaRPr lang="es-SV" sz="3200">
              <a:solidFill>
                <a:schemeClr val="tx1"/>
              </a:solidFill>
              <a:latin typeface="Josefin Sans Light" pitchFamily="2" charset="0"/>
              <a:ea typeface="Lato Light" panose="020F0502020204030203" pitchFamily="34" charset="0"/>
              <a:cs typeface="Poppins" pitchFamily="2" charset="77"/>
            </a:endParaRPr>
          </a:p>
        </p:txBody>
      </p:sp>
      <p:sp>
        <p:nvSpPr>
          <p:cNvPr id="34" name="CuadroTexto 33">
            <a:extLst>
              <a:ext uri="{FF2B5EF4-FFF2-40B4-BE49-F238E27FC236}">
                <a16:creationId xmlns:a16="http://schemas.microsoft.com/office/drawing/2014/main" id="{7971FB89-7CF2-4818-BDF6-795C86851924}"/>
              </a:ext>
            </a:extLst>
          </p:cNvPr>
          <p:cNvSpPr txBox="1"/>
          <p:nvPr/>
        </p:nvSpPr>
        <p:spPr>
          <a:xfrm>
            <a:off x="2828924" y="8728885"/>
            <a:ext cx="880910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/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Incorporación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INSAFORP a la mesa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gerencial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prevención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la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violencia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género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,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departamento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La Libertad.</a:t>
            </a:r>
            <a:endParaRPr lang="es-SV" sz="3200">
              <a:solidFill>
                <a:schemeClr val="tx1"/>
              </a:solidFill>
              <a:latin typeface="Josefin Sans Light" pitchFamily="2" charset="0"/>
              <a:ea typeface="Lato Light" panose="020F0502020204030203" pitchFamily="34" charset="0"/>
              <a:cs typeface="Poppins" pitchFamily="2" charset="77"/>
            </a:endParaRPr>
          </a:p>
        </p:txBody>
      </p:sp>
      <p:sp>
        <p:nvSpPr>
          <p:cNvPr id="35" name="CuadroTexto 34">
            <a:extLst>
              <a:ext uri="{FF2B5EF4-FFF2-40B4-BE49-F238E27FC236}">
                <a16:creationId xmlns:a16="http://schemas.microsoft.com/office/drawing/2014/main" id="{BEBF76E2-8D62-484D-AFC4-5507262991BA}"/>
              </a:ext>
            </a:extLst>
          </p:cNvPr>
          <p:cNvSpPr txBox="1"/>
          <p:nvPr/>
        </p:nvSpPr>
        <p:spPr>
          <a:xfrm>
            <a:off x="2828925" y="10571136"/>
            <a:ext cx="880910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s-MX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Firma de adhesión a los principios de empoderamiento  de las mujeres WEP.  </a:t>
            </a:r>
            <a:br>
              <a:rPr lang="es-MX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</a:br>
            <a:r>
              <a:rPr lang="es-MX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INSAFORP / </a:t>
            </a:r>
            <a:r>
              <a:rPr lang="es-MX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ONUMujeres</a:t>
            </a:r>
            <a:r>
              <a:rPr lang="es-MX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.</a:t>
            </a:r>
            <a:endParaRPr lang="es-SV" sz="3200">
              <a:solidFill>
                <a:schemeClr val="tx1"/>
              </a:solidFill>
              <a:latin typeface="Josefin Sans Light" pitchFamily="2" charset="0"/>
              <a:ea typeface="Lato Light" panose="020F0502020204030203" pitchFamily="34" charset="0"/>
              <a:cs typeface="Poppins" pitchFamily="2" charset="77"/>
            </a:endParaRPr>
          </a:p>
        </p:txBody>
      </p:sp>
      <p:sp>
        <p:nvSpPr>
          <p:cNvPr id="36" name="CuadroTexto 35">
            <a:extLst>
              <a:ext uri="{FF2B5EF4-FFF2-40B4-BE49-F238E27FC236}">
                <a16:creationId xmlns:a16="http://schemas.microsoft.com/office/drawing/2014/main" id="{062C9ECA-8CC2-4C0C-A1EF-914B8F7B1022}"/>
              </a:ext>
            </a:extLst>
          </p:cNvPr>
          <p:cNvSpPr txBox="1"/>
          <p:nvPr/>
        </p:nvSpPr>
        <p:spPr>
          <a:xfrm>
            <a:off x="14572482" y="4333587"/>
            <a:ext cx="859002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Creación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subcomisiones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género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para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el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seguimiento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los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proyectos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del PIIEG.</a:t>
            </a:r>
            <a:endParaRPr lang="es-SV" sz="3200">
              <a:solidFill>
                <a:schemeClr val="tx1"/>
              </a:solidFill>
              <a:latin typeface="Josefin Sans Light" pitchFamily="2" charset="0"/>
              <a:ea typeface="Lato Light" panose="020F0502020204030203" pitchFamily="34" charset="0"/>
              <a:cs typeface="Poppins" pitchFamily="2" charset="77"/>
            </a:endParaRPr>
          </a:p>
        </p:txBody>
      </p:sp>
      <p:sp>
        <p:nvSpPr>
          <p:cNvPr id="37" name="CuadroTexto 36">
            <a:extLst>
              <a:ext uri="{FF2B5EF4-FFF2-40B4-BE49-F238E27FC236}">
                <a16:creationId xmlns:a16="http://schemas.microsoft.com/office/drawing/2014/main" id="{50B7604A-6C6A-4207-8EFB-AC66D2DD0E76}"/>
              </a:ext>
            </a:extLst>
          </p:cNvPr>
          <p:cNvSpPr txBox="1"/>
          <p:nvPr/>
        </p:nvSpPr>
        <p:spPr>
          <a:xfrm>
            <a:off x="14572482" y="5729071"/>
            <a:ext cx="859002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/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Eventos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conmemorativos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en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relación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al “Día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internacional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la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mujer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” y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el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“Día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internacional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la no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violencia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hacia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la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mujer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”. </a:t>
            </a:r>
            <a:endParaRPr lang="es-SV" sz="3200">
              <a:solidFill>
                <a:schemeClr val="tx1"/>
              </a:solidFill>
              <a:latin typeface="Josefin Sans Light" pitchFamily="2" charset="0"/>
              <a:ea typeface="Lato Light" panose="020F0502020204030203" pitchFamily="34" charset="0"/>
              <a:cs typeface="Poppins" pitchFamily="2" charset="77"/>
            </a:endParaRPr>
          </a:p>
        </p:txBody>
      </p:sp>
      <p:sp>
        <p:nvSpPr>
          <p:cNvPr id="38" name="CuadroTexto 37">
            <a:extLst>
              <a:ext uri="{FF2B5EF4-FFF2-40B4-BE49-F238E27FC236}">
                <a16:creationId xmlns:a16="http://schemas.microsoft.com/office/drawing/2014/main" id="{E4D0B4B6-2CAE-4843-852F-239FAA0ECC43}"/>
              </a:ext>
            </a:extLst>
          </p:cNvPr>
          <p:cNvSpPr txBox="1"/>
          <p:nvPr/>
        </p:nvSpPr>
        <p:spPr>
          <a:xfrm>
            <a:off x="14572482" y="2964165"/>
            <a:ext cx="838047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/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5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reuniones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Comision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Género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.</a:t>
            </a:r>
            <a:endParaRPr lang="es-SV" sz="3200">
              <a:solidFill>
                <a:schemeClr val="tx1"/>
              </a:solidFill>
              <a:latin typeface="Josefin Sans Light" pitchFamily="2" charset="0"/>
              <a:ea typeface="Lato Light" panose="020F0502020204030203" pitchFamily="34" charset="0"/>
              <a:cs typeface="Poppins" pitchFamily="2" charset="77"/>
            </a:endParaRPr>
          </a:p>
        </p:txBody>
      </p:sp>
      <p:sp>
        <p:nvSpPr>
          <p:cNvPr id="39" name="CuadroTexto 38">
            <a:extLst>
              <a:ext uri="{FF2B5EF4-FFF2-40B4-BE49-F238E27FC236}">
                <a16:creationId xmlns:a16="http://schemas.microsoft.com/office/drawing/2014/main" id="{2B9FD6D8-5E4A-4630-8202-4DED75720C85}"/>
              </a:ext>
            </a:extLst>
          </p:cNvPr>
          <p:cNvSpPr txBox="1"/>
          <p:nvPr/>
        </p:nvSpPr>
        <p:spPr>
          <a:xfrm>
            <a:off x="14572482" y="7395083"/>
            <a:ext cx="861728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Formación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a 9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colaboradores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INSAFORP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en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temas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género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en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apoyo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interinstitucional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con ISDEMU.</a:t>
            </a:r>
            <a:endParaRPr lang="es-SV" sz="3200">
              <a:solidFill>
                <a:schemeClr val="tx1"/>
              </a:solidFill>
              <a:latin typeface="Josefin Sans Light" pitchFamily="2" charset="0"/>
              <a:ea typeface="Lato Light" panose="020F0502020204030203" pitchFamily="34" charset="0"/>
              <a:cs typeface="Poppins" pitchFamily="2" charset="77"/>
            </a:endParaRPr>
          </a:p>
        </p:txBody>
      </p:sp>
      <p:sp>
        <p:nvSpPr>
          <p:cNvPr id="40" name="CuadroTexto 39">
            <a:extLst>
              <a:ext uri="{FF2B5EF4-FFF2-40B4-BE49-F238E27FC236}">
                <a16:creationId xmlns:a16="http://schemas.microsoft.com/office/drawing/2014/main" id="{8F812535-7423-4DD1-84FC-289CA0A60CAA}"/>
              </a:ext>
            </a:extLst>
          </p:cNvPr>
          <p:cNvSpPr txBox="1"/>
          <p:nvPr/>
        </p:nvSpPr>
        <p:spPr>
          <a:xfrm>
            <a:off x="14572482" y="9225859"/>
            <a:ext cx="859002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Incorporación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Técnica de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Género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a la UPE y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Comisión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Género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. </a:t>
            </a:r>
            <a:endParaRPr lang="es-SV" sz="3200">
              <a:solidFill>
                <a:schemeClr val="tx1"/>
              </a:solidFill>
              <a:latin typeface="Josefin Sans Light" pitchFamily="2" charset="0"/>
              <a:ea typeface="Lato Light" panose="020F0502020204030203" pitchFamily="34" charset="0"/>
              <a:cs typeface="Poppins" pitchFamily="2" charset="77"/>
            </a:endParaRPr>
          </a:p>
        </p:txBody>
      </p:sp>
      <p:sp>
        <p:nvSpPr>
          <p:cNvPr id="41" name="CuadroTexto 40">
            <a:extLst>
              <a:ext uri="{FF2B5EF4-FFF2-40B4-BE49-F238E27FC236}">
                <a16:creationId xmlns:a16="http://schemas.microsoft.com/office/drawing/2014/main" id="{01913C50-7DE0-4933-9D4B-CB70E037A6F7}"/>
              </a:ext>
            </a:extLst>
          </p:cNvPr>
          <p:cNvSpPr txBox="1"/>
          <p:nvPr/>
        </p:nvSpPr>
        <p:spPr>
          <a:xfrm>
            <a:off x="14550486" y="10711906"/>
            <a:ext cx="861202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/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Presentación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a CG y CD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propuesta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“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Evaluación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medio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término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PIIEG e </a:t>
            </a:r>
            <a:r>
              <a:rPr lang="en-US" sz="3200" err="1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implementación</a:t>
            </a:r>
            <a:r>
              <a:rPr lang="en-US" sz="3200">
                <a:solidFill>
                  <a:schemeClr val="tx1"/>
                </a:solidFill>
                <a:latin typeface="Josefin Sans Light" pitchFamily="2" charset="0"/>
                <a:ea typeface="Lato Light" panose="020F0502020204030203" pitchFamily="34" charset="0"/>
                <a:cs typeface="Poppins" pitchFamily="2" charset="77"/>
              </a:rPr>
              <a:t> de WEP”.</a:t>
            </a:r>
            <a:endParaRPr lang="es-SV" sz="3200">
              <a:solidFill>
                <a:schemeClr val="tx1"/>
              </a:solidFill>
              <a:latin typeface="Josefin Sans Light" pitchFamily="2" charset="0"/>
              <a:ea typeface="Lato Light" panose="020F0502020204030203" pitchFamily="34" charset="0"/>
              <a:cs typeface="Poppins" pitchFamily="2" charset="77"/>
            </a:endParaRPr>
          </a:p>
        </p:txBody>
      </p:sp>
      <p:pic>
        <p:nvPicPr>
          <p:cNvPr id="3" name="Imagen 2" descr="Forma&#10;&#10;Descripción generada automáticamente con confianza media">
            <a:extLst>
              <a:ext uri="{FF2B5EF4-FFF2-40B4-BE49-F238E27FC236}">
                <a16:creationId xmlns:a16="http://schemas.microsoft.com/office/drawing/2014/main" id="{C3CB9B67-1310-4F2F-80C9-D2E17E0F6A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4814" y="1504828"/>
            <a:ext cx="2080249" cy="139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02089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extBox 214">
            <a:extLst>
              <a:ext uri="{FF2B5EF4-FFF2-40B4-BE49-F238E27FC236}">
                <a16:creationId xmlns:a16="http://schemas.microsoft.com/office/drawing/2014/main" id="{ADE11369-A8B4-4E64-A00C-94011D046BCD}"/>
              </a:ext>
            </a:extLst>
          </p:cNvPr>
          <p:cNvSpPr txBox="1"/>
          <p:nvPr/>
        </p:nvSpPr>
        <p:spPr>
          <a:xfrm>
            <a:off x="702612" y="1707278"/>
            <a:ext cx="197383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2437365">
              <a:buClr>
                <a:srgbClr val="25418D"/>
              </a:buClr>
              <a:buSzPts val="4200"/>
              <a:defRPr/>
            </a:pPr>
            <a:r>
              <a:rPr lang="es-SV" sz="5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Baloo 2 ExtraBold"/>
              </a:rPr>
              <a:t>Plan Institucional de Igualdad y Equidad de Género - PIIEG</a:t>
            </a:r>
            <a:endParaRPr lang="es-419" sz="5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sym typeface="Baloo 2 ExtraBold"/>
            </a:endParaRPr>
          </a:p>
        </p:txBody>
      </p:sp>
      <p:pic>
        <p:nvPicPr>
          <p:cNvPr id="3" name="Imagen 2" descr="Forma&#10;&#10;Descripción generada automáticamente con confianza media">
            <a:extLst>
              <a:ext uri="{FF2B5EF4-FFF2-40B4-BE49-F238E27FC236}">
                <a16:creationId xmlns:a16="http://schemas.microsoft.com/office/drawing/2014/main" id="{C3CB9B67-1310-4F2F-80C9-D2E17E0F6A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94789" y="1183158"/>
            <a:ext cx="2080249" cy="1390300"/>
          </a:xfrm>
          <a:prstGeom prst="rect">
            <a:avLst/>
          </a:prstGeom>
        </p:spPr>
      </p:pic>
      <p:pic>
        <p:nvPicPr>
          <p:cNvPr id="42" name="Imagen 41" descr="Diagrama&#10;&#10;Descripción generada automáticamente">
            <a:extLst>
              <a:ext uri="{FF2B5EF4-FFF2-40B4-BE49-F238E27FC236}">
                <a16:creationId xmlns:a16="http://schemas.microsoft.com/office/drawing/2014/main" id="{063F8FD1-A9F6-4761-972D-ECCE44B54B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1674" y="3180255"/>
            <a:ext cx="8981035" cy="505183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3" name="Imagen 42" descr="Texto&#10;&#10;Descripción generada automáticamente con confianza media">
            <a:extLst>
              <a:ext uri="{FF2B5EF4-FFF2-40B4-BE49-F238E27FC236}">
                <a16:creationId xmlns:a16="http://schemas.microsoft.com/office/drawing/2014/main" id="{7C955B11-E938-4267-B2CD-52CEBD683F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53878" y="3180252"/>
            <a:ext cx="8981035" cy="505183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D03E56A3-5B44-40A6-AD40-0D01CBAE8D43}"/>
              </a:ext>
            </a:extLst>
          </p:cNvPr>
          <p:cNvSpPr txBox="1"/>
          <p:nvPr/>
        </p:nvSpPr>
        <p:spPr>
          <a:xfrm>
            <a:off x="971107" y="8581329"/>
            <a:ext cx="10434963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MX" sz="2800">
                <a:latin typeface="Josefin Sans SemiBold" pitchFamily="2" charset="0"/>
              </a:rPr>
              <a:t>8 de MARZO – Día Internacional de la mujer “Mujeres con voz”</a:t>
            </a:r>
          </a:p>
          <a:p>
            <a:pPr marL="571500" indent="-571500" algn="just">
              <a:buFontTx/>
              <a:buChar char="-"/>
            </a:pPr>
            <a:r>
              <a:rPr lang="es-MX" sz="2800">
                <a:latin typeface="Josefin Sans Light" pitchFamily="2" charset="0"/>
              </a:rPr>
              <a:t>Articulación de esfuerzos con </a:t>
            </a:r>
            <a:r>
              <a:rPr lang="es-MX" sz="2800" err="1">
                <a:latin typeface="Josefin Sans Light" pitchFamily="2" charset="0"/>
              </a:rPr>
              <a:t>Xperiencial</a:t>
            </a:r>
            <a:r>
              <a:rPr lang="es-MX" sz="2800">
                <a:latin typeface="Josefin Sans Light" pitchFamily="2" charset="0"/>
              </a:rPr>
              <a:t> para trabajo con grupos focales.</a:t>
            </a:r>
          </a:p>
          <a:p>
            <a:pPr marL="571500" indent="-571500" algn="just">
              <a:buFontTx/>
              <a:buChar char="-"/>
            </a:pPr>
            <a:r>
              <a:rPr lang="es-MX" sz="2800">
                <a:latin typeface="Josefin Sans Light" pitchFamily="2" charset="0"/>
              </a:rPr>
              <a:t>Participación activa de todas las mujeres del INSAFORP.</a:t>
            </a:r>
          </a:p>
          <a:p>
            <a:pPr marL="571500" indent="-571500" algn="just">
              <a:buFontTx/>
              <a:buChar char="-"/>
            </a:pPr>
            <a:r>
              <a:rPr lang="es-MX" sz="2800">
                <a:latin typeface="Josefin Sans Light" pitchFamily="2" charset="0"/>
              </a:rPr>
              <a:t>Participación de 1 grupo de hombres y 1 grupo en representación de CFP.</a:t>
            </a:r>
          </a:p>
          <a:p>
            <a:pPr marL="571500" indent="-571500" algn="just">
              <a:buFontTx/>
              <a:buChar char="-"/>
            </a:pPr>
            <a:r>
              <a:rPr lang="es-MX" sz="2800">
                <a:latin typeface="Josefin Sans Light" pitchFamily="2" charset="0"/>
              </a:rPr>
              <a:t>Presentación de resultados en evento institucional y a Comisión de Género</a:t>
            </a:r>
            <a:r>
              <a:rPr lang="es-MX" sz="2400">
                <a:latin typeface="Josefin Sans Light" pitchFamily="2" charset="0"/>
              </a:rPr>
              <a:t>.</a:t>
            </a:r>
            <a:endParaRPr lang="es-SV" sz="2400">
              <a:latin typeface="Josefin Sans Light" pitchFamily="2" charset="0"/>
            </a:endParaRPr>
          </a:p>
        </p:txBody>
      </p:sp>
      <p:sp>
        <p:nvSpPr>
          <p:cNvPr id="49" name="CuadroTexto 48">
            <a:extLst>
              <a:ext uri="{FF2B5EF4-FFF2-40B4-BE49-F238E27FC236}">
                <a16:creationId xmlns:a16="http://schemas.microsoft.com/office/drawing/2014/main" id="{3013281F-306A-45D9-AEA6-92C8A6A0D583}"/>
              </a:ext>
            </a:extLst>
          </p:cNvPr>
          <p:cNvSpPr txBox="1"/>
          <p:nvPr/>
        </p:nvSpPr>
        <p:spPr>
          <a:xfrm>
            <a:off x="12188825" y="8581329"/>
            <a:ext cx="1148621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MX" sz="2800">
                <a:latin typeface="Josefin Sans SemiBold" pitchFamily="2" charset="0"/>
              </a:rPr>
              <a:t>25 de NOVIEMBRE – “Día Internacional de la eliminación de la violencia contra la mujer” ¡Prevenir la violencia es responsabilidad de todos y todas!</a:t>
            </a:r>
          </a:p>
          <a:p>
            <a:pPr marL="571500" indent="-571500" algn="just">
              <a:buFontTx/>
              <a:buChar char="-"/>
            </a:pPr>
            <a:r>
              <a:rPr lang="es-MX" sz="2400">
                <a:latin typeface="Josefin Sans Light" pitchFamily="2" charset="0"/>
              </a:rPr>
              <a:t>Realización de </a:t>
            </a:r>
            <a:r>
              <a:rPr lang="es-MX" sz="2400" err="1">
                <a:latin typeface="Josefin Sans Light" pitchFamily="2" charset="0"/>
              </a:rPr>
              <a:t>mini-talleres</a:t>
            </a:r>
            <a:r>
              <a:rPr lang="es-MX" sz="2400">
                <a:latin typeface="Josefin Sans Light" pitchFamily="2" charset="0"/>
              </a:rPr>
              <a:t> sobre tipos de violencia hacia las mujeres.</a:t>
            </a:r>
          </a:p>
          <a:p>
            <a:pPr marL="571500" indent="-571500" algn="just">
              <a:buFontTx/>
              <a:buChar char="-"/>
            </a:pPr>
            <a:r>
              <a:rPr lang="es-MX" sz="2400">
                <a:latin typeface="Josefin Sans Light" pitchFamily="2" charset="0"/>
              </a:rPr>
              <a:t>Establecimiento de alianzas con Instituciones que trabajan también en la transversalización del enfoque de género.</a:t>
            </a:r>
          </a:p>
          <a:p>
            <a:pPr marL="571500" indent="-571500" algn="just">
              <a:buFontTx/>
              <a:buChar char="-"/>
            </a:pPr>
            <a:r>
              <a:rPr lang="es-MX" sz="2400">
                <a:latin typeface="Josefin Sans Light" pitchFamily="2" charset="0"/>
              </a:rPr>
              <a:t>Trabajo interinstitucional con facilitadores/as de FGR, PNC, MINSAL, </a:t>
            </a:r>
            <a:r>
              <a:rPr lang="es-MX" sz="2400" err="1">
                <a:latin typeface="Josefin Sans Light" pitchFamily="2" charset="0"/>
              </a:rPr>
              <a:t>ONUMujeres</a:t>
            </a:r>
            <a:r>
              <a:rPr lang="es-MX" sz="2400">
                <a:latin typeface="Josefin Sans Light" pitchFamily="2" charset="0"/>
              </a:rPr>
              <a:t>, Ciudad Mujer, ISDEMU.</a:t>
            </a:r>
          </a:p>
          <a:p>
            <a:pPr marL="571500" indent="-571500" algn="just">
              <a:buFontTx/>
              <a:buChar char="-"/>
            </a:pPr>
            <a:r>
              <a:rPr lang="es-MX" sz="2400">
                <a:latin typeface="Josefin Sans Light" pitchFamily="2" charset="0"/>
              </a:rPr>
              <a:t>Evaluación de actividad con personal de INSAFORP y grupo de facilitación.</a:t>
            </a:r>
          </a:p>
          <a:p>
            <a:pPr marL="571500" indent="-571500" algn="just">
              <a:buFontTx/>
              <a:buChar char="-"/>
            </a:pPr>
            <a:r>
              <a:rPr lang="es-MX" sz="2400">
                <a:latin typeface="Josefin Sans Light" pitchFamily="2" charset="0"/>
              </a:rPr>
              <a:t>Divulgación de sistematización de evaluación a todo el personal de INSAFORP.</a:t>
            </a:r>
            <a:endParaRPr lang="es-SV" sz="2400">
              <a:latin typeface="Josefin Sans Ligh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9524919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" name="Google Shape;405;p41"/>
          <p:cNvSpPr txBox="1">
            <a:spLocks noGrp="1"/>
          </p:cNvSpPr>
          <p:nvPr>
            <p:ph type="title" idx="2"/>
          </p:nvPr>
        </p:nvSpPr>
        <p:spPr>
          <a:xfrm rot="-21855">
            <a:off x="9126449" y="4079017"/>
            <a:ext cx="5535470" cy="1976328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/>
              <a:t>5.</a:t>
            </a:r>
            <a:endParaRPr/>
          </a:p>
        </p:txBody>
      </p:sp>
      <p:sp>
        <p:nvSpPr>
          <p:cNvPr id="6" name="Google Shape;393;p40">
            <a:extLst>
              <a:ext uri="{FF2B5EF4-FFF2-40B4-BE49-F238E27FC236}">
                <a16:creationId xmlns:a16="http://schemas.microsoft.com/office/drawing/2014/main" id="{35AD227B-6387-448F-9777-A7B3202A613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317887" y="5934241"/>
            <a:ext cx="13152595" cy="1847519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s-MX" sz="7465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Liquidación</a:t>
            </a:r>
          </a:p>
          <a:p>
            <a:pPr marL="0" indent="0" algn="l"/>
            <a:r>
              <a:rPr lang="es-MX" sz="9598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PRESUPUESTO 2021</a:t>
            </a:r>
            <a:endParaRPr/>
          </a:p>
        </p:txBody>
      </p:sp>
      <p:pic>
        <p:nvPicPr>
          <p:cNvPr id="7" name="Imagen 6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1085BE97-1499-46D8-958C-C2C3C2C08C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37497" y="10588839"/>
            <a:ext cx="1843733" cy="1843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653695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a 1">
            <a:extLst>
              <a:ext uri="{FF2B5EF4-FFF2-40B4-BE49-F238E27FC236}">
                <a16:creationId xmlns:a16="http://schemas.microsoft.com/office/drawing/2014/main" id="{6C7E54EB-703F-4B90-AC0E-27A980935A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5454718"/>
              </p:ext>
            </p:extLst>
          </p:nvPr>
        </p:nvGraphicFramePr>
        <p:xfrm>
          <a:off x="1841973" y="176760"/>
          <a:ext cx="21183646" cy="12614698"/>
        </p:xfrm>
        <a:graphic>
          <a:graphicData uri="http://schemas.openxmlformats.org/drawingml/2006/table">
            <a:tbl>
              <a:tblPr>
                <a:tableStyleId>{D27102A9-8310-4765-A935-A1911B00CA55}</a:tableStyleId>
              </a:tblPr>
              <a:tblGrid>
                <a:gridCol w="70792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313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709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4457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01784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49397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74578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1202558">
                <a:tc>
                  <a:txBody>
                    <a:bodyPr/>
                    <a:lstStyle/>
                    <a:p>
                      <a:pPr algn="ctr" fontAlgn="b"/>
                      <a:r>
                        <a:rPr lang="es-SV" sz="3700" b="1" i="0" u="none" strike="noStrike" cap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Barlow Condensed SemiBold"/>
                        </a:rPr>
                        <a:t>Concepto </a:t>
                      </a:r>
                    </a:p>
                  </a:txBody>
                  <a:tcPr marL="0" marR="0" marT="0" marB="0" anchor="ctr"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2">
                  <a:txBody>
                    <a:bodyPr/>
                    <a:lstStyle/>
                    <a:p>
                      <a:pPr algn="r" fontAlgn="ctr"/>
                      <a:r>
                        <a:rPr lang="es-SV" sz="3200" b="1" i="0" u="none" strike="noStrike" cap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Barlow Condensed SemiBold"/>
                        </a:rPr>
                        <a:t>PRESUPUESTO</a:t>
                      </a:r>
                      <a:r>
                        <a:rPr lang="es-SV" sz="3700" b="1" i="0" u="none" strike="noStrike" cap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Barlow Condensed SemiBold"/>
                        </a:rPr>
                        <a:t> </a:t>
                      </a:r>
                      <a:r>
                        <a:rPr lang="es-SV" sz="3200" b="1" i="0" u="none" strike="noStrike" cap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Barlow Condensed SemiBold"/>
                        </a:rPr>
                        <a:t>2021</a:t>
                      </a:r>
                    </a:p>
                  </a:txBody>
                  <a:tcPr marL="0" marR="0" marT="0" marB="0" anchor="ctr"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2">
                  <a:txBody>
                    <a:bodyPr/>
                    <a:lstStyle/>
                    <a:p>
                      <a:pPr algn="r" fontAlgn="ctr"/>
                      <a:r>
                        <a:rPr lang="es-SV" sz="3700" b="1" i="0" u="none" strike="noStrike" cap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Barlow Condensed SemiBold"/>
                        </a:rPr>
                        <a:t>%</a:t>
                      </a:r>
                      <a:r>
                        <a:rPr lang="es-SV" sz="3200" u="none" strike="noStrike">
                          <a:solidFill>
                            <a:schemeClr val="bg2"/>
                          </a:solidFill>
                          <a:effectLst/>
                        </a:rPr>
                        <a:t> </a:t>
                      </a:r>
                      <a:endParaRPr lang="es-SV" sz="3200" b="1" i="0" u="none" strike="noStrike">
                        <a:solidFill>
                          <a:schemeClr val="bg2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2" gridSpan="2">
                  <a:txBody>
                    <a:bodyPr/>
                    <a:lstStyle/>
                    <a:p>
                      <a:pPr algn="r" fontAlgn="ctr"/>
                      <a:r>
                        <a:rPr lang="es-SV" sz="3200" b="1" i="0" u="none" strike="noStrike" cap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Barlow Condensed SemiBold"/>
                        </a:rPr>
                        <a:t>CIERRE </a:t>
                      </a:r>
                    </a:p>
                    <a:p>
                      <a:pPr algn="r" fontAlgn="ctr"/>
                      <a:r>
                        <a:rPr lang="es-SV" sz="2800" b="1" i="0" u="none" strike="noStrike" cap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Barlow Condensed SemiBold"/>
                        </a:rPr>
                        <a:t>Presupuesto 2021</a:t>
                      </a:r>
                    </a:p>
                  </a:txBody>
                  <a:tcPr marL="0" marR="0" marT="0" marB="0" anchor="ctr"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2"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pPr algn="r" fontAlgn="ctr"/>
                      <a:r>
                        <a:rPr lang="es-SV" sz="3600" b="1" i="0" u="none" strike="noStrike" cap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Barlow Condensed SemiBold"/>
                        </a:rPr>
                        <a:t> </a:t>
                      </a:r>
                      <a:r>
                        <a:rPr lang="es-SV" sz="3200" b="1" i="0" u="none" strike="noStrike" cap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Barlow Condensed SemiBold"/>
                        </a:rPr>
                        <a:t>EJECUCIÓN </a:t>
                      </a:r>
                      <a:r>
                        <a:rPr lang="es-SV" sz="2800" b="1" i="0" u="none" strike="noStrike" cap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Barlow Condensed SemiBold"/>
                        </a:rPr>
                        <a:t>Presupuesto 2021</a:t>
                      </a:r>
                    </a:p>
                  </a:txBody>
                  <a:tcPr marL="0" marR="0" marT="0" marB="0" anchor="ctr"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2"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5034">
                <a:tc>
                  <a:txBody>
                    <a:bodyPr/>
                    <a:lstStyle/>
                    <a:p>
                      <a:pPr algn="l" fontAlgn="b"/>
                      <a:r>
                        <a:rPr lang="es-SV" sz="3200" b="1" i="0" u="none" strike="noStrike" cap="none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Arial"/>
                        </a:rPr>
                        <a:t>INGRESOS</a:t>
                      </a:r>
                    </a:p>
                  </a:txBody>
                  <a:tcPr marL="0" marR="0" marT="0" marB="0" anchor="b"/>
                </a:tc>
                <a:tc vMerge="1">
                  <a:txBody>
                    <a:bodyPr/>
                    <a:lstStyle/>
                    <a:p>
                      <a:pPr algn="l" fontAlgn="b"/>
                      <a:r>
                        <a:rPr lang="es-SV" sz="2900" u="none" strike="noStrike">
                          <a:solidFill>
                            <a:schemeClr val="bg2"/>
                          </a:solidFill>
                          <a:effectLst/>
                        </a:rPr>
                        <a:t> </a:t>
                      </a:r>
                      <a:endParaRPr lang="es-SV" sz="2900" b="0" i="0" u="none" strike="noStrike">
                        <a:solidFill>
                          <a:schemeClr val="bg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vMerge="1">
                  <a:txBody>
                    <a:bodyPr/>
                    <a:lstStyle/>
                    <a:p>
                      <a:pPr algn="r" fontAlgn="b"/>
                      <a:r>
                        <a:rPr lang="es-SV" sz="3200" u="none" strike="noStrike">
                          <a:solidFill>
                            <a:schemeClr val="bg2"/>
                          </a:solidFill>
                          <a:effectLst/>
                        </a:rPr>
                        <a:t> </a:t>
                      </a:r>
                      <a:endParaRPr lang="es-SV" sz="3200" b="1" i="0" u="none" strike="noStrike">
                        <a:solidFill>
                          <a:schemeClr val="bg2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 gridSpan="2" vMerge="1">
                  <a:txBody>
                    <a:bodyPr/>
                    <a:lstStyle/>
                    <a:p>
                      <a:pPr algn="l" fontAlgn="b"/>
                      <a:r>
                        <a:rPr lang="es-SV" sz="2900" u="none" strike="noStrike">
                          <a:solidFill>
                            <a:schemeClr val="bg2"/>
                          </a:solidFill>
                          <a:effectLst/>
                        </a:rPr>
                        <a:t> </a:t>
                      </a:r>
                      <a:endParaRPr lang="es-SV" sz="2900" b="0" i="0" u="none" strike="noStrike">
                        <a:solidFill>
                          <a:schemeClr val="bg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hMerge="1" vMerge="1">
                  <a:txBody>
                    <a:bodyPr/>
                    <a:lstStyle/>
                    <a:p>
                      <a:pPr algn="l" fontAlgn="b"/>
                      <a:r>
                        <a:rPr lang="es-SV" sz="2900" u="none" strike="noStrike">
                          <a:solidFill>
                            <a:schemeClr val="bg2"/>
                          </a:solidFill>
                          <a:effectLst/>
                        </a:rPr>
                        <a:t> </a:t>
                      </a:r>
                      <a:endParaRPr lang="es-SV" sz="2900" b="0" i="0" u="none" strike="noStrike">
                        <a:solidFill>
                          <a:schemeClr val="bg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gridSpan="2" vMerge="1">
                  <a:txBody>
                    <a:bodyPr/>
                    <a:lstStyle/>
                    <a:p>
                      <a:pPr algn="r" fontAlgn="b"/>
                      <a:r>
                        <a:rPr lang="es-SV" sz="3200" u="none" strike="noStrike">
                          <a:solidFill>
                            <a:schemeClr val="bg2"/>
                          </a:solidFill>
                          <a:effectLst/>
                        </a:rPr>
                        <a:t> </a:t>
                      </a:r>
                      <a:endParaRPr lang="es-SV" sz="3200" b="1" i="0" u="none" strike="noStrike">
                        <a:solidFill>
                          <a:schemeClr val="bg2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 hMerge="1" vMerge="1">
                  <a:txBody>
                    <a:bodyPr/>
                    <a:lstStyle/>
                    <a:p>
                      <a:pPr algn="l" fontAlgn="b"/>
                      <a:r>
                        <a:rPr lang="es-SV" sz="2900" u="none" strike="noStrike">
                          <a:solidFill>
                            <a:schemeClr val="bg2"/>
                          </a:solidFill>
                          <a:effectLst/>
                        </a:rPr>
                        <a:t> </a:t>
                      </a:r>
                      <a:endParaRPr lang="es-SV" sz="2900" b="0" i="0" u="none" strike="noStrike">
                        <a:solidFill>
                          <a:schemeClr val="bg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</a:rPr>
                        <a:t>Contribuciones patronales</a:t>
                      </a:r>
                      <a:endParaRPr lang="es-SV" sz="2800" b="1" i="0" u="none" strike="noStrike">
                        <a:solidFill>
                          <a:schemeClr val="tx1"/>
                        </a:solidFill>
                        <a:effectLst/>
                        <a:latin typeface="Comfortaa" panose="020B060402020202020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34,763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70%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38,764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112%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40,283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103.9%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</a:rPr>
                        <a:t>Ingresos financieros</a:t>
                      </a:r>
                      <a:endParaRPr lang="es-SV" sz="2800" b="1" i="0" u="none" strike="noStrike">
                        <a:solidFill>
                          <a:schemeClr val="tx1"/>
                        </a:solidFill>
                        <a:effectLst/>
                        <a:latin typeface="Comfortaa" panose="020B060402020202020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MX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</a:t>
                      </a:r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,739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4%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1,670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96%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1,845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110.5%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20017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1" i="0" u="none" strike="noStrike" cap="none">
                          <a:solidFill>
                            <a:schemeClr val="tx2"/>
                          </a:solidFill>
                          <a:effectLst/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Arial"/>
                        </a:rPr>
                        <a:t>Total ingresos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       36,502 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74%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40,434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111%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         42,128 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104.2%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</a:rPr>
                        <a:t>Refuerzo Presupuestario Original</a:t>
                      </a:r>
                      <a:endParaRPr lang="es-SV" sz="2800" b="1" i="0" u="none" strike="noStrike">
                        <a:solidFill>
                          <a:schemeClr val="tx1"/>
                        </a:solidFill>
                        <a:effectLst/>
                        <a:latin typeface="Comfortaa" panose="020B060402020202020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12,987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26%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0%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100%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20017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Arial"/>
                        </a:rPr>
                        <a:t>TOTAL FUENTES FINANCIAMIENTO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49,489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100%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40,434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82%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         42,128 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1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104%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85034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1" i="0" u="none" strike="noStrike" cap="none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Arial"/>
                        </a:rPr>
                        <a:t>EGRESOS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20017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1" i="0" u="none" strike="noStrike" cap="none">
                          <a:solidFill>
                            <a:schemeClr val="tx2"/>
                          </a:solidFill>
                          <a:effectLst/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Arial"/>
                        </a:rPr>
                        <a:t>Total Ejecución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49,489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100%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40,250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81%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37,037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92%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20017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1" i="0" u="none" strike="noStrike" cap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Arial"/>
                        </a:rPr>
                        <a:t>FORMACIÓN PROFESIONAL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</a:rPr>
                        <a:t>- Formación Continua</a:t>
                      </a:r>
                      <a:endParaRPr lang="es-SV" sz="2800" b="1" i="0" u="none" strike="noStrike">
                        <a:solidFill>
                          <a:schemeClr val="tx1"/>
                        </a:solidFill>
                        <a:effectLst/>
                        <a:latin typeface="Comfortaa" panose="020B060402020202020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17,692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36%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15,531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88%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13,238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85%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</a:rPr>
                        <a:t>- Formación Inicial</a:t>
                      </a:r>
                      <a:endParaRPr lang="es-SV" sz="2800" b="1" i="0" u="none" strike="noStrike">
                        <a:solidFill>
                          <a:schemeClr val="tx1"/>
                        </a:solidFill>
                        <a:effectLst/>
                        <a:latin typeface="Comfortaa" panose="020B060402020202020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17,204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35%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16,090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94%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16,062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100%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</a:rPr>
                        <a:t>- San Bartolo</a:t>
                      </a:r>
                      <a:endParaRPr lang="es-SV" sz="2800" b="1" i="0" u="none" strike="noStrike">
                        <a:solidFill>
                          <a:schemeClr val="tx1"/>
                        </a:solidFill>
                        <a:effectLst/>
                        <a:latin typeface="Comfortaa" panose="020B060402020202020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3,822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8%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2,805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73%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2,532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90%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520017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1" i="0" u="none" strike="noStrike" cap="none">
                          <a:solidFill>
                            <a:schemeClr val="tx2"/>
                          </a:solidFill>
                          <a:effectLst/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Arial"/>
                        </a:rPr>
                        <a:t>Total Formación Profesional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38,718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78%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34,426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89%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31,833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92%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520017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1" i="0" u="none" strike="noStrike" cap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Arial"/>
                        </a:rPr>
                        <a:t>INVESTIGACION Y DESARROLLO 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</a:rPr>
                        <a:t>- Gerencia Técnica</a:t>
                      </a:r>
                      <a:endParaRPr lang="es-SV" sz="2800" b="1" i="0" u="none" strike="noStrike">
                        <a:solidFill>
                          <a:schemeClr val="tx1"/>
                        </a:solidFill>
                        <a:effectLst/>
                        <a:latin typeface="Comfortaa" panose="020B060402020202020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811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2%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619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76%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612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99%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</a:rPr>
                        <a:t>-</a:t>
                      </a:r>
                      <a:r>
                        <a:rPr lang="es-SV" sz="2800" u="none" strike="noStrike" baseline="0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</a:rPr>
                        <a:t> </a:t>
                      </a:r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</a:rPr>
                        <a:t>Investigación y Estudios FP</a:t>
                      </a:r>
                      <a:endParaRPr lang="es-SV" sz="2800" b="1" i="0" u="none" strike="noStrike">
                        <a:solidFill>
                          <a:schemeClr val="tx1"/>
                        </a:solidFill>
                        <a:effectLst/>
                        <a:latin typeface="Comfortaa" panose="020B060402020202020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452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323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71%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320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99%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</a:rPr>
                        <a:t>- Monitoreo y Evaluación FP</a:t>
                      </a:r>
                      <a:endParaRPr lang="es-SV" sz="2800" b="1" i="0" u="none" strike="noStrike">
                        <a:solidFill>
                          <a:schemeClr val="tx1"/>
                        </a:solidFill>
                        <a:effectLst/>
                        <a:latin typeface="Comfortaa" panose="020B060402020202020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179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0%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135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75%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137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101%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ES" sz="2800" u="none" strike="noStrik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</a:rPr>
                        <a:t>- Unidad de Formación a Distancia</a:t>
                      </a:r>
                      <a:endParaRPr lang="es-ES" sz="2800" b="1" i="0" u="none" strike="noStrike">
                        <a:solidFill>
                          <a:schemeClr val="tx1"/>
                        </a:solidFill>
                        <a:effectLst/>
                        <a:latin typeface="Comfortaa" panose="020B060402020202020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92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0%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77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84%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76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99%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520017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1" i="0" u="none" strike="noStrike" cap="none">
                          <a:solidFill>
                            <a:schemeClr val="tx2"/>
                          </a:solidFill>
                          <a:effectLst/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Arial"/>
                        </a:rPr>
                        <a:t>Total Investigación y Desarrollo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1,534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3%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1,154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75%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           1,145 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99%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520017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1" i="0" u="none" strike="noStrike" cap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Arial"/>
                        </a:rPr>
                        <a:t>OPERACIÓN/FUNCIONAMIENTO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marL="171450" indent="-171450" algn="l" fontAlgn="b">
                        <a:buFontTx/>
                        <a:buChar char="-"/>
                      </a:pPr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</a:rPr>
                        <a:t>Administración</a:t>
                      </a:r>
                      <a:endParaRPr lang="es-SV" sz="2800" b="1" i="0" u="none" strike="noStrike">
                        <a:solidFill>
                          <a:schemeClr val="tx1"/>
                        </a:solidFill>
                        <a:effectLst/>
                        <a:latin typeface="Comfortaa" panose="020B060402020202020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5,737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12%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4,584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80%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3,974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87%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1" i="0" u="none" strike="noStrike" cap="none">
                          <a:solidFill>
                            <a:schemeClr val="tx2"/>
                          </a:solidFill>
                          <a:effectLst/>
                          <a:latin typeface="Comfortaa" panose="020B060402020202020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Arial"/>
                        </a:rPr>
                        <a:t>Total Operación/Funcionamiento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5,737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12%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4,584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80%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3,974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rgbClr val="FF0000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87%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471268">
                <a:tc>
                  <a:txBody>
                    <a:bodyPr/>
                    <a:lstStyle/>
                    <a:p>
                      <a:pPr algn="l" fontAlgn="b"/>
                      <a:r>
                        <a:rPr lang="es-ES" sz="2800" u="none" strike="noStrik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</a:rPr>
                        <a:t>- Proyectos Fortalecimiento de la FP</a:t>
                      </a:r>
                      <a:endParaRPr lang="es-ES" sz="2800" b="1" i="0" u="none" strike="noStrike">
                        <a:solidFill>
                          <a:schemeClr val="tx1"/>
                        </a:solidFill>
                        <a:effectLst/>
                        <a:latin typeface="Comfortaa" panose="020B0604020202020204" charset="0"/>
                      </a:endParaRPr>
                    </a:p>
                  </a:txBody>
                  <a:tcPr marL="0" marR="0" marT="0" marB="0" anchor="ctr"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3,500</a:t>
                      </a:r>
                    </a:p>
                  </a:txBody>
                  <a:tcPr marL="0" marR="0" marT="0" marB="0" anchor="b"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7%</a:t>
                      </a:r>
                    </a:p>
                  </a:txBody>
                  <a:tcPr marL="0" marR="0" marT="0" marB="0" anchor="b"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MX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8</a:t>
                      </a:r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5</a:t>
                      </a:r>
                    </a:p>
                  </a:txBody>
                  <a:tcPr marL="0" marR="0" marT="0" marB="0" anchor="b"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0%</a:t>
                      </a:r>
                    </a:p>
                  </a:txBody>
                  <a:tcPr marL="0" marR="0" marT="0" marB="0" anchor="b"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MX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8</a:t>
                      </a:r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5</a:t>
                      </a:r>
                    </a:p>
                  </a:txBody>
                  <a:tcPr marL="0" marR="0" marT="0" marB="0" anchor="b"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100%</a:t>
                      </a:r>
                    </a:p>
                  </a:txBody>
                  <a:tcPr marL="0" marR="0" marT="0" marB="0" anchor="b"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</a:tbl>
          </a:graphicData>
        </a:graphic>
      </p:graphicFrame>
      <p:sp>
        <p:nvSpPr>
          <p:cNvPr id="3" name="Google Shape;352;p14">
            <a:extLst>
              <a:ext uri="{FF2B5EF4-FFF2-40B4-BE49-F238E27FC236}">
                <a16:creationId xmlns:a16="http://schemas.microsoft.com/office/drawing/2014/main" id="{E6DCF4D6-F943-4B59-A454-41BA7D9222BC}"/>
              </a:ext>
            </a:extLst>
          </p:cNvPr>
          <p:cNvSpPr txBox="1">
            <a:spLocks/>
          </p:cNvSpPr>
          <p:nvPr/>
        </p:nvSpPr>
        <p:spPr>
          <a:xfrm rot="16200000">
            <a:off x="-2616113" y="8657701"/>
            <a:ext cx="7042723" cy="15403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4800"/>
              <a:buFont typeface="Barlow Condensed SemiBold"/>
              <a:buNone/>
              <a:defRPr sz="48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1pPr>
            <a:lvl2pPr marR="0"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2pPr>
            <a:lvl3pPr marR="0"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3pPr>
            <a:lvl4pPr marR="0"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4pPr>
            <a:lvl5pPr marR="0"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5pPr>
            <a:lvl6pPr marR="0"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6pPr>
            <a:lvl7pPr marR="0"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7pPr>
            <a:lvl8pPr marR="0"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8pPr>
            <a:lvl9pPr marR="0"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9pPr>
          </a:lstStyle>
          <a:p>
            <a:pPr marL="0" marR="0" lvl="0" indent="0" algn="l" defTabSz="24377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4800"/>
              <a:buFont typeface="Barlow Condensed SemiBold"/>
              <a:buNone/>
              <a:tabLst/>
              <a:defRPr/>
            </a:pPr>
            <a:r>
              <a:rPr lang="es-ES" sz="6000">
                <a:solidFill>
                  <a:schemeClr val="dk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Liquidación</a:t>
            </a:r>
            <a:r>
              <a:rPr kumimoji="0" lang="es-ES" sz="7465" b="0" i="0" u="none" strike="noStrike" kern="0" cap="none" spc="0" normalizeH="0" baseline="0" noProof="0">
                <a:ln>
                  <a:noFill/>
                </a:ln>
                <a:solidFill>
                  <a:srgbClr val="F5340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Eras Demi ITC" panose="020B0805030504020804" pitchFamily="34" charset="0"/>
                <a:ea typeface="Arial Unicode MS" panose="020B0604020202020204" pitchFamily="34" charset="-128"/>
                <a:cs typeface="Arial Unicode MS" panose="020B0604020202020204" pitchFamily="34" charset="-128"/>
                <a:sym typeface="Barlow Condensed Medium"/>
              </a:rPr>
              <a:t>  </a:t>
            </a:r>
          </a:p>
        </p:txBody>
      </p:sp>
      <p:sp>
        <p:nvSpPr>
          <p:cNvPr id="4" name="Rectángulo 3">
            <a:extLst>
              <a:ext uri="{FF2B5EF4-FFF2-40B4-BE49-F238E27FC236}">
                <a16:creationId xmlns:a16="http://schemas.microsoft.com/office/drawing/2014/main" id="{2F8F5C09-A042-4D32-B90B-69187B847293}"/>
              </a:ext>
            </a:extLst>
          </p:cNvPr>
          <p:cNvSpPr/>
          <p:nvPr/>
        </p:nvSpPr>
        <p:spPr>
          <a:xfrm rot="16200000">
            <a:off x="-2862525" y="3503606"/>
            <a:ext cx="7629012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defTabSz="2437790" eaLnBrk="1" fontAlgn="auto" latinLnBrk="0" hangingPunct="1">
              <a:buClr>
                <a:schemeClr val="dk1"/>
              </a:buClr>
              <a:buSzPts val="1800"/>
              <a:tabLst/>
              <a:defRPr/>
            </a:pPr>
            <a:r>
              <a:rPr lang="es-ES" sz="56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PRESUPUESTO 2021</a:t>
            </a:r>
            <a:endParaRPr lang="es-ES" sz="5600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fortaa"/>
            </a:endParaRPr>
          </a:p>
        </p:txBody>
      </p:sp>
      <p:sp>
        <p:nvSpPr>
          <p:cNvPr id="5" name="4 CuadroTexto">
            <a:extLst>
              <a:ext uri="{FF2B5EF4-FFF2-40B4-BE49-F238E27FC236}">
                <a16:creationId xmlns:a16="http://schemas.microsoft.com/office/drawing/2014/main" id="{80168366-8BB4-4B46-965B-B32163BB1F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952" y="13001625"/>
            <a:ext cx="2255069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/>
            <a:r>
              <a:rPr lang="es-SV" altLang="es-SV" sz="1800">
                <a:solidFill>
                  <a:schemeClr val="bg1"/>
                </a:solidFill>
              </a:rPr>
              <a:t>Nota: Para efectos operativos y comparativos para los años 2020 y 2021, solo se consideran US$105,500 para indemnizaciones de los  US$1,835,305 y US$1,860,365 presupuestados. Presupuesto 2020: $52,549,320; Presupuesto 2021 $47,010,935+ Ampliación Presupuestaria $4,233,904=$51,244,839</a:t>
            </a:r>
          </a:p>
        </p:txBody>
      </p:sp>
    </p:spTree>
    <p:extLst>
      <p:ext uri="{BB962C8B-B14F-4D97-AF65-F5344CB8AC3E}">
        <p14:creationId xmlns:p14="http://schemas.microsoft.com/office/powerpoint/2010/main" val="29529237"/>
      </p:ext>
    </p:extLst>
  </p:cSld>
  <p:clrMapOvr>
    <a:overrideClrMapping bg1="lt1" tx1="dk1" bg2="dk2" tx2="lt2" accent1="accent1" accent2="accent2" accent3="accent3" accent4="accent4" accent5="accent5" accent6="accent6" hlink="hlink" folHlink="folHlink"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352;p14">
            <a:extLst>
              <a:ext uri="{FF2B5EF4-FFF2-40B4-BE49-F238E27FC236}">
                <a16:creationId xmlns:a16="http://schemas.microsoft.com/office/drawing/2014/main" id="{6BC49986-78D9-4D06-A22A-520321D33863}"/>
              </a:ext>
            </a:extLst>
          </p:cNvPr>
          <p:cNvSpPr txBox="1">
            <a:spLocks/>
          </p:cNvSpPr>
          <p:nvPr/>
        </p:nvSpPr>
        <p:spPr>
          <a:xfrm>
            <a:off x="217634" y="5310189"/>
            <a:ext cx="7042723" cy="15403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4800"/>
              <a:buFont typeface="Barlow Condensed SemiBold"/>
              <a:buNone/>
              <a:defRPr sz="48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1pPr>
            <a:lvl2pPr marR="0"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2pPr>
            <a:lvl3pPr marR="0"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3pPr>
            <a:lvl4pPr marR="0"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4pPr>
            <a:lvl5pPr marR="0"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5pPr>
            <a:lvl6pPr marR="0"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6pPr>
            <a:lvl7pPr marR="0"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7pPr>
            <a:lvl8pPr marR="0"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8pPr>
            <a:lvl9pPr marR="0"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9pPr>
          </a:lstStyle>
          <a:p>
            <a:pPr algn="l" defTabSz="2437790">
              <a:defRPr/>
            </a:pPr>
            <a:r>
              <a:rPr lang="es-ES" sz="6000">
                <a:solidFill>
                  <a:schemeClr val="dk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Movimiento  </a:t>
            </a:r>
          </a:p>
        </p:txBody>
      </p:sp>
      <p:sp>
        <p:nvSpPr>
          <p:cNvPr id="10" name="Rectángulo 9">
            <a:extLst>
              <a:ext uri="{FF2B5EF4-FFF2-40B4-BE49-F238E27FC236}">
                <a16:creationId xmlns:a16="http://schemas.microsoft.com/office/drawing/2014/main" id="{38D81F03-9A00-426A-B118-D5594E4E5CF3}"/>
              </a:ext>
            </a:extLst>
          </p:cNvPr>
          <p:cNvSpPr/>
          <p:nvPr/>
        </p:nvSpPr>
        <p:spPr>
          <a:xfrm>
            <a:off x="393682" y="6514206"/>
            <a:ext cx="674415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2437790">
              <a:defRPr/>
            </a:pPr>
            <a:r>
              <a:rPr lang="es-ES" sz="6000" b="1">
                <a:solidFill>
                  <a:schemeClr val="dk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SUPERÁVIT 2022</a:t>
            </a:r>
            <a:endParaRPr lang="es-ES" sz="6000" b="1">
              <a:solidFill>
                <a:schemeClr val="dk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fortaa"/>
              <a:sym typeface="Barlow Condensed SemiBold"/>
            </a:endParaRPr>
          </a:p>
        </p:txBody>
      </p:sp>
      <p:graphicFrame>
        <p:nvGraphicFramePr>
          <p:cNvPr id="11" name="Tabla 1">
            <a:extLst>
              <a:ext uri="{FF2B5EF4-FFF2-40B4-BE49-F238E27FC236}">
                <a16:creationId xmlns:a16="http://schemas.microsoft.com/office/drawing/2014/main" id="{1D7FA861-D4A7-48F7-BD19-16A6D6F2E2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6048824"/>
              </p:ext>
            </p:extLst>
          </p:nvPr>
        </p:nvGraphicFramePr>
        <p:xfrm>
          <a:off x="7580150" y="480055"/>
          <a:ext cx="15366931" cy="12067281"/>
        </p:xfrm>
        <a:graphic>
          <a:graphicData uri="http://schemas.openxmlformats.org/drawingml/2006/table">
            <a:tbl>
              <a:tblPr/>
              <a:tblGrid>
                <a:gridCol w="1161945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47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49357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1" i="0" u="none" strike="noStrike" cap="none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Arial"/>
                        </a:rPr>
                        <a:t>CONCEPTOS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1" i="0" u="none" strike="noStrike" cap="none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Arial"/>
                        </a:rPr>
                        <a:t>        $USD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103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l" fontAlgn="b"/>
                      <a:r>
                        <a:rPr lang="es-ES" sz="2800" u="none" strike="noStrik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</a:rPr>
                        <a:t>Saldo Inicial  de Recursos Propios al 1° de enero de 2021</a:t>
                      </a:r>
                      <a:endParaRPr lang="es-ES" sz="2800" b="0" i="0" u="none" strike="noStrike">
                        <a:solidFill>
                          <a:schemeClr val="tx1"/>
                        </a:solidFill>
                        <a:effectLst/>
                        <a:latin typeface="Comfortaa" panose="020B060402020202020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1" i="0" u="none" strike="noStrike">
                          <a:solidFill>
                            <a:srgbClr val="000000"/>
                          </a:solidFill>
                          <a:effectLst/>
                          <a:latin typeface="Comfortaa" panose="020B0604020202020204" charset="0"/>
                        </a:rPr>
                        <a:t>         34,806,275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103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</a:rPr>
                        <a:t> </a:t>
                      </a:r>
                      <a:endParaRPr lang="es-SV" sz="2800" b="0" i="0" u="none" strike="noStrike">
                        <a:solidFill>
                          <a:schemeClr val="tx1"/>
                        </a:solidFill>
                        <a:effectLst/>
                        <a:latin typeface="Comfortaa" panose="020B060402020202020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Comfortaa" panose="020B060402020202020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103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l" fontAlgn="b"/>
                      <a:r>
                        <a:rPr lang="es-ES" sz="2800" u="none" strike="noStrik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</a:rPr>
                        <a:t>Ingresos x Contribuciones, Productos Financieros y otros </a:t>
                      </a:r>
                      <a:endParaRPr lang="es-ES" sz="2800" b="0" i="0" u="none" strike="noStrike">
                        <a:solidFill>
                          <a:schemeClr val="tx1"/>
                        </a:solidFill>
                        <a:effectLst/>
                        <a:latin typeface="Comfortaa" panose="020B060402020202020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Comfortaa" panose="020B0604020202020204" charset="0"/>
                        </a:rPr>
                        <a:t>         42,128,000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5826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s-SV" sz="28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2699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R="0" algn="l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1" i="0" u="none" strike="noStrike" cap="none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Arial"/>
                        </a:rPr>
                        <a:t>Recursos disponibles período 2021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1" i="0" u="none" strike="noStrike" cap="none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/>
                          <a:ea typeface="Arial Unicode MS" panose="020B0604020202020204" pitchFamily="34" charset="-128"/>
                          <a:sym typeface="Arial"/>
                        </a:rPr>
                        <a:t>         76,934,275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25826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s-SV" sz="28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4103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Presupuesto Ejecutado 2021 - Provisión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R="0" algn="ctr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         30,774,339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25826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s-SV" sz="28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62699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R="0" algn="l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3200" b="1" i="0" u="none" strike="noStrike" cap="none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Arial"/>
                        </a:rPr>
                        <a:t>Recursos disponibles al 31 de diciembre de 2021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1" i="0" u="none" strike="noStrike" cap="none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/>
                          <a:ea typeface="Arial Unicode MS" panose="020B0604020202020204" pitchFamily="34" charset="-128"/>
                          <a:sym typeface="Arial"/>
                        </a:rPr>
                        <a:t>         46,159,936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86658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l" fontAlgn="b"/>
                      <a:r>
                        <a:rPr lang="es-SV" sz="3200" u="none" strike="noStrike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s-SV" sz="3200" b="1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4103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(-) Reserva Laboral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R="0" algn="ctr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           1,916,616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4103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R="0" algn="ctr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4103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(-) Fondo de Garantía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R="0" algn="ctr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         21,110,917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425826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s-SV" sz="28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562699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R="0" algn="l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3200" b="1" i="0" u="none" strike="noStrike" cap="none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Arial"/>
                        </a:rPr>
                        <a:t>Recursos disponibles para Ejecución 2022 - 2024</a:t>
                      </a:r>
                      <a:endParaRPr lang="es-ES" sz="3200" b="1" i="0" u="none" strike="noStrike" cap="none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omfortaa"/>
                        <a:ea typeface="Arial Unicode MS" panose="020B0604020202020204" pitchFamily="34" charset="-128"/>
                        <a:sym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1" i="0" u="none" strike="noStrike" cap="none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/>
                          <a:ea typeface="Arial Unicode MS" panose="020B0604020202020204" pitchFamily="34" charset="-128"/>
                          <a:sym typeface="Arial"/>
                        </a:rPr>
                        <a:t>         23,132,403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425826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s-SV" sz="28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44103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(-) Provisión 2021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R="0" algn="ctr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           6,186,706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44103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R="0" algn="ctr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44103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(+) Reserva Laboral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R="0" algn="ctr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           1,916,616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44103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es-ES" sz="2800" b="0" i="0" u="none" strike="noStrike" cap="none">
                        <a:solidFill>
                          <a:schemeClr val="tx1"/>
                        </a:solidFill>
                        <a:effectLst/>
                        <a:latin typeface="Comfortaa" panose="020B0604020202020204" charset="0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R="0" algn="ctr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4760139"/>
                  </a:ext>
                </a:extLst>
              </a:tr>
              <a:tr h="44103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R="0" algn="l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(-) Refuerzo Presupuestario 2022 (no incluye reserva)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R="0" algn="ctr" rtl="0" fontAlgn="b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800" b="0" i="0" u="none" strike="noStrike" cap="none">
                          <a:solidFill>
                            <a:schemeClr val="tx1"/>
                          </a:solidFill>
                          <a:effectLst/>
                          <a:latin typeface="Comfortaa" panose="020B0604020202020204" charset="0"/>
                          <a:ea typeface="+mn-ea"/>
                          <a:cs typeface="+mn-cs"/>
                          <a:sym typeface="Arial"/>
                        </a:rPr>
                        <a:t>         13,109,459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2521302"/>
                  </a:ext>
                </a:extLst>
              </a:tr>
              <a:tr h="425826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s-SV" sz="28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562699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R="0" algn="l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ES" sz="3200" b="1" i="0" u="none" strike="noStrike" cap="none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/>
                          <a:ea typeface="Arial Unicode MS" panose="020B0604020202020204" pitchFamily="34" charset="-128"/>
                          <a:cs typeface="Arial Unicode MS" panose="020B0604020202020204" pitchFamily="34" charset="-128"/>
                          <a:sym typeface="Arial"/>
                        </a:rPr>
                        <a:t>Recursos Estimados al 31 de diciembre de 2022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1" i="0" u="none" strike="noStrike" cap="none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fortaa"/>
                          <a:ea typeface="Arial Unicode MS" panose="020B0604020202020204" pitchFamily="34" charset="-128"/>
                          <a:sym typeface="Arial"/>
                        </a:rPr>
                        <a:t>         5,752,854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425826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algn="l" fontAlgn="b"/>
                      <a:r>
                        <a:rPr lang="es-SV" sz="2800" u="none" strike="noStrike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s-SV" sz="28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SV" sz="2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       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</a:tbl>
          </a:graphicData>
        </a:graphic>
      </p:graphicFrame>
      <p:pic>
        <p:nvPicPr>
          <p:cNvPr id="12" name="Imagen 11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083804FE-9451-4EBF-84B0-9855276368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297" y="1016214"/>
            <a:ext cx="1843733" cy="1843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852658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Gráfico 4">
            <a:extLst>
              <a:ext uri="{FF2B5EF4-FFF2-40B4-BE49-F238E27FC236}">
                <a16:creationId xmlns:a16="http://schemas.microsoft.com/office/drawing/2014/main" id="{A33ECE22-6464-447C-9B45-966045BA5A2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2687538"/>
              </p:ext>
            </p:extLst>
          </p:nvPr>
        </p:nvGraphicFramePr>
        <p:xfrm>
          <a:off x="2742539" y="2814856"/>
          <a:ext cx="18892571" cy="94882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Google Shape;352;p14">
            <a:extLst>
              <a:ext uri="{FF2B5EF4-FFF2-40B4-BE49-F238E27FC236}">
                <a16:creationId xmlns:a16="http://schemas.microsoft.com/office/drawing/2014/main" id="{FF7649BA-2F36-4939-A866-622ABE6AF4C2}"/>
              </a:ext>
            </a:extLst>
          </p:cNvPr>
          <p:cNvSpPr txBox="1">
            <a:spLocks/>
          </p:cNvSpPr>
          <p:nvPr/>
        </p:nvSpPr>
        <p:spPr>
          <a:xfrm>
            <a:off x="1470851" y="373250"/>
            <a:ext cx="17119227" cy="15403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4800"/>
              <a:buFont typeface="Barlow Condensed SemiBold"/>
              <a:buNone/>
              <a:defRPr sz="48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1pPr>
            <a:lvl2pPr marR="0"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2pPr>
            <a:lvl3pPr marR="0"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3pPr>
            <a:lvl4pPr marR="0"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4pPr>
            <a:lvl5pPr marR="0"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5pPr>
            <a:lvl6pPr marR="0"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6pPr>
            <a:lvl7pPr marR="0"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7pPr>
            <a:lvl8pPr marR="0"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8pPr>
            <a:lvl9pPr marR="0"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600"/>
              <a:buFont typeface="Barlow Condensed SemiBold"/>
              <a:buNone/>
              <a:defRPr sz="1600" b="0" i="0" u="none" strike="noStrike" cap="none">
                <a:solidFill>
                  <a:srgbClr val="434343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defRPr>
            </a:lvl9pPr>
          </a:lstStyle>
          <a:p>
            <a:pPr marL="0" marR="0" lvl="0" indent="0" algn="l" defTabSz="24377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4800"/>
              <a:buFont typeface="Barlow Condensed SemiBold"/>
              <a:buNone/>
              <a:tabLst/>
              <a:defRPr/>
            </a:pPr>
            <a:r>
              <a:rPr lang="es-ES" sz="6000" b="1">
                <a:solidFill>
                  <a:schemeClr val="dk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Superávit / Déficit Presupuestario</a:t>
            </a:r>
          </a:p>
        </p:txBody>
      </p:sp>
      <p:sp>
        <p:nvSpPr>
          <p:cNvPr id="7" name="Rectángulo 6">
            <a:extLst>
              <a:ext uri="{FF2B5EF4-FFF2-40B4-BE49-F238E27FC236}">
                <a16:creationId xmlns:a16="http://schemas.microsoft.com/office/drawing/2014/main" id="{83C703C3-34F7-4BC8-9E12-4107E9006CD2}"/>
              </a:ext>
            </a:extLst>
          </p:cNvPr>
          <p:cNvSpPr/>
          <p:nvPr/>
        </p:nvSpPr>
        <p:spPr>
          <a:xfrm>
            <a:off x="1685509" y="1584662"/>
            <a:ext cx="527420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24377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s-ES" sz="4800">
                <a:solidFill>
                  <a:schemeClr val="dk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fortaa"/>
                <a:sym typeface="Barlow Condensed Medium"/>
              </a:rPr>
              <a:t>Años 2007 - 2021</a:t>
            </a:r>
            <a:endParaRPr lang="es-ES" sz="4800">
              <a:solidFill>
                <a:schemeClr val="dk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fortaa"/>
            </a:endParaRPr>
          </a:p>
        </p:txBody>
      </p:sp>
      <p:pic>
        <p:nvPicPr>
          <p:cNvPr id="8" name="Imagen 7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E3FFD74E-224F-4B5D-8F25-CAAE1274BA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48408" y="828248"/>
            <a:ext cx="1843733" cy="1843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182596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Imagen 22" descr="Logotipo&#10;&#10;Descripción generada automáticamente">
            <a:extLst>
              <a:ext uri="{FF2B5EF4-FFF2-40B4-BE49-F238E27FC236}">
                <a16:creationId xmlns:a16="http://schemas.microsoft.com/office/drawing/2014/main" id="{F18C69F8-0021-4608-92A8-5100BDFE87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312" y="6400800"/>
            <a:ext cx="17891026" cy="4770943"/>
          </a:xfrm>
          <a:prstGeom prst="rect">
            <a:avLst/>
          </a:prstGeom>
        </p:spPr>
      </p:pic>
    </p:spTree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916;p66">
            <a:extLst>
              <a:ext uri="{FF2B5EF4-FFF2-40B4-BE49-F238E27FC236}">
                <a16:creationId xmlns:a16="http://schemas.microsoft.com/office/drawing/2014/main" id="{FC033A72-0249-4903-B233-B17986CE145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8317" y="0"/>
            <a:ext cx="10617591" cy="1696027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r>
              <a:rPr lang="en" sz="60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re Franklin" charset="0"/>
                <a:cs typeface="Arial"/>
                <a:sym typeface="Arial"/>
              </a:rPr>
              <a:t>Meta- Ejecución Participaciones INSAFORP</a:t>
            </a:r>
            <a:endParaRPr sz="60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re Franklin" charset="0"/>
              <a:cs typeface="Arial"/>
            </a:endParaRPr>
          </a:p>
        </p:txBody>
      </p:sp>
      <p:graphicFrame>
        <p:nvGraphicFramePr>
          <p:cNvPr id="3" name="Chart 94">
            <a:extLst>
              <a:ext uri="{FF2B5EF4-FFF2-40B4-BE49-F238E27FC236}">
                <a16:creationId xmlns:a16="http://schemas.microsoft.com/office/drawing/2014/main" id="{3AEA8C3E-7C2B-4EC8-9B64-402434DCA275}"/>
              </a:ext>
            </a:extLst>
          </p:cNvPr>
          <p:cNvGraphicFramePr/>
          <p:nvPr/>
        </p:nvGraphicFramePr>
        <p:xfrm>
          <a:off x="1227748" y="6611816"/>
          <a:ext cx="21922154" cy="6096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4" name="Chart 94">
            <a:extLst>
              <a:ext uri="{FF2B5EF4-FFF2-40B4-BE49-F238E27FC236}">
                <a16:creationId xmlns:a16="http://schemas.microsoft.com/office/drawing/2014/main" id="{F8BA9928-2990-467A-8017-0DFA2453EF55}"/>
              </a:ext>
            </a:extLst>
          </p:cNvPr>
          <p:cNvGraphicFramePr/>
          <p:nvPr/>
        </p:nvGraphicFramePr>
        <p:xfrm>
          <a:off x="861158" y="762000"/>
          <a:ext cx="21922154" cy="6096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4279467433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extBox 214">
            <a:extLst>
              <a:ext uri="{FF2B5EF4-FFF2-40B4-BE49-F238E27FC236}">
                <a16:creationId xmlns:a16="http://schemas.microsoft.com/office/drawing/2014/main" id="{ADE11369-A8B4-4E64-A00C-94011D046BCD}"/>
              </a:ext>
            </a:extLst>
          </p:cNvPr>
          <p:cNvSpPr txBox="1"/>
          <p:nvPr/>
        </p:nvSpPr>
        <p:spPr>
          <a:xfrm>
            <a:off x="578502" y="1179809"/>
            <a:ext cx="217774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2437365">
              <a:buClr>
                <a:srgbClr val="25418D"/>
              </a:buClr>
              <a:buSzPts val="4200"/>
              <a:defRPr/>
            </a:pPr>
            <a:r>
              <a:rPr lang="es-SV" sz="6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SemiBold" pitchFamily="2" charset="0"/>
                <a:sym typeface="Baloo 2 ExtraBold"/>
              </a:rPr>
              <a:t>Plan Institucional de Igualdad y Equidad de Género - PIIEG</a:t>
            </a:r>
            <a:endParaRPr lang="es-419" sz="6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Josefin Sans SemiBold" pitchFamily="2" charset="0"/>
              <a:sym typeface="Baloo 2 ExtraBold"/>
            </a:endParaRPr>
          </a:p>
        </p:txBody>
      </p:sp>
      <p:graphicFrame>
        <p:nvGraphicFramePr>
          <p:cNvPr id="11" name="Diagrama 10">
            <a:extLst>
              <a:ext uri="{FF2B5EF4-FFF2-40B4-BE49-F238E27FC236}">
                <a16:creationId xmlns:a16="http://schemas.microsoft.com/office/drawing/2014/main" id="{9C537DDA-4269-4108-92AC-EDD8E8AAE9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24599331"/>
              </p:ext>
            </p:extLst>
          </p:nvPr>
        </p:nvGraphicFramePr>
        <p:xfrm>
          <a:off x="-1195744" y="3073980"/>
          <a:ext cx="14661985" cy="95910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83" name="Diagrama 82">
            <a:extLst>
              <a:ext uri="{FF2B5EF4-FFF2-40B4-BE49-F238E27FC236}">
                <a16:creationId xmlns:a16="http://schemas.microsoft.com/office/drawing/2014/main" id="{CA23E8D3-C016-4743-8534-2D85F7E6D25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86075392"/>
              </p:ext>
            </p:extLst>
          </p:nvPr>
        </p:nvGraphicFramePr>
        <p:xfrm>
          <a:off x="11172825" y="2865955"/>
          <a:ext cx="15207969" cy="95910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89" name="Imagen 112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8E26799C-272F-434C-A090-4944347E51A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2606172" y="1128515"/>
            <a:ext cx="1506211" cy="1506211"/>
          </a:xfrm>
          <a:prstGeom prst="rect">
            <a:avLst/>
          </a:prstGeom>
        </p:spPr>
      </p:pic>
      <p:sp>
        <p:nvSpPr>
          <p:cNvPr id="91" name="CuadroTexto 90">
            <a:extLst>
              <a:ext uri="{FF2B5EF4-FFF2-40B4-BE49-F238E27FC236}">
                <a16:creationId xmlns:a16="http://schemas.microsoft.com/office/drawing/2014/main" id="{5369C8EB-62AE-4C56-BDEA-D63E6331F09A}"/>
              </a:ext>
            </a:extLst>
          </p:cNvPr>
          <p:cNvSpPr txBox="1"/>
          <p:nvPr/>
        </p:nvSpPr>
        <p:spPr>
          <a:xfrm>
            <a:off x="578502" y="1958458"/>
            <a:ext cx="1378743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MX" sz="4400" b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sefin Sans Light" pitchFamily="2" charset="0"/>
                <a:sym typeface="Arial"/>
              </a:rPr>
              <a:t>Actividades Internas y Externas</a:t>
            </a:r>
            <a:endParaRPr lang="es-SV" sz="4000"/>
          </a:p>
        </p:txBody>
      </p:sp>
    </p:spTree>
    <p:extLst>
      <p:ext uri="{BB962C8B-B14F-4D97-AF65-F5344CB8AC3E}">
        <p14:creationId xmlns:p14="http://schemas.microsoft.com/office/powerpoint/2010/main" val="3885491221"/>
      </p:ext>
    </p:extLst>
  </p:cSld>
  <p:clrMapOvr>
    <a:masterClrMapping/>
  </p:clrMapOvr>
</p:sld>
</file>

<file path=ppt/theme/theme1.xml><?xml version="1.0" encoding="utf-8"?>
<a:theme xmlns:a="http://schemas.openxmlformats.org/drawingml/2006/main" name="Piet Art History Lesson by Slidesgo">
  <a:themeElements>
    <a:clrScheme name="Simple Light">
      <a:dk1>
        <a:srgbClr val="000000"/>
      </a:dk1>
      <a:lt1>
        <a:srgbClr val="FFFFFF"/>
      </a:lt1>
      <a:dk2>
        <a:srgbClr val="0066B3"/>
      </a:dk2>
      <a:lt2>
        <a:srgbClr val="DB362E"/>
      </a:lt2>
      <a:accent1>
        <a:srgbClr val="FEC00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iet Art History Lesson by Slidesgo">
  <a:themeElements>
    <a:clrScheme name="Simple Light">
      <a:dk1>
        <a:srgbClr val="000000"/>
      </a:dk1>
      <a:lt1>
        <a:srgbClr val="FFFFFF"/>
      </a:lt1>
      <a:dk2>
        <a:srgbClr val="0066B3"/>
      </a:dk2>
      <a:lt2>
        <a:srgbClr val="DB362E"/>
      </a:lt2>
      <a:accent1>
        <a:srgbClr val="FEC00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Piet Art History Lesson by Slidesgo">
  <a:themeElements>
    <a:clrScheme name="Simple Light">
      <a:dk1>
        <a:srgbClr val="000000"/>
      </a:dk1>
      <a:lt1>
        <a:srgbClr val="FFFFFF"/>
      </a:lt1>
      <a:dk2>
        <a:srgbClr val="0066B3"/>
      </a:dk2>
      <a:lt2>
        <a:srgbClr val="DB362E"/>
      </a:lt2>
      <a:accent1>
        <a:srgbClr val="FEC00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Piet Art History Lesson by Slidesgo">
  <a:themeElements>
    <a:clrScheme name="Simple Light">
      <a:dk1>
        <a:srgbClr val="000000"/>
      </a:dk1>
      <a:lt1>
        <a:srgbClr val="FFFFFF"/>
      </a:lt1>
      <a:dk2>
        <a:srgbClr val="0066B3"/>
      </a:dk2>
      <a:lt2>
        <a:srgbClr val="DB362E"/>
      </a:lt2>
      <a:accent1>
        <a:srgbClr val="FEC00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</a:themeOverride>
</file>

<file path=ppt/theme/themeOverride2.xml><?xml version="1.0" encoding="utf-8"?>
<a:themeOverride xmlns:a="http://schemas.openxmlformats.org/drawingml/2006/main">
  <a:clrScheme name="Atlas">
    <a:dk1>
      <a:sysClr val="windowText" lastClr="000000"/>
    </a:dk1>
    <a:lt1>
      <a:sysClr val="window" lastClr="FFFFFF"/>
    </a:lt1>
    <a:dk2>
      <a:srgbClr val="454545"/>
    </a:dk2>
    <a:lt2>
      <a:srgbClr val="E0E0E0"/>
    </a:lt2>
    <a:accent1>
      <a:srgbClr val="F81B02"/>
    </a:accent1>
    <a:accent2>
      <a:srgbClr val="FC7715"/>
    </a:accent2>
    <a:accent3>
      <a:srgbClr val="AFBF41"/>
    </a:accent3>
    <a:accent4>
      <a:srgbClr val="50C49F"/>
    </a:accent4>
    <a:accent5>
      <a:srgbClr val="3B95C4"/>
    </a:accent5>
    <a:accent6>
      <a:srgbClr val="B560D4"/>
    </a:accent6>
    <a:hlink>
      <a:srgbClr val="FC5A1A"/>
    </a:hlink>
    <a:folHlink>
      <a:srgbClr val="B49E74"/>
    </a:folHlink>
  </a:clrScheme>
  <a:fontScheme name="Atlas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Rockwell" panose="02060603020205020403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Atlas">
    <a:fillStyleLst>
      <a:solidFill>
        <a:schemeClr val="phClr"/>
      </a:solidFill>
      <a:gradFill rotWithShape="1">
        <a:gsLst>
          <a:gs pos="0">
            <a:schemeClr val="phClr">
              <a:tint val="62000"/>
              <a:alpha val="60000"/>
              <a:satMod val="109000"/>
              <a:lumMod val="110000"/>
            </a:schemeClr>
          </a:gs>
          <a:gs pos="100000">
            <a:schemeClr val="phClr">
              <a:tint val="78000"/>
              <a:alpha val="92000"/>
              <a:satMod val="109000"/>
              <a:lumMod val="100000"/>
            </a:schemeClr>
          </a:gs>
        </a:gsLst>
        <a:lin ang="5400000" scaled="0"/>
      </a:gradFill>
      <a:gradFill rotWithShape="1">
        <a:gsLst>
          <a:gs pos="0">
            <a:schemeClr val="phClr">
              <a:tint val="98000"/>
              <a:satMod val="110000"/>
              <a:lumMod val="104000"/>
            </a:schemeClr>
          </a:gs>
          <a:gs pos="69000">
            <a:schemeClr val="phClr">
              <a:shade val="84000"/>
              <a:satMod val="130000"/>
              <a:lumMod val="92000"/>
            </a:schemeClr>
          </a:gs>
          <a:gs pos="100000">
            <a:schemeClr val="phClr">
              <a:shade val="76000"/>
              <a:satMod val="130000"/>
              <a:lumMod val="88000"/>
            </a:schemeClr>
          </a:gs>
        </a:gsLst>
        <a:lin ang="5400000" scaled="0"/>
      </a:gradFill>
    </a:fillStyleLst>
    <a:lnStyleLst>
      <a:ln w="9525" cap="flat" cmpd="sng" algn="ctr">
        <a:solidFill>
          <a:schemeClr val="phClr">
            <a:shade val="90000"/>
          </a:schemeClr>
        </a:solidFill>
        <a:prstDash val="solid"/>
      </a:ln>
      <a:ln w="15875" cap="flat" cmpd="sng" algn="ctr">
        <a:solidFill>
          <a:schemeClr val="phClr">
            <a:shade val="90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</a:lnStyleLst>
    <a:effectStyleLst>
      <a:effectStyle>
        <a:effectLst/>
      </a:effectStyle>
      <a:effectStyle>
        <a:effectLst/>
      </a:effectStyle>
      <a:effectStyle>
        <a:effectLst>
          <a:outerShdw blurRad="38100" dist="254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0" h="0"/>
        </a:sp3d>
      </a:effectStyle>
    </a:effectStyleLst>
    <a:bgFillStyleLst>
      <a:solidFill>
        <a:schemeClr val="phClr"/>
      </a:solidFill>
      <a:solidFill>
        <a:schemeClr val="phClr"/>
      </a:solidFill>
      <a:gradFill rotWithShape="1">
        <a:gsLst>
          <a:gs pos="10000">
            <a:schemeClr val="phClr">
              <a:tint val="94000"/>
              <a:lumMod val="116000"/>
            </a:schemeClr>
          </a:gs>
          <a:gs pos="100000">
            <a:schemeClr val="phClr">
              <a:tint val="98000"/>
              <a:shade val="86000"/>
              <a:satMod val="90000"/>
              <a:lumMod val="88000"/>
            </a:schemeClr>
          </a:gs>
        </a:gsLst>
        <a:path path="circle">
          <a:fillToRect l="50000" t="15000" r="50000" b="169000"/>
        </a:path>
      </a:gradFill>
    </a:bgFillStyleLst>
  </a:fmtScheme>
</a:themeOverride>
</file>

<file path=ppt/theme/themeOverride3.xml><?xml version="1.0" encoding="utf-8"?>
<a:themeOverride xmlns:a="http://schemas.openxmlformats.org/drawingml/2006/main">
  <a:clrScheme name="Atlas">
    <a:dk1>
      <a:sysClr val="windowText" lastClr="000000"/>
    </a:dk1>
    <a:lt1>
      <a:sysClr val="window" lastClr="FFFFFF"/>
    </a:lt1>
    <a:dk2>
      <a:srgbClr val="454545"/>
    </a:dk2>
    <a:lt2>
      <a:srgbClr val="E0E0E0"/>
    </a:lt2>
    <a:accent1>
      <a:srgbClr val="F81B02"/>
    </a:accent1>
    <a:accent2>
      <a:srgbClr val="FC7715"/>
    </a:accent2>
    <a:accent3>
      <a:srgbClr val="AFBF41"/>
    </a:accent3>
    <a:accent4>
      <a:srgbClr val="50C49F"/>
    </a:accent4>
    <a:accent5>
      <a:srgbClr val="3B95C4"/>
    </a:accent5>
    <a:accent6>
      <a:srgbClr val="B560D4"/>
    </a:accent6>
    <a:hlink>
      <a:srgbClr val="FC5A1A"/>
    </a:hlink>
    <a:folHlink>
      <a:srgbClr val="B49E74"/>
    </a:folHlink>
  </a:clrScheme>
  <a:fontScheme name="Atlas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Rockwell" panose="02060603020205020403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Atlas">
    <a:fillStyleLst>
      <a:solidFill>
        <a:schemeClr val="phClr"/>
      </a:solidFill>
      <a:gradFill rotWithShape="1">
        <a:gsLst>
          <a:gs pos="0">
            <a:schemeClr val="phClr">
              <a:tint val="62000"/>
              <a:alpha val="60000"/>
              <a:satMod val="109000"/>
              <a:lumMod val="110000"/>
            </a:schemeClr>
          </a:gs>
          <a:gs pos="100000">
            <a:schemeClr val="phClr">
              <a:tint val="78000"/>
              <a:alpha val="92000"/>
              <a:satMod val="109000"/>
              <a:lumMod val="100000"/>
            </a:schemeClr>
          </a:gs>
        </a:gsLst>
        <a:lin ang="5400000" scaled="0"/>
      </a:gradFill>
      <a:gradFill rotWithShape="1">
        <a:gsLst>
          <a:gs pos="0">
            <a:schemeClr val="phClr">
              <a:tint val="98000"/>
              <a:satMod val="110000"/>
              <a:lumMod val="104000"/>
            </a:schemeClr>
          </a:gs>
          <a:gs pos="69000">
            <a:schemeClr val="phClr">
              <a:shade val="84000"/>
              <a:satMod val="130000"/>
              <a:lumMod val="92000"/>
            </a:schemeClr>
          </a:gs>
          <a:gs pos="100000">
            <a:schemeClr val="phClr">
              <a:shade val="76000"/>
              <a:satMod val="130000"/>
              <a:lumMod val="88000"/>
            </a:schemeClr>
          </a:gs>
        </a:gsLst>
        <a:lin ang="5400000" scaled="0"/>
      </a:gradFill>
    </a:fillStyleLst>
    <a:lnStyleLst>
      <a:ln w="9525" cap="flat" cmpd="sng" algn="ctr">
        <a:solidFill>
          <a:schemeClr val="phClr">
            <a:shade val="90000"/>
          </a:schemeClr>
        </a:solidFill>
        <a:prstDash val="solid"/>
      </a:ln>
      <a:ln w="15875" cap="flat" cmpd="sng" algn="ctr">
        <a:solidFill>
          <a:schemeClr val="phClr">
            <a:shade val="90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</a:lnStyleLst>
    <a:effectStyleLst>
      <a:effectStyle>
        <a:effectLst/>
      </a:effectStyle>
      <a:effectStyle>
        <a:effectLst/>
      </a:effectStyle>
      <a:effectStyle>
        <a:effectLst>
          <a:outerShdw blurRad="38100" dist="254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0" h="0"/>
        </a:sp3d>
      </a:effectStyle>
    </a:effectStyleLst>
    <a:bgFillStyleLst>
      <a:solidFill>
        <a:schemeClr val="phClr"/>
      </a:solidFill>
      <a:solidFill>
        <a:schemeClr val="phClr"/>
      </a:solidFill>
      <a:gradFill rotWithShape="1">
        <a:gsLst>
          <a:gs pos="10000">
            <a:schemeClr val="phClr">
              <a:tint val="94000"/>
              <a:lumMod val="116000"/>
            </a:schemeClr>
          </a:gs>
          <a:gs pos="100000">
            <a:schemeClr val="phClr">
              <a:tint val="98000"/>
              <a:shade val="86000"/>
              <a:satMod val="90000"/>
              <a:lumMod val="88000"/>
            </a:schemeClr>
          </a:gs>
        </a:gsLst>
        <a:path path="circle">
          <a:fillToRect l="50000" t="15000" r="50000" b="169000"/>
        </a:path>
      </a:gradFill>
    </a:bgFillStyleLst>
  </a:fmtScheme>
</a:themeOverride>
</file>

<file path=ppt/theme/themeOverride4.xml><?xml version="1.0" encoding="utf-8"?>
<a:themeOverride xmlns:a="http://schemas.openxmlformats.org/drawingml/2006/main">
  <a:clrScheme name="Atlas">
    <a:dk1>
      <a:sysClr val="windowText" lastClr="000000"/>
    </a:dk1>
    <a:lt1>
      <a:sysClr val="window" lastClr="FFFFFF"/>
    </a:lt1>
    <a:dk2>
      <a:srgbClr val="454545"/>
    </a:dk2>
    <a:lt2>
      <a:srgbClr val="E0E0E0"/>
    </a:lt2>
    <a:accent1>
      <a:srgbClr val="F81B02"/>
    </a:accent1>
    <a:accent2>
      <a:srgbClr val="FC7715"/>
    </a:accent2>
    <a:accent3>
      <a:srgbClr val="AFBF41"/>
    </a:accent3>
    <a:accent4>
      <a:srgbClr val="50C49F"/>
    </a:accent4>
    <a:accent5>
      <a:srgbClr val="3B95C4"/>
    </a:accent5>
    <a:accent6>
      <a:srgbClr val="B560D4"/>
    </a:accent6>
    <a:hlink>
      <a:srgbClr val="FC5A1A"/>
    </a:hlink>
    <a:folHlink>
      <a:srgbClr val="B49E74"/>
    </a:folHlink>
  </a:clrScheme>
  <a:fontScheme name="Atlas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Rockwell" panose="02060603020205020403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Atlas">
    <a:fillStyleLst>
      <a:solidFill>
        <a:schemeClr val="phClr"/>
      </a:solidFill>
      <a:gradFill rotWithShape="1">
        <a:gsLst>
          <a:gs pos="0">
            <a:schemeClr val="phClr">
              <a:tint val="62000"/>
              <a:alpha val="60000"/>
              <a:satMod val="109000"/>
              <a:lumMod val="110000"/>
            </a:schemeClr>
          </a:gs>
          <a:gs pos="100000">
            <a:schemeClr val="phClr">
              <a:tint val="78000"/>
              <a:alpha val="92000"/>
              <a:satMod val="109000"/>
              <a:lumMod val="100000"/>
            </a:schemeClr>
          </a:gs>
        </a:gsLst>
        <a:lin ang="5400000" scaled="0"/>
      </a:gradFill>
      <a:gradFill rotWithShape="1">
        <a:gsLst>
          <a:gs pos="0">
            <a:schemeClr val="phClr">
              <a:tint val="98000"/>
              <a:satMod val="110000"/>
              <a:lumMod val="104000"/>
            </a:schemeClr>
          </a:gs>
          <a:gs pos="69000">
            <a:schemeClr val="phClr">
              <a:shade val="84000"/>
              <a:satMod val="130000"/>
              <a:lumMod val="92000"/>
            </a:schemeClr>
          </a:gs>
          <a:gs pos="100000">
            <a:schemeClr val="phClr">
              <a:shade val="76000"/>
              <a:satMod val="130000"/>
              <a:lumMod val="88000"/>
            </a:schemeClr>
          </a:gs>
        </a:gsLst>
        <a:lin ang="5400000" scaled="0"/>
      </a:gradFill>
    </a:fillStyleLst>
    <a:lnStyleLst>
      <a:ln w="9525" cap="flat" cmpd="sng" algn="ctr">
        <a:solidFill>
          <a:schemeClr val="phClr">
            <a:shade val="90000"/>
          </a:schemeClr>
        </a:solidFill>
        <a:prstDash val="solid"/>
      </a:ln>
      <a:ln w="15875" cap="flat" cmpd="sng" algn="ctr">
        <a:solidFill>
          <a:schemeClr val="phClr">
            <a:shade val="90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</a:lnStyleLst>
    <a:effectStyleLst>
      <a:effectStyle>
        <a:effectLst/>
      </a:effectStyle>
      <a:effectStyle>
        <a:effectLst/>
      </a:effectStyle>
      <a:effectStyle>
        <a:effectLst>
          <a:outerShdw blurRad="38100" dist="254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0" h="0"/>
        </a:sp3d>
      </a:effectStyle>
    </a:effectStyleLst>
    <a:bgFillStyleLst>
      <a:solidFill>
        <a:schemeClr val="phClr"/>
      </a:solidFill>
      <a:solidFill>
        <a:schemeClr val="phClr"/>
      </a:solidFill>
      <a:gradFill rotWithShape="1">
        <a:gsLst>
          <a:gs pos="10000">
            <a:schemeClr val="phClr">
              <a:tint val="94000"/>
              <a:lumMod val="116000"/>
            </a:schemeClr>
          </a:gs>
          <a:gs pos="100000">
            <a:schemeClr val="phClr">
              <a:tint val="98000"/>
              <a:shade val="86000"/>
              <a:satMod val="90000"/>
              <a:lumMod val="88000"/>
            </a:schemeClr>
          </a:gs>
        </a:gsLst>
        <a:path path="circle">
          <a:fillToRect l="50000" t="15000" r="50000" b="169000"/>
        </a:path>
      </a:gradFill>
    </a:bgFillStyleLst>
  </a:fmtScheme>
</a:themeOverride>
</file>

<file path=ppt/theme/themeOverride5.xml><?xml version="1.0" encoding="utf-8"?>
<a:themeOverride xmlns:a="http://schemas.openxmlformats.org/drawingml/2006/main">
  <a:clrScheme name="Atlas">
    <a:dk1>
      <a:sysClr val="windowText" lastClr="000000"/>
    </a:dk1>
    <a:lt1>
      <a:sysClr val="window" lastClr="FFFFFF"/>
    </a:lt1>
    <a:dk2>
      <a:srgbClr val="454545"/>
    </a:dk2>
    <a:lt2>
      <a:srgbClr val="E0E0E0"/>
    </a:lt2>
    <a:accent1>
      <a:srgbClr val="F81B02"/>
    </a:accent1>
    <a:accent2>
      <a:srgbClr val="FC7715"/>
    </a:accent2>
    <a:accent3>
      <a:srgbClr val="AFBF41"/>
    </a:accent3>
    <a:accent4>
      <a:srgbClr val="50C49F"/>
    </a:accent4>
    <a:accent5>
      <a:srgbClr val="3B95C4"/>
    </a:accent5>
    <a:accent6>
      <a:srgbClr val="B560D4"/>
    </a:accent6>
    <a:hlink>
      <a:srgbClr val="FC5A1A"/>
    </a:hlink>
    <a:folHlink>
      <a:srgbClr val="B49E74"/>
    </a:folHlink>
  </a:clrScheme>
  <a:fontScheme name="Atlas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Rockwell" panose="02060603020205020403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Atlas">
    <a:fillStyleLst>
      <a:solidFill>
        <a:schemeClr val="phClr"/>
      </a:solidFill>
      <a:gradFill rotWithShape="1">
        <a:gsLst>
          <a:gs pos="0">
            <a:schemeClr val="phClr">
              <a:tint val="62000"/>
              <a:alpha val="60000"/>
              <a:satMod val="109000"/>
              <a:lumMod val="110000"/>
            </a:schemeClr>
          </a:gs>
          <a:gs pos="100000">
            <a:schemeClr val="phClr">
              <a:tint val="78000"/>
              <a:alpha val="92000"/>
              <a:satMod val="109000"/>
              <a:lumMod val="100000"/>
            </a:schemeClr>
          </a:gs>
        </a:gsLst>
        <a:lin ang="5400000" scaled="0"/>
      </a:gradFill>
      <a:gradFill rotWithShape="1">
        <a:gsLst>
          <a:gs pos="0">
            <a:schemeClr val="phClr">
              <a:tint val="98000"/>
              <a:satMod val="110000"/>
              <a:lumMod val="104000"/>
            </a:schemeClr>
          </a:gs>
          <a:gs pos="69000">
            <a:schemeClr val="phClr">
              <a:shade val="84000"/>
              <a:satMod val="130000"/>
              <a:lumMod val="92000"/>
            </a:schemeClr>
          </a:gs>
          <a:gs pos="100000">
            <a:schemeClr val="phClr">
              <a:shade val="76000"/>
              <a:satMod val="130000"/>
              <a:lumMod val="88000"/>
            </a:schemeClr>
          </a:gs>
        </a:gsLst>
        <a:lin ang="5400000" scaled="0"/>
      </a:gradFill>
    </a:fillStyleLst>
    <a:lnStyleLst>
      <a:ln w="9525" cap="flat" cmpd="sng" algn="ctr">
        <a:solidFill>
          <a:schemeClr val="phClr">
            <a:shade val="90000"/>
          </a:schemeClr>
        </a:solidFill>
        <a:prstDash val="solid"/>
      </a:ln>
      <a:ln w="15875" cap="flat" cmpd="sng" algn="ctr">
        <a:solidFill>
          <a:schemeClr val="phClr">
            <a:shade val="90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</a:lnStyleLst>
    <a:effectStyleLst>
      <a:effectStyle>
        <a:effectLst/>
      </a:effectStyle>
      <a:effectStyle>
        <a:effectLst/>
      </a:effectStyle>
      <a:effectStyle>
        <a:effectLst>
          <a:outerShdw blurRad="38100" dist="254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0" h="0"/>
        </a:sp3d>
      </a:effectStyle>
    </a:effectStyleLst>
    <a:bgFillStyleLst>
      <a:solidFill>
        <a:schemeClr val="phClr"/>
      </a:solidFill>
      <a:solidFill>
        <a:schemeClr val="phClr"/>
      </a:solidFill>
      <a:gradFill rotWithShape="1">
        <a:gsLst>
          <a:gs pos="10000">
            <a:schemeClr val="phClr">
              <a:tint val="94000"/>
              <a:lumMod val="116000"/>
            </a:schemeClr>
          </a:gs>
          <a:gs pos="100000">
            <a:schemeClr val="phClr">
              <a:tint val="98000"/>
              <a:shade val="86000"/>
              <a:satMod val="90000"/>
              <a:lumMod val="88000"/>
            </a:schemeClr>
          </a:gs>
        </a:gsLst>
        <a:path path="circle">
          <a:fillToRect l="50000" t="15000" r="50000" b="169000"/>
        </a:path>
      </a:gradFill>
    </a:bgFillStyleLst>
  </a:fmtScheme>
</a:themeOverride>
</file>

<file path=ppt/theme/themeOverride6.xml><?xml version="1.0" encoding="utf-8"?>
<a:themeOverride xmlns:a="http://schemas.openxmlformats.org/drawingml/2006/main">
  <a:clrScheme name="Atlas">
    <a:dk1>
      <a:sysClr val="windowText" lastClr="000000"/>
    </a:dk1>
    <a:lt1>
      <a:sysClr val="window" lastClr="FFFFFF"/>
    </a:lt1>
    <a:dk2>
      <a:srgbClr val="454545"/>
    </a:dk2>
    <a:lt2>
      <a:srgbClr val="E0E0E0"/>
    </a:lt2>
    <a:accent1>
      <a:srgbClr val="F81B02"/>
    </a:accent1>
    <a:accent2>
      <a:srgbClr val="FC7715"/>
    </a:accent2>
    <a:accent3>
      <a:srgbClr val="AFBF41"/>
    </a:accent3>
    <a:accent4>
      <a:srgbClr val="50C49F"/>
    </a:accent4>
    <a:accent5>
      <a:srgbClr val="3B95C4"/>
    </a:accent5>
    <a:accent6>
      <a:srgbClr val="B560D4"/>
    </a:accent6>
    <a:hlink>
      <a:srgbClr val="FC5A1A"/>
    </a:hlink>
    <a:folHlink>
      <a:srgbClr val="B49E74"/>
    </a:folHlink>
  </a:clrScheme>
  <a:fontScheme name="Atlas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Rockwell" panose="02060603020205020403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Atlas">
    <a:fillStyleLst>
      <a:solidFill>
        <a:schemeClr val="phClr"/>
      </a:solidFill>
      <a:gradFill rotWithShape="1">
        <a:gsLst>
          <a:gs pos="0">
            <a:schemeClr val="phClr">
              <a:tint val="62000"/>
              <a:alpha val="60000"/>
              <a:satMod val="109000"/>
              <a:lumMod val="110000"/>
            </a:schemeClr>
          </a:gs>
          <a:gs pos="100000">
            <a:schemeClr val="phClr">
              <a:tint val="78000"/>
              <a:alpha val="92000"/>
              <a:satMod val="109000"/>
              <a:lumMod val="100000"/>
            </a:schemeClr>
          </a:gs>
        </a:gsLst>
        <a:lin ang="5400000" scaled="0"/>
      </a:gradFill>
      <a:gradFill rotWithShape="1">
        <a:gsLst>
          <a:gs pos="0">
            <a:schemeClr val="phClr">
              <a:tint val="98000"/>
              <a:satMod val="110000"/>
              <a:lumMod val="104000"/>
            </a:schemeClr>
          </a:gs>
          <a:gs pos="69000">
            <a:schemeClr val="phClr">
              <a:shade val="84000"/>
              <a:satMod val="130000"/>
              <a:lumMod val="92000"/>
            </a:schemeClr>
          </a:gs>
          <a:gs pos="100000">
            <a:schemeClr val="phClr">
              <a:shade val="76000"/>
              <a:satMod val="130000"/>
              <a:lumMod val="88000"/>
            </a:schemeClr>
          </a:gs>
        </a:gsLst>
        <a:lin ang="5400000" scaled="0"/>
      </a:gradFill>
    </a:fillStyleLst>
    <a:lnStyleLst>
      <a:ln w="9525" cap="flat" cmpd="sng" algn="ctr">
        <a:solidFill>
          <a:schemeClr val="phClr">
            <a:shade val="90000"/>
          </a:schemeClr>
        </a:solidFill>
        <a:prstDash val="solid"/>
      </a:ln>
      <a:ln w="15875" cap="flat" cmpd="sng" algn="ctr">
        <a:solidFill>
          <a:schemeClr val="phClr">
            <a:shade val="90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</a:lnStyleLst>
    <a:effectStyleLst>
      <a:effectStyle>
        <a:effectLst/>
      </a:effectStyle>
      <a:effectStyle>
        <a:effectLst/>
      </a:effectStyle>
      <a:effectStyle>
        <a:effectLst>
          <a:outerShdw blurRad="38100" dist="254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0" h="0"/>
        </a:sp3d>
      </a:effectStyle>
    </a:effectStyleLst>
    <a:bgFillStyleLst>
      <a:solidFill>
        <a:schemeClr val="phClr"/>
      </a:solidFill>
      <a:solidFill>
        <a:schemeClr val="phClr"/>
      </a:solidFill>
      <a:gradFill rotWithShape="1">
        <a:gsLst>
          <a:gs pos="10000">
            <a:schemeClr val="phClr">
              <a:tint val="94000"/>
              <a:lumMod val="116000"/>
            </a:schemeClr>
          </a:gs>
          <a:gs pos="100000">
            <a:schemeClr val="phClr">
              <a:tint val="98000"/>
              <a:shade val="86000"/>
              <a:satMod val="90000"/>
              <a:lumMod val="88000"/>
            </a:schemeClr>
          </a:gs>
        </a:gsLst>
        <a:path path="circle">
          <a:fillToRect l="50000" t="15000" r="50000" b="169000"/>
        </a:path>
      </a:gradFill>
    </a:bgFillStyleLst>
  </a:fmtScheme>
</a:themeOverride>
</file>

<file path=ppt/theme/themeOverride7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8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9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0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1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2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3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4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5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6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7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8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19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0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1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2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3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4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5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6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7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8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9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0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1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2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3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4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5.xml><?xml version="1.0" encoding="utf-8"?>
<a:themeOverride xmlns:a="http://schemas.openxmlformats.org/drawingml/2006/main">
  <a:clrScheme name="Simple Light">
    <a:dk1>
      <a:srgbClr val="000000"/>
    </a:dk1>
    <a:lt1>
      <a:srgbClr val="FFFFFF"/>
    </a:lt1>
    <a:dk2>
      <a:srgbClr val="0066B3"/>
    </a:dk2>
    <a:lt2>
      <a:srgbClr val="DB362E"/>
    </a:lt2>
    <a:accent1>
      <a:srgbClr val="FEC00F"/>
    </a:accent1>
    <a:accent2>
      <a:srgbClr val="FFFFFF"/>
    </a:accent2>
    <a:accent3>
      <a:srgbClr val="FFFFFF"/>
    </a:accent3>
    <a:accent4>
      <a:srgbClr val="FFFFFF"/>
    </a:accent4>
    <a:accent5>
      <a:srgbClr val="FFFFFF"/>
    </a:accent5>
    <a:accent6>
      <a:srgbClr val="FFFFFF"/>
    </a:accent6>
    <a:hlink>
      <a:srgbClr val="000000"/>
    </a:hlink>
    <a:folHlink>
      <a:srgbClr val="0097A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ef0ff22e-e03c-4247-8f8c-fa0f4517d89e">
      <UserInfo>
        <DisplayName>Hilda Gloria Guardado</DisplayName>
        <AccountId>31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D025732605E0F142867347B09BEBBDA3" ma:contentTypeVersion="10" ma:contentTypeDescription="Crear nuevo documento." ma:contentTypeScope="" ma:versionID="ecd13d0d874e25d1d4c8e492769593b1">
  <xsd:schema xmlns:xsd="http://www.w3.org/2001/XMLSchema" xmlns:xs="http://www.w3.org/2001/XMLSchema" xmlns:p="http://schemas.microsoft.com/office/2006/metadata/properties" xmlns:ns2="dfeb851c-4d5a-4eac-8b39-11e3e3864464" xmlns:ns3="ef0ff22e-e03c-4247-8f8c-fa0f4517d89e" targetNamespace="http://schemas.microsoft.com/office/2006/metadata/properties" ma:root="true" ma:fieldsID="5560f3784c4f0e9437393673765e5100" ns2:_="" ns3:_="">
    <xsd:import namespace="dfeb851c-4d5a-4eac-8b39-11e3e3864464"/>
    <xsd:import namespace="ef0ff22e-e03c-4247-8f8c-fa0f4517d89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OCR" minOccurs="0"/>
                <xsd:element ref="ns3:SharedWithUsers" minOccurs="0"/>
                <xsd:element ref="ns3:SharedWithDetail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feb851c-4d5a-4eac-8b39-11e3e386446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7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f0ff22e-e03c-4247-8f8c-fa0f4517d89e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Compartido con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Detalles de uso compartido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39826EE-5D37-4F71-A3A0-AC60C8252C6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5B15FB1-D29E-4FCF-9BDB-0EEECE8AD0B3}">
  <ds:schemaRefs>
    <ds:schemaRef ds:uri="dfeb851c-4d5a-4eac-8b39-11e3e3864464"/>
    <ds:schemaRef ds:uri="ef0ff22e-e03c-4247-8f8c-fa0f4517d89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CC272B2C-8EF7-4DED-AC6B-43609EDF1C76}">
  <ds:schemaRefs>
    <ds:schemaRef ds:uri="dfeb851c-4d5a-4eac-8b39-11e3e3864464"/>
    <ds:schemaRef ds:uri="ef0ff22e-e03c-4247-8f8c-fa0f4517d89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4036</Words>
  <Application>Microsoft Office PowerPoint</Application>
  <PresentationFormat>Personalizado</PresentationFormat>
  <Paragraphs>1094</Paragraphs>
  <Slides>102</Slides>
  <Notes>100</Notes>
  <HiddenSlides>0</HiddenSlides>
  <MMClips>0</MMClips>
  <ScaleCrop>false</ScaleCrop>
  <HeadingPairs>
    <vt:vector size="6" baseType="variant">
      <vt:variant>
        <vt:lpstr>Fuentes usadas</vt:lpstr>
      </vt:variant>
      <vt:variant>
        <vt:i4>20</vt:i4>
      </vt:variant>
      <vt:variant>
        <vt:lpstr>Tema</vt:lpstr>
      </vt:variant>
      <vt:variant>
        <vt:i4>4</vt:i4>
      </vt:variant>
      <vt:variant>
        <vt:lpstr>Títulos de diapositiva</vt:lpstr>
      </vt:variant>
      <vt:variant>
        <vt:i4>102</vt:i4>
      </vt:variant>
    </vt:vector>
  </HeadingPairs>
  <TitlesOfParts>
    <vt:vector size="126" baseType="lpstr">
      <vt:lpstr>Poppins</vt:lpstr>
      <vt:lpstr>Coming Soon</vt:lpstr>
      <vt:lpstr>Lato Light</vt:lpstr>
      <vt:lpstr>Staatliches</vt:lpstr>
      <vt:lpstr>Josefin Sans SemiBold</vt:lpstr>
      <vt:lpstr>Roboto</vt:lpstr>
      <vt:lpstr>Calibri</vt:lpstr>
      <vt:lpstr>Didact Gothic</vt:lpstr>
      <vt:lpstr>Barlow Condensed SemiBold</vt:lpstr>
      <vt:lpstr>Libre Franklin</vt:lpstr>
      <vt:lpstr>Poppins SemiBold</vt:lpstr>
      <vt:lpstr>Comfortaa</vt:lpstr>
      <vt:lpstr>Darker Grotesque Medium</vt:lpstr>
      <vt:lpstr>Montserrat</vt:lpstr>
      <vt:lpstr>Delius Swash Caps</vt:lpstr>
      <vt:lpstr>Fira Sans Extra Condensed</vt:lpstr>
      <vt:lpstr>Eras Demi ITC</vt:lpstr>
      <vt:lpstr>Muli</vt:lpstr>
      <vt:lpstr>Arial</vt:lpstr>
      <vt:lpstr>Josefin Sans Light</vt:lpstr>
      <vt:lpstr>Piet Art History Lesson by Slidesgo</vt:lpstr>
      <vt:lpstr>1_Piet Art History Lesson by Slidesgo</vt:lpstr>
      <vt:lpstr>2_Piet Art History Lesson by Slidesgo</vt:lpstr>
      <vt:lpstr>3_Piet Art History Lesson by Slidesgo</vt:lpstr>
      <vt:lpstr>Presentación de PowerPoint</vt:lpstr>
      <vt:lpstr>2.</vt:lpstr>
      <vt:lpstr>1.</vt:lpstr>
      <vt:lpstr>INSAFORP amplía oferta de cursos en línea con plataformas educativas, nacionales e internacionales.</vt:lpstr>
      <vt:lpstr>INSAFORP participa en Coloquio Internacional de Formación Dual del CONALEP México: “Carreras del futuro y sector productivo”.</vt:lpstr>
      <vt:lpstr>Presentación de PowerPoint</vt:lpstr>
      <vt:lpstr>Presentación de PowerPoint</vt:lpstr>
      <vt:lpstr>Firma de adhesión a los principios de empoderamiento  de las mujeres - WEP.  INSAFORP / ONUMujeres.</vt:lpstr>
      <vt:lpstr>Conmemoración del 8 de Marzo Día Internacional de la Mujer: “Mujeres con voz”.</vt:lpstr>
      <vt:lpstr>Fortalecimiento metodológico virtual a Instructores y Facilitadores del Sistema de Formación del INSAFORP.</vt:lpstr>
      <vt:lpstr>Visita a “Granja Izalco” en el marco del convenio con la Dirección General de Centros Penales / INSAFORP.</vt:lpstr>
      <vt:lpstr>Entrega de certificados a 32 evaluadores de sectores productivos. MINEC / INSAFORP. </vt:lpstr>
      <vt:lpstr>XI Graduación de 232 Jóvenes en el Programa Empresa Centro “Industria del Plástico”. FUNDEPLAST / INSAFORP </vt:lpstr>
      <vt:lpstr>Celebración del 28° Aniversario de Insaforp </vt:lpstr>
      <vt:lpstr>Juramentación nuevos Directores de Consejo Directivo de INSAFORP, representantes del sector laboral.</vt:lpstr>
      <vt:lpstr>1° Coloquio Virtual de Insaforp: “Formando un mejor El Salvador”.</vt:lpstr>
      <vt:lpstr>Evento “Día de la Mujer en Insaforp”.</vt:lpstr>
      <vt:lpstr>Entrega de 20 certificaciones a evaluadores en el sector plástico y a personas migrantes retornadas en el sector construcción. </vt:lpstr>
      <vt:lpstr>Alianza estratégica entre INSAFORP y ORACLE para beneficio de 1,500 jóvenes y 90 instructores </vt:lpstr>
      <vt:lpstr>Firma convenio entre INSAFORP y CEDALC - Corporación para la Educación y el Desarrollo de América Latina y el Caribe.</vt:lpstr>
      <vt:lpstr>INSAFORP recibe Premio ASI Benefactor 2021.</vt:lpstr>
      <vt:lpstr>Certificación de competencias laborales de 28 personas con discapacidad como “Evaluadores/as y Masoterapeutas Profesionales”. Cruz Roja Salvadoreña / INSAFORP.</vt:lpstr>
      <vt:lpstr>Lanzamiento de campaña “Nuevas Oportunidades”, SWISSCONTACT – INSAFORP. </vt:lpstr>
      <vt:lpstr>Entrega de 75 nuevas becas a jóvenes en la “Escuela Nacional de Agricultura Roberto Quiñónez – ENA”.</vt:lpstr>
      <vt:lpstr>Consejo Directivo de Insaforp realiza visita de seguimiento a jóvenes becarios en Zamorano, Honduras.</vt:lpstr>
      <vt:lpstr>Inauguración y puesta en marcha del sistema fotovoltaico (paneles solares) en Insaforp en Santa Elena, con capacidad de 58.5 Kwp.</vt:lpstr>
      <vt:lpstr>Lanzamiento campaña: “APRENDER, te abre puertas”.</vt:lpstr>
      <vt:lpstr>“Desayuno Empresarial para la divulgación de oferta formativa”.</vt:lpstr>
      <vt:lpstr>Reunión con Alcaldes del departamento de Cuscatlán, para la divulgación de “Proyectos Especiales de Formación Inicial”.</vt:lpstr>
      <vt:lpstr>Divulgación de oferta formativa de INSAFORP a Gobiernos Locales del departamento La Paz.</vt:lpstr>
      <vt:lpstr>INSAFORP participa en la ejecución del simulacro nacional de evacuación para prevención y preparación ante evento sísmico.</vt:lpstr>
      <vt:lpstr>2° Reunión Directores de las Instituciones de Formación Profesional de la región y traspaso de la coordinación de REDIFP del INSAFORP a INTECAP – Guatemala.</vt:lpstr>
      <vt:lpstr>Participación en Misión Oficial a Buenos Aires, Argentina, para conocer las buenas prácticas y buscar concreción de acuerdo de cooperación, buscando sinergia entre las Instituciones principalmente de cara a la formación sindical en El Salvador. Ministerio de Trabajo e INSAFORP.</vt:lpstr>
      <vt:lpstr>Participación de INSAFORP en la 45° Reunión Técnica de OIT/CINTERFOR en Madrid, España.</vt:lpstr>
      <vt:lpstr>Reconocimiento a INSAFORP por su gestión y coordinación de la Red de Institutos de Formación Profesional de Centroamérica, Panamá, República Dominicana y Haití - REDIFP.</vt:lpstr>
      <vt:lpstr>Conmemoración 25 de noviembre: “Día internacional de la Eliminación de la Violencia contra la mujer”.</vt:lpstr>
      <vt:lpstr>Visita de Ministro de Trabajo a Consejo Directivo de Insaforp.</vt:lpstr>
      <vt:lpstr>INSAFORP - ACNUR acuerdan facilitar la formación profesional de personas desplazadas por la violencia en El Salvador.</vt:lpstr>
      <vt:lpstr>Entrega de becas en el Programa “Lic. Ricardo F. J. Montenegro P.” (20 medias becas y 5 becas completas) a jóvenes para estudiar en la Universidad Agrícola Panamericana ZAMORANO.</vt:lpstr>
      <vt:lpstr>SWISSCONTACT entrega antorchas virtuales para simuladores de soldadura.</vt:lpstr>
      <vt:lpstr>INSAFORP forma a mujeres migrantes retornadas de la zona costera para su inserción productiva en sinergia con el Ministerio de Relaciones Exteriores.</vt:lpstr>
      <vt:lpstr>2.</vt:lpstr>
      <vt:lpstr>PARTICIPACIONES Insaforp  Metas - Ejecución</vt:lpstr>
      <vt:lpstr>Presentación de PowerPoint</vt:lpstr>
      <vt:lpstr>EJECUCIÓN Insaforp Participaciones / Inversión por tipo de población </vt:lpstr>
      <vt:lpstr>EJECUCIÓN Insaforp Participaciones / Inversión por modalidad de ejecución  </vt:lpstr>
      <vt:lpstr>EJECUCIÓN Insaforp Participaciones / Inversión por tipo de población  y modalidad de ejecución </vt:lpstr>
      <vt:lpstr>EJECUCIÓN Insaforp Cobertura geográfica - departamentos / municipios atendidos en 2021</vt:lpstr>
      <vt:lpstr>Cifras INSAFORP 2021 En resumen…</vt:lpstr>
      <vt:lpstr>3.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4.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5.</vt:lpstr>
      <vt:lpstr>Presentación de PowerPoint</vt:lpstr>
      <vt:lpstr>Presentación de PowerPoint</vt:lpstr>
      <vt:lpstr>Presentación de PowerPoint</vt:lpstr>
      <vt:lpstr>Presentación de PowerPoint</vt:lpstr>
      <vt:lpstr>Meta- Ejecución Participaciones INSAFORP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Rosy DeLeon</dc:creator>
  <cp:lastModifiedBy>Rosy DeLeon</cp:lastModifiedBy>
  <cp:revision>4</cp:revision>
  <cp:lastPrinted>2022-02-08T21:49:36Z</cp:lastPrinted>
  <dcterms:modified xsi:type="dcterms:W3CDTF">2022-07-15T21:48:51Z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0x010100D025732605E0F142867347B09BEBBDA3</vt:lpwstr>
  </property>
</Properties>
</file>