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theme/theme7.xml" ContentType="application/vnd.openxmlformats-officedocument.theme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theme/theme8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34" r:id="rId5"/>
    <p:sldMasterId id="2147483747" r:id="rId6"/>
    <p:sldMasterId id="2147483759" r:id="rId7"/>
    <p:sldMasterId id="2147483772" r:id="rId8"/>
  </p:sldMasterIdLst>
  <p:sldIdLst>
    <p:sldId id="268" r:id="rId9"/>
    <p:sldId id="269" r:id="rId10"/>
    <p:sldId id="270" r:id="rId11"/>
    <p:sldId id="273" r:id="rId12"/>
    <p:sldId id="341" r:id="rId13"/>
    <p:sldId id="272" r:id="rId14"/>
    <p:sldId id="306" r:id="rId15"/>
    <p:sldId id="274" r:id="rId16"/>
    <p:sldId id="275" r:id="rId17"/>
    <p:sldId id="276" r:id="rId18"/>
    <p:sldId id="277" r:id="rId19"/>
    <p:sldId id="278" r:id="rId20"/>
    <p:sldId id="279" r:id="rId21"/>
    <p:sldId id="308" r:id="rId22"/>
    <p:sldId id="281" r:id="rId23"/>
    <p:sldId id="282" r:id="rId24"/>
    <p:sldId id="309" r:id="rId25"/>
    <p:sldId id="283" r:id="rId26"/>
    <p:sldId id="339" r:id="rId27"/>
    <p:sldId id="284" r:id="rId28"/>
    <p:sldId id="285" r:id="rId29"/>
    <p:sldId id="286" r:id="rId30"/>
    <p:sldId id="291" r:id="rId31"/>
    <p:sldId id="288" r:id="rId32"/>
    <p:sldId id="289" r:id="rId33"/>
    <p:sldId id="290" r:id="rId34"/>
    <p:sldId id="293" r:id="rId35"/>
    <p:sldId id="342" r:id="rId36"/>
    <p:sldId id="295" r:id="rId37"/>
    <p:sldId id="310" r:id="rId38"/>
    <p:sldId id="343" r:id="rId39"/>
    <p:sldId id="362" r:id="rId40"/>
    <p:sldId id="346" r:id="rId41"/>
    <p:sldId id="360" r:id="rId42"/>
    <p:sldId id="361" r:id="rId43"/>
    <p:sldId id="347" r:id="rId44"/>
    <p:sldId id="328" r:id="rId45"/>
    <p:sldId id="348" r:id="rId46"/>
    <p:sldId id="329" r:id="rId47"/>
    <p:sldId id="316" r:id="rId48"/>
    <p:sldId id="350" r:id="rId49"/>
    <p:sldId id="349" r:id="rId50"/>
    <p:sldId id="321" r:id="rId51"/>
    <p:sldId id="351" r:id="rId52"/>
    <p:sldId id="363" r:id="rId53"/>
    <p:sldId id="345" r:id="rId54"/>
    <p:sldId id="352" r:id="rId55"/>
    <p:sldId id="326" r:id="rId56"/>
    <p:sldId id="330" r:id="rId57"/>
    <p:sldId id="331" r:id="rId58"/>
    <p:sldId id="332" r:id="rId59"/>
    <p:sldId id="333" r:id="rId60"/>
    <p:sldId id="334" r:id="rId61"/>
    <p:sldId id="335" r:id="rId62"/>
    <p:sldId id="336" r:id="rId63"/>
    <p:sldId id="358" r:id="rId64"/>
    <p:sldId id="355" r:id="rId65"/>
    <p:sldId id="357" r:id="rId66"/>
    <p:sldId id="353" r:id="rId67"/>
    <p:sldId id="338" r:id="rId68"/>
    <p:sldId id="337" r:id="rId69"/>
    <p:sldId id="340" r:id="rId70"/>
    <p:sldId id="327" r:id="rId71"/>
    <p:sldId id="292" r:id="rId72"/>
  </p:sldIdLst>
  <p:sldSz cx="12192000" cy="6858000"/>
  <p:notesSz cx="6858000" cy="9144000"/>
  <p:defaultTextStyle>
    <a:defPPr>
      <a:defRPr lang="es-SV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4421"/>
    <a:srgbClr val="FF2DFF"/>
    <a:srgbClr val="FF66FF"/>
    <a:srgbClr val="E54B00"/>
    <a:srgbClr val="FF0000"/>
    <a:srgbClr val="FFFF37"/>
    <a:srgbClr val="FFD653"/>
    <a:srgbClr val="E64A03"/>
    <a:srgbClr val="FF4420"/>
    <a:srgbClr val="331C4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0A15C55-8517-42AA-B614-E9B94910E393}" styleName="Estilo medio 2 - Énfasis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Estilo medio 2 - Énfasis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90" d="100"/>
          <a:sy n="90" d="100"/>
        </p:scale>
        <p:origin x="49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8.xml"/><Relationship Id="rId21" Type="http://schemas.openxmlformats.org/officeDocument/2006/relationships/slide" Target="slides/slide13.xml"/><Relationship Id="rId42" Type="http://schemas.openxmlformats.org/officeDocument/2006/relationships/slide" Target="slides/slide34.xml"/><Relationship Id="rId47" Type="http://schemas.openxmlformats.org/officeDocument/2006/relationships/slide" Target="slides/slide39.xml"/><Relationship Id="rId63" Type="http://schemas.openxmlformats.org/officeDocument/2006/relationships/slide" Target="slides/slide55.xml"/><Relationship Id="rId68" Type="http://schemas.openxmlformats.org/officeDocument/2006/relationships/slide" Target="slides/slide60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9" Type="http://schemas.openxmlformats.org/officeDocument/2006/relationships/slide" Target="slides/slide21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slide" Target="slides/slide32.xml"/><Relationship Id="rId45" Type="http://schemas.openxmlformats.org/officeDocument/2006/relationships/slide" Target="slides/slide37.xml"/><Relationship Id="rId53" Type="http://schemas.openxmlformats.org/officeDocument/2006/relationships/slide" Target="slides/slide45.xml"/><Relationship Id="rId58" Type="http://schemas.openxmlformats.org/officeDocument/2006/relationships/slide" Target="slides/slide50.xml"/><Relationship Id="rId66" Type="http://schemas.openxmlformats.org/officeDocument/2006/relationships/slide" Target="slides/slide58.xml"/><Relationship Id="rId74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61" Type="http://schemas.openxmlformats.org/officeDocument/2006/relationships/slide" Target="slides/slide53.xml"/><Relationship Id="rId19" Type="http://schemas.openxmlformats.org/officeDocument/2006/relationships/slide" Target="slides/slide1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slide" Target="slides/slide35.xml"/><Relationship Id="rId48" Type="http://schemas.openxmlformats.org/officeDocument/2006/relationships/slide" Target="slides/slide40.xml"/><Relationship Id="rId56" Type="http://schemas.openxmlformats.org/officeDocument/2006/relationships/slide" Target="slides/slide48.xml"/><Relationship Id="rId64" Type="http://schemas.openxmlformats.org/officeDocument/2006/relationships/slide" Target="slides/slide56.xml"/><Relationship Id="rId69" Type="http://schemas.openxmlformats.org/officeDocument/2006/relationships/slide" Target="slides/slide61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43.xml"/><Relationship Id="rId72" Type="http://schemas.openxmlformats.org/officeDocument/2006/relationships/slide" Target="slides/slide64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openxmlformats.org/officeDocument/2006/relationships/slide" Target="slides/slide38.xml"/><Relationship Id="rId59" Type="http://schemas.openxmlformats.org/officeDocument/2006/relationships/slide" Target="slides/slide51.xml"/><Relationship Id="rId67" Type="http://schemas.openxmlformats.org/officeDocument/2006/relationships/slide" Target="slides/slide59.xml"/><Relationship Id="rId20" Type="http://schemas.openxmlformats.org/officeDocument/2006/relationships/slide" Target="slides/slide12.xml"/><Relationship Id="rId41" Type="http://schemas.openxmlformats.org/officeDocument/2006/relationships/slide" Target="slides/slide33.xml"/><Relationship Id="rId54" Type="http://schemas.openxmlformats.org/officeDocument/2006/relationships/slide" Target="slides/slide46.xml"/><Relationship Id="rId62" Type="http://schemas.openxmlformats.org/officeDocument/2006/relationships/slide" Target="slides/slide54.xml"/><Relationship Id="rId70" Type="http://schemas.openxmlformats.org/officeDocument/2006/relationships/slide" Target="slides/slide62.xml"/><Relationship Id="rId75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49" Type="http://schemas.openxmlformats.org/officeDocument/2006/relationships/slide" Target="slides/slide41.xml"/><Relationship Id="rId57" Type="http://schemas.openxmlformats.org/officeDocument/2006/relationships/slide" Target="slides/slide49.xml"/><Relationship Id="rId10" Type="http://schemas.openxmlformats.org/officeDocument/2006/relationships/slide" Target="slides/slide2.xml"/><Relationship Id="rId31" Type="http://schemas.openxmlformats.org/officeDocument/2006/relationships/slide" Target="slides/slide23.xml"/><Relationship Id="rId44" Type="http://schemas.openxmlformats.org/officeDocument/2006/relationships/slide" Target="slides/slide36.xml"/><Relationship Id="rId52" Type="http://schemas.openxmlformats.org/officeDocument/2006/relationships/slide" Target="slides/slide44.xml"/><Relationship Id="rId60" Type="http://schemas.openxmlformats.org/officeDocument/2006/relationships/slide" Target="slides/slide52.xml"/><Relationship Id="rId65" Type="http://schemas.openxmlformats.org/officeDocument/2006/relationships/slide" Target="slides/slide57.xml"/><Relationship Id="rId73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39" Type="http://schemas.openxmlformats.org/officeDocument/2006/relationships/slide" Target="slides/slide31.xml"/><Relationship Id="rId34" Type="http://schemas.openxmlformats.org/officeDocument/2006/relationships/slide" Target="slides/slide26.xml"/><Relationship Id="rId50" Type="http://schemas.openxmlformats.org/officeDocument/2006/relationships/slide" Target="slides/slide42.xml"/><Relationship Id="rId55" Type="http://schemas.openxmlformats.org/officeDocument/2006/relationships/slide" Target="slides/slide47.xml"/><Relationship Id="rId76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6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Insa%20Carolina%20Solis\Mis%20documentos\Mis%20Documentos\Eventos\Eventos%202020\Rendici&#243;n%20de%20Cuentas%202018-2019%20%202019-2020\Datos%20UACI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</c:dPt>
          <c:dLbls>
            <c:spPr>
              <a:pattFill prst="pct75">
                <a:fgClr>
                  <a:schemeClr val="dk1">
                    <a:lumMod val="75000"/>
                    <a:lumOff val="25000"/>
                  </a:schemeClr>
                </a:fgClr>
                <a:bgClr>
                  <a:schemeClr val="dk1">
                    <a:lumMod val="65000"/>
                    <a:lumOff val="35000"/>
                  </a:scheme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s-SV"/>
              </a:p>
            </c:txPr>
            <c:dLblPos val="ctr"/>
            <c:showLegendKey val="0"/>
            <c:showVal val="0"/>
            <c:showCatName val="1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>
                <c15:layout/>
              </c:ext>
            </c:extLst>
          </c:dLbls>
          <c:cat>
            <c:strRef>
              <c:f>Hoja1!$C$32:$C$33</c:f>
              <c:strCache>
                <c:ptCount val="2"/>
                <c:pt idx="0">
                  <c:v>MYPES</c:v>
                </c:pt>
                <c:pt idx="1">
                  <c:v>GRANDE      </c:v>
                </c:pt>
              </c:strCache>
            </c:strRef>
          </c:cat>
          <c:val>
            <c:numRef>
              <c:f>Hoja1!$D$32:$D$33</c:f>
              <c:numCache>
                <c:formatCode>General</c:formatCode>
                <c:ptCount val="2"/>
                <c:pt idx="0">
                  <c:v>194</c:v>
                </c:pt>
                <c:pt idx="1">
                  <c:v>3</c:v>
                </c:pt>
              </c:numCache>
            </c:numRef>
          </c:val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layout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SV"/>
        </a:p>
      </c:txPr>
    </c:legend>
    <c:plotVisOnly val="1"/>
    <c:dispBlanksAs val="gap"/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3">
  <cs:axisTitle>
    <cs:lnRef idx="0"/>
    <cs:fillRef idx="0"/>
    <cs:effectRef idx="0"/>
    <cs:fontRef idx="minor">
      <a:schemeClr val="dk1">
        <a:lumMod val="75000"/>
        <a:lumOff val="2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 smtClean="0"/>
              <a:t>Haga clic para modificar el estilo de subtítulo del patrón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30407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2484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4073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64344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5" name="Marcador de tex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Marcador de contenid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7" name="Marcador de fech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Marcador de pie de página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Marcador de número de diapos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9902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fech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Marcador de pie de pá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Marcador de número de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27171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Marcador de pie de pá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8352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34507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posición de imagen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SV" dirty="0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8859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7591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18759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 smtClean="0"/>
              <a:t>Haga clic para modificar el estilo de subtítulo del patrón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36897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2826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70372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5604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5" name="Marcador de tex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Marcador de contenid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7" name="Marcador de fech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Marcador de pie de página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Marcador de número de diapos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86308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fech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Marcador de pie de pá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Marcador de número de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00103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Marcador de pie de pá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39722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074396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posición de imagen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SV" dirty="0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22596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20783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6700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 smtClean="0"/>
              <a:t>Haga clic para modificar el estilo de subtítulo del patrón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61282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141947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508390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008184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5" name="Marcador de tex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Marcador de contenid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7" name="Marcador de fech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Marcador de pie de página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Marcador de número de diapos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296292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fech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Marcador de pie de pá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Marcador de número de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47336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Marcador de pie de pá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60711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720536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posición de imagen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SV" dirty="0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0375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328362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361245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 smtClean="0"/>
              <a:t>Haga clic para modificar el estilo de subtítulo del patrón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019871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282933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252602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025432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5" name="Marcador de tex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Marcador de contenid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7" name="Marcador de fech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Marcador de pie de página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Marcador de número de diapos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501810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fech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Marcador de pie de pá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Marcador de número de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809718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Marcador de pie de pá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31270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395240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posición de imagen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SV" dirty="0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673181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419695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89914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s-SV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57A94-2674-450F-A9C6-8D2B848359D7}" type="datetimeFigureOut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D88E4-23B7-4E48-AEA6-000809CA6C5A}" type="slidenum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55342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2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s-ES" dirty="0" smtClean="0"/>
              <a:t>Haga clic para modificar el estilo de texto del patrón</a:t>
            </a:r>
          </a:p>
          <a:p>
            <a:pPr lvl="1"/>
            <a:r>
              <a:rPr lang="es-ES" dirty="0" smtClean="0"/>
              <a:t>Segundo nivel</a:t>
            </a:r>
          </a:p>
          <a:p>
            <a:pPr lvl="2"/>
            <a:r>
              <a:rPr lang="es-ES" dirty="0" smtClean="0"/>
              <a:t>Tercer nivel</a:t>
            </a:r>
          </a:p>
          <a:p>
            <a:pPr lvl="3"/>
            <a:r>
              <a:rPr lang="es-ES" dirty="0" smtClean="0"/>
              <a:t>Cuarto nivel</a:t>
            </a:r>
          </a:p>
          <a:p>
            <a:pPr lvl="4"/>
            <a:r>
              <a:rPr lang="es-ES" dirty="0" smtClean="0"/>
              <a:t>Quinto nivel</a:t>
            </a:r>
            <a:endParaRPr lang="es-SV" dirty="0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57A94-2674-450F-A9C6-8D2B848359D7}" type="datetimeFigureOut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D88E4-23B7-4E48-AEA6-000809CA6C5A}" type="slidenum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460390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57A94-2674-450F-A9C6-8D2B848359D7}" type="datetimeFigureOut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D88E4-23B7-4E48-AEA6-000809CA6C5A}" type="slidenum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955210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57A94-2674-450F-A9C6-8D2B848359D7}" type="datetimeFigureOut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D88E4-23B7-4E48-AEA6-000809CA6C5A}" type="slidenum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938040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57A94-2674-450F-A9C6-8D2B848359D7}" type="datetimeFigureOut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D88E4-23B7-4E48-AEA6-000809CA6C5A}" type="slidenum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6742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57A94-2674-450F-A9C6-8D2B848359D7}" type="datetimeFigureOut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D88E4-23B7-4E48-AEA6-000809CA6C5A}" type="slidenum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201584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57A94-2674-450F-A9C6-8D2B848359D7}" type="datetimeFigureOut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D88E4-23B7-4E48-AEA6-000809CA6C5A}" type="slidenum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85230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57A94-2674-450F-A9C6-8D2B848359D7}" type="datetimeFigureOut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D88E4-23B7-4E48-AEA6-000809CA6C5A}" type="slidenum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12475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SV" dirty="0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57A94-2674-450F-A9C6-8D2B848359D7}" type="datetimeFigureOut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D88E4-23B7-4E48-AEA6-000809CA6C5A}" type="slidenum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103560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57A94-2674-450F-A9C6-8D2B848359D7}" type="datetimeFigureOut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D88E4-23B7-4E48-AEA6-000809CA6C5A}" type="slidenum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627216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57A94-2674-450F-A9C6-8D2B848359D7}" type="datetimeFigureOut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D88E4-23B7-4E48-AEA6-000809CA6C5A}" type="slidenum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767818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1521885" y="618382"/>
            <a:ext cx="10670116" cy="866403"/>
          </a:xfrm>
        </p:spPr>
        <p:txBody>
          <a:bodyPr>
            <a:normAutofit/>
          </a:bodyPr>
          <a:lstStyle>
            <a:lvl1pPr>
              <a:defRPr sz="3200" b="1"/>
            </a:lvl1pPr>
          </a:lstStyle>
          <a:p>
            <a:r>
              <a:rPr lang="es-ES" dirty="0" smtClean="0"/>
              <a:t>Haga clic para modificar el estilo de título del patrón</a:t>
            </a:r>
            <a:endParaRPr lang="es-SV" dirty="0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A863E-5B32-48F7-8925-950A5AD9CB1E}" type="datetimeFigureOut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5D451-9483-401E-B788-BB631B1BBA83}" type="slidenum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362649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 smtClean="0"/>
              <a:t>Haga clic para modificar el estilo de subtítulo del patrón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CB0D1-3312-48B3-95B2-4F43164C2673}" type="datetimeFigureOut">
              <a:rPr lang="es-SV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46C8C-925C-4D58-A9BC-D1B3938FF391}" type="slidenum">
              <a:rPr lang="es-SV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066064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CB0D1-3312-48B3-95B2-4F43164C2673}" type="datetimeFigureOut">
              <a:rPr lang="es-SV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46C8C-925C-4D58-A9BC-D1B3938FF391}" type="slidenum">
              <a:rPr lang="es-SV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671918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CB0D1-3312-48B3-95B2-4F43164C2673}" type="datetimeFigureOut">
              <a:rPr lang="es-SV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46C8C-925C-4D58-A9BC-D1B3938FF391}" type="slidenum">
              <a:rPr lang="es-SV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8062157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CB0D1-3312-48B3-95B2-4F43164C2673}" type="datetimeFigureOut">
              <a:rPr lang="es-SV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46C8C-925C-4D58-A9BC-D1B3938FF391}" type="slidenum">
              <a:rPr lang="es-SV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353485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5" name="Marcador de tex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Marcador de contenid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7" name="Marcador de fech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CB0D1-3312-48B3-95B2-4F43164C2673}" type="datetimeFigureOut">
              <a:rPr lang="es-SV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Marcador de pie de página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Marcador de número de diapos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46C8C-925C-4D58-A9BC-D1B3938FF391}" type="slidenum">
              <a:rPr lang="es-SV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241479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fech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CB0D1-3312-48B3-95B2-4F43164C2673}" type="datetimeFigureOut">
              <a:rPr lang="es-SV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Marcador de pie de pá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Marcador de número de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46C8C-925C-4D58-A9BC-D1B3938FF391}" type="slidenum">
              <a:rPr lang="es-SV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2496438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CB0D1-3312-48B3-95B2-4F43164C2673}" type="datetimeFigureOut">
              <a:rPr lang="es-SV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Marcador de pie de pá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46C8C-925C-4D58-A9BC-D1B3938FF391}" type="slidenum">
              <a:rPr lang="es-SV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972249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CB0D1-3312-48B3-95B2-4F43164C2673}" type="datetimeFigureOut">
              <a:rPr lang="es-SV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46C8C-925C-4D58-A9BC-D1B3938FF391}" type="slidenum">
              <a:rPr lang="es-SV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713314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posición de imagen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SV" dirty="0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CB0D1-3312-48B3-95B2-4F43164C2673}" type="datetimeFigureOut">
              <a:rPr lang="es-SV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46C8C-925C-4D58-A9BC-D1B3938FF391}" type="slidenum">
              <a:rPr lang="es-SV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649236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CB0D1-3312-48B3-95B2-4F43164C2673}" type="datetimeFigureOut">
              <a:rPr lang="es-SV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46C8C-925C-4D58-A9BC-D1B3938FF391}" type="slidenum">
              <a:rPr lang="es-SV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0979511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CB0D1-3312-48B3-95B2-4F43164C2673}" type="datetimeFigureOut">
              <a:rPr lang="es-SV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46C8C-925C-4D58-A9BC-D1B3938FF391}" type="slidenum">
              <a:rPr lang="es-SV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761197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s-SV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57A94-2674-450F-A9C6-8D2B848359D7}" type="datetimeFigureOut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D88E4-23B7-4E48-AEA6-000809CA6C5A}" type="slidenum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517206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2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s-ES" dirty="0" smtClean="0"/>
              <a:t>Haga clic para modificar el estilo de texto del patrón</a:t>
            </a:r>
          </a:p>
          <a:p>
            <a:pPr lvl="1"/>
            <a:r>
              <a:rPr lang="es-ES" dirty="0" smtClean="0"/>
              <a:t>Segundo nivel</a:t>
            </a:r>
          </a:p>
          <a:p>
            <a:pPr lvl="2"/>
            <a:r>
              <a:rPr lang="es-ES" dirty="0" smtClean="0"/>
              <a:t>Tercer nivel</a:t>
            </a:r>
          </a:p>
          <a:p>
            <a:pPr lvl="3"/>
            <a:r>
              <a:rPr lang="es-ES" dirty="0" smtClean="0"/>
              <a:t>Cuarto nivel</a:t>
            </a:r>
          </a:p>
          <a:p>
            <a:pPr lvl="4"/>
            <a:r>
              <a:rPr lang="es-ES" dirty="0" smtClean="0"/>
              <a:t>Quinto nivel</a:t>
            </a:r>
            <a:endParaRPr lang="es-SV" dirty="0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57A94-2674-450F-A9C6-8D2B848359D7}" type="datetimeFigureOut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D88E4-23B7-4E48-AEA6-000809CA6C5A}" type="slidenum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0779357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57A94-2674-450F-A9C6-8D2B848359D7}" type="datetimeFigureOut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D88E4-23B7-4E48-AEA6-000809CA6C5A}" type="slidenum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688755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57A94-2674-450F-A9C6-8D2B848359D7}" type="datetimeFigureOut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D88E4-23B7-4E48-AEA6-000809CA6C5A}" type="slidenum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3565406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57A94-2674-450F-A9C6-8D2B848359D7}" type="datetimeFigureOut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D88E4-23B7-4E48-AEA6-000809CA6C5A}" type="slidenum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4518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57A94-2674-450F-A9C6-8D2B848359D7}" type="datetimeFigureOut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D88E4-23B7-4E48-AEA6-000809CA6C5A}" type="slidenum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527069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57A94-2674-450F-A9C6-8D2B848359D7}" type="datetimeFigureOut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D88E4-23B7-4E48-AEA6-000809CA6C5A}" type="slidenum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354823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57A94-2674-450F-A9C6-8D2B848359D7}" type="datetimeFigureOut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D88E4-23B7-4E48-AEA6-000809CA6C5A}" type="slidenum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20799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SV" dirty="0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57A94-2674-450F-A9C6-8D2B848359D7}" type="datetimeFigureOut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D88E4-23B7-4E48-AEA6-000809CA6C5A}" type="slidenum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2912749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57A94-2674-450F-A9C6-8D2B848359D7}" type="datetimeFigureOut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D88E4-23B7-4E48-AEA6-000809CA6C5A}" type="slidenum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0523254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57A94-2674-450F-A9C6-8D2B848359D7}" type="datetimeFigureOut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D88E4-23B7-4E48-AEA6-000809CA6C5A}" type="slidenum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6314452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1521885" y="618382"/>
            <a:ext cx="10670116" cy="866403"/>
          </a:xfrm>
        </p:spPr>
        <p:txBody>
          <a:bodyPr>
            <a:normAutofit/>
          </a:bodyPr>
          <a:lstStyle>
            <a:lvl1pPr>
              <a:defRPr sz="3200" b="1"/>
            </a:lvl1pPr>
          </a:lstStyle>
          <a:p>
            <a:r>
              <a:rPr lang="es-ES" dirty="0" smtClean="0"/>
              <a:t>Haga clic para modificar el estilo de título del patrón</a:t>
            </a:r>
            <a:endParaRPr lang="es-SV" dirty="0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A863E-5B32-48F7-8925-950A5AD9CB1E}" type="datetimeFigureOut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5D451-9483-401E-B788-BB631B1BBA83}" type="slidenum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4162590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999"/>
            </a:lvl1pPr>
          </a:lstStyle>
          <a:p>
            <a:r>
              <a:rPr lang="es-ES"/>
              <a:t>Haga clic para modificar el estilo de título del patrón</a:t>
            </a:r>
            <a:endParaRPr lang="es-SV"/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086" indent="0" algn="ctr">
              <a:buNone/>
              <a:defRPr sz="2000"/>
            </a:lvl2pPr>
            <a:lvl3pPr marL="914172" indent="0" algn="ctr">
              <a:buNone/>
              <a:defRPr sz="1800"/>
            </a:lvl3pPr>
            <a:lvl4pPr marL="1371257" indent="0" algn="ctr">
              <a:buNone/>
              <a:defRPr sz="1600"/>
            </a:lvl4pPr>
            <a:lvl5pPr marL="1828343" indent="0" algn="ctr">
              <a:buNone/>
              <a:defRPr sz="1600"/>
            </a:lvl5pPr>
            <a:lvl6pPr marL="2285429" indent="0" algn="ctr">
              <a:buNone/>
              <a:defRPr sz="1600"/>
            </a:lvl6pPr>
            <a:lvl7pPr marL="2742514" indent="0" algn="ctr">
              <a:buNone/>
              <a:defRPr sz="1600"/>
            </a:lvl7pPr>
            <a:lvl8pPr marL="3199600" indent="0" algn="ctr">
              <a:buNone/>
              <a:defRPr sz="1600"/>
            </a:lvl8pPr>
            <a:lvl9pPr marL="3656686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CB0D1-3312-48B3-95B2-4F43164C2673}" type="datetimeFigureOut">
              <a:rPr lang="es-SV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46C8C-925C-4D58-A9BC-D1B3938FF391}" type="slidenum">
              <a:rPr lang="es-SV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343382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SV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CB0D1-3312-48B3-95B2-4F43164C2673}" type="datetimeFigureOut">
              <a:rPr lang="es-SV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46C8C-925C-4D58-A9BC-D1B3938FF391}" type="slidenum">
              <a:rPr lang="es-SV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4082247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1850" y="1709739"/>
            <a:ext cx="10515600" cy="2852737"/>
          </a:xfrm>
        </p:spPr>
        <p:txBody>
          <a:bodyPr anchor="b"/>
          <a:lstStyle>
            <a:lvl1pPr>
              <a:defRPr sz="5999"/>
            </a:lvl1pPr>
          </a:lstStyle>
          <a:p>
            <a:r>
              <a:rPr lang="es-ES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1850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086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172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25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34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42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251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199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668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CB0D1-3312-48B3-95B2-4F43164C2673}" type="datetimeFigureOut">
              <a:rPr lang="es-SV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46C8C-925C-4D58-A9BC-D1B3938FF391}" type="slidenum">
              <a:rPr lang="es-SV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5166358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SV"/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SV"/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SV"/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CB0D1-3312-48B3-95B2-4F43164C2673}" type="datetimeFigureOut">
              <a:rPr lang="es-SV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46C8C-925C-4D58-A9BC-D1B3938FF391}" type="slidenum">
              <a:rPr lang="es-SV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7953622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086" indent="0">
              <a:buNone/>
              <a:defRPr sz="2000" b="1"/>
            </a:lvl2pPr>
            <a:lvl3pPr marL="914172" indent="0">
              <a:buNone/>
              <a:defRPr sz="1800" b="1"/>
            </a:lvl3pPr>
            <a:lvl4pPr marL="1371257" indent="0">
              <a:buNone/>
              <a:defRPr sz="1600" b="1"/>
            </a:lvl4pPr>
            <a:lvl5pPr marL="1828343" indent="0">
              <a:buNone/>
              <a:defRPr sz="1600" b="1"/>
            </a:lvl5pPr>
            <a:lvl6pPr marL="2285429" indent="0">
              <a:buNone/>
              <a:defRPr sz="1600" b="1"/>
            </a:lvl6pPr>
            <a:lvl7pPr marL="2742514" indent="0">
              <a:buNone/>
              <a:defRPr sz="1600" b="1"/>
            </a:lvl7pPr>
            <a:lvl8pPr marL="3199600" indent="0">
              <a:buNone/>
              <a:defRPr sz="1600" b="1"/>
            </a:lvl8pPr>
            <a:lvl9pPr marL="3656686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SV"/>
          </a:p>
        </p:txBody>
      </p:sp>
      <p:sp>
        <p:nvSpPr>
          <p:cNvPr id="5" name="Marcador de tex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086" indent="0">
              <a:buNone/>
              <a:defRPr sz="2000" b="1"/>
            </a:lvl2pPr>
            <a:lvl3pPr marL="914172" indent="0">
              <a:buNone/>
              <a:defRPr sz="1800" b="1"/>
            </a:lvl3pPr>
            <a:lvl4pPr marL="1371257" indent="0">
              <a:buNone/>
              <a:defRPr sz="1600" b="1"/>
            </a:lvl4pPr>
            <a:lvl5pPr marL="1828343" indent="0">
              <a:buNone/>
              <a:defRPr sz="1600" b="1"/>
            </a:lvl5pPr>
            <a:lvl6pPr marL="2285429" indent="0">
              <a:buNone/>
              <a:defRPr sz="1600" b="1"/>
            </a:lvl6pPr>
            <a:lvl7pPr marL="2742514" indent="0">
              <a:buNone/>
              <a:defRPr sz="1600" b="1"/>
            </a:lvl7pPr>
            <a:lvl8pPr marL="3199600" indent="0">
              <a:buNone/>
              <a:defRPr sz="1600" b="1"/>
            </a:lvl8pPr>
            <a:lvl9pPr marL="3656686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6" name="Marcador de contenid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SV"/>
          </a:p>
        </p:txBody>
      </p:sp>
      <p:sp>
        <p:nvSpPr>
          <p:cNvPr id="7" name="Marcador de fech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CB0D1-3312-48B3-95B2-4F43164C2673}" type="datetimeFigureOut">
              <a:rPr lang="es-SV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Marcador de pie de página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Marcador de número de diapos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46C8C-925C-4D58-A9BC-D1B3938FF391}" type="slidenum">
              <a:rPr lang="es-SV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0154990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SV"/>
          </a:p>
        </p:txBody>
      </p:sp>
      <p:sp>
        <p:nvSpPr>
          <p:cNvPr id="3" name="Marcador de fech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CB0D1-3312-48B3-95B2-4F43164C2673}" type="datetimeFigureOut">
              <a:rPr lang="es-SV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Marcador de pie de pá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Marcador de número de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46C8C-925C-4D58-A9BC-D1B3938FF391}" type="slidenum">
              <a:rPr lang="es-SV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2653402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CB0D1-3312-48B3-95B2-4F43164C2673}" type="datetimeFigureOut">
              <a:rPr lang="es-SV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Marcador de pie de pá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46C8C-925C-4D58-A9BC-D1B3938FF391}" type="slidenum">
              <a:rPr lang="es-SV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8170306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9" y="457200"/>
            <a:ext cx="3932237" cy="1600200"/>
          </a:xfrm>
        </p:spPr>
        <p:txBody>
          <a:bodyPr anchor="b"/>
          <a:lstStyle>
            <a:lvl1pPr>
              <a:defRPr sz="3199"/>
            </a:lvl1pPr>
          </a:lstStyle>
          <a:p>
            <a:r>
              <a:rPr lang="es-ES"/>
              <a:t>Haga clic para modificar el estilo de título del patrón</a:t>
            </a:r>
            <a:endParaRPr lang="es-SV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3199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SV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9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086" indent="0">
              <a:buNone/>
              <a:defRPr sz="1400"/>
            </a:lvl2pPr>
            <a:lvl3pPr marL="914172" indent="0">
              <a:buNone/>
              <a:defRPr sz="1200"/>
            </a:lvl3pPr>
            <a:lvl4pPr marL="1371257" indent="0">
              <a:buNone/>
              <a:defRPr sz="1000"/>
            </a:lvl4pPr>
            <a:lvl5pPr marL="1828343" indent="0">
              <a:buNone/>
              <a:defRPr sz="1000"/>
            </a:lvl5pPr>
            <a:lvl6pPr marL="2285429" indent="0">
              <a:buNone/>
              <a:defRPr sz="1000"/>
            </a:lvl6pPr>
            <a:lvl7pPr marL="2742514" indent="0">
              <a:buNone/>
              <a:defRPr sz="1000"/>
            </a:lvl7pPr>
            <a:lvl8pPr marL="3199600" indent="0">
              <a:buNone/>
              <a:defRPr sz="1000"/>
            </a:lvl8pPr>
            <a:lvl9pPr marL="3656686" indent="0">
              <a:buNone/>
              <a:defRPr sz="10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CB0D1-3312-48B3-95B2-4F43164C2673}" type="datetimeFigureOut">
              <a:rPr lang="es-SV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46C8C-925C-4D58-A9BC-D1B3938FF391}" type="slidenum">
              <a:rPr lang="es-SV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9753839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9" y="457200"/>
            <a:ext cx="3932237" cy="1600200"/>
          </a:xfrm>
        </p:spPr>
        <p:txBody>
          <a:bodyPr anchor="b"/>
          <a:lstStyle>
            <a:lvl1pPr>
              <a:defRPr sz="3199"/>
            </a:lvl1pPr>
          </a:lstStyle>
          <a:p>
            <a:r>
              <a:rPr lang="es-ES"/>
              <a:t>Haga clic para modificar el estilo de título del patrón</a:t>
            </a:r>
            <a:endParaRPr lang="es-SV"/>
          </a:p>
        </p:txBody>
      </p:sp>
      <p:sp>
        <p:nvSpPr>
          <p:cNvPr id="3" name="Marcador de posición de imagen 2"/>
          <p:cNvSpPr>
            <a:spLocks noGrp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 marL="0" indent="0">
              <a:buNone/>
              <a:defRPr sz="3199"/>
            </a:lvl1pPr>
            <a:lvl2pPr marL="457086" indent="0">
              <a:buNone/>
              <a:defRPr sz="2800"/>
            </a:lvl2pPr>
            <a:lvl3pPr marL="914172" indent="0">
              <a:buNone/>
              <a:defRPr sz="2400"/>
            </a:lvl3pPr>
            <a:lvl4pPr marL="1371257" indent="0">
              <a:buNone/>
              <a:defRPr sz="2000"/>
            </a:lvl4pPr>
            <a:lvl5pPr marL="1828343" indent="0">
              <a:buNone/>
              <a:defRPr sz="2000"/>
            </a:lvl5pPr>
            <a:lvl6pPr marL="2285429" indent="0">
              <a:buNone/>
              <a:defRPr sz="2000"/>
            </a:lvl6pPr>
            <a:lvl7pPr marL="2742514" indent="0">
              <a:buNone/>
              <a:defRPr sz="2000"/>
            </a:lvl7pPr>
            <a:lvl8pPr marL="3199600" indent="0">
              <a:buNone/>
              <a:defRPr sz="2000"/>
            </a:lvl8pPr>
            <a:lvl9pPr marL="3656686" indent="0">
              <a:buNone/>
              <a:defRPr sz="2000"/>
            </a:lvl9pPr>
          </a:lstStyle>
          <a:p>
            <a:endParaRPr lang="es-SV" dirty="0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9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086" indent="0">
              <a:buNone/>
              <a:defRPr sz="1400"/>
            </a:lvl2pPr>
            <a:lvl3pPr marL="914172" indent="0">
              <a:buNone/>
              <a:defRPr sz="1200"/>
            </a:lvl3pPr>
            <a:lvl4pPr marL="1371257" indent="0">
              <a:buNone/>
              <a:defRPr sz="1000"/>
            </a:lvl4pPr>
            <a:lvl5pPr marL="1828343" indent="0">
              <a:buNone/>
              <a:defRPr sz="1000"/>
            </a:lvl5pPr>
            <a:lvl6pPr marL="2285429" indent="0">
              <a:buNone/>
              <a:defRPr sz="1000"/>
            </a:lvl6pPr>
            <a:lvl7pPr marL="2742514" indent="0">
              <a:buNone/>
              <a:defRPr sz="1000"/>
            </a:lvl7pPr>
            <a:lvl8pPr marL="3199600" indent="0">
              <a:buNone/>
              <a:defRPr sz="1000"/>
            </a:lvl8pPr>
            <a:lvl9pPr marL="3656686" indent="0">
              <a:buNone/>
              <a:defRPr sz="10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CB0D1-3312-48B3-95B2-4F43164C2673}" type="datetimeFigureOut">
              <a:rPr lang="es-SV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46C8C-925C-4D58-A9BC-D1B3938FF391}" type="slidenum">
              <a:rPr lang="es-SV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3361742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CB0D1-3312-48B3-95B2-4F43164C2673}" type="datetimeFigureOut">
              <a:rPr lang="es-SV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46C8C-925C-4D58-A9BC-D1B3938FF391}" type="slidenum">
              <a:rPr lang="es-SV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6335421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CB0D1-3312-48B3-95B2-4F43164C2673}" type="datetimeFigureOut">
              <a:rPr lang="es-SV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46C8C-925C-4D58-A9BC-D1B3938FF391}" type="slidenum">
              <a:rPr lang="es-SV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1578329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Defaul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07487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5.xml"/><Relationship Id="rId13" Type="http://schemas.openxmlformats.org/officeDocument/2006/relationships/theme" Target="../theme/theme7.xml"/><Relationship Id="rId3" Type="http://schemas.openxmlformats.org/officeDocument/2006/relationships/slideLayout" Target="../slideLayouts/slideLayout70.xml"/><Relationship Id="rId7" Type="http://schemas.openxmlformats.org/officeDocument/2006/relationships/slideLayout" Target="../slideLayouts/slideLayout74.xml"/><Relationship Id="rId12" Type="http://schemas.openxmlformats.org/officeDocument/2006/relationships/slideLayout" Target="../slideLayouts/slideLayout79.xml"/><Relationship Id="rId2" Type="http://schemas.openxmlformats.org/officeDocument/2006/relationships/slideLayout" Target="../slideLayouts/slideLayout69.xml"/><Relationship Id="rId1" Type="http://schemas.openxmlformats.org/officeDocument/2006/relationships/slideLayout" Target="../slideLayouts/slideLayout68.xml"/><Relationship Id="rId6" Type="http://schemas.openxmlformats.org/officeDocument/2006/relationships/slideLayout" Target="../slideLayouts/slideLayout73.xml"/><Relationship Id="rId11" Type="http://schemas.openxmlformats.org/officeDocument/2006/relationships/slideLayout" Target="../slideLayouts/slideLayout78.xml"/><Relationship Id="rId5" Type="http://schemas.openxmlformats.org/officeDocument/2006/relationships/slideLayout" Target="../slideLayouts/slideLayout72.xml"/><Relationship Id="rId10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1.xml"/><Relationship Id="rId9" Type="http://schemas.openxmlformats.org/officeDocument/2006/relationships/slideLayout" Target="../slideLayouts/slideLayout76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7.xml"/><Relationship Id="rId13" Type="http://schemas.openxmlformats.org/officeDocument/2006/relationships/theme" Target="../theme/theme8.xml"/><Relationship Id="rId3" Type="http://schemas.openxmlformats.org/officeDocument/2006/relationships/slideLayout" Target="../slideLayouts/slideLayout82.xml"/><Relationship Id="rId7" Type="http://schemas.openxmlformats.org/officeDocument/2006/relationships/slideLayout" Target="../slideLayouts/slideLayout86.xml"/><Relationship Id="rId12" Type="http://schemas.openxmlformats.org/officeDocument/2006/relationships/slideLayout" Target="../slideLayouts/slideLayout91.xml"/><Relationship Id="rId2" Type="http://schemas.openxmlformats.org/officeDocument/2006/relationships/slideLayout" Target="../slideLayouts/slideLayout81.xml"/><Relationship Id="rId1" Type="http://schemas.openxmlformats.org/officeDocument/2006/relationships/slideLayout" Target="../slideLayouts/slideLayout80.xml"/><Relationship Id="rId6" Type="http://schemas.openxmlformats.org/officeDocument/2006/relationships/slideLayout" Target="../slideLayouts/slideLayout85.xml"/><Relationship Id="rId11" Type="http://schemas.openxmlformats.org/officeDocument/2006/relationships/slideLayout" Target="../slideLayouts/slideLayout90.xml"/><Relationship Id="rId5" Type="http://schemas.openxmlformats.org/officeDocument/2006/relationships/slideLayout" Target="../slideLayouts/slideLayout84.xml"/><Relationship Id="rId10" Type="http://schemas.openxmlformats.org/officeDocument/2006/relationships/slideLayout" Target="../slideLayouts/slideLayout89.xml"/><Relationship Id="rId4" Type="http://schemas.openxmlformats.org/officeDocument/2006/relationships/slideLayout" Target="../slideLayouts/slideLayout83.xml"/><Relationship Id="rId9" Type="http://schemas.openxmlformats.org/officeDocument/2006/relationships/slideLayout" Target="../slideLayouts/slideLayout8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60568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SV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81356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SV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72724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SV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F7CDA6-4E4B-47A7-A5C9-67905074F78C}" type="datetimeFigureOut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07F89D-FA54-4CD1-BC74-9408641D68A5}" type="slidenum">
              <a:rPr lang="es-SV" smtClean="0">
                <a:solidFill>
                  <a:prstClr val="white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493489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SV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F57A94-2674-450F-A9C6-8D2B848359D7}" type="datetimeFigureOut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FD88E4-23B7-4E48-AEA6-000809CA6C5A}" type="slidenum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3915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  <p:sldLayoutId id="2147483746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SV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CCB0D1-3312-48B3-95B2-4F43164C2673}" type="datetimeFigureOut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 smtClean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SV" dirty="0" smtClean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046C8C-925C-4D58-A9BC-D1B3938FF391}" type="slidenum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 smtClean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6682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SV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SV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SV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F57A94-2674-450F-A9C6-8D2B848359D7}" type="datetimeFigureOut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FD88E4-23B7-4E48-AEA6-000809CA6C5A}" type="slidenum">
              <a:rPr lang="es-SV" smtClean="0">
                <a:solidFill>
                  <a:prstClr val="black">
                    <a:tint val="75000"/>
                  </a:prstClr>
                </a:solidFill>
              </a:rPr>
              <a:pPr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61824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SV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/>
          <p:cNvSpPr>
            <a:spLocks noGrp="1"/>
          </p:cNvSpPr>
          <p:nvPr>
            <p:ph type="title"/>
          </p:nvPr>
        </p:nvSpPr>
        <p:spPr>
          <a:xfrm>
            <a:off x="838201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s-SV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8201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SV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172"/>
            <a:fld id="{99CCB0D1-3312-48B3-95B2-4F43164C2673}" type="datetimeFigureOut">
              <a:rPr lang="es-SV" smtClean="0">
                <a:solidFill>
                  <a:prstClr val="black">
                    <a:tint val="75000"/>
                  </a:prstClr>
                </a:solidFill>
              </a:rPr>
              <a:pPr defTabSz="914172"/>
              <a:t>29/07/2020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3"/>
          </p:nvPr>
        </p:nvSpPr>
        <p:spPr>
          <a:xfrm>
            <a:off x="4038601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172"/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172"/>
            <a:fld id="{18046C8C-925C-4D58-A9BC-D1B3938FF391}" type="slidenum">
              <a:rPr lang="es-SV" smtClean="0">
                <a:solidFill>
                  <a:prstClr val="black">
                    <a:tint val="75000"/>
                  </a:prstClr>
                </a:solidFill>
              </a:rPr>
              <a:pPr defTabSz="914172"/>
              <a:t>‹Nº›</a:t>
            </a:fld>
            <a:endParaRPr lang="es-SV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3851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3" r:id="rId1"/>
    <p:sldLayoutId id="2147483774" r:id="rId2"/>
    <p:sldLayoutId id="2147483775" r:id="rId3"/>
    <p:sldLayoutId id="2147483776" r:id="rId4"/>
    <p:sldLayoutId id="2147483777" r:id="rId5"/>
    <p:sldLayoutId id="2147483778" r:id="rId6"/>
    <p:sldLayoutId id="2147483779" r:id="rId7"/>
    <p:sldLayoutId id="2147483780" r:id="rId8"/>
    <p:sldLayoutId id="2147483781" r:id="rId9"/>
    <p:sldLayoutId id="2147483782" r:id="rId10"/>
    <p:sldLayoutId id="2147483783" r:id="rId11"/>
    <p:sldLayoutId id="2147483784" r:id="rId12"/>
  </p:sldLayoutIdLst>
  <p:txStyles>
    <p:titleStyle>
      <a:lvl1pPr algn="l" defTabSz="914172" rtl="0" eaLnBrk="1" latinLnBrk="0" hangingPunct="1">
        <a:lnSpc>
          <a:spcPct val="90000"/>
        </a:lnSpc>
        <a:spcBef>
          <a:spcPct val="0"/>
        </a:spcBef>
        <a:buNone/>
        <a:defRPr sz="43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43" indent="-228543" algn="l" defTabSz="914172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629" indent="-228543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715" indent="-228543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99800" indent="-228543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886" indent="-228543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3972" indent="-228543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057" indent="-228543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143" indent="-228543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229" indent="-228543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SV"/>
      </a:defPPr>
      <a:lvl1pPr marL="0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086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172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257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343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429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514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600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686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3.png"/><Relationship Id="rId5" Type="http://schemas.microsoft.com/office/2007/relationships/hdphoto" Target="../media/hdphoto1.wdp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9.xml"/><Relationship Id="rId6" Type="http://schemas.microsoft.com/office/2007/relationships/hdphoto" Target="../media/hdphoto2.wdp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9.xml"/><Relationship Id="rId5" Type="http://schemas.microsoft.com/office/2007/relationships/hdphoto" Target="../media/hdphoto3.wdp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9.xml"/><Relationship Id="rId5" Type="http://schemas.microsoft.com/office/2007/relationships/hdphoto" Target="../media/hdphoto4.wdp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0.xml"/><Relationship Id="rId6" Type="http://schemas.microsoft.com/office/2007/relationships/hdphoto" Target="../media/hdphoto5.wdp"/><Relationship Id="rId5" Type="http://schemas.openxmlformats.org/officeDocument/2006/relationships/image" Target="../media/image22.png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0.xml"/><Relationship Id="rId5" Type="http://schemas.openxmlformats.org/officeDocument/2006/relationships/image" Target="../media/image13.png"/><Relationship Id="rId4" Type="http://schemas.openxmlformats.org/officeDocument/2006/relationships/hyperlink" Target="https://support.office.com/es-es/article/editar-una-presentaci%c3%b3n-ff353d37-742a-4aa8-8bdd-6b1f488127a2?omkt=es-ES&amp;ui=es-ES&amp;rs=es-ES&amp;ad=ES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office.com/es-es/article/editar-una-presentaci%c3%b3n-ff353d37-742a-4aa8-8bdd-6b1f488127a2?omkt=es-ES&amp;ui=es-ES&amp;rs=es-ES&amp;ad=ES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hyperlink" Target="https://support.office.com/es-es/article/editar-una-presentaci%c3%b3n-ff353d37-742a-4aa8-8bdd-6b1f488127a2?omkt=es-ES&amp;ui=es-ES&amp;rs=es-ES&amp;ad=ES" TargetMode="External"/><Relationship Id="rId7" Type="http://schemas.openxmlformats.org/officeDocument/2006/relationships/image" Target="../media/image27.jpe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11" Type="http://schemas.openxmlformats.org/officeDocument/2006/relationships/image" Target="../media/image13.png"/><Relationship Id="rId5" Type="http://schemas.openxmlformats.org/officeDocument/2006/relationships/image" Target="../media/image25.jpeg"/><Relationship Id="rId10" Type="http://schemas.openxmlformats.org/officeDocument/2006/relationships/image" Target="../media/image30.png"/><Relationship Id="rId4" Type="http://schemas.openxmlformats.org/officeDocument/2006/relationships/image" Target="../media/image24.jpg"/><Relationship Id="rId9" Type="http://schemas.openxmlformats.org/officeDocument/2006/relationships/image" Target="../media/image2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3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office.com/es-es/article/editar-una-presentaci%c3%b3n-ff353d37-742a-4aa8-8bdd-6b1f488127a2?omkt=es-ES&amp;ui=es-ES&amp;rs=es-ES&amp;ad=ES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30.png"/><Relationship Id="rId5" Type="http://schemas.openxmlformats.org/officeDocument/2006/relationships/image" Target="../media/image33.jpeg"/><Relationship Id="rId4" Type="http://schemas.openxmlformats.org/officeDocument/2006/relationships/image" Target="../media/image1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0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0.xml"/><Relationship Id="rId5" Type="http://schemas.openxmlformats.org/officeDocument/2006/relationships/image" Target="../media/image15.jpeg"/><Relationship Id="rId4" Type="http://schemas.microsoft.com/office/2007/relationships/hdphoto" Target="../media/hdphoto6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office.com/es-es/article/editar-una-presentaci%c3%b3n-ff353d37-742a-4aa8-8bdd-6b1f488127a2?omkt=es-ES&amp;ui=es-ES&amp;rs=es-ES&amp;ad=ES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15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0.xml"/><Relationship Id="rId5" Type="http://schemas.microsoft.com/office/2007/relationships/hdphoto" Target="../media/hdphoto7.wdp"/><Relationship Id="rId4" Type="http://schemas.openxmlformats.org/officeDocument/2006/relationships/image" Target="../media/image3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39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0.xml"/><Relationship Id="rId4" Type="http://schemas.openxmlformats.org/officeDocument/2006/relationships/chart" Target="../charts/char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0.xml"/><Relationship Id="rId5" Type="http://schemas.microsoft.com/office/2007/relationships/hdphoto" Target="../media/hdphoto8.wdp"/><Relationship Id="rId4" Type="http://schemas.openxmlformats.org/officeDocument/2006/relationships/image" Target="../media/image4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microsoft.com/office/2007/relationships/hdphoto" Target="../media/hdphoto9.wdp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0.xml"/><Relationship Id="rId5" Type="http://schemas.openxmlformats.org/officeDocument/2006/relationships/image" Target="../media/image15.jpeg"/><Relationship Id="rId4" Type="http://schemas.microsoft.com/office/2007/relationships/hdphoto" Target="../media/hdphoto9.wdp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4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0.xml"/><Relationship Id="rId5" Type="http://schemas.openxmlformats.org/officeDocument/2006/relationships/image" Target="../media/image13.png"/><Relationship Id="rId4" Type="http://schemas.microsoft.com/office/2007/relationships/hdphoto" Target="../media/hdphoto10.wdp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1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13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4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4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4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1.xml"/><Relationship Id="rId5" Type="http://schemas.microsoft.com/office/2007/relationships/hdphoto" Target="../media/hdphoto11.wdp"/><Relationship Id="rId4" Type="http://schemas.openxmlformats.org/officeDocument/2006/relationships/image" Target="../media/image59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63.xml"/><Relationship Id="rId5" Type="http://schemas.openxmlformats.org/officeDocument/2006/relationships/image" Target="../media/image13.png"/><Relationship Id="rId4" Type="http://schemas.microsoft.com/office/2007/relationships/hdphoto" Target="../media/hdphoto12.wdp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46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1.xml"/><Relationship Id="rId5" Type="http://schemas.microsoft.com/office/2007/relationships/hdphoto" Target="../media/hdphoto13.wdp"/><Relationship Id="rId4" Type="http://schemas.openxmlformats.org/officeDocument/2006/relationships/image" Target="../media/image62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63.xml"/><Relationship Id="rId4" Type="http://schemas.openxmlformats.org/officeDocument/2006/relationships/image" Target="../media/image63.png"/></Relationships>
</file>

<file path=ppt/slides/_rels/slide46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5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1.xml"/><Relationship Id="rId5" Type="http://schemas.openxmlformats.org/officeDocument/2006/relationships/image" Target="../media/image66.jpeg"/><Relationship Id="rId4" Type="http://schemas.openxmlformats.org/officeDocument/2006/relationships/image" Target="../media/image65.jpe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46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7" Type="http://schemas.openxmlformats.org/officeDocument/2006/relationships/image" Target="../media/image73.jpe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86.xml"/><Relationship Id="rId6" Type="http://schemas.openxmlformats.org/officeDocument/2006/relationships/image" Target="../media/image72.jpeg"/><Relationship Id="rId5" Type="http://schemas.openxmlformats.org/officeDocument/2006/relationships/image" Target="../media/image71.jpeg"/><Relationship Id="rId4" Type="http://schemas.openxmlformats.org/officeDocument/2006/relationships/image" Target="../media/image70.jpe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86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86.xml"/><Relationship Id="rId6" Type="http://schemas.openxmlformats.org/officeDocument/2006/relationships/image" Target="../media/image73.jpeg"/><Relationship Id="rId5" Type="http://schemas.openxmlformats.org/officeDocument/2006/relationships/image" Target="../media/image78.jpg"/><Relationship Id="rId4" Type="http://schemas.openxmlformats.org/officeDocument/2006/relationships/image" Target="../media/image77.jp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86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86.xml"/><Relationship Id="rId6" Type="http://schemas.openxmlformats.org/officeDocument/2006/relationships/image" Target="../media/image83.jpeg"/><Relationship Id="rId5" Type="http://schemas.openxmlformats.org/officeDocument/2006/relationships/image" Target="../media/image82.jpeg"/><Relationship Id="rId4" Type="http://schemas.openxmlformats.org/officeDocument/2006/relationships/image" Target="../media/image81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86.xml"/><Relationship Id="rId5" Type="http://schemas.openxmlformats.org/officeDocument/2006/relationships/image" Target="../media/image86.jpeg"/><Relationship Id="rId4" Type="http://schemas.openxmlformats.org/officeDocument/2006/relationships/image" Target="../media/image73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86.xml"/><Relationship Id="rId4" Type="http://schemas.openxmlformats.org/officeDocument/2006/relationships/image" Target="../media/image73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microsoft.com/office/2007/relationships/hdphoto" Target="../media/hdphoto15.wdp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1.png"/><Relationship Id="rId5" Type="http://schemas.openxmlformats.org/officeDocument/2006/relationships/image" Target="../media/image90.png"/><Relationship Id="rId4" Type="http://schemas.openxmlformats.org/officeDocument/2006/relationships/image" Target="../media/image89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3.png"/><Relationship Id="rId4" Type="http://schemas.openxmlformats.org/officeDocument/2006/relationships/image" Target="../media/image92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5.png"/><Relationship Id="rId4" Type="http://schemas.openxmlformats.org/officeDocument/2006/relationships/image" Target="../media/image94.jp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86.xml"/><Relationship Id="rId4" Type="http://schemas.openxmlformats.org/officeDocument/2006/relationships/image" Target="../media/image96.jpe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86.xml"/><Relationship Id="rId6" Type="http://schemas.openxmlformats.org/officeDocument/2006/relationships/image" Target="../media/image99.jpeg"/><Relationship Id="rId5" Type="http://schemas.openxmlformats.org/officeDocument/2006/relationships/image" Target="../media/image98.jpeg"/><Relationship Id="rId4" Type="http://schemas.openxmlformats.org/officeDocument/2006/relationships/image" Target="../media/image97.jpe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86.xml"/><Relationship Id="rId5" Type="http://schemas.openxmlformats.org/officeDocument/2006/relationships/image" Target="../media/image101.jpeg"/><Relationship Id="rId4" Type="http://schemas.openxmlformats.org/officeDocument/2006/relationships/image" Target="../media/image100.jpe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86.xml"/><Relationship Id="rId5" Type="http://schemas.microsoft.com/office/2007/relationships/hdphoto" Target="../media/hdphoto16.wdp"/><Relationship Id="rId4" Type="http://schemas.openxmlformats.org/officeDocument/2006/relationships/image" Target="../media/image102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03.JPG"/><Relationship Id="rId1" Type="http://schemas.openxmlformats.org/officeDocument/2006/relationships/slideLayout" Target="../slideLayouts/slideLayout69.xml"/><Relationship Id="rId4" Type="http://schemas.microsoft.com/office/2007/relationships/hdphoto" Target="../media/hdphoto17.wdp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40.xml"/><Relationship Id="rId4" Type="http://schemas.microsoft.com/office/2007/relationships/hdphoto" Target="../media/hdphoto18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326" y="252937"/>
            <a:ext cx="4067033" cy="1084542"/>
          </a:xfrm>
          <a:prstGeom prst="rect">
            <a:avLst/>
          </a:prstGeom>
        </p:spPr>
      </p:pic>
      <p:sp>
        <p:nvSpPr>
          <p:cNvPr id="5" name="Rectángulo 4"/>
          <p:cNvSpPr/>
          <p:nvPr/>
        </p:nvSpPr>
        <p:spPr>
          <a:xfrm>
            <a:off x="3171920" y="1708676"/>
            <a:ext cx="541360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8000" dirty="0" smtClean="0">
                <a:latin typeface="Futura-CondensedMedium" panose="020B0600000000000000" pitchFamily="34" charset="0"/>
              </a:rPr>
              <a:t>INFORME DE RENDICIÓN DE CUENTAS</a:t>
            </a:r>
            <a:endParaRPr lang="es-SV" sz="8000" dirty="0"/>
          </a:p>
        </p:txBody>
      </p:sp>
      <p:sp>
        <p:nvSpPr>
          <p:cNvPr id="6" name="Marcador de texto 4">
            <a:extLst>
              <a:ext uri="{FF2B5EF4-FFF2-40B4-BE49-F238E27FC236}">
                <a16:creationId xmlns:a16="http://schemas.microsoft.com/office/drawing/2014/main" xmlns="" id="{DCDDBE65-9AB1-4989-AF86-726591A6A128}"/>
              </a:ext>
            </a:extLst>
          </p:cNvPr>
          <p:cNvSpPr txBox="1">
            <a:spLocks/>
          </p:cNvSpPr>
          <p:nvPr/>
        </p:nvSpPr>
        <p:spPr>
          <a:xfrm>
            <a:off x="3166009" y="5600346"/>
            <a:ext cx="5286903" cy="589009"/>
          </a:xfrm>
          <a:prstGeom prst="rect">
            <a:avLst/>
          </a:prstGeom>
        </p:spPr>
        <p:txBody>
          <a:bodyPr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s-ES" sz="2400" b="1" i="1" dirty="0" smtClean="0"/>
              <a:t>Junio 2019 – Mayo 2020</a:t>
            </a:r>
            <a:endParaRPr lang="es-ES" sz="2400" b="1" i="1" dirty="0"/>
          </a:p>
        </p:txBody>
      </p:sp>
    </p:spTree>
    <p:extLst>
      <p:ext uri="{BB962C8B-B14F-4D97-AF65-F5344CB8AC3E}">
        <p14:creationId xmlns:p14="http://schemas.microsoft.com/office/powerpoint/2010/main" val="198088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cintillo-blanco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23125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Imagen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06" b="697"/>
          <a:stretch/>
        </p:blipFill>
        <p:spPr>
          <a:xfrm>
            <a:off x="-13648" y="0"/>
            <a:ext cx="12192000" cy="6858000"/>
          </a:xfrm>
          <a:prstGeom prst="rect">
            <a:avLst/>
          </a:prstGeom>
        </p:spPr>
      </p:pic>
      <p:pic>
        <p:nvPicPr>
          <p:cNvPr id="3" name="Imagen 2"/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4561" y="289237"/>
            <a:ext cx="2549075" cy="679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725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marco-azul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9229"/>
            <a:ext cx="12192000" cy="6840537"/>
          </a:xfrm>
          <a:prstGeom prst="rect">
            <a:avLst/>
          </a:prstGeom>
          <a:solidFill>
            <a:srgbClr val="FF4421"/>
          </a:solidFill>
          <a:ln>
            <a:noFill/>
          </a:ln>
        </p:spPr>
      </p:pic>
      <p:pic>
        <p:nvPicPr>
          <p:cNvPr id="3" name="Imagen 2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44492" y="5734923"/>
            <a:ext cx="2291072" cy="610953"/>
          </a:xfrm>
          <a:prstGeom prst="rect">
            <a:avLst/>
          </a:prstGeom>
        </p:spPr>
      </p:pic>
      <p:sp>
        <p:nvSpPr>
          <p:cNvPr id="41" name="Recortar rectángulo de esquina del mismo lado 40"/>
          <p:cNvSpPr/>
          <p:nvPr/>
        </p:nvSpPr>
        <p:spPr>
          <a:xfrm>
            <a:off x="435377" y="4651292"/>
            <a:ext cx="4131206" cy="1831348"/>
          </a:xfrm>
          <a:prstGeom prst="snip2SameRect">
            <a:avLst/>
          </a:prstGeom>
          <a:solidFill>
            <a:srgbClr val="D60093"/>
          </a:solidFill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000" spc="300" dirty="0" smtClean="0">
                <a:solidFill>
                  <a:schemeClr val="tx1"/>
                </a:solidFill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endParaRPr lang="en-US" sz="3000" spc="300" dirty="0">
              <a:solidFill>
                <a:schemeClr val="tx1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2" name="Recortar rectángulo de esquina del mismo lado 41"/>
          <p:cNvSpPr/>
          <p:nvPr/>
        </p:nvSpPr>
        <p:spPr>
          <a:xfrm>
            <a:off x="4816173" y="4582804"/>
            <a:ext cx="4098849" cy="1899836"/>
          </a:xfrm>
          <a:prstGeom prst="snip2SameRect">
            <a:avLst/>
          </a:prstGeom>
          <a:solidFill>
            <a:srgbClr val="FFC000"/>
          </a:solidFill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" name="Llamada de flecha hacia arriba 42"/>
          <p:cNvSpPr/>
          <p:nvPr/>
        </p:nvSpPr>
        <p:spPr>
          <a:xfrm>
            <a:off x="8099422" y="2014558"/>
            <a:ext cx="3780053" cy="1151029"/>
          </a:xfrm>
          <a:prstGeom prst="upArrowCallout">
            <a:avLst>
              <a:gd name="adj1" fmla="val 25000"/>
              <a:gd name="adj2" fmla="val 20704"/>
              <a:gd name="adj3" fmla="val 25000"/>
              <a:gd name="adj4" fmla="val 64977"/>
            </a:avLst>
          </a:prstGeom>
          <a:solidFill>
            <a:srgbClr val="FF66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Llamada de flecha hacia arriba 43"/>
          <p:cNvSpPr/>
          <p:nvPr/>
        </p:nvSpPr>
        <p:spPr>
          <a:xfrm>
            <a:off x="944093" y="998151"/>
            <a:ext cx="5060828" cy="1098441"/>
          </a:xfrm>
          <a:prstGeom prst="upArrowCallout">
            <a:avLst/>
          </a:prstGeom>
          <a:solidFill>
            <a:srgbClr val="FF66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Subtítulo 2"/>
          <p:cNvSpPr txBox="1">
            <a:spLocks/>
          </p:cNvSpPr>
          <p:nvPr/>
        </p:nvSpPr>
        <p:spPr>
          <a:xfrm>
            <a:off x="2229352" y="1372520"/>
            <a:ext cx="3110932" cy="614069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5400" b="1" dirty="0" smtClean="0">
                <a:ea typeface="Tahoma" panose="020B0604030504040204" pitchFamily="34" charset="0"/>
                <a:cs typeface="Tahoma" panose="020B0604030504040204" pitchFamily="34" charset="0"/>
              </a:rPr>
              <a:t>263,518</a:t>
            </a:r>
            <a:endParaRPr lang="en-US" sz="5400" b="1" dirty="0"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6" name="Título 1"/>
          <p:cNvSpPr txBox="1">
            <a:spLocks/>
          </p:cNvSpPr>
          <p:nvPr/>
        </p:nvSpPr>
        <p:spPr>
          <a:xfrm>
            <a:off x="631295" y="357742"/>
            <a:ext cx="5761712" cy="68840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s-SV" sz="4800" dirty="0" smtClean="0">
                <a:solidFill>
                  <a:schemeClr val="accent5">
                    <a:lumMod val="75000"/>
                  </a:schemeClr>
                </a:solidFill>
                <a:latin typeface="Futura-CondensedMedium" panose="020B0600000000000000" pitchFamily="34" charset="0"/>
              </a:rPr>
              <a:t>Participaciones</a:t>
            </a:r>
            <a:endParaRPr lang="es-SV" sz="4800" dirty="0">
              <a:solidFill>
                <a:schemeClr val="accent5">
                  <a:lumMod val="75000"/>
                </a:schemeClr>
              </a:solidFill>
              <a:latin typeface="Futura-CondensedMedium" panose="020B0600000000000000" pitchFamily="34" charset="0"/>
            </a:endParaRPr>
          </a:p>
        </p:txBody>
      </p:sp>
      <p:sp>
        <p:nvSpPr>
          <p:cNvPr id="47" name="Título 1"/>
          <p:cNvSpPr txBox="1">
            <a:spLocks/>
          </p:cNvSpPr>
          <p:nvPr/>
        </p:nvSpPr>
        <p:spPr>
          <a:xfrm>
            <a:off x="4738883" y="3663416"/>
            <a:ext cx="4011547" cy="915563"/>
          </a:xfrm>
          <a:prstGeom prst="rect">
            <a:avLst/>
          </a:prstGeom>
          <a:solidFill>
            <a:srgbClr val="FFC000"/>
          </a:solidFill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6600" b="1" kern="1200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algn="ctr"/>
            <a:r>
              <a:rPr lang="es-SV" sz="3200" b="0" dirty="0" smtClean="0">
                <a:solidFill>
                  <a:schemeClr val="tx1"/>
                </a:solidFill>
                <a:latin typeface="+mn-lt"/>
              </a:rPr>
              <a:t>Personal de     empresas cotizantes</a:t>
            </a:r>
            <a:endParaRPr lang="es-SV" sz="3200" b="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8" name="Título 1"/>
          <p:cNvSpPr txBox="1">
            <a:spLocks/>
          </p:cNvSpPr>
          <p:nvPr/>
        </p:nvSpPr>
        <p:spPr>
          <a:xfrm>
            <a:off x="413647" y="3677837"/>
            <a:ext cx="4242426" cy="965366"/>
          </a:xfrm>
          <a:prstGeom prst="rect">
            <a:avLst/>
          </a:prstGeom>
          <a:solidFill>
            <a:srgbClr val="D60093"/>
          </a:solidFill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6600" b="1" kern="1200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algn="ctr"/>
            <a:r>
              <a:rPr lang="es-SV" sz="3200" b="0" dirty="0" smtClean="0">
                <a:solidFill>
                  <a:schemeClr val="tx1"/>
                </a:solidFill>
                <a:latin typeface="+mn-lt"/>
              </a:rPr>
              <a:t>Juventud y          población vulnerable</a:t>
            </a:r>
            <a:endParaRPr lang="es-SV" sz="3200" b="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9" name="Título 1"/>
          <p:cNvSpPr txBox="1">
            <a:spLocks/>
          </p:cNvSpPr>
          <p:nvPr/>
        </p:nvSpPr>
        <p:spPr>
          <a:xfrm>
            <a:off x="9067151" y="1094204"/>
            <a:ext cx="1980301" cy="94520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6600" b="1" kern="1200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r>
              <a:rPr lang="es-SV" sz="3200" dirty="0">
                <a:solidFill>
                  <a:schemeClr val="accent5">
                    <a:lumMod val="75000"/>
                  </a:schemeClr>
                </a:solidFill>
                <a:latin typeface="Futura-CondensedMedium" panose="020B0600000000000000" pitchFamily="34" charset="0"/>
                <a:ea typeface="+mj-ea"/>
                <a:cs typeface="+mj-cs"/>
              </a:rPr>
              <a:t>Inversión en Formación</a:t>
            </a:r>
          </a:p>
        </p:txBody>
      </p:sp>
      <p:sp>
        <p:nvSpPr>
          <p:cNvPr id="50" name="Subtítulo 2"/>
          <p:cNvSpPr txBox="1">
            <a:spLocks/>
          </p:cNvSpPr>
          <p:nvPr/>
        </p:nvSpPr>
        <p:spPr>
          <a:xfrm>
            <a:off x="793254" y="4656851"/>
            <a:ext cx="3388948" cy="51548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lang="en-GB" sz="1800" kern="1200" spc="300" dirty="0">
                <a:solidFill>
                  <a:schemeClr val="bg1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500" dirty="0" smtClean="0">
                <a:solidFill>
                  <a:schemeClr val="tx1"/>
                </a:solidFill>
                <a:ea typeface="Tahoma" panose="020B0604030504040204" pitchFamily="34" charset="0"/>
                <a:cs typeface="Tahoma" panose="020B0604030504040204" pitchFamily="34" charset="0"/>
              </a:rPr>
              <a:t>92,039</a:t>
            </a:r>
          </a:p>
        </p:txBody>
      </p:sp>
      <p:sp>
        <p:nvSpPr>
          <p:cNvPr id="51" name="Subtítulo 2"/>
          <p:cNvSpPr txBox="1">
            <a:spLocks/>
          </p:cNvSpPr>
          <p:nvPr/>
        </p:nvSpPr>
        <p:spPr>
          <a:xfrm>
            <a:off x="5341758" y="4682621"/>
            <a:ext cx="3053068" cy="4995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lang="en-GB" sz="1800" kern="1200" spc="300" dirty="0">
                <a:solidFill>
                  <a:schemeClr val="bg1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500" dirty="0">
                <a:solidFill>
                  <a:schemeClr val="tx1"/>
                </a:solidFill>
                <a:ea typeface="Tahoma" panose="020B0604030504040204" pitchFamily="34" charset="0"/>
                <a:cs typeface="Tahoma" panose="020B0604030504040204" pitchFamily="34" charset="0"/>
              </a:rPr>
              <a:t>171,479</a:t>
            </a:r>
          </a:p>
        </p:txBody>
      </p:sp>
      <p:sp>
        <p:nvSpPr>
          <p:cNvPr id="52" name="Subtítulo 2"/>
          <p:cNvSpPr txBox="1">
            <a:spLocks/>
          </p:cNvSpPr>
          <p:nvPr/>
        </p:nvSpPr>
        <p:spPr>
          <a:xfrm>
            <a:off x="8289175" y="2557419"/>
            <a:ext cx="3605416" cy="406917"/>
          </a:xfrm>
          <a:prstGeom prst="rect">
            <a:avLst/>
          </a:prstGeom>
          <a:solidFill>
            <a:srgbClr val="FF6600"/>
          </a:solidFill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lang="en-GB" sz="1800" kern="1200" spc="300" dirty="0">
                <a:solidFill>
                  <a:schemeClr val="bg1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b="1" dirty="0" smtClean="0">
                <a:solidFill>
                  <a:schemeClr val="tx1"/>
                </a:solidFill>
                <a:ea typeface="Tahoma" panose="020B0604030504040204" pitchFamily="34" charset="0"/>
                <a:cs typeface="Tahoma" panose="020B0604030504040204" pitchFamily="34" charset="0"/>
              </a:rPr>
              <a:t>US$</a:t>
            </a:r>
            <a:r>
              <a:rPr lang="es-SV" sz="2800" b="1" dirty="0" smtClean="0">
                <a:solidFill>
                  <a:schemeClr val="tx1"/>
                </a:solidFill>
                <a:ea typeface="Tahoma" panose="020B0604030504040204" pitchFamily="34" charset="0"/>
                <a:cs typeface="Tahoma" panose="020B0604030504040204" pitchFamily="34" charset="0"/>
              </a:rPr>
              <a:t>30,121,469</a:t>
            </a:r>
            <a:endParaRPr lang="en-US" sz="2800" b="1" dirty="0">
              <a:solidFill>
                <a:schemeClr val="tx1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3" name="Freeform 460"/>
          <p:cNvSpPr/>
          <p:nvPr/>
        </p:nvSpPr>
        <p:spPr>
          <a:xfrm>
            <a:off x="618260" y="5482452"/>
            <a:ext cx="250017" cy="269945"/>
          </a:xfrm>
          <a:custGeom>
            <a:avLst/>
            <a:gdLst/>
            <a:ahLst/>
            <a:cxnLst/>
            <a:rect l="l" t="t" r="r" b="b"/>
            <a:pathLst>
              <a:path w="262845" h="504825">
                <a:moveTo>
                  <a:pt x="114947" y="0"/>
                </a:moveTo>
                <a:lnTo>
                  <a:pt x="152977" y="0"/>
                </a:lnTo>
                <a:cubicBezTo>
                  <a:pt x="155607" y="0"/>
                  <a:pt x="157767" y="845"/>
                  <a:pt x="159457" y="2535"/>
                </a:cubicBezTo>
                <a:cubicBezTo>
                  <a:pt x="161147" y="4226"/>
                  <a:pt x="161992" y="6385"/>
                  <a:pt x="161992" y="9015"/>
                </a:cubicBezTo>
                <a:lnTo>
                  <a:pt x="161992" y="58596"/>
                </a:lnTo>
                <a:cubicBezTo>
                  <a:pt x="172698" y="59723"/>
                  <a:pt x="183073" y="61882"/>
                  <a:pt x="193121" y="65075"/>
                </a:cubicBezTo>
                <a:cubicBezTo>
                  <a:pt x="203169" y="68268"/>
                  <a:pt x="211338" y="71414"/>
                  <a:pt x="217630" y="74512"/>
                </a:cubicBezTo>
                <a:cubicBezTo>
                  <a:pt x="223921" y="77611"/>
                  <a:pt x="229885" y="81133"/>
                  <a:pt x="235519" y="85076"/>
                </a:cubicBezTo>
                <a:cubicBezTo>
                  <a:pt x="241153" y="89020"/>
                  <a:pt x="244815" y="91744"/>
                  <a:pt x="246506" y="93246"/>
                </a:cubicBezTo>
                <a:cubicBezTo>
                  <a:pt x="248195" y="94749"/>
                  <a:pt x="249604" y="96063"/>
                  <a:pt x="250731" y="97190"/>
                </a:cubicBezTo>
                <a:cubicBezTo>
                  <a:pt x="253924" y="100571"/>
                  <a:pt x="254394" y="104139"/>
                  <a:pt x="252139" y="107895"/>
                </a:cubicBezTo>
                <a:lnTo>
                  <a:pt x="229321" y="149025"/>
                </a:lnTo>
                <a:cubicBezTo>
                  <a:pt x="227819" y="151842"/>
                  <a:pt x="225659" y="153344"/>
                  <a:pt x="222842" y="153532"/>
                </a:cubicBezTo>
                <a:cubicBezTo>
                  <a:pt x="220212" y="154096"/>
                  <a:pt x="217677" y="153438"/>
                  <a:pt x="215236" y="151560"/>
                </a:cubicBezTo>
                <a:cubicBezTo>
                  <a:pt x="214672" y="150997"/>
                  <a:pt x="213310" y="149870"/>
                  <a:pt x="211151" y="148180"/>
                </a:cubicBezTo>
                <a:cubicBezTo>
                  <a:pt x="208991" y="146489"/>
                  <a:pt x="205329" y="144001"/>
                  <a:pt x="200165" y="140714"/>
                </a:cubicBezTo>
                <a:cubicBezTo>
                  <a:pt x="194999" y="137428"/>
                  <a:pt x="189505" y="134423"/>
                  <a:pt x="183684" y="131700"/>
                </a:cubicBezTo>
                <a:cubicBezTo>
                  <a:pt x="177862" y="128976"/>
                  <a:pt x="170867" y="126535"/>
                  <a:pt x="162697" y="124375"/>
                </a:cubicBezTo>
                <a:cubicBezTo>
                  <a:pt x="154527" y="122215"/>
                  <a:pt x="146498" y="121135"/>
                  <a:pt x="138610" y="121135"/>
                </a:cubicBezTo>
                <a:cubicBezTo>
                  <a:pt x="120769" y="121135"/>
                  <a:pt x="106213" y="125173"/>
                  <a:pt x="94946" y="133249"/>
                </a:cubicBezTo>
                <a:cubicBezTo>
                  <a:pt x="83677" y="141325"/>
                  <a:pt x="78042" y="151748"/>
                  <a:pt x="78042" y="164519"/>
                </a:cubicBezTo>
                <a:cubicBezTo>
                  <a:pt x="78042" y="169402"/>
                  <a:pt x="78841" y="173909"/>
                  <a:pt x="80438" y="178041"/>
                </a:cubicBezTo>
                <a:cubicBezTo>
                  <a:pt x="82033" y="182173"/>
                  <a:pt x="84804" y="186070"/>
                  <a:pt x="88748" y="189732"/>
                </a:cubicBezTo>
                <a:cubicBezTo>
                  <a:pt x="92692" y="193394"/>
                  <a:pt x="96401" y="196493"/>
                  <a:pt x="99875" y="199028"/>
                </a:cubicBezTo>
                <a:cubicBezTo>
                  <a:pt x="103350" y="201564"/>
                  <a:pt x="108609" y="204475"/>
                  <a:pt x="115651" y="207761"/>
                </a:cubicBezTo>
                <a:cubicBezTo>
                  <a:pt x="122694" y="211048"/>
                  <a:pt x="128375" y="213583"/>
                  <a:pt x="132695" y="215368"/>
                </a:cubicBezTo>
                <a:cubicBezTo>
                  <a:pt x="137014" y="217152"/>
                  <a:pt x="143588" y="219734"/>
                  <a:pt x="152414" y="223115"/>
                </a:cubicBezTo>
                <a:cubicBezTo>
                  <a:pt x="162368" y="226871"/>
                  <a:pt x="169975" y="229829"/>
                  <a:pt x="175232" y="231988"/>
                </a:cubicBezTo>
                <a:cubicBezTo>
                  <a:pt x="180492" y="234148"/>
                  <a:pt x="187628" y="237435"/>
                  <a:pt x="196643" y="241848"/>
                </a:cubicBezTo>
                <a:cubicBezTo>
                  <a:pt x="205658" y="246262"/>
                  <a:pt x="212747" y="250253"/>
                  <a:pt x="217912" y="253821"/>
                </a:cubicBezTo>
                <a:cubicBezTo>
                  <a:pt x="223077" y="257390"/>
                  <a:pt x="228899" y="262085"/>
                  <a:pt x="235378" y="267907"/>
                </a:cubicBezTo>
                <a:cubicBezTo>
                  <a:pt x="241857" y="273729"/>
                  <a:pt x="246834" y="279691"/>
                  <a:pt x="250308" y="285795"/>
                </a:cubicBezTo>
                <a:cubicBezTo>
                  <a:pt x="253783" y="291899"/>
                  <a:pt x="256741" y="299083"/>
                  <a:pt x="259183" y="307346"/>
                </a:cubicBezTo>
                <a:cubicBezTo>
                  <a:pt x="261624" y="315610"/>
                  <a:pt x="262845" y="324436"/>
                  <a:pt x="262845" y="333827"/>
                </a:cubicBezTo>
                <a:cubicBezTo>
                  <a:pt x="262845" y="362561"/>
                  <a:pt x="253501" y="387305"/>
                  <a:pt x="234814" y="408057"/>
                </a:cubicBezTo>
                <a:cubicBezTo>
                  <a:pt x="216128" y="428810"/>
                  <a:pt x="191853" y="441628"/>
                  <a:pt x="161992" y="446511"/>
                </a:cubicBezTo>
                <a:lnTo>
                  <a:pt x="161992" y="495810"/>
                </a:lnTo>
                <a:cubicBezTo>
                  <a:pt x="161992" y="498440"/>
                  <a:pt x="161147" y="500599"/>
                  <a:pt x="159457" y="502290"/>
                </a:cubicBezTo>
                <a:cubicBezTo>
                  <a:pt x="157767" y="503980"/>
                  <a:pt x="155607" y="504825"/>
                  <a:pt x="152977" y="504825"/>
                </a:cubicBezTo>
                <a:lnTo>
                  <a:pt x="114947" y="504825"/>
                </a:lnTo>
                <a:cubicBezTo>
                  <a:pt x="112505" y="504825"/>
                  <a:pt x="110392" y="503933"/>
                  <a:pt x="108609" y="502149"/>
                </a:cubicBezTo>
                <a:cubicBezTo>
                  <a:pt x="106824" y="500365"/>
                  <a:pt x="105932" y="498252"/>
                  <a:pt x="105932" y="495810"/>
                </a:cubicBezTo>
                <a:lnTo>
                  <a:pt x="105932" y="446511"/>
                </a:lnTo>
                <a:cubicBezTo>
                  <a:pt x="93537" y="444821"/>
                  <a:pt x="81564" y="441910"/>
                  <a:pt x="70014" y="437778"/>
                </a:cubicBezTo>
                <a:cubicBezTo>
                  <a:pt x="58464" y="433646"/>
                  <a:pt x="48933" y="429467"/>
                  <a:pt x="41421" y="425242"/>
                </a:cubicBezTo>
                <a:cubicBezTo>
                  <a:pt x="33908" y="421016"/>
                  <a:pt x="26959" y="416509"/>
                  <a:pt x="20574" y="411720"/>
                </a:cubicBezTo>
                <a:cubicBezTo>
                  <a:pt x="14188" y="406931"/>
                  <a:pt x="9822" y="403409"/>
                  <a:pt x="7474" y="401155"/>
                </a:cubicBezTo>
                <a:cubicBezTo>
                  <a:pt x="5126" y="398902"/>
                  <a:pt x="3484" y="397212"/>
                  <a:pt x="2545" y="396085"/>
                </a:cubicBezTo>
                <a:cubicBezTo>
                  <a:pt x="-649" y="392141"/>
                  <a:pt x="-836" y="388291"/>
                  <a:pt x="1981" y="384535"/>
                </a:cubicBezTo>
                <a:lnTo>
                  <a:pt x="30997" y="346504"/>
                </a:lnTo>
                <a:cubicBezTo>
                  <a:pt x="32311" y="344626"/>
                  <a:pt x="34472" y="343499"/>
                  <a:pt x="37476" y="343123"/>
                </a:cubicBezTo>
                <a:cubicBezTo>
                  <a:pt x="40294" y="342748"/>
                  <a:pt x="42547" y="343593"/>
                  <a:pt x="44238" y="345659"/>
                </a:cubicBezTo>
                <a:cubicBezTo>
                  <a:pt x="44238" y="345659"/>
                  <a:pt x="44425" y="345846"/>
                  <a:pt x="44801" y="346222"/>
                </a:cubicBezTo>
                <a:cubicBezTo>
                  <a:pt x="66023" y="364815"/>
                  <a:pt x="88841" y="376553"/>
                  <a:pt x="113257" y="381436"/>
                </a:cubicBezTo>
                <a:cubicBezTo>
                  <a:pt x="120206" y="382938"/>
                  <a:pt x="127154" y="383690"/>
                  <a:pt x="134103" y="383690"/>
                </a:cubicBezTo>
                <a:cubicBezTo>
                  <a:pt x="149315" y="383690"/>
                  <a:pt x="162697" y="379652"/>
                  <a:pt x="174246" y="371576"/>
                </a:cubicBezTo>
                <a:cubicBezTo>
                  <a:pt x="185797" y="363500"/>
                  <a:pt x="191572" y="352044"/>
                  <a:pt x="191572" y="337207"/>
                </a:cubicBezTo>
                <a:cubicBezTo>
                  <a:pt x="191572" y="331949"/>
                  <a:pt x="190163" y="326972"/>
                  <a:pt x="187347" y="322277"/>
                </a:cubicBezTo>
                <a:cubicBezTo>
                  <a:pt x="184529" y="317581"/>
                  <a:pt x="181384" y="313638"/>
                  <a:pt x="177909" y="310445"/>
                </a:cubicBezTo>
                <a:cubicBezTo>
                  <a:pt x="174434" y="307252"/>
                  <a:pt x="168941" y="303731"/>
                  <a:pt x="161429" y="299881"/>
                </a:cubicBezTo>
                <a:cubicBezTo>
                  <a:pt x="153917" y="296031"/>
                  <a:pt x="147719" y="293026"/>
                  <a:pt x="142836" y="290866"/>
                </a:cubicBezTo>
                <a:cubicBezTo>
                  <a:pt x="137953" y="288706"/>
                  <a:pt x="130441" y="285654"/>
                  <a:pt x="120299" y="281710"/>
                </a:cubicBezTo>
                <a:cubicBezTo>
                  <a:pt x="112975" y="278705"/>
                  <a:pt x="107200" y="276358"/>
                  <a:pt x="102974" y="274668"/>
                </a:cubicBezTo>
                <a:cubicBezTo>
                  <a:pt x="98749" y="272977"/>
                  <a:pt x="92973" y="270489"/>
                  <a:pt x="85649" y="267202"/>
                </a:cubicBezTo>
                <a:cubicBezTo>
                  <a:pt x="78324" y="263916"/>
                  <a:pt x="72455" y="261005"/>
                  <a:pt x="68042" y="258469"/>
                </a:cubicBezTo>
                <a:cubicBezTo>
                  <a:pt x="63628" y="255934"/>
                  <a:pt x="58323" y="252600"/>
                  <a:pt x="52125" y="248469"/>
                </a:cubicBezTo>
                <a:cubicBezTo>
                  <a:pt x="45928" y="244337"/>
                  <a:pt x="40903" y="240346"/>
                  <a:pt x="37054" y="236496"/>
                </a:cubicBezTo>
                <a:cubicBezTo>
                  <a:pt x="33204" y="232646"/>
                  <a:pt x="29119" y="228045"/>
                  <a:pt x="24799" y="222692"/>
                </a:cubicBezTo>
                <a:cubicBezTo>
                  <a:pt x="20480" y="217340"/>
                  <a:pt x="17147" y="211893"/>
                  <a:pt x="14799" y="206353"/>
                </a:cubicBezTo>
                <a:cubicBezTo>
                  <a:pt x="12451" y="200812"/>
                  <a:pt x="10479" y="194568"/>
                  <a:pt x="8883" y="187619"/>
                </a:cubicBezTo>
                <a:cubicBezTo>
                  <a:pt x="7287" y="180670"/>
                  <a:pt x="6488" y="173346"/>
                  <a:pt x="6488" y="165646"/>
                </a:cubicBezTo>
                <a:cubicBezTo>
                  <a:pt x="6488" y="139728"/>
                  <a:pt x="15691" y="117004"/>
                  <a:pt x="34096" y="97472"/>
                </a:cubicBezTo>
                <a:cubicBezTo>
                  <a:pt x="52501" y="77940"/>
                  <a:pt x="76446" y="65357"/>
                  <a:pt x="105932" y="59723"/>
                </a:cubicBezTo>
                <a:lnTo>
                  <a:pt x="105932" y="9015"/>
                </a:lnTo>
                <a:cubicBezTo>
                  <a:pt x="105932" y="6573"/>
                  <a:pt x="106824" y="4460"/>
                  <a:pt x="108609" y="2676"/>
                </a:cubicBezTo>
                <a:cubicBezTo>
                  <a:pt x="110392" y="892"/>
                  <a:pt x="112505" y="0"/>
                  <a:pt x="114947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SV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350" dirty="0">
              <a:solidFill>
                <a:schemeClr val="tx1"/>
              </a:solidFill>
            </a:endParaRPr>
          </a:p>
        </p:txBody>
      </p:sp>
      <p:grpSp>
        <p:nvGrpSpPr>
          <p:cNvPr id="54" name="Grupo 53"/>
          <p:cNvGrpSpPr/>
          <p:nvPr/>
        </p:nvGrpSpPr>
        <p:grpSpPr>
          <a:xfrm>
            <a:off x="2024117" y="2598298"/>
            <a:ext cx="1108176" cy="961575"/>
            <a:chOff x="1574169" y="2632286"/>
            <a:chExt cx="1224435" cy="1243322"/>
          </a:xfrm>
        </p:grpSpPr>
        <p:sp>
          <p:nvSpPr>
            <p:cNvPr id="55" name="Freeform 6"/>
            <p:cNvSpPr>
              <a:spLocks/>
            </p:cNvSpPr>
            <p:nvPr/>
          </p:nvSpPr>
          <p:spPr bwMode="auto">
            <a:xfrm>
              <a:off x="2405689" y="2655486"/>
              <a:ext cx="270320" cy="231878"/>
            </a:xfrm>
            <a:custGeom>
              <a:avLst/>
              <a:gdLst>
                <a:gd name="T0" fmla="*/ 15 w 40"/>
                <a:gd name="T1" fmla="*/ 4 h 39"/>
                <a:gd name="T2" fmla="*/ 34 w 40"/>
                <a:gd name="T3" fmla="*/ 25 h 39"/>
                <a:gd name="T4" fmla="*/ 7 w 40"/>
                <a:gd name="T5" fmla="*/ 30 h 39"/>
                <a:gd name="T6" fmla="*/ 15 w 40"/>
                <a:gd name="T7" fmla="*/ 4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9">
                  <a:moveTo>
                    <a:pt x="15" y="4"/>
                  </a:moveTo>
                  <a:cubicBezTo>
                    <a:pt x="27" y="0"/>
                    <a:pt x="40" y="14"/>
                    <a:pt x="34" y="25"/>
                  </a:cubicBezTo>
                  <a:cubicBezTo>
                    <a:pt x="31" y="36"/>
                    <a:pt x="14" y="39"/>
                    <a:pt x="7" y="30"/>
                  </a:cubicBezTo>
                  <a:cubicBezTo>
                    <a:pt x="0" y="22"/>
                    <a:pt x="4" y="6"/>
                    <a:pt x="15" y="4"/>
                  </a:cubicBezTo>
                  <a:close/>
                </a:path>
              </a:pathLst>
            </a:custGeom>
            <a:solidFill>
              <a:srgbClr val="D60093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s-SV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987"/>
              <a:endParaRPr lang="en-US" sz="2400" dirty="0">
                <a:solidFill>
                  <a:srgbClr val="C00000"/>
                </a:solidFill>
              </a:endParaRPr>
            </a:p>
          </p:txBody>
        </p:sp>
        <p:sp>
          <p:nvSpPr>
            <p:cNvPr id="56" name="Freeform 7"/>
            <p:cNvSpPr>
              <a:spLocks/>
            </p:cNvSpPr>
            <p:nvPr/>
          </p:nvSpPr>
          <p:spPr bwMode="auto">
            <a:xfrm>
              <a:off x="2270535" y="2873562"/>
              <a:ext cx="528069" cy="1002046"/>
            </a:xfrm>
            <a:custGeom>
              <a:avLst/>
              <a:gdLst>
                <a:gd name="T0" fmla="*/ 10 w 78"/>
                <a:gd name="T1" fmla="*/ 4 h 168"/>
                <a:gd name="T2" fmla="*/ 43 w 78"/>
                <a:gd name="T3" fmla="*/ 2 h 168"/>
                <a:gd name="T4" fmla="*/ 71 w 78"/>
                <a:gd name="T5" fmla="*/ 7 h 168"/>
                <a:gd name="T6" fmla="*/ 78 w 78"/>
                <a:gd name="T7" fmla="*/ 27 h 168"/>
                <a:gd name="T8" fmla="*/ 78 w 78"/>
                <a:gd name="T9" fmla="*/ 73 h 168"/>
                <a:gd name="T10" fmla="*/ 72 w 78"/>
                <a:gd name="T11" fmla="*/ 81 h 168"/>
                <a:gd name="T12" fmla="*/ 64 w 78"/>
                <a:gd name="T13" fmla="*/ 73 h 168"/>
                <a:gd name="T14" fmla="*/ 64 w 78"/>
                <a:gd name="T15" fmla="*/ 28 h 168"/>
                <a:gd name="T16" fmla="*/ 59 w 78"/>
                <a:gd name="T17" fmla="*/ 28 h 168"/>
                <a:gd name="T18" fmla="*/ 59 w 78"/>
                <a:gd name="T19" fmla="*/ 156 h 168"/>
                <a:gd name="T20" fmla="*/ 41 w 78"/>
                <a:gd name="T21" fmla="*/ 158 h 168"/>
                <a:gd name="T22" fmla="*/ 41 w 78"/>
                <a:gd name="T23" fmla="*/ 81 h 168"/>
                <a:gd name="T24" fmla="*/ 37 w 78"/>
                <a:gd name="T25" fmla="*/ 81 h 168"/>
                <a:gd name="T26" fmla="*/ 37 w 78"/>
                <a:gd name="T27" fmla="*/ 148 h 168"/>
                <a:gd name="T28" fmla="*/ 35 w 78"/>
                <a:gd name="T29" fmla="*/ 162 h 168"/>
                <a:gd name="T30" fmla="*/ 18 w 78"/>
                <a:gd name="T31" fmla="*/ 156 h 168"/>
                <a:gd name="T32" fmla="*/ 18 w 78"/>
                <a:gd name="T33" fmla="*/ 28 h 168"/>
                <a:gd name="T34" fmla="*/ 14 w 78"/>
                <a:gd name="T35" fmla="*/ 28 h 168"/>
                <a:gd name="T36" fmla="*/ 14 w 78"/>
                <a:gd name="T37" fmla="*/ 71 h 168"/>
                <a:gd name="T38" fmla="*/ 6 w 78"/>
                <a:gd name="T39" fmla="*/ 81 h 168"/>
                <a:gd name="T40" fmla="*/ 0 w 78"/>
                <a:gd name="T41" fmla="*/ 74 h 168"/>
                <a:gd name="T42" fmla="*/ 0 w 78"/>
                <a:gd name="T43" fmla="*/ 21 h 168"/>
                <a:gd name="T44" fmla="*/ 10 w 78"/>
                <a:gd name="T45" fmla="*/ 4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78" h="168">
                  <a:moveTo>
                    <a:pt x="10" y="4"/>
                  </a:moveTo>
                  <a:cubicBezTo>
                    <a:pt x="21" y="0"/>
                    <a:pt x="32" y="2"/>
                    <a:pt x="43" y="2"/>
                  </a:cubicBezTo>
                  <a:cubicBezTo>
                    <a:pt x="53" y="2"/>
                    <a:pt x="64" y="0"/>
                    <a:pt x="71" y="7"/>
                  </a:cubicBezTo>
                  <a:cubicBezTo>
                    <a:pt x="77" y="12"/>
                    <a:pt x="78" y="20"/>
                    <a:pt x="78" y="27"/>
                  </a:cubicBezTo>
                  <a:cubicBezTo>
                    <a:pt x="78" y="42"/>
                    <a:pt x="78" y="57"/>
                    <a:pt x="78" y="73"/>
                  </a:cubicBezTo>
                  <a:cubicBezTo>
                    <a:pt x="78" y="76"/>
                    <a:pt x="78" y="81"/>
                    <a:pt x="72" y="81"/>
                  </a:cubicBezTo>
                  <a:cubicBezTo>
                    <a:pt x="67" y="81"/>
                    <a:pt x="64" y="77"/>
                    <a:pt x="64" y="73"/>
                  </a:cubicBezTo>
                  <a:cubicBezTo>
                    <a:pt x="64" y="58"/>
                    <a:pt x="64" y="43"/>
                    <a:pt x="64" y="28"/>
                  </a:cubicBezTo>
                  <a:cubicBezTo>
                    <a:pt x="63" y="28"/>
                    <a:pt x="60" y="28"/>
                    <a:pt x="59" y="28"/>
                  </a:cubicBezTo>
                  <a:cubicBezTo>
                    <a:pt x="59" y="71"/>
                    <a:pt x="59" y="113"/>
                    <a:pt x="59" y="156"/>
                  </a:cubicBezTo>
                  <a:cubicBezTo>
                    <a:pt x="60" y="166"/>
                    <a:pt x="42" y="168"/>
                    <a:pt x="41" y="158"/>
                  </a:cubicBezTo>
                  <a:cubicBezTo>
                    <a:pt x="41" y="132"/>
                    <a:pt x="41" y="107"/>
                    <a:pt x="41" y="81"/>
                  </a:cubicBezTo>
                  <a:cubicBezTo>
                    <a:pt x="40" y="81"/>
                    <a:pt x="38" y="81"/>
                    <a:pt x="37" y="81"/>
                  </a:cubicBezTo>
                  <a:cubicBezTo>
                    <a:pt x="37" y="103"/>
                    <a:pt x="37" y="126"/>
                    <a:pt x="37" y="148"/>
                  </a:cubicBezTo>
                  <a:cubicBezTo>
                    <a:pt x="37" y="153"/>
                    <a:pt x="37" y="160"/>
                    <a:pt x="35" y="162"/>
                  </a:cubicBezTo>
                  <a:cubicBezTo>
                    <a:pt x="29" y="167"/>
                    <a:pt x="18" y="164"/>
                    <a:pt x="18" y="156"/>
                  </a:cubicBezTo>
                  <a:cubicBezTo>
                    <a:pt x="18" y="113"/>
                    <a:pt x="18" y="71"/>
                    <a:pt x="18" y="28"/>
                  </a:cubicBezTo>
                  <a:cubicBezTo>
                    <a:pt x="17" y="28"/>
                    <a:pt x="15" y="28"/>
                    <a:pt x="14" y="28"/>
                  </a:cubicBezTo>
                  <a:cubicBezTo>
                    <a:pt x="14" y="43"/>
                    <a:pt x="14" y="57"/>
                    <a:pt x="14" y="71"/>
                  </a:cubicBezTo>
                  <a:cubicBezTo>
                    <a:pt x="14" y="75"/>
                    <a:pt x="12" y="81"/>
                    <a:pt x="6" y="81"/>
                  </a:cubicBezTo>
                  <a:cubicBezTo>
                    <a:pt x="2" y="81"/>
                    <a:pt x="0" y="77"/>
                    <a:pt x="0" y="74"/>
                  </a:cubicBezTo>
                  <a:cubicBezTo>
                    <a:pt x="0" y="57"/>
                    <a:pt x="0" y="39"/>
                    <a:pt x="0" y="21"/>
                  </a:cubicBezTo>
                  <a:cubicBezTo>
                    <a:pt x="0" y="14"/>
                    <a:pt x="3" y="7"/>
                    <a:pt x="10" y="4"/>
                  </a:cubicBezTo>
                  <a:close/>
                </a:path>
              </a:pathLst>
            </a:custGeom>
            <a:solidFill>
              <a:srgbClr val="D60093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s-SV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987"/>
              <a:endParaRPr lang="en-US" sz="2400" dirty="0">
                <a:solidFill>
                  <a:srgbClr val="C00000"/>
                </a:solidFill>
              </a:endParaRPr>
            </a:p>
          </p:txBody>
        </p:sp>
        <p:sp>
          <p:nvSpPr>
            <p:cNvPr id="57" name="Freeform 5"/>
            <p:cNvSpPr>
              <a:spLocks/>
            </p:cNvSpPr>
            <p:nvPr/>
          </p:nvSpPr>
          <p:spPr bwMode="auto">
            <a:xfrm>
              <a:off x="1728325" y="2632286"/>
              <a:ext cx="249007" cy="231878"/>
            </a:xfrm>
            <a:custGeom>
              <a:avLst/>
              <a:gdLst>
                <a:gd name="T0" fmla="*/ 17 w 39"/>
                <a:gd name="T1" fmla="*/ 3 h 39"/>
                <a:gd name="T2" fmla="*/ 37 w 39"/>
                <a:gd name="T3" fmla="*/ 21 h 39"/>
                <a:gd name="T4" fmla="*/ 8 w 39"/>
                <a:gd name="T5" fmla="*/ 28 h 39"/>
                <a:gd name="T6" fmla="*/ 17 w 39"/>
                <a:gd name="T7" fmla="*/ 3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9" h="39">
                  <a:moveTo>
                    <a:pt x="17" y="3"/>
                  </a:moveTo>
                  <a:cubicBezTo>
                    <a:pt x="28" y="0"/>
                    <a:pt x="39" y="10"/>
                    <a:pt x="37" y="21"/>
                  </a:cubicBezTo>
                  <a:cubicBezTo>
                    <a:pt x="36" y="35"/>
                    <a:pt x="15" y="39"/>
                    <a:pt x="8" y="28"/>
                  </a:cubicBezTo>
                  <a:cubicBezTo>
                    <a:pt x="0" y="19"/>
                    <a:pt x="6" y="5"/>
                    <a:pt x="17" y="3"/>
                  </a:cubicBezTo>
                  <a:close/>
                </a:path>
              </a:pathLst>
            </a:custGeom>
            <a:solidFill>
              <a:srgbClr val="D60093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s-SV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987"/>
              <a:endParaRPr lang="en-US" sz="2400" dirty="0">
                <a:solidFill>
                  <a:srgbClr val="C00000"/>
                </a:solidFill>
              </a:endParaRPr>
            </a:p>
          </p:txBody>
        </p:sp>
        <p:sp>
          <p:nvSpPr>
            <p:cNvPr id="58" name="Freeform 10"/>
            <p:cNvSpPr>
              <a:spLocks/>
            </p:cNvSpPr>
            <p:nvPr/>
          </p:nvSpPr>
          <p:spPr bwMode="auto">
            <a:xfrm>
              <a:off x="1574169" y="2855880"/>
              <a:ext cx="595840" cy="988245"/>
            </a:xfrm>
            <a:custGeom>
              <a:avLst/>
              <a:gdLst>
                <a:gd name="T0" fmla="*/ 19 w 93"/>
                <a:gd name="T1" fmla="*/ 7 h 166"/>
                <a:gd name="T2" fmla="*/ 49 w 93"/>
                <a:gd name="T3" fmla="*/ 2 h 166"/>
                <a:gd name="T4" fmla="*/ 72 w 93"/>
                <a:gd name="T5" fmla="*/ 10 h 166"/>
                <a:gd name="T6" fmla="*/ 84 w 93"/>
                <a:gd name="T7" fmla="*/ 43 h 166"/>
                <a:gd name="T8" fmla="*/ 89 w 93"/>
                <a:gd name="T9" fmla="*/ 71 h 166"/>
                <a:gd name="T10" fmla="*/ 77 w 93"/>
                <a:gd name="T11" fmla="*/ 67 h 166"/>
                <a:gd name="T12" fmla="*/ 65 w 93"/>
                <a:gd name="T13" fmla="*/ 28 h 166"/>
                <a:gd name="T14" fmla="*/ 61 w 93"/>
                <a:gd name="T15" fmla="*/ 23 h 166"/>
                <a:gd name="T16" fmla="*/ 82 w 93"/>
                <a:gd name="T17" fmla="*/ 100 h 166"/>
                <a:gd name="T18" fmla="*/ 63 w 93"/>
                <a:gd name="T19" fmla="*/ 100 h 166"/>
                <a:gd name="T20" fmla="*/ 63 w 93"/>
                <a:gd name="T21" fmla="*/ 156 h 166"/>
                <a:gd name="T22" fmla="*/ 55 w 93"/>
                <a:gd name="T23" fmla="*/ 164 h 166"/>
                <a:gd name="T24" fmla="*/ 48 w 93"/>
                <a:gd name="T25" fmla="*/ 156 h 166"/>
                <a:gd name="T26" fmla="*/ 48 w 93"/>
                <a:gd name="T27" fmla="*/ 100 h 166"/>
                <a:gd name="T28" fmla="*/ 43 w 93"/>
                <a:gd name="T29" fmla="*/ 100 h 166"/>
                <a:gd name="T30" fmla="*/ 43 w 93"/>
                <a:gd name="T31" fmla="*/ 158 h 166"/>
                <a:gd name="T32" fmla="*/ 29 w 93"/>
                <a:gd name="T33" fmla="*/ 158 h 166"/>
                <a:gd name="T34" fmla="*/ 28 w 93"/>
                <a:gd name="T35" fmla="*/ 100 h 166"/>
                <a:gd name="T36" fmla="*/ 9 w 93"/>
                <a:gd name="T37" fmla="*/ 100 h 166"/>
                <a:gd name="T38" fmla="*/ 28 w 93"/>
                <a:gd name="T39" fmla="*/ 24 h 166"/>
                <a:gd name="T40" fmla="*/ 25 w 93"/>
                <a:gd name="T41" fmla="*/ 26 h 166"/>
                <a:gd name="T42" fmla="*/ 13 w 93"/>
                <a:gd name="T43" fmla="*/ 67 h 166"/>
                <a:gd name="T44" fmla="*/ 0 w 93"/>
                <a:gd name="T45" fmla="*/ 66 h 166"/>
                <a:gd name="T46" fmla="*/ 8 w 93"/>
                <a:gd name="T47" fmla="*/ 36 h 166"/>
                <a:gd name="T48" fmla="*/ 19 w 93"/>
                <a:gd name="T49" fmla="*/ 7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93" h="166">
                  <a:moveTo>
                    <a:pt x="19" y="7"/>
                  </a:moveTo>
                  <a:cubicBezTo>
                    <a:pt x="27" y="0"/>
                    <a:pt x="39" y="3"/>
                    <a:pt x="49" y="2"/>
                  </a:cubicBezTo>
                  <a:cubicBezTo>
                    <a:pt x="58" y="1"/>
                    <a:pt x="68" y="2"/>
                    <a:pt x="72" y="10"/>
                  </a:cubicBezTo>
                  <a:cubicBezTo>
                    <a:pt x="78" y="20"/>
                    <a:pt x="80" y="32"/>
                    <a:pt x="84" y="43"/>
                  </a:cubicBezTo>
                  <a:cubicBezTo>
                    <a:pt x="90" y="59"/>
                    <a:pt x="93" y="68"/>
                    <a:pt x="89" y="71"/>
                  </a:cubicBezTo>
                  <a:cubicBezTo>
                    <a:pt x="85" y="73"/>
                    <a:pt x="79" y="72"/>
                    <a:pt x="77" y="67"/>
                  </a:cubicBezTo>
                  <a:cubicBezTo>
                    <a:pt x="72" y="54"/>
                    <a:pt x="69" y="41"/>
                    <a:pt x="65" y="28"/>
                  </a:cubicBezTo>
                  <a:cubicBezTo>
                    <a:pt x="64" y="25"/>
                    <a:pt x="62" y="24"/>
                    <a:pt x="61" y="23"/>
                  </a:cubicBezTo>
                  <a:cubicBezTo>
                    <a:pt x="67" y="49"/>
                    <a:pt x="75" y="74"/>
                    <a:pt x="82" y="100"/>
                  </a:cubicBezTo>
                  <a:cubicBezTo>
                    <a:pt x="76" y="100"/>
                    <a:pt x="69" y="100"/>
                    <a:pt x="63" y="100"/>
                  </a:cubicBezTo>
                  <a:cubicBezTo>
                    <a:pt x="63" y="119"/>
                    <a:pt x="63" y="137"/>
                    <a:pt x="63" y="156"/>
                  </a:cubicBezTo>
                  <a:cubicBezTo>
                    <a:pt x="63" y="160"/>
                    <a:pt x="60" y="165"/>
                    <a:pt x="55" y="164"/>
                  </a:cubicBezTo>
                  <a:cubicBezTo>
                    <a:pt x="51" y="165"/>
                    <a:pt x="47" y="160"/>
                    <a:pt x="48" y="156"/>
                  </a:cubicBezTo>
                  <a:cubicBezTo>
                    <a:pt x="48" y="137"/>
                    <a:pt x="48" y="119"/>
                    <a:pt x="48" y="100"/>
                  </a:cubicBezTo>
                  <a:cubicBezTo>
                    <a:pt x="47" y="100"/>
                    <a:pt x="44" y="100"/>
                    <a:pt x="43" y="100"/>
                  </a:cubicBezTo>
                  <a:cubicBezTo>
                    <a:pt x="43" y="119"/>
                    <a:pt x="44" y="139"/>
                    <a:pt x="43" y="158"/>
                  </a:cubicBezTo>
                  <a:cubicBezTo>
                    <a:pt x="42" y="166"/>
                    <a:pt x="29" y="166"/>
                    <a:pt x="29" y="158"/>
                  </a:cubicBezTo>
                  <a:cubicBezTo>
                    <a:pt x="28" y="139"/>
                    <a:pt x="29" y="119"/>
                    <a:pt x="28" y="100"/>
                  </a:cubicBezTo>
                  <a:cubicBezTo>
                    <a:pt x="22" y="100"/>
                    <a:pt x="15" y="100"/>
                    <a:pt x="9" y="100"/>
                  </a:cubicBezTo>
                  <a:cubicBezTo>
                    <a:pt x="15" y="75"/>
                    <a:pt x="22" y="49"/>
                    <a:pt x="28" y="24"/>
                  </a:cubicBezTo>
                  <a:cubicBezTo>
                    <a:pt x="27" y="24"/>
                    <a:pt x="26" y="25"/>
                    <a:pt x="25" y="26"/>
                  </a:cubicBezTo>
                  <a:cubicBezTo>
                    <a:pt x="20" y="39"/>
                    <a:pt x="18" y="54"/>
                    <a:pt x="13" y="67"/>
                  </a:cubicBezTo>
                  <a:cubicBezTo>
                    <a:pt x="11" y="74"/>
                    <a:pt x="0" y="73"/>
                    <a:pt x="0" y="66"/>
                  </a:cubicBezTo>
                  <a:cubicBezTo>
                    <a:pt x="1" y="56"/>
                    <a:pt x="5" y="46"/>
                    <a:pt x="8" y="36"/>
                  </a:cubicBezTo>
                  <a:cubicBezTo>
                    <a:pt x="11" y="26"/>
                    <a:pt x="12" y="15"/>
                    <a:pt x="19" y="7"/>
                  </a:cubicBezTo>
                  <a:close/>
                </a:path>
              </a:pathLst>
            </a:custGeom>
            <a:solidFill>
              <a:srgbClr val="D60093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s-SV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987"/>
              <a:endParaRPr lang="en-US" sz="24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59" name="Grupo 58"/>
          <p:cNvGrpSpPr/>
          <p:nvPr/>
        </p:nvGrpSpPr>
        <p:grpSpPr>
          <a:xfrm>
            <a:off x="6096000" y="2628470"/>
            <a:ext cx="1081316" cy="985037"/>
            <a:chOff x="6138148" y="2624266"/>
            <a:chExt cx="1224435" cy="1243322"/>
          </a:xfrm>
        </p:grpSpPr>
        <p:sp>
          <p:nvSpPr>
            <p:cNvPr id="60" name="Freeform 6"/>
            <p:cNvSpPr>
              <a:spLocks/>
            </p:cNvSpPr>
            <p:nvPr/>
          </p:nvSpPr>
          <p:spPr bwMode="auto">
            <a:xfrm>
              <a:off x="6969668" y="2647466"/>
              <a:ext cx="270320" cy="231878"/>
            </a:xfrm>
            <a:custGeom>
              <a:avLst/>
              <a:gdLst>
                <a:gd name="T0" fmla="*/ 15 w 40"/>
                <a:gd name="T1" fmla="*/ 4 h 39"/>
                <a:gd name="T2" fmla="*/ 34 w 40"/>
                <a:gd name="T3" fmla="*/ 25 h 39"/>
                <a:gd name="T4" fmla="*/ 7 w 40"/>
                <a:gd name="T5" fmla="*/ 30 h 39"/>
                <a:gd name="T6" fmla="*/ 15 w 40"/>
                <a:gd name="T7" fmla="*/ 4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9">
                  <a:moveTo>
                    <a:pt x="15" y="4"/>
                  </a:moveTo>
                  <a:cubicBezTo>
                    <a:pt x="27" y="0"/>
                    <a:pt x="40" y="14"/>
                    <a:pt x="34" y="25"/>
                  </a:cubicBezTo>
                  <a:cubicBezTo>
                    <a:pt x="31" y="36"/>
                    <a:pt x="14" y="39"/>
                    <a:pt x="7" y="30"/>
                  </a:cubicBezTo>
                  <a:cubicBezTo>
                    <a:pt x="0" y="22"/>
                    <a:pt x="4" y="6"/>
                    <a:pt x="15" y="4"/>
                  </a:cubicBez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s-SV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987"/>
              <a:endParaRPr lang="en-US" sz="2400" dirty="0">
                <a:solidFill>
                  <a:srgbClr val="C00000"/>
                </a:solidFill>
              </a:endParaRPr>
            </a:p>
          </p:txBody>
        </p:sp>
        <p:sp>
          <p:nvSpPr>
            <p:cNvPr id="61" name="Freeform 7"/>
            <p:cNvSpPr>
              <a:spLocks/>
            </p:cNvSpPr>
            <p:nvPr/>
          </p:nvSpPr>
          <p:spPr bwMode="auto">
            <a:xfrm>
              <a:off x="6834514" y="2865542"/>
              <a:ext cx="528069" cy="1002046"/>
            </a:xfrm>
            <a:custGeom>
              <a:avLst/>
              <a:gdLst>
                <a:gd name="T0" fmla="*/ 10 w 78"/>
                <a:gd name="T1" fmla="*/ 4 h 168"/>
                <a:gd name="T2" fmla="*/ 43 w 78"/>
                <a:gd name="T3" fmla="*/ 2 h 168"/>
                <a:gd name="T4" fmla="*/ 71 w 78"/>
                <a:gd name="T5" fmla="*/ 7 h 168"/>
                <a:gd name="T6" fmla="*/ 78 w 78"/>
                <a:gd name="T7" fmla="*/ 27 h 168"/>
                <a:gd name="T8" fmla="*/ 78 w 78"/>
                <a:gd name="T9" fmla="*/ 73 h 168"/>
                <a:gd name="T10" fmla="*/ 72 w 78"/>
                <a:gd name="T11" fmla="*/ 81 h 168"/>
                <a:gd name="T12" fmla="*/ 64 w 78"/>
                <a:gd name="T13" fmla="*/ 73 h 168"/>
                <a:gd name="T14" fmla="*/ 64 w 78"/>
                <a:gd name="T15" fmla="*/ 28 h 168"/>
                <a:gd name="T16" fmla="*/ 59 w 78"/>
                <a:gd name="T17" fmla="*/ 28 h 168"/>
                <a:gd name="T18" fmla="*/ 59 w 78"/>
                <a:gd name="T19" fmla="*/ 156 h 168"/>
                <a:gd name="T20" fmla="*/ 41 w 78"/>
                <a:gd name="T21" fmla="*/ 158 h 168"/>
                <a:gd name="T22" fmla="*/ 41 w 78"/>
                <a:gd name="T23" fmla="*/ 81 h 168"/>
                <a:gd name="T24" fmla="*/ 37 w 78"/>
                <a:gd name="T25" fmla="*/ 81 h 168"/>
                <a:gd name="T26" fmla="*/ 37 w 78"/>
                <a:gd name="T27" fmla="*/ 148 h 168"/>
                <a:gd name="T28" fmla="*/ 35 w 78"/>
                <a:gd name="T29" fmla="*/ 162 h 168"/>
                <a:gd name="T30" fmla="*/ 18 w 78"/>
                <a:gd name="T31" fmla="*/ 156 h 168"/>
                <a:gd name="T32" fmla="*/ 18 w 78"/>
                <a:gd name="T33" fmla="*/ 28 h 168"/>
                <a:gd name="T34" fmla="*/ 14 w 78"/>
                <a:gd name="T35" fmla="*/ 28 h 168"/>
                <a:gd name="T36" fmla="*/ 14 w 78"/>
                <a:gd name="T37" fmla="*/ 71 h 168"/>
                <a:gd name="T38" fmla="*/ 6 w 78"/>
                <a:gd name="T39" fmla="*/ 81 h 168"/>
                <a:gd name="T40" fmla="*/ 0 w 78"/>
                <a:gd name="T41" fmla="*/ 74 h 168"/>
                <a:gd name="T42" fmla="*/ 0 w 78"/>
                <a:gd name="T43" fmla="*/ 21 h 168"/>
                <a:gd name="T44" fmla="*/ 10 w 78"/>
                <a:gd name="T45" fmla="*/ 4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78" h="168">
                  <a:moveTo>
                    <a:pt x="10" y="4"/>
                  </a:moveTo>
                  <a:cubicBezTo>
                    <a:pt x="21" y="0"/>
                    <a:pt x="32" y="2"/>
                    <a:pt x="43" y="2"/>
                  </a:cubicBezTo>
                  <a:cubicBezTo>
                    <a:pt x="53" y="2"/>
                    <a:pt x="64" y="0"/>
                    <a:pt x="71" y="7"/>
                  </a:cubicBezTo>
                  <a:cubicBezTo>
                    <a:pt x="77" y="12"/>
                    <a:pt x="78" y="20"/>
                    <a:pt x="78" y="27"/>
                  </a:cubicBezTo>
                  <a:cubicBezTo>
                    <a:pt x="78" y="42"/>
                    <a:pt x="78" y="57"/>
                    <a:pt x="78" y="73"/>
                  </a:cubicBezTo>
                  <a:cubicBezTo>
                    <a:pt x="78" y="76"/>
                    <a:pt x="78" y="81"/>
                    <a:pt x="72" y="81"/>
                  </a:cubicBezTo>
                  <a:cubicBezTo>
                    <a:pt x="67" y="81"/>
                    <a:pt x="64" y="77"/>
                    <a:pt x="64" y="73"/>
                  </a:cubicBezTo>
                  <a:cubicBezTo>
                    <a:pt x="64" y="58"/>
                    <a:pt x="64" y="43"/>
                    <a:pt x="64" y="28"/>
                  </a:cubicBezTo>
                  <a:cubicBezTo>
                    <a:pt x="63" y="28"/>
                    <a:pt x="60" y="28"/>
                    <a:pt x="59" y="28"/>
                  </a:cubicBezTo>
                  <a:cubicBezTo>
                    <a:pt x="59" y="71"/>
                    <a:pt x="59" y="113"/>
                    <a:pt x="59" y="156"/>
                  </a:cubicBezTo>
                  <a:cubicBezTo>
                    <a:pt x="60" y="166"/>
                    <a:pt x="42" y="168"/>
                    <a:pt x="41" y="158"/>
                  </a:cubicBezTo>
                  <a:cubicBezTo>
                    <a:pt x="41" y="132"/>
                    <a:pt x="41" y="107"/>
                    <a:pt x="41" y="81"/>
                  </a:cubicBezTo>
                  <a:cubicBezTo>
                    <a:pt x="40" y="81"/>
                    <a:pt x="38" y="81"/>
                    <a:pt x="37" y="81"/>
                  </a:cubicBezTo>
                  <a:cubicBezTo>
                    <a:pt x="37" y="103"/>
                    <a:pt x="37" y="126"/>
                    <a:pt x="37" y="148"/>
                  </a:cubicBezTo>
                  <a:cubicBezTo>
                    <a:pt x="37" y="153"/>
                    <a:pt x="37" y="160"/>
                    <a:pt x="35" y="162"/>
                  </a:cubicBezTo>
                  <a:cubicBezTo>
                    <a:pt x="29" y="167"/>
                    <a:pt x="18" y="164"/>
                    <a:pt x="18" y="156"/>
                  </a:cubicBezTo>
                  <a:cubicBezTo>
                    <a:pt x="18" y="113"/>
                    <a:pt x="18" y="71"/>
                    <a:pt x="18" y="28"/>
                  </a:cubicBezTo>
                  <a:cubicBezTo>
                    <a:pt x="17" y="28"/>
                    <a:pt x="15" y="28"/>
                    <a:pt x="14" y="28"/>
                  </a:cubicBezTo>
                  <a:cubicBezTo>
                    <a:pt x="14" y="43"/>
                    <a:pt x="14" y="57"/>
                    <a:pt x="14" y="71"/>
                  </a:cubicBezTo>
                  <a:cubicBezTo>
                    <a:pt x="14" y="75"/>
                    <a:pt x="12" y="81"/>
                    <a:pt x="6" y="81"/>
                  </a:cubicBezTo>
                  <a:cubicBezTo>
                    <a:pt x="2" y="81"/>
                    <a:pt x="0" y="77"/>
                    <a:pt x="0" y="74"/>
                  </a:cubicBezTo>
                  <a:cubicBezTo>
                    <a:pt x="0" y="57"/>
                    <a:pt x="0" y="39"/>
                    <a:pt x="0" y="21"/>
                  </a:cubicBezTo>
                  <a:cubicBezTo>
                    <a:pt x="0" y="14"/>
                    <a:pt x="3" y="7"/>
                    <a:pt x="10" y="4"/>
                  </a:cubicBez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s-SV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987"/>
              <a:endParaRPr lang="en-US" sz="2400" dirty="0">
                <a:solidFill>
                  <a:srgbClr val="C00000"/>
                </a:solidFill>
              </a:endParaRPr>
            </a:p>
          </p:txBody>
        </p:sp>
        <p:sp>
          <p:nvSpPr>
            <p:cNvPr id="62" name="Freeform 5"/>
            <p:cNvSpPr>
              <a:spLocks/>
            </p:cNvSpPr>
            <p:nvPr/>
          </p:nvSpPr>
          <p:spPr bwMode="auto">
            <a:xfrm>
              <a:off x="6292304" y="2624266"/>
              <a:ext cx="249007" cy="231878"/>
            </a:xfrm>
            <a:custGeom>
              <a:avLst/>
              <a:gdLst>
                <a:gd name="T0" fmla="*/ 17 w 39"/>
                <a:gd name="T1" fmla="*/ 3 h 39"/>
                <a:gd name="T2" fmla="*/ 37 w 39"/>
                <a:gd name="T3" fmla="*/ 21 h 39"/>
                <a:gd name="T4" fmla="*/ 8 w 39"/>
                <a:gd name="T5" fmla="*/ 28 h 39"/>
                <a:gd name="T6" fmla="*/ 17 w 39"/>
                <a:gd name="T7" fmla="*/ 3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9" h="39">
                  <a:moveTo>
                    <a:pt x="17" y="3"/>
                  </a:moveTo>
                  <a:cubicBezTo>
                    <a:pt x="28" y="0"/>
                    <a:pt x="39" y="10"/>
                    <a:pt x="37" y="21"/>
                  </a:cubicBezTo>
                  <a:cubicBezTo>
                    <a:pt x="36" y="35"/>
                    <a:pt x="15" y="39"/>
                    <a:pt x="8" y="28"/>
                  </a:cubicBezTo>
                  <a:cubicBezTo>
                    <a:pt x="0" y="19"/>
                    <a:pt x="6" y="5"/>
                    <a:pt x="17" y="3"/>
                  </a:cubicBez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s-SV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987"/>
              <a:endParaRPr lang="en-US" sz="2400" dirty="0">
                <a:solidFill>
                  <a:srgbClr val="C00000"/>
                </a:solidFill>
              </a:endParaRPr>
            </a:p>
          </p:txBody>
        </p:sp>
        <p:sp>
          <p:nvSpPr>
            <p:cNvPr id="63" name="Freeform 10"/>
            <p:cNvSpPr>
              <a:spLocks/>
            </p:cNvSpPr>
            <p:nvPr/>
          </p:nvSpPr>
          <p:spPr bwMode="auto">
            <a:xfrm>
              <a:off x="6138148" y="2847860"/>
              <a:ext cx="595840" cy="988245"/>
            </a:xfrm>
            <a:custGeom>
              <a:avLst/>
              <a:gdLst>
                <a:gd name="T0" fmla="*/ 19 w 93"/>
                <a:gd name="T1" fmla="*/ 7 h 166"/>
                <a:gd name="T2" fmla="*/ 49 w 93"/>
                <a:gd name="T3" fmla="*/ 2 h 166"/>
                <a:gd name="T4" fmla="*/ 72 w 93"/>
                <a:gd name="T5" fmla="*/ 10 h 166"/>
                <a:gd name="T6" fmla="*/ 84 w 93"/>
                <a:gd name="T7" fmla="*/ 43 h 166"/>
                <a:gd name="T8" fmla="*/ 89 w 93"/>
                <a:gd name="T9" fmla="*/ 71 h 166"/>
                <a:gd name="T10" fmla="*/ 77 w 93"/>
                <a:gd name="T11" fmla="*/ 67 h 166"/>
                <a:gd name="T12" fmla="*/ 65 w 93"/>
                <a:gd name="T13" fmla="*/ 28 h 166"/>
                <a:gd name="T14" fmla="*/ 61 w 93"/>
                <a:gd name="T15" fmla="*/ 23 h 166"/>
                <a:gd name="T16" fmla="*/ 82 w 93"/>
                <a:gd name="T17" fmla="*/ 100 h 166"/>
                <a:gd name="T18" fmla="*/ 63 w 93"/>
                <a:gd name="T19" fmla="*/ 100 h 166"/>
                <a:gd name="T20" fmla="*/ 63 w 93"/>
                <a:gd name="T21" fmla="*/ 156 h 166"/>
                <a:gd name="T22" fmla="*/ 55 w 93"/>
                <a:gd name="T23" fmla="*/ 164 h 166"/>
                <a:gd name="T24" fmla="*/ 48 w 93"/>
                <a:gd name="T25" fmla="*/ 156 h 166"/>
                <a:gd name="T26" fmla="*/ 48 w 93"/>
                <a:gd name="T27" fmla="*/ 100 h 166"/>
                <a:gd name="T28" fmla="*/ 43 w 93"/>
                <a:gd name="T29" fmla="*/ 100 h 166"/>
                <a:gd name="T30" fmla="*/ 43 w 93"/>
                <a:gd name="T31" fmla="*/ 158 h 166"/>
                <a:gd name="T32" fmla="*/ 29 w 93"/>
                <a:gd name="T33" fmla="*/ 158 h 166"/>
                <a:gd name="T34" fmla="*/ 28 w 93"/>
                <a:gd name="T35" fmla="*/ 100 h 166"/>
                <a:gd name="T36" fmla="*/ 9 w 93"/>
                <a:gd name="T37" fmla="*/ 100 h 166"/>
                <a:gd name="T38" fmla="*/ 28 w 93"/>
                <a:gd name="T39" fmla="*/ 24 h 166"/>
                <a:gd name="T40" fmla="*/ 25 w 93"/>
                <a:gd name="T41" fmla="*/ 26 h 166"/>
                <a:gd name="T42" fmla="*/ 13 w 93"/>
                <a:gd name="T43" fmla="*/ 67 h 166"/>
                <a:gd name="T44" fmla="*/ 0 w 93"/>
                <a:gd name="T45" fmla="*/ 66 h 166"/>
                <a:gd name="T46" fmla="*/ 8 w 93"/>
                <a:gd name="T47" fmla="*/ 36 h 166"/>
                <a:gd name="T48" fmla="*/ 19 w 93"/>
                <a:gd name="T49" fmla="*/ 7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93" h="166">
                  <a:moveTo>
                    <a:pt x="19" y="7"/>
                  </a:moveTo>
                  <a:cubicBezTo>
                    <a:pt x="27" y="0"/>
                    <a:pt x="39" y="3"/>
                    <a:pt x="49" y="2"/>
                  </a:cubicBezTo>
                  <a:cubicBezTo>
                    <a:pt x="58" y="1"/>
                    <a:pt x="68" y="2"/>
                    <a:pt x="72" y="10"/>
                  </a:cubicBezTo>
                  <a:cubicBezTo>
                    <a:pt x="78" y="20"/>
                    <a:pt x="80" y="32"/>
                    <a:pt x="84" y="43"/>
                  </a:cubicBezTo>
                  <a:cubicBezTo>
                    <a:pt x="90" y="59"/>
                    <a:pt x="93" y="68"/>
                    <a:pt x="89" y="71"/>
                  </a:cubicBezTo>
                  <a:cubicBezTo>
                    <a:pt x="85" y="73"/>
                    <a:pt x="79" y="72"/>
                    <a:pt x="77" y="67"/>
                  </a:cubicBezTo>
                  <a:cubicBezTo>
                    <a:pt x="72" y="54"/>
                    <a:pt x="69" y="41"/>
                    <a:pt x="65" y="28"/>
                  </a:cubicBezTo>
                  <a:cubicBezTo>
                    <a:pt x="64" y="25"/>
                    <a:pt x="62" y="24"/>
                    <a:pt x="61" y="23"/>
                  </a:cubicBezTo>
                  <a:cubicBezTo>
                    <a:pt x="67" y="49"/>
                    <a:pt x="75" y="74"/>
                    <a:pt x="82" y="100"/>
                  </a:cubicBezTo>
                  <a:cubicBezTo>
                    <a:pt x="76" y="100"/>
                    <a:pt x="69" y="100"/>
                    <a:pt x="63" y="100"/>
                  </a:cubicBezTo>
                  <a:cubicBezTo>
                    <a:pt x="63" y="119"/>
                    <a:pt x="63" y="137"/>
                    <a:pt x="63" y="156"/>
                  </a:cubicBezTo>
                  <a:cubicBezTo>
                    <a:pt x="63" y="160"/>
                    <a:pt x="60" y="165"/>
                    <a:pt x="55" y="164"/>
                  </a:cubicBezTo>
                  <a:cubicBezTo>
                    <a:pt x="51" y="165"/>
                    <a:pt x="47" y="160"/>
                    <a:pt x="48" y="156"/>
                  </a:cubicBezTo>
                  <a:cubicBezTo>
                    <a:pt x="48" y="137"/>
                    <a:pt x="48" y="119"/>
                    <a:pt x="48" y="100"/>
                  </a:cubicBezTo>
                  <a:cubicBezTo>
                    <a:pt x="47" y="100"/>
                    <a:pt x="44" y="100"/>
                    <a:pt x="43" y="100"/>
                  </a:cubicBezTo>
                  <a:cubicBezTo>
                    <a:pt x="43" y="119"/>
                    <a:pt x="44" y="139"/>
                    <a:pt x="43" y="158"/>
                  </a:cubicBezTo>
                  <a:cubicBezTo>
                    <a:pt x="42" y="166"/>
                    <a:pt x="29" y="166"/>
                    <a:pt x="29" y="158"/>
                  </a:cubicBezTo>
                  <a:cubicBezTo>
                    <a:pt x="28" y="139"/>
                    <a:pt x="29" y="119"/>
                    <a:pt x="28" y="100"/>
                  </a:cubicBezTo>
                  <a:cubicBezTo>
                    <a:pt x="22" y="100"/>
                    <a:pt x="15" y="100"/>
                    <a:pt x="9" y="100"/>
                  </a:cubicBezTo>
                  <a:cubicBezTo>
                    <a:pt x="15" y="75"/>
                    <a:pt x="22" y="49"/>
                    <a:pt x="28" y="24"/>
                  </a:cubicBezTo>
                  <a:cubicBezTo>
                    <a:pt x="27" y="24"/>
                    <a:pt x="26" y="25"/>
                    <a:pt x="25" y="26"/>
                  </a:cubicBezTo>
                  <a:cubicBezTo>
                    <a:pt x="20" y="39"/>
                    <a:pt x="18" y="54"/>
                    <a:pt x="13" y="67"/>
                  </a:cubicBezTo>
                  <a:cubicBezTo>
                    <a:pt x="11" y="74"/>
                    <a:pt x="0" y="73"/>
                    <a:pt x="0" y="66"/>
                  </a:cubicBezTo>
                  <a:cubicBezTo>
                    <a:pt x="1" y="56"/>
                    <a:pt x="5" y="46"/>
                    <a:pt x="8" y="36"/>
                  </a:cubicBezTo>
                  <a:cubicBezTo>
                    <a:pt x="11" y="26"/>
                    <a:pt x="12" y="15"/>
                    <a:pt x="19" y="7"/>
                  </a:cubicBez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s-SV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987"/>
              <a:endParaRPr lang="en-US" sz="2400" dirty="0">
                <a:solidFill>
                  <a:srgbClr val="C00000"/>
                </a:solidFill>
              </a:endParaRPr>
            </a:p>
          </p:txBody>
        </p:sp>
      </p:grpSp>
      <p:sp>
        <p:nvSpPr>
          <p:cNvPr id="67" name="Freeform 460"/>
          <p:cNvSpPr/>
          <p:nvPr/>
        </p:nvSpPr>
        <p:spPr>
          <a:xfrm>
            <a:off x="9691876" y="528134"/>
            <a:ext cx="526945" cy="441943"/>
          </a:xfrm>
          <a:custGeom>
            <a:avLst/>
            <a:gdLst/>
            <a:ahLst/>
            <a:cxnLst/>
            <a:rect l="l" t="t" r="r" b="b"/>
            <a:pathLst>
              <a:path w="262845" h="504825">
                <a:moveTo>
                  <a:pt x="114947" y="0"/>
                </a:moveTo>
                <a:lnTo>
                  <a:pt x="152977" y="0"/>
                </a:lnTo>
                <a:cubicBezTo>
                  <a:pt x="155607" y="0"/>
                  <a:pt x="157767" y="845"/>
                  <a:pt x="159457" y="2535"/>
                </a:cubicBezTo>
                <a:cubicBezTo>
                  <a:pt x="161147" y="4226"/>
                  <a:pt x="161992" y="6385"/>
                  <a:pt x="161992" y="9015"/>
                </a:cubicBezTo>
                <a:lnTo>
                  <a:pt x="161992" y="58596"/>
                </a:lnTo>
                <a:cubicBezTo>
                  <a:pt x="172698" y="59723"/>
                  <a:pt x="183073" y="61882"/>
                  <a:pt x="193121" y="65075"/>
                </a:cubicBezTo>
                <a:cubicBezTo>
                  <a:pt x="203169" y="68268"/>
                  <a:pt x="211338" y="71414"/>
                  <a:pt x="217630" y="74512"/>
                </a:cubicBezTo>
                <a:cubicBezTo>
                  <a:pt x="223921" y="77611"/>
                  <a:pt x="229885" y="81133"/>
                  <a:pt x="235519" y="85076"/>
                </a:cubicBezTo>
                <a:cubicBezTo>
                  <a:pt x="241153" y="89020"/>
                  <a:pt x="244815" y="91744"/>
                  <a:pt x="246506" y="93246"/>
                </a:cubicBezTo>
                <a:cubicBezTo>
                  <a:pt x="248195" y="94749"/>
                  <a:pt x="249604" y="96063"/>
                  <a:pt x="250731" y="97190"/>
                </a:cubicBezTo>
                <a:cubicBezTo>
                  <a:pt x="253924" y="100571"/>
                  <a:pt x="254394" y="104139"/>
                  <a:pt x="252139" y="107895"/>
                </a:cubicBezTo>
                <a:lnTo>
                  <a:pt x="229321" y="149025"/>
                </a:lnTo>
                <a:cubicBezTo>
                  <a:pt x="227819" y="151842"/>
                  <a:pt x="225659" y="153344"/>
                  <a:pt x="222842" y="153532"/>
                </a:cubicBezTo>
                <a:cubicBezTo>
                  <a:pt x="220212" y="154096"/>
                  <a:pt x="217677" y="153438"/>
                  <a:pt x="215236" y="151560"/>
                </a:cubicBezTo>
                <a:cubicBezTo>
                  <a:pt x="214672" y="150997"/>
                  <a:pt x="213310" y="149870"/>
                  <a:pt x="211151" y="148180"/>
                </a:cubicBezTo>
                <a:cubicBezTo>
                  <a:pt x="208991" y="146489"/>
                  <a:pt x="205329" y="144001"/>
                  <a:pt x="200165" y="140714"/>
                </a:cubicBezTo>
                <a:cubicBezTo>
                  <a:pt x="194999" y="137428"/>
                  <a:pt x="189505" y="134423"/>
                  <a:pt x="183684" y="131700"/>
                </a:cubicBezTo>
                <a:cubicBezTo>
                  <a:pt x="177862" y="128976"/>
                  <a:pt x="170867" y="126535"/>
                  <a:pt x="162697" y="124375"/>
                </a:cubicBezTo>
                <a:cubicBezTo>
                  <a:pt x="154527" y="122215"/>
                  <a:pt x="146498" y="121135"/>
                  <a:pt x="138610" y="121135"/>
                </a:cubicBezTo>
                <a:cubicBezTo>
                  <a:pt x="120769" y="121135"/>
                  <a:pt x="106213" y="125173"/>
                  <a:pt x="94946" y="133249"/>
                </a:cubicBezTo>
                <a:cubicBezTo>
                  <a:pt x="83677" y="141325"/>
                  <a:pt x="78042" y="151748"/>
                  <a:pt x="78042" y="164519"/>
                </a:cubicBezTo>
                <a:cubicBezTo>
                  <a:pt x="78042" y="169402"/>
                  <a:pt x="78841" y="173909"/>
                  <a:pt x="80438" y="178041"/>
                </a:cubicBezTo>
                <a:cubicBezTo>
                  <a:pt x="82033" y="182173"/>
                  <a:pt x="84804" y="186070"/>
                  <a:pt x="88748" y="189732"/>
                </a:cubicBezTo>
                <a:cubicBezTo>
                  <a:pt x="92692" y="193394"/>
                  <a:pt x="96401" y="196493"/>
                  <a:pt x="99875" y="199028"/>
                </a:cubicBezTo>
                <a:cubicBezTo>
                  <a:pt x="103350" y="201564"/>
                  <a:pt x="108609" y="204475"/>
                  <a:pt x="115651" y="207761"/>
                </a:cubicBezTo>
                <a:cubicBezTo>
                  <a:pt x="122694" y="211048"/>
                  <a:pt x="128375" y="213583"/>
                  <a:pt x="132695" y="215368"/>
                </a:cubicBezTo>
                <a:cubicBezTo>
                  <a:pt x="137014" y="217152"/>
                  <a:pt x="143588" y="219734"/>
                  <a:pt x="152414" y="223115"/>
                </a:cubicBezTo>
                <a:cubicBezTo>
                  <a:pt x="162368" y="226871"/>
                  <a:pt x="169975" y="229829"/>
                  <a:pt x="175232" y="231988"/>
                </a:cubicBezTo>
                <a:cubicBezTo>
                  <a:pt x="180492" y="234148"/>
                  <a:pt x="187628" y="237435"/>
                  <a:pt x="196643" y="241848"/>
                </a:cubicBezTo>
                <a:cubicBezTo>
                  <a:pt x="205658" y="246262"/>
                  <a:pt x="212747" y="250253"/>
                  <a:pt x="217912" y="253821"/>
                </a:cubicBezTo>
                <a:cubicBezTo>
                  <a:pt x="223077" y="257390"/>
                  <a:pt x="228899" y="262085"/>
                  <a:pt x="235378" y="267907"/>
                </a:cubicBezTo>
                <a:cubicBezTo>
                  <a:pt x="241857" y="273729"/>
                  <a:pt x="246834" y="279691"/>
                  <a:pt x="250308" y="285795"/>
                </a:cubicBezTo>
                <a:cubicBezTo>
                  <a:pt x="253783" y="291899"/>
                  <a:pt x="256741" y="299083"/>
                  <a:pt x="259183" y="307346"/>
                </a:cubicBezTo>
                <a:cubicBezTo>
                  <a:pt x="261624" y="315610"/>
                  <a:pt x="262845" y="324436"/>
                  <a:pt x="262845" y="333827"/>
                </a:cubicBezTo>
                <a:cubicBezTo>
                  <a:pt x="262845" y="362561"/>
                  <a:pt x="253501" y="387305"/>
                  <a:pt x="234814" y="408057"/>
                </a:cubicBezTo>
                <a:cubicBezTo>
                  <a:pt x="216128" y="428810"/>
                  <a:pt x="191853" y="441628"/>
                  <a:pt x="161992" y="446511"/>
                </a:cubicBezTo>
                <a:lnTo>
                  <a:pt x="161992" y="495810"/>
                </a:lnTo>
                <a:cubicBezTo>
                  <a:pt x="161992" y="498440"/>
                  <a:pt x="161147" y="500599"/>
                  <a:pt x="159457" y="502290"/>
                </a:cubicBezTo>
                <a:cubicBezTo>
                  <a:pt x="157767" y="503980"/>
                  <a:pt x="155607" y="504825"/>
                  <a:pt x="152977" y="504825"/>
                </a:cubicBezTo>
                <a:lnTo>
                  <a:pt x="114947" y="504825"/>
                </a:lnTo>
                <a:cubicBezTo>
                  <a:pt x="112505" y="504825"/>
                  <a:pt x="110392" y="503933"/>
                  <a:pt x="108609" y="502149"/>
                </a:cubicBezTo>
                <a:cubicBezTo>
                  <a:pt x="106824" y="500365"/>
                  <a:pt x="105932" y="498252"/>
                  <a:pt x="105932" y="495810"/>
                </a:cubicBezTo>
                <a:lnTo>
                  <a:pt x="105932" y="446511"/>
                </a:lnTo>
                <a:cubicBezTo>
                  <a:pt x="93537" y="444821"/>
                  <a:pt x="81564" y="441910"/>
                  <a:pt x="70014" y="437778"/>
                </a:cubicBezTo>
                <a:cubicBezTo>
                  <a:pt x="58464" y="433646"/>
                  <a:pt x="48933" y="429467"/>
                  <a:pt x="41421" y="425242"/>
                </a:cubicBezTo>
                <a:cubicBezTo>
                  <a:pt x="33908" y="421016"/>
                  <a:pt x="26959" y="416509"/>
                  <a:pt x="20574" y="411720"/>
                </a:cubicBezTo>
                <a:cubicBezTo>
                  <a:pt x="14188" y="406931"/>
                  <a:pt x="9822" y="403409"/>
                  <a:pt x="7474" y="401155"/>
                </a:cubicBezTo>
                <a:cubicBezTo>
                  <a:pt x="5126" y="398902"/>
                  <a:pt x="3484" y="397212"/>
                  <a:pt x="2545" y="396085"/>
                </a:cubicBezTo>
                <a:cubicBezTo>
                  <a:pt x="-649" y="392141"/>
                  <a:pt x="-836" y="388291"/>
                  <a:pt x="1981" y="384535"/>
                </a:cubicBezTo>
                <a:lnTo>
                  <a:pt x="30997" y="346504"/>
                </a:lnTo>
                <a:cubicBezTo>
                  <a:pt x="32311" y="344626"/>
                  <a:pt x="34472" y="343499"/>
                  <a:pt x="37476" y="343123"/>
                </a:cubicBezTo>
                <a:cubicBezTo>
                  <a:pt x="40294" y="342748"/>
                  <a:pt x="42547" y="343593"/>
                  <a:pt x="44238" y="345659"/>
                </a:cubicBezTo>
                <a:cubicBezTo>
                  <a:pt x="44238" y="345659"/>
                  <a:pt x="44425" y="345846"/>
                  <a:pt x="44801" y="346222"/>
                </a:cubicBezTo>
                <a:cubicBezTo>
                  <a:pt x="66023" y="364815"/>
                  <a:pt x="88841" y="376553"/>
                  <a:pt x="113257" y="381436"/>
                </a:cubicBezTo>
                <a:cubicBezTo>
                  <a:pt x="120206" y="382938"/>
                  <a:pt x="127154" y="383690"/>
                  <a:pt x="134103" y="383690"/>
                </a:cubicBezTo>
                <a:cubicBezTo>
                  <a:pt x="149315" y="383690"/>
                  <a:pt x="162697" y="379652"/>
                  <a:pt x="174246" y="371576"/>
                </a:cubicBezTo>
                <a:cubicBezTo>
                  <a:pt x="185797" y="363500"/>
                  <a:pt x="191572" y="352044"/>
                  <a:pt x="191572" y="337207"/>
                </a:cubicBezTo>
                <a:cubicBezTo>
                  <a:pt x="191572" y="331949"/>
                  <a:pt x="190163" y="326972"/>
                  <a:pt x="187347" y="322277"/>
                </a:cubicBezTo>
                <a:cubicBezTo>
                  <a:pt x="184529" y="317581"/>
                  <a:pt x="181384" y="313638"/>
                  <a:pt x="177909" y="310445"/>
                </a:cubicBezTo>
                <a:cubicBezTo>
                  <a:pt x="174434" y="307252"/>
                  <a:pt x="168941" y="303731"/>
                  <a:pt x="161429" y="299881"/>
                </a:cubicBezTo>
                <a:cubicBezTo>
                  <a:pt x="153917" y="296031"/>
                  <a:pt x="147719" y="293026"/>
                  <a:pt x="142836" y="290866"/>
                </a:cubicBezTo>
                <a:cubicBezTo>
                  <a:pt x="137953" y="288706"/>
                  <a:pt x="130441" y="285654"/>
                  <a:pt x="120299" y="281710"/>
                </a:cubicBezTo>
                <a:cubicBezTo>
                  <a:pt x="112975" y="278705"/>
                  <a:pt x="107200" y="276358"/>
                  <a:pt x="102974" y="274668"/>
                </a:cubicBezTo>
                <a:cubicBezTo>
                  <a:pt x="98749" y="272977"/>
                  <a:pt x="92973" y="270489"/>
                  <a:pt x="85649" y="267202"/>
                </a:cubicBezTo>
                <a:cubicBezTo>
                  <a:pt x="78324" y="263916"/>
                  <a:pt x="72455" y="261005"/>
                  <a:pt x="68042" y="258469"/>
                </a:cubicBezTo>
                <a:cubicBezTo>
                  <a:pt x="63628" y="255934"/>
                  <a:pt x="58323" y="252600"/>
                  <a:pt x="52125" y="248469"/>
                </a:cubicBezTo>
                <a:cubicBezTo>
                  <a:pt x="45928" y="244337"/>
                  <a:pt x="40903" y="240346"/>
                  <a:pt x="37054" y="236496"/>
                </a:cubicBezTo>
                <a:cubicBezTo>
                  <a:pt x="33204" y="232646"/>
                  <a:pt x="29119" y="228045"/>
                  <a:pt x="24799" y="222692"/>
                </a:cubicBezTo>
                <a:cubicBezTo>
                  <a:pt x="20480" y="217340"/>
                  <a:pt x="17147" y="211893"/>
                  <a:pt x="14799" y="206353"/>
                </a:cubicBezTo>
                <a:cubicBezTo>
                  <a:pt x="12451" y="200812"/>
                  <a:pt x="10479" y="194568"/>
                  <a:pt x="8883" y="187619"/>
                </a:cubicBezTo>
                <a:cubicBezTo>
                  <a:pt x="7287" y="180670"/>
                  <a:pt x="6488" y="173346"/>
                  <a:pt x="6488" y="165646"/>
                </a:cubicBezTo>
                <a:cubicBezTo>
                  <a:pt x="6488" y="139728"/>
                  <a:pt x="15691" y="117004"/>
                  <a:pt x="34096" y="97472"/>
                </a:cubicBezTo>
                <a:cubicBezTo>
                  <a:pt x="52501" y="77940"/>
                  <a:pt x="76446" y="65357"/>
                  <a:pt x="105932" y="59723"/>
                </a:cubicBezTo>
                <a:lnTo>
                  <a:pt x="105932" y="9015"/>
                </a:lnTo>
                <a:cubicBezTo>
                  <a:pt x="105932" y="6573"/>
                  <a:pt x="106824" y="4460"/>
                  <a:pt x="108609" y="2676"/>
                </a:cubicBezTo>
                <a:cubicBezTo>
                  <a:pt x="110392" y="892"/>
                  <a:pt x="112505" y="0"/>
                  <a:pt x="114947" y="0"/>
                </a:cubicBezTo>
                <a:close/>
              </a:path>
            </a:pathLst>
          </a:custGeom>
          <a:solidFill>
            <a:srgbClr val="FF44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SV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35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68" name="Imagen 6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5541" y="3715295"/>
            <a:ext cx="1868105" cy="1593627"/>
          </a:xfrm>
          <a:prstGeom prst="rect">
            <a:avLst/>
          </a:prstGeom>
        </p:spPr>
      </p:pic>
      <p:sp>
        <p:nvSpPr>
          <p:cNvPr id="69" name="Subtítulo 2"/>
          <p:cNvSpPr txBox="1">
            <a:spLocks/>
          </p:cNvSpPr>
          <p:nvPr/>
        </p:nvSpPr>
        <p:spPr>
          <a:xfrm>
            <a:off x="466632" y="5786299"/>
            <a:ext cx="3388948" cy="3570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lang="en-GB" sz="1800" kern="1200" spc="300" dirty="0">
                <a:solidFill>
                  <a:schemeClr val="bg1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00" dirty="0" smtClean="0"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0" name="Subtítulo 2"/>
          <p:cNvSpPr txBox="1">
            <a:spLocks/>
          </p:cNvSpPr>
          <p:nvPr/>
        </p:nvSpPr>
        <p:spPr>
          <a:xfrm>
            <a:off x="793152" y="5957449"/>
            <a:ext cx="3345079" cy="33533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lang="en-GB" sz="1800" kern="1200" spc="300" dirty="0">
                <a:solidFill>
                  <a:schemeClr val="bg1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000" dirty="0" smtClean="0">
                <a:solidFill>
                  <a:schemeClr val="tx1"/>
                </a:solidFill>
                <a:ea typeface="Tahoma" panose="020B0604030504040204" pitchFamily="34" charset="0"/>
                <a:cs typeface="Tahoma" panose="020B0604030504040204" pitchFamily="34" charset="0"/>
              </a:rPr>
              <a:t>48,411</a:t>
            </a:r>
            <a:endParaRPr lang="en-US" sz="3000" dirty="0">
              <a:solidFill>
                <a:schemeClr val="tx1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1" name="Subtítulo 2"/>
          <p:cNvSpPr txBox="1">
            <a:spLocks/>
          </p:cNvSpPr>
          <p:nvPr/>
        </p:nvSpPr>
        <p:spPr>
          <a:xfrm>
            <a:off x="5357877" y="5360691"/>
            <a:ext cx="3388948" cy="35703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lang="en-GB" sz="1800" kern="1200" spc="300" dirty="0">
                <a:solidFill>
                  <a:schemeClr val="bg1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000" dirty="0" smtClean="0">
                <a:solidFill>
                  <a:schemeClr val="tx1"/>
                </a:solidFill>
                <a:ea typeface="Tahoma" panose="020B0604030504040204" pitchFamily="34" charset="0"/>
                <a:cs typeface="Tahoma" panose="020B0604030504040204" pitchFamily="34" charset="0"/>
              </a:rPr>
              <a:t>14,529,780</a:t>
            </a:r>
            <a:endParaRPr lang="en-US" sz="3000" dirty="0">
              <a:solidFill>
                <a:schemeClr val="tx1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2" name="Subtítulo 2"/>
          <p:cNvSpPr txBox="1">
            <a:spLocks/>
          </p:cNvSpPr>
          <p:nvPr/>
        </p:nvSpPr>
        <p:spPr>
          <a:xfrm>
            <a:off x="5229268" y="5912764"/>
            <a:ext cx="3345079" cy="37215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lang="en-GB" sz="1800" kern="1200" spc="300" dirty="0">
                <a:solidFill>
                  <a:schemeClr val="bg1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000" dirty="0">
                <a:solidFill>
                  <a:schemeClr val="tx1"/>
                </a:solidFill>
                <a:ea typeface="Tahoma" panose="020B0604030504040204" pitchFamily="34" charset="0"/>
                <a:cs typeface="Tahoma" panose="020B0604030504040204" pitchFamily="34" charset="0"/>
              </a:rPr>
              <a:t>74,032</a:t>
            </a:r>
          </a:p>
        </p:txBody>
      </p:sp>
      <p:sp>
        <p:nvSpPr>
          <p:cNvPr id="73" name="Freeform 460"/>
          <p:cNvSpPr/>
          <p:nvPr/>
        </p:nvSpPr>
        <p:spPr>
          <a:xfrm>
            <a:off x="5069972" y="5488621"/>
            <a:ext cx="250017" cy="269945"/>
          </a:xfrm>
          <a:custGeom>
            <a:avLst/>
            <a:gdLst/>
            <a:ahLst/>
            <a:cxnLst/>
            <a:rect l="l" t="t" r="r" b="b"/>
            <a:pathLst>
              <a:path w="262845" h="504825">
                <a:moveTo>
                  <a:pt x="114947" y="0"/>
                </a:moveTo>
                <a:lnTo>
                  <a:pt x="152977" y="0"/>
                </a:lnTo>
                <a:cubicBezTo>
                  <a:pt x="155607" y="0"/>
                  <a:pt x="157767" y="845"/>
                  <a:pt x="159457" y="2535"/>
                </a:cubicBezTo>
                <a:cubicBezTo>
                  <a:pt x="161147" y="4226"/>
                  <a:pt x="161992" y="6385"/>
                  <a:pt x="161992" y="9015"/>
                </a:cubicBezTo>
                <a:lnTo>
                  <a:pt x="161992" y="58596"/>
                </a:lnTo>
                <a:cubicBezTo>
                  <a:pt x="172698" y="59723"/>
                  <a:pt x="183073" y="61882"/>
                  <a:pt x="193121" y="65075"/>
                </a:cubicBezTo>
                <a:cubicBezTo>
                  <a:pt x="203169" y="68268"/>
                  <a:pt x="211338" y="71414"/>
                  <a:pt x="217630" y="74512"/>
                </a:cubicBezTo>
                <a:cubicBezTo>
                  <a:pt x="223921" y="77611"/>
                  <a:pt x="229885" y="81133"/>
                  <a:pt x="235519" y="85076"/>
                </a:cubicBezTo>
                <a:cubicBezTo>
                  <a:pt x="241153" y="89020"/>
                  <a:pt x="244815" y="91744"/>
                  <a:pt x="246506" y="93246"/>
                </a:cubicBezTo>
                <a:cubicBezTo>
                  <a:pt x="248195" y="94749"/>
                  <a:pt x="249604" y="96063"/>
                  <a:pt x="250731" y="97190"/>
                </a:cubicBezTo>
                <a:cubicBezTo>
                  <a:pt x="253924" y="100571"/>
                  <a:pt x="254394" y="104139"/>
                  <a:pt x="252139" y="107895"/>
                </a:cubicBezTo>
                <a:lnTo>
                  <a:pt x="229321" y="149025"/>
                </a:lnTo>
                <a:cubicBezTo>
                  <a:pt x="227819" y="151842"/>
                  <a:pt x="225659" y="153344"/>
                  <a:pt x="222842" y="153532"/>
                </a:cubicBezTo>
                <a:cubicBezTo>
                  <a:pt x="220212" y="154096"/>
                  <a:pt x="217677" y="153438"/>
                  <a:pt x="215236" y="151560"/>
                </a:cubicBezTo>
                <a:cubicBezTo>
                  <a:pt x="214672" y="150997"/>
                  <a:pt x="213310" y="149870"/>
                  <a:pt x="211151" y="148180"/>
                </a:cubicBezTo>
                <a:cubicBezTo>
                  <a:pt x="208991" y="146489"/>
                  <a:pt x="205329" y="144001"/>
                  <a:pt x="200165" y="140714"/>
                </a:cubicBezTo>
                <a:cubicBezTo>
                  <a:pt x="194999" y="137428"/>
                  <a:pt x="189505" y="134423"/>
                  <a:pt x="183684" y="131700"/>
                </a:cubicBezTo>
                <a:cubicBezTo>
                  <a:pt x="177862" y="128976"/>
                  <a:pt x="170867" y="126535"/>
                  <a:pt x="162697" y="124375"/>
                </a:cubicBezTo>
                <a:cubicBezTo>
                  <a:pt x="154527" y="122215"/>
                  <a:pt x="146498" y="121135"/>
                  <a:pt x="138610" y="121135"/>
                </a:cubicBezTo>
                <a:cubicBezTo>
                  <a:pt x="120769" y="121135"/>
                  <a:pt x="106213" y="125173"/>
                  <a:pt x="94946" y="133249"/>
                </a:cubicBezTo>
                <a:cubicBezTo>
                  <a:pt x="83677" y="141325"/>
                  <a:pt x="78042" y="151748"/>
                  <a:pt x="78042" y="164519"/>
                </a:cubicBezTo>
                <a:cubicBezTo>
                  <a:pt x="78042" y="169402"/>
                  <a:pt x="78841" y="173909"/>
                  <a:pt x="80438" y="178041"/>
                </a:cubicBezTo>
                <a:cubicBezTo>
                  <a:pt x="82033" y="182173"/>
                  <a:pt x="84804" y="186070"/>
                  <a:pt x="88748" y="189732"/>
                </a:cubicBezTo>
                <a:cubicBezTo>
                  <a:pt x="92692" y="193394"/>
                  <a:pt x="96401" y="196493"/>
                  <a:pt x="99875" y="199028"/>
                </a:cubicBezTo>
                <a:cubicBezTo>
                  <a:pt x="103350" y="201564"/>
                  <a:pt x="108609" y="204475"/>
                  <a:pt x="115651" y="207761"/>
                </a:cubicBezTo>
                <a:cubicBezTo>
                  <a:pt x="122694" y="211048"/>
                  <a:pt x="128375" y="213583"/>
                  <a:pt x="132695" y="215368"/>
                </a:cubicBezTo>
                <a:cubicBezTo>
                  <a:pt x="137014" y="217152"/>
                  <a:pt x="143588" y="219734"/>
                  <a:pt x="152414" y="223115"/>
                </a:cubicBezTo>
                <a:cubicBezTo>
                  <a:pt x="162368" y="226871"/>
                  <a:pt x="169975" y="229829"/>
                  <a:pt x="175232" y="231988"/>
                </a:cubicBezTo>
                <a:cubicBezTo>
                  <a:pt x="180492" y="234148"/>
                  <a:pt x="187628" y="237435"/>
                  <a:pt x="196643" y="241848"/>
                </a:cubicBezTo>
                <a:cubicBezTo>
                  <a:pt x="205658" y="246262"/>
                  <a:pt x="212747" y="250253"/>
                  <a:pt x="217912" y="253821"/>
                </a:cubicBezTo>
                <a:cubicBezTo>
                  <a:pt x="223077" y="257390"/>
                  <a:pt x="228899" y="262085"/>
                  <a:pt x="235378" y="267907"/>
                </a:cubicBezTo>
                <a:cubicBezTo>
                  <a:pt x="241857" y="273729"/>
                  <a:pt x="246834" y="279691"/>
                  <a:pt x="250308" y="285795"/>
                </a:cubicBezTo>
                <a:cubicBezTo>
                  <a:pt x="253783" y="291899"/>
                  <a:pt x="256741" y="299083"/>
                  <a:pt x="259183" y="307346"/>
                </a:cubicBezTo>
                <a:cubicBezTo>
                  <a:pt x="261624" y="315610"/>
                  <a:pt x="262845" y="324436"/>
                  <a:pt x="262845" y="333827"/>
                </a:cubicBezTo>
                <a:cubicBezTo>
                  <a:pt x="262845" y="362561"/>
                  <a:pt x="253501" y="387305"/>
                  <a:pt x="234814" y="408057"/>
                </a:cubicBezTo>
                <a:cubicBezTo>
                  <a:pt x="216128" y="428810"/>
                  <a:pt x="191853" y="441628"/>
                  <a:pt x="161992" y="446511"/>
                </a:cubicBezTo>
                <a:lnTo>
                  <a:pt x="161992" y="495810"/>
                </a:lnTo>
                <a:cubicBezTo>
                  <a:pt x="161992" y="498440"/>
                  <a:pt x="161147" y="500599"/>
                  <a:pt x="159457" y="502290"/>
                </a:cubicBezTo>
                <a:cubicBezTo>
                  <a:pt x="157767" y="503980"/>
                  <a:pt x="155607" y="504825"/>
                  <a:pt x="152977" y="504825"/>
                </a:cubicBezTo>
                <a:lnTo>
                  <a:pt x="114947" y="504825"/>
                </a:lnTo>
                <a:cubicBezTo>
                  <a:pt x="112505" y="504825"/>
                  <a:pt x="110392" y="503933"/>
                  <a:pt x="108609" y="502149"/>
                </a:cubicBezTo>
                <a:cubicBezTo>
                  <a:pt x="106824" y="500365"/>
                  <a:pt x="105932" y="498252"/>
                  <a:pt x="105932" y="495810"/>
                </a:cubicBezTo>
                <a:lnTo>
                  <a:pt x="105932" y="446511"/>
                </a:lnTo>
                <a:cubicBezTo>
                  <a:pt x="93537" y="444821"/>
                  <a:pt x="81564" y="441910"/>
                  <a:pt x="70014" y="437778"/>
                </a:cubicBezTo>
                <a:cubicBezTo>
                  <a:pt x="58464" y="433646"/>
                  <a:pt x="48933" y="429467"/>
                  <a:pt x="41421" y="425242"/>
                </a:cubicBezTo>
                <a:cubicBezTo>
                  <a:pt x="33908" y="421016"/>
                  <a:pt x="26959" y="416509"/>
                  <a:pt x="20574" y="411720"/>
                </a:cubicBezTo>
                <a:cubicBezTo>
                  <a:pt x="14188" y="406931"/>
                  <a:pt x="9822" y="403409"/>
                  <a:pt x="7474" y="401155"/>
                </a:cubicBezTo>
                <a:cubicBezTo>
                  <a:pt x="5126" y="398902"/>
                  <a:pt x="3484" y="397212"/>
                  <a:pt x="2545" y="396085"/>
                </a:cubicBezTo>
                <a:cubicBezTo>
                  <a:pt x="-649" y="392141"/>
                  <a:pt x="-836" y="388291"/>
                  <a:pt x="1981" y="384535"/>
                </a:cubicBezTo>
                <a:lnTo>
                  <a:pt x="30997" y="346504"/>
                </a:lnTo>
                <a:cubicBezTo>
                  <a:pt x="32311" y="344626"/>
                  <a:pt x="34472" y="343499"/>
                  <a:pt x="37476" y="343123"/>
                </a:cubicBezTo>
                <a:cubicBezTo>
                  <a:pt x="40294" y="342748"/>
                  <a:pt x="42547" y="343593"/>
                  <a:pt x="44238" y="345659"/>
                </a:cubicBezTo>
                <a:cubicBezTo>
                  <a:pt x="44238" y="345659"/>
                  <a:pt x="44425" y="345846"/>
                  <a:pt x="44801" y="346222"/>
                </a:cubicBezTo>
                <a:cubicBezTo>
                  <a:pt x="66023" y="364815"/>
                  <a:pt x="88841" y="376553"/>
                  <a:pt x="113257" y="381436"/>
                </a:cubicBezTo>
                <a:cubicBezTo>
                  <a:pt x="120206" y="382938"/>
                  <a:pt x="127154" y="383690"/>
                  <a:pt x="134103" y="383690"/>
                </a:cubicBezTo>
                <a:cubicBezTo>
                  <a:pt x="149315" y="383690"/>
                  <a:pt x="162697" y="379652"/>
                  <a:pt x="174246" y="371576"/>
                </a:cubicBezTo>
                <a:cubicBezTo>
                  <a:pt x="185797" y="363500"/>
                  <a:pt x="191572" y="352044"/>
                  <a:pt x="191572" y="337207"/>
                </a:cubicBezTo>
                <a:cubicBezTo>
                  <a:pt x="191572" y="331949"/>
                  <a:pt x="190163" y="326972"/>
                  <a:pt x="187347" y="322277"/>
                </a:cubicBezTo>
                <a:cubicBezTo>
                  <a:pt x="184529" y="317581"/>
                  <a:pt x="181384" y="313638"/>
                  <a:pt x="177909" y="310445"/>
                </a:cubicBezTo>
                <a:cubicBezTo>
                  <a:pt x="174434" y="307252"/>
                  <a:pt x="168941" y="303731"/>
                  <a:pt x="161429" y="299881"/>
                </a:cubicBezTo>
                <a:cubicBezTo>
                  <a:pt x="153917" y="296031"/>
                  <a:pt x="147719" y="293026"/>
                  <a:pt x="142836" y="290866"/>
                </a:cubicBezTo>
                <a:cubicBezTo>
                  <a:pt x="137953" y="288706"/>
                  <a:pt x="130441" y="285654"/>
                  <a:pt x="120299" y="281710"/>
                </a:cubicBezTo>
                <a:cubicBezTo>
                  <a:pt x="112975" y="278705"/>
                  <a:pt x="107200" y="276358"/>
                  <a:pt x="102974" y="274668"/>
                </a:cubicBezTo>
                <a:cubicBezTo>
                  <a:pt x="98749" y="272977"/>
                  <a:pt x="92973" y="270489"/>
                  <a:pt x="85649" y="267202"/>
                </a:cubicBezTo>
                <a:cubicBezTo>
                  <a:pt x="78324" y="263916"/>
                  <a:pt x="72455" y="261005"/>
                  <a:pt x="68042" y="258469"/>
                </a:cubicBezTo>
                <a:cubicBezTo>
                  <a:pt x="63628" y="255934"/>
                  <a:pt x="58323" y="252600"/>
                  <a:pt x="52125" y="248469"/>
                </a:cubicBezTo>
                <a:cubicBezTo>
                  <a:pt x="45928" y="244337"/>
                  <a:pt x="40903" y="240346"/>
                  <a:pt x="37054" y="236496"/>
                </a:cubicBezTo>
                <a:cubicBezTo>
                  <a:pt x="33204" y="232646"/>
                  <a:pt x="29119" y="228045"/>
                  <a:pt x="24799" y="222692"/>
                </a:cubicBezTo>
                <a:cubicBezTo>
                  <a:pt x="20480" y="217340"/>
                  <a:pt x="17147" y="211893"/>
                  <a:pt x="14799" y="206353"/>
                </a:cubicBezTo>
                <a:cubicBezTo>
                  <a:pt x="12451" y="200812"/>
                  <a:pt x="10479" y="194568"/>
                  <a:pt x="8883" y="187619"/>
                </a:cubicBezTo>
                <a:cubicBezTo>
                  <a:pt x="7287" y="180670"/>
                  <a:pt x="6488" y="173346"/>
                  <a:pt x="6488" y="165646"/>
                </a:cubicBezTo>
                <a:cubicBezTo>
                  <a:pt x="6488" y="139728"/>
                  <a:pt x="15691" y="117004"/>
                  <a:pt x="34096" y="97472"/>
                </a:cubicBezTo>
                <a:cubicBezTo>
                  <a:pt x="52501" y="77940"/>
                  <a:pt x="76446" y="65357"/>
                  <a:pt x="105932" y="59723"/>
                </a:cubicBezTo>
                <a:lnTo>
                  <a:pt x="105932" y="9015"/>
                </a:lnTo>
                <a:cubicBezTo>
                  <a:pt x="105932" y="6573"/>
                  <a:pt x="106824" y="4460"/>
                  <a:pt x="108609" y="2676"/>
                </a:cubicBezTo>
                <a:cubicBezTo>
                  <a:pt x="110392" y="892"/>
                  <a:pt x="112505" y="0"/>
                  <a:pt x="114947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SV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350" dirty="0">
              <a:solidFill>
                <a:prstClr val="white"/>
              </a:solidFill>
            </a:endParaRPr>
          </a:p>
        </p:txBody>
      </p:sp>
      <p:grpSp>
        <p:nvGrpSpPr>
          <p:cNvPr id="78" name="Grupo 77"/>
          <p:cNvGrpSpPr/>
          <p:nvPr/>
        </p:nvGrpSpPr>
        <p:grpSpPr>
          <a:xfrm>
            <a:off x="585129" y="5993087"/>
            <a:ext cx="333952" cy="365964"/>
            <a:chOff x="699604" y="2501577"/>
            <a:chExt cx="595840" cy="1211839"/>
          </a:xfrm>
        </p:grpSpPr>
        <p:sp>
          <p:nvSpPr>
            <p:cNvPr id="79" name="Freeform 5"/>
            <p:cNvSpPr>
              <a:spLocks/>
            </p:cNvSpPr>
            <p:nvPr/>
          </p:nvSpPr>
          <p:spPr bwMode="auto">
            <a:xfrm>
              <a:off x="853760" y="2501577"/>
              <a:ext cx="249007" cy="231878"/>
            </a:xfrm>
            <a:custGeom>
              <a:avLst/>
              <a:gdLst>
                <a:gd name="T0" fmla="*/ 17 w 39"/>
                <a:gd name="T1" fmla="*/ 3 h 39"/>
                <a:gd name="T2" fmla="*/ 37 w 39"/>
                <a:gd name="T3" fmla="*/ 21 h 39"/>
                <a:gd name="T4" fmla="*/ 8 w 39"/>
                <a:gd name="T5" fmla="*/ 28 h 39"/>
                <a:gd name="T6" fmla="*/ 17 w 39"/>
                <a:gd name="T7" fmla="*/ 3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9" h="39">
                  <a:moveTo>
                    <a:pt x="17" y="3"/>
                  </a:moveTo>
                  <a:cubicBezTo>
                    <a:pt x="28" y="0"/>
                    <a:pt x="39" y="10"/>
                    <a:pt x="37" y="21"/>
                  </a:cubicBezTo>
                  <a:cubicBezTo>
                    <a:pt x="36" y="35"/>
                    <a:pt x="15" y="39"/>
                    <a:pt x="8" y="28"/>
                  </a:cubicBezTo>
                  <a:cubicBezTo>
                    <a:pt x="0" y="19"/>
                    <a:pt x="6" y="5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s-SV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898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80" name="Freeform 10"/>
            <p:cNvSpPr>
              <a:spLocks/>
            </p:cNvSpPr>
            <p:nvPr/>
          </p:nvSpPr>
          <p:spPr bwMode="auto">
            <a:xfrm>
              <a:off x="699604" y="2725171"/>
              <a:ext cx="595840" cy="988245"/>
            </a:xfrm>
            <a:custGeom>
              <a:avLst/>
              <a:gdLst>
                <a:gd name="T0" fmla="*/ 19 w 93"/>
                <a:gd name="T1" fmla="*/ 7 h 166"/>
                <a:gd name="T2" fmla="*/ 49 w 93"/>
                <a:gd name="T3" fmla="*/ 2 h 166"/>
                <a:gd name="T4" fmla="*/ 72 w 93"/>
                <a:gd name="T5" fmla="*/ 10 h 166"/>
                <a:gd name="T6" fmla="*/ 84 w 93"/>
                <a:gd name="T7" fmla="*/ 43 h 166"/>
                <a:gd name="T8" fmla="*/ 89 w 93"/>
                <a:gd name="T9" fmla="*/ 71 h 166"/>
                <a:gd name="T10" fmla="*/ 77 w 93"/>
                <a:gd name="T11" fmla="*/ 67 h 166"/>
                <a:gd name="T12" fmla="*/ 65 w 93"/>
                <a:gd name="T13" fmla="*/ 28 h 166"/>
                <a:gd name="T14" fmla="*/ 61 w 93"/>
                <a:gd name="T15" fmla="*/ 23 h 166"/>
                <a:gd name="T16" fmla="*/ 82 w 93"/>
                <a:gd name="T17" fmla="*/ 100 h 166"/>
                <a:gd name="T18" fmla="*/ 63 w 93"/>
                <a:gd name="T19" fmla="*/ 100 h 166"/>
                <a:gd name="T20" fmla="*/ 63 w 93"/>
                <a:gd name="T21" fmla="*/ 156 h 166"/>
                <a:gd name="T22" fmla="*/ 55 w 93"/>
                <a:gd name="T23" fmla="*/ 164 h 166"/>
                <a:gd name="T24" fmla="*/ 48 w 93"/>
                <a:gd name="T25" fmla="*/ 156 h 166"/>
                <a:gd name="T26" fmla="*/ 48 w 93"/>
                <a:gd name="T27" fmla="*/ 100 h 166"/>
                <a:gd name="T28" fmla="*/ 43 w 93"/>
                <a:gd name="T29" fmla="*/ 100 h 166"/>
                <a:gd name="T30" fmla="*/ 43 w 93"/>
                <a:gd name="T31" fmla="*/ 158 h 166"/>
                <a:gd name="T32" fmla="*/ 29 w 93"/>
                <a:gd name="T33" fmla="*/ 158 h 166"/>
                <a:gd name="T34" fmla="*/ 28 w 93"/>
                <a:gd name="T35" fmla="*/ 100 h 166"/>
                <a:gd name="T36" fmla="*/ 9 w 93"/>
                <a:gd name="T37" fmla="*/ 100 h 166"/>
                <a:gd name="T38" fmla="*/ 28 w 93"/>
                <a:gd name="T39" fmla="*/ 24 h 166"/>
                <a:gd name="T40" fmla="*/ 25 w 93"/>
                <a:gd name="T41" fmla="*/ 26 h 166"/>
                <a:gd name="T42" fmla="*/ 13 w 93"/>
                <a:gd name="T43" fmla="*/ 67 h 166"/>
                <a:gd name="T44" fmla="*/ 0 w 93"/>
                <a:gd name="T45" fmla="*/ 66 h 166"/>
                <a:gd name="T46" fmla="*/ 8 w 93"/>
                <a:gd name="T47" fmla="*/ 36 h 166"/>
                <a:gd name="T48" fmla="*/ 19 w 93"/>
                <a:gd name="T49" fmla="*/ 7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93" h="166">
                  <a:moveTo>
                    <a:pt x="19" y="7"/>
                  </a:moveTo>
                  <a:cubicBezTo>
                    <a:pt x="27" y="0"/>
                    <a:pt x="39" y="3"/>
                    <a:pt x="49" y="2"/>
                  </a:cubicBezTo>
                  <a:cubicBezTo>
                    <a:pt x="58" y="1"/>
                    <a:pt x="68" y="2"/>
                    <a:pt x="72" y="10"/>
                  </a:cubicBezTo>
                  <a:cubicBezTo>
                    <a:pt x="78" y="20"/>
                    <a:pt x="80" y="32"/>
                    <a:pt x="84" y="43"/>
                  </a:cubicBezTo>
                  <a:cubicBezTo>
                    <a:pt x="90" y="59"/>
                    <a:pt x="93" y="68"/>
                    <a:pt x="89" y="71"/>
                  </a:cubicBezTo>
                  <a:cubicBezTo>
                    <a:pt x="85" y="73"/>
                    <a:pt x="79" y="72"/>
                    <a:pt x="77" y="67"/>
                  </a:cubicBezTo>
                  <a:cubicBezTo>
                    <a:pt x="72" y="54"/>
                    <a:pt x="69" y="41"/>
                    <a:pt x="65" y="28"/>
                  </a:cubicBezTo>
                  <a:cubicBezTo>
                    <a:pt x="64" y="25"/>
                    <a:pt x="62" y="24"/>
                    <a:pt x="61" y="23"/>
                  </a:cubicBezTo>
                  <a:cubicBezTo>
                    <a:pt x="67" y="49"/>
                    <a:pt x="75" y="74"/>
                    <a:pt x="82" y="100"/>
                  </a:cubicBezTo>
                  <a:cubicBezTo>
                    <a:pt x="76" y="100"/>
                    <a:pt x="69" y="100"/>
                    <a:pt x="63" y="100"/>
                  </a:cubicBezTo>
                  <a:cubicBezTo>
                    <a:pt x="63" y="119"/>
                    <a:pt x="63" y="137"/>
                    <a:pt x="63" y="156"/>
                  </a:cubicBezTo>
                  <a:cubicBezTo>
                    <a:pt x="63" y="160"/>
                    <a:pt x="60" y="165"/>
                    <a:pt x="55" y="164"/>
                  </a:cubicBezTo>
                  <a:cubicBezTo>
                    <a:pt x="51" y="165"/>
                    <a:pt x="47" y="160"/>
                    <a:pt x="48" y="156"/>
                  </a:cubicBezTo>
                  <a:cubicBezTo>
                    <a:pt x="48" y="137"/>
                    <a:pt x="48" y="119"/>
                    <a:pt x="48" y="100"/>
                  </a:cubicBezTo>
                  <a:cubicBezTo>
                    <a:pt x="47" y="100"/>
                    <a:pt x="44" y="100"/>
                    <a:pt x="43" y="100"/>
                  </a:cubicBezTo>
                  <a:cubicBezTo>
                    <a:pt x="43" y="119"/>
                    <a:pt x="44" y="139"/>
                    <a:pt x="43" y="158"/>
                  </a:cubicBezTo>
                  <a:cubicBezTo>
                    <a:pt x="42" y="166"/>
                    <a:pt x="29" y="166"/>
                    <a:pt x="29" y="158"/>
                  </a:cubicBezTo>
                  <a:cubicBezTo>
                    <a:pt x="28" y="139"/>
                    <a:pt x="29" y="119"/>
                    <a:pt x="28" y="100"/>
                  </a:cubicBezTo>
                  <a:cubicBezTo>
                    <a:pt x="22" y="100"/>
                    <a:pt x="15" y="100"/>
                    <a:pt x="9" y="100"/>
                  </a:cubicBezTo>
                  <a:cubicBezTo>
                    <a:pt x="15" y="75"/>
                    <a:pt x="22" y="49"/>
                    <a:pt x="28" y="24"/>
                  </a:cubicBezTo>
                  <a:cubicBezTo>
                    <a:pt x="27" y="24"/>
                    <a:pt x="26" y="25"/>
                    <a:pt x="25" y="26"/>
                  </a:cubicBezTo>
                  <a:cubicBezTo>
                    <a:pt x="20" y="39"/>
                    <a:pt x="18" y="54"/>
                    <a:pt x="13" y="67"/>
                  </a:cubicBezTo>
                  <a:cubicBezTo>
                    <a:pt x="11" y="74"/>
                    <a:pt x="0" y="73"/>
                    <a:pt x="0" y="66"/>
                  </a:cubicBezTo>
                  <a:cubicBezTo>
                    <a:pt x="1" y="56"/>
                    <a:pt x="5" y="46"/>
                    <a:pt x="8" y="36"/>
                  </a:cubicBezTo>
                  <a:cubicBezTo>
                    <a:pt x="11" y="26"/>
                    <a:pt x="12" y="15"/>
                    <a:pt x="19" y="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s-SV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898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  <p:grpSp>
        <p:nvGrpSpPr>
          <p:cNvPr id="81" name="Grupo 80"/>
          <p:cNvGrpSpPr/>
          <p:nvPr/>
        </p:nvGrpSpPr>
        <p:grpSpPr>
          <a:xfrm>
            <a:off x="5051150" y="5935113"/>
            <a:ext cx="333952" cy="365964"/>
            <a:chOff x="699604" y="2501577"/>
            <a:chExt cx="595840" cy="1211839"/>
          </a:xfrm>
        </p:grpSpPr>
        <p:sp>
          <p:nvSpPr>
            <p:cNvPr id="82" name="Freeform 5"/>
            <p:cNvSpPr>
              <a:spLocks/>
            </p:cNvSpPr>
            <p:nvPr/>
          </p:nvSpPr>
          <p:spPr bwMode="auto">
            <a:xfrm>
              <a:off x="853760" y="2501577"/>
              <a:ext cx="249007" cy="231878"/>
            </a:xfrm>
            <a:custGeom>
              <a:avLst/>
              <a:gdLst>
                <a:gd name="T0" fmla="*/ 17 w 39"/>
                <a:gd name="T1" fmla="*/ 3 h 39"/>
                <a:gd name="T2" fmla="*/ 37 w 39"/>
                <a:gd name="T3" fmla="*/ 21 h 39"/>
                <a:gd name="T4" fmla="*/ 8 w 39"/>
                <a:gd name="T5" fmla="*/ 28 h 39"/>
                <a:gd name="T6" fmla="*/ 17 w 39"/>
                <a:gd name="T7" fmla="*/ 3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9" h="39">
                  <a:moveTo>
                    <a:pt x="17" y="3"/>
                  </a:moveTo>
                  <a:cubicBezTo>
                    <a:pt x="28" y="0"/>
                    <a:pt x="39" y="10"/>
                    <a:pt x="37" y="21"/>
                  </a:cubicBezTo>
                  <a:cubicBezTo>
                    <a:pt x="36" y="35"/>
                    <a:pt x="15" y="39"/>
                    <a:pt x="8" y="28"/>
                  </a:cubicBezTo>
                  <a:cubicBezTo>
                    <a:pt x="0" y="19"/>
                    <a:pt x="6" y="5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s-SV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898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83" name="Freeform 10"/>
            <p:cNvSpPr>
              <a:spLocks/>
            </p:cNvSpPr>
            <p:nvPr/>
          </p:nvSpPr>
          <p:spPr bwMode="auto">
            <a:xfrm>
              <a:off x="699604" y="2725171"/>
              <a:ext cx="595840" cy="988245"/>
            </a:xfrm>
            <a:custGeom>
              <a:avLst/>
              <a:gdLst>
                <a:gd name="T0" fmla="*/ 19 w 93"/>
                <a:gd name="T1" fmla="*/ 7 h 166"/>
                <a:gd name="T2" fmla="*/ 49 w 93"/>
                <a:gd name="T3" fmla="*/ 2 h 166"/>
                <a:gd name="T4" fmla="*/ 72 w 93"/>
                <a:gd name="T5" fmla="*/ 10 h 166"/>
                <a:gd name="T6" fmla="*/ 84 w 93"/>
                <a:gd name="T7" fmla="*/ 43 h 166"/>
                <a:gd name="T8" fmla="*/ 89 w 93"/>
                <a:gd name="T9" fmla="*/ 71 h 166"/>
                <a:gd name="T10" fmla="*/ 77 w 93"/>
                <a:gd name="T11" fmla="*/ 67 h 166"/>
                <a:gd name="T12" fmla="*/ 65 w 93"/>
                <a:gd name="T13" fmla="*/ 28 h 166"/>
                <a:gd name="T14" fmla="*/ 61 w 93"/>
                <a:gd name="T15" fmla="*/ 23 h 166"/>
                <a:gd name="T16" fmla="*/ 82 w 93"/>
                <a:gd name="T17" fmla="*/ 100 h 166"/>
                <a:gd name="T18" fmla="*/ 63 w 93"/>
                <a:gd name="T19" fmla="*/ 100 h 166"/>
                <a:gd name="T20" fmla="*/ 63 w 93"/>
                <a:gd name="T21" fmla="*/ 156 h 166"/>
                <a:gd name="T22" fmla="*/ 55 w 93"/>
                <a:gd name="T23" fmla="*/ 164 h 166"/>
                <a:gd name="T24" fmla="*/ 48 w 93"/>
                <a:gd name="T25" fmla="*/ 156 h 166"/>
                <a:gd name="T26" fmla="*/ 48 w 93"/>
                <a:gd name="T27" fmla="*/ 100 h 166"/>
                <a:gd name="T28" fmla="*/ 43 w 93"/>
                <a:gd name="T29" fmla="*/ 100 h 166"/>
                <a:gd name="T30" fmla="*/ 43 w 93"/>
                <a:gd name="T31" fmla="*/ 158 h 166"/>
                <a:gd name="T32" fmla="*/ 29 w 93"/>
                <a:gd name="T33" fmla="*/ 158 h 166"/>
                <a:gd name="T34" fmla="*/ 28 w 93"/>
                <a:gd name="T35" fmla="*/ 100 h 166"/>
                <a:gd name="T36" fmla="*/ 9 w 93"/>
                <a:gd name="T37" fmla="*/ 100 h 166"/>
                <a:gd name="T38" fmla="*/ 28 w 93"/>
                <a:gd name="T39" fmla="*/ 24 h 166"/>
                <a:gd name="T40" fmla="*/ 25 w 93"/>
                <a:gd name="T41" fmla="*/ 26 h 166"/>
                <a:gd name="T42" fmla="*/ 13 w 93"/>
                <a:gd name="T43" fmla="*/ 67 h 166"/>
                <a:gd name="T44" fmla="*/ 0 w 93"/>
                <a:gd name="T45" fmla="*/ 66 h 166"/>
                <a:gd name="T46" fmla="*/ 8 w 93"/>
                <a:gd name="T47" fmla="*/ 36 h 166"/>
                <a:gd name="T48" fmla="*/ 19 w 93"/>
                <a:gd name="T49" fmla="*/ 7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93" h="166">
                  <a:moveTo>
                    <a:pt x="19" y="7"/>
                  </a:moveTo>
                  <a:cubicBezTo>
                    <a:pt x="27" y="0"/>
                    <a:pt x="39" y="3"/>
                    <a:pt x="49" y="2"/>
                  </a:cubicBezTo>
                  <a:cubicBezTo>
                    <a:pt x="58" y="1"/>
                    <a:pt x="68" y="2"/>
                    <a:pt x="72" y="10"/>
                  </a:cubicBezTo>
                  <a:cubicBezTo>
                    <a:pt x="78" y="20"/>
                    <a:pt x="80" y="32"/>
                    <a:pt x="84" y="43"/>
                  </a:cubicBezTo>
                  <a:cubicBezTo>
                    <a:pt x="90" y="59"/>
                    <a:pt x="93" y="68"/>
                    <a:pt x="89" y="71"/>
                  </a:cubicBezTo>
                  <a:cubicBezTo>
                    <a:pt x="85" y="73"/>
                    <a:pt x="79" y="72"/>
                    <a:pt x="77" y="67"/>
                  </a:cubicBezTo>
                  <a:cubicBezTo>
                    <a:pt x="72" y="54"/>
                    <a:pt x="69" y="41"/>
                    <a:pt x="65" y="28"/>
                  </a:cubicBezTo>
                  <a:cubicBezTo>
                    <a:pt x="64" y="25"/>
                    <a:pt x="62" y="24"/>
                    <a:pt x="61" y="23"/>
                  </a:cubicBezTo>
                  <a:cubicBezTo>
                    <a:pt x="67" y="49"/>
                    <a:pt x="75" y="74"/>
                    <a:pt x="82" y="100"/>
                  </a:cubicBezTo>
                  <a:cubicBezTo>
                    <a:pt x="76" y="100"/>
                    <a:pt x="69" y="100"/>
                    <a:pt x="63" y="100"/>
                  </a:cubicBezTo>
                  <a:cubicBezTo>
                    <a:pt x="63" y="119"/>
                    <a:pt x="63" y="137"/>
                    <a:pt x="63" y="156"/>
                  </a:cubicBezTo>
                  <a:cubicBezTo>
                    <a:pt x="63" y="160"/>
                    <a:pt x="60" y="165"/>
                    <a:pt x="55" y="164"/>
                  </a:cubicBezTo>
                  <a:cubicBezTo>
                    <a:pt x="51" y="165"/>
                    <a:pt x="47" y="160"/>
                    <a:pt x="48" y="156"/>
                  </a:cubicBezTo>
                  <a:cubicBezTo>
                    <a:pt x="48" y="137"/>
                    <a:pt x="48" y="119"/>
                    <a:pt x="48" y="100"/>
                  </a:cubicBezTo>
                  <a:cubicBezTo>
                    <a:pt x="47" y="100"/>
                    <a:pt x="44" y="100"/>
                    <a:pt x="43" y="100"/>
                  </a:cubicBezTo>
                  <a:cubicBezTo>
                    <a:pt x="43" y="119"/>
                    <a:pt x="44" y="139"/>
                    <a:pt x="43" y="158"/>
                  </a:cubicBezTo>
                  <a:cubicBezTo>
                    <a:pt x="42" y="166"/>
                    <a:pt x="29" y="166"/>
                    <a:pt x="29" y="158"/>
                  </a:cubicBezTo>
                  <a:cubicBezTo>
                    <a:pt x="28" y="139"/>
                    <a:pt x="29" y="119"/>
                    <a:pt x="28" y="100"/>
                  </a:cubicBezTo>
                  <a:cubicBezTo>
                    <a:pt x="22" y="100"/>
                    <a:pt x="15" y="100"/>
                    <a:pt x="9" y="100"/>
                  </a:cubicBezTo>
                  <a:cubicBezTo>
                    <a:pt x="15" y="75"/>
                    <a:pt x="22" y="49"/>
                    <a:pt x="28" y="24"/>
                  </a:cubicBezTo>
                  <a:cubicBezTo>
                    <a:pt x="27" y="24"/>
                    <a:pt x="26" y="25"/>
                    <a:pt x="25" y="26"/>
                  </a:cubicBezTo>
                  <a:cubicBezTo>
                    <a:pt x="20" y="39"/>
                    <a:pt x="18" y="54"/>
                    <a:pt x="13" y="67"/>
                  </a:cubicBezTo>
                  <a:cubicBezTo>
                    <a:pt x="11" y="74"/>
                    <a:pt x="0" y="73"/>
                    <a:pt x="0" y="66"/>
                  </a:cubicBezTo>
                  <a:cubicBezTo>
                    <a:pt x="1" y="56"/>
                    <a:pt x="5" y="46"/>
                    <a:pt x="8" y="36"/>
                  </a:cubicBezTo>
                  <a:cubicBezTo>
                    <a:pt x="11" y="26"/>
                    <a:pt x="12" y="15"/>
                    <a:pt x="19" y="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s-SV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898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  <p:sp>
        <p:nvSpPr>
          <p:cNvPr id="84" name="Rectángulo 83"/>
          <p:cNvSpPr/>
          <p:nvPr/>
        </p:nvSpPr>
        <p:spPr>
          <a:xfrm>
            <a:off x="1435045" y="5356642"/>
            <a:ext cx="2326279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000" spc="300" dirty="0" smtClean="0">
                <a:ea typeface="Tahoma" panose="020B0604030504040204" pitchFamily="34" charset="0"/>
                <a:cs typeface="Tahoma" panose="020B0604030504040204" pitchFamily="34" charset="0"/>
              </a:rPr>
              <a:t>15,591,689</a:t>
            </a:r>
            <a:endParaRPr lang="en-US" sz="3000" spc="300" dirty="0"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363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cintillo-blanco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ítulo 6">
            <a:extLst>
              <a:ext uri="{FF2B5EF4-FFF2-40B4-BE49-F238E27FC236}">
                <a16:creationId xmlns:a16="http://schemas.microsoft.com/office/drawing/2014/main" xmlns="" id="{7875C19A-1AAE-476A-A316-A2CF92D763D3}"/>
              </a:ext>
            </a:extLst>
          </p:cNvPr>
          <p:cNvSpPr txBox="1">
            <a:spLocks/>
          </p:cNvSpPr>
          <p:nvPr/>
        </p:nvSpPr>
        <p:spPr>
          <a:xfrm>
            <a:off x="1193151" y="103553"/>
            <a:ext cx="9097065" cy="362938"/>
          </a:xfrm>
          <a:prstGeom prst="rect">
            <a:avLst/>
          </a:prstGeom>
        </p:spPr>
        <p:txBody>
          <a:bodyPr rtlCol="0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s-SV" sz="3200" dirty="0" smtClean="0">
                <a:solidFill>
                  <a:schemeClr val="accent5">
                    <a:lumMod val="75000"/>
                  </a:schemeClr>
                </a:solidFill>
                <a:latin typeface="Open Sans"/>
                <a:cs typeface="Open Sans"/>
              </a:rPr>
              <a:t>CONSEJO DIRECTIVO TRIPARTITO</a:t>
            </a:r>
            <a:endParaRPr lang="es-SV" sz="3200" dirty="0">
              <a:solidFill>
                <a:schemeClr val="accent5">
                  <a:lumMod val="75000"/>
                </a:schemeClr>
              </a:solidFill>
              <a:latin typeface="Open Sans"/>
              <a:cs typeface="Open Sans"/>
            </a:endParaRPr>
          </a:p>
        </p:txBody>
      </p:sp>
      <p:sp>
        <p:nvSpPr>
          <p:cNvPr id="7" name="Marcador de texto 9">
            <a:extLst>
              <a:ext uri="{FF2B5EF4-FFF2-40B4-BE49-F238E27FC236}">
                <a16:creationId xmlns:a16="http://schemas.microsoft.com/office/drawing/2014/main" xmlns="" id="{EF2BC084-E6DB-4DE7-B309-042A85EBA700}"/>
              </a:ext>
            </a:extLst>
          </p:cNvPr>
          <p:cNvSpPr txBox="1">
            <a:spLocks/>
          </p:cNvSpPr>
          <p:nvPr/>
        </p:nvSpPr>
        <p:spPr>
          <a:xfrm>
            <a:off x="1070233" y="553523"/>
            <a:ext cx="10844463" cy="288680"/>
          </a:xfrm>
          <a:prstGeom prst="rect">
            <a:avLst/>
          </a:prstGeom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s-ES_tradnl" sz="1600" dirty="0" smtClean="0">
                <a:solidFill>
                  <a:schemeClr val="accent5">
                    <a:lumMod val="7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Una de las características que distinguen a INSAFORP y lo hacen exitoso es el </a:t>
            </a:r>
            <a:r>
              <a:rPr lang="es-ES_tradnl" sz="1600" b="1" dirty="0" smtClean="0">
                <a:solidFill>
                  <a:schemeClr val="accent5">
                    <a:lumMod val="7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modelo diálogo social tripartito.</a:t>
            </a:r>
            <a:endParaRPr lang="es-ES_tradnl" sz="1600" dirty="0">
              <a:solidFill>
                <a:schemeClr val="accent5">
                  <a:lumMod val="7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graphicFrame>
        <p:nvGraphicFramePr>
          <p:cNvPr id="8" name="Tabl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0071486"/>
              </p:ext>
            </p:extLst>
          </p:nvPr>
        </p:nvGraphicFramePr>
        <p:xfrm>
          <a:off x="1628374" y="1039461"/>
          <a:ext cx="10179311" cy="556012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tableStyleId>{00A15C55-8517-42AA-B614-E9B94910E393}</a:tableStyleId>
              </a:tblPr>
              <a:tblGrid>
                <a:gridCol w="5172022"/>
                <a:gridCol w="5007289"/>
              </a:tblGrid>
              <a:tr h="534339">
                <a:tc gridSpan="2">
                  <a:txBody>
                    <a:bodyPr/>
                    <a:lstStyle/>
                    <a:p>
                      <a:pPr algn="ctr"/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SECTOR EMPLEADO</a:t>
                      </a:r>
                      <a:endParaRPr lang="en-US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331C4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534339">
                <a:tc>
                  <a:txBody>
                    <a:bodyPr/>
                    <a:lstStyle/>
                    <a:p>
                      <a:pPr algn="ctr"/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DIRECTORES PROPIETARIOS</a:t>
                      </a:r>
                      <a:endParaRPr lang="en-US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FF442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DIRECTORES SUPLENTES</a:t>
                      </a:r>
                      <a:endParaRPr lang="en-US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FF4420"/>
                    </a:solidFill>
                  </a:tcPr>
                </a:tc>
              </a:tr>
              <a:tr h="642704">
                <a:tc>
                  <a:txBody>
                    <a:bodyPr/>
                    <a:lstStyle/>
                    <a:p>
                      <a:pPr marL="92075" indent="-92075"/>
                      <a:r>
                        <a:rPr lang="es-SV" sz="1800" b="1" noProof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Lic. Ricardo F. J. Montenegro P. </a:t>
                      </a:r>
                    </a:p>
                    <a:p>
                      <a:r>
                        <a:rPr lang="es-SV" sz="1800" b="1" noProof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Presidente </a:t>
                      </a:r>
                      <a:endParaRPr lang="es-SV" sz="1800" b="1" noProof="0" dirty="0">
                        <a:solidFill>
                          <a:schemeClr val="accent5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8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Lic. Jorge Isidoro </a:t>
                      </a:r>
                      <a:r>
                        <a:rPr lang="es-SV" sz="1800" b="1" noProof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Nieto</a:t>
                      </a:r>
                      <a:r>
                        <a:rPr lang="pt-BR" sz="18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s-SV" sz="1800" b="1" noProof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Menéndez</a:t>
                      </a:r>
                      <a:r>
                        <a:rPr lang="pt-BR" sz="18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 </a:t>
                      </a:r>
                      <a:endParaRPr lang="en-US" sz="1800" b="1" dirty="0">
                        <a:solidFill>
                          <a:schemeClr val="accent5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tx1"/>
                    </a:solidFill>
                  </a:tcPr>
                </a:tc>
              </a:tr>
              <a:tr h="642704">
                <a:tc>
                  <a:txBody>
                    <a:bodyPr/>
                    <a:lstStyle/>
                    <a:p>
                      <a:r>
                        <a:rPr lang="es-SV" sz="1800" b="1" noProof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Ing. Ricardo Andrés Martínez Morales    </a:t>
                      </a:r>
                    </a:p>
                    <a:p>
                      <a:r>
                        <a:rPr lang="es-SV" sz="1800" b="1" noProof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Vicepresidente </a:t>
                      </a:r>
                      <a:endParaRPr lang="es-SV" sz="1800" b="1" noProof="0" dirty="0">
                        <a:solidFill>
                          <a:schemeClr val="accent5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SV" sz="1800" b="1" noProof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Ing. Luis Alfredo </a:t>
                      </a:r>
                      <a:r>
                        <a:rPr lang="en-US" sz="18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Cienfuegos Escalante</a:t>
                      </a:r>
                      <a:endParaRPr lang="en-US" sz="1800" b="1" dirty="0">
                        <a:solidFill>
                          <a:schemeClr val="accent5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tx1"/>
                    </a:solidFill>
                  </a:tcPr>
                </a:tc>
              </a:tr>
              <a:tr h="534339">
                <a:tc>
                  <a:txBody>
                    <a:bodyPr/>
                    <a:lstStyle/>
                    <a:p>
                      <a:r>
                        <a:rPr lang="es-SV" sz="1800" b="1" noProof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Licda. Sonia Jule de Rivera </a:t>
                      </a:r>
                      <a:endParaRPr lang="es-SV" sz="1800" b="1" noProof="0" dirty="0">
                        <a:solidFill>
                          <a:schemeClr val="accent5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SV" sz="1800" b="1" noProof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Lic.</a:t>
                      </a:r>
                      <a:r>
                        <a:rPr lang="es-SV" sz="1800" b="1" baseline="0" noProof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US" sz="18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Francisco Javier Argueta Gómez</a:t>
                      </a:r>
                      <a:endParaRPr lang="en-US" sz="1800" b="1" dirty="0">
                        <a:solidFill>
                          <a:schemeClr val="accent5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tx1"/>
                    </a:solidFill>
                  </a:tcPr>
                </a:tc>
              </a:tr>
              <a:tr h="534339">
                <a:tc gridSpan="2">
                  <a:txBody>
                    <a:bodyPr/>
                    <a:lstStyle/>
                    <a:p>
                      <a:pPr algn="ctr"/>
                      <a:r>
                        <a:rPr lang="es-SV" sz="1800" b="1" kern="1200" noProof="0" dirty="0" smtClean="0">
                          <a:solidFill>
                            <a:schemeClr val="tx1"/>
                          </a:solidFill>
                        </a:rPr>
                        <a:t>SECTOR LABORAL</a:t>
                      </a:r>
                      <a:endParaRPr lang="es-SV" sz="1800" b="1" kern="1200" noProof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331C4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534339"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 smtClean="0">
                          <a:solidFill>
                            <a:schemeClr val="tx1"/>
                          </a:solidFill>
                        </a:rPr>
                        <a:t>DIRECTORES PROPIETARIOS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FF442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 smtClean="0">
                          <a:solidFill>
                            <a:schemeClr val="tx1"/>
                          </a:solidFill>
                        </a:rPr>
                        <a:t>DIRECTORES SUPLENTES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FF4420"/>
                    </a:solidFill>
                  </a:tcPr>
                </a:tc>
              </a:tr>
              <a:tr h="534339">
                <a:tc>
                  <a:txBody>
                    <a:bodyPr/>
                    <a:lstStyle/>
                    <a:p>
                      <a:r>
                        <a:rPr lang="es-SV" sz="1800" b="1" kern="1200" noProof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Licda. Vilma Sarahí Molina de Huezo  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kern="120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Sr. Juan Antonio Hernández Aguirre</a:t>
                      </a:r>
                      <a:endParaRPr lang="en-US" sz="1800" b="1" kern="1200" dirty="0">
                        <a:solidFill>
                          <a:schemeClr val="accent5">
                            <a:lumMod val="7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tx1"/>
                    </a:solidFill>
                  </a:tcPr>
                </a:tc>
              </a:tr>
              <a:tr h="534339">
                <a:tc>
                  <a:txBody>
                    <a:bodyPr/>
                    <a:lstStyle/>
                    <a:p>
                      <a:r>
                        <a:rPr lang="es-SV" sz="1800" b="1" kern="1200" noProof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Sr. José Santos García Cordón</a:t>
                      </a:r>
                      <a:endParaRPr lang="es-SV" sz="1800" b="1" kern="1200" noProof="0" dirty="0">
                        <a:solidFill>
                          <a:schemeClr val="accent5">
                            <a:lumMod val="7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b="1" kern="1200" dirty="0">
                        <a:solidFill>
                          <a:schemeClr val="accent5">
                            <a:lumMod val="7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tx1"/>
                    </a:solidFill>
                  </a:tcPr>
                </a:tc>
              </a:tr>
              <a:tr h="534339">
                <a:tc>
                  <a:txBody>
                    <a:bodyPr/>
                    <a:lstStyle/>
                    <a:p>
                      <a:r>
                        <a:rPr lang="en-US" sz="1800" b="1" kern="120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Sra. </a:t>
                      </a:r>
                      <a:r>
                        <a:rPr lang="es-SV" sz="1800" b="1" kern="1200" noProof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María</a:t>
                      </a:r>
                      <a:r>
                        <a:rPr lang="en-US" sz="1800" b="1" kern="120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 Antonia Rivera Clará </a:t>
                      </a:r>
                      <a:endParaRPr lang="en-US" sz="1800" b="1" kern="1200" dirty="0">
                        <a:solidFill>
                          <a:schemeClr val="accent5">
                            <a:lumMod val="7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800" b="1" kern="120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Sr. José Alfredo Osorio Morataya</a:t>
                      </a:r>
                      <a:endParaRPr lang="en-US" sz="1800" b="1" kern="1200" dirty="0">
                        <a:solidFill>
                          <a:schemeClr val="accent5">
                            <a:lumMod val="7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pic>
        <p:nvPicPr>
          <p:cNvPr id="9" name="Imagen 8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50" y="2286792"/>
            <a:ext cx="1361016" cy="362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0417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cintillo-blanco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ítulo 6">
            <a:extLst>
              <a:ext uri="{FF2B5EF4-FFF2-40B4-BE49-F238E27FC236}">
                <a16:creationId xmlns:a16="http://schemas.microsoft.com/office/drawing/2014/main" xmlns="" id="{7875C19A-1AAE-476A-A316-A2CF92D763D3}"/>
              </a:ext>
            </a:extLst>
          </p:cNvPr>
          <p:cNvSpPr txBox="1">
            <a:spLocks/>
          </p:cNvSpPr>
          <p:nvPr/>
        </p:nvSpPr>
        <p:spPr>
          <a:xfrm>
            <a:off x="1193151" y="103553"/>
            <a:ext cx="9097065" cy="362938"/>
          </a:xfrm>
          <a:prstGeom prst="rect">
            <a:avLst/>
          </a:prstGeom>
        </p:spPr>
        <p:txBody>
          <a:bodyPr rtlCol="0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s-SV" sz="3200" dirty="0" smtClean="0">
                <a:solidFill>
                  <a:schemeClr val="accent5">
                    <a:lumMod val="75000"/>
                  </a:schemeClr>
                </a:solidFill>
                <a:latin typeface="Open Sans"/>
                <a:cs typeface="Open Sans"/>
              </a:rPr>
              <a:t>CONSEJO DIRECTIVO TRIPARTITO</a:t>
            </a:r>
            <a:endParaRPr lang="es-SV" sz="3200" dirty="0">
              <a:solidFill>
                <a:schemeClr val="accent5">
                  <a:lumMod val="75000"/>
                </a:schemeClr>
              </a:solidFill>
              <a:latin typeface="Open Sans"/>
              <a:cs typeface="Open Sans"/>
            </a:endParaRPr>
          </a:p>
        </p:txBody>
      </p:sp>
      <p:sp>
        <p:nvSpPr>
          <p:cNvPr id="7" name="Marcador de texto 9">
            <a:extLst>
              <a:ext uri="{FF2B5EF4-FFF2-40B4-BE49-F238E27FC236}">
                <a16:creationId xmlns:a16="http://schemas.microsoft.com/office/drawing/2014/main" xmlns="" id="{EF2BC084-E6DB-4DE7-B309-042A85EBA700}"/>
              </a:ext>
            </a:extLst>
          </p:cNvPr>
          <p:cNvSpPr txBox="1">
            <a:spLocks/>
          </p:cNvSpPr>
          <p:nvPr/>
        </p:nvSpPr>
        <p:spPr>
          <a:xfrm>
            <a:off x="1070233" y="553523"/>
            <a:ext cx="10844463" cy="288680"/>
          </a:xfrm>
          <a:prstGeom prst="rect">
            <a:avLst/>
          </a:prstGeom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s-ES_tradnl" sz="1600" dirty="0" smtClean="0">
                <a:solidFill>
                  <a:schemeClr val="accent5">
                    <a:lumMod val="7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Una de las características que distinguen a INSAFORP y lo hacen exitoso es el </a:t>
            </a:r>
            <a:r>
              <a:rPr lang="es-ES_tradnl" sz="1600" b="1" dirty="0" smtClean="0">
                <a:solidFill>
                  <a:schemeClr val="accent5">
                    <a:lumMod val="7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modelo diálogo social tripartito.</a:t>
            </a:r>
            <a:endParaRPr lang="es-ES_tradnl" sz="1600" dirty="0">
              <a:solidFill>
                <a:schemeClr val="accent5">
                  <a:lumMod val="7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graphicFrame>
        <p:nvGraphicFramePr>
          <p:cNvPr id="8" name="Tabl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2598674"/>
              </p:ext>
            </p:extLst>
          </p:nvPr>
        </p:nvGraphicFramePr>
        <p:xfrm>
          <a:off x="1495855" y="959950"/>
          <a:ext cx="10418842" cy="5719145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tableStyleId>{00A15C55-8517-42AA-B614-E9B94910E393}</a:tableStyleId>
              </a:tblPr>
              <a:tblGrid>
                <a:gridCol w="5293726"/>
                <a:gridCol w="5125116"/>
              </a:tblGrid>
              <a:tr h="379170">
                <a:tc gridSpan="2">
                  <a:txBody>
                    <a:bodyPr/>
                    <a:lstStyle/>
                    <a:p>
                      <a:pPr algn="ctr"/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</a:rPr>
                        <a:t>SECTOR GOBIERNO</a:t>
                      </a:r>
                      <a:endParaRPr lang="en-US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331C4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917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</a:rPr>
                        <a:t>DIRECTORES PROPIETARIOS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FF442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</a:rPr>
                        <a:t>DIRECTORES SUPLENTES</a:t>
                      </a:r>
                      <a:endParaRPr lang="en-US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FF4420"/>
                    </a:solidFill>
                  </a:tcPr>
                </a:tc>
              </a:tr>
              <a:tr h="379170">
                <a:tc gridSpan="2">
                  <a:txBody>
                    <a:bodyPr/>
                    <a:lstStyle/>
                    <a:p>
                      <a:pPr algn="ctr"/>
                      <a:r>
                        <a:rPr lang="es-SV" sz="1800" b="1" dirty="0" smtClean="0">
                          <a:solidFill>
                            <a:schemeClr val="tx1"/>
                          </a:solidFill>
                        </a:rPr>
                        <a:t>Ministerio de Trabajo y Previsión Social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331C4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1200704">
                <a:tc>
                  <a:txBody>
                    <a:bodyPr/>
                    <a:lstStyle/>
                    <a:p>
                      <a:r>
                        <a:rPr lang="es-SV" sz="1800" b="1" kern="120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Lic. Rodolfo Miranda de Jesús</a:t>
                      </a:r>
                    </a:p>
                    <a:p>
                      <a:r>
                        <a:rPr lang="es-SV" sz="1800" b="1" kern="120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(Del 10 de julio del 2019 hasta la fecha)</a:t>
                      </a:r>
                      <a:endParaRPr lang="en-US" sz="1800" b="1" kern="1200" dirty="0">
                        <a:solidFill>
                          <a:schemeClr val="accent5">
                            <a:lumMod val="7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SV" sz="1800" b="1" kern="1200" noProof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Licda. Ana </a:t>
                      </a:r>
                      <a:r>
                        <a:rPr lang="es-SV" sz="1800" b="1" kern="1200" noProof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Yessyka </a:t>
                      </a:r>
                      <a:r>
                        <a:rPr lang="es-SV" sz="1800" b="1" kern="1200" noProof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Morales de Barrera</a:t>
                      </a:r>
                    </a:p>
                    <a:p>
                      <a:r>
                        <a:rPr lang="es-SV" sz="1700" b="1" kern="1200" noProof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(Del 4 de julio hasta el 17 de octubre del 2019)</a:t>
                      </a:r>
                    </a:p>
                    <a:p>
                      <a:r>
                        <a:rPr lang="es-SV" sz="1800" b="1" kern="1200" noProof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Lic. Marvin Humberto Juárez López</a:t>
                      </a:r>
                    </a:p>
                    <a:p>
                      <a:r>
                        <a:rPr lang="es-SV" sz="1700" b="1" kern="1200" noProof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(Desde el 7 de noviembre de 2019 a la fecha)</a:t>
                      </a:r>
                      <a:endParaRPr lang="es-SV" sz="1700" b="1" kern="1200" noProof="0" dirty="0">
                        <a:solidFill>
                          <a:schemeClr val="accent5">
                            <a:lumMod val="7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tx1"/>
                    </a:solidFill>
                  </a:tcPr>
                </a:tc>
              </a:tr>
              <a:tr h="379170">
                <a:tc gridSpan="2">
                  <a:txBody>
                    <a:bodyPr/>
                    <a:lstStyle/>
                    <a:p>
                      <a:pPr algn="ctr"/>
                      <a:r>
                        <a:rPr lang="es-SV" sz="1800" b="1" noProof="0" dirty="0" smtClean="0">
                          <a:solidFill>
                            <a:schemeClr val="tx1"/>
                          </a:solidFill>
                        </a:rPr>
                        <a:t>Ministerio de Educación</a:t>
                      </a:r>
                      <a:endParaRPr lang="es-SV" sz="1800" b="1" noProof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331C4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121650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kern="120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lang="es-SV" sz="1800" b="1" kern="1200" noProof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r. William Ernesto Mejía Figueroa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SV" sz="1700" b="1" kern="1200" noProof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(Del 13 de agosto del 2015 hasta el 31 de julio de 2019)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SV" sz="1800" b="1" kern="1200" noProof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Lic. Hermelindo Ricardo Cardona Alvarenga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SV" sz="1800" b="1" kern="1200" noProof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(Desde el 15 de agosto de 2019 hasta la fecha)</a:t>
                      </a:r>
                      <a:endParaRPr lang="es-SV" sz="1800" b="1" kern="1200" noProof="0" dirty="0">
                        <a:solidFill>
                          <a:schemeClr val="accent5">
                            <a:lumMod val="7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s-SV" sz="1800" b="1" kern="1200" noProof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Dr. William Ernesto Mejía Figueroa</a:t>
                      </a:r>
                    </a:p>
                    <a:p>
                      <a:r>
                        <a:rPr lang="es-SV" sz="1800" b="1" kern="1200" noProof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(Del 15 de agosto hasta la fecha)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noFill/>
                  </a:tcPr>
                </a:tc>
              </a:tr>
              <a:tr h="379170"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SV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Ministerio de  Relaciones Exteriores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331C4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12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FF4421"/>
                    </a:solidFill>
                  </a:tcPr>
                </a:tc>
              </a:tr>
              <a:tr h="647748">
                <a:tc>
                  <a:txBody>
                    <a:bodyPr/>
                    <a:lstStyle/>
                    <a:p>
                      <a:endParaRPr lang="es-SV" sz="1800" b="1" kern="1200" dirty="0" smtClean="0">
                        <a:solidFill>
                          <a:schemeClr val="accent5">
                            <a:lumMod val="7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s-SV" sz="1800" b="1" kern="1200" noProof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Lic. José Roberto Batista Solórzano</a:t>
                      </a:r>
                    </a:p>
                    <a:p>
                      <a:r>
                        <a:rPr lang="es-SV" sz="1700" b="1" kern="1200" noProof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(Del 20 de febrero de 2019 hasta el 17 de julio de 2019)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noFill/>
                  </a:tcPr>
                </a:tc>
              </a:tr>
              <a:tr h="379170">
                <a:tc gridSpan="2">
                  <a:txBody>
                    <a:bodyPr/>
                    <a:lstStyle/>
                    <a:p>
                      <a:pPr algn="ctr"/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</a:rPr>
                        <a:t>SECRETARIO DEL CONSEJO DIRECTIVO</a:t>
                      </a:r>
                      <a:endParaRPr lang="en-US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331C4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9170">
                <a:tc gridSpan="2">
                  <a:txBody>
                    <a:bodyPr/>
                    <a:lstStyle/>
                    <a:p>
                      <a:pPr algn="ctr"/>
                      <a:r>
                        <a:rPr lang="es-SV" sz="1800" b="1" dirty="0" smtClean="0">
                          <a:solidFill>
                            <a:schemeClr val="tx1"/>
                          </a:solidFill>
                        </a:rPr>
                        <a:t>Ing. Carlos Enrique Gómez Benítez 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331C4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" name="Imagen 8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50" y="2286792"/>
            <a:ext cx="1361016" cy="362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772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50" b="7709"/>
          <a:stretch/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3" name="Picture 2" descr="Cuadro aqua-23.png"/>
          <p:cNvPicPr>
            <a:picLocks noChangeAspect="1"/>
          </p:cNvPicPr>
          <p:nvPr/>
        </p:nvPicPr>
        <p:blipFill>
          <a:blip r:embed="rId4" cstate="print">
            <a:alphaModFix amt="93000"/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25000"/>
                    </a14:imgEffect>
                    <a14:imgEffect>
                      <a14:colorTemperature colorTemp="4700"/>
                    </a14:imgEffect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040" y="1027234"/>
            <a:ext cx="2684959" cy="2684959"/>
          </a:xfrm>
          <a:prstGeom prst="rect">
            <a:avLst/>
          </a:prstGeom>
        </p:spPr>
      </p:pic>
      <p:sp>
        <p:nvSpPr>
          <p:cNvPr id="4" name="Rectángulo 3"/>
          <p:cNvSpPr/>
          <p:nvPr/>
        </p:nvSpPr>
        <p:spPr>
          <a:xfrm>
            <a:off x="176306" y="1745492"/>
            <a:ext cx="259879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4400" b="1" dirty="0" smtClean="0">
                <a:ea typeface="Tahoma" panose="020B0604030504040204" pitchFamily="34" charset="0"/>
                <a:cs typeface="Tahoma" panose="020B0604030504040204" pitchFamily="34" charset="0"/>
              </a:rPr>
              <a:t>263,518</a:t>
            </a:r>
          </a:p>
          <a:p>
            <a:pPr algn="r"/>
            <a:r>
              <a:rPr lang="es-ES_tradnl" altLang="es-SV" sz="2800" i="1" dirty="0" smtClean="0">
                <a:latin typeface="Open Sans"/>
                <a:cs typeface="Open Sans"/>
              </a:rPr>
              <a:t>Participaciones</a:t>
            </a:r>
            <a:endParaRPr lang="es-ES_tradnl" altLang="es-SV" sz="2800" i="1" dirty="0">
              <a:latin typeface="Open Sans"/>
              <a:cs typeface="Open Sans"/>
            </a:endParaRPr>
          </a:p>
        </p:txBody>
      </p:sp>
      <p:pic>
        <p:nvPicPr>
          <p:cNvPr id="5" name="Imagen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9966" y="6038052"/>
            <a:ext cx="2169043" cy="578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343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cintillo-blanco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Imagen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74" b="9127"/>
          <a:stretch/>
        </p:blipFill>
        <p:spPr>
          <a:xfrm>
            <a:off x="2775" y="13644"/>
            <a:ext cx="12189225" cy="6829274"/>
          </a:xfrm>
          <a:prstGeom prst="rect">
            <a:avLst/>
          </a:prstGeom>
        </p:spPr>
      </p:pic>
      <p:pic>
        <p:nvPicPr>
          <p:cNvPr id="3" name="Imagen 2"/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034" y="225507"/>
            <a:ext cx="1709530" cy="455875"/>
          </a:xfrm>
          <a:prstGeom prst="rect">
            <a:avLst/>
          </a:prstGeom>
        </p:spPr>
      </p:pic>
      <p:pic>
        <p:nvPicPr>
          <p:cNvPr id="6" name="Picture 2" descr="Cuadro aqua-23.png"/>
          <p:cNvPicPr>
            <a:picLocks noChangeAspect="1"/>
          </p:cNvPicPr>
          <p:nvPr/>
        </p:nvPicPr>
        <p:blipFill>
          <a:blip r:embed="rId5" cstate="print">
            <a:alphaModFix amt="93000"/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-25000"/>
                    </a14:imgEffect>
                    <a14:imgEffect>
                      <a14:colorTemperature colorTemp="4700"/>
                    </a14:imgEffect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3368" y="3703424"/>
            <a:ext cx="3098550" cy="3098550"/>
          </a:xfrm>
          <a:prstGeom prst="rect">
            <a:avLst/>
          </a:prstGeom>
        </p:spPr>
      </p:pic>
      <p:sp>
        <p:nvSpPr>
          <p:cNvPr id="5" name="Rectángulo 4"/>
          <p:cNvSpPr/>
          <p:nvPr/>
        </p:nvSpPr>
        <p:spPr>
          <a:xfrm>
            <a:off x="9239693" y="4479623"/>
            <a:ext cx="2636874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s-ES_tradnl" altLang="es-SV" sz="4400" b="1" i="1" dirty="0" smtClean="0">
                <a:latin typeface="Open Sans"/>
                <a:cs typeface="Open Sans"/>
              </a:rPr>
              <a:t>122,443 </a:t>
            </a:r>
          </a:p>
          <a:p>
            <a:pPr algn="r"/>
            <a:r>
              <a:rPr lang="es-ES_tradnl" altLang="es-SV" sz="2800" i="1" dirty="0" smtClean="0">
                <a:latin typeface="Open Sans"/>
                <a:cs typeface="Open Sans"/>
              </a:rPr>
              <a:t>Participaciones </a:t>
            </a:r>
            <a:r>
              <a:rPr lang="es-ES_tradnl" altLang="es-SV" sz="2800" i="1" dirty="0" smtClean="0">
                <a:latin typeface="Open Sans"/>
                <a:cs typeface="Open Sans"/>
              </a:rPr>
              <a:t>de mujeres</a:t>
            </a:r>
            <a:endParaRPr lang="es-ES_tradnl" altLang="es-SV" sz="2800" i="1" dirty="0">
              <a:latin typeface="Open Sans"/>
              <a:cs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3355605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marco-azul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Imagen 2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7442" y="501042"/>
            <a:ext cx="1709530" cy="455875"/>
          </a:xfrm>
          <a:prstGeom prst="rect">
            <a:avLst/>
          </a:prstGeom>
        </p:spPr>
      </p:pic>
      <p:sp>
        <p:nvSpPr>
          <p:cNvPr id="5" name="Título 1"/>
          <p:cNvSpPr txBox="1">
            <a:spLocks/>
          </p:cNvSpPr>
          <p:nvPr/>
        </p:nvSpPr>
        <p:spPr>
          <a:xfrm>
            <a:off x="1154016" y="705563"/>
            <a:ext cx="7077456" cy="50270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smtClean="0">
                <a:solidFill>
                  <a:schemeClr val="accent5">
                    <a:lumMod val="75000"/>
                  </a:schemeClr>
                </a:solidFill>
              </a:rPr>
              <a:t>RED DE 299 ALIADOS ESTRATÉGICOS</a:t>
            </a:r>
            <a:endParaRPr lang="en-US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graphicFrame>
        <p:nvGraphicFramePr>
          <p:cNvPr id="6" name="Tabl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8990089"/>
              </p:ext>
            </p:extLst>
          </p:nvPr>
        </p:nvGraphicFramePr>
        <p:xfrm>
          <a:off x="620059" y="1787100"/>
          <a:ext cx="6865265" cy="4369149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006466"/>
                <a:gridCol w="5858799"/>
              </a:tblGrid>
              <a:tr h="708400">
                <a:tc>
                  <a:txBody>
                    <a:bodyPr/>
                    <a:lstStyle/>
                    <a:p>
                      <a:r>
                        <a:rPr lang="en-US" sz="2800" dirty="0" smtClean="0">
                          <a:solidFill>
                            <a:schemeClr val="tx1"/>
                          </a:solidFill>
                        </a:rPr>
                        <a:t>01</a:t>
                      </a:r>
                      <a:endParaRPr lang="en-US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FF442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SV" sz="2800" noProof="0" dirty="0" smtClean="0">
                          <a:solidFill>
                            <a:schemeClr val="tx1"/>
                          </a:solidFill>
                        </a:rPr>
                        <a:t>Centro de formación</a:t>
                      </a:r>
                      <a:r>
                        <a:rPr lang="es-SV" sz="2800" baseline="0" noProof="0" dirty="0" smtClean="0">
                          <a:solidFill>
                            <a:schemeClr val="tx1"/>
                          </a:solidFill>
                        </a:rPr>
                        <a:t> CIF/OIT</a:t>
                      </a:r>
                      <a:endParaRPr lang="es-SV" sz="2800" noProof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FF4420"/>
                    </a:solidFill>
                  </a:tcPr>
                </a:tc>
              </a:tr>
              <a:tr h="536489">
                <a:tc>
                  <a:txBody>
                    <a:bodyPr/>
                    <a:lstStyle/>
                    <a:p>
                      <a:r>
                        <a:rPr lang="en-US" sz="2800" dirty="0" smtClean="0">
                          <a:solidFill>
                            <a:schemeClr val="tx1"/>
                          </a:solidFill>
                        </a:rPr>
                        <a:t>02</a:t>
                      </a:r>
                      <a:endParaRPr lang="en-US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FF442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SV" sz="2800" noProof="0" dirty="0" smtClean="0">
                          <a:solidFill>
                            <a:schemeClr val="tx1"/>
                          </a:solidFill>
                        </a:rPr>
                        <a:t>Organizaciones</a:t>
                      </a:r>
                      <a:r>
                        <a:rPr lang="es-SV" sz="2800" baseline="0" noProof="0" dirty="0" smtClean="0">
                          <a:solidFill>
                            <a:schemeClr val="tx1"/>
                          </a:solidFill>
                        </a:rPr>
                        <a:t> Laborales</a:t>
                      </a:r>
                      <a:endParaRPr lang="es-SV" sz="2800" noProof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FF4420"/>
                    </a:solidFill>
                  </a:tcPr>
                </a:tc>
              </a:tr>
              <a:tr h="536489">
                <a:tc>
                  <a:txBody>
                    <a:bodyPr/>
                    <a:lstStyle/>
                    <a:p>
                      <a:r>
                        <a:rPr lang="en-US" sz="2800" dirty="0" smtClean="0">
                          <a:solidFill>
                            <a:schemeClr val="tx1"/>
                          </a:solidFill>
                        </a:rPr>
                        <a:t>06</a:t>
                      </a:r>
                      <a:endParaRPr lang="en-US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FF442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SV" sz="2800" noProof="0" dirty="0" smtClean="0">
                          <a:solidFill>
                            <a:schemeClr val="tx1"/>
                          </a:solidFill>
                        </a:rPr>
                        <a:t>Organismos de Cooperación</a:t>
                      </a:r>
                      <a:endParaRPr lang="es-SV" sz="2800" noProof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FF4420"/>
                    </a:solidFill>
                  </a:tcPr>
                </a:tc>
              </a:tr>
              <a:tr h="536489">
                <a:tc>
                  <a:txBody>
                    <a:bodyPr/>
                    <a:lstStyle/>
                    <a:p>
                      <a:r>
                        <a:rPr lang="en-US" sz="2800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en-US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FF442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SV" sz="2800" noProof="0" dirty="0" smtClean="0">
                          <a:solidFill>
                            <a:schemeClr val="tx1"/>
                          </a:solidFill>
                        </a:rPr>
                        <a:t>Universidades</a:t>
                      </a:r>
                      <a:endParaRPr lang="es-SV" sz="2800" noProof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FF4420"/>
                    </a:solidFill>
                  </a:tcPr>
                </a:tc>
              </a:tr>
              <a:tr h="978304">
                <a:tc>
                  <a:txBody>
                    <a:bodyPr/>
                    <a:lstStyle/>
                    <a:p>
                      <a:r>
                        <a:rPr lang="en-US" sz="2800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en-US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FF442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SV" sz="2800" noProof="0" dirty="0" smtClean="0">
                          <a:solidFill>
                            <a:schemeClr val="tx1"/>
                          </a:solidFill>
                        </a:rPr>
                        <a:t>Centros de Formación de Gremiales </a:t>
                      </a:r>
                      <a:r>
                        <a:rPr lang="es-SV" sz="2800" noProof="0" dirty="0" smtClean="0">
                          <a:solidFill>
                            <a:schemeClr val="tx1"/>
                          </a:solidFill>
                        </a:rPr>
                        <a:t>empresariales</a:t>
                      </a:r>
                      <a:endParaRPr lang="es-SV" sz="2800" noProof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FF4420"/>
                    </a:solidFill>
                  </a:tcPr>
                </a:tc>
              </a:tr>
              <a:tr h="536489">
                <a:tc>
                  <a:txBody>
                    <a:bodyPr/>
                    <a:lstStyle/>
                    <a:p>
                      <a:r>
                        <a:rPr lang="en-US" sz="2800" dirty="0" smtClean="0">
                          <a:solidFill>
                            <a:schemeClr val="tx1"/>
                          </a:solidFill>
                        </a:rPr>
                        <a:t>62</a:t>
                      </a:r>
                      <a:endParaRPr lang="en-US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FF442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SV" sz="2800" noProof="0" dirty="0" smtClean="0">
                          <a:solidFill>
                            <a:schemeClr val="tx1"/>
                          </a:solidFill>
                        </a:rPr>
                        <a:t>Centros de Formación</a:t>
                      </a:r>
                      <a:r>
                        <a:rPr lang="es-SV" sz="2800" baseline="0" noProof="0" dirty="0" smtClean="0">
                          <a:solidFill>
                            <a:schemeClr val="tx1"/>
                          </a:solidFill>
                        </a:rPr>
                        <a:t> Profesional</a:t>
                      </a:r>
                      <a:endParaRPr lang="es-SV" sz="2800" noProof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FF4420"/>
                    </a:solidFill>
                  </a:tcPr>
                </a:tc>
              </a:tr>
              <a:tr h="536489">
                <a:tc>
                  <a:txBody>
                    <a:bodyPr/>
                    <a:lstStyle/>
                    <a:p>
                      <a:r>
                        <a:rPr lang="en-US" sz="2800" dirty="0" smtClean="0">
                          <a:solidFill>
                            <a:schemeClr val="tx1"/>
                          </a:solidFill>
                        </a:rPr>
                        <a:t>200</a:t>
                      </a:r>
                      <a:endParaRPr lang="en-US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FF442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SV" sz="2800" noProof="0" dirty="0" smtClean="0">
                          <a:solidFill>
                            <a:schemeClr val="tx1"/>
                          </a:solidFill>
                        </a:rPr>
                        <a:t>Proveedores</a:t>
                      </a:r>
                      <a:r>
                        <a:rPr lang="en-US" sz="28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s-SV" sz="2800" baseline="0" noProof="0" dirty="0" smtClean="0">
                          <a:solidFill>
                            <a:schemeClr val="tx1"/>
                          </a:solidFill>
                        </a:rPr>
                        <a:t>especializados</a:t>
                      </a:r>
                      <a:r>
                        <a:rPr lang="en-US" sz="28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en-US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FF4420"/>
                    </a:solidFill>
                  </a:tcPr>
                </a:tc>
              </a:tr>
            </a:tbl>
          </a:graphicData>
        </a:graphic>
      </p:graphicFrame>
      <p:pic>
        <p:nvPicPr>
          <p:cNvPr id="7" name="Imagen 6"/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639" t="5494" r="5698" b="10929"/>
          <a:stretch/>
        </p:blipFill>
        <p:spPr>
          <a:xfrm>
            <a:off x="7551175" y="2263741"/>
            <a:ext cx="4199329" cy="3529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975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marco-naranja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Imagen 2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7604" y="391384"/>
            <a:ext cx="1709530" cy="455875"/>
          </a:xfrm>
          <a:prstGeom prst="rect">
            <a:avLst/>
          </a:prstGeom>
        </p:spPr>
      </p:pic>
      <p:sp>
        <p:nvSpPr>
          <p:cNvPr id="4" name="Título 3"/>
          <p:cNvSpPr txBox="1">
            <a:spLocks/>
          </p:cNvSpPr>
          <p:nvPr/>
        </p:nvSpPr>
        <p:spPr>
          <a:xfrm>
            <a:off x="524797" y="364088"/>
            <a:ext cx="6865868" cy="587924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 smtClean="0">
                <a:solidFill>
                  <a:schemeClr val="accent5">
                    <a:lumMod val="75000"/>
                  </a:schemeClr>
                </a:solidFill>
              </a:rPr>
              <a:t>COBERTURA EN TODO EL PAÍS</a:t>
            </a:r>
            <a:endParaRPr lang="en-US" sz="36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8" name="Imagen 7"/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CCCBB7"/>
              </a:clrFrom>
              <a:clrTo>
                <a:srgbClr val="CCCBB7">
                  <a:alpha val="0"/>
                </a:srgbClr>
              </a:clrTo>
            </a:clrChange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8800"/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713" t="767" r="-946" b="696"/>
          <a:stretch/>
        </p:blipFill>
        <p:spPr>
          <a:xfrm>
            <a:off x="1963657" y="754896"/>
            <a:ext cx="9761829" cy="5346620"/>
          </a:xfrm>
          <a:prstGeom prst="rect">
            <a:avLst/>
          </a:prstGeom>
          <a:ln>
            <a:noFill/>
          </a:ln>
        </p:spPr>
      </p:pic>
      <p:sp>
        <p:nvSpPr>
          <p:cNvPr id="6" name="TextBox 16"/>
          <p:cNvSpPr txBox="1"/>
          <p:nvPr/>
        </p:nvSpPr>
        <p:spPr>
          <a:xfrm>
            <a:off x="272957" y="4482898"/>
            <a:ext cx="4170947" cy="2154436"/>
          </a:xfrm>
          <a:custGeom>
            <a:avLst/>
            <a:gdLst>
              <a:gd name="connsiteX0" fmla="*/ 0 w 3137218"/>
              <a:gd name="connsiteY0" fmla="*/ 0 h 2523768"/>
              <a:gd name="connsiteX1" fmla="*/ 3137218 w 3137218"/>
              <a:gd name="connsiteY1" fmla="*/ 0 h 2523768"/>
              <a:gd name="connsiteX2" fmla="*/ 3137218 w 3137218"/>
              <a:gd name="connsiteY2" fmla="*/ 2523768 h 2523768"/>
              <a:gd name="connsiteX3" fmla="*/ 0 w 3137218"/>
              <a:gd name="connsiteY3" fmla="*/ 2523768 h 2523768"/>
              <a:gd name="connsiteX4" fmla="*/ 0 w 3137218"/>
              <a:gd name="connsiteY4" fmla="*/ 0 h 2523768"/>
              <a:gd name="connsiteX0" fmla="*/ 0 w 3137218"/>
              <a:gd name="connsiteY0" fmla="*/ 0 h 2523768"/>
              <a:gd name="connsiteX1" fmla="*/ 2976797 w 3137218"/>
              <a:gd name="connsiteY1" fmla="*/ 128336 h 2523768"/>
              <a:gd name="connsiteX2" fmla="*/ 3137218 w 3137218"/>
              <a:gd name="connsiteY2" fmla="*/ 2523768 h 2523768"/>
              <a:gd name="connsiteX3" fmla="*/ 0 w 3137218"/>
              <a:gd name="connsiteY3" fmla="*/ 2523768 h 2523768"/>
              <a:gd name="connsiteX4" fmla="*/ 0 w 3137218"/>
              <a:gd name="connsiteY4" fmla="*/ 0 h 2523768"/>
              <a:gd name="connsiteX0" fmla="*/ 0 w 3458060"/>
              <a:gd name="connsiteY0" fmla="*/ 520381 h 3044149"/>
              <a:gd name="connsiteX1" fmla="*/ 3458060 w 3458060"/>
              <a:gd name="connsiteY1" fmla="*/ 0 h 3044149"/>
              <a:gd name="connsiteX2" fmla="*/ 3137218 w 3458060"/>
              <a:gd name="connsiteY2" fmla="*/ 3044149 h 3044149"/>
              <a:gd name="connsiteX3" fmla="*/ 0 w 3458060"/>
              <a:gd name="connsiteY3" fmla="*/ 3044149 h 3044149"/>
              <a:gd name="connsiteX4" fmla="*/ 0 w 3458060"/>
              <a:gd name="connsiteY4" fmla="*/ 520381 h 3044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8060" h="3044149">
                <a:moveTo>
                  <a:pt x="0" y="520381"/>
                </a:moveTo>
                <a:lnTo>
                  <a:pt x="3458060" y="0"/>
                </a:lnTo>
                <a:lnTo>
                  <a:pt x="3137218" y="3044149"/>
                </a:lnTo>
                <a:lnTo>
                  <a:pt x="0" y="3044149"/>
                </a:lnTo>
                <a:lnTo>
                  <a:pt x="0" y="520381"/>
                </a:lnTo>
                <a:close/>
              </a:path>
            </a:pathLst>
          </a:custGeom>
          <a:solidFill>
            <a:srgbClr val="FF4420"/>
          </a:solidFill>
        </p:spPr>
        <p:txBody>
          <a:bodyPr wrap="square" rtlCol="0">
            <a:spAutoFit/>
          </a:bodyPr>
          <a:lstStyle/>
          <a:p>
            <a:pPr algn="ctr"/>
            <a:endParaRPr lang="es-ES_tradnl" altLang="es-SV" sz="4000" b="1" i="1" dirty="0" smtClean="0">
              <a:latin typeface="Open Sans"/>
              <a:cs typeface="Open Sans"/>
            </a:endParaRPr>
          </a:p>
          <a:p>
            <a:pPr algn="ctr"/>
            <a:r>
              <a:rPr lang="es-ES_tradnl" altLang="es-SV" sz="5500" b="1" i="1" dirty="0" smtClean="0">
                <a:latin typeface="Open Sans"/>
                <a:cs typeface="Open Sans"/>
              </a:rPr>
              <a:t>246</a:t>
            </a:r>
            <a:r>
              <a:rPr lang="es-ES_tradnl" altLang="es-SV" sz="4000" b="1" i="1" dirty="0" smtClean="0">
                <a:latin typeface="Open Sans"/>
                <a:cs typeface="Open Sans"/>
              </a:rPr>
              <a:t> </a:t>
            </a:r>
            <a:r>
              <a:rPr lang="es-ES_tradnl" altLang="es-SV" sz="3000" i="1" dirty="0" smtClean="0">
                <a:latin typeface="Open Sans"/>
                <a:cs typeface="Open Sans"/>
              </a:rPr>
              <a:t>municipios</a:t>
            </a:r>
          </a:p>
          <a:p>
            <a:pPr algn="ctr"/>
            <a:endParaRPr lang="es-ES_tradnl" altLang="es-SV" sz="1400" b="1" i="1" dirty="0" smtClean="0">
              <a:latin typeface="Open Sans"/>
              <a:cs typeface="Open Sans"/>
            </a:endParaRPr>
          </a:p>
          <a:p>
            <a:pPr algn="ctr"/>
            <a:r>
              <a:rPr lang="es-ES_tradnl" altLang="es-SV" sz="2500" b="1" i="1" dirty="0" smtClean="0">
                <a:latin typeface="Open Sans"/>
                <a:cs typeface="Open Sans"/>
              </a:rPr>
              <a:t>14 departamentos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3863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60"/>
          <a:stretch/>
        </p:blipFill>
        <p:spPr>
          <a:xfrm>
            <a:off x="1490010" y="0"/>
            <a:ext cx="10699982" cy="6858000"/>
          </a:xfrm>
          <a:prstGeom prst="rect">
            <a:avLst/>
          </a:prstGeom>
        </p:spPr>
      </p:pic>
      <p:sp>
        <p:nvSpPr>
          <p:cNvPr id="3" name="Rectangle 1"/>
          <p:cNvSpPr/>
          <p:nvPr/>
        </p:nvSpPr>
        <p:spPr>
          <a:xfrm>
            <a:off x="0" y="5117432"/>
            <a:ext cx="12203472" cy="1741214"/>
          </a:xfrm>
          <a:prstGeom prst="rect">
            <a:avLst/>
          </a:prstGeom>
          <a:solidFill>
            <a:srgbClr val="D60093">
              <a:alpha val="68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ítulo 6">
            <a:extLst>
              <a:ext uri="{FF2B5EF4-FFF2-40B4-BE49-F238E27FC236}">
                <a16:creationId xmlns:a16="http://schemas.microsoft.com/office/drawing/2014/main" xmlns="" id="{7875C19A-1AAE-476A-A316-A2CF92D763D3}"/>
              </a:ext>
            </a:extLst>
          </p:cNvPr>
          <p:cNvSpPr txBox="1">
            <a:spLocks/>
          </p:cNvSpPr>
          <p:nvPr/>
        </p:nvSpPr>
        <p:spPr>
          <a:xfrm>
            <a:off x="1925054" y="5473328"/>
            <a:ext cx="8582526" cy="923330"/>
          </a:xfrm>
          <a:prstGeom prst="rect">
            <a:avLst/>
          </a:prstGeom>
        </p:spPr>
        <p:txBody>
          <a:bodyPr rtlCol="0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S" sz="6000" dirty="0" smtClean="0"/>
              <a:t>JUVENTUD</a:t>
            </a:r>
            <a:endParaRPr lang="es-ES" sz="6000" dirty="0"/>
          </a:p>
        </p:txBody>
      </p:sp>
      <p:pic>
        <p:nvPicPr>
          <p:cNvPr id="6" name="Imagen 5"/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4472" y="162784"/>
            <a:ext cx="2141781" cy="571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7126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cintillo-blanco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ítulo 1">
            <a:extLst>
              <a:ext uri="{FF2B5EF4-FFF2-40B4-BE49-F238E27FC236}">
                <a16:creationId xmlns:a16="http://schemas.microsoft.com/office/drawing/2014/main" xmlns="" id="{632BE5BF-9922-45FB-8F3F-4446D40A051B}"/>
              </a:ext>
            </a:extLst>
          </p:cNvPr>
          <p:cNvSpPr txBox="1">
            <a:spLocks/>
          </p:cNvSpPr>
          <p:nvPr/>
        </p:nvSpPr>
        <p:spPr>
          <a:xfrm>
            <a:off x="463427" y="283024"/>
            <a:ext cx="5449886" cy="97911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6600" b="1" kern="1200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JUVENTUD </a:t>
            </a:r>
            <a:br>
              <a:rPr kumimoji="0" lang="es-ES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kumimoji="0" lang="es-ES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PARTICIPACIONES</a:t>
            </a:r>
            <a:endParaRPr kumimoji="0" lang="es-ES" sz="2800" b="0" i="0" u="none" strike="noStrike" kern="1200" cap="none" spc="0" normalizeH="0" baseline="0" noProof="0" dirty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Trebuchet MS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Pentágono 5"/>
          <p:cNvSpPr/>
          <p:nvPr/>
        </p:nvSpPr>
        <p:spPr>
          <a:xfrm rot="5400000">
            <a:off x="1324008" y="2316953"/>
            <a:ext cx="2687667" cy="1402688"/>
          </a:xfrm>
          <a:prstGeom prst="homePlate">
            <a:avLst/>
          </a:prstGeom>
          <a:solidFill>
            <a:srgbClr val="D60093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7" name="Pentágono 6"/>
          <p:cNvSpPr/>
          <p:nvPr/>
        </p:nvSpPr>
        <p:spPr>
          <a:xfrm rot="5400000">
            <a:off x="2851394" y="2313912"/>
            <a:ext cx="2687667" cy="1402688"/>
          </a:xfrm>
          <a:prstGeom prst="homePlate">
            <a:avLst/>
          </a:prstGeom>
          <a:solidFill>
            <a:srgbClr val="D60093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8" name="Rectángulo 7"/>
          <p:cNvSpPr/>
          <p:nvPr/>
        </p:nvSpPr>
        <p:spPr>
          <a:xfrm>
            <a:off x="3545282" y="1847728"/>
            <a:ext cx="1285879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SV" sz="1600" dirty="0">
                <a:solidFill>
                  <a:srgbClr val="FFFFFF"/>
                </a:solidFill>
                <a:latin typeface="Arial"/>
              </a:rPr>
              <a:t>Programa Empresa Centro Formación Dual</a:t>
            </a:r>
          </a:p>
        </p:txBody>
      </p:sp>
      <p:sp>
        <p:nvSpPr>
          <p:cNvPr id="9" name="Rectángulo 8"/>
          <p:cNvSpPr/>
          <p:nvPr/>
        </p:nvSpPr>
        <p:spPr>
          <a:xfrm>
            <a:off x="2060110" y="1794663"/>
            <a:ext cx="1175406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SV" sz="1600" dirty="0">
                <a:solidFill>
                  <a:srgbClr val="FFFFFF"/>
                </a:solidFill>
                <a:latin typeface="Arial"/>
              </a:rPr>
              <a:t>Programa en Emprendedurismo, para jóvenes MINED</a:t>
            </a:r>
            <a:r>
              <a:rPr lang="es-SV" dirty="0">
                <a:solidFill>
                  <a:srgbClr val="FFFFFF"/>
                </a:solidFill>
                <a:latin typeface="Arial"/>
              </a:rPr>
              <a:t> </a:t>
            </a:r>
          </a:p>
        </p:txBody>
      </p:sp>
      <p:sp>
        <p:nvSpPr>
          <p:cNvPr id="10" name="Pentágono 9"/>
          <p:cNvSpPr/>
          <p:nvPr/>
        </p:nvSpPr>
        <p:spPr>
          <a:xfrm rot="5400000">
            <a:off x="7474196" y="2265320"/>
            <a:ext cx="2687667" cy="1402688"/>
          </a:xfrm>
          <a:prstGeom prst="homePlate">
            <a:avLst/>
          </a:prstGeom>
          <a:solidFill>
            <a:srgbClr val="D60093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2" name="Pentágono 11"/>
          <p:cNvSpPr/>
          <p:nvPr/>
        </p:nvSpPr>
        <p:spPr>
          <a:xfrm rot="5400000">
            <a:off x="8984246" y="2265320"/>
            <a:ext cx="2687667" cy="1402688"/>
          </a:xfrm>
          <a:prstGeom prst="homePlate">
            <a:avLst/>
          </a:prstGeom>
          <a:solidFill>
            <a:srgbClr val="D60093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3" name="Pentágono 12"/>
          <p:cNvSpPr/>
          <p:nvPr/>
        </p:nvSpPr>
        <p:spPr>
          <a:xfrm rot="5400000">
            <a:off x="5931953" y="2291069"/>
            <a:ext cx="2687667" cy="1402688"/>
          </a:xfrm>
          <a:prstGeom prst="homePlate">
            <a:avLst/>
          </a:prstGeom>
          <a:solidFill>
            <a:srgbClr val="D60093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4" name="Pentágono 13"/>
          <p:cNvSpPr/>
          <p:nvPr/>
        </p:nvSpPr>
        <p:spPr>
          <a:xfrm rot="5400000">
            <a:off x="4394049" y="2291068"/>
            <a:ext cx="2687667" cy="1402688"/>
          </a:xfrm>
          <a:prstGeom prst="homePlate">
            <a:avLst/>
          </a:prstGeom>
          <a:solidFill>
            <a:srgbClr val="D60093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6" name="Rectángulo redondeado 15"/>
          <p:cNvSpPr/>
          <p:nvPr/>
        </p:nvSpPr>
        <p:spPr>
          <a:xfrm>
            <a:off x="2111253" y="4525669"/>
            <a:ext cx="1115256" cy="785597"/>
          </a:xfrm>
          <a:prstGeom prst="roundRect">
            <a:avLst/>
          </a:prstGeom>
          <a:solidFill>
            <a:srgbClr val="0070C0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7" name="Rectángulo redondeado 16"/>
          <p:cNvSpPr/>
          <p:nvPr/>
        </p:nvSpPr>
        <p:spPr>
          <a:xfrm>
            <a:off x="3633185" y="4523729"/>
            <a:ext cx="1115256" cy="785597"/>
          </a:xfrm>
          <a:prstGeom prst="roundRect">
            <a:avLst/>
          </a:prstGeom>
          <a:solidFill>
            <a:srgbClr val="0070C0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8" name="Rectángulo redondeado 17"/>
          <p:cNvSpPr/>
          <p:nvPr/>
        </p:nvSpPr>
        <p:spPr>
          <a:xfrm>
            <a:off x="5180254" y="4515033"/>
            <a:ext cx="1115256" cy="785597"/>
          </a:xfrm>
          <a:prstGeom prst="roundRect">
            <a:avLst/>
          </a:prstGeom>
          <a:solidFill>
            <a:srgbClr val="0070C0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9" name="Rectángulo redondeado 18"/>
          <p:cNvSpPr/>
          <p:nvPr/>
        </p:nvSpPr>
        <p:spPr>
          <a:xfrm>
            <a:off x="6722488" y="4523818"/>
            <a:ext cx="1115256" cy="785597"/>
          </a:xfrm>
          <a:prstGeom prst="roundRect">
            <a:avLst/>
          </a:prstGeom>
          <a:solidFill>
            <a:srgbClr val="0070C0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21" name="Rectángulo redondeado 20"/>
          <p:cNvSpPr/>
          <p:nvPr/>
        </p:nvSpPr>
        <p:spPr>
          <a:xfrm>
            <a:off x="8286225" y="4518038"/>
            <a:ext cx="1115256" cy="785597"/>
          </a:xfrm>
          <a:prstGeom prst="roundRect">
            <a:avLst/>
          </a:prstGeom>
          <a:solidFill>
            <a:srgbClr val="0070C0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22" name="Rectángulo redondeado 21"/>
          <p:cNvSpPr/>
          <p:nvPr/>
        </p:nvSpPr>
        <p:spPr>
          <a:xfrm>
            <a:off x="9759646" y="4522902"/>
            <a:ext cx="1115256" cy="785597"/>
          </a:xfrm>
          <a:prstGeom prst="roundRect">
            <a:avLst/>
          </a:prstGeom>
          <a:solidFill>
            <a:srgbClr val="0070C0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24" name="Rectángulo 23"/>
          <p:cNvSpPr/>
          <p:nvPr/>
        </p:nvSpPr>
        <p:spPr>
          <a:xfrm>
            <a:off x="2158392" y="4713082"/>
            <a:ext cx="98866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SV" sz="2000" b="1" dirty="0" smtClean="0">
                <a:solidFill>
                  <a:srgbClr val="FFFFFF"/>
                </a:solidFill>
                <a:latin typeface="Arial"/>
              </a:rPr>
              <a:t>52,462</a:t>
            </a:r>
            <a:endParaRPr lang="es-SV" sz="2000" b="1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" name="Rectángulo 24"/>
          <p:cNvSpPr/>
          <p:nvPr/>
        </p:nvSpPr>
        <p:spPr>
          <a:xfrm>
            <a:off x="3698609" y="4699257"/>
            <a:ext cx="98866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SV" sz="2000" b="1" dirty="0" smtClean="0">
                <a:solidFill>
                  <a:srgbClr val="FFFFFF"/>
                </a:solidFill>
                <a:latin typeface="Arial"/>
              </a:rPr>
              <a:t>3,878</a:t>
            </a:r>
            <a:endParaRPr lang="es-SV" sz="2000" b="1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" name="Rectángulo 25"/>
          <p:cNvSpPr/>
          <p:nvPr/>
        </p:nvSpPr>
        <p:spPr>
          <a:xfrm>
            <a:off x="5112741" y="1873927"/>
            <a:ext cx="124693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SV" sz="1600" dirty="0" smtClean="0">
                <a:solidFill>
                  <a:srgbClr val="FFFFFF"/>
                </a:solidFill>
                <a:latin typeface="Arial"/>
              </a:rPr>
              <a:t>Jóvenes </a:t>
            </a:r>
            <a:r>
              <a:rPr lang="es-SV" sz="1600" dirty="0">
                <a:solidFill>
                  <a:srgbClr val="FFFFFF"/>
                </a:solidFill>
                <a:latin typeface="Arial"/>
              </a:rPr>
              <a:t>con Todo</a:t>
            </a:r>
          </a:p>
        </p:txBody>
      </p:sp>
      <p:sp>
        <p:nvSpPr>
          <p:cNvPr id="27" name="Rectángulo 26"/>
          <p:cNvSpPr/>
          <p:nvPr/>
        </p:nvSpPr>
        <p:spPr>
          <a:xfrm>
            <a:off x="5221273" y="4707166"/>
            <a:ext cx="98866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SV" sz="2000" b="1" dirty="0" smtClean="0">
                <a:solidFill>
                  <a:srgbClr val="FFFFFF"/>
                </a:solidFill>
                <a:latin typeface="Arial"/>
              </a:rPr>
              <a:t>460</a:t>
            </a:r>
            <a:endParaRPr lang="es-SV" sz="2000" b="1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" name="Rectángulo 27"/>
          <p:cNvSpPr/>
          <p:nvPr/>
        </p:nvSpPr>
        <p:spPr>
          <a:xfrm>
            <a:off x="6800270" y="1866042"/>
            <a:ext cx="91242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SV" sz="1600" dirty="0">
                <a:solidFill>
                  <a:srgbClr val="FFFFFF"/>
                </a:solidFill>
                <a:latin typeface="Arial"/>
              </a:rPr>
              <a:t>INJUVE</a:t>
            </a:r>
          </a:p>
        </p:txBody>
      </p:sp>
      <p:sp>
        <p:nvSpPr>
          <p:cNvPr id="29" name="Rectángulo 28"/>
          <p:cNvSpPr/>
          <p:nvPr/>
        </p:nvSpPr>
        <p:spPr>
          <a:xfrm>
            <a:off x="6779807" y="4722250"/>
            <a:ext cx="98866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SV" sz="2000" b="1" dirty="0" smtClean="0">
                <a:solidFill>
                  <a:srgbClr val="FFFFFF"/>
                </a:solidFill>
                <a:latin typeface="Arial"/>
              </a:rPr>
              <a:t>552</a:t>
            </a:r>
            <a:endParaRPr lang="es-SV" sz="2000" b="1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" name="Rectángulo 31"/>
          <p:cNvSpPr/>
          <p:nvPr/>
        </p:nvSpPr>
        <p:spPr>
          <a:xfrm>
            <a:off x="8109981" y="1846107"/>
            <a:ext cx="146730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SV" sz="1600" dirty="0">
                <a:solidFill>
                  <a:srgbClr val="FFFFFF"/>
                </a:solidFill>
                <a:latin typeface="Arial"/>
              </a:rPr>
              <a:t>CRS/ </a:t>
            </a:r>
            <a:r>
              <a:rPr lang="es-SV" sz="1600" dirty="0" smtClean="0">
                <a:solidFill>
                  <a:srgbClr val="FFFFFF"/>
                </a:solidFill>
                <a:latin typeface="Arial"/>
              </a:rPr>
              <a:t>Caminos de la juventud</a:t>
            </a:r>
            <a:endParaRPr lang="es-SV" sz="1600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" name="Rectángulo 32"/>
          <p:cNvSpPr/>
          <p:nvPr/>
        </p:nvSpPr>
        <p:spPr>
          <a:xfrm>
            <a:off x="8344504" y="4692086"/>
            <a:ext cx="98866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SV" sz="2000" b="1" dirty="0" smtClean="0">
                <a:solidFill>
                  <a:srgbClr val="FFFFFF"/>
                </a:solidFill>
                <a:latin typeface="Arial"/>
              </a:rPr>
              <a:t>568</a:t>
            </a:r>
            <a:endParaRPr lang="es-SV" sz="2000" b="1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" name="Rectángulo 33"/>
          <p:cNvSpPr/>
          <p:nvPr/>
        </p:nvSpPr>
        <p:spPr>
          <a:xfrm>
            <a:off x="9689873" y="1703030"/>
            <a:ext cx="140372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SV" sz="1600" dirty="0">
                <a:solidFill>
                  <a:srgbClr val="FFFFFF"/>
                </a:solidFill>
                <a:latin typeface="Arial"/>
              </a:rPr>
              <a:t>Programa Apoyo a la Formación Técnica Agrícola de Jóvenes ENA/ Zamorano</a:t>
            </a:r>
          </a:p>
          <a:p>
            <a:r>
              <a:rPr lang="es-SV" sz="1600" dirty="0" smtClean="0">
                <a:solidFill>
                  <a:srgbClr val="FFFFFF"/>
                </a:solidFill>
                <a:latin typeface="Arial"/>
              </a:rPr>
              <a:t>.</a:t>
            </a:r>
            <a:endParaRPr lang="es-SV" sz="1600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" name="Rectángulo 34"/>
          <p:cNvSpPr/>
          <p:nvPr/>
        </p:nvSpPr>
        <p:spPr>
          <a:xfrm>
            <a:off x="9826779" y="4726438"/>
            <a:ext cx="98866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SV" sz="2000" b="1" dirty="0" smtClean="0">
                <a:solidFill>
                  <a:srgbClr val="FFFFFF"/>
                </a:solidFill>
                <a:latin typeface="Arial"/>
              </a:rPr>
              <a:t>296</a:t>
            </a:r>
            <a:endParaRPr lang="es-SV" sz="2000" b="1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" name="Rectángulo redondeado 37"/>
          <p:cNvSpPr/>
          <p:nvPr/>
        </p:nvSpPr>
        <p:spPr>
          <a:xfrm>
            <a:off x="3413348" y="5553721"/>
            <a:ext cx="6470143" cy="887105"/>
          </a:xfrm>
          <a:prstGeom prst="roundRect">
            <a:avLst/>
          </a:prstGeom>
          <a:solidFill>
            <a:srgbClr val="FF0000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SV" sz="3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TOTAL </a:t>
            </a:r>
            <a:r>
              <a:rPr kumimoji="0" lang="es-SV" sz="3200" b="0" i="0" u="none" strike="noStrike" kern="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  </a:t>
            </a:r>
            <a:r>
              <a:rPr kumimoji="0" lang="es-SV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58,216  </a:t>
            </a:r>
            <a:endParaRPr kumimoji="0" lang="es-SV" sz="36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rebuchet MS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40" name="Imagen 39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1772" y="211508"/>
            <a:ext cx="2285488" cy="609464"/>
          </a:xfrm>
          <a:prstGeom prst="rect">
            <a:avLst/>
          </a:prstGeom>
        </p:spPr>
      </p:pic>
      <p:pic>
        <p:nvPicPr>
          <p:cNvPr id="41" name="Imagen 40"/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FFDFE"/>
              </a:clrFrom>
              <a:clrTo>
                <a:srgbClr val="FFFD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3776" y="3322468"/>
            <a:ext cx="864619" cy="285461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42" name="Imagen 41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1060" y="3244607"/>
            <a:ext cx="799595" cy="305845"/>
          </a:xfrm>
          <a:prstGeom prst="rect">
            <a:avLst/>
          </a:prstGeom>
          <a:solidFill>
            <a:schemeClr val="tx1"/>
          </a:solidFill>
        </p:spPr>
      </p:pic>
    </p:spTree>
    <p:extLst>
      <p:ext uri="{BB962C8B-B14F-4D97-AF65-F5344CB8AC3E}">
        <p14:creationId xmlns:p14="http://schemas.microsoft.com/office/powerpoint/2010/main" val="187411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marco-azul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Imagen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67" b="13491"/>
          <a:stretch/>
        </p:blipFill>
        <p:spPr>
          <a:xfrm>
            <a:off x="338889" y="312821"/>
            <a:ext cx="11562151" cy="6268453"/>
          </a:xfrm>
          <a:prstGeom prst="rect">
            <a:avLst/>
          </a:prstGeom>
        </p:spPr>
      </p:pic>
      <p:sp>
        <p:nvSpPr>
          <p:cNvPr id="4" name="Rectangle 1"/>
          <p:cNvSpPr/>
          <p:nvPr/>
        </p:nvSpPr>
        <p:spPr>
          <a:xfrm>
            <a:off x="-11472" y="5131154"/>
            <a:ext cx="12203472" cy="1741214"/>
          </a:xfrm>
          <a:prstGeom prst="rect">
            <a:avLst/>
          </a:prstGeom>
          <a:solidFill>
            <a:srgbClr val="FFC000">
              <a:alpha val="68000"/>
            </a:srgbClr>
          </a:solidFill>
          <a:ln w="635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" name="Cuadro de texto 7">
            <a:hlinkClick r:id="rId4"/>
            <a:extLst>
              <a:ext uri="{FF2B5EF4-FFF2-40B4-BE49-F238E27FC236}">
                <a16:creationId xmlns:a16="http://schemas.microsoft.com/office/drawing/2014/main" xmlns="" id="{5FC6C278-4035-446A-A94B-030E792FDDF5}"/>
              </a:ext>
            </a:extLst>
          </p:cNvPr>
          <p:cNvSpPr txBox="1"/>
          <p:nvPr/>
        </p:nvSpPr>
        <p:spPr>
          <a:xfrm>
            <a:off x="1296917" y="5736670"/>
            <a:ext cx="90963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3200" dirty="0">
                <a:solidFill>
                  <a:srgbClr val="0C4360">
                    <a:lumMod val="75000"/>
                  </a:srgbClr>
                </a:solidFill>
                <a:latin typeface="Arial"/>
              </a:rPr>
              <a:t>PERSONAL DE EMPRESAS COTIZANTES</a:t>
            </a:r>
          </a:p>
        </p:txBody>
      </p:sp>
      <p:pic>
        <p:nvPicPr>
          <p:cNvPr id="7" name="Imagen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889" y="288928"/>
            <a:ext cx="2169043" cy="578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6957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marco-naranja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Cuadro de texto 7">
            <a:hlinkClick r:id="rId3"/>
            <a:extLst>
              <a:ext uri="{FF2B5EF4-FFF2-40B4-BE49-F238E27FC236}">
                <a16:creationId xmlns:a16="http://schemas.microsoft.com/office/drawing/2014/main" xmlns="" id="{5FC6C278-4035-446A-A94B-030E792FDDF5}"/>
              </a:ext>
            </a:extLst>
          </p:cNvPr>
          <p:cNvSpPr txBox="1"/>
          <p:nvPr/>
        </p:nvSpPr>
        <p:spPr>
          <a:xfrm>
            <a:off x="368869" y="362381"/>
            <a:ext cx="9096374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rtl="0"/>
            <a:r>
              <a:rPr lang="es-ES" sz="3200" b="1" dirty="0" smtClean="0">
                <a:solidFill>
                  <a:schemeClr val="accent5">
                    <a:lumMod val="75000"/>
                  </a:schemeClr>
                </a:solidFill>
              </a:rPr>
              <a:t>PERSONAL DE EMPRESAS COTIZANTES</a:t>
            </a:r>
          </a:p>
          <a:p>
            <a:pPr rtl="0"/>
            <a:r>
              <a:rPr lang="es-ES" sz="2800" dirty="0" smtClean="0">
                <a:solidFill>
                  <a:schemeClr val="accent5">
                    <a:lumMod val="75000"/>
                  </a:schemeClr>
                </a:solidFill>
              </a:rPr>
              <a:t>PARTICIPACIONES</a:t>
            </a:r>
            <a:endParaRPr lang="es-ES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Cuadro de texto 7">
            <a:hlinkClick r:id="rId3"/>
            <a:extLst>
              <a:ext uri="{FF2B5EF4-FFF2-40B4-BE49-F238E27FC236}">
                <a16:creationId xmlns:a16="http://schemas.microsoft.com/office/drawing/2014/main" xmlns="" id="{5FC6C278-4035-446A-A94B-030E792FDDF5}"/>
              </a:ext>
            </a:extLst>
          </p:cNvPr>
          <p:cNvSpPr txBox="1"/>
          <p:nvPr/>
        </p:nvSpPr>
        <p:spPr>
          <a:xfrm>
            <a:off x="2644554" y="1566861"/>
            <a:ext cx="69050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/>
            <a:r>
              <a:rPr lang="es-ES" sz="2800" dirty="0" smtClean="0">
                <a:solidFill>
                  <a:schemeClr val="accent5">
                    <a:lumMod val="75000"/>
                  </a:schemeClr>
                </a:solidFill>
              </a:rPr>
              <a:t>Áreas de Formación</a:t>
            </a:r>
            <a:endParaRPr lang="es-ES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graphicFrame>
        <p:nvGraphicFramePr>
          <p:cNvPr id="6" name="Tabl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966886"/>
              </p:ext>
            </p:extLst>
          </p:nvPr>
        </p:nvGraphicFramePr>
        <p:xfrm>
          <a:off x="545325" y="2181819"/>
          <a:ext cx="11161403" cy="3990376"/>
        </p:xfrm>
        <a:graphic>
          <a:graphicData uri="http://schemas.openxmlformats.org/drawingml/2006/table">
            <a:tbl>
              <a:tblPr firstRow="1" bandRow="1">
                <a:tableStyleId>{68D230F3-CF80-4859-8CE7-A43EE81993B5}</a:tableStyleId>
              </a:tblPr>
              <a:tblGrid>
                <a:gridCol w="5362182"/>
                <a:gridCol w="5799221"/>
              </a:tblGrid>
              <a:tr h="498797">
                <a:tc>
                  <a:txBody>
                    <a:bodyPr/>
                    <a:lstStyle/>
                    <a:p>
                      <a:pPr marL="342900" indent="-342900" algn="l" fontAlgn="t">
                        <a:buFont typeface="Arial" panose="020B0604020202020204" pitchFamily="34" charset="0"/>
                        <a:buChar char="•"/>
                      </a:pPr>
                      <a:r>
                        <a:rPr lang="es-SV" sz="2400" b="0" u="none" strike="noStrike" dirty="0" smtClean="0">
                          <a:effectLst/>
                        </a:rPr>
                        <a:t>Seguridad, salud e higiene ocupacional</a:t>
                      </a:r>
                      <a:endParaRPr lang="es-SV" sz="2400" b="0" i="0" u="none" strike="noStrike" dirty="0">
                        <a:solidFill>
                          <a:srgbClr val="666666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chemeClr val="accent5">
                        <a:lumMod val="50000"/>
                        <a:alpha val="93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s-SV" sz="2400" b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Administración de Recursos Humanos</a:t>
                      </a:r>
                      <a:endParaRPr lang="es-SV" sz="2400" b="0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chemeClr val="accent5">
                        <a:lumMod val="50000"/>
                        <a:alpha val="93000"/>
                      </a:schemeClr>
                    </a:solidFill>
                  </a:tcPr>
                </a:tc>
              </a:tr>
              <a:tr h="498797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s-SV" sz="2400" b="0" u="none" strike="noStrike" dirty="0" smtClean="0">
                          <a:effectLst/>
                        </a:rPr>
                        <a:t>Idioma inglés nivel avanzado</a:t>
                      </a:r>
                      <a:endParaRPr lang="es-SV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chemeClr val="accent5">
                        <a:lumMod val="50000"/>
                        <a:alpha val="93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s-SV" sz="2400" b="0" u="none" strike="noStrike" dirty="0" smtClean="0">
                          <a:effectLst/>
                        </a:rPr>
                        <a:t>Mercadotecnia (“Marketing”)</a:t>
                      </a:r>
                      <a:endParaRPr lang="es-SV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chemeClr val="accent5">
                        <a:lumMod val="50000"/>
                        <a:alpha val="93000"/>
                      </a:schemeClr>
                    </a:solidFill>
                  </a:tcPr>
                </a:tc>
              </a:tr>
              <a:tr h="498797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s-SV" sz="2400" b="0" u="none" strike="noStrike" dirty="0" smtClean="0">
                          <a:effectLst/>
                        </a:rPr>
                        <a:t>Administración de procesos</a:t>
                      </a:r>
                      <a:endParaRPr lang="es-SV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chemeClr val="accent5">
                        <a:lumMod val="50000"/>
                        <a:alpha val="93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 algn="l" fontAlgn="t">
                        <a:buFont typeface="Arial" panose="020B0604020202020204" pitchFamily="34" charset="0"/>
                        <a:buChar char="•"/>
                      </a:pPr>
                      <a:r>
                        <a:rPr lang="es-SV" sz="2400" b="0" u="none" strike="noStrike" dirty="0" smtClean="0">
                          <a:effectLst/>
                        </a:rPr>
                        <a:t>Finanzas para no financieros</a:t>
                      </a:r>
                      <a:endParaRPr lang="es-SV" sz="2400" b="0" i="0" u="none" strike="noStrike" dirty="0">
                        <a:solidFill>
                          <a:srgbClr val="666666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chemeClr val="accent5">
                        <a:lumMod val="50000"/>
                        <a:alpha val="93000"/>
                      </a:schemeClr>
                    </a:solidFill>
                  </a:tcPr>
                </a:tc>
              </a:tr>
              <a:tr h="498797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s-SV" sz="2400" b="0" u="none" strike="noStrike" dirty="0" smtClean="0">
                          <a:effectLst/>
                        </a:rPr>
                        <a:t>Calidad</a:t>
                      </a:r>
                      <a:endParaRPr lang="es-SV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chemeClr val="accent5">
                        <a:lumMod val="50000"/>
                        <a:alpha val="93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s-SV" sz="2400" b="0" u="none" strike="noStrike" dirty="0" smtClean="0">
                          <a:effectLst/>
                        </a:rPr>
                        <a:t>Introducción a la informática y/o ofimática</a:t>
                      </a:r>
                      <a:endParaRPr lang="es-SV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chemeClr val="accent5">
                        <a:lumMod val="50000"/>
                        <a:alpha val="93000"/>
                      </a:schemeClr>
                    </a:solidFill>
                  </a:tcPr>
                </a:tc>
              </a:tr>
              <a:tr h="498797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s-SV" sz="2400" b="0" dirty="0" smtClean="0">
                          <a:solidFill>
                            <a:schemeClr val="tx1"/>
                          </a:solidFill>
                        </a:rPr>
                        <a:t>Creatividad e innovación</a:t>
                      </a:r>
                      <a:endParaRPr lang="es-SV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chemeClr val="accent5">
                        <a:lumMod val="50000"/>
                        <a:alpha val="93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 algn="l" fontAlgn="t">
                        <a:buFont typeface="Arial" panose="020B0604020202020204" pitchFamily="34" charset="0"/>
                        <a:buChar char="•"/>
                      </a:pPr>
                      <a:r>
                        <a:rPr lang="es-SV" sz="2400" b="0" u="none" strike="noStrike" dirty="0" smtClean="0">
                          <a:effectLst/>
                        </a:rPr>
                        <a:t>Atención y servicio al cliente</a:t>
                      </a:r>
                      <a:endParaRPr lang="es-SV" sz="2400" b="0" i="0" u="none" strike="noStrike" dirty="0">
                        <a:solidFill>
                          <a:srgbClr val="666666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chemeClr val="accent5">
                        <a:lumMod val="50000"/>
                        <a:alpha val="93000"/>
                      </a:schemeClr>
                    </a:solidFill>
                  </a:tcPr>
                </a:tc>
              </a:tr>
              <a:tr h="498797"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s-SV" sz="2400" b="0" dirty="0" smtClean="0">
                          <a:solidFill>
                            <a:schemeClr val="tx1"/>
                          </a:solidFill>
                        </a:rPr>
                        <a:t>Liderazgo</a:t>
                      </a:r>
                      <a:endParaRPr lang="es-SV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chemeClr val="accent5">
                        <a:lumMod val="50000"/>
                        <a:alpha val="93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s-SV" sz="2400" b="0" u="none" strike="noStrike" dirty="0" smtClean="0">
                          <a:effectLst/>
                        </a:rPr>
                        <a:t>Administración y sus técnicas</a:t>
                      </a:r>
                      <a:endParaRPr lang="es-SV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chemeClr val="accent5">
                        <a:lumMod val="50000"/>
                        <a:alpha val="93000"/>
                      </a:schemeClr>
                    </a:solidFill>
                  </a:tcPr>
                </a:tc>
              </a:tr>
              <a:tr h="498797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s-SV" sz="2400" b="0" u="none" strike="noStrike" dirty="0" smtClean="0">
                          <a:effectLst/>
                        </a:rPr>
                        <a:t>Ventas</a:t>
                      </a:r>
                      <a:endParaRPr lang="es-SV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chemeClr val="accent5">
                        <a:lumMod val="50000"/>
                        <a:alpha val="93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s-SV" sz="2400" b="0" u="none" strike="noStrike" dirty="0" smtClean="0">
                          <a:effectLst/>
                        </a:rPr>
                        <a:t>Trabajo en equipo</a:t>
                      </a:r>
                      <a:endParaRPr lang="es-SV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chemeClr val="accent5">
                        <a:lumMod val="50000"/>
                        <a:alpha val="93000"/>
                      </a:schemeClr>
                    </a:solidFill>
                  </a:tcPr>
                </a:tc>
              </a:tr>
              <a:tr h="498797">
                <a:tc gridSpan="2">
                  <a:txBody>
                    <a:bodyPr/>
                    <a:lstStyle/>
                    <a:p>
                      <a:pPr marL="342900" marR="0" indent="-34290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s-SV" sz="2400" b="0" u="none" strike="noStrike" dirty="0" smtClean="0">
                          <a:effectLst/>
                        </a:rPr>
                        <a:t>Otras habilidades interpersonales</a:t>
                      </a:r>
                      <a:endParaRPr lang="es-SV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chemeClr val="accent5">
                        <a:lumMod val="50000"/>
                        <a:alpha val="93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SV" dirty="0"/>
                    </a:p>
                  </a:txBody>
                  <a:tcPr>
                    <a:solidFill>
                      <a:srgbClr val="FFC000">
                        <a:alpha val="57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8" name="Imagen 7"/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3957" y="387041"/>
            <a:ext cx="1709530" cy="45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22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Cuadro de texto 7">
            <a:hlinkClick r:id="rId3"/>
            <a:extLst>
              <a:ext uri="{FF2B5EF4-FFF2-40B4-BE49-F238E27FC236}">
                <a16:creationId xmlns:a16="http://schemas.microsoft.com/office/drawing/2014/main" xmlns="" id="{5FC6C278-4035-446A-A94B-030E792FDDF5}"/>
              </a:ext>
            </a:extLst>
          </p:cNvPr>
          <p:cNvSpPr txBox="1"/>
          <p:nvPr/>
        </p:nvSpPr>
        <p:spPr>
          <a:xfrm>
            <a:off x="368486" y="210004"/>
            <a:ext cx="930146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3200" b="1" dirty="0">
                <a:latin typeface="Arial"/>
              </a:rPr>
              <a:t>PERSONAL DE EMPRESAS COTIZANTES</a:t>
            </a:r>
          </a:p>
          <a:p>
            <a:r>
              <a:rPr lang="es-ES" sz="2800" dirty="0" smtClean="0">
                <a:latin typeface="Arial"/>
              </a:rPr>
              <a:t>PARTICIPACIONES</a:t>
            </a:r>
            <a:endParaRPr lang="es-ES" sz="2800" dirty="0">
              <a:latin typeface="Arial"/>
            </a:endParaRPr>
          </a:p>
        </p:txBody>
      </p:sp>
      <p:sp>
        <p:nvSpPr>
          <p:cNvPr id="109" name="Pentágono 108"/>
          <p:cNvSpPr/>
          <p:nvPr/>
        </p:nvSpPr>
        <p:spPr>
          <a:xfrm rot="5400000">
            <a:off x="-536052" y="2280365"/>
            <a:ext cx="2687667" cy="1402688"/>
          </a:xfrm>
          <a:prstGeom prst="homePlate">
            <a:avLst/>
          </a:prstGeom>
          <a:solidFill>
            <a:schemeClr val="tx1"/>
          </a:solidFill>
          <a:ln w="57150" cap="flat" cmpd="sng" algn="ctr">
            <a:solidFill>
              <a:schemeClr val="accent5">
                <a:lumMod val="7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10" name="Pentágono 109"/>
          <p:cNvSpPr/>
          <p:nvPr/>
        </p:nvSpPr>
        <p:spPr>
          <a:xfrm rot="5400000">
            <a:off x="964266" y="2280366"/>
            <a:ext cx="2687667" cy="1402688"/>
          </a:xfrm>
          <a:prstGeom prst="homePlate">
            <a:avLst/>
          </a:prstGeom>
          <a:solidFill>
            <a:schemeClr val="tx1"/>
          </a:solidFill>
          <a:ln w="57150" cap="flat" cmpd="sng" algn="ctr">
            <a:solidFill>
              <a:schemeClr val="accent5">
                <a:lumMod val="7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11" name="Pentágono 110"/>
          <p:cNvSpPr/>
          <p:nvPr/>
        </p:nvSpPr>
        <p:spPr>
          <a:xfrm rot="5400000">
            <a:off x="2478231" y="2280365"/>
            <a:ext cx="2687667" cy="1402688"/>
          </a:xfrm>
          <a:prstGeom prst="homePlate">
            <a:avLst/>
          </a:prstGeom>
          <a:solidFill>
            <a:schemeClr val="tx1"/>
          </a:solidFill>
          <a:ln w="57150" cap="flat" cmpd="sng" algn="ctr">
            <a:solidFill>
              <a:schemeClr val="accent5">
                <a:lumMod val="7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12" name="Pentágono 111"/>
          <p:cNvSpPr/>
          <p:nvPr/>
        </p:nvSpPr>
        <p:spPr>
          <a:xfrm rot="5400000">
            <a:off x="6974281" y="2280366"/>
            <a:ext cx="2687667" cy="1402688"/>
          </a:xfrm>
          <a:prstGeom prst="homePlate">
            <a:avLst/>
          </a:prstGeom>
          <a:solidFill>
            <a:schemeClr val="tx1"/>
          </a:solidFill>
          <a:ln w="57150" cap="flat" cmpd="sng" algn="ctr">
            <a:solidFill>
              <a:schemeClr val="accent5">
                <a:lumMod val="7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13" name="Pentágono 112"/>
          <p:cNvSpPr/>
          <p:nvPr/>
        </p:nvSpPr>
        <p:spPr>
          <a:xfrm rot="5400000">
            <a:off x="5470191" y="2280366"/>
            <a:ext cx="2687667" cy="1402688"/>
          </a:xfrm>
          <a:prstGeom prst="homePlate">
            <a:avLst/>
          </a:prstGeom>
          <a:solidFill>
            <a:schemeClr val="tx1"/>
          </a:solidFill>
          <a:ln w="57150" cap="flat" cmpd="sng" algn="ctr">
            <a:solidFill>
              <a:schemeClr val="accent5">
                <a:lumMod val="7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14" name="Pentágono 113"/>
          <p:cNvSpPr/>
          <p:nvPr/>
        </p:nvSpPr>
        <p:spPr>
          <a:xfrm rot="5400000">
            <a:off x="9996106" y="2280366"/>
            <a:ext cx="2687667" cy="1402688"/>
          </a:xfrm>
          <a:prstGeom prst="homePlate">
            <a:avLst/>
          </a:prstGeom>
          <a:solidFill>
            <a:schemeClr val="tx1"/>
          </a:solidFill>
          <a:ln w="57150" cap="flat" cmpd="sng" algn="ctr">
            <a:solidFill>
              <a:schemeClr val="accent5">
                <a:lumMod val="7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15" name="Pentágono 114"/>
          <p:cNvSpPr/>
          <p:nvPr/>
        </p:nvSpPr>
        <p:spPr>
          <a:xfrm rot="5400000">
            <a:off x="3976098" y="2280366"/>
            <a:ext cx="2687667" cy="1402688"/>
          </a:xfrm>
          <a:prstGeom prst="homePlate">
            <a:avLst/>
          </a:prstGeom>
          <a:solidFill>
            <a:schemeClr val="tx1"/>
          </a:solidFill>
          <a:ln w="57150" cap="flat" cmpd="sng" algn="ctr">
            <a:solidFill>
              <a:schemeClr val="accent5">
                <a:lumMod val="7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16" name="Pentágono 115"/>
          <p:cNvSpPr/>
          <p:nvPr/>
        </p:nvSpPr>
        <p:spPr>
          <a:xfrm rot="5400000">
            <a:off x="8505666" y="2280366"/>
            <a:ext cx="2687667" cy="1402688"/>
          </a:xfrm>
          <a:prstGeom prst="homePlate">
            <a:avLst/>
          </a:prstGeom>
          <a:solidFill>
            <a:schemeClr val="tx1"/>
          </a:solidFill>
          <a:ln w="57150" cap="flat" cmpd="sng" algn="ctr">
            <a:solidFill>
              <a:schemeClr val="accent5">
                <a:lumMod val="7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17" name="Rectángulo redondeado 116"/>
          <p:cNvSpPr/>
          <p:nvPr/>
        </p:nvSpPr>
        <p:spPr>
          <a:xfrm>
            <a:off x="223897" y="4461785"/>
            <a:ext cx="1115256" cy="785597"/>
          </a:xfrm>
          <a:prstGeom prst="roundRect">
            <a:avLst/>
          </a:prstGeom>
          <a:solidFill>
            <a:srgbClr val="0070C0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18" name="Rectángulo 117"/>
          <p:cNvSpPr/>
          <p:nvPr/>
        </p:nvSpPr>
        <p:spPr>
          <a:xfrm>
            <a:off x="284684" y="4676494"/>
            <a:ext cx="98866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SV" sz="2000" b="1" dirty="0" smtClean="0">
                <a:solidFill>
                  <a:srgbClr val="FFFFFF"/>
                </a:solidFill>
                <a:latin typeface="Arial"/>
              </a:rPr>
              <a:t>69,393</a:t>
            </a:r>
            <a:endParaRPr lang="es-SV" sz="2000" b="1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Rectángulo redondeado 118"/>
          <p:cNvSpPr/>
          <p:nvPr/>
        </p:nvSpPr>
        <p:spPr>
          <a:xfrm>
            <a:off x="1754723" y="4450409"/>
            <a:ext cx="1115256" cy="785597"/>
          </a:xfrm>
          <a:prstGeom prst="roundRect">
            <a:avLst/>
          </a:prstGeom>
          <a:solidFill>
            <a:srgbClr val="0070C0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20" name="Rectángulo 119"/>
          <p:cNvSpPr/>
          <p:nvPr/>
        </p:nvSpPr>
        <p:spPr>
          <a:xfrm>
            <a:off x="1801862" y="4637822"/>
            <a:ext cx="98866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SV" sz="2000" b="1" dirty="0" smtClean="0">
                <a:solidFill>
                  <a:srgbClr val="FFFFFF"/>
                </a:solidFill>
                <a:latin typeface="Arial"/>
              </a:rPr>
              <a:t>33,333</a:t>
            </a:r>
            <a:endParaRPr lang="es-SV" sz="2000" b="1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Rectángulo redondeado 120"/>
          <p:cNvSpPr/>
          <p:nvPr/>
        </p:nvSpPr>
        <p:spPr>
          <a:xfrm>
            <a:off x="3269631" y="4464058"/>
            <a:ext cx="1115256" cy="785597"/>
          </a:xfrm>
          <a:prstGeom prst="roundRect">
            <a:avLst/>
          </a:prstGeom>
          <a:solidFill>
            <a:srgbClr val="0070C0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22" name="Rectángulo 121"/>
          <p:cNvSpPr/>
          <p:nvPr/>
        </p:nvSpPr>
        <p:spPr>
          <a:xfrm>
            <a:off x="3316770" y="4678767"/>
            <a:ext cx="98866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SV" sz="2000" b="1" dirty="0" smtClean="0">
                <a:solidFill>
                  <a:srgbClr val="FFFFFF"/>
                </a:solidFill>
                <a:latin typeface="Arial"/>
              </a:rPr>
              <a:t>12,275</a:t>
            </a:r>
            <a:endParaRPr lang="es-SV" sz="2000" b="1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Rectángulo redondeado 122"/>
          <p:cNvSpPr/>
          <p:nvPr/>
        </p:nvSpPr>
        <p:spPr>
          <a:xfrm>
            <a:off x="4784535" y="4450409"/>
            <a:ext cx="1115256" cy="785597"/>
          </a:xfrm>
          <a:prstGeom prst="roundRect">
            <a:avLst/>
          </a:prstGeom>
          <a:solidFill>
            <a:srgbClr val="0070C0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24" name="Rectángulo 123"/>
          <p:cNvSpPr/>
          <p:nvPr/>
        </p:nvSpPr>
        <p:spPr>
          <a:xfrm>
            <a:off x="4831674" y="4637822"/>
            <a:ext cx="98866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SV" sz="2000" b="1" dirty="0" smtClean="0">
                <a:solidFill>
                  <a:srgbClr val="FFFFFF"/>
                </a:solidFill>
                <a:latin typeface="Arial"/>
              </a:rPr>
              <a:t>10,456</a:t>
            </a:r>
            <a:endParaRPr lang="es-SV" sz="2000" b="1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Rectángulo redondeado 124"/>
          <p:cNvSpPr/>
          <p:nvPr/>
        </p:nvSpPr>
        <p:spPr>
          <a:xfrm>
            <a:off x="6285793" y="4477705"/>
            <a:ext cx="1115256" cy="785597"/>
          </a:xfrm>
          <a:prstGeom prst="roundRect">
            <a:avLst/>
          </a:prstGeom>
          <a:solidFill>
            <a:srgbClr val="0070C0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26" name="Rectángulo 125"/>
          <p:cNvSpPr/>
          <p:nvPr/>
        </p:nvSpPr>
        <p:spPr>
          <a:xfrm>
            <a:off x="6332932" y="4692414"/>
            <a:ext cx="98866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SV" sz="2000" b="1" dirty="0" smtClean="0">
                <a:solidFill>
                  <a:srgbClr val="FFFFFF"/>
                </a:solidFill>
                <a:latin typeface="Arial"/>
              </a:rPr>
              <a:t>15,772</a:t>
            </a:r>
            <a:endParaRPr lang="es-SV" sz="2000" b="1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Rectángulo redondeado 126"/>
          <p:cNvSpPr/>
          <p:nvPr/>
        </p:nvSpPr>
        <p:spPr>
          <a:xfrm>
            <a:off x="7800699" y="4450410"/>
            <a:ext cx="1115256" cy="785597"/>
          </a:xfrm>
          <a:prstGeom prst="roundRect">
            <a:avLst/>
          </a:prstGeom>
          <a:solidFill>
            <a:srgbClr val="0070C0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28" name="Rectángulo 127"/>
          <p:cNvSpPr/>
          <p:nvPr/>
        </p:nvSpPr>
        <p:spPr>
          <a:xfrm>
            <a:off x="7875134" y="4651471"/>
            <a:ext cx="98866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SV" sz="2000" b="1" dirty="0" smtClean="0">
                <a:solidFill>
                  <a:srgbClr val="FFFFFF"/>
                </a:solidFill>
                <a:latin typeface="Arial"/>
              </a:rPr>
              <a:t>17,575</a:t>
            </a:r>
            <a:endParaRPr lang="es-SV" sz="2000" b="1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Rectángulo redondeado 128"/>
          <p:cNvSpPr/>
          <p:nvPr/>
        </p:nvSpPr>
        <p:spPr>
          <a:xfrm>
            <a:off x="9315604" y="4450411"/>
            <a:ext cx="1115256" cy="785597"/>
          </a:xfrm>
          <a:prstGeom prst="roundRect">
            <a:avLst/>
          </a:prstGeom>
          <a:solidFill>
            <a:srgbClr val="0070C0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30" name="Rectángulo 129"/>
          <p:cNvSpPr/>
          <p:nvPr/>
        </p:nvSpPr>
        <p:spPr>
          <a:xfrm>
            <a:off x="9390039" y="4665120"/>
            <a:ext cx="98866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SV" sz="2000" b="1" dirty="0" smtClean="0">
                <a:solidFill>
                  <a:srgbClr val="FFFFFF"/>
                </a:solidFill>
                <a:latin typeface="Arial"/>
              </a:rPr>
              <a:t>3,386</a:t>
            </a:r>
            <a:endParaRPr lang="es-SV" sz="2000" b="1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Rectángulo redondeado 130"/>
          <p:cNvSpPr/>
          <p:nvPr/>
        </p:nvSpPr>
        <p:spPr>
          <a:xfrm>
            <a:off x="10787282" y="4461785"/>
            <a:ext cx="1115256" cy="785597"/>
          </a:xfrm>
          <a:prstGeom prst="roundRect">
            <a:avLst/>
          </a:prstGeom>
          <a:solidFill>
            <a:srgbClr val="0070C0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32" name="Rectángulo 131"/>
          <p:cNvSpPr/>
          <p:nvPr/>
        </p:nvSpPr>
        <p:spPr>
          <a:xfrm>
            <a:off x="10834421" y="4676494"/>
            <a:ext cx="98866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SV" sz="2000" b="1" dirty="0" smtClean="0">
                <a:solidFill>
                  <a:srgbClr val="FFFFFF"/>
                </a:solidFill>
                <a:latin typeface="Arial"/>
              </a:rPr>
              <a:t>8,294</a:t>
            </a:r>
            <a:endParaRPr lang="es-SV" sz="2000" b="1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Rectángulo 132"/>
          <p:cNvSpPr/>
          <p:nvPr/>
        </p:nvSpPr>
        <p:spPr>
          <a:xfrm>
            <a:off x="200050" y="1758075"/>
            <a:ext cx="117540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SV" sz="1600" dirty="0">
                <a:solidFill>
                  <a:schemeClr val="accent5">
                    <a:lumMod val="75000"/>
                  </a:schemeClr>
                </a:solidFill>
                <a:latin typeface="Arial"/>
              </a:rPr>
              <a:t>Cursos Cerrados</a:t>
            </a:r>
            <a:endParaRPr lang="es-SV" dirty="0">
              <a:solidFill>
                <a:schemeClr val="accent5">
                  <a:lumMod val="75000"/>
                </a:schemeClr>
              </a:solidFill>
              <a:latin typeface="Arial"/>
            </a:endParaRPr>
          </a:p>
        </p:txBody>
      </p:sp>
      <p:sp>
        <p:nvSpPr>
          <p:cNvPr id="134" name="Rectángulo 133"/>
          <p:cNvSpPr/>
          <p:nvPr/>
        </p:nvSpPr>
        <p:spPr>
          <a:xfrm>
            <a:off x="1730879" y="1760347"/>
            <a:ext cx="117540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SV" sz="1600" dirty="0">
                <a:solidFill>
                  <a:schemeClr val="accent5">
                    <a:lumMod val="75000"/>
                  </a:schemeClr>
                </a:solidFill>
                <a:latin typeface="Arial"/>
              </a:rPr>
              <a:t>Cursos Abiertos</a:t>
            </a:r>
            <a:endParaRPr lang="es-SV" dirty="0">
              <a:solidFill>
                <a:schemeClr val="accent5">
                  <a:lumMod val="75000"/>
                </a:schemeClr>
              </a:solidFill>
              <a:latin typeface="Arial"/>
            </a:endParaRPr>
          </a:p>
        </p:txBody>
      </p:sp>
      <p:sp>
        <p:nvSpPr>
          <p:cNvPr id="135" name="Rectángulo 134"/>
          <p:cNvSpPr/>
          <p:nvPr/>
        </p:nvSpPr>
        <p:spPr>
          <a:xfrm>
            <a:off x="3179814" y="1748971"/>
            <a:ext cx="131007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SV" sz="1600" dirty="0">
                <a:solidFill>
                  <a:schemeClr val="accent5">
                    <a:lumMod val="75000"/>
                  </a:schemeClr>
                </a:solidFill>
                <a:latin typeface="Arial"/>
              </a:rPr>
              <a:t>Libre Gestión Transversal</a:t>
            </a:r>
            <a:endParaRPr lang="es-SV" dirty="0">
              <a:solidFill>
                <a:schemeClr val="accent5">
                  <a:lumMod val="75000"/>
                </a:schemeClr>
              </a:solidFill>
              <a:latin typeface="Arial"/>
            </a:endParaRPr>
          </a:p>
        </p:txBody>
      </p:sp>
      <p:sp>
        <p:nvSpPr>
          <p:cNvPr id="136" name="Rectángulo 135"/>
          <p:cNvSpPr/>
          <p:nvPr/>
        </p:nvSpPr>
        <p:spPr>
          <a:xfrm>
            <a:off x="4615106" y="1737598"/>
            <a:ext cx="131007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SV" sz="1600" dirty="0">
                <a:solidFill>
                  <a:schemeClr val="accent5">
                    <a:lumMod val="75000"/>
                  </a:schemeClr>
                </a:solidFill>
                <a:latin typeface="Arial"/>
              </a:rPr>
              <a:t>Área Técnica/ Ofimática </a:t>
            </a:r>
            <a:endParaRPr lang="es-SV" dirty="0">
              <a:solidFill>
                <a:schemeClr val="accent5">
                  <a:lumMod val="75000"/>
                </a:schemeClr>
              </a:solidFill>
              <a:latin typeface="Arial"/>
            </a:endParaRPr>
          </a:p>
        </p:txBody>
      </p:sp>
      <p:sp>
        <p:nvSpPr>
          <p:cNvPr id="137" name="Rectángulo 136"/>
          <p:cNvSpPr/>
          <p:nvPr/>
        </p:nvSpPr>
        <p:spPr>
          <a:xfrm>
            <a:off x="6170953" y="1751243"/>
            <a:ext cx="1310077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SV" sz="1600" dirty="0">
                <a:solidFill>
                  <a:schemeClr val="accent5">
                    <a:lumMod val="75000"/>
                  </a:schemeClr>
                </a:solidFill>
                <a:latin typeface="Arial"/>
              </a:rPr>
              <a:t>Programas y cursos de capacitación para MYPES</a:t>
            </a:r>
            <a:endParaRPr lang="es-SV" dirty="0">
              <a:solidFill>
                <a:schemeClr val="accent5">
                  <a:lumMod val="75000"/>
                </a:schemeClr>
              </a:solidFill>
              <a:latin typeface="Arial"/>
            </a:endParaRPr>
          </a:p>
        </p:txBody>
      </p:sp>
      <p:sp>
        <p:nvSpPr>
          <p:cNvPr id="138" name="Rectángulo 137"/>
          <p:cNvSpPr/>
          <p:nvPr/>
        </p:nvSpPr>
        <p:spPr>
          <a:xfrm>
            <a:off x="7672212" y="1751243"/>
            <a:ext cx="131007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SV" sz="1600" dirty="0">
                <a:solidFill>
                  <a:schemeClr val="accent5">
                    <a:lumMod val="75000"/>
                  </a:schemeClr>
                </a:solidFill>
                <a:latin typeface="Arial"/>
              </a:rPr>
              <a:t>Inglés para el Trabajo</a:t>
            </a:r>
            <a:endParaRPr lang="es-SV" dirty="0">
              <a:solidFill>
                <a:schemeClr val="accent5">
                  <a:lumMod val="75000"/>
                </a:schemeClr>
              </a:solidFill>
              <a:latin typeface="Arial"/>
            </a:endParaRPr>
          </a:p>
        </p:txBody>
      </p:sp>
      <p:sp>
        <p:nvSpPr>
          <p:cNvPr id="139" name="Rectángulo 138"/>
          <p:cNvSpPr/>
          <p:nvPr/>
        </p:nvSpPr>
        <p:spPr>
          <a:xfrm>
            <a:off x="9121155" y="1753515"/>
            <a:ext cx="1501253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SV" sz="1600" dirty="0">
                <a:solidFill>
                  <a:schemeClr val="accent5">
                    <a:lumMod val="75000"/>
                  </a:schemeClr>
                </a:solidFill>
                <a:latin typeface="Arial"/>
              </a:rPr>
              <a:t>Programas y cursos en Competencias </a:t>
            </a:r>
            <a:r>
              <a:rPr lang="es-SV" sz="1600" dirty="0" smtClean="0">
                <a:solidFill>
                  <a:schemeClr val="accent5">
                    <a:lumMod val="75000"/>
                  </a:schemeClr>
                </a:solidFill>
                <a:latin typeface="Arial"/>
              </a:rPr>
              <a:t>Gerenciales</a:t>
            </a:r>
            <a:endParaRPr lang="es-SV" dirty="0">
              <a:solidFill>
                <a:schemeClr val="accent5">
                  <a:lumMod val="75000"/>
                </a:schemeClr>
              </a:solidFill>
              <a:latin typeface="Arial"/>
            </a:endParaRPr>
          </a:p>
        </p:txBody>
      </p:sp>
      <p:sp>
        <p:nvSpPr>
          <p:cNvPr id="140" name="Rectángulo 139"/>
          <p:cNvSpPr/>
          <p:nvPr/>
        </p:nvSpPr>
        <p:spPr>
          <a:xfrm>
            <a:off x="10690648" y="1753515"/>
            <a:ext cx="131007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SV" sz="1600" dirty="0">
                <a:solidFill>
                  <a:schemeClr val="accent5">
                    <a:lumMod val="75000"/>
                  </a:schemeClr>
                </a:solidFill>
                <a:latin typeface="Arial"/>
              </a:rPr>
              <a:t>INSAFORP Online</a:t>
            </a:r>
            <a:endParaRPr lang="es-SV" dirty="0">
              <a:solidFill>
                <a:schemeClr val="accent5">
                  <a:lumMod val="75000"/>
                </a:schemeClr>
              </a:solidFill>
              <a:latin typeface="Arial"/>
            </a:endParaRPr>
          </a:p>
        </p:txBody>
      </p:sp>
      <p:sp>
        <p:nvSpPr>
          <p:cNvPr id="141" name="Rectángulo redondeado 140"/>
          <p:cNvSpPr/>
          <p:nvPr/>
        </p:nvSpPr>
        <p:spPr>
          <a:xfrm>
            <a:off x="2916513" y="5773984"/>
            <a:ext cx="6470143" cy="887105"/>
          </a:xfrm>
          <a:prstGeom prst="roundRect">
            <a:avLst/>
          </a:prstGeom>
          <a:solidFill>
            <a:schemeClr val="tx1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SV" sz="3200" b="0" i="0" u="non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TOTAL </a:t>
            </a:r>
            <a:r>
              <a:rPr kumimoji="0" lang="es-SV" sz="3200" b="0" i="0" u="non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  </a:t>
            </a:r>
            <a:r>
              <a:rPr lang="es-SV" sz="3600" b="1" kern="0" dirty="0" smtClean="0">
                <a:solidFill>
                  <a:srgbClr val="FF0000"/>
                </a:solidFill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170,484</a:t>
            </a:r>
            <a:r>
              <a:rPr kumimoji="0" lang="es-SV" sz="3600" b="1" i="0" u="non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  </a:t>
            </a:r>
            <a:endParaRPr kumimoji="0" lang="es-SV" sz="3600" b="1" i="0" u="non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rebuchet MS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43" name="Imagen 142"/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029" y="3079057"/>
            <a:ext cx="915188" cy="287697"/>
          </a:xfrm>
          <a:prstGeom prst="rect">
            <a:avLst/>
          </a:prstGeom>
        </p:spPr>
      </p:pic>
      <p:pic>
        <p:nvPicPr>
          <p:cNvPr id="144" name="Imagen 143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9852" y="3065581"/>
            <a:ext cx="890677" cy="290834"/>
          </a:xfrm>
          <a:prstGeom prst="rect">
            <a:avLst/>
          </a:prstGeom>
        </p:spPr>
      </p:pic>
      <p:pic>
        <p:nvPicPr>
          <p:cNvPr id="145" name="Imagen 144"/>
          <p:cNvPicPr>
            <a:picLocks noChangeAspect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1232" y="3125717"/>
            <a:ext cx="937397" cy="326780"/>
          </a:xfrm>
          <a:prstGeom prst="rect">
            <a:avLst/>
          </a:prstGeom>
        </p:spPr>
      </p:pic>
      <p:pic>
        <p:nvPicPr>
          <p:cNvPr id="146" name="Imagen 145"/>
          <p:cNvPicPr>
            <a:picLocks noChangeAspect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6254" y="3215346"/>
            <a:ext cx="1117654" cy="192444"/>
          </a:xfrm>
          <a:prstGeom prst="rect">
            <a:avLst/>
          </a:prstGeom>
        </p:spPr>
      </p:pic>
      <p:pic>
        <p:nvPicPr>
          <p:cNvPr id="147" name="Imagen 146"/>
          <p:cNvPicPr>
            <a:picLocks noChangeAspect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3289" y="3154031"/>
            <a:ext cx="804842" cy="298466"/>
          </a:xfrm>
          <a:prstGeom prst="rect">
            <a:avLst/>
          </a:prstGeom>
        </p:spPr>
      </p:pic>
      <p:pic>
        <p:nvPicPr>
          <p:cNvPr id="148" name="Imagen 147"/>
          <p:cNvPicPr>
            <a:picLocks noChangeAspect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7043" y="3143942"/>
            <a:ext cx="1038959" cy="302505"/>
          </a:xfrm>
          <a:prstGeom prst="rect">
            <a:avLst/>
          </a:prstGeom>
        </p:spPr>
      </p:pic>
      <p:pic>
        <p:nvPicPr>
          <p:cNvPr id="149" name="Imagen 14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2940" y="3153012"/>
            <a:ext cx="1271567" cy="227731"/>
          </a:xfrm>
          <a:prstGeom prst="rect">
            <a:avLst/>
          </a:prstGeom>
        </p:spPr>
      </p:pic>
      <p:pic>
        <p:nvPicPr>
          <p:cNvPr id="150" name="Imagen 14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27744" y="285501"/>
            <a:ext cx="1774794" cy="473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3993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cintillo-blanco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Imagen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53"/>
          <a:stretch/>
        </p:blipFill>
        <p:spPr>
          <a:xfrm>
            <a:off x="1491916" y="7937"/>
            <a:ext cx="10696022" cy="6840538"/>
          </a:xfrm>
          <a:prstGeom prst="rect">
            <a:avLst/>
          </a:prstGeom>
        </p:spPr>
      </p:pic>
      <p:pic>
        <p:nvPicPr>
          <p:cNvPr id="3" name="Imagen 2"/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57" y="2309223"/>
            <a:ext cx="1311442" cy="349718"/>
          </a:xfrm>
          <a:prstGeom prst="rect">
            <a:avLst/>
          </a:prstGeom>
        </p:spPr>
      </p:pic>
      <p:sp>
        <p:nvSpPr>
          <p:cNvPr id="4" name="Rectangle 1"/>
          <p:cNvSpPr/>
          <p:nvPr/>
        </p:nvSpPr>
        <p:spPr>
          <a:xfrm>
            <a:off x="0" y="5117432"/>
            <a:ext cx="12203472" cy="1741214"/>
          </a:xfrm>
          <a:prstGeom prst="rect">
            <a:avLst/>
          </a:prstGeom>
          <a:solidFill>
            <a:srgbClr val="D60093">
              <a:alpha val="68000"/>
            </a:srgbClr>
          </a:solidFill>
          <a:ln w="635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" name="Rectángulo 4"/>
          <p:cNvSpPr/>
          <p:nvPr/>
        </p:nvSpPr>
        <p:spPr>
          <a:xfrm>
            <a:off x="1147433" y="5131083"/>
            <a:ext cx="10152912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_tradnl" sz="5400" b="1" spc="-70" dirty="0">
                <a:solidFill>
                  <a:srgbClr val="FFFFFF"/>
                </a:solidFill>
                <a:latin typeface="Trebuchet MS"/>
              </a:rPr>
              <a:t>POBLACIÓN EN CONDICIONES DE VULNERABILIDAD</a:t>
            </a:r>
            <a:endParaRPr lang="es-SV" sz="5400" b="1" spc="-70" dirty="0">
              <a:solidFill>
                <a:srgbClr val="FFFFFF"/>
              </a:solidFill>
              <a:latin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2151140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marco-azul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Cuadro de texto 7">
            <a:hlinkClick r:id="rId3"/>
            <a:extLst>
              <a:ext uri="{FF2B5EF4-FFF2-40B4-BE49-F238E27FC236}">
                <a16:creationId xmlns:a16="http://schemas.microsoft.com/office/drawing/2014/main" xmlns="" id="{5FC6C278-4035-446A-A94B-030E792FDDF5}"/>
              </a:ext>
            </a:extLst>
          </p:cNvPr>
          <p:cNvSpPr txBox="1"/>
          <p:nvPr/>
        </p:nvSpPr>
        <p:spPr>
          <a:xfrm>
            <a:off x="614525" y="319190"/>
            <a:ext cx="909637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3200" b="1" dirty="0">
                <a:solidFill>
                  <a:schemeClr val="accent5">
                    <a:lumMod val="75000"/>
                  </a:schemeClr>
                </a:solidFill>
                <a:latin typeface="Arial"/>
              </a:rPr>
              <a:t>POBLACIÓN VULNERABLE</a:t>
            </a:r>
          </a:p>
          <a:p>
            <a:r>
              <a:rPr lang="es-ES" sz="2800" dirty="0" smtClean="0">
                <a:solidFill>
                  <a:schemeClr val="accent5">
                    <a:lumMod val="75000"/>
                  </a:schemeClr>
                </a:solidFill>
                <a:latin typeface="Arial"/>
              </a:rPr>
              <a:t>PARTICIPACIONES</a:t>
            </a:r>
            <a:endParaRPr lang="es-ES" sz="2800" dirty="0">
              <a:solidFill>
                <a:schemeClr val="accent5">
                  <a:lumMod val="75000"/>
                </a:schemeClr>
              </a:solidFill>
              <a:latin typeface="Arial"/>
            </a:endParaRPr>
          </a:p>
        </p:txBody>
      </p:sp>
      <p:sp>
        <p:nvSpPr>
          <p:cNvPr id="6" name="Pentágono 5"/>
          <p:cNvSpPr/>
          <p:nvPr/>
        </p:nvSpPr>
        <p:spPr>
          <a:xfrm rot="5400000">
            <a:off x="1115332" y="2212125"/>
            <a:ext cx="2687667" cy="1402688"/>
          </a:xfrm>
          <a:prstGeom prst="homePlate">
            <a:avLst/>
          </a:prstGeom>
          <a:solidFill>
            <a:srgbClr val="D60093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7" name="Rectángulo 6"/>
          <p:cNvSpPr/>
          <p:nvPr/>
        </p:nvSpPr>
        <p:spPr>
          <a:xfrm>
            <a:off x="1787266" y="1689835"/>
            <a:ext cx="1342729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SV" sz="1600" dirty="0">
                <a:solidFill>
                  <a:srgbClr val="FFFFFF"/>
                </a:solidFill>
                <a:latin typeface="Arial"/>
              </a:rPr>
              <a:t>Programa Hábil Técnico Permanente</a:t>
            </a:r>
            <a:endParaRPr lang="es-SV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8" name="Rectángulo redondeado 7"/>
          <p:cNvSpPr/>
          <p:nvPr/>
        </p:nvSpPr>
        <p:spPr>
          <a:xfrm>
            <a:off x="1902577" y="4420841"/>
            <a:ext cx="1115256" cy="785597"/>
          </a:xfrm>
          <a:prstGeom prst="roundRect">
            <a:avLst/>
          </a:prstGeom>
          <a:solidFill>
            <a:srgbClr val="0070C0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9" name="Rectángulo 8"/>
          <p:cNvSpPr/>
          <p:nvPr/>
        </p:nvSpPr>
        <p:spPr>
          <a:xfrm>
            <a:off x="1949716" y="4608254"/>
            <a:ext cx="98866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SV" sz="2000" b="1" dirty="0" smtClean="0">
                <a:solidFill>
                  <a:srgbClr val="FFFFFF"/>
                </a:solidFill>
                <a:latin typeface="Arial"/>
              </a:rPr>
              <a:t>20,784</a:t>
            </a:r>
            <a:endParaRPr lang="es-SV" sz="2000" b="1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" name="Pentágono 9"/>
          <p:cNvSpPr/>
          <p:nvPr/>
        </p:nvSpPr>
        <p:spPr>
          <a:xfrm rot="5400000">
            <a:off x="3543568" y="2228045"/>
            <a:ext cx="2687667" cy="1402688"/>
          </a:xfrm>
          <a:prstGeom prst="homePlate">
            <a:avLst/>
          </a:prstGeom>
          <a:solidFill>
            <a:srgbClr val="D60093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1" name="Rectángulo 10"/>
          <p:cNvSpPr/>
          <p:nvPr/>
        </p:nvSpPr>
        <p:spPr>
          <a:xfrm>
            <a:off x="4279670" y="1705755"/>
            <a:ext cx="13090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SV" dirty="0">
                <a:solidFill>
                  <a:srgbClr val="FFFFFF"/>
                </a:solidFill>
                <a:latin typeface="Arial"/>
              </a:rPr>
              <a:t>Formación E-</a:t>
            </a:r>
            <a:r>
              <a:rPr lang="es-SV" dirty="0" err="1">
                <a:solidFill>
                  <a:srgbClr val="FFFFFF"/>
                </a:solidFill>
                <a:latin typeface="Arial"/>
              </a:rPr>
              <a:t>learning</a:t>
            </a:r>
            <a:endParaRPr lang="es-SV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" name="Rectángulo redondeado 11"/>
          <p:cNvSpPr/>
          <p:nvPr/>
        </p:nvSpPr>
        <p:spPr>
          <a:xfrm>
            <a:off x="4330813" y="4436761"/>
            <a:ext cx="1115256" cy="785597"/>
          </a:xfrm>
          <a:prstGeom prst="roundRect">
            <a:avLst/>
          </a:prstGeom>
          <a:solidFill>
            <a:srgbClr val="0070C0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3" name="Rectángulo 12"/>
          <p:cNvSpPr/>
          <p:nvPr/>
        </p:nvSpPr>
        <p:spPr>
          <a:xfrm>
            <a:off x="4377952" y="4624174"/>
            <a:ext cx="98866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SV" sz="2000" b="1" dirty="0" smtClean="0">
                <a:solidFill>
                  <a:srgbClr val="FFFFFF"/>
                </a:solidFill>
                <a:latin typeface="Arial"/>
              </a:rPr>
              <a:t>3,365</a:t>
            </a:r>
            <a:endParaRPr lang="es-SV" sz="2000" b="1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" name="Pentágono 13"/>
          <p:cNvSpPr/>
          <p:nvPr/>
        </p:nvSpPr>
        <p:spPr>
          <a:xfrm rot="5400000">
            <a:off x="6002319" y="2241693"/>
            <a:ext cx="2687667" cy="1402688"/>
          </a:xfrm>
          <a:prstGeom prst="homePlate">
            <a:avLst/>
          </a:prstGeom>
          <a:solidFill>
            <a:srgbClr val="D60093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5" name="Rectángulo 14"/>
          <p:cNvSpPr/>
          <p:nvPr/>
        </p:nvSpPr>
        <p:spPr>
          <a:xfrm>
            <a:off x="6738421" y="1719403"/>
            <a:ext cx="1175406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SV" sz="1600" dirty="0">
                <a:solidFill>
                  <a:srgbClr val="FFFFFF"/>
                </a:solidFill>
                <a:latin typeface="Arial"/>
              </a:rPr>
              <a:t>Cursos a mujeres en el marco del Programa “Ciudad Mujer”</a:t>
            </a:r>
            <a:endParaRPr lang="es-SV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" name="Rectángulo redondeado 15"/>
          <p:cNvSpPr/>
          <p:nvPr/>
        </p:nvSpPr>
        <p:spPr>
          <a:xfrm>
            <a:off x="6789564" y="4450409"/>
            <a:ext cx="1115256" cy="785597"/>
          </a:xfrm>
          <a:prstGeom prst="roundRect">
            <a:avLst/>
          </a:prstGeom>
          <a:solidFill>
            <a:srgbClr val="0070C0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7" name="Rectángulo 16"/>
          <p:cNvSpPr/>
          <p:nvPr/>
        </p:nvSpPr>
        <p:spPr>
          <a:xfrm>
            <a:off x="6836703" y="4637822"/>
            <a:ext cx="98866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SV" sz="2000" b="1" dirty="0" smtClean="0">
                <a:solidFill>
                  <a:srgbClr val="FFFFFF"/>
                </a:solidFill>
                <a:latin typeface="Arial"/>
              </a:rPr>
              <a:t>771</a:t>
            </a:r>
            <a:endParaRPr lang="es-SV" sz="2000" b="1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" name="Pentágono 17"/>
          <p:cNvSpPr/>
          <p:nvPr/>
        </p:nvSpPr>
        <p:spPr>
          <a:xfrm rot="5400000">
            <a:off x="8360749" y="2241693"/>
            <a:ext cx="2687667" cy="1402688"/>
          </a:xfrm>
          <a:prstGeom prst="homePlate">
            <a:avLst/>
          </a:prstGeom>
          <a:solidFill>
            <a:srgbClr val="D60093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9" name="Rectángulo 18"/>
          <p:cNvSpPr/>
          <p:nvPr/>
        </p:nvSpPr>
        <p:spPr>
          <a:xfrm>
            <a:off x="9096851" y="1719403"/>
            <a:ext cx="117540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SV" sz="1600" dirty="0">
                <a:solidFill>
                  <a:srgbClr val="FFFFFF"/>
                </a:solidFill>
                <a:latin typeface="Arial"/>
              </a:rPr>
              <a:t>Proyectos Especiales</a:t>
            </a:r>
            <a:endParaRPr lang="es-SV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" name="Rectángulo redondeado 19"/>
          <p:cNvSpPr/>
          <p:nvPr/>
        </p:nvSpPr>
        <p:spPr>
          <a:xfrm>
            <a:off x="9147994" y="4450409"/>
            <a:ext cx="1115256" cy="785597"/>
          </a:xfrm>
          <a:prstGeom prst="roundRect">
            <a:avLst/>
          </a:prstGeom>
          <a:solidFill>
            <a:srgbClr val="0070C0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21" name="Rectángulo 20"/>
          <p:cNvSpPr/>
          <p:nvPr/>
        </p:nvSpPr>
        <p:spPr>
          <a:xfrm>
            <a:off x="9195133" y="4637822"/>
            <a:ext cx="98866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SV" sz="2000" b="1" dirty="0" smtClean="0">
                <a:solidFill>
                  <a:srgbClr val="FFFFFF"/>
                </a:solidFill>
                <a:latin typeface="Arial"/>
              </a:rPr>
              <a:t>3,484</a:t>
            </a:r>
            <a:endParaRPr lang="es-SV" sz="2000" b="1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" name="Rectángulo redondeado 21"/>
          <p:cNvSpPr/>
          <p:nvPr/>
        </p:nvSpPr>
        <p:spPr>
          <a:xfrm>
            <a:off x="2916513" y="5487377"/>
            <a:ext cx="6470143" cy="887105"/>
          </a:xfrm>
          <a:prstGeom prst="roundRect">
            <a:avLst/>
          </a:prstGeom>
          <a:solidFill>
            <a:srgbClr val="FF0000"/>
          </a:solidFill>
          <a:ln w="12700" cap="flat" cmpd="sng" algn="ctr">
            <a:solidFill>
              <a:srgbClr val="0065A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SV" sz="3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TOTAL </a:t>
            </a:r>
            <a:r>
              <a:rPr kumimoji="0" lang="es-SV" sz="3200" b="0" i="0" u="none" strike="noStrike" kern="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  </a:t>
            </a:r>
            <a:r>
              <a:rPr kumimoji="0" lang="es-SV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28,404  </a:t>
            </a:r>
            <a:endParaRPr kumimoji="0" lang="es-SV" sz="36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rebuchet MS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3" name="Imagen 22"/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3954" y="348733"/>
            <a:ext cx="1709530" cy="455875"/>
          </a:xfrm>
          <a:prstGeom prst="rect">
            <a:avLst/>
          </a:prstGeom>
        </p:spPr>
      </p:pic>
      <p:pic>
        <p:nvPicPr>
          <p:cNvPr id="24" name="Imagen 23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2008" y="3015311"/>
            <a:ext cx="1133243" cy="288628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5" name="Imagen 2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1617" y="3144708"/>
            <a:ext cx="1271567" cy="227731"/>
          </a:xfrm>
          <a:prstGeom prst="rect">
            <a:avLst/>
          </a:prstGeom>
          <a:solidFill>
            <a:schemeClr val="tx1"/>
          </a:solidFill>
        </p:spPr>
      </p:pic>
    </p:spTree>
    <p:extLst>
      <p:ext uri="{BB962C8B-B14F-4D97-AF65-F5344CB8AC3E}">
        <p14:creationId xmlns:p14="http://schemas.microsoft.com/office/powerpoint/2010/main" val="2198130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cintillo-blanco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Imagen 2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1342" y="188889"/>
            <a:ext cx="2004156" cy="534442"/>
          </a:xfrm>
          <a:prstGeom prst="rect">
            <a:avLst/>
          </a:prstGeom>
        </p:spPr>
      </p:pic>
      <p:sp>
        <p:nvSpPr>
          <p:cNvPr id="6" name="Rectángulo 5"/>
          <p:cNvSpPr/>
          <p:nvPr/>
        </p:nvSpPr>
        <p:spPr>
          <a:xfrm>
            <a:off x="326318" y="104680"/>
            <a:ext cx="9174521" cy="146481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s-SV" sz="4800" b="1" dirty="0" smtClean="0">
                <a:solidFill>
                  <a:schemeClr val="accent5">
                    <a:lumMod val="75000"/>
                  </a:schemeClr>
                </a:solidFill>
              </a:rPr>
              <a:t>CAPACÍTATE PARA EL EMPLEO</a:t>
            </a:r>
          </a:p>
          <a:p>
            <a:r>
              <a:rPr lang="es-SV" sz="2800" i="1" dirty="0" smtClean="0">
                <a:solidFill>
                  <a:schemeClr val="accent5">
                    <a:lumMod val="75000"/>
                  </a:schemeClr>
                </a:solidFill>
              </a:rPr>
              <a:t>PARTICIPACIONES</a:t>
            </a:r>
            <a:endParaRPr lang="es-SV" sz="4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9" name="CuadroTexto 18"/>
          <p:cNvSpPr txBox="1"/>
          <p:nvPr/>
        </p:nvSpPr>
        <p:spPr>
          <a:xfrm>
            <a:off x="508179" y="4796824"/>
            <a:ext cx="9637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SV" sz="4000" b="1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755</a:t>
            </a:r>
            <a:endParaRPr kumimoji="0" lang="es-SV" sz="40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</a:endParaRPr>
          </a:p>
        </p:txBody>
      </p:sp>
      <p:grpSp>
        <p:nvGrpSpPr>
          <p:cNvPr id="23" name="Group 57"/>
          <p:cNvGrpSpPr/>
          <p:nvPr/>
        </p:nvGrpSpPr>
        <p:grpSpPr>
          <a:xfrm>
            <a:off x="7479335" y="2459539"/>
            <a:ext cx="3613781" cy="3568281"/>
            <a:chOff x="481900" y="1131573"/>
            <a:chExt cx="2045051" cy="3398815"/>
          </a:xfrm>
        </p:grpSpPr>
        <p:sp>
          <p:nvSpPr>
            <p:cNvPr id="24" name="Round Same Side Corner Rectangle 5"/>
            <p:cNvSpPr/>
            <p:nvPr/>
          </p:nvSpPr>
          <p:spPr>
            <a:xfrm rot="16200000">
              <a:off x="-194982" y="1808456"/>
              <a:ext cx="3398814" cy="2045050"/>
            </a:xfrm>
            <a:prstGeom prst="round2SameRect">
              <a:avLst>
                <a:gd name="adj1" fmla="val 2589"/>
                <a:gd name="adj2" fmla="val 0"/>
              </a:avLst>
            </a:prstGeom>
            <a:solidFill>
              <a:sysClr val="window" lastClr="FFFFFF">
                <a:lumMod val="95000"/>
              </a:sysClr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1375467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667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5" name="Round Same Side Corner Rectangle 11"/>
            <p:cNvSpPr/>
            <p:nvPr/>
          </p:nvSpPr>
          <p:spPr>
            <a:xfrm rot="16200000">
              <a:off x="870748" y="742726"/>
              <a:ext cx="1267356" cy="2045050"/>
            </a:xfrm>
            <a:prstGeom prst="round2SameRect">
              <a:avLst>
                <a:gd name="adj1" fmla="val 2589"/>
                <a:gd name="adj2" fmla="val 0"/>
              </a:avLst>
            </a:prstGeom>
            <a:solidFill>
              <a:srgbClr val="4F81BD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1375467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667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6" name="TextBox 23"/>
          <p:cNvSpPr txBox="1"/>
          <p:nvPr/>
        </p:nvSpPr>
        <p:spPr>
          <a:xfrm>
            <a:off x="7551526" y="2634820"/>
            <a:ext cx="3361221" cy="861967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1375467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67" b="1" i="0" u="none" strike="noStrike" kern="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Participaciones </a:t>
            </a:r>
          </a:p>
          <a:p>
            <a:pPr marL="0" marR="0" lvl="0" indent="0" algn="ctr" defTabSz="1375467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67" b="1" i="0" u="none" strike="noStrike" kern="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Fundación </a:t>
            </a:r>
          </a:p>
          <a:p>
            <a:pPr marL="0" marR="0" lvl="0" indent="0" algn="ctr" defTabSz="1375467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67" b="1" i="0" u="none" strike="noStrike" kern="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Carlos Slim </a:t>
            </a:r>
          </a:p>
        </p:txBody>
      </p:sp>
      <p:sp>
        <p:nvSpPr>
          <p:cNvPr id="27" name="Sev01"/>
          <p:cNvSpPr>
            <a:spLocks noChangeAspect="1"/>
          </p:cNvSpPr>
          <p:nvPr/>
        </p:nvSpPr>
        <p:spPr>
          <a:xfrm>
            <a:off x="8301733" y="3792586"/>
            <a:ext cx="1837306" cy="1837306"/>
          </a:xfrm>
          <a:prstGeom prst="ellipse">
            <a:avLst/>
          </a:prstGeom>
          <a:solidFill>
            <a:sysClr val="window" lastClr="FFFFFF"/>
          </a:solidFill>
          <a:ln w="57150" cap="flat" cmpd="sng" algn="ctr">
            <a:solidFill>
              <a:srgbClr val="4F81BD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1375467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5333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ontAwesome" pitchFamily="2" charset="0"/>
              <a:ea typeface="+mn-ea"/>
              <a:cs typeface="+mn-cs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8410018" y="4387199"/>
            <a:ext cx="1645735" cy="615553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1375467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34,779</a:t>
            </a:r>
            <a:endParaRPr kumimoji="0" lang="en-US" sz="4000" b="1" i="0" u="non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</a:endParaRPr>
          </a:p>
        </p:txBody>
      </p:sp>
      <p:pic>
        <p:nvPicPr>
          <p:cNvPr id="29" name="Imagen 2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79335" y="1917632"/>
            <a:ext cx="3613781" cy="627185"/>
          </a:xfrm>
          <a:prstGeom prst="rect">
            <a:avLst/>
          </a:prstGeom>
        </p:spPr>
      </p:pic>
      <p:pic>
        <p:nvPicPr>
          <p:cNvPr id="4" name="Imagen 3"/>
          <p:cNvPicPr>
            <a:picLocks noChangeAspect="1"/>
          </p:cNvPicPr>
          <p:nvPr/>
        </p:nvPicPr>
        <p:blipFill rotWithShape="1">
          <a:blip r:embed="rId5"/>
          <a:srcRect l="3165" t="2481" r="3044" b="3789"/>
          <a:stretch/>
        </p:blipFill>
        <p:spPr>
          <a:xfrm>
            <a:off x="1710048" y="1807372"/>
            <a:ext cx="5243380" cy="4056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253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marco-naranja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Imagen 8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7391" r="2344" b="13380"/>
          <a:stretch/>
        </p:blipFill>
        <p:spPr>
          <a:xfrm>
            <a:off x="332522" y="315760"/>
            <a:ext cx="11530615" cy="6230345"/>
          </a:xfrm>
          <a:prstGeom prst="rect">
            <a:avLst/>
          </a:prstGeom>
        </p:spPr>
      </p:pic>
      <p:pic>
        <p:nvPicPr>
          <p:cNvPr id="3" name="Imagen 2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746" y="428140"/>
            <a:ext cx="1709530" cy="455875"/>
          </a:xfrm>
          <a:prstGeom prst="rect">
            <a:avLst/>
          </a:prstGeom>
        </p:spPr>
      </p:pic>
      <p:sp>
        <p:nvSpPr>
          <p:cNvPr id="6" name="Marcador de número de diapositiva 1">
            <a:extLst>
              <a:ext uri="{FF2B5EF4-FFF2-40B4-BE49-F238E27FC236}">
                <a16:creationId xmlns:a16="http://schemas.microsoft.com/office/drawing/2014/main" xmlns="" id="{BE9800F6-D571-48C4-8466-12AA1ADB6599}"/>
              </a:ext>
            </a:extLst>
          </p:cNvPr>
          <p:cNvSpPr txBox="1">
            <a:spLocks/>
          </p:cNvSpPr>
          <p:nvPr/>
        </p:nvSpPr>
        <p:spPr>
          <a:xfrm>
            <a:off x="11252200" y="6315075"/>
            <a:ext cx="406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 rtl="0">
              <a:defRPr lang="es-ES"/>
            </a:defPPr>
            <a:lvl1pPr marL="0" algn="r" defTabSz="914400" rtl="0" eaLnBrk="1" latinLnBrk="0" hangingPunct="1">
              <a:defRPr sz="1000" kern="1200">
                <a:solidFill>
                  <a:schemeClr val="bg1"/>
                </a:solidFill>
                <a:latin typeface="Trade Gothic LT Pro" panose="020B05030403030200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263D6C4-4840-40CC-AC84-17E24B3B7BDE}" type="slidenum">
              <a:rPr kumimoji="0" lang="es-ES" sz="1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rade Gothic LT Pro" panose="020B05030403030200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s-ES" sz="1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rade Gothic LT Pro" panose="020B0503040303020004" pitchFamily="34" charset="0"/>
              <a:ea typeface="+mn-ea"/>
              <a:cs typeface="+mn-cs"/>
            </a:endParaRPr>
          </a:p>
        </p:txBody>
      </p:sp>
      <p:sp>
        <p:nvSpPr>
          <p:cNvPr id="7" name="Rectangle 1"/>
          <p:cNvSpPr/>
          <p:nvPr/>
        </p:nvSpPr>
        <p:spPr>
          <a:xfrm>
            <a:off x="0" y="5117432"/>
            <a:ext cx="12203472" cy="1741214"/>
          </a:xfrm>
          <a:prstGeom prst="rect">
            <a:avLst/>
          </a:prstGeom>
          <a:solidFill>
            <a:srgbClr val="FF0000">
              <a:alpha val="68000"/>
            </a:srgbClr>
          </a:solidFill>
          <a:ln w="635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0" y="5028208"/>
            <a:ext cx="12206343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5700" dirty="0">
                <a:solidFill>
                  <a:srgbClr val="FFFFFF"/>
                </a:solidFill>
                <a:latin typeface="Futura Condensed"/>
                <a:cs typeface="Futura Condensed"/>
              </a:rPr>
              <a:t>CENTRO DE </a:t>
            </a:r>
            <a:r>
              <a:rPr lang="es-ES_tradnl" sz="5700" dirty="0" smtClean="0">
                <a:solidFill>
                  <a:srgbClr val="FFFFFF"/>
                </a:solidFill>
                <a:latin typeface="Futura Condensed"/>
                <a:cs typeface="Futura Condensed"/>
              </a:rPr>
              <a:t>FORMACIÓN PROFESIONAL INSAFORP</a:t>
            </a:r>
            <a:endParaRPr lang="es-SV" sz="5700" dirty="0">
              <a:solidFill>
                <a:srgbClr val="000000"/>
              </a:solidFill>
              <a:latin typeface="Futura Condensed"/>
              <a:cs typeface="Futura Condensed"/>
            </a:endParaRPr>
          </a:p>
        </p:txBody>
      </p:sp>
    </p:spTree>
    <p:extLst>
      <p:ext uri="{BB962C8B-B14F-4D97-AF65-F5344CB8AC3E}">
        <p14:creationId xmlns:p14="http://schemas.microsoft.com/office/powerpoint/2010/main" val="2823526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marco-azul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sp>
        <p:nvSpPr>
          <p:cNvPr id="26" name="Cuadro de texto 7">
            <a:hlinkClick r:id="rId3"/>
            <a:extLst>
              <a:ext uri="{FF2B5EF4-FFF2-40B4-BE49-F238E27FC236}">
                <a16:creationId xmlns:a16="http://schemas.microsoft.com/office/drawing/2014/main" xmlns="" id="{5FC6C278-4035-446A-A94B-030E792FDDF5}"/>
              </a:ext>
            </a:extLst>
          </p:cNvPr>
          <p:cNvSpPr txBox="1"/>
          <p:nvPr/>
        </p:nvSpPr>
        <p:spPr>
          <a:xfrm>
            <a:off x="331303" y="510742"/>
            <a:ext cx="111318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3000" b="1" dirty="0" smtClean="0">
                <a:solidFill>
                  <a:schemeClr val="accent5">
                    <a:lumMod val="75000"/>
                  </a:schemeClr>
                </a:solidFill>
                <a:latin typeface="Arial"/>
              </a:rPr>
              <a:t>CENTRO </a:t>
            </a:r>
            <a:r>
              <a:rPr lang="es-ES" sz="3000" b="1" dirty="0">
                <a:solidFill>
                  <a:schemeClr val="accent5">
                    <a:lumMod val="75000"/>
                  </a:schemeClr>
                </a:solidFill>
                <a:latin typeface="Arial"/>
              </a:rPr>
              <a:t>DE FORMACIÓN </a:t>
            </a:r>
            <a:r>
              <a:rPr lang="es-ES" sz="3000" b="1" dirty="0" smtClean="0">
                <a:solidFill>
                  <a:schemeClr val="accent5">
                    <a:lumMod val="75000"/>
                  </a:schemeClr>
                </a:solidFill>
                <a:latin typeface="Arial"/>
              </a:rPr>
              <a:t>PROFESIONAL INSAFORP</a:t>
            </a:r>
          </a:p>
          <a:p>
            <a:r>
              <a:rPr lang="es-ES" sz="2800" dirty="0" smtClean="0">
                <a:solidFill>
                  <a:schemeClr val="accent5">
                    <a:lumMod val="75000"/>
                  </a:schemeClr>
                </a:solidFill>
                <a:latin typeface="Arial"/>
              </a:rPr>
              <a:t>EN SAN BARTOLO</a:t>
            </a:r>
            <a:endParaRPr lang="es-ES" sz="2800" dirty="0">
              <a:solidFill>
                <a:schemeClr val="accent5">
                  <a:lumMod val="75000"/>
                </a:schemeClr>
              </a:solidFill>
              <a:latin typeface="Arial"/>
            </a:endParaRPr>
          </a:p>
        </p:txBody>
      </p:sp>
      <p:sp>
        <p:nvSpPr>
          <p:cNvPr id="27" name="Título 1"/>
          <p:cNvSpPr txBox="1">
            <a:spLocks/>
          </p:cNvSpPr>
          <p:nvPr/>
        </p:nvSpPr>
        <p:spPr>
          <a:xfrm>
            <a:off x="6373498" y="3294619"/>
            <a:ext cx="4131577" cy="1112736"/>
          </a:xfrm>
          <a:prstGeom prst="rect">
            <a:avLst/>
          </a:prstGeom>
          <a:solidFill>
            <a:srgbClr val="FFC000"/>
          </a:solidFill>
          <a:ln w="57150">
            <a:solidFill>
              <a:srgbClr val="000000"/>
            </a:solidFill>
          </a:ln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6600" b="1" kern="1200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SV" sz="31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Tahoma" panose="020B0604030504040204" pitchFamily="34" charset="0"/>
                <a:cs typeface="Tahoma" panose="020B0604030504040204" pitchFamily="34" charset="0"/>
              </a:rPr>
              <a:t>Personal de    empresas cotizantes</a:t>
            </a:r>
            <a:endParaRPr kumimoji="0" lang="es-SV" sz="31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8" name="Título 1"/>
          <p:cNvSpPr txBox="1">
            <a:spLocks/>
          </p:cNvSpPr>
          <p:nvPr/>
        </p:nvSpPr>
        <p:spPr>
          <a:xfrm>
            <a:off x="1320220" y="3282586"/>
            <a:ext cx="4355362" cy="1112737"/>
          </a:xfrm>
          <a:prstGeom prst="rect">
            <a:avLst/>
          </a:prstGeom>
          <a:solidFill>
            <a:srgbClr val="FF2DFF"/>
          </a:solidFill>
          <a:ln w="57150">
            <a:solidFill>
              <a:srgbClr val="000000"/>
            </a:solidFill>
          </a:ln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6600" b="1" kern="1200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SV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Tahoma" panose="020B0604030504040204" pitchFamily="34" charset="0"/>
                <a:cs typeface="Tahoma" panose="020B0604030504040204" pitchFamily="34" charset="0"/>
              </a:rPr>
              <a:t>Juventud y          población vulnerable</a:t>
            </a:r>
            <a:endParaRPr kumimoji="0" lang="es-SV" sz="3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29" name="Grupo 28"/>
          <p:cNvGrpSpPr/>
          <p:nvPr/>
        </p:nvGrpSpPr>
        <p:grpSpPr>
          <a:xfrm>
            <a:off x="2691908" y="1800184"/>
            <a:ext cx="1345494" cy="1353536"/>
            <a:chOff x="1574169" y="2632286"/>
            <a:chExt cx="1224435" cy="1243322"/>
          </a:xfrm>
          <a:solidFill>
            <a:srgbClr val="FF2DFF"/>
          </a:solidFill>
        </p:grpSpPr>
        <p:sp>
          <p:nvSpPr>
            <p:cNvPr id="30" name="Freeform 6"/>
            <p:cNvSpPr>
              <a:spLocks/>
            </p:cNvSpPr>
            <p:nvPr/>
          </p:nvSpPr>
          <p:spPr bwMode="auto">
            <a:xfrm>
              <a:off x="2405689" y="2655486"/>
              <a:ext cx="270320" cy="231878"/>
            </a:xfrm>
            <a:custGeom>
              <a:avLst/>
              <a:gdLst>
                <a:gd name="T0" fmla="*/ 15 w 40"/>
                <a:gd name="T1" fmla="*/ 4 h 39"/>
                <a:gd name="T2" fmla="*/ 34 w 40"/>
                <a:gd name="T3" fmla="*/ 25 h 39"/>
                <a:gd name="T4" fmla="*/ 7 w 40"/>
                <a:gd name="T5" fmla="*/ 30 h 39"/>
                <a:gd name="T6" fmla="*/ 15 w 40"/>
                <a:gd name="T7" fmla="*/ 4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9">
                  <a:moveTo>
                    <a:pt x="15" y="4"/>
                  </a:moveTo>
                  <a:cubicBezTo>
                    <a:pt x="27" y="0"/>
                    <a:pt x="40" y="14"/>
                    <a:pt x="34" y="25"/>
                  </a:cubicBezTo>
                  <a:cubicBezTo>
                    <a:pt x="31" y="36"/>
                    <a:pt x="14" y="39"/>
                    <a:pt x="7" y="30"/>
                  </a:cubicBezTo>
                  <a:cubicBezTo>
                    <a:pt x="0" y="22"/>
                    <a:pt x="4" y="6"/>
                    <a:pt x="15" y="4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s-SV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987"/>
              <a:endParaRPr lang="en-US" sz="2400" dirty="0">
                <a:solidFill>
                  <a:srgbClr val="C00000"/>
                </a:solidFill>
                <a:latin typeface="Arial"/>
              </a:endParaRPr>
            </a:p>
          </p:txBody>
        </p:sp>
        <p:sp>
          <p:nvSpPr>
            <p:cNvPr id="31" name="Freeform 7"/>
            <p:cNvSpPr>
              <a:spLocks/>
            </p:cNvSpPr>
            <p:nvPr/>
          </p:nvSpPr>
          <p:spPr bwMode="auto">
            <a:xfrm>
              <a:off x="2270535" y="2873562"/>
              <a:ext cx="528069" cy="1002046"/>
            </a:xfrm>
            <a:custGeom>
              <a:avLst/>
              <a:gdLst>
                <a:gd name="T0" fmla="*/ 10 w 78"/>
                <a:gd name="T1" fmla="*/ 4 h 168"/>
                <a:gd name="T2" fmla="*/ 43 w 78"/>
                <a:gd name="T3" fmla="*/ 2 h 168"/>
                <a:gd name="T4" fmla="*/ 71 w 78"/>
                <a:gd name="T5" fmla="*/ 7 h 168"/>
                <a:gd name="T6" fmla="*/ 78 w 78"/>
                <a:gd name="T7" fmla="*/ 27 h 168"/>
                <a:gd name="T8" fmla="*/ 78 w 78"/>
                <a:gd name="T9" fmla="*/ 73 h 168"/>
                <a:gd name="T10" fmla="*/ 72 w 78"/>
                <a:gd name="T11" fmla="*/ 81 h 168"/>
                <a:gd name="T12" fmla="*/ 64 w 78"/>
                <a:gd name="T13" fmla="*/ 73 h 168"/>
                <a:gd name="T14" fmla="*/ 64 w 78"/>
                <a:gd name="T15" fmla="*/ 28 h 168"/>
                <a:gd name="T16" fmla="*/ 59 w 78"/>
                <a:gd name="T17" fmla="*/ 28 h 168"/>
                <a:gd name="T18" fmla="*/ 59 w 78"/>
                <a:gd name="T19" fmla="*/ 156 h 168"/>
                <a:gd name="T20" fmla="*/ 41 w 78"/>
                <a:gd name="T21" fmla="*/ 158 h 168"/>
                <a:gd name="T22" fmla="*/ 41 w 78"/>
                <a:gd name="T23" fmla="*/ 81 h 168"/>
                <a:gd name="T24" fmla="*/ 37 w 78"/>
                <a:gd name="T25" fmla="*/ 81 h 168"/>
                <a:gd name="T26" fmla="*/ 37 w 78"/>
                <a:gd name="T27" fmla="*/ 148 h 168"/>
                <a:gd name="T28" fmla="*/ 35 w 78"/>
                <a:gd name="T29" fmla="*/ 162 h 168"/>
                <a:gd name="T30" fmla="*/ 18 w 78"/>
                <a:gd name="T31" fmla="*/ 156 h 168"/>
                <a:gd name="T32" fmla="*/ 18 w 78"/>
                <a:gd name="T33" fmla="*/ 28 h 168"/>
                <a:gd name="T34" fmla="*/ 14 w 78"/>
                <a:gd name="T35" fmla="*/ 28 h 168"/>
                <a:gd name="T36" fmla="*/ 14 w 78"/>
                <a:gd name="T37" fmla="*/ 71 h 168"/>
                <a:gd name="T38" fmla="*/ 6 w 78"/>
                <a:gd name="T39" fmla="*/ 81 h 168"/>
                <a:gd name="T40" fmla="*/ 0 w 78"/>
                <a:gd name="T41" fmla="*/ 74 h 168"/>
                <a:gd name="T42" fmla="*/ 0 w 78"/>
                <a:gd name="T43" fmla="*/ 21 h 168"/>
                <a:gd name="T44" fmla="*/ 10 w 78"/>
                <a:gd name="T45" fmla="*/ 4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78" h="168">
                  <a:moveTo>
                    <a:pt x="10" y="4"/>
                  </a:moveTo>
                  <a:cubicBezTo>
                    <a:pt x="21" y="0"/>
                    <a:pt x="32" y="2"/>
                    <a:pt x="43" y="2"/>
                  </a:cubicBezTo>
                  <a:cubicBezTo>
                    <a:pt x="53" y="2"/>
                    <a:pt x="64" y="0"/>
                    <a:pt x="71" y="7"/>
                  </a:cubicBezTo>
                  <a:cubicBezTo>
                    <a:pt x="77" y="12"/>
                    <a:pt x="78" y="20"/>
                    <a:pt x="78" y="27"/>
                  </a:cubicBezTo>
                  <a:cubicBezTo>
                    <a:pt x="78" y="42"/>
                    <a:pt x="78" y="57"/>
                    <a:pt x="78" y="73"/>
                  </a:cubicBezTo>
                  <a:cubicBezTo>
                    <a:pt x="78" y="76"/>
                    <a:pt x="78" y="81"/>
                    <a:pt x="72" y="81"/>
                  </a:cubicBezTo>
                  <a:cubicBezTo>
                    <a:pt x="67" y="81"/>
                    <a:pt x="64" y="77"/>
                    <a:pt x="64" y="73"/>
                  </a:cubicBezTo>
                  <a:cubicBezTo>
                    <a:pt x="64" y="58"/>
                    <a:pt x="64" y="43"/>
                    <a:pt x="64" y="28"/>
                  </a:cubicBezTo>
                  <a:cubicBezTo>
                    <a:pt x="63" y="28"/>
                    <a:pt x="60" y="28"/>
                    <a:pt x="59" y="28"/>
                  </a:cubicBezTo>
                  <a:cubicBezTo>
                    <a:pt x="59" y="71"/>
                    <a:pt x="59" y="113"/>
                    <a:pt x="59" y="156"/>
                  </a:cubicBezTo>
                  <a:cubicBezTo>
                    <a:pt x="60" y="166"/>
                    <a:pt x="42" y="168"/>
                    <a:pt x="41" y="158"/>
                  </a:cubicBezTo>
                  <a:cubicBezTo>
                    <a:pt x="41" y="132"/>
                    <a:pt x="41" y="107"/>
                    <a:pt x="41" y="81"/>
                  </a:cubicBezTo>
                  <a:cubicBezTo>
                    <a:pt x="40" y="81"/>
                    <a:pt x="38" y="81"/>
                    <a:pt x="37" y="81"/>
                  </a:cubicBezTo>
                  <a:cubicBezTo>
                    <a:pt x="37" y="103"/>
                    <a:pt x="37" y="126"/>
                    <a:pt x="37" y="148"/>
                  </a:cubicBezTo>
                  <a:cubicBezTo>
                    <a:pt x="37" y="153"/>
                    <a:pt x="37" y="160"/>
                    <a:pt x="35" y="162"/>
                  </a:cubicBezTo>
                  <a:cubicBezTo>
                    <a:pt x="29" y="167"/>
                    <a:pt x="18" y="164"/>
                    <a:pt x="18" y="156"/>
                  </a:cubicBezTo>
                  <a:cubicBezTo>
                    <a:pt x="18" y="113"/>
                    <a:pt x="18" y="71"/>
                    <a:pt x="18" y="28"/>
                  </a:cubicBezTo>
                  <a:cubicBezTo>
                    <a:pt x="17" y="28"/>
                    <a:pt x="15" y="28"/>
                    <a:pt x="14" y="28"/>
                  </a:cubicBezTo>
                  <a:cubicBezTo>
                    <a:pt x="14" y="43"/>
                    <a:pt x="14" y="57"/>
                    <a:pt x="14" y="71"/>
                  </a:cubicBezTo>
                  <a:cubicBezTo>
                    <a:pt x="14" y="75"/>
                    <a:pt x="12" y="81"/>
                    <a:pt x="6" y="81"/>
                  </a:cubicBezTo>
                  <a:cubicBezTo>
                    <a:pt x="2" y="81"/>
                    <a:pt x="0" y="77"/>
                    <a:pt x="0" y="74"/>
                  </a:cubicBezTo>
                  <a:cubicBezTo>
                    <a:pt x="0" y="57"/>
                    <a:pt x="0" y="39"/>
                    <a:pt x="0" y="21"/>
                  </a:cubicBezTo>
                  <a:cubicBezTo>
                    <a:pt x="0" y="14"/>
                    <a:pt x="3" y="7"/>
                    <a:pt x="10" y="4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s-SV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987"/>
              <a:endParaRPr lang="en-US" sz="2400" dirty="0">
                <a:solidFill>
                  <a:srgbClr val="C00000"/>
                </a:solidFill>
                <a:latin typeface="Arial"/>
              </a:endParaRPr>
            </a:p>
          </p:txBody>
        </p:sp>
        <p:sp>
          <p:nvSpPr>
            <p:cNvPr id="32" name="Freeform 5"/>
            <p:cNvSpPr>
              <a:spLocks/>
            </p:cNvSpPr>
            <p:nvPr/>
          </p:nvSpPr>
          <p:spPr bwMode="auto">
            <a:xfrm>
              <a:off x="1728325" y="2632286"/>
              <a:ext cx="249007" cy="231878"/>
            </a:xfrm>
            <a:custGeom>
              <a:avLst/>
              <a:gdLst>
                <a:gd name="T0" fmla="*/ 17 w 39"/>
                <a:gd name="T1" fmla="*/ 3 h 39"/>
                <a:gd name="T2" fmla="*/ 37 w 39"/>
                <a:gd name="T3" fmla="*/ 21 h 39"/>
                <a:gd name="T4" fmla="*/ 8 w 39"/>
                <a:gd name="T5" fmla="*/ 28 h 39"/>
                <a:gd name="T6" fmla="*/ 17 w 39"/>
                <a:gd name="T7" fmla="*/ 3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9" h="39">
                  <a:moveTo>
                    <a:pt x="17" y="3"/>
                  </a:moveTo>
                  <a:cubicBezTo>
                    <a:pt x="28" y="0"/>
                    <a:pt x="39" y="10"/>
                    <a:pt x="37" y="21"/>
                  </a:cubicBezTo>
                  <a:cubicBezTo>
                    <a:pt x="36" y="35"/>
                    <a:pt x="15" y="39"/>
                    <a:pt x="8" y="28"/>
                  </a:cubicBezTo>
                  <a:cubicBezTo>
                    <a:pt x="0" y="19"/>
                    <a:pt x="6" y="5"/>
                    <a:pt x="17" y="3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s-SV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987"/>
              <a:endParaRPr lang="en-US" sz="2400" dirty="0">
                <a:solidFill>
                  <a:srgbClr val="C00000"/>
                </a:solidFill>
                <a:latin typeface="Arial"/>
              </a:endParaRPr>
            </a:p>
          </p:txBody>
        </p:sp>
        <p:sp>
          <p:nvSpPr>
            <p:cNvPr id="33" name="Freeform 10"/>
            <p:cNvSpPr>
              <a:spLocks/>
            </p:cNvSpPr>
            <p:nvPr/>
          </p:nvSpPr>
          <p:spPr bwMode="auto">
            <a:xfrm>
              <a:off x="1574169" y="2855880"/>
              <a:ext cx="595840" cy="988245"/>
            </a:xfrm>
            <a:custGeom>
              <a:avLst/>
              <a:gdLst>
                <a:gd name="T0" fmla="*/ 19 w 93"/>
                <a:gd name="T1" fmla="*/ 7 h 166"/>
                <a:gd name="T2" fmla="*/ 49 w 93"/>
                <a:gd name="T3" fmla="*/ 2 h 166"/>
                <a:gd name="T4" fmla="*/ 72 w 93"/>
                <a:gd name="T5" fmla="*/ 10 h 166"/>
                <a:gd name="T6" fmla="*/ 84 w 93"/>
                <a:gd name="T7" fmla="*/ 43 h 166"/>
                <a:gd name="T8" fmla="*/ 89 w 93"/>
                <a:gd name="T9" fmla="*/ 71 h 166"/>
                <a:gd name="T10" fmla="*/ 77 w 93"/>
                <a:gd name="T11" fmla="*/ 67 h 166"/>
                <a:gd name="T12" fmla="*/ 65 w 93"/>
                <a:gd name="T13" fmla="*/ 28 h 166"/>
                <a:gd name="T14" fmla="*/ 61 w 93"/>
                <a:gd name="T15" fmla="*/ 23 h 166"/>
                <a:gd name="T16" fmla="*/ 82 w 93"/>
                <a:gd name="T17" fmla="*/ 100 h 166"/>
                <a:gd name="T18" fmla="*/ 63 w 93"/>
                <a:gd name="T19" fmla="*/ 100 h 166"/>
                <a:gd name="T20" fmla="*/ 63 w 93"/>
                <a:gd name="T21" fmla="*/ 156 h 166"/>
                <a:gd name="T22" fmla="*/ 55 w 93"/>
                <a:gd name="T23" fmla="*/ 164 h 166"/>
                <a:gd name="T24" fmla="*/ 48 w 93"/>
                <a:gd name="T25" fmla="*/ 156 h 166"/>
                <a:gd name="T26" fmla="*/ 48 w 93"/>
                <a:gd name="T27" fmla="*/ 100 h 166"/>
                <a:gd name="T28" fmla="*/ 43 w 93"/>
                <a:gd name="T29" fmla="*/ 100 h 166"/>
                <a:gd name="T30" fmla="*/ 43 w 93"/>
                <a:gd name="T31" fmla="*/ 158 h 166"/>
                <a:gd name="T32" fmla="*/ 29 w 93"/>
                <a:gd name="T33" fmla="*/ 158 h 166"/>
                <a:gd name="T34" fmla="*/ 28 w 93"/>
                <a:gd name="T35" fmla="*/ 100 h 166"/>
                <a:gd name="T36" fmla="*/ 9 w 93"/>
                <a:gd name="T37" fmla="*/ 100 h 166"/>
                <a:gd name="T38" fmla="*/ 28 w 93"/>
                <a:gd name="T39" fmla="*/ 24 h 166"/>
                <a:gd name="T40" fmla="*/ 25 w 93"/>
                <a:gd name="T41" fmla="*/ 26 h 166"/>
                <a:gd name="T42" fmla="*/ 13 w 93"/>
                <a:gd name="T43" fmla="*/ 67 h 166"/>
                <a:gd name="T44" fmla="*/ 0 w 93"/>
                <a:gd name="T45" fmla="*/ 66 h 166"/>
                <a:gd name="T46" fmla="*/ 8 w 93"/>
                <a:gd name="T47" fmla="*/ 36 h 166"/>
                <a:gd name="T48" fmla="*/ 19 w 93"/>
                <a:gd name="T49" fmla="*/ 7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93" h="166">
                  <a:moveTo>
                    <a:pt x="19" y="7"/>
                  </a:moveTo>
                  <a:cubicBezTo>
                    <a:pt x="27" y="0"/>
                    <a:pt x="39" y="3"/>
                    <a:pt x="49" y="2"/>
                  </a:cubicBezTo>
                  <a:cubicBezTo>
                    <a:pt x="58" y="1"/>
                    <a:pt x="68" y="2"/>
                    <a:pt x="72" y="10"/>
                  </a:cubicBezTo>
                  <a:cubicBezTo>
                    <a:pt x="78" y="20"/>
                    <a:pt x="80" y="32"/>
                    <a:pt x="84" y="43"/>
                  </a:cubicBezTo>
                  <a:cubicBezTo>
                    <a:pt x="90" y="59"/>
                    <a:pt x="93" y="68"/>
                    <a:pt x="89" y="71"/>
                  </a:cubicBezTo>
                  <a:cubicBezTo>
                    <a:pt x="85" y="73"/>
                    <a:pt x="79" y="72"/>
                    <a:pt x="77" y="67"/>
                  </a:cubicBezTo>
                  <a:cubicBezTo>
                    <a:pt x="72" y="54"/>
                    <a:pt x="69" y="41"/>
                    <a:pt x="65" y="28"/>
                  </a:cubicBezTo>
                  <a:cubicBezTo>
                    <a:pt x="64" y="25"/>
                    <a:pt x="62" y="24"/>
                    <a:pt x="61" y="23"/>
                  </a:cubicBezTo>
                  <a:cubicBezTo>
                    <a:pt x="67" y="49"/>
                    <a:pt x="75" y="74"/>
                    <a:pt x="82" y="100"/>
                  </a:cubicBezTo>
                  <a:cubicBezTo>
                    <a:pt x="76" y="100"/>
                    <a:pt x="69" y="100"/>
                    <a:pt x="63" y="100"/>
                  </a:cubicBezTo>
                  <a:cubicBezTo>
                    <a:pt x="63" y="119"/>
                    <a:pt x="63" y="137"/>
                    <a:pt x="63" y="156"/>
                  </a:cubicBezTo>
                  <a:cubicBezTo>
                    <a:pt x="63" y="160"/>
                    <a:pt x="60" y="165"/>
                    <a:pt x="55" y="164"/>
                  </a:cubicBezTo>
                  <a:cubicBezTo>
                    <a:pt x="51" y="165"/>
                    <a:pt x="47" y="160"/>
                    <a:pt x="48" y="156"/>
                  </a:cubicBezTo>
                  <a:cubicBezTo>
                    <a:pt x="48" y="137"/>
                    <a:pt x="48" y="119"/>
                    <a:pt x="48" y="100"/>
                  </a:cubicBezTo>
                  <a:cubicBezTo>
                    <a:pt x="47" y="100"/>
                    <a:pt x="44" y="100"/>
                    <a:pt x="43" y="100"/>
                  </a:cubicBezTo>
                  <a:cubicBezTo>
                    <a:pt x="43" y="119"/>
                    <a:pt x="44" y="139"/>
                    <a:pt x="43" y="158"/>
                  </a:cubicBezTo>
                  <a:cubicBezTo>
                    <a:pt x="42" y="166"/>
                    <a:pt x="29" y="166"/>
                    <a:pt x="29" y="158"/>
                  </a:cubicBezTo>
                  <a:cubicBezTo>
                    <a:pt x="28" y="139"/>
                    <a:pt x="29" y="119"/>
                    <a:pt x="28" y="100"/>
                  </a:cubicBezTo>
                  <a:cubicBezTo>
                    <a:pt x="22" y="100"/>
                    <a:pt x="15" y="100"/>
                    <a:pt x="9" y="100"/>
                  </a:cubicBezTo>
                  <a:cubicBezTo>
                    <a:pt x="15" y="75"/>
                    <a:pt x="22" y="49"/>
                    <a:pt x="28" y="24"/>
                  </a:cubicBezTo>
                  <a:cubicBezTo>
                    <a:pt x="27" y="24"/>
                    <a:pt x="26" y="25"/>
                    <a:pt x="25" y="26"/>
                  </a:cubicBezTo>
                  <a:cubicBezTo>
                    <a:pt x="20" y="39"/>
                    <a:pt x="18" y="54"/>
                    <a:pt x="13" y="67"/>
                  </a:cubicBezTo>
                  <a:cubicBezTo>
                    <a:pt x="11" y="74"/>
                    <a:pt x="0" y="73"/>
                    <a:pt x="0" y="66"/>
                  </a:cubicBezTo>
                  <a:cubicBezTo>
                    <a:pt x="1" y="56"/>
                    <a:pt x="5" y="46"/>
                    <a:pt x="8" y="36"/>
                  </a:cubicBezTo>
                  <a:cubicBezTo>
                    <a:pt x="11" y="26"/>
                    <a:pt x="12" y="15"/>
                    <a:pt x="19" y="7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s-SV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987"/>
              <a:endParaRPr lang="en-US" sz="2400" dirty="0">
                <a:solidFill>
                  <a:srgbClr val="C00000"/>
                </a:solidFill>
                <a:latin typeface="Arial"/>
              </a:endParaRPr>
            </a:p>
          </p:txBody>
        </p:sp>
      </p:grpSp>
      <p:grpSp>
        <p:nvGrpSpPr>
          <p:cNvPr id="34" name="Grupo 33"/>
          <p:cNvGrpSpPr/>
          <p:nvPr/>
        </p:nvGrpSpPr>
        <p:grpSpPr>
          <a:xfrm>
            <a:off x="7758501" y="1722484"/>
            <a:ext cx="1295725" cy="1408994"/>
            <a:chOff x="6138148" y="2624266"/>
            <a:chExt cx="1224435" cy="1243322"/>
          </a:xfrm>
        </p:grpSpPr>
        <p:sp>
          <p:nvSpPr>
            <p:cNvPr id="35" name="Freeform 6"/>
            <p:cNvSpPr>
              <a:spLocks/>
            </p:cNvSpPr>
            <p:nvPr/>
          </p:nvSpPr>
          <p:spPr bwMode="auto">
            <a:xfrm>
              <a:off x="6969668" y="2647466"/>
              <a:ext cx="270320" cy="231878"/>
            </a:xfrm>
            <a:custGeom>
              <a:avLst/>
              <a:gdLst>
                <a:gd name="T0" fmla="*/ 15 w 40"/>
                <a:gd name="T1" fmla="*/ 4 h 39"/>
                <a:gd name="T2" fmla="*/ 34 w 40"/>
                <a:gd name="T3" fmla="*/ 25 h 39"/>
                <a:gd name="T4" fmla="*/ 7 w 40"/>
                <a:gd name="T5" fmla="*/ 30 h 39"/>
                <a:gd name="T6" fmla="*/ 15 w 40"/>
                <a:gd name="T7" fmla="*/ 4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9">
                  <a:moveTo>
                    <a:pt x="15" y="4"/>
                  </a:moveTo>
                  <a:cubicBezTo>
                    <a:pt x="27" y="0"/>
                    <a:pt x="40" y="14"/>
                    <a:pt x="34" y="25"/>
                  </a:cubicBezTo>
                  <a:cubicBezTo>
                    <a:pt x="31" y="36"/>
                    <a:pt x="14" y="39"/>
                    <a:pt x="7" y="30"/>
                  </a:cubicBezTo>
                  <a:cubicBezTo>
                    <a:pt x="0" y="22"/>
                    <a:pt x="4" y="6"/>
                    <a:pt x="15" y="4"/>
                  </a:cubicBez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s-SV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987"/>
              <a:endParaRPr lang="en-US" sz="2400" dirty="0">
                <a:solidFill>
                  <a:srgbClr val="C00000"/>
                </a:solidFill>
                <a:latin typeface="Arial"/>
              </a:endParaRPr>
            </a:p>
          </p:txBody>
        </p:sp>
        <p:sp>
          <p:nvSpPr>
            <p:cNvPr id="36" name="Freeform 7"/>
            <p:cNvSpPr>
              <a:spLocks/>
            </p:cNvSpPr>
            <p:nvPr/>
          </p:nvSpPr>
          <p:spPr bwMode="auto">
            <a:xfrm>
              <a:off x="6834514" y="2865542"/>
              <a:ext cx="528069" cy="1002046"/>
            </a:xfrm>
            <a:custGeom>
              <a:avLst/>
              <a:gdLst>
                <a:gd name="T0" fmla="*/ 10 w 78"/>
                <a:gd name="T1" fmla="*/ 4 h 168"/>
                <a:gd name="T2" fmla="*/ 43 w 78"/>
                <a:gd name="T3" fmla="*/ 2 h 168"/>
                <a:gd name="T4" fmla="*/ 71 w 78"/>
                <a:gd name="T5" fmla="*/ 7 h 168"/>
                <a:gd name="T6" fmla="*/ 78 w 78"/>
                <a:gd name="T7" fmla="*/ 27 h 168"/>
                <a:gd name="T8" fmla="*/ 78 w 78"/>
                <a:gd name="T9" fmla="*/ 73 h 168"/>
                <a:gd name="T10" fmla="*/ 72 w 78"/>
                <a:gd name="T11" fmla="*/ 81 h 168"/>
                <a:gd name="T12" fmla="*/ 64 w 78"/>
                <a:gd name="T13" fmla="*/ 73 h 168"/>
                <a:gd name="T14" fmla="*/ 64 w 78"/>
                <a:gd name="T15" fmla="*/ 28 h 168"/>
                <a:gd name="T16" fmla="*/ 59 w 78"/>
                <a:gd name="T17" fmla="*/ 28 h 168"/>
                <a:gd name="T18" fmla="*/ 59 w 78"/>
                <a:gd name="T19" fmla="*/ 156 h 168"/>
                <a:gd name="T20" fmla="*/ 41 w 78"/>
                <a:gd name="T21" fmla="*/ 158 h 168"/>
                <a:gd name="T22" fmla="*/ 41 w 78"/>
                <a:gd name="T23" fmla="*/ 81 h 168"/>
                <a:gd name="T24" fmla="*/ 37 w 78"/>
                <a:gd name="T25" fmla="*/ 81 h 168"/>
                <a:gd name="T26" fmla="*/ 37 w 78"/>
                <a:gd name="T27" fmla="*/ 148 h 168"/>
                <a:gd name="T28" fmla="*/ 35 w 78"/>
                <a:gd name="T29" fmla="*/ 162 h 168"/>
                <a:gd name="T30" fmla="*/ 18 w 78"/>
                <a:gd name="T31" fmla="*/ 156 h 168"/>
                <a:gd name="T32" fmla="*/ 18 w 78"/>
                <a:gd name="T33" fmla="*/ 28 h 168"/>
                <a:gd name="T34" fmla="*/ 14 w 78"/>
                <a:gd name="T35" fmla="*/ 28 h 168"/>
                <a:gd name="T36" fmla="*/ 14 w 78"/>
                <a:gd name="T37" fmla="*/ 71 h 168"/>
                <a:gd name="T38" fmla="*/ 6 w 78"/>
                <a:gd name="T39" fmla="*/ 81 h 168"/>
                <a:gd name="T40" fmla="*/ 0 w 78"/>
                <a:gd name="T41" fmla="*/ 74 h 168"/>
                <a:gd name="T42" fmla="*/ 0 w 78"/>
                <a:gd name="T43" fmla="*/ 21 h 168"/>
                <a:gd name="T44" fmla="*/ 10 w 78"/>
                <a:gd name="T45" fmla="*/ 4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78" h="168">
                  <a:moveTo>
                    <a:pt x="10" y="4"/>
                  </a:moveTo>
                  <a:cubicBezTo>
                    <a:pt x="21" y="0"/>
                    <a:pt x="32" y="2"/>
                    <a:pt x="43" y="2"/>
                  </a:cubicBezTo>
                  <a:cubicBezTo>
                    <a:pt x="53" y="2"/>
                    <a:pt x="64" y="0"/>
                    <a:pt x="71" y="7"/>
                  </a:cubicBezTo>
                  <a:cubicBezTo>
                    <a:pt x="77" y="12"/>
                    <a:pt x="78" y="20"/>
                    <a:pt x="78" y="27"/>
                  </a:cubicBezTo>
                  <a:cubicBezTo>
                    <a:pt x="78" y="42"/>
                    <a:pt x="78" y="57"/>
                    <a:pt x="78" y="73"/>
                  </a:cubicBezTo>
                  <a:cubicBezTo>
                    <a:pt x="78" y="76"/>
                    <a:pt x="78" y="81"/>
                    <a:pt x="72" y="81"/>
                  </a:cubicBezTo>
                  <a:cubicBezTo>
                    <a:pt x="67" y="81"/>
                    <a:pt x="64" y="77"/>
                    <a:pt x="64" y="73"/>
                  </a:cubicBezTo>
                  <a:cubicBezTo>
                    <a:pt x="64" y="58"/>
                    <a:pt x="64" y="43"/>
                    <a:pt x="64" y="28"/>
                  </a:cubicBezTo>
                  <a:cubicBezTo>
                    <a:pt x="63" y="28"/>
                    <a:pt x="60" y="28"/>
                    <a:pt x="59" y="28"/>
                  </a:cubicBezTo>
                  <a:cubicBezTo>
                    <a:pt x="59" y="71"/>
                    <a:pt x="59" y="113"/>
                    <a:pt x="59" y="156"/>
                  </a:cubicBezTo>
                  <a:cubicBezTo>
                    <a:pt x="60" y="166"/>
                    <a:pt x="42" y="168"/>
                    <a:pt x="41" y="158"/>
                  </a:cubicBezTo>
                  <a:cubicBezTo>
                    <a:pt x="41" y="132"/>
                    <a:pt x="41" y="107"/>
                    <a:pt x="41" y="81"/>
                  </a:cubicBezTo>
                  <a:cubicBezTo>
                    <a:pt x="40" y="81"/>
                    <a:pt x="38" y="81"/>
                    <a:pt x="37" y="81"/>
                  </a:cubicBezTo>
                  <a:cubicBezTo>
                    <a:pt x="37" y="103"/>
                    <a:pt x="37" y="126"/>
                    <a:pt x="37" y="148"/>
                  </a:cubicBezTo>
                  <a:cubicBezTo>
                    <a:pt x="37" y="153"/>
                    <a:pt x="37" y="160"/>
                    <a:pt x="35" y="162"/>
                  </a:cubicBezTo>
                  <a:cubicBezTo>
                    <a:pt x="29" y="167"/>
                    <a:pt x="18" y="164"/>
                    <a:pt x="18" y="156"/>
                  </a:cubicBezTo>
                  <a:cubicBezTo>
                    <a:pt x="18" y="113"/>
                    <a:pt x="18" y="71"/>
                    <a:pt x="18" y="28"/>
                  </a:cubicBezTo>
                  <a:cubicBezTo>
                    <a:pt x="17" y="28"/>
                    <a:pt x="15" y="28"/>
                    <a:pt x="14" y="28"/>
                  </a:cubicBezTo>
                  <a:cubicBezTo>
                    <a:pt x="14" y="43"/>
                    <a:pt x="14" y="57"/>
                    <a:pt x="14" y="71"/>
                  </a:cubicBezTo>
                  <a:cubicBezTo>
                    <a:pt x="14" y="75"/>
                    <a:pt x="12" y="81"/>
                    <a:pt x="6" y="81"/>
                  </a:cubicBezTo>
                  <a:cubicBezTo>
                    <a:pt x="2" y="81"/>
                    <a:pt x="0" y="77"/>
                    <a:pt x="0" y="74"/>
                  </a:cubicBezTo>
                  <a:cubicBezTo>
                    <a:pt x="0" y="57"/>
                    <a:pt x="0" y="39"/>
                    <a:pt x="0" y="21"/>
                  </a:cubicBezTo>
                  <a:cubicBezTo>
                    <a:pt x="0" y="14"/>
                    <a:pt x="3" y="7"/>
                    <a:pt x="10" y="4"/>
                  </a:cubicBez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s-SV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987"/>
              <a:endParaRPr lang="en-US" sz="2400" dirty="0">
                <a:solidFill>
                  <a:srgbClr val="C00000"/>
                </a:solidFill>
                <a:latin typeface="Arial"/>
              </a:endParaRPr>
            </a:p>
          </p:txBody>
        </p:sp>
        <p:sp>
          <p:nvSpPr>
            <p:cNvPr id="37" name="Freeform 5"/>
            <p:cNvSpPr>
              <a:spLocks/>
            </p:cNvSpPr>
            <p:nvPr/>
          </p:nvSpPr>
          <p:spPr bwMode="auto">
            <a:xfrm>
              <a:off x="6292304" y="2624266"/>
              <a:ext cx="249007" cy="231878"/>
            </a:xfrm>
            <a:custGeom>
              <a:avLst/>
              <a:gdLst>
                <a:gd name="T0" fmla="*/ 17 w 39"/>
                <a:gd name="T1" fmla="*/ 3 h 39"/>
                <a:gd name="T2" fmla="*/ 37 w 39"/>
                <a:gd name="T3" fmla="*/ 21 h 39"/>
                <a:gd name="T4" fmla="*/ 8 w 39"/>
                <a:gd name="T5" fmla="*/ 28 h 39"/>
                <a:gd name="T6" fmla="*/ 17 w 39"/>
                <a:gd name="T7" fmla="*/ 3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9" h="39">
                  <a:moveTo>
                    <a:pt x="17" y="3"/>
                  </a:moveTo>
                  <a:cubicBezTo>
                    <a:pt x="28" y="0"/>
                    <a:pt x="39" y="10"/>
                    <a:pt x="37" y="21"/>
                  </a:cubicBezTo>
                  <a:cubicBezTo>
                    <a:pt x="36" y="35"/>
                    <a:pt x="15" y="39"/>
                    <a:pt x="8" y="28"/>
                  </a:cubicBezTo>
                  <a:cubicBezTo>
                    <a:pt x="0" y="19"/>
                    <a:pt x="6" y="5"/>
                    <a:pt x="17" y="3"/>
                  </a:cubicBez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s-SV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987"/>
              <a:endParaRPr lang="en-US" sz="2400" dirty="0">
                <a:solidFill>
                  <a:srgbClr val="C00000"/>
                </a:solidFill>
                <a:latin typeface="Arial"/>
              </a:endParaRPr>
            </a:p>
          </p:txBody>
        </p:sp>
        <p:sp>
          <p:nvSpPr>
            <p:cNvPr id="38" name="Freeform 10"/>
            <p:cNvSpPr>
              <a:spLocks/>
            </p:cNvSpPr>
            <p:nvPr/>
          </p:nvSpPr>
          <p:spPr bwMode="auto">
            <a:xfrm>
              <a:off x="6138148" y="2847860"/>
              <a:ext cx="595840" cy="988245"/>
            </a:xfrm>
            <a:custGeom>
              <a:avLst/>
              <a:gdLst>
                <a:gd name="T0" fmla="*/ 19 w 93"/>
                <a:gd name="T1" fmla="*/ 7 h 166"/>
                <a:gd name="T2" fmla="*/ 49 w 93"/>
                <a:gd name="T3" fmla="*/ 2 h 166"/>
                <a:gd name="T4" fmla="*/ 72 w 93"/>
                <a:gd name="T5" fmla="*/ 10 h 166"/>
                <a:gd name="T6" fmla="*/ 84 w 93"/>
                <a:gd name="T7" fmla="*/ 43 h 166"/>
                <a:gd name="T8" fmla="*/ 89 w 93"/>
                <a:gd name="T9" fmla="*/ 71 h 166"/>
                <a:gd name="T10" fmla="*/ 77 w 93"/>
                <a:gd name="T11" fmla="*/ 67 h 166"/>
                <a:gd name="T12" fmla="*/ 65 w 93"/>
                <a:gd name="T13" fmla="*/ 28 h 166"/>
                <a:gd name="T14" fmla="*/ 61 w 93"/>
                <a:gd name="T15" fmla="*/ 23 h 166"/>
                <a:gd name="T16" fmla="*/ 82 w 93"/>
                <a:gd name="T17" fmla="*/ 100 h 166"/>
                <a:gd name="T18" fmla="*/ 63 w 93"/>
                <a:gd name="T19" fmla="*/ 100 h 166"/>
                <a:gd name="T20" fmla="*/ 63 w 93"/>
                <a:gd name="T21" fmla="*/ 156 h 166"/>
                <a:gd name="T22" fmla="*/ 55 w 93"/>
                <a:gd name="T23" fmla="*/ 164 h 166"/>
                <a:gd name="T24" fmla="*/ 48 w 93"/>
                <a:gd name="T25" fmla="*/ 156 h 166"/>
                <a:gd name="T26" fmla="*/ 48 w 93"/>
                <a:gd name="T27" fmla="*/ 100 h 166"/>
                <a:gd name="T28" fmla="*/ 43 w 93"/>
                <a:gd name="T29" fmla="*/ 100 h 166"/>
                <a:gd name="T30" fmla="*/ 43 w 93"/>
                <a:gd name="T31" fmla="*/ 158 h 166"/>
                <a:gd name="T32" fmla="*/ 29 w 93"/>
                <a:gd name="T33" fmla="*/ 158 h 166"/>
                <a:gd name="T34" fmla="*/ 28 w 93"/>
                <a:gd name="T35" fmla="*/ 100 h 166"/>
                <a:gd name="T36" fmla="*/ 9 w 93"/>
                <a:gd name="T37" fmla="*/ 100 h 166"/>
                <a:gd name="T38" fmla="*/ 28 w 93"/>
                <a:gd name="T39" fmla="*/ 24 h 166"/>
                <a:gd name="T40" fmla="*/ 25 w 93"/>
                <a:gd name="T41" fmla="*/ 26 h 166"/>
                <a:gd name="T42" fmla="*/ 13 w 93"/>
                <a:gd name="T43" fmla="*/ 67 h 166"/>
                <a:gd name="T44" fmla="*/ 0 w 93"/>
                <a:gd name="T45" fmla="*/ 66 h 166"/>
                <a:gd name="T46" fmla="*/ 8 w 93"/>
                <a:gd name="T47" fmla="*/ 36 h 166"/>
                <a:gd name="T48" fmla="*/ 19 w 93"/>
                <a:gd name="T49" fmla="*/ 7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93" h="166">
                  <a:moveTo>
                    <a:pt x="19" y="7"/>
                  </a:moveTo>
                  <a:cubicBezTo>
                    <a:pt x="27" y="0"/>
                    <a:pt x="39" y="3"/>
                    <a:pt x="49" y="2"/>
                  </a:cubicBezTo>
                  <a:cubicBezTo>
                    <a:pt x="58" y="1"/>
                    <a:pt x="68" y="2"/>
                    <a:pt x="72" y="10"/>
                  </a:cubicBezTo>
                  <a:cubicBezTo>
                    <a:pt x="78" y="20"/>
                    <a:pt x="80" y="32"/>
                    <a:pt x="84" y="43"/>
                  </a:cubicBezTo>
                  <a:cubicBezTo>
                    <a:pt x="90" y="59"/>
                    <a:pt x="93" y="68"/>
                    <a:pt x="89" y="71"/>
                  </a:cubicBezTo>
                  <a:cubicBezTo>
                    <a:pt x="85" y="73"/>
                    <a:pt x="79" y="72"/>
                    <a:pt x="77" y="67"/>
                  </a:cubicBezTo>
                  <a:cubicBezTo>
                    <a:pt x="72" y="54"/>
                    <a:pt x="69" y="41"/>
                    <a:pt x="65" y="28"/>
                  </a:cubicBezTo>
                  <a:cubicBezTo>
                    <a:pt x="64" y="25"/>
                    <a:pt x="62" y="24"/>
                    <a:pt x="61" y="23"/>
                  </a:cubicBezTo>
                  <a:cubicBezTo>
                    <a:pt x="67" y="49"/>
                    <a:pt x="75" y="74"/>
                    <a:pt x="82" y="100"/>
                  </a:cubicBezTo>
                  <a:cubicBezTo>
                    <a:pt x="76" y="100"/>
                    <a:pt x="69" y="100"/>
                    <a:pt x="63" y="100"/>
                  </a:cubicBezTo>
                  <a:cubicBezTo>
                    <a:pt x="63" y="119"/>
                    <a:pt x="63" y="137"/>
                    <a:pt x="63" y="156"/>
                  </a:cubicBezTo>
                  <a:cubicBezTo>
                    <a:pt x="63" y="160"/>
                    <a:pt x="60" y="165"/>
                    <a:pt x="55" y="164"/>
                  </a:cubicBezTo>
                  <a:cubicBezTo>
                    <a:pt x="51" y="165"/>
                    <a:pt x="47" y="160"/>
                    <a:pt x="48" y="156"/>
                  </a:cubicBezTo>
                  <a:cubicBezTo>
                    <a:pt x="48" y="137"/>
                    <a:pt x="48" y="119"/>
                    <a:pt x="48" y="100"/>
                  </a:cubicBezTo>
                  <a:cubicBezTo>
                    <a:pt x="47" y="100"/>
                    <a:pt x="44" y="100"/>
                    <a:pt x="43" y="100"/>
                  </a:cubicBezTo>
                  <a:cubicBezTo>
                    <a:pt x="43" y="119"/>
                    <a:pt x="44" y="139"/>
                    <a:pt x="43" y="158"/>
                  </a:cubicBezTo>
                  <a:cubicBezTo>
                    <a:pt x="42" y="166"/>
                    <a:pt x="29" y="166"/>
                    <a:pt x="29" y="158"/>
                  </a:cubicBezTo>
                  <a:cubicBezTo>
                    <a:pt x="28" y="139"/>
                    <a:pt x="29" y="119"/>
                    <a:pt x="28" y="100"/>
                  </a:cubicBezTo>
                  <a:cubicBezTo>
                    <a:pt x="22" y="100"/>
                    <a:pt x="15" y="100"/>
                    <a:pt x="9" y="100"/>
                  </a:cubicBezTo>
                  <a:cubicBezTo>
                    <a:pt x="15" y="75"/>
                    <a:pt x="22" y="49"/>
                    <a:pt x="28" y="24"/>
                  </a:cubicBezTo>
                  <a:cubicBezTo>
                    <a:pt x="27" y="24"/>
                    <a:pt x="26" y="25"/>
                    <a:pt x="25" y="26"/>
                  </a:cubicBezTo>
                  <a:cubicBezTo>
                    <a:pt x="20" y="39"/>
                    <a:pt x="18" y="54"/>
                    <a:pt x="13" y="67"/>
                  </a:cubicBezTo>
                  <a:cubicBezTo>
                    <a:pt x="11" y="74"/>
                    <a:pt x="0" y="73"/>
                    <a:pt x="0" y="66"/>
                  </a:cubicBezTo>
                  <a:cubicBezTo>
                    <a:pt x="1" y="56"/>
                    <a:pt x="5" y="46"/>
                    <a:pt x="8" y="36"/>
                  </a:cubicBezTo>
                  <a:cubicBezTo>
                    <a:pt x="11" y="26"/>
                    <a:pt x="12" y="15"/>
                    <a:pt x="19" y="7"/>
                  </a:cubicBez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s-SV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987"/>
              <a:endParaRPr lang="en-US" sz="2400" dirty="0">
                <a:solidFill>
                  <a:srgbClr val="C00000"/>
                </a:solidFill>
                <a:latin typeface="Arial"/>
              </a:endParaRPr>
            </a:p>
          </p:txBody>
        </p:sp>
      </p:grpSp>
      <p:sp>
        <p:nvSpPr>
          <p:cNvPr id="39" name="Título 1"/>
          <p:cNvSpPr txBox="1">
            <a:spLocks/>
          </p:cNvSpPr>
          <p:nvPr/>
        </p:nvSpPr>
        <p:spPr>
          <a:xfrm>
            <a:off x="1328242" y="4429598"/>
            <a:ext cx="4355362" cy="1842866"/>
          </a:xfrm>
          <a:prstGeom prst="rect">
            <a:avLst/>
          </a:prstGeom>
          <a:solidFill>
            <a:srgbClr val="FF2DFF"/>
          </a:solidFill>
          <a:ln w="57150">
            <a:solidFill>
              <a:srgbClr val="000000"/>
            </a:solidFill>
          </a:ln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6600" b="1" kern="1200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SV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Tahoma" panose="020B0604030504040204" pitchFamily="34" charset="0"/>
                <a:cs typeface="Tahoma" panose="020B0604030504040204" pitchFamily="34" charset="0"/>
              </a:rPr>
              <a:t>5,419</a:t>
            </a:r>
            <a:r>
              <a:rPr kumimoji="0" lang="es-SV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SV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Tahoma" panose="020B0604030504040204" pitchFamily="34" charset="0"/>
                <a:cs typeface="Tahoma" panose="020B0604030504040204" pitchFamily="34" charset="0"/>
              </a:rPr>
              <a:t>Participaciones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3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0" name="Título 1"/>
          <p:cNvSpPr txBox="1">
            <a:spLocks/>
          </p:cNvSpPr>
          <p:nvPr/>
        </p:nvSpPr>
        <p:spPr>
          <a:xfrm>
            <a:off x="6381520" y="4409539"/>
            <a:ext cx="4131577" cy="1874957"/>
          </a:xfrm>
          <a:prstGeom prst="rect">
            <a:avLst/>
          </a:prstGeom>
          <a:solidFill>
            <a:srgbClr val="FFC000">
              <a:alpha val="57000"/>
            </a:srgbClr>
          </a:solidFill>
          <a:ln w="57150">
            <a:solidFill>
              <a:srgbClr val="000000"/>
            </a:solidFill>
          </a:ln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6600" b="1" kern="1200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s-SV" sz="3600" dirty="0">
                <a:solidFill>
                  <a:srgbClr val="FFFFFF"/>
                </a:solidFill>
                <a:latin typeface="Arial"/>
              </a:rPr>
              <a:t>995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SV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Tahoma" panose="020B0604030504040204" pitchFamily="34" charset="0"/>
                <a:cs typeface="Tahoma" panose="020B0604030504040204" pitchFamily="34" charset="0"/>
              </a:rPr>
              <a:t>Participaciones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SV" sz="31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42" name="Imagen 41"/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910" y="288159"/>
            <a:ext cx="1743297" cy="464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189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cintillo-blanco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Imagen 2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96" y="2322096"/>
            <a:ext cx="1349570" cy="359885"/>
          </a:xfrm>
          <a:prstGeom prst="rect">
            <a:avLst/>
          </a:prstGeom>
        </p:spPr>
      </p:pic>
      <p:sp>
        <p:nvSpPr>
          <p:cNvPr id="4" name="Marcador de número de diapositiva 1">
            <a:extLst>
              <a:ext uri="{FF2B5EF4-FFF2-40B4-BE49-F238E27FC236}">
                <a16:creationId xmlns:a16="http://schemas.microsoft.com/office/drawing/2014/main" xmlns="" id="{2F478C69-0A1D-45FF-8600-ED903803F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/>
          <a:p>
            <a:pPr rtl="0"/>
            <a:fld id="{C263D6C4-4840-40CC-AC84-17E24B3B7BDE}" type="slidenum">
              <a:rPr lang="es-ES" smtClean="0"/>
              <a:pPr rtl="0"/>
              <a:t>20</a:t>
            </a:fld>
            <a:endParaRPr lang="es-ES"/>
          </a:p>
        </p:txBody>
      </p:sp>
      <p:pic>
        <p:nvPicPr>
          <p:cNvPr id="7" name="Imagen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551"/>
          <a:stretch/>
        </p:blipFill>
        <p:spPr>
          <a:xfrm>
            <a:off x="1528011" y="20051"/>
            <a:ext cx="10647950" cy="6840455"/>
          </a:xfrm>
          <a:prstGeom prst="rect">
            <a:avLst/>
          </a:prstGeom>
        </p:spPr>
      </p:pic>
      <p:sp>
        <p:nvSpPr>
          <p:cNvPr id="5" name="Rectangle 1"/>
          <p:cNvSpPr/>
          <p:nvPr/>
        </p:nvSpPr>
        <p:spPr>
          <a:xfrm>
            <a:off x="-14343" y="5213685"/>
            <a:ext cx="12203472" cy="1644315"/>
          </a:xfrm>
          <a:prstGeom prst="rect">
            <a:avLst/>
          </a:prstGeom>
          <a:solidFill>
            <a:srgbClr val="0070C0">
              <a:alpha val="68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8"/>
          <p:cNvSpPr txBox="1"/>
          <p:nvPr/>
        </p:nvSpPr>
        <p:spPr>
          <a:xfrm>
            <a:off x="-14343" y="5605880"/>
            <a:ext cx="12206343" cy="9694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5700" dirty="0" smtClean="0">
                <a:solidFill>
                  <a:schemeClr val="bg1"/>
                </a:solidFill>
                <a:latin typeface="Futura Condensed"/>
                <a:cs typeface="Futura Condensed"/>
              </a:rPr>
              <a:t>¿CÓMO SE FINANCIA INSAFORP?</a:t>
            </a:r>
            <a:endParaRPr lang="es-SV" sz="5700" dirty="0">
              <a:latin typeface="Futura Condensed"/>
              <a:cs typeface="Futura Condensed"/>
            </a:endParaRPr>
          </a:p>
        </p:txBody>
      </p:sp>
    </p:spTree>
    <p:extLst>
      <p:ext uri="{BB962C8B-B14F-4D97-AF65-F5344CB8AC3E}">
        <p14:creationId xmlns:p14="http://schemas.microsoft.com/office/powerpoint/2010/main" val="800485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marco-azul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Marcador de número de diapositiva 1">
            <a:extLst>
              <a:ext uri="{FF2B5EF4-FFF2-40B4-BE49-F238E27FC236}">
                <a16:creationId xmlns:a16="http://schemas.microsoft.com/office/drawing/2014/main" xmlns="" id="{520FC4EE-F318-4344-9E3C-B950ADB63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/>
          <a:p>
            <a:pPr rtl="0"/>
            <a:fld id="{C263D6C4-4840-40CC-AC84-17E24B3B7BDE}" type="slidenum">
              <a:rPr lang="es-ES" smtClean="0"/>
              <a:pPr rtl="0"/>
              <a:t>21</a:t>
            </a:fld>
            <a:endParaRPr lang="es-ES"/>
          </a:p>
        </p:txBody>
      </p:sp>
      <p:sp>
        <p:nvSpPr>
          <p:cNvPr id="5" name="Title 4"/>
          <p:cNvSpPr txBox="1">
            <a:spLocks/>
          </p:cNvSpPr>
          <p:nvPr/>
        </p:nvSpPr>
        <p:spPr>
          <a:xfrm>
            <a:off x="461154" y="0"/>
            <a:ext cx="8229600" cy="17686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SV" sz="3200" b="1" dirty="0" smtClean="0">
                <a:solidFill>
                  <a:schemeClr val="accent5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¿CÓMO </a:t>
            </a:r>
            <a:r>
              <a:rPr lang="es-SV" sz="3200" b="1" dirty="0">
                <a:solidFill>
                  <a:schemeClr val="accent5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SE FINANCIA INSAFORP?</a:t>
            </a:r>
          </a:p>
        </p:txBody>
      </p:sp>
      <p:sp>
        <p:nvSpPr>
          <p:cNvPr id="6" name="Rectángulo 10"/>
          <p:cNvSpPr/>
          <p:nvPr/>
        </p:nvSpPr>
        <p:spPr>
          <a:xfrm>
            <a:off x="6797747" y="2396891"/>
            <a:ext cx="4692506" cy="24478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es-ES_tradnl" altLang="es-SV" sz="1600" dirty="0" smtClean="0">
                <a:solidFill>
                  <a:schemeClr val="accent5">
                    <a:lumMod val="7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Los fondos </a:t>
            </a:r>
            <a:r>
              <a:rPr lang="es-ES_tradnl" altLang="es-SV" sz="1600" dirty="0">
                <a:solidFill>
                  <a:schemeClr val="accent5">
                    <a:lumMod val="7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de </a:t>
            </a:r>
            <a:r>
              <a:rPr lang="es-ES_tradnl" altLang="es-SV" sz="1600" b="1" dirty="0">
                <a:solidFill>
                  <a:schemeClr val="accent5">
                    <a:lumMod val="7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INSAFORP</a:t>
            </a:r>
            <a:r>
              <a:rPr lang="es-ES_tradnl" altLang="es-SV" sz="1600" dirty="0">
                <a:solidFill>
                  <a:schemeClr val="accent5">
                    <a:lumMod val="7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provienen de las cotizaciones obligatorias hasta del 1%, pagadas por los patronos del sector privado y por las instituciones Oficiales Autónomas, que empleen diez o más trabajadores calculadas sobre el monto total </a:t>
            </a:r>
            <a:r>
              <a:rPr lang="es-ES_tradnl" altLang="es-SV" sz="1600" dirty="0" smtClean="0">
                <a:solidFill>
                  <a:schemeClr val="accent5">
                    <a:lumMod val="7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de las </a:t>
            </a:r>
            <a:r>
              <a:rPr lang="es-ES_tradnl" altLang="es-SV" sz="1600" dirty="0">
                <a:solidFill>
                  <a:schemeClr val="accent5">
                    <a:lumMod val="7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planillas mensuales de sueldos y salarios.    </a:t>
            </a:r>
            <a:endParaRPr lang="es-ES_tradnl" altLang="es-SV" sz="1600" dirty="0" smtClean="0">
              <a:solidFill>
                <a:schemeClr val="accent5">
                  <a:lumMod val="7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algn="just">
              <a:lnSpc>
                <a:spcPct val="120000"/>
              </a:lnSpc>
            </a:pPr>
            <a:endParaRPr lang="es-ES_tradnl" sz="1600" dirty="0">
              <a:solidFill>
                <a:schemeClr val="accent5">
                  <a:lumMod val="7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7" name="CuadroTexto 2"/>
          <p:cNvSpPr txBox="1"/>
          <p:nvPr/>
        </p:nvSpPr>
        <p:spPr>
          <a:xfrm>
            <a:off x="7108452" y="4844741"/>
            <a:ext cx="31518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altLang="es-SV" sz="3600" b="1" dirty="0">
                <a:solidFill>
                  <a:srgbClr val="FF0000"/>
                </a:solidFill>
                <a:ea typeface="Tahoma" panose="020B0604030504040204" pitchFamily="34" charset="0"/>
                <a:cs typeface="Tahoma" panose="020B0604030504040204" pitchFamily="34" charset="0"/>
              </a:rPr>
              <a:t>US $</a:t>
            </a:r>
            <a:r>
              <a:rPr lang="es-ES_tradnl" altLang="es-SV" sz="3600" b="1" dirty="0" smtClean="0">
                <a:solidFill>
                  <a:srgbClr val="FF0000"/>
                </a:solidFill>
                <a:ea typeface="Tahoma" panose="020B0604030504040204" pitchFamily="34" charset="0"/>
                <a:cs typeface="Tahoma" panose="020B0604030504040204" pitchFamily="34" charset="0"/>
              </a:rPr>
              <a:t>38,756,837</a:t>
            </a:r>
            <a:endParaRPr lang="es-SV" sz="3600" b="1" dirty="0">
              <a:solidFill>
                <a:srgbClr val="FF0000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6" name="Imagen 15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2941" y="698619"/>
            <a:ext cx="1709530" cy="455875"/>
          </a:xfrm>
          <a:prstGeom prst="rect">
            <a:avLst/>
          </a:prstGeom>
        </p:spPr>
      </p:pic>
      <p:pic>
        <p:nvPicPr>
          <p:cNvPr id="17" name="Imagen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250" y="1642409"/>
            <a:ext cx="5275750" cy="3956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1578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marco-naranja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463"/>
            <a:ext cx="12192000" cy="684053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Imagen 2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4346" y="411827"/>
            <a:ext cx="1709530" cy="455875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433866" y="401509"/>
            <a:ext cx="9356614" cy="75744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SV" sz="3200" b="1" dirty="0">
                <a:solidFill>
                  <a:schemeClr val="accent5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PRESUPUESTO - MILES US $ JUNIO </a:t>
            </a:r>
            <a:r>
              <a:rPr lang="es-SV" sz="3200" b="1" dirty="0" smtClean="0">
                <a:solidFill>
                  <a:schemeClr val="accent5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2019 </a:t>
            </a:r>
            <a:r>
              <a:rPr lang="mr-IN" sz="3200" b="1" dirty="0">
                <a:solidFill>
                  <a:schemeClr val="accent5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–</a:t>
            </a:r>
            <a:r>
              <a:rPr lang="es-SV" sz="3200" b="1" dirty="0">
                <a:solidFill>
                  <a:schemeClr val="accent5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 MAYO </a:t>
            </a:r>
            <a:r>
              <a:rPr lang="es-SV" sz="3200" b="1" dirty="0" smtClean="0">
                <a:solidFill>
                  <a:schemeClr val="accent5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2020</a:t>
            </a:r>
            <a:endParaRPr lang="es-SV" sz="3200" b="1" dirty="0">
              <a:solidFill>
                <a:schemeClr val="accent5">
                  <a:lumMod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7" name="Tabl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9259976"/>
              </p:ext>
            </p:extLst>
          </p:nvPr>
        </p:nvGraphicFramePr>
        <p:xfrm>
          <a:off x="1261099" y="1313352"/>
          <a:ext cx="9275765" cy="486416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662658"/>
                <a:gridCol w="1390601"/>
                <a:gridCol w="1222506"/>
              </a:tblGrid>
              <a:tr h="291535"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Conceptos</a:t>
                      </a: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US$</a:t>
                      </a: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%</a:t>
                      </a: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291535"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INGRESOS CORRIENTES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291535"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Cotizaciones Empresas Privada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34,155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67%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448070"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Cotizaciones Inst. Autónomas y Municipales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3,871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8%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291535"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Ingresos Financieros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890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2%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448070"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   Total Ingresos Corrientes…….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38,916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77%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291535"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FINANCIAMIENTO RESERVA INSAFORP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11,493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23%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448070"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    Ingresos Totales…………………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50,409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100%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291535"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EGRESOS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291535"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Formación Profesional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37,679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75%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291535"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Estudios y Normativas Técnicas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1,986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4%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291535"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Operación/Funcionamiento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8,226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16%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448070"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Proyectos Fortalecimiento de la Formación Profesional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2,518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5%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448070"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    Total Egresos……………………..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50,409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100%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8424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4"/>
          <p:cNvSpPr txBox="1">
            <a:spLocks/>
          </p:cNvSpPr>
          <p:nvPr/>
        </p:nvSpPr>
        <p:spPr>
          <a:xfrm>
            <a:off x="781477" y="271849"/>
            <a:ext cx="7947854" cy="1067853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SV" sz="3200" b="1" dirty="0">
                <a:latin typeface="+mn-lt"/>
                <a:ea typeface="+mn-ea"/>
                <a:cs typeface="+mn-cs"/>
              </a:rPr>
              <a:t>EJECUCIÓN </a:t>
            </a:r>
            <a:r>
              <a:rPr lang="es-SV" sz="3200" b="1" dirty="0" smtClean="0">
                <a:latin typeface="+mn-lt"/>
                <a:ea typeface="+mn-ea"/>
                <a:cs typeface="+mn-cs"/>
              </a:rPr>
              <a:t>PRESUPUESTARIA</a:t>
            </a:r>
            <a:r>
              <a:rPr lang="es-SV" sz="3200" b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s-SV" sz="3200" b="1" dirty="0">
                <a:latin typeface="+mn-lt"/>
                <a:ea typeface="+mn-ea"/>
                <a:cs typeface="+mn-cs"/>
              </a:rPr>
              <a:t>- MILES US </a:t>
            </a:r>
            <a:r>
              <a:rPr lang="es-SV" sz="3200" b="1" dirty="0" smtClean="0">
                <a:latin typeface="+mn-lt"/>
                <a:ea typeface="+mn-ea"/>
                <a:cs typeface="+mn-cs"/>
              </a:rPr>
              <a:t>$</a:t>
            </a:r>
            <a:endParaRPr lang="es-SV" sz="3200" b="1" dirty="0">
              <a:latin typeface="+mn-lt"/>
              <a:ea typeface="+mn-ea"/>
              <a:cs typeface="+mn-cs"/>
            </a:endParaRPr>
          </a:p>
        </p:txBody>
      </p:sp>
      <p:pic>
        <p:nvPicPr>
          <p:cNvPr id="4" name="Imagen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1392" y="271849"/>
            <a:ext cx="1774794" cy="473278"/>
          </a:xfrm>
          <a:prstGeom prst="rect">
            <a:avLst/>
          </a:prstGeom>
        </p:spPr>
      </p:pic>
      <p:graphicFrame>
        <p:nvGraphicFramePr>
          <p:cNvPr id="5" name="Tabl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7133585"/>
              </p:ext>
            </p:extLst>
          </p:nvPr>
        </p:nvGraphicFramePr>
        <p:xfrm>
          <a:off x="1807535" y="1621692"/>
          <a:ext cx="8814390" cy="483256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653544"/>
                <a:gridCol w="1726901"/>
                <a:gridCol w="1433945"/>
              </a:tblGrid>
              <a:tr h="283813">
                <a:tc rowSpan="2">
                  <a:txBody>
                    <a:bodyPr/>
                    <a:lstStyle/>
                    <a:p>
                      <a:pPr algn="ctr" fontAlgn="ctr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Conceptos</a:t>
                      </a: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Jun 19-may 20</a:t>
                      </a: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</a:tr>
              <a:tr h="283813">
                <a:tc vMerge="1">
                  <a:txBody>
                    <a:bodyPr/>
                    <a:lstStyle/>
                    <a:p>
                      <a:endParaRPr lang="es-SV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Miles US$</a:t>
                      </a: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%</a:t>
                      </a: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283813"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INGRESOS CORRIENTES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283813"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Cotizaciones Empresas Privada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34,724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88%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507174"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Cotizaciones Inst. Autónomas y Municipales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4,033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10%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283813"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Ingresos Financieros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957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2%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507174"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Ingresos Totales…………………………………………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39,714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100%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283813"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EGRESOS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283813"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Formación Profesional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31,356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84%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283813"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Estudios y Normativas Técnicas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1,513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4%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283813"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Operación/Funcionamiento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4,527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12%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756435"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Total Egresos………………………………………………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37,396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100%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507174"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SUPERAVIT/DEFICIT PRESUPUESTARIO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s-SV" sz="18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2,318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SV" sz="180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9525" marR="9525" marT="9525" marB="0" anchor="b"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207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cintillo-blanco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042"/>
            <a:ext cx="12192000" cy="684053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Imagen 2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2470" y="221241"/>
            <a:ext cx="1709530" cy="455875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445112" y="221241"/>
            <a:ext cx="9356614" cy="1190464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SV" sz="3200" b="1" dirty="0" smtClean="0">
                <a:solidFill>
                  <a:schemeClr val="accent5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CONTRATACIONES INSTITUCIONALES</a:t>
            </a:r>
          </a:p>
          <a:p>
            <a:pPr algn="l"/>
            <a:r>
              <a:rPr lang="es-SV" sz="3200" b="1" dirty="0">
                <a:solidFill>
                  <a:schemeClr val="accent5">
                    <a:lumMod val="75000"/>
                  </a:schemeClr>
                </a:solidFill>
              </a:rPr>
              <a:t>JUNIO 2019 </a:t>
            </a:r>
            <a:r>
              <a:rPr lang="mr-IN" sz="3200" b="1" dirty="0">
                <a:solidFill>
                  <a:schemeClr val="accent5">
                    <a:lumMod val="75000"/>
                  </a:schemeClr>
                </a:solidFill>
              </a:rPr>
              <a:t>–</a:t>
            </a:r>
            <a:r>
              <a:rPr lang="es-SV" sz="3200" b="1" dirty="0">
                <a:solidFill>
                  <a:schemeClr val="accent5">
                    <a:lumMod val="75000"/>
                  </a:schemeClr>
                </a:solidFill>
              </a:rPr>
              <a:t> MAYO </a:t>
            </a:r>
            <a:r>
              <a:rPr lang="es-SV" sz="3200" b="1" dirty="0" smtClean="0">
                <a:solidFill>
                  <a:schemeClr val="accent5">
                    <a:lumMod val="75000"/>
                  </a:schemeClr>
                </a:solidFill>
              </a:rPr>
              <a:t>2020</a:t>
            </a:r>
            <a:endParaRPr lang="es-SV" sz="3200" b="1" dirty="0">
              <a:solidFill>
                <a:schemeClr val="accent5">
                  <a:lumMod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Rectángulo 4"/>
          <p:cNvSpPr/>
          <p:nvPr/>
        </p:nvSpPr>
        <p:spPr>
          <a:xfrm>
            <a:off x="2767845" y="6133080"/>
            <a:ext cx="332815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SV" sz="2800" dirty="0">
                <a:solidFill>
                  <a:schemeClr val="accent1">
                    <a:lumMod val="50000"/>
                  </a:schemeClr>
                </a:solidFill>
                <a:latin typeface="Helv"/>
              </a:rPr>
              <a:t>MYPES	       194</a:t>
            </a:r>
            <a:endParaRPr lang="es-SV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Rectángulo 5"/>
          <p:cNvSpPr/>
          <p:nvPr/>
        </p:nvSpPr>
        <p:spPr>
          <a:xfrm>
            <a:off x="6882059" y="6133080"/>
            <a:ext cx="251703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SV" sz="2800" dirty="0">
                <a:solidFill>
                  <a:schemeClr val="accent1">
                    <a:lumMod val="50000"/>
                  </a:schemeClr>
                </a:solidFill>
                <a:latin typeface="Helv"/>
              </a:rPr>
              <a:t>GRANDE      3</a:t>
            </a:r>
          </a:p>
        </p:txBody>
      </p:sp>
      <p:graphicFrame>
        <p:nvGraphicFramePr>
          <p:cNvPr id="7" name="Gráfico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92909512"/>
              </p:ext>
            </p:extLst>
          </p:nvPr>
        </p:nvGraphicFramePr>
        <p:xfrm>
          <a:off x="2583711" y="1832841"/>
          <a:ext cx="7378995" cy="382367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3142060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marco-azul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Imagen 2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54713" y="484690"/>
            <a:ext cx="1709530" cy="455875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57450" y="287509"/>
            <a:ext cx="9691434" cy="1306112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SV" sz="3200" b="1" dirty="0" smtClean="0">
                <a:solidFill>
                  <a:schemeClr val="accent5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DICTAMEN </a:t>
            </a:r>
            <a:r>
              <a:rPr lang="es-SV" sz="3200" b="1" dirty="0">
                <a:solidFill>
                  <a:schemeClr val="accent5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DE LAS </a:t>
            </a:r>
            <a:r>
              <a:rPr lang="es-SV" sz="3200" b="1" dirty="0" smtClean="0">
                <a:solidFill>
                  <a:schemeClr val="accent5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AUDITORÍAS INDEPENDIENTES EJERCICIO 2019</a:t>
            </a:r>
            <a:endParaRPr lang="es-SV" sz="3200" b="1" dirty="0">
              <a:solidFill>
                <a:schemeClr val="accent5">
                  <a:lumMod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CuadroTexto 1"/>
          <p:cNvSpPr txBox="1"/>
          <p:nvPr/>
        </p:nvSpPr>
        <p:spPr>
          <a:xfrm>
            <a:off x="8722157" y="1903577"/>
            <a:ext cx="2881979" cy="39887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 algn="just">
              <a:lnSpc>
                <a:spcPct val="120000"/>
              </a:lnSpc>
            </a:pPr>
            <a:r>
              <a:rPr lang="es-MX" b="1" dirty="0">
                <a:solidFill>
                  <a:schemeClr val="accent5">
                    <a:lumMod val="75000"/>
                  </a:schemeClr>
                </a:solidFill>
                <a:latin typeface="Open Sans"/>
                <a:ea typeface="Open Sans" panose="020B0606030504020204" pitchFamily="34" charset="0"/>
                <a:cs typeface="Open Sans"/>
              </a:rPr>
              <a:t>Resultado Auditorías</a:t>
            </a:r>
          </a:p>
          <a:p>
            <a:pPr marL="0" lvl="1" algn="just">
              <a:lnSpc>
                <a:spcPct val="120000"/>
              </a:lnSpc>
            </a:pPr>
            <a:endParaRPr lang="es-MX" b="1" dirty="0">
              <a:solidFill>
                <a:schemeClr val="accent5">
                  <a:lumMod val="75000"/>
                </a:schemeClr>
              </a:solidFill>
              <a:latin typeface="Open Sans"/>
              <a:ea typeface="Open Sans" panose="020B0606030504020204" pitchFamily="34" charset="0"/>
              <a:cs typeface="Open Sans"/>
            </a:endParaRPr>
          </a:p>
          <a:p>
            <a:pPr marL="0" lvl="1" algn="just">
              <a:lnSpc>
                <a:spcPct val="120000"/>
              </a:lnSpc>
            </a:pPr>
            <a:r>
              <a:rPr lang="es-MX" sz="1600" dirty="0">
                <a:solidFill>
                  <a:schemeClr val="accent5">
                    <a:lumMod val="75000"/>
                  </a:schemeClr>
                </a:solidFill>
                <a:latin typeface="Open Sans"/>
                <a:ea typeface="Open Sans" panose="020B0606030504020204" pitchFamily="34" charset="0"/>
                <a:cs typeface="Open Sans"/>
              </a:rPr>
              <a:t>Informe de Auditoría Financiera del Ejercicio </a:t>
            </a:r>
            <a:r>
              <a:rPr lang="es-MX" sz="1600" dirty="0" smtClean="0">
                <a:solidFill>
                  <a:schemeClr val="accent5">
                    <a:lumMod val="75000"/>
                  </a:schemeClr>
                </a:solidFill>
                <a:latin typeface="Open Sans"/>
                <a:ea typeface="Open Sans" panose="020B0606030504020204" pitchFamily="34" charset="0"/>
                <a:cs typeface="Open Sans"/>
              </a:rPr>
              <a:t>2019, </a:t>
            </a:r>
            <a:r>
              <a:rPr lang="es-MX" sz="1600" dirty="0">
                <a:solidFill>
                  <a:schemeClr val="accent5">
                    <a:lumMod val="75000"/>
                  </a:schemeClr>
                </a:solidFill>
                <a:latin typeface="Open Sans"/>
                <a:ea typeface="Open Sans" panose="020B0606030504020204" pitchFamily="34" charset="0"/>
                <a:cs typeface="Open Sans"/>
              </a:rPr>
              <a:t>con</a:t>
            </a:r>
            <a:r>
              <a:rPr lang="es-MX" sz="1600" b="1" dirty="0">
                <a:solidFill>
                  <a:schemeClr val="accent5">
                    <a:lumMod val="75000"/>
                  </a:schemeClr>
                </a:solidFill>
                <a:latin typeface="Open Sans"/>
                <a:ea typeface="Open Sans" panose="020B0606030504020204" pitchFamily="34" charset="0"/>
                <a:cs typeface="Open Sans"/>
              </a:rPr>
              <a:t> opinión limpia </a:t>
            </a:r>
            <a:r>
              <a:rPr lang="es-MX" sz="1600" dirty="0">
                <a:solidFill>
                  <a:schemeClr val="accent5">
                    <a:lumMod val="75000"/>
                  </a:schemeClr>
                </a:solidFill>
                <a:latin typeface="Open Sans"/>
                <a:ea typeface="Open Sans" panose="020B0606030504020204" pitchFamily="34" charset="0"/>
                <a:cs typeface="Open Sans"/>
              </a:rPr>
              <a:t>a los Estados Financieros y </a:t>
            </a:r>
            <a:r>
              <a:rPr lang="es-MX" sz="1600" b="1" dirty="0">
                <a:solidFill>
                  <a:schemeClr val="accent5">
                    <a:lumMod val="75000"/>
                  </a:schemeClr>
                </a:solidFill>
                <a:latin typeface="Open Sans"/>
                <a:ea typeface="Open Sans" panose="020B0606030504020204" pitchFamily="34" charset="0"/>
                <a:cs typeface="Open Sans"/>
              </a:rPr>
              <a:t>ninguna observación</a:t>
            </a:r>
            <a:r>
              <a:rPr lang="es-MX" sz="1600" dirty="0">
                <a:solidFill>
                  <a:schemeClr val="accent5">
                    <a:lumMod val="75000"/>
                  </a:schemeClr>
                </a:solidFill>
                <a:latin typeface="Open Sans"/>
                <a:ea typeface="Open Sans" panose="020B0606030504020204" pitchFamily="34" charset="0"/>
                <a:cs typeface="Open Sans"/>
              </a:rPr>
              <a:t> al control interno y al cumplimiento de requisitos legales, por tanto dicho ejercicio se encuentra solvente para el INSAFORP.</a:t>
            </a:r>
          </a:p>
          <a:p>
            <a:endParaRPr lang="es-SV" dirty="0">
              <a:solidFill>
                <a:schemeClr val="accent5">
                  <a:lumMod val="7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6" name="Imagen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884" y="1716943"/>
            <a:ext cx="2396372" cy="342252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Imagen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04793" y="1716943"/>
            <a:ext cx="2728363" cy="342252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Imagen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83101" y="1730591"/>
            <a:ext cx="3020871" cy="1971586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788681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marco-naranja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Imagen 2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058" y="344775"/>
            <a:ext cx="1709530" cy="455875"/>
          </a:xfrm>
          <a:prstGeom prst="rect">
            <a:avLst/>
          </a:prstGeom>
        </p:spPr>
      </p:pic>
      <p:sp>
        <p:nvSpPr>
          <p:cNvPr id="4" name="Marcador de número de diapositiva 1">
            <a:extLst>
              <a:ext uri="{FF2B5EF4-FFF2-40B4-BE49-F238E27FC236}">
                <a16:creationId xmlns:a16="http://schemas.microsoft.com/office/drawing/2014/main" xmlns="" id="{520FC4EE-F318-4344-9E3C-B950ADB63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/>
          <a:p>
            <a:pPr rtl="0"/>
            <a:fld id="{C263D6C4-4840-40CC-AC84-17E24B3B7BDE}" type="slidenum">
              <a:rPr lang="es-ES" smtClean="0"/>
              <a:pPr rtl="0"/>
              <a:t>26</a:t>
            </a:fld>
            <a:endParaRPr lang="es-ES"/>
          </a:p>
        </p:txBody>
      </p:sp>
      <p:pic>
        <p:nvPicPr>
          <p:cNvPr id="7" name="Imagen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9649" b="7368"/>
          <a:stretch/>
        </p:blipFill>
        <p:spPr>
          <a:xfrm>
            <a:off x="323488" y="296455"/>
            <a:ext cx="11563712" cy="6260756"/>
          </a:xfrm>
          <a:prstGeom prst="rect">
            <a:avLst/>
          </a:prstGeom>
        </p:spPr>
      </p:pic>
      <p:sp>
        <p:nvSpPr>
          <p:cNvPr id="5" name="Rectangle 1"/>
          <p:cNvSpPr/>
          <p:nvPr/>
        </p:nvSpPr>
        <p:spPr>
          <a:xfrm>
            <a:off x="1" y="5116786"/>
            <a:ext cx="12203472" cy="1741214"/>
          </a:xfrm>
          <a:prstGeom prst="rect">
            <a:avLst/>
          </a:prstGeom>
          <a:solidFill>
            <a:srgbClr val="FF0066">
              <a:alpha val="77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ángulo 5"/>
          <p:cNvSpPr/>
          <p:nvPr/>
        </p:nvSpPr>
        <p:spPr>
          <a:xfrm>
            <a:off x="1" y="5117432"/>
            <a:ext cx="12192000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_tradnl" altLang="es-SV" sz="5700" dirty="0">
                <a:latin typeface="Futura Condensed"/>
                <a:cs typeface="Futura Condensed"/>
              </a:rPr>
              <a:t>FORTALECIMIENTO AL SISTEMA </a:t>
            </a:r>
            <a:r>
              <a:rPr lang="es-ES_tradnl" altLang="es-SV" sz="5700" dirty="0" smtClean="0">
                <a:latin typeface="Futura Condensed"/>
                <a:cs typeface="Futura Condensed"/>
              </a:rPr>
              <a:t>DE FORMACIÓN PROFESIONAL</a:t>
            </a:r>
            <a:endParaRPr lang="es-SV" sz="5700" dirty="0">
              <a:latin typeface="Futura Condensed"/>
              <a:cs typeface="Futura Condensed"/>
            </a:endParaRPr>
          </a:p>
        </p:txBody>
      </p:sp>
    </p:spTree>
    <p:extLst>
      <p:ext uri="{BB962C8B-B14F-4D97-AF65-F5344CB8AC3E}">
        <p14:creationId xmlns:p14="http://schemas.microsoft.com/office/powerpoint/2010/main" val="4077357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4"/>
          <p:cNvSpPr txBox="1">
            <a:spLocks/>
          </p:cNvSpPr>
          <p:nvPr/>
        </p:nvSpPr>
        <p:spPr>
          <a:xfrm>
            <a:off x="445111" y="464023"/>
            <a:ext cx="9558697" cy="89955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l" defTabSz="914400">
              <a:spcBef>
                <a:spcPts val="0"/>
              </a:spcBef>
            </a:pPr>
            <a:r>
              <a:rPr lang="es-SV" sz="3200" b="1" dirty="0">
                <a:solidFill>
                  <a:srgbClr val="FFFFFF"/>
                </a:solidFill>
                <a:latin typeface="Arial"/>
                <a:ea typeface="+mn-ea"/>
                <a:cs typeface="+mn-cs"/>
              </a:rPr>
              <a:t>VECTORES ESTRATÉGICOS INSTITUCIONALES</a:t>
            </a:r>
          </a:p>
        </p:txBody>
      </p:sp>
      <p:pic>
        <p:nvPicPr>
          <p:cNvPr id="4" name="Picture 7" descr="IN- Infografía PEI-35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5359" y="1363580"/>
            <a:ext cx="10292352" cy="5490713"/>
          </a:xfrm>
          <a:prstGeom prst="rect">
            <a:avLst/>
          </a:prstGeom>
        </p:spPr>
      </p:pic>
      <p:pic>
        <p:nvPicPr>
          <p:cNvPr id="6" name="Imagen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1392" y="271849"/>
            <a:ext cx="1774794" cy="473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95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marco-naranja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Marcador de número de diapositiva 1">
            <a:extLst>
              <a:ext uri="{FF2B5EF4-FFF2-40B4-BE49-F238E27FC236}">
                <a16:creationId xmlns:a16="http://schemas.microsoft.com/office/drawing/2014/main" xmlns="" id="{520FC4EE-F318-4344-9E3C-B950ADB63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/>
          <a:p>
            <a:fld id="{C263D6C4-4840-40CC-AC84-17E24B3B7BDE}" type="slidenum">
              <a:rPr lang="es-ES" smtClean="0">
                <a:solidFill>
                  <a:prstClr val="white">
                    <a:tint val="75000"/>
                  </a:prstClr>
                </a:solidFill>
              </a:rPr>
              <a:pPr/>
              <a:t>28</a:t>
            </a:fld>
            <a:endParaRPr lang="es-E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Title 4"/>
          <p:cNvSpPr txBox="1">
            <a:spLocks/>
          </p:cNvSpPr>
          <p:nvPr/>
        </p:nvSpPr>
        <p:spPr>
          <a:xfrm>
            <a:off x="445111" y="230812"/>
            <a:ext cx="9821835" cy="914399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SV" sz="3100" b="1" dirty="0" smtClean="0">
                <a:solidFill>
                  <a:schemeClr val="accent5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ARTICULACIÓN </a:t>
            </a:r>
            <a:r>
              <a:rPr lang="es-SV" sz="3100" b="1" dirty="0">
                <a:solidFill>
                  <a:schemeClr val="accent5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CON PROGRAMAS DE </a:t>
            </a:r>
            <a:r>
              <a:rPr lang="es-SV" sz="3100" b="1" dirty="0" smtClean="0">
                <a:solidFill>
                  <a:schemeClr val="accent5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GOBIERNO</a:t>
            </a:r>
            <a:endParaRPr lang="es-SV" sz="3200" b="1" dirty="0">
              <a:solidFill>
                <a:schemeClr val="accent5">
                  <a:lumMod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9" name="Picture 3" descr="Cuadro aqua-23.png"/>
          <p:cNvPicPr>
            <a:picLocks noChangeAspect="1"/>
          </p:cNvPicPr>
          <p:nvPr/>
        </p:nvPicPr>
        <p:blipFill>
          <a:blip r:embed="rId3" cstate="print">
            <a:alphaModFix amt="93000"/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120" y="2359786"/>
            <a:ext cx="2346555" cy="2346557"/>
          </a:xfrm>
          <a:prstGeom prst="rect">
            <a:avLst/>
          </a:prstGeom>
        </p:spPr>
      </p:pic>
      <p:sp>
        <p:nvSpPr>
          <p:cNvPr id="10" name="TextBox 4"/>
          <p:cNvSpPr txBox="1"/>
          <p:nvPr/>
        </p:nvSpPr>
        <p:spPr>
          <a:xfrm>
            <a:off x="340120" y="3056010"/>
            <a:ext cx="234655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altLang="es-SV" sz="2800" dirty="0" smtClean="0">
                <a:latin typeface="Open Sans"/>
                <a:cs typeface="Open Sans"/>
              </a:rPr>
              <a:t>ÁREA ECONÓMICA</a:t>
            </a:r>
            <a:endParaRPr lang="en-US" sz="2800" dirty="0"/>
          </a:p>
        </p:txBody>
      </p:sp>
      <p:graphicFrame>
        <p:nvGraphicFramePr>
          <p:cNvPr id="11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0955958"/>
              </p:ext>
            </p:extLst>
          </p:nvPr>
        </p:nvGraphicFramePr>
        <p:xfrm>
          <a:off x="2873963" y="1495617"/>
          <a:ext cx="8784637" cy="40758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84637"/>
              </a:tblGrid>
              <a:tr h="2395176">
                <a:tc>
                  <a:txBody>
                    <a:bodyPr/>
                    <a:lstStyle/>
                    <a:p>
                      <a:pPr marL="342900" indent="-342900" algn="just">
                        <a:lnSpc>
                          <a:spcPct val="150000"/>
                        </a:lnSpc>
                        <a:buFont typeface="+mj-lt"/>
                        <a:buAutoNum type="arabicPeriod"/>
                      </a:pPr>
                      <a:r>
                        <a:rPr lang="es-SV" sz="1600" b="0" baseline="0" dirty="0" smtClean="0">
                          <a:solidFill>
                            <a:schemeClr val="bg1"/>
                          </a:solidFill>
                          <a:latin typeface="Open Sans"/>
                          <a:cs typeface="Open Sans"/>
                        </a:rPr>
                        <a:t>Política </a:t>
                      </a:r>
                      <a:r>
                        <a:rPr lang="es-SV" sz="1600" b="0" baseline="0" dirty="0" smtClean="0">
                          <a:solidFill>
                            <a:schemeClr val="bg1"/>
                          </a:solidFill>
                          <a:latin typeface="Open Sans"/>
                          <a:cs typeface="Open Sans"/>
                        </a:rPr>
                        <a:t>nacional de fomento, diversificación y transformación productiva de El Salvador.</a:t>
                      </a:r>
                    </a:p>
                    <a:p>
                      <a:pPr marL="342900" indent="-342900" algn="just">
                        <a:lnSpc>
                          <a:spcPct val="150000"/>
                        </a:lnSpc>
                        <a:buFont typeface="+mj-lt"/>
                        <a:buAutoNum type="arabicPeriod"/>
                      </a:pPr>
                      <a:r>
                        <a:rPr lang="es-SV" sz="1600" b="0" baseline="0" dirty="0" smtClean="0">
                          <a:solidFill>
                            <a:schemeClr val="bg1"/>
                          </a:solidFill>
                          <a:latin typeface="Open Sans"/>
                          <a:cs typeface="Open Sans"/>
                        </a:rPr>
                        <a:t>Política Industrial 2011 - 2024.</a:t>
                      </a:r>
                    </a:p>
                    <a:p>
                      <a:pPr marL="342900" indent="-342900" algn="just">
                        <a:lnSpc>
                          <a:spcPct val="150000"/>
                        </a:lnSpc>
                        <a:buFont typeface="+mj-lt"/>
                        <a:buAutoNum type="arabicPeriod"/>
                      </a:pPr>
                      <a:r>
                        <a:rPr lang="es-SV" sz="1600" b="0" baseline="0" dirty="0" smtClean="0">
                          <a:solidFill>
                            <a:schemeClr val="bg1"/>
                          </a:solidFill>
                          <a:latin typeface="Open Sans"/>
                          <a:cs typeface="Open Sans"/>
                        </a:rPr>
                        <a:t>Estrategia de fomento de la producción. ESProductivo.</a:t>
                      </a:r>
                    </a:p>
                    <a:p>
                      <a:pPr marL="342900" indent="-342900" algn="just">
                        <a:lnSpc>
                          <a:spcPct val="150000"/>
                        </a:lnSpc>
                        <a:buFont typeface="+mj-lt"/>
                        <a:buAutoNum type="arabicPeriod"/>
                      </a:pPr>
                      <a:r>
                        <a:rPr lang="es-SV" sz="1600" b="0" baseline="0" dirty="0" smtClean="0">
                          <a:solidFill>
                            <a:schemeClr val="bg1"/>
                          </a:solidFill>
                          <a:latin typeface="Open Sans"/>
                          <a:cs typeface="Open Sans"/>
                        </a:rPr>
                        <a:t>Política nacional de Innovación, Ciencia y Tecnología.</a:t>
                      </a:r>
                    </a:p>
                    <a:p>
                      <a:pPr marL="342900" indent="-342900" algn="just">
                        <a:lnSpc>
                          <a:spcPct val="150000"/>
                        </a:lnSpc>
                        <a:buFont typeface="+mj-lt"/>
                        <a:buAutoNum type="arabicPeriod"/>
                      </a:pPr>
                      <a:r>
                        <a:rPr lang="es-SV" sz="1600" b="0" baseline="0" dirty="0" smtClean="0">
                          <a:solidFill>
                            <a:schemeClr val="bg1"/>
                          </a:solidFill>
                          <a:latin typeface="Open Sans"/>
                          <a:cs typeface="Open Sans"/>
                        </a:rPr>
                        <a:t>Estrategia de acompañamiento a la micro y pequeña empresa 2015 – 2019.</a:t>
                      </a:r>
                    </a:p>
                    <a:p>
                      <a:pPr marL="342900" indent="-342900" algn="just">
                        <a:lnSpc>
                          <a:spcPct val="150000"/>
                        </a:lnSpc>
                        <a:buFont typeface="+mj-lt"/>
                        <a:buAutoNum type="arabicPeriod"/>
                      </a:pPr>
                      <a:r>
                        <a:rPr lang="es-SV" sz="1600" b="0" baseline="0" dirty="0" smtClean="0">
                          <a:solidFill>
                            <a:schemeClr val="bg1"/>
                          </a:solidFill>
                          <a:latin typeface="Open Sans"/>
                          <a:cs typeface="Open Sans"/>
                        </a:rPr>
                        <a:t>Política Energética Nacional de El Salvador 2010 - 2024.</a:t>
                      </a:r>
                    </a:p>
                    <a:p>
                      <a:pPr marL="342900" marR="0" lvl="0" indent="-342900" algn="just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rabicPeriod"/>
                        <a:tabLst/>
                        <a:defRPr/>
                      </a:pPr>
                      <a:r>
                        <a:rPr lang="es-SV" sz="1600" b="0" baseline="0" dirty="0" smtClean="0">
                          <a:solidFill>
                            <a:schemeClr val="bg1"/>
                          </a:solidFill>
                          <a:latin typeface="Open Sans"/>
                          <a:cs typeface="Open Sans"/>
                        </a:rPr>
                        <a:t>FOMILENIO II. </a:t>
                      </a:r>
                    </a:p>
                    <a:p>
                      <a:pPr marL="342900" marR="0" lvl="0" indent="-342900" algn="just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rabicPeriod"/>
                        <a:tabLst/>
                        <a:defRPr/>
                      </a:pPr>
                      <a:r>
                        <a:rPr lang="es-SV" sz="1600" b="0" baseline="0" dirty="0" smtClean="0">
                          <a:solidFill>
                            <a:schemeClr val="bg1"/>
                          </a:solidFill>
                          <a:latin typeface="Open Sans"/>
                          <a:cs typeface="Open Sans"/>
                        </a:rPr>
                        <a:t>P</a:t>
                      </a:r>
                      <a:r>
                        <a:rPr lang="es-SV" sz="1600" b="0" kern="1200" baseline="0" dirty="0" smtClean="0">
                          <a:solidFill>
                            <a:schemeClr val="bg1"/>
                          </a:solidFill>
                          <a:latin typeface="Open Sans"/>
                          <a:ea typeface="+mn-ea"/>
                          <a:cs typeface="Open Sans"/>
                        </a:rPr>
                        <a:t>royecto de Surf City.</a:t>
                      </a:r>
                    </a:p>
                    <a:p>
                      <a:pPr marL="342900" marR="0" lvl="0" indent="-342900" algn="just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rabicPeriod"/>
                        <a:tabLst/>
                        <a:defRPr/>
                      </a:pPr>
                      <a:r>
                        <a:rPr lang="es-SV" sz="1600" b="0" kern="1200" baseline="0" dirty="0" smtClean="0">
                          <a:solidFill>
                            <a:schemeClr val="bg1"/>
                          </a:solidFill>
                          <a:latin typeface="Open Sans"/>
                          <a:ea typeface="+mn-ea"/>
                          <a:cs typeface="Open Sans"/>
                        </a:rPr>
                        <a:t>Talle de validación del Plan de Desarrollo Empresarial 2019 -2024, Secretaría de Comercio e Inversiones.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12" name="Imagen 11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8947" y="388093"/>
            <a:ext cx="1709530" cy="45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069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marco-azul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445112" y="593557"/>
            <a:ext cx="10174762" cy="770021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s-SV" sz="3200" b="1" dirty="0">
                <a:solidFill>
                  <a:schemeClr val="accent5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ARTICULACIÓN CON PROGRAMAS DE GOBIERNO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378848" y="2193607"/>
            <a:ext cx="2373063" cy="2346557"/>
            <a:chOff x="859707" y="2760548"/>
            <a:chExt cx="3172655" cy="3137218"/>
          </a:xfrm>
        </p:grpSpPr>
        <p:pic>
          <p:nvPicPr>
            <p:cNvPr id="6" name="Picture 3" descr="Cuadro aqua-23.png"/>
            <p:cNvPicPr>
              <a:picLocks noChangeAspect="1"/>
            </p:cNvPicPr>
            <p:nvPr/>
          </p:nvPicPr>
          <p:blipFill>
            <a:blip r:embed="rId3" cstate="print">
              <a:alphaModFix amt="93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aturation sat="0"/>
                      </a14:imgEffect>
                      <a14:imgEffect>
                        <a14:brightnessContrast bright="-2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5146" y="2760548"/>
              <a:ext cx="3137216" cy="3137218"/>
            </a:xfrm>
            <a:prstGeom prst="rect">
              <a:avLst/>
            </a:prstGeom>
          </p:spPr>
        </p:pic>
        <p:sp>
          <p:nvSpPr>
            <p:cNvPr id="7" name="TextBox 4"/>
            <p:cNvSpPr txBox="1"/>
            <p:nvPr/>
          </p:nvSpPr>
          <p:spPr>
            <a:xfrm>
              <a:off x="859707" y="3691361"/>
              <a:ext cx="3137219" cy="12755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_tradnl" altLang="es-SV" sz="2800" dirty="0" smtClean="0">
                  <a:latin typeface="Open Sans"/>
                  <a:cs typeface="Open Sans"/>
                </a:rPr>
                <a:t>ÁREA </a:t>
              </a:r>
            </a:p>
            <a:p>
              <a:pPr algn="ctr"/>
              <a:r>
                <a:rPr lang="es-ES_tradnl" altLang="es-SV" sz="2800" dirty="0" smtClean="0">
                  <a:latin typeface="Open Sans"/>
                  <a:cs typeface="Open Sans"/>
                </a:rPr>
                <a:t>SOCIAL</a:t>
              </a:r>
              <a:endParaRPr lang="en-US" sz="2800" dirty="0"/>
            </a:p>
          </p:txBody>
        </p:sp>
      </p:grpSp>
      <p:graphicFrame>
        <p:nvGraphicFramePr>
          <p:cNvPr id="8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6120221"/>
              </p:ext>
            </p:extLst>
          </p:nvPr>
        </p:nvGraphicFramePr>
        <p:xfrm>
          <a:off x="2842060" y="2019002"/>
          <a:ext cx="8704900" cy="31422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4900"/>
              </a:tblGrid>
              <a:tr h="3142254">
                <a:tc>
                  <a:txBody>
                    <a:bodyPr/>
                    <a:lstStyle/>
                    <a:p>
                      <a:pPr marL="342900" lvl="0" indent="-342900" algn="just" defTabSz="457200" rtl="0" eaLnBrk="1" latinLnBrk="0" hangingPunct="1">
                        <a:lnSpc>
                          <a:spcPct val="150000"/>
                        </a:lnSpc>
                        <a:buFont typeface="+mj-lt"/>
                        <a:buAutoNum type="arabicPeriod"/>
                      </a:pPr>
                      <a:r>
                        <a:rPr lang="es-MX" sz="1700" b="0" kern="1200" baseline="0" dirty="0" smtClean="0">
                          <a:solidFill>
                            <a:schemeClr val="bg1"/>
                          </a:solidFill>
                          <a:latin typeface="Open Sans"/>
                          <a:ea typeface="+mn-ea"/>
                          <a:cs typeface="Open Sans"/>
                        </a:rPr>
                        <a:t>Ley </a:t>
                      </a:r>
                      <a:r>
                        <a:rPr lang="es-MX" sz="1700" b="0" kern="1200" baseline="0" dirty="0" smtClean="0">
                          <a:solidFill>
                            <a:schemeClr val="bg1"/>
                          </a:solidFill>
                          <a:latin typeface="Open Sans"/>
                          <a:ea typeface="+mn-ea"/>
                          <a:cs typeface="Open Sans"/>
                        </a:rPr>
                        <a:t>de Igualdad, Equidad y Erradicación de la Discriminación contra las Mujeres.</a:t>
                      </a:r>
                      <a:endParaRPr lang="es-SV" sz="1700" b="0" kern="1200" baseline="0" dirty="0" smtClean="0">
                        <a:solidFill>
                          <a:schemeClr val="bg1"/>
                        </a:solidFill>
                        <a:latin typeface="Open Sans"/>
                        <a:ea typeface="+mn-ea"/>
                        <a:cs typeface="Open Sans"/>
                      </a:endParaRPr>
                    </a:p>
                    <a:p>
                      <a:pPr marL="342900" lvl="0" indent="-342900" algn="just" defTabSz="457200" rtl="0" eaLnBrk="1" latinLnBrk="0" hangingPunct="1">
                        <a:lnSpc>
                          <a:spcPct val="150000"/>
                        </a:lnSpc>
                        <a:buFont typeface="+mj-lt"/>
                        <a:buAutoNum type="arabicPeriod"/>
                      </a:pPr>
                      <a:r>
                        <a:rPr lang="es-MX" sz="1700" b="0" kern="1200" baseline="0" dirty="0" smtClean="0">
                          <a:solidFill>
                            <a:schemeClr val="bg1"/>
                          </a:solidFill>
                          <a:latin typeface="Open Sans"/>
                          <a:ea typeface="+mn-ea"/>
                          <a:cs typeface="Open Sans"/>
                        </a:rPr>
                        <a:t>Política Nacional de las Mujeres.</a:t>
                      </a:r>
                      <a:endParaRPr lang="es-SV" sz="1700" b="0" kern="1200" baseline="0" dirty="0" smtClean="0">
                        <a:solidFill>
                          <a:schemeClr val="bg1"/>
                        </a:solidFill>
                        <a:latin typeface="Open Sans"/>
                        <a:ea typeface="+mn-ea"/>
                        <a:cs typeface="Open Sans"/>
                      </a:endParaRPr>
                    </a:p>
                    <a:p>
                      <a:pPr marL="342900" lvl="0" indent="-342900" algn="just" defTabSz="457200" rtl="0" eaLnBrk="1" latinLnBrk="0" hangingPunct="1">
                        <a:lnSpc>
                          <a:spcPct val="150000"/>
                        </a:lnSpc>
                        <a:buFont typeface="+mj-lt"/>
                        <a:buAutoNum type="arabicPeriod"/>
                      </a:pPr>
                      <a:r>
                        <a:rPr lang="es-MX" sz="1700" b="0" kern="1200" baseline="0" dirty="0" smtClean="0">
                          <a:solidFill>
                            <a:schemeClr val="bg1"/>
                          </a:solidFill>
                          <a:latin typeface="Open Sans"/>
                          <a:ea typeface="+mn-ea"/>
                          <a:cs typeface="Open Sans"/>
                        </a:rPr>
                        <a:t>Ley de Protección Integral de la Niñez - LEPINA.</a:t>
                      </a:r>
                      <a:endParaRPr lang="es-SV" sz="1700" b="0" kern="1200" baseline="0" dirty="0" smtClean="0">
                        <a:solidFill>
                          <a:schemeClr val="bg1"/>
                        </a:solidFill>
                        <a:latin typeface="Open Sans"/>
                        <a:ea typeface="+mn-ea"/>
                        <a:cs typeface="Open Sans"/>
                      </a:endParaRPr>
                    </a:p>
                    <a:p>
                      <a:pPr marL="342900" lvl="0" indent="-342900" algn="just" defTabSz="457200" rtl="0" eaLnBrk="1" latinLnBrk="0" hangingPunct="1">
                        <a:lnSpc>
                          <a:spcPct val="150000"/>
                        </a:lnSpc>
                        <a:buFont typeface="+mj-lt"/>
                        <a:buAutoNum type="arabicPeriod"/>
                      </a:pPr>
                      <a:r>
                        <a:rPr lang="es-MX" sz="1700" b="0" kern="1200" baseline="0" dirty="0" smtClean="0">
                          <a:solidFill>
                            <a:schemeClr val="bg1"/>
                          </a:solidFill>
                          <a:latin typeface="Open Sans"/>
                          <a:ea typeface="+mn-ea"/>
                          <a:cs typeface="Open Sans"/>
                        </a:rPr>
                        <a:t>Plan de Acción Nacional de Empleo Juvenil 2012 – 2024.</a:t>
                      </a:r>
                    </a:p>
                    <a:p>
                      <a:pPr marL="342900" lvl="0" indent="-342900" algn="just" defTabSz="457200" rtl="0" eaLnBrk="1" latinLnBrk="0" hangingPunct="1">
                        <a:lnSpc>
                          <a:spcPct val="150000"/>
                        </a:lnSpc>
                        <a:buFont typeface="+mj-lt"/>
                        <a:buAutoNum type="arabicPeriod"/>
                      </a:pPr>
                      <a:r>
                        <a:rPr lang="es-SV" sz="1700" b="0" kern="1200" baseline="0" dirty="0" smtClean="0">
                          <a:solidFill>
                            <a:schemeClr val="bg1"/>
                          </a:solidFill>
                          <a:latin typeface="Open Sans"/>
                          <a:ea typeface="+mn-ea"/>
                          <a:cs typeface="Open Sans"/>
                        </a:rPr>
                        <a:t>Programa </a:t>
                      </a:r>
                      <a:r>
                        <a:rPr lang="es-SV" sz="1700" b="0" kern="1200" baseline="0" dirty="0" smtClean="0">
                          <a:solidFill>
                            <a:schemeClr val="bg1"/>
                          </a:solidFill>
                          <a:latin typeface="Open Sans"/>
                          <a:ea typeface="+mn-ea"/>
                          <a:cs typeface="Open Sans"/>
                        </a:rPr>
                        <a:t>de Desarrollo Social en el marco del Programa de financiamiento del Plan Control Territorial en su Fase II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9" name="Imagen 8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64448" y="443180"/>
            <a:ext cx="1709530" cy="45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078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azul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5710"/>
            <a:ext cx="12192000" cy="6840537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Rectangle 5"/>
          <p:cNvSpPr/>
          <p:nvPr/>
        </p:nvSpPr>
        <p:spPr>
          <a:xfrm>
            <a:off x="-11472" y="5586697"/>
            <a:ext cx="12203472" cy="1259951"/>
          </a:xfrm>
          <a:prstGeom prst="rect">
            <a:avLst/>
          </a:prstGeom>
          <a:solidFill>
            <a:srgbClr val="E54B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8"/>
          <p:cNvSpPr txBox="1"/>
          <p:nvPr/>
        </p:nvSpPr>
        <p:spPr>
          <a:xfrm>
            <a:off x="0" y="5807085"/>
            <a:ext cx="12206343" cy="9694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5700" dirty="0">
                <a:latin typeface="Futura Condensed"/>
                <a:cs typeface="Futura Condensed"/>
              </a:rPr>
              <a:t>LOGROS DESTACADOS</a:t>
            </a:r>
            <a:endParaRPr lang="es-SV" sz="5700" dirty="0">
              <a:latin typeface="Futura Condensed"/>
              <a:cs typeface="Futura Condensed"/>
            </a:endParaRPr>
          </a:p>
        </p:txBody>
      </p:sp>
    </p:spTree>
    <p:extLst>
      <p:ext uri="{BB962C8B-B14F-4D97-AF65-F5344CB8AC3E}">
        <p14:creationId xmlns:p14="http://schemas.microsoft.com/office/powerpoint/2010/main" val="64217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cintillo-blanco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Imagen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246" b="1"/>
          <a:stretch/>
        </p:blipFill>
        <p:spPr>
          <a:xfrm>
            <a:off x="13251" y="-8012"/>
            <a:ext cx="12178749" cy="6800164"/>
          </a:xfrm>
          <a:prstGeom prst="rect">
            <a:avLst/>
          </a:prstGeom>
        </p:spPr>
      </p:pic>
      <p:sp>
        <p:nvSpPr>
          <p:cNvPr id="6" name="Rectángulo redondeado 5"/>
          <p:cNvSpPr/>
          <p:nvPr/>
        </p:nvSpPr>
        <p:spPr>
          <a:xfrm>
            <a:off x="1055440" y="5229200"/>
            <a:ext cx="10004424" cy="1396127"/>
          </a:xfrm>
          <a:prstGeom prst="roundRect">
            <a:avLst/>
          </a:prstGeom>
          <a:solidFill>
            <a:schemeClr val="lt1">
              <a:alpha val="35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s-SV" sz="38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Firma del Convenio INSAFORP – </a:t>
            </a:r>
          </a:p>
          <a:p>
            <a:pPr algn="ctr"/>
            <a:r>
              <a:rPr lang="es-SV" sz="38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Fundación Carlos Slim – Fundación Gloria Kriete </a:t>
            </a:r>
          </a:p>
        </p:txBody>
      </p:sp>
      <p:sp>
        <p:nvSpPr>
          <p:cNvPr id="7" name="Rectángulo redondeado 6"/>
          <p:cNvSpPr/>
          <p:nvPr/>
        </p:nvSpPr>
        <p:spPr>
          <a:xfrm>
            <a:off x="9605286" y="100541"/>
            <a:ext cx="2067168" cy="646986"/>
          </a:xfrm>
          <a:prstGeom prst="roundRect">
            <a:avLst/>
          </a:prstGeom>
          <a:solidFill>
            <a:schemeClr val="lt1">
              <a:alpha val="69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s-SV" sz="32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Junio 2019</a:t>
            </a:r>
          </a:p>
        </p:txBody>
      </p:sp>
    </p:spTree>
    <p:extLst>
      <p:ext uri="{BB962C8B-B14F-4D97-AF65-F5344CB8AC3E}">
        <p14:creationId xmlns:p14="http://schemas.microsoft.com/office/powerpoint/2010/main" val="2562973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marco-azul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Imagen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382" b="15849"/>
          <a:stretch/>
        </p:blipFill>
        <p:spPr>
          <a:xfrm>
            <a:off x="344326" y="340242"/>
            <a:ext cx="11575561" cy="6241312"/>
          </a:xfrm>
          <a:prstGeom prst="rect">
            <a:avLst/>
          </a:prstGeom>
        </p:spPr>
      </p:pic>
      <p:sp>
        <p:nvSpPr>
          <p:cNvPr id="10" name="Rectángulo redondeado 9"/>
          <p:cNvSpPr/>
          <p:nvPr/>
        </p:nvSpPr>
        <p:spPr>
          <a:xfrm>
            <a:off x="170120" y="5377008"/>
            <a:ext cx="11894905" cy="1191816"/>
          </a:xfrm>
          <a:prstGeom prst="roundRect">
            <a:avLst/>
          </a:prstGeom>
          <a:solidFill>
            <a:schemeClr val="accent5">
              <a:lumMod val="75000"/>
              <a:alpha val="35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s-SV" sz="3200" b="1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Graduación del Proyecto Especial “Viva Mejor”</a:t>
            </a:r>
          </a:p>
          <a:p>
            <a:pPr algn="ctr"/>
            <a:r>
              <a:rPr lang="es-SV" sz="3200" b="1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Iglesia Adventista-fundación ADVEN </a:t>
            </a:r>
            <a:r>
              <a:rPr lang="es-SV" sz="3200" b="1" dirty="0" smtClean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STIFTUNG e INSAFORP</a:t>
            </a:r>
            <a:endParaRPr lang="es-SV" sz="3200" b="1" dirty="0">
              <a:ln w="0"/>
              <a:solidFill>
                <a:schemeClr val="tx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1" name="Rectángulo redondeado 10"/>
          <p:cNvSpPr/>
          <p:nvPr/>
        </p:nvSpPr>
        <p:spPr>
          <a:xfrm>
            <a:off x="9647818" y="376988"/>
            <a:ext cx="2067168" cy="646986"/>
          </a:xfrm>
          <a:prstGeom prst="roundRect">
            <a:avLst/>
          </a:prstGeom>
          <a:solidFill>
            <a:schemeClr val="lt1">
              <a:alpha val="69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s-SV" sz="32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Junio 2019</a:t>
            </a:r>
          </a:p>
        </p:txBody>
      </p:sp>
      <p:pic>
        <p:nvPicPr>
          <p:cNvPr id="7" name="Imagen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326" y="376988"/>
            <a:ext cx="1774794" cy="473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2117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marco-naranja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Marcador de número de diapositiva 1">
            <a:extLst>
              <a:ext uri="{FF2B5EF4-FFF2-40B4-BE49-F238E27FC236}">
                <a16:creationId xmlns:a16="http://schemas.microsoft.com/office/drawing/2014/main" xmlns="" id="{520FC4EE-F318-4344-9E3C-B950ADB63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/>
          <a:p>
            <a:fld id="{C263D6C4-4840-40CC-AC84-17E24B3B7BDE}" type="slidenum">
              <a:rPr lang="es-ES" smtClean="0">
                <a:solidFill>
                  <a:prstClr val="white">
                    <a:tint val="75000"/>
                  </a:prstClr>
                </a:solidFill>
              </a:rPr>
              <a:pPr/>
              <a:t>33</a:t>
            </a:fld>
            <a:endParaRPr lang="es-E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10" name="TextBox 4"/>
          <p:cNvSpPr txBox="1"/>
          <p:nvPr/>
        </p:nvSpPr>
        <p:spPr>
          <a:xfrm>
            <a:off x="340120" y="3056010"/>
            <a:ext cx="234655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altLang="es-SV" sz="2800" dirty="0" smtClean="0">
                <a:solidFill>
                  <a:prstClr val="white"/>
                </a:solidFill>
                <a:latin typeface="Open Sans"/>
                <a:cs typeface="Open Sans"/>
              </a:rPr>
              <a:t>ÁREA ECONÓMICA</a:t>
            </a:r>
            <a:endParaRPr lang="en-US" sz="2800" dirty="0">
              <a:solidFill>
                <a:prstClr val="white"/>
              </a:solidFill>
            </a:endParaRPr>
          </a:p>
        </p:txBody>
      </p:sp>
      <p:pic>
        <p:nvPicPr>
          <p:cNvPr id="5" name="Imagen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0" b="16285"/>
          <a:stretch/>
        </p:blipFill>
        <p:spPr>
          <a:xfrm>
            <a:off x="329486" y="308345"/>
            <a:ext cx="11549063" cy="6262576"/>
          </a:xfrm>
          <a:prstGeom prst="rect">
            <a:avLst/>
          </a:prstGeom>
        </p:spPr>
      </p:pic>
      <p:sp>
        <p:nvSpPr>
          <p:cNvPr id="13" name="Rectángulo redondeado 12"/>
          <p:cNvSpPr/>
          <p:nvPr/>
        </p:nvSpPr>
        <p:spPr>
          <a:xfrm>
            <a:off x="1204612" y="4921712"/>
            <a:ext cx="9798810" cy="1328023"/>
          </a:xfrm>
          <a:prstGeom prst="roundRect">
            <a:avLst/>
          </a:prstGeom>
          <a:solidFill>
            <a:schemeClr val="accent1">
              <a:lumMod val="50000"/>
              <a:alpha val="76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wrap="square" lIns="91440" tIns="45720" rIns="91440" bIns="4572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SV" sz="3600" b="1" i="0" u="none" strike="noStrike" kern="0" cap="none" spc="0" normalizeH="0" baseline="0" noProof="0" dirty="0" smtClean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Graduación de jóvenes del Programa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SV" sz="3600" b="1" i="0" u="none" strike="noStrike" kern="0" cap="none" spc="0" normalizeH="0" baseline="0" noProof="0" dirty="0" smtClean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Caminos de la Juventud</a:t>
            </a:r>
            <a:endParaRPr kumimoji="0" lang="es-SV" sz="3200" b="1" i="1" u="none" strike="noStrike" kern="0" cap="none" spc="0" normalizeH="0" baseline="0" noProof="0" dirty="0" smtClean="0">
              <a:ln w="0"/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4" name="Rectángulo redondeado 13"/>
          <p:cNvSpPr/>
          <p:nvPr/>
        </p:nvSpPr>
        <p:spPr>
          <a:xfrm>
            <a:off x="9824240" y="385762"/>
            <a:ext cx="2067169" cy="646986"/>
          </a:xfrm>
          <a:prstGeom prst="roundRect">
            <a:avLst/>
          </a:prstGeom>
          <a:solidFill>
            <a:schemeClr val="lt1">
              <a:alpha val="53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s-SV" sz="3200" b="1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Junio 2019</a:t>
            </a:r>
          </a:p>
        </p:txBody>
      </p:sp>
    </p:spTree>
    <p:extLst>
      <p:ext uri="{BB962C8B-B14F-4D97-AF65-F5344CB8AC3E}">
        <p14:creationId xmlns:p14="http://schemas.microsoft.com/office/powerpoint/2010/main" val="255854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marco-azul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Imagen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914" b="8966"/>
          <a:stretch/>
        </p:blipFill>
        <p:spPr>
          <a:xfrm>
            <a:off x="340242" y="318975"/>
            <a:ext cx="11554663" cy="6249849"/>
          </a:xfrm>
          <a:prstGeom prst="rect">
            <a:avLst/>
          </a:prstGeom>
        </p:spPr>
      </p:pic>
      <p:sp>
        <p:nvSpPr>
          <p:cNvPr id="10" name="Rectángulo redondeado 9"/>
          <p:cNvSpPr/>
          <p:nvPr/>
        </p:nvSpPr>
        <p:spPr>
          <a:xfrm>
            <a:off x="170120" y="5377008"/>
            <a:ext cx="11894905" cy="1191816"/>
          </a:xfrm>
          <a:prstGeom prst="roundRect">
            <a:avLst/>
          </a:prstGeom>
          <a:solidFill>
            <a:schemeClr val="accent5">
              <a:lumMod val="75000"/>
              <a:alpha val="35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lvl="0" algn="ctr"/>
            <a:r>
              <a:rPr lang="es-SV" sz="3200" b="1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Congreso Internacional de </a:t>
            </a:r>
            <a:r>
              <a:rPr lang="es-SV" sz="3200" b="1" dirty="0" smtClean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FP 4ta. </a:t>
            </a:r>
            <a:r>
              <a:rPr lang="es-SV" sz="3200" b="1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REVOLUCIÓN INDUSTRIAL</a:t>
            </a:r>
            <a:br>
              <a:rPr lang="es-SV" sz="3200" b="1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</a:br>
            <a:r>
              <a:rPr lang="es-SV" sz="3200" b="1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Tecnología, Sostenibilidad y Valores, </a:t>
            </a:r>
            <a:r>
              <a:rPr lang="es-SV" altLang="es-SV" sz="3200" b="1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Donostia - San </a:t>
            </a:r>
            <a:r>
              <a:rPr lang="es-SV" altLang="es-SV" sz="3200" b="1" dirty="0" smtClean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Sebastián</a:t>
            </a:r>
            <a:endParaRPr lang="es-SV" sz="3200" b="1" dirty="0">
              <a:ln w="0"/>
              <a:solidFill>
                <a:schemeClr val="tx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1" name="Rectángulo redondeado 10"/>
          <p:cNvSpPr/>
          <p:nvPr/>
        </p:nvSpPr>
        <p:spPr>
          <a:xfrm>
            <a:off x="9605286" y="100541"/>
            <a:ext cx="2067168" cy="646986"/>
          </a:xfrm>
          <a:prstGeom prst="roundRect">
            <a:avLst/>
          </a:prstGeom>
          <a:solidFill>
            <a:schemeClr val="lt1">
              <a:alpha val="69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s-SV" sz="32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Junio 2019</a:t>
            </a:r>
          </a:p>
        </p:txBody>
      </p:sp>
      <p:pic>
        <p:nvPicPr>
          <p:cNvPr id="12" name="Imagen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802" y="335650"/>
            <a:ext cx="1774794" cy="473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0659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marco-naranja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Marcador de número de diapositiva 1">
            <a:extLst>
              <a:ext uri="{FF2B5EF4-FFF2-40B4-BE49-F238E27FC236}">
                <a16:creationId xmlns:a16="http://schemas.microsoft.com/office/drawing/2014/main" xmlns="" id="{520FC4EE-F318-4344-9E3C-B950ADB63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/>
          <a:p>
            <a:fld id="{C263D6C4-4840-40CC-AC84-17E24B3B7BDE}" type="slidenum">
              <a:rPr lang="es-ES" smtClean="0">
                <a:solidFill>
                  <a:prstClr val="white">
                    <a:tint val="75000"/>
                  </a:prstClr>
                </a:solidFill>
              </a:rPr>
              <a:pPr/>
              <a:t>35</a:t>
            </a:fld>
            <a:endParaRPr lang="es-E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10" name="TextBox 4"/>
          <p:cNvSpPr txBox="1"/>
          <p:nvPr/>
        </p:nvSpPr>
        <p:spPr>
          <a:xfrm>
            <a:off x="340120" y="3056010"/>
            <a:ext cx="234655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altLang="es-SV" sz="2800" dirty="0" smtClean="0">
                <a:solidFill>
                  <a:prstClr val="white"/>
                </a:solidFill>
                <a:latin typeface="Open Sans"/>
                <a:cs typeface="Open Sans"/>
              </a:rPr>
              <a:t>ÁREA ECONÓMICA</a:t>
            </a:r>
            <a:endParaRPr lang="en-US" sz="2800" dirty="0">
              <a:solidFill>
                <a:prstClr val="white"/>
              </a:solidFill>
            </a:endParaRPr>
          </a:p>
        </p:txBody>
      </p:sp>
      <p:pic>
        <p:nvPicPr>
          <p:cNvPr id="3" name="Imagen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86" b="14908"/>
          <a:stretch/>
        </p:blipFill>
        <p:spPr>
          <a:xfrm>
            <a:off x="340120" y="308343"/>
            <a:ext cx="11551546" cy="6230679"/>
          </a:xfrm>
          <a:prstGeom prst="rect">
            <a:avLst/>
          </a:prstGeom>
        </p:spPr>
      </p:pic>
      <p:pic>
        <p:nvPicPr>
          <p:cNvPr id="12" name="Imagen 11"/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120" y="430623"/>
            <a:ext cx="1709530" cy="455875"/>
          </a:xfrm>
          <a:prstGeom prst="rect">
            <a:avLst/>
          </a:prstGeom>
        </p:spPr>
      </p:pic>
      <p:sp>
        <p:nvSpPr>
          <p:cNvPr id="13" name="Rectángulo redondeado 12"/>
          <p:cNvSpPr/>
          <p:nvPr/>
        </p:nvSpPr>
        <p:spPr>
          <a:xfrm>
            <a:off x="439794" y="5312526"/>
            <a:ext cx="11451615" cy="1328023"/>
          </a:xfrm>
          <a:prstGeom prst="roundRect">
            <a:avLst/>
          </a:prstGeom>
          <a:solidFill>
            <a:schemeClr val="accent1">
              <a:lumMod val="75000"/>
              <a:alpha val="30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wrap="square" lIns="91440" tIns="45720" rIns="91440" bIns="4572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SV" sz="3600" b="1" i="0" u="none" strike="noStrike" kern="0" cap="none" spc="0" normalizeH="0" baseline="0" noProof="0" dirty="0" smtClean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Entrega de becas a jóvenes para la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SV" sz="3600" b="1" i="0" u="none" strike="noStrike" kern="0" cap="none" spc="0" normalizeH="0" baseline="0" noProof="0" dirty="0" smtClean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Escuela Nacional de Agricultura “Roberto Quiñonez” - ENA</a:t>
            </a:r>
            <a:endParaRPr kumimoji="0" lang="es-SV" sz="3200" b="1" i="1" u="none" strike="noStrike" kern="0" cap="none" spc="0" normalizeH="0" baseline="0" noProof="0" dirty="0" smtClean="0">
              <a:ln w="0"/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4" name="Rectángulo redondeado 13"/>
          <p:cNvSpPr/>
          <p:nvPr/>
        </p:nvSpPr>
        <p:spPr>
          <a:xfrm>
            <a:off x="9824240" y="385762"/>
            <a:ext cx="2067169" cy="646986"/>
          </a:xfrm>
          <a:prstGeom prst="roundRect">
            <a:avLst/>
          </a:prstGeom>
          <a:solidFill>
            <a:schemeClr val="lt1">
              <a:alpha val="53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s-SV" sz="32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Junio 2019</a:t>
            </a:r>
          </a:p>
        </p:txBody>
      </p:sp>
    </p:spTree>
    <p:extLst>
      <p:ext uri="{BB962C8B-B14F-4D97-AF65-F5344CB8AC3E}">
        <p14:creationId xmlns:p14="http://schemas.microsoft.com/office/powerpoint/2010/main" val="1625412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marco-azul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Imagen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51" b="12403"/>
          <a:stretch/>
        </p:blipFill>
        <p:spPr>
          <a:xfrm>
            <a:off x="335811" y="329609"/>
            <a:ext cx="11572654" cy="6273210"/>
          </a:xfrm>
          <a:prstGeom prst="rect">
            <a:avLst/>
          </a:prstGeom>
        </p:spPr>
      </p:pic>
      <p:sp>
        <p:nvSpPr>
          <p:cNvPr id="10" name="Rectángulo redondeado 9"/>
          <p:cNvSpPr/>
          <p:nvPr/>
        </p:nvSpPr>
        <p:spPr>
          <a:xfrm>
            <a:off x="1271464" y="5373216"/>
            <a:ext cx="9776943" cy="1191816"/>
          </a:xfrm>
          <a:prstGeom prst="roundRect">
            <a:avLst/>
          </a:prstGeom>
          <a:solidFill>
            <a:schemeClr val="accent1">
              <a:lumMod val="75000"/>
              <a:alpha val="35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s-SV" sz="3200" b="1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Instalación de Consejo de Coordinación de Educación Técnica, Formación Profesional y el aparato productivo</a:t>
            </a:r>
          </a:p>
        </p:txBody>
      </p:sp>
      <p:sp>
        <p:nvSpPr>
          <p:cNvPr id="11" name="Rectángulo redondeado 10"/>
          <p:cNvSpPr/>
          <p:nvPr/>
        </p:nvSpPr>
        <p:spPr>
          <a:xfrm>
            <a:off x="9880974" y="427836"/>
            <a:ext cx="1945105" cy="646986"/>
          </a:xfrm>
          <a:prstGeom prst="roundRect">
            <a:avLst/>
          </a:prstGeom>
          <a:solidFill>
            <a:schemeClr val="lt1">
              <a:alpha val="53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s-SV" sz="32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Julio 2019</a:t>
            </a:r>
          </a:p>
        </p:txBody>
      </p:sp>
      <p:pic>
        <p:nvPicPr>
          <p:cNvPr id="12" name="Imagen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067" y="427836"/>
            <a:ext cx="1774794" cy="473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52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 redondeado 3"/>
          <p:cNvSpPr/>
          <p:nvPr/>
        </p:nvSpPr>
        <p:spPr>
          <a:xfrm>
            <a:off x="551384" y="5229200"/>
            <a:ext cx="11449272" cy="1191816"/>
          </a:xfrm>
          <a:prstGeom prst="roundRect">
            <a:avLst/>
          </a:prstGeom>
          <a:solidFill>
            <a:schemeClr val="lt1">
              <a:alpha val="48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s-SV" sz="32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Aprobación del Consejo Directivo del Protocolo de actuación casos de acoso sexual y laboral</a:t>
            </a:r>
          </a:p>
        </p:txBody>
      </p:sp>
      <p:pic>
        <p:nvPicPr>
          <p:cNvPr id="5" name="Imagen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408" y="2058346"/>
            <a:ext cx="6395352" cy="1863546"/>
          </a:xfrm>
          <a:prstGeom prst="rect">
            <a:avLst/>
          </a:prstGeom>
        </p:spPr>
      </p:pic>
      <p:pic>
        <p:nvPicPr>
          <p:cNvPr id="6" name="Imagen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2304" y="1704569"/>
            <a:ext cx="2604967" cy="257109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Rectángulo redondeado 6"/>
          <p:cNvSpPr/>
          <p:nvPr/>
        </p:nvSpPr>
        <p:spPr>
          <a:xfrm>
            <a:off x="9457560" y="260648"/>
            <a:ext cx="1945105" cy="646986"/>
          </a:xfrm>
          <a:prstGeom prst="roundRect">
            <a:avLst/>
          </a:prstGeom>
          <a:solidFill>
            <a:schemeClr val="lt1">
              <a:alpha val="53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s-SV" sz="32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Julio 2019</a:t>
            </a:r>
          </a:p>
        </p:txBody>
      </p:sp>
    </p:spTree>
    <p:extLst>
      <p:ext uri="{BB962C8B-B14F-4D97-AF65-F5344CB8AC3E}">
        <p14:creationId xmlns:p14="http://schemas.microsoft.com/office/powerpoint/2010/main" val="4216626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22"/>
          <a:stretch/>
        </p:blipFill>
        <p:spPr>
          <a:xfrm>
            <a:off x="1250224" y="1"/>
            <a:ext cx="10945324" cy="6868632"/>
          </a:xfrm>
          <a:prstGeom prst="rect">
            <a:avLst/>
          </a:prstGeom>
        </p:spPr>
      </p:pic>
      <p:pic>
        <p:nvPicPr>
          <p:cNvPr id="6" name="Imagen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5736" y="91096"/>
            <a:ext cx="1774794" cy="473278"/>
          </a:xfrm>
          <a:prstGeom prst="rect">
            <a:avLst/>
          </a:prstGeom>
        </p:spPr>
      </p:pic>
      <p:sp>
        <p:nvSpPr>
          <p:cNvPr id="7" name="Rectángulo redondeado 6"/>
          <p:cNvSpPr/>
          <p:nvPr/>
        </p:nvSpPr>
        <p:spPr>
          <a:xfrm>
            <a:off x="1487488" y="5517232"/>
            <a:ext cx="9776943" cy="646986"/>
          </a:xfrm>
          <a:prstGeom prst="roundRect">
            <a:avLst/>
          </a:prstGeom>
          <a:solidFill>
            <a:schemeClr val="lt1">
              <a:alpha val="48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s-SV" sz="32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Reconocimiento a Insaforp con la Palma de Oro 2019</a:t>
            </a:r>
          </a:p>
        </p:txBody>
      </p:sp>
      <p:sp>
        <p:nvSpPr>
          <p:cNvPr id="8" name="Rectángulo redondeado 7"/>
          <p:cNvSpPr/>
          <p:nvPr/>
        </p:nvSpPr>
        <p:spPr>
          <a:xfrm>
            <a:off x="9519500" y="404664"/>
            <a:ext cx="2333823" cy="646986"/>
          </a:xfrm>
          <a:prstGeom prst="roundRect">
            <a:avLst/>
          </a:prstGeom>
          <a:solidFill>
            <a:schemeClr val="lt1">
              <a:alpha val="53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s-SV" sz="32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Agosto 2019</a:t>
            </a:r>
          </a:p>
        </p:txBody>
      </p:sp>
    </p:spTree>
    <p:extLst>
      <p:ext uri="{BB962C8B-B14F-4D97-AF65-F5344CB8AC3E}">
        <p14:creationId xmlns:p14="http://schemas.microsoft.com/office/powerpoint/2010/main" val="3087282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 redondeado 3"/>
          <p:cNvSpPr/>
          <p:nvPr/>
        </p:nvSpPr>
        <p:spPr>
          <a:xfrm>
            <a:off x="1343472" y="5517232"/>
            <a:ext cx="10369152" cy="1191816"/>
          </a:xfrm>
          <a:prstGeom prst="roundRect">
            <a:avLst/>
          </a:prstGeom>
          <a:solidFill>
            <a:schemeClr val="lt1">
              <a:alpha val="48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s-SV" sz="32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Evento de Clausura </a:t>
            </a:r>
          </a:p>
          <a:p>
            <a:pPr algn="ctr"/>
            <a:r>
              <a:rPr lang="es-SV" sz="32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Programa Caminos de la Juventud  CRS - BID/ LAB - Insaforp</a:t>
            </a:r>
          </a:p>
        </p:txBody>
      </p:sp>
      <p:sp>
        <p:nvSpPr>
          <p:cNvPr id="5" name="Rectángulo redondeado 4"/>
          <p:cNvSpPr/>
          <p:nvPr/>
        </p:nvSpPr>
        <p:spPr>
          <a:xfrm>
            <a:off x="9624392" y="260648"/>
            <a:ext cx="2333823" cy="646986"/>
          </a:xfrm>
          <a:prstGeom prst="roundRect">
            <a:avLst/>
          </a:prstGeom>
          <a:solidFill>
            <a:schemeClr val="lt1">
              <a:alpha val="53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s-SV" sz="32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Agosto 2019</a:t>
            </a:r>
          </a:p>
        </p:txBody>
      </p:sp>
    </p:spTree>
    <p:extLst>
      <p:ext uri="{BB962C8B-B14F-4D97-AF65-F5344CB8AC3E}">
        <p14:creationId xmlns:p14="http://schemas.microsoft.com/office/powerpoint/2010/main" val="2547090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8000" r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 redondeado 3"/>
          <p:cNvSpPr/>
          <p:nvPr/>
        </p:nvSpPr>
        <p:spPr>
          <a:xfrm>
            <a:off x="551384" y="5229200"/>
            <a:ext cx="11449272" cy="1191816"/>
          </a:xfrm>
          <a:prstGeom prst="roundRect">
            <a:avLst/>
          </a:prstGeom>
          <a:solidFill>
            <a:schemeClr val="lt1">
              <a:alpha val="48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s-SV" sz="32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Realización de Reunión Tripartita de la REDIFP en Montevideo, Uruguay, en el marco de la 44ª Reunión Técnica  de CINTERFOR</a:t>
            </a:r>
          </a:p>
        </p:txBody>
      </p:sp>
      <p:sp>
        <p:nvSpPr>
          <p:cNvPr id="7" name="Rectángulo redondeado 6"/>
          <p:cNvSpPr/>
          <p:nvPr/>
        </p:nvSpPr>
        <p:spPr>
          <a:xfrm>
            <a:off x="9263202" y="260648"/>
            <a:ext cx="2333823" cy="646986"/>
          </a:xfrm>
          <a:prstGeom prst="roundRect">
            <a:avLst/>
          </a:prstGeom>
          <a:solidFill>
            <a:schemeClr val="lt1">
              <a:alpha val="53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s-SV" sz="32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Agosto 2019</a:t>
            </a:r>
          </a:p>
        </p:txBody>
      </p:sp>
      <p:pic>
        <p:nvPicPr>
          <p:cNvPr id="2" name="Imagen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240360" cy="1030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3322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marco-azul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Imagen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067" y="427836"/>
            <a:ext cx="1774794" cy="473278"/>
          </a:xfrm>
          <a:prstGeom prst="rect">
            <a:avLst/>
          </a:prstGeom>
        </p:spPr>
      </p:pic>
      <p:pic>
        <p:nvPicPr>
          <p:cNvPr id="4" name="Imagen 3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713" y="328278"/>
            <a:ext cx="11600120" cy="6263908"/>
          </a:xfrm>
          <a:prstGeom prst="rect">
            <a:avLst/>
          </a:prstGeom>
        </p:spPr>
      </p:pic>
      <p:sp>
        <p:nvSpPr>
          <p:cNvPr id="13" name="Rectángulo redondeado 12"/>
          <p:cNvSpPr/>
          <p:nvPr/>
        </p:nvSpPr>
        <p:spPr>
          <a:xfrm>
            <a:off x="1473856" y="404664"/>
            <a:ext cx="8928992" cy="1191816"/>
          </a:xfrm>
          <a:prstGeom prst="roundRect">
            <a:avLst/>
          </a:prstGeom>
          <a:solidFill>
            <a:sysClr val="window" lastClr="FFFFFF">
              <a:alpha val="48000"/>
            </a:sys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lIns="91440" tIns="45720" rIns="91440" bIns="4572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SV" sz="3200" b="1" i="0" u="none" strike="noStrike" kern="0" cap="none" spc="0" normalizeH="0" baseline="0" noProof="0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Instalación del sistema de gestión por resultados –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SV" sz="3200" b="1" i="0" u="none" strike="noStrike" kern="0" cap="none" spc="0" normalizeH="0" baseline="0" noProof="0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GPR en Insaforp</a:t>
            </a:r>
          </a:p>
        </p:txBody>
      </p:sp>
      <p:sp>
        <p:nvSpPr>
          <p:cNvPr id="14" name="Rectángulo redondeado 13"/>
          <p:cNvSpPr/>
          <p:nvPr/>
        </p:nvSpPr>
        <p:spPr>
          <a:xfrm>
            <a:off x="8832304" y="6021288"/>
            <a:ext cx="3141089" cy="646986"/>
          </a:xfrm>
          <a:prstGeom prst="roundRect">
            <a:avLst/>
          </a:prstGeom>
          <a:solidFill>
            <a:sysClr val="window" lastClr="FFFFFF">
              <a:alpha val="53000"/>
            </a:sys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none" lIns="91440" tIns="45720" rIns="91440" bIns="4572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SV" sz="3200" b="1" i="0" u="none" strike="noStrike" kern="0" cap="none" spc="0" normalizeH="0" baseline="0" noProof="0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Septiembre 2019</a:t>
            </a:r>
          </a:p>
        </p:txBody>
      </p:sp>
    </p:spTree>
    <p:extLst>
      <p:ext uri="{BB962C8B-B14F-4D97-AF65-F5344CB8AC3E}">
        <p14:creationId xmlns:p14="http://schemas.microsoft.com/office/powerpoint/2010/main" val="3224557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marco-naranja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Marcador de número de diapositiva 1">
            <a:extLst>
              <a:ext uri="{FF2B5EF4-FFF2-40B4-BE49-F238E27FC236}">
                <a16:creationId xmlns:a16="http://schemas.microsoft.com/office/drawing/2014/main" xmlns="" id="{520FC4EE-F318-4344-9E3C-B950ADB63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/>
          <a:p>
            <a:fld id="{C263D6C4-4840-40CC-AC84-17E24B3B7BDE}" type="slidenum">
              <a:rPr lang="es-ES" smtClean="0">
                <a:solidFill>
                  <a:prstClr val="white">
                    <a:tint val="75000"/>
                  </a:prstClr>
                </a:solidFill>
              </a:rPr>
              <a:pPr/>
              <a:t>42</a:t>
            </a:fld>
            <a:endParaRPr lang="es-E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10" name="TextBox 4"/>
          <p:cNvSpPr txBox="1"/>
          <p:nvPr/>
        </p:nvSpPr>
        <p:spPr>
          <a:xfrm>
            <a:off x="340120" y="3056010"/>
            <a:ext cx="234655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altLang="es-SV" sz="2800" dirty="0" smtClean="0">
                <a:solidFill>
                  <a:prstClr val="white"/>
                </a:solidFill>
                <a:latin typeface="Open Sans"/>
                <a:cs typeface="Open Sans"/>
              </a:rPr>
              <a:t>ÁREA ECONÓMICA</a:t>
            </a:r>
            <a:endParaRPr lang="en-US" sz="2800" dirty="0">
              <a:solidFill>
                <a:prstClr val="white"/>
              </a:solidFill>
            </a:endParaRPr>
          </a:p>
        </p:txBody>
      </p:sp>
      <p:pic>
        <p:nvPicPr>
          <p:cNvPr id="5" name="Imagen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8539" b="4639"/>
          <a:stretch/>
        </p:blipFill>
        <p:spPr>
          <a:xfrm>
            <a:off x="340119" y="308343"/>
            <a:ext cx="11568346" cy="6262578"/>
          </a:xfrm>
          <a:prstGeom prst="rect">
            <a:avLst/>
          </a:prstGeom>
        </p:spPr>
      </p:pic>
      <p:pic>
        <p:nvPicPr>
          <p:cNvPr id="11" name="Imagen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118" y="394532"/>
            <a:ext cx="1580418" cy="421444"/>
          </a:xfrm>
          <a:prstGeom prst="rect">
            <a:avLst/>
          </a:prstGeom>
        </p:spPr>
      </p:pic>
      <p:sp>
        <p:nvSpPr>
          <p:cNvPr id="15" name="Rectángulo redondeado 14"/>
          <p:cNvSpPr/>
          <p:nvPr/>
        </p:nvSpPr>
        <p:spPr>
          <a:xfrm>
            <a:off x="8388964" y="4653518"/>
            <a:ext cx="3519501" cy="1940957"/>
          </a:xfrm>
          <a:prstGeom prst="roundRect">
            <a:avLst/>
          </a:prstGeom>
          <a:solidFill>
            <a:schemeClr val="lt1">
              <a:alpha val="48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s-SV" sz="36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Lanzamiento nueva imagen </a:t>
            </a:r>
            <a:r>
              <a:rPr lang="es-SV" sz="3600" b="1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INSAFORP</a:t>
            </a:r>
            <a:endParaRPr lang="es-SV" sz="3600" b="1" dirty="0">
              <a:ln w="0"/>
              <a:solidFill>
                <a:srgbClr val="00206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6" name="Rectángulo redondeado 15"/>
          <p:cNvSpPr/>
          <p:nvPr/>
        </p:nvSpPr>
        <p:spPr>
          <a:xfrm>
            <a:off x="9370326" y="308343"/>
            <a:ext cx="2538139" cy="646986"/>
          </a:xfrm>
          <a:prstGeom prst="roundRect">
            <a:avLst/>
          </a:prstGeom>
          <a:solidFill>
            <a:schemeClr val="lt1">
              <a:alpha val="53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s-SV" sz="32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Octubre 2019</a:t>
            </a:r>
          </a:p>
        </p:txBody>
      </p:sp>
    </p:spTree>
    <p:extLst>
      <p:ext uri="{BB962C8B-B14F-4D97-AF65-F5344CB8AC3E}">
        <p14:creationId xmlns:p14="http://schemas.microsoft.com/office/powerpoint/2010/main" val="2594351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20000" t="-17000" r="-20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 redondeado 3"/>
          <p:cNvSpPr/>
          <p:nvPr/>
        </p:nvSpPr>
        <p:spPr>
          <a:xfrm>
            <a:off x="551384" y="5805264"/>
            <a:ext cx="7920880" cy="783193"/>
          </a:xfrm>
          <a:prstGeom prst="roundRect">
            <a:avLst/>
          </a:prstGeom>
          <a:solidFill>
            <a:schemeClr val="lt1">
              <a:alpha val="48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s-SV" sz="40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Lanzamiento nueva imagen Insaforp</a:t>
            </a:r>
          </a:p>
        </p:txBody>
      </p:sp>
      <p:sp>
        <p:nvSpPr>
          <p:cNvPr id="5" name="Rectángulo redondeado 4"/>
          <p:cNvSpPr/>
          <p:nvPr/>
        </p:nvSpPr>
        <p:spPr>
          <a:xfrm>
            <a:off x="8832304" y="332656"/>
            <a:ext cx="2880319" cy="646986"/>
          </a:xfrm>
          <a:prstGeom prst="roundRect">
            <a:avLst/>
          </a:prstGeom>
          <a:solidFill>
            <a:schemeClr val="lt1">
              <a:alpha val="53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s-SV" sz="32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Octubre 2019</a:t>
            </a:r>
          </a:p>
        </p:txBody>
      </p:sp>
    </p:spTree>
    <p:extLst>
      <p:ext uri="{BB962C8B-B14F-4D97-AF65-F5344CB8AC3E}">
        <p14:creationId xmlns:p14="http://schemas.microsoft.com/office/powerpoint/2010/main" val="610121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marco-azul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Imagen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067" y="427836"/>
            <a:ext cx="1774794" cy="473278"/>
          </a:xfrm>
          <a:prstGeom prst="rect">
            <a:avLst/>
          </a:prstGeom>
        </p:spPr>
      </p:pic>
      <p:pic>
        <p:nvPicPr>
          <p:cNvPr id="3" name="Imagen 2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8373" b="11627"/>
          <a:stretch/>
        </p:blipFill>
        <p:spPr>
          <a:xfrm>
            <a:off x="335813" y="308343"/>
            <a:ext cx="11562019" cy="6283843"/>
          </a:xfrm>
          <a:prstGeom prst="rect">
            <a:avLst/>
          </a:prstGeom>
        </p:spPr>
      </p:pic>
      <p:sp>
        <p:nvSpPr>
          <p:cNvPr id="6" name="Rectángulo redondeado 5"/>
          <p:cNvSpPr/>
          <p:nvPr/>
        </p:nvSpPr>
        <p:spPr>
          <a:xfrm>
            <a:off x="9246395" y="340982"/>
            <a:ext cx="2538139" cy="646986"/>
          </a:xfrm>
          <a:prstGeom prst="roundRect">
            <a:avLst/>
          </a:prstGeom>
          <a:solidFill>
            <a:schemeClr val="lt1">
              <a:alpha val="53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s-SV" sz="32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Octubre 2019</a:t>
            </a:r>
          </a:p>
        </p:txBody>
      </p:sp>
      <p:sp>
        <p:nvSpPr>
          <p:cNvPr id="7" name="Rectángulo redondeado 6"/>
          <p:cNvSpPr/>
          <p:nvPr/>
        </p:nvSpPr>
        <p:spPr>
          <a:xfrm>
            <a:off x="517065" y="5549131"/>
            <a:ext cx="11075790" cy="1055608"/>
          </a:xfrm>
          <a:prstGeom prst="roundRect">
            <a:avLst/>
          </a:prstGeom>
          <a:solidFill>
            <a:schemeClr val="lt1">
              <a:alpha val="45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s-SV" sz="28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Primera reunión Consejo de Coordinación de </a:t>
            </a:r>
          </a:p>
          <a:p>
            <a:pPr algn="ctr"/>
            <a:r>
              <a:rPr lang="es-SV" sz="28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Educación Técnica, Formación Profesional y el aparato productivo</a:t>
            </a:r>
          </a:p>
        </p:txBody>
      </p:sp>
    </p:spTree>
    <p:extLst>
      <p:ext uri="{BB962C8B-B14F-4D97-AF65-F5344CB8AC3E}">
        <p14:creationId xmlns:p14="http://schemas.microsoft.com/office/powerpoint/2010/main" val="398284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marco-naranja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Marcador de número de diapositiva 1">
            <a:extLst>
              <a:ext uri="{FF2B5EF4-FFF2-40B4-BE49-F238E27FC236}">
                <a16:creationId xmlns:a16="http://schemas.microsoft.com/office/drawing/2014/main" xmlns="" id="{520FC4EE-F318-4344-9E3C-B950ADB63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/>
          <a:p>
            <a:fld id="{C263D6C4-4840-40CC-AC84-17E24B3B7BDE}" type="slidenum">
              <a:rPr lang="es-ES" smtClean="0">
                <a:solidFill>
                  <a:prstClr val="white">
                    <a:tint val="75000"/>
                  </a:prstClr>
                </a:solidFill>
              </a:rPr>
              <a:pPr/>
              <a:t>45</a:t>
            </a:fld>
            <a:endParaRPr lang="es-E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10" name="TextBox 4"/>
          <p:cNvSpPr txBox="1"/>
          <p:nvPr/>
        </p:nvSpPr>
        <p:spPr>
          <a:xfrm>
            <a:off x="340120" y="3056010"/>
            <a:ext cx="234655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altLang="es-SV" sz="2800" dirty="0" smtClean="0">
                <a:solidFill>
                  <a:prstClr val="white"/>
                </a:solidFill>
                <a:latin typeface="Open Sans"/>
                <a:cs typeface="Open Sans"/>
              </a:rPr>
              <a:t>ÁREA ECONÓMICA</a:t>
            </a:r>
            <a:endParaRPr lang="en-US" sz="2800" dirty="0">
              <a:solidFill>
                <a:prstClr val="white"/>
              </a:solidFill>
            </a:endParaRPr>
          </a:p>
        </p:txBody>
      </p:sp>
      <p:pic>
        <p:nvPicPr>
          <p:cNvPr id="11" name="Imagen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118" y="394532"/>
            <a:ext cx="1580418" cy="421444"/>
          </a:xfrm>
          <a:prstGeom prst="rect">
            <a:avLst/>
          </a:prstGeom>
        </p:spPr>
      </p:pic>
      <p:pic>
        <p:nvPicPr>
          <p:cNvPr id="12" name="Imagen 11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0742" t="33841" r="5166" b="5387"/>
          <a:stretch/>
        </p:blipFill>
        <p:spPr>
          <a:xfrm>
            <a:off x="340118" y="318970"/>
            <a:ext cx="11515184" cy="62413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Rectángulo redondeado 14"/>
          <p:cNvSpPr/>
          <p:nvPr/>
        </p:nvSpPr>
        <p:spPr>
          <a:xfrm>
            <a:off x="676813" y="5413931"/>
            <a:ext cx="10945691" cy="1099663"/>
          </a:xfrm>
          <a:prstGeom prst="roundRect">
            <a:avLst/>
          </a:prstGeom>
          <a:solidFill>
            <a:schemeClr val="lt1">
              <a:alpha val="48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>
              <a:lnSpc>
                <a:spcPct val="107000"/>
              </a:lnSpc>
            </a:pPr>
            <a:r>
              <a:rPr lang="es-SV" sz="2800" b="1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Programa </a:t>
            </a:r>
            <a:r>
              <a:rPr lang="es-SV" sz="28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de Gerencia Avanzada para Institutos de Formación </a:t>
            </a:r>
            <a:r>
              <a:rPr lang="es-SV" sz="2800" b="1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Profesional para </a:t>
            </a:r>
            <a:r>
              <a:rPr lang="es-SV" sz="28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América </a:t>
            </a:r>
            <a:r>
              <a:rPr lang="es-SV" sz="2800" b="1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Latina y </a:t>
            </a:r>
            <a:r>
              <a:rPr lang="es-SV" sz="28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el Caribe INCAE – OIT </a:t>
            </a:r>
            <a:r>
              <a:rPr lang="es-SV" sz="2800" b="1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CINTERFOR</a:t>
            </a:r>
            <a:endParaRPr lang="es-SV" sz="2800" b="1" dirty="0">
              <a:ln w="0"/>
              <a:solidFill>
                <a:srgbClr val="00206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6" name="Rectángulo redondeado 15"/>
          <p:cNvSpPr/>
          <p:nvPr/>
        </p:nvSpPr>
        <p:spPr>
          <a:xfrm>
            <a:off x="8806853" y="334372"/>
            <a:ext cx="3063048" cy="646986"/>
          </a:xfrm>
          <a:prstGeom prst="roundRect">
            <a:avLst/>
          </a:prstGeom>
          <a:solidFill>
            <a:schemeClr val="lt1">
              <a:alpha val="53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s-SV" sz="3200" b="1" dirty="0" smtClean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Noviembre </a:t>
            </a:r>
            <a:r>
              <a:rPr lang="es-SV" sz="3200" b="1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2019</a:t>
            </a:r>
          </a:p>
        </p:txBody>
      </p:sp>
    </p:spTree>
    <p:extLst>
      <p:ext uri="{BB962C8B-B14F-4D97-AF65-F5344CB8AC3E}">
        <p14:creationId xmlns:p14="http://schemas.microsoft.com/office/powerpoint/2010/main" val="788513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114" b="6143"/>
          <a:stretch/>
        </p:blipFill>
        <p:spPr>
          <a:xfrm>
            <a:off x="-1" y="0"/>
            <a:ext cx="12192001" cy="6833212"/>
          </a:xfrm>
          <a:prstGeom prst="rect">
            <a:avLst/>
          </a:prstGeom>
        </p:spPr>
      </p:pic>
      <p:sp>
        <p:nvSpPr>
          <p:cNvPr id="3" name="Rectángulo redondeado 2"/>
          <p:cNvSpPr/>
          <p:nvPr/>
        </p:nvSpPr>
        <p:spPr>
          <a:xfrm>
            <a:off x="9070866" y="234144"/>
            <a:ext cx="3063048" cy="646986"/>
          </a:xfrm>
          <a:prstGeom prst="roundRect">
            <a:avLst/>
          </a:prstGeom>
          <a:solidFill>
            <a:schemeClr val="lt1">
              <a:alpha val="53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s-SV" sz="3200" b="1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Noviembre 2019</a:t>
            </a:r>
          </a:p>
        </p:txBody>
      </p:sp>
      <p:sp>
        <p:nvSpPr>
          <p:cNvPr id="4" name="Rectángulo redondeado 3"/>
          <p:cNvSpPr/>
          <p:nvPr/>
        </p:nvSpPr>
        <p:spPr>
          <a:xfrm>
            <a:off x="3283090" y="5517232"/>
            <a:ext cx="6480720" cy="1055608"/>
          </a:xfrm>
          <a:prstGeom prst="roundRect">
            <a:avLst/>
          </a:prstGeom>
          <a:solidFill>
            <a:schemeClr val="lt1">
              <a:alpha val="26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s-SV" sz="2800" b="1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VI Congreso de la Formación Profesional </a:t>
            </a:r>
          </a:p>
          <a:p>
            <a:pPr algn="ctr"/>
            <a:r>
              <a:rPr lang="es-SV" sz="2800" b="1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“Formando un Mejor El Salvador”</a:t>
            </a:r>
          </a:p>
        </p:txBody>
      </p:sp>
    </p:spTree>
    <p:extLst>
      <p:ext uri="{BB962C8B-B14F-4D97-AF65-F5344CB8AC3E}">
        <p14:creationId xmlns:p14="http://schemas.microsoft.com/office/powerpoint/2010/main" val="2983361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marco-azul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126"/>
            <a:ext cx="12192000" cy="6840537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Imagen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067" y="427836"/>
            <a:ext cx="1774794" cy="473278"/>
          </a:xfrm>
          <a:prstGeom prst="rect">
            <a:avLst/>
          </a:prstGeom>
        </p:spPr>
      </p:pic>
      <p:sp>
        <p:nvSpPr>
          <p:cNvPr id="5" name="Rectángulo redondeado 4"/>
          <p:cNvSpPr/>
          <p:nvPr/>
        </p:nvSpPr>
        <p:spPr>
          <a:xfrm>
            <a:off x="9230034" y="322232"/>
            <a:ext cx="2705984" cy="578882"/>
          </a:xfrm>
          <a:prstGeom prst="roundRect">
            <a:avLst/>
          </a:prstGeom>
          <a:solidFill>
            <a:schemeClr val="lt1">
              <a:alpha val="53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s-SV" sz="28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Noviembre 2019</a:t>
            </a:r>
          </a:p>
        </p:txBody>
      </p:sp>
      <p:pic>
        <p:nvPicPr>
          <p:cNvPr id="3" name="Imagen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062" y="322232"/>
            <a:ext cx="5959980" cy="3973321"/>
          </a:xfrm>
          <a:prstGeom prst="rect">
            <a:avLst/>
          </a:prstGeom>
        </p:spPr>
      </p:pic>
      <p:pic>
        <p:nvPicPr>
          <p:cNvPr id="6" name="Imagen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04"/>
          <a:stretch/>
        </p:blipFill>
        <p:spPr>
          <a:xfrm>
            <a:off x="6096000" y="2254732"/>
            <a:ext cx="5776175" cy="4346470"/>
          </a:xfrm>
          <a:prstGeom prst="rect">
            <a:avLst/>
          </a:prstGeom>
        </p:spPr>
      </p:pic>
      <p:sp>
        <p:nvSpPr>
          <p:cNvPr id="4" name="Rectángulo redondeado 3"/>
          <p:cNvSpPr/>
          <p:nvPr/>
        </p:nvSpPr>
        <p:spPr>
          <a:xfrm>
            <a:off x="384067" y="5534961"/>
            <a:ext cx="6048672" cy="1055608"/>
          </a:xfrm>
          <a:prstGeom prst="roundRect">
            <a:avLst/>
          </a:prstGeom>
          <a:solidFill>
            <a:schemeClr val="lt1">
              <a:alpha val="48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s-SV" sz="28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Conmemoración del 25 de Noviembre: </a:t>
            </a:r>
          </a:p>
          <a:p>
            <a:pPr algn="ctr"/>
            <a:r>
              <a:rPr lang="es-SV" sz="28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Día de la No Violencia contra la Mujer </a:t>
            </a:r>
          </a:p>
        </p:txBody>
      </p:sp>
    </p:spTree>
    <p:extLst>
      <p:ext uri="{BB962C8B-B14F-4D97-AF65-F5344CB8AC3E}">
        <p14:creationId xmlns:p14="http://schemas.microsoft.com/office/powerpoint/2010/main" val="4222918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 redondeado 3"/>
          <p:cNvSpPr/>
          <p:nvPr/>
        </p:nvSpPr>
        <p:spPr>
          <a:xfrm>
            <a:off x="1415480" y="5445224"/>
            <a:ext cx="9505056" cy="1191816"/>
          </a:xfrm>
          <a:prstGeom prst="roundRect">
            <a:avLst/>
          </a:prstGeom>
          <a:solidFill>
            <a:schemeClr val="lt1">
              <a:alpha val="48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s-SV" sz="32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Entrega de becas “Lic. Ricardo Montenegro”, a jóvenes </a:t>
            </a:r>
          </a:p>
          <a:p>
            <a:pPr algn="ctr"/>
            <a:r>
              <a:rPr lang="es-SV" sz="32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de la Escuela Agrícola Panamericana Zamorano</a:t>
            </a:r>
          </a:p>
        </p:txBody>
      </p:sp>
      <p:sp>
        <p:nvSpPr>
          <p:cNvPr id="5" name="Rectángulo redondeado 4"/>
          <p:cNvSpPr/>
          <p:nvPr/>
        </p:nvSpPr>
        <p:spPr>
          <a:xfrm>
            <a:off x="9120336" y="188640"/>
            <a:ext cx="2905792" cy="646986"/>
          </a:xfrm>
          <a:prstGeom prst="roundRect">
            <a:avLst/>
          </a:prstGeom>
          <a:solidFill>
            <a:schemeClr val="lt1">
              <a:alpha val="53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s-SV" sz="32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Diciembre 2019</a:t>
            </a:r>
          </a:p>
        </p:txBody>
      </p:sp>
    </p:spTree>
    <p:extLst>
      <p:ext uri="{BB962C8B-B14F-4D97-AF65-F5344CB8AC3E}">
        <p14:creationId xmlns:p14="http://schemas.microsoft.com/office/powerpoint/2010/main" val="2361158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64" y="169662"/>
            <a:ext cx="5800826" cy="3867217"/>
          </a:xfrm>
          <a:prstGeom prst="rect">
            <a:avLst/>
          </a:prstGeom>
        </p:spPr>
      </p:pic>
      <p:pic>
        <p:nvPicPr>
          <p:cNvPr id="3" name="Imagen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0233" y="146992"/>
            <a:ext cx="2180217" cy="2612502"/>
          </a:xfrm>
          <a:prstGeom prst="rect">
            <a:avLst/>
          </a:prstGeom>
        </p:spPr>
      </p:pic>
      <p:pic>
        <p:nvPicPr>
          <p:cNvPr id="4" name="Imagen 3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1581" y="4227524"/>
            <a:ext cx="3721694" cy="2481129"/>
          </a:xfrm>
          <a:prstGeom prst="rect">
            <a:avLst/>
          </a:prstGeom>
        </p:spPr>
      </p:pic>
      <p:pic>
        <p:nvPicPr>
          <p:cNvPr id="5" name="Imagen 4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0342" y="4227525"/>
            <a:ext cx="3721694" cy="2481129"/>
          </a:xfrm>
          <a:prstGeom prst="rect">
            <a:avLst/>
          </a:prstGeom>
        </p:spPr>
      </p:pic>
      <p:pic>
        <p:nvPicPr>
          <p:cNvPr id="6" name="Imagen 5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64" y="4219711"/>
            <a:ext cx="3745134" cy="2496756"/>
          </a:xfrm>
          <a:prstGeom prst="rect">
            <a:avLst/>
          </a:prstGeom>
        </p:spPr>
      </p:pic>
      <p:sp>
        <p:nvSpPr>
          <p:cNvPr id="8" name="Rectángulo 7"/>
          <p:cNvSpPr/>
          <p:nvPr/>
        </p:nvSpPr>
        <p:spPr>
          <a:xfrm>
            <a:off x="6674685" y="2950108"/>
            <a:ext cx="5515728" cy="954083"/>
          </a:xfrm>
          <a:prstGeom prst="rect">
            <a:avLst/>
          </a:prstGeom>
          <a:noFill/>
        </p:spPr>
        <p:txBody>
          <a:bodyPr wrap="square" lIns="91416" tIns="45708" rIns="91416" bIns="45708">
            <a:spAutoFit/>
          </a:bodyPr>
          <a:lstStyle/>
          <a:p>
            <a:pPr algn="ctr" defTabSz="914172"/>
            <a:r>
              <a:rPr lang="es-ES" sz="2800" b="1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Evento de integración del personal </a:t>
            </a:r>
          </a:p>
          <a:p>
            <a:pPr algn="ctr" defTabSz="914172"/>
            <a:r>
              <a:rPr lang="es-ES" sz="2800" b="1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“El Mago eres Tú”</a:t>
            </a:r>
          </a:p>
        </p:txBody>
      </p:sp>
      <p:pic>
        <p:nvPicPr>
          <p:cNvPr id="9" name="Imagen 8"/>
          <p:cNvPicPr>
            <a:picLocks noChangeAspect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09" r="50080"/>
          <a:stretch/>
        </p:blipFill>
        <p:spPr>
          <a:xfrm>
            <a:off x="10464088" y="299600"/>
            <a:ext cx="1144030" cy="692657"/>
          </a:xfrm>
          <a:prstGeom prst="rect">
            <a:avLst/>
          </a:prstGeom>
        </p:spPr>
      </p:pic>
      <p:sp>
        <p:nvSpPr>
          <p:cNvPr id="10" name="Rectángulo redondeado 9"/>
          <p:cNvSpPr/>
          <p:nvPr/>
        </p:nvSpPr>
        <p:spPr>
          <a:xfrm>
            <a:off x="10042427" y="969390"/>
            <a:ext cx="1987351" cy="510751"/>
          </a:xfrm>
          <a:prstGeom prst="roundRect">
            <a:avLst/>
          </a:prstGeom>
          <a:solidFill>
            <a:sysClr val="window" lastClr="FFFFFF">
              <a:alpha val="53000"/>
            </a:sysClr>
          </a:solidFill>
          <a:ln w="25400" cap="flat" cmpd="sng" algn="ctr">
            <a:noFill/>
            <a:prstDash val="solid"/>
          </a:ln>
          <a:effectLst/>
        </p:spPr>
        <p:txBody>
          <a:bodyPr wrap="square" lIns="91416" tIns="45708" rIns="91416" bIns="45708">
            <a:spAutoFit/>
          </a:bodyPr>
          <a:lstStyle/>
          <a:p>
            <a:pPr algn="ctr" defTabSz="914172">
              <a:defRPr/>
            </a:pPr>
            <a:r>
              <a:rPr lang="es-SV" sz="2400" b="1" kern="0" dirty="0">
                <a:ln w="0"/>
                <a:solidFill>
                  <a:srgbClr val="E43E1C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Febrero 2020</a:t>
            </a:r>
          </a:p>
        </p:txBody>
      </p:sp>
    </p:spTree>
    <p:extLst>
      <p:ext uri="{BB962C8B-B14F-4D97-AF65-F5344CB8AC3E}">
        <p14:creationId xmlns:p14="http://schemas.microsoft.com/office/powerpoint/2010/main" val="2114976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ángulo redondeado 1"/>
          <p:cNvSpPr/>
          <p:nvPr/>
        </p:nvSpPr>
        <p:spPr>
          <a:xfrm>
            <a:off x="387853" y="5767944"/>
            <a:ext cx="11446337" cy="646817"/>
          </a:xfrm>
          <a:prstGeom prst="roundRect">
            <a:avLst/>
          </a:prstGeom>
          <a:solidFill>
            <a:schemeClr val="lt1">
              <a:alpha val="36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16" tIns="45708" rIns="91416" bIns="45708">
            <a:spAutoFit/>
          </a:bodyPr>
          <a:lstStyle/>
          <a:p>
            <a:pPr algn="ctr" defTabSz="914172"/>
            <a:r>
              <a:rPr lang="es-SV" sz="3199" b="1" dirty="0" err="1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Insaforp</a:t>
            </a:r>
            <a:r>
              <a:rPr lang="es-SV" sz="3199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participa en foro de migrantes de OIM: ONU Migración </a:t>
            </a:r>
            <a:endParaRPr lang="es-SV" sz="2800" b="1" i="1" dirty="0">
              <a:ln w="0"/>
              <a:solidFill>
                <a:srgbClr val="00206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Rectángulo redondeado 2"/>
          <p:cNvSpPr/>
          <p:nvPr/>
        </p:nvSpPr>
        <p:spPr>
          <a:xfrm>
            <a:off x="9591804" y="157703"/>
            <a:ext cx="2492141" cy="646817"/>
          </a:xfrm>
          <a:prstGeom prst="roundRect">
            <a:avLst/>
          </a:prstGeom>
          <a:solidFill>
            <a:sysClr val="window" lastClr="FFFFFF">
              <a:alpha val="53000"/>
            </a:sysClr>
          </a:solidFill>
          <a:ln w="25400" cap="flat" cmpd="sng" algn="ctr">
            <a:noFill/>
            <a:prstDash val="solid"/>
          </a:ln>
          <a:effectLst/>
        </p:spPr>
        <p:txBody>
          <a:bodyPr wrap="none" lIns="91416" tIns="45708" rIns="91416" bIns="45708">
            <a:spAutoFit/>
          </a:bodyPr>
          <a:lstStyle/>
          <a:p>
            <a:pPr algn="ctr" defTabSz="914172">
              <a:defRPr/>
            </a:pPr>
            <a:r>
              <a:rPr lang="es-SV" sz="3199" b="1" ker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Febrero 2020</a:t>
            </a:r>
          </a:p>
        </p:txBody>
      </p:sp>
    </p:spTree>
    <p:extLst>
      <p:ext uri="{BB962C8B-B14F-4D97-AF65-F5344CB8AC3E}">
        <p14:creationId xmlns:p14="http://schemas.microsoft.com/office/powerpoint/2010/main" val="3179369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ángulo redondeado 1"/>
          <p:cNvSpPr/>
          <p:nvPr/>
        </p:nvSpPr>
        <p:spPr>
          <a:xfrm>
            <a:off x="220472" y="3294956"/>
            <a:ext cx="11559818" cy="544803"/>
          </a:xfrm>
          <a:prstGeom prst="roundRect">
            <a:avLst/>
          </a:prstGeom>
          <a:solidFill>
            <a:schemeClr val="lt1">
              <a:alpha val="36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16" tIns="45708" rIns="91416" bIns="45708">
            <a:spAutoFit/>
          </a:bodyPr>
          <a:lstStyle/>
          <a:p>
            <a:pPr algn="ctr" defTabSz="914172"/>
            <a:r>
              <a:rPr lang="es-SV" sz="2600" b="1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Colaboradores de </a:t>
            </a:r>
            <a:r>
              <a:rPr lang="es-SV" sz="2600" b="1" i="1" dirty="0" smtClean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INSAFORP </a:t>
            </a:r>
            <a:r>
              <a:rPr lang="es-SV" sz="2600" b="1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participan de la campaña de donación de sangre </a:t>
            </a:r>
          </a:p>
        </p:txBody>
      </p:sp>
      <p:pic>
        <p:nvPicPr>
          <p:cNvPr id="4" name="Imagen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0721" y="210715"/>
            <a:ext cx="3935121" cy="2951341"/>
          </a:xfrm>
          <a:prstGeom prst="rect">
            <a:avLst/>
          </a:prstGeom>
        </p:spPr>
      </p:pic>
      <p:pic>
        <p:nvPicPr>
          <p:cNvPr id="5" name="Imagen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9497" y="263725"/>
            <a:ext cx="4427012" cy="2951340"/>
          </a:xfrm>
          <a:prstGeom prst="rect">
            <a:avLst/>
          </a:prstGeom>
        </p:spPr>
      </p:pic>
      <p:pic>
        <p:nvPicPr>
          <p:cNvPr id="6" name="Imagen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9497" y="3938606"/>
            <a:ext cx="4427012" cy="2779239"/>
          </a:xfrm>
          <a:prstGeom prst="rect">
            <a:avLst/>
          </a:prstGeom>
        </p:spPr>
      </p:pic>
      <p:pic>
        <p:nvPicPr>
          <p:cNvPr id="7" name="Imagen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0752" y="3965109"/>
            <a:ext cx="3955059" cy="2636705"/>
          </a:xfrm>
          <a:prstGeom prst="rect">
            <a:avLst/>
          </a:prstGeom>
        </p:spPr>
      </p:pic>
      <p:pic>
        <p:nvPicPr>
          <p:cNvPr id="8" name="Imagen 7"/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09" r="50080"/>
          <a:stretch/>
        </p:blipFill>
        <p:spPr>
          <a:xfrm>
            <a:off x="10636260" y="276976"/>
            <a:ext cx="1144030" cy="692657"/>
          </a:xfrm>
          <a:prstGeom prst="rect">
            <a:avLst/>
          </a:prstGeom>
        </p:spPr>
      </p:pic>
      <p:sp>
        <p:nvSpPr>
          <p:cNvPr id="9" name="Rectángulo redondeado 8"/>
          <p:cNvSpPr/>
          <p:nvPr/>
        </p:nvSpPr>
        <p:spPr>
          <a:xfrm>
            <a:off x="10245868" y="890570"/>
            <a:ext cx="1964277" cy="510751"/>
          </a:xfrm>
          <a:prstGeom prst="roundRect">
            <a:avLst/>
          </a:prstGeom>
          <a:solidFill>
            <a:sysClr val="window" lastClr="FFFFFF">
              <a:alpha val="53000"/>
            </a:sysClr>
          </a:solidFill>
          <a:ln w="25400" cap="flat" cmpd="sng" algn="ctr">
            <a:noFill/>
            <a:prstDash val="solid"/>
          </a:ln>
          <a:effectLst/>
        </p:spPr>
        <p:txBody>
          <a:bodyPr wrap="square" lIns="91416" tIns="45708" rIns="91416" bIns="45708">
            <a:spAutoFit/>
          </a:bodyPr>
          <a:lstStyle/>
          <a:p>
            <a:pPr algn="ctr" defTabSz="914172">
              <a:defRPr/>
            </a:pPr>
            <a:r>
              <a:rPr lang="es-SV" sz="2400" b="1" kern="0" dirty="0">
                <a:ln w="0"/>
                <a:solidFill>
                  <a:srgbClr val="E43E1C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Febrero 2020</a:t>
            </a:r>
          </a:p>
        </p:txBody>
      </p:sp>
    </p:spTree>
    <p:extLst>
      <p:ext uri="{BB962C8B-B14F-4D97-AF65-F5344CB8AC3E}">
        <p14:creationId xmlns:p14="http://schemas.microsoft.com/office/powerpoint/2010/main" val="264135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ángulo redondeado 1"/>
          <p:cNvSpPr/>
          <p:nvPr/>
        </p:nvSpPr>
        <p:spPr>
          <a:xfrm>
            <a:off x="556980" y="5166984"/>
            <a:ext cx="11214365" cy="1327713"/>
          </a:xfrm>
          <a:prstGeom prst="roundRect">
            <a:avLst/>
          </a:prstGeom>
          <a:solidFill>
            <a:schemeClr val="lt1">
              <a:alpha val="36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16" tIns="45708" rIns="91416" bIns="45708">
            <a:spAutoFit/>
          </a:bodyPr>
          <a:lstStyle/>
          <a:p>
            <a:pPr algn="ctr" defTabSz="914172"/>
            <a:r>
              <a:rPr lang="es-SV" sz="3599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Conferencia Internacional: </a:t>
            </a:r>
          </a:p>
          <a:p>
            <a:pPr algn="ctr" defTabSz="914172"/>
            <a:r>
              <a:rPr lang="es-SV" sz="3599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“Desarrollo de Proyectos apoyados por Ciencia de Datos”</a:t>
            </a:r>
            <a:endParaRPr lang="es-SV" sz="3199" b="1" i="1" dirty="0">
              <a:ln w="0"/>
              <a:solidFill>
                <a:srgbClr val="00206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Rectángulo redondeado 2"/>
          <p:cNvSpPr/>
          <p:nvPr/>
        </p:nvSpPr>
        <p:spPr>
          <a:xfrm>
            <a:off x="555754" y="325084"/>
            <a:ext cx="2492141" cy="646817"/>
          </a:xfrm>
          <a:prstGeom prst="roundRect">
            <a:avLst/>
          </a:prstGeom>
          <a:solidFill>
            <a:sysClr val="window" lastClr="FFFFFF">
              <a:alpha val="53000"/>
            </a:sysClr>
          </a:solidFill>
          <a:ln w="25400" cap="flat" cmpd="sng" algn="ctr">
            <a:noFill/>
            <a:prstDash val="solid"/>
          </a:ln>
          <a:effectLst/>
        </p:spPr>
        <p:txBody>
          <a:bodyPr wrap="none" lIns="91416" tIns="45708" rIns="91416" bIns="45708">
            <a:spAutoFit/>
          </a:bodyPr>
          <a:lstStyle/>
          <a:p>
            <a:pPr algn="ctr" defTabSz="914172">
              <a:defRPr/>
            </a:pPr>
            <a:r>
              <a:rPr lang="es-SV" sz="3199" b="1" kern="0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Febrero 2020</a:t>
            </a:r>
          </a:p>
        </p:txBody>
      </p:sp>
    </p:spTree>
    <p:extLst>
      <p:ext uri="{BB962C8B-B14F-4D97-AF65-F5344CB8AC3E}">
        <p14:creationId xmlns:p14="http://schemas.microsoft.com/office/powerpoint/2010/main" val="2946745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09" r="50080"/>
          <a:stretch/>
        </p:blipFill>
        <p:spPr>
          <a:xfrm>
            <a:off x="10376526" y="230661"/>
            <a:ext cx="1144030" cy="692657"/>
          </a:xfrm>
          <a:prstGeom prst="rect">
            <a:avLst/>
          </a:prstGeom>
        </p:spPr>
      </p:pic>
      <p:pic>
        <p:nvPicPr>
          <p:cNvPr id="3" name="Imagen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811" y="122537"/>
            <a:ext cx="5756653" cy="3238117"/>
          </a:xfrm>
          <a:prstGeom prst="rect">
            <a:avLst/>
          </a:prstGeom>
        </p:spPr>
      </p:pic>
      <p:pic>
        <p:nvPicPr>
          <p:cNvPr id="4" name="Imagen 3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810" y="3611499"/>
            <a:ext cx="5756653" cy="3238118"/>
          </a:xfrm>
          <a:prstGeom prst="rect">
            <a:avLst/>
          </a:prstGeom>
        </p:spPr>
      </p:pic>
      <p:pic>
        <p:nvPicPr>
          <p:cNvPr id="5" name="Imagen 4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5851" y="3611500"/>
            <a:ext cx="5756654" cy="3238118"/>
          </a:xfrm>
          <a:prstGeom prst="rect">
            <a:avLst/>
          </a:prstGeom>
        </p:spPr>
      </p:pic>
      <p:pic>
        <p:nvPicPr>
          <p:cNvPr id="6" name="Imagen 5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7146" y="129955"/>
            <a:ext cx="2453499" cy="2471842"/>
          </a:xfrm>
          <a:prstGeom prst="rect">
            <a:avLst/>
          </a:prstGeom>
        </p:spPr>
      </p:pic>
      <p:sp>
        <p:nvSpPr>
          <p:cNvPr id="7" name="Rectángulo 6"/>
          <p:cNvSpPr/>
          <p:nvPr/>
        </p:nvSpPr>
        <p:spPr>
          <a:xfrm>
            <a:off x="5950462" y="2226866"/>
            <a:ext cx="6357151" cy="1261860"/>
          </a:xfrm>
          <a:prstGeom prst="rect">
            <a:avLst/>
          </a:prstGeom>
          <a:noFill/>
        </p:spPr>
        <p:txBody>
          <a:bodyPr wrap="square" lIns="91416" tIns="45708" rIns="91416" bIns="45708">
            <a:spAutoFit/>
          </a:bodyPr>
          <a:lstStyle/>
          <a:p>
            <a:pPr algn="ctr" defTabSz="914172"/>
            <a:r>
              <a:rPr lang="es-ES" sz="2800" b="1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                                </a:t>
            </a:r>
          </a:p>
          <a:p>
            <a:pPr algn="ctr" defTabSz="914172"/>
            <a:r>
              <a:rPr lang="es-ES" sz="2400" b="1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Jornadas de divulgación del Protocolo de actuación para casos de acoso sexual y laboral</a:t>
            </a:r>
          </a:p>
        </p:txBody>
      </p:sp>
      <p:sp>
        <p:nvSpPr>
          <p:cNvPr id="9" name="Rectángulo redondeado 8"/>
          <p:cNvSpPr/>
          <p:nvPr/>
        </p:nvSpPr>
        <p:spPr>
          <a:xfrm>
            <a:off x="9930793" y="840190"/>
            <a:ext cx="2035499" cy="510751"/>
          </a:xfrm>
          <a:prstGeom prst="roundRect">
            <a:avLst/>
          </a:prstGeom>
          <a:solidFill>
            <a:sysClr val="window" lastClr="FFFFFF">
              <a:alpha val="53000"/>
            </a:sysClr>
          </a:solidFill>
          <a:ln w="25400" cap="flat" cmpd="sng" algn="ctr">
            <a:noFill/>
            <a:prstDash val="solid"/>
          </a:ln>
          <a:effectLst/>
        </p:spPr>
        <p:txBody>
          <a:bodyPr wrap="square" lIns="91416" tIns="45708" rIns="91416" bIns="45708">
            <a:spAutoFit/>
          </a:bodyPr>
          <a:lstStyle/>
          <a:p>
            <a:pPr algn="ctr" defTabSz="914172">
              <a:defRPr/>
            </a:pPr>
            <a:r>
              <a:rPr lang="es-SV" sz="2400" b="1" kern="0" dirty="0">
                <a:ln w="0"/>
                <a:solidFill>
                  <a:srgbClr val="E43E1C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Febrero 2020</a:t>
            </a:r>
          </a:p>
        </p:txBody>
      </p:sp>
    </p:spTree>
    <p:extLst>
      <p:ext uri="{BB962C8B-B14F-4D97-AF65-F5344CB8AC3E}">
        <p14:creationId xmlns:p14="http://schemas.microsoft.com/office/powerpoint/2010/main" val="4095990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6906" y="499300"/>
            <a:ext cx="3925555" cy="2617037"/>
          </a:xfrm>
          <a:prstGeom prst="rect">
            <a:avLst/>
          </a:prstGeom>
        </p:spPr>
      </p:pic>
      <p:pic>
        <p:nvPicPr>
          <p:cNvPr id="4" name="Imagen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020" y="3243123"/>
            <a:ext cx="4503440" cy="3419012"/>
          </a:xfrm>
          <a:prstGeom prst="rect">
            <a:avLst/>
          </a:prstGeom>
        </p:spPr>
      </p:pic>
      <p:pic>
        <p:nvPicPr>
          <p:cNvPr id="6" name="Imagen 5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09" r="50080"/>
          <a:stretch/>
        </p:blipFill>
        <p:spPr>
          <a:xfrm>
            <a:off x="10814318" y="276976"/>
            <a:ext cx="1144030" cy="692657"/>
          </a:xfrm>
          <a:prstGeom prst="rect">
            <a:avLst/>
          </a:prstGeom>
        </p:spPr>
      </p:pic>
      <p:sp>
        <p:nvSpPr>
          <p:cNvPr id="7" name="Rectángulo 6"/>
          <p:cNvSpPr/>
          <p:nvPr/>
        </p:nvSpPr>
        <p:spPr>
          <a:xfrm>
            <a:off x="5122924" y="742454"/>
            <a:ext cx="5067739" cy="954083"/>
          </a:xfrm>
          <a:prstGeom prst="rect">
            <a:avLst/>
          </a:prstGeom>
          <a:noFill/>
        </p:spPr>
        <p:txBody>
          <a:bodyPr wrap="square" lIns="91416" tIns="45708" rIns="91416" bIns="45708">
            <a:spAutoFit/>
          </a:bodyPr>
          <a:lstStyle/>
          <a:p>
            <a:pPr algn="ctr" defTabSz="914172"/>
            <a:r>
              <a:rPr lang="es-ES" sz="2800" b="1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Conmemoración 8 de marzo </a:t>
            </a:r>
          </a:p>
          <a:p>
            <a:pPr algn="ctr" defTabSz="914172"/>
            <a:r>
              <a:rPr lang="es-ES" sz="2800" b="1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“Día internacional de la mujer”</a:t>
            </a:r>
          </a:p>
        </p:txBody>
      </p:sp>
      <p:sp>
        <p:nvSpPr>
          <p:cNvPr id="8" name="Rectángulo 7"/>
          <p:cNvSpPr/>
          <p:nvPr/>
        </p:nvSpPr>
        <p:spPr>
          <a:xfrm>
            <a:off x="4880902" y="5708276"/>
            <a:ext cx="7309511" cy="954083"/>
          </a:xfrm>
          <a:prstGeom prst="rect">
            <a:avLst/>
          </a:prstGeom>
          <a:noFill/>
        </p:spPr>
        <p:txBody>
          <a:bodyPr wrap="square" lIns="91416" tIns="45708" rIns="91416" bIns="45708">
            <a:spAutoFit/>
          </a:bodyPr>
          <a:lstStyle/>
          <a:p>
            <a:pPr algn="ctr" defTabSz="914172"/>
            <a:r>
              <a:rPr lang="es-ES" sz="2800" b="1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Presentación y juramentación del </a:t>
            </a:r>
          </a:p>
          <a:p>
            <a:pPr algn="ctr" defTabSz="914172"/>
            <a:r>
              <a:rPr lang="es-ES" sz="2800" b="1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Comité de acoso sexual y laboral de </a:t>
            </a:r>
            <a:r>
              <a:rPr lang="es-ES" sz="2800" b="1" i="1" dirty="0" smtClean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INSAFORP</a:t>
            </a:r>
            <a:endParaRPr lang="es-ES" sz="2800" b="1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9" name="Imagen 8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7076" y="1876779"/>
            <a:ext cx="5372626" cy="3581751"/>
          </a:xfrm>
          <a:prstGeom prst="rect">
            <a:avLst/>
          </a:prstGeom>
        </p:spPr>
      </p:pic>
      <p:sp>
        <p:nvSpPr>
          <p:cNvPr id="10" name="Rectángulo redondeado 9"/>
          <p:cNvSpPr/>
          <p:nvPr/>
        </p:nvSpPr>
        <p:spPr>
          <a:xfrm>
            <a:off x="10401236" y="880934"/>
            <a:ext cx="1750788" cy="510751"/>
          </a:xfrm>
          <a:prstGeom prst="roundRect">
            <a:avLst/>
          </a:prstGeom>
          <a:solidFill>
            <a:sysClr val="window" lastClr="FFFFFF">
              <a:alpha val="53000"/>
            </a:sysClr>
          </a:solidFill>
          <a:ln w="25400" cap="flat" cmpd="sng" algn="ctr">
            <a:noFill/>
            <a:prstDash val="solid"/>
          </a:ln>
          <a:effectLst/>
        </p:spPr>
        <p:txBody>
          <a:bodyPr wrap="square" lIns="91416" tIns="45708" rIns="91416" bIns="45708">
            <a:spAutoFit/>
          </a:bodyPr>
          <a:lstStyle/>
          <a:p>
            <a:pPr algn="ctr" defTabSz="914172">
              <a:defRPr/>
            </a:pPr>
            <a:r>
              <a:rPr lang="es-SV" sz="2400" b="1" kern="0" dirty="0">
                <a:ln w="0"/>
                <a:solidFill>
                  <a:srgbClr val="E43E1C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Marzo 2020</a:t>
            </a:r>
          </a:p>
        </p:txBody>
      </p:sp>
    </p:spTree>
    <p:extLst>
      <p:ext uri="{BB962C8B-B14F-4D97-AF65-F5344CB8AC3E}">
        <p14:creationId xmlns:p14="http://schemas.microsoft.com/office/powerpoint/2010/main" val="2919430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3918" y="3228109"/>
            <a:ext cx="6036525" cy="3395545"/>
          </a:xfrm>
          <a:prstGeom prst="rect">
            <a:avLst/>
          </a:prstGeom>
        </p:spPr>
      </p:pic>
      <p:sp>
        <p:nvSpPr>
          <p:cNvPr id="3" name="Rectángulo redondeado 2"/>
          <p:cNvSpPr/>
          <p:nvPr/>
        </p:nvSpPr>
        <p:spPr>
          <a:xfrm>
            <a:off x="469132" y="4508014"/>
            <a:ext cx="5007150" cy="1225841"/>
          </a:xfrm>
          <a:prstGeom prst="roundRect">
            <a:avLst/>
          </a:prstGeom>
          <a:solidFill>
            <a:schemeClr val="lt1">
              <a:alpha val="36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16" tIns="45708" rIns="91416" bIns="45708">
            <a:spAutoFit/>
          </a:bodyPr>
          <a:lstStyle/>
          <a:p>
            <a:pPr algn="ctr" defTabSz="914172"/>
            <a:r>
              <a:rPr lang="es-SV" sz="2200" b="1" i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Evento Institucional: “Prevenir la discriminación contra las mujeres en el Sistema de Formación Profesional”</a:t>
            </a:r>
            <a:endParaRPr lang="es-SV" sz="2000" b="1" i="1" dirty="0">
              <a:ln w="0"/>
              <a:solidFill>
                <a:srgbClr val="00206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5" name="Imagen 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466" y="193849"/>
            <a:ext cx="5590482" cy="3726988"/>
          </a:xfrm>
          <a:prstGeom prst="rect">
            <a:avLst/>
          </a:prstGeom>
        </p:spPr>
      </p:pic>
      <p:pic>
        <p:nvPicPr>
          <p:cNvPr id="6" name="Imagen 5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09" r="50080"/>
          <a:stretch/>
        </p:blipFill>
        <p:spPr>
          <a:xfrm>
            <a:off x="10636260" y="276976"/>
            <a:ext cx="1144030" cy="692657"/>
          </a:xfrm>
          <a:prstGeom prst="rect">
            <a:avLst/>
          </a:prstGeom>
        </p:spPr>
      </p:pic>
      <p:sp>
        <p:nvSpPr>
          <p:cNvPr id="7" name="Rectángulo redondeado 6"/>
          <p:cNvSpPr/>
          <p:nvPr/>
        </p:nvSpPr>
        <p:spPr>
          <a:xfrm>
            <a:off x="10218159" y="843047"/>
            <a:ext cx="1964277" cy="510751"/>
          </a:xfrm>
          <a:prstGeom prst="roundRect">
            <a:avLst/>
          </a:prstGeom>
          <a:solidFill>
            <a:sysClr val="window" lastClr="FFFFFF">
              <a:alpha val="53000"/>
            </a:sysClr>
          </a:solidFill>
          <a:ln w="25400" cap="flat" cmpd="sng" algn="ctr">
            <a:noFill/>
            <a:prstDash val="solid"/>
          </a:ln>
          <a:effectLst/>
        </p:spPr>
        <p:txBody>
          <a:bodyPr wrap="square" lIns="91416" tIns="45708" rIns="91416" bIns="45708">
            <a:spAutoFit/>
          </a:bodyPr>
          <a:lstStyle/>
          <a:p>
            <a:pPr algn="ctr" defTabSz="914172">
              <a:defRPr/>
            </a:pPr>
            <a:r>
              <a:rPr lang="es-SV" sz="2400" b="1" kern="0" dirty="0">
                <a:ln w="0"/>
                <a:solidFill>
                  <a:srgbClr val="E43E1C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Marzo 2020</a:t>
            </a:r>
          </a:p>
        </p:txBody>
      </p:sp>
      <p:sp>
        <p:nvSpPr>
          <p:cNvPr id="8" name="Rectángulo redondeado 7"/>
          <p:cNvSpPr/>
          <p:nvPr/>
        </p:nvSpPr>
        <p:spPr>
          <a:xfrm>
            <a:off x="6733709" y="1719537"/>
            <a:ext cx="4769490" cy="1225841"/>
          </a:xfrm>
          <a:prstGeom prst="roundRect">
            <a:avLst/>
          </a:prstGeom>
          <a:solidFill>
            <a:schemeClr val="lt1">
              <a:alpha val="36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16" tIns="45708" rIns="91416" bIns="45708">
            <a:spAutoFit/>
          </a:bodyPr>
          <a:lstStyle/>
          <a:p>
            <a:pPr algn="ctr" defTabSz="914172"/>
            <a:r>
              <a:rPr lang="es-SV" sz="2200" b="1" i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Presentación “Kit de Herramientas” para prevenir la discriminación contra las mujeres en los CFP</a:t>
            </a:r>
            <a:endParaRPr lang="es-SV" sz="2000" b="1" i="1" dirty="0">
              <a:ln w="0"/>
              <a:solidFill>
                <a:srgbClr val="00206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73116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151" y="59469"/>
            <a:ext cx="1774794" cy="473278"/>
          </a:xfrm>
          <a:prstGeom prst="rect">
            <a:avLst/>
          </a:prstGeom>
        </p:spPr>
      </p:pic>
      <p:sp>
        <p:nvSpPr>
          <p:cNvPr id="12" name="Rectángulo redondeado 11"/>
          <p:cNvSpPr/>
          <p:nvPr/>
        </p:nvSpPr>
        <p:spPr>
          <a:xfrm>
            <a:off x="9377915" y="48564"/>
            <a:ext cx="2707757" cy="578882"/>
          </a:xfrm>
          <a:prstGeom prst="roundRect">
            <a:avLst/>
          </a:prstGeom>
          <a:solidFill>
            <a:schemeClr val="lt1">
              <a:alpha val="53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s-SV" sz="2800" b="1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Abril 2020</a:t>
            </a:r>
            <a:endParaRPr lang="es-SV" sz="2800" b="1" dirty="0">
              <a:ln w="0"/>
              <a:solidFill>
                <a:srgbClr val="00206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2" name="Imagen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5962" y="512993"/>
            <a:ext cx="4180662" cy="2787107"/>
          </a:xfrm>
          <a:prstGeom prst="rect">
            <a:avLst/>
          </a:prstGeom>
        </p:spPr>
      </p:pic>
      <p:pic>
        <p:nvPicPr>
          <p:cNvPr id="3" name="Imagen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4281" y="3327786"/>
            <a:ext cx="5623362" cy="2902380"/>
          </a:xfrm>
          <a:prstGeom prst="rect">
            <a:avLst/>
          </a:prstGeom>
        </p:spPr>
      </p:pic>
      <p:pic>
        <p:nvPicPr>
          <p:cNvPr id="4" name="Imagen 3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293658" y="532747"/>
            <a:ext cx="4447923" cy="2723312"/>
          </a:xfrm>
          <a:prstGeom prst="rect">
            <a:avLst/>
          </a:prstGeom>
        </p:spPr>
      </p:pic>
      <p:sp>
        <p:nvSpPr>
          <p:cNvPr id="13" name="Rectángulo redondeado 12"/>
          <p:cNvSpPr/>
          <p:nvPr/>
        </p:nvSpPr>
        <p:spPr>
          <a:xfrm>
            <a:off x="1037548" y="6257852"/>
            <a:ext cx="10445615" cy="578882"/>
          </a:xfrm>
          <a:prstGeom prst="roundRect">
            <a:avLst/>
          </a:prstGeom>
          <a:solidFill>
            <a:schemeClr val="lt1">
              <a:alpha val="48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r>
              <a:rPr lang="es-SV" sz="28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Reunión de Directores de la REDIFP sobre la crisis sanitaria </a:t>
            </a:r>
            <a:r>
              <a:rPr lang="es-SV" sz="2800" b="1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COVID-19</a:t>
            </a:r>
            <a:endParaRPr lang="es-SV" sz="2800" b="1" dirty="0">
              <a:ln w="0"/>
              <a:solidFill>
                <a:srgbClr val="00206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15334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5736" y="91096"/>
            <a:ext cx="1774794" cy="473278"/>
          </a:xfrm>
          <a:prstGeom prst="rect">
            <a:avLst/>
          </a:prstGeom>
        </p:spPr>
      </p:pic>
      <p:sp>
        <p:nvSpPr>
          <p:cNvPr id="12" name="Rectángulo redondeado 11"/>
          <p:cNvSpPr/>
          <p:nvPr/>
        </p:nvSpPr>
        <p:spPr>
          <a:xfrm>
            <a:off x="9997085" y="322232"/>
            <a:ext cx="1894894" cy="578882"/>
          </a:xfrm>
          <a:prstGeom prst="roundRect">
            <a:avLst/>
          </a:prstGeom>
          <a:solidFill>
            <a:schemeClr val="lt1">
              <a:alpha val="53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s-SV" sz="2800" b="1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Mayo 2020</a:t>
            </a:r>
            <a:endParaRPr lang="es-SV" sz="2800" b="1" dirty="0">
              <a:ln w="0"/>
              <a:solidFill>
                <a:srgbClr val="00206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3" name="Imagen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21392" y="780398"/>
            <a:ext cx="3515670" cy="4676182"/>
          </a:xfrm>
          <a:prstGeom prst="rect">
            <a:avLst/>
          </a:prstGeom>
        </p:spPr>
      </p:pic>
      <p:pic>
        <p:nvPicPr>
          <p:cNvPr id="4" name="Imagen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3435" y="742403"/>
            <a:ext cx="3457551" cy="4667694"/>
          </a:xfrm>
          <a:prstGeom prst="rect">
            <a:avLst/>
          </a:prstGeom>
        </p:spPr>
      </p:pic>
      <p:sp>
        <p:nvSpPr>
          <p:cNvPr id="13" name="Rectángulo redondeado 12"/>
          <p:cNvSpPr/>
          <p:nvPr/>
        </p:nvSpPr>
        <p:spPr>
          <a:xfrm>
            <a:off x="1271464" y="5545594"/>
            <a:ext cx="10003943" cy="1055608"/>
          </a:xfrm>
          <a:prstGeom prst="roundRect">
            <a:avLst/>
          </a:prstGeom>
          <a:solidFill>
            <a:schemeClr val="lt1">
              <a:alpha val="48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s-SV" sz="28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PROTOCOLO DE </a:t>
            </a:r>
            <a:r>
              <a:rPr lang="es-SV" sz="2800" b="1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SEGURIDAD SANITARIA </a:t>
            </a:r>
            <a:r>
              <a:rPr lang="es-SV" sz="28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Y CONTENCIÓN </a:t>
            </a:r>
            <a:r>
              <a:rPr lang="es-SV" sz="2800" b="1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DE COVID </a:t>
            </a:r>
            <a:r>
              <a:rPr lang="es-SV" sz="28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19 DEL </a:t>
            </a:r>
            <a:r>
              <a:rPr lang="es-SV" sz="2800" b="1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INSAFORP</a:t>
            </a:r>
            <a:endParaRPr lang="es-SV" sz="2800" b="1" dirty="0">
              <a:ln w="0"/>
              <a:solidFill>
                <a:srgbClr val="00206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2086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marco-azul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Imagen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067" y="427836"/>
            <a:ext cx="1774794" cy="473278"/>
          </a:xfrm>
          <a:prstGeom prst="rect">
            <a:avLst/>
          </a:prstGeom>
        </p:spPr>
      </p:pic>
      <p:sp>
        <p:nvSpPr>
          <p:cNvPr id="5" name="Rectángulo redondeado 4"/>
          <p:cNvSpPr/>
          <p:nvPr/>
        </p:nvSpPr>
        <p:spPr>
          <a:xfrm>
            <a:off x="9284704" y="322232"/>
            <a:ext cx="1894894" cy="578882"/>
          </a:xfrm>
          <a:prstGeom prst="roundRect">
            <a:avLst/>
          </a:prstGeom>
          <a:solidFill>
            <a:schemeClr val="lt1">
              <a:alpha val="53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s-SV" sz="2800" b="1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Mayo </a:t>
            </a:r>
            <a:r>
              <a:rPr lang="es-SV" sz="2800" b="1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2020</a:t>
            </a:r>
            <a:endParaRPr lang="es-SV" sz="2800" b="1" dirty="0">
              <a:ln w="0"/>
              <a:solidFill>
                <a:srgbClr val="00206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7" name="Imagen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118" y="394532"/>
            <a:ext cx="1580418" cy="421444"/>
          </a:xfrm>
          <a:prstGeom prst="rect">
            <a:avLst/>
          </a:prstGeom>
        </p:spPr>
      </p:pic>
      <p:sp>
        <p:nvSpPr>
          <p:cNvPr id="8" name="Rectángulo redondeado 7"/>
          <p:cNvSpPr/>
          <p:nvPr/>
        </p:nvSpPr>
        <p:spPr>
          <a:xfrm>
            <a:off x="340118" y="5382063"/>
            <a:ext cx="11583303" cy="1055608"/>
          </a:xfrm>
          <a:prstGeom prst="roundRect">
            <a:avLst/>
          </a:prstGeom>
          <a:solidFill>
            <a:schemeClr val="lt1">
              <a:alpha val="48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r>
              <a:rPr lang="es-SV" sz="2800" b="1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INSAFORP </a:t>
            </a:r>
            <a:r>
              <a:rPr lang="es-SV" sz="28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participó en </a:t>
            </a:r>
            <a:r>
              <a:rPr lang="es-SV" sz="2800" b="1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ciclo </a:t>
            </a:r>
            <a:r>
              <a:rPr lang="es-SV" sz="28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de </a:t>
            </a:r>
            <a:r>
              <a:rPr lang="es-SV" sz="2800" b="1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videoconferencias OIT/Cinterfor</a:t>
            </a:r>
            <a:r>
              <a:rPr lang="es-SV" sz="28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: “El papel de la formación profesional en respuesta a la crisis del Covid-19</a:t>
            </a:r>
            <a:r>
              <a:rPr lang="es-SV" sz="2800" b="1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”</a:t>
            </a:r>
            <a:endParaRPr lang="es-SV" sz="2800" b="1" dirty="0">
              <a:ln w="0"/>
              <a:solidFill>
                <a:srgbClr val="00206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6" name="Imagen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7527" y="1215408"/>
            <a:ext cx="2217845" cy="3956037"/>
          </a:xfrm>
          <a:prstGeom prst="rect">
            <a:avLst/>
          </a:prstGeom>
        </p:spPr>
      </p:pic>
      <p:pic>
        <p:nvPicPr>
          <p:cNvPr id="10" name="Imagen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7842" y="1207631"/>
            <a:ext cx="6633395" cy="3963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669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marco-azul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Imagen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067" y="427836"/>
            <a:ext cx="1774794" cy="473278"/>
          </a:xfrm>
          <a:prstGeom prst="rect">
            <a:avLst/>
          </a:prstGeom>
        </p:spPr>
      </p:pic>
      <p:pic>
        <p:nvPicPr>
          <p:cNvPr id="3" name="Imagen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67" b="4342"/>
          <a:stretch/>
        </p:blipFill>
        <p:spPr>
          <a:xfrm>
            <a:off x="296025" y="322231"/>
            <a:ext cx="11639993" cy="6268337"/>
          </a:xfrm>
          <a:prstGeom prst="rect">
            <a:avLst/>
          </a:prstGeom>
        </p:spPr>
      </p:pic>
      <p:sp>
        <p:nvSpPr>
          <p:cNvPr id="4" name="Rectángulo redondeado 3"/>
          <p:cNvSpPr/>
          <p:nvPr/>
        </p:nvSpPr>
        <p:spPr>
          <a:xfrm>
            <a:off x="126746" y="5663914"/>
            <a:ext cx="11938507" cy="1055608"/>
          </a:xfrm>
          <a:prstGeom prst="roundRect">
            <a:avLst/>
          </a:prstGeom>
          <a:solidFill>
            <a:schemeClr val="lt1">
              <a:alpha val="48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r>
              <a:rPr lang="es-SV" sz="2800" b="1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Conferencia </a:t>
            </a:r>
            <a:r>
              <a:rPr lang="es-SV" sz="2800" b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de </a:t>
            </a:r>
            <a:r>
              <a:rPr lang="es-SV" sz="2800" b="1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Prensa: </a:t>
            </a:r>
            <a:r>
              <a:rPr lang="es-SV" sz="2800" b="1" i="1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Lanzamiento del Programa de formación a empresas en </a:t>
            </a:r>
            <a:r>
              <a:rPr lang="es-SV" sz="2800" b="1" i="1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protocolos sanitarios ante el COVID-19.</a:t>
            </a:r>
            <a:r>
              <a:rPr lang="es-SV" sz="2800" b="1" i="1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 </a:t>
            </a:r>
            <a:endParaRPr lang="es-SV" sz="2800" b="1" i="1" dirty="0">
              <a:ln w="0"/>
              <a:solidFill>
                <a:srgbClr val="00206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5" name="Rectángulo redondeado 4"/>
          <p:cNvSpPr/>
          <p:nvPr/>
        </p:nvSpPr>
        <p:spPr>
          <a:xfrm>
            <a:off x="9922656" y="403840"/>
            <a:ext cx="1894894" cy="578882"/>
          </a:xfrm>
          <a:prstGeom prst="roundRect">
            <a:avLst/>
          </a:prstGeom>
          <a:solidFill>
            <a:schemeClr val="lt1">
              <a:alpha val="53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s-SV" sz="2800" b="1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Mayo 2020</a:t>
            </a:r>
            <a:endParaRPr lang="es-SV" sz="2800" b="1" dirty="0">
              <a:ln w="0"/>
              <a:solidFill>
                <a:srgbClr val="00206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7" name="Imagen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118" y="394532"/>
            <a:ext cx="1580418" cy="421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8606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marco-naranja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Imagen 2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56503" y="413014"/>
            <a:ext cx="1709530" cy="455875"/>
          </a:xfrm>
          <a:prstGeom prst="rect">
            <a:avLst/>
          </a:prstGeom>
        </p:spPr>
      </p:pic>
      <p:sp>
        <p:nvSpPr>
          <p:cNvPr id="4" name="Marcador de número de diapositiva 1">
            <a:extLst>
              <a:ext uri="{FF2B5EF4-FFF2-40B4-BE49-F238E27FC236}">
                <a16:creationId xmlns:a16="http://schemas.microsoft.com/office/drawing/2014/main" xmlns="" id="{520FC4EE-F318-4344-9E3C-B950ADB63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/>
          <a:p>
            <a:pPr rtl="0"/>
            <a:fld id="{C263D6C4-4840-40CC-AC84-17E24B3B7BDE}" type="slidenum">
              <a:rPr lang="es-ES" smtClean="0"/>
              <a:pPr rtl="0"/>
              <a:t>60</a:t>
            </a:fld>
            <a:endParaRPr lang="es-ES" dirty="0"/>
          </a:p>
        </p:txBody>
      </p:sp>
      <p:pic>
        <p:nvPicPr>
          <p:cNvPr id="7" name="Imagen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248" y="3004691"/>
            <a:ext cx="4784607" cy="3588455"/>
          </a:xfrm>
          <a:prstGeom prst="rect">
            <a:avLst/>
          </a:prstGeom>
        </p:spPr>
      </p:pic>
      <p:pic>
        <p:nvPicPr>
          <p:cNvPr id="8" name="Imagen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0536" y="316435"/>
            <a:ext cx="3569034" cy="6344951"/>
          </a:xfrm>
          <a:prstGeom prst="rect">
            <a:avLst/>
          </a:prstGeom>
        </p:spPr>
      </p:pic>
      <p:pic>
        <p:nvPicPr>
          <p:cNvPr id="9" name="Imagen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790" y="316436"/>
            <a:ext cx="4782078" cy="2688256"/>
          </a:xfrm>
          <a:prstGeom prst="rect">
            <a:avLst/>
          </a:prstGeom>
        </p:spPr>
      </p:pic>
      <p:sp>
        <p:nvSpPr>
          <p:cNvPr id="10" name="CuadroTexto 9"/>
          <p:cNvSpPr txBox="1"/>
          <p:nvPr/>
        </p:nvSpPr>
        <p:spPr>
          <a:xfrm>
            <a:off x="8753489" y="1644192"/>
            <a:ext cx="3335729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SV" sz="2400" b="1" dirty="0" smtClean="0">
                <a:solidFill>
                  <a:srgbClr val="FF0000"/>
                </a:solidFill>
              </a:rPr>
              <a:t>Mas de 223 reuniones </a:t>
            </a:r>
            <a:r>
              <a:rPr lang="es-SV" sz="2400" b="1" dirty="0" smtClean="0">
                <a:solidFill>
                  <a:srgbClr val="FF0000"/>
                </a:solidFill>
              </a:rPr>
              <a:t>a </a:t>
            </a:r>
            <a:r>
              <a:rPr lang="es-SV" sz="2400" b="1" dirty="0" smtClean="0">
                <a:solidFill>
                  <a:srgbClr val="FF0000"/>
                </a:solidFill>
              </a:rPr>
              <a:t>distancia en diferentes plataformas:  </a:t>
            </a:r>
            <a:endParaRPr lang="es-SV" sz="2400" b="1" dirty="0" smtClean="0">
              <a:solidFill>
                <a:srgbClr val="FF0000"/>
              </a:solidFill>
            </a:endParaRPr>
          </a:p>
          <a:p>
            <a:endParaRPr lang="es-SV" sz="1400" b="1" dirty="0" smtClean="0">
              <a:solidFill>
                <a:srgbClr val="FF0000"/>
              </a:solidFill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s-SV" sz="2400" b="1" dirty="0" smtClean="0">
                <a:solidFill>
                  <a:schemeClr val="accent5">
                    <a:lumMod val="75000"/>
                  </a:schemeClr>
                </a:solidFill>
              </a:rPr>
              <a:t>ZOOM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s-SV" sz="2400" b="1" dirty="0" smtClean="0">
                <a:solidFill>
                  <a:schemeClr val="accent5">
                    <a:lumMod val="75000"/>
                  </a:schemeClr>
                </a:solidFill>
              </a:rPr>
              <a:t>TEAMS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s-SV" sz="2400" b="1" dirty="0" smtClean="0">
                <a:solidFill>
                  <a:schemeClr val="accent5">
                    <a:lumMod val="75000"/>
                  </a:schemeClr>
                </a:solidFill>
              </a:rPr>
              <a:t>llamadas  TEAMS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s-SV" sz="2400" b="1" dirty="0" smtClean="0">
                <a:solidFill>
                  <a:schemeClr val="accent5">
                    <a:lumMod val="75000"/>
                  </a:schemeClr>
                </a:solidFill>
              </a:rPr>
              <a:t>ZOOM del Consejo Directivo</a:t>
            </a:r>
            <a:endParaRPr lang="es-SV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1" name="Rectángulo redondeado 10"/>
          <p:cNvSpPr/>
          <p:nvPr/>
        </p:nvSpPr>
        <p:spPr>
          <a:xfrm>
            <a:off x="8753490" y="965166"/>
            <a:ext cx="3065468" cy="510751"/>
          </a:xfrm>
          <a:prstGeom prst="roundRect">
            <a:avLst/>
          </a:prstGeom>
          <a:solidFill>
            <a:sysClr val="window" lastClr="FFFFFF">
              <a:alpha val="53000"/>
            </a:sysClr>
          </a:solidFill>
          <a:ln w="25400" cap="flat" cmpd="sng" algn="ctr">
            <a:noFill/>
            <a:prstDash val="solid"/>
          </a:ln>
          <a:effectLst/>
        </p:spPr>
        <p:txBody>
          <a:bodyPr wrap="square" lIns="91416" tIns="45708" rIns="91416" bIns="45708">
            <a:spAutoFit/>
          </a:bodyPr>
          <a:lstStyle/>
          <a:p>
            <a:pPr algn="ctr" defTabSz="914172">
              <a:defRPr/>
            </a:pPr>
            <a:r>
              <a:rPr lang="es-SV" sz="2400" b="1" kern="0" dirty="0">
                <a:ln w="0"/>
                <a:solidFill>
                  <a:srgbClr val="E43E1C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Marzo </a:t>
            </a:r>
            <a:r>
              <a:rPr lang="es-SV" sz="2400" b="1" kern="0" dirty="0" smtClean="0">
                <a:ln w="0"/>
                <a:solidFill>
                  <a:srgbClr val="E43E1C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 </a:t>
            </a:r>
            <a:r>
              <a:rPr lang="es-SV" sz="2400" b="1" kern="0" dirty="0" smtClean="0">
                <a:ln w="0"/>
                <a:solidFill>
                  <a:srgbClr val="E43E1C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mayo 2020</a:t>
            </a:r>
            <a:endParaRPr lang="es-SV" sz="2400" b="1" kern="0" dirty="0">
              <a:ln w="0"/>
              <a:solidFill>
                <a:srgbClr val="E43E1C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68629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marco-azul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Imagen 2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644" y="632280"/>
            <a:ext cx="1709530" cy="455875"/>
          </a:xfrm>
          <a:prstGeom prst="rect">
            <a:avLst/>
          </a:prstGeom>
        </p:spPr>
      </p:pic>
      <p:pic>
        <p:nvPicPr>
          <p:cNvPr id="13" name="Imagen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1725" y="1671550"/>
            <a:ext cx="5702267" cy="3207525"/>
          </a:xfrm>
          <a:prstGeom prst="rect">
            <a:avLst/>
          </a:prstGeom>
        </p:spPr>
      </p:pic>
      <p:pic>
        <p:nvPicPr>
          <p:cNvPr id="14" name="Imagen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062" y="1644256"/>
            <a:ext cx="5027577" cy="3284619"/>
          </a:xfrm>
          <a:prstGeom prst="rect">
            <a:avLst/>
          </a:prstGeom>
        </p:spPr>
      </p:pic>
      <p:sp>
        <p:nvSpPr>
          <p:cNvPr id="15" name="CuadroTexto 14"/>
          <p:cNvSpPr txBox="1"/>
          <p:nvPr/>
        </p:nvSpPr>
        <p:spPr>
          <a:xfrm>
            <a:off x="488053" y="5355729"/>
            <a:ext cx="110759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SV" sz="2800" b="1" dirty="0" smtClean="0">
                <a:solidFill>
                  <a:schemeClr val="accent5">
                    <a:lumMod val="75000"/>
                  </a:schemeClr>
                </a:solidFill>
              </a:rPr>
              <a:t>Disponibilidad del personal para trabajo presencial y a distancia</a:t>
            </a:r>
            <a:endParaRPr lang="es-SV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6" name="Rectángulo redondeado 15"/>
          <p:cNvSpPr/>
          <p:nvPr/>
        </p:nvSpPr>
        <p:spPr>
          <a:xfrm>
            <a:off x="8617013" y="684145"/>
            <a:ext cx="3065468" cy="510751"/>
          </a:xfrm>
          <a:prstGeom prst="roundRect">
            <a:avLst/>
          </a:prstGeom>
          <a:solidFill>
            <a:sysClr val="window" lastClr="FFFFFF">
              <a:alpha val="53000"/>
            </a:sysClr>
          </a:solidFill>
          <a:ln w="25400" cap="flat" cmpd="sng" algn="ctr">
            <a:noFill/>
            <a:prstDash val="solid"/>
          </a:ln>
          <a:effectLst/>
        </p:spPr>
        <p:txBody>
          <a:bodyPr wrap="square" lIns="91416" tIns="45708" rIns="91416" bIns="45708">
            <a:spAutoFit/>
          </a:bodyPr>
          <a:lstStyle/>
          <a:p>
            <a:pPr algn="ctr" defTabSz="914172">
              <a:defRPr/>
            </a:pPr>
            <a:r>
              <a:rPr lang="es-SV" sz="2400" b="1" kern="0" dirty="0">
                <a:ln w="0"/>
                <a:solidFill>
                  <a:srgbClr val="E43E1C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Marzo </a:t>
            </a:r>
            <a:r>
              <a:rPr lang="es-SV" sz="2400" b="1" kern="0" dirty="0" smtClean="0">
                <a:ln w="0"/>
                <a:solidFill>
                  <a:srgbClr val="E43E1C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 </a:t>
            </a:r>
            <a:r>
              <a:rPr lang="es-SV" sz="2400" b="1" kern="0" dirty="0" smtClean="0">
                <a:ln w="0"/>
                <a:solidFill>
                  <a:srgbClr val="E43E1C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mayo </a:t>
            </a:r>
            <a:r>
              <a:rPr lang="es-SV" sz="2400" b="1" kern="0" dirty="0" smtClean="0">
                <a:ln w="0"/>
                <a:solidFill>
                  <a:srgbClr val="E43E1C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2020</a:t>
            </a:r>
            <a:endParaRPr lang="es-SV" sz="2400" b="1" kern="0" dirty="0">
              <a:ln w="0"/>
              <a:solidFill>
                <a:srgbClr val="E43E1C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58812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marco-naranja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4094"/>
            <a:ext cx="12192000" cy="684053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Imagen 2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036" y="394427"/>
            <a:ext cx="1709530" cy="455875"/>
          </a:xfrm>
          <a:prstGeom prst="rect">
            <a:avLst/>
          </a:prstGeom>
        </p:spPr>
      </p:pic>
      <p:sp>
        <p:nvSpPr>
          <p:cNvPr id="4" name="Marcador de número de diapositiva 1">
            <a:extLst>
              <a:ext uri="{FF2B5EF4-FFF2-40B4-BE49-F238E27FC236}">
                <a16:creationId xmlns:a16="http://schemas.microsoft.com/office/drawing/2014/main" xmlns="" id="{520FC4EE-F318-4344-9E3C-B950ADB63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/>
          <a:p>
            <a:pPr rtl="0"/>
            <a:fld id="{C263D6C4-4840-40CC-AC84-17E24B3B7BDE}" type="slidenum">
              <a:rPr lang="es-ES" smtClean="0"/>
              <a:pPr rtl="0"/>
              <a:t>62</a:t>
            </a:fld>
            <a:endParaRPr lang="es-ES" dirty="0"/>
          </a:p>
        </p:txBody>
      </p:sp>
      <p:sp>
        <p:nvSpPr>
          <p:cNvPr id="10" name="CuadroTexto 9"/>
          <p:cNvSpPr txBox="1"/>
          <p:nvPr/>
        </p:nvSpPr>
        <p:spPr>
          <a:xfrm>
            <a:off x="912349" y="5536875"/>
            <a:ext cx="106139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SV" sz="2000" b="1" i="1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Entrega del primer </a:t>
            </a:r>
            <a:r>
              <a:rPr lang="es-SV" sz="2000" b="1" i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lote de mil protectores faciales para el personal de salud que combate la emergencia por Covid-19, equipo </a:t>
            </a:r>
            <a:r>
              <a:rPr lang="es-SV" sz="2000" b="1" i="1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producido en el Centro </a:t>
            </a:r>
            <a:r>
              <a:rPr lang="es-SV" sz="2000" b="1" i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de </a:t>
            </a:r>
            <a:r>
              <a:rPr lang="es-SV" sz="2000" b="1" i="1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Formación </a:t>
            </a:r>
            <a:r>
              <a:rPr lang="es-SV" sz="2000" b="1" i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</a:t>
            </a:r>
            <a:r>
              <a:rPr lang="es-SV" sz="2000" b="1" i="1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rofesional INSAFORP San </a:t>
            </a:r>
            <a:r>
              <a:rPr lang="es-SV" sz="2000" b="1" i="1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Bartolo junto </a:t>
            </a:r>
            <a:r>
              <a:rPr lang="es-SV" sz="2000" b="1" i="1" dirty="0" smtClean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 FUNDEPLAST</a:t>
            </a:r>
            <a:endParaRPr lang="es-SV" sz="2000" b="1" i="1" dirty="0">
              <a:ln w="0"/>
              <a:solidFill>
                <a:srgbClr val="00206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1" name="Rectángulo redondeado 10"/>
          <p:cNvSpPr/>
          <p:nvPr/>
        </p:nvSpPr>
        <p:spPr>
          <a:xfrm>
            <a:off x="9695933" y="370363"/>
            <a:ext cx="2123057" cy="510751"/>
          </a:xfrm>
          <a:prstGeom prst="roundRect">
            <a:avLst/>
          </a:prstGeom>
          <a:solidFill>
            <a:sysClr val="window" lastClr="FFFFFF">
              <a:alpha val="53000"/>
            </a:sysClr>
          </a:solidFill>
          <a:ln w="25400" cap="flat" cmpd="sng" algn="ctr">
            <a:noFill/>
            <a:prstDash val="solid"/>
          </a:ln>
          <a:effectLst/>
        </p:spPr>
        <p:txBody>
          <a:bodyPr wrap="square" lIns="91416" tIns="45708" rIns="91416" bIns="45708">
            <a:spAutoFit/>
          </a:bodyPr>
          <a:lstStyle/>
          <a:p>
            <a:pPr algn="ctr" defTabSz="914172">
              <a:defRPr/>
            </a:pPr>
            <a:r>
              <a:rPr lang="es-SV" sz="2400" b="1" kern="0" dirty="0" smtClean="0">
                <a:ln w="0"/>
                <a:solidFill>
                  <a:srgbClr val="E43E1C"/>
                </a:solidFill>
              </a:rPr>
              <a:t>Mayo 2020</a:t>
            </a:r>
            <a:endParaRPr lang="es-SV" sz="2400" b="1" kern="0" dirty="0">
              <a:ln w="0"/>
              <a:solidFill>
                <a:srgbClr val="E43E1C"/>
              </a:solidFill>
            </a:endParaRPr>
          </a:p>
        </p:txBody>
      </p:sp>
      <p:pic>
        <p:nvPicPr>
          <p:cNvPr id="5" name="Imagen 4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52" r="6355"/>
          <a:stretch/>
        </p:blipFill>
        <p:spPr>
          <a:xfrm>
            <a:off x="2096502" y="1047509"/>
            <a:ext cx="8047123" cy="4379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96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ángulo 15"/>
          <p:cNvSpPr/>
          <p:nvPr/>
        </p:nvSpPr>
        <p:spPr>
          <a:xfrm>
            <a:off x="0" y="5252172"/>
            <a:ext cx="12192000" cy="1606474"/>
          </a:xfrm>
          <a:prstGeom prst="rect">
            <a:avLst/>
          </a:prstGeom>
          <a:solidFill>
            <a:srgbClr val="2B378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s-SV" dirty="0">
              <a:solidFill>
                <a:prstClr val="white"/>
              </a:solidFill>
            </a:endParaRPr>
          </a:p>
        </p:txBody>
      </p:sp>
      <p:pic>
        <p:nvPicPr>
          <p:cNvPr id="13" name="Picture 9" descr="Cuadro aqua-23.png"/>
          <p:cNvPicPr>
            <a:picLocks noChangeAspect="1"/>
          </p:cNvPicPr>
          <p:nvPr/>
        </p:nvPicPr>
        <p:blipFill>
          <a:blip r:embed="rId3" cstate="print">
            <a:alphaModFix amt="93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225" y="4880066"/>
            <a:ext cx="2874035" cy="1721406"/>
          </a:xfrm>
          <a:prstGeom prst="rect">
            <a:avLst/>
          </a:prstGeom>
        </p:spPr>
      </p:pic>
      <p:sp>
        <p:nvSpPr>
          <p:cNvPr id="14" name="TextBox 10"/>
          <p:cNvSpPr txBox="1"/>
          <p:nvPr/>
        </p:nvSpPr>
        <p:spPr>
          <a:xfrm>
            <a:off x="197986" y="5034435"/>
            <a:ext cx="2516812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457200"/>
            <a:r>
              <a:rPr lang="es-ES_tradnl" altLang="es-SV" sz="4800" b="1" i="1" dirty="0">
                <a:solidFill>
                  <a:schemeClr val="bg1"/>
                </a:solidFill>
                <a:latin typeface="Open Sans"/>
                <a:cs typeface="Open Sans"/>
              </a:rPr>
              <a:t>122</a:t>
            </a:r>
          </a:p>
          <a:p>
            <a:pPr algn="r" defTabSz="457200"/>
            <a:r>
              <a:rPr lang="es-ES_tradnl" altLang="es-SV" sz="3200" i="1" dirty="0">
                <a:solidFill>
                  <a:prstClr val="white"/>
                </a:solidFill>
                <a:latin typeface="Open Sans"/>
                <a:cs typeface="Open Sans"/>
              </a:rPr>
              <a:t>empleados</a:t>
            </a:r>
          </a:p>
          <a:p>
            <a:pPr algn="r" defTabSz="457200"/>
            <a:endParaRPr lang="en-US" sz="1400" dirty="0">
              <a:solidFill>
                <a:prstClr val="black"/>
              </a:solidFill>
            </a:endParaRPr>
          </a:p>
        </p:txBody>
      </p:sp>
      <p:sp>
        <p:nvSpPr>
          <p:cNvPr id="17" name="Redondear rectángulo de esquina diagonal 16"/>
          <p:cNvSpPr/>
          <p:nvPr/>
        </p:nvSpPr>
        <p:spPr>
          <a:xfrm>
            <a:off x="3821858" y="4880066"/>
            <a:ext cx="7143102" cy="979624"/>
          </a:xfrm>
          <a:prstGeom prst="round2DiagRect">
            <a:avLst/>
          </a:prstGeom>
          <a:solidFill>
            <a:srgbClr val="001D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s-SV" dirty="0">
              <a:solidFill>
                <a:prstClr val="white"/>
              </a:solidFill>
            </a:endParaRPr>
          </a:p>
        </p:txBody>
      </p:sp>
      <p:sp>
        <p:nvSpPr>
          <p:cNvPr id="15" name="TextBox 13"/>
          <p:cNvSpPr txBox="1"/>
          <p:nvPr/>
        </p:nvSpPr>
        <p:spPr>
          <a:xfrm>
            <a:off x="3770706" y="4994999"/>
            <a:ext cx="7143101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7200"/>
            <a:r>
              <a:rPr lang="es-ES_tradnl" altLang="es-SV" sz="3400" i="1" dirty="0">
                <a:solidFill>
                  <a:srgbClr val="FFFFFF"/>
                </a:solidFill>
                <a:latin typeface="Open Sans"/>
                <a:cs typeface="Open Sans"/>
              </a:rPr>
              <a:t>54</a:t>
            </a:r>
            <a:r>
              <a:rPr lang="es-ES_tradnl" altLang="es-SV" sz="3400" dirty="0">
                <a:solidFill>
                  <a:srgbClr val="FFFFFF"/>
                </a:solidFill>
                <a:latin typeface="Open Sans"/>
                <a:cs typeface="Open Sans"/>
              </a:rPr>
              <a:t> Mujeres | 68 Hombres</a:t>
            </a:r>
            <a:endParaRPr lang="en-US" sz="3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6623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azul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8"/>
            <a:ext cx="12192000" cy="684053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Imagen 2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900"/>
                    </a14:imgEffect>
                  </a14:imgLayer>
                </a14:imgProps>
              </a:ext>
            </a:extLst>
          </a:blip>
          <a:srcRect b="5726"/>
          <a:stretch/>
        </p:blipFill>
        <p:spPr>
          <a:xfrm>
            <a:off x="0" y="5336274"/>
            <a:ext cx="12192000" cy="1528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9784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3_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4_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5_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6_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7_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8_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1251</TotalTime>
  <Words>1624</Words>
  <Application>Microsoft Office PowerPoint</Application>
  <PresentationFormat>Panorámica</PresentationFormat>
  <Paragraphs>385</Paragraphs>
  <Slides>64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13</vt:i4>
      </vt:variant>
      <vt:variant>
        <vt:lpstr>Tema</vt:lpstr>
      </vt:variant>
      <vt:variant>
        <vt:i4>8</vt:i4>
      </vt:variant>
      <vt:variant>
        <vt:lpstr>Títulos de diapositiva</vt:lpstr>
      </vt:variant>
      <vt:variant>
        <vt:i4>64</vt:i4>
      </vt:variant>
    </vt:vector>
  </HeadingPairs>
  <TitlesOfParts>
    <vt:vector size="85" baseType="lpstr">
      <vt:lpstr>Arial</vt:lpstr>
      <vt:lpstr>Calibri</vt:lpstr>
      <vt:lpstr>Calibri Light</vt:lpstr>
      <vt:lpstr>FontAwesome</vt:lpstr>
      <vt:lpstr>Futura Condensed</vt:lpstr>
      <vt:lpstr>Futura-CondensedMedium</vt:lpstr>
      <vt:lpstr>Helv</vt:lpstr>
      <vt:lpstr>Mangal</vt:lpstr>
      <vt:lpstr>Open Sans</vt:lpstr>
      <vt:lpstr>Tahoma</vt:lpstr>
      <vt:lpstr>Trade Gothic LT Pro</vt:lpstr>
      <vt:lpstr>Trebuchet MS</vt:lpstr>
      <vt:lpstr>Wingdings</vt:lpstr>
      <vt:lpstr>1_Tema de Office</vt:lpstr>
      <vt:lpstr>2_Tema de Office</vt:lpstr>
      <vt:lpstr>3_Tema de Office</vt:lpstr>
      <vt:lpstr>4_Tema de Office</vt:lpstr>
      <vt:lpstr>5_Tema de Office</vt:lpstr>
      <vt:lpstr>6_Tema de Office</vt:lpstr>
      <vt:lpstr>7_Tema de Office</vt:lpstr>
      <vt:lpstr>8_Tema de Office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gci_carolina</dc:creator>
  <cp:lastModifiedBy>gci_carolina</cp:lastModifiedBy>
  <cp:revision>211</cp:revision>
  <dcterms:created xsi:type="dcterms:W3CDTF">2020-07-26T18:13:08Z</dcterms:created>
  <dcterms:modified xsi:type="dcterms:W3CDTF">2020-07-29T22:58:55Z</dcterms:modified>
</cp:coreProperties>
</file>