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4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5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6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5" r:id="rId2"/>
    <p:sldMasterId id="2147483737" r:id="rId3"/>
    <p:sldMasterId id="2147483749" r:id="rId4"/>
    <p:sldMasterId id="2147483798" r:id="rId5"/>
    <p:sldMasterId id="2147483955" r:id="rId6"/>
    <p:sldMasterId id="2147483974" r:id="rId7"/>
  </p:sldMasterIdLst>
  <p:notesMasterIdLst>
    <p:notesMasterId r:id="rId99"/>
  </p:notesMasterIdLst>
  <p:handoutMasterIdLst>
    <p:handoutMasterId r:id="rId100"/>
  </p:handoutMasterIdLst>
  <p:sldIdLst>
    <p:sldId id="920" r:id="rId8"/>
    <p:sldId id="673" r:id="rId9"/>
    <p:sldId id="915" r:id="rId10"/>
    <p:sldId id="737" r:id="rId11"/>
    <p:sldId id="912" r:id="rId12"/>
    <p:sldId id="913" r:id="rId13"/>
    <p:sldId id="739" r:id="rId14"/>
    <p:sldId id="916" r:id="rId15"/>
    <p:sldId id="718" r:id="rId16"/>
    <p:sldId id="719" r:id="rId17"/>
    <p:sldId id="721" r:id="rId18"/>
    <p:sldId id="917" r:id="rId19"/>
    <p:sldId id="806" r:id="rId20"/>
    <p:sldId id="807" r:id="rId21"/>
    <p:sldId id="808" r:id="rId22"/>
    <p:sldId id="809" r:id="rId23"/>
    <p:sldId id="810" r:id="rId24"/>
    <p:sldId id="895" r:id="rId25"/>
    <p:sldId id="741" r:id="rId26"/>
    <p:sldId id="742" r:id="rId27"/>
    <p:sldId id="812" r:id="rId28"/>
    <p:sldId id="903" r:id="rId29"/>
    <p:sldId id="747" r:id="rId30"/>
    <p:sldId id="748" r:id="rId31"/>
    <p:sldId id="814" r:id="rId32"/>
    <p:sldId id="815" r:id="rId33"/>
    <p:sldId id="902" r:id="rId34"/>
    <p:sldId id="898" r:id="rId35"/>
    <p:sldId id="899" r:id="rId36"/>
    <p:sldId id="900" r:id="rId37"/>
    <p:sldId id="901" r:id="rId38"/>
    <p:sldId id="896" r:id="rId39"/>
    <p:sldId id="750" r:id="rId40"/>
    <p:sldId id="751" r:id="rId41"/>
    <p:sldId id="818" r:id="rId42"/>
    <p:sldId id="752" r:id="rId43"/>
    <p:sldId id="910" r:id="rId44"/>
    <p:sldId id="754" r:id="rId45"/>
    <p:sldId id="755" r:id="rId46"/>
    <p:sldId id="822" r:id="rId47"/>
    <p:sldId id="821" r:id="rId48"/>
    <p:sldId id="911" r:id="rId49"/>
    <p:sldId id="761" r:id="rId50"/>
    <p:sldId id="826" r:id="rId51"/>
    <p:sldId id="762" r:id="rId52"/>
    <p:sldId id="763" r:id="rId53"/>
    <p:sldId id="904" r:id="rId54"/>
    <p:sldId id="833" r:id="rId55"/>
    <p:sldId id="834" r:id="rId56"/>
    <p:sldId id="835" r:id="rId57"/>
    <p:sldId id="836" r:id="rId58"/>
    <p:sldId id="893" r:id="rId59"/>
    <p:sldId id="837" r:id="rId60"/>
    <p:sldId id="838" r:id="rId61"/>
    <p:sldId id="839" r:id="rId62"/>
    <p:sldId id="840" r:id="rId63"/>
    <p:sldId id="841" r:id="rId64"/>
    <p:sldId id="842" r:id="rId65"/>
    <p:sldId id="843" r:id="rId66"/>
    <p:sldId id="894" r:id="rId67"/>
    <p:sldId id="844" r:id="rId68"/>
    <p:sldId id="845" r:id="rId69"/>
    <p:sldId id="846" r:id="rId70"/>
    <p:sldId id="847" r:id="rId71"/>
    <p:sldId id="848" r:id="rId72"/>
    <p:sldId id="849" r:id="rId73"/>
    <p:sldId id="850" r:id="rId74"/>
    <p:sldId id="914" r:id="rId75"/>
    <p:sldId id="852" r:id="rId76"/>
    <p:sldId id="853" r:id="rId77"/>
    <p:sldId id="854" r:id="rId78"/>
    <p:sldId id="855" r:id="rId79"/>
    <p:sldId id="856" r:id="rId80"/>
    <p:sldId id="857" r:id="rId81"/>
    <p:sldId id="858" r:id="rId82"/>
    <p:sldId id="859" r:id="rId83"/>
    <p:sldId id="860" r:id="rId84"/>
    <p:sldId id="861" r:id="rId85"/>
    <p:sldId id="862" r:id="rId86"/>
    <p:sldId id="863" r:id="rId87"/>
    <p:sldId id="864" r:id="rId88"/>
    <p:sldId id="865" r:id="rId89"/>
    <p:sldId id="866" r:id="rId90"/>
    <p:sldId id="867" r:id="rId91"/>
    <p:sldId id="868" r:id="rId92"/>
    <p:sldId id="918" r:id="rId93"/>
    <p:sldId id="906" r:id="rId94"/>
    <p:sldId id="907" r:id="rId95"/>
    <p:sldId id="908" r:id="rId96"/>
    <p:sldId id="909" r:id="rId97"/>
    <p:sldId id="919" r:id="rId98"/>
  </p:sldIdLst>
  <p:sldSz cx="12192000" cy="6858000"/>
  <p:notesSz cx="7010400" cy="9223375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7DB9"/>
    <a:srgbClr val="633247"/>
    <a:srgbClr val="107F71"/>
    <a:srgbClr val="15AA96"/>
    <a:srgbClr val="002060"/>
    <a:srgbClr val="FFFF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0" autoAdjust="0"/>
    <p:restoredTop sz="94434" autoAdjust="0"/>
  </p:normalViewPr>
  <p:slideViewPr>
    <p:cSldViewPr>
      <p:cViewPr varScale="1">
        <p:scale>
          <a:sx n="52" d="100"/>
          <a:sy n="52" d="100"/>
        </p:scale>
        <p:origin x="778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455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35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slide" Target="slides/slide82.xml"/><Relationship Id="rId16" Type="http://schemas.openxmlformats.org/officeDocument/2006/relationships/slide" Target="slides/slide9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10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3.xml"/><Relationship Id="rId95" Type="http://schemas.openxmlformats.org/officeDocument/2006/relationships/slide" Target="slides/slide88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103" Type="http://schemas.openxmlformats.org/officeDocument/2006/relationships/theme" Target="theme/theme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91" Type="http://schemas.openxmlformats.org/officeDocument/2006/relationships/slide" Target="slides/slide84.xml"/><Relationship Id="rId96" Type="http://schemas.openxmlformats.org/officeDocument/2006/relationships/slide" Target="slides/slide8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94" Type="http://schemas.openxmlformats.org/officeDocument/2006/relationships/slide" Target="slides/slide87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97" Type="http://schemas.openxmlformats.org/officeDocument/2006/relationships/slide" Target="slides/slide90.xml"/><Relationship Id="rId10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slide" Target="slides/slide8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slide" Target="slides/slide80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56" Type="http://schemas.openxmlformats.org/officeDocument/2006/relationships/slide" Target="slides/slide49.xml"/><Relationship Id="rId77" Type="http://schemas.openxmlformats.org/officeDocument/2006/relationships/slide" Target="slides/slide70.xml"/><Relationship Id="rId100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93" Type="http://schemas.openxmlformats.org/officeDocument/2006/relationships/slide" Target="slides/slide86.xml"/><Relationship Id="rId98" Type="http://schemas.openxmlformats.org/officeDocument/2006/relationships/slide" Target="slides/slide91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E2F9C2-4123-4D46-ABE2-06E2D6BBCA35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SV"/>
        </a:p>
      </dgm:t>
    </dgm:pt>
    <dgm:pt modelId="{F2B21150-B580-4A0C-B635-46EB0962F303}">
      <dgm:prSet phldrT="[Texto]"/>
      <dgm:spPr/>
      <dgm:t>
        <a:bodyPr/>
        <a:lstStyle/>
        <a:p>
          <a:r>
            <a:rPr lang="es-SV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Nueva metodología</a:t>
          </a:r>
          <a:endParaRPr lang="es-SV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7D35A6-CF52-4D6F-A8A6-4011B755F98C}" type="parTrans" cxnId="{22822F87-5F74-4F91-A707-7E4854F72608}">
      <dgm:prSet/>
      <dgm:spPr/>
      <dgm:t>
        <a:bodyPr/>
        <a:lstStyle/>
        <a:p>
          <a:endParaRPr lang="es-SV"/>
        </a:p>
      </dgm:t>
    </dgm:pt>
    <dgm:pt modelId="{CD30CEE9-5CDA-4CA0-8050-F7C756927117}" type="sibTrans" cxnId="{22822F87-5F74-4F91-A707-7E4854F72608}">
      <dgm:prSet/>
      <dgm:spPr/>
      <dgm:t>
        <a:bodyPr/>
        <a:lstStyle/>
        <a:p>
          <a:endParaRPr lang="es-SV"/>
        </a:p>
      </dgm:t>
    </dgm:pt>
    <dgm:pt modelId="{E3D279C7-2666-4453-B71D-7CA47D007406}">
      <dgm:prSet phldrT="[Texto]"/>
      <dgm:spPr/>
      <dgm:t>
        <a:bodyPr/>
        <a:lstStyle/>
        <a:p>
          <a:r>
            <a:rPr lang="es-SV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Soporte tecnológico - GPR</a:t>
          </a:r>
          <a:endParaRPr lang="es-SV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09F32A-9657-4727-B8D3-9B1E04396841}" type="parTrans" cxnId="{CEDC112B-3CA8-4BD7-9E8B-C2D0708FF72E}">
      <dgm:prSet/>
      <dgm:spPr/>
      <dgm:t>
        <a:bodyPr/>
        <a:lstStyle/>
        <a:p>
          <a:endParaRPr lang="es-SV"/>
        </a:p>
      </dgm:t>
    </dgm:pt>
    <dgm:pt modelId="{ECED1DED-F536-42C0-8FF0-D5450E07D2FE}" type="sibTrans" cxnId="{CEDC112B-3CA8-4BD7-9E8B-C2D0708FF72E}">
      <dgm:prSet/>
      <dgm:spPr/>
      <dgm:t>
        <a:bodyPr/>
        <a:lstStyle/>
        <a:p>
          <a:endParaRPr lang="es-SV"/>
        </a:p>
      </dgm:t>
    </dgm:pt>
    <dgm:pt modelId="{9C3E345A-673B-445E-8688-C3F8925D6745}">
      <dgm:prSet phldrT="[Texto]"/>
      <dgm:spPr/>
      <dgm:t>
        <a:bodyPr/>
        <a:lstStyle/>
        <a:p>
          <a:r>
            <a:rPr lang="es-SV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Participativo</a:t>
          </a:r>
          <a:endParaRPr lang="es-SV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47A468-8EB5-45F2-A404-049595FFD243}" type="parTrans" cxnId="{922EFA98-6117-4FD6-BC03-933C32E8322F}">
      <dgm:prSet/>
      <dgm:spPr/>
      <dgm:t>
        <a:bodyPr/>
        <a:lstStyle/>
        <a:p>
          <a:endParaRPr lang="es-SV"/>
        </a:p>
      </dgm:t>
    </dgm:pt>
    <dgm:pt modelId="{CF9C135C-BEEF-4BA0-AA90-5FB472907F8F}" type="sibTrans" cxnId="{922EFA98-6117-4FD6-BC03-933C32E8322F}">
      <dgm:prSet/>
      <dgm:spPr/>
      <dgm:t>
        <a:bodyPr/>
        <a:lstStyle/>
        <a:p>
          <a:endParaRPr lang="es-SV"/>
        </a:p>
      </dgm:t>
    </dgm:pt>
    <dgm:pt modelId="{77BB2C9F-5302-4C44-B834-7BBB49BFDE0F}">
      <dgm:prSet phldrT="[Texto]"/>
      <dgm:spPr/>
      <dgm:t>
        <a:bodyPr/>
        <a:lstStyle/>
        <a:p>
          <a:r>
            <a:rPr lang="es-SV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Seguimiento constante</a:t>
          </a:r>
          <a:endParaRPr lang="es-SV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50BF07-426B-443B-BB74-4BE3FB1838B3}" type="parTrans" cxnId="{54D5473D-2263-4F95-826A-EE4FF271346F}">
      <dgm:prSet/>
      <dgm:spPr/>
      <dgm:t>
        <a:bodyPr/>
        <a:lstStyle/>
        <a:p>
          <a:endParaRPr lang="es-SV"/>
        </a:p>
      </dgm:t>
    </dgm:pt>
    <dgm:pt modelId="{4D496009-66C5-4150-B63A-467707DBFB17}" type="sibTrans" cxnId="{54D5473D-2263-4F95-826A-EE4FF271346F}">
      <dgm:prSet/>
      <dgm:spPr/>
      <dgm:t>
        <a:bodyPr/>
        <a:lstStyle/>
        <a:p>
          <a:endParaRPr lang="es-SV"/>
        </a:p>
      </dgm:t>
    </dgm:pt>
    <dgm:pt modelId="{F7181C56-413F-48DE-B150-1AE8463F6BCE}" type="pres">
      <dgm:prSet presAssocID="{49E2F9C2-4123-4D46-ABE2-06E2D6BBCA3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23129139-EE8F-42DC-9421-9F38AA3DFF68}" type="pres">
      <dgm:prSet presAssocID="{F2B21150-B580-4A0C-B635-46EB0962F30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BBE1C479-E54D-4F96-99A6-2FACEC8D3F55}" type="pres">
      <dgm:prSet presAssocID="{CD30CEE9-5CDA-4CA0-8050-F7C756927117}" presName="sibTrans" presStyleCnt="0"/>
      <dgm:spPr/>
      <dgm:t>
        <a:bodyPr/>
        <a:lstStyle/>
        <a:p>
          <a:endParaRPr lang="es-SV"/>
        </a:p>
      </dgm:t>
    </dgm:pt>
    <dgm:pt modelId="{5AA6DF03-D9F8-4C62-9707-843F5155CCA5}" type="pres">
      <dgm:prSet presAssocID="{E3D279C7-2666-4453-B71D-7CA47D00740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F677E73A-A43E-4700-A108-75200C7234C0}" type="pres">
      <dgm:prSet presAssocID="{ECED1DED-F536-42C0-8FF0-D5450E07D2FE}" presName="sibTrans" presStyleCnt="0"/>
      <dgm:spPr/>
      <dgm:t>
        <a:bodyPr/>
        <a:lstStyle/>
        <a:p>
          <a:endParaRPr lang="es-SV"/>
        </a:p>
      </dgm:t>
    </dgm:pt>
    <dgm:pt modelId="{5BEE2C06-40C8-4BC8-A2A7-75DC625897AA}" type="pres">
      <dgm:prSet presAssocID="{9C3E345A-673B-445E-8688-C3F8925D6745}" presName="node" presStyleLbl="node1" presStyleIdx="2" presStyleCnt="4" custLinFactNeighborX="-1127" custLinFactNeighborY="-1930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48709B5A-ABBB-4514-8657-F94B27FB493E}" type="pres">
      <dgm:prSet presAssocID="{CF9C135C-BEEF-4BA0-AA90-5FB472907F8F}" presName="sibTrans" presStyleCnt="0"/>
      <dgm:spPr/>
      <dgm:t>
        <a:bodyPr/>
        <a:lstStyle/>
        <a:p>
          <a:endParaRPr lang="es-SV"/>
        </a:p>
      </dgm:t>
    </dgm:pt>
    <dgm:pt modelId="{3CB46A11-21F6-4829-A1E8-550E17A35554}" type="pres">
      <dgm:prSet presAssocID="{77BB2C9F-5302-4C44-B834-7BBB49BFDE0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922EFA98-6117-4FD6-BC03-933C32E8322F}" srcId="{49E2F9C2-4123-4D46-ABE2-06E2D6BBCA35}" destId="{9C3E345A-673B-445E-8688-C3F8925D6745}" srcOrd="2" destOrd="0" parTransId="{5E47A468-8EB5-45F2-A404-049595FFD243}" sibTransId="{CF9C135C-BEEF-4BA0-AA90-5FB472907F8F}"/>
    <dgm:cxn modelId="{D578421E-1283-4D22-A8CE-BFF2604F70D5}" type="presOf" srcId="{9C3E345A-673B-445E-8688-C3F8925D6745}" destId="{5BEE2C06-40C8-4BC8-A2A7-75DC625897AA}" srcOrd="0" destOrd="0" presId="urn:microsoft.com/office/officeart/2005/8/layout/default"/>
    <dgm:cxn modelId="{2D7A5B40-80AF-4518-81D5-D57EDAE3B929}" type="presOf" srcId="{77BB2C9F-5302-4C44-B834-7BBB49BFDE0F}" destId="{3CB46A11-21F6-4829-A1E8-550E17A35554}" srcOrd="0" destOrd="0" presId="urn:microsoft.com/office/officeart/2005/8/layout/default"/>
    <dgm:cxn modelId="{54D5473D-2263-4F95-826A-EE4FF271346F}" srcId="{49E2F9C2-4123-4D46-ABE2-06E2D6BBCA35}" destId="{77BB2C9F-5302-4C44-B834-7BBB49BFDE0F}" srcOrd="3" destOrd="0" parTransId="{AE50BF07-426B-443B-BB74-4BE3FB1838B3}" sibTransId="{4D496009-66C5-4150-B63A-467707DBFB17}"/>
    <dgm:cxn modelId="{6F89C2B6-9C75-4B62-AB27-7993507EFAB6}" type="presOf" srcId="{F2B21150-B580-4A0C-B635-46EB0962F303}" destId="{23129139-EE8F-42DC-9421-9F38AA3DFF68}" srcOrd="0" destOrd="0" presId="urn:microsoft.com/office/officeart/2005/8/layout/default"/>
    <dgm:cxn modelId="{C826E878-E1F6-4CE4-9EB2-E79120E3EDE5}" type="presOf" srcId="{E3D279C7-2666-4453-B71D-7CA47D007406}" destId="{5AA6DF03-D9F8-4C62-9707-843F5155CCA5}" srcOrd="0" destOrd="0" presId="urn:microsoft.com/office/officeart/2005/8/layout/default"/>
    <dgm:cxn modelId="{CEDC112B-3CA8-4BD7-9E8B-C2D0708FF72E}" srcId="{49E2F9C2-4123-4D46-ABE2-06E2D6BBCA35}" destId="{E3D279C7-2666-4453-B71D-7CA47D007406}" srcOrd="1" destOrd="0" parTransId="{B509F32A-9657-4727-B8D3-9B1E04396841}" sibTransId="{ECED1DED-F536-42C0-8FF0-D5450E07D2FE}"/>
    <dgm:cxn modelId="{22822F87-5F74-4F91-A707-7E4854F72608}" srcId="{49E2F9C2-4123-4D46-ABE2-06E2D6BBCA35}" destId="{F2B21150-B580-4A0C-B635-46EB0962F303}" srcOrd="0" destOrd="0" parTransId="{4A7D35A6-CF52-4D6F-A8A6-4011B755F98C}" sibTransId="{CD30CEE9-5CDA-4CA0-8050-F7C756927117}"/>
    <dgm:cxn modelId="{0BDEA3D0-D60C-477D-94F4-E62CC025187D}" type="presOf" srcId="{49E2F9C2-4123-4D46-ABE2-06E2D6BBCA35}" destId="{F7181C56-413F-48DE-B150-1AE8463F6BCE}" srcOrd="0" destOrd="0" presId="urn:microsoft.com/office/officeart/2005/8/layout/default"/>
    <dgm:cxn modelId="{3489BF27-3DBC-4307-B658-A591A8E3A6E9}" type="presParOf" srcId="{F7181C56-413F-48DE-B150-1AE8463F6BCE}" destId="{23129139-EE8F-42DC-9421-9F38AA3DFF68}" srcOrd="0" destOrd="0" presId="urn:microsoft.com/office/officeart/2005/8/layout/default"/>
    <dgm:cxn modelId="{0D3DC2A8-DA37-4B82-BF33-78D17FADCB30}" type="presParOf" srcId="{F7181C56-413F-48DE-B150-1AE8463F6BCE}" destId="{BBE1C479-E54D-4F96-99A6-2FACEC8D3F55}" srcOrd="1" destOrd="0" presId="urn:microsoft.com/office/officeart/2005/8/layout/default"/>
    <dgm:cxn modelId="{99220DF1-4B09-4B40-97B0-8F97DE9EC86D}" type="presParOf" srcId="{F7181C56-413F-48DE-B150-1AE8463F6BCE}" destId="{5AA6DF03-D9F8-4C62-9707-843F5155CCA5}" srcOrd="2" destOrd="0" presId="urn:microsoft.com/office/officeart/2005/8/layout/default"/>
    <dgm:cxn modelId="{561B01B2-EBB3-46D0-865D-A41100B64FA2}" type="presParOf" srcId="{F7181C56-413F-48DE-B150-1AE8463F6BCE}" destId="{F677E73A-A43E-4700-A108-75200C7234C0}" srcOrd="3" destOrd="0" presId="urn:microsoft.com/office/officeart/2005/8/layout/default"/>
    <dgm:cxn modelId="{7E5D816A-E229-47ED-9F52-E4197712257F}" type="presParOf" srcId="{F7181C56-413F-48DE-B150-1AE8463F6BCE}" destId="{5BEE2C06-40C8-4BC8-A2A7-75DC625897AA}" srcOrd="4" destOrd="0" presId="urn:microsoft.com/office/officeart/2005/8/layout/default"/>
    <dgm:cxn modelId="{D3859541-344B-4B54-8FA4-270D5531BF86}" type="presParOf" srcId="{F7181C56-413F-48DE-B150-1AE8463F6BCE}" destId="{48709B5A-ABBB-4514-8657-F94B27FB493E}" srcOrd="5" destOrd="0" presId="urn:microsoft.com/office/officeart/2005/8/layout/default"/>
    <dgm:cxn modelId="{0109779A-EA12-4D91-910A-05355F85576C}" type="presParOf" srcId="{F7181C56-413F-48DE-B150-1AE8463F6BCE}" destId="{3CB46A11-21F6-4829-A1E8-550E17A3555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6C1421-07A5-4AAE-BD56-ECCC87AF0376}" type="doc">
      <dgm:prSet loTypeId="urn:microsoft.com/office/officeart/2005/8/layout/radial4" loCatId="relationship" qsTypeId="urn:microsoft.com/office/officeart/2005/8/quickstyle/3d3" qsCatId="3D" csTypeId="urn:microsoft.com/office/officeart/2005/8/colors/accent5_1" csCatId="accent5" phldr="1"/>
      <dgm:spPr/>
      <dgm:t>
        <a:bodyPr/>
        <a:lstStyle/>
        <a:p>
          <a:endParaRPr lang="es-SV"/>
        </a:p>
      </dgm:t>
    </dgm:pt>
    <dgm:pt modelId="{02E3A90C-5DDE-465B-950C-DE8903BC7B0B}">
      <dgm:prSet phldrT="[Texto]"/>
      <dgm:spPr/>
      <dgm:t>
        <a:bodyPr/>
        <a:lstStyle/>
        <a:p>
          <a:r>
            <a:rPr lang="es-SV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POA &amp; </a:t>
          </a:r>
          <a:r>
            <a:rPr lang="es-SV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Presupuesto 2020</a:t>
          </a:r>
          <a:endParaRPr lang="es-SV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E3AE42-64A0-48FB-B540-B2C9687E38E2}" type="parTrans" cxnId="{7F1D0BB4-96F0-4FA5-BC0C-814546B61005}">
      <dgm:prSet/>
      <dgm:spPr/>
      <dgm:t>
        <a:bodyPr/>
        <a:lstStyle/>
        <a:p>
          <a:endParaRPr lang="es-SV"/>
        </a:p>
      </dgm:t>
    </dgm:pt>
    <dgm:pt modelId="{35D833DB-B2A8-4AF0-BE7E-58DCDF76DB6D}" type="sibTrans" cxnId="{7F1D0BB4-96F0-4FA5-BC0C-814546B61005}">
      <dgm:prSet/>
      <dgm:spPr/>
      <dgm:t>
        <a:bodyPr/>
        <a:lstStyle/>
        <a:p>
          <a:endParaRPr lang="es-SV"/>
        </a:p>
      </dgm:t>
    </dgm:pt>
    <dgm:pt modelId="{738F5E47-2E4A-4503-8039-76CCA0AC676A}">
      <dgm:prSet phldrT="[Texto]"/>
      <dgm:spPr/>
      <dgm:t>
        <a:bodyPr/>
        <a:lstStyle/>
        <a:p>
          <a:r>
            <a:rPr lang="es-SV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Diagnósticos Territoriales y Talleres Sectoriales</a:t>
          </a:r>
          <a:endParaRPr lang="es-SV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1402F8-EC02-48D9-84E9-317F78E8D875}" type="parTrans" cxnId="{43A47395-C8C3-49D2-A045-F49A59718399}">
      <dgm:prSet/>
      <dgm:spPr/>
      <dgm:t>
        <a:bodyPr/>
        <a:lstStyle/>
        <a:p>
          <a:endParaRPr lang="es-SV"/>
        </a:p>
      </dgm:t>
    </dgm:pt>
    <dgm:pt modelId="{7F299029-2E67-4AC7-9270-CB5AEE664C86}" type="sibTrans" cxnId="{43A47395-C8C3-49D2-A045-F49A59718399}">
      <dgm:prSet/>
      <dgm:spPr/>
      <dgm:t>
        <a:bodyPr/>
        <a:lstStyle/>
        <a:p>
          <a:endParaRPr lang="es-SV"/>
        </a:p>
      </dgm:t>
    </dgm:pt>
    <dgm:pt modelId="{2589CA31-0CDE-4DEC-81F9-169FB45870B1}">
      <dgm:prSet phldrT="[Texto]"/>
      <dgm:spPr/>
      <dgm:t>
        <a:bodyPr/>
        <a:lstStyle/>
        <a:p>
          <a:r>
            <a:rPr lang="es-SV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Tendencias de la FP</a:t>
          </a:r>
        </a:p>
        <a:p>
          <a:r>
            <a:rPr lang="es-SV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Tendencias 4.0</a:t>
          </a:r>
        </a:p>
        <a:p>
          <a:r>
            <a:rPr lang="es-SV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Nuevas metodologías</a:t>
          </a:r>
          <a:endParaRPr lang="es-SV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7AD89A-4E99-4AEE-9FDE-86C2F4A17700}" type="parTrans" cxnId="{FBCCAB85-79B4-4E47-9EB6-C59C17844EF4}">
      <dgm:prSet/>
      <dgm:spPr/>
      <dgm:t>
        <a:bodyPr/>
        <a:lstStyle/>
        <a:p>
          <a:endParaRPr lang="es-SV"/>
        </a:p>
      </dgm:t>
    </dgm:pt>
    <dgm:pt modelId="{FBE0A1F5-544A-4B8C-93A9-C519F408BC9A}" type="sibTrans" cxnId="{FBCCAB85-79B4-4E47-9EB6-C59C17844EF4}">
      <dgm:prSet/>
      <dgm:spPr/>
      <dgm:t>
        <a:bodyPr/>
        <a:lstStyle/>
        <a:p>
          <a:endParaRPr lang="es-SV"/>
        </a:p>
      </dgm:t>
    </dgm:pt>
    <dgm:pt modelId="{C0AB9780-2785-4657-8C6A-186E81036A0D}">
      <dgm:prSet phldrT="[Texto]"/>
      <dgm:spPr/>
      <dgm:t>
        <a:bodyPr/>
        <a:lstStyle/>
        <a:p>
          <a:r>
            <a:rPr lang="es-SV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Medidas de política de género </a:t>
          </a:r>
          <a:endParaRPr lang="es-SV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E58EAD-DF8B-4FEF-91C4-BE9DB4BCF23A}" type="parTrans" cxnId="{87024E13-DF62-4BE6-9A2A-24C341C9DD59}">
      <dgm:prSet/>
      <dgm:spPr/>
      <dgm:t>
        <a:bodyPr/>
        <a:lstStyle/>
        <a:p>
          <a:endParaRPr lang="es-SV"/>
        </a:p>
      </dgm:t>
    </dgm:pt>
    <dgm:pt modelId="{B65D7464-B6E8-4B82-93E7-D6B1749B34A4}" type="sibTrans" cxnId="{87024E13-DF62-4BE6-9A2A-24C341C9DD59}">
      <dgm:prSet/>
      <dgm:spPr/>
      <dgm:t>
        <a:bodyPr/>
        <a:lstStyle/>
        <a:p>
          <a:endParaRPr lang="es-SV"/>
        </a:p>
      </dgm:t>
    </dgm:pt>
    <dgm:pt modelId="{28C08C33-3549-470C-A47C-CE123A3D86E9}">
      <dgm:prSet phldrT="[Texto]"/>
      <dgm:spPr/>
      <dgm:t>
        <a:bodyPr/>
        <a:lstStyle/>
        <a:p>
          <a:r>
            <a:rPr lang="es-SV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Oportunidades de Formación, Proyectos Productivos: </a:t>
          </a:r>
          <a:r>
            <a:rPr lang="es-SV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GOES</a:t>
          </a:r>
          <a:endParaRPr lang="es-SV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BAF083-320D-4AA0-A640-283FFC85B46E}" type="parTrans" cxnId="{965EB72B-523B-4BD2-A302-3D35B7540AA6}">
      <dgm:prSet/>
      <dgm:spPr/>
      <dgm:t>
        <a:bodyPr/>
        <a:lstStyle/>
        <a:p>
          <a:endParaRPr lang="es-SV"/>
        </a:p>
      </dgm:t>
    </dgm:pt>
    <dgm:pt modelId="{08DEBE3D-C9B0-4BE7-ABEA-AA6630487078}" type="sibTrans" cxnId="{965EB72B-523B-4BD2-A302-3D35B7540AA6}">
      <dgm:prSet/>
      <dgm:spPr/>
      <dgm:t>
        <a:bodyPr/>
        <a:lstStyle/>
        <a:p>
          <a:endParaRPr lang="es-SV"/>
        </a:p>
      </dgm:t>
    </dgm:pt>
    <dgm:pt modelId="{E213613C-B302-4423-92CF-9914E163BC44}">
      <dgm:prSet phldrT="[Texto]"/>
      <dgm:spPr/>
      <dgm:t>
        <a:bodyPr/>
        <a:lstStyle/>
        <a:p>
          <a:r>
            <a:rPr lang="es-SV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Consejo de Coordinación FP-ET</a:t>
          </a:r>
          <a:endParaRPr lang="es-SV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791507-2DBE-406A-A45C-88A960B2E81C}" type="parTrans" cxnId="{F4B09335-D2E4-470D-8664-1821A11BB219}">
      <dgm:prSet/>
      <dgm:spPr/>
      <dgm:t>
        <a:bodyPr/>
        <a:lstStyle/>
        <a:p>
          <a:endParaRPr lang="es-SV"/>
        </a:p>
      </dgm:t>
    </dgm:pt>
    <dgm:pt modelId="{9318B0AE-56A0-47F4-9D04-90155F150911}" type="sibTrans" cxnId="{F4B09335-D2E4-470D-8664-1821A11BB219}">
      <dgm:prSet/>
      <dgm:spPr/>
      <dgm:t>
        <a:bodyPr/>
        <a:lstStyle/>
        <a:p>
          <a:endParaRPr lang="es-SV"/>
        </a:p>
      </dgm:t>
    </dgm:pt>
    <dgm:pt modelId="{98D63620-25B2-4105-AA44-F53BE2F48360}" type="pres">
      <dgm:prSet presAssocID="{526C1421-07A5-4AAE-BD56-ECCC87AF037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09C954D1-641B-403D-8B95-5530D554771E}" type="pres">
      <dgm:prSet presAssocID="{02E3A90C-5DDE-465B-950C-DE8903BC7B0B}" presName="centerShape" presStyleLbl="node0" presStyleIdx="0" presStyleCnt="1"/>
      <dgm:spPr/>
      <dgm:t>
        <a:bodyPr/>
        <a:lstStyle/>
        <a:p>
          <a:endParaRPr lang="es-SV"/>
        </a:p>
      </dgm:t>
    </dgm:pt>
    <dgm:pt modelId="{94F8EBF0-E8C0-4672-A428-93ECD019D176}" type="pres">
      <dgm:prSet presAssocID="{4C1402F8-EC02-48D9-84E9-317F78E8D875}" presName="parTrans" presStyleLbl="bgSibTrans2D1" presStyleIdx="0" presStyleCnt="5"/>
      <dgm:spPr/>
      <dgm:t>
        <a:bodyPr/>
        <a:lstStyle/>
        <a:p>
          <a:endParaRPr lang="es-SV"/>
        </a:p>
      </dgm:t>
    </dgm:pt>
    <dgm:pt modelId="{E3D1467B-9639-455C-8AD8-46B6E1FCC504}" type="pres">
      <dgm:prSet presAssocID="{738F5E47-2E4A-4503-8039-76CCA0AC676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2F5184C3-ECB4-4509-9CDD-D2E7A2CCB07D}" type="pres">
      <dgm:prSet presAssocID="{127AD89A-4E99-4AEE-9FDE-86C2F4A17700}" presName="parTrans" presStyleLbl="bgSibTrans2D1" presStyleIdx="1" presStyleCnt="5"/>
      <dgm:spPr/>
      <dgm:t>
        <a:bodyPr/>
        <a:lstStyle/>
        <a:p>
          <a:endParaRPr lang="es-SV"/>
        </a:p>
      </dgm:t>
    </dgm:pt>
    <dgm:pt modelId="{03514261-54D5-4F75-8C69-C0E046B4AC02}" type="pres">
      <dgm:prSet presAssocID="{2589CA31-0CDE-4DEC-81F9-169FB45870B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AAE0BF99-D30F-47EC-A035-78354B1F0D40}" type="pres">
      <dgm:prSet presAssocID="{82E58EAD-DF8B-4FEF-91C4-BE9DB4BCF23A}" presName="parTrans" presStyleLbl="bgSibTrans2D1" presStyleIdx="2" presStyleCnt="5"/>
      <dgm:spPr/>
      <dgm:t>
        <a:bodyPr/>
        <a:lstStyle/>
        <a:p>
          <a:endParaRPr lang="es-SV"/>
        </a:p>
      </dgm:t>
    </dgm:pt>
    <dgm:pt modelId="{C943418C-6072-4566-9836-5207410E1D36}" type="pres">
      <dgm:prSet presAssocID="{C0AB9780-2785-4657-8C6A-186E81036A0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3629F103-AFD8-497D-9836-F617E6C09A0A}" type="pres">
      <dgm:prSet presAssocID="{63BAF083-320D-4AA0-A640-283FFC85B46E}" presName="parTrans" presStyleLbl="bgSibTrans2D1" presStyleIdx="3" presStyleCnt="5"/>
      <dgm:spPr/>
      <dgm:t>
        <a:bodyPr/>
        <a:lstStyle/>
        <a:p>
          <a:endParaRPr lang="es-SV"/>
        </a:p>
      </dgm:t>
    </dgm:pt>
    <dgm:pt modelId="{C9F11280-A7E9-43FF-9DE3-A2B55695C03A}" type="pres">
      <dgm:prSet presAssocID="{28C08C33-3549-470C-A47C-CE123A3D86E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23E8EC2E-935A-48C4-9617-9A0A8B9A7100}" type="pres">
      <dgm:prSet presAssocID="{3F791507-2DBE-406A-A45C-88A960B2E81C}" presName="parTrans" presStyleLbl="bgSibTrans2D1" presStyleIdx="4" presStyleCnt="5"/>
      <dgm:spPr/>
      <dgm:t>
        <a:bodyPr/>
        <a:lstStyle/>
        <a:p>
          <a:endParaRPr lang="es-SV"/>
        </a:p>
      </dgm:t>
    </dgm:pt>
    <dgm:pt modelId="{22219F90-B87E-486E-B5F0-3C2FC8624A40}" type="pres">
      <dgm:prSet presAssocID="{E213613C-B302-4423-92CF-9914E163BC4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E97003B0-21BC-4993-87EC-872BB3D604DE}" type="presOf" srcId="{02E3A90C-5DDE-465B-950C-DE8903BC7B0B}" destId="{09C954D1-641B-403D-8B95-5530D554771E}" srcOrd="0" destOrd="0" presId="urn:microsoft.com/office/officeart/2005/8/layout/radial4"/>
    <dgm:cxn modelId="{22F72EC6-5525-4B90-AE4F-4AED7E11973F}" type="presOf" srcId="{82E58EAD-DF8B-4FEF-91C4-BE9DB4BCF23A}" destId="{AAE0BF99-D30F-47EC-A035-78354B1F0D40}" srcOrd="0" destOrd="0" presId="urn:microsoft.com/office/officeart/2005/8/layout/radial4"/>
    <dgm:cxn modelId="{A13C76DC-0717-4B8B-A2C3-BEFE434A2F0D}" type="presOf" srcId="{C0AB9780-2785-4657-8C6A-186E81036A0D}" destId="{C943418C-6072-4566-9836-5207410E1D36}" srcOrd="0" destOrd="0" presId="urn:microsoft.com/office/officeart/2005/8/layout/radial4"/>
    <dgm:cxn modelId="{965EB72B-523B-4BD2-A302-3D35B7540AA6}" srcId="{02E3A90C-5DDE-465B-950C-DE8903BC7B0B}" destId="{28C08C33-3549-470C-A47C-CE123A3D86E9}" srcOrd="3" destOrd="0" parTransId="{63BAF083-320D-4AA0-A640-283FFC85B46E}" sibTransId="{08DEBE3D-C9B0-4BE7-ABEA-AA6630487078}"/>
    <dgm:cxn modelId="{6F9BCF34-E181-48E2-890C-0A03DB1382EF}" type="presOf" srcId="{738F5E47-2E4A-4503-8039-76CCA0AC676A}" destId="{E3D1467B-9639-455C-8AD8-46B6E1FCC504}" srcOrd="0" destOrd="0" presId="urn:microsoft.com/office/officeart/2005/8/layout/radial4"/>
    <dgm:cxn modelId="{F4B09335-D2E4-470D-8664-1821A11BB219}" srcId="{02E3A90C-5DDE-465B-950C-DE8903BC7B0B}" destId="{E213613C-B302-4423-92CF-9914E163BC44}" srcOrd="4" destOrd="0" parTransId="{3F791507-2DBE-406A-A45C-88A960B2E81C}" sibTransId="{9318B0AE-56A0-47F4-9D04-90155F150911}"/>
    <dgm:cxn modelId="{E2933A94-A91E-4761-89BC-F15929E6292C}" type="presOf" srcId="{28C08C33-3549-470C-A47C-CE123A3D86E9}" destId="{C9F11280-A7E9-43FF-9DE3-A2B55695C03A}" srcOrd="0" destOrd="0" presId="urn:microsoft.com/office/officeart/2005/8/layout/radial4"/>
    <dgm:cxn modelId="{FBCCAB85-79B4-4E47-9EB6-C59C17844EF4}" srcId="{02E3A90C-5DDE-465B-950C-DE8903BC7B0B}" destId="{2589CA31-0CDE-4DEC-81F9-169FB45870B1}" srcOrd="1" destOrd="0" parTransId="{127AD89A-4E99-4AEE-9FDE-86C2F4A17700}" sibTransId="{FBE0A1F5-544A-4B8C-93A9-C519F408BC9A}"/>
    <dgm:cxn modelId="{7C1F0A5A-80C6-4A0D-804F-E58340D1A2B4}" type="presOf" srcId="{3F791507-2DBE-406A-A45C-88A960B2E81C}" destId="{23E8EC2E-935A-48C4-9617-9A0A8B9A7100}" srcOrd="0" destOrd="0" presId="urn:microsoft.com/office/officeart/2005/8/layout/radial4"/>
    <dgm:cxn modelId="{F26E3E07-FB55-4959-8906-0CD609866C3A}" type="presOf" srcId="{127AD89A-4E99-4AEE-9FDE-86C2F4A17700}" destId="{2F5184C3-ECB4-4509-9CDD-D2E7A2CCB07D}" srcOrd="0" destOrd="0" presId="urn:microsoft.com/office/officeart/2005/8/layout/radial4"/>
    <dgm:cxn modelId="{73F597B1-3E40-478C-A1E6-8D35BF2CABA4}" type="presOf" srcId="{526C1421-07A5-4AAE-BD56-ECCC87AF0376}" destId="{98D63620-25B2-4105-AA44-F53BE2F48360}" srcOrd="0" destOrd="0" presId="urn:microsoft.com/office/officeart/2005/8/layout/radial4"/>
    <dgm:cxn modelId="{028CD5F9-E0D4-4FD7-97D4-6DF9F61DB044}" type="presOf" srcId="{2589CA31-0CDE-4DEC-81F9-169FB45870B1}" destId="{03514261-54D5-4F75-8C69-C0E046B4AC02}" srcOrd="0" destOrd="0" presId="urn:microsoft.com/office/officeart/2005/8/layout/radial4"/>
    <dgm:cxn modelId="{9FD5278C-8126-4249-A713-BEF15C3AAECB}" type="presOf" srcId="{E213613C-B302-4423-92CF-9914E163BC44}" destId="{22219F90-B87E-486E-B5F0-3C2FC8624A40}" srcOrd="0" destOrd="0" presId="urn:microsoft.com/office/officeart/2005/8/layout/radial4"/>
    <dgm:cxn modelId="{A1E78E79-AC8E-44CD-B194-AAF56FD2878B}" type="presOf" srcId="{4C1402F8-EC02-48D9-84E9-317F78E8D875}" destId="{94F8EBF0-E8C0-4672-A428-93ECD019D176}" srcOrd="0" destOrd="0" presId="urn:microsoft.com/office/officeart/2005/8/layout/radial4"/>
    <dgm:cxn modelId="{7F1D0BB4-96F0-4FA5-BC0C-814546B61005}" srcId="{526C1421-07A5-4AAE-BD56-ECCC87AF0376}" destId="{02E3A90C-5DDE-465B-950C-DE8903BC7B0B}" srcOrd="0" destOrd="0" parTransId="{E9E3AE42-64A0-48FB-B540-B2C9687E38E2}" sibTransId="{35D833DB-B2A8-4AF0-BE7E-58DCDF76DB6D}"/>
    <dgm:cxn modelId="{D0189865-DD25-48F8-B668-BB4320855CF1}" type="presOf" srcId="{63BAF083-320D-4AA0-A640-283FFC85B46E}" destId="{3629F103-AFD8-497D-9836-F617E6C09A0A}" srcOrd="0" destOrd="0" presId="urn:microsoft.com/office/officeart/2005/8/layout/radial4"/>
    <dgm:cxn modelId="{87024E13-DF62-4BE6-9A2A-24C341C9DD59}" srcId="{02E3A90C-5DDE-465B-950C-DE8903BC7B0B}" destId="{C0AB9780-2785-4657-8C6A-186E81036A0D}" srcOrd="2" destOrd="0" parTransId="{82E58EAD-DF8B-4FEF-91C4-BE9DB4BCF23A}" sibTransId="{B65D7464-B6E8-4B82-93E7-D6B1749B34A4}"/>
    <dgm:cxn modelId="{43A47395-C8C3-49D2-A045-F49A59718399}" srcId="{02E3A90C-5DDE-465B-950C-DE8903BC7B0B}" destId="{738F5E47-2E4A-4503-8039-76CCA0AC676A}" srcOrd="0" destOrd="0" parTransId="{4C1402F8-EC02-48D9-84E9-317F78E8D875}" sibTransId="{7F299029-2E67-4AC7-9270-CB5AEE664C86}"/>
    <dgm:cxn modelId="{5E18ECEF-7CDC-4186-A58F-4BBECB8DF894}" type="presParOf" srcId="{98D63620-25B2-4105-AA44-F53BE2F48360}" destId="{09C954D1-641B-403D-8B95-5530D554771E}" srcOrd="0" destOrd="0" presId="urn:microsoft.com/office/officeart/2005/8/layout/radial4"/>
    <dgm:cxn modelId="{75247DB9-83CD-47D9-9A4B-0F5BA4123BAC}" type="presParOf" srcId="{98D63620-25B2-4105-AA44-F53BE2F48360}" destId="{94F8EBF0-E8C0-4672-A428-93ECD019D176}" srcOrd="1" destOrd="0" presId="urn:microsoft.com/office/officeart/2005/8/layout/radial4"/>
    <dgm:cxn modelId="{88CDA5D9-BD5A-424A-B8C5-CFFF83A5FAC0}" type="presParOf" srcId="{98D63620-25B2-4105-AA44-F53BE2F48360}" destId="{E3D1467B-9639-455C-8AD8-46B6E1FCC504}" srcOrd="2" destOrd="0" presId="urn:microsoft.com/office/officeart/2005/8/layout/radial4"/>
    <dgm:cxn modelId="{03DF9DF1-E62E-4EF7-9F6C-83C7ABDD1524}" type="presParOf" srcId="{98D63620-25B2-4105-AA44-F53BE2F48360}" destId="{2F5184C3-ECB4-4509-9CDD-D2E7A2CCB07D}" srcOrd="3" destOrd="0" presId="urn:microsoft.com/office/officeart/2005/8/layout/radial4"/>
    <dgm:cxn modelId="{4C359439-5DE5-4DC6-9495-C1B866F71FA8}" type="presParOf" srcId="{98D63620-25B2-4105-AA44-F53BE2F48360}" destId="{03514261-54D5-4F75-8C69-C0E046B4AC02}" srcOrd="4" destOrd="0" presId="urn:microsoft.com/office/officeart/2005/8/layout/radial4"/>
    <dgm:cxn modelId="{54BB09E5-5148-48DF-AD4B-09B01A3058DA}" type="presParOf" srcId="{98D63620-25B2-4105-AA44-F53BE2F48360}" destId="{AAE0BF99-D30F-47EC-A035-78354B1F0D40}" srcOrd="5" destOrd="0" presId="urn:microsoft.com/office/officeart/2005/8/layout/radial4"/>
    <dgm:cxn modelId="{008720A6-EA1A-4CEE-B92E-511F3F4ABEBC}" type="presParOf" srcId="{98D63620-25B2-4105-AA44-F53BE2F48360}" destId="{C943418C-6072-4566-9836-5207410E1D36}" srcOrd="6" destOrd="0" presId="urn:microsoft.com/office/officeart/2005/8/layout/radial4"/>
    <dgm:cxn modelId="{61C85F92-0DAC-408B-ADEF-D7F52992191B}" type="presParOf" srcId="{98D63620-25B2-4105-AA44-F53BE2F48360}" destId="{3629F103-AFD8-497D-9836-F617E6C09A0A}" srcOrd="7" destOrd="0" presId="urn:microsoft.com/office/officeart/2005/8/layout/radial4"/>
    <dgm:cxn modelId="{F1D2B589-0251-44A4-A847-5119B5C1B0B1}" type="presParOf" srcId="{98D63620-25B2-4105-AA44-F53BE2F48360}" destId="{C9F11280-A7E9-43FF-9DE3-A2B55695C03A}" srcOrd="8" destOrd="0" presId="urn:microsoft.com/office/officeart/2005/8/layout/radial4"/>
    <dgm:cxn modelId="{68580440-C78E-48AC-9B72-16AF25CB4D1E}" type="presParOf" srcId="{98D63620-25B2-4105-AA44-F53BE2F48360}" destId="{23E8EC2E-935A-48C4-9617-9A0A8B9A7100}" srcOrd="9" destOrd="0" presId="urn:microsoft.com/office/officeart/2005/8/layout/radial4"/>
    <dgm:cxn modelId="{EA2676BB-6F47-43F4-B87D-0882404FFE39}" type="presParOf" srcId="{98D63620-25B2-4105-AA44-F53BE2F48360}" destId="{22219F90-B87E-486E-B5F0-3C2FC8624A40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3F3D10-5A54-4365-AFA1-3DDE8BD1B21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SV"/>
        </a:p>
      </dgm:t>
    </dgm:pt>
    <dgm:pt modelId="{A4F8B9AB-85B3-4072-8234-1685EB4198C6}">
      <dgm:prSet phldrT="[Texto]"/>
      <dgm:spPr/>
      <dgm:t>
        <a:bodyPr/>
        <a:lstStyle/>
        <a:p>
          <a:r>
            <a:rPr lang="es-SV" dirty="0" smtClean="0"/>
            <a:t>Objetivos Operativos</a:t>
          </a:r>
          <a:endParaRPr lang="es-SV" dirty="0"/>
        </a:p>
      </dgm:t>
    </dgm:pt>
    <dgm:pt modelId="{F1224D1A-8AEB-45DF-8CE6-71B75729904E}" type="parTrans" cxnId="{FE9AEE6F-C437-41E8-B2FC-9C39783C89E1}">
      <dgm:prSet/>
      <dgm:spPr/>
      <dgm:t>
        <a:bodyPr/>
        <a:lstStyle/>
        <a:p>
          <a:endParaRPr lang="es-SV"/>
        </a:p>
      </dgm:t>
    </dgm:pt>
    <dgm:pt modelId="{BB70263F-4F0D-4149-B213-FF33AF87CB86}" type="sibTrans" cxnId="{FE9AEE6F-C437-41E8-B2FC-9C39783C89E1}">
      <dgm:prSet/>
      <dgm:spPr/>
      <dgm:t>
        <a:bodyPr/>
        <a:lstStyle/>
        <a:p>
          <a:endParaRPr lang="es-SV"/>
        </a:p>
      </dgm:t>
    </dgm:pt>
    <dgm:pt modelId="{A31B9FC4-5C81-4266-A6DE-6EA5BA4461D0}">
      <dgm:prSet phldrT="[Texto]"/>
      <dgm:spPr/>
      <dgm:t>
        <a:bodyPr/>
        <a:lstStyle/>
        <a:p>
          <a:r>
            <a:rPr lang="es-SV" dirty="0" smtClean="0"/>
            <a:t>Procesos</a:t>
          </a:r>
          <a:endParaRPr lang="es-SV" dirty="0"/>
        </a:p>
      </dgm:t>
    </dgm:pt>
    <dgm:pt modelId="{4B2CB595-F9BE-45AE-820D-21CFAF7D0842}" type="parTrans" cxnId="{F331B3D3-8328-4885-BD0B-E5484F5EC989}">
      <dgm:prSet/>
      <dgm:spPr/>
      <dgm:t>
        <a:bodyPr/>
        <a:lstStyle/>
        <a:p>
          <a:endParaRPr lang="es-SV"/>
        </a:p>
      </dgm:t>
    </dgm:pt>
    <dgm:pt modelId="{A07A4E2F-3FEA-40BD-AEBD-246373264128}" type="sibTrans" cxnId="{F331B3D3-8328-4885-BD0B-E5484F5EC989}">
      <dgm:prSet/>
      <dgm:spPr/>
      <dgm:t>
        <a:bodyPr/>
        <a:lstStyle/>
        <a:p>
          <a:endParaRPr lang="es-SV"/>
        </a:p>
      </dgm:t>
    </dgm:pt>
    <dgm:pt modelId="{4701AEC2-3034-42DF-8087-59E0CA2F4472}">
      <dgm:prSet phldrT="[Texto]"/>
      <dgm:spPr/>
      <dgm:t>
        <a:bodyPr/>
        <a:lstStyle/>
        <a:p>
          <a:r>
            <a:rPr lang="es-SV" dirty="0" smtClean="0"/>
            <a:t>Indicadores y metas</a:t>
          </a:r>
          <a:endParaRPr lang="es-SV" dirty="0"/>
        </a:p>
      </dgm:t>
    </dgm:pt>
    <dgm:pt modelId="{B7A9AEC6-CF59-4BBD-A9B0-62FA3B1CB1D6}" type="parTrans" cxnId="{F5475958-319B-4811-8BF8-42910408076F}">
      <dgm:prSet/>
      <dgm:spPr/>
      <dgm:t>
        <a:bodyPr/>
        <a:lstStyle/>
        <a:p>
          <a:endParaRPr lang="es-SV"/>
        </a:p>
      </dgm:t>
    </dgm:pt>
    <dgm:pt modelId="{C19E66AD-27DC-4E10-9FA6-4DB154D1BCF2}" type="sibTrans" cxnId="{F5475958-319B-4811-8BF8-42910408076F}">
      <dgm:prSet/>
      <dgm:spPr/>
      <dgm:t>
        <a:bodyPr/>
        <a:lstStyle/>
        <a:p>
          <a:endParaRPr lang="es-SV"/>
        </a:p>
      </dgm:t>
    </dgm:pt>
    <dgm:pt modelId="{0FEAD760-E915-4259-ABDA-87144B238AC9}">
      <dgm:prSet phldrT="[Texto]"/>
      <dgm:spPr/>
      <dgm:t>
        <a:bodyPr/>
        <a:lstStyle/>
        <a:p>
          <a:r>
            <a:rPr lang="es-SV" dirty="0" smtClean="0"/>
            <a:t>Proyectos</a:t>
          </a:r>
          <a:endParaRPr lang="es-SV" dirty="0"/>
        </a:p>
      </dgm:t>
    </dgm:pt>
    <dgm:pt modelId="{6F9EFE1A-D7AF-422B-AD34-271BC87F7E4D}" type="parTrans" cxnId="{809C067A-205C-4CAC-ADD7-135E24D9973B}">
      <dgm:prSet/>
      <dgm:spPr/>
      <dgm:t>
        <a:bodyPr/>
        <a:lstStyle/>
        <a:p>
          <a:endParaRPr lang="es-SV"/>
        </a:p>
      </dgm:t>
    </dgm:pt>
    <dgm:pt modelId="{3ACE4447-F89E-44D3-BE83-079FE5F06863}" type="sibTrans" cxnId="{809C067A-205C-4CAC-ADD7-135E24D9973B}">
      <dgm:prSet/>
      <dgm:spPr/>
      <dgm:t>
        <a:bodyPr/>
        <a:lstStyle/>
        <a:p>
          <a:endParaRPr lang="es-SV"/>
        </a:p>
      </dgm:t>
    </dgm:pt>
    <dgm:pt modelId="{E1644A20-9574-4FEF-8CDA-42AAEEF95A4D}">
      <dgm:prSet phldrT="[Texto]"/>
      <dgm:spPr/>
      <dgm:t>
        <a:bodyPr/>
        <a:lstStyle/>
        <a:p>
          <a:r>
            <a:rPr lang="es-SV" dirty="0" smtClean="0"/>
            <a:t>Indicadores y metas</a:t>
          </a:r>
          <a:endParaRPr lang="es-SV" dirty="0"/>
        </a:p>
      </dgm:t>
    </dgm:pt>
    <dgm:pt modelId="{D287DEE6-28E7-4F97-A4FC-38CD9838CCCD}" type="parTrans" cxnId="{EF07FF76-B7E4-4DA0-AEAA-89E931C6B0DA}">
      <dgm:prSet/>
      <dgm:spPr/>
      <dgm:t>
        <a:bodyPr/>
        <a:lstStyle/>
        <a:p>
          <a:endParaRPr lang="es-SV"/>
        </a:p>
      </dgm:t>
    </dgm:pt>
    <dgm:pt modelId="{2866FE06-7E04-49FB-A090-6CD9C1EDA30D}" type="sibTrans" cxnId="{EF07FF76-B7E4-4DA0-AEAA-89E931C6B0DA}">
      <dgm:prSet/>
      <dgm:spPr/>
      <dgm:t>
        <a:bodyPr/>
        <a:lstStyle/>
        <a:p>
          <a:endParaRPr lang="es-SV"/>
        </a:p>
      </dgm:t>
    </dgm:pt>
    <dgm:pt modelId="{9892CCC9-C0DE-4333-87A0-C486F8334DC6}" type="pres">
      <dgm:prSet presAssocID="{923F3D10-5A54-4365-AFA1-3DDE8BD1B21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7C131953-30DE-4680-968D-B132870D0D36}" type="pres">
      <dgm:prSet presAssocID="{A4F8B9AB-85B3-4072-8234-1685EB4198C6}" presName="root1" presStyleCnt="0"/>
      <dgm:spPr/>
    </dgm:pt>
    <dgm:pt modelId="{0CF7DCA3-D9FE-47C7-832D-D9FEA61C3D45}" type="pres">
      <dgm:prSet presAssocID="{A4F8B9AB-85B3-4072-8234-1685EB4198C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SV"/>
        </a:p>
      </dgm:t>
    </dgm:pt>
    <dgm:pt modelId="{3DA44EF2-7058-498E-88CE-3E32A7FFF23E}" type="pres">
      <dgm:prSet presAssocID="{A4F8B9AB-85B3-4072-8234-1685EB4198C6}" presName="level2hierChild" presStyleCnt="0"/>
      <dgm:spPr/>
    </dgm:pt>
    <dgm:pt modelId="{25195362-1A51-441A-9D22-68412F8A142F}" type="pres">
      <dgm:prSet presAssocID="{4B2CB595-F9BE-45AE-820D-21CFAF7D0842}" presName="conn2-1" presStyleLbl="parChTrans1D2" presStyleIdx="0" presStyleCnt="2"/>
      <dgm:spPr/>
      <dgm:t>
        <a:bodyPr/>
        <a:lstStyle/>
        <a:p>
          <a:endParaRPr lang="es-SV"/>
        </a:p>
      </dgm:t>
    </dgm:pt>
    <dgm:pt modelId="{2704897B-D4B9-4EFF-82EC-8F2B14E9BC93}" type="pres">
      <dgm:prSet presAssocID="{4B2CB595-F9BE-45AE-820D-21CFAF7D0842}" presName="connTx" presStyleLbl="parChTrans1D2" presStyleIdx="0" presStyleCnt="2"/>
      <dgm:spPr/>
      <dgm:t>
        <a:bodyPr/>
        <a:lstStyle/>
        <a:p>
          <a:endParaRPr lang="es-SV"/>
        </a:p>
      </dgm:t>
    </dgm:pt>
    <dgm:pt modelId="{E71C915C-C92F-4D6C-8CEC-FDB9DB4AD404}" type="pres">
      <dgm:prSet presAssocID="{A31B9FC4-5C81-4266-A6DE-6EA5BA4461D0}" presName="root2" presStyleCnt="0"/>
      <dgm:spPr/>
    </dgm:pt>
    <dgm:pt modelId="{81F3D945-D03C-4E37-9DF3-7F5C4C0C5279}" type="pres">
      <dgm:prSet presAssocID="{A31B9FC4-5C81-4266-A6DE-6EA5BA4461D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SV"/>
        </a:p>
      </dgm:t>
    </dgm:pt>
    <dgm:pt modelId="{0AC664E4-7D2C-4A63-AD2D-72E3C706BA5A}" type="pres">
      <dgm:prSet presAssocID="{A31B9FC4-5C81-4266-A6DE-6EA5BA4461D0}" presName="level3hierChild" presStyleCnt="0"/>
      <dgm:spPr/>
    </dgm:pt>
    <dgm:pt modelId="{CCC1B318-958D-44D0-8832-C9515DFFC5B6}" type="pres">
      <dgm:prSet presAssocID="{B7A9AEC6-CF59-4BBD-A9B0-62FA3B1CB1D6}" presName="conn2-1" presStyleLbl="parChTrans1D3" presStyleIdx="0" presStyleCnt="2"/>
      <dgm:spPr/>
      <dgm:t>
        <a:bodyPr/>
        <a:lstStyle/>
        <a:p>
          <a:endParaRPr lang="es-SV"/>
        </a:p>
      </dgm:t>
    </dgm:pt>
    <dgm:pt modelId="{EFF6985D-6106-4115-993D-BDFFCCA2E999}" type="pres">
      <dgm:prSet presAssocID="{B7A9AEC6-CF59-4BBD-A9B0-62FA3B1CB1D6}" presName="connTx" presStyleLbl="parChTrans1D3" presStyleIdx="0" presStyleCnt="2"/>
      <dgm:spPr/>
      <dgm:t>
        <a:bodyPr/>
        <a:lstStyle/>
        <a:p>
          <a:endParaRPr lang="es-SV"/>
        </a:p>
      </dgm:t>
    </dgm:pt>
    <dgm:pt modelId="{98D68733-26EF-48E9-A9B9-7B984AC02E63}" type="pres">
      <dgm:prSet presAssocID="{4701AEC2-3034-42DF-8087-59E0CA2F4472}" presName="root2" presStyleCnt="0"/>
      <dgm:spPr/>
    </dgm:pt>
    <dgm:pt modelId="{0495DCD4-4F04-4217-BA94-D712781033EC}" type="pres">
      <dgm:prSet presAssocID="{4701AEC2-3034-42DF-8087-59E0CA2F4472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SV"/>
        </a:p>
      </dgm:t>
    </dgm:pt>
    <dgm:pt modelId="{53D63267-5596-4781-9A36-9B27BF3BE594}" type="pres">
      <dgm:prSet presAssocID="{4701AEC2-3034-42DF-8087-59E0CA2F4472}" presName="level3hierChild" presStyleCnt="0"/>
      <dgm:spPr/>
    </dgm:pt>
    <dgm:pt modelId="{C4ACD9DA-B97F-474B-B505-D4FC11823BFC}" type="pres">
      <dgm:prSet presAssocID="{6F9EFE1A-D7AF-422B-AD34-271BC87F7E4D}" presName="conn2-1" presStyleLbl="parChTrans1D2" presStyleIdx="1" presStyleCnt="2"/>
      <dgm:spPr/>
      <dgm:t>
        <a:bodyPr/>
        <a:lstStyle/>
        <a:p>
          <a:endParaRPr lang="es-SV"/>
        </a:p>
      </dgm:t>
    </dgm:pt>
    <dgm:pt modelId="{1E8AC181-46E5-4BFF-9653-90CFB1509F8A}" type="pres">
      <dgm:prSet presAssocID="{6F9EFE1A-D7AF-422B-AD34-271BC87F7E4D}" presName="connTx" presStyleLbl="parChTrans1D2" presStyleIdx="1" presStyleCnt="2"/>
      <dgm:spPr/>
      <dgm:t>
        <a:bodyPr/>
        <a:lstStyle/>
        <a:p>
          <a:endParaRPr lang="es-SV"/>
        </a:p>
      </dgm:t>
    </dgm:pt>
    <dgm:pt modelId="{086714EF-AEBB-4FBA-A83D-1BB688488160}" type="pres">
      <dgm:prSet presAssocID="{0FEAD760-E915-4259-ABDA-87144B238AC9}" presName="root2" presStyleCnt="0"/>
      <dgm:spPr/>
    </dgm:pt>
    <dgm:pt modelId="{5CAED962-171E-4B73-A15D-C52295223020}" type="pres">
      <dgm:prSet presAssocID="{0FEAD760-E915-4259-ABDA-87144B238AC9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SV"/>
        </a:p>
      </dgm:t>
    </dgm:pt>
    <dgm:pt modelId="{BF513F0C-D443-45AC-8C9A-7720E91A92F6}" type="pres">
      <dgm:prSet presAssocID="{0FEAD760-E915-4259-ABDA-87144B238AC9}" presName="level3hierChild" presStyleCnt="0"/>
      <dgm:spPr/>
    </dgm:pt>
    <dgm:pt modelId="{8C0B6F55-3958-4703-99AA-17CAADFC151B}" type="pres">
      <dgm:prSet presAssocID="{D287DEE6-28E7-4F97-A4FC-38CD9838CCCD}" presName="conn2-1" presStyleLbl="parChTrans1D3" presStyleIdx="1" presStyleCnt="2"/>
      <dgm:spPr/>
      <dgm:t>
        <a:bodyPr/>
        <a:lstStyle/>
        <a:p>
          <a:endParaRPr lang="es-SV"/>
        </a:p>
      </dgm:t>
    </dgm:pt>
    <dgm:pt modelId="{E72A8490-0B77-471B-A4E7-603550795421}" type="pres">
      <dgm:prSet presAssocID="{D287DEE6-28E7-4F97-A4FC-38CD9838CCCD}" presName="connTx" presStyleLbl="parChTrans1D3" presStyleIdx="1" presStyleCnt="2"/>
      <dgm:spPr/>
      <dgm:t>
        <a:bodyPr/>
        <a:lstStyle/>
        <a:p>
          <a:endParaRPr lang="es-SV"/>
        </a:p>
      </dgm:t>
    </dgm:pt>
    <dgm:pt modelId="{C523F73D-4007-4069-A410-B79A0EE7785E}" type="pres">
      <dgm:prSet presAssocID="{E1644A20-9574-4FEF-8CDA-42AAEEF95A4D}" presName="root2" presStyleCnt="0"/>
      <dgm:spPr/>
    </dgm:pt>
    <dgm:pt modelId="{50C69301-17F8-4440-85BE-050C830D5F79}" type="pres">
      <dgm:prSet presAssocID="{E1644A20-9574-4FEF-8CDA-42AAEEF95A4D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SV"/>
        </a:p>
      </dgm:t>
    </dgm:pt>
    <dgm:pt modelId="{6781100D-57B7-4F90-BF73-5CF91A5FA436}" type="pres">
      <dgm:prSet presAssocID="{E1644A20-9574-4FEF-8CDA-42AAEEF95A4D}" presName="level3hierChild" presStyleCnt="0"/>
      <dgm:spPr/>
    </dgm:pt>
  </dgm:ptLst>
  <dgm:cxnLst>
    <dgm:cxn modelId="{7B0D12E2-2AE4-43FA-9EA7-E453ADD4C656}" type="presOf" srcId="{B7A9AEC6-CF59-4BBD-A9B0-62FA3B1CB1D6}" destId="{EFF6985D-6106-4115-993D-BDFFCCA2E999}" srcOrd="1" destOrd="0" presId="urn:microsoft.com/office/officeart/2005/8/layout/hierarchy2"/>
    <dgm:cxn modelId="{9952AAC8-3977-469E-8965-799E03B21225}" type="presOf" srcId="{E1644A20-9574-4FEF-8CDA-42AAEEF95A4D}" destId="{50C69301-17F8-4440-85BE-050C830D5F79}" srcOrd="0" destOrd="0" presId="urn:microsoft.com/office/officeart/2005/8/layout/hierarchy2"/>
    <dgm:cxn modelId="{D820DDFF-B48B-435C-8CB5-B15139ACC679}" type="presOf" srcId="{A31B9FC4-5C81-4266-A6DE-6EA5BA4461D0}" destId="{81F3D945-D03C-4E37-9DF3-7F5C4C0C5279}" srcOrd="0" destOrd="0" presId="urn:microsoft.com/office/officeart/2005/8/layout/hierarchy2"/>
    <dgm:cxn modelId="{F5475958-319B-4811-8BF8-42910408076F}" srcId="{A31B9FC4-5C81-4266-A6DE-6EA5BA4461D0}" destId="{4701AEC2-3034-42DF-8087-59E0CA2F4472}" srcOrd="0" destOrd="0" parTransId="{B7A9AEC6-CF59-4BBD-A9B0-62FA3B1CB1D6}" sibTransId="{C19E66AD-27DC-4E10-9FA6-4DB154D1BCF2}"/>
    <dgm:cxn modelId="{8886DEE4-5D57-40B1-A39B-F750F62B20D2}" type="presOf" srcId="{A4F8B9AB-85B3-4072-8234-1685EB4198C6}" destId="{0CF7DCA3-D9FE-47C7-832D-D9FEA61C3D45}" srcOrd="0" destOrd="0" presId="urn:microsoft.com/office/officeart/2005/8/layout/hierarchy2"/>
    <dgm:cxn modelId="{D1045E30-1F2E-4C1D-A256-5AF7FC86B128}" type="presOf" srcId="{D287DEE6-28E7-4F97-A4FC-38CD9838CCCD}" destId="{8C0B6F55-3958-4703-99AA-17CAADFC151B}" srcOrd="0" destOrd="0" presId="urn:microsoft.com/office/officeart/2005/8/layout/hierarchy2"/>
    <dgm:cxn modelId="{809C067A-205C-4CAC-ADD7-135E24D9973B}" srcId="{A4F8B9AB-85B3-4072-8234-1685EB4198C6}" destId="{0FEAD760-E915-4259-ABDA-87144B238AC9}" srcOrd="1" destOrd="0" parTransId="{6F9EFE1A-D7AF-422B-AD34-271BC87F7E4D}" sibTransId="{3ACE4447-F89E-44D3-BE83-079FE5F06863}"/>
    <dgm:cxn modelId="{EF07FF76-B7E4-4DA0-AEAA-89E931C6B0DA}" srcId="{0FEAD760-E915-4259-ABDA-87144B238AC9}" destId="{E1644A20-9574-4FEF-8CDA-42AAEEF95A4D}" srcOrd="0" destOrd="0" parTransId="{D287DEE6-28E7-4F97-A4FC-38CD9838CCCD}" sibTransId="{2866FE06-7E04-49FB-A090-6CD9C1EDA30D}"/>
    <dgm:cxn modelId="{DCF2D417-B2DC-48AD-98D0-FD42CECB6853}" type="presOf" srcId="{4B2CB595-F9BE-45AE-820D-21CFAF7D0842}" destId="{2704897B-D4B9-4EFF-82EC-8F2B14E9BC93}" srcOrd="1" destOrd="0" presId="urn:microsoft.com/office/officeart/2005/8/layout/hierarchy2"/>
    <dgm:cxn modelId="{63AA31D0-1F9C-4D7F-8C73-68B818ECB612}" type="presOf" srcId="{B7A9AEC6-CF59-4BBD-A9B0-62FA3B1CB1D6}" destId="{CCC1B318-958D-44D0-8832-C9515DFFC5B6}" srcOrd="0" destOrd="0" presId="urn:microsoft.com/office/officeart/2005/8/layout/hierarchy2"/>
    <dgm:cxn modelId="{D9F9CBD1-3FFB-4071-8298-2C71707162E0}" type="presOf" srcId="{0FEAD760-E915-4259-ABDA-87144B238AC9}" destId="{5CAED962-171E-4B73-A15D-C52295223020}" srcOrd="0" destOrd="0" presId="urn:microsoft.com/office/officeart/2005/8/layout/hierarchy2"/>
    <dgm:cxn modelId="{FE9AEE6F-C437-41E8-B2FC-9C39783C89E1}" srcId="{923F3D10-5A54-4365-AFA1-3DDE8BD1B211}" destId="{A4F8B9AB-85B3-4072-8234-1685EB4198C6}" srcOrd="0" destOrd="0" parTransId="{F1224D1A-8AEB-45DF-8CE6-71B75729904E}" sibTransId="{BB70263F-4F0D-4149-B213-FF33AF87CB86}"/>
    <dgm:cxn modelId="{942C8490-8BD6-4857-B4BD-1A4A2C7E4796}" type="presOf" srcId="{6F9EFE1A-D7AF-422B-AD34-271BC87F7E4D}" destId="{1E8AC181-46E5-4BFF-9653-90CFB1509F8A}" srcOrd="1" destOrd="0" presId="urn:microsoft.com/office/officeart/2005/8/layout/hierarchy2"/>
    <dgm:cxn modelId="{455757D7-2488-4F44-B0F6-60A2FF5498DD}" type="presOf" srcId="{923F3D10-5A54-4365-AFA1-3DDE8BD1B211}" destId="{9892CCC9-C0DE-4333-87A0-C486F8334DC6}" srcOrd="0" destOrd="0" presId="urn:microsoft.com/office/officeart/2005/8/layout/hierarchy2"/>
    <dgm:cxn modelId="{3EAB1F97-7F4C-4822-B502-C5CA3A25F22D}" type="presOf" srcId="{4701AEC2-3034-42DF-8087-59E0CA2F4472}" destId="{0495DCD4-4F04-4217-BA94-D712781033EC}" srcOrd="0" destOrd="0" presId="urn:microsoft.com/office/officeart/2005/8/layout/hierarchy2"/>
    <dgm:cxn modelId="{0FC41221-73B9-4421-AAF6-9D7A32779260}" type="presOf" srcId="{D287DEE6-28E7-4F97-A4FC-38CD9838CCCD}" destId="{E72A8490-0B77-471B-A4E7-603550795421}" srcOrd="1" destOrd="0" presId="urn:microsoft.com/office/officeart/2005/8/layout/hierarchy2"/>
    <dgm:cxn modelId="{D9397B38-33AB-4760-873A-13D7EE79988F}" type="presOf" srcId="{4B2CB595-F9BE-45AE-820D-21CFAF7D0842}" destId="{25195362-1A51-441A-9D22-68412F8A142F}" srcOrd="0" destOrd="0" presId="urn:microsoft.com/office/officeart/2005/8/layout/hierarchy2"/>
    <dgm:cxn modelId="{F331B3D3-8328-4885-BD0B-E5484F5EC989}" srcId="{A4F8B9AB-85B3-4072-8234-1685EB4198C6}" destId="{A31B9FC4-5C81-4266-A6DE-6EA5BA4461D0}" srcOrd="0" destOrd="0" parTransId="{4B2CB595-F9BE-45AE-820D-21CFAF7D0842}" sibTransId="{A07A4E2F-3FEA-40BD-AEBD-246373264128}"/>
    <dgm:cxn modelId="{62F7C59A-EA11-4D94-ADD4-4106E745A49D}" type="presOf" srcId="{6F9EFE1A-D7AF-422B-AD34-271BC87F7E4D}" destId="{C4ACD9DA-B97F-474B-B505-D4FC11823BFC}" srcOrd="0" destOrd="0" presId="urn:microsoft.com/office/officeart/2005/8/layout/hierarchy2"/>
    <dgm:cxn modelId="{44F40FBD-174B-4F38-B436-EB542972AAAF}" type="presParOf" srcId="{9892CCC9-C0DE-4333-87A0-C486F8334DC6}" destId="{7C131953-30DE-4680-968D-B132870D0D36}" srcOrd="0" destOrd="0" presId="urn:microsoft.com/office/officeart/2005/8/layout/hierarchy2"/>
    <dgm:cxn modelId="{D33266E0-5584-4A38-AF63-A6F47CB2C46B}" type="presParOf" srcId="{7C131953-30DE-4680-968D-B132870D0D36}" destId="{0CF7DCA3-D9FE-47C7-832D-D9FEA61C3D45}" srcOrd="0" destOrd="0" presId="urn:microsoft.com/office/officeart/2005/8/layout/hierarchy2"/>
    <dgm:cxn modelId="{99FF918A-E4FF-4874-B5C9-219B7D66CB7E}" type="presParOf" srcId="{7C131953-30DE-4680-968D-B132870D0D36}" destId="{3DA44EF2-7058-498E-88CE-3E32A7FFF23E}" srcOrd="1" destOrd="0" presId="urn:microsoft.com/office/officeart/2005/8/layout/hierarchy2"/>
    <dgm:cxn modelId="{75E8B373-1648-410C-A226-E3D8182B734D}" type="presParOf" srcId="{3DA44EF2-7058-498E-88CE-3E32A7FFF23E}" destId="{25195362-1A51-441A-9D22-68412F8A142F}" srcOrd="0" destOrd="0" presId="urn:microsoft.com/office/officeart/2005/8/layout/hierarchy2"/>
    <dgm:cxn modelId="{70461DE2-035B-4DE7-9325-A0322DC340AC}" type="presParOf" srcId="{25195362-1A51-441A-9D22-68412F8A142F}" destId="{2704897B-D4B9-4EFF-82EC-8F2B14E9BC93}" srcOrd="0" destOrd="0" presId="urn:microsoft.com/office/officeart/2005/8/layout/hierarchy2"/>
    <dgm:cxn modelId="{91D428DC-776E-4E97-A4E5-1B52C8155EE9}" type="presParOf" srcId="{3DA44EF2-7058-498E-88CE-3E32A7FFF23E}" destId="{E71C915C-C92F-4D6C-8CEC-FDB9DB4AD404}" srcOrd="1" destOrd="0" presId="urn:microsoft.com/office/officeart/2005/8/layout/hierarchy2"/>
    <dgm:cxn modelId="{12AED630-6995-4DC7-8349-167F35804E69}" type="presParOf" srcId="{E71C915C-C92F-4D6C-8CEC-FDB9DB4AD404}" destId="{81F3D945-D03C-4E37-9DF3-7F5C4C0C5279}" srcOrd="0" destOrd="0" presId="urn:microsoft.com/office/officeart/2005/8/layout/hierarchy2"/>
    <dgm:cxn modelId="{076BF70E-8841-479B-9AB3-543AF0117052}" type="presParOf" srcId="{E71C915C-C92F-4D6C-8CEC-FDB9DB4AD404}" destId="{0AC664E4-7D2C-4A63-AD2D-72E3C706BA5A}" srcOrd="1" destOrd="0" presId="urn:microsoft.com/office/officeart/2005/8/layout/hierarchy2"/>
    <dgm:cxn modelId="{15C10D78-5869-4C24-9454-E378FBCB264A}" type="presParOf" srcId="{0AC664E4-7D2C-4A63-AD2D-72E3C706BA5A}" destId="{CCC1B318-958D-44D0-8832-C9515DFFC5B6}" srcOrd="0" destOrd="0" presId="urn:microsoft.com/office/officeart/2005/8/layout/hierarchy2"/>
    <dgm:cxn modelId="{8EE3B8AA-F6D5-4321-B088-880EEB8F56BF}" type="presParOf" srcId="{CCC1B318-958D-44D0-8832-C9515DFFC5B6}" destId="{EFF6985D-6106-4115-993D-BDFFCCA2E999}" srcOrd="0" destOrd="0" presId="urn:microsoft.com/office/officeart/2005/8/layout/hierarchy2"/>
    <dgm:cxn modelId="{8C87DEF3-52A9-416C-A944-8A95A055148B}" type="presParOf" srcId="{0AC664E4-7D2C-4A63-AD2D-72E3C706BA5A}" destId="{98D68733-26EF-48E9-A9B9-7B984AC02E63}" srcOrd="1" destOrd="0" presId="urn:microsoft.com/office/officeart/2005/8/layout/hierarchy2"/>
    <dgm:cxn modelId="{0B10CDF6-9317-40C8-B061-3C80ED365F1C}" type="presParOf" srcId="{98D68733-26EF-48E9-A9B9-7B984AC02E63}" destId="{0495DCD4-4F04-4217-BA94-D712781033EC}" srcOrd="0" destOrd="0" presId="urn:microsoft.com/office/officeart/2005/8/layout/hierarchy2"/>
    <dgm:cxn modelId="{C8DF1D02-39E1-4581-8939-4047DA10E42B}" type="presParOf" srcId="{98D68733-26EF-48E9-A9B9-7B984AC02E63}" destId="{53D63267-5596-4781-9A36-9B27BF3BE594}" srcOrd="1" destOrd="0" presId="urn:microsoft.com/office/officeart/2005/8/layout/hierarchy2"/>
    <dgm:cxn modelId="{A4A80203-2496-45C8-A26B-0B420294F432}" type="presParOf" srcId="{3DA44EF2-7058-498E-88CE-3E32A7FFF23E}" destId="{C4ACD9DA-B97F-474B-B505-D4FC11823BFC}" srcOrd="2" destOrd="0" presId="urn:microsoft.com/office/officeart/2005/8/layout/hierarchy2"/>
    <dgm:cxn modelId="{DD685ED2-206E-40F6-9BCD-BB5E59E48D4B}" type="presParOf" srcId="{C4ACD9DA-B97F-474B-B505-D4FC11823BFC}" destId="{1E8AC181-46E5-4BFF-9653-90CFB1509F8A}" srcOrd="0" destOrd="0" presId="urn:microsoft.com/office/officeart/2005/8/layout/hierarchy2"/>
    <dgm:cxn modelId="{31865474-6E6C-4701-8D01-BCCE6E65698E}" type="presParOf" srcId="{3DA44EF2-7058-498E-88CE-3E32A7FFF23E}" destId="{086714EF-AEBB-4FBA-A83D-1BB688488160}" srcOrd="3" destOrd="0" presId="urn:microsoft.com/office/officeart/2005/8/layout/hierarchy2"/>
    <dgm:cxn modelId="{4C9AC2B5-BDDD-4812-86FB-D303BEDC9A3B}" type="presParOf" srcId="{086714EF-AEBB-4FBA-A83D-1BB688488160}" destId="{5CAED962-171E-4B73-A15D-C52295223020}" srcOrd="0" destOrd="0" presId="urn:microsoft.com/office/officeart/2005/8/layout/hierarchy2"/>
    <dgm:cxn modelId="{DC57912E-4F7E-45E6-BEBF-EBDBCCB6AED5}" type="presParOf" srcId="{086714EF-AEBB-4FBA-A83D-1BB688488160}" destId="{BF513F0C-D443-45AC-8C9A-7720E91A92F6}" srcOrd="1" destOrd="0" presId="urn:microsoft.com/office/officeart/2005/8/layout/hierarchy2"/>
    <dgm:cxn modelId="{785B974E-E695-40DE-A5E8-69D180DAA4D5}" type="presParOf" srcId="{BF513F0C-D443-45AC-8C9A-7720E91A92F6}" destId="{8C0B6F55-3958-4703-99AA-17CAADFC151B}" srcOrd="0" destOrd="0" presId="urn:microsoft.com/office/officeart/2005/8/layout/hierarchy2"/>
    <dgm:cxn modelId="{50A8EB7B-F15C-4BF3-A4FE-15EB2ABC94D9}" type="presParOf" srcId="{8C0B6F55-3958-4703-99AA-17CAADFC151B}" destId="{E72A8490-0B77-471B-A4E7-603550795421}" srcOrd="0" destOrd="0" presId="urn:microsoft.com/office/officeart/2005/8/layout/hierarchy2"/>
    <dgm:cxn modelId="{F85EB2A6-3BA4-47AB-BE32-D81A873AEA41}" type="presParOf" srcId="{BF513F0C-D443-45AC-8C9A-7720E91A92F6}" destId="{C523F73D-4007-4069-A410-B79A0EE7785E}" srcOrd="1" destOrd="0" presId="urn:microsoft.com/office/officeart/2005/8/layout/hierarchy2"/>
    <dgm:cxn modelId="{F30A41C1-300A-469B-95AE-97782998CBA8}" type="presParOf" srcId="{C523F73D-4007-4069-A410-B79A0EE7785E}" destId="{50C69301-17F8-4440-85BE-050C830D5F79}" srcOrd="0" destOrd="0" presId="urn:microsoft.com/office/officeart/2005/8/layout/hierarchy2"/>
    <dgm:cxn modelId="{66C2ED7F-8B7D-45E8-87D2-4EC887B32802}" type="presParOf" srcId="{C523F73D-4007-4069-A410-B79A0EE7785E}" destId="{6781100D-57B7-4F90-BF73-5CF91A5FA43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7" y="0"/>
            <a:ext cx="3038475" cy="461484"/>
          </a:xfrm>
          <a:prstGeom prst="rect">
            <a:avLst/>
          </a:prstGeom>
        </p:spPr>
        <p:txBody>
          <a:bodyPr vert="horz" lIns="90782" tIns="45393" rIns="90782" bIns="45393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44" y="0"/>
            <a:ext cx="3038475" cy="461484"/>
          </a:xfrm>
          <a:prstGeom prst="rect">
            <a:avLst/>
          </a:prstGeom>
        </p:spPr>
        <p:txBody>
          <a:bodyPr vert="horz" lIns="90782" tIns="45393" rIns="90782" bIns="45393" rtlCol="0"/>
          <a:lstStyle>
            <a:lvl1pPr algn="r">
              <a:defRPr sz="1200"/>
            </a:lvl1pPr>
          </a:lstStyle>
          <a:p>
            <a:fld id="{75A541E0-1F2B-45CD-BBCE-0BA0BFE01804}" type="datetimeFigureOut">
              <a:rPr lang="es-SV" smtClean="0"/>
              <a:t>29/4/2020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7" y="8760316"/>
            <a:ext cx="3038475" cy="461484"/>
          </a:xfrm>
          <a:prstGeom prst="rect">
            <a:avLst/>
          </a:prstGeom>
        </p:spPr>
        <p:txBody>
          <a:bodyPr vert="horz" lIns="90782" tIns="45393" rIns="90782" bIns="45393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44" y="8760316"/>
            <a:ext cx="3038475" cy="461484"/>
          </a:xfrm>
          <a:prstGeom prst="rect">
            <a:avLst/>
          </a:prstGeom>
        </p:spPr>
        <p:txBody>
          <a:bodyPr vert="horz" lIns="90782" tIns="45393" rIns="90782" bIns="45393" rtlCol="0" anchor="b"/>
          <a:lstStyle>
            <a:lvl1pPr algn="r">
              <a:defRPr sz="1200"/>
            </a:lvl1pPr>
          </a:lstStyle>
          <a:p>
            <a:fld id="{FD8F2FC2-7F25-4F8D-920B-EE725D70319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17529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1169"/>
          </a:xfrm>
          <a:prstGeom prst="rect">
            <a:avLst/>
          </a:prstGeom>
        </p:spPr>
        <p:txBody>
          <a:bodyPr vert="horz" lIns="92506" tIns="46256" rIns="92506" bIns="46256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41" y="2"/>
            <a:ext cx="3037840" cy="461169"/>
          </a:xfrm>
          <a:prstGeom prst="rect">
            <a:avLst/>
          </a:prstGeom>
        </p:spPr>
        <p:txBody>
          <a:bodyPr vert="horz" lIns="92506" tIns="46256" rIns="92506" bIns="46256" rtlCol="0"/>
          <a:lstStyle>
            <a:lvl1pPr algn="r">
              <a:defRPr sz="1200"/>
            </a:lvl1pPr>
          </a:lstStyle>
          <a:p>
            <a:fld id="{4A89F727-EC93-4321-949C-C0BAE3CBF554}" type="datetimeFigureOut">
              <a:rPr lang="es-SV" smtClean="0"/>
              <a:t>29/4/2020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690563"/>
            <a:ext cx="6146800" cy="3459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06" tIns="46256" rIns="92506" bIns="46256" rtlCol="0" anchor="ctr"/>
          <a:lstStyle/>
          <a:p>
            <a:endParaRPr lang="es-SV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381105"/>
            <a:ext cx="5608320" cy="4150519"/>
          </a:xfrm>
          <a:prstGeom prst="rect">
            <a:avLst/>
          </a:prstGeom>
        </p:spPr>
        <p:txBody>
          <a:bodyPr vert="horz" lIns="92506" tIns="46256" rIns="92506" bIns="46256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760608"/>
            <a:ext cx="3037840" cy="461169"/>
          </a:xfrm>
          <a:prstGeom prst="rect">
            <a:avLst/>
          </a:prstGeom>
        </p:spPr>
        <p:txBody>
          <a:bodyPr vert="horz" lIns="92506" tIns="46256" rIns="92506" bIns="46256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41" y="8760608"/>
            <a:ext cx="3037840" cy="461169"/>
          </a:xfrm>
          <a:prstGeom prst="rect">
            <a:avLst/>
          </a:prstGeom>
        </p:spPr>
        <p:txBody>
          <a:bodyPr vert="horz" lIns="92506" tIns="46256" rIns="92506" bIns="46256" rtlCol="0" anchor="b"/>
          <a:lstStyle>
            <a:lvl1pPr algn="r">
              <a:defRPr sz="1200"/>
            </a:lvl1pPr>
          </a:lstStyle>
          <a:p>
            <a:fld id="{86B6DDA9-9B69-4E95-A495-A08BC95E48B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7007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My First Template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608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My First Template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625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My First Template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470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My First Template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608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My First Template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987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My First Template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518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My First Template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275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My First Template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585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My First Template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649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My First Template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1569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My First Template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118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My First Template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68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My First Template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1939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My First Template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0257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My First Template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3014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25734015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58200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315895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7531998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5189335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9022657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917567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My First Template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5816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6754373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40653052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15649924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4084302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15381904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11860508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2273652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16823974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21401578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1326852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My First Template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1723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My First Template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8271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My First Template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8111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My First Template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18253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My First Template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9354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My First Template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63900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My First Template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02941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My First Template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96999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My First Template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7779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My First Template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93254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My First Template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218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My First Template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77337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My First Template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45206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My First Template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07106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My First Template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375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6E6C1-DB82-4089-AC3C-79C14C46D925}" type="slidenum">
              <a:rPr lang="es-SV" smtClean="0">
                <a:solidFill>
                  <a:prstClr val="black"/>
                </a:solidFill>
              </a:rPr>
              <a:pPr/>
              <a:t>88</a:t>
            </a:fld>
            <a:endParaRPr lang="es-S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833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My First Template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474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2427336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034668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908625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/>
              <a:t>29/4/2020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56378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/>
              <a:t>29/4/2020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8716182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1804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5669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2794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0152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21885" y="618382"/>
            <a:ext cx="10670116" cy="86640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SV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863E-5B32-48F7-8925-950A5AD9CB1E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D451-9483-401E-B788-BB631B1BBA83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60005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40683" cy="6858000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903979" y="4437112"/>
            <a:ext cx="5472608" cy="14401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SV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07642-4292-435C-A47F-5CA39ED570E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28AA-A563-4FBA-AEA4-3398DAFA2200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Redondear rectángulo de esquina diagonal"/>
          <p:cNvSpPr/>
          <p:nvPr userDrawn="1"/>
        </p:nvSpPr>
        <p:spPr>
          <a:xfrm>
            <a:off x="5807968" y="4293096"/>
            <a:ext cx="5664629" cy="1872208"/>
          </a:xfrm>
          <a:prstGeom prst="round2DiagRect">
            <a:avLst>
              <a:gd name="adj1" fmla="val 10641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871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40683" cy="6858000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903979" y="4437112"/>
            <a:ext cx="5472608" cy="14401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SV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07642-4292-435C-A47F-5CA39ED570E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28AA-A563-4FBA-AEA4-3398DAFA2200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Redondear rectángulo de esquina diagonal"/>
          <p:cNvSpPr/>
          <p:nvPr userDrawn="1"/>
        </p:nvSpPr>
        <p:spPr>
          <a:xfrm>
            <a:off x="5807968" y="4293096"/>
            <a:ext cx="5664629" cy="1872208"/>
          </a:xfrm>
          <a:prstGeom prst="round2DiagRect">
            <a:avLst>
              <a:gd name="adj1" fmla="val 10641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949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40683" cy="6858000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903979" y="4437112"/>
            <a:ext cx="5472608" cy="14401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SV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07642-4292-435C-A47F-5CA39ED570E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28AA-A563-4FBA-AEA4-3398DAFA2200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Redondear rectángulo de esquina diagonal"/>
          <p:cNvSpPr/>
          <p:nvPr userDrawn="1"/>
        </p:nvSpPr>
        <p:spPr>
          <a:xfrm>
            <a:off x="5807968" y="4293096"/>
            <a:ext cx="5664629" cy="1872208"/>
          </a:xfrm>
          <a:prstGeom prst="round2DiagRect">
            <a:avLst>
              <a:gd name="adj1" fmla="val 10641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976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40683" cy="6858000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903979" y="4437112"/>
            <a:ext cx="5472608" cy="14401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SV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07642-4292-435C-A47F-5CA39ED570E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28AA-A563-4FBA-AEA4-3398DAFA2200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Redondear rectángulo de esquina diagonal"/>
          <p:cNvSpPr/>
          <p:nvPr userDrawn="1"/>
        </p:nvSpPr>
        <p:spPr>
          <a:xfrm>
            <a:off x="5807968" y="4293096"/>
            <a:ext cx="5664629" cy="1872208"/>
          </a:xfrm>
          <a:prstGeom prst="round2DiagRect">
            <a:avLst>
              <a:gd name="adj1" fmla="val 10641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954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40683" cy="6858000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903979" y="4437112"/>
            <a:ext cx="5472608" cy="14401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SV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07642-4292-435C-A47F-5CA39ED570E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28AA-A563-4FBA-AEA4-3398DAFA2200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Redondear rectángulo de esquina diagonal"/>
          <p:cNvSpPr/>
          <p:nvPr userDrawn="1"/>
        </p:nvSpPr>
        <p:spPr>
          <a:xfrm>
            <a:off x="5807968" y="4293096"/>
            <a:ext cx="5664629" cy="1872208"/>
          </a:xfrm>
          <a:prstGeom prst="round2DiagRect">
            <a:avLst>
              <a:gd name="adj1" fmla="val 10641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634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/>
              <a:t>29/4/2020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9766830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40683" cy="6858000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903979" y="4437112"/>
            <a:ext cx="5472608" cy="14401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SV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07642-4292-435C-A47F-5CA39ED570E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28AA-A563-4FBA-AEA4-3398DAFA2200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Redondear rectángulo de esquina diagonal"/>
          <p:cNvSpPr/>
          <p:nvPr userDrawn="1"/>
        </p:nvSpPr>
        <p:spPr>
          <a:xfrm>
            <a:off x="5807968" y="4293096"/>
            <a:ext cx="5664629" cy="1872208"/>
          </a:xfrm>
          <a:prstGeom prst="round2DiagRect">
            <a:avLst>
              <a:gd name="adj1" fmla="val 10641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067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49938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SV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301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30301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4157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03663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34063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88809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97298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923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21885" y="618382"/>
            <a:ext cx="10670116" cy="86640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SV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863E-5B32-48F7-8925-950A5AD9CB1E}" type="datetimeFigureOut">
              <a:rPr lang="es-SV" smtClean="0"/>
              <a:pPr/>
              <a:t>29/4/2020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D451-9483-401E-B788-BB631B1BBA83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5316683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1712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16041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21885" y="618382"/>
            <a:ext cx="10670116" cy="86640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SV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863E-5B32-48F7-8925-950A5AD9CB1E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D451-9483-401E-B788-BB631B1BBA83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13223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40683" cy="6858000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903979" y="4437112"/>
            <a:ext cx="5472608" cy="14401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SV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07642-4292-435C-A47F-5CA39ED570E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28AA-A563-4FBA-AEA4-3398DAFA2200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Redondear rectángulo de esquina diagonal"/>
          <p:cNvSpPr/>
          <p:nvPr userDrawn="1"/>
        </p:nvSpPr>
        <p:spPr>
          <a:xfrm>
            <a:off x="5807968" y="4293096"/>
            <a:ext cx="5664629" cy="1872208"/>
          </a:xfrm>
          <a:prstGeom prst="round2DiagRect">
            <a:avLst>
              <a:gd name="adj1" fmla="val 10641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549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40683" cy="6858000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903979" y="4437112"/>
            <a:ext cx="5472608" cy="14401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SV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07642-4292-435C-A47F-5CA39ED570E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28AA-A563-4FBA-AEA4-3398DAFA2200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Redondear rectángulo de esquina diagonal"/>
          <p:cNvSpPr/>
          <p:nvPr userDrawn="1"/>
        </p:nvSpPr>
        <p:spPr>
          <a:xfrm>
            <a:off x="5807968" y="4293096"/>
            <a:ext cx="5664629" cy="1872208"/>
          </a:xfrm>
          <a:prstGeom prst="round2DiagRect">
            <a:avLst>
              <a:gd name="adj1" fmla="val 10641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145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40683" cy="6858000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903979" y="4437112"/>
            <a:ext cx="5472608" cy="14401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SV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07642-4292-435C-A47F-5CA39ED570E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28AA-A563-4FBA-AEA4-3398DAFA2200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Redondear rectángulo de esquina diagonal"/>
          <p:cNvSpPr/>
          <p:nvPr userDrawn="1"/>
        </p:nvSpPr>
        <p:spPr>
          <a:xfrm>
            <a:off x="5807968" y="4293096"/>
            <a:ext cx="5664629" cy="1872208"/>
          </a:xfrm>
          <a:prstGeom prst="round2DiagRect">
            <a:avLst>
              <a:gd name="adj1" fmla="val 10641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959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40683" cy="6858000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903979" y="4437112"/>
            <a:ext cx="5472608" cy="14401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SV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07642-4292-435C-A47F-5CA39ED570E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28AA-A563-4FBA-AEA4-3398DAFA2200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Redondear rectángulo de esquina diagonal"/>
          <p:cNvSpPr/>
          <p:nvPr userDrawn="1"/>
        </p:nvSpPr>
        <p:spPr>
          <a:xfrm>
            <a:off x="5807968" y="4293096"/>
            <a:ext cx="5664629" cy="1872208"/>
          </a:xfrm>
          <a:prstGeom prst="round2DiagRect">
            <a:avLst>
              <a:gd name="adj1" fmla="val 10641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258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40683" cy="6858000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903979" y="4437112"/>
            <a:ext cx="5472608" cy="14401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SV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07642-4292-435C-A47F-5CA39ED570E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28AA-A563-4FBA-AEA4-3398DAFA2200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Redondear rectángulo de esquina diagonal"/>
          <p:cNvSpPr/>
          <p:nvPr userDrawn="1"/>
        </p:nvSpPr>
        <p:spPr>
          <a:xfrm>
            <a:off x="5807968" y="4293096"/>
            <a:ext cx="5664629" cy="1872208"/>
          </a:xfrm>
          <a:prstGeom prst="round2DiagRect">
            <a:avLst>
              <a:gd name="adj1" fmla="val 10641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47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40683" cy="6858000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903979" y="4437112"/>
            <a:ext cx="5472608" cy="14401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SV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07642-4292-435C-A47F-5CA39ED570E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28AA-A563-4FBA-AEA4-3398DAFA2200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Redondear rectángulo de esquina diagonal"/>
          <p:cNvSpPr/>
          <p:nvPr userDrawn="1"/>
        </p:nvSpPr>
        <p:spPr>
          <a:xfrm>
            <a:off x="5807968" y="4293096"/>
            <a:ext cx="5664629" cy="1872208"/>
          </a:xfrm>
          <a:prstGeom prst="round2DiagRect">
            <a:avLst>
              <a:gd name="adj1" fmla="val 10641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895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53AD-4A2C-48EF-AD93-4229D36D3AAB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653D-E28E-4343-869B-490B4469E53E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974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53AD-4A2C-48EF-AD93-4229D36D3AAB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653D-E28E-4343-869B-490B4469E53E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92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53AD-4A2C-48EF-AD93-4229D36D3AAB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653D-E28E-4343-869B-490B4469E53E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978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53AD-4A2C-48EF-AD93-4229D36D3AAB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653D-E28E-4343-869B-490B4469E53E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96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53AD-4A2C-48EF-AD93-4229D36D3AAB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653D-E28E-4343-869B-490B4469E53E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966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53AD-4A2C-48EF-AD93-4229D36D3AAB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653D-E28E-4343-869B-490B4469E53E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748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53AD-4A2C-48EF-AD93-4229D36D3AAB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653D-E28E-4343-869B-490B4469E53E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558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SV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/>
              <a:t>29/4/2020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29068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53AD-4A2C-48EF-AD93-4229D36D3AAB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653D-E28E-4343-869B-490B4469E53E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44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53AD-4A2C-48EF-AD93-4229D36D3AAB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653D-E28E-4343-869B-490B4469E53E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0395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53AD-4A2C-48EF-AD93-4229D36D3AAB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653D-E28E-4343-869B-490B4469E53E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8157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53AD-4A2C-48EF-AD93-4229D36D3AAB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653D-E28E-4343-869B-490B4469E53E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3189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F5FC-78DB-435F-A910-C56D21C99EB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5A61C-B8D4-412E-88FA-84F95102CCF6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6052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F5FC-78DB-435F-A910-C56D21C99EB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5A61C-B8D4-412E-88FA-84F95102CCF6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4934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F5FC-78DB-435F-A910-C56D21C99EB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5A61C-B8D4-412E-88FA-84F95102CCF6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4284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F5FC-78DB-435F-A910-C56D21C99EB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5A61C-B8D4-412E-88FA-84F95102CCF6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3813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F5FC-78DB-435F-A910-C56D21C99EB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5A61C-B8D4-412E-88FA-84F95102CCF6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9320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F5FC-78DB-435F-A910-C56D21C99EB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5A61C-B8D4-412E-88FA-84F95102CCF6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611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/>
              <a:t>29/4/2020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572103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F5FC-78DB-435F-A910-C56D21C99EB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5A61C-B8D4-412E-88FA-84F95102CCF6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524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F5FC-78DB-435F-A910-C56D21C99EB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5A61C-B8D4-412E-88FA-84F95102CCF6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1634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F5FC-78DB-435F-A910-C56D21C99EB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5A61C-B8D4-412E-88FA-84F95102CCF6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9004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F5FC-78DB-435F-A910-C56D21C99EB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5A61C-B8D4-412E-88FA-84F95102CCF6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994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F5FC-78DB-435F-A910-C56D21C99EB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5A61C-B8D4-412E-88FA-84F95102CCF6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130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7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20161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7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52184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8268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08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n Arrow Callout 17"/>
          <p:cNvSpPr/>
          <p:nvPr userDrawn="1"/>
        </p:nvSpPr>
        <p:spPr bwMode="auto">
          <a:xfrm>
            <a:off x="0" y="0"/>
            <a:ext cx="12192000" cy="3372155"/>
          </a:xfrm>
          <a:prstGeom prst="downArrowCallout">
            <a:avLst>
              <a:gd name="adj1" fmla="val 32676"/>
              <a:gd name="adj2" fmla="val 14109"/>
              <a:gd name="adj3" fmla="val 10498"/>
              <a:gd name="adj4" fmla="val 92638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375467"/>
            <a:endParaRPr lang="en-US" sz="2667">
              <a:solidFill>
                <a:srgbClr val="262626"/>
              </a:solidFill>
            </a:endParaRP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999170" y="622368"/>
            <a:ext cx="2193661" cy="2193005"/>
          </a:xfrm>
          <a:prstGeom prst="ellips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bIns="182880" anchor="b"/>
          <a:lstStyle>
            <a:lvl1pPr algn="ctr"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50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/>
              <a:t>29/4/2020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968446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WW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7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037074" y="1473951"/>
            <a:ext cx="1900009" cy="2038757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6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090404" y="1473951"/>
            <a:ext cx="1900009" cy="2038757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5143733" y="1473951"/>
            <a:ext cx="1900009" cy="2038757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7201589" y="1473951"/>
            <a:ext cx="1900009" cy="2038757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9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9254918" y="1473951"/>
            <a:ext cx="1900009" cy="2038757"/>
          </a:xfrm>
          <a:prstGeom prst="rect">
            <a:avLst/>
          </a:prstGeom>
          <a:ln w="19050">
            <a:solidFill>
              <a:schemeClr val="accent5"/>
            </a:solidFill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55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46" grpId="0" animBg="1"/>
      <p:bldP spid="47" grpId="0" animBg="1"/>
      <p:bldP spid="48" grpId="0" animBg="1"/>
      <p:bldP spid="49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3"/>
          <p:cNvSpPr>
            <a:spLocks noGrp="1"/>
          </p:cNvSpPr>
          <p:nvPr>
            <p:ph type="body" sz="half" idx="16"/>
          </p:nvPr>
        </p:nvSpPr>
        <p:spPr>
          <a:xfrm>
            <a:off x="1157321" y="4002003"/>
            <a:ext cx="189535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7" b="1" baseline="0">
                <a:solidFill>
                  <a:schemeClr val="accent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157321" y="1963502"/>
            <a:ext cx="1895355" cy="1894789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15"/>
          </p:nvPr>
        </p:nvSpPr>
        <p:spPr>
          <a:xfrm>
            <a:off x="969558" y="4552559"/>
            <a:ext cx="2270884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17"/>
          </p:nvPr>
        </p:nvSpPr>
        <p:spPr>
          <a:xfrm>
            <a:off x="3763524" y="4002003"/>
            <a:ext cx="189535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7" b="1" baseline="0">
                <a:solidFill>
                  <a:schemeClr val="accent2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763524" y="1963502"/>
            <a:ext cx="1895355" cy="1894789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19"/>
          </p:nvPr>
        </p:nvSpPr>
        <p:spPr>
          <a:xfrm>
            <a:off x="3575761" y="4552559"/>
            <a:ext cx="2270884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0"/>
          </p:nvPr>
        </p:nvSpPr>
        <p:spPr>
          <a:xfrm>
            <a:off x="6438789" y="4002003"/>
            <a:ext cx="189535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7" b="1" baseline="0">
                <a:solidFill>
                  <a:schemeClr val="accent3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6438789" y="1963502"/>
            <a:ext cx="1895355" cy="1894789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8" name="Text Placeholder 3"/>
          <p:cNvSpPr>
            <a:spLocks noGrp="1"/>
          </p:cNvSpPr>
          <p:nvPr>
            <p:ph type="body" sz="half" idx="22"/>
          </p:nvPr>
        </p:nvSpPr>
        <p:spPr>
          <a:xfrm>
            <a:off x="6251026" y="4552559"/>
            <a:ext cx="2270884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3"/>
          </p:nvPr>
        </p:nvSpPr>
        <p:spPr>
          <a:xfrm>
            <a:off x="9113800" y="4002003"/>
            <a:ext cx="189535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7" b="1" baseline="0">
                <a:solidFill>
                  <a:schemeClr val="accent4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9113800" y="1963502"/>
            <a:ext cx="1895355" cy="1894789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25"/>
          </p:nvPr>
        </p:nvSpPr>
        <p:spPr>
          <a:xfrm>
            <a:off x="8926037" y="4552559"/>
            <a:ext cx="2270884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7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52132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animBg="1"/>
      <p:bldP spid="3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Line buttom"/>
          <p:cNvCxnSpPr/>
          <p:nvPr userDrawn="1"/>
        </p:nvCxnSpPr>
        <p:spPr>
          <a:xfrm>
            <a:off x="914400" y="3775204"/>
            <a:ext cx="10363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>
            <a:off x="1952359" y="3655460"/>
            <a:ext cx="239488" cy="239488"/>
          </a:xfrm>
          <a:prstGeom prst="ellipse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3733" dirty="0">
              <a:solidFill>
                <a:srgbClr val="237DB9">
                  <a:lumMod val="75000"/>
                </a:srgbClr>
              </a:solidFill>
              <a:latin typeface="FontAwesome" pitchFamily="2" charset="0"/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4613616" y="3653343"/>
            <a:ext cx="239488" cy="239488"/>
          </a:xfrm>
          <a:prstGeom prst="ellipse">
            <a:avLst/>
          </a:prstGeom>
          <a:solidFill>
            <a:schemeClr val="accent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3733" dirty="0">
              <a:solidFill>
                <a:srgbClr val="15AA96">
                  <a:lumMod val="50000"/>
                </a:srgbClr>
              </a:solidFill>
              <a:latin typeface="FontAwesome" pitchFamily="2" charset="0"/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7274873" y="3655460"/>
            <a:ext cx="239488" cy="239488"/>
          </a:xfrm>
          <a:prstGeom prst="ellipse">
            <a:avLst/>
          </a:prstGeom>
          <a:solidFill>
            <a:schemeClr val="accent3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3733" dirty="0">
              <a:solidFill>
                <a:srgbClr val="9BB955">
                  <a:lumMod val="75000"/>
                </a:srgbClr>
              </a:solidFill>
              <a:latin typeface="FontAwesome" pitchFamily="2" charset="0"/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9936129" y="3655460"/>
            <a:ext cx="239488" cy="239488"/>
          </a:xfrm>
          <a:prstGeom prst="ellipse">
            <a:avLst/>
          </a:prstGeom>
          <a:solidFill>
            <a:schemeClr val="accent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0" rIns="0" rtlCol="0" anchor="ctr"/>
          <a:lstStyle/>
          <a:p>
            <a:pPr algn="ctr" defTabSz="1375467"/>
            <a:endParaRPr lang="en-US" sz="3200" dirty="0">
              <a:solidFill>
                <a:srgbClr val="F19B14">
                  <a:lumMod val="75000"/>
                </a:srgbClr>
              </a:solidFill>
              <a:latin typeface="FontAwesome" pitchFamily="2" charset="0"/>
            </a:endParaRPr>
          </a:p>
        </p:txBody>
      </p:sp>
      <p:sp>
        <p:nvSpPr>
          <p:cNvPr id="19" name="Up Arrow Callout 18"/>
          <p:cNvSpPr/>
          <p:nvPr/>
        </p:nvSpPr>
        <p:spPr>
          <a:xfrm flipV="1">
            <a:off x="3560625" y="1791395"/>
            <a:ext cx="2358195" cy="1811799"/>
          </a:xfrm>
          <a:prstGeom prst="upArrowCallout">
            <a:avLst>
              <a:gd name="adj1" fmla="val 30842"/>
              <a:gd name="adj2" fmla="val 15421"/>
              <a:gd name="adj3" fmla="val 12155"/>
              <a:gd name="adj4" fmla="val 89716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25" name="Picture Placeholder 7"/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272821" y="1963502"/>
            <a:ext cx="1570496" cy="1570028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bIns="91440" anchor="b"/>
          <a:lstStyle>
            <a:lvl1pPr algn="ctr">
              <a:buNone/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792045" y="1901614"/>
            <a:ext cx="189535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7" b="1" baseline="0">
                <a:solidFill>
                  <a:schemeClr val="accent2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15"/>
          </p:nvPr>
        </p:nvSpPr>
        <p:spPr>
          <a:xfrm>
            <a:off x="3604282" y="2375567"/>
            <a:ext cx="2270884" cy="86032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Up Arrow Callout 30"/>
          <p:cNvSpPr/>
          <p:nvPr userDrawn="1"/>
        </p:nvSpPr>
        <p:spPr>
          <a:xfrm flipV="1">
            <a:off x="8842405" y="1791395"/>
            <a:ext cx="2358195" cy="1811799"/>
          </a:xfrm>
          <a:prstGeom prst="upArrowCallout">
            <a:avLst>
              <a:gd name="adj1" fmla="val 30842"/>
              <a:gd name="adj2" fmla="val 15421"/>
              <a:gd name="adj3" fmla="val 12155"/>
              <a:gd name="adj4" fmla="val 89716"/>
            </a:avLst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17"/>
          </p:nvPr>
        </p:nvSpPr>
        <p:spPr>
          <a:xfrm>
            <a:off x="9073825" y="1901614"/>
            <a:ext cx="189535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7" b="1" baseline="0">
                <a:solidFill>
                  <a:schemeClr val="accent4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886062" y="2372087"/>
            <a:ext cx="2270884" cy="86032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Up Arrow Callout 33"/>
          <p:cNvSpPr/>
          <p:nvPr userDrawn="1"/>
        </p:nvSpPr>
        <p:spPr>
          <a:xfrm>
            <a:off x="888733" y="3997078"/>
            <a:ext cx="2358195" cy="1811799"/>
          </a:xfrm>
          <a:prstGeom prst="upArrowCallout">
            <a:avLst>
              <a:gd name="adj1" fmla="val 30842"/>
              <a:gd name="adj2" fmla="val 15421"/>
              <a:gd name="adj3" fmla="val 12155"/>
              <a:gd name="adj4" fmla="val 89716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 rtl="1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19"/>
          </p:nvPr>
        </p:nvSpPr>
        <p:spPr>
          <a:xfrm>
            <a:off x="1120153" y="4345166"/>
            <a:ext cx="189535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467" b="1" baseline="0">
                <a:solidFill>
                  <a:schemeClr val="accent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0"/>
          </p:nvPr>
        </p:nvSpPr>
        <p:spPr>
          <a:xfrm>
            <a:off x="932390" y="4841305"/>
            <a:ext cx="2270884" cy="86032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467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Up Arrow Callout 36"/>
          <p:cNvSpPr/>
          <p:nvPr userDrawn="1"/>
        </p:nvSpPr>
        <p:spPr>
          <a:xfrm>
            <a:off x="6224109" y="3997078"/>
            <a:ext cx="2358195" cy="1811799"/>
          </a:xfrm>
          <a:prstGeom prst="upArrowCallout">
            <a:avLst>
              <a:gd name="adj1" fmla="val 30842"/>
              <a:gd name="adj2" fmla="val 15421"/>
              <a:gd name="adj3" fmla="val 12155"/>
              <a:gd name="adj4" fmla="val 89716"/>
            </a:avLst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 rtl="1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38" name="Text Placeholder 3"/>
          <p:cNvSpPr>
            <a:spLocks noGrp="1"/>
          </p:cNvSpPr>
          <p:nvPr>
            <p:ph type="body" sz="half" idx="21"/>
          </p:nvPr>
        </p:nvSpPr>
        <p:spPr>
          <a:xfrm>
            <a:off x="6455529" y="4332332"/>
            <a:ext cx="189535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467" b="1" baseline="0">
                <a:solidFill>
                  <a:schemeClr val="accent3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2"/>
          </p:nvPr>
        </p:nvSpPr>
        <p:spPr>
          <a:xfrm>
            <a:off x="6267766" y="4815639"/>
            <a:ext cx="2270884" cy="86032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467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3933711" y="4041773"/>
            <a:ext cx="1570496" cy="1570028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bIns="91440" anchor="b"/>
          <a:lstStyle>
            <a:lvl1pPr algn="ctr">
              <a:buNone/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2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9390369" y="4041773"/>
            <a:ext cx="1570496" cy="1570028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bIns="91440" anchor="b"/>
          <a:lstStyle>
            <a:lvl1pPr algn="ctr">
              <a:buNone/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3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6600780" y="1963502"/>
            <a:ext cx="1570496" cy="1570028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bIns="91440" anchor="b"/>
          <a:lstStyle>
            <a:lvl1pPr algn="ctr">
              <a:buNone/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4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7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12805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9" grpId="0" animBg="1"/>
      <p:bldP spid="25" grpId="0" animBg="1"/>
      <p:bldP spid="2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animBg="1"/>
      <p:bldP spid="3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2" grpId="0" animBg="1"/>
      <p:bldP spid="43" grpId="0" animBg="1"/>
      <p:bldP spid="44" grpId="0"/>
      <p:bldP spid="4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7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6"/>
          </p:nvPr>
        </p:nvSpPr>
        <p:spPr>
          <a:xfrm>
            <a:off x="1700389" y="4639711"/>
            <a:ext cx="189535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7" b="1" baseline="0">
                <a:solidFill>
                  <a:schemeClr val="accent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425789" y="2087867"/>
            <a:ext cx="2444555" cy="2443827"/>
          </a:xfrm>
          <a:prstGeom prst="diamond">
            <a:avLst/>
          </a:prstGeom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7"/>
          </p:nvPr>
        </p:nvSpPr>
        <p:spPr>
          <a:xfrm>
            <a:off x="3420356" y="2555420"/>
            <a:ext cx="189535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7" b="1" baseline="0">
                <a:solidFill>
                  <a:schemeClr val="accent2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146121" y="3102893"/>
            <a:ext cx="2444555" cy="2443827"/>
          </a:xfrm>
          <a:prstGeom prst="diamond">
            <a:avLst/>
          </a:prstGeom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152501" y="4639711"/>
            <a:ext cx="189535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7" b="1" baseline="0">
                <a:solidFill>
                  <a:schemeClr val="accent3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4866453" y="2087867"/>
            <a:ext cx="2444555" cy="2443827"/>
          </a:xfrm>
          <a:prstGeom prst="diamond">
            <a:avLst/>
          </a:prstGeom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3"/>
          </p:nvPr>
        </p:nvSpPr>
        <p:spPr>
          <a:xfrm>
            <a:off x="6874101" y="2555420"/>
            <a:ext cx="189535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7" b="1" baseline="0">
                <a:solidFill>
                  <a:schemeClr val="accent4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6586785" y="3102893"/>
            <a:ext cx="2444555" cy="2443827"/>
          </a:xfrm>
          <a:prstGeom prst="diamond">
            <a:avLst/>
          </a:prstGeom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25"/>
          </p:nvPr>
        </p:nvSpPr>
        <p:spPr>
          <a:xfrm>
            <a:off x="8581717" y="4639711"/>
            <a:ext cx="189535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7" b="1" baseline="0">
                <a:solidFill>
                  <a:schemeClr val="accent5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8307117" y="2087867"/>
            <a:ext cx="2444555" cy="2443827"/>
          </a:xfrm>
          <a:prstGeom prst="diamond">
            <a:avLst/>
          </a:prstGeom>
          <a:ln w="28575">
            <a:solidFill>
              <a:schemeClr val="accent5"/>
            </a:solidFill>
          </a:ln>
        </p:spPr>
        <p:txBody>
          <a:bodyPr bIns="182880" anchor="b"/>
          <a:lstStyle>
            <a:lvl1pPr algn="ctr"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42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4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7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736663" y="1409834"/>
            <a:ext cx="2481605" cy="1805409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736664" y="3227943"/>
            <a:ext cx="2481605" cy="5612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16"/>
          </p:nvPr>
        </p:nvSpPr>
        <p:spPr>
          <a:xfrm>
            <a:off x="736664" y="3241367"/>
            <a:ext cx="248160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9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3501466" y="1409834"/>
            <a:ext cx="2481605" cy="1805409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0" name="Rectangle 49"/>
          <p:cNvSpPr/>
          <p:nvPr userDrawn="1"/>
        </p:nvSpPr>
        <p:spPr>
          <a:xfrm>
            <a:off x="3501467" y="3227943"/>
            <a:ext cx="2481605" cy="5612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18"/>
          </p:nvPr>
        </p:nvSpPr>
        <p:spPr>
          <a:xfrm>
            <a:off x="3501467" y="3241367"/>
            <a:ext cx="248160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2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6244666" y="1409834"/>
            <a:ext cx="2481605" cy="1805409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3" name="Rectangle 52"/>
          <p:cNvSpPr/>
          <p:nvPr userDrawn="1"/>
        </p:nvSpPr>
        <p:spPr>
          <a:xfrm>
            <a:off x="6244667" y="3227943"/>
            <a:ext cx="2481605" cy="5612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54" name="Text Placeholder 3"/>
          <p:cNvSpPr>
            <a:spLocks noGrp="1"/>
          </p:cNvSpPr>
          <p:nvPr>
            <p:ph type="body" sz="half" idx="20"/>
          </p:nvPr>
        </p:nvSpPr>
        <p:spPr>
          <a:xfrm>
            <a:off x="6244667" y="3241367"/>
            <a:ext cx="248160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5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8987866" y="1409834"/>
            <a:ext cx="2481605" cy="1805409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6" name="Rectangle 55"/>
          <p:cNvSpPr/>
          <p:nvPr userDrawn="1"/>
        </p:nvSpPr>
        <p:spPr>
          <a:xfrm>
            <a:off x="8987867" y="3227943"/>
            <a:ext cx="2481605" cy="5612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22"/>
          </p:nvPr>
        </p:nvSpPr>
        <p:spPr>
          <a:xfrm>
            <a:off x="8987867" y="3241367"/>
            <a:ext cx="248160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8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736663" y="3971308"/>
            <a:ext cx="2481605" cy="1805409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9" name="Rectangle 58"/>
          <p:cNvSpPr/>
          <p:nvPr userDrawn="1"/>
        </p:nvSpPr>
        <p:spPr>
          <a:xfrm>
            <a:off x="736664" y="5789416"/>
            <a:ext cx="2481605" cy="5612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60" name="Text Placeholder 3"/>
          <p:cNvSpPr>
            <a:spLocks noGrp="1"/>
          </p:cNvSpPr>
          <p:nvPr>
            <p:ph type="body" sz="half" idx="24"/>
          </p:nvPr>
        </p:nvSpPr>
        <p:spPr>
          <a:xfrm>
            <a:off x="736664" y="5802840"/>
            <a:ext cx="248160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61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3501466" y="3971308"/>
            <a:ext cx="2481605" cy="1805409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2" name="Rectangle 61"/>
          <p:cNvSpPr/>
          <p:nvPr userDrawn="1"/>
        </p:nvSpPr>
        <p:spPr>
          <a:xfrm>
            <a:off x="3501467" y="5789416"/>
            <a:ext cx="2481605" cy="56122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63" name="Text Placeholder 3"/>
          <p:cNvSpPr>
            <a:spLocks noGrp="1"/>
          </p:cNvSpPr>
          <p:nvPr>
            <p:ph type="body" sz="half" idx="26"/>
          </p:nvPr>
        </p:nvSpPr>
        <p:spPr>
          <a:xfrm>
            <a:off x="3501467" y="5802840"/>
            <a:ext cx="248160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64" name="Picture Placeholder 7"/>
          <p:cNvSpPr>
            <a:spLocks noGrp="1"/>
          </p:cNvSpPr>
          <p:nvPr>
            <p:ph type="pic" sz="quarter" idx="27" hasCustomPrompt="1"/>
          </p:nvPr>
        </p:nvSpPr>
        <p:spPr>
          <a:xfrm>
            <a:off x="6244666" y="3971308"/>
            <a:ext cx="2481605" cy="1805409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5" name="Rectangle 64"/>
          <p:cNvSpPr/>
          <p:nvPr userDrawn="1"/>
        </p:nvSpPr>
        <p:spPr>
          <a:xfrm>
            <a:off x="6244667" y="5789416"/>
            <a:ext cx="2481605" cy="5612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66" name="Text Placeholder 3"/>
          <p:cNvSpPr>
            <a:spLocks noGrp="1"/>
          </p:cNvSpPr>
          <p:nvPr>
            <p:ph type="body" sz="half" idx="28"/>
          </p:nvPr>
        </p:nvSpPr>
        <p:spPr>
          <a:xfrm>
            <a:off x="6244667" y="5802840"/>
            <a:ext cx="248160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67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8987866" y="3971308"/>
            <a:ext cx="2481605" cy="1805409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8" name="Rectangle 67"/>
          <p:cNvSpPr/>
          <p:nvPr userDrawn="1"/>
        </p:nvSpPr>
        <p:spPr>
          <a:xfrm>
            <a:off x="8987867" y="5789416"/>
            <a:ext cx="2481605" cy="5612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69" name="Text Placeholder 3"/>
          <p:cNvSpPr>
            <a:spLocks noGrp="1"/>
          </p:cNvSpPr>
          <p:nvPr>
            <p:ph type="body" sz="half" idx="30"/>
          </p:nvPr>
        </p:nvSpPr>
        <p:spPr>
          <a:xfrm>
            <a:off x="8987867" y="5802840"/>
            <a:ext cx="248160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783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7" grpId="0" animBg="1"/>
      <p:bldP spid="4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/>
      <p:bldP spid="50" grpId="0" animBg="1"/>
      <p:bldP spid="5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/>
      <p:bldP spid="53" grpId="0" animBg="1"/>
      <p:bldP spid="5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/>
      <p:bldP spid="56" grpId="0" animBg="1"/>
      <p:bldP spid="5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/>
      <p:bldP spid="59" grpId="0" animBg="1"/>
      <p:bldP spid="6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/>
      <p:bldP spid="62" grpId="0" animBg="1"/>
      <p:bldP spid="64" grpId="0"/>
      <p:bldP spid="65" grpId="0" animBg="1"/>
      <p:bldP spid="6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/>
      <p:bldP spid="68" grpId="0" animBg="1"/>
      <p:bldP spid="6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7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698366" y="3924011"/>
            <a:ext cx="2552859" cy="22481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37" name="Rectangle 36"/>
          <p:cNvSpPr/>
          <p:nvPr userDrawn="1"/>
        </p:nvSpPr>
        <p:spPr>
          <a:xfrm>
            <a:off x="698366" y="1585988"/>
            <a:ext cx="2552859" cy="22481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80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769620" y="1656441"/>
            <a:ext cx="2413899" cy="2075071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16"/>
          </p:nvPr>
        </p:nvSpPr>
        <p:spPr>
          <a:xfrm>
            <a:off x="1027118" y="4091836"/>
            <a:ext cx="189535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84" name="Text Placeholder 3"/>
          <p:cNvSpPr>
            <a:spLocks noGrp="1"/>
          </p:cNvSpPr>
          <p:nvPr>
            <p:ph type="body" sz="half" idx="17"/>
          </p:nvPr>
        </p:nvSpPr>
        <p:spPr>
          <a:xfrm>
            <a:off x="839355" y="4591059"/>
            <a:ext cx="2270884" cy="144652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5" name="Rectangle 84"/>
          <p:cNvSpPr/>
          <p:nvPr userDrawn="1"/>
        </p:nvSpPr>
        <p:spPr>
          <a:xfrm>
            <a:off x="3449819" y="3924011"/>
            <a:ext cx="2552859" cy="22481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86" name="Rectangle 85"/>
          <p:cNvSpPr/>
          <p:nvPr userDrawn="1"/>
        </p:nvSpPr>
        <p:spPr>
          <a:xfrm>
            <a:off x="3449819" y="1585988"/>
            <a:ext cx="2552859" cy="22481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87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521072" y="1656441"/>
            <a:ext cx="2413899" cy="2075071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half" idx="19"/>
          </p:nvPr>
        </p:nvSpPr>
        <p:spPr>
          <a:xfrm>
            <a:off x="3778571" y="4091836"/>
            <a:ext cx="189535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89" name="Text Placeholder 3"/>
          <p:cNvSpPr>
            <a:spLocks noGrp="1"/>
          </p:cNvSpPr>
          <p:nvPr>
            <p:ph type="body" sz="half" idx="20"/>
          </p:nvPr>
        </p:nvSpPr>
        <p:spPr>
          <a:xfrm>
            <a:off x="3590807" y="4591059"/>
            <a:ext cx="2270884" cy="144652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0" name="Rectangle 89"/>
          <p:cNvSpPr/>
          <p:nvPr userDrawn="1"/>
        </p:nvSpPr>
        <p:spPr>
          <a:xfrm>
            <a:off x="6184767" y="3924011"/>
            <a:ext cx="2552859" cy="22481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91" name="Rectangle 90"/>
          <p:cNvSpPr/>
          <p:nvPr userDrawn="1"/>
        </p:nvSpPr>
        <p:spPr>
          <a:xfrm>
            <a:off x="6184767" y="1585988"/>
            <a:ext cx="2552859" cy="22481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92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6256020" y="1656441"/>
            <a:ext cx="2413899" cy="2075071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9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513519" y="4091836"/>
            <a:ext cx="189535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94" name="Text Placeholder 3"/>
          <p:cNvSpPr>
            <a:spLocks noGrp="1"/>
          </p:cNvSpPr>
          <p:nvPr>
            <p:ph type="body" sz="half" idx="23"/>
          </p:nvPr>
        </p:nvSpPr>
        <p:spPr>
          <a:xfrm>
            <a:off x="6325755" y="4591059"/>
            <a:ext cx="2270884" cy="144652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5" name="Rectangle 94"/>
          <p:cNvSpPr/>
          <p:nvPr userDrawn="1"/>
        </p:nvSpPr>
        <p:spPr>
          <a:xfrm>
            <a:off x="8905341" y="3924011"/>
            <a:ext cx="2552859" cy="22481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96" name="Rectangle 95"/>
          <p:cNvSpPr/>
          <p:nvPr userDrawn="1"/>
        </p:nvSpPr>
        <p:spPr>
          <a:xfrm>
            <a:off x="8905341" y="1585988"/>
            <a:ext cx="2552859" cy="22481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97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8976595" y="1656441"/>
            <a:ext cx="2413899" cy="2075071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98" name="Text Placeholder 3"/>
          <p:cNvSpPr>
            <a:spLocks noGrp="1"/>
          </p:cNvSpPr>
          <p:nvPr>
            <p:ph type="body" sz="half" idx="25"/>
          </p:nvPr>
        </p:nvSpPr>
        <p:spPr>
          <a:xfrm>
            <a:off x="9234093" y="4091836"/>
            <a:ext cx="189535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99" name="Text Placeholder 3"/>
          <p:cNvSpPr>
            <a:spLocks noGrp="1"/>
          </p:cNvSpPr>
          <p:nvPr>
            <p:ph type="body" sz="half" idx="26"/>
          </p:nvPr>
        </p:nvSpPr>
        <p:spPr>
          <a:xfrm>
            <a:off x="9046330" y="4591059"/>
            <a:ext cx="2270884" cy="144652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20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7" grpId="0" animBg="1"/>
      <p:bldP spid="80" grpId="0"/>
      <p:bldP spid="8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6" grpId="0" animBg="1"/>
      <p:bldP spid="87" grpId="0"/>
      <p:bldP spid="8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animBg="1"/>
      <p:bldP spid="91" grpId="0" animBg="1"/>
      <p:bldP spid="92" grpId="0"/>
      <p:bldP spid="9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5" grpId="0" animBg="1"/>
      <p:bldP spid="96" grpId="0" animBg="1"/>
      <p:bldP spid="97" grpId="0"/>
      <p:bldP spid="9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4470400" y="1408767"/>
            <a:ext cx="3251200" cy="3250227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bIns="457200" anchor="b"/>
          <a:lstStyle>
            <a:lvl1pPr algn="ctr"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7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half" idx="16"/>
          </p:nvPr>
        </p:nvSpPr>
        <p:spPr>
          <a:xfrm>
            <a:off x="988393" y="5027960"/>
            <a:ext cx="1895355" cy="508973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7" b="1" baseline="0">
                <a:solidFill>
                  <a:schemeClr val="accent5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31"/>
          </p:nvPr>
        </p:nvSpPr>
        <p:spPr>
          <a:xfrm>
            <a:off x="3394707" y="5868467"/>
            <a:ext cx="1895355" cy="508973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7" b="1" baseline="0">
                <a:solidFill>
                  <a:schemeClr val="accent2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32"/>
          </p:nvPr>
        </p:nvSpPr>
        <p:spPr>
          <a:xfrm>
            <a:off x="6832851" y="5868467"/>
            <a:ext cx="1895355" cy="508973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7" b="1" baseline="0">
                <a:solidFill>
                  <a:schemeClr val="accent3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33"/>
          </p:nvPr>
        </p:nvSpPr>
        <p:spPr>
          <a:xfrm>
            <a:off x="9245584" y="5027960"/>
            <a:ext cx="1895355" cy="508973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7" b="1" baseline="0">
                <a:solidFill>
                  <a:schemeClr val="accent6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34"/>
          </p:nvPr>
        </p:nvSpPr>
        <p:spPr>
          <a:xfrm>
            <a:off x="5144167" y="5166947"/>
            <a:ext cx="1895355" cy="508973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7" b="1" baseline="0">
                <a:solidFill>
                  <a:schemeClr val="accent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74199" y="2411930"/>
            <a:ext cx="2523744" cy="2522991"/>
          </a:xfrm>
          <a:prstGeom prst="ellipse">
            <a:avLst/>
          </a:prstGeom>
          <a:ln w="28575">
            <a:solidFill>
              <a:schemeClr val="accent5"/>
            </a:solidFill>
          </a:ln>
        </p:spPr>
        <p:txBody>
          <a:bodyPr bIns="457200" anchor="b"/>
          <a:lstStyle>
            <a:lvl1pPr algn="ctr"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3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080512" y="3281310"/>
            <a:ext cx="2523744" cy="2522991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bIns="457200" anchor="b"/>
          <a:lstStyle>
            <a:lvl1pPr algn="ctr"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3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6518656" y="3281310"/>
            <a:ext cx="2523744" cy="2522991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bIns="457200" anchor="b"/>
          <a:lstStyle>
            <a:lvl1pPr algn="ctr"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3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8931389" y="2411930"/>
            <a:ext cx="2523744" cy="2522991"/>
          </a:xfrm>
          <a:prstGeom prst="ellipse">
            <a:avLst/>
          </a:prstGeom>
          <a:ln w="28575">
            <a:solidFill>
              <a:schemeClr val="accent6"/>
            </a:solidFill>
          </a:ln>
        </p:spPr>
        <p:txBody>
          <a:bodyPr bIns="457200" anchor="b"/>
          <a:lstStyle>
            <a:lvl1pPr algn="ctr"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2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animBg="1"/>
      <p:bldP spid="63" grpId="0" animBg="1"/>
      <p:bldP spid="73" grpId="0" animBg="1"/>
      <p:bldP spid="83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301116" y="1937835"/>
            <a:ext cx="185178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7" b="1" baseline="0">
                <a:solidFill>
                  <a:schemeClr val="accent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99316" y="1963503"/>
            <a:ext cx="1559685" cy="1559220"/>
          </a:xfrm>
          <a:prstGeom prst="teardrop">
            <a:avLst/>
          </a:prstGeom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15"/>
          </p:nvPr>
        </p:nvSpPr>
        <p:spPr>
          <a:xfrm>
            <a:off x="2301116" y="2488391"/>
            <a:ext cx="1851785" cy="114381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7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67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1700" y="1937835"/>
            <a:ext cx="185178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7" b="1" baseline="0">
                <a:solidFill>
                  <a:schemeClr val="accent2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68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4279900" y="1963503"/>
            <a:ext cx="1559685" cy="1559220"/>
          </a:xfrm>
          <a:prstGeom prst="teardrop">
            <a:avLst/>
          </a:prstGeom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9" name="Text Placeholder 3"/>
          <p:cNvSpPr>
            <a:spLocks noGrp="1"/>
          </p:cNvSpPr>
          <p:nvPr>
            <p:ph type="body" sz="half" idx="19"/>
          </p:nvPr>
        </p:nvSpPr>
        <p:spPr>
          <a:xfrm>
            <a:off x="5981700" y="2488391"/>
            <a:ext cx="1851785" cy="114381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0" name="Text Placeholder 3"/>
          <p:cNvSpPr>
            <a:spLocks noGrp="1"/>
          </p:cNvSpPr>
          <p:nvPr>
            <p:ph type="body" sz="half" idx="20"/>
          </p:nvPr>
        </p:nvSpPr>
        <p:spPr>
          <a:xfrm>
            <a:off x="9664700" y="1937835"/>
            <a:ext cx="185178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7" b="1" baseline="0">
                <a:solidFill>
                  <a:schemeClr val="accent3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71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7962900" y="1963503"/>
            <a:ext cx="1559685" cy="1559220"/>
          </a:xfrm>
          <a:prstGeom prst="teardrop">
            <a:avLst/>
          </a:prstGeom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2" name="Text Placeholder 3"/>
          <p:cNvSpPr>
            <a:spLocks noGrp="1"/>
          </p:cNvSpPr>
          <p:nvPr>
            <p:ph type="body" sz="half" idx="22"/>
          </p:nvPr>
        </p:nvSpPr>
        <p:spPr>
          <a:xfrm>
            <a:off x="9664700" y="2488391"/>
            <a:ext cx="1851785" cy="114381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3" name="Text Placeholder 3"/>
          <p:cNvSpPr>
            <a:spLocks noGrp="1"/>
          </p:cNvSpPr>
          <p:nvPr>
            <p:ph type="body" sz="half" idx="23"/>
          </p:nvPr>
        </p:nvSpPr>
        <p:spPr>
          <a:xfrm>
            <a:off x="2301116" y="3983344"/>
            <a:ext cx="185178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7" b="1" baseline="0">
                <a:solidFill>
                  <a:schemeClr val="accent4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74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599316" y="4009013"/>
            <a:ext cx="1559685" cy="1559220"/>
          </a:xfrm>
          <a:prstGeom prst="teardrop">
            <a:avLst/>
          </a:prstGeom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5" name="Text Placeholder 3"/>
          <p:cNvSpPr>
            <a:spLocks noGrp="1"/>
          </p:cNvSpPr>
          <p:nvPr>
            <p:ph type="body" sz="half" idx="25"/>
          </p:nvPr>
        </p:nvSpPr>
        <p:spPr>
          <a:xfrm>
            <a:off x="2301116" y="4533900"/>
            <a:ext cx="1851785" cy="114381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6" name="Text Placeholder 3"/>
          <p:cNvSpPr>
            <a:spLocks noGrp="1"/>
          </p:cNvSpPr>
          <p:nvPr>
            <p:ph type="body" sz="half" idx="26"/>
          </p:nvPr>
        </p:nvSpPr>
        <p:spPr>
          <a:xfrm>
            <a:off x="5981700" y="3983344"/>
            <a:ext cx="185178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7" b="1" baseline="0">
                <a:solidFill>
                  <a:schemeClr val="accent5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77" name="Picture Placeholder 7"/>
          <p:cNvSpPr>
            <a:spLocks noGrp="1"/>
          </p:cNvSpPr>
          <p:nvPr>
            <p:ph type="pic" sz="quarter" idx="27" hasCustomPrompt="1"/>
          </p:nvPr>
        </p:nvSpPr>
        <p:spPr>
          <a:xfrm>
            <a:off x="4279900" y="4009013"/>
            <a:ext cx="1559685" cy="1559220"/>
          </a:xfrm>
          <a:prstGeom prst="teardrop">
            <a:avLst/>
          </a:prstGeom>
          <a:ln w="28575">
            <a:solidFill>
              <a:schemeClr val="accent5"/>
            </a:solidFill>
          </a:ln>
        </p:spPr>
        <p:txBody>
          <a:bodyPr bIns="18288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8" name="Text Placeholder 3"/>
          <p:cNvSpPr>
            <a:spLocks noGrp="1"/>
          </p:cNvSpPr>
          <p:nvPr>
            <p:ph type="body" sz="half" idx="28"/>
          </p:nvPr>
        </p:nvSpPr>
        <p:spPr>
          <a:xfrm>
            <a:off x="5981700" y="4533900"/>
            <a:ext cx="1851785" cy="114381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9" name="Text Placeholder 3"/>
          <p:cNvSpPr>
            <a:spLocks noGrp="1"/>
          </p:cNvSpPr>
          <p:nvPr>
            <p:ph type="body" sz="half" idx="29"/>
          </p:nvPr>
        </p:nvSpPr>
        <p:spPr>
          <a:xfrm>
            <a:off x="9664700" y="3983344"/>
            <a:ext cx="185178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7" b="1" baseline="0">
                <a:solidFill>
                  <a:schemeClr val="accent6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80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7962900" y="4009013"/>
            <a:ext cx="1559685" cy="1559220"/>
          </a:xfrm>
          <a:prstGeom prst="teardrop">
            <a:avLst/>
          </a:prstGeom>
          <a:ln w="28575">
            <a:solidFill>
              <a:schemeClr val="accent6"/>
            </a:solidFill>
          </a:ln>
        </p:spPr>
        <p:txBody>
          <a:bodyPr bIns="18288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31"/>
          </p:nvPr>
        </p:nvSpPr>
        <p:spPr>
          <a:xfrm>
            <a:off x="9664700" y="4533900"/>
            <a:ext cx="1851785" cy="114381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00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animBg="1"/>
      <p:bldP spid="6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animBg="1"/>
      <p:bldP spid="7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animBg="1"/>
      <p:bldP spid="75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animBg="1"/>
      <p:bldP spid="7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animBg="1"/>
      <p:bldP spid="8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7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4" name="Rounded Rectangle 23"/>
          <p:cNvSpPr/>
          <p:nvPr userDrawn="1"/>
        </p:nvSpPr>
        <p:spPr>
          <a:xfrm>
            <a:off x="872965" y="1833721"/>
            <a:ext cx="5069416" cy="2245752"/>
          </a:xfrm>
          <a:prstGeom prst="roundRect">
            <a:avLst>
              <a:gd name="adj" fmla="val 36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129851" y="2005621"/>
            <a:ext cx="1868376" cy="1901952"/>
          </a:xfrm>
          <a:prstGeom prst="roundRect">
            <a:avLst>
              <a:gd name="adj" fmla="val 8424"/>
            </a:avLst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45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7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1511762"/>
            <a:ext cx="3698113" cy="2841945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8483239" y="1511762"/>
            <a:ext cx="3708763" cy="2841945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7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698114" y="1511764"/>
            <a:ext cx="4785125" cy="2841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47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/>
              <a:t>29/4/2020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51730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7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019190" y="1431959"/>
            <a:ext cx="5299844" cy="1796083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6019190" y="3429000"/>
            <a:ext cx="5299844" cy="1796083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59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  <p:bldP spid="13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7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9042400" y="3251201"/>
            <a:ext cx="2540000" cy="1341193"/>
          </a:xfrm>
          <a:prstGeom prst="rect">
            <a:avLst/>
          </a:prstGeom>
          <a:ln>
            <a:noFill/>
          </a:ln>
        </p:spPr>
        <p:txBody>
          <a:bodyPr bIns="9144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448268" y="4703206"/>
            <a:ext cx="2540000" cy="1341193"/>
          </a:xfrm>
          <a:prstGeom prst="rect">
            <a:avLst/>
          </a:prstGeom>
          <a:ln>
            <a:noFill/>
          </a:ln>
        </p:spPr>
        <p:txBody>
          <a:bodyPr bIns="9144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9042400" y="1786333"/>
            <a:ext cx="2540000" cy="1365603"/>
            <a:chOff x="4750079" y="1706835"/>
            <a:chExt cx="1785974" cy="1044090"/>
          </a:xfrm>
        </p:grpSpPr>
        <p:sp>
          <p:nvSpPr>
            <p:cNvPr id="26" name="Rectangle 25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srgbClr val="FFFFFF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srgbClr val="FFFFFF"/>
                </a:solidFill>
              </a:endParaRPr>
            </a:p>
          </p:txBody>
        </p:sp>
      </p:grpSp>
      <p:sp>
        <p:nvSpPr>
          <p:cNvPr id="3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448268" y="1817965"/>
            <a:ext cx="2540000" cy="1341193"/>
          </a:xfrm>
          <a:prstGeom prst="rect">
            <a:avLst/>
          </a:prstGeom>
          <a:ln>
            <a:noFill/>
          </a:ln>
        </p:spPr>
        <p:txBody>
          <a:bodyPr bIns="9144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6448268" y="3254528"/>
            <a:ext cx="2540000" cy="1365603"/>
            <a:chOff x="4750079" y="1706835"/>
            <a:chExt cx="1785974" cy="1044090"/>
          </a:xfrm>
        </p:grpSpPr>
        <p:sp>
          <p:nvSpPr>
            <p:cNvPr id="33" name="Rectangle 32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srgbClr val="FFFFFF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5" name="Group 34"/>
          <p:cNvGrpSpPr/>
          <p:nvPr userDrawn="1"/>
        </p:nvGrpSpPr>
        <p:grpSpPr>
          <a:xfrm>
            <a:off x="9042400" y="4706533"/>
            <a:ext cx="2540000" cy="1365603"/>
            <a:chOff x="4750079" y="1706835"/>
            <a:chExt cx="1785974" cy="1044090"/>
          </a:xfrm>
        </p:grpSpPr>
        <p:sp>
          <p:nvSpPr>
            <p:cNvPr id="36" name="Rectangle 35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srgbClr val="FFFFFF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190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8" grpId="0"/>
      <p:bldP spid="31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7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554382" y="1694000"/>
            <a:ext cx="2274957" cy="2034883"/>
            <a:chOff x="4750079" y="1706835"/>
            <a:chExt cx="1785974" cy="1044090"/>
          </a:xfrm>
        </p:grpSpPr>
        <p:sp>
          <p:nvSpPr>
            <p:cNvPr id="20" name="Rectangle 19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9362662" y="1694000"/>
            <a:ext cx="2274957" cy="2034883"/>
            <a:chOff x="4750079" y="1706835"/>
            <a:chExt cx="1785974" cy="1044090"/>
          </a:xfrm>
        </p:grpSpPr>
        <p:sp>
          <p:nvSpPr>
            <p:cNvPr id="24" name="Rectangle 23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srgbClr val="FFFFFF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2" name="Group 31"/>
          <p:cNvGrpSpPr/>
          <p:nvPr userDrawn="1"/>
        </p:nvGrpSpPr>
        <p:grpSpPr>
          <a:xfrm>
            <a:off x="554382" y="3947368"/>
            <a:ext cx="2274957" cy="2034883"/>
            <a:chOff x="4750079" y="1706835"/>
            <a:chExt cx="1785974" cy="1044090"/>
          </a:xfrm>
        </p:grpSpPr>
        <p:sp>
          <p:nvSpPr>
            <p:cNvPr id="35" name="Rectangle 34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srgbClr val="FFFFFF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0" name="Group 39"/>
          <p:cNvGrpSpPr/>
          <p:nvPr userDrawn="1"/>
        </p:nvGrpSpPr>
        <p:grpSpPr>
          <a:xfrm>
            <a:off x="9362662" y="3947368"/>
            <a:ext cx="2274957" cy="2034883"/>
            <a:chOff x="4750079" y="1706835"/>
            <a:chExt cx="1785974" cy="1044090"/>
          </a:xfrm>
        </p:grpSpPr>
        <p:sp>
          <p:nvSpPr>
            <p:cNvPr id="41" name="Rectangle 40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srgbClr val="FFFFFF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srgbClr val="FFFFFF"/>
                </a:solidFill>
              </a:endParaRPr>
            </a:p>
          </p:txBody>
        </p:sp>
      </p:grpSp>
      <p:sp>
        <p:nvSpPr>
          <p:cNvPr id="4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2829339" y="1694000"/>
            <a:ext cx="3180523" cy="2034883"/>
          </a:xfrm>
          <a:prstGeom prst="rect">
            <a:avLst/>
          </a:prstGeom>
          <a:ln>
            <a:noFill/>
          </a:ln>
        </p:spPr>
        <p:txBody>
          <a:bodyPr bIns="9144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6177721" y="1694000"/>
            <a:ext cx="3180523" cy="2034883"/>
          </a:xfrm>
          <a:prstGeom prst="rect">
            <a:avLst/>
          </a:prstGeom>
          <a:ln>
            <a:noFill/>
          </a:ln>
        </p:spPr>
        <p:txBody>
          <a:bodyPr bIns="9144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9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2829339" y="3947368"/>
            <a:ext cx="3180523" cy="2034883"/>
          </a:xfrm>
          <a:prstGeom prst="rect">
            <a:avLst/>
          </a:prstGeom>
          <a:ln>
            <a:noFill/>
          </a:ln>
        </p:spPr>
        <p:txBody>
          <a:bodyPr bIns="9144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0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6177721" y="3947368"/>
            <a:ext cx="3180523" cy="2034883"/>
          </a:xfrm>
          <a:prstGeom prst="rect">
            <a:avLst/>
          </a:prstGeom>
          <a:ln>
            <a:noFill/>
          </a:ln>
        </p:spPr>
        <p:txBody>
          <a:bodyPr bIns="9144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19"/>
          </p:nvPr>
        </p:nvSpPr>
        <p:spPr>
          <a:xfrm>
            <a:off x="633293" y="2243103"/>
            <a:ext cx="2084508" cy="127877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20"/>
          </p:nvPr>
        </p:nvSpPr>
        <p:spPr>
          <a:xfrm>
            <a:off x="626267" y="1943100"/>
            <a:ext cx="2090344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</p:txBody>
      </p:sp>
      <p:sp>
        <p:nvSpPr>
          <p:cNvPr id="53" name="Text Placeholder 3"/>
          <p:cNvSpPr>
            <a:spLocks noGrp="1"/>
          </p:cNvSpPr>
          <p:nvPr>
            <p:ph type="body" sz="half" idx="21"/>
          </p:nvPr>
        </p:nvSpPr>
        <p:spPr>
          <a:xfrm>
            <a:off x="633293" y="4441675"/>
            <a:ext cx="2084508" cy="127877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Text Placeholder 3"/>
          <p:cNvSpPr>
            <a:spLocks noGrp="1"/>
          </p:cNvSpPr>
          <p:nvPr>
            <p:ph type="body" sz="half" idx="22"/>
          </p:nvPr>
        </p:nvSpPr>
        <p:spPr>
          <a:xfrm>
            <a:off x="626267" y="4141672"/>
            <a:ext cx="2090344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</p:txBody>
      </p:sp>
      <p:sp>
        <p:nvSpPr>
          <p:cNvPr id="55" name="Text Placeholder 3"/>
          <p:cNvSpPr>
            <a:spLocks noGrp="1"/>
          </p:cNvSpPr>
          <p:nvPr>
            <p:ph type="body" sz="half" idx="23"/>
          </p:nvPr>
        </p:nvSpPr>
        <p:spPr>
          <a:xfrm>
            <a:off x="9458587" y="2243103"/>
            <a:ext cx="2084508" cy="127877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6" name="Text Placeholder 3"/>
          <p:cNvSpPr>
            <a:spLocks noGrp="1"/>
          </p:cNvSpPr>
          <p:nvPr>
            <p:ph type="body" sz="half" idx="24"/>
          </p:nvPr>
        </p:nvSpPr>
        <p:spPr>
          <a:xfrm>
            <a:off x="9451561" y="1943100"/>
            <a:ext cx="2090344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25"/>
          </p:nvPr>
        </p:nvSpPr>
        <p:spPr>
          <a:xfrm>
            <a:off x="9458587" y="4492475"/>
            <a:ext cx="2084508" cy="127877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8" name="Text Placeholder 3"/>
          <p:cNvSpPr>
            <a:spLocks noGrp="1"/>
          </p:cNvSpPr>
          <p:nvPr>
            <p:ph type="body" sz="half" idx="26"/>
          </p:nvPr>
        </p:nvSpPr>
        <p:spPr>
          <a:xfrm>
            <a:off x="9451561" y="4192472"/>
            <a:ext cx="2090344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87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/>
      <p:bldP spid="48" grpId="0"/>
      <p:bldP spid="49" grpId="0"/>
      <p:bldP spid="50" grpId="0"/>
      <p:bldP spid="5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7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2" name="Group 18"/>
          <p:cNvGrpSpPr/>
          <p:nvPr userDrawn="1"/>
        </p:nvGrpSpPr>
        <p:grpSpPr>
          <a:xfrm>
            <a:off x="0" y="1686200"/>
            <a:ext cx="2438400" cy="2243000"/>
            <a:chOff x="4750079" y="1706835"/>
            <a:chExt cx="1785974" cy="1044090"/>
          </a:xfrm>
        </p:grpSpPr>
        <p:sp>
          <p:nvSpPr>
            <p:cNvPr id="20" name="Rectangle 19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22"/>
          <p:cNvGrpSpPr/>
          <p:nvPr userDrawn="1"/>
        </p:nvGrpSpPr>
        <p:grpSpPr>
          <a:xfrm>
            <a:off x="4876800" y="1686200"/>
            <a:ext cx="2438400" cy="2243000"/>
            <a:chOff x="4750079" y="1706835"/>
            <a:chExt cx="1785974" cy="1044090"/>
          </a:xfrm>
        </p:grpSpPr>
        <p:sp>
          <p:nvSpPr>
            <p:cNvPr id="24" name="Rectangle 23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srgbClr val="FFFFFF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0" name="Group 22"/>
          <p:cNvGrpSpPr/>
          <p:nvPr userDrawn="1"/>
        </p:nvGrpSpPr>
        <p:grpSpPr>
          <a:xfrm>
            <a:off x="9753600" y="1686200"/>
            <a:ext cx="2438400" cy="2243000"/>
            <a:chOff x="4750079" y="1706835"/>
            <a:chExt cx="1785974" cy="1044090"/>
          </a:xfrm>
        </p:grpSpPr>
        <p:sp>
          <p:nvSpPr>
            <p:cNvPr id="43" name="Rectangle 42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srgbClr val="FFFFFF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1" name="Group 22"/>
          <p:cNvGrpSpPr/>
          <p:nvPr userDrawn="1"/>
        </p:nvGrpSpPr>
        <p:grpSpPr>
          <a:xfrm>
            <a:off x="7315200" y="3929200"/>
            <a:ext cx="2438400" cy="2243000"/>
            <a:chOff x="4750079" y="1706835"/>
            <a:chExt cx="1785974" cy="1044090"/>
          </a:xfrm>
        </p:grpSpPr>
        <p:sp>
          <p:nvSpPr>
            <p:cNvPr id="68" name="Rectangle 67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srgbClr val="FFFFFF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2" name="Group 22"/>
          <p:cNvGrpSpPr/>
          <p:nvPr userDrawn="1"/>
        </p:nvGrpSpPr>
        <p:grpSpPr>
          <a:xfrm>
            <a:off x="2438400" y="3929200"/>
            <a:ext cx="2438400" cy="2243000"/>
            <a:chOff x="4750079" y="1706835"/>
            <a:chExt cx="1785974" cy="1044090"/>
          </a:xfrm>
        </p:grpSpPr>
        <p:sp>
          <p:nvSpPr>
            <p:cNvPr id="66" name="Rectangle 65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srgbClr val="FFFFFF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srgbClr val="FFFFFF"/>
                </a:solidFill>
              </a:endParaRPr>
            </a:p>
          </p:txBody>
        </p:sp>
      </p:grpSp>
      <p:sp>
        <p:nvSpPr>
          <p:cNvPr id="74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2438400" y="1686200"/>
            <a:ext cx="2438400" cy="224300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1686200"/>
            <a:ext cx="2438400" cy="224300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6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3929200"/>
            <a:ext cx="2438400" cy="224300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7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4876800" y="3929200"/>
            <a:ext cx="2438400" cy="224300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9732043" y="3929200"/>
            <a:ext cx="2438400" cy="224300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9" name="Text Placeholder 3"/>
          <p:cNvSpPr>
            <a:spLocks noGrp="1"/>
          </p:cNvSpPr>
          <p:nvPr>
            <p:ph type="body" sz="half" idx="21"/>
          </p:nvPr>
        </p:nvSpPr>
        <p:spPr>
          <a:xfrm>
            <a:off x="158755" y="2307681"/>
            <a:ext cx="2084508" cy="127877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0" name="Text Placeholder 3"/>
          <p:cNvSpPr>
            <a:spLocks noGrp="1"/>
          </p:cNvSpPr>
          <p:nvPr>
            <p:ph type="body" sz="half" idx="22"/>
          </p:nvPr>
        </p:nvSpPr>
        <p:spPr>
          <a:xfrm>
            <a:off x="151729" y="2007679"/>
            <a:ext cx="2090344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3"/>
          </p:nvPr>
        </p:nvSpPr>
        <p:spPr>
          <a:xfrm>
            <a:off x="2603101" y="4613636"/>
            <a:ext cx="2084508" cy="127877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4"/>
          </p:nvPr>
        </p:nvSpPr>
        <p:spPr>
          <a:xfrm>
            <a:off x="2596075" y="4313633"/>
            <a:ext cx="2090344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5"/>
          </p:nvPr>
        </p:nvSpPr>
        <p:spPr>
          <a:xfrm>
            <a:off x="5054334" y="2307681"/>
            <a:ext cx="2084508" cy="127877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4" name="Text Placeholder 3"/>
          <p:cNvSpPr>
            <a:spLocks noGrp="1"/>
          </p:cNvSpPr>
          <p:nvPr>
            <p:ph type="body" sz="half" idx="26"/>
          </p:nvPr>
        </p:nvSpPr>
        <p:spPr>
          <a:xfrm>
            <a:off x="5047308" y="2007679"/>
            <a:ext cx="2090344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</p:txBody>
      </p:sp>
      <p:sp>
        <p:nvSpPr>
          <p:cNvPr id="85" name="Text Placeholder 3"/>
          <p:cNvSpPr>
            <a:spLocks noGrp="1"/>
          </p:cNvSpPr>
          <p:nvPr>
            <p:ph type="body" sz="half" idx="27"/>
          </p:nvPr>
        </p:nvSpPr>
        <p:spPr>
          <a:xfrm>
            <a:off x="7485709" y="4613636"/>
            <a:ext cx="2084508" cy="127877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6" name="Text Placeholder 3"/>
          <p:cNvSpPr>
            <a:spLocks noGrp="1"/>
          </p:cNvSpPr>
          <p:nvPr>
            <p:ph type="body" sz="half" idx="28"/>
          </p:nvPr>
        </p:nvSpPr>
        <p:spPr>
          <a:xfrm>
            <a:off x="7478683" y="4313633"/>
            <a:ext cx="2090344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</p:txBody>
      </p:sp>
      <p:sp>
        <p:nvSpPr>
          <p:cNvPr id="87" name="Text Placeholder 3"/>
          <p:cNvSpPr>
            <a:spLocks noGrp="1"/>
          </p:cNvSpPr>
          <p:nvPr>
            <p:ph type="body" sz="half" idx="29"/>
          </p:nvPr>
        </p:nvSpPr>
        <p:spPr>
          <a:xfrm>
            <a:off x="9955626" y="2307681"/>
            <a:ext cx="2084508" cy="127877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8" name="Text Placeholder 3"/>
          <p:cNvSpPr>
            <a:spLocks noGrp="1"/>
          </p:cNvSpPr>
          <p:nvPr>
            <p:ph type="body" sz="half" idx="30"/>
          </p:nvPr>
        </p:nvSpPr>
        <p:spPr>
          <a:xfrm>
            <a:off x="9948600" y="2007679"/>
            <a:ext cx="2090344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177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/>
      <p:bldP spid="75" grpId="0"/>
      <p:bldP spid="76" grpId="0"/>
      <p:bldP spid="77" grpId="0"/>
      <p:bldP spid="78" grpId="0"/>
      <p:bldP spid="7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7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9" name="Round Same Side Corner Rectangle 28"/>
          <p:cNvSpPr/>
          <p:nvPr userDrawn="1"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871807" y="1496124"/>
            <a:ext cx="2446415" cy="3793125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561387" y="1496124"/>
            <a:ext cx="2372660" cy="1796083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8934035" y="1496124"/>
            <a:ext cx="2372660" cy="1796083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6211310" y="3493167"/>
            <a:ext cx="2372660" cy="1796083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552748" y="3427294"/>
            <a:ext cx="2381299" cy="1861956"/>
            <a:chOff x="2664561" y="2570470"/>
            <a:chExt cx="1785974" cy="1396467"/>
          </a:xfrm>
        </p:grpSpPr>
        <p:sp>
          <p:nvSpPr>
            <p:cNvPr id="34" name="Rectangle 33"/>
            <p:cNvSpPr/>
            <p:nvPr/>
          </p:nvSpPr>
          <p:spPr>
            <a:xfrm>
              <a:off x="2664561" y="2570470"/>
              <a:ext cx="1785974" cy="134706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srgbClr val="FFFFFF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664561" y="2619875"/>
              <a:ext cx="1785974" cy="13470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6" name="Group 3"/>
          <p:cNvGrpSpPr/>
          <p:nvPr userDrawn="1"/>
        </p:nvGrpSpPr>
        <p:grpSpPr>
          <a:xfrm>
            <a:off x="8925396" y="3417134"/>
            <a:ext cx="2381299" cy="1872116"/>
            <a:chOff x="6694047" y="2562850"/>
            <a:chExt cx="1785974" cy="1404087"/>
          </a:xfrm>
        </p:grpSpPr>
        <p:sp>
          <p:nvSpPr>
            <p:cNvPr id="37" name="Rectangle 36"/>
            <p:cNvSpPr/>
            <p:nvPr/>
          </p:nvSpPr>
          <p:spPr>
            <a:xfrm>
              <a:off x="6694047" y="2562850"/>
              <a:ext cx="1785974" cy="134706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srgbClr val="FFFFFF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694047" y="2619875"/>
              <a:ext cx="1785974" cy="134706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9" name="Group 2"/>
          <p:cNvGrpSpPr/>
          <p:nvPr userDrawn="1"/>
        </p:nvGrpSpPr>
        <p:grpSpPr>
          <a:xfrm>
            <a:off x="6211309" y="1496124"/>
            <a:ext cx="2381299" cy="1876243"/>
            <a:chOff x="4658482" y="1122093"/>
            <a:chExt cx="1785974" cy="1407182"/>
          </a:xfrm>
        </p:grpSpPr>
        <p:sp>
          <p:nvSpPr>
            <p:cNvPr id="40" name="Rectangle 39"/>
            <p:cNvSpPr/>
            <p:nvPr/>
          </p:nvSpPr>
          <p:spPr>
            <a:xfrm>
              <a:off x="4658482" y="1182213"/>
              <a:ext cx="1785974" cy="134706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srgbClr val="FFFFFF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658482" y="1122093"/>
              <a:ext cx="1785974" cy="13470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111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/>
      <p:bldP spid="28" grpId="0"/>
      <p:bldP spid="31" grpId="0"/>
      <p:bldP spid="32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7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44" name="Group 43"/>
          <p:cNvGrpSpPr/>
          <p:nvPr userDrawn="1"/>
        </p:nvGrpSpPr>
        <p:grpSpPr>
          <a:xfrm>
            <a:off x="6333439" y="1907853"/>
            <a:ext cx="2381299" cy="1392120"/>
            <a:chOff x="4750079" y="1706835"/>
            <a:chExt cx="1785974" cy="1044090"/>
          </a:xfrm>
        </p:grpSpPr>
        <p:sp>
          <p:nvSpPr>
            <p:cNvPr id="45" name="Rectangle 44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srgbClr val="FFFFFF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8943340" y="1907853"/>
            <a:ext cx="2381299" cy="1392120"/>
            <a:chOff x="6707505" y="1706835"/>
            <a:chExt cx="1785974" cy="1044090"/>
          </a:xfrm>
        </p:grpSpPr>
        <p:sp>
          <p:nvSpPr>
            <p:cNvPr id="48" name="Rectangle 47"/>
            <p:cNvSpPr/>
            <p:nvPr/>
          </p:nvSpPr>
          <p:spPr>
            <a:xfrm>
              <a:off x="6707505" y="1747885"/>
              <a:ext cx="1785974" cy="100304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srgbClr val="FFFFFF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707505" y="1706835"/>
              <a:ext cx="1785974" cy="1003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0" name="Group 49"/>
          <p:cNvGrpSpPr/>
          <p:nvPr userDrawn="1"/>
        </p:nvGrpSpPr>
        <p:grpSpPr>
          <a:xfrm>
            <a:off x="6333439" y="3356131"/>
            <a:ext cx="2381299" cy="1393668"/>
            <a:chOff x="4750079" y="2793043"/>
            <a:chExt cx="1785974" cy="1045251"/>
          </a:xfrm>
        </p:grpSpPr>
        <p:sp>
          <p:nvSpPr>
            <p:cNvPr id="51" name="Rectangle 50"/>
            <p:cNvSpPr/>
            <p:nvPr/>
          </p:nvSpPr>
          <p:spPr>
            <a:xfrm>
              <a:off x="4750079" y="2793043"/>
              <a:ext cx="1785974" cy="10030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srgbClr val="FFFFFF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750079" y="2835254"/>
              <a:ext cx="1785974" cy="10030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3" name="Group 52"/>
          <p:cNvGrpSpPr/>
          <p:nvPr userDrawn="1"/>
        </p:nvGrpSpPr>
        <p:grpSpPr>
          <a:xfrm>
            <a:off x="8943340" y="3356131"/>
            <a:ext cx="2381299" cy="1393668"/>
            <a:chOff x="6707505" y="2793043"/>
            <a:chExt cx="1785974" cy="1045251"/>
          </a:xfrm>
        </p:grpSpPr>
        <p:sp>
          <p:nvSpPr>
            <p:cNvPr id="54" name="Rectangle 53"/>
            <p:cNvSpPr/>
            <p:nvPr/>
          </p:nvSpPr>
          <p:spPr>
            <a:xfrm>
              <a:off x="6707505" y="2793043"/>
              <a:ext cx="1785974" cy="100304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srgbClr val="FFFFFF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707505" y="2835254"/>
              <a:ext cx="1785974" cy="10030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srgbClr val="FFFFFF"/>
                </a:solidFill>
              </a:endParaRPr>
            </a:p>
          </p:txBody>
        </p:sp>
      </p:grpSp>
      <p:sp>
        <p:nvSpPr>
          <p:cNvPr id="56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891856" y="1907853"/>
            <a:ext cx="5178745" cy="284194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20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7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9" name="Round Same Side Corner Rectangle 28"/>
          <p:cNvSpPr/>
          <p:nvPr userDrawn="1"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337124"/>
            <a:ext cx="12170443" cy="300659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91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 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590995" y="1416445"/>
            <a:ext cx="3469533" cy="1805409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590995" y="3221854"/>
            <a:ext cx="3469532" cy="5612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7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7"/>
          </p:nvPr>
        </p:nvSpPr>
        <p:spPr>
          <a:xfrm>
            <a:off x="680828" y="3363020"/>
            <a:ext cx="3324755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4344200" y="1416445"/>
            <a:ext cx="3469533" cy="1805409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4344201" y="3221854"/>
            <a:ext cx="3469532" cy="5612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34033" y="3363020"/>
            <a:ext cx="3324755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8094767" y="1416445"/>
            <a:ext cx="3469533" cy="1805409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8094767" y="3221854"/>
            <a:ext cx="3469532" cy="5612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1"/>
          </p:nvPr>
        </p:nvSpPr>
        <p:spPr>
          <a:xfrm>
            <a:off x="8184600" y="3363020"/>
            <a:ext cx="3324755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590995" y="3990752"/>
            <a:ext cx="3469533" cy="1805409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590995" y="5796160"/>
            <a:ext cx="3469532" cy="5612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3"/>
          </p:nvPr>
        </p:nvSpPr>
        <p:spPr>
          <a:xfrm>
            <a:off x="680828" y="5937327"/>
            <a:ext cx="3324755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4344200" y="3990752"/>
            <a:ext cx="3469533" cy="1805409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4344201" y="5796160"/>
            <a:ext cx="3469532" cy="5612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5"/>
          </p:nvPr>
        </p:nvSpPr>
        <p:spPr>
          <a:xfrm>
            <a:off x="4434033" y="5937327"/>
            <a:ext cx="3324755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8094767" y="3990752"/>
            <a:ext cx="3469533" cy="1805409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8094767" y="5796160"/>
            <a:ext cx="3469532" cy="56122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27"/>
          </p:nvPr>
        </p:nvSpPr>
        <p:spPr>
          <a:xfrm>
            <a:off x="8184600" y="5937327"/>
            <a:ext cx="3324755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356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animBg="1"/>
      <p:bldP spid="8" grpId="0"/>
      <p:bldP spid="9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  <p:bldP spid="15" grpId="0" animBg="1"/>
      <p:bldP spid="1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18" grpId="0" animBg="1"/>
      <p:bldP spid="1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/>
      <p:bldP spid="21" grpId="0" animBg="1"/>
      <p:bldP spid="22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/>
      <p:bldP spid="24" grpId="0" animBg="1"/>
      <p:bldP spid="25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 animBg="1"/>
      <p:bldP spid="2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7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75960" y="4674776"/>
            <a:ext cx="2415165" cy="1337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408214" y="4674776"/>
            <a:ext cx="2415165" cy="1337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75961" y="1571392"/>
            <a:ext cx="5158924" cy="2841945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94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animBg="1"/>
      <p:bldP spid="12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7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-10646" y="1431958"/>
            <a:ext cx="4214343" cy="284194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17500" sx="1000" sy="1000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203696" y="1431958"/>
            <a:ext cx="7988304" cy="2841945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90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/>
              <a:t>29/4/2020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43985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2"/>
            <a:ext cx="12170441" cy="396666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42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 Same Side Corner Rectangle 28"/>
          <p:cNvSpPr/>
          <p:nvPr userDrawn="1"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880609" y="1639333"/>
            <a:ext cx="4908153" cy="4301321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7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04039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249619" y="0"/>
            <a:ext cx="5942381" cy="685800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20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5942381" cy="685800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93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87251" y="3992397"/>
            <a:ext cx="2677296" cy="220173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7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5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171140" y="3992397"/>
            <a:ext cx="2677296" cy="220173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2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348317" y="1611404"/>
            <a:ext cx="2677296" cy="220173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3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8995061" y="1611404"/>
            <a:ext cx="2677296" cy="220173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3348317" y="3813144"/>
            <a:ext cx="2677296" cy="238099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defRPr/>
            </a:pPr>
            <a:endParaRPr lang="en-US" sz="5333" dirty="0">
              <a:solidFill>
                <a:srgbClr val="FFFFFF"/>
              </a:solidFill>
              <a:latin typeface="FontAwesome" pitchFamily="2" charset="0"/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487251" y="1611405"/>
            <a:ext cx="2677296" cy="238099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defRPr/>
            </a:pPr>
            <a:endParaRPr lang="en-US" sz="5867" dirty="0">
              <a:solidFill>
                <a:srgbClr val="FFFFFF"/>
              </a:solidFill>
              <a:latin typeface="FontAwesome" pitchFamily="2" charset="0"/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6171140" y="1611404"/>
            <a:ext cx="2677296" cy="238099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1333" dirty="0">
                <a:solidFill>
                  <a:srgbClr val="FFFFFF"/>
                </a:solidFill>
              </a:rPr>
              <a:t> 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FFFFFF">
                    <a:lumMod val="95000"/>
                  </a:srgbClr>
                </a:solidFill>
              </a:rPr>
              <a:t/>
            </a:r>
            <a:br>
              <a:rPr lang="en-US" sz="1600" b="1" dirty="0">
                <a:solidFill>
                  <a:srgbClr val="FFFFFF">
                    <a:lumMod val="95000"/>
                  </a:srgbClr>
                </a:solidFill>
              </a:rPr>
            </a:br>
            <a:r>
              <a:rPr lang="en-US" sz="1600" b="1" dirty="0">
                <a:solidFill>
                  <a:srgbClr val="FFFFFF">
                    <a:lumMod val="95000"/>
                  </a:srgbClr>
                </a:solidFill>
              </a:rPr>
              <a:t/>
            </a:r>
            <a:br>
              <a:rPr lang="en-US" sz="1600" b="1" dirty="0">
                <a:solidFill>
                  <a:srgbClr val="FFFFFF">
                    <a:lumMod val="95000"/>
                  </a:srgbClr>
                </a:solidFill>
              </a:rPr>
            </a:br>
            <a:endParaRPr lang="en-US" sz="2133" dirty="0">
              <a:solidFill>
                <a:srgbClr val="FFFFFF">
                  <a:lumMod val="95000"/>
                </a:srgbClr>
              </a:solidFill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8995061" y="3813144"/>
            <a:ext cx="2677296" cy="238099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defRPr/>
            </a:pPr>
            <a:endParaRPr lang="en-US" sz="1600" b="1" dirty="0">
              <a:solidFill>
                <a:srgbClr val="FFFFFF">
                  <a:lumMod val="9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29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/>
      <p:bldP spid="52" grpId="0"/>
      <p:bldP spid="53" grpId="0"/>
      <p:bldP spid="36" grpId="0" animBg="1"/>
      <p:bldP spid="35" grpId="0" animBg="1"/>
      <p:bldP spid="39" grpId="0" animBg="1"/>
      <p:bldP spid="44" grpId="0" animBg="1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6286301" y="2195018"/>
            <a:ext cx="5030956" cy="2697948"/>
          </a:xfrm>
          <a:prstGeom prst="downArrowCallout">
            <a:avLst>
              <a:gd name="adj1" fmla="val 50000"/>
              <a:gd name="adj2" fmla="val 11967"/>
              <a:gd name="adj3" fmla="val 7487"/>
              <a:gd name="adj4" fmla="val 92647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58243" y="2182184"/>
            <a:ext cx="5030956" cy="2710781"/>
          </a:xfrm>
          <a:prstGeom prst="downArrowCallout">
            <a:avLst>
              <a:gd name="adj1" fmla="val 50000"/>
              <a:gd name="adj2" fmla="val 11967"/>
              <a:gd name="adj3" fmla="val 7487"/>
              <a:gd name="adj4" fmla="val 92647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7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9" name="Round Same Side Corner Rectangle 28"/>
          <p:cNvSpPr/>
          <p:nvPr userDrawn="1"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5266" y="5193235"/>
            <a:ext cx="5016911" cy="84679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58242" y="4918632"/>
            <a:ext cx="5030957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accent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</p:txBody>
      </p:sp>
      <p:sp>
        <p:nvSpPr>
          <p:cNvPr id="59" name="Text Placeholder 3"/>
          <p:cNvSpPr>
            <a:spLocks noGrp="1"/>
          </p:cNvSpPr>
          <p:nvPr>
            <p:ph type="body" sz="half" idx="23"/>
          </p:nvPr>
        </p:nvSpPr>
        <p:spPr>
          <a:xfrm>
            <a:off x="6293323" y="5193235"/>
            <a:ext cx="5016911" cy="84679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2" name="Text Placeholder 3"/>
          <p:cNvSpPr>
            <a:spLocks noGrp="1"/>
          </p:cNvSpPr>
          <p:nvPr>
            <p:ph type="body" sz="half" idx="25"/>
          </p:nvPr>
        </p:nvSpPr>
        <p:spPr>
          <a:xfrm>
            <a:off x="6286299" y="4918632"/>
            <a:ext cx="5030957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accent2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</p:txBody>
      </p:sp>
      <p:sp>
        <p:nvSpPr>
          <p:cNvPr id="32" name="Rectangle 31"/>
          <p:cNvSpPr/>
          <p:nvPr userDrawn="1"/>
        </p:nvSpPr>
        <p:spPr>
          <a:xfrm>
            <a:off x="865264" y="1672313"/>
            <a:ext cx="5016912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1867" dirty="0">
              <a:solidFill>
                <a:srgbClr val="FFFFFF"/>
              </a:solidFill>
            </a:endParaRPr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16"/>
          </p:nvPr>
        </p:nvSpPr>
        <p:spPr>
          <a:xfrm>
            <a:off x="896710" y="1773356"/>
            <a:ext cx="4954023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</p:txBody>
      </p:sp>
      <p:sp>
        <p:nvSpPr>
          <p:cNvPr id="60" name="Rectangle 59"/>
          <p:cNvSpPr/>
          <p:nvPr userDrawn="1"/>
        </p:nvSpPr>
        <p:spPr>
          <a:xfrm>
            <a:off x="6293321" y="1672313"/>
            <a:ext cx="5016912" cy="5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1867" dirty="0">
              <a:solidFill>
                <a:srgbClr val="FFFFFF"/>
              </a:solidFill>
            </a:endParaRPr>
          </a:p>
        </p:txBody>
      </p:sp>
      <p:sp>
        <p:nvSpPr>
          <p:cNvPr id="61" name="Text Placeholder 3"/>
          <p:cNvSpPr>
            <a:spLocks noGrp="1"/>
          </p:cNvSpPr>
          <p:nvPr>
            <p:ph type="body" sz="half" idx="24"/>
          </p:nvPr>
        </p:nvSpPr>
        <p:spPr>
          <a:xfrm>
            <a:off x="6324767" y="1773356"/>
            <a:ext cx="4954023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903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38" grpId="0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  <p:bldP spid="4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animBg="1"/>
      <p:bldP spid="6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7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9" name="Round Same Side Corner Rectangle 28"/>
          <p:cNvSpPr/>
          <p:nvPr userDrawn="1"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58244" y="2220285"/>
            <a:ext cx="3322493" cy="2522991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5267" y="5155135"/>
            <a:ext cx="3315472" cy="846795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7" name="Text Placeholder 3"/>
          <p:cNvSpPr>
            <a:spLocks noGrp="1"/>
          </p:cNvSpPr>
          <p:nvPr>
            <p:ph type="body" sz="half" idx="17"/>
          </p:nvPr>
        </p:nvSpPr>
        <p:spPr>
          <a:xfrm>
            <a:off x="858241" y="4880532"/>
            <a:ext cx="3324755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accent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</p:txBody>
      </p:sp>
      <p:sp>
        <p:nvSpPr>
          <p:cNvPr id="78" name="Rectangle 77"/>
          <p:cNvSpPr/>
          <p:nvPr userDrawn="1"/>
        </p:nvSpPr>
        <p:spPr>
          <a:xfrm>
            <a:off x="865265" y="1710413"/>
            <a:ext cx="3315472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1867" dirty="0">
              <a:solidFill>
                <a:srgbClr val="FFFFFF"/>
              </a:solidFill>
            </a:endParaRPr>
          </a:p>
        </p:txBody>
      </p:sp>
      <p:sp>
        <p:nvSpPr>
          <p:cNvPr id="79" name="Text Placeholder 3"/>
          <p:cNvSpPr>
            <a:spLocks noGrp="1"/>
          </p:cNvSpPr>
          <p:nvPr>
            <p:ph type="body" sz="half" idx="16"/>
          </p:nvPr>
        </p:nvSpPr>
        <p:spPr>
          <a:xfrm>
            <a:off x="990156" y="1830583"/>
            <a:ext cx="3065691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</p:txBody>
      </p:sp>
      <p:sp>
        <p:nvSpPr>
          <p:cNvPr id="80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4445003" y="2220285"/>
            <a:ext cx="3322493" cy="2522991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52025" y="5155135"/>
            <a:ext cx="3315472" cy="846795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0"/>
          </p:nvPr>
        </p:nvSpPr>
        <p:spPr>
          <a:xfrm>
            <a:off x="4445000" y="4880532"/>
            <a:ext cx="3324755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accent2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</p:txBody>
      </p:sp>
      <p:sp>
        <p:nvSpPr>
          <p:cNvPr id="83" name="Rectangle 82"/>
          <p:cNvSpPr/>
          <p:nvPr userDrawn="1"/>
        </p:nvSpPr>
        <p:spPr>
          <a:xfrm>
            <a:off x="4452024" y="1710413"/>
            <a:ext cx="3315472" cy="5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1867" dirty="0">
              <a:solidFill>
                <a:srgbClr val="FFFFFF"/>
              </a:solidFill>
            </a:endParaRPr>
          </a:p>
        </p:txBody>
      </p:sp>
      <p:sp>
        <p:nvSpPr>
          <p:cNvPr id="84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6915" y="1830583"/>
            <a:ext cx="3065691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</p:txBody>
      </p:sp>
      <p:sp>
        <p:nvSpPr>
          <p:cNvPr id="85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8026403" y="2220285"/>
            <a:ext cx="3322493" cy="2522991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6" name="Text Placeholder 3"/>
          <p:cNvSpPr>
            <a:spLocks noGrp="1"/>
          </p:cNvSpPr>
          <p:nvPr>
            <p:ph type="body" sz="half" idx="23"/>
          </p:nvPr>
        </p:nvSpPr>
        <p:spPr>
          <a:xfrm>
            <a:off x="8033425" y="5155135"/>
            <a:ext cx="3315472" cy="846795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7" name="Text Placeholder 3"/>
          <p:cNvSpPr>
            <a:spLocks noGrp="1"/>
          </p:cNvSpPr>
          <p:nvPr>
            <p:ph type="body" sz="half" idx="24"/>
          </p:nvPr>
        </p:nvSpPr>
        <p:spPr>
          <a:xfrm>
            <a:off x="8026400" y="4880532"/>
            <a:ext cx="3324755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accent3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</p:txBody>
      </p:sp>
      <p:sp>
        <p:nvSpPr>
          <p:cNvPr id="88" name="Rectangle 87"/>
          <p:cNvSpPr/>
          <p:nvPr userDrawn="1"/>
        </p:nvSpPr>
        <p:spPr>
          <a:xfrm>
            <a:off x="8033424" y="1710413"/>
            <a:ext cx="3315472" cy="5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1867" dirty="0">
              <a:solidFill>
                <a:srgbClr val="FFFFFF"/>
              </a:solidFill>
            </a:endParaRPr>
          </a:p>
        </p:txBody>
      </p:sp>
      <p:sp>
        <p:nvSpPr>
          <p:cNvPr id="89" name="Text Placeholder 3"/>
          <p:cNvSpPr>
            <a:spLocks noGrp="1"/>
          </p:cNvSpPr>
          <p:nvPr>
            <p:ph type="body" sz="half" idx="25"/>
          </p:nvPr>
        </p:nvSpPr>
        <p:spPr>
          <a:xfrm>
            <a:off x="8158315" y="1830583"/>
            <a:ext cx="3065691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183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/>
      <p:bldP spid="7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animBg="1"/>
      <p:bldP spid="7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/>
      <p:bldP spid="8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3" grpId="0" animBg="1"/>
      <p:bldP spid="8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/>
      <p:bldP spid="8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8" grpId="0" animBg="1"/>
      <p:bldP spid="8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7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761000" y="2114227"/>
            <a:ext cx="2495557" cy="2522991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94149" y="5028135"/>
            <a:ext cx="2576857" cy="846795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7" name="Text Placeholder 3"/>
          <p:cNvSpPr>
            <a:spLocks noGrp="1"/>
          </p:cNvSpPr>
          <p:nvPr>
            <p:ph type="body" sz="half" idx="17"/>
          </p:nvPr>
        </p:nvSpPr>
        <p:spPr>
          <a:xfrm>
            <a:off x="687123" y="4753532"/>
            <a:ext cx="2584072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accent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</p:txBody>
      </p:sp>
      <p:sp>
        <p:nvSpPr>
          <p:cNvPr id="78" name="Rectangle 77"/>
          <p:cNvSpPr/>
          <p:nvPr userDrawn="1"/>
        </p:nvSpPr>
        <p:spPr>
          <a:xfrm>
            <a:off x="768022" y="1604356"/>
            <a:ext cx="2490284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1867" dirty="0">
              <a:solidFill>
                <a:srgbClr val="FFFFFF"/>
              </a:solidFill>
            </a:endParaRPr>
          </a:p>
        </p:txBody>
      </p:sp>
      <p:sp>
        <p:nvSpPr>
          <p:cNvPr id="79" name="Text Placeholder 3"/>
          <p:cNvSpPr>
            <a:spLocks noGrp="1"/>
          </p:cNvSpPr>
          <p:nvPr>
            <p:ph type="body" sz="half" idx="16"/>
          </p:nvPr>
        </p:nvSpPr>
        <p:spPr>
          <a:xfrm>
            <a:off x="861829" y="1724526"/>
            <a:ext cx="2302671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511630" y="2114227"/>
            <a:ext cx="2495557" cy="2522991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2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44778" y="5028135"/>
            <a:ext cx="2576857" cy="846795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0"/>
          </p:nvPr>
        </p:nvSpPr>
        <p:spPr>
          <a:xfrm>
            <a:off x="3437752" y="4753532"/>
            <a:ext cx="2584072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accent2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</p:txBody>
      </p:sp>
      <p:sp>
        <p:nvSpPr>
          <p:cNvPr id="44" name="Rectangle 43"/>
          <p:cNvSpPr/>
          <p:nvPr userDrawn="1"/>
        </p:nvSpPr>
        <p:spPr>
          <a:xfrm>
            <a:off x="3518651" y="1604356"/>
            <a:ext cx="2490284" cy="5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1867" dirty="0">
              <a:solidFill>
                <a:srgbClr val="FFFFFF"/>
              </a:solidFill>
            </a:endParaRPr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21"/>
          </p:nvPr>
        </p:nvSpPr>
        <p:spPr>
          <a:xfrm>
            <a:off x="3612458" y="1724526"/>
            <a:ext cx="2302671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</p:txBody>
      </p:sp>
      <p:sp>
        <p:nvSpPr>
          <p:cNvPr id="46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6246042" y="2114227"/>
            <a:ext cx="2495557" cy="2522991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23"/>
          </p:nvPr>
        </p:nvSpPr>
        <p:spPr>
          <a:xfrm>
            <a:off x="6179190" y="5028135"/>
            <a:ext cx="2576857" cy="846795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24"/>
          </p:nvPr>
        </p:nvSpPr>
        <p:spPr>
          <a:xfrm>
            <a:off x="6172164" y="4753532"/>
            <a:ext cx="2584072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accent3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</p:txBody>
      </p:sp>
      <p:sp>
        <p:nvSpPr>
          <p:cNvPr id="49" name="Rectangle 48"/>
          <p:cNvSpPr/>
          <p:nvPr userDrawn="1"/>
        </p:nvSpPr>
        <p:spPr>
          <a:xfrm>
            <a:off x="6253063" y="1604356"/>
            <a:ext cx="2490284" cy="5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1867" dirty="0">
              <a:solidFill>
                <a:srgbClr val="FFFFFF"/>
              </a:solidFill>
            </a:endParaRPr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25"/>
          </p:nvPr>
        </p:nvSpPr>
        <p:spPr>
          <a:xfrm>
            <a:off x="6346870" y="1724526"/>
            <a:ext cx="2302671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</p:txBody>
      </p:sp>
      <p:sp>
        <p:nvSpPr>
          <p:cNvPr id="56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8963878" y="2114227"/>
            <a:ext cx="2495557" cy="2522991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27"/>
          </p:nvPr>
        </p:nvSpPr>
        <p:spPr>
          <a:xfrm>
            <a:off x="8897026" y="5028135"/>
            <a:ext cx="2576857" cy="846795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8" name="Text Placeholder 3"/>
          <p:cNvSpPr>
            <a:spLocks noGrp="1"/>
          </p:cNvSpPr>
          <p:nvPr>
            <p:ph type="body" sz="half" idx="28"/>
          </p:nvPr>
        </p:nvSpPr>
        <p:spPr>
          <a:xfrm>
            <a:off x="8890000" y="4753532"/>
            <a:ext cx="2584072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accent4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</p:txBody>
      </p:sp>
      <p:sp>
        <p:nvSpPr>
          <p:cNvPr id="59" name="Rectangle 58"/>
          <p:cNvSpPr/>
          <p:nvPr userDrawn="1"/>
        </p:nvSpPr>
        <p:spPr>
          <a:xfrm>
            <a:off x="8970899" y="1604356"/>
            <a:ext cx="2490284" cy="5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1867" dirty="0">
              <a:solidFill>
                <a:srgbClr val="FFFFFF"/>
              </a:solidFill>
            </a:endParaRPr>
          </a:p>
        </p:txBody>
      </p:sp>
      <p:sp>
        <p:nvSpPr>
          <p:cNvPr id="60" name="Text Placeholder 3"/>
          <p:cNvSpPr>
            <a:spLocks noGrp="1"/>
          </p:cNvSpPr>
          <p:nvPr>
            <p:ph type="body" sz="half" idx="29"/>
          </p:nvPr>
        </p:nvSpPr>
        <p:spPr>
          <a:xfrm>
            <a:off x="9064706" y="1724526"/>
            <a:ext cx="2302671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501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/>
      <p:bldP spid="7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animBg="1"/>
      <p:bldP spid="7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/>
      <p:bldP spid="4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/>
      <p:bldP spid="4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/>
      <p:bldP spid="5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7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70778" y="2132797"/>
            <a:ext cx="2054121" cy="2522991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03927" y="5059404"/>
            <a:ext cx="2121040" cy="846795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7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900" y="4784801"/>
            <a:ext cx="2126979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accent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</p:txBody>
      </p:sp>
      <p:sp>
        <p:nvSpPr>
          <p:cNvPr id="78" name="Rectangle 77"/>
          <p:cNvSpPr/>
          <p:nvPr userDrawn="1"/>
        </p:nvSpPr>
        <p:spPr>
          <a:xfrm>
            <a:off x="677800" y="1622925"/>
            <a:ext cx="2049781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1867" dirty="0">
              <a:solidFill>
                <a:srgbClr val="FFFFFF"/>
              </a:solidFill>
            </a:endParaRPr>
          </a:p>
        </p:txBody>
      </p:sp>
      <p:sp>
        <p:nvSpPr>
          <p:cNvPr id="79" name="Text Placeholder 3"/>
          <p:cNvSpPr>
            <a:spLocks noGrp="1"/>
          </p:cNvSpPr>
          <p:nvPr>
            <p:ph type="body" sz="half" idx="16"/>
          </p:nvPr>
        </p:nvSpPr>
        <p:spPr>
          <a:xfrm>
            <a:off x="755013" y="1743095"/>
            <a:ext cx="1895355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</p:txBody>
      </p:sp>
      <p:sp>
        <p:nvSpPr>
          <p:cNvPr id="63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863110" y="2132797"/>
            <a:ext cx="2054121" cy="2522991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796259" y="5059404"/>
            <a:ext cx="2121040" cy="846795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Text Placeholder 3"/>
          <p:cNvSpPr>
            <a:spLocks noGrp="1"/>
          </p:cNvSpPr>
          <p:nvPr>
            <p:ph type="body" sz="half" idx="20"/>
          </p:nvPr>
        </p:nvSpPr>
        <p:spPr>
          <a:xfrm>
            <a:off x="2789232" y="4784801"/>
            <a:ext cx="2126979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accent2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</p:txBody>
      </p:sp>
      <p:sp>
        <p:nvSpPr>
          <p:cNvPr id="66" name="Rectangle 65"/>
          <p:cNvSpPr/>
          <p:nvPr userDrawn="1"/>
        </p:nvSpPr>
        <p:spPr>
          <a:xfrm>
            <a:off x="2870132" y="1622925"/>
            <a:ext cx="2049781" cy="5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1867" dirty="0">
              <a:solidFill>
                <a:srgbClr val="FFFFFF"/>
              </a:solidFill>
            </a:endParaRPr>
          </a:p>
        </p:txBody>
      </p:sp>
      <p:sp>
        <p:nvSpPr>
          <p:cNvPr id="67" name="Text Placeholder 3"/>
          <p:cNvSpPr>
            <a:spLocks noGrp="1"/>
          </p:cNvSpPr>
          <p:nvPr>
            <p:ph type="body" sz="half" idx="21"/>
          </p:nvPr>
        </p:nvSpPr>
        <p:spPr>
          <a:xfrm>
            <a:off x="2947345" y="1743095"/>
            <a:ext cx="1895355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</p:txBody>
      </p:sp>
      <p:sp>
        <p:nvSpPr>
          <p:cNvPr id="68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5059398" y="2132797"/>
            <a:ext cx="2054121" cy="2522991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9" name="Text Placeholder 3"/>
          <p:cNvSpPr>
            <a:spLocks noGrp="1"/>
          </p:cNvSpPr>
          <p:nvPr>
            <p:ph type="body" sz="half" idx="23"/>
          </p:nvPr>
        </p:nvSpPr>
        <p:spPr>
          <a:xfrm>
            <a:off x="4992547" y="5059404"/>
            <a:ext cx="2121040" cy="846795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0" name="Text Placeholder 3"/>
          <p:cNvSpPr>
            <a:spLocks noGrp="1"/>
          </p:cNvSpPr>
          <p:nvPr>
            <p:ph type="body" sz="half" idx="24"/>
          </p:nvPr>
        </p:nvSpPr>
        <p:spPr>
          <a:xfrm>
            <a:off x="4985520" y="4784801"/>
            <a:ext cx="2126979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accent3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</p:txBody>
      </p:sp>
      <p:sp>
        <p:nvSpPr>
          <p:cNvPr id="71" name="Rectangle 70"/>
          <p:cNvSpPr/>
          <p:nvPr userDrawn="1"/>
        </p:nvSpPr>
        <p:spPr>
          <a:xfrm>
            <a:off x="5066420" y="1622925"/>
            <a:ext cx="2049781" cy="5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1867" dirty="0">
              <a:solidFill>
                <a:srgbClr val="FFFFFF"/>
              </a:solidFill>
            </a:endParaRPr>
          </a:p>
        </p:txBody>
      </p:sp>
      <p:sp>
        <p:nvSpPr>
          <p:cNvPr id="72" name="Text Placeholder 3"/>
          <p:cNvSpPr>
            <a:spLocks noGrp="1"/>
          </p:cNvSpPr>
          <p:nvPr>
            <p:ph type="body" sz="half" idx="25"/>
          </p:nvPr>
        </p:nvSpPr>
        <p:spPr>
          <a:xfrm>
            <a:off x="5143633" y="1743095"/>
            <a:ext cx="1895355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</p:txBody>
      </p:sp>
      <p:sp>
        <p:nvSpPr>
          <p:cNvPr id="73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7251248" y="2132797"/>
            <a:ext cx="2054121" cy="2522991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27"/>
          </p:nvPr>
        </p:nvSpPr>
        <p:spPr>
          <a:xfrm>
            <a:off x="7184396" y="5059404"/>
            <a:ext cx="2121040" cy="846795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0" name="Text Placeholder 3"/>
          <p:cNvSpPr>
            <a:spLocks noGrp="1"/>
          </p:cNvSpPr>
          <p:nvPr>
            <p:ph type="body" sz="half" idx="28"/>
          </p:nvPr>
        </p:nvSpPr>
        <p:spPr>
          <a:xfrm>
            <a:off x="7177369" y="4784801"/>
            <a:ext cx="2126979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accent4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</p:txBody>
      </p:sp>
      <p:sp>
        <p:nvSpPr>
          <p:cNvPr id="81" name="Rectangle 80"/>
          <p:cNvSpPr/>
          <p:nvPr userDrawn="1"/>
        </p:nvSpPr>
        <p:spPr>
          <a:xfrm>
            <a:off x="7258270" y="1622925"/>
            <a:ext cx="2049781" cy="5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1867" dirty="0">
              <a:solidFill>
                <a:srgbClr val="FFFFFF"/>
              </a:solidFill>
            </a:endParaRP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9"/>
          </p:nvPr>
        </p:nvSpPr>
        <p:spPr>
          <a:xfrm>
            <a:off x="7335483" y="1743095"/>
            <a:ext cx="1895355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</p:txBody>
      </p:sp>
      <p:sp>
        <p:nvSpPr>
          <p:cNvPr id="83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9437020" y="2132797"/>
            <a:ext cx="2054121" cy="2522991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4" name="Text Placeholder 3"/>
          <p:cNvSpPr>
            <a:spLocks noGrp="1"/>
          </p:cNvSpPr>
          <p:nvPr>
            <p:ph type="body" sz="half" idx="31"/>
          </p:nvPr>
        </p:nvSpPr>
        <p:spPr>
          <a:xfrm>
            <a:off x="9370168" y="5059404"/>
            <a:ext cx="2121040" cy="846795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5" name="Text Placeholder 3"/>
          <p:cNvSpPr>
            <a:spLocks noGrp="1"/>
          </p:cNvSpPr>
          <p:nvPr>
            <p:ph type="body" sz="half" idx="32"/>
          </p:nvPr>
        </p:nvSpPr>
        <p:spPr>
          <a:xfrm>
            <a:off x="9363141" y="4784801"/>
            <a:ext cx="2126979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accent5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</p:txBody>
      </p:sp>
      <p:sp>
        <p:nvSpPr>
          <p:cNvPr id="86" name="Rectangle 85"/>
          <p:cNvSpPr/>
          <p:nvPr userDrawn="1"/>
        </p:nvSpPr>
        <p:spPr>
          <a:xfrm>
            <a:off x="9444042" y="1622925"/>
            <a:ext cx="2049781" cy="5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1867" dirty="0">
              <a:solidFill>
                <a:srgbClr val="FFFFFF"/>
              </a:solidFill>
            </a:endParaRPr>
          </a:p>
        </p:txBody>
      </p:sp>
      <p:sp>
        <p:nvSpPr>
          <p:cNvPr id="87" name="Text Placeholder 3"/>
          <p:cNvSpPr>
            <a:spLocks noGrp="1"/>
          </p:cNvSpPr>
          <p:nvPr>
            <p:ph type="body" sz="half" idx="33"/>
          </p:nvPr>
        </p:nvSpPr>
        <p:spPr>
          <a:xfrm>
            <a:off x="9521255" y="1743095"/>
            <a:ext cx="1895355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425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500"/>
                            </p:stCondLst>
                            <p:childTnLst>
                              <p:par>
                                <p:cTn id="110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/>
      <p:bldP spid="7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animBg="1"/>
      <p:bldP spid="7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/>
      <p:bldP spid="6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0" animBg="1"/>
      <p:bldP spid="6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/>
      <p:bldP spid="6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animBg="1"/>
      <p:bldP spid="72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/>
      <p:bldP spid="7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1" grpId="0" animBg="1"/>
      <p:bldP spid="82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/>
      <p:bldP spid="8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6" grpId="0" animBg="1"/>
      <p:bldP spid="8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7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31" name="Group 300"/>
          <p:cNvGrpSpPr/>
          <p:nvPr userDrawn="1"/>
        </p:nvGrpSpPr>
        <p:grpSpPr>
          <a:xfrm>
            <a:off x="612067" y="1872883"/>
            <a:ext cx="5176696" cy="2707424"/>
            <a:chOff x="2844800" y="1304396"/>
            <a:chExt cx="2803525" cy="1466250"/>
          </a:xfrm>
        </p:grpSpPr>
        <p:grpSp>
          <p:nvGrpSpPr>
            <p:cNvPr id="32" name="Group 44"/>
            <p:cNvGrpSpPr/>
            <p:nvPr/>
          </p:nvGrpSpPr>
          <p:grpSpPr>
            <a:xfrm>
              <a:off x="3209925" y="1304396"/>
              <a:ext cx="2073275" cy="1397000"/>
              <a:chOff x="4843457" y="992546"/>
              <a:chExt cx="2073275" cy="1397000"/>
            </a:xfrm>
          </p:grpSpPr>
          <p:sp>
            <p:nvSpPr>
              <p:cNvPr id="37" name="Freeform 12"/>
              <p:cNvSpPr>
                <a:spLocks/>
              </p:cNvSpPr>
              <p:nvPr/>
            </p:nvSpPr>
            <p:spPr bwMode="auto">
              <a:xfrm>
                <a:off x="4843457" y="992546"/>
                <a:ext cx="2073275" cy="1397000"/>
              </a:xfrm>
              <a:custGeom>
                <a:avLst/>
                <a:gdLst/>
                <a:ahLst/>
                <a:cxnLst>
                  <a:cxn ang="0">
                    <a:pos x="1146" y="737"/>
                  </a:cxn>
                  <a:cxn ang="0">
                    <a:pos x="1120" y="772"/>
                  </a:cxn>
                  <a:cxn ang="0">
                    <a:pos x="26" y="772"/>
                  </a:cxn>
                  <a:cxn ang="0">
                    <a:pos x="0" y="737"/>
                  </a:cxn>
                  <a:cxn ang="0">
                    <a:pos x="0" y="35"/>
                  </a:cxn>
                  <a:cxn ang="0">
                    <a:pos x="26" y="0"/>
                  </a:cxn>
                  <a:cxn ang="0">
                    <a:pos x="1120" y="0"/>
                  </a:cxn>
                  <a:cxn ang="0">
                    <a:pos x="1146" y="35"/>
                  </a:cxn>
                  <a:cxn ang="0">
                    <a:pos x="1146" y="737"/>
                  </a:cxn>
                </a:cxnLst>
                <a:rect l="0" t="0" r="r" b="b"/>
                <a:pathLst>
                  <a:path w="1146" h="772">
                    <a:moveTo>
                      <a:pt x="1146" y="737"/>
                    </a:moveTo>
                    <a:cubicBezTo>
                      <a:pt x="1146" y="756"/>
                      <a:pt x="1134" y="772"/>
                      <a:pt x="1120" y="772"/>
                    </a:cubicBezTo>
                    <a:cubicBezTo>
                      <a:pt x="26" y="772"/>
                      <a:pt x="26" y="772"/>
                      <a:pt x="26" y="772"/>
                    </a:cubicBezTo>
                    <a:cubicBezTo>
                      <a:pt x="12" y="772"/>
                      <a:pt x="0" y="756"/>
                      <a:pt x="0" y="737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2" y="0"/>
                      <a:pt x="26" y="0"/>
                    </a:cubicBezTo>
                    <a:cubicBezTo>
                      <a:pt x="1120" y="0"/>
                      <a:pt x="1120" y="0"/>
                      <a:pt x="1120" y="0"/>
                    </a:cubicBezTo>
                    <a:cubicBezTo>
                      <a:pt x="1134" y="0"/>
                      <a:pt x="1146" y="16"/>
                      <a:pt x="1146" y="35"/>
                    </a:cubicBezTo>
                    <a:cubicBezTo>
                      <a:pt x="1146" y="737"/>
                      <a:pt x="1146" y="737"/>
                      <a:pt x="1146" y="737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75467"/>
                <a:endParaRPr lang="en-US" sz="2667" dirty="0">
                  <a:solidFill>
                    <a:srgbClr val="262626"/>
                  </a:solidFill>
                </a:endParaRPr>
              </a:p>
            </p:txBody>
          </p:sp>
          <p:sp>
            <p:nvSpPr>
              <p:cNvPr id="38" name="Rectangle 13"/>
              <p:cNvSpPr>
                <a:spLocks noChangeArrowheads="1"/>
              </p:cNvSpPr>
              <p:nvPr/>
            </p:nvSpPr>
            <p:spPr bwMode="auto">
              <a:xfrm>
                <a:off x="4926007" y="1068746"/>
                <a:ext cx="1914525" cy="1181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75467"/>
                <a:endParaRPr lang="en-US" sz="2667" dirty="0">
                  <a:solidFill>
                    <a:srgbClr val="262626"/>
                  </a:solidFill>
                </a:endParaRPr>
              </a:p>
            </p:txBody>
          </p:sp>
          <p:sp>
            <p:nvSpPr>
              <p:cNvPr id="39" name="Freeform 21"/>
              <p:cNvSpPr>
                <a:spLocks/>
              </p:cNvSpPr>
              <p:nvPr/>
            </p:nvSpPr>
            <p:spPr bwMode="auto">
              <a:xfrm>
                <a:off x="4936351" y="1068746"/>
                <a:ext cx="1901825" cy="1089025"/>
              </a:xfrm>
              <a:custGeom>
                <a:avLst/>
                <a:gdLst/>
                <a:ahLst/>
                <a:cxnLst>
                  <a:cxn ang="0">
                    <a:pos x="1198" y="0"/>
                  </a:cxn>
                  <a:cxn ang="0">
                    <a:pos x="0" y="0"/>
                  </a:cxn>
                  <a:cxn ang="0">
                    <a:pos x="1198" y="686"/>
                  </a:cxn>
                  <a:cxn ang="0">
                    <a:pos x="1198" y="0"/>
                  </a:cxn>
                </a:cxnLst>
                <a:rect l="0" t="0" r="r" b="b"/>
                <a:pathLst>
                  <a:path w="1198" h="686">
                    <a:moveTo>
                      <a:pt x="1198" y="0"/>
                    </a:moveTo>
                    <a:lnTo>
                      <a:pt x="0" y="0"/>
                    </a:lnTo>
                    <a:lnTo>
                      <a:pt x="1198" y="686"/>
                    </a:lnTo>
                    <a:lnTo>
                      <a:pt x="1198" y="0"/>
                    </a:lnTo>
                    <a:close/>
                  </a:path>
                </a:pathLst>
              </a:custGeom>
              <a:solidFill>
                <a:schemeClr val="bg1">
                  <a:alpha val="23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75467"/>
                <a:endParaRPr lang="en-US" sz="2667" dirty="0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33" name="Group 43"/>
            <p:cNvGrpSpPr/>
            <p:nvPr/>
          </p:nvGrpSpPr>
          <p:grpSpPr>
            <a:xfrm>
              <a:off x="2844800" y="2648409"/>
              <a:ext cx="2803525" cy="122237"/>
              <a:chOff x="4462463" y="2425701"/>
              <a:chExt cx="2803525" cy="122237"/>
            </a:xfrm>
          </p:grpSpPr>
          <p:sp>
            <p:nvSpPr>
              <p:cNvPr id="34" name="Freeform 15"/>
              <p:cNvSpPr>
                <a:spLocks/>
              </p:cNvSpPr>
              <p:nvPr/>
            </p:nvSpPr>
            <p:spPr bwMode="auto">
              <a:xfrm>
                <a:off x="4462463" y="2481263"/>
                <a:ext cx="2800350" cy="66675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68" y="37"/>
                  </a:cxn>
                  <a:cxn ang="0">
                    <a:pos x="1487" y="37"/>
                  </a:cxn>
                  <a:cxn ang="0">
                    <a:pos x="1546" y="12"/>
                  </a:cxn>
                  <a:cxn ang="0">
                    <a:pos x="1547" y="0"/>
                  </a:cxn>
                  <a:cxn ang="0">
                    <a:pos x="10" y="5"/>
                  </a:cxn>
                </a:cxnLst>
                <a:rect l="0" t="0" r="r" b="b"/>
                <a:pathLst>
                  <a:path w="1547" h="37">
                    <a:moveTo>
                      <a:pt x="10" y="5"/>
                    </a:moveTo>
                    <a:cubicBezTo>
                      <a:pt x="10" y="5"/>
                      <a:pt x="0" y="23"/>
                      <a:pt x="68" y="37"/>
                    </a:cubicBezTo>
                    <a:cubicBezTo>
                      <a:pt x="1487" y="37"/>
                      <a:pt x="1487" y="37"/>
                      <a:pt x="1487" y="37"/>
                    </a:cubicBezTo>
                    <a:cubicBezTo>
                      <a:pt x="1487" y="37"/>
                      <a:pt x="1534" y="34"/>
                      <a:pt x="1546" y="12"/>
                    </a:cubicBezTo>
                    <a:cubicBezTo>
                      <a:pt x="1547" y="0"/>
                      <a:pt x="1547" y="0"/>
                      <a:pt x="1547" y="0"/>
                    </a:cubicBezTo>
                    <a:lnTo>
                      <a:pt x="10" y="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75467"/>
                <a:endParaRPr lang="en-US" sz="2667" dirty="0">
                  <a:solidFill>
                    <a:srgbClr val="262626"/>
                  </a:solidFill>
                </a:endParaRPr>
              </a:p>
            </p:txBody>
          </p:sp>
          <p:sp>
            <p:nvSpPr>
              <p:cNvPr id="35" name="Freeform 16"/>
              <p:cNvSpPr>
                <a:spLocks/>
              </p:cNvSpPr>
              <p:nvPr/>
            </p:nvSpPr>
            <p:spPr bwMode="auto">
              <a:xfrm>
                <a:off x="4478338" y="2425701"/>
                <a:ext cx="2787650" cy="841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8"/>
                  </a:cxn>
                  <a:cxn ang="0">
                    <a:pos x="16" y="43"/>
                  </a:cxn>
                  <a:cxn ang="0">
                    <a:pos x="1522" y="43"/>
                  </a:cxn>
                  <a:cxn ang="0">
                    <a:pos x="1538" y="40"/>
                  </a:cxn>
                  <a:cxn ang="0">
                    <a:pos x="1538" y="0"/>
                  </a:cxn>
                  <a:cxn ang="0">
                    <a:pos x="1" y="0"/>
                  </a:cxn>
                </a:cxnLst>
                <a:rect l="0" t="0" r="r" b="b"/>
                <a:pathLst>
                  <a:path w="1540" h="47">
                    <a:moveTo>
                      <a:pt x="1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" y="47"/>
                      <a:pt x="16" y="43"/>
                      <a:pt x="16" y="43"/>
                    </a:cubicBezTo>
                    <a:cubicBezTo>
                      <a:pt x="1522" y="43"/>
                      <a:pt x="1522" y="43"/>
                      <a:pt x="1522" y="43"/>
                    </a:cubicBezTo>
                    <a:cubicBezTo>
                      <a:pt x="1540" y="45"/>
                      <a:pt x="1538" y="40"/>
                      <a:pt x="1538" y="40"/>
                    </a:cubicBezTo>
                    <a:cubicBezTo>
                      <a:pt x="1538" y="0"/>
                      <a:pt x="1538" y="0"/>
                      <a:pt x="1538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2000">
                    <a:schemeClr val="bg1">
                      <a:lumMod val="75000"/>
                    </a:schemeClr>
                  </a:gs>
                  <a:gs pos="6000">
                    <a:schemeClr val="bg1">
                      <a:lumMod val="85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75467"/>
                <a:endParaRPr lang="en-US" sz="2667" dirty="0">
                  <a:solidFill>
                    <a:srgbClr val="262626"/>
                  </a:solidFill>
                </a:endParaRPr>
              </a:p>
            </p:txBody>
          </p:sp>
          <p:sp>
            <p:nvSpPr>
              <p:cNvPr id="36" name="Freeform 31"/>
              <p:cNvSpPr>
                <a:spLocks/>
              </p:cNvSpPr>
              <p:nvPr/>
            </p:nvSpPr>
            <p:spPr bwMode="auto">
              <a:xfrm>
                <a:off x="5672138" y="2425701"/>
                <a:ext cx="392113" cy="44450"/>
              </a:xfrm>
              <a:custGeom>
                <a:avLst/>
                <a:gdLst/>
                <a:ahLst/>
                <a:cxnLst>
                  <a:cxn ang="0">
                    <a:pos x="20" y="22"/>
                  </a:cxn>
                  <a:cxn ang="0">
                    <a:pos x="198" y="22"/>
                  </a:cxn>
                  <a:cxn ang="0">
                    <a:pos x="215" y="1"/>
                  </a:cxn>
                  <a:cxn ang="0">
                    <a:pos x="6" y="0"/>
                  </a:cxn>
                  <a:cxn ang="0">
                    <a:pos x="20" y="22"/>
                  </a:cxn>
                </a:cxnLst>
                <a:rect l="0" t="0" r="r" b="b"/>
                <a:pathLst>
                  <a:path w="217" h="25">
                    <a:moveTo>
                      <a:pt x="20" y="22"/>
                    </a:moveTo>
                    <a:cubicBezTo>
                      <a:pt x="198" y="22"/>
                      <a:pt x="198" y="22"/>
                      <a:pt x="198" y="22"/>
                    </a:cubicBezTo>
                    <a:cubicBezTo>
                      <a:pt x="198" y="22"/>
                      <a:pt x="217" y="25"/>
                      <a:pt x="21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0" y="20"/>
                      <a:pt x="20" y="2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75467"/>
                <a:endParaRPr lang="en-US" sz="2667" dirty="0">
                  <a:solidFill>
                    <a:srgbClr val="262626"/>
                  </a:solidFill>
                </a:endParaRPr>
              </a:p>
            </p:txBody>
          </p:sp>
        </p:grpSp>
      </p:grpSp>
      <p:sp>
        <p:nvSpPr>
          <p:cNvPr id="4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438696" y="2013587"/>
            <a:ext cx="3535163" cy="2180896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73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/>
              <a:t>29/4/2020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40163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7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18" name="Group 29"/>
          <p:cNvGrpSpPr/>
          <p:nvPr userDrawn="1"/>
        </p:nvGrpSpPr>
        <p:grpSpPr>
          <a:xfrm>
            <a:off x="5133752" y="1731349"/>
            <a:ext cx="1945525" cy="4155551"/>
            <a:chOff x="3205386" y="1562392"/>
            <a:chExt cx="1459144" cy="3116662"/>
          </a:xfrm>
          <a:effectLst/>
        </p:grpSpPr>
        <p:sp>
          <p:nvSpPr>
            <p:cNvPr id="19" name="Freeform 18"/>
            <p:cNvSpPr/>
            <p:nvPr/>
          </p:nvSpPr>
          <p:spPr>
            <a:xfrm>
              <a:off x="3205386" y="1579715"/>
              <a:ext cx="1459144" cy="3099339"/>
            </a:xfrm>
            <a:custGeom>
              <a:avLst/>
              <a:gdLst>
                <a:gd name="connsiteX0" fmla="*/ 0 w 1459144"/>
                <a:gd name="connsiteY0" fmla="*/ 176060 h 3099339"/>
                <a:gd name="connsiteX1" fmla="*/ 51567 w 1459144"/>
                <a:gd name="connsiteY1" fmla="*/ 51567 h 3099339"/>
                <a:gd name="connsiteX2" fmla="*/ 176060 w 1459144"/>
                <a:gd name="connsiteY2" fmla="*/ 0 h 3099339"/>
                <a:gd name="connsiteX3" fmla="*/ 1283084 w 1459144"/>
                <a:gd name="connsiteY3" fmla="*/ 0 h 3099339"/>
                <a:gd name="connsiteX4" fmla="*/ 1407577 w 1459144"/>
                <a:gd name="connsiteY4" fmla="*/ 51567 h 3099339"/>
                <a:gd name="connsiteX5" fmla="*/ 1459144 w 1459144"/>
                <a:gd name="connsiteY5" fmla="*/ 176060 h 3099339"/>
                <a:gd name="connsiteX6" fmla="*/ 1459144 w 1459144"/>
                <a:gd name="connsiteY6" fmla="*/ 2923279 h 3099339"/>
                <a:gd name="connsiteX7" fmla="*/ 1407577 w 1459144"/>
                <a:gd name="connsiteY7" fmla="*/ 3047772 h 3099339"/>
                <a:gd name="connsiteX8" fmla="*/ 1283084 w 1459144"/>
                <a:gd name="connsiteY8" fmla="*/ 3099339 h 3099339"/>
                <a:gd name="connsiteX9" fmla="*/ 176060 w 1459144"/>
                <a:gd name="connsiteY9" fmla="*/ 3099339 h 3099339"/>
                <a:gd name="connsiteX10" fmla="*/ 51567 w 1459144"/>
                <a:gd name="connsiteY10" fmla="*/ 3047772 h 3099339"/>
                <a:gd name="connsiteX11" fmla="*/ 0 w 1459144"/>
                <a:gd name="connsiteY11" fmla="*/ 2923279 h 3099339"/>
                <a:gd name="connsiteX12" fmla="*/ 0 w 1459144"/>
                <a:gd name="connsiteY12" fmla="*/ 176060 h 309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144" h="3099339">
                  <a:moveTo>
                    <a:pt x="0" y="176060"/>
                  </a:moveTo>
                  <a:cubicBezTo>
                    <a:pt x="0" y="129366"/>
                    <a:pt x="18549" y="84584"/>
                    <a:pt x="51567" y="51567"/>
                  </a:cubicBezTo>
                  <a:cubicBezTo>
                    <a:pt x="84585" y="18549"/>
                    <a:pt x="129366" y="0"/>
                    <a:pt x="176060" y="0"/>
                  </a:cubicBezTo>
                  <a:lnTo>
                    <a:pt x="1283084" y="0"/>
                  </a:lnTo>
                  <a:cubicBezTo>
                    <a:pt x="1329778" y="0"/>
                    <a:pt x="1374560" y="18549"/>
                    <a:pt x="1407577" y="51567"/>
                  </a:cubicBezTo>
                  <a:cubicBezTo>
                    <a:pt x="1440595" y="84585"/>
                    <a:pt x="1459144" y="129366"/>
                    <a:pt x="1459144" y="176060"/>
                  </a:cubicBezTo>
                  <a:lnTo>
                    <a:pt x="1459144" y="2923279"/>
                  </a:lnTo>
                  <a:cubicBezTo>
                    <a:pt x="1459144" y="2969973"/>
                    <a:pt x="1440595" y="3014755"/>
                    <a:pt x="1407577" y="3047772"/>
                  </a:cubicBezTo>
                  <a:cubicBezTo>
                    <a:pt x="1374559" y="3080790"/>
                    <a:pt x="1329778" y="3099339"/>
                    <a:pt x="1283084" y="3099339"/>
                  </a:cubicBezTo>
                  <a:lnTo>
                    <a:pt x="176060" y="3099339"/>
                  </a:lnTo>
                  <a:cubicBezTo>
                    <a:pt x="129366" y="3099339"/>
                    <a:pt x="84584" y="3080790"/>
                    <a:pt x="51567" y="3047772"/>
                  </a:cubicBezTo>
                  <a:cubicBezTo>
                    <a:pt x="18549" y="3014754"/>
                    <a:pt x="0" y="2969973"/>
                    <a:pt x="0" y="2923279"/>
                  </a:cubicBezTo>
                  <a:lnTo>
                    <a:pt x="0" y="17606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srgbClr val="FFFFFF"/>
                </a:solidFill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3806686" y="4332856"/>
              <a:ext cx="256543" cy="261216"/>
            </a:xfrm>
            <a:custGeom>
              <a:avLst/>
              <a:gdLst>
                <a:gd name="connsiteX0" fmla="*/ 0 w 256543"/>
                <a:gd name="connsiteY0" fmla="*/ 130608 h 261216"/>
                <a:gd name="connsiteX1" fmla="*/ 36755 w 256543"/>
                <a:gd name="connsiteY1" fmla="*/ 39091 h 261216"/>
                <a:gd name="connsiteX2" fmla="*/ 128272 w 256543"/>
                <a:gd name="connsiteY2" fmla="*/ 0 h 261216"/>
                <a:gd name="connsiteX3" fmla="*/ 219789 w 256543"/>
                <a:gd name="connsiteY3" fmla="*/ 39091 h 261216"/>
                <a:gd name="connsiteX4" fmla="*/ 256544 w 256543"/>
                <a:gd name="connsiteY4" fmla="*/ 130608 h 261216"/>
                <a:gd name="connsiteX5" fmla="*/ 219789 w 256543"/>
                <a:gd name="connsiteY5" fmla="*/ 222125 h 261216"/>
                <a:gd name="connsiteX6" fmla="*/ 128272 w 256543"/>
                <a:gd name="connsiteY6" fmla="*/ 261216 h 261216"/>
                <a:gd name="connsiteX7" fmla="*/ 36755 w 256543"/>
                <a:gd name="connsiteY7" fmla="*/ 222125 h 261216"/>
                <a:gd name="connsiteX8" fmla="*/ 0 w 256543"/>
                <a:gd name="connsiteY8" fmla="*/ 130608 h 26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43" h="261216">
                  <a:moveTo>
                    <a:pt x="0" y="130608"/>
                  </a:moveTo>
                  <a:cubicBezTo>
                    <a:pt x="0" y="96377"/>
                    <a:pt x="13199" y="63514"/>
                    <a:pt x="36755" y="39091"/>
                  </a:cubicBezTo>
                  <a:cubicBezTo>
                    <a:pt x="60874" y="14086"/>
                    <a:pt x="93851" y="0"/>
                    <a:pt x="128272" y="0"/>
                  </a:cubicBezTo>
                  <a:cubicBezTo>
                    <a:pt x="162693" y="0"/>
                    <a:pt x="195670" y="14086"/>
                    <a:pt x="219789" y="39091"/>
                  </a:cubicBezTo>
                  <a:cubicBezTo>
                    <a:pt x="243346" y="63514"/>
                    <a:pt x="256544" y="96377"/>
                    <a:pt x="256544" y="130608"/>
                  </a:cubicBezTo>
                  <a:cubicBezTo>
                    <a:pt x="256544" y="164839"/>
                    <a:pt x="243345" y="197702"/>
                    <a:pt x="219789" y="222125"/>
                  </a:cubicBezTo>
                  <a:cubicBezTo>
                    <a:pt x="195670" y="247130"/>
                    <a:pt x="162693" y="261216"/>
                    <a:pt x="128272" y="261216"/>
                  </a:cubicBezTo>
                  <a:cubicBezTo>
                    <a:pt x="93851" y="261216"/>
                    <a:pt x="60874" y="247130"/>
                    <a:pt x="36755" y="222125"/>
                  </a:cubicBezTo>
                  <a:cubicBezTo>
                    <a:pt x="13198" y="197702"/>
                    <a:pt x="0" y="164839"/>
                    <a:pt x="0" y="130608"/>
                  </a:cubicBezTo>
                  <a:close/>
                </a:path>
              </a:pathLst>
            </a:cu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srgbClr val="FFFFFF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3306742" y="1997538"/>
              <a:ext cx="1256433" cy="2276759"/>
            </a:xfrm>
            <a:custGeom>
              <a:avLst/>
              <a:gdLst>
                <a:gd name="connsiteX0" fmla="*/ 0 w 1256433"/>
                <a:gd name="connsiteY0" fmla="*/ 0 h 2276759"/>
                <a:gd name="connsiteX1" fmla="*/ 1256433 w 1256433"/>
                <a:gd name="connsiteY1" fmla="*/ 0 h 2276759"/>
                <a:gd name="connsiteX2" fmla="*/ 1256433 w 1256433"/>
                <a:gd name="connsiteY2" fmla="*/ 2276759 h 2276759"/>
                <a:gd name="connsiteX3" fmla="*/ 0 w 1256433"/>
                <a:gd name="connsiteY3" fmla="*/ 2276759 h 2276759"/>
                <a:gd name="connsiteX4" fmla="*/ 0 w 1256433"/>
                <a:gd name="connsiteY4" fmla="*/ 0 h 22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6433" h="2276759">
                  <a:moveTo>
                    <a:pt x="0" y="0"/>
                  </a:moveTo>
                  <a:lnTo>
                    <a:pt x="1256433" y="0"/>
                  </a:lnTo>
                  <a:lnTo>
                    <a:pt x="1256433" y="2276759"/>
                  </a:lnTo>
                  <a:lnTo>
                    <a:pt x="0" y="2276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srgbClr val="FFFFFF"/>
                </a:solidFill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3796931" y="1824436"/>
              <a:ext cx="276054" cy="32124"/>
            </a:xfrm>
            <a:custGeom>
              <a:avLst/>
              <a:gdLst>
                <a:gd name="connsiteX0" fmla="*/ 0 w 276054"/>
                <a:gd name="connsiteY0" fmla="*/ 16062 h 32124"/>
                <a:gd name="connsiteX1" fmla="*/ 4704 w 276054"/>
                <a:gd name="connsiteY1" fmla="*/ 4704 h 32124"/>
                <a:gd name="connsiteX2" fmla="*/ 16062 w 276054"/>
                <a:gd name="connsiteY2" fmla="*/ 0 h 32124"/>
                <a:gd name="connsiteX3" fmla="*/ 259992 w 276054"/>
                <a:gd name="connsiteY3" fmla="*/ 0 h 32124"/>
                <a:gd name="connsiteX4" fmla="*/ 271350 w 276054"/>
                <a:gd name="connsiteY4" fmla="*/ 4704 h 32124"/>
                <a:gd name="connsiteX5" fmla="*/ 276054 w 276054"/>
                <a:gd name="connsiteY5" fmla="*/ 16062 h 32124"/>
                <a:gd name="connsiteX6" fmla="*/ 276054 w 276054"/>
                <a:gd name="connsiteY6" fmla="*/ 16062 h 32124"/>
                <a:gd name="connsiteX7" fmla="*/ 271350 w 276054"/>
                <a:gd name="connsiteY7" fmla="*/ 27420 h 32124"/>
                <a:gd name="connsiteX8" fmla="*/ 259992 w 276054"/>
                <a:gd name="connsiteY8" fmla="*/ 32124 h 32124"/>
                <a:gd name="connsiteX9" fmla="*/ 16062 w 276054"/>
                <a:gd name="connsiteY9" fmla="*/ 32124 h 32124"/>
                <a:gd name="connsiteX10" fmla="*/ 4704 w 276054"/>
                <a:gd name="connsiteY10" fmla="*/ 27420 h 32124"/>
                <a:gd name="connsiteX11" fmla="*/ 0 w 276054"/>
                <a:gd name="connsiteY11" fmla="*/ 16062 h 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054" h="32124">
                  <a:moveTo>
                    <a:pt x="0" y="16062"/>
                  </a:moveTo>
                  <a:cubicBezTo>
                    <a:pt x="0" y="11802"/>
                    <a:pt x="1692" y="7717"/>
                    <a:pt x="4704" y="4704"/>
                  </a:cubicBezTo>
                  <a:cubicBezTo>
                    <a:pt x="7716" y="1692"/>
                    <a:pt x="11802" y="0"/>
                    <a:pt x="16062" y="0"/>
                  </a:cubicBezTo>
                  <a:lnTo>
                    <a:pt x="259992" y="0"/>
                  </a:lnTo>
                  <a:cubicBezTo>
                    <a:pt x="264252" y="0"/>
                    <a:pt x="268337" y="1692"/>
                    <a:pt x="271350" y="4704"/>
                  </a:cubicBezTo>
                  <a:cubicBezTo>
                    <a:pt x="274362" y="7716"/>
                    <a:pt x="276054" y="11802"/>
                    <a:pt x="276054" y="16062"/>
                  </a:cubicBezTo>
                  <a:lnTo>
                    <a:pt x="276054" y="16062"/>
                  </a:lnTo>
                  <a:cubicBezTo>
                    <a:pt x="276054" y="20322"/>
                    <a:pt x="274362" y="24407"/>
                    <a:pt x="271350" y="27420"/>
                  </a:cubicBezTo>
                  <a:cubicBezTo>
                    <a:pt x="268338" y="30432"/>
                    <a:pt x="264252" y="32124"/>
                    <a:pt x="259992" y="32124"/>
                  </a:cubicBezTo>
                  <a:lnTo>
                    <a:pt x="16062" y="32124"/>
                  </a:lnTo>
                  <a:cubicBezTo>
                    <a:pt x="11802" y="32124"/>
                    <a:pt x="7717" y="30432"/>
                    <a:pt x="4704" y="27420"/>
                  </a:cubicBezTo>
                  <a:cubicBezTo>
                    <a:pt x="1692" y="24408"/>
                    <a:pt x="0" y="20322"/>
                    <a:pt x="0" y="1606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srgbClr val="FFFFFF"/>
                </a:solidFill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3911556" y="1704426"/>
              <a:ext cx="46804" cy="47657"/>
            </a:xfrm>
            <a:custGeom>
              <a:avLst/>
              <a:gdLst>
                <a:gd name="connsiteX0" fmla="*/ 0 w 46804"/>
                <a:gd name="connsiteY0" fmla="*/ 23829 h 47657"/>
                <a:gd name="connsiteX1" fmla="*/ 6705 w 46804"/>
                <a:gd name="connsiteY1" fmla="*/ 7132 h 47657"/>
                <a:gd name="connsiteX2" fmla="*/ 23402 w 46804"/>
                <a:gd name="connsiteY2" fmla="*/ 0 h 47657"/>
                <a:gd name="connsiteX3" fmla="*/ 40099 w 46804"/>
                <a:gd name="connsiteY3" fmla="*/ 7132 h 47657"/>
                <a:gd name="connsiteX4" fmla="*/ 46804 w 46804"/>
                <a:gd name="connsiteY4" fmla="*/ 23829 h 47657"/>
                <a:gd name="connsiteX5" fmla="*/ 40099 w 46804"/>
                <a:gd name="connsiteY5" fmla="*/ 40526 h 47657"/>
                <a:gd name="connsiteX6" fmla="*/ 23402 w 46804"/>
                <a:gd name="connsiteY6" fmla="*/ 47658 h 47657"/>
                <a:gd name="connsiteX7" fmla="*/ 6705 w 46804"/>
                <a:gd name="connsiteY7" fmla="*/ 40526 h 47657"/>
                <a:gd name="connsiteX8" fmla="*/ 0 w 46804"/>
                <a:gd name="connsiteY8" fmla="*/ 23829 h 4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04" h="47657">
                  <a:moveTo>
                    <a:pt x="0" y="23829"/>
                  </a:moveTo>
                  <a:cubicBezTo>
                    <a:pt x="0" y="17584"/>
                    <a:pt x="2408" y="11588"/>
                    <a:pt x="6705" y="7132"/>
                  </a:cubicBezTo>
                  <a:cubicBezTo>
                    <a:pt x="11105" y="2570"/>
                    <a:pt x="17122" y="0"/>
                    <a:pt x="23402" y="0"/>
                  </a:cubicBezTo>
                  <a:cubicBezTo>
                    <a:pt x="29682" y="0"/>
                    <a:pt x="35698" y="2570"/>
                    <a:pt x="40099" y="7132"/>
                  </a:cubicBezTo>
                  <a:cubicBezTo>
                    <a:pt x="44397" y="11588"/>
                    <a:pt x="46804" y="17583"/>
                    <a:pt x="46804" y="23829"/>
                  </a:cubicBezTo>
                  <a:cubicBezTo>
                    <a:pt x="46804" y="30074"/>
                    <a:pt x="44396" y="36070"/>
                    <a:pt x="40099" y="40526"/>
                  </a:cubicBezTo>
                  <a:cubicBezTo>
                    <a:pt x="35699" y="45088"/>
                    <a:pt x="29682" y="47658"/>
                    <a:pt x="23402" y="47658"/>
                  </a:cubicBezTo>
                  <a:cubicBezTo>
                    <a:pt x="17122" y="47658"/>
                    <a:pt x="11106" y="45088"/>
                    <a:pt x="6705" y="40526"/>
                  </a:cubicBezTo>
                  <a:cubicBezTo>
                    <a:pt x="2407" y="36070"/>
                    <a:pt x="0" y="30075"/>
                    <a:pt x="0" y="238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srgbClr val="FFFFFF"/>
                </a:solidFill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4293042" y="1562392"/>
              <a:ext cx="198758" cy="40154"/>
            </a:xfrm>
            <a:custGeom>
              <a:avLst/>
              <a:gdLst>
                <a:gd name="connsiteX0" fmla="*/ 0 w 198758"/>
                <a:gd name="connsiteY0" fmla="*/ 0 h 40154"/>
                <a:gd name="connsiteX1" fmla="*/ 198758 w 198758"/>
                <a:gd name="connsiteY1" fmla="*/ 0 h 40154"/>
                <a:gd name="connsiteX2" fmla="*/ 198758 w 198758"/>
                <a:gd name="connsiteY2" fmla="*/ 40154 h 40154"/>
                <a:gd name="connsiteX3" fmla="*/ 0 w 198758"/>
                <a:gd name="connsiteY3" fmla="*/ 40154 h 40154"/>
                <a:gd name="connsiteX4" fmla="*/ 0 w 198758"/>
                <a:gd name="connsiteY4" fmla="*/ 0 h 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758" h="40154">
                  <a:moveTo>
                    <a:pt x="0" y="0"/>
                  </a:moveTo>
                  <a:lnTo>
                    <a:pt x="198758" y="0"/>
                  </a:lnTo>
                  <a:lnTo>
                    <a:pt x="198758" y="40154"/>
                  </a:lnTo>
                  <a:lnTo>
                    <a:pt x="0" y="40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srgbClr val="FFFFFF"/>
                </a:solidFill>
              </a:endParaRPr>
            </a:p>
          </p:txBody>
        </p:sp>
      </p:grpSp>
      <p:sp>
        <p:nvSpPr>
          <p:cNvPr id="3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268894" y="2303485"/>
            <a:ext cx="1675244" cy="3043737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52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>
            <a:off x="0" y="4365006"/>
            <a:ext cx="12192000" cy="24929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cxnSp>
        <p:nvCxnSpPr>
          <p:cNvPr id="38" name="Straight Line buttom"/>
          <p:cNvCxnSpPr/>
          <p:nvPr userDrawn="1"/>
        </p:nvCxnSpPr>
        <p:spPr>
          <a:xfrm>
            <a:off x="0" y="4365005"/>
            <a:ext cx="12192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 userDrawn="1"/>
        </p:nvGrpSpPr>
        <p:grpSpPr>
          <a:xfrm>
            <a:off x="4438652" y="1934377"/>
            <a:ext cx="3403643" cy="2708115"/>
            <a:chOff x="2094899" y="1081795"/>
            <a:chExt cx="4400683" cy="3501414"/>
          </a:xfrm>
        </p:grpSpPr>
        <p:sp>
          <p:nvSpPr>
            <p:cNvPr id="20" name="Rectangle 19"/>
            <p:cNvSpPr/>
            <p:nvPr/>
          </p:nvSpPr>
          <p:spPr>
            <a:xfrm>
              <a:off x="2261198" y="1247618"/>
              <a:ext cx="4081379" cy="2259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 rtl="1"/>
              <a:endParaRPr lang="en-US" sz="2667" dirty="0">
                <a:solidFill>
                  <a:srgbClr val="FFFFFF"/>
                </a:solidFill>
              </a:endParaRPr>
            </a:p>
          </p:txBody>
        </p:sp>
        <p:sp>
          <p:nvSpPr>
            <p:cNvPr id="31" name="Freeform 5"/>
            <p:cNvSpPr>
              <a:spLocks noEditPoints="1"/>
            </p:cNvSpPr>
            <p:nvPr/>
          </p:nvSpPr>
          <p:spPr bwMode="auto">
            <a:xfrm>
              <a:off x="2094899" y="1081795"/>
              <a:ext cx="4400683" cy="2608522"/>
            </a:xfrm>
            <a:custGeom>
              <a:avLst/>
              <a:gdLst/>
              <a:ahLst/>
              <a:cxnLst>
                <a:cxn ang="0">
                  <a:pos x="1757" y="0"/>
                </a:cxn>
                <a:cxn ang="0">
                  <a:pos x="921" y="0"/>
                </a:cxn>
                <a:cxn ang="0">
                  <a:pos x="893" y="0"/>
                </a:cxn>
                <a:cxn ang="0">
                  <a:pos x="56" y="0"/>
                </a:cxn>
                <a:cxn ang="0">
                  <a:pos x="0" y="47"/>
                </a:cxn>
                <a:cxn ang="0">
                  <a:pos x="0" y="1076"/>
                </a:cxn>
                <a:cxn ang="0">
                  <a:pos x="1816" y="1076"/>
                </a:cxn>
                <a:cxn ang="0">
                  <a:pos x="1816" y="47"/>
                </a:cxn>
                <a:cxn ang="0">
                  <a:pos x="1757" y="0"/>
                </a:cxn>
                <a:cxn ang="0">
                  <a:pos x="1732" y="1000"/>
                </a:cxn>
                <a:cxn ang="0">
                  <a:pos x="76" y="1000"/>
                </a:cxn>
                <a:cxn ang="0">
                  <a:pos x="76" y="68"/>
                </a:cxn>
                <a:cxn ang="0">
                  <a:pos x="1732" y="68"/>
                </a:cxn>
                <a:cxn ang="0">
                  <a:pos x="1732" y="1000"/>
                </a:cxn>
              </a:cxnLst>
              <a:rect l="0" t="0" r="r" b="b"/>
              <a:pathLst>
                <a:path w="1816" h="1076">
                  <a:moveTo>
                    <a:pt x="1757" y="0"/>
                  </a:moveTo>
                  <a:cubicBezTo>
                    <a:pt x="921" y="0"/>
                    <a:pt x="921" y="0"/>
                    <a:pt x="921" y="0"/>
                  </a:cubicBezTo>
                  <a:cubicBezTo>
                    <a:pt x="893" y="0"/>
                    <a:pt x="893" y="0"/>
                    <a:pt x="89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7" y="0"/>
                    <a:pt x="0" y="17"/>
                    <a:pt x="0" y="47"/>
                  </a:cubicBezTo>
                  <a:cubicBezTo>
                    <a:pt x="0" y="1076"/>
                    <a:pt x="0" y="1076"/>
                    <a:pt x="0" y="1076"/>
                  </a:cubicBezTo>
                  <a:cubicBezTo>
                    <a:pt x="1816" y="1076"/>
                    <a:pt x="1816" y="1076"/>
                    <a:pt x="1816" y="1076"/>
                  </a:cubicBezTo>
                  <a:cubicBezTo>
                    <a:pt x="1816" y="47"/>
                    <a:pt x="1816" y="47"/>
                    <a:pt x="1816" y="47"/>
                  </a:cubicBezTo>
                  <a:cubicBezTo>
                    <a:pt x="1816" y="17"/>
                    <a:pt x="1787" y="0"/>
                    <a:pt x="1757" y="0"/>
                  </a:cubicBezTo>
                  <a:moveTo>
                    <a:pt x="1732" y="1000"/>
                  </a:moveTo>
                  <a:cubicBezTo>
                    <a:pt x="76" y="1000"/>
                    <a:pt x="76" y="1000"/>
                    <a:pt x="76" y="1000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1732" y="68"/>
                    <a:pt x="1732" y="68"/>
                    <a:pt x="1732" y="68"/>
                  </a:cubicBezTo>
                  <a:cubicBezTo>
                    <a:pt x="1732" y="1000"/>
                    <a:pt x="1732" y="1000"/>
                    <a:pt x="1732" y="100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1375467" rtl="1"/>
              <a:endParaRPr lang="en-US" sz="2667" dirty="0">
                <a:solidFill>
                  <a:srgbClr val="262626"/>
                </a:solidFill>
              </a:endParaRPr>
            </a:p>
          </p:txBody>
        </p:sp>
        <p:sp>
          <p:nvSpPr>
            <p:cNvPr id="33" name="Freeform 23"/>
            <p:cNvSpPr>
              <a:spLocks/>
            </p:cNvSpPr>
            <p:nvPr/>
          </p:nvSpPr>
          <p:spPr bwMode="auto">
            <a:xfrm>
              <a:off x="2311744" y="1247618"/>
              <a:ext cx="3979748" cy="2259869"/>
            </a:xfrm>
            <a:custGeom>
              <a:avLst/>
              <a:gdLst/>
              <a:ahLst/>
              <a:cxnLst>
                <a:cxn ang="0">
                  <a:pos x="1872" y="0"/>
                </a:cxn>
                <a:cxn ang="0">
                  <a:pos x="0" y="0"/>
                </a:cxn>
                <a:cxn ang="0">
                  <a:pos x="1872" y="1063"/>
                </a:cxn>
                <a:cxn ang="0">
                  <a:pos x="1872" y="0"/>
                </a:cxn>
              </a:cxnLst>
              <a:rect l="0" t="0" r="r" b="b"/>
              <a:pathLst>
                <a:path w="1872" h="1063">
                  <a:moveTo>
                    <a:pt x="1872" y="0"/>
                  </a:moveTo>
                  <a:lnTo>
                    <a:pt x="0" y="0"/>
                  </a:lnTo>
                  <a:lnTo>
                    <a:pt x="1872" y="1063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rgbClr val="FFFFFF">
                <a:alpha val="16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1375467" rtl="1"/>
              <a:endParaRPr lang="en-US" sz="2667" dirty="0">
                <a:solidFill>
                  <a:srgbClr val="262626"/>
                </a:solidFill>
              </a:endParaRPr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2094899" y="3690315"/>
              <a:ext cx="4400683" cy="397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0"/>
                </a:cxn>
                <a:cxn ang="0">
                  <a:pos x="56" y="164"/>
                </a:cxn>
                <a:cxn ang="0">
                  <a:pos x="893" y="164"/>
                </a:cxn>
                <a:cxn ang="0">
                  <a:pos x="921" y="164"/>
                </a:cxn>
                <a:cxn ang="0">
                  <a:pos x="1757" y="164"/>
                </a:cxn>
                <a:cxn ang="0">
                  <a:pos x="1816" y="100"/>
                </a:cxn>
                <a:cxn ang="0">
                  <a:pos x="1816" y="0"/>
                </a:cxn>
                <a:cxn ang="0">
                  <a:pos x="0" y="0"/>
                </a:cxn>
              </a:cxnLst>
              <a:rect l="0" t="0" r="r" b="b"/>
              <a:pathLst>
                <a:path w="1816" h="164">
                  <a:moveTo>
                    <a:pt x="0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30"/>
                    <a:pt x="27" y="164"/>
                    <a:pt x="56" y="164"/>
                  </a:cubicBezTo>
                  <a:cubicBezTo>
                    <a:pt x="893" y="164"/>
                    <a:pt x="893" y="164"/>
                    <a:pt x="893" y="164"/>
                  </a:cubicBezTo>
                  <a:cubicBezTo>
                    <a:pt x="921" y="164"/>
                    <a:pt x="921" y="164"/>
                    <a:pt x="921" y="164"/>
                  </a:cubicBezTo>
                  <a:cubicBezTo>
                    <a:pt x="1757" y="164"/>
                    <a:pt x="1757" y="164"/>
                    <a:pt x="1757" y="164"/>
                  </a:cubicBezTo>
                  <a:cubicBezTo>
                    <a:pt x="1787" y="164"/>
                    <a:pt x="1816" y="130"/>
                    <a:pt x="1816" y="100"/>
                  </a:cubicBezTo>
                  <a:cubicBezTo>
                    <a:pt x="1816" y="0"/>
                    <a:pt x="1816" y="0"/>
                    <a:pt x="1816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18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1375467" rtl="1"/>
              <a:r>
                <a:rPr lang="en-US" sz="2667" dirty="0">
                  <a:solidFill>
                    <a:srgbClr val="262626"/>
                  </a:solidFill>
                </a:rPr>
                <a:t> </a:t>
              </a:r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3506519" y="4087866"/>
              <a:ext cx="1590198" cy="495343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22" y="0"/>
                </a:cxn>
                <a:cxn ang="0">
                  <a:pos x="143" y="0"/>
                </a:cxn>
                <a:cxn ang="0">
                  <a:pos x="102" y="128"/>
                </a:cxn>
                <a:cxn ang="0">
                  <a:pos x="108" y="204"/>
                </a:cxn>
                <a:cxn ang="0">
                  <a:pos x="322" y="204"/>
                </a:cxn>
                <a:cxn ang="0">
                  <a:pos x="335" y="204"/>
                </a:cxn>
                <a:cxn ang="0">
                  <a:pos x="549" y="204"/>
                </a:cxn>
                <a:cxn ang="0">
                  <a:pos x="555" y="128"/>
                </a:cxn>
                <a:cxn ang="0">
                  <a:pos x="513" y="0"/>
                </a:cxn>
                <a:cxn ang="0">
                  <a:pos x="335" y="0"/>
                </a:cxn>
              </a:cxnLst>
              <a:rect l="0" t="0" r="r" b="b"/>
              <a:pathLst>
                <a:path w="656" h="204">
                  <a:moveTo>
                    <a:pt x="335" y="0"/>
                  </a:moveTo>
                  <a:cubicBezTo>
                    <a:pt x="322" y="0"/>
                    <a:pt x="322" y="0"/>
                    <a:pt x="32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2" y="88"/>
                    <a:pt x="102" y="128"/>
                  </a:cubicBezTo>
                  <a:cubicBezTo>
                    <a:pt x="62" y="169"/>
                    <a:pt x="0" y="204"/>
                    <a:pt x="108" y="204"/>
                  </a:cubicBezTo>
                  <a:cubicBezTo>
                    <a:pt x="322" y="204"/>
                    <a:pt x="322" y="204"/>
                    <a:pt x="322" y="204"/>
                  </a:cubicBezTo>
                  <a:cubicBezTo>
                    <a:pt x="335" y="204"/>
                    <a:pt x="335" y="204"/>
                    <a:pt x="335" y="204"/>
                  </a:cubicBezTo>
                  <a:cubicBezTo>
                    <a:pt x="549" y="204"/>
                    <a:pt x="549" y="204"/>
                    <a:pt x="549" y="204"/>
                  </a:cubicBezTo>
                  <a:cubicBezTo>
                    <a:pt x="656" y="204"/>
                    <a:pt x="594" y="169"/>
                    <a:pt x="555" y="128"/>
                  </a:cubicBezTo>
                  <a:cubicBezTo>
                    <a:pt x="515" y="88"/>
                    <a:pt x="513" y="0"/>
                    <a:pt x="513" y="0"/>
                  </a:cubicBezTo>
                  <a:lnTo>
                    <a:pt x="335" y="0"/>
                  </a:lnTo>
                  <a:close/>
                </a:path>
              </a:pathLst>
            </a:custGeom>
            <a:gradFill>
              <a:gsLst>
                <a:gs pos="42000">
                  <a:schemeClr val="bg1">
                    <a:lumMod val="75000"/>
                  </a:schemeClr>
                </a:gs>
                <a:gs pos="6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1375467" rtl="1"/>
              <a:endParaRPr lang="en-US" sz="2667" dirty="0">
                <a:solidFill>
                  <a:srgbClr val="262626"/>
                </a:solidFill>
              </a:endParaRPr>
            </a:p>
          </p:txBody>
        </p:sp>
      </p:grp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7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593535" y="2062632"/>
            <a:ext cx="3090911" cy="1747861"/>
          </a:xfrm>
          <a:prstGeom prst="rect">
            <a:avLst/>
          </a:prstGeom>
          <a:ln>
            <a:noFill/>
          </a:ln>
        </p:spPr>
        <p:txBody>
          <a:bodyPr tIns="0" bIns="274320" anchor="b"/>
          <a:lstStyle>
            <a:lvl1pPr algn="ctr"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92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7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9" name="Round Same Side Corner Rectangle 28"/>
          <p:cNvSpPr/>
          <p:nvPr userDrawn="1"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 defTabSz="1375467"/>
              <a:t>‹Nº›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8" name="Straight Line buttom"/>
          <p:cNvCxnSpPr/>
          <p:nvPr userDrawn="1"/>
        </p:nvCxnSpPr>
        <p:spPr>
          <a:xfrm>
            <a:off x="0" y="4363412"/>
            <a:ext cx="12192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 userDrawn="1"/>
        </p:nvSpPr>
        <p:spPr>
          <a:xfrm>
            <a:off x="0" y="4365006"/>
            <a:ext cx="12192000" cy="24929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grpSp>
        <p:nvGrpSpPr>
          <p:cNvPr id="31" name="Group 29"/>
          <p:cNvGrpSpPr/>
          <p:nvPr userDrawn="1"/>
        </p:nvGrpSpPr>
        <p:grpSpPr>
          <a:xfrm>
            <a:off x="903452" y="1431958"/>
            <a:ext cx="2196983" cy="4642471"/>
            <a:chOff x="3189614" y="1562392"/>
            <a:chExt cx="1474916" cy="3116662"/>
          </a:xfrm>
          <a:effectLst/>
        </p:grpSpPr>
        <p:sp>
          <p:nvSpPr>
            <p:cNvPr id="33" name="Freeform 32"/>
            <p:cNvSpPr/>
            <p:nvPr/>
          </p:nvSpPr>
          <p:spPr>
            <a:xfrm>
              <a:off x="3205386" y="1579715"/>
              <a:ext cx="1459144" cy="3099339"/>
            </a:xfrm>
            <a:custGeom>
              <a:avLst/>
              <a:gdLst>
                <a:gd name="connsiteX0" fmla="*/ 0 w 1459144"/>
                <a:gd name="connsiteY0" fmla="*/ 176060 h 3099339"/>
                <a:gd name="connsiteX1" fmla="*/ 51567 w 1459144"/>
                <a:gd name="connsiteY1" fmla="*/ 51567 h 3099339"/>
                <a:gd name="connsiteX2" fmla="*/ 176060 w 1459144"/>
                <a:gd name="connsiteY2" fmla="*/ 0 h 3099339"/>
                <a:gd name="connsiteX3" fmla="*/ 1283084 w 1459144"/>
                <a:gd name="connsiteY3" fmla="*/ 0 h 3099339"/>
                <a:gd name="connsiteX4" fmla="*/ 1407577 w 1459144"/>
                <a:gd name="connsiteY4" fmla="*/ 51567 h 3099339"/>
                <a:gd name="connsiteX5" fmla="*/ 1459144 w 1459144"/>
                <a:gd name="connsiteY5" fmla="*/ 176060 h 3099339"/>
                <a:gd name="connsiteX6" fmla="*/ 1459144 w 1459144"/>
                <a:gd name="connsiteY6" fmla="*/ 2923279 h 3099339"/>
                <a:gd name="connsiteX7" fmla="*/ 1407577 w 1459144"/>
                <a:gd name="connsiteY7" fmla="*/ 3047772 h 3099339"/>
                <a:gd name="connsiteX8" fmla="*/ 1283084 w 1459144"/>
                <a:gd name="connsiteY8" fmla="*/ 3099339 h 3099339"/>
                <a:gd name="connsiteX9" fmla="*/ 176060 w 1459144"/>
                <a:gd name="connsiteY9" fmla="*/ 3099339 h 3099339"/>
                <a:gd name="connsiteX10" fmla="*/ 51567 w 1459144"/>
                <a:gd name="connsiteY10" fmla="*/ 3047772 h 3099339"/>
                <a:gd name="connsiteX11" fmla="*/ 0 w 1459144"/>
                <a:gd name="connsiteY11" fmla="*/ 2923279 h 3099339"/>
                <a:gd name="connsiteX12" fmla="*/ 0 w 1459144"/>
                <a:gd name="connsiteY12" fmla="*/ 176060 h 309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144" h="3099339">
                  <a:moveTo>
                    <a:pt x="0" y="176060"/>
                  </a:moveTo>
                  <a:cubicBezTo>
                    <a:pt x="0" y="129366"/>
                    <a:pt x="18549" y="84584"/>
                    <a:pt x="51567" y="51567"/>
                  </a:cubicBezTo>
                  <a:cubicBezTo>
                    <a:pt x="84585" y="18549"/>
                    <a:pt x="129366" y="0"/>
                    <a:pt x="176060" y="0"/>
                  </a:cubicBezTo>
                  <a:lnTo>
                    <a:pt x="1283084" y="0"/>
                  </a:lnTo>
                  <a:cubicBezTo>
                    <a:pt x="1329778" y="0"/>
                    <a:pt x="1374560" y="18549"/>
                    <a:pt x="1407577" y="51567"/>
                  </a:cubicBezTo>
                  <a:cubicBezTo>
                    <a:pt x="1440595" y="84585"/>
                    <a:pt x="1459144" y="129366"/>
                    <a:pt x="1459144" y="176060"/>
                  </a:cubicBezTo>
                  <a:lnTo>
                    <a:pt x="1459144" y="2923279"/>
                  </a:lnTo>
                  <a:cubicBezTo>
                    <a:pt x="1459144" y="2969973"/>
                    <a:pt x="1440595" y="3014755"/>
                    <a:pt x="1407577" y="3047772"/>
                  </a:cubicBezTo>
                  <a:cubicBezTo>
                    <a:pt x="1374559" y="3080790"/>
                    <a:pt x="1329778" y="3099339"/>
                    <a:pt x="1283084" y="3099339"/>
                  </a:cubicBezTo>
                  <a:lnTo>
                    <a:pt x="176060" y="3099339"/>
                  </a:lnTo>
                  <a:cubicBezTo>
                    <a:pt x="129366" y="3099339"/>
                    <a:pt x="84584" y="3080790"/>
                    <a:pt x="51567" y="3047772"/>
                  </a:cubicBezTo>
                  <a:cubicBezTo>
                    <a:pt x="18549" y="3014754"/>
                    <a:pt x="0" y="2969973"/>
                    <a:pt x="0" y="2923279"/>
                  </a:cubicBezTo>
                  <a:lnTo>
                    <a:pt x="0" y="17606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srgbClr val="FFFFFF"/>
                </a:solidFill>
              </a:endParaRPr>
            </a:p>
          </p:txBody>
        </p:sp>
        <p:grpSp>
          <p:nvGrpSpPr>
            <p:cNvPr id="34" name="Group 20"/>
            <p:cNvGrpSpPr/>
            <p:nvPr/>
          </p:nvGrpSpPr>
          <p:grpSpPr>
            <a:xfrm>
              <a:off x="3189738" y="1991495"/>
              <a:ext cx="23663" cy="645898"/>
              <a:chOff x="3392428" y="1951545"/>
              <a:chExt cx="27432" cy="735419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3392428" y="1951545"/>
                <a:ext cx="18288" cy="17282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667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401572" y="2289545"/>
                <a:ext cx="18288" cy="11887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667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3401572" y="2568092"/>
                <a:ext cx="18288" cy="11887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667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5" name="Freeform 34"/>
            <p:cNvSpPr/>
            <p:nvPr/>
          </p:nvSpPr>
          <p:spPr>
            <a:xfrm>
              <a:off x="3806686" y="4332856"/>
              <a:ext cx="256543" cy="261216"/>
            </a:xfrm>
            <a:custGeom>
              <a:avLst/>
              <a:gdLst>
                <a:gd name="connsiteX0" fmla="*/ 0 w 256543"/>
                <a:gd name="connsiteY0" fmla="*/ 130608 h 261216"/>
                <a:gd name="connsiteX1" fmla="*/ 36755 w 256543"/>
                <a:gd name="connsiteY1" fmla="*/ 39091 h 261216"/>
                <a:gd name="connsiteX2" fmla="*/ 128272 w 256543"/>
                <a:gd name="connsiteY2" fmla="*/ 0 h 261216"/>
                <a:gd name="connsiteX3" fmla="*/ 219789 w 256543"/>
                <a:gd name="connsiteY3" fmla="*/ 39091 h 261216"/>
                <a:gd name="connsiteX4" fmla="*/ 256544 w 256543"/>
                <a:gd name="connsiteY4" fmla="*/ 130608 h 261216"/>
                <a:gd name="connsiteX5" fmla="*/ 219789 w 256543"/>
                <a:gd name="connsiteY5" fmla="*/ 222125 h 261216"/>
                <a:gd name="connsiteX6" fmla="*/ 128272 w 256543"/>
                <a:gd name="connsiteY6" fmla="*/ 261216 h 261216"/>
                <a:gd name="connsiteX7" fmla="*/ 36755 w 256543"/>
                <a:gd name="connsiteY7" fmla="*/ 222125 h 261216"/>
                <a:gd name="connsiteX8" fmla="*/ 0 w 256543"/>
                <a:gd name="connsiteY8" fmla="*/ 130608 h 26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43" h="261216">
                  <a:moveTo>
                    <a:pt x="0" y="130608"/>
                  </a:moveTo>
                  <a:cubicBezTo>
                    <a:pt x="0" y="96377"/>
                    <a:pt x="13199" y="63514"/>
                    <a:pt x="36755" y="39091"/>
                  </a:cubicBezTo>
                  <a:cubicBezTo>
                    <a:pt x="60874" y="14086"/>
                    <a:pt x="93851" y="0"/>
                    <a:pt x="128272" y="0"/>
                  </a:cubicBezTo>
                  <a:cubicBezTo>
                    <a:pt x="162693" y="0"/>
                    <a:pt x="195670" y="14086"/>
                    <a:pt x="219789" y="39091"/>
                  </a:cubicBezTo>
                  <a:cubicBezTo>
                    <a:pt x="243346" y="63514"/>
                    <a:pt x="256544" y="96377"/>
                    <a:pt x="256544" y="130608"/>
                  </a:cubicBezTo>
                  <a:cubicBezTo>
                    <a:pt x="256544" y="164839"/>
                    <a:pt x="243345" y="197702"/>
                    <a:pt x="219789" y="222125"/>
                  </a:cubicBezTo>
                  <a:cubicBezTo>
                    <a:pt x="195670" y="247130"/>
                    <a:pt x="162693" y="261216"/>
                    <a:pt x="128272" y="261216"/>
                  </a:cubicBezTo>
                  <a:cubicBezTo>
                    <a:pt x="93851" y="261216"/>
                    <a:pt x="60874" y="247130"/>
                    <a:pt x="36755" y="222125"/>
                  </a:cubicBezTo>
                  <a:cubicBezTo>
                    <a:pt x="13198" y="197702"/>
                    <a:pt x="0" y="164839"/>
                    <a:pt x="0" y="130608"/>
                  </a:cubicBezTo>
                  <a:close/>
                </a:path>
              </a:pathLst>
            </a:cu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srgbClr val="FFFFFF"/>
                </a:solidFill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3306742" y="1997538"/>
              <a:ext cx="1256433" cy="2276759"/>
            </a:xfrm>
            <a:custGeom>
              <a:avLst/>
              <a:gdLst>
                <a:gd name="connsiteX0" fmla="*/ 0 w 1256433"/>
                <a:gd name="connsiteY0" fmla="*/ 0 h 2276759"/>
                <a:gd name="connsiteX1" fmla="*/ 1256433 w 1256433"/>
                <a:gd name="connsiteY1" fmla="*/ 0 h 2276759"/>
                <a:gd name="connsiteX2" fmla="*/ 1256433 w 1256433"/>
                <a:gd name="connsiteY2" fmla="*/ 2276759 h 2276759"/>
                <a:gd name="connsiteX3" fmla="*/ 0 w 1256433"/>
                <a:gd name="connsiteY3" fmla="*/ 2276759 h 2276759"/>
                <a:gd name="connsiteX4" fmla="*/ 0 w 1256433"/>
                <a:gd name="connsiteY4" fmla="*/ 0 h 22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6433" h="2276759">
                  <a:moveTo>
                    <a:pt x="0" y="0"/>
                  </a:moveTo>
                  <a:lnTo>
                    <a:pt x="1256433" y="0"/>
                  </a:lnTo>
                  <a:lnTo>
                    <a:pt x="1256433" y="2276759"/>
                  </a:lnTo>
                  <a:lnTo>
                    <a:pt x="0" y="2276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srgbClr val="FFFFFF"/>
                </a:solidFill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3796931" y="1824436"/>
              <a:ext cx="276054" cy="32124"/>
            </a:xfrm>
            <a:custGeom>
              <a:avLst/>
              <a:gdLst>
                <a:gd name="connsiteX0" fmla="*/ 0 w 276054"/>
                <a:gd name="connsiteY0" fmla="*/ 16062 h 32124"/>
                <a:gd name="connsiteX1" fmla="*/ 4704 w 276054"/>
                <a:gd name="connsiteY1" fmla="*/ 4704 h 32124"/>
                <a:gd name="connsiteX2" fmla="*/ 16062 w 276054"/>
                <a:gd name="connsiteY2" fmla="*/ 0 h 32124"/>
                <a:gd name="connsiteX3" fmla="*/ 259992 w 276054"/>
                <a:gd name="connsiteY3" fmla="*/ 0 h 32124"/>
                <a:gd name="connsiteX4" fmla="*/ 271350 w 276054"/>
                <a:gd name="connsiteY4" fmla="*/ 4704 h 32124"/>
                <a:gd name="connsiteX5" fmla="*/ 276054 w 276054"/>
                <a:gd name="connsiteY5" fmla="*/ 16062 h 32124"/>
                <a:gd name="connsiteX6" fmla="*/ 276054 w 276054"/>
                <a:gd name="connsiteY6" fmla="*/ 16062 h 32124"/>
                <a:gd name="connsiteX7" fmla="*/ 271350 w 276054"/>
                <a:gd name="connsiteY7" fmla="*/ 27420 h 32124"/>
                <a:gd name="connsiteX8" fmla="*/ 259992 w 276054"/>
                <a:gd name="connsiteY8" fmla="*/ 32124 h 32124"/>
                <a:gd name="connsiteX9" fmla="*/ 16062 w 276054"/>
                <a:gd name="connsiteY9" fmla="*/ 32124 h 32124"/>
                <a:gd name="connsiteX10" fmla="*/ 4704 w 276054"/>
                <a:gd name="connsiteY10" fmla="*/ 27420 h 32124"/>
                <a:gd name="connsiteX11" fmla="*/ 0 w 276054"/>
                <a:gd name="connsiteY11" fmla="*/ 16062 h 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054" h="32124">
                  <a:moveTo>
                    <a:pt x="0" y="16062"/>
                  </a:moveTo>
                  <a:cubicBezTo>
                    <a:pt x="0" y="11802"/>
                    <a:pt x="1692" y="7717"/>
                    <a:pt x="4704" y="4704"/>
                  </a:cubicBezTo>
                  <a:cubicBezTo>
                    <a:pt x="7716" y="1692"/>
                    <a:pt x="11802" y="0"/>
                    <a:pt x="16062" y="0"/>
                  </a:cubicBezTo>
                  <a:lnTo>
                    <a:pt x="259992" y="0"/>
                  </a:lnTo>
                  <a:cubicBezTo>
                    <a:pt x="264252" y="0"/>
                    <a:pt x="268337" y="1692"/>
                    <a:pt x="271350" y="4704"/>
                  </a:cubicBezTo>
                  <a:cubicBezTo>
                    <a:pt x="274362" y="7716"/>
                    <a:pt x="276054" y="11802"/>
                    <a:pt x="276054" y="16062"/>
                  </a:cubicBezTo>
                  <a:lnTo>
                    <a:pt x="276054" y="16062"/>
                  </a:lnTo>
                  <a:cubicBezTo>
                    <a:pt x="276054" y="20322"/>
                    <a:pt x="274362" y="24407"/>
                    <a:pt x="271350" y="27420"/>
                  </a:cubicBezTo>
                  <a:cubicBezTo>
                    <a:pt x="268338" y="30432"/>
                    <a:pt x="264252" y="32124"/>
                    <a:pt x="259992" y="32124"/>
                  </a:cubicBezTo>
                  <a:lnTo>
                    <a:pt x="16062" y="32124"/>
                  </a:lnTo>
                  <a:cubicBezTo>
                    <a:pt x="11802" y="32124"/>
                    <a:pt x="7717" y="30432"/>
                    <a:pt x="4704" y="27420"/>
                  </a:cubicBezTo>
                  <a:cubicBezTo>
                    <a:pt x="1692" y="24408"/>
                    <a:pt x="0" y="20322"/>
                    <a:pt x="0" y="1606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srgbClr val="FFFFFF"/>
                </a:solidFill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3911556" y="1704426"/>
              <a:ext cx="46804" cy="47657"/>
            </a:xfrm>
            <a:custGeom>
              <a:avLst/>
              <a:gdLst>
                <a:gd name="connsiteX0" fmla="*/ 0 w 46804"/>
                <a:gd name="connsiteY0" fmla="*/ 23829 h 47657"/>
                <a:gd name="connsiteX1" fmla="*/ 6705 w 46804"/>
                <a:gd name="connsiteY1" fmla="*/ 7132 h 47657"/>
                <a:gd name="connsiteX2" fmla="*/ 23402 w 46804"/>
                <a:gd name="connsiteY2" fmla="*/ 0 h 47657"/>
                <a:gd name="connsiteX3" fmla="*/ 40099 w 46804"/>
                <a:gd name="connsiteY3" fmla="*/ 7132 h 47657"/>
                <a:gd name="connsiteX4" fmla="*/ 46804 w 46804"/>
                <a:gd name="connsiteY4" fmla="*/ 23829 h 47657"/>
                <a:gd name="connsiteX5" fmla="*/ 40099 w 46804"/>
                <a:gd name="connsiteY5" fmla="*/ 40526 h 47657"/>
                <a:gd name="connsiteX6" fmla="*/ 23402 w 46804"/>
                <a:gd name="connsiteY6" fmla="*/ 47658 h 47657"/>
                <a:gd name="connsiteX7" fmla="*/ 6705 w 46804"/>
                <a:gd name="connsiteY7" fmla="*/ 40526 h 47657"/>
                <a:gd name="connsiteX8" fmla="*/ 0 w 46804"/>
                <a:gd name="connsiteY8" fmla="*/ 23829 h 4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04" h="47657">
                  <a:moveTo>
                    <a:pt x="0" y="23829"/>
                  </a:moveTo>
                  <a:cubicBezTo>
                    <a:pt x="0" y="17584"/>
                    <a:pt x="2408" y="11588"/>
                    <a:pt x="6705" y="7132"/>
                  </a:cubicBezTo>
                  <a:cubicBezTo>
                    <a:pt x="11105" y="2570"/>
                    <a:pt x="17122" y="0"/>
                    <a:pt x="23402" y="0"/>
                  </a:cubicBezTo>
                  <a:cubicBezTo>
                    <a:pt x="29682" y="0"/>
                    <a:pt x="35698" y="2570"/>
                    <a:pt x="40099" y="7132"/>
                  </a:cubicBezTo>
                  <a:cubicBezTo>
                    <a:pt x="44397" y="11588"/>
                    <a:pt x="46804" y="17583"/>
                    <a:pt x="46804" y="23829"/>
                  </a:cubicBezTo>
                  <a:cubicBezTo>
                    <a:pt x="46804" y="30074"/>
                    <a:pt x="44396" y="36070"/>
                    <a:pt x="40099" y="40526"/>
                  </a:cubicBezTo>
                  <a:cubicBezTo>
                    <a:pt x="35699" y="45088"/>
                    <a:pt x="29682" y="47658"/>
                    <a:pt x="23402" y="47658"/>
                  </a:cubicBezTo>
                  <a:cubicBezTo>
                    <a:pt x="17122" y="47658"/>
                    <a:pt x="11106" y="45088"/>
                    <a:pt x="6705" y="40526"/>
                  </a:cubicBezTo>
                  <a:cubicBezTo>
                    <a:pt x="2407" y="36070"/>
                    <a:pt x="0" y="30075"/>
                    <a:pt x="0" y="238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srgbClr val="FFFFFF"/>
                </a:solidFill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4293042" y="1562392"/>
              <a:ext cx="198758" cy="40154"/>
            </a:xfrm>
            <a:custGeom>
              <a:avLst/>
              <a:gdLst>
                <a:gd name="connsiteX0" fmla="*/ 0 w 198758"/>
                <a:gd name="connsiteY0" fmla="*/ 0 h 40154"/>
                <a:gd name="connsiteX1" fmla="*/ 198758 w 198758"/>
                <a:gd name="connsiteY1" fmla="*/ 0 h 40154"/>
                <a:gd name="connsiteX2" fmla="*/ 198758 w 198758"/>
                <a:gd name="connsiteY2" fmla="*/ 40154 h 40154"/>
                <a:gd name="connsiteX3" fmla="*/ 0 w 198758"/>
                <a:gd name="connsiteY3" fmla="*/ 40154 h 40154"/>
                <a:gd name="connsiteX4" fmla="*/ 0 w 198758"/>
                <a:gd name="connsiteY4" fmla="*/ 0 h 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758" h="40154">
                  <a:moveTo>
                    <a:pt x="0" y="0"/>
                  </a:moveTo>
                  <a:lnTo>
                    <a:pt x="198758" y="0"/>
                  </a:lnTo>
                  <a:lnTo>
                    <a:pt x="198758" y="40154"/>
                  </a:lnTo>
                  <a:lnTo>
                    <a:pt x="0" y="40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srgbClr val="FFFFFF"/>
                </a:solidFill>
              </a:endParaRPr>
            </a:p>
          </p:txBody>
        </p:sp>
      </p:grpSp>
      <p:pic>
        <p:nvPicPr>
          <p:cNvPr id="44" name="Picture 43" descr="shadow.png"/>
          <p:cNvPicPr>
            <a:picLocks noChangeAspect="1"/>
          </p:cNvPicPr>
          <p:nvPr userDrawn="1"/>
        </p:nvPicPr>
        <p:blipFill>
          <a:blip r:embed="rId2" cstate="print">
            <a:biLevel thresh="50000"/>
          </a:blip>
          <a:stretch>
            <a:fillRect/>
          </a:stretch>
        </p:blipFill>
        <p:spPr>
          <a:xfrm>
            <a:off x="501393" y="6074429"/>
            <a:ext cx="3094309" cy="317500"/>
          </a:xfrm>
          <a:prstGeom prst="rect">
            <a:avLst/>
          </a:prstGeom>
        </p:spPr>
      </p:pic>
      <p:sp>
        <p:nvSpPr>
          <p:cNvPr id="4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077921" y="2085073"/>
            <a:ext cx="1871539" cy="3386444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41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45" grpId="0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7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9" name="Round Same Side Corner Rectangle 28"/>
          <p:cNvSpPr/>
          <p:nvPr userDrawn="1"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5558336" y="1602393"/>
            <a:ext cx="5867577" cy="4668552"/>
            <a:chOff x="2094899" y="1081795"/>
            <a:chExt cx="4400683" cy="3501414"/>
          </a:xfrm>
        </p:grpSpPr>
        <p:sp>
          <p:nvSpPr>
            <p:cNvPr id="22" name="Rectangle 21"/>
            <p:cNvSpPr/>
            <p:nvPr/>
          </p:nvSpPr>
          <p:spPr>
            <a:xfrm>
              <a:off x="2261198" y="1247618"/>
              <a:ext cx="4081379" cy="2259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srgbClr val="FFFFFF"/>
                </a:solidFill>
              </a:endParaRPr>
            </a:p>
          </p:txBody>
        </p:sp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2094899" y="1081795"/>
              <a:ext cx="4400683" cy="2608522"/>
            </a:xfrm>
            <a:custGeom>
              <a:avLst/>
              <a:gdLst/>
              <a:ahLst/>
              <a:cxnLst>
                <a:cxn ang="0">
                  <a:pos x="1757" y="0"/>
                </a:cxn>
                <a:cxn ang="0">
                  <a:pos x="921" y="0"/>
                </a:cxn>
                <a:cxn ang="0">
                  <a:pos x="893" y="0"/>
                </a:cxn>
                <a:cxn ang="0">
                  <a:pos x="56" y="0"/>
                </a:cxn>
                <a:cxn ang="0">
                  <a:pos x="0" y="47"/>
                </a:cxn>
                <a:cxn ang="0">
                  <a:pos x="0" y="1076"/>
                </a:cxn>
                <a:cxn ang="0">
                  <a:pos x="1816" y="1076"/>
                </a:cxn>
                <a:cxn ang="0">
                  <a:pos x="1816" y="47"/>
                </a:cxn>
                <a:cxn ang="0">
                  <a:pos x="1757" y="0"/>
                </a:cxn>
                <a:cxn ang="0">
                  <a:pos x="1732" y="1000"/>
                </a:cxn>
                <a:cxn ang="0">
                  <a:pos x="76" y="1000"/>
                </a:cxn>
                <a:cxn ang="0">
                  <a:pos x="76" y="68"/>
                </a:cxn>
                <a:cxn ang="0">
                  <a:pos x="1732" y="68"/>
                </a:cxn>
                <a:cxn ang="0">
                  <a:pos x="1732" y="1000"/>
                </a:cxn>
              </a:cxnLst>
              <a:rect l="0" t="0" r="r" b="b"/>
              <a:pathLst>
                <a:path w="1816" h="1076">
                  <a:moveTo>
                    <a:pt x="1757" y="0"/>
                  </a:moveTo>
                  <a:cubicBezTo>
                    <a:pt x="921" y="0"/>
                    <a:pt x="921" y="0"/>
                    <a:pt x="921" y="0"/>
                  </a:cubicBezTo>
                  <a:cubicBezTo>
                    <a:pt x="893" y="0"/>
                    <a:pt x="893" y="0"/>
                    <a:pt x="89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7" y="0"/>
                    <a:pt x="0" y="17"/>
                    <a:pt x="0" y="47"/>
                  </a:cubicBezTo>
                  <a:cubicBezTo>
                    <a:pt x="0" y="1076"/>
                    <a:pt x="0" y="1076"/>
                    <a:pt x="0" y="1076"/>
                  </a:cubicBezTo>
                  <a:cubicBezTo>
                    <a:pt x="1816" y="1076"/>
                    <a:pt x="1816" y="1076"/>
                    <a:pt x="1816" y="1076"/>
                  </a:cubicBezTo>
                  <a:cubicBezTo>
                    <a:pt x="1816" y="47"/>
                    <a:pt x="1816" y="47"/>
                    <a:pt x="1816" y="47"/>
                  </a:cubicBezTo>
                  <a:cubicBezTo>
                    <a:pt x="1816" y="17"/>
                    <a:pt x="1787" y="0"/>
                    <a:pt x="1757" y="0"/>
                  </a:cubicBezTo>
                  <a:moveTo>
                    <a:pt x="1732" y="1000"/>
                  </a:moveTo>
                  <a:cubicBezTo>
                    <a:pt x="76" y="1000"/>
                    <a:pt x="76" y="1000"/>
                    <a:pt x="76" y="1000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1732" y="68"/>
                    <a:pt x="1732" y="68"/>
                    <a:pt x="1732" y="68"/>
                  </a:cubicBezTo>
                  <a:cubicBezTo>
                    <a:pt x="1732" y="1000"/>
                    <a:pt x="1732" y="1000"/>
                    <a:pt x="1732" y="100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 dirty="0">
                <a:solidFill>
                  <a:srgbClr val="262626"/>
                </a:solidFill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311744" y="1247618"/>
              <a:ext cx="3979748" cy="2259869"/>
            </a:xfrm>
            <a:custGeom>
              <a:avLst/>
              <a:gdLst/>
              <a:ahLst/>
              <a:cxnLst>
                <a:cxn ang="0">
                  <a:pos x="1872" y="0"/>
                </a:cxn>
                <a:cxn ang="0">
                  <a:pos x="0" y="0"/>
                </a:cxn>
                <a:cxn ang="0">
                  <a:pos x="1872" y="1063"/>
                </a:cxn>
                <a:cxn ang="0">
                  <a:pos x="1872" y="0"/>
                </a:cxn>
              </a:cxnLst>
              <a:rect l="0" t="0" r="r" b="b"/>
              <a:pathLst>
                <a:path w="1872" h="1063">
                  <a:moveTo>
                    <a:pt x="1872" y="0"/>
                  </a:moveTo>
                  <a:lnTo>
                    <a:pt x="0" y="0"/>
                  </a:lnTo>
                  <a:lnTo>
                    <a:pt x="1872" y="1063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rgbClr val="FFFFFF">
                <a:alpha val="16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 dirty="0">
                <a:solidFill>
                  <a:srgbClr val="262626"/>
                </a:solidFill>
              </a:endParaRPr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2094899" y="3690315"/>
              <a:ext cx="4400683" cy="397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0"/>
                </a:cxn>
                <a:cxn ang="0">
                  <a:pos x="56" y="164"/>
                </a:cxn>
                <a:cxn ang="0">
                  <a:pos x="893" y="164"/>
                </a:cxn>
                <a:cxn ang="0">
                  <a:pos x="921" y="164"/>
                </a:cxn>
                <a:cxn ang="0">
                  <a:pos x="1757" y="164"/>
                </a:cxn>
                <a:cxn ang="0">
                  <a:pos x="1816" y="100"/>
                </a:cxn>
                <a:cxn ang="0">
                  <a:pos x="1816" y="0"/>
                </a:cxn>
                <a:cxn ang="0">
                  <a:pos x="0" y="0"/>
                </a:cxn>
              </a:cxnLst>
              <a:rect l="0" t="0" r="r" b="b"/>
              <a:pathLst>
                <a:path w="1816" h="164">
                  <a:moveTo>
                    <a:pt x="0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30"/>
                    <a:pt x="27" y="164"/>
                    <a:pt x="56" y="164"/>
                  </a:cubicBezTo>
                  <a:cubicBezTo>
                    <a:pt x="893" y="164"/>
                    <a:pt x="893" y="164"/>
                    <a:pt x="893" y="164"/>
                  </a:cubicBezTo>
                  <a:cubicBezTo>
                    <a:pt x="921" y="164"/>
                    <a:pt x="921" y="164"/>
                    <a:pt x="921" y="164"/>
                  </a:cubicBezTo>
                  <a:cubicBezTo>
                    <a:pt x="1757" y="164"/>
                    <a:pt x="1757" y="164"/>
                    <a:pt x="1757" y="164"/>
                  </a:cubicBezTo>
                  <a:cubicBezTo>
                    <a:pt x="1787" y="164"/>
                    <a:pt x="1816" y="130"/>
                    <a:pt x="1816" y="100"/>
                  </a:cubicBezTo>
                  <a:cubicBezTo>
                    <a:pt x="1816" y="0"/>
                    <a:pt x="1816" y="0"/>
                    <a:pt x="1816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18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r>
                <a:rPr lang="en-US" sz="2667" dirty="0">
                  <a:solidFill>
                    <a:srgbClr val="262626"/>
                  </a:solidFill>
                </a:rPr>
                <a:t> </a:t>
              </a:r>
            </a:p>
          </p:txBody>
        </p:sp>
        <p:sp>
          <p:nvSpPr>
            <p:cNvPr id="26" name="Freeform 29"/>
            <p:cNvSpPr>
              <a:spLocks/>
            </p:cNvSpPr>
            <p:nvPr/>
          </p:nvSpPr>
          <p:spPr bwMode="auto">
            <a:xfrm>
              <a:off x="3506519" y="4087866"/>
              <a:ext cx="1590198" cy="495343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22" y="0"/>
                </a:cxn>
                <a:cxn ang="0">
                  <a:pos x="143" y="0"/>
                </a:cxn>
                <a:cxn ang="0">
                  <a:pos x="102" y="128"/>
                </a:cxn>
                <a:cxn ang="0">
                  <a:pos x="108" y="204"/>
                </a:cxn>
                <a:cxn ang="0">
                  <a:pos x="322" y="204"/>
                </a:cxn>
                <a:cxn ang="0">
                  <a:pos x="335" y="204"/>
                </a:cxn>
                <a:cxn ang="0">
                  <a:pos x="549" y="204"/>
                </a:cxn>
                <a:cxn ang="0">
                  <a:pos x="555" y="128"/>
                </a:cxn>
                <a:cxn ang="0">
                  <a:pos x="513" y="0"/>
                </a:cxn>
                <a:cxn ang="0">
                  <a:pos x="335" y="0"/>
                </a:cxn>
              </a:cxnLst>
              <a:rect l="0" t="0" r="r" b="b"/>
              <a:pathLst>
                <a:path w="656" h="204">
                  <a:moveTo>
                    <a:pt x="335" y="0"/>
                  </a:moveTo>
                  <a:cubicBezTo>
                    <a:pt x="322" y="0"/>
                    <a:pt x="322" y="0"/>
                    <a:pt x="32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2" y="88"/>
                    <a:pt x="102" y="128"/>
                  </a:cubicBezTo>
                  <a:cubicBezTo>
                    <a:pt x="62" y="169"/>
                    <a:pt x="0" y="204"/>
                    <a:pt x="108" y="204"/>
                  </a:cubicBezTo>
                  <a:cubicBezTo>
                    <a:pt x="322" y="204"/>
                    <a:pt x="322" y="204"/>
                    <a:pt x="322" y="204"/>
                  </a:cubicBezTo>
                  <a:cubicBezTo>
                    <a:pt x="335" y="204"/>
                    <a:pt x="335" y="204"/>
                    <a:pt x="335" y="204"/>
                  </a:cubicBezTo>
                  <a:cubicBezTo>
                    <a:pt x="549" y="204"/>
                    <a:pt x="549" y="204"/>
                    <a:pt x="549" y="204"/>
                  </a:cubicBezTo>
                  <a:cubicBezTo>
                    <a:pt x="656" y="204"/>
                    <a:pt x="594" y="169"/>
                    <a:pt x="555" y="128"/>
                  </a:cubicBezTo>
                  <a:cubicBezTo>
                    <a:pt x="515" y="88"/>
                    <a:pt x="513" y="0"/>
                    <a:pt x="513" y="0"/>
                  </a:cubicBezTo>
                  <a:lnTo>
                    <a:pt x="335" y="0"/>
                  </a:lnTo>
                  <a:close/>
                </a:path>
              </a:pathLst>
            </a:custGeom>
            <a:gradFill>
              <a:gsLst>
                <a:gs pos="42000">
                  <a:schemeClr val="bg1">
                    <a:lumMod val="75000"/>
                  </a:schemeClr>
                </a:gs>
                <a:gs pos="6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 dirty="0">
                <a:solidFill>
                  <a:srgbClr val="262626"/>
                </a:solidFill>
              </a:endParaRPr>
            </a:p>
          </p:txBody>
        </p:sp>
      </p:grpSp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808961" y="1823491"/>
            <a:ext cx="5344831" cy="301315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57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7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3878174" y="1674245"/>
            <a:ext cx="4435653" cy="5748840"/>
            <a:chOff x="2908630" y="1255684"/>
            <a:chExt cx="3326740" cy="4311630"/>
          </a:xfrm>
        </p:grpSpPr>
        <p:grpSp>
          <p:nvGrpSpPr>
            <p:cNvPr id="14" name="Group 66"/>
            <p:cNvGrpSpPr/>
            <p:nvPr/>
          </p:nvGrpSpPr>
          <p:grpSpPr>
            <a:xfrm>
              <a:off x="2908630" y="1255684"/>
              <a:ext cx="3326740" cy="4311630"/>
              <a:chOff x="1208088" y="2017712"/>
              <a:chExt cx="1206500" cy="1563688"/>
            </a:xfrm>
          </p:grpSpPr>
          <p:sp>
            <p:nvSpPr>
              <p:cNvPr id="18" name="Rectangle 6"/>
              <p:cNvSpPr>
                <a:spLocks noChangeArrowheads="1"/>
              </p:cNvSpPr>
              <p:nvPr/>
            </p:nvSpPr>
            <p:spPr bwMode="auto">
              <a:xfrm>
                <a:off x="1319213" y="2152650"/>
                <a:ext cx="969963" cy="12969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75467"/>
                <a:endParaRPr lang="en-US" sz="2667" dirty="0">
                  <a:solidFill>
                    <a:srgbClr val="262626"/>
                  </a:solidFill>
                </a:endParaRPr>
              </a:p>
            </p:txBody>
          </p:sp>
          <p:sp>
            <p:nvSpPr>
              <p:cNvPr id="19" name="Rectangle 7"/>
              <p:cNvSpPr>
                <a:spLocks noChangeArrowheads="1"/>
              </p:cNvSpPr>
              <p:nvPr/>
            </p:nvSpPr>
            <p:spPr bwMode="auto">
              <a:xfrm>
                <a:off x="1319213" y="2152650"/>
                <a:ext cx="969963" cy="1296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75467"/>
                <a:endParaRPr lang="en-US" sz="2667" dirty="0">
                  <a:solidFill>
                    <a:srgbClr val="262626"/>
                  </a:solidFill>
                </a:endParaRPr>
              </a:p>
            </p:txBody>
          </p:sp>
          <p:sp>
            <p:nvSpPr>
              <p:cNvPr id="20" name="Freeform 8"/>
              <p:cNvSpPr>
                <a:spLocks noEditPoints="1"/>
              </p:cNvSpPr>
              <p:nvPr/>
            </p:nvSpPr>
            <p:spPr bwMode="auto">
              <a:xfrm>
                <a:off x="1208088" y="2017712"/>
                <a:ext cx="1206500" cy="1563688"/>
              </a:xfrm>
              <a:custGeom>
                <a:avLst/>
                <a:gdLst/>
                <a:ahLst/>
                <a:cxnLst>
                  <a:cxn ang="0">
                    <a:pos x="666" y="35"/>
                  </a:cxn>
                  <a:cxn ang="0">
                    <a:pos x="631" y="0"/>
                  </a:cxn>
                  <a:cxn ang="0">
                    <a:pos x="34" y="0"/>
                  </a:cxn>
                  <a:cxn ang="0">
                    <a:pos x="0" y="35"/>
                  </a:cxn>
                  <a:cxn ang="0">
                    <a:pos x="0" y="829"/>
                  </a:cxn>
                  <a:cxn ang="0">
                    <a:pos x="34" y="864"/>
                  </a:cxn>
                  <a:cxn ang="0">
                    <a:pos x="631" y="864"/>
                  </a:cxn>
                  <a:cxn ang="0">
                    <a:pos x="666" y="829"/>
                  </a:cxn>
                  <a:cxn ang="0">
                    <a:pos x="666" y="35"/>
                  </a:cxn>
                  <a:cxn ang="0">
                    <a:pos x="597" y="791"/>
                  </a:cxn>
                  <a:cxn ang="0">
                    <a:pos x="66" y="791"/>
                  </a:cxn>
                  <a:cxn ang="0">
                    <a:pos x="66" y="76"/>
                  </a:cxn>
                  <a:cxn ang="0">
                    <a:pos x="597" y="76"/>
                  </a:cxn>
                  <a:cxn ang="0">
                    <a:pos x="597" y="791"/>
                  </a:cxn>
                </a:cxnLst>
                <a:rect l="0" t="0" r="r" b="b"/>
                <a:pathLst>
                  <a:path w="666" h="864">
                    <a:moveTo>
                      <a:pt x="666" y="35"/>
                    </a:moveTo>
                    <a:cubicBezTo>
                      <a:pt x="666" y="16"/>
                      <a:pt x="650" y="0"/>
                      <a:pt x="631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6"/>
                      <a:pt x="0" y="35"/>
                    </a:cubicBezTo>
                    <a:cubicBezTo>
                      <a:pt x="0" y="829"/>
                      <a:pt x="0" y="829"/>
                      <a:pt x="0" y="829"/>
                    </a:cubicBezTo>
                    <a:cubicBezTo>
                      <a:pt x="0" y="849"/>
                      <a:pt x="15" y="864"/>
                      <a:pt x="34" y="864"/>
                    </a:cubicBezTo>
                    <a:cubicBezTo>
                      <a:pt x="631" y="864"/>
                      <a:pt x="631" y="864"/>
                      <a:pt x="631" y="864"/>
                    </a:cubicBezTo>
                    <a:cubicBezTo>
                      <a:pt x="650" y="864"/>
                      <a:pt x="666" y="849"/>
                      <a:pt x="666" y="829"/>
                    </a:cubicBezTo>
                    <a:cubicBezTo>
                      <a:pt x="666" y="35"/>
                      <a:pt x="666" y="35"/>
                      <a:pt x="666" y="35"/>
                    </a:cubicBezTo>
                    <a:moveTo>
                      <a:pt x="597" y="791"/>
                    </a:moveTo>
                    <a:cubicBezTo>
                      <a:pt x="66" y="791"/>
                      <a:pt x="66" y="791"/>
                      <a:pt x="66" y="791"/>
                    </a:cubicBezTo>
                    <a:cubicBezTo>
                      <a:pt x="66" y="76"/>
                      <a:pt x="66" y="76"/>
                      <a:pt x="66" y="76"/>
                    </a:cubicBezTo>
                    <a:cubicBezTo>
                      <a:pt x="597" y="76"/>
                      <a:pt x="597" y="76"/>
                      <a:pt x="597" y="76"/>
                    </a:cubicBezTo>
                    <a:cubicBezTo>
                      <a:pt x="597" y="791"/>
                      <a:pt x="597" y="791"/>
                      <a:pt x="597" y="791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75467"/>
                <a:endParaRPr lang="en-US" sz="2667" dirty="0">
                  <a:solidFill>
                    <a:srgbClr val="262626"/>
                  </a:solidFill>
                </a:endParaRPr>
              </a:p>
            </p:txBody>
          </p:sp>
        </p:grpSp>
        <p:sp>
          <p:nvSpPr>
            <p:cNvPr id="15" name="Oval 14"/>
            <p:cNvSpPr/>
            <p:nvPr/>
          </p:nvSpPr>
          <p:spPr>
            <a:xfrm>
              <a:off x="4471627" y="1357124"/>
              <a:ext cx="200746" cy="20074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srgbClr val="FFFFFF"/>
                </a:solidFill>
              </a:endParaRPr>
            </a:p>
          </p:txBody>
        </p:sp>
      </p:grpSp>
      <p:sp>
        <p:nvSpPr>
          <p:cNvPr id="2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286721" y="2170340"/>
            <a:ext cx="3566033" cy="4768328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08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7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9" name="Round Same Side Corner Rectangle 28"/>
          <p:cNvSpPr/>
          <p:nvPr userDrawn="1"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41" name="Group 300"/>
          <p:cNvGrpSpPr/>
          <p:nvPr userDrawn="1"/>
        </p:nvGrpSpPr>
        <p:grpSpPr>
          <a:xfrm>
            <a:off x="996304" y="1975549"/>
            <a:ext cx="5176696" cy="2707424"/>
            <a:chOff x="2844800" y="1304396"/>
            <a:chExt cx="2803525" cy="1466250"/>
          </a:xfrm>
        </p:grpSpPr>
        <p:grpSp>
          <p:nvGrpSpPr>
            <p:cNvPr id="42" name="Group 44"/>
            <p:cNvGrpSpPr/>
            <p:nvPr/>
          </p:nvGrpSpPr>
          <p:grpSpPr>
            <a:xfrm>
              <a:off x="3209925" y="1304396"/>
              <a:ext cx="2073275" cy="1397000"/>
              <a:chOff x="4843457" y="992546"/>
              <a:chExt cx="2073275" cy="1397000"/>
            </a:xfrm>
          </p:grpSpPr>
          <p:sp>
            <p:nvSpPr>
              <p:cNvPr id="47" name="Freeform 12"/>
              <p:cNvSpPr>
                <a:spLocks/>
              </p:cNvSpPr>
              <p:nvPr/>
            </p:nvSpPr>
            <p:spPr bwMode="auto">
              <a:xfrm>
                <a:off x="4843457" y="992546"/>
                <a:ext cx="2073275" cy="1397000"/>
              </a:xfrm>
              <a:custGeom>
                <a:avLst/>
                <a:gdLst/>
                <a:ahLst/>
                <a:cxnLst>
                  <a:cxn ang="0">
                    <a:pos x="1146" y="737"/>
                  </a:cxn>
                  <a:cxn ang="0">
                    <a:pos x="1120" y="772"/>
                  </a:cxn>
                  <a:cxn ang="0">
                    <a:pos x="26" y="772"/>
                  </a:cxn>
                  <a:cxn ang="0">
                    <a:pos x="0" y="737"/>
                  </a:cxn>
                  <a:cxn ang="0">
                    <a:pos x="0" y="35"/>
                  </a:cxn>
                  <a:cxn ang="0">
                    <a:pos x="26" y="0"/>
                  </a:cxn>
                  <a:cxn ang="0">
                    <a:pos x="1120" y="0"/>
                  </a:cxn>
                  <a:cxn ang="0">
                    <a:pos x="1146" y="35"/>
                  </a:cxn>
                  <a:cxn ang="0">
                    <a:pos x="1146" y="737"/>
                  </a:cxn>
                </a:cxnLst>
                <a:rect l="0" t="0" r="r" b="b"/>
                <a:pathLst>
                  <a:path w="1146" h="772">
                    <a:moveTo>
                      <a:pt x="1146" y="737"/>
                    </a:moveTo>
                    <a:cubicBezTo>
                      <a:pt x="1146" y="756"/>
                      <a:pt x="1134" y="772"/>
                      <a:pt x="1120" y="772"/>
                    </a:cubicBezTo>
                    <a:cubicBezTo>
                      <a:pt x="26" y="772"/>
                      <a:pt x="26" y="772"/>
                      <a:pt x="26" y="772"/>
                    </a:cubicBezTo>
                    <a:cubicBezTo>
                      <a:pt x="12" y="772"/>
                      <a:pt x="0" y="756"/>
                      <a:pt x="0" y="737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2" y="0"/>
                      <a:pt x="26" y="0"/>
                    </a:cubicBezTo>
                    <a:cubicBezTo>
                      <a:pt x="1120" y="0"/>
                      <a:pt x="1120" y="0"/>
                      <a:pt x="1120" y="0"/>
                    </a:cubicBezTo>
                    <a:cubicBezTo>
                      <a:pt x="1134" y="0"/>
                      <a:pt x="1146" y="16"/>
                      <a:pt x="1146" y="35"/>
                    </a:cubicBezTo>
                    <a:cubicBezTo>
                      <a:pt x="1146" y="737"/>
                      <a:pt x="1146" y="737"/>
                      <a:pt x="1146" y="737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75467"/>
                <a:endParaRPr lang="en-US" sz="2667" dirty="0">
                  <a:solidFill>
                    <a:srgbClr val="262626"/>
                  </a:solidFill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auto">
              <a:xfrm>
                <a:off x="4926007" y="1068746"/>
                <a:ext cx="1914525" cy="1181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75467"/>
                <a:endParaRPr lang="en-US" sz="2667" dirty="0">
                  <a:solidFill>
                    <a:srgbClr val="262626"/>
                  </a:solidFill>
                </a:endParaRPr>
              </a:p>
            </p:txBody>
          </p:sp>
          <p:sp>
            <p:nvSpPr>
              <p:cNvPr id="49" name="Freeform 21"/>
              <p:cNvSpPr>
                <a:spLocks/>
              </p:cNvSpPr>
              <p:nvPr/>
            </p:nvSpPr>
            <p:spPr bwMode="auto">
              <a:xfrm>
                <a:off x="4936351" y="1068746"/>
                <a:ext cx="1901825" cy="1089025"/>
              </a:xfrm>
              <a:custGeom>
                <a:avLst/>
                <a:gdLst/>
                <a:ahLst/>
                <a:cxnLst>
                  <a:cxn ang="0">
                    <a:pos x="1198" y="0"/>
                  </a:cxn>
                  <a:cxn ang="0">
                    <a:pos x="0" y="0"/>
                  </a:cxn>
                  <a:cxn ang="0">
                    <a:pos x="1198" y="686"/>
                  </a:cxn>
                  <a:cxn ang="0">
                    <a:pos x="1198" y="0"/>
                  </a:cxn>
                </a:cxnLst>
                <a:rect l="0" t="0" r="r" b="b"/>
                <a:pathLst>
                  <a:path w="1198" h="686">
                    <a:moveTo>
                      <a:pt x="1198" y="0"/>
                    </a:moveTo>
                    <a:lnTo>
                      <a:pt x="0" y="0"/>
                    </a:lnTo>
                    <a:lnTo>
                      <a:pt x="1198" y="686"/>
                    </a:lnTo>
                    <a:lnTo>
                      <a:pt x="1198" y="0"/>
                    </a:lnTo>
                    <a:close/>
                  </a:path>
                </a:pathLst>
              </a:custGeom>
              <a:solidFill>
                <a:schemeClr val="bg1">
                  <a:alpha val="23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75467"/>
                <a:endParaRPr lang="en-US" sz="2667" dirty="0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2844800" y="2648409"/>
              <a:ext cx="2803525" cy="122237"/>
              <a:chOff x="4462463" y="2425701"/>
              <a:chExt cx="2803525" cy="122237"/>
            </a:xfrm>
          </p:grpSpPr>
          <p:sp>
            <p:nvSpPr>
              <p:cNvPr id="44" name="Freeform 15"/>
              <p:cNvSpPr>
                <a:spLocks/>
              </p:cNvSpPr>
              <p:nvPr/>
            </p:nvSpPr>
            <p:spPr bwMode="auto">
              <a:xfrm>
                <a:off x="4462463" y="2481263"/>
                <a:ext cx="2800350" cy="66675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68" y="37"/>
                  </a:cxn>
                  <a:cxn ang="0">
                    <a:pos x="1487" y="37"/>
                  </a:cxn>
                  <a:cxn ang="0">
                    <a:pos x="1546" y="12"/>
                  </a:cxn>
                  <a:cxn ang="0">
                    <a:pos x="1547" y="0"/>
                  </a:cxn>
                  <a:cxn ang="0">
                    <a:pos x="10" y="5"/>
                  </a:cxn>
                </a:cxnLst>
                <a:rect l="0" t="0" r="r" b="b"/>
                <a:pathLst>
                  <a:path w="1547" h="37">
                    <a:moveTo>
                      <a:pt x="10" y="5"/>
                    </a:moveTo>
                    <a:cubicBezTo>
                      <a:pt x="10" y="5"/>
                      <a:pt x="0" y="23"/>
                      <a:pt x="68" y="37"/>
                    </a:cubicBezTo>
                    <a:cubicBezTo>
                      <a:pt x="1487" y="37"/>
                      <a:pt x="1487" y="37"/>
                      <a:pt x="1487" y="37"/>
                    </a:cubicBezTo>
                    <a:cubicBezTo>
                      <a:pt x="1487" y="37"/>
                      <a:pt x="1534" y="34"/>
                      <a:pt x="1546" y="12"/>
                    </a:cubicBezTo>
                    <a:cubicBezTo>
                      <a:pt x="1547" y="0"/>
                      <a:pt x="1547" y="0"/>
                      <a:pt x="1547" y="0"/>
                    </a:cubicBezTo>
                    <a:lnTo>
                      <a:pt x="10" y="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75467"/>
                <a:endParaRPr lang="en-US" sz="2667" dirty="0">
                  <a:solidFill>
                    <a:srgbClr val="262626"/>
                  </a:solidFill>
                </a:endParaRPr>
              </a:p>
            </p:txBody>
          </p:sp>
          <p:sp>
            <p:nvSpPr>
              <p:cNvPr id="45" name="Freeform 16"/>
              <p:cNvSpPr>
                <a:spLocks/>
              </p:cNvSpPr>
              <p:nvPr/>
            </p:nvSpPr>
            <p:spPr bwMode="auto">
              <a:xfrm>
                <a:off x="4478338" y="2425701"/>
                <a:ext cx="2787650" cy="841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8"/>
                  </a:cxn>
                  <a:cxn ang="0">
                    <a:pos x="16" y="43"/>
                  </a:cxn>
                  <a:cxn ang="0">
                    <a:pos x="1522" y="43"/>
                  </a:cxn>
                  <a:cxn ang="0">
                    <a:pos x="1538" y="40"/>
                  </a:cxn>
                  <a:cxn ang="0">
                    <a:pos x="1538" y="0"/>
                  </a:cxn>
                  <a:cxn ang="0">
                    <a:pos x="1" y="0"/>
                  </a:cxn>
                </a:cxnLst>
                <a:rect l="0" t="0" r="r" b="b"/>
                <a:pathLst>
                  <a:path w="1540" h="47">
                    <a:moveTo>
                      <a:pt x="1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" y="47"/>
                      <a:pt x="16" y="43"/>
                      <a:pt x="16" y="43"/>
                    </a:cubicBezTo>
                    <a:cubicBezTo>
                      <a:pt x="1522" y="43"/>
                      <a:pt x="1522" y="43"/>
                      <a:pt x="1522" y="43"/>
                    </a:cubicBezTo>
                    <a:cubicBezTo>
                      <a:pt x="1540" y="45"/>
                      <a:pt x="1538" y="40"/>
                      <a:pt x="1538" y="40"/>
                    </a:cubicBezTo>
                    <a:cubicBezTo>
                      <a:pt x="1538" y="0"/>
                      <a:pt x="1538" y="0"/>
                      <a:pt x="1538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2000">
                    <a:schemeClr val="bg1">
                      <a:lumMod val="75000"/>
                    </a:schemeClr>
                  </a:gs>
                  <a:gs pos="6000">
                    <a:schemeClr val="bg1">
                      <a:lumMod val="85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75467"/>
                <a:endParaRPr lang="en-US" sz="2667" dirty="0">
                  <a:solidFill>
                    <a:srgbClr val="262626"/>
                  </a:solidFill>
                </a:endParaRPr>
              </a:p>
            </p:txBody>
          </p:sp>
          <p:sp>
            <p:nvSpPr>
              <p:cNvPr id="46" name="Freeform 31"/>
              <p:cNvSpPr>
                <a:spLocks/>
              </p:cNvSpPr>
              <p:nvPr/>
            </p:nvSpPr>
            <p:spPr bwMode="auto">
              <a:xfrm>
                <a:off x="5672138" y="2425701"/>
                <a:ext cx="392113" cy="44450"/>
              </a:xfrm>
              <a:custGeom>
                <a:avLst/>
                <a:gdLst/>
                <a:ahLst/>
                <a:cxnLst>
                  <a:cxn ang="0">
                    <a:pos x="20" y="22"/>
                  </a:cxn>
                  <a:cxn ang="0">
                    <a:pos x="198" y="22"/>
                  </a:cxn>
                  <a:cxn ang="0">
                    <a:pos x="215" y="1"/>
                  </a:cxn>
                  <a:cxn ang="0">
                    <a:pos x="6" y="0"/>
                  </a:cxn>
                  <a:cxn ang="0">
                    <a:pos x="20" y="22"/>
                  </a:cxn>
                </a:cxnLst>
                <a:rect l="0" t="0" r="r" b="b"/>
                <a:pathLst>
                  <a:path w="217" h="25">
                    <a:moveTo>
                      <a:pt x="20" y="22"/>
                    </a:moveTo>
                    <a:cubicBezTo>
                      <a:pt x="198" y="22"/>
                      <a:pt x="198" y="22"/>
                      <a:pt x="198" y="22"/>
                    </a:cubicBezTo>
                    <a:cubicBezTo>
                      <a:pt x="198" y="22"/>
                      <a:pt x="217" y="25"/>
                      <a:pt x="21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0" y="20"/>
                      <a:pt x="20" y="2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75467"/>
                <a:endParaRPr lang="en-US" sz="2667" dirty="0">
                  <a:solidFill>
                    <a:srgbClr val="262626"/>
                  </a:solidFill>
                </a:endParaRPr>
              </a:p>
            </p:txBody>
          </p:sp>
        </p:grpSp>
      </p:grpSp>
      <p:sp>
        <p:nvSpPr>
          <p:cNvPr id="50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822933" y="2116253"/>
            <a:ext cx="3535163" cy="2180896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71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/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6584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26584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3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667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667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667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667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667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667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667" dirty="0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199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385124" y="1639333"/>
            <a:ext cx="4908153" cy="4301321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7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12023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157321" y="1963502"/>
            <a:ext cx="1895355" cy="1894789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763524" y="1963502"/>
            <a:ext cx="1895355" cy="1894789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6438789" y="1963502"/>
            <a:ext cx="1895355" cy="1894789"/>
          </a:xfrm>
          <a:prstGeom prst="roundRect">
            <a:avLst/>
          </a:prstGeom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9113800" y="1963502"/>
            <a:ext cx="1895355" cy="1894789"/>
          </a:xfrm>
          <a:prstGeom prst="roundRect">
            <a:avLst/>
          </a:prstGeom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7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53830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  <p:bldP spid="37" grpId="0" animBg="1"/>
      <p:bldP spid="40" grpId="0" animBg="1"/>
      <p:bldP spid="42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am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 userDrawn="1"/>
        </p:nvSpPr>
        <p:spPr>
          <a:xfrm>
            <a:off x="1936802" y="2035606"/>
            <a:ext cx="3915359" cy="3915359"/>
          </a:xfrm>
          <a:prstGeom prst="ellipse">
            <a:avLst/>
          </a:prstGeom>
          <a:noFill/>
          <a:ln w="19050">
            <a:solidFill>
              <a:schemeClr val="tx2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44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7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5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408759" y="3327601"/>
            <a:ext cx="1330252" cy="1329856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bIns="91440" anchor="b"/>
          <a:lstStyle>
            <a:lvl1pPr algn="ctr">
              <a:buNone/>
              <a:defRPr sz="9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3251201" y="1499451"/>
            <a:ext cx="1330252" cy="1329856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bIns="91440" anchor="b"/>
          <a:lstStyle>
            <a:lvl1pPr algn="ctr">
              <a:buNone/>
              <a:defRPr sz="9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5045690" y="3337761"/>
            <a:ext cx="1330252" cy="1329856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bIns="91440" anchor="b"/>
          <a:lstStyle>
            <a:lvl1pPr algn="ctr">
              <a:buNone/>
              <a:defRPr sz="9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3229355" y="5147144"/>
            <a:ext cx="1330252" cy="1329856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bIns="91440" anchor="b"/>
          <a:lstStyle>
            <a:lvl1pPr algn="ctr">
              <a:buNone/>
              <a:defRPr sz="9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3" name="Text Placeholder 3"/>
          <p:cNvSpPr>
            <a:spLocks noGrp="1"/>
          </p:cNvSpPr>
          <p:nvPr>
            <p:ph type="body" sz="half" idx="19"/>
          </p:nvPr>
        </p:nvSpPr>
        <p:spPr>
          <a:xfrm>
            <a:off x="542350" y="4737632"/>
            <a:ext cx="1552751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 rtl="1">
              <a:buNone/>
              <a:defRPr sz="1467" b="1" baseline="0">
                <a:solidFill>
                  <a:schemeClr val="accent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64" name="Text Placeholder 3"/>
          <p:cNvSpPr>
            <a:spLocks noGrp="1"/>
          </p:cNvSpPr>
          <p:nvPr>
            <p:ph type="body" sz="half" idx="20"/>
          </p:nvPr>
        </p:nvSpPr>
        <p:spPr>
          <a:xfrm>
            <a:off x="1560425" y="5900182"/>
            <a:ext cx="1552751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 rtl="1">
              <a:buNone/>
              <a:defRPr sz="1467" b="1" baseline="0">
                <a:solidFill>
                  <a:schemeClr val="accent4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65" name="Text Placeholder 3"/>
          <p:cNvSpPr>
            <a:spLocks noGrp="1"/>
          </p:cNvSpPr>
          <p:nvPr>
            <p:ph type="body" sz="half" idx="21"/>
          </p:nvPr>
        </p:nvSpPr>
        <p:spPr>
          <a:xfrm>
            <a:off x="4659758" y="1716952"/>
            <a:ext cx="1552751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1">
              <a:buNone/>
              <a:defRPr sz="1467" b="1" baseline="0">
                <a:solidFill>
                  <a:schemeClr val="accent2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66" name="Text Placeholder 3"/>
          <p:cNvSpPr>
            <a:spLocks noGrp="1"/>
          </p:cNvSpPr>
          <p:nvPr>
            <p:ph type="body" sz="half" idx="22"/>
          </p:nvPr>
        </p:nvSpPr>
        <p:spPr>
          <a:xfrm>
            <a:off x="5675766" y="4763299"/>
            <a:ext cx="1552751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1">
              <a:buNone/>
              <a:defRPr sz="1467" b="1" baseline="0">
                <a:solidFill>
                  <a:schemeClr val="accent3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912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4" grpId="0"/>
      <p:bldP spid="4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animBg="1"/>
      <p:bldP spid="60" grpId="0" animBg="1"/>
      <p:bldP spid="61" grpId="0" animBg="1"/>
      <p:bldP spid="62" grpId="0" animBg="1"/>
      <p:bldP spid="63" grpId="0" build="p">
        <p:tmplLst>
          <p:tmpl lvl="1">
            <p:tnLst>
              <p:par>
                <p:cTn presetID="22" presetClass="entr" presetSubtype="2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2" presetClass="entr" presetSubtype="2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/>
              <a:t>29/4/2020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2174354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am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7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925458" y="1687978"/>
            <a:ext cx="3163241" cy="31623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bIns="91440" anchor="b"/>
          <a:lstStyle>
            <a:lvl1pPr algn="ctr">
              <a:buNone/>
              <a:defRPr sz="9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5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123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SV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5585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3500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3486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2235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5206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240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866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728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/>
              <a:t>29/4/2020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43337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78967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34621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21885" y="618382"/>
            <a:ext cx="10670116" cy="86640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SV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863E-5B32-48F7-8925-950A5AD9CB1E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D451-9483-401E-B788-BB631B1BBA83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2738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48646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SV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4226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57947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78261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7880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2513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260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73.xml"/><Relationship Id="rId21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68.xml"/><Relationship Id="rId42" Type="http://schemas.openxmlformats.org/officeDocument/2006/relationships/slideLayout" Target="../slideLayouts/slideLayout76.xml"/><Relationship Id="rId47" Type="http://schemas.openxmlformats.org/officeDocument/2006/relationships/theme" Target="../theme/theme4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6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32" Type="http://schemas.openxmlformats.org/officeDocument/2006/relationships/slideLayout" Target="../slideLayouts/slideLayout66.xml"/><Relationship Id="rId37" Type="http://schemas.openxmlformats.org/officeDocument/2006/relationships/slideLayout" Target="../slideLayouts/slideLayout71.xml"/><Relationship Id="rId40" Type="http://schemas.openxmlformats.org/officeDocument/2006/relationships/slideLayout" Target="../slideLayouts/slideLayout74.xml"/><Relationship Id="rId45" Type="http://schemas.openxmlformats.org/officeDocument/2006/relationships/slideLayout" Target="../slideLayouts/slideLayout79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36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31" Type="http://schemas.openxmlformats.org/officeDocument/2006/relationships/slideLayout" Target="../slideLayouts/slideLayout65.xml"/><Relationship Id="rId44" Type="http://schemas.openxmlformats.org/officeDocument/2006/relationships/slideLayout" Target="../slideLayouts/slideLayout78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slideLayout" Target="../slideLayouts/slideLayout64.xml"/><Relationship Id="rId35" Type="http://schemas.openxmlformats.org/officeDocument/2006/relationships/slideLayout" Target="../slideLayouts/slideLayout69.xml"/><Relationship Id="rId43" Type="http://schemas.openxmlformats.org/officeDocument/2006/relationships/slideLayout" Target="../slideLayouts/slideLayout77.xml"/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33" Type="http://schemas.openxmlformats.org/officeDocument/2006/relationships/slideLayout" Target="../slideLayouts/slideLayout67.xml"/><Relationship Id="rId38" Type="http://schemas.openxmlformats.org/officeDocument/2006/relationships/slideLayout" Target="../slideLayouts/slideLayout72.xml"/><Relationship Id="rId46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54.xml"/><Relationship Id="rId41" Type="http://schemas.openxmlformats.org/officeDocument/2006/relationships/slideLayout" Target="../slideLayouts/slideLayout7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1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2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1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20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57A94-2674-450F-A9C6-8D2B848359D7}" type="datetimeFigureOut">
              <a:rPr lang="es-SV" smtClean="0"/>
              <a:t>29/4/2020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D88E4-23B7-4E48-AEA6-000809CA6C5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23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57A94-2674-450F-A9C6-8D2B848359D7}" type="datetimeFigureOut">
              <a:rPr lang="es-SV" smtClean="0"/>
              <a:t>29/4/2020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D88E4-23B7-4E48-AEA6-000809CA6C5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8653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57A94-2674-450F-A9C6-8D2B848359D7}" type="datetimeFigureOut">
              <a:rPr lang="es-SV" smtClean="0"/>
              <a:t>29/4/2020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D88E4-23B7-4E48-AEA6-000809CA6C5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1280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904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0" r:id="rId21"/>
    <p:sldLayoutId id="2147483771" r:id="rId22"/>
    <p:sldLayoutId id="2147483772" r:id="rId23"/>
    <p:sldLayoutId id="2147483773" r:id="rId24"/>
    <p:sldLayoutId id="2147483774" r:id="rId25"/>
    <p:sldLayoutId id="2147483775" r:id="rId26"/>
    <p:sldLayoutId id="2147483776" r:id="rId27"/>
    <p:sldLayoutId id="2147483777" r:id="rId28"/>
    <p:sldLayoutId id="2147483778" r:id="rId29"/>
    <p:sldLayoutId id="2147483779" r:id="rId30"/>
    <p:sldLayoutId id="2147483780" r:id="rId31"/>
    <p:sldLayoutId id="2147483781" r:id="rId32"/>
    <p:sldLayoutId id="2147483782" r:id="rId33"/>
    <p:sldLayoutId id="2147483783" r:id="rId34"/>
    <p:sldLayoutId id="2147483784" r:id="rId35"/>
    <p:sldLayoutId id="2147483785" r:id="rId36"/>
    <p:sldLayoutId id="2147483786" r:id="rId37"/>
    <p:sldLayoutId id="2147483787" r:id="rId38"/>
    <p:sldLayoutId id="2147483788" r:id="rId39"/>
    <p:sldLayoutId id="2147483789" r:id="rId40"/>
    <p:sldLayoutId id="2147483790" r:id="rId41"/>
    <p:sldLayoutId id="2147483791" r:id="rId42"/>
    <p:sldLayoutId id="2147483793" r:id="rId43"/>
    <p:sldLayoutId id="2147483794" r:id="rId44"/>
    <p:sldLayoutId id="2147483795" r:id="rId45"/>
    <p:sldLayoutId id="2147483796" r:id="rId4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57A94-2674-450F-A9C6-8D2B848359D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D88E4-23B7-4E48-AEA6-000809CA6C5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08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57A94-2674-450F-A9C6-8D2B848359D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D88E4-23B7-4E48-AEA6-000809CA6C5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1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  <p:sldLayoutId id="2147483969" r:id="rId14"/>
    <p:sldLayoutId id="2147483970" r:id="rId15"/>
    <p:sldLayoutId id="2147483971" r:id="rId16"/>
    <p:sldLayoutId id="2147483972" r:id="rId17"/>
    <p:sldLayoutId id="2147483973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57A94-2674-450F-A9C6-8D2B848359D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29/4/2020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D88E4-23B7-4E48-AEA6-000809CA6C5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83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  <p:sldLayoutId id="2147483987" r:id="rId13"/>
    <p:sldLayoutId id="2147483988" r:id="rId14"/>
    <p:sldLayoutId id="2147483989" r:id="rId15"/>
    <p:sldLayoutId id="2147483990" r:id="rId16"/>
    <p:sldLayoutId id="2147483991" r:id="rId17"/>
    <p:sldLayoutId id="2147483992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1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596" y="620688"/>
            <a:ext cx="7272808" cy="3790966"/>
          </a:xfrm>
          <a:prstGeom prst="rect">
            <a:avLst/>
          </a:prstGeom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1524000" y="4411654"/>
            <a:ext cx="9144000" cy="1863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Plan Operativo Anual (POA) y </a:t>
            </a:r>
          </a:p>
          <a:p>
            <a:r>
              <a:rPr lang="es-MX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Proyecto de Presupuesto </a:t>
            </a:r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2020</a:t>
            </a:r>
            <a:endParaRPr lang="es-MX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s-MX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s-MX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Agosto 2019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888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670530"/>
              </p:ext>
            </p:extLst>
          </p:nvPr>
        </p:nvGraphicFramePr>
        <p:xfrm>
          <a:off x="1055440" y="1482890"/>
          <a:ext cx="9937104" cy="2306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73829"/>
                <a:gridCol w="1936894"/>
                <a:gridCol w="1515830"/>
                <a:gridCol w="1010551"/>
              </a:tblGrid>
              <a:tr h="2811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CONCEPTO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US$ (Millones)</a:t>
                      </a:r>
                      <a:endParaRPr lang="es-SV" sz="1800" b="1" i="0" u="none" strike="noStrike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09" marR="7909" marT="790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es-SV" sz="1800" b="1" i="0" u="none" strike="noStrike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09" marR="7909" marT="790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81155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es-SV" sz="1800" b="1" i="0" u="none" strike="noStrike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09" marR="7909" marT="790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</a:t>
                      </a:r>
                      <a:endParaRPr lang="es-SV" sz="18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909" marR="7909" marT="790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SV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09" marR="7909" marT="790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3542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Formación Profesional e Investigación y Desarrollo</a:t>
                      </a: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42</a:t>
                      </a:r>
                      <a:endParaRPr lang="es-MX" sz="2000" dirty="0">
                        <a:solidFill>
                          <a:schemeClr val="tx1"/>
                        </a:solidFill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42.8</a:t>
                      </a:r>
                      <a:endParaRPr lang="es-MX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s-SV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542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Administración</a:t>
                      </a:r>
                      <a:endParaRPr lang="es-SV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7.2</a:t>
                      </a:r>
                      <a:endParaRPr lang="es-MX" sz="2000" dirty="0">
                        <a:solidFill>
                          <a:schemeClr val="tx1"/>
                        </a:solidFill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7.2</a:t>
                      </a:r>
                      <a:endParaRPr lang="es-MX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  <a:endParaRPr lang="es-SV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5423">
                <a:tc>
                  <a:txBody>
                    <a:bodyPr/>
                    <a:lstStyle/>
                    <a:p>
                      <a:pPr algn="l" fontAlgn="ctr"/>
                      <a:r>
                        <a:rPr lang="es-SV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Proyectos de inversión</a:t>
                      </a:r>
                      <a:endParaRPr lang="es-SV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0</a:t>
                      </a:r>
                      <a:endParaRPr lang="es-MX" sz="2000" dirty="0">
                        <a:solidFill>
                          <a:schemeClr val="tx1"/>
                        </a:solidFill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  <a:endParaRPr lang="es-MX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  <a:endParaRPr lang="es-SV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542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SV" sz="18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49.2</a:t>
                      </a:r>
                      <a:endParaRPr lang="es-MX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909" marR="7909" marT="790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52.5</a:t>
                      </a:r>
                      <a:endParaRPr lang="es-MX" sz="20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09" marR="7909" marT="790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20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6.7</a:t>
                      </a:r>
                      <a:endParaRPr lang="es-SV" sz="20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09" marR="7909" marT="790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1613756" y="484567"/>
            <a:ext cx="8964488" cy="496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s-MX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Asignación de Recursos </a:t>
            </a:r>
            <a:r>
              <a:rPr lang="es-MX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Financieros / Metas</a:t>
            </a:r>
            <a:endParaRPr lang="es-MX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IN-MM Papelería Tuti-4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78"/>
          <a:stretch/>
        </p:blipFill>
        <p:spPr>
          <a:xfrm>
            <a:off x="0" y="6381327"/>
            <a:ext cx="12192000" cy="493833"/>
          </a:xfrm>
          <a:prstGeom prst="rect">
            <a:avLst/>
          </a:prstGeom>
        </p:spPr>
      </p:pic>
      <p:graphicFrame>
        <p:nvGraphicFramePr>
          <p:cNvPr id="6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009828"/>
              </p:ext>
            </p:extLst>
          </p:nvPr>
        </p:nvGraphicFramePr>
        <p:xfrm>
          <a:off x="1055440" y="4221088"/>
          <a:ext cx="9937105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5816"/>
                <a:gridCol w="1468074"/>
                <a:gridCol w="1614133"/>
                <a:gridCol w="1709082"/>
              </a:tblGrid>
              <a:tr h="363697">
                <a:tc rowSpan="2"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ÁREA</a:t>
                      </a:r>
                      <a:endParaRPr lang="es-SV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Metas (miles)</a:t>
                      </a:r>
                      <a:endParaRPr lang="es-SV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 entre los</a:t>
                      </a:r>
                      <a:r>
                        <a:rPr lang="es-MX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años</a:t>
                      </a:r>
                      <a:endParaRPr lang="es-SV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</a:tr>
              <a:tr h="363697">
                <a:tc vMerge="1">
                  <a:txBody>
                    <a:bodyPr/>
                    <a:lstStyle/>
                    <a:p>
                      <a:endParaRPr lang="es-SV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es-SV" sz="18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</a:t>
                      </a:r>
                      <a:endParaRPr lang="es-SV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</a:tr>
              <a:tr h="388605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 smtClean="0">
                          <a:solidFill>
                            <a:schemeClr val="tx1"/>
                          </a:solidFill>
                        </a:rPr>
                        <a:t>Formación profesional (Participaciones)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348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349</a:t>
                      </a:r>
                      <a:endParaRPr lang="es-SV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b="0" dirty="0" smtClean="0">
                          <a:solidFill>
                            <a:schemeClr val="tx1"/>
                          </a:solidFill>
                        </a:rPr>
                        <a:t>0.3%</a:t>
                      </a:r>
                      <a:endParaRPr lang="es-SV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751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524000" y="836712"/>
            <a:ext cx="9144000" cy="3600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s-MX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Recursos Humanos</a:t>
            </a:r>
            <a:endParaRPr lang="es-SV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5" name="5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7712705"/>
              </p:ext>
            </p:extLst>
          </p:nvPr>
        </p:nvGraphicFramePr>
        <p:xfrm>
          <a:off x="2135560" y="1799030"/>
          <a:ext cx="8208912" cy="2460275"/>
        </p:xfrm>
        <a:graphic>
          <a:graphicData uri="http://schemas.openxmlformats.org/drawingml/2006/table">
            <a:tbl>
              <a:tblPr/>
              <a:tblGrid>
                <a:gridCol w="5760640"/>
                <a:gridCol w="1224136"/>
                <a:gridCol w="1224136"/>
              </a:tblGrid>
              <a:tr h="49205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Arial"/>
                        </a:rPr>
                        <a:t>GERENCIA O UNIDAD ORGANIZATIVA</a:t>
                      </a:r>
                      <a:endParaRPr lang="es-SV" sz="2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7855" marR="7855" marT="7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2019</a:t>
                      </a:r>
                    </a:p>
                  </a:txBody>
                  <a:tcPr marL="7855" marR="7855" marT="785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</a:t>
                      </a:r>
                      <a:endParaRPr lang="es-SV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855" marR="7855" marT="785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492055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es-SV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/>
                        </a:rPr>
                        <a:t>Total plazas Dirección Superior</a:t>
                      </a:r>
                      <a:endParaRPr lang="es-SV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s-SV" b="0" dirty="0">
                        <a:solidFill>
                          <a:schemeClr val="tx1"/>
                        </a:solidFill>
                      </a:endParaRPr>
                    </a:p>
                  </a:txBody>
                  <a:tcPr marL="7855" marR="7855" marT="7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s-SV" b="0" dirty="0">
                        <a:solidFill>
                          <a:schemeClr val="tx1"/>
                        </a:solidFill>
                      </a:endParaRPr>
                    </a:p>
                  </a:txBody>
                  <a:tcPr marL="7855" marR="7855" marT="7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055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es-SV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/>
                        </a:rPr>
                        <a:t>Total plazas Formación Profesional</a:t>
                      </a:r>
                      <a:endParaRPr lang="es-SV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b="0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es-SV" b="0" dirty="0">
                        <a:solidFill>
                          <a:schemeClr val="tx1"/>
                        </a:solidFill>
                      </a:endParaRPr>
                    </a:p>
                  </a:txBody>
                  <a:tcPr marL="7855" marR="7855" marT="7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b="0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es-SV" b="0" dirty="0">
                        <a:solidFill>
                          <a:schemeClr val="tx1"/>
                        </a:solidFill>
                      </a:endParaRPr>
                    </a:p>
                  </a:txBody>
                  <a:tcPr marL="7855" marR="7855" marT="7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055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es-SV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/>
                        </a:rPr>
                        <a:t>Total plazas Administración</a:t>
                      </a:r>
                      <a:endParaRPr lang="es-SV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b="0" dirty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es-SV" b="0" dirty="0">
                        <a:solidFill>
                          <a:schemeClr val="tx1"/>
                        </a:solidFill>
                      </a:endParaRPr>
                    </a:p>
                  </a:txBody>
                  <a:tcPr marL="7855" marR="7855" marT="7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b="0" dirty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es-SV" b="0" dirty="0">
                        <a:solidFill>
                          <a:schemeClr val="tx1"/>
                        </a:solidFill>
                      </a:endParaRPr>
                    </a:p>
                  </a:txBody>
                  <a:tcPr marL="7855" marR="7855" marT="7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055"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s-MX" sz="2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TOTALES</a:t>
                      </a:r>
                      <a:endParaRPr lang="es-SV" sz="2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7855" marR="7855" marT="7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150</a:t>
                      </a:r>
                      <a:endParaRPr lang="es-SV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855" marR="7855" marT="785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150</a:t>
                      </a:r>
                      <a:endParaRPr lang="es-SV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855" marR="7855" marT="785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3" descr="IN-MM Papelería Tuti-4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78"/>
          <a:stretch/>
        </p:blipFill>
        <p:spPr>
          <a:xfrm>
            <a:off x="0" y="6381327"/>
            <a:ext cx="12192000" cy="493833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379476" y="4941168"/>
            <a:ext cx="943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b="1" i="1" dirty="0" smtClean="0"/>
              <a:t>Nota: </a:t>
            </a:r>
            <a:r>
              <a:rPr lang="es-SV" i="1" dirty="0" smtClean="0"/>
              <a:t>Se solicitará a Dirección de Presupuestos la reclasificación de 6 plazas en atención a Estudio de funciones de puestos.</a:t>
            </a:r>
            <a:endParaRPr lang="es-SV" i="1" dirty="0"/>
          </a:p>
        </p:txBody>
      </p:sp>
    </p:spTree>
    <p:extLst>
      <p:ext uri="{BB962C8B-B14F-4D97-AF65-F5344CB8AC3E}">
        <p14:creationId xmlns:p14="http://schemas.microsoft.com/office/powerpoint/2010/main" val="379999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59496" y="2492896"/>
            <a:ext cx="9144000" cy="1470025"/>
          </a:xfrm>
        </p:spPr>
        <p:txBody>
          <a:bodyPr>
            <a:normAutofit/>
          </a:bodyPr>
          <a:lstStyle/>
          <a:p>
            <a:r>
              <a:rPr lang="es-MX" sz="53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Operativo Anual 2020 </a:t>
            </a:r>
            <a:endParaRPr lang="es-SV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115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32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59496" y="2492896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s-MX" sz="53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</a:rPr>
              <a:t>Gestión de Formación Profesional</a:t>
            </a:r>
            <a:endParaRPr lang="es-SV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38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7F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6"/>
          <p:cNvSpPr txBox="1">
            <a:spLocks/>
          </p:cNvSpPr>
          <p:nvPr/>
        </p:nvSpPr>
        <p:spPr>
          <a:xfrm>
            <a:off x="1847528" y="2564904"/>
            <a:ext cx="8524607" cy="88905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de </a:t>
            </a:r>
          </a:p>
          <a:p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Continua</a:t>
            </a:r>
          </a:p>
        </p:txBody>
      </p:sp>
    </p:spTree>
    <p:extLst>
      <p:ext uri="{BB962C8B-B14F-4D97-AF65-F5344CB8AC3E}">
        <p14:creationId xmlns:p14="http://schemas.microsoft.com/office/powerpoint/2010/main" val="274562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65"/>
          <p:cNvGrpSpPr/>
          <p:nvPr/>
        </p:nvGrpSpPr>
        <p:grpSpPr>
          <a:xfrm>
            <a:off x="983432" y="1159782"/>
            <a:ext cx="10335918" cy="2557250"/>
            <a:chOff x="1938544" y="1193095"/>
            <a:chExt cx="4792657" cy="1113607"/>
          </a:xfrm>
        </p:grpSpPr>
        <p:sp>
          <p:nvSpPr>
            <p:cNvPr id="55" name="Round Same Side Corner Rectangle 43"/>
            <p:cNvSpPr/>
            <p:nvPr/>
          </p:nvSpPr>
          <p:spPr>
            <a:xfrm flipV="1">
              <a:off x="1938544" y="1598819"/>
              <a:ext cx="4792657" cy="707883"/>
            </a:xfrm>
            <a:prstGeom prst="round2SameRect">
              <a:avLst>
                <a:gd name="adj1" fmla="val 8813"/>
                <a:gd name="adj2" fmla="val 0"/>
              </a:avLst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133" dirty="0">
                <a:solidFill>
                  <a:srgbClr val="FFFFFF"/>
                </a:solidFill>
              </a:endParaRPr>
            </a:p>
          </p:txBody>
        </p:sp>
        <p:grpSp>
          <p:nvGrpSpPr>
            <p:cNvPr id="56" name="Group 9"/>
            <p:cNvGrpSpPr/>
            <p:nvPr/>
          </p:nvGrpSpPr>
          <p:grpSpPr>
            <a:xfrm>
              <a:off x="1938544" y="1193095"/>
              <a:ext cx="4792657" cy="405724"/>
              <a:chOff x="1600200" y="1356358"/>
              <a:chExt cx="5410200" cy="609602"/>
            </a:xfrm>
          </p:grpSpPr>
          <p:sp>
            <p:nvSpPr>
              <p:cNvPr id="60" name="Rectangle 5"/>
              <p:cNvSpPr/>
              <p:nvPr/>
            </p:nvSpPr>
            <p:spPr>
              <a:xfrm>
                <a:off x="1600200" y="1356360"/>
                <a:ext cx="54102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1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Rectangle 4"/>
              <p:cNvSpPr/>
              <p:nvPr/>
            </p:nvSpPr>
            <p:spPr>
              <a:xfrm>
                <a:off x="2146243" y="1356358"/>
                <a:ext cx="4864155" cy="56583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r>
                  <a:rPr lang="es-SV" b="1" dirty="0">
                    <a:solidFill>
                      <a:srgbClr val="FFFFFF"/>
                    </a:solidFill>
                  </a:rPr>
                  <a:t>Incrementar la cobertura de la demanda de capacitación de las empresas MEDIANTE la implementación de un sistema integrado de formación y ejecución de un plan de divulgación de la oferta a las empresas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1" name="Title 36"/>
          <p:cNvSpPr txBox="1">
            <a:spLocks/>
          </p:cNvSpPr>
          <p:nvPr/>
        </p:nvSpPr>
        <p:spPr>
          <a:xfrm>
            <a:off x="2308539" y="121035"/>
            <a:ext cx="7518400" cy="88905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Gerencia de Formación Continua </a:t>
            </a:r>
          </a:p>
          <a:p>
            <a:r>
              <a:rPr lang="es-SV" sz="1800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Objetivos operativos y principales indicadores 2020</a:t>
            </a:r>
            <a:endParaRPr lang="es-SV" sz="2400" b="1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82" name="Group 66"/>
          <p:cNvGrpSpPr/>
          <p:nvPr/>
        </p:nvGrpSpPr>
        <p:grpSpPr>
          <a:xfrm>
            <a:off x="983436" y="4061642"/>
            <a:ext cx="10335914" cy="2442187"/>
            <a:chOff x="1938544" y="2416574"/>
            <a:chExt cx="4792657" cy="1113608"/>
          </a:xfrm>
        </p:grpSpPr>
        <p:grpSp>
          <p:nvGrpSpPr>
            <p:cNvPr id="83" name="Group 12"/>
            <p:cNvGrpSpPr/>
            <p:nvPr/>
          </p:nvGrpSpPr>
          <p:grpSpPr>
            <a:xfrm>
              <a:off x="1938544" y="2416574"/>
              <a:ext cx="4792657" cy="405725"/>
              <a:chOff x="1600200" y="1356358"/>
              <a:chExt cx="5410200" cy="609602"/>
            </a:xfrm>
          </p:grpSpPr>
          <p:sp>
            <p:nvSpPr>
              <p:cNvPr id="85" name="Rectangle 13"/>
              <p:cNvSpPr/>
              <p:nvPr/>
            </p:nvSpPr>
            <p:spPr>
              <a:xfrm>
                <a:off x="1600200" y="1356360"/>
                <a:ext cx="5410200" cy="6096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1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Rectangle 14"/>
              <p:cNvSpPr/>
              <p:nvPr/>
            </p:nvSpPr>
            <p:spPr>
              <a:xfrm>
                <a:off x="2118482" y="1356358"/>
                <a:ext cx="4891917" cy="54864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r>
                  <a:rPr lang="es-SV" b="1" dirty="0">
                    <a:solidFill>
                      <a:srgbClr val="FFFFFF"/>
                    </a:solidFill>
                  </a:rPr>
                  <a:t>Incrementar el nivel de satisfacción de las empresas MEDIANTE acercamiento con sectores productivos y pertinencia de la oferta formativa y la implementación de la medición de satisfacción de los participantes.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4" name="Round Same Side Corner Rectangle 45"/>
            <p:cNvSpPr/>
            <p:nvPr/>
          </p:nvSpPr>
          <p:spPr>
            <a:xfrm flipV="1">
              <a:off x="1938544" y="2822299"/>
              <a:ext cx="4792657" cy="707883"/>
            </a:xfrm>
            <a:prstGeom prst="round2SameRect">
              <a:avLst>
                <a:gd name="adj1" fmla="val 8813"/>
                <a:gd name="adj2" fmla="val 0"/>
              </a:avLst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133" dirty="0">
                <a:solidFill>
                  <a:srgbClr val="FFFFFF"/>
                </a:solidFill>
              </a:endParaRPr>
            </a:p>
          </p:txBody>
        </p:sp>
      </p:grpSp>
      <p:sp>
        <p:nvSpPr>
          <p:cNvPr id="43" name="Sev01"/>
          <p:cNvSpPr/>
          <p:nvPr/>
        </p:nvSpPr>
        <p:spPr>
          <a:xfrm>
            <a:off x="1036468" y="1211496"/>
            <a:ext cx="937116" cy="800551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r>
              <a:rPr lang="en-US" sz="3733" b="1" dirty="0">
                <a:solidFill>
                  <a:srgbClr val="FFFFFF"/>
                </a:solidFill>
                <a:latin typeface="FontAwesome" pitchFamily="2" charset="0"/>
              </a:rPr>
              <a:t>O1</a:t>
            </a:r>
          </a:p>
        </p:txBody>
      </p:sp>
      <p:sp>
        <p:nvSpPr>
          <p:cNvPr id="47" name="Sev02"/>
          <p:cNvSpPr/>
          <p:nvPr/>
        </p:nvSpPr>
        <p:spPr>
          <a:xfrm>
            <a:off x="1049530" y="4110073"/>
            <a:ext cx="857965" cy="752359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r>
              <a:rPr lang="en-US" sz="3733" b="1" dirty="0">
                <a:solidFill>
                  <a:srgbClr val="FFFFFF"/>
                </a:solidFill>
                <a:latin typeface="FontAwesome" pitchFamily="2" charset="0"/>
              </a:rPr>
              <a:t>O2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2179312" y="2157039"/>
            <a:ext cx="1465464" cy="1386968"/>
            <a:chOff x="1110311" y="1485021"/>
            <a:chExt cx="1465464" cy="1386968"/>
          </a:xfrm>
        </p:grpSpPr>
        <p:grpSp>
          <p:nvGrpSpPr>
            <p:cNvPr id="21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</p:grpSpPr>
          <p:sp>
            <p:nvSpPr>
              <p:cNvPr id="23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Oval 5"/>
              <p:cNvSpPr/>
              <p:nvPr/>
            </p:nvSpPr>
            <p:spPr>
              <a:xfrm>
                <a:off x="4019554" y="1200150"/>
                <a:ext cx="1142168" cy="114216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2" name="TextBox 75"/>
            <p:cNvSpPr txBox="1"/>
            <p:nvPr/>
          </p:nvSpPr>
          <p:spPr>
            <a:xfrm>
              <a:off x="1167619" y="1963060"/>
              <a:ext cx="1342946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FFFFFF"/>
                  </a:solidFill>
                </a:rPr>
                <a:t>217,000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5" name="Rectangle 102"/>
          <p:cNvSpPr/>
          <p:nvPr/>
        </p:nvSpPr>
        <p:spPr>
          <a:xfrm>
            <a:off x="3840335" y="2583517"/>
            <a:ext cx="200064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>
                <a:solidFill>
                  <a:srgbClr val="237DB9"/>
                </a:solidFill>
              </a:rPr>
              <a:t>Número total de participaciones de </a:t>
            </a:r>
            <a:r>
              <a:rPr lang="es-SV" sz="1400" b="1" dirty="0" smtClean="0">
                <a:solidFill>
                  <a:srgbClr val="237DB9"/>
                </a:solidFill>
              </a:rPr>
              <a:t>FC</a:t>
            </a:r>
          </a:p>
        </p:txBody>
      </p:sp>
      <p:grpSp>
        <p:nvGrpSpPr>
          <p:cNvPr id="26" name="Grupo 25"/>
          <p:cNvGrpSpPr/>
          <p:nvPr/>
        </p:nvGrpSpPr>
        <p:grpSpPr>
          <a:xfrm>
            <a:off x="6311283" y="2157039"/>
            <a:ext cx="1465464" cy="1386968"/>
            <a:chOff x="1110311" y="1485021"/>
            <a:chExt cx="1465464" cy="1386968"/>
          </a:xfrm>
        </p:grpSpPr>
        <p:grpSp>
          <p:nvGrpSpPr>
            <p:cNvPr id="27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</p:grpSpPr>
          <p:sp>
            <p:nvSpPr>
              <p:cNvPr id="29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Oval 5"/>
              <p:cNvSpPr/>
              <p:nvPr/>
            </p:nvSpPr>
            <p:spPr>
              <a:xfrm>
                <a:off x="4019554" y="1200150"/>
                <a:ext cx="1142168" cy="114216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8" name="TextBox 75"/>
            <p:cNvSpPr txBox="1"/>
            <p:nvPr/>
          </p:nvSpPr>
          <p:spPr>
            <a:xfrm>
              <a:off x="1228878" y="1824560"/>
              <a:ext cx="1228330" cy="70788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19.3 </a:t>
              </a:r>
              <a:r>
                <a:rPr lang="en-US" b="1" dirty="0" err="1" smtClean="0">
                  <a:solidFill>
                    <a:srgbClr val="FFFFFF"/>
                  </a:solidFill>
                </a:rPr>
                <a:t>Millones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31" name="Rectangle 102"/>
          <p:cNvSpPr/>
          <p:nvPr/>
        </p:nvSpPr>
        <p:spPr>
          <a:xfrm>
            <a:off x="7965051" y="2694622"/>
            <a:ext cx="239296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>
                <a:solidFill>
                  <a:srgbClr val="237DB9"/>
                </a:solidFill>
              </a:rPr>
              <a:t>Monto ejecutado de </a:t>
            </a:r>
            <a:r>
              <a:rPr lang="es-SV" sz="1400" b="1" dirty="0" smtClean="0">
                <a:solidFill>
                  <a:srgbClr val="237DB9"/>
                </a:solidFill>
              </a:rPr>
              <a:t>FC</a:t>
            </a:r>
            <a:endParaRPr lang="es-SV" sz="1400" b="1" dirty="0">
              <a:solidFill>
                <a:srgbClr val="237DB9"/>
              </a:solidFill>
            </a:endParaRPr>
          </a:p>
        </p:txBody>
      </p:sp>
      <p:grpSp>
        <p:nvGrpSpPr>
          <p:cNvPr id="32" name="Grupo 31"/>
          <p:cNvGrpSpPr/>
          <p:nvPr/>
        </p:nvGrpSpPr>
        <p:grpSpPr>
          <a:xfrm>
            <a:off x="5114803" y="5021749"/>
            <a:ext cx="1465464" cy="1386968"/>
            <a:chOff x="1110311" y="1485021"/>
            <a:chExt cx="1465464" cy="1386968"/>
          </a:xfrm>
        </p:grpSpPr>
        <p:grpSp>
          <p:nvGrpSpPr>
            <p:cNvPr id="33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</p:grpSpPr>
          <p:sp>
            <p:nvSpPr>
              <p:cNvPr id="35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rgbClr val="107F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"/>
              <p:cNvSpPr/>
              <p:nvPr/>
            </p:nvSpPr>
            <p:spPr>
              <a:xfrm>
                <a:off x="4019554" y="1200150"/>
                <a:ext cx="1142168" cy="1142168"/>
              </a:xfrm>
              <a:prstGeom prst="ellipse">
                <a:avLst/>
              </a:prstGeom>
              <a:solidFill>
                <a:srgbClr val="15AA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4" name="TextBox 75"/>
            <p:cNvSpPr txBox="1"/>
            <p:nvPr/>
          </p:nvSpPr>
          <p:spPr>
            <a:xfrm>
              <a:off x="1228878" y="1963059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5,229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7" name="Rectangle 102"/>
          <p:cNvSpPr/>
          <p:nvPr/>
        </p:nvSpPr>
        <p:spPr>
          <a:xfrm>
            <a:off x="6637575" y="5445797"/>
            <a:ext cx="239296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>
                <a:solidFill>
                  <a:srgbClr val="15AA96"/>
                </a:solidFill>
              </a:rPr>
              <a:t>Número de empresas usuarias de </a:t>
            </a:r>
            <a:r>
              <a:rPr lang="es-SV" sz="1400" b="1" dirty="0" smtClean="0">
                <a:solidFill>
                  <a:srgbClr val="15AA96"/>
                </a:solidFill>
              </a:rPr>
              <a:t>FC</a:t>
            </a:r>
          </a:p>
        </p:txBody>
      </p:sp>
    </p:spTree>
    <p:extLst>
      <p:ext uri="{BB962C8B-B14F-4D97-AF65-F5344CB8AC3E}">
        <p14:creationId xmlns:p14="http://schemas.microsoft.com/office/powerpoint/2010/main" val="1517285777"/>
      </p:ext>
    </p:extLst>
  </p:cSld>
  <p:clrMapOvr>
    <a:masterClrMapping/>
  </p:clrMapOvr>
  <p:transition spd="med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ame Side Corner Rectangle 43"/>
          <p:cNvSpPr/>
          <p:nvPr/>
        </p:nvSpPr>
        <p:spPr>
          <a:xfrm flipV="1">
            <a:off x="1415480" y="2592836"/>
            <a:ext cx="9375824" cy="692147"/>
          </a:xfrm>
          <a:prstGeom prst="round2SameRect">
            <a:avLst>
              <a:gd name="adj1" fmla="val 8813"/>
              <a:gd name="adj2" fmla="val 0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16" name="Group 9"/>
          <p:cNvGrpSpPr/>
          <p:nvPr/>
        </p:nvGrpSpPr>
        <p:grpSpPr>
          <a:xfrm>
            <a:off x="1415480" y="1772816"/>
            <a:ext cx="9375824" cy="820028"/>
            <a:chOff x="1600200" y="1268511"/>
            <a:chExt cx="5410200" cy="697449"/>
          </a:xfrm>
        </p:grpSpPr>
        <p:sp>
          <p:nvSpPr>
            <p:cNvPr id="17" name="Rectangle 5"/>
            <p:cNvSpPr/>
            <p:nvPr/>
          </p:nvSpPr>
          <p:spPr>
            <a:xfrm>
              <a:off x="1600200" y="1356360"/>
              <a:ext cx="5410200" cy="609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8" name="Rectangle 4"/>
            <p:cNvSpPr/>
            <p:nvPr/>
          </p:nvSpPr>
          <p:spPr>
            <a:xfrm>
              <a:off x="1600200" y="1268511"/>
              <a:ext cx="5410200" cy="60960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r>
                <a:rPr lang="es-ES" sz="2400" b="1" dirty="0" smtClean="0">
                  <a:solidFill>
                    <a:srgbClr val="FFFFFF"/>
                  </a:solidFill>
                </a:rPr>
                <a:t>PROYECTOS 2020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9" name="Freeform 45"/>
          <p:cNvSpPr>
            <a:spLocks noEditPoints="1"/>
          </p:cNvSpPr>
          <p:nvPr/>
        </p:nvSpPr>
        <p:spPr bwMode="auto">
          <a:xfrm>
            <a:off x="1752387" y="2654336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375467"/>
            <a:endParaRPr lang="en-US" sz="2667" dirty="0">
              <a:solidFill>
                <a:srgbClr val="262626"/>
              </a:solidFill>
            </a:endParaRPr>
          </a:p>
        </p:txBody>
      </p:sp>
      <p:sp>
        <p:nvSpPr>
          <p:cNvPr id="20" name="Text Placeholder 3"/>
          <p:cNvSpPr txBox="1">
            <a:spLocks/>
          </p:cNvSpPr>
          <p:nvPr/>
        </p:nvSpPr>
        <p:spPr>
          <a:xfrm>
            <a:off x="2423592" y="2708920"/>
            <a:ext cx="7308621" cy="2769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spcBef>
                <a:spcPct val="20000"/>
              </a:spcBef>
              <a:defRPr/>
            </a:pPr>
            <a:r>
              <a:rPr lang="es-SV" sz="1800" b="1" dirty="0">
                <a:solidFill>
                  <a:srgbClr val="262626"/>
                </a:solidFill>
              </a:rPr>
              <a:t>I</a:t>
            </a:r>
            <a:r>
              <a:rPr lang="es-SV" sz="1800" b="1" dirty="0" smtClean="0">
                <a:solidFill>
                  <a:srgbClr val="262626"/>
                </a:solidFill>
              </a:rPr>
              <a:t>001</a:t>
            </a:r>
            <a:r>
              <a:rPr lang="es-SV" sz="1800" b="1" dirty="0">
                <a:solidFill>
                  <a:srgbClr val="262626"/>
                </a:solidFill>
              </a:rPr>
              <a:t>: Satisfacción de los participantes en Formación </a:t>
            </a:r>
            <a:r>
              <a:rPr lang="es-SV" sz="1800" b="1" dirty="0" smtClean="0">
                <a:solidFill>
                  <a:srgbClr val="262626"/>
                </a:solidFill>
              </a:rPr>
              <a:t>Profesional.</a:t>
            </a:r>
            <a:endParaRPr lang="es-SV" sz="1800" b="1" dirty="0">
              <a:solidFill>
                <a:srgbClr val="262626"/>
              </a:solidFill>
            </a:endParaRPr>
          </a:p>
        </p:txBody>
      </p:sp>
      <p:sp>
        <p:nvSpPr>
          <p:cNvPr id="28" name="Title 36"/>
          <p:cNvSpPr txBox="1">
            <a:spLocks/>
          </p:cNvSpPr>
          <p:nvPr/>
        </p:nvSpPr>
        <p:spPr>
          <a:xfrm>
            <a:off x="2336800" y="532376"/>
            <a:ext cx="7518400" cy="88905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Gerencia de Formación Continua </a:t>
            </a:r>
          </a:p>
        </p:txBody>
      </p:sp>
    </p:spTree>
    <p:extLst>
      <p:ext uri="{BB962C8B-B14F-4D97-AF65-F5344CB8AC3E}">
        <p14:creationId xmlns:p14="http://schemas.microsoft.com/office/powerpoint/2010/main" val="175539132"/>
      </p:ext>
    </p:extLst>
  </p:cSld>
  <p:clrMapOvr>
    <a:masterClrMapping/>
  </p:clrMapOvr>
  <p:transition spd="med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8"/>
          <p:cNvSpPr/>
          <p:nvPr/>
        </p:nvSpPr>
        <p:spPr>
          <a:xfrm>
            <a:off x="0" y="6068740"/>
            <a:ext cx="3974205" cy="78914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52493" rIns="52493" bIns="52494" numCol="1" spcCol="1270" anchor="ctr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22" name="Text Placeholder 3"/>
          <p:cNvSpPr txBox="1">
            <a:spLocks/>
          </p:cNvSpPr>
          <p:nvPr/>
        </p:nvSpPr>
        <p:spPr>
          <a:xfrm>
            <a:off x="-511" y="6150511"/>
            <a:ext cx="3616817" cy="67710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237DB9"/>
                </a:solidFill>
                <a:cs typeface="+mj-cs"/>
              </a:rPr>
              <a:t>PRESUPUESTO 2019</a:t>
            </a:r>
            <a: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/>
            </a:r>
            <a:b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</a:b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t>$</a:t>
            </a: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>18,503,945</a:t>
            </a:r>
          </a:p>
        </p:txBody>
      </p:sp>
      <p:sp>
        <p:nvSpPr>
          <p:cNvPr id="23" name="Freeform 68"/>
          <p:cNvSpPr/>
          <p:nvPr/>
        </p:nvSpPr>
        <p:spPr>
          <a:xfrm>
            <a:off x="4079921" y="6068853"/>
            <a:ext cx="3974205" cy="78914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52493" rIns="52493" bIns="52494" numCol="1" spcCol="1270" anchor="ctr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24" name="Text Placeholder 3"/>
          <p:cNvSpPr txBox="1">
            <a:spLocks/>
          </p:cNvSpPr>
          <p:nvPr/>
        </p:nvSpPr>
        <p:spPr>
          <a:xfrm>
            <a:off x="4208710" y="6111112"/>
            <a:ext cx="3616817" cy="67710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237DB9"/>
                </a:solidFill>
                <a:cs typeface="+mj-cs"/>
              </a:rPr>
              <a:t>PROYECCION CIERRE 2019</a:t>
            </a:r>
            <a: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/>
            </a:r>
            <a:b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</a:b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>$18,030,244</a:t>
            </a:r>
          </a:p>
        </p:txBody>
      </p:sp>
      <p:sp>
        <p:nvSpPr>
          <p:cNvPr id="25" name="Freeform 68"/>
          <p:cNvSpPr/>
          <p:nvPr/>
        </p:nvSpPr>
        <p:spPr>
          <a:xfrm>
            <a:off x="8217795" y="6068853"/>
            <a:ext cx="3974205" cy="78914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52493" rIns="52493" bIns="52494" numCol="1" spcCol="1270" anchor="ctr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26" name="Text Placeholder 3"/>
          <p:cNvSpPr txBox="1">
            <a:spLocks/>
          </p:cNvSpPr>
          <p:nvPr/>
        </p:nvSpPr>
        <p:spPr>
          <a:xfrm>
            <a:off x="8346584" y="6111112"/>
            <a:ext cx="3616817" cy="67710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237DB9"/>
                </a:solidFill>
                <a:cs typeface="+mj-cs"/>
              </a:rPr>
              <a:t>PRESUPUESTO 2020</a:t>
            </a:r>
            <a: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/>
            </a:r>
            <a:b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</a:b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>$19,300,300</a:t>
            </a:r>
            <a:endParaRPr lang="en-US" sz="2400" b="1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8" name="Title 36"/>
          <p:cNvSpPr txBox="1">
            <a:spLocks/>
          </p:cNvSpPr>
          <p:nvPr/>
        </p:nvSpPr>
        <p:spPr>
          <a:xfrm>
            <a:off x="2495600" y="-9449"/>
            <a:ext cx="7518400" cy="88905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Gerencia de Formación Continua </a:t>
            </a:r>
          </a:p>
          <a:p>
            <a:r>
              <a:rPr lang="en-US" sz="1800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Proyección de </a:t>
            </a:r>
            <a:r>
              <a:rPr lang="en-US" sz="1800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Cierre y </a:t>
            </a:r>
            <a:r>
              <a:rPr lang="en-US" sz="1800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Presupuesto</a:t>
            </a:r>
            <a:r>
              <a:rPr lang="en-US" sz="1800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2020 </a:t>
            </a:r>
            <a:endParaRPr lang="en-US" sz="1800" b="1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graphicFrame>
        <p:nvGraphicFramePr>
          <p:cNvPr id="29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627317"/>
              </p:ext>
            </p:extLst>
          </p:nvPr>
        </p:nvGraphicFramePr>
        <p:xfrm>
          <a:off x="119338" y="879604"/>
          <a:ext cx="11844063" cy="5069676"/>
        </p:xfrm>
        <a:graphic>
          <a:graphicData uri="http://schemas.openxmlformats.org/drawingml/2006/table">
            <a:tbl>
              <a:tblPr/>
              <a:tblGrid>
                <a:gridCol w="2505474"/>
                <a:gridCol w="1024968"/>
                <a:gridCol w="1138852"/>
                <a:gridCol w="1138852"/>
                <a:gridCol w="1366623"/>
                <a:gridCol w="1138852"/>
                <a:gridCol w="1138852"/>
                <a:gridCol w="1132702"/>
                <a:gridCol w="1258888"/>
              </a:tblGrid>
              <a:tr h="502174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LÍNEAS GENERALES DE TRABAJO             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METAS Y PPTO. 2019</a:t>
                      </a:r>
                      <a:endParaRPr kumimoji="0" lang="es-SV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PROYECCION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CIERRE  2019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METAS Y PPTO. </a:t>
                      </a:r>
                      <a:r>
                        <a:rPr kumimoji="0" lang="es-MX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endParaRPr kumimoji="0" lang="es-SV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741798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PARTICIP.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MONTO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USD$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PARTICIP.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MONTO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(USD$)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PARTICIP.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HOMBRES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MUJERES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MONTO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(USD$)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83075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Programas y cursos para trabajadores técnicos y operativos</a:t>
                      </a:r>
                    </a:p>
                  </a:txBody>
                  <a:tcPr marL="7083" marR="7083" marT="70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26,000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2,766,388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24,700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2,695,569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26,000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13,520</a:t>
                      </a:r>
                      <a:endParaRPr kumimoji="0" lang="es-SV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12,480</a:t>
                      </a:r>
                      <a:endParaRPr kumimoji="0" lang="es-SV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2,766,388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56162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Programas y cursos en temas gerenciales</a:t>
                      </a:r>
                    </a:p>
                  </a:txBody>
                  <a:tcPr marL="7083" marR="7083" marT="70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13,000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2,872,788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12,350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2,799,244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13,000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6,760</a:t>
                      </a:r>
                      <a:endParaRPr kumimoji="0" lang="es-SV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6,240</a:t>
                      </a:r>
                      <a:endParaRPr kumimoji="0" lang="es-SV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2,872,788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56162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Programa y cursos Inglés para el Trabajo</a:t>
                      </a:r>
                    </a:p>
                  </a:txBody>
                  <a:tcPr marL="7083" marR="7083" marT="70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30,000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2,340,790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28,500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2,280,866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33,000</a:t>
                      </a:r>
                      <a:endParaRPr kumimoji="0" lang="es-SV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17,160</a:t>
                      </a:r>
                      <a:endParaRPr kumimoji="0" lang="es-SV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15,840</a:t>
                      </a:r>
                      <a:endParaRPr kumimoji="0" lang="es-SV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2,834,130</a:t>
                      </a:r>
                      <a:endParaRPr kumimoji="0" lang="es-SV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83075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Programas y cursos para trabajadores de la MIPYME.</a:t>
                      </a:r>
                      <a:endParaRPr kumimoji="0" lang="es-SV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83" marR="7083" marT="70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30,000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2,145,015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28,500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2,090,102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30,000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15,600</a:t>
                      </a:r>
                      <a:endParaRPr kumimoji="0" lang="es-SV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14,400</a:t>
                      </a:r>
                      <a:endParaRPr kumimoji="0" lang="es-SV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2,145,015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72462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Proyectos Especiales, Cursos Cerrados y Cursos Abiertos</a:t>
                      </a:r>
                    </a:p>
                  </a:txBody>
                  <a:tcPr marL="7083" marR="7083" marT="70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113,000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8,378,964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107,950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8,164,463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115,000</a:t>
                      </a:r>
                      <a:endParaRPr kumimoji="0" lang="es-SV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59,800</a:t>
                      </a:r>
                      <a:endParaRPr kumimoji="0" lang="es-SV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55,200</a:t>
                      </a:r>
                      <a:endParaRPr kumimoji="0" lang="es-SV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8,681,679</a:t>
                      </a:r>
                      <a:endParaRPr kumimoji="0" lang="es-SV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1630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SV" sz="18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TOTALES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8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212,000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8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18,503,945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8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202,000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8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18,030,244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8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217,000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8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112,840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8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104,160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19,300,000</a:t>
                      </a:r>
                      <a:endParaRPr lang="es-SV" sz="1800" b="1" i="0" u="none" strike="noStrike" kern="12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66033"/>
      </p:ext>
    </p:extLst>
  </p:cSld>
  <p:clrMapOvr>
    <a:masterClrMapping/>
  </p:clrMapOvr>
  <p:transition spd="med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  <p:bldP spid="24" grpId="0"/>
      <p:bldP spid="25" grpId="0" animBg="1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7F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6"/>
          <p:cNvSpPr txBox="1">
            <a:spLocks/>
          </p:cNvSpPr>
          <p:nvPr/>
        </p:nvSpPr>
        <p:spPr>
          <a:xfrm>
            <a:off x="1847528" y="2564904"/>
            <a:ext cx="8524607" cy="88905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de </a:t>
            </a:r>
          </a:p>
          <a:p>
            <a:r>
              <a:rPr lang="en-US" sz="4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</a:t>
            </a:r>
            <a:r>
              <a:rPr lang="en-US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Inicial</a:t>
            </a:r>
            <a:endParaRPr lang="en-US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340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65"/>
          <p:cNvGrpSpPr/>
          <p:nvPr/>
        </p:nvGrpSpPr>
        <p:grpSpPr>
          <a:xfrm>
            <a:off x="911424" y="1132920"/>
            <a:ext cx="10335918" cy="2557250"/>
            <a:chOff x="1938544" y="1193095"/>
            <a:chExt cx="4792657" cy="1113607"/>
          </a:xfrm>
        </p:grpSpPr>
        <p:sp>
          <p:nvSpPr>
            <p:cNvPr id="55" name="Round Same Side Corner Rectangle 43"/>
            <p:cNvSpPr/>
            <p:nvPr/>
          </p:nvSpPr>
          <p:spPr>
            <a:xfrm flipV="1">
              <a:off x="1938544" y="1598819"/>
              <a:ext cx="4792657" cy="707883"/>
            </a:xfrm>
            <a:prstGeom prst="round2SameRect">
              <a:avLst>
                <a:gd name="adj1" fmla="val 8813"/>
                <a:gd name="adj2" fmla="val 0"/>
              </a:avLst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133" dirty="0">
                <a:solidFill>
                  <a:srgbClr val="FFFFFF"/>
                </a:solidFill>
              </a:endParaRPr>
            </a:p>
          </p:txBody>
        </p:sp>
        <p:grpSp>
          <p:nvGrpSpPr>
            <p:cNvPr id="56" name="Group 9"/>
            <p:cNvGrpSpPr/>
            <p:nvPr/>
          </p:nvGrpSpPr>
          <p:grpSpPr>
            <a:xfrm>
              <a:off x="1938544" y="1193095"/>
              <a:ext cx="4792657" cy="405724"/>
              <a:chOff x="1600200" y="1356358"/>
              <a:chExt cx="5410200" cy="609602"/>
            </a:xfrm>
          </p:grpSpPr>
          <p:sp>
            <p:nvSpPr>
              <p:cNvPr id="60" name="Rectangle 5"/>
              <p:cNvSpPr/>
              <p:nvPr/>
            </p:nvSpPr>
            <p:spPr>
              <a:xfrm>
                <a:off x="1600200" y="1356360"/>
                <a:ext cx="54102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1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Rectangle 4"/>
              <p:cNvSpPr/>
              <p:nvPr/>
            </p:nvSpPr>
            <p:spPr>
              <a:xfrm>
                <a:off x="2146243" y="1356358"/>
                <a:ext cx="4864155" cy="56583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r>
                  <a:rPr lang="es-SV" b="1" dirty="0">
                    <a:solidFill>
                      <a:srgbClr val="FFFFFF"/>
                    </a:solidFill>
                  </a:rPr>
                  <a:t>Incrementar la participación de jóvenes en formación inicial MEDIANTE la implementación de un sistema integrado de formación, incorporación de nuevos programas y carreras.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82" name="Group 66"/>
          <p:cNvGrpSpPr/>
          <p:nvPr/>
        </p:nvGrpSpPr>
        <p:grpSpPr>
          <a:xfrm>
            <a:off x="911424" y="4061642"/>
            <a:ext cx="10335914" cy="2442187"/>
            <a:chOff x="1938544" y="2416574"/>
            <a:chExt cx="4792657" cy="1113608"/>
          </a:xfrm>
        </p:grpSpPr>
        <p:grpSp>
          <p:nvGrpSpPr>
            <p:cNvPr id="83" name="Group 12"/>
            <p:cNvGrpSpPr/>
            <p:nvPr/>
          </p:nvGrpSpPr>
          <p:grpSpPr>
            <a:xfrm>
              <a:off x="1938544" y="2416574"/>
              <a:ext cx="4792657" cy="405724"/>
              <a:chOff x="1600200" y="1356359"/>
              <a:chExt cx="5410200" cy="609601"/>
            </a:xfrm>
          </p:grpSpPr>
          <p:sp>
            <p:nvSpPr>
              <p:cNvPr id="85" name="Rectangle 13"/>
              <p:cNvSpPr/>
              <p:nvPr/>
            </p:nvSpPr>
            <p:spPr>
              <a:xfrm>
                <a:off x="1600200" y="1356360"/>
                <a:ext cx="5410200" cy="6096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1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Rectangle 14"/>
              <p:cNvSpPr/>
              <p:nvPr/>
            </p:nvSpPr>
            <p:spPr>
              <a:xfrm>
                <a:off x="2118482" y="1356359"/>
                <a:ext cx="4891917" cy="54864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r>
                  <a:rPr lang="es-SV" b="1" dirty="0">
                    <a:solidFill>
                      <a:srgbClr val="FFFFFF"/>
                    </a:solidFill>
                  </a:rPr>
                  <a:t>Incrementar la atención con Formación Inicial a la población en condiciones de vulnerabilidad MEDIANTE la articulación de proyectos especiales, ampliación de la oferta hacia nuevas zonas geográficas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4" name="Round Same Side Corner Rectangle 45"/>
            <p:cNvSpPr/>
            <p:nvPr/>
          </p:nvSpPr>
          <p:spPr>
            <a:xfrm flipV="1">
              <a:off x="1938544" y="2822299"/>
              <a:ext cx="4792657" cy="707883"/>
            </a:xfrm>
            <a:prstGeom prst="round2SameRect">
              <a:avLst>
                <a:gd name="adj1" fmla="val 8813"/>
                <a:gd name="adj2" fmla="val 0"/>
              </a:avLst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133" dirty="0">
                <a:solidFill>
                  <a:srgbClr val="FFFFFF"/>
                </a:solidFill>
              </a:endParaRPr>
            </a:p>
          </p:txBody>
        </p:sp>
      </p:grpSp>
      <p:sp>
        <p:nvSpPr>
          <p:cNvPr id="43" name="Sev01"/>
          <p:cNvSpPr/>
          <p:nvPr/>
        </p:nvSpPr>
        <p:spPr>
          <a:xfrm>
            <a:off x="964460" y="1198489"/>
            <a:ext cx="937116" cy="800551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r>
              <a:rPr lang="en-US" sz="3733" b="1" dirty="0">
                <a:solidFill>
                  <a:srgbClr val="FFFFFF"/>
                </a:solidFill>
                <a:latin typeface="FontAwesome" pitchFamily="2" charset="0"/>
              </a:rPr>
              <a:t>O1</a:t>
            </a:r>
          </a:p>
        </p:txBody>
      </p:sp>
      <p:sp>
        <p:nvSpPr>
          <p:cNvPr id="47" name="Sev02"/>
          <p:cNvSpPr/>
          <p:nvPr/>
        </p:nvSpPr>
        <p:spPr>
          <a:xfrm>
            <a:off x="977518" y="4110073"/>
            <a:ext cx="857965" cy="752359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r>
              <a:rPr lang="en-US" sz="3733" b="1" dirty="0">
                <a:solidFill>
                  <a:srgbClr val="FFFFFF"/>
                </a:solidFill>
                <a:latin typeface="FontAwesome" pitchFamily="2" charset="0"/>
              </a:rPr>
              <a:t>O2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2107304" y="2130177"/>
            <a:ext cx="1465464" cy="1386968"/>
            <a:chOff x="1110311" y="1485021"/>
            <a:chExt cx="1465464" cy="1386968"/>
          </a:xfrm>
        </p:grpSpPr>
        <p:grpSp>
          <p:nvGrpSpPr>
            <p:cNvPr id="21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</p:grpSpPr>
          <p:sp>
            <p:nvSpPr>
              <p:cNvPr id="23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Oval 5"/>
              <p:cNvSpPr/>
              <p:nvPr/>
            </p:nvSpPr>
            <p:spPr>
              <a:xfrm>
                <a:off x="4019554" y="1200150"/>
                <a:ext cx="1142168" cy="114216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2" name="TextBox 75"/>
            <p:cNvSpPr txBox="1"/>
            <p:nvPr/>
          </p:nvSpPr>
          <p:spPr>
            <a:xfrm>
              <a:off x="1228878" y="1963060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FFFFFF"/>
                  </a:solidFill>
                </a:rPr>
                <a:t>74,260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5" name="Rectangle 102"/>
          <p:cNvSpPr/>
          <p:nvPr/>
        </p:nvSpPr>
        <p:spPr>
          <a:xfrm>
            <a:off x="3767208" y="2441998"/>
            <a:ext cx="2118704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>
                <a:solidFill>
                  <a:srgbClr val="237DB9"/>
                </a:solidFill>
              </a:rPr>
              <a:t>Número de participaciones de Formación </a:t>
            </a:r>
            <a:r>
              <a:rPr lang="es-SV" sz="1400" b="1" dirty="0" smtClean="0">
                <a:solidFill>
                  <a:srgbClr val="237DB9"/>
                </a:solidFill>
              </a:rPr>
              <a:t>Inicial-Jóvenes</a:t>
            </a:r>
          </a:p>
        </p:txBody>
      </p:sp>
      <p:grpSp>
        <p:nvGrpSpPr>
          <p:cNvPr id="26" name="Grupo 25"/>
          <p:cNvGrpSpPr/>
          <p:nvPr/>
        </p:nvGrpSpPr>
        <p:grpSpPr>
          <a:xfrm>
            <a:off x="6239275" y="2130177"/>
            <a:ext cx="1465464" cy="1386968"/>
            <a:chOff x="1110311" y="1485021"/>
            <a:chExt cx="1465464" cy="1386968"/>
          </a:xfrm>
        </p:grpSpPr>
        <p:grpSp>
          <p:nvGrpSpPr>
            <p:cNvPr id="27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</p:grpSpPr>
          <p:sp>
            <p:nvSpPr>
              <p:cNvPr id="29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Oval 5"/>
              <p:cNvSpPr/>
              <p:nvPr/>
            </p:nvSpPr>
            <p:spPr>
              <a:xfrm>
                <a:off x="4019554" y="1200150"/>
                <a:ext cx="1142168" cy="114216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8" name="TextBox 75"/>
            <p:cNvSpPr txBox="1"/>
            <p:nvPr/>
          </p:nvSpPr>
          <p:spPr>
            <a:xfrm>
              <a:off x="1228878" y="1963060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10.4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1" name="Rectangle 102"/>
          <p:cNvSpPr/>
          <p:nvPr/>
        </p:nvSpPr>
        <p:spPr>
          <a:xfrm>
            <a:off x="7920970" y="2500493"/>
            <a:ext cx="2392968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>
                <a:solidFill>
                  <a:srgbClr val="237DB9"/>
                </a:solidFill>
              </a:rPr>
              <a:t>Monto Ejecutado en Formación Inicial –Jóvenes </a:t>
            </a:r>
            <a:r>
              <a:rPr lang="es-SV" sz="1400" b="1" dirty="0" smtClean="0">
                <a:solidFill>
                  <a:srgbClr val="237DB9"/>
                </a:solidFill>
              </a:rPr>
              <a:t>en Millones</a:t>
            </a:r>
            <a:endParaRPr lang="es-SV" sz="1400" b="1" dirty="0">
              <a:solidFill>
                <a:srgbClr val="237DB9"/>
              </a:solidFill>
            </a:endParaRPr>
          </a:p>
        </p:txBody>
      </p:sp>
      <p:grpSp>
        <p:nvGrpSpPr>
          <p:cNvPr id="32" name="Grupo 31"/>
          <p:cNvGrpSpPr/>
          <p:nvPr/>
        </p:nvGrpSpPr>
        <p:grpSpPr>
          <a:xfrm>
            <a:off x="2107304" y="5065236"/>
            <a:ext cx="1465464" cy="1386968"/>
            <a:chOff x="1110311" y="1485021"/>
            <a:chExt cx="1465464" cy="1386968"/>
          </a:xfrm>
        </p:grpSpPr>
        <p:grpSp>
          <p:nvGrpSpPr>
            <p:cNvPr id="33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</p:grpSpPr>
          <p:sp>
            <p:nvSpPr>
              <p:cNvPr id="35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rgbClr val="107F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"/>
              <p:cNvSpPr/>
              <p:nvPr/>
            </p:nvSpPr>
            <p:spPr>
              <a:xfrm>
                <a:off x="4019554" y="1200150"/>
                <a:ext cx="1142168" cy="1142168"/>
              </a:xfrm>
              <a:prstGeom prst="ellipse">
                <a:avLst/>
              </a:prstGeom>
              <a:solidFill>
                <a:srgbClr val="15AA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4" name="TextBox 75"/>
            <p:cNvSpPr txBox="1"/>
            <p:nvPr/>
          </p:nvSpPr>
          <p:spPr>
            <a:xfrm>
              <a:off x="1228878" y="1963059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FFFFFF"/>
                  </a:solidFill>
                </a:rPr>
                <a:t>47,620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7" name="Rectangle 102"/>
          <p:cNvSpPr/>
          <p:nvPr/>
        </p:nvSpPr>
        <p:spPr>
          <a:xfrm>
            <a:off x="3630076" y="5489284"/>
            <a:ext cx="2392968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>
                <a:solidFill>
                  <a:srgbClr val="15AA96"/>
                </a:solidFill>
              </a:rPr>
              <a:t>Número de participaciones de Formación Inicial-Población </a:t>
            </a:r>
            <a:r>
              <a:rPr lang="es-SV" sz="1400" b="1" dirty="0" smtClean="0">
                <a:solidFill>
                  <a:srgbClr val="15AA96"/>
                </a:solidFill>
              </a:rPr>
              <a:t>Vulnerable</a:t>
            </a:r>
          </a:p>
        </p:txBody>
      </p:sp>
      <p:grpSp>
        <p:nvGrpSpPr>
          <p:cNvPr id="38" name="Grupo 37"/>
          <p:cNvGrpSpPr/>
          <p:nvPr/>
        </p:nvGrpSpPr>
        <p:grpSpPr>
          <a:xfrm>
            <a:off x="6239275" y="5065236"/>
            <a:ext cx="1465464" cy="1386968"/>
            <a:chOff x="1110311" y="1485021"/>
            <a:chExt cx="1465464" cy="1386968"/>
          </a:xfrm>
        </p:grpSpPr>
        <p:grpSp>
          <p:nvGrpSpPr>
            <p:cNvPr id="39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</p:grpSpPr>
          <p:sp>
            <p:nvSpPr>
              <p:cNvPr id="41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rgbClr val="107F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5"/>
              <p:cNvSpPr/>
              <p:nvPr/>
            </p:nvSpPr>
            <p:spPr>
              <a:xfrm>
                <a:off x="4019554" y="1200150"/>
                <a:ext cx="1142168" cy="1142168"/>
              </a:xfrm>
              <a:prstGeom prst="ellipse">
                <a:avLst/>
              </a:prstGeom>
              <a:solidFill>
                <a:srgbClr val="15AA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0" name="TextBox 75"/>
            <p:cNvSpPr txBox="1"/>
            <p:nvPr/>
          </p:nvSpPr>
          <p:spPr>
            <a:xfrm>
              <a:off x="1228878" y="1963060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7.2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44" name="Rectangle 102"/>
          <p:cNvSpPr/>
          <p:nvPr/>
        </p:nvSpPr>
        <p:spPr>
          <a:xfrm>
            <a:off x="7920970" y="5296734"/>
            <a:ext cx="2392968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>
                <a:solidFill>
                  <a:srgbClr val="15AA96"/>
                </a:solidFill>
              </a:rPr>
              <a:t>Monto Ejecutado en Formación Inicial -Población </a:t>
            </a:r>
            <a:r>
              <a:rPr lang="es-SV" sz="1400" b="1" dirty="0" smtClean="0">
                <a:solidFill>
                  <a:srgbClr val="15AA96"/>
                </a:solidFill>
              </a:rPr>
              <a:t>Vulnerable en Millones</a:t>
            </a:r>
            <a:endParaRPr lang="es-SV" sz="1400" b="1" dirty="0">
              <a:solidFill>
                <a:srgbClr val="15AA96"/>
              </a:solidFill>
            </a:endParaRPr>
          </a:p>
        </p:txBody>
      </p:sp>
      <p:sp>
        <p:nvSpPr>
          <p:cNvPr id="45" name="Title 36"/>
          <p:cNvSpPr txBox="1">
            <a:spLocks/>
          </p:cNvSpPr>
          <p:nvPr/>
        </p:nvSpPr>
        <p:spPr>
          <a:xfrm>
            <a:off x="988762" y="87590"/>
            <a:ext cx="9723549" cy="88905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Gerencia de Formación Inicial</a:t>
            </a:r>
          </a:p>
          <a:p>
            <a:r>
              <a:rPr lang="es-SV" sz="1800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Objetivos Operativos e Indicadores 2020 </a:t>
            </a:r>
            <a:endParaRPr lang="es-SV" sz="1800" b="1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166514"/>
      </p:ext>
    </p:extLst>
  </p:cSld>
  <p:clrMapOvr>
    <a:masterClrMapping/>
  </p:clrMapOvr>
  <p:transition spd="med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38600" y="692697"/>
            <a:ext cx="4114800" cy="800183"/>
          </a:xfrm>
          <a:prstGeom prst="round2Diag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SV" sz="40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CONTENIDO</a:t>
            </a:r>
          </a:p>
        </p:txBody>
      </p:sp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12192000" cy="53738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911424" y="2204864"/>
            <a:ext cx="1036915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ES" sz="2800" dirty="0">
                <a:solidFill>
                  <a:prstClr val="black"/>
                </a:solidFill>
              </a:rPr>
              <a:t>Consideraciones elaboración Plan Operativo Anual </a:t>
            </a:r>
            <a:r>
              <a:rPr lang="es-ES" sz="2800" dirty="0" smtClean="0">
                <a:solidFill>
                  <a:prstClr val="black"/>
                </a:solidFill>
              </a:rPr>
              <a:t>2020.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SV" sz="2800" dirty="0" smtClean="0">
                <a:solidFill>
                  <a:prstClr val="black"/>
                </a:solidFill>
              </a:rPr>
              <a:t>Principales </a:t>
            </a:r>
            <a:r>
              <a:rPr lang="es-SV" sz="2800" dirty="0">
                <a:solidFill>
                  <a:prstClr val="black"/>
                </a:solidFill>
              </a:rPr>
              <a:t>premisas del Plan Operativo Anual (POA) y Presupuesto para </a:t>
            </a:r>
            <a:r>
              <a:rPr lang="es-SV" sz="2800" dirty="0" smtClean="0">
                <a:solidFill>
                  <a:prstClr val="black"/>
                </a:solidFill>
              </a:rPr>
              <a:t>2020.</a:t>
            </a:r>
            <a:endParaRPr lang="es-SV" sz="2800" dirty="0">
              <a:solidFill>
                <a:prstClr val="black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SV" sz="2800" dirty="0">
                <a:solidFill>
                  <a:prstClr val="black"/>
                </a:solidFill>
              </a:rPr>
              <a:t>Plan Operativo </a:t>
            </a:r>
            <a:r>
              <a:rPr lang="es-SV" sz="2800" dirty="0" smtClean="0">
                <a:solidFill>
                  <a:prstClr val="black"/>
                </a:solidFill>
              </a:rPr>
              <a:t>Anual 2020.</a:t>
            </a:r>
            <a:endParaRPr lang="es-SV" sz="2800" dirty="0">
              <a:solidFill>
                <a:prstClr val="black"/>
              </a:solidFill>
            </a:endParaRPr>
          </a:p>
          <a:p>
            <a:pPr marL="1257300" lvl="2" indent="-342900" algn="just">
              <a:buFont typeface="Wingdings" panose="05000000000000000000" pitchFamily="2" charset="2"/>
              <a:buChar char="ü"/>
            </a:pPr>
            <a:r>
              <a:rPr lang="es-SV" sz="2400" i="1" dirty="0" smtClean="0">
                <a:solidFill>
                  <a:prstClr val="black"/>
                </a:solidFill>
              </a:rPr>
              <a:t>Gestión de Formación </a:t>
            </a:r>
            <a:r>
              <a:rPr lang="es-SV" sz="2400" i="1" dirty="0">
                <a:solidFill>
                  <a:prstClr val="black"/>
                </a:solidFill>
              </a:rPr>
              <a:t>Profesional.</a:t>
            </a:r>
          </a:p>
          <a:p>
            <a:pPr marL="1257300" lvl="2" indent="-342900" algn="just">
              <a:buFont typeface="Wingdings" panose="05000000000000000000" pitchFamily="2" charset="2"/>
              <a:buChar char="ü"/>
            </a:pPr>
            <a:r>
              <a:rPr lang="es-SV" sz="2400" i="1" dirty="0" smtClean="0">
                <a:solidFill>
                  <a:prstClr val="black"/>
                </a:solidFill>
              </a:rPr>
              <a:t>Gestión Financiera – Administrativa.</a:t>
            </a:r>
            <a:endParaRPr lang="es-SV" sz="2400" i="1" dirty="0">
              <a:solidFill>
                <a:prstClr val="black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SV" sz="2800" dirty="0">
                <a:solidFill>
                  <a:prstClr val="black"/>
                </a:solidFill>
              </a:rPr>
              <a:t>Proyecto Presupuesto </a:t>
            </a:r>
            <a:r>
              <a:rPr lang="es-SV" sz="2800" dirty="0" smtClean="0">
                <a:solidFill>
                  <a:prstClr val="black"/>
                </a:solidFill>
              </a:rPr>
              <a:t>2020.</a:t>
            </a:r>
            <a:endParaRPr lang="es-SV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96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ame Side Corner Rectangle 43"/>
          <p:cNvSpPr/>
          <p:nvPr/>
        </p:nvSpPr>
        <p:spPr>
          <a:xfrm flipV="1">
            <a:off x="983432" y="2376813"/>
            <a:ext cx="10246768" cy="517912"/>
          </a:xfrm>
          <a:prstGeom prst="round2SameRect">
            <a:avLst>
              <a:gd name="adj1" fmla="val 8813"/>
              <a:gd name="adj2" fmla="val 0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16" name="Group 9"/>
          <p:cNvGrpSpPr/>
          <p:nvPr/>
        </p:nvGrpSpPr>
        <p:grpSpPr>
          <a:xfrm>
            <a:off x="983432" y="1556792"/>
            <a:ext cx="10246768" cy="820028"/>
            <a:chOff x="1600200" y="1268511"/>
            <a:chExt cx="5410200" cy="697449"/>
          </a:xfrm>
        </p:grpSpPr>
        <p:sp>
          <p:nvSpPr>
            <p:cNvPr id="17" name="Rectangle 5"/>
            <p:cNvSpPr/>
            <p:nvPr/>
          </p:nvSpPr>
          <p:spPr>
            <a:xfrm>
              <a:off x="1600200" y="1356360"/>
              <a:ext cx="5410200" cy="609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8" name="Rectangle 4"/>
            <p:cNvSpPr/>
            <p:nvPr/>
          </p:nvSpPr>
          <p:spPr>
            <a:xfrm>
              <a:off x="1600200" y="1268511"/>
              <a:ext cx="5410200" cy="60960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r>
                <a:rPr lang="es-ES" sz="2400" b="1" dirty="0" smtClean="0">
                  <a:solidFill>
                    <a:srgbClr val="FFFFFF"/>
                  </a:solidFill>
                </a:rPr>
                <a:t>PROYECTOS 2020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9" name="Text Placeholder 3"/>
          <p:cNvSpPr txBox="1">
            <a:spLocks/>
          </p:cNvSpPr>
          <p:nvPr/>
        </p:nvSpPr>
        <p:spPr>
          <a:xfrm>
            <a:off x="1991544" y="2444008"/>
            <a:ext cx="7128792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spcBef>
                <a:spcPct val="20000"/>
              </a:spcBef>
              <a:defRPr/>
            </a:pPr>
            <a:r>
              <a:rPr lang="es-SV" sz="1800" b="1" dirty="0" smtClean="0">
                <a:solidFill>
                  <a:srgbClr val="262626"/>
                </a:solidFill>
              </a:rPr>
              <a:t>I001</a:t>
            </a:r>
            <a:r>
              <a:rPr lang="es-SV" sz="1800" b="1" dirty="0">
                <a:solidFill>
                  <a:srgbClr val="262626"/>
                </a:solidFill>
              </a:rPr>
              <a:t>: Sistema integrado de gestión de la Formación </a:t>
            </a:r>
            <a:r>
              <a:rPr lang="es-SV" sz="1800" b="1" dirty="0" smtClean="0">
                <a:solidFill>
                  <a:srgbClr val="262626"/>
                </a:solidFill>
              </a:rPr>
              <a:t>Profesional 		</a:t>
            </a:r>
            <a:endParaRPr lang="es-SV" sz="1800" b="1" dirty="0">
              <a:solidFill>
                <a:srgbClr val="262626"/>
              </a:solidFill>
            </a:endParaRPr>
          </a:p>
        </p:txBody>
      </p:sp>
      <p:sp>
        <p:nvSpPr>
          <p:cNvPr id="20" name="Freeform 45"/>
          <p:cNvSpPr>
            <a:spLocks noEditPoints="1"/>
          </p:cNvSpPr>
          <p:nvPr/>
        </p:nvSpPr>
        <p:spPr bwMode="auto">
          <a:xfrm>
            <a:off x="1360896" y="2428460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375467"/>
            <a:endParaRPr lang="en-US" sz="2667" dirty="0">
              <a:solidFill>
                <a:srgbClr val="262626"/>
              </a:solidFill>
            </a:endParaRPr>
          </a:p>
        </p:txBody>
      </p:sp>
      <p:sp>
        <p:nvSpPr>
          <p:cNvPr id="21" name="Title 36"/>
          <p:cNvSpPr txBox="1">
            <a:spLocks/>
          </p:cNvSpPr>
          <p:nvPr/>
        </p:nvSpPr>
        <p:spPr>
          <a:xfrm>
            <a:off x="2347616" y="321544"/>
            <a:ext cx="7518400" cy="88905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Gerencia de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Formación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Inicial</a:t>
            </a:r>
            <a:endParaRPr lang="en-US" sz="2667" b="1" dirty="0" smtClean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856924"/>
      </p:ext>
    </p:extLst>
  </p:cSld>
  <p:clrMapOvr>
    <a:masterClrMapping/>
  </p:clrMapOvr>
  <p:transition spd="med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36"/>
          <p:cNvSpPr txBox="1">
            <a:spLocks/>
          </p:cNvSpPr>
          <p:nvPr/>
        </p:nvSpPr>
        <p:spPr>
          <a:xfrm>
            <a:off x="2307823" y="332656"/>
            <a:ext cx="7518400" cy="88905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Gerencia de Formación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Inicial</a:t>
            </a:r>
            <a:endParaRPr lang="en-US" sz="2667" b="1" dirty="0" smtClean="0">
              <a:solidFill>
                <a:srgbClr val="262626">
                  <a:lumMod val="50000"/>
                  <a:lumOff val="50000"/>
                </a:srgbClr>
              </a:solidFill>
            </a:endParaRPr>
          </a:p>
          <a:p>
            <a:r>
              <a:rPr lang="en-US" sz="1800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Proyección de Cierre y </a:t>
            </a:r>
            <a:r>
              <a:rPr lang="en-US" sz="1800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Presupuesto</a:t>
            </a:r>
            <a:r>
              <a:rPr lang="en-US" sz="1800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2020 </a:t>
            </a:r>
            <a:endParaRPr lang="en-US" sz="2400" b="1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graphicFrame>
        <p:nvGraphicFramePr>
          <p:cNvPr id="22" name="8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9073501"/>
              </p:ext>
            </p:extLst>
          </p:nvPr>
        </p:nvGraphicFramePr>
        <p:xfrm>
          <a:off x="97338" y="1484784"/>
          <a:ext cx="11974307" cy="3760919"/>
        </p:xfrm>
        <a:graphic>
          <a:graphicData uri="http://schemas.openxmlformats.org/drawingml/2006/table">
            <a:tbl>
              <a:tblPr/>
              <a:tblGrid>
                <a:gridCol w="3149893"/>
                <a:gridCol w="1362074"/>
                <a:gridCol w="1851755"/>
                <a:gridCol w="1099406"/>
                <a:gridCol w="1856185"/>
                <a:gridCol w="1261937"/>
                <a:gridCol w="1393057"/>
              </a:tblGrid>
              <a:tr h="5040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LÍNEAS GENERALES DE TRABAJO </a:t>
                      </a:r>
                    </a:p>
                  </a:txBody>
                  <a:tcPr marL="9510" marR="9510" marT="95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METAS Y PPTO. 2019</a:t>
                      </a:r>
                      <a:endParaRPr kumimoji="0" lang="es-SV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s-SV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PROYECCION</a:t>
                      </a:r>
                    </a:p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s-SV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CIERRE 2019</a:t>
                      </a:r>
                      <a:endParaRPr lang="es-SV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10" marR="9510" marT="951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METAS Y PPTO. 2020</a:t>
                      </a:r>
                      <a:endParaRPr kumimoji="0" lang="es-SV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10" marR="9510" marT="951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4056">
                <a:tc vMerge="1">
                  <a:txBody>
                    <a:bodyPr/>
                    <a:lstStyle/>
                    <a:p>
                      <a:pPr algn="ctr" fontAlgn="ctr"/>
                      <a:endParaRPr lang="es-SV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9510" marR="9510" marT="9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PARTICIP.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MONTO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PARTICIP.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MONTO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4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PARTICIP.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MONTO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66738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Carreras ocupacionales y cursos de capacitación dirigidos a la juventud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74,400 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$9,960,826.02 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72,098 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10,501,817.99 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74,260 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$10,418,000 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30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Programas permanentes y proyectos especiales dirigidos a población en condiciones de vulnerabilidad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46,000 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6,818,888.98 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46,492 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6,351,038.97 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44,620 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$6,750,330 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82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Programas vinculados</a:t>
                      </a:r>
                      <a:r>
                        <a:rPr lang="es-SV" sz="16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 GOES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3,900 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$500,000 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3,242 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415,409.02 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3,000 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$450,000 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15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SV" sz="18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TOTALES</a:t>
                      </a:r>
                    </a:p>
                  </a:txBody>
                  <a:tcPr marL="9510" marR="9510" marT="951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SV" sz="18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124,300 </a:t>
                      </a:r>
                      <a:endParaRPr lang="es-SV" sz="1800" b="1" i="0" u="none" strike="noStrike" kern="12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SV" sz="18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SV" sz="18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$17,279,715</a:t>
                      </a:r>
                      <a:endParaRPr lang="es-SV" sz="1800" b="1" i="0" u="none" strike="noStrike" kern="12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SV" sz="18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121,832 </a:t>
                      </a:r>
                      <a:endParaRPr lang="es-SV" sz="1800" b="1" i="0" u="none" strike="noStrike" kern="12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SV" sz="18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SV" sz="18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$17,268,265.98 </a:t>
                      </a:r>
                      <a:endParaRPr lang="es-SV" sz="1800" b="1" i="0" u="none" strike="noStrike" kern="12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SV" sz="18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s-SV" sz="18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121,880 </a:t>
                      </a:r>
                      <a:endParaRPr lang="es-SV" sz="1800" b="1" i="0" u="none" strike="noStrike" kern="12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SV" sz="18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SV" sz="18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$17,618,330 </a:t>
                      </a:r>
                      <a:endParaRPr lang="es-SV" sz="1800" b="1" i="0" u="none" strike="noStrike" kern="12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24" name="Freeform 68"/>
          <p:cNvSpPr/>
          <p:nvPr/>
        </p:nvSpPr>
        <p:spPr>
          <a:xfrm>
            <a:off x="0" y="6060844"/>
            <a:ext cx="3974205" cy="78914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52493" rIns="52493" bIns="52494" numCol="1" spcCol="1270" anchor="ctr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25" name="Text Placeholder 3"/>
          <p:cNvSpPr txBox="1">
            <a:spLocks/>
          </p:cNvSpPr>
          <p:nvPr/>
        </p:nvSpPr>
        <p:spPr>
          <a:xfrm>
            <a:off x="128789" y="6075807"/>
            <a:ext cx="3616817" cy="67710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237DB9"/>
                </a:solidFill>
                <a:cs typeface="+mj-cs"/>
              </a:rPr>
              <a:t>PRESUPUESTO 2019</a:t>
            </a:r>
            <a: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/>
            </a:r>
            <a:b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</a:b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t>$</a:t>
            </a: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>17,279,715</a:t>
            </a:r>
          </a:p>
        </p:txBody>
      </p:sp>
      <p:sp>
        <p:nvSpPr>
          <p:cNvPr id="26" name="Freeform 68"/>
          <p:cNvSpPr/>
          <p:nvPr/>
        </p:nvSpPr>
        <p:spPr>
          <a:xfrm>
            <a:off x="4079921" y="6068853"/>
            <a:ext cx="3974205" cy="78914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52493" rIns="52493" bIns="52494" numCol="1" spcCol="1270" anchor="ctr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27" name="Text Placeholder 3"/>
          <p:cNvSpPr txBox="1">
            <a:spLocks/>
          </p:cNvSpPr>
          <p:nvPr/>
        </p:nvSpPr>
        <p:spPr>
          <a:xfrm>
            <a:off x="4208710" y="6111112"/>
            <a:ext cx="3616817" cy="67710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237DB9"/>
                </a:solidFill>
                <a:cs typeface="+mj-cs"/>
              </a:rPr>
              <a:t>PROYECCION CIERRE 2019</a:t>
            </a:r>
            <a: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/>
            </a:r>
            <a:b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</a:b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>$17,268,265</a:t>
            </a:r>
          </a:p>
        </p:txBody>
      </p:sp>
      <p:sp>
        <p:nvSpPr>
          <p:cNvPr id="28" name="Freeform 68"/>
          <p:cNvSpPr/>
          <p:nvPr/>
        </p:nvSpPr>
        <p:spPr>
          <a:xfrm>
            <a:off x="8217795" y="6068853"/>
            <a:ext cx="3974205" cy="78914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52493" rIns="52493" bIns="52494" numCol="1" spcCol="1270" anchor="ctr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29" name="Text Placeholder 3"/>
          <p:cNvSpPr txBox="1">
            <a:spLocks/>
          </p:cNvSpPr>
          <p:nvPr/>
        </p:nvSpPr>
        <p:spPr>
          <a:xfrm>
            <a:off x="8346584" y="6111112"/>
            <a:ext cx="3616817" cy="67710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237DB9"/>
                </a:solidFill>
                <a:cs typeface="+mj-cs"/>
              </a:rPr>
              <a:t>PRESUPUESTO 2020</a:t>
            </a:r>
            <a: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/>
            </a:r>
            <a:b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</a:b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>$17,618,330</a:t>
            </a:r>
            <a:endParaRPr lang="en-US" sz="2400" b="1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549564"/>
      </p:ext>
    </p:extLst>
  </p:cSld>
  <p:clrMapOvr>
    <a:masterClrMapping/>
  </p:clrMapOvr>
  <p:transition spd="med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 animBg="1"/>
      <p:bldP spid="27" grpId="0"/>
      <p:bldP spid="28" grpId="0" animBg="1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7F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6"/>
          <p:cNvSpPr txBox="1">
            <a:spLocks/>
          </p:cNvSpPr>
          <p:nvPr/>
        </p:nvSpPr>
        <p:spPr>
          <a:xfrm>
            <a:off x="1847528" y="2564904"/>
            <a:ext cx="8524607" cy="88905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</a:t>
            </a:r>
            <a:r>
              <a:rPr lang="en-US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Centro de </a:t>
            </a:r>
            <a:r>
              <a:rPr lang="en-US" sz="4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</a:t>
            </a:r>
            <a:r>
              <a:rPr lang="en-US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Profesional</a:t>
            </a:r>
            <a:r>
              <a:rPr lang="en-US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San </a:t>
            </a:r>
            <a:r>
              <a:rPr lang="en-US" sz="4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Bartolo</a:t>
            </a:r>
            <a:endParaRPr lang="en-US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727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 Same Side Corner Rectangle 43"/>
          <p:cNvSpPr/>
          <p:nvPr/>
        </p:nvSpPr>
        <p:spPr>
          <a:xfrm flipV="1">
            <a:off x="623392" y="2071512"/>
            <a:ext cx="11038914" cy="1625559"/>
          </a:xfrm>
          <a:prstGeom prst="round2SameRect">
            <a:avLst>
              <a:gd name="adj1" fmla="val 8813"/>
              <a:gd name="adj2" fmla="val 0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133" dirty="0">
              <a:solidFill>
                <a:srgbClr val="FFFFFF"/>
              </a:solidFill>
            </a:endParaRPr>
          </a:p>
        </p:txBody>
      </p:sp>
      <p:grpSp>
        <p:nvGrpSpPr>
          <p:cNvPr id="56" name="Group 9"/>
          <p:cNvGrpSpPr/>
          <p:nvPr/>
        </p:nvGrpSpPr>
        <p:grpSpPr>
          <a:xfrm>
            <a:off x="623392" y="1139823"/>
            <a:ext cx="11038913" cy="931691"/>
            <a:chOff x="1600200" y="1356358"/>
            <a:chExt cx="5410200" cy="609602"/>
          </a:xfrm>
        </p:grpSpPr>
        <p:sp>
          <p:nvSpPr>
            <p:cNvPr id="60" name="Rectangle 5"/>
            <p:cNvSpPr/>
            <p:nvPr/>
          </p:nvSpPr>
          <p:spPr>
            <a:xfrm>
              <a:off x="1600200" y="1356360"/>
              <a:ext cx="5410200" cy="609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133" dirty="0">
                <a:solidFill>
                  <a:srgbClr val="FFFFFF"/>
                </a:solidFill>
              </a:endParaRPr>
            </a:p>
          </p:txBody>
        </p:sp>
        <p:sp>
          <p:nvSpPr>
            <p:cNvPr id="61" name="Rectangle 4"/>
            <p:cNvSpPr/>
            <p:nvPr/>
          </p:nvSpPr>
          <p:spPr>
            <a:xfrm>
              <a:off x="2146243" y="1356358"/>
              <a:ext cx="4864155" cy="5658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r>
                <a:rPr lang="es-SV" b="1" dirty="0">
                  <a:solidFill>
                    <a:srgbClr val="FFFFFF"/>
                  </a:solidFill>
                </a:rPr>
                <a:t>Incrementar la formación de jóvenes, población vulnerable y trabajadores en el CFP MEDIANTE la readecuación de las instalaciones, mejora del equipamiento, generación de oferta formativa por demanda y acciones de equidad de género.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2" name="Group 66"/>
          <p:cNvGrpSpPr/>
          <p:nvPr/>
        </p:nvGrpSpPr>
        <p:grpSpPr>
          <a:xfrm>
            <a:off x="676428" y="3989559"/>
            <a:ext cx="10985873" cy="2463777"/>
            <a:chOff x="1938544" y="2416574"/>
            <a:chExt cx="4792657" cy="1123453"/>
          </a:xfrm>
        </p:grpSpPr>
        <p:grpSp>
          <p:nvGrpSpPr>
            <p:cNvPr id="83" name="Group 12"/>
            <p:cNvGrpSpPr/>
            <p:nvPr/>
          </p:nvGrpSpPr>
          <p:grpSpPr>
            <a:xfrm>
              <a:off x="1938544" y="2416574"/>
              <a:ext cx="4792657" cy="405724"/>
              <a:chOff x="1600200" y="1356359"/>
              <a:chExt cx="5410200" cy="609601"/>
            </a:xfrm>
          </p:grpSpPr>
          <p:sp>
            <p:nvSpPr>
              <p:cNvPr id="85" name="Rectangle 13"/>
              <p:cNvSpPr/>
              <p:nvPr/>
            </p:nvSpPr>
            <p:spPr>
              <a:xfrm>
                <a:off x="1600200" y="1356360"/>
                <a:ext cx="5410200" cy="6096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1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Rectangle 14"/>
              <p:cNvSpPr/>
              <p:nvPr/>
            </p:nvSpPr>
            <p:spPr>
              <a:xfrm>
                <a:off x="2118482" y="1356359"/>
                <a:ext cx="4891917" cy="54864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r>
                  <a:rPr lang="es-SV" b="1" dirty="0">
                    <a:solidFill>
                      <a:srgbClr val="FFFFFF"/>
                    </a:solidFill>
                  </a:rPr>
                  <a:t>Aumentar la calidad de las acciones formativas administradas por el CFP MEDIANTE el seguimiento y asesoría por lo técnicos del CFP a los proveedores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4" name="Round Same Side Corner Rectangle 45"/>
            <p:cNvSpPr/>
            <p:nvPr/>
          </p:nvSpPr>
          <p:spPr>
            <a:xfrm flipV="1">
              <a:off x="1938544" y="2822298"/>
              <a:ext cx="4792657" cy="717729"/>
            </a:xfrm>
            <a:prstGeom prst="round2SameRect">
              <a:avLst>
                <a:gd name="adj1" fmla="val 8813"/>
                <a:gd name="adj2" fmla="val 0"/>
              </a:avLst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133" dirty="0">
                <a:solidFill>
                  <a:srgbClr val="FFFFFF"/>
                </a:solidFill>
              </a:endParaRPr>
            </a:p>
          </p:txBody>
        </p:sp>
      </p:grpSp>
      <p:sp>
        <p:nvSpPr>
          <p:cNvPr id="43" name="Sev01"/>
          <p:cNvSpPr/>
          <p:nvPr/>
        </p:nvSpPr>
        <p:spPr>
          <a:xfrm>
            <a:off x="709048" y="1205392"/>
            <a:ext cx="937116" cy="800551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r>
              <a:rPr lang="en-US" sz="3733" b="1" dirty="0">
                <a:solidFill>
                  <a:srgbClr val="FFFFFF"/>
                </a:solidFill>
                <a:latin typeface="FontAwesome" pitchFamily="2" charset="0"/>
              </a:rPr>
              <a:t>O1</a:t>
            </a:r>
          </a:p>
        </p:txBody>
      </p:sp>
      <p:sp>
        <p:nvSpPr>
          <p:cNvPr id="47" name="Sev02"/>
          <p:cNvSpPr/>
          <p:nvPr/>
        </p:nvSpPr>
        <p:spPr>
          <a:xfrm>
            <a:off x="742523" y="4037991"/>
            <a:ext cx="898407" cy="752359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r>
              <a:rPr lang="en-US" sz="3733" b="1" dirty="0">
                <a:solidFill>
                  <a:srgbClr val="FFFFFF"/>
                </a:solidFill>
                <a:latin typeface="FontAwesome" pitchFamily="2" charset="0"/>
              </a:rPr>
              <a:t>O2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2564142" y="2224670"/>
            <a:ext cx="1465464" cy="1386968"/>
            <a:chOff x="130057" y="1524844"/>
            <a:chExt cx="1465464" cy="1386968"/>
          </a:xfrm>
        </p:grpSpPr>
        <p:grpSp>
          <p:nvGrpSpPr>
            <p:cNvPr id="21" name="Group 21"/>
            <p:cNvGrpSpPr/>
            <p:nvPr/>
          </p:nvGrpSpPr>
          <p:grpSpPr>
            <a:xfrm>
              <a:off x="130057" y="1524844"/>
              <a:ext cx="1465464" cy="1386968"/>
              <a:chOff x="3142276" y="1187272"/>
              <a:chExt cx="1239078" cy="1239078"/>
            </a:xfrm>
          </p:grpSpPr>
          <p:sp>
            <p:nvSpPr>
              <p:cNvPr id="23" name="Oval 16"/>
              <p:cNvSpPr/>
              <p:nvPr/>
            </p:nvSpPr>
            <p:spPr>
              <a:xfrm>
                <a:off x="3142276" y="1187272"/>
                <a:ext cx="1239078" cy="123907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Oval 5"/>
              <p:cNvSpPr/>
              <p:nvPr/>
            </p:nvSpPr>
            <p:spPr>
              <a:xfrm>
                <a:off x="3190731" y="1235726"/>
                <a:ext cx="1142168" cy="114216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2" name="TextBox 75"/>
            <p:cNvSpPr txBox="1"/>
            <p:nvPr/>
          </p:nvSpPr>
          <p:spPr>
            <a:xfrm>
              <a:off x="187366" y="2002883"/>
              <a:ext cx="1342946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10,585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5" name="Rectangle 102"/>
          <p:cNvSpPr/>
          <p:nvPr/>
        </p:nvSpPr>
        <p:spPr>
          <a:xfrm>
            <a:off x="4148318" y="2465221"/>
            <a:ext cx="2219140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>
                <a:solidFill>
                  <a:srgbClr val="237DB9"/>
                </a:solidFill>
              </a:rPr>
              <a:t>Número total de participaciones de los cursos desarrollados en el </a:t>
            </a:r>
            <a:r>
              <a:rPr lang="es-SV" sz="1400" b="1" dirty="0" smtClean="0">
                <a:solidFill>
                  <a:srgbClr val="237DB9"/>
                </a:solidFill>
              </a:rPr>
              <a:t>CFPSB</a:t>
            </a:r>
          </a:p>
        </p:txBody>
      </p:sp>
      <p:grpSp>
        <p:nvGrpSpPr>
          <p:cNvPr id="26" name="Grupo 25"/>
          <p:cNvGrpSpPr/>
          <p:nvPr/>
        </p:nvGrpSpPr>
        <p:grpSpPr>
          <a:xfrm>
            <a:off x="6604876" y="2230132"/>
            <a:ext cx="1465464" cy="1386968"/>
            <a:chOff x="-356686" y="1519104"/>
            <a:chExt cx="1465464" cy="1386968"/>
          </a:xfrm>
        </p:grpSpPr>
        <p:grpSp>
          <p:nvGrpSpPr>
            <p:cNvPr id="27" name="Group 21"/>
            <p:cNvGrpSpPr/>
            <p:nvPr/>
          </p:nvGrpSpPr>
          <p:grpSpPr>
            <a:xfrm>
              <a:off x="-356686" y="1519104"/>
              <a:ext cx="1465464" cy="1386968"/>
              <a:chOff x="2730724" y="1182143"/>
              <a:chExt cx="1239078" cy="1239078"/>
            </a:xfrm>
          </p:grpSpPr>
          <p:sp>
            <p:nvSpPr>
              <p:cNvPr id="29" name="Oval 16"/>
              <p:cNvSpPr/>
              <p:nvPr/>
            </p:nvSpPr>
            <p:spPr>
              <a:xfrm>
                <a:off x="2730724" y="1182143"/>
                <a:ext cx="1239078" cy="123907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Oval 5"/>
              <p:cNvSpPr/>
              <p:nvPr/>
            </p:nvSpPr>
            <p:spPr>
              <a:xfrm>
                <a:off x="2779179" y="1230598"/>
                <a:ext cx="1142168" cy="114216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8" name="TextBox 75"/>
            <p:cNvSpPr txBox="1"/>
            <p:nvPr/>
          </p:nvSpPr>
          <p:spPr>
            <a:xfrm>
              <a:off x="-238120" y="1997142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2.7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1" name="Rectangle 102"/>
          <p:cNvSpPr/>
          <p:nvPr/>
        </p:nvSpPr>
        <p:spPr>
          <a:xfrm>
            <a:off x="8102696" y="2678948"/>
            <a:ext cx="216630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>
                <a:solidFill>
                  <a:srgbClr val="237DB9"/>
                </a:solidFill>
              </a:rPr>
              <a:t>Monto ejecutado de </a:t>
            </a:r>
            <a:r>
              <a:rPr lang="es-SV" sz="1400" b="1" dirty="0" smtClean="0">
                <a:solidFill>
                  <a:srgbClr val="237DB9"/>
                </a:solidFill>
              </a:rPr>
              <a:t>CFPSB en millones</a:t>
            </a:r>
            <a:endParaRPr lang="es-SV" sz="1400" b="1" dirty="0">
              <a:solidFill>
                <a:srgbClr val="237DB9"/>
              </a:solidFill>
            </a:endParaRPr>
          </a:p>
        </p:txBody>
      </p:sp>
      <p:grpSp>
        <p:nvGrpSpPr>
          <p:cNvPr id="32" name="Grupo 31"/>
          <p:cNvGrpSpPr/>
          <p:nvPr/>
        </p:nvGrpSpPr>
        <p:grpSpPr>
          <a:xfrm>
            <a:off x="2526586" y="4890994"/>
            <a:ext cx="1534542" cy="1386968"/>
            <a:chOff x="1110311" y="1485021"/>
            <a:chExt cx="1465464" cy="1386968"/>
          </a:xfrm>
        </p:grpSpPr>
        <p:grpSp>
          <p:nvGrpSpPr>
            <p:cNvPr id="33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</p:grpSpPr>
          <p:sp>
            <p:nvSpPr>
              <p:cNvPr id="35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rgbClr val="107F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"/>
              <p:cNvSpPr/>
              <p:nvPr/>
            </p:nvSpPr>
            <p:spPr>
              <a:xfrm>
                <a:off x="4019554" y="1200150"/>
                <a:ext cx="1142168" cy="1142168"/>
              </a:xfrm>
              <a:prstGeom prst="ellipse">
                <a:avLst/>
              </a:prstGeom>
              <a:solidFill>
                <a:srgbClr val="15AA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4" name="TextBox 75"/>
            <p:cNvSpPr txBox="1"/>
            <p:nvPr/>
          </p:nvSpPr>
          <p:spPr>
            <a:xfrm>
              <a:off x="1228878" y="1963059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FFFFFF"/>
                  </a:solidFill>
                </a:rPr>
                <a:t>605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7" name="Rectangle 102"/>
          <p:cNvSpPr/>
          <p:nvPr/>
        </p:nvSpPr>
        <p:spPr>
          <a:xfrm>
            <a:off x="4193322" y="5022194"/>
            <a:ext cx="2331260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>
                <a:solidFill>
                  <a:srgbClr val="15AA96"/>
                </a:solidFill>
              </a:rPr>
              <a:t>Número de verificaciones antes del inicio de las acciones del inventario de equipo, herramienta, mobiliario, material didáctico y </a:t>
            </a:r>
            <a:r>
              <a:rPr lang="es-SV" sz="1400" b="1" dirty="0" smtClean="0">
                <a:solidFill>
                  <a:srgbClr val="15AA96"/>
                </a:solidFill>
              </a:rPr>
              <a:t>fungible.</a:t>
            </a:r>
          </a:p>
        </p:txBody>
      </p:sp>
      <p:sp>
        <p:nvSpPr>
          <p:cNvPr id="41" name="Rectangle 102"/>
          <p:cNvSpPr/>
          <p:nvPr/>
        </p:nvSpPr>
        <p:spPr>
          <a:xfrm>
            <a:off x="6848973" y="2153363"/>
            <a:ext cx="156021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>
                <a:solidFill>
                  <a:srgbClr val="237DB9"/>
                </a:solidFill>
              </a:rPr>
              <a:t> </a:t>
            </a:r>
          </a:p>
        </p:txBody>
      </p:sp>
      <p:grpSp>
        <p:nvGrpSpPr>
          <p:cNvPr id="57" name="Grupo 56"/>
          <p:cNvGrpSpPr/>
          <p:nvPr/>
        </p:nvGrpSpPr>
        <p:grpSpPr>
          <a:xfrm>
            <a:off x="6697406" y="4925084"/>
            <a:ext cx="1534542" cy="1386968"/>
            <a:chOff x="1110311" y="1485021"/>
            <a:chExt cx="1465464" cy="1386968"/>
          </a:xfrm>
        </p:grpSpPr>
        <p:grpSp>
          <p:nvGrpSpPr>
            <p:cNvPr id="58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</p:grpSpPr>
          <p:sp>
            <p:nvSpPr>
              <p:cNvPr id="62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rgbClr val="107F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Oval 5"/>
              <p:cNvSpPr/>
              <p:nvPr/>
            </p:nvSpPr>
            <p:spPr>
              <a:xfrm>
                <a:off x="4019554" y="1200150"/>
                <a:ext cx="1142168" cy="1142168"/>
              </a:xfrm>
              <a:prstGeom prst="ellipse">
                <a:avLst/>
              </a:prstGeom>
              <a:solidFill>
                <a:srgbClr val="15AA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9" name="TextBox 75"/>
            <p:cNvSpPr txBox="1"/>
            <p:nvPr/>
          </p:nvSpPr>
          <p:spPr>
            <a:xfrm>
              <a:off x="1228878" y="1963059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FFFFFF"/>
                  </a:solidFill>
                </a:rPr>
                <a:t>1,210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64" name="Rectangle 102"/>
          <p:cNvSpPr/>
          <p:nvPr/>
        </p:nvSpPr>
        <p:spPr>
          <a:xfrm>
            <a:off x="8324782" y="5072960"/>
            <a:ext cx="2427934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 smtClean="0">
                <a:solidFill>
                  <a:srgbClr val="15AA96"/>
                </a:solidFill>
              </a:rPr>
              <a:t>Número </a:t>
            </a:r>
            <a:r>
              <a:rPr lang="es-SV" sz="1400" b="1" dirty="0">
                <a:solidFill>
                  <a:srgbClr val="15AA96"/>
                </a:solidFill>
              </a:rPr>
              <a:t>de acciones formativas administradas por el CFP supervisadas con el seguimiento y asesoría a los </a:t>
            </a:r>
            <a:r>
              <a:rPr lang="es-SV" sz="1400" b="1" dirty="0" smtClean="0">
                <a:solidFill>
                  <a:srgbClr val="15AA96"/>
                </a:solidFill>
              </a:rPr>
              <a:t>proveedores</a:t>
            </a:r>
            <a:r>
              <a:rPr lang="en-US" sz="1400" b="1" dirty="0">
                <a:solidFill>
                  <a:srgbClr val="15AA96"/>
                </a:solidFill>
              </a:rPr>
              <a:t>.</a:t>
            </a:r>
            <a:endParaRPr lang="es-SV" sz="1400" b="1" dirty="0" smtClean="0">
              <a:solidFill>
                <a:srgbClr val="15AA96"/>
              </a:solidFill>
            </a:endParaRPr>
          </a:p>
        </p:txBody>
      </p:sp>
      <p:sp>
        <p:nvSpPr>
          <p:cNvPr id="39" name="Title 36"/>
          <p:cNvSpPr txBox="1">
            <a:spLocks/>
          </p:cNvSpPr>
          <p:nvPr/>
        </p:nvSpPr>
        <p:spPr>
          <a:xfrm>
            <a:off x="1376781" y="163683"/>
            <a:ext cx="9712926" cy="88905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Gerencia</a:t>
            </a:r>
            <a:r>
              <a:rPr lang="en-US" sz="2667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Centro de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Formación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Profesional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en San </a:t>
            </a:r>
            <a:r>
              <a:rPr lang="en-US" sz="2667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Bartolo</a:t>
            </a:r>
            <a:r>
              <a:rPr lang="en-US" sz="2667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endParaRPr lang="en-US" sz="2667" b="1" dirty="0" smtClean="0">
              <a:solidFill>
                <a:srgbClr val="262626">
                  <a:lumMod val="50000"/>
                  <a:lumOff val="50000"/>
                </a:srgbClr>
              </a:solidFill>
            </a:endParaRPr>
          </a:p>
          <a:p>
            <a:r>
              <a:rPr lang="es-SV" sz="1800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Objetivos Operativos e Indicadores 2020 </a:t>
            </a:r>
          </a:p>
        </p:txBody>
      </p:sp>
    </p:spTree>
    <p:extLst>
      <p:ext uri="{BB962C8B-B14F-4D97-AF65-F5344CB8AC3E}">
        <p14:creationId xmlns:p14="http://schemas.microsoft.com/office/powerpoint/2010/main" val="1814812828"/>
      </p:ext>
    </p:extLst>
  </p:cSld>
  <p:clrMapOvr>
    <a:masterClrMapping/>
  </p:clrMapOvr>
  <p:transition spd="med" advClick="0" advTm="5000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36"/>
          <p:cNvSpPr txBox="1">
            <a:spLocks/>
          </p:cNvSpPr>
          <p:nvPr/>
        </p:nvSpPr>
        <p:spPr>
          <a:xfrm>
            <a:off x="1376781" y="516275"/>
            <a:ext cx="9712926" cy="88905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Gerencia</a:t>
            </a:r>
            <a:r>
              <a:rPr lang="en-US" sz="2667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Centro de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Formación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Profesional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en San </a:t>
            </a:r>
            <a:r>
              <a:rPr lang="en-US" sz="2667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Bartolo</a:t>
            </a:r>
            <a:r>
              <a:rPr lang="en-US" sz="2667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endParaRPr lang="en-US" sz="2667" b="1" dirty="0" smtClean="0">
              <a:solidFill>
                <a:srgbClr val="262626">
                  <a:lumMod val="50000"/>
                  <a:lumOff val="50000"/>
                </a:srgbClr>
              </a:solidFill>
            </a:endParaRPr>
          </a:p>
          <a:p>
            <a:r>
              <a:rPr lang="es-SV" sz="1800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Objetivos Operativos e Indicadores 2020 </a:t>
            </a:r>
          </a:p>
        </p:txBody>
      </p:sp>
      <p:grpSp>
        <p:nvGrpSpPr>
          <p:cNvPr id="49" name="Group 66"/>
          <p:cNvGrpSpPr/>
          <p:nvPr/>
        </p:nvGrpSpPr>
        <p:grpSpPr>
          <a:xfrm>
            <a:off x="753865" y="1772816"/>
            <a:ext cx="10958759" cy="2690790"/>
            <a:chOff x="1938544" y="2416574"/>
            <a:chExt cx="4792657" cy="1226968"/>
          </a:xfrm>
        </p:grpSpPr>
        <p:grpSp>
          <p:nvGrpSpPr>
            <p:cNvPr id="50" name="Group 12"/>
            <p:cNvGrpSpPr/>
            <p:nvPr/>
          </p:nvGrpSpPr>
          <p:grpSpPr>
            <a:xfrm>
              <a:off x="1938544" y="2416574"/>
              <a:ext cx="4792657" cy="405724"/>
              <a:chOff x="1600200" y="1356359"/>
              <a:chExt cx="5410200" cy="609601"/>
            </a:xfrm>
          </p:grpSpPr>
          <p:sp>
            <p:nvSpPr>
              <p:cNvPr id="53" name="Rectangle 13"/>
              <p:cNvSpPr/>
              <p:nvPr/>
            </p:nvSpPr>
            <p:spPr>
              <a:xfrm>
                <a:off x="1600200" y="1356360"/>
                <a:ext cx="5410200" cy="609600"/>
              </a:xfrm>
              <a:prstGeom prst="rect">
                <a:avLst/>
              </a:prstGeom>
              <a:solidFill>
                <a:srgbClr val="768F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1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Rectangle 14"/>
              <p:cNvSpPr/>
              <p:nvPr/>
            </p:nvSpPr>
            <p:spPr>
              <a:xfrm>
                <a:off x="2118482" y="1356359"/>
                <a:ext cx="4891917" cy="548640"/>
              </a:xfrm>
              <a:prstGeom prst="rect">
                <a:avLst/>
              </a:prstGeom>
              <a:solidFill>
                <a:srgbClr val="9BB9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r>
                  <a:rPr lang="es-SV" b="1" dirty="0">
                    <a:solidFill>
                      <a:srgbClr val="FFFFFF"/>
                    </a:solidFill>
                  </a:rPr>
                  <a:t>Reducir la probabilidad de fallas en la infraestructura y equipamiento del CFP MEDIANTE la implementación de planes de mantenimiento preventivo y proyectos de actualización.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2" name="Round Same Side Corner Rectangle 45"/>
            <p:cNvSpPr/>
            <p:nvPr/>
          </p:nvSpPr>
          <p:spPr>
            <a:xfrm flipV="1">
              <a:off x="1938544" y="2822298"/>
              <a:ext cx="4792657" cy="821244"/>
            </a:xfrm>
            <a:prstGeom prst="round2SameRect">
              <a:avLst>
                <a:gd name="adj1" fmla="val 8813"/>
                <a:gd name="adj2" fmla="val 0"/>
              </a:avLst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133" dirty="0">
                <a:solidFill>
                  <a:srgbClr val="FFFFFF"/>
                </a:solidFill>
              </a:endParaRPr>
            </a:p>
          </p:txBody>
        </p:sp>
      </p:grpSp>
      <p:sp>
        <p:nvSpPr>
          <p:cNvPr id="57" name="Sev02"/>
          <p:cNvSpPr/>
          <p:nvPr/>
        </p:nvSpPr>
        <p:spPr>
          <a:xfrm>
            <a:off x="819960" y="1821247"/>
            <a:ext cx="857965" cy="752359"/>
          </a:xfrm>
          <a:prstGeom prst="rect">
            <a:avLst/>
          </a:prstGeom>
          <a:solidFill>
            <a:srgbClr val="9BB95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r>
              <a:rPr lang="en-US" sz="3733" b="1" dirty="0">
                <a:solidFill>
                  <a:srgbClr val="FFFFFF"/>
                </a:solidFill>
                <a:latin typeface="FontAwesome" pitchFamily="2" charset="0"/>
              </a:rPr>
              <a:t>O3</a:t>
            </a:r>
          </a:p>
        </p:txBody>
      </p:sp>
      <p:grpSp>
        <p:nvGrpSpPr>
          <p:cNvPr id="58" name="Grupo 57"/>
          <p:cNvGrpSpPr/>
          <p:nvPr/>
        </p:nvGrpSpPr>
        <p:grpSpPr>
          <a:xfrm>
            <a:off x="1127448" y="2852936"/>
            <a:ext cx="1465464" cy="1386968"/>
            <a:chOff x="-430126" y="1539258"/>
            <a:chExt cx="1465464" cy="1386968"/>
          </a:xfrm>
        </p:grpSpPr>
        <p:grpSp>
          <p:nvGrpSpPr>
            <p:cNvPr id="59" name="Group 21"/>
            <p:cNvGrpSpPr/>
            <p:nvPr/>
          </p:nvGrpSpPr>
          <p:grpSpPr>
            <a:xfrm>
              <a:off x="-430126" y="1539258"/>
              <a:ext cx="1465464" cy="1386968"/>
              <a:chOff x="2668630" y="1200149"/>
              <a:chExt cx="1239078" cy="1239078"/>
            </a:xfrm>
          </p:grpSpPr>
          <p:sp>
            <p:nvSpPr>
              <p:cNvPr id="63" name="Oval 16"/>
              <p:cNvSpPr/>
              <p:nvPr/>
            </p:nvSpPr>
            <p:spPr>
              <a:xfrm>
                <a:off x="2668630" y="1200149"/>
                <a:ext cx="1239078" cy="1239078"/>
              </a:xfrm>
              <a:prstGeom prst="ellipse">
                <a:avLst/>
              </a:prstGeom>
              <a:solidFill>
                <a:srgbClr val="768F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Oval 5"/>
              <p:cNvSpPr/>
              <p:nvPr/>
            </p:nvSpPr>
            <p:spPr>
              <a:xfrm>
                <a:off x="2717084" y="1248605"/>
                <a:ext cx="1142168" cy="1142168"/>
              </a:xfrm>
              <a:prstGeom prst="ellipse">
                <a:avLst/>
              </a:prstGeom>
              <a:solidFill>
                <a:srgbClr val="9BB9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2" name="TextBox 75"/>
            <p:cNvSpPr txBox="1"/>
            <p:nvPr/>
          </p:nvSpPr>
          <p:spPr>
            <a:xfrm>
              <a:off x="-311559" y="2017297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FFFFFF"/>
                  </a:solidFill>
                </a:rPr>
                <a:t>2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65" name="Rectangle 102"/>
          <p:cNvSpPr/>
          <p:nvPr/>
        </p:nvSpPr>
        <p:spPr>
          <a:xfrm>
            <a:off x="2715242" y="3173265"/>
            <a:ext cx="1460497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>
                <a:solidFill>
                  <a:srgbClr val="768F3B"/>
                </a:solidFill>
              </a:rPr>
              <a:t>Número de fallas presentadas en la infraestructura del </a:t>
            </a:r>
            <a:r>
              <a:rPr lang="es-SV" sz="1400" b="1" dirty="0" smtClean="0">
                <a:solidFill>
                  <a:srgbClr val="768F3B"/>
                </a:solidFill>
              </a:rPr>
              <a:t>CFP</a:t>
            </a:r>
          </a:p>
        </p:txBody>
      </p:sp>
      <p:grpSp>
        <p:nvGrpSpPr>
          <p:cNvPr id="66" name="Grupo 65"/>
          <p:cNvGrpSpPr/>
          <p:nvPr/>
        </p:nvGrpSpPr>
        <p:grpSpPr>
          <a:xfrm>
            <a:off x="4515834" y="2857187"/>
            <a:ext cx="1465464" cy="1386968"/>
            <a:chOff x="-909558" y="1465362"/>
            <a:chExt cx="1465464" cy="1386968"/>
          </a:xfrm>
        </p:grpSpPr>
        <p:grpSp>
          <p:nvGrpSpPr>
            <p:cNvPr id="67" name="Group 21"/>
            <p:cNvGrpSpPr/>
            <p:nvPr/>
          </p:nvGrpSpPr>
          <p:grpSpPr>
            <a:xfrm>
              <a:off x="-909558" y="1465362"/>
              <a:ext cx="1465464" cy="1386968"/>
              <a:chOff x="2263261" y="1134132"/>
              <a:chExt cx="1239078" cy="1239078"/>
            </a:xfrm>
          </p:grpSpPr>
          <p:sp>
            <p:nvSpPr>
              <p:cNvPr id="69" name="Oval 16"/>
              <p:cNvSpPr/>
              <p:nvPr/>
            </p:nvSpPr>
            <p:spPr>
              <a:xfrm>
                <a:off x="2263261" y="1134132"/>
                <a:ext cx="1239078" cy="1239078"/>
              </a:xfrm>
              <a:prstGeom prst="ellipse">
                <a:avLst/>
              </a:prstGeom>
              <a:solidFill>
                <a:srgbClr val="768F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Oval 5"/>
              <p:cNvSpPr/>
              <p:nvPr/>
            </p:nvSpPr>
            <p:spPr>
              <a:xfrm>
                <a:off x="2311716" y="1182588"/>
                <a:ext cx="1142168" cy="1142168"/>
              </a:xfrm>
              <a:prstGeom prst="ellipse">
                <a:avLst/>
              </a:prstGeom>
              <a:solidFill>
                <a:srgbClr val="9BB9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8" name="TextBox 75"/>
            <p:cNvSpPr txBox="1"/>
            <p:nvPr/>
          </p:nvSpPr>
          <p:spPr>
            <a:xfrm>
              <a:off x="-790991" y="1943400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FFFFFF"/>
                  </a:solidFill>
                </a:rPr>
                <a:t>8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72" name="Rectangle 102"/>
          <p:cNvSpPr/>
          <p:nvPr/>
        </p:nvSpPr>
        <p:spPr>
          <a:xfrm>
            <a:off x="6076882" y="3173265"/>
            <a:ext cx="1514657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>
                <a:solidFill>
                  <a:srgbClr val="768F3B"/>
                </a:solidFill>
              </a:rPr>
              <a:t>Número de fallas presentadas en la maquinaria del </a:t>
            </a:r>
            <a:r>
              <a:rPr lang="es-SV" sz="1400" b="1" dirty="0" smtClean="0">
                <a:solidFill>
                  <a:srgbClr val="768F3B"/>
                </a:solidFill>
              </a:rPr>
              <a:t>CFP</a:t>
            </a:r>
            <a:endParaRPr lang="en-US" sz="1400" b="1" dirty="0">
              <a:solidFill>
                <a:srgbClr val="768F3B"/>
              </a:solidFill>
            </a:endParaRPr>
          </a:p>
        </p:txBody>
      </p:sp>
      <p:grpSp>
        <p:nvGrpSpPr>
          <p:cNvPr id="42" name="Grupo 41"/>
          <p:cNvGrpSpPr/>
          <p:nvPr/>
        </p:nvGrpSpPr>
        <p:grpSpPr>
          <a:xfrm>
            <a:off x="8237122" y="2834120"/>
            <a:ext cx="1465464" cy="1386968"/>
            <a:chOff x="-909558" y="1465362"/>
            <a:chExt cx="1465464" cy="1386968"/>
          </a:xfrm>
        </p:grpSpPr>
        <p:grpSp>
          <p:nvGrpSpPr>
            <p:cNvPr id="43" name="Group 21"/>
            <p:cNvGrpSpPr/>
            <p:nvPr/>
          </p:nvGrpSpPr>
          <p:grpSpPr>
            <a:xfrm>
              <a:off x="-909558" y="1465362"/>
              <a:ext cx="1465464" cy="1386968"/>
              <a:chOff x="2263261" y="1134132"/>
              <a:chExt cx="1239078" cy="1239078"/>
            </a:xfrm>
          </p:grpSpPr>
          <p:sp>
            <p:nvSpPr>
              <p:cNvPr id="45" name="Oval 16"/>
              <p:cNvSpPr/>
              <p:nvPr/>
            </p:nvSpPr>
            <p:spPr>
              <a:xfrm>
                <a:off x="2263261" y="1134132"/>
                <a:ext cx="1239078" cy="1239078"/>
              </a:xfrm>
              <a:prstGeom prst="ellipse">
                <a:avLst/>
              </a:prstGeom>
              <a:solidFill>
                <a:srgbClr val="768F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5"/>
              <p:cNvSpPr/>
              <p:nvPr/>
            </p:nvSpPr>
            <p:spPr>
              <a:xfrm>
                <a:off x="2311716" y="1182588"/>
                <a:ext cx="1142168" cy="1142168"/>
              </a:xfrm>
              <a:prstGeom prst="ellipse">
                <a:avLst/>
              </a:prstGeom>
              <a:solidFill>
                <a:srgbClr val="9BB9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4" name="TextBox 75"/>
            <p:cNvSpPr txBox="1"/>
            <p:nvPr/>
          </p:nvSpPr>
          <p:spPr>
            <a:xfrm>
              <a:off x="-790991" y="1943400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FFFFFF"/>
                  </a:solidFill>
                </a:rPr>
                <a:t>6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51" name="Rectangle 102"/>
          <p:cNvSpPr/>
          <p:nvPr/>
        </p:nvSpPr>
        <p:spPr>
          <a:xfrm>
            <a:off x="9714942" y="3280987"/>
            <a:ext cx="1690532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>
                <a:solidFill>
                  <a:srgbClr val="768F3B"/>
                </a:solidFill>
              </a:rPr>
              <a:t>Número de fallas presentadas en los equipos del </a:t>
            </a:r>
            <a:r>
              <a:rPr lang="es-SV" sz="1400" b="1" dirty="0" smtClean="0">
                <a:solidFill>
                  <a:srgbClr val="768F3B"/>
                </a:solidFill>
              </a:rPr>
              <a:t>CFP.</a:t>
            </a:r>
            <a:endParaRPr lang="en-US" sz="1400" b="1" dirty="0">
              <a:solidFill>
                <a:srgbClr val="768F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470441"/>
      </p:ext>
    </p:extLst>
  </p:cSld>
  <p:clrMapOvr>
    <a:masterClrMapping/>
  </p:clrMapOvr>
  <p:transition spd="med" advClick="0" advTm="5000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36"/>
          <p:cNvSpPr txBox="1">
            <a:spLocks/>
          </p:cNvSpPr>
          <p:nvPr/>
        </p:nvSpPr>
        <p:spPr>
          <a:xfrm>
            <a:off x="1739660" y="700632"/>
            <a:ext cx="8856696" cy="88905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Gerencia</a:t>
            </a:r>
            <a:r>
              <a:rPr lang="en-US" sz="2667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CFP en </a:t>
            </a:r>
            <a:r>
              <a:rPr lang="en-US" sz="2667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San </a:t>
            </a:r>
            <a:r>
              <a:rPr lang="en-US" sz="2667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Bartolo</a:t>
            </a:r>
            <a:r>
              <a:rPr lang="en-US" sz="2667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endParaRPr lang="en-US" sz="2667" b="1" dirty="0" smtClean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28" name="Group 10"/>
          <p:cNvGrpSpPr/>
          <p:nvPr/>
        </p:nvGrpSpPr>
        <p:grpSpPr>
          <a:xfrm>
            <a:off x="1188480" y="1946579"/>
            <a:ext cx="855028" cy="595061"/>
            <a:chOff x="647700" y="1295400"/>
            <a:chExt cx="838200" cy="670560"/>
          </a:xfrm>
        </p:grpSpPr>
        <p:sp>
          <p:nvSpPr>
            <p:cNvPr id="29" name="Rectangle 6"/>
            <p:cNvSpPr/>
            <p:nvPr/>
          </p:nvSpPr>
          <p:spPr>
            <a:xfrm>
              <a:off x="647700" y="1356360"/>
              <a:ext cx="838200" cy="609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133" dirty="0">
                <a:solidFill>
                  <a:srgbClr val="FFFFFF"/>
                </a:solidFill>
              </a:endParaRPr>
            </a:p>
          </p:txBody>
        </p:sp>
        <p:sp>
          <p:nvSpPr>
            <p:cNvPr id="30" name="Rectangle 7"/>
            <p:cNvSpPr/>
            <p:nvPr/>
          </p:nvSpPr>
          <p:spPr>
            <a:xfrm>
              <a:off x="647700" y="1295400"/>
              <a:ext cx="838200" cy="60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r>
                <a:rPr lang="en-US" sz="2133" b="1" dirty="0">
                  <a:solidFill>
                    <a:srgbClr val="FFFFFF"/>
                  </a:solidFill>
                </a:rPr>
                <a:t>O1</a:t>
              </a:r>
            </a:p>
          </p:txBody>
        </p:sp>
      </p:grpSp>
      <p:sp>
        <p:nvSpPr>
          <p:cNvPr id="31" name="Round Same Side Corner Rectangle 43"/>
          <p:cNvSpPr/>
          <p:nvPr/>
        </p:nvSpPr>
        <p:spPr>
          <a:xfrm flipV="1">
            <a:off x="839416" y="2375403"/>
            <a:ext cx="10657184" cy="2016224"/>
          </a:xfrm>
          <a:prstGeom prst="round2SameRect">
            <a:avLst>
              <a:gd name="adj1" fmla="val 8813"/>
              <a:gd name="adj2" fmla="val 0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32" name="Group 9"/>
          <p:cNvGrpSpPr/>
          <p:nvPr/>
        </p:nvGrpSpPr>
        <p:grpSpPr>
          <a:xfrm>
            <a:off x="839416" y="1700808"/>
            <a:ext cx="10657184" cy="820028"/>
            <a:chOff x="1600200" y="1268511"/>
            <a:chExt cx="5410200" cy="697449"/>
          </a:xfrm>
        </p:grpSpPr>
        <p:sp>
          <p:nvSpPr>
            <p:cNvPr id="33" name="Rectangle 5"/>
            <p:cNvSpPr/>
            <p:nvPr/>
          </p:nvSpPr>
          <p:spPr>
            <a:xfrm>
              <a:off x="1600200" y="1356360"/>
              <a:ext cx="5410200" cy="609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34" name="Rectangle 4"/>
            <p:cNvSpPr/>
            <p:nvPr/>
          </p:nvSpPr>
          <p:spPr>
            <a:xfrm>
              <a:off x="1600200" y="1268511"/>
              <a:ext cx="5410200" cy="60960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r>
                <a:rPr lang="es-ES" sz="2400" b="1" dirty="0" smtClean="0">
                  <a:solidFill>
                    <a:srgbClr val="FFFFFF"/>
                  </a:solidFill>
                </a:rPr>
                <a:t>PROYECTOS 2020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5" name="Freeform 45"/>
          <p:cNvSpPr>
            <a:spLocks noEditPoints="1"/>
          </p:cNvSpPr>
          <p:nvPr/>
        </p:nvSpPr>
        <p:spPr bwMode="auto">
          <a:xfrm>
            <a:off x="1042373" y="3035392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375467"/>
            <a:endParaRPr lang="en-US" sz="2667" dirty="0">
              <a:solidFill>
                <a:srgbClr val="262626"/>
              </a:solidFill>
            </a:endParaRPr>
          </a:p>
        </p:txBody>
      </p:sp>
      <p:sp>
        <p:nvSpPr>
          <p:cNvPr id="36" name="Text Placeholder 3"/>
          <p:cNvSpPr txBox="1">
            <a:spLocks/>
          </p:cNvSpPr>
          <p:nvPr/>
        </p:nvSpPr>
        <p:spPr>
          <a:xfrm>
            <a:off x="1697380" y="2663318"/>
            <a:ext cx="9557536" cy="144039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>
              <a:spcBef>
                <a:spcPct val="20000"/>
              </a:spcBef>
              <a:defRPr/>
            </a:pPr>
            <a:r>
              <a:rPr lang="es-SV" sz="1800" b="1" dirty="0">
                <a:solidFill>
                  <a:srgbClr val="262626"/>
                </a:solidFill>
              </a:rPr>
              <a:t>I</a:t>
            </a:r>
            <a:r>
              <a:rPr lang="es-SV" sz="1800" b="1" dirty="0" smtClean="0">
                <a:solidFill>
                  <a:srgbClr val="262626"/>
                </a:solidFill>
              </a:rPr>
              <a:t>001</a:t>
            </a:r>
            <a:r>
              <a:rPr lang="es-SV" sz="1800" b="1" dirty="0">
                <a:solidFill>
                  <a:srgbClr val="262626"/>
                </a:solidFill>
              </a:rPr>
              <a:t>: Readecuación de instalaciones del Centro de Formación Profesional </a:t>
            </a:r>
            <a:r>
              <a:rPr lang="es-SV" sz="1800" b="1" dirty="0" smtClean="0">
                <a:solidFill>
                  <a:srgbClr val="262626"/>
                </a:solidFill>
              </a:rPr>
              <a:t>del </a:t>
            </a:r>
            <a:r>
              <a:rPr lang="es-SV" sz="1800" b="1" dirty="0">
                <a:solidFill>
                  <a:srgbClr val="262626"/>
                </a:solidFill>
              </a:rPr>
              <a:t>INSAFORP, Ilopango, S.S., para el establecimiento y </a:t>
            </a:r>
            <a:r>
              <a:rPr lang="es-SV" sz="1800" b="1" dirty="0" smtClean="0">
                <a:solidFill>
                  <a:srgbClr val="262626"/>
                </a:solidFill>
              </a:rPr>
              <a:t>equipamiento del </a:t>
            </a:r>
            <a:r>
              <a:rPr lang="es-SV" sz="1800" b="1" dirty="0">
                <a:solidFill>
                  <a:srgbClr val="262626"/>
                </a:solidFill>
              </a:rPr>
              <a:t>Centro de Excelencia en Tecnologías de Autotrónica (CETA</a:t>
            </a:r>
            <a:r>
              <a:rPr lang="es-SV" sz="1800" b="1" dirty="0" smtClean="0">
                <a:solidFill>
                  <a:srgbClr val="262626"/>
                </a:solidFill>
              </a:rPr>
              <a:t>).</a:t>
            </a:r>
          </a:p>
          <a:p>
            <a:pPr algn="just">
              <a:spcBef>
                <a:spcPct val="20000"/>
              </a:spcBef>
              <a:defRPr/>
            </a:pPr>
            <a:r>
              <a:rPr lang="es-SV" sz="1800" b="1" dirty="0" smtClean="0">
                <a:solidFill>
                  <a:srgbClr val="262626"/>
                </a:solidFill>
              </a:rPr>
              <a:t>I002: Plan </a:t>
            </a:r>
            <a:r>
              <a:rPr lang="es-SV" sz="1800" b="1" dirty="0">
                <a:solidFill>
                  <a:srgbClr val="262626"/>
                </a:solidFill>
              </a:rPr>
              <a:t>Maestro de </a:t>
            </a:r>
            <a:r>
              <a:rPr lang="es-SV" sz="1800" b="1" dirty="0" smtClean="0">
                <a:solidFill>
                  <a:srgbClr val="262626"/>
                </a:solidFill>
              </a:rPr>
              <a:t>desarrollo </a:t>
            </a:r>
            <a:r>
              <a:rPr lang="es-SV" sz="1800" b="1" dirty="0">
                <a:solidFill>
                  <a:srgbClr val="262626"/>
                </a:solidFill>
              </a:rPr>
              <a:t>f</a:t>
            </a:r>
            <a:r>
              <a:rPr lang="es-SV" sz="1800" b="1" dirty="0" smtClean="0">
                <a:solidFill>
                  <a:srgbClr val="262626"/>
                </a:solidFill>
              </a:rPr>
              <a:t>ísico </a:t>
            </a:r>
            <a:r>
              <a:rPr lang="es-SV" sz="1800" b="1" dirty="0">
                <a:solidFill>
                  <a:srgbClr val="262626"/>
                </a:solidFill>
              </a:rPr>
              <a:t>y </a:t>
            </a:r>
            <a:r>
              <a:rPr lang="es-SV" sz="1800" b="1" dirty="0" smtClean="0">
                <a:solidFill>
                  <a:srgbClr val="262626"/>
                </a:solidFill>
              </a:rPr>
              <a:t>arquitectónico </a:t>
            </a:r>
            <a:r>
              <a:rPr lang="es-SV" sz="1800" b="1" dirty="0">
                <a:solidFill>
                  <a:srgbClr val="262626"/>
                </a:solidFill>
              </a:rPr>
              <a:t>del </a:t>
            </a:r>
            <a:r>
              <a:rPr lang="es-SV" sz="1800" b="1" dirty="0" smtClean="0">
                <a:solidFill>
                  <a:srgbClr val="262626"/>
                </a:solidFill>
              </a:rPr>
              <a:t>Centro </a:t>
            </a:r>
            <a:r>
              <a:rPr lang="es-SV" sz="1800" b="1" dirty="0">
                <a:solidFill>
                  <a:srgbClr val="262626"/>
                </a:solidFill>
              </a:rPr>
              <a:t>d</a:t>
            </a:r>
            <a:r>
              <a:rPr lang="es-SV" sz="1800" b="1" dirty="0" smtClean="0">
                <a:solidFill>
                  <a:srgbClr val="262626"/>
                </a:solidFill>
              </a:rPr>
              <a:t>e </a:t>
            </a:r>
            <a:r>
              <a:rPr lang="es-SV" sz="1800" b="1" dirty="0">
                <a:solidFill>
                  <a:srgbClr val="262626"/>
                </a:solidFill>
              </a:rPr>
              <a:t>Formación Profesional de INSAFORP en San </a:t>
            </a:r>
            <a:r>
              <a:rPr lang="es-SV" sz="1800" b="1" dirty="0" smtClean="0">
                <a:solidFill>
                  <a:srgbClr val="262626"/>
                </a:solidFill>
              </a:rPr>
              <a:t>Bartolo.</a:t>
            </a:r>
            <a:endParaRPr lang="es-SV" sz="1800" b="1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363883"/>
      </p:ext>
    </p:extLst>
  </p:cSld>
  <p:clrMapOvr>
    <a:masterClrMapping/>
  </p:clrMapOvr>
  <p:transition spd="med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6"/>
          <p:cNvSpPr txBox="1">
            <a:spLocks/>
          </p:cNvSpPr>
          <p:nvPr/>
        </p:nvSpPr>
        <p:spPr>
          <a:xfrm>
            <a:off x="1588770" y="18757"/>
            <a:ext cx="8856696" cy="88905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Gerencia CFP San </a:t>
            </a:r>
            <a:r>
              <a:rPr lang="en-US" sz="2667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Bartolo</a:t>
            </a:r>
            <a:r>
              <a:rPr lang="en-US" sz="2667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endParaRPr lang="en-US" sz="2667" b="1" dirty="0" smtClean="0">
              <a:solidFill>
                <a:srgbClr val="262626">
                  <a:lumMod val="50000"/>
                  <a:lumOff val="50000"/>
                </a:srgbClr>
              </a:solidFill>
            </a:endParaRPr>
          </a:p>
          <a:p>
            <a:r>
              <a:rPr lang="es-SV" sz="1800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Proyección de Cierre y Presupuesto 2020 </a:t>
            </a:r>
            <a:endParaRPr lang="es-SV" sz="1800" b="1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877238"/>
              </p:ext>
            </p:extLst>
          </p:nvPr>
        </p:nvGraphicFramePr>
        <p:xfrm>
          <a:off x="119336" y="899790"/>
          <a:ext cx="11911500" cy="4971112"/>
        </p:xfrm>
        <a:graphic>
          <a:graphicData uri="http://schemas.openxmlformats.org/drawingml/2006/table">
            <a:tbl>
              <a:tblPr/>
              <a:tblGrid>
                <a:gridCol w="4918411"/>
                <a:gridCol w="818056"/>
                <a:gridCol w="1526216"/>
                <a:gridCol w="842051"/>
                <a:gridCol w="1438501"/>
                <a:gridCol w="912222"/>
                <a:gridCol w="1456043"/>
              </a:tblGrid>
              <a:tr h="46594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ACTIVIDAD / PROYECTO</a:t>
                      </a:r>
                    </a:p>
                  </a:txBody>
                  <a:tcPr marL="7054" marR="7054" marT="7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METAS Y PPTO. </a:t>
                      </a:r>
                      <a:endParaRPr lang="es-MX" sz="1400" b="1" i="0" u="none" strike="noStrike" dirty="0" smtClean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  <a:p>
                      <a:pPr algn="ctr" rtl="0" fontAlgn="ctr"/>
                      <a:r>
                        <a:rPr lang="es-MX" sz="1400" b="1" i="0" u="none" strike="noStrike" dirty="0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2019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7054" marR="7054" marT="705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PROYECCION CIERRE </a:t>
                      </a:r>
                      <a:r>
                        <a:rPr lang="es-MX" sz="1400" b="1" i="0" u="none" strike="noStrike" dirty="0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2019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7054" marR="7054" marT="705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METAS Y PPTO. </a:t>
                      </a:r>
                      <a:endParaRPr lang="es-MX" sz="1400" b="1" i="0" u="none" strike="noStrike" dirty="0" smtClean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  <a:p>
                      <a:pPr algn="ctr" rtl="0" fontAlgn="ctr"/>
                      <a:r>
                        <a:rPr lang="es-MX" sz="1400" b="1" i="0" u="none" strike="noStrike" dirty="0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2020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7054" marR="7054" marT="705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3368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META</a:t>
                      </a:r>
                    </a:p>
                  </a:txBody>
                  <a:tcPr marL="7054" marR="7054" marT="705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 </a:t>
                      </a:r>
                      <a:r>
                        <a:rPr lang="es-MX" sz="1400" b="1" i="0" u="none" strike="noStrike" dirty="0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MONTO</a:t>
                      </a:r>
                    </a:p>
                  </a:txBody>
                  <a:tcPr marL="7054" marR="7054" marT="705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META</a:t>
                      </a:r>
                    </a:p>
                  </a:txBody>
                  <a:tcPr marL="7054" marR="7054" marT="705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 </a:t>
                      </a:r>
                      <a:r>
                        <a:rPr lang="es-MX" sz="1400" b="1" i="0" u="none" strike="noStrike" dirty="0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MONTO</a:t>
                      </a:r>
                    </a:p>
                  </a:txBody>
                  <a:tcPr marL="7054" marR="7054" marT="705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META</a:t>
                      </a:r>
                    </a:p>
                  </a:txBody>
                  <a:tcPr marL="7054" marR="7054" marT="705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MONTO</a:t>
                      </a:r>
                    </a:p>
                  </a:txBody>
                  <a:tcPr marL="7054" marR="7054" marT="705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72753"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Cursos técnicos de habilitación por </a:t>
                      </a: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demanda. 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7,020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$982,800.00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6,224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$706,897.59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7,000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$775,200.00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753"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Cursos técnicos permanentes de </a:t>
                      </a: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habilitación.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1,038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$181,650.00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$95,812.29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1,115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$151,660.00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371"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Módulo </a:t>
                      </a:r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soldaduras TIG y MIG/MAG para jóvenes del programa Empresa - Centro.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$17,625.00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$11,500.00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$12,600.00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956"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Módulos </a:t>
                      </a:r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 Carreras de Empresa Centro en </a:t>
                      </a: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Autotrónica.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320</a:t>
                      </a:r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$86,000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$60,000.00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2753"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Complementación técnica a trabajadores de empresas Metal </a:t>
                      </a: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Mecánica.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$67,500.00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$20,035.00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$38,400.00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753"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Cursos técnicos de Ofimática y Software aplicado - Centro </a:t>
                      </a: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TIC.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3,060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$145,000.00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1,291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$29,335.00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1,800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$58,110.00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753"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Carreras de Empresa Centro para la industria del </a:t>
                      </a: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plástico.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$810,000.00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$1369,856.61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$1644,700.00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8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TOTAL </a:t>
                      </a:r>
                      <a:endParaRPr lang="es-MX" sz="1800" b="1" i="0" u="none" strike="noStrike" kern="12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054" marR="7054" marT="70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SV" sz="18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12,173</a:t>
                      </a:r>
                      <a:endParaRPr lang="es-SV" sz="1800" b="1" i="0" u="none" strike="noStrike" kern="12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SV" sz="18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</a:t>
                      </a:r>
                      <a:r>
                        <a:rPr lang="es-SV" sz="18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2,290,575.00</a:t>
                      </a:r>
                      <a:endParaRPr lang="es-SV" sz="1800" b="1" i="0" u="none" strike="noStrike" kern="12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SV" sz="18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8,771</a:t>
                      </a:r>
                      <a:endParaRPr lang="es-SV" sz="1800" b="1" i="0" u="none" strike="noStrike" kern="12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SV" sz="18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</a:t>
                      </a:r>
                      <a:r>
                        <a:rPr lang="es-SV" sz="18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2,233,436.49</a:t>
                      </a:r>
                      <a:endParaRPr lang="es-SV" sz="1800" b="1" i="0" u="none" strike="noStrike" kern="12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SV" sz="18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10,585</a:t>
                      </a:r>
                      <a:endParaRPr lang="es-SV" sz="1800" b="1" i="0" u="none" strike="noStrike" kern="12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SV" sz="18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</a:t>
                      </a:r>
                      <a:r>
                        <a:rPr lang="es-SV" sz="18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2,740,670.00</a:t>
                      </a:r>
                      <a:endParaRPr lang="es-SV" sz="1800" b="1" i="0" u="none" strike="noStrike" kern="12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12" name="Freeform 68"/>
          <p:cNvSpPr/>
          <p:nvPr/>
        </p:nvSpPr>
        <p:spPr>
          <a:xfrm>
            <a:off x="0" y="6060844"/>
            <a:ext cx="3974205" cy="78914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52493" rIns="52493" bIns="52494" numCol="1" spcCol="1270" anchor="ctr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13" name="Text Placeholder 3"/>
          <p:cNvSpPr txBox="1">
            <a:spLocks/>
          </p:cNvSpPr>
          <p:nvPr/>
        </p:nvSpPr>
        <p:spPr>
          <a:xfrm>
            <a:off x="128789" y="6075807"/>
            <a:ext cx="3616817" cy="67710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237DB9"/>
                </a:solidFill>
                <a:cs typeface="+mj-cs"/>
              </a:rPr>
              <a:t>PRESUPUESTO 2019</a:t>
            </a:r>
            <a: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/>
            </a:r>
            <a:b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</a:b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t>$</a:t>
            </a: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>3,676,730</a:t>
            </a:r>
          </a:p>
        </p:txBody>
      </p:sp>
      <p:sp>
        <p:nvSpPr>
          <p:cNvPr id="14" name="Freeform 68"/>
          <p:cNvSpPr/>
          <p:nvPr/>
        </p:nvSpPr>
        <p:spPr>
          <a:xfrm>
            <a:off x="4079921" y="6068853"/>
            <a:ext cx="3974205" cy="78914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52493" rIns="52493" bIns="52494" numCol="1" spcCol="1270" anchor="ctr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15" name="Text Placeholder 3"/>
          <p:cNvSpPr txBox="1">
            <a:spLocks/>
          </p:cNvSpPr>
          <p:nvPr/>
        </p:nvSpPr>
        <p:spPr>
          <a:xfrm>
            <a:off x="4208710" y="6111112"/>
            <a:ext cx="3616817" cy="67710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237DB9"/>
                </a:solidFill>
                <a:cs typeface="+mj-cs"/>
              </a:rPr>
              <a:t>PROYECCION CIERRE 2019</a:t>
            </a:r>
            <a: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/>
            </a:r>
            <a:b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</a:b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>$2,947,313</a:t>
            </a:r>
          </a:p>
        </p:txBody>
      </p:sp>
      <p:sp>
        <p:nvSpPr>
          <p:cNvPr id="16" name="Freeform 68"/>
          <p:cNvSpPr/>
          <p:nvPr/>
        </p:nvSpPr>
        <p:spPr>
          <a:xfrm>
            <a:off x="8217795" y="6068853"/>
            <a:ext cx="3974205" cy="78914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52493" rIns="52493" bIns="52494" numCol="1" spcCol="1270" anchor="ctr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17" name="Text Placeholder 3"/>
          <p:cNvSpPr txBox="1">
            <a:spLocks/>
          </p:cNvSpPr>
          <p:nvPr/>
        </p:nvSpPr>
        <p:spPr>
          <a:xfrm>
            <a:off x="8346584" y="6111112"/>
            <a:ext cx="3616817" cy="67710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237DB9"/>
                </a:solidFill>
                <a:cs typeface="+mj-cs"/>
              </a:rPr>
              <a:t>PRESUPUESTO 2020</a:t>
            </a:r>
            <a: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/>
            </a:r>
            <a:b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</a:b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>$5,837,340</a:t>
            </a:r>
            <a:endParaRPr lang="en-US" sz="2400" b="1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720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6" grpId="0" animBg="1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7F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6"/>
          <p:cNvSpPr txBox="1">
            <a:spLocks/>
          </p:cNvSpPr>
          <p:nvPr/>
        </p:nvSpPr>
        <p:spPr>
          <a:xfrm>
            <a:off x="1847528" y="2708920"/>
            <a:ext cx="8524607" cy="88905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</a:t>
            </a:r>
            <a:r>
              <a:rPr lang="en-US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</a:p>
          <a:p>
            <a:r>
              <a:rPr lang="en-US" sz="4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</a:t>
            </a:r>
            <a:r>
              <a:rPr lang="en-US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4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Distancia</a:t>
            </a:r>
            <a:endParaRPr lang="en-US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511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36"/>
          <p:cNvSpPr txBox="1">
            <a:spLocks/>
          </p:cNvSpPr>
          <p:nvPr/>
        </p:nvSpPr>
        <p:spPr>
          <a:xfrm>
            <a:off x="1177656" y="71256"/>
            <a:ext cx="9103604" cy="88905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Unidad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de Formación a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Distancia</a:t>
            </a:r>
            <a:endParaRPr lang="en-US" sz="2667" b="1" dirty="0" smtClean="0">
              <a:solidFill>
                <a:srgbClr val="262626">
                  <a:lumMod val="50000"/>
                  <a:lumOff val="50000"/>
                </a:srgbClr>
              </a:solidFill>
            </a:endParaRPr>
          </a:p>
          <a:p>
            <a:r>
              <a:rPr lang="pt-BR" sz="1800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Objetivos Operativos e Indicadores 2020 </a:t>
            </a:r>
            <a:endParaRPr lang="en-US" sz="2667" b="1" dirty="0" smtClean="0">
              <a:solidFill>
                <a:srgbClr val="262626">
                  <a:lumMod val="50000"/>
                  <a:lumOff val="50000"/>
                </a:srgbClr>
              </a:solidFill>
            </a:endParaRPr>
          </a:p>
          <a:p>
            <a:endParaRPr lang="en-US" sz="2667" b="1" dirty="0">
              <a:solidFill>
                <a:srgbClr val="262626">
                  <a:lumMod val="50000"/>
                  <a:lumOff val="50000"/>
                </a:srgbClr>
              </a:solidFill>
            </a:endParaRPr>
          </a:p>
          <a:p>
            <a:r>
              <a:rPr lang="en-US" sz="2000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Objetivos</a:t>
            </a:r>
            <a:r>
              <a:rPr lang="en-US" sz="2000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2000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Operativos</a:t>
            </a:r>
            <a:r>
              <a:rPr lang="en-US" sz="2667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</a:p>
        </p:txBody>
      </p:sp>
      <p:grpSp>
        <p:nvGrpSpPr>
          <p:cNvPr id="51" name="Group 65"/>
          <p:cNvGrpSpPr/>
          <p:nvPr/>
        </p:nvGrpSpPr>
        <p:grpSpPr>
          <a:xfrm>
            <a:off x="368681" y="1111607"/>
            <a:ext cx="11409336" cy="2557250"/>
            <a:chOff x="1938544" y="1193095"/>
            <a:chExt cx="4792657" cy="1113607"/>
          </a:xfrm>
        </p:grpSpPr>
        <p:sp>
          <p:nvSpPr>
            <p:cNvPr id="55" name="Round Same Side Corner Rectangle 43"/>
            <p:cNvSpPr/>
            <p:nvPr/>
          </p:nvSpPr>
          <p:spPr>
            <a:xfrm flipV="1">
              <a:off x="1938544" y="1598819"/>
              <a:ext cx="4792657" cy="707883"/>
            </a:xfrm>
            <a:prstGeom prst="round2SameRect">
              <a:avLst>
                <a:gd name="adj1" fmla="val 8813"/>
                <a:gd name="adj2" fmla="val 0"/>
              </a:avLst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133" dirty="0">
                <a:solidFill>
                  <a:srgbClr val="FFFFFF"/>
                </a:solidFill>
              </a:endParaRPr>
            </a:p>
          </p:txBody>
        </p:sp>
        <p:grpSp>
          <p:nvGrpSpPr>
            <p:cNvPr id="56" name="Group 9"/>
            <p:cNvGrpSpPr/>
            <p:nvPr/>
          </p:nvGrpSpPr>
          <p:grpSpPr>
            <a:xfrm>
              <a:off x="1938544" y="1193095"/>
              <a:ext cx="4792657" cy="405724"/>
              <a:chOff x="1600200" y="1356358"/>
              <a:chExt cx="5410200" cy="609602"/>
            </a:xfrm>
          </p:grpSpPr>
          <p:sp>
            <p:nvSpPr>
              <p:cNvPr id="60" name="Rectangle 5"/>
              <p:cNvSpPr/>
              <p:nvPr/>
            </p:nvSpPr>
            <p:spPr>
              <a:xfrm>
                <a:off x="1600200" y="1356360"/>
                <a:ext cx="54102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1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Rectangle 4"/>
              <p:cNvSpPr/>
              <p:nvPr/>
            </p:nvSpPr>
            <p:spPr>
              <a:xfrm>
                <a:off x="2146243" y="1356358"/>
                <a:ext cx="4864155" cy="56583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r>
                  <a:rPr lang="es-SV" b="1" dirty="0">
                    <a:solidFill>
                      <a:srgbClr val="FFFFFF"/>
                    </a:solidFill>
                  </a:rPr>
                  <a:t>Incrementar las participaciones de la formación online MEDIANTE la incorporación de nuevos proveedores, empresas beneficiarias, acciones para incentivar a profesionales independientes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82" name="Group 66"/>
          <p:cNvGrpSpPr/>
          <p:nvPr/>
        </p:nvGrpSpPr>
        <p:grpSpPr>
          <a:xfrm>
            <a:off x="368680" y="3939141"/>
            <a:ext cx="11409331" cy="2442187"/>
            <a:chOff x="1938544" y="2416574"/>
            <a:chExt cx="4792657" cy="1113608"/>
          </a:xfrm>
        </p:grpSpPr>
        <p:grpSp>
          <p:nvGrpSpPr>
            <p:cNvPr id="83" name="Group 12"/>
            <p:cNvGrpSpPr/>
            <p:nvPr/>
          </p:nvGrpSpPr>
          <p:grpSpPr>
            <a:xfrm>
              <a:off x="1938544" y="2416574"/>
              <a:ext cx="4792657" cy="405724"/>
              <a:chOff x="1600200" y="1356359"/>
              <a:chExt cx="5410200" cy="609601"/>
            </a:xfrm>
          </p:grpSpPr>
          <p:sp>
            <p:nvSpPr>
              <p:cNvPr id="85" name="Rectangle 13"/>
              <p:cNvSpPr/>
              <p:nvPr/>
            </p:nvSpPr>
            <p:spPr>
              <a:xfrm>
                <a:off x="1600200" y="1356360"/>
                <a:ext cx="5410200" cy="6096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1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Rectangle 14"/>
              <p:cNvSpPr/>
              <p:nvPr/>
            </p:nvSpPr>
            <p:spPr>
              <a:xfrm>
                <a:off x="2118482" y="1356359"/>
                <a:ext cx="4891917" cy="54864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r>
                  <a:rPr lang="es-SV" b="1" dirty="0">
                    <a:solidFill>
                      <a:srgbClr val="FFFFFF"/>
                    </a:solidFill>
                  </a:rPr>
                  <a:t>Reducir la deserción de los participantes inscritos en los cursos en línea MEDIANTE implementación de buenas practicas en la ejecución de los cursos online.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4" name="Round Same Side Corner Rectangle 45"/>
            <p:cNvSpPr/>
            <p:nvPr/>
          </p:nvSpPr>
          <p:spPr>
            <a:xfrm flipV="1">
              <a:off x="1938544" y="2822299"/>
              <a:ext cx="4792657" cy="707883"/>
            </a:xfrm>
            <a:prstGeom prst="round2SameRect">
              <a:avLst>
                <a:gd name="adj1" fmla="val 8813"/>
                <a:gd name="adj2" fmla="val 0"/>
              </a:avLst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133" dirty="0">
                <a:solidFill>
                  <a:srgbClr val="FFFFFF"/>
                </a:solidFill>
              </a:endParaRPr>
            </a:p>
          </p:txBody>
        </p:sp>
      </p:grpSp>
      <p:sp>
        <p:nvSpPr>
          <p:cNvPr id="43" name="Sev01"/>
          <p:cNvSpPr/>
          <p:nvPr/>
        </p:nvSpPr>
        <p:spPr>
          <a:xfrm>
            <a:off x="492012" y="1158125"/>
            <a:ext cx="937116" cy="800551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r>
              <a:rPr lang="en-US" sz="3733" b="1" dirty="0">
                <a:solidFill>
                  <a:srgbClr val="FFFFFF"/>
                </a:solidFill>
                <a:latin typeface="FontAwesome" pitchFamily="2" charset="0"/>
              </a:rPr>
              <a:t>O1</a:t>
            </a:r>
          </a:p>
        </p:txBody>
      </p:sp>
      <p:sp>
        <p:nvSpPr>
          <p:cNvPr id="47" name="Sev02"/>
          <p:cNvSpPr/>
          <p:nvPr/>
        </p:nvSpPr>
        <p:spPr>
          <a:xfrm>
            <a:off x="516663" y="3987572"/>
            <a:ext cx="857965" cy="752359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r>
              <a:rPr lang="en-US" sz="3733" b="1" dirty="0">
                <a:solidFill>
                  <a:srgbClr val="FFFFFF"/>
                </a:solidFill>
                <a:latin typeface="FontAwesome" pitchFamily="2" charset="0"/>
              </a:rPr>
              <a:t>O2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584307" y="2148687"/>
            <a:ext cx="1465464" cy="1386968"/>
            <a:chOff x="130057" y="1524844"/>
            <a:chExt cx="1465464" cy="1386968"/>
          </a:xfrm>
        </p:grpSpPr>
        <p:grpSp>
          <p:nvGrpSpPr>
            <p:cNvPr id="21" name="Group 21"/>
            <p:cNvGrpSpPr/>
            <p:nvPr/>
          </p:nvGrpSpPr>
          <p:grpSpPr>
            <a:xfrm>
              <a:off x="130057" y="1524844"/>
              <a:ext cx="1465464" cy="1386968"/>
              <a:chOff x="3142276" y="1187272"/>
              <a:chExt cx="1239078" cy="1239078"/>
            </a:xfrm>
          </p:grpSpPr>
          <p:sp>
            <p:nvSpPr>
              <p:cNvPr id="23" name="Oval 16"/>
              <p:cNvSpPr/>
              <p:nvPr/>
            </p:nvSpPr>
            <p:spPr>
              <a:xfrm>
                <a:off x="3142276" y="1187272"/>
                <a:ext cx="1239078" cy="123907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Oval 5"/>
              <p:cNvSpPr/>
              <p:nvPr/>
            </p:nvSpPr>
            <p:spPr>
              <a:xfrm>
                <a:off x="3190731" y="1235726"/>
                <a:ext cx="1142168" cy="114216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2" name="TextBox 75"/>
            <p:cNvSpPr txBox="1"/>
            <p:nvPr/>
          </p:nvSpPr>
          <p:spPr>
            <a:xfrm>
              <a:off x="187366" y="2002883"/>
              <a:ext cx="1342946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5,000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5" name="Rectangle 102"/>
          <p:cNvSpPr/>
          <p:nvPr/>
        </p:nvSpPr>
        <p:spPr>
          <a:xfrm>
            <a:off x="2152505" y="2405541"/>
            <a:ext cx="1479253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>
                <a:solidFill>
                  <a:srgbClr val="237DB9"/>
                </a:solidFill>
              </a:rPr>
              <a:t>Número de participaciones de FI en formación online</a:t>
            </a:r>
          </a:p>
        </p:txBody>
      </p:sp>
      <p:grpSp>
        <p:nvGrpSpPr>
          <p:cNvPr id="26" name="Grupo 25"/>
          <p:cNvGrpSpPr/>
          <p:nvPr/>
        </p:nvGrpSpPr>
        <p:grpSpPr>
          <a:xfrm>
            <a:off x="4229535" y="2142947"/>
            <a:ext cx="1465464" cy="1386968"/>
            <a:chOff x="-356686" y="1519104"/>
            <a:chExt cx="1465464" cy="1386968"/>
          </a:xfrm>
        </p:grpSpPr>
        <p:grpSp>
          <p:nvGrpSpPr>
            <p:cNvPr id="27" name="Group 21"/>
            <p:cNvGrpSpPr/>
            <p:nvPr/>
          </p:nvGrpSpPr>
          <p:grpSpPr>
            <a:xfrm>
              <a:off x="-356686" y="1519104"/>
              <a:ext cx="1465464" cy="1386968"/>
              <a:chOff x="2730724" y="1182143"/>
              <a:chExt cx="1239078" cy="1239078"/>
            </a:xfrm>
          </p:grpSpPr>
          <p:sp>
            <p:nvSpPr>
              <p:cNvPr id="29" name="Oval 16"/>
              <p:cNvSpPr/>
              <p:nvPr/>
            </p:nvSpPr>
            <p:spPr>
              <a:xfrm>
                <a:off x="2730724" y="1182143"/>
                <a:ext cx="1239078" cy="123907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Oval 5"/>
              <p:cNvSpPr/>
              <p:nvPr/>
            </p:nvSpPr>
            <p:spPr>
              <a:xfrm>
                <a:off x="2779179" y="1230598"/>
                <a:ext cx="1142168" cy="114216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8" name="TextBox 75"/>
            <p:cNvSpPr txBox="1"/>
            <p:nvPr/>
          </p:nvSpPr>
          <p:spPr>
            <a:xfrm>
              <a:off x="-238120" y="1997142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8,000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1" name="Rectangle 102"/>
          <p:cNvSpPr/>
          <p:nvPr/>
        </p:nvSpPr>
        <p:spPr>
          <a:xfrm>
            <a:off x="5752306" y="2500104"/>
            <a:ext cx="1747275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>
                <a:solidFill>
                  <a:srgbClr val="237DB9"/>
                </a:solidFill>
              </a:rPr>
              <a:t>Número de participaciones de FC en formación online</a:t>
            </a:r>
          </a:p>
        </p:txBody>
      </p:sp>
      <p:grpSp>
        <p:nvGrpSpPr>
          <p:cNvPr id="32" name="Grupo 31"/>
          <p:cNvGrpSpPr/>
          <p:nvPr/>
        </p:nvGrpSpPr>
        <p:grpSpPr>
          <a:xfrm>
            <a:off x="2755402" y="4877340"/>
            <a:ext cx="1465464" cy="1386968"/>
            <a:chOff x="1110311" y="1485021"/>
            <a:chExt cx="1465464" cy="1386968"/>
          </a:xfrm>
        </p:grpSpPr>
        <p:grpSp>
          <p:nvGrpSpPr>
            <p:cNvPr id="33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</p:grpSpPr>
          <p:sp>
            <p:nvSpPr>
              <p:cNvPr id="35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rgbClr val="107F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"/>
              <p:cNvSpPr/>
              <p:nvPr/>
            </p:nvSpPr>
            <p:spPr>
              <a:xfrm>
                <a:off x="4019554" y="1200150"/>
                <a:ext cx="1142168" cy="1142168"/>
              </a:xfrm>
              <a:prstGeom prst="ellipse">
                <a:avLst/>
              </a:prstGeom>
              <a:solidFill>
                <a:srgbClr val="15AA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4" name="TextBox 75"/>
            <p:cNvSpPr txBox="1"/>
            <p:nvPr/>
          </p:nvSpPr>
          <p:spPr>
            <a:xfrm>
              <a:off x="1228878" y="1963059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75%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7" name="Rectangle 102"/>
          <p:cNvSpPr/>
          <p:nvPr/>
        </p:nvSpPr>
        <p:spPr>
          <a:xfrm>
            <a:off x="4331207" y="5124074"/>
            <a:ext cx="1476761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>
                <a:solidFill>
                  <a:srgbClr val="15AA96"/>
                </a:solidFill>
              </a:rPr>
              <a:t>Porcentaje de participaciones que finalizan los cursos de FI en formación online</a:t>
            </a:r>
            <a:endParaRPr lang="en-US" sz="1400" b="1" dirty="0">
              <a:solidFill>
                <a:srgbClr val="15AA96"/>
              </a:solidFill>
            </a:endParaRPr>
          </a:p>
        </p:txBody>
      </p:sp>
      <p:sp>
        <p:nvSpPr>
          <p:cNvPr id="38" name="Oval 16"/>
          <p:cNvSpPr/>
          <p:nvPr/>
        </p:nvSpPr>
        <p:spPr>
          <a:xfrm>
            <a:off x="7621603" y="2131724"/>
            <a:ext cx="1465464" cy="138696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9" name="Oval 5"/>
          <p:cNvSpPr/>
          <p:nvPr/>
        </p:nvSpPr>
        <p:spPr>
          <a:xfrm>
            <a:off x="7678911" y="2185962"/>
            <a:ext cx="1350848" cy="127849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0" name="TextBox 75"/>
          <p:cNvSpPr txBox="1"/>
          <p:nvPr/>
        </p:nvSpPr>
        <p:spPr>
          <a:xfrm>
            <a:off x="7740169" y="2609762"/>
            <a:ext cx="1228330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FFFFFF"/>
                </a:solidFill>
              </a:rPr>
              <a:t>15,000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41" name="Rectangle 102"/>
          <p:cNvSpPr/>
          <p:nvPr/>
        </p:nvSpPr>
        <p:spPr>
          <a:xfrm>
            <a:off x="9203590" y="2284660"/>
            <a:ext cx="1560219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>
                <a:solidFill>
                  <a:srgbClr val="237DB9"/>
                </a:solidFill>
              </a:rPr>
              <a:t>Número de participaciones en plataforma Carlos Slim Formación a Distancia</a:t>
            </a:r>
          </a:p>
        </p:txBody>
      </p:sp>
      <p:grpSp>
        <p:nvGrpSpPr>
          <p:cNvPr id="50" name="Grupo 49"/>
          <p:cNvGrpSpPr/>
          <p:nvPr/>
        </p:nvGrpSpPr>
        <p:grpSpPr>
          <a:xfrm>
            <a:off x="6168008" y="4877340"/>
            <a:ext cx="1465464" cy="1386968"/>
            <a:chOff x="1110311" y="1485021"/>
            <a:chExt cx="1465464" cy="1386968"/>
          </a:xfrm>
        </p:grpSpPr>
        <p:grpSp>
          <p:nvGrpSpPr>
            <p:cNvPr id="52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</p:grpSpPr>
          <p:sp>
            <p:nvSpPr>
              <p:cNvPr id="54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rgbClr val="107F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Oval 5"/>
              <p:cNvSpPr/>
              <p:nvPr/>
            </p:nvSpPr>
            <p:spPr>
              <a:xfrm>
                <a:off x="4019554" y="1200150"/>
                <a:ext cx="1142168" cy="1142168"/>
              </a:xfrm>
              <a:prstGeom prst="ellipse">
                <a:avLst/>
              </a:prstGeom>
              <a:solidFill>
                <a:srgbClr val="15AA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3" name="TextBox 75"/>
            <p:cNvSpPr txBox="1"/>
            <p:nvPr/>
          </p:nvSpPr>
          <p:spPr>
            <a:xfrm>
              <a:off x="1228878" y="1963059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85%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58" name="Rectangle 102"/>
          <p:cNvSpPr/>
          <p:nvPr/>
        </p:nvSpPr>
        <p:spPr>
          <a:xfrm>
            <a:off x="7743813" y="5124074"/>
            <a:ext cx="1476761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 smtClean="0">
                <a:solidFill>
                  <a:srgbClr val="15AA96"/>
                </a:solidFill>
              </a:rPr>
              <a:t>Porcentaje de proveedores que superan la tasa de deserción aceptable</a:t>
            </a:r>
            <a:endParaRPr lang="en-US" sz="1400" b="1" dirty="0">
              <a:solidFill>
                <a:srgbClr val="15AA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456319"/>
      </p:ext>
    </p:extLst>
  </p:cSld>
  <p:clrMapOvr>
    <a:masterClrMapping/>
  </p:clrMapOvr>
  <p:transition spd="med" advClick="0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36"/>
          <p:cNvSpPr txBox="1">
            <a:spLocks/>
          </p:cNvSpPr>
          <p:nvPr/>
        </p:nvSpPr>
        <p:spPr>
          <a:xfrm>
            <a:off x="1737727" y="146713"/>
            <a:ext cx="8856696" cy="88905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Unidad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de Formación a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Distancia</a:t>
            </a:r>
            <a:endParaRPr lang="en-US" sz="2667" b="1" dirty="0">
              <a:solidFill>
                <a:srgbClr val="262626">
                  <a:lumMod val="50000"/>
                  <a:lumOff val="50000"/>
                </a:srgbClr>
              </a:solidFill>
            </a:endParaRPr>
          </a:p>
          <a:p>
            <a:r>
              <a:rPr lang="pt-BR" sz="1600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Objetivos Operativos e Indicadores 2020 </a:t>
            </a:r>
          </a:p>
        </p:txBody>
      </p:sp>
      <p:grpSp>
        <p:nvGrpSpPr>
          <p:cNvPr id="49" name="Group 66"/>
          <p:cNvGrpSpPr/>
          <p:nvPr/>
        </p:nvGrpSpPr>
        <p:grpSpPr>
          <a:xfrm>
            <a:off x="767408" y="1124744"/>
            <a:ext cx="10797335" cy="2442187"/>
            <a:chOff x="1938544" y="2416574"/>
            <a:chExt cx="4792657" cy="1113608"/>
          </a:xfrm>
        </p:grpSpPr>
        <p:grpSp>
          <p:nvGrpSpPr>
            <p:cNvPr id="50" name="Group 12"/>
            <p:cNvGrpSpPr/>
            <p:nvPr/>
          </p:nvGrpSpPr>
          <p:grpSpPr>
            <a:xfrm>
              <a:off x="1938544" y="2416574"/>
              <a:ext cx="4792657" cy="405724"/>
              <a:chOff x="1600200" y="1356359"/>
              <a:chExt cx="5410200" cy="609601"/>
            </a:xfrm>
          </p:grpSpPr>
          <p:sp>
            <p:nvSpPr>
              <p:cNvPr id="53" name="Rectangle 13"/>
              <p:cNvSpPr/>
              <p:nvPr/>
            </p:nvSpPr>
            <p:spPr>
              <a:xfrm>
                <a:off x="1600200" y="1356360"/>
                <a:ext cx="5410200" cy="609600"/>
              </a:xfrm>
              <a:prstGeom prst="rect">
                <a:avLst/>
              </a:prstGeom>
              <a:solidFill>
                <a:srgbClr val="768F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1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Rectangle 14"/>
              <p:cNvSpPr/>
              <p:nvPr/>
            </p:nvSpPr>
            <p:spPr>
              <a:xfrm>
                <a:off x="2118482" y="1356359"/>
                <a:ext cx="4891917" cy="548640"/>
              </a:xfrm>
              <a:prstGeom prst="rect">
                <a:avLst/>
              </a:prstGeom>
              <a:solidFill>
                <a:srgbClr val="9BB9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r>
                  <a:rPr lang="es-SV" b="1" dirty="0">
                    <a:solidFill>
                      <a:srgbClr val="FFFFFF"/>
                    </a:solidFill>
                  </a:rPr>
                  <a:t>Reducir el tiempo de revisión de documentación de formación online ejecutada MEDIANTE la actualización y sistematización del procedimiento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2" name="Round Same Side Corner Rectangle 45"/>
            <p:cNvSpPr/>
            <p:nvPr/>
          </p:nvSpPr>
          <p:spPr>
            <a:xfrm flipV="1">
              <a:off x="1938544" y="2822299"/>
              <a:ext cx="4792657" cy="707883"/>
            </a:xfrm>
            <a:prstGeom prst="round2SameRect">
              <a:avLst>
                <a:gd name="adj1" fmla="val 8813"/>
                <a:gd name="adj2" fmla="val 0"/>
              </a:avLst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133" dirty="0">
                <a:solidFill>
                  <a:srgbClr val="FFFFFF"/>
                </a:solidFill>
              </a:endParaRPr>
            </a:p>
          </p:txBody>
        </p:sp>
      </p:grpSp>
      <p:sp>
        <p:nvSpPr>
          <p:cNvPr id="57" name="Sev02"/>
          <p:cNvSpPr/>
          <p:nvPr/>
        </p:nvSpPr>
        <p:spPr>
          <a:xfrm>
            <a:off x="833503" y="1173175"/>
            <a:ext cx="857965" cy="752359"/>
          </a:xfrm>
          <a:prstGeom prst="rect">
            <a:avLst/>
          </a:prstGeom>
          <a:solidFill>
            <a:srgbClr val="9BB95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r>
              <a:rPr lang="en-US" sz="3733" b="1" dirty="0">
                <a:solidFill>
                  <a:srgbClr val="FFFFFF"/>
                </a:solidFill>
                <a:latin typeface="FontAwesome" pitchFamily="2" charset="0"/>
              </a:rPr>
              <a:t>O3</a:t>
            </a:r>
          </a:p>
        </p:txBody>
      </p:sp>
      <p:grpSp>
        <p:nvGrpSpPr>
          <p:cNvPr id="58" name="Grupo 57"/>
          <p:cNvGrpSpPr/>
          <p:nvPr/>
        </p:nvGrpSpPr>
        <p:grpSpPr>
          <a:xfrm>
            <a:off x="3112679" y="2093464"/>
            <a:ext cx="1465464" cy="1386968"/>
            <a:chOff x="-430126" y="1539259"/>
            <a:chExt cx="1465464" cy="1386968"/>
          </a:xfrm>
        </p:grpSpPr>
        <p:grpSp>
          <p:nvGrpSpPr>
            <p:cNvPr id="59" name="Group 21"/>
            <p:cNvGrpSpPr/>
            <p:nvPr/>
          </p:nvGrpSpPr>
          <p:grpSpPr>
            <a:xfrm>
              <a:off x="-430126" y="1539259"/>
              <a:ext cx="1465464" cy="1386968"/>
              <a:chOff x="2668630" y="1200150"/>
              <a:chExt cx="1239078" cy="1239078"/>
            </a:xfrm>
          </p:grpSpPr>
          <p:sp>
            <p:nvSpPr>
              <p:cNvPr id="63" name="Oval 16"/>
              <p:cNvSpPr/>
              <p:nvPr/>
            </p:nvSpPr>
            <p:spPr>
              <a:xfrm>
                <a:off x="2668630" y="1200150"/>
                <a:ext cx="1239078" cy="1239078"/>
              </a:xfrm>
              <a:prstGeom prst="ellipse">
                <a:avLst/>
              </a:prstGeom>
              <a:solidFill>
                <a:srgbClr val="768F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Oval 5"/>
              <p:cNvSpPr/>
              <p:nvPr/>
            </p:nvSpPr>
            <p:spPr>
              <a:xfrm>
                <a:off x="2717084" y="1248605"/>
                <a:ext cx="1142168" cy="1142168"/>
              </a:xfrm>
              <a:prstGeom prst="ellipse">
                <a:avLst/>
              </a:prstGeom>
              <a:solidFill>
                <a:srgbClr val="9BB9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2" name="TextBox 75"/>
            <p:cNvSpPr txBox="1"/>
            <p:nvPr/>
          </p:nvSpPr>
          <p:spPr>
            <a:xfrm>
              <a:off x="-311559" y="2017297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12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65" name="Rectangle 102"/>
          <p:cNvSpPr/>
          <p:nvPr/>
        </p:nvSpPr>
        <p:spPr>
          <a:xfrm>
            <a:off x="4626559" y="2275078"/>
            <a:ext cx="1966643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>
                <a:solidFill>
                  <a:srgbClr val="768F3B"/>
                </a:solidFill>
              </a:rPr>
              <a:t>Tiempo promedio en horas de revisión de informes formación online del periodo</a:t>
            </a:r>
            <a:endParaRPr lang="en-US" sz="1400" b="1" dirty="0">
              <a:solidFill>
                <a:srgbClr val="768F3B"/>
              </a:solidFill>
            </a:endParaRPr>
          </a:p>
        </p:txBody>
      </p:sp>
      <p:grpSp>
        <p:nvGrpSpPr>
          <p:cNvPr id="66" name="Grupo 65"/>
          <p:cNvGrpSpPr/>
          <p:nvPr/>
        </p:nvGrpSpPr>
        <p:grpSpPr>
          <a:xfrm>
            <a:off x="6823324" y="2075903"/>
            <a:ext cx="1465464" cy="1386968"/>
            <a:chOff x="-909558" y="1465362"/>
            <a:chExt cx="1465464" cy="1386968"/>
          </a:xfrm>
        </p:grpSpPr>
        <p:grpSp>
          <p:nvGrpSpPr>
            <p:cNvPr id="67" name="Group 21"/>
            <p:cNvGrpSpPr/>
            <p:nvPr/>
          </p:nvGrpSpPr>
          <p:grpSpPr>
            <a:xfrm>
              <a:off x="-909558" y="1465362"/>
              <a:ext cx="1465464" cy="1386968"/>
              <a:chOff x="2263261" y="1134132"/>
              <a:chExt cx="1239078" cy="1239078"/>
            </a:xfrm>
          </p:grpSpPr>
          <p:sp>
            <p:nvSpPr>
              <p:cNvPr id="69" name="Oval 16"/>
              <p:cNvSpPr/>
              <p:nvPr/>
            </p:nvSpPr>
            <p:spPr>
              <a:xfrm>
                <a:off x="2263261" y="1134132"/>
                <a:ext cx="1239078" cy="1239078"/>
              </a:xfrm>
              <a:prstGeom prst="ellipse">
                <a:avLst/>
              </a:prstGeom>
              <a:solidFill>
                <a:srgbClr val="768F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Oval 5"/>
              <p:cNvSpPr/>
              <p:nvPr/>
            </p:nvSpPr>
            <p:spPr>
              <a:xfrm>
                <a:off x="2311716" y="1182588"/>
                <a:ext cx="1142168" cy="1142168"/>
              </a:xfrm>
              <a:prstGeom prst="ellipse">
                <a:avLst/>
              </a:prstGeom>
              <a:solidFill>
                <a:srgbClr val="9BB9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8" name="TextBox 75"/>
            <p:cNvSpPr txBox="1"/>
            <p:nvPr/>
          </p:nvSpPr>
          <p:spPr>
            <a:xfrm>
              <a:off x="-790991" y="1943400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20%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72" name="Rectangle 102"/>
          <p:cNvSpPr/>
          <p:nvPr/>
        </p:nvSpPr>
        <p:spPr>
          <a:xfrm>
            <a:off x="8170221" y="2380578"/>
            <a:ext cx="1896492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>
                <a:solidFill>
                  <a:srgbClr val="768F3B"/>
                </a:solidFill>
              </a:rPr>
              <a:t>Porcentaje de informes de formación online devueltos</a:t>
            </a:r>
            <a:endParaRPr lang="en-US" sz="1400" b="1" dirty="0">
              <a:solidFill>
                <a:srgbClr val="768F3B"/>
              </a:solidFill>
            </a:endParaRPr>
          </a:p>
        </p:txBody>
      </p:sp>
      <p:grpSp>
        <p:nvGrpSpPr>
          <p:cNvPr id="30" name="Group 66"/>
          <p:cNvGrpSpPr/>
          <p:nvPr/>
        </p:nvGrpSpPr>
        <p:grpSpPr>
          <a:xfrm>
            <a:off x="767408" y="3726856"/>
            <a:ext cx="10797335" cy="2442187"/>
            <a:chOff x="1938544" y="2416574"/>
            <a:chExt cx="4792657" cy="1113608"/>
          </a:xfrm>
        </p:grpSpPr>
        <p:grpSp>
          <p:nvGrpSpPr>
            <p:cNvPr id="31" name="Group 12"/>
            <p:cNvGrpSpPr/>
            <p:nvPr/>
          </p:nvGrpSpPr>
          <p:grpSpPr>
            <a:xfrm>
              <a:off x="1938544" y="2416574"/>
              <a:ext cx="4792657" cy="405724"/>
              <a:chOff x="1600200" y="1356359"/>
              <a:chExt cx="5410200" cy="609601"/>
            </a:xfrm>
          </p:grpSpPr>
          <p:sp>
            <p:nvSpPr>
              <p:cNvPr id="33" name="Rectangle 13"/>
              <p:cNvSpPr/>
              <p:nvPr/>
            </p:nvSpPr>
            <p:spPr>
              <a:xfrm>
                <a:off x="1600200" y="1356360"/>
                <a:ext cx="5410200" cy="60960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1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Rectangle 14"/>
              <p:cNvSpPr/>
              <p:nvPr/>
            </p:nvSpPr>
            <p:spPr>
              <a:xfrm>
                <a:off x="2118482" y="1356359"/>
                <a:ext cx="4891917" cy="548640"/>
              </a:xfrm>
              <a:prstGeom prst="rect">
                <a:avLst/>
              </a:prstGeom>
              <a:solidFill>
                <a:srgbClr val="F19B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r>
                  <a:rPr lang="es-SV" b="1" dirty="0">
                    <a:solidFill>
                      <a:srgbClr val="FFFFFF"/>
                    </a:solidFill>
                  </a:rPr>
                  <a:t>Incrementar el conocimiento del Insaforp Online MEDIANTE el monitoreo de visitas al sito web Insaforp Online, mejora del sitio web y acciones de difusión por diferentes medios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2" name="Round Same Side Corner Rectangle 45"/>
            <p:cNvSpPr/>
            <p:nvPr/>
          </p:nvSpPr>
          <p:spPr>
            <a:xfrm flipV="1">
              <a:off x="1938544" y="2822299"/>
              <a:ext cx="4792657" cy="707883"/>
            </a:xfrm>
            <a:prstGeom prst="round2SameRect">
              <a:avLst>
                <a:gd name="adj1" fmla="val 8813"/>
                <a:gd name="adj2" fmla="val 0"/>
              </a:avLst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133" dirty="0">
                <a:solidFill>
                  <a:srgbClr val="FFFFFF"/>
                </a:solidFill>
              </a:endParaRPr>
            </a:p>
          </p:txBody>
        </p:sp>
      </p:grpSp>
      <p:sp>
        <p:nvSpPr>
          <p:cNvPr id="35" name="Sev02"/>
          <p:cNvSpPr/>
          <p:nvPr/>
        </p:nvSpPr>
        <p:spPr>
          <a:xfrm>
            <a:off x="833503" y="3775287"/>
            <a:ext cx="857965" cy="752359"/>
          </a:xfrm>
          <a:prstGeom prst="rect">
            <a:avLst/>
          </a:prstGeom>
          <a:solidFill>
            <a:srgbClr val="F19B1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r>
              <a:rPr lang="en-US" sz="3733" b="1" dirty="0">
                <a:solidFill>
                  <a:srgbClr val="FFFFFF"/>
                </a:solidFill>
                <a:latin typeface="FontAwesome" pitchFamily="2" charset="0"/>
              </a:rPr>
              <a:t>O4</a:t>
            </a:r>
          </a:p>
        </p:txBody>
      </p:sp>
      <p:grpSp>
        <p:nvGrpSpPr>
          <p:cNvPr id="36" name="Grupo 35"/>
          <p:cNvGrpSpPr/>
          <p:nvPr/>
        </p:nvGrpSpPr>
        <p:grpSpPr>
          <a:xfrm>
            <a:off x="2940252" y="4674265"/>
            <a:ext cx="1465464" cy="1386968"/>
            <a:chOff x="-430126" y="1539259"/>
            <a:chExt cx="1465464" cy="1386968"/>
          </a:xfrm>
        </p:grpSpPr>
        <p:grpSp>
          <p:nvGrpSpPr>
            <p:cNvPr id="37" name="Group 21"/>
            <p:cNvGrpSpPr/>
            <p:nvPr/>
          </p:nvGrpSpPr>
          <p:grpSpPr>
            <a:xfrm>
              <a:off x="-430126" y="1539259"/>
              <a:ext cx="1465464" cy="1386968"/>
              <a:chOff x="2668630" y="1200150"/>
              <a:chExt cx="1239078" cy="1239078"/>
            </a:xfrm>
          </p:grpSpPr>
          <p:sp>
            <p:nvSpPr>
              <p:cNvPr id="39" name="Oval 16"/>
              <p:cNvSpPr/>
              <p:nvPr/>
            </p:nvSpPr>
            <p:spPr>
              <a:xfrm>
                <a:off x="2668630" y="1200150"/>
                <a:ext cx="1239078" cy="123907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5"/>
              <p:cNvSpPr/>
              <p:nvPr/>
            </p:nvSpPr>
            <p:spPr>
              <a:xfrm>
                <a:off x="2717084" y="1248605"/>
                <a:ext cx="1142168" cy="1142168"/>
              </a:xfrm>
              <a:prstGeom prst="ellipse">
                <a:avLst/>
              </a:prstGeom>
              <a:solidFill>
                <a:srgbClr val="F19B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8" name="TextBox 75"/>
            <p:cNvSpPr txBox="1"/>
            <p:nvPr/>
          </p:nvSpPr>
          <p:spPr>
            <a:xfrm>
              <a:off x="-311559" y="2017297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FFFFFF"/>
                  </a:solidFill>
                </a:rPr>
                <a:t>49,000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41" name="Rectangle 102"/>
          <p:cNvSpPr/>
          <p:nvPr/>
        </p:nvSpPr>
        <p:spPr>
          <a:xfrm>
            <a:off x="4396243" y="5018479"/>
            <a:ext cx="1966643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>
                <a:solidFill>
                  <a:srgbClr val="F19B14"/>
                </a:solidFill>
              </a:rPr>
              <a:t>Cantidad de personas que visitan el sitio web del Insaforp en </a:t>
            </a:r>
            <a:r>
              <a:rPr lang="es-SV" sz="1400" b="1" dirty="0" err="1">
                <a:solidFill>
                  <a:srgbClr val="F19B14"/>
                </a:solidFill>
              </a:rPr>
              <a:t>linea</a:t>
            </a:r>
            <a:endParaRPr lang="en-US" sz="1400" b="1" dirty="0">
              <a:solidFill>
                <a:srgbClr val="F19B14"/>
              </a:solidFill>
            </a:endParaRPr>
          </a:p>
        </p:txBody>
      </p:sp>
      <p:sp>
        <p:nvSpPr>
          <p:cNvPr id="47" name="Rectangle 102"/>
          <p:cNvSpPr/>
          <p:nvPr/>
        </p:nvSpPr>
        <p:spPr>
          <a:xfrm>
            <a:off x="8091471" y="4841215"/>
            <a:ext cx="1896492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>
                <a:solidFill>
                  <a:srgbClr val="F19B14"/>
                </a:solidFill>
              </a:rPr>
              <a:t>Cantidad</a:t>
            </a:r>
            <a:r>
              <a:rPr lang="es-SV" sz="1400" b="1" dirty="0">
                <a:solidFill>
                  <a:srgbClr val="768F3B"/>
                </a:solidFill>
              </a:rPr>
              <a:t> </a:t>
            </a:r>
            <a:r>
              <a:rPr lang="es-SV" sz="1400" b="1" dirty="0">
                <a:solidFill>
                  <a:srgbClr val="F19B14"/>
                </a:solidFill>
              </a:rPr>
              <a:t>de personas que se registran en el formulario de inscripción</a:t>
            </a:r>
            <a:endParaRPr lang="en-US" sz="1400" b="1" dirty="0">
              <a:solidFill>
                <a:srgbClr val="F19B14"/>
              </a:solidFill>
            </a:endParaRPr>
          </a:p>
        </p:txBody>
      </p:sp>
      <p:sp>
        <p:nvSpPr>
          <p:cNvPr id="73" name="Oval 16"/>
          <p:cNvSpPr/>
          <p:nvPr/>
        </p:nvSpPr>
        <p:spPr>
          <a:xfrm>
            <a:off x="6593202" y="4668120"/>
            <a:ext cx="1465464" cy="138696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74" name="Oval 5"/>
          <p:cNvSpPr/>
          <p:nvPr/>
        </p:nvSpPr>
        <p:spPr>
          <a:xfrm>
            <a:off x="6650509" y="4722358"/>
            <a:ext cx="1350848" cy="1278491"/>
          </a:xfrm>
          <a:prstGeom prst="ellipse">
            <a:avLst/>
          </a:prstGeom>
          <a:solidFill>
            <a:srgbClr val="F19B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75" name="TextBox 75"/>
          <p:cNvSpPr txBox="1"/>
          <p:nvPr/>
        </p:nvSpPr>
        <p:spPr>
          <a:xfrm>
            <a:off x="6711768" y="5146159"/>
            <a:ext cx="1228330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FFFFFF"/>
                </a:solidFill>
              </a:rPr>
              <a:t>3,300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116195"/>
      </p:ext>
    </p:extLst>
  </p:cSld>
  <p:clrMapOvr>
    <a:masterClrMapping/>
  </p:clrMapOvr>
  <p:transition spd="med" advClick="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59496" y="2492896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s-MX" sz="53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Consideraciones elaboración </a:t>
            </a:r>
            <a:br>
              <a:rPr lang="es-MX" sz="53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53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Operativo Anual 2020 </a:t>
            </a:r>
            <a:endParaRPr lang="es-SV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217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36"/>
          <p:cNvSpPr txBox="1">
            <a:spLocks/>
          </p:cNvSpPr>
          <p:nvPr/>
        </p:nvSpPr>
        <p:spPr>
          <a:xfrm>
            <a:off x="1720430" y="543449"/>
            <a:ext cx="8856696" cy="88905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Unidad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de Formación a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Distancia</a:t>
            </a:r>
            <a:endParaRPr lang="en-US" sz="2667" b="1" dirty="0" smtClean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16" name="Group 10"/>
          <p:cNvGrpSpPr/>
          <p:nvPr/>
        </p:nvGrpSpPr>
        <p:grpSpPr>
          <a:xfrm>
            <a:off x="1415480" y="1844824"/>
            <a:ext cx="855028" cy="595061"/>
            <a:chOff x="647700" y="1295400"/>
            <a:chExt cx="838200" cy="670560"/>
          </a:xfrm>
        </p:grpSpPr>
        <p:sp>
          <p:nvSpPr>
            <p:cNvPr id="17" name="Rectangle 6"/>
            <p:cNvSpPr/>
            <p:nvPr/>
          </p:nvSpPr>
          <p:spPr>
            <a:xfrm>
              <a:off x="647700" y="1356360"/>
              <a:ext cx="838200" cy="609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133" dirty="0">
                <a:solidFill>
                  <a:srgbClr val="FFFFFF"/>
                </a:solidFill>
              </a:endParaRPr>
            </a:p>
          </p:txBody>
        </p:sp>
        <p:sp>
          <p:nvSpPr>
            <p:cNvPr id="18" name="Rectangle 7"/>
            <p:cNvSpPr/>
            <p:nvPr/>
          </p:nvSpPr>
          <p:spPr>
            <a:xfrm>
              <a:off x="647700" y="1295400"/>
              <a:ext cx="838200" cy="60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r>
                <a:rPr lang="en-US" sz="2133" b="1" dirty="0">
                  <a:solidFill>
                    <a:srgbClr val="FFFFFF"/>
                  </a:solidFill>
                </a:rPr>
                <a:t>O1</a:t>
              </a:r>
            </a:p>
          </p:txBody>
        </p:sp>
      </p:grpSp>
      <p:sp>
        <p:nvSpPr>
          <p:cNvPr id="19" name="Round Same Side Corner Rectangle 43"/>
          <p:cNvSpPr/>
          <p:nvPr/>
        </p:nvSpPr>
        <p:spPr>
          <a:xfrm flipV="1">
            <a:off x="1066416" y="2419070"/>
            <a:ext cx="10390784" cy="1264415"/>
          </a:xfrm>
          <a:prstGeom prst="round2SameRect">
            <a:avLst>
              <a:gd name="adj1" fmla="val 8813"/>
              <a:gd name="adj2" fmla="val 0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20" name="Group 9"/>
          <p:cNvGrpSpPr/>
          <p:nvPr/>
        </p:nvGrpSpPr>
        <p:grpSpPr>
          <a:xfrm>
            <a:off x="1066416" y="1599053"/>
            <a:ext cx="10390784" cy="820028"/>
            <a:chOff x="1600200" y="1268511"/>
            <a:chExt cx="5410200" cy="697449"/>
          </a:xfrm>
        </p:grpSpPr>
        <p:sp>
          <p:nvSpPr>
            <p:cNvPr id="21" name="Rectangle 5"/>
            <p:cNvSpPr/>
            <p:nvPr/>
          </p:nvSpPr>
          <p:spPr>
            <a:xfrm>
              <a:off x="1600200" y="1356360"/>
              <a:ext cx="5410200" cy="609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2" name="Rectangle 4"/>
            <p:cNvSpPr/>
            <p:nvPr/>
          </p:nvSpPr>
          <p:spPr>
            <a:xfrm>
              <a:off x="1600200" y="1268511"/>
              <a:ext cx="5410200" cy="60960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r>
                <a:rPr lang="es-ES" sz="2400" b="1" dirty="0" smtClean="0">
                  <a:solidFill>
                    <a:srgbClr val="FFFFFF"/>
                  </a:solidFill>
                </a:rPr>
                <a:t>PROYECTOS 2020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3" name="Freeform 45"/>
          <p:cNvSpPr>
            <a:spLocks noEditPoints="1"/>
          </p:cNvSpPr>
          <p:nvPr/>
        </p:nvSpPr>
        <p:spPr bwMode="auto">
          <a:xfrm>
            <a:off x="1445983" y="2522362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375467"/>
            <a:endParaRPr lang="en-US" sz="2667" dirty="0">
              <a:solidFill>
                <a:srgbClr val="262626"/>
              </a:solidFill>
            </a:endParaRPr>
          </a:p>
        </p:txBody>
      </p:sp>
      <p:sp>
        <p:nvSpPr>
          <p:cNvPr id="24" name="Text Placeholder 3"/>
          <p:cNvSpPr txBox="1">
            <a:spLocks/>
          </p:cNvSpPr>
          <p:nvPr/>
        </p:nvSpPr>
        <p:spPr>
          <a:xfrm>
            <a:off x="2090228" y="2587856"/>
            <a:ext cx="9078939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spcBef>
                <a:spcPct val="20000"/>
              </a:spcBef>
              <a:defRPr/>
            </a:pPr>
            <a:r>
              <a:rPr lang="es-SV" sz="1800" b="1" dirty="0">
                <a:solidFill>
                  <a:srgbClr val="262626"/>
                </a:solidFill>
              </a:rPr>
              <a:t>K</a:t>
            </a:r>
            <a:r>
              <a:rPr lang="es-SV" sz="1800" b="1" dirty="0" smtClean="0">
                <a:solidFill>
                  <a:srgbClr val="262626"/>
                </a:solidFill>
              </a:rPr>
              <a:t>001: Mejoras </a:t>
            </a:r>
            <a:r>
              <a:rPr lang="es-SV" sz="1800" b="1" dirty="0">
                <a:solidFill>
                  <a:srgbClr val="262626"/>
                </a:solidFill>
              </a:rPr>
              <a:t>al portal informativo del Insaforp online </a:t>
            </a:r>
            <a:r>
              <a:rPr lang="es-SV" sz="1800" b="1" dirty="0" smtClean="0">
                <a:solidFill>
                  <a:srgbClr val="262626"/>
                </a:solidFill>
              </a:rPr>
              <a:t>incorporando estrategias </a:t>
            </a:r>
            <a:r>
              <a:rPr lang="es-SV" sz="1800" b="1" dirty="0">
                <a:solidFill>
                  <a:srgbClr val="262626"/>
                </a:solidFill>
              </a:rPr>
              <a:t>de marketing</a:t>
            </a:r>
            <a:r>
              <a:rPr lang="es-SV" sz="1800" b="1" dirty="0" smtClean="0">
                <a:solidFill>
                  <a:srgbClr val="262626"/>
                </a:solidFill>
              </a:rPr>
              <a:t>.</a:t>
            </a:r>
            <a:endParaRPr lang="es-SV" sz="1800" b="1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629531"/>
      </p:ext>
    </p:extLst>
  </p:cSld>
  <p:clrMapOvr>
    <a:masterClrMapping/>
  </p:clrMapOvr>
  <p:transition spd="med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47"/>
          <p:cNvSpPr>
            <a:spLocks noGrp="1"/>
          </p:cNvSpPr>
          <p:nvPr>
            <p:ph type="sldNum" sz="quarter" idx="4294967295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31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5" name="Slide Number Placeholder 47"/>
          <p:cNvSpPr txBox="1">
            <a:spLocks/>
          </p:cNvSpPr>
          <p:nvPr/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/>
          <a:lstStyle>
            <a:defPPr>
              <a:defRPr lang="es-SV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31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6" name="Freeform 68"/>
          <p:cNvSpPr/>
          <p:nvPr/>
        </p:nvSpPr>
        <p:spPr>
          <a:xfrm>
            <a:off x="0" y="6033548"/>
            <a:ext cx="3974205" cy="78914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52493" rIns="52493" bIns="52494" numCol="1" spcCol="1270" anchor="ctr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27" name="Text Placeholder 3"/>
          <p:cNvSpPr txBox="1">
            <a:spLocks/>
          </p:cNvSpPr>
          <p:nvPr/>
        </p:nvSpPr>
        <p:spPr>
          <a:xfrm>
            <a:off x="128789" y="6075807"/>
            <a:ext cx="3616817" cy="67710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237DB9"/>
                </a:solidFill>
                <a:cs typeface="+mj-cs"/>
              </a:rPr>
              <a:t>PRESUPUESTO 2019</a:t>
            </a:r>
            <a: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/>
            </a:r>
            <a:b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</a:b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t>$</a:t>
            </a:r>
            <a:r>
              <a:rPr lang="en-US" sz="2400" b="1" dirty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> </a:t>
            </a: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>116,135</a:t>
            </a:r>
            <a:endParaRPr lang="en-US" sz="2400" b="1" dirty="0">
              <a:solidFill>
                <a:srgbClr val="262626">
                  <a:lumMod val="75000"/>
                  <a:lumOff val="25000"/>
                </a:srgbClr>
              </a:solidFill>
              <a:cs typeface="+mj-cs"/>
            </a:endParaRPr>
          </a:p>
        </p:txBody>
      </p:sp>
      <p:sp>
        <p:nvSpPr>
          <p:cNvPr id="30" name="Freeform 68"/>
          <p:cNvSpPr/>
          <p:nvPr/>
        </p:nvSpPr>
        <p:spPr>
          <a:xfrm>
            <a:off x="4079921" y="6068853"/>
            <a:ext cx="3974205" cy="78914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52493" rIns="52493" bIns="52494" numCol="1" spcCol="1270" anchor="ctr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31" name="Text Placeholder 3"/>
          <p:cNvSpPr txBox="1">
            <a:spLocks/>
          </p:cNvSpPr>
          <p:nvPr/>
        </p:nvSpPr>
        <p:spPr>
          <a:xfrm>
            <a:off x="4208710" y="6111112"/>
            <a:ext cx="3616817" cy="67710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237DB9"/>
                </a:solidFill>
                <a:cs typeface="+mj-cs"/>
              </a:rPr>
              <a:t>PROYECCION CIERRE 2019</a:t>
            </a:r>
            <a: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/>
            </a:r>
            <a:b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</a:br>
            <a:r>
              <a:rPr lang="en-US" sz="2400" b="1" dirty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>$ </a:t>
            </a: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>57,178</a:t>
            </a:r>
            <a:endParaRPr lang="en-US" sz="2400" b="1" dirty="0">
              <a:solidFill>
                <a:srgbClr val="262626">
                  <a:lumMod val="75000"/>
                  <a:lumOff val="25000"/>
                </a:srgbClr>
              </a:solidFill>
              <a:cs typeface="+mj-cs"/>
            </a:endParaRPr>
          </a:p>
        </p:txBody>
      </p:sp>
      <p:sp>
        <p:nvSpPr>
          <p:cNvPr id="32" name="Freeform 68"/>
          <p:cNvSpPr/>
          <p:nvPr/>
        </p:nvSpPr>
        <p:spPr>
          <a:xfrm>
            <a:off x="8217795" y="6068853"/>
            <a:ext cx="3974205" cy="78914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52493" rIns="52493" bIns="52494" numCol="1" spcCol="1270" anchor="ctr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33" name="Text Placeholder 3"/>
          <p:cNvSpPr txBox="1">
            <a:spLocks/>
          </p:cNvSpPr>
          <p:nvPr/>
        </p:nvSpPr>
        <p:spPr>
          <a:xfrm>
            <a:off x="8346584" y="6111112"/>
            <a:ext cx="3616817" cy="67710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237DB9"/>
                </a:solidFill>
                <a:cs typeface="+mj-cs"/>
              </a:rPr>
              <a:t>PRESUPUESTO 2020</a:t>
            </a:r>
            <a: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/>
            </a:r>
            <a:b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</a:br>
            <a:r>
              <a:rPr lang="en-US" sz="2400" b="1" dirty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>$ </a:t>
            </a: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>146,810</a:t>
            </a:r>
            <a:endParaRPr lang="en-US" sz="2400" b="1" dirty="0">
              <a:solidFill>
                <a:srgbClr val="262626">
                  <a:lumMod val="75000"/>
                  <a:lumOff val="25000"/>
                </a:srgbClr>
              </a:solidFill>
              <a:cs typeface="+mj-cs"/>
            </a:endParaRPr>
          </a:p>
        </p:txBody>
      </p:sp>
      <p:graphicFrame>
        <p:nvGraphicFramePr>
          <p:cNvPr id="34" name="8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979438"/>
              </p:ext>
            </p:extLst>
          </p:nvPr>
        </p:nvGraphicFramePr>
        <p:xfrm>
          <a:off x="128789" y="1844824"/>
          <a:ext cx="11951257" cy="2592489"/>
        </p:xfrm>
        <a:graphic>
          <a:graphicData uri="http://schemas.openxmlformats.org/drawingml/2006/table">
            <a:tbl>
              <a:tblPr/>
              <a:tblGrid>
                <a:gridCol w="3143831"/>
                <a:gridCol w="1359451"/>
                <a:gridCol w="1699315"/>
                <a:gridCol w="1246166"/>
                <a:gridCol w="1699315"/>
                <a:gridCol w="1248204"/>
                <a:gridCol w="1554975"/>
              </a:tblGrid>
              <a:tr h="4985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LÍNEAS GENERALES DE TRABAJO </a:t>
                      </a:r>
                    </a:p>
                  </a:txBody>
                  <a:tcPr marL="9510" marR="9510" marT="95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METAS Y PPTO. 2019</a:t>
                      </a:r>
                      <a:endParaRPr kumimoji="0" lang="es-SV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s-SV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PROYECCION</a:t>
                      </a:r>
                    </a:p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s-SV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CIERRE 2019</a:t>
                      </a:r>
                      <a:endParaRPr lang="es-SV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10" marR="9510" marT="951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METAS Y PPTO. 2020</a:t>
                      </a:r>
                      <a:endParaRPr kumimoji="0" lang="es-SV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10" marR="9510" marT="951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38812">
                <a:tc vMerge="1">
                  <a:txBody>
                    <a:bodyPr/>
                    <a:lstStyle/>
                    <a:p>
                      <a:pPr algn="ctr" fontAlgn="ctr"/>
                      <a:endParaRPr lang="es-SV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9510" marR="9510" marT="9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PARTICIP.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MONTO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(miles US$)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PARTICIP.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MONTO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(miles US$)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4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PARTICIP.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MONTO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(miles US$)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502674">
                <a:tc>
                  <a:txBody>
                    <a:bodyPr/>
                    <a:lstStyle/>
                    <a:p>
                      <a:pPr marL="96838" marR="0" lvl="0" indent="0" algn="just" defTabSz="179388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Formación e-</a:t>
                      </a:r>
                      <a:r>
                        <a:rPr kumimoji="0" lang="es-ES_trad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Learning</a:t>
                      </a: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Formación Inicial *</a:t>
                      </a:r>
                      <a:endParaRPr kumimoji="0" lang="es-SV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2,500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156.3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4,500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244.8 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5,000 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769">
                <a:tc>
                  <a:txBody>
                    <a:bodyPr/>
                    <a:lstStyle/>
                    <a:p>
                      <a:pPr marL="96838" indent="0" algn="just" defTabSz="179388" rtl="0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Formación E-</a:t>
                      </a:r>
                      <a:r>
                        <a:rPr lang="es-SV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Learning</a:t>
                      </a:r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Formación Continua **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8,000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944.7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6,000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8,000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675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1" i="0" u="none" strike="noStrike" kern="12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TOTALES</a:t>
                      </a:r>
                    </a:p>
                  </a:txBody>
                  <a:tcPr marL="9510" marR="9510" marT="951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10,500</a:t>
                      </a:r>
                      <a:endParaRPr lang="es-SV" sz="18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SV" sz="18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1,101.0</a:t>
                      </a:r>
                      <a:endParaRPr lang="es-SV" sz="18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10,500</a:t>
                      </a:r>
                      <a:endParaRPr lang="es-SV" sz="18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744.8</a:t>
                      </a:r>
                      <a:endParaRPr lang="es-SV" sz="18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13,000 </a:t>
                      </a:r>
                      <a:endParaRPr lang="es-SV" sz="18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965.0</a:t>
                      </a:r>
                      <a:endParaRPr lang="es-SV" sz="18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28" name="Title 36"/>
          <p:cNvSpPr txBox="1">
            <a:spLocks/>
          </p:cNvSpPr>
          <p:nvPr/>
        </p:nvSpPr>
        <p:spPr>
          <a:xfrm>
            <a:off x="1638675" y="548680"/>
            <a:ext cx="8856696" cy="88905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Unidad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de Formación a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Distancia</a:t>
            </a:r>
            <a:endParaRPr lang="en-US" sz="2667" b="1" dirty="0" smtClean="0">
              <a:solidFill>
                <a:srgbClr val="262626">
                  <a:lumMod val="50000"/>
                  <a:lumOff val="50000"/>
                </a:srgbClr>
              </a:solidFill>
            </a:endParaRPr>
          </a:p>
          <a:p>
            <a:r>
              <a:rPr lang="pt-BR" sz="1800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Proyección</a:t>
            </a:r>
            <a:r>
              <a:rPr lang="pt-BR" sz="1800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de Cierre y </a:t>
            </a:r>
            <a:r>
              <a:rPr lang="pt-BR" sz="1800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Presupuesto</a:t>
            </a:r>
            <a:r>
              <a:rPr lang="pt-BR" sz="1800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pt-BR" sz="1800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2020 </a:t>
            </a:r>
          </a:p>
          <a:p>
            <a:endParaRPr lang="en-US" sz="2667" b="1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28789" y="4581128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400" i="1" dirty="0" smtClean="0"/>
              <a:t>*Presupuesto correspondiente a Formación Inicial.</a:t>
            </a:r>
          </a:p>
          <a:p>
            <a:r>
              <a:rPr lang="es-SV" sz="1400" i="1" dirty="0" smtClean="0"/>
              <a:t>** Presupuesto correspondiente a Formación Continua.</a:t>
            </a:r>
            <a:endParaRPr lang="es-SV" sz="1400" i="1" dirty="0"/>
          </a:p>
        </p:txBody>
      </p:sp>
    </p:spTree>
    <p:extLst>
      <p:ext uri="{BB962C8B-B14F-4D97-AF65-F5344CB8AC3E}">
        <p14:creationId xmlns:p14="http://schemas.microsoft.com/office/powerpoint/2010/main" val="2022052257"/>
      </p:ext>
    </p:extLst>
  </p:cSld>
  <p:clrMapOvr>
    <a:masterClrMapping/>
  </p:clrMapOvr>
  <p:transition spd="med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30" grpId="0" animBg="1"/>
      <p:bldP spid="31" grpId="0"/>
      <p:bldP spid="32" grpId="0" animBg="1"/>
      <p:bldP spid="3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7F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6"/>
          <p:cNvSpPr txBox="1">
            <a:spLocks/>
          </p:cNvSpPr>
          <p:nvPr/>
        </p:nvSpPr>
        <p:spPr>
          <a:xfrm>
            <a:off x="1847528" y="2708920"/>
            <a:ext cx="8524607" cy="88905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</a:t>
            </a:r>
            <a:r>
              <a:rPr lang="en-US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Técnica</a:t>
            </a:r>
            <a:endParaRPr lang="en-US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645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36"/>
          <p:cNvSpPr txBox="1">
            <a:spLocks/>
          </p:cNvSpPr>
          <p:nvPr/>
        </p:nvSpPr>
        <p:spPr>
          <a:xfrm>
            <a:off x="2091337" y="85888"/>
            <a:ext cx="7518400" cy="88905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Gerencia</a:t>
            </a:r>
            <a:r>
              <a:rPr lang="en-US" sz="2667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Técnica</a:t>
            </a:r>
            <a:endParaRPr lang="en-US" sz="2667" b="1" dirty="0" smtClean="0">
              <a:solidFill>
                <a:srgbClr val="262626">
                  <a:lumMod val="50000"/>
                  <a:lumOff val="50000"/>
                </a:srgbClr>
              </a:solidFill>
            </a:endParaRPr>
          </a:p>
          <a:p>
            <a:r>
              <a:rPr lang="pt-BR" sz="1800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Objetivos Operativos e Indicadores 2020 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872650" y="1010088"/>
            <a:ext cx="10335918" cy="5493741"/>
            <a:chOff x="682580" y="1010088"/>
            <a:chExt cx="10335918" cy="5493741"/>
          </a:xfrm>
        </p:grpSpPr>
        <p:grpSp>
          <p:nvGrpSpPr>
            <p:cNvPr id="51" name="Group 65"/>
            <p:cNvGrpSpPr/>
            <p:nvPr/>
          </p:nvGrpSpPr>
          <p:grpSpPr>
            <a:xfrm>
              <a:off x="682580" y="1010088"/>
              <a:ext cx="10335918" cy="2557250"/>
              <a:chOff x="1938544" y="1193095"/>
              <a:chExt cx="4792657" cy="1113607"/>
            </a:xfrm>
          </p:grpSpPr>
          <p:sp>
            <p:nvSpPr>
              <p:cNvPr id="55" name="Round Same Side Corner Rectangle 43"/>
              <p:cNvSpPr/>
              <p:nvPr/>
            </p:nvSpPr>
            <p:spPr>
              <a:xfrm flipV="1">
                <a:off x="1938544" y="1598819"/>
                <a:ext cx="4792657" cy="707883"/>
              </a:xfrm>
              <a:prstGeom prst="round2SameRect">
                <a:avLst>
                  <a:gd name="adj1" fmla="val 8813"/>
                  <a:gd name="adj2" fmla="val 0"/>
                </a:avLst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133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56" name="Group 9"/>
              <p:cNvGrpSpPr/>
              <p:nvPr/>
            </p:nvGrpSpPr>
            <p:grpSpPr>
              <a:xfrm>
                <a:off x="1938544" y="1193095"/>
                <a:ext cx="4792657" cy="405724"/>
                <a:chOff x="1600200" y="1356358"/>
                <a:chExt cx="5410200" cy="609602"/>
              </a:xfrm>
            </p:grpSpPr>
            <p:sp>
              <p:nvSpPr>
                <p:cNvPr id="60" name="Rectangle 5"/>
                <p:cNvSpPr/>
                <p:nvPr/>
              </p:nvSpPr>
              <p:spPr>
                <a:xfrm>
                  <a:off x="1600200" y="1356360"/>
                  <a:ext cx="5410200" cy="60960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5467"/>
                  <a:endParaRPr lang="en-US" sz="2133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1" name="Rectangle 4"/>
                <p:cNvSpPr/>
                <p:nvPr/>
              </p:nvSpPr>
              <p:spPr>
                <a:xfrm>
                  <a:off x="2146243" y="1356358"/>
                  <a:ext cx="4864155" cy="5658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5467"/>
                  <a:r>
                    <a:rPr lang="es-SV" b="1" dirty="0">
                      <a:solidFill>
                        <a:srgbClr val="FFFFFF"/>
                      </a:solidFill>
                    </a:rPr>
                    <a:t>Incrementar la oferta formativa del INSAFORP MEDIANTE la creación/actualización de cursos y </a:t>
                  </a:r>
                  <a:r>
                    <a:rPr lang="es-SV" b="1" dirty="0" smtClean="0">
                      <a:solidFill>
                        <a:srgbClr val="FFFFFF"/>
                      </a:solidFill>
                    </a:rPr>
                    <a:t>carreras</a:t>
                  </a:r>
                  <a:r>
                    <a:rPr lang="es-SV" b="1" dirty="0">
                      <a:solidFill>
                        <a:srgbClr val="FFFFFF"/>
                      </a:solidFill>
                    </a:rPr>
                    <a:t>.</a:t>
                  </a:r>
                </a:p>
              </p:txBody>
            </p:sp>
          </p:grpSp>
        </p:grpSp>
        <p:grpSp>
          <p:nvGrpSpPr>
            <p:cNvPr id="82" name="Group 66"/>
            <p:cNvGrpSpPr/>
            <p:nvPr/>
          </p:nvGrpSpPr>
          <p:grpSpPr>
            <a:xfrm>
              <a:off x="682580" y="4061642"/>
              <a:ext cx="10335914" cy="2442187"/>
              <a:chOff x="1938544" y="2416574"/>
              <a:chExt cx="4792657" cy="1113608"/>
            </a:xfrm>
          </p:grpSpPr>
          <p:grpSp>
            <p:nvGrpSpPr>
              <p:cNvPr id="83" name="Group 12"/>
              <p:cNvGrpSpPr/>
              <p:nvPr/>
            </p:nvGrpSpPr>
            <p:grpSpPr>
              <a:xfrm>
                <a:off x="1938544" y="2416574"/>
                <a:ext cx="4792657" cy="405724"/>
                <a:chOff x="1600200" y="1356359"/>
                <a:chExt cx="5410200" cy="609601"/>
              </a:xfrm>
            </p:grpSpPr>
            <p:sp>
              <p:nvSpPr>
                <p:cNvPr id="85" name="Rectangle 13"/>
                <p:cNvSpPr/>
                <p:nvPr/>
              </p:nvSpPr>
              <p:spPr>
                <a:xfrm>
                  <a:off x="1600200" y="1356360"/>
                  <a:ext cx="5410200" cy="60960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5467"/>
                  <a:endParaRPr lang="en-US" sz="2133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6" name="Rectangle 14"/>
                <p:cNvSpPr/>
                <p:nvPr/>
              </p:nvSpPr>
              <p:spPr>
                <a:xfrm>
                  <a:off x="2118482" y="1356359"/>
                  <a:ext cx="4891917" cy="54864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5467"/>
                  <a:r>
                    <a:rPr lang="es-SV" b="1" dirty="0">
                      <a:solidFill>
                        <a:srgbClr val="FFFFFF"/>
                      </a:solidFill>
                    </a:rPr>
                    <a:t>Incrementar las capacidades de los actores del SNFP MEDIANTE capacitación </a:t>
                  </a:r>
                  <a:r>
                    <a:rPr lang="es-SV" b="1" dirty="0" smtClean="0">
                      <a:solidFill>
                        <a:srgbClr val="FFFFFF"/>
                      </a:solidFill>
                    </a:rPr>
                    <a:t>y acreditación de instructores/facilitadores</a:t>
                  </a:r>
                  <a:r>
                    <a:rPr lang="es-SV" b="1" dirty="0">
                      <a:solidFill>
                        <a:srgbClr val="FFFFFF"/>
                      </a:solidFill>
                    </a:rPr>
                    <a:t>.</a:t>
                  </a:r>
                  <a:endParaRPr lang="en-US" b="1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84" name="Round Same Side Corner Rectangle 45"/>
              <p:cNvSpPr/>
              <p:nvPr/>
            </p:nvSpPr>
            <p:spPr>
              <a:xfrm flipV="1">
                <a:off x="1938544" y="2822299"/>
                <a:ext cx="4792657" cy="707883"/>
              </a:xfrm>
              <a:prstGeom prst="round2SameRect">
                <a:avLst>
                  <a:gd name="adj1" fmla="val 8813"/>
                  <a:gd name="adj2" fmla="val 0"/>
                </a:avLst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133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3" name="Sev01"/>
            <p:cNvSpPr/>
            <p:nvPr/>
          </p:nvSpPr>
          <p:spPr>
            <a:xfrm>
              <a:off x="735616" y="1075657"/>
              <a:ext cx="937116" cy="800551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r>
                <a:rPr lang="en-US" sz="3733" b="1" dirty="0">
                  <a:solidFill>
                    <a:srgbClr val="FFFFFF"/>
                  </a:solidFill>
                  <a:latin typeface="FontAwesome" pitchFamily="2" charset="0"/>
                </a:rPr>
                <a:t>O1</a:t>
              </a:r>
            </a:p>
          </p:txBody>
        </p:sp>
        <p:sp>
          <p:nvSpPr>
            <p:cNvPr id="47" name="Sev02"/>
            <p:cNvSpPr/>
            <p:nvPr/>
          </p:nvSpPr>
          <p:spPr>
            <a:xfrm>
              <a:off x="748674" y="4110073"/>
              <a:ext cx="857965" cy="752359"/>
            </a:xfrm>
            <a:prstGeom prst="rect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r>
                <a:rPr lang="en-US" sz="3733" b="1" dirty="0">
                  <a:solidFill>
                    <a:srgbClr val="FFFFFF"/>
                  </a:solidFill>
                  <a:latin typeface="FontAwesome" pitchFamily="2" charset="0"/>
                </a:rPr>
                <a:t>O2</a:t>
              </a:r>
            </a:p>
          </p:txBody>
        </p:sp>
        <p:grpSp>
          <p:nvGrpSpPr>
            <p:cNvPr id="20" name="Grupo 19"/>
            <p:cNvGrpSpPr/>
            <p:nvPr/>
          </p:nvGrpSpPr>
          <p:grpSpPr>
            <a:xfrm>
              <a:off x="1878460" y="2007345"/>
              <a:ext cx="1465464" cy="1386968"/>
              <a:chOff x="1110311" y="1485021"/>
              <a:chExt cx="1465464" cy="1386968"/>
            </a:xfrm>
          </p:grpSpPr>
          <p:grpSp>
            <p:nvGrpSpPr>
              <p:cNvPr id="21" name="Group 21"/>
              <p:cNvGrpSpPr/>
              <p:nvPr/>
            </p:nvGrpSpPr>
            <p:grpSpPr>
              <a:xfrm>
                <a:off x="1110311" y="1485021"/>
                <a:ext cx="1465464" cy="1386968"/>
                <a:chOff x="3971099" y="1151695"/>
                <a:chExt cx="1239078" cy="1239078"/>
              </a:xfrm>
            </p:grpSpPr>
            <p:sp>
              <p:nvSpPr>
                <p:cNvPr id="23" name="Oval 16"/>
                <p:cNvSpPr/>
                <p:nvPr/>
              </p:nvSpPr>
              <p:spPr>
                <a:xfrm>
                  <a:off x="3971099" y="1151695"/>
                  <a:ext cx="1239078" cy="1239078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" name="Oval 5"/>
                <p:cNvSpPr/>
                <p:nvPr/>
              </p:nvSpPr>
              <p:spPr>
                <a:xfrm>
                  <a:off x="4019554" y="1200150"/>
                  <a:ext cx="1142168" cy="114216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22" name="TextBox 75"/>
              <p:cNvSpPr txBox="1"/>
              <p:nvPr/>
            </p:nvSpPr>
            <p:spPr>
              <a:xfrm>
                <a:off x="1167619" y="1963060"/>
                <a:ext cx="134294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2800" b="1" dirty="0" smtClean="0">
                    <a:solidFill>
                      <a:srgbClr val="FFFFFF"/>
                    </a:solidFill>
                  </a:rPr>
                  <a:t>210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5" name="Rectangle 102"/>
            <p:cNvSpPr/>
            <p:nvPr/>
          </p:nvSpPr>
          <p:spPr>
            <a:xfrm>
              <a:off x="3401232" y="2431393"/>
              <a:ext cx="2392968" cy="6463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s-SV" sz="1400" b="1" dirty="0">
                  <a:solidFill>
                    <a:srgbClr val="237DB9"/>
                  </a:solidFill>
                </a:rPr>
                <a:t>Número de </a:t>
              </a:r>
              <a:r>
                <a:rPr lang="es-SV" sz="1400" b="1" dirty="0" smtClean="0">
                  <a:solidFill>
                    <a:srgbClr val="237DB9"/>
                  </a:solidFill>
                </a:rPr>
                <a:t>manuales y cursos </a:t>
              </a:r>
              <a:r>
                <a:rPr lang="es-SV" sz="1400" b="1" dirty="0">
                  <a:solidFill>
                    <a:srgbClr val="237DB9"/>
                  </a:solidFill>
                </a:rPr>
                <a:t>actualizados del programa HTP en el período</a:t>
              </a:r>
            </a:p>
          </p:txBody>
        </p:sp>
        <p:grpSp>
          <p:nvGrpSpPr>
            <p:cNvPr id="26" name="Grupo 25"/>
            <p:cNvGrpSpPr/>
            <p:nvPr/>
          </p:nvGrpSpPr>
          <p:grpSpPr>
            <a:xfrm>
              <a:off x="6010431" y="2007345"/>
              <a:ext cx="1465464" cy="1386968"/>
              <a:chOff x="1110311" y="1485021"/>
              <a:chExt cx="1465464" cy="1386968"/>
            </a:xfrm>
          </p:grpSpPr>
          <p:grpSp>
            <p:nvGrpSpPr>
              <p:cNvPr id="27" name="Group 21"/>
              <p:cNvGrpSpPr/>
              <p:nvPr/>
            </p:nvGrpSpPr>
            <p:grpSpPr>
              <a:xfrm>
                <a:off x="1110311" y="1485021"/>
                <a:ext cx="1465464" cy="1386968"/>
                <a:chOff x="3971099" y="1151695"/>
                <a:chExt cx="1239078" cy="1239078"/>
              </a:xfrm>
            </p:grpSpPr>
            <p:sp>
              <p:nvSpPr>
                <p:cNvPr id="29" name="Oval 16"/>
                <p:cNvSpPr/>
                <p:nvPr/>
              </p:nvSpPr>
              <p:spPr>
                <a:xfrm>
                  <a:off x="3971099" y="1151695"/>
                  <a:ext cx="1239078" cy="1239078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" name="Oval 5"/>
                <p:cNvSpPr/>
                <p:nvPr/>
              </p:nvSpPr>
              <p:spPr>
                <a:xfrm>
                  <a:off x="4019554" y="1200150"/>
                  <a:ext cx="1142168" cy="114216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28" name="TextBox 75"/>
              <p:cNvSpPr txBox="1"/>
              <p:nvPr/>
            </p:nvSpPr>
            <p:spPr>
              <a:xfrm>
                <a:off x="1228878" y="1963060"/>
                <a:ext cx="122833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2800" b="1" dirty="0">
                    <a:solidFill>
                      <a:srgbClr val="FFFFFF"/>
                    </a:solidFill>
                  </a:rPr>
                  <a:t>7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1" name="Rectangle 102"/>
            <p:cNvSpPr/>
            <p:nvPr/>
          </p:nvSpPr>
          <p:spPr>
            <a:xfrm>
              <a:off x="7687129" y="2323089"/>
              <a:ext cx="2392968" cy="8617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s-SV" sz="1400" b="1" dirty="0">
                  <a:solidFill>
                    <a:srgbClr val="237DB9"/>
                  </a:solidFill>
                </a:rPr>
                <a:t>Número de </a:t>
              </a:r>
              <a:r>
                <a:rPr lang="es-SV" sz="1400" b="1" dirty="0" smtClean="0">
                  <a:solidFill>
                    <a:srgbClr val="237DB9"/>
                  </a:solidFill>
                </a:rPr>
                <a:t>carreras revisadas o actualizadas </a:t>
              </a:r>
              <a:r>
                <a:rPr lang="es-SV" sz="1400" b="1" dirty="0">
                  <a:solidFill>
                    <a:srgbClr val="237DB9"/>
                  </a:solidFill>
                </a:rPr>
                <a:t>del programa Empresa Centro en el período</a:t>
              </a:r>
            </a:p>
          </p:txBody>
        </p:sp>
        <p:grpSp>
          <p:nvGrpSpPr>
            <p:cNvPr id="32" name="Grupo 31"/>
            <p:cNvGrpSpPr/>
            <p:nvPr/>
          </p:nvGrpSpPr>
          <p:grpSpPr>
            <a:xfrm>
              <a:off x="1894232" y="5021706"/>
              <a:ext cx="1465464" cy="1386968"/>
              <a:chOff x="-1809404" y="1484978"/>
              <a:chExt cx="1465464" cy="1386968"/>
            </a:xfrm>
          </p:grpSpPr>
          <p:grpSp>
            <p:nvGrpSpPr>
              <p:cNvPr id="33" name="Group 21"/>
              <p:cNvGrpSpPr/>
              <p:nvPr/>
            </p:nvGrpSpPr>
            <p:grpSpPr>
              <a:xfrm>
                <a:off x="-1809404" y="1484978"/>
                <a:ext cx="1465464" cy="1386968"/>
                <a:chOff x="1502423" y="1151657"/>
                <a:chExt cx="1239078" cy="1239078"/>
              </a:xfrm>
            </p:grpSpPr>
            <p:sp>
              <p:nvSpPr>
                <p:cNvPr id="35" name="Oval 16"/>
                <p:cNvSpPr/>
                <p:nvPr/>
              </p:nvSpPr>
              <p:spPr>
                <a:xfrm>
                  <a:off x="1502423" y="1151657"/>
                  <a:ext cx="1239078" cy="1239078"/>
                </a:xfrm>
                <a:prstGeom prst="ellipse">
                  <a:avLst/>
                </a:prstGeom>
                <a:solidFill>
                  <a:srgbClr val="107F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6" name="Oval 5"/>
                <p:cNvSpPr/>
                <p:nvPr/>
              </p:nvSpPr>
              <p:spPr>
                <a:xfrm>
                  <a:off x="1550878" y="1200112"/>
                  <a:ext cx="1142168" cy="1142168"/>
                </a:xfrm>
                <a:prstGeom prst="ellipse">
                  <a:avLst/>
                </a:prstGeom>
                <a:solidFill>
                  <a:srgbClr val="15AA9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34" name="TextBox 75"/>
              <p:cNvSpPr txBox="1"/>
              <p:nvPr/>
            </p:nvSpPr>
            <p:spPr>
              <a:xfrm>
                <a:off x="-1690835" y="1963016"/>
                <a:ext cx="122833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2800" b="1" dirty="0" smtClean="0">
                    <a:solidFill>
                      <a:srgbClr val="FFFFFF"/>
                    </a:solidFill>
                  </a:rPr>
                  <a:t>2,270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7" name="Rectangle 102"/>
            <p:cNvSpPr/>
            <p:nvPr/>
          </p:nvSpPr>
          <p:spPr>
            <a:xfrm>
              <a:off x="3487008" y="5445754"/>
              <a:ext cx="2392968" cy="6463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s-SV" sz="1400" b="1" dirty="0">
                  <a:solidFill>
                    <a:srgbClr val="15AA96"/>
                  </a:solidFill>
                </a:rPr>
                <a:t>Número de participaciones de instructores/facilitadores capacitados</a:t>
              </a:r>
              <a:endParaRPr lang="en-US" sz="1400" b="1" dirty="0">
                <a:solidFill>
                  <a:srgbClr val="15AA96"/>
                </a:solidFill>
              </a:endParaRPr>
            </a:p>
          </p:txBody>
        </p:sp>
      </p:grpSp>
      <p:sp>
        <p:nvSpPr>
          <p:cNvPr id="40" name="Oval 16"/>
          <p:cNvSpPr/>
          <p:nvPr/>
        </p:nvSpPr>
        <p:spPr>
          <a:xfrm>
            <a:off x="6214062" y="5069754"/>
            <a:ext cx="1465464" cy="1386968"/>
          </a:xfrm>
          <a:prstGeom prst="ellipse">
            <a:avLst/>
          </a:prstGeom>
          <a:solidFill>
            <a:srgbClr val="107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1" name="Oval 5"/>
          <p:cNvSpPr/>
          <p:nvPr/>
        </p:nvSpPr>
        <p:spPr>
          <a:xfrm>
            <a:off x="6271370" y="5123992"/>
            <a:ext cx="1350848" cy="1278491"/>
          </a:xfrm>
          <a:prstGeom prst="ellipse">
            <a:avLst/>
          </a:prstGeom>
          <a:solidFill>
            <a:srgbClr val="15A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2" name="Rectangle 102"/>
          <p:cNvSpPr/>
          <p:nvPr/>
        </p:nvSpPr>
        <p:spPr>
          <a:xfrm>
            <a:off x="7877199" y="5493802"/>
            <a:ext cx="2392968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>
                <a:solidFill>
                  <a:srgbClr val="15AA96"/>
                </a:solidFill>
              </a:rPr>
              <a:t>Número </a:t>
            </a:r>
            <a:r>
              <a:rPr lang="pt-BR" sz="1400" b="1" dirty="0">
                <a:solidFill>
                  <a:srgbClr val="15AA96"/>
                </a:solidFill>
              </a:rPr>
              <a:t>Numero de facilitadores e </a:t>
            </a:r>
            <a:r>
              <a:rPr lang="pt-BR" sz="1400" b="1" dirty="0" err="1">
                <a:solidFill>
                  <a:srgbClr val="15AA96"/>
                </a:solidFill>
              </a:rPr>
              <a:t>instructores</a:t>
            </a:r>
            <a:r>
              <a:rPr lang="pt-BR" sz="1400" b="1" dirty="0">
                <a:solidFill>
                  <a:srgbClr val="15AA96"/>
                </a:solidFill>
              </a:rPr>
              <a:t> acreditados</a:t>
            </a:r>
            <a:endParaRPr lang="en-US" sz="1400" b="1" dirty="0">
              <a:solidFill>
                <a:srgbClr val="15AA96"/>
              </a:solidFill>
            </a:endParaRPr>
          </a:p>
        </p:txBody>
      </p:sp>
      <p:sp>
        <p:nvSpPr>
          <p:cNvPr id="44" name="TextBox 75"/>
          <p:cNvSpPr txBox="1"/>
          <p:nvPr/>
        </p:nvSpPr>
        <p:spPr>
          <a:xfrm>
            <a:off x="6362199" y="5512177"/>
            <a:ext cx="1228330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FFFFFF"/>
                </a:solidFill>
              </a:rPr>
              <a:t>900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43781"/>
      </p:ext>
    </p:extLst>
  </p:cSld>
  <p:clrMapOvr>
    <a:masterClrMapping/>
  </p:clrMapOvr>
  <p:transition spd="med" advClick="0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36"/>
          <p:cNvSpPr txBox="1">
            <a:spLocks/>
          </p:cNvSpPr>
          <p:nvPr/>
        </p:nvSpPr>
        <p:spPr>
          <a:xfrm>
            <a:off x="2392189" y="545441"/>
            <a:ext cx="7518400" cy="88905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Gerencia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Técnica</a:t>
            </a:r>
            <a:endParaRPr lang="en-US" sz="2667" b="1" dirty="0" smtClean="0">
              <a:solidFill>
                <a:srgbClr val="262626">
                  <a:lumMod val="50000"/>
                  <a:lumOff val="50000"/>
                </a:srgbClr>
              </a:solidFill>
            </a:endParaRPr>
          </a:p>
          <a:p>
            <a:r>
              <a:rPr lang="pt-BR" sz="1800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Objetivos Operativos e Indicadores 2020 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983432" y="1700808"/>
            <a:ext cx="10335914" cy="2442187"/>
            <a:chOff x="543955" y="1161195"/>
            <a:chExt cx="10335914" cy="2442187"/>
          </a:xfrm>
        </p:grpSpPr>
        <p:grpSp>
          <p:nvGrpSpPr>
            <p:cNvPr id="49" name="Group 66"/>
            <p:cNvGrpSpPr/>
            <p:nvPr/>
          </p:nvGrpSpPr>
          <p:grpSpPr>
            <a:xfrm>
              <a:off x="543955" y="1161195"/>
              <a:ext cx="10335914" cy="2442187"/>
              <a:chOff x="1938544" y="2416574"/>
              <a:chExt cx="4792657" cy="1113608"/>
            </a:xfrm>
          </p:grpSpPr>
          <p:grpSp>
            <p:nvGrpSpPr>
              <p:cNvPr id="50" name="Group 12"/>
              <p:cNvGrpSpPr/>
              <p:nvPr/>
            </p:nvGrpSpPr>
            <p:grpSpPr>
              <a:xfrm>
                <a:off x="1938544" y="2416574"/>
                <a:ext cx="4792657" cy="405724"/>
                <a:chOff x="1600200" y="1356359"/>
                <a:chExt cx="5410200" cy="609601"/>
              </a:xfrm>
            </p:grpSpPr>
            <p:sp>
              <p:nvSpPr>
                <p:cNvPr id="53" name="Rectangle 13"/>
                <p:cNvSpPr/>
                <p:nvPr/>
              </p:nvSpPr>
              <p:spPr>
                <a:xfrm>
                  <a:off x="1600200" y="1356360"/>
                  <a:ext cx="5410200" cy="609600"/>
                </a:xfrm>
                <a:prstGeom prst="rect">
                  <a:avLst/>
                </a:prstGeom>
                <a:solidFill>
                  <a:srgbClr val="768F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5467"/>
                  <a:endParaRPr lang="en-US" sz="2133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4" name="Rectangle 14"/>
                <p:cNvSpPr/>
                <p:nvPr/>
              </p:nvSpPr>
              <p:spPr>
                <a:xfrm>
                  <a:off x="2118482" y="1356359"/>
                  <a:ext cx="4891917" cy="548640"/>
                </a:xfrm>
                <a:prstGeom prst="rect">
                  <a:avLst/>
                </a:prstGeom>
                <a:solidFill>
                  <a:srgbClr val="9BB95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5467"/>
                  <a:r>
                    <a:rPr lang="es-SV" b="1" dirty="0">
                      <a:solidFill>
                        <a:srgbClr val="FFFFFF"/>
                      </a:solidFill>
                    </a:rPr>
                    <a:t>Incrementar la certificación de competencias laborales </a:t>
                  </a:r>
                  <a:r>
                    <a:rPr lang="es-SV" b="1" dirty="0" smtClean="0">
                      <a:solidFill>
                        <a:srgbClr val="FFFFFF"/>
                      </a:solidFill>
                    </a:rPr>
                    <a:t>MEDIANTE </a:t>
                  </a:r>
                  <a:r>
                    <a:rPr lang="es-SV" b="1" dirty="0">
                      <a:solidFill>
                        <a:srgbClr val="FFFFFF"/>
                      </a:solidFill>
                    </a:rPr>
                    <a:t>la creación </a:t>
                  </a:r>
                  <a:r>
                    <a:rPr lang="es-SV" b="1" dirty="0" smtClean="0">
                      <a:solidFill>
                        <a:srgbClr val="FFFFFF"/>
                      </a:solidFill>
                    </a:rPr>
                    <a:t>de normas y estándares de competencia y certificación de competencias laborales de los trabajadores.</a:t>
                  </a:r>
                  <a:endParaRPr lang="en-US" b="1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52" name="Round Same Side Corner Rectangle 45"/>
              <p:cNvSpPr/>
              <p:nvPr/>
            </p:nvSpPr>
            <p:spPr>
              <a:xfrm flipV="1">
                <a:off x="1938544" y="2822299"/>
                <a:ext cx="4792657" cy="707883"/>
              </a:xfrm>
              <a:prstGeom prst="round2SameRect">
                <a:avLst>
                  <a:gd name="adj1" fmla="val 8813"/>
                  <a:gd name="adj2" fmla="val 0"/>
                </a:avLst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133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7" name="Sev02"/>
            <p:cNvSpPr/>
            <p:nvPr/>
          </p:nvSpPr>
          <p:spPr>
            <a:xfrm>
              <a:off x="610049" y="1209626"/>
              <a:ext cx="857965" cy="752359"/>
            </a:xfrm>
            <a:prstGeom prst="rect">
              <a:avLst/>
            </a:prstGeom>
            <a:solidFill>
              <a:srgbClr val="9BB95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r>
                <a:rPr lang="en-US" sz="3733" b="1" dirty="0">
                  <a:solidFill>
                    <a:srgbClr val="FFFFFF"/>
                  </a:solidFill>
                  <a:latin typeface="FontAwesome" pitchFamily="2" charset="0"/>
                </a:rPr>
                <a:t>O3</a:t>
              </a:r>
            </a:p>
          </p:txBody>
        </p:sp>
        <p:grpSp>
          <p:nvGrpSpPr>
            <p:cNvPr id="58" name="Grupo 57"/>
            <p:cNvGrpSpPr/>
            <p:nvPr/>
          </p:nvGrpSpPr>
          <p:grpSpPr>
            <a:xfrm>
              <a:off x="2150486" y="2105556"/>
              <a:ext cx="1465464" cy="1386968"/>
              <a:chOff x="1110311" y="1485021"/>
              <a:chExt cx="1465464" cy="1386968"/>
            </a:xfrm>
          </p:grpSpPr>
          <p:grpSp>
            <p:nvGrpSpPr>
              <p:cNvPr id="59" name="Group 21"/>
              <p:cNvGrpSpPr/>
              <p:nvPr/>
            </p:nvGrpSpPr>
            <p:grpSpPr>
              <a:xfrm>
                <a:off x="1110311" y="1485021"/>
                <a:ext cx="1465464" cy="1386968"/>
                <a:chOff x="3971099" y="1151695"/>
                <a:chExt cx="1239078" cy="1239078"/>
              </a:xfrm>
            </p:grpSpPr>
            <p:sp>
              <p:nvSpPr>
                <p:cNvPr id="63" name="Oval 16"/>
                <p:cNvSpPr/>
                <p:nvPr/>
              </p:nvSpPr>
              <p:spPr>
                <a:xfrm>
                  <a:off x="3971099" y="1151695"/>
                  <a:ext cx="1239078" cy="1239078"/>
                </a:xfrm>
                <a:prstGeom prst="ellipse">
                  <a:avLst/>
                </a:prstGeom>
                <a:solidFill>
                  <a:srgbClr val="768F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4" name="Oval 5"/>
                <p:cNvSpPr/>
                <p:nvPr/>
              </p:nvSpPr>
              <p:spPr>
                <a:xfrm>
                  <a:off x="4019554" y="1200150"/>
                  <a:ext cx="1142168" cy="1142168"/>
                </a:xfrm>
                <a:prstGeom prst="ellipse">
                  <a:avLst/>
                </a:prstGeom>
                <a:solidFill>
                  <a:srgbClr val="9BB95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62" name="TextBox 75"/>
              <p:cNvSpPr txBox="1"/>
              <p:nvPr/>
            </p:nvSpPr>
            <p:spPr>
              <a:xfrm>
                <a:off x="1228878" y="1963059"/>
                <a:ext cx="122833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2800" b="1" dirty="0" smtClean="0">
                    <a:solidFill>
                      <a:srgbClr val="FFFFFF"/>
                    </a:solidFill>
                  </a:rPr>
                  <a:t>10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5" name="Rectangle 102"/>
            <p:cNvSpPr/>
            <p:nvPr/>
          </p:nvSpPr>
          <p:spPr>
            <a:xfrm>
              <a:off x="3782782" y="2368150"/>
              <a:ext cx="2424205" cy="8617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s-SV" sz="1400" b="1" dirty="0">
                  <a:solidFill>
                    <a:srgbClr val="768F3B"/>
                  </a:solidFill>
                </a:rPr>
                <a:t>Cantidad de productos de estandarización de CL generados (estándares + instrumentos de evaluación)</a:t>
              </a:r>
              <a:endParaRPr lang="en-US" sz="1400" b="1" dirty="0">
                <a:solidFill>
                  <a:srgbClr val="768F3B"/>
                </a:solidFill>
              </a:endParaRPr>
            </a:p>
          </p:txBody>
        </p:sp>
        <p:grpSp>
          <p:nvGrpSpPr>
            <p:cNvPr id="66" name="Grupo 65"/>
            <p:cNvGrpSpPr/>
            <p:nvPr/>
          </p:nvGrpSpPr>
          <p:grpSpPr>
            <a:xfrm>
              <a:off x="6683817" y="2105556"/>
              <a:ext cx="1465464" cy="1386968"/>
              <a:chOff x="1110311" y="1485021"/>
              <a:chExt cx="1465464" cy="1386968"/>
            </a:xfrm>
          </p:grpSpPr>
          <p:grpSp>
            <p:nvGrpSpPr>
              <p:cNvPr id="67" name="Group 21"/>
              <p:cNvGrpSpPr/>
              <p:nvPr/>
            </p:nvGrpSpPr>
            <p:grpSpPr>
              <a:xfrm>
                <a:off x="1110311" y="1485021"/>
                <a:ext cx="1465464" cy="1386968"/>
                <a:chOff x="3971099" y="1151695"/>
                <a:chExt cx="1239078" cy="1239078"/>
              </a:xfrm>
            </p:grpSpPr>
            <p:sp>
              <p:nvSpPr>
                <p:cNvPr id="69" name="Oval 16"/>
                <p:cNvSpPr/>
                <p:nvPr/>
              </p:nvSpPr>
              <p:spPr>
                <a:xfrm>
                  <a:off x="3971099" y="1151695"/>
                  <a:ext cx="1239078" cy="1239078"/>
                </a:xfrm>
                <a:prstGeom prst="ellipse">
                  <a:avLst/>
                </a:prstGeom>
                <a:solidFill>
                  <a:srgbClr val="768F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0" name="Oval 5"/>
                <p:cNvSpPr/>
                <p:nvPr/>
              </p:nvSpPr>
              <p:spPr>
                <a:xfrm>
                  <a:off x="4019554" y="1200150"/>
                  <a:ext cx="1142168" cy="1142168"/>
                </a:xfrm>
                <a:prstGeom prst="ellipse">
                  <a:avLst/>
                </a:prstGeom>
                <a:solidFill>
                  <a:srgbClr val="9BB95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68" name="TextBox 75"/>
              <p:cNvSpPr txBox="1"/>
              <p:nvPr/>
            </p:nvSpPr>
            <p:spPr>
              <a:xfrm>
                <a:off x="1228878" y="1963059"/>
                <a:ext cx="122833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2800" b="1" dirty="0" smtClean="0">
                    <a:solidFill>
                      <a:srgbClr val="FFFFFF"/>
                    </a:solidFill>
                  </a:rPr>
                  <a:t>100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2" name="Rectangle 102"/>
            <p:cNvSpPr/>
            <p:nvPr/>
          </p:nvSpPr>
          <p:spPr>
            <a:xfrm>
              <a:off x="8206589" y="2583594"/>
              <a:ext cx="2392968" cy="6463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s-SV" sz="1400" b="1" dirty="0">
                  <a:solidFill>
                    <a:srgbClr val="768F3B"/>
                  </a:solidFill>
                </a:rPr>
                <a:t>Cantidad </a:t>
              </a:r>
              <a:r>
                <a:rPr lang="es-SV" sz="1400" b="1" dirty="0" smtClean="0">
                  <a:solidFill>
                    <a:srgbClr val="768F3B"/>
                  </a:solidFill>
                </a:rPr>
                <a:t>de personas  </a:t>
              </a:r>
            </a:p>
            <a:p>
              <a:pPr algn="ctr"/>
              <a:r>
                <a:rPr lang="es-SV" sz="1400" b="1" dirty="0">
                  <a:solidFill>
                    <a:srgbClr val="768F3B"/>
                  </a:solidFill>
                </a:rPr>
                <a:t>c</a:t>
              </a:r>
              <a:r>
                <a:rPr lang="es-SV" sz="1400" b="1" dirty="0" smtClean="0">
                  <a:solidFill>
                    <a:srgbClr val="768F3B"/>
                  </a:solidFill>
                </a:rPr>
                <a:t>ertificadas en  competencias laborales</a:t>
              </a:r>
              <a:endParaRPr lang="en-US" sz="1400" b="1" dirty="0">
                <a:solidFill>
                  <a:srgbClr val="768F3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6404530"/>
      </p:ext>
    </p:extLst>
  </p:cSld>
  <p:clrMapOvr>
    <a:masterClrMapping/>
  </p:clrMapOvr>
  <p:transition spd="med" advClick="0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36"/>
          <p:cNvSpPr txBox="1">
            <a:spLocks/>
          </p:cNvSpPr>
          <p:nvPr/>
        </p:nvSpPr>
        <p:spPr>
          <a:xfrm>
            <a:off x="2207568" y="464327"/>
            <a:ext cx="7518400" cy="88905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Gerencia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Técnica</a:t>
            </a:r>
            <a:endParaRPr lang="en-US" sz="2667" b="1" dirty="0" smtClean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6" name="Round Same Side Corner Rectangle 43"/>
          <p:cNvSpPr/>
          <p:nvPr/>
        </p:nvSpPr>
        <p:spPr>
          <a:xfrm flipV="1">
            <a:off x="695400" y="2304798"/>
            <a:ext cx="10729191" cy="2780386"/>
          </a:xfrm>
          <a:prstGeom prst="round2SameRect">
            <a:avLst>
              <a:gd name="adj1" fmla="val 8813"/>
              <a:gd name="adj2" fmla="val 0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27" name="Group 9"/>
          <p:cNvGrpSpPr/>
          <p:nvPr/>
        </p:nvGrpSpPr>
        <p:grpSpPr>
          <a:xfrm>
            <a:off x="695400" y="1484784"/>
            <a:ext cx="10729191" cy="820028"/>
            <a:chOff x="1600200" y="1268511"/>
            <a:chExt cx="5410200" cy="697449"/>
          </a:xfrm>
        </p:grpSpPr>
        <p:sp>
          <p:nvSpPr>
            <p:cNvPr id="28" name="Rectangle 5"/>
            <p:cNvSpPr/>
            <p:nvPr/>
          </p:nvSpPr>
          <p:spPr>
            <a:xfrm>
              <a:off x="1600200" y="1356360"/>
              <a:ext cx="5410200" cy="609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9" name="Rectangle 4"/>
            <p:cNvSpPr/>
            <p:nvPr/>
          </p:nvSpPr>
          <p:spPr>
            <a:xfrm>
              <a:off x="1600200" y="1268511"/>
              <a:ext cx="5410200" cy="60960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r>
                <a:rPr lang="es-ES" sz="2400" b="1" dirty="0" smtClean="0">
                  <a:solidFill>
                    <a:srgbClr val="FFFFFF"/>
                  </a:solidFill>
                </a:rPr>
                <a:t>PROYECTOS 2020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0" name="Freeform 45"/>
          <p:cNvSpPr>
            <a:spLocks noEditPoints="1"/>
          </p:cNvSpPr>
          <p:nvPr/>
        </p:nvSpPr>
        <p:spPr bwMode="auto">
          <a:xfrm>
            <a:off x="893320" y="2433787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375467"/>
            <a:endParaRPr lang="en-US" sz="2667" dirty="0">
              <a:solidFill>
                <a:srgbClr val="262626"/>
              </a:solidFill>
            </a:endParaRPr>
          </a:p>
        </p:txBody>
      </p:sp>
      <p:sp>
        <p:nvSpPr>
          <p:cNvPr id="41" name="Text Placeholder 3"/>
          <p:cNvSpPr txBox="1">
            <a:spLocks/>
          </p:cNvSpPr>
          <p:nvPr/>
        </p:nvSpPr>
        <p:spPr>
          <a:xfrm>
            <a:off x="1505863" y="2433538"/>
            <a:ext cx="9540313" cy="243759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>
              <a:spcBef>
                <a:spcPct val="20000"/>
              </a:spcBef>
              <a:defRPr/>
            </a:pPr>
            <a:r>
              <a:rPr lang="es-SV" sz="1800" b="1" dirty="0" smtClean="0">
                <a:solidFill>
                  <a:srgbClr val="262626"/>
                </a:solidFill>
              </a:rPr>
              <a:t>K001</a:t>
            </a:r>
            <a:r>
              <a:rPr lang="es-SV" sz="1800" b="1" dirty="0">
                <a:solidFill>
                  <a:srgbClr val="262626"/>
                </a:solidFill>
              </a:rPr>
              <a:t>.</a:t>
            </a:r>
            <a:r>
              <a:rPr lang="es-SV" sz="1800" b="1" dirty="0" smtClean="0">
                <a:solidFill>
                  <a:srgbClr val="262626"/>
                </a:solidFill>
              </a:rPr>
              <a:t> </a:t>
            </a:r>
            <a:r>
              <a:rPr lang="es-SV" sz="1800" b="1" dirty="0">
                <a:solidFill>
                  <a:srgbClr val="262626"/>
                </a:solidFill>
              </a:rPr>
              <a:t>Diseño e </a:t>
            </a:r>
            <a:r>
              <a:rPr lang="es-SV" sz="1800" b="1" dirty="0" smtClean="0">
                <a:solidFill>
                  <a:srgbClr val="262626"/>
                </a:solidFill>
              </a:rPr>
              <a:t>implementación </a:t>
            </a:r>
            <a:r>
              <a:rPr lang="es-SV" sz="1800" b="1" dirty="0">
                <a:solidFill>
                  <a:srgbClr val="262626"/>
                </a:solidFill>
              </a:rPr>
              <a:t>de Sistema de </a:t>
            </a:r>
            <a:r>
              <a:rPr lang="es-SV" sz="1800" b="1" dirty="0" smtClean="0">
                <a:solidFill>
                  <a:srgbClr val="262626"/>
                </a:solidFill>
              </a:rPr>
              <a:t>Acreditación y </a:t>
            </a:r>
            <a:r>
              <a:rPr lang="es-SV" sz="1800" b="1" dirty="0">
                <a:solidFill>
                  <a:srgbClr val="262626"/>
                </a:solidFill>
              </a:rPr>
              <a:t>s</a:t>
            </a:r>
            <a:r>
              <a:rPr lang="es-SV" sz="1800" b="1" dirty="0" smtClean="0">
                <a:solidFill>
                  <a:srgbClr val="262626"/>
                </a:solidFill>
              </a:rPr>
              <a:t>eguimiento </a:t>
            </a:r>
            <a:r>
              <a:rPr lang="es-SV" sz="1800" b="1" dirty="0">
                <a:solidFill>
                  <a:srgbClr val="262626"/>
                </a:solidFill>
              </a:rPr>
              <a:t>a la </a:t>
            </a:r>
            <a:r>
              <a:rPr lang="es-SV" sz="1800" b="1" dirty="0" smtClean="0">
                <a:solidFill>
                  <a:srgbClr val="262626"/>
                </a:solidFill>
              </a:rPr>
              <a:t>gestión </a:t>
            </a:r>
            <a:r>
              <a:rPr lang="es-SV" sz="1800" b="1" dirty="0">
                <a:solidFill>
                  <a:srgbClr val="262626"/>
                </a:solidFill>
              </a:rPr>
              <a:t>de los </a:t>
            </a:r>
            <a:r>
              <a:rPr lang="es-SV" sz="1800" b="1" dirty="0" smtClean="0">
                <a:solidFill>
                  <a:srgbClr val="262626"/>
                </a:solidFill>
              </a:rPr>
              <a:t>CFP.</a:t>
            </a:r>
          </a:p>
          <a:p>
            <a:pPr algn="just">
              <a:spcBef>
                <a:spcPct val="20000"/>
              </a:spcBef>
              <a:defRPr/>
            </a:pPr>
            <a:r>
              <a:rPr lang="es-SV" sz="1800" b="1" dirty="0" smtClean="0">
                <a:solidFill>
                  <a:srgbClr val="262626"/>
                </a:solidFill>
              </a:rPr>
              <a:t>K008. </a:t>
            </a:r>
            <a:r>
              <a:rPr lang="es-SV" sz="1800" b="1" dirty="0">
                <a:solidFill>
                  <a:srgbClr val="262626"/>
                </a:solidFill>
              </a:rPr>
              <a:t>Capacitaciones </a:t>
            </a:r>
            <a:r>
              <a:rPr lang="es-SV" sz="1800" b="1" dirty="0" smtClean="0">
                <a:solidFill>
                  <a:srgbClr val="262626"/>
                </a:solidFill>
              </a:rPr>
              <a:t>metodológicas, transversales</a:t>
            </a:r>
            <a:r>
              <a:rPr lang="es-SV" sz="1800" b="1" dirty="0">
                <a:solidFill>
                  <a:srgbClr val="262626"/>
                </a:solidFill>
              </a:rPr>
              <a:t>, </a:t>
            </a:r>
            <a:r>
              <a:rPr lang="es-SV" sz="1800" b="1" dirty="0" smtClean="0">
                <a:solidFill>
                  <a:srgbClr val="262626"/>
                </a:solidFill>
              </a:rPr>
              <a:t>digitales y especializadas para </a:t>
            </a:r>
            <a:r>
              <a:rPr lang="es-SV" sz="1800" b="1" dirty="0">
                <a:solidFill>
                  <a:srgbClr val="262626"/>
                </a:solidFill>
              </a:rPr>
              <a:t>los actores de la </a:t>
            </a:r>
            <a:r>
              <a:rPr lang="es-SV" sz="1800" b="1" dirty="0" smtClean="0">
                <a:solidFill>
                  <a:srgbClr val="262626"/>
                </a:solidFill>
              </a:rPr>
              <a:t>formación profesional.</a:t>
            </a:r>
          </a:p>
          <a:p>
            <a:pPr algn="just">
              <a:spcBef>
                <a:spcPct val="20000"/>
              </a:spcBef>
              <a:defRPr/>
            </a:pPr>
            <a:r>
              <a:rPr lang="es-SV" sz="1800" b="1" dirty="0" smtClean="0">
                <a:solidFill>
                  <a:srgbClr val="262626"/>
                </a:solidFill>
              </a:rPr>
              <a:t>K009. Revisión y actualizaciones curriculares de carreras de Empresa Centro y HTP.</a:t>
            </a:r>
          </a:p>
          <a:p>
            <a:pPr algn="just">
              <a:spcBef>
                <a:spcPct val="20000"/>
              </a:spcBef>
              <a:defRPr/>
            </a:pPr>
            <a:r>
              <a:rPr lang="es-SV" sz="1800" b="1" dirty="0" smtClean="0">
                <a:solidFill>
                  <a:srgbClr val="262626"/>
                </a:solidFill>
              </a:rPr>
              <a:t>K010. Formación</a:t>
            </a:r>
            <a:r>
              <a:rPr lang="es-SV" sz="1800" b="1" dirty="0">
                <a:solidFill>
                  <a:srgbClr val="262626"/>
                </a:solidFill>
              </a:rPr>
              <a:t>, evaluación y certificación por </a:t>
            </a:r>
            <a:r>
              <a:rPr lang="es-SV" sz="1800" b="1" dirty="0" smtClean="0">
                <a:solidFill>
                  <a:srgbClr val="262626"/>
                </a:solidFill>
              </a:rPr>
              <a:t>competencias de </a:t>
            </a:r>
            <a:r>
              <a:rPr lang="es-SV" sz="1800" b="1" dirty="0">
                <a:solidFill>
                  <a:srgbClr val="262626"/>
                </a:solidFill>
              </a:rPr>
              <a:t>sectores </a:t>
            </a:r>
            <a:r>
              <a:rPr lang="es-SV" sz="1800" b="1" dirty="0" smtClean="0">
                <a:solidFill>
                  <a:srgbClr val="262626"/>
                </a:solidFill>
              </a:rPr>
              <a:t>industriales.</a:t>
            </a:r>
          </a:p>
          <a:p>
            <a:pPr algn="just">
              <a:spcBef>
                <a:spcPct val="20000"/>
              </a:spcBef>
              <a:defRPr/>
            </a:pPr>
            <a:r>
              <a:rPr lang="es-SV" sz="1800" b="1" dirty="0" smtClean="0">
                <a:solidFill>
                  <a:srgbClr val="262626"/>
                </a:solidFill>
              </a:rPr>
              <a:t>K011. Implementación </a:t>
            </a:r>
            <a:r>
              <a:rPr lang="es-SV" sz="1800" b="1" dirty="0">
                <a:solidFill>
                  <a:srgbClr val="262626"/>
                </a:solidFill>
              </a:rPr>
              <a:t>del Sistema de </a:t>
            </a:r>
            <a:r>
              <a:rPr lang="es-SV" sz="1800" b="1" dirty="0" smtClean="0">
                <a:solidFill>
                  <a:srgbClr val="262626"/>
                </a:solidFill>
              </a:rPr>
              <a:t>Acreditación y </a:t>
            </a:r>
            <a:r>
              <a:rPr lang="es-SV" sz="1800" b="1" dirty="0">
                <a:solidFill>
                  <a:srgbClr val="262626"/>
                </a:solidFill>
              </a:rPr>
              <a:t>Seguimiento de la Gestión de los CFP de INSAFORP a escala </a:t>
            </a:r>
            <a:r>
              <a:rPr lang="es-SV" sz="1800" b="1" dirty="0" smtClean="0">
                <a:solidFill>
                  <a:srgbClr val="262626"/>
                </a:solidFill>
              </a:rPr>
              <a:t>nacional.</a:t>
            </a:r>
          </a:p>
        </p:txBody>
      </p:sp>
    </p:spTree>
    <p:extLst>
      <p:ext uri="{BB962C8B-B14F-4D97-AF65-F5344CB8AC3E}">
        <p14:creationId xmlns:p14="http://schemas.microsoft.com/office/powerpoint/2010/main" val="701055060"/>
      </p:ext>
    </p:extLst>
  </p:cSld>
  <p:clrMapOvr>
    <a:masterClrMapping/>
  </p:clrMapOvr>
  <p:transition spd="med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36"/>
          <p:cNvSpPr txBox="1">
            <a:spLocks/>
          </p:cNvSpPr>
          <p:nvPr/>
        </p:nvSpPr>
        <p:spPr>
          <a:xfrm>
            <a:off x="2320820" y="28386"/>
            <a:ext cx="7518400" cy="88905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Gerencia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Técnica</a:t>
            </a:r>
            <a:endParaRPr lang="en-US" sz="2667" b="1" dirty="0" smtClean="0">
              <a:solidFill>
                <a:srgbClr val="262626">
                  <a:lumMod val="50000"/>
                  <a:lumOff val="50000"/>
                </a:srgbClr>
              </a:solidFill>
            </a:endParaRPr>
          </a:p>
          <a:p>
            <a:r>
              <a:rPr lang="es-SV" sz="1800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Proyección de Cierre y Presupuesto 2020</a:t>
            </a:r>
            <a:endParaRPr lang="en-US" sz="2400" b="1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2" name="Freeform 68"/>
          <p:cNvSpPr/>
          <p:nvPr/>
        </p:nvSpPr>
        <p:spPr>
          <a:xfrm>
            <a:off x="0" y="6033548"/>
            <a:ext cx="3974205" cy="78914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52493" rIns="52493" bIns="52494" numCol="1" spcCol="1270" anchor="ctr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33" name="Text Placeholder 3"/>
          <p:cNvSpPr txBox="1">
            <a:spLocks/>
          </p:cNvSpPr>
          <p:nvPr/>
        </p:nvSpPr>
        <p:spPr>
          <a:xfrm>
            <a:off x="128789" y="6075807"/>
            <a:ext cx="3616817" cy="67710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237DB9"/>
                </a:solidFill>
                <a:cs typeface="+mj-cs"/>
              </a:rPr>
              <a:t>PRESUPUESTO 2019</a:t>
            </a:r>
            <a: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/>
            </a:r>
            <a:b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</a:b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t>$</a:t>
            </a: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>1,635,425</a:t>
            </a:r>
            <a:endParaRPr lang="en-US" sz="2400" b="1" dirty="0">
              <a:solidFill>
                <a:srgbClr val="262626">
                  <a:lumMod val="75000"/>
                  <a:lumOff val="25000"/>
                </a:srgbClr>
              </a:solidFill>
              <a:cs typeface="+mj-cs"/>
            </a:endParaRPr>
          </a:p>
        </p:txBody>
      </p:sp>
      <p:sp>
        <p:nvSpPr>
          <p:cNvPr id="34" name="Freeform 68"/>
          <p:cNvSpPr/>
          <p:nvPr/>
        </p:nvSpPr>
        <p:spPr>
          <a:xfrm>
            <a:off x="4079921" y="6068853"/>
            <a:ext cx="3974205" cy="78914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52493" rIns="52493" bIns="52494" numCol="1" spcCol="1270" anchor="ctr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35" name="Text Placeholder 3"/>
          <p:cNvSpPr txBox="1">
            <a:spLocks/>
          </p:cNvSpPr>
          <p:nvPr/>
        </p:nvSpPr>
        <p:spPr>
          <a:xfrm>
            <a:off x="4208710" y="6111112"/>
            <a:ext cx="3616817" cy="67710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237DB9"/>
                </a:solidFill>
                <a:cs typeface="+mj-cs"/>
              </a:rPr>
              <a:t>PROYECCION CIERRE 2019</a:t>
            </a:r>
            <a: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/>
            </a:r>
            <a:b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</a:b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>$1,095,774</a:t>
            </a:r>
            <a:endParaRPr lang="en-US" sz="2400" b="1" dirty="0">
              <a:solidFill>
                <a:srgbClr val="262626">
                  <a:lumMod val="75000"/>
                  <a:lumOff val="25000"/>
                </a:srgbClr>
              </a:solidFill>
              <a:cs typeface="+mj-cs"/>
            </a:endParaRPr>
          </a:p>
        </p:txBody>
      </p:sp>
      <p:sp>
        <p:nvSpPr>
          <p:cNvPr id="36" name="Freeform 68"/>
          <p:cNvSpPr/>
          <p:nvPr/>
        </p:nvSpPr>
        <p:spPr>
          <a:xfrm>
            <a:off x="8217795" y="6068853"/>
            <a:ext cx="3974205" cy="78914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52493" rIns="52493" bIns="52494" numCol="1" spcCol="1270" anchor="ctr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37" name="Text Placeholder 3"/>
          <p:cNvSpPr txBox="1">
            <a:spLocks/>
          </p:cNvSpPr>
          <p:nvPr/>
        </p:nvSpPr>
        <p:spPr>
          <a:xfrm>
            <a:off x="8346584" y="6111112"/>
            <a:ext cx="3616817" cy="67710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237DB9"/>
                </a:solidFill>
                <a:cs typeface="+mj-cs"/>
              </a:rPr>
              <a:t>PRESUPUESTO 2020</a:t>
            </a:r>
            <a: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/>
            </a:r>
            <a:b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</a:b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>$1,462,950</a:t>
            </a:r>
            <a:endParaRPr lang="en-US" sz="2400" b="1" dirty="0">
              <a:solidFill>
                <a:srgbClr val="262626">
                  <a:lumMod val="75000"/>
                  <a:lumOff val="25000"/>
                </a:srgbClr>
              </a:solidFill>
              <a:cs typeface="+mj-cs"/>
            </a:endParaRPr>
          </a:p>
        </p:txBody>
      </p:sp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661865"/>
              </p:ext>
            </p:extLst>
          </p:nvPr>
        </p:nvGraphicFramePr>
        <p:xfrm>
          <a:off x="100748" y="836712"/>
          <a:ext cx="11844063" cy="4824534"/>
        </p:xfrm>
        <a:graphic>
          <a:graphicData uri="http://schemas.openxmlformats.org/drawingml/2006/table">
            <a:tbl>
              <a:tblPr/>
              <a:tblGrid>
                <a:gridCol w="2967183"/>
                <a:gridCol w="1192819"/>
                <a:gridCol w="1593846"/>
                <a:gridCol w="1217764"/>
                <a:gridCol w="1859291"/>
                <a:gridCol w="1284876"/>
                <a:gridCol w="1728284"/>
              </a:tblGrid>
              <a:tr h="522045">
                <a:tc rowSpan="2"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es-SV" sz="1400" b="1" i="0" u="none" strike="noStrike" kern="1200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ACTIVIDAD / PROYECTO</a:t>
                      </a:r>
                    </a:p>
                  </a:txBody>
                  <a:tcPr marL="8267" marR="8267" marT="82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es-SV" sz="1400" b="1" i="0" u="none" strike="noStrike" kern="120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METAS Y PPTO. 2019</a:t>
                      </a:r>
                    </a:p>
                  </a:txBody>
                  <a:tcPr marL="8267" marR="8267" marT="826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es-SV" sz="1400" b="1" i="0" u="none" strike="noStrike" kern="1200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PROYECCION</a:t>
                      </a:r>
                    </a:p>
                    <a:p>
                      <a:pPr marL="0" algn="ctr" defTabSz="1219170" rtl="0" eaLnBrk="1" fontAlgn="ctr" latinLnBrk="0" hangingPunct="1"/>
                      <a:r>
                        <a:rPr lang="es-SV" sz="1400" b="1" i="0" u="none" strike="noStrike" kern="1200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CIERRE 2019</a:t>
                      </a:r>
                    </a:p>
                  </a:txBody>
                  <a:tcPr marL="8267" marR="8267" marT="826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es-SV" sz="1400" b="1" i="0" u="none" strike="noStrike" kern="1200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METAS Y PPTO. 2020</a:t>
                      </a:r>
                    </a:p>
                  </a:txBody>
                  <a:tcPr marL="8267" marR="8267" marT="826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515919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es-SV" sz="1400" b="1" i="0" u="none" strike="noStrike" kern="1200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META</a:t>
                      </a:r>
                    </a:p>
                  </a:txBody>
                  <a:tcPr marL="8267" marR="8267" marT="826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es-SV" sz="1400" b="1" i="0" u="none" strike="noStrike" kern="1200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MONTO (US$)</a:t>
                      </a:r>
                    </a:p>
                  </a:txBody>
                  <a:tcPr marL="8267" marR="8267" marT="826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es-SV" sz="1400" b="1" i="0" u="none" strike="noStrike" kern="1200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META</a:t>
                      </a:r>
                    </a:p>
                  </a:txBody>
                  <a:tcPr marL="8267" marR="8267" marT="826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es-SV" sz="1400" b="1" i="0" u="none" strike="noStrike" kern="1200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MONTO (US$)</a:t>
                      </a:r>
                    </a:p>
                  </a:txBody>
                  <a:tcPr marL="8267" marR="8267" marT="826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es-SV" sz="1400" b="1" i="0" u="none" strike="noStrike" kern="1200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META</a:t>
                      </a:r>
                    </a:p>
                  </a:txBody>
                  <a:tcPr marL="8267" marR="8267" marT="826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es-SV" sz="1400" b="1" i="0" u="none" strike="noStrike" kern="1200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MONTO (US$)</a:t>
                      </a:r>
                    </a:p>
                  </a:txBody>
                  <a:tcPr marL="8267" marR="8267" marT="826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59520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Fortalecimiento de Actores de la FP (Participaciones).</a:t>
                      </a:r>
                    </a:p>
                  </a:txBody>
                  <a:tcPr marL="8267" marR="8267" marT="82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3,830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67" marR="8267" marT="82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$1,099,070.66 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67" marR="8267" marT="82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1,120</a:t>
                      </a:r>
                    </a:p>
                  </a:txBody>
                  <a:tcPr marL="8267" marR="8267" marT="82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$492,172.00 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67" marR="8267" marT="82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2,270</a:t>
                      </a:r>
                    </a:p>
                  </a:txBody>
                  <a:tcPr marL="8267" marR="8267" marT="82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$750,000 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67" marR="8267" marT="82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20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Acreditación de actores de la FP. (Acreditación Facilitadores) </a:t>
                      </a:r>
                    </a:p>
                  </a:txBody>
                  <a:tcPr marL="8267" marR="8267" marT="82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1,093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67" marR="8267" marT="82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$104,316.67 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67" marR="8267" marT="82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623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67" marR="8267" marT="82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$104,316.67 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67" marR="8267" marT="82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900</a:t>
                      </a:r>
                    </a:p>
                  </a:txBody>
                  <a:tcPr marL="8267" marR="8267" marT="82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$50,000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67" marR="8267" marT="82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20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Diseño y Actualización Curricular (Documentos)</a:t>
                      </a:r>
                    </a:p>
                  </a:txBody>
                  <a:tcPr marL="8267" marR="8267" marT="82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245</a:t>
                      </a:r>
                    </a:p>
                  </a:txBody>
                  <a:tcPr marL="8267" marR="8267" marT="82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$106,237.50 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67" marR="8267" marT="82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219</a:t>
                      </a:r>
                    </a:p>
                  </a:txBody>
                  <a:tcPr marL="8267" marR="8267" marT="82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$47,118.75 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67" marR="8267" marT="82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217</a:t>
                      </a:r>
                    </a:p>
                  </a:txBody>
                  <a:tcPr marL="8267" marR="8267" marT="82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$150,000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67" marR="8267" marT="82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784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Estandarización y certificación de competencias laborales (Productos y personas)</a:t>
                      </a:r>
                    </a:p>
                  </a:txBody>
                  <a:tcPr marL="8267" marR="8267" marT="82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8267" marR="8267" marT="82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$37,800.00 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67" marR="8267" marT="82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8267" marR="8267" marT="82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$37,800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67" marR="8267" marT="82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8267" marR="8267" marT="82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$50,000 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67" marR="8267" marT="82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20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Proyectos de mejora de la Formación Profesional </a:t>
                      </a:r>
                    </a:p>
                  </a:txBody>
                  <a:tcPr marL="8267" marR="8267" marT="82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8267" marR="8267" marT="82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$288,000.00 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67" marR="8267" marT="82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8267" marR="8267" marT="82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$230,400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67" marR="8267" marT="82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267" marR="8267" marT="82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$150,000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67" marR="8267" marT="82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90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SV" sz="1800" b="1" i="0" u="none" strike="noStrike" kern="120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8267" marR="8267" marT="82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SV" sz="1800" b="1" i="0" u="none" strike="noStrike" kern="120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267" marR="8267" marT="826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SV" sz="18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SV" sz="18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$1,635,425</a:t>
                      </a:r>
                      <a:endParaRPr lang="es-SV" sz="1800" b="1" i="0" u="none" strike="noStrike" kern="12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267" marR="8267" marT="826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SV" sz="18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267" marR="8267" marT="826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SV" sz="18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SV" sz="18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$911,807,42 </a:t>
                      </a:r>
                      <a:endParaRPr lang="es-SV" sz="1800" b="1" i="0" u="none" strike="noStrike" kern="12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267" marR="8267" marT="826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SV" sz="1800" b="1" i="0" u="none" strike="noStrike" kern="120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267" marR="8267" marT="826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SV" sz="18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SV" sz="18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$1,150,000</a:t>
                      </a:r>
                      <a:endParaRPr lang="es-SV" sz="1800" b="1" i="0" u="none" strike="noStrike" kern="12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267" marR="8267" marT="826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44984" y="5678664"/>
            <a:ext cx="10873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400" i="1" dirty="0" smtClean="0"/>
              <a:t>*Diseño e implementación de Sistema de acreditación y seguimiento a la gestión de los CFP.</a:t>
            </a:r>
            <a:endParaRPr lang="es-SV" sz="1400" i="1" dirty="0"/>
          </a:p>
        </p:txBody>
      </p:sp>
    </p:spTree>
    <p:extLst>
      <p:ext uri="{BB962C8B-B14F-4D97-AF65-F5344CB8AC3E}">
        <p14:creationId xmlns:p14="http://schemas.microsoft.com/office/powerpoint/2010/main" val="398489721"/>
      </p:ext>
    </p:extLst>
  </p:cSld>
  <p:clrMapOvr>
    <a:masterClrMapping/>
  </p:clrMapOvr>
  <p:transition spd="med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 animBg="1"/>
      <p:bldP spid="35" grpId="0"/>
      <p:bldP spid="36" grpId="0" animBg="1"/>
      <p:bldP spid="3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7F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6"/>
          <p:cNvSpPr txBox="1">
            <a:spLocks/>
          </p:cNvSpPr>
          <p:nvPr/>
        </p:nvSpPr>
        <p:spPr>
          <a:xfrm>
            <a:off x="1703512" y="2780928"/>
            <a:ext cx="8856984" cy="88905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</a:t>
            </a:r>
            <a:r>
              <a:rPr lang="en-US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4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Investigación</a:t>
            </a:r>
            <a:r>
              <a:rPr lang="en-US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4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Estudios</a:t>
            </a:r>
            <a:endParaRPr lang="en-US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22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36"/>
          <p:cNvSpPr txBox="1">
            <a:spLocks/>
          </p:cNvSpPr>
          <p:nvPr/>
        </p:nvSpPr>
        <p:spPr>
          <a:xfrm>
            <a:off x="1177656" y="71256"/>
            <a:ext cx="9103604" cy="88905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Gerencia de </a:t>
            </a:r>
            <a:r>
              <a:rPr lang="en-US" sz="2667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Investigación</a:t>
            </a:r>
            <a:r>
              <a:rPr lang="en-US" sz="2667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y </a:t>
            </a:r>
            <a:r>
              <a:rPr lang="en-US" sz="2667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Estudios</a:t>
            </a:r>
            <a:r>
              <a:rPr lang="en-US" sz="2667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de la 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FP</a:t>
            </a:r>
          </a:p>
          <a:p>
            <a:r>
              <a:rPr lang="pt-BR" sz="1800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Objetivos Operativos e Indicadores 2020 </a:t>
            </a:r>
          </a:p>
          <a:p>
            <a:endParaRPr lang="en-US" sz="2667" b="1" dirty="0" smtClean="0">
              <a:solidFill>
                <a:srgbClr val="262626">
                  <a:lumMod val="50000"/>
                  <a:lumOff val="50000"/>
                </a:srgbClr>
              </a:solidFill>
            </a:endParaRPr>
          </a:p>
          <a:p>
            <a:endParaRPr lang="en-US" sz="2667" b="1" dirty="0">
              <a:solidFill>
                <a:srgbClr val="262626">
                  <a:lumMod val="50000"/>
                  <a:lumOff val="50000"/>
                </a:srgbClr>
              </a:solidFill>
            </a:endParaRPr>
          </a:p>
          <a:p>
            <a:r>
              <a:rPr lang="en-US" sz="2000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Objetivos</a:t>
            </a:r>
            <a:r>
              <a:rPr lang="en-US" sz="2000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2000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Operativos</a:t>
            </a:r>
            <a:r>
              <a:rPr lang="en-US" sz="2667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</a:p>
        </p:txBody>
      </p:sp>
      <p:grpSp>
        <p:nvGrpSpPr>
          <p:cNvPr id="51" name="Group 65"/>
          <p:cNvGrpSpPr/>
          <p:nvPr/>
        </p:nvGrpSpPr>
        <p:grpSpPr>
          <a:xfrm>
            <a:off x="368681" y="1033514"/>
            <a:ext cx="11409336" cy="2557250"/>
            <a:chOff x="1938544" y="1193095"/>
            <a:chExt cx="4792657" cy="1113607"/>
          </a:xfrm>
        </p:grpSpPr>
        <p:sp>
          <p:nvSpPr>
            <p:cNvPr id="55" name="Round Same Side Corner Rectangle 43"/>
            <p:cNvSpPr/>
            <p:nvPr/>
          </p:nvSpPr>
          <p:spPr>
            <a:xfrm flipV="1">
              <a:off x="1938544" y="1598819"/>
              <a:ext cx="4792657" cy="707883"/>
            </a:xfrm>
            <a:prstGeom prst="round2SameRect">
              <a:avLst>
                <a:gd name="adj1" fmla="val 8813"/>
                <a:gd name="adj2" fmla="val 0"/>
              </a:avLst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133" dirty="0">
                <a:solidFill>
                  <a:srgbClr val="FFFFFF"/>
                </a:solidFill>
              </a:endParaRPr>
            </a:p>
          </p:txBody>
        </p:sp>
        <p:grpSp>
          <p:nvGrpSpPr>
            <p:cNvPr id="56" name="Group 9"/>
            <p:cNvGrpSpPr/>
            <p:nvPr/>
          </p:nvGrpSpPr>
          <p:grpSpPr>
            <a:xfrm>
              <a:off x="1938544" y="1193095"/>
              <a:ext cx="4792657" cy="405724"/>
              <a:chOff x="1600200" y="1356358"/>
              <a:chExt cx="5410200" cy="609602"/>
            </a:xfrm>
          </p:grpSpPr>
          <p:sp>
            <p:nvSpPr>
              <p:cNvPr id="60" name="Rectangle 5"/>
              <p:cNvSpPr/>
              <p:nvPr/>
            </p:nvSpPr>
            <p:spPr>
              <a:xfrm>
                <a:off x="1600200" y="1356360"/>
                <a:ext cx="54102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1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Rectangle 4"/>
              <p:cNvSpPr/>
              <p:nvPr/>
            </p:nvSpPr>
            <p:spPr>
              <a:xfrm>
                <a:off x="2146243" y="1356358"/>
                <a:ext cx="4864155" cy="56583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r>
                  <a:rPr lang="es-SV" b="1" dirty="0">
                    <a:solidFill>
                      <a:srgbClr val="FFFFFF"/>
                    </a:solidFill>
                  </a:rPr>
                  <a:t>Incrementar los estudios, investigaciones y acciones de apoyo a la FP MEDIANTE levantamiento de línea base, análisis del mercado laboral y acercamiento con actores del SFP.</a:t>
                </a:r>
              </a:p>
            </p:txBody>
          </p:sp>
        </p:grpSp>
      </p:grpSp>
      <p:grpSp>
        <p:nvGrpSpPr>
          <p:cNvPr id="82" name="Group 66"/>
          <p:cNvGrpSpPr/>
          <p:nvPr/>
        </p:nvGrpSpPr>
        <p:grpSpPr>
          <a:xfrm>
            <a:off x="368680" y="4085068"/>
            <a:ext cx="11409331" cy="2442187"/>
            <a:chOff x="1938544" y="2416574"/>
            <a:chExt cx="4792657" cy="1113608"/>
          </a:xfrm>
        </p:grpSpPr>
        <p:grpSp>
          <p:nvGrpSpPr>
            <p:cNvPr id="83" name="Group 12"/>
            <p:cNvGrpSpPr/>
            <p:nvPr/>
          </p:nvGrpSpPr>
          <p:grpSpPr>
            <a:xfrm>
              <a:off x="1938544" y="2416574"/>
              <a:ext cx="4792657" cy="405724"/>
              <a:chOff x="1600200" y="1356359"/>
              <a:chExt cx="5410200" cy="609601"/>
            </a:xfrm>
          </p:grpSpPr>
          <p:sp>
            <p:nvSpPr>
              <p:cNvPr id="85" name="Rectangle 13"/>
              <p:cNvSpPr/>
              <p:nvPr/>
            </p:nvSpPr>
            <p:spPr>
              <a:xfrm>
                <a:off x="1600200" y="1356360"/>
                <a:ext cx="5410200" cy="6096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1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Rectangle 14"/>
              <p:cNvSpPr/>
              <p:nvPr/>
            </p:nvSpPr>
            <p:spPr>
              <a:xfrm>
                <a:off x="2118482" y="1356359"/>
                <a:ext cx="4891917" cy="54864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r>
                  <a:rPr lang="es-SV" b="1" dirty="0">
                    <a:solidFill>
                      <a:srgbClr val="FFFFFF"/>
                    </a:solidFill>
                  </a:rPr>
                  <a:t>Incrementar los diagnósticos vinculados a la FP MEDIANTE un mayor acercamiento con actores clave, sector productivo y población objetivo.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4" name="Round Same Side Corner Rectangle 45"/>
            <p:cNvSpPr/>
            <p:nvPr/>
          </p:nvSpPr>
          <p:spPr>
            <a:xfrm flipV="1">
              <a:off x="1938544" y="2822299"/>
              <a:ext cx="4792657" cy="707883"/>
            </a:xfrm>
            <a:prstGeom prst="round2SameRect">
              <a:avLst>
                <a:gd name="adj1" fmla="val 8813"/>
                <a:gd name="adj2" fmla="val 0"/>
              </a:avLst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133" dirty="0">
                <a:solidFill>
                  <a:srgbClr val="FFFFFF"/>
                </a:solidFill>
              </a:endParaRPr>
            </a:p>
          </p:txBody>
        </p:sp>
      </p:grpSp>
      <p:sp>
        <p:nvSpPr>
          <p:cNvPr id="43" name="Sev01"/>
          <p:cNvSpPr/>
          <p:nvPr/>
        </p:nvSpPr>
        <p:spPr>
          <a:xfrm>
            <a:off x="421717" y="1099083"/>
            <a:ext cx="937116" cy="800551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r>
              <a:rPr lang="en-US" sz="3733" b="1" dirty="0">
                <a:solidFill>
                  <a:srgbClr val="FFFFFF"/>
                </a:solidFill>
                <a:latin typeface="FontAwesome" pitchFamily="2" charset="0"/>
              </a:rPr>
              <a:t>O1</a:t>
            </a:r>
          </a:p>
        </p:txBody>
      </p:sp>
      <p:sp>
        <p:nvSpPr>
          <p:cNvPr id="47" name="Sev02"/>
          <p:cNvSpPr/>
          <p:nvPr/>
        </p:nvSpPr>
        <p:spPr>
          <a:xfrm>
            <a:off x="434775" y="4133499"/>
            <a:ext cx="857965" cy="752359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r>
              <a:rPr lang="en-US" sz="3733" b="1" dirty="0">
                <a:solidFill>
                  <a:srgbClr val="FFFFFF"/>
                </a:solidFill>
                <a:latin typeface="FontAwesome" pitchFamily="2" charset="0"/>
              </a:rPr>
              <a:t>O2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1236399" y="2070594"/>
            <a:ext cx="1465464" cy="1386968"/>
            <a:chOff x="130057" y="1524844"/>
            <a:chExt cx="1465464" cy="1386968"/>
          </a:xfrm>
        </p:grpSpPr>
        <p:grpSp>
          <p:nvGrpSpPr>
            <p:cNvPr id="21" name="Group 21"/>
            <p:cNvGrpSpPr/>
            <p:nvPr/>
          </p:nvGrpSpPr>
          <p:grpSpPr>
            <a:xfrm>
              <a:off x="130057" y="1524844"/>
              <a:ext cx="1465464" cy="1386968"/>
              <a:chOff x="3142276" y="1187272"/>
              <a:chExt cx="1239078" cy="1239078"/>
            </a:xfrm>
          </p:grpSpPr>
          <p:sp>
            <p:nvSpPr>
              <p:cNvPr id="23" name="Oval 16"/>
              <p:cNvSpPr/>
              <p:nvPr/>
            </p:nvSpPr>
            <p:spPr>
              <a:xfrm>
                <a:off x="3142276" y="1187272"/>
                <a:ext cx="1239078" cy="123907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Oval 5"/>
              <p:cNvSpPr/>
              <p:nvPr/>
            </p:nvSpPr>
            <p:spPr>
              <a:xfrm>
                <a:off x="3190731" y="1235726"/>
                <a:ext cx="1142168" cy="114216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2" name="TextBox 75"/>
            <p:cNvSpPr txBox="1"/>
            <p:nvPr/>
          </p:nvSpPr>
          <p:spPr>
            <a:xfrm>
              <a:off x="187366" y="2002883"/>
              <a:ext cx="1342946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10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5" name="Rectangle 102"/>
          <p:cNvSpPr/>
          <p:nvPr/>
        </p:nvSpPr>
        <p:spPr>
          <a:xfrm>
            <a:off x="2772257" y="2388019"/>
            <a:ext cx="1019487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 smtClean="0">
                <a:solidFill>
                  <a:srgbClr val="237DB9"/>
                </a:solidFill>
              </a:rPr>
              <a:t>Número de estudios y acciones de apoyo</a:t>
            </a:r>
            <a:endParaRPr lang="es-SV" sz="1400" b="1" dirty="0">
              <a:solidFill>
                <a:srgbClr val="237DB9"/>
              </a:solidFill>
            </a:endParaRPr>
          </a:p>
        </p:txBody>
      </p:sp>
      <p:grpSp>
        <p:nvGrpSpPr>
          <p:cNvPr id="26" name="Grupo 25"/>
          <p:cNvGrpSpPr/>
          <p:nvPr/>
        </p:nvGrpSpPr>
        <p:grpSpPr>
          <a:xfrm>
            <a:off x="4342504" y="2064854"/>
            <a:ext cx="1465464" cy="1386968"/>
            <a:chOff x="-356686" y="1519104"/>
            <a:chExt cx="1465464" cy="1386968"/>
          </a:xfrm>
        </p:grpSpPr>
        <p:grpSp>
          <p:nvGrpSpPr>
            <p:cNvPr id="27" name="Group 21"/>
            <p:cNvGrpSpPr/>
            <p:nvPr/>
          </p:nvGrpSpPr>
          <p:grpSpPr>
            <a:xfrm>
              <a:off x="-356686" y="1519104"/>
              <a:ext cx="1465464" cy="1386968"/>
              <a:chOff x="2730724" y="1182143"/>
              <a:chExt cx="1239078" cy="1239078"/>
            </a:xfrm>
          </p:grpSpPr>
          <p:sp>
            <p:nvSpPr>
              <p:cNvPr id="29" name="Oval 16"/>
              <p:cNvSpPr/>
              <p:nvPr/>
            </p:nvSpPr>
            <p:spPr>
              <a:xfrm>
                <a:off x="2730724" y="1182143"/>
                <a:ext cx="1239078" cy="123907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Oval 5"/>
              <p:cNvSpPr/>
              <p:nvPr/>
            </p:nvSpPr>
            <p:spPr>
              <a:xfrm>
                <a:off x="2779179" y="1230598"/>
                <a:ext cx="1142168" cy="114216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8" name="TextBox 75"/>
            <p:cNvSpPr txBox="1"/>
            <p:nvPr/>
          </p:nvSpPr>
          <p:spPr>
            <a:xfrm>
              <a:off x="-238120" y="1997142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FFFFFF"/>
                  </a:solidFill>
                </a:rPr>
                <a:t>2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1" name="Rectangle 102"/>
          <p:cNvSpPr/>
          <p:nvPr/>
        </p:nvSpPr>
        <p:spPr>
          <a:xfrm>
            <a:off x="5752306" y="2422011"/>
            <a:ext cx="1747275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>
                <a:solidFill>
                  <a:srgbClr val="237DB9"/>
                </a:solidFill>
              </a:rPr>
              <a:t>Número de evaluaciones de impacto realizadas</a:t>
            </a:r>
          </a:p>
        </p:txBody>
      </p:sp>
      <p:sp>
        <p:nvSpPr>
          <p:cNvPr id="38" name="Oval 16"/>
          <p:cNvSpPr/>
          <p:nvPr/>
        </p:nvSpPr>
        <p:spPr>
          <a:xfrm>
            <a:off x="7621603" y="2053631"/>
            <a:ext cx="1465464" cy="138696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9" name="Oval 5"/>
          <p:cNvSpPr/>
          <p:nvPr/>
        </p:nvSpPr>
        <p:spPr>
          <a:xfrm>
            <a:off x="7678911" y="2107869"/>
            <a:ext cx="1350848" cy="127849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0" name="TextBox 75"/>
          <p:cNvSpPr txBox="1"/>
          <p:nvPr/>
        </p:nvSpPr>
        <p:spPr>
          <a:xfrm>
            <a:off x="7740169" y="2531669"/>
            <a:ext cx="1228330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FFFFFF"/>
                </a:solidFill>
              </a:rPr>
              <a:t>13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41" name="Rectangle 102"/>
          <p:cNvSpPr/>
          <p:nvPr/>
        </p:nvSpPr>
        <p:spPr>
          <a:xfrm>
            <a:off x="9144374" y="2064854"/>
            <a:ext cx="1560219" cy="1508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>
                <a:solidFill>
                  <a:srgbClr val="237DB9"/>
                </a:solidFill>
              </a:rPr>
              <a:t>Número de acciones para divulgar los estudios, investigaciones y/o </a:t>
            </a:r>
            <a:r>
              <a:rPr lang="es-SV" sz="1400" b="1" dirty="0" smtClean="0">
                <a:solidFill>
                  <a:srgbClr val="237DB9"/>
                </a:solidFill>
              </a:rPr>
              <a:t>diagnósticos </a:t>
            </a:r>
            <a:r>
              <a:rPr lang="es-SV" sz="1400" b="1" dirty="0">
                <a:solidFill>
                  <a:srgbClr val="237DB9"/>
                </a:solidFill>
              </a:rPr>
              <a:t>realizados.</a:t>
            </a:r>
          </a:p>
        </p:txBody>
      </p:sp>
      <p:grpSp>
        <p:nvGrpSpPr>
          <p:cNvPr id="42" name="Grupo 41"/>
          <p:cNvGrpSpPr/>
          <p:nvPr/>
        </p:nvGrpSpPr>
        <p:grpSpPr>
          <a:xfrm>
            <a:off x="2983990" y="5070321"/>
            <a:ext cx="1465464" cy="1386968"/>
            <a:chOff x="1110311" y="1485021"/>
            <a:chExt cx="1465464" cy="1386968"/>
          </a:xfrm>
        </p:grpSpPr>
        <p:grpSp>
          <p:nvGrpSpPr>
            <p:cNvPr id="44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</p:grpSpPr>
          <p:sp>
            <p:nvSpPr>
              <p:cNvPr id="46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rgbClr val="107F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Oval 5"/>
              <p:cNvSpPr/>
              <p:nvPr/>
            </p:nvSpPr>
            <p:spPr>
              <a:xfrm>
                <a:off x="4019554" y="1200150"/>
                <a:ext cx="1142168" cy="1142168"/>
              </a:xfrm>
              <a:prstGeom prst="ellipse">
                <a:avLst/>
              </a:prstGeom>
              <a:solidFill>
                <a:srgbClr val="15AA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5" name="TextBox 75"/>
            <p:cNvSpPr txBox="1"/>
            <p:nvPr/>
          </p:nvSpPr>
          <p:spPr>
            <a:xfrm>
              <a:off x="1228878" y="1963059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11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49" name="Rectangle 102"/>
          <p:cNvSpPr/>
          <p:nvPr/>
        </p:nvSpPr>
        <p:spPr>
          <a:xfrm>
            <a:off x="4506762" y="5352214"/>
            <a:ext cx="1476761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>
                <a:solidFill>
                  <a:srgbClr val="15AA96"/>
                </a:solidFill>
              </a:rPr>
              <a:t>Número de diagnósticos </a:t>
            </a:r>
            <a:r>
              <a:rPr lang="es-SV" sz="1400" b="1" dirty="0" smtClean="0">
                <a:solidFill>
                  <a:srgbClr val="15AA96"/>
                </a:solidFill>
              </a:rPr>
              <a:t>empresariales </a:t>
            </a:r>
            <a:r>
              <a:rPr lang="es-SV" sz="1400" b="1" dirty="0">
                <a:solidFill>
                  <a:srgbClr val="15AA96"/>
                </a:solidFill>
              </a:rPr>
              <a:t>finalizados</a:t>
            </a:r>
            <a:endParaRPr lang="en-US" sz="1400" b="1" dirty="0">
              <a:solidFill>
                <a:srgbClr val="15AA96"/>
              </a:solidFill>
            </a:endParaRPr>
          </a:p>
        </p:txBody>
      </p:sp>
      <p:grpSp>
        <p:nvGrpSpPr>
          <p:cNvPr id="50" name="Grupo 49"/>
          <p:cNvGrpSpPr/>
          <p:nvPr/>
        </p:nvGrpSpPr>
        <p:grpSpPr>
          <a:xfrm>
            <a:off x="6384032" y="5017144"/>
            <a:ext cx="1465464" cy="1386968"/>
            <a:chOff x="1110311" y="1485021"/>
            <a:chExt cx="1465464" cy="1386968"/>
          </a:xfrm>
        </p:grpSpPr>
        <p:grpSp>
          <p:nvGrpSpPr>
            <p:cNvPr id="52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</p:grpSpPr>
          <p:sp>
            <p:nvSpPr>
              <p:cNvPr id="54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rgbClr val="107F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Oval 5"/>
              <p:cNvSpPr/>
              <p:nvPr/>
            </p:nvSpPr>
            <p:spPr>
              <a:xfrm>
                <a:off x="4019554" y="1200150"/>
                <a:ext cx="1142168" cy="1142168"/>
              </a:xfrm>
              <a:prstGeom prst="ellipse">
                <a:avLst/>
              </a:prstGeom>
              <a:solidFill>
                <a:srgbClr val="15AA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3" name="TextBox 75"/>
            <p:cNvSpPr txBox="1"/>
            <p:nvPr/>
          </p:nvSpPr>
          <p:spPr>
            <a:xfrm>
              <a:off x="1228878" y="1963059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FFFFFF"/>
                  </a:solidFill>
                </a:rPr>
                <a:t>2</a:t>
              </a:r>
              <a:r>
                <a:rPr lang="en-US" sz="2800" b="1" dirty="0" smtClean="0">
                  <a:solidFill>
                    <a:srgbClr val="FFFFFF"/>
                  </a:solidFill>
                </a:rPr>
                <a:t>4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58" name="Rectangle 102"/>
          <p:cNvSpPr/>
          <p:nvPr/>
        </p:nvSpPr>
        <p:spPr>
          <a:xfrm>
            <a:off x="7906804" y="5292210"/>
            <a:ext cx="1476761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>
                <a:solidFill>
                  <a:srgbClr val="15AA96"/>
                </a:solidFill>
              </a:rPr>
              <a:t>Número de diagnósticos territoriales realizados</a:t>
            </a:r>
            <a:endParaRPr lang="en-US" sz="1400" b="1" dirty="0">
              <a:solidFill>
                <a:srgbClr val="15AA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122583"/>
      </p:ext>
    </p:extLst>
  </p:cSld>
  <p:clrMapOvr>
    <a:masterClrMapping/>
  </p:clrMapOvr>
  <p:transition spd="med" advClick="0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36"/>
          <p:cNvSpPr txBox="1">
            <a:spLocks/>
          </p:cNvSpPr>
          <p:nvPr/>
        </p:nvSpPr>
        <p:spPr>
          <a:xfrm>
            <a:off x="1691468" y="476672"/>
            <a:ext cx="8856696" cy="88905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Gerencia de </a:t>
            </a:r>
            <a:r>
              <a:rPr lang="en-US" sz="2667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Investigación</a:t>
            </a:r>
            <a:r>
              <a:rPr lang="en-US" sz="2667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y </a:t>
            </a:r>
            <a:r>
              <a:rPr lang="en-US" sz="2667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Estudios</a:t>
            </a:r>
            <a:r>
              <a:rPr lang="en-US" sz="2667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de la FP</a:t>
            </a:r>
          </a:p>
          <a:p>
            <a:r>
              <a:rPr lang="pt-BR" sz="1600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Objetivos Operativos e Indicadores 2020 </a:t>
            </a:r>
          </a:p>
        </p:txBody>
      </p:sp>
      <p:grpSp>
        <p:nvGrpSpPr>
          <p:cNvPr id="49" name="Group 66"/>
          <p:cNvGrpSpPr/>
          <p:nvPr/>
        </p:nvGrpSpPr>
        <p:grpSpPr>
          <a:xfrm>
            <a:off x="767408" y="2204864"/>
            <a:ext cx="10797335" cy="2442187"/>
            <a:chOff x="1938544" y="2416574"/>
            <a:chExt cx="4792657" cy="1113608"/>
          </a:xfrm>
        </p:grpSpPr>
        <p:grpSp>
          <p:nvGrpSpPr>
            <p:cNvPr id="50" name="Group 12"/>
            <p:cNvGrpSpPr/>
            <p:nvPr/>
          </p:nvGrpSpPr>
          <p:grpSpPr>
            <a:xfrm>
              <a:off x="1938544" y="2416574"/>
              <a:ext cx="4792657" cy="405724"/>
              <a:chOff x="1600200" y="1356359"/>
              <a:chExt cx="5410200" cy="609601"/>
            </a:xfrm>
          </p:grpSpPr>
          <p:sp>
            <p:nvSpPr>
              <p:cNvPr id="53" name="Rectangle 13"/>
              <p:cNvSpPr/>
              <p:nvPr/>
            </p:nvSpPr>
            <p:spPr>
              <a:xfrm>
                <a:off x="1600200" y="1356360"/>
                <a:ext cx="5410200" cy="609600"/>
              </a:xfrm>
              <a:prstGeom prst="rect">
                <a:avLst/>
              </a:prstGeom>
              <a:solidFill>
                <a:srgbClr val="768F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1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Rectangle 14"/>
              <p:cNvSpPr/>
              <p:nvPr/>
            </p:nvSpPr>
            <p:spPr>
              <a:xfrm>
                <a:off x="2118482" y="1356359"/>
                <a:ext cx="4891917" cy="548640"/>
              </a:xfrm>
              <a:prstGeom prst="rect">
                <a:avLst/>
              </a:prstGeom>
              <a:solidFill>
                <a:srgbClr val="9BB9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r>
                  <a:rPr lang="es-SV" b="1" dirty="0">
                    <a:solidFill>
                      <a:srgbClr val="FFFFFF"/>
                    </a:solidFill>
                  </a:rPr>
                  <a:t>Incrementar la aplicación de los procesos archivísticos y del Centro de Documentación MEDIANTE la aplicación de buenas prácticas y el uso de tecnologías	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2" name="Round Same Side Corner Rectangle 45"/>
            <p:cNvSpPr/>
            <p:nvPr/>
          </p:nvSpPr>
          <p:spPr>
            <a:xfrm flipV="1">
              <a:off x="1938544" y="2822299"/>
              <a:ext cx="4792657" cy="707883"/>
            </a:xfrm>
            <a:prstGeom prst="round2SameRect">
              <a:avLst>
                <a:gd name="adj1" fmla="val 8813"/>
                <a:gd name="adj2" fmla="val 0"/>
              </a:avLst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133" dirty="0">
                <a:solidFill>
                  <a:srgbClr val="FFFFFF"/>
                </a:solidFill>
              </a:endParaRPr>
            </a:p>
          </p:txBody>
        </p:sp>
      </p:grpSp>
      <p:sp>
        <p:nvSpPr>
          <p:cNvPr id="57" name="Sev02"/>
          <p:cNvSpPr/>
          <p:nvPr/>
        </p:nvSpPr>
        <p:spPr>
          <a:xfrm>
            <a:off x="833503" y="2253295"/>
            <a:ext cx="857965" cy="752359"/>
          </a:xfrm>
          <a:prstGeom prst="rect">
            <a:avLst/>
          </a:prstGeom>
          <a:solidFill>
            <a:srgbClr val="9BB95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r>
              <a:rPr lang="en-US" sz="3733" b="1" dirty="0">
                <a:solidFill>
                  <a:srgbClr val="FFFFFF"/>
                </a:solidFill>
                <a:latin typeface="FontAwesome" pitchFamily="2" charset="0"/>
              </a:rPr>
              <a:t>O3</a:t>
            </a:r>
          </a:p>
        </p:txBody>
      </p:sp>
      <p:grpSp>
        <p:nvGrpSpPr>
          <p:cNvPr id="58" name="Grupo 57"/>
          <p:cNvGrpSpPr/>
          <p:nvPr/>
        </p:nvGrpSpPr>
        <p:grpSpPr>
          <a:xfrm>
            <a:off x="2842327" y="3122575"/>
            <a:ext cx="1465464" cy="1386968"/>
            <a:chOff x="-430126" y="1539259"/>
            <a:chExt cx="1465464" cy="1386968"/>
          </a:xfrm>
        </p:grpSpPr>
        <p:grpSp>
          <p:nvGrpSpPr>
            <p:cNvPr id="59" name="Group 21"/>
            <p:cNvGrpSpPr/>
            <p:nvPr/>
          </p:nvGrpSpPr>
          <p:grpSpPr>
            <a:xfrm>
              <a:off x="-430126" y="1539259"/>
              <a:ext cx="1465464" cy="1386968"/>
              <a:chOff x="2668630" y="1200150"/>
              <a:chExt cx="1239078" cy="1239078"/>
            </a:xfrm>
          </p:grpSpPr>
          <p:sp>
            <p:nvSpPr>
              <p:cNvPr id="63" name="Oval 16"/>
              <p:cNvSpPr/>
              <p:nvPr/>
            </p:nvSpPr>
            <p:spPr>
              <a:xfrm>
                <a:off x="2668630" y="1200150"/>
                <a:ext cx="1239078" cy="1239078"/>
              </a:xfrm>
              <a:prstGeom prst="ellipse">
                <a:avLst/>
              </a:prstGeom>
              <a:solidFill>
                <a:srgbClr val="768F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Oval 5"/>
              <p:cNvSpPr/>
              <p:nvPr/>
            </p:nvSpPr>
            <p:spPr>
              <a:xfrm>
                <a:off x="2717084" y="1248605"/>
                <a:ext cx="1142168" cy="1142168"/>
              </a:xfrm>
              <a:prstGeom prst="ellipse">
                <a:avLst/>
              </a:prstGeom>
              <a:solidFill>
                <a:srgbClr val="9BB9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2" name="TextBox 75"/>
            <p:cNvSpPr txBox="1"/>
            <p:nvPr/>
          </p:nvSpPr>
          <p:spPr>
            <a:xfrm>
              <a:off x="-311559" y="2017297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12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65" name="Rectangle 102"/>
          <p:cNvSpPr/>
          <p:nvPr/>
        </p:nvSpPr>
        <p:spPr>
          <a:xfrm>
            <a:off x="4416067" y="3306186"/>
            <a:ext cx="1966643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>
                <a:solidFill>
                  <a:srgbClr val="768F3B"/>
                </a:solidFill>
              </a:rPr>
              <a:t>Número de gerencias formadas en la aplicación de procesos de gestión documental y </a:t>
            </a:r>
            <a:r>
              <a:rPr lang="es-SV" sz="1400" b="1" dirty="0" smtClean="0">
                <a:solidFill>
                  <a:srgbClr val="768F3B"/>
                </a:solidFill>
              </a:rPr>
              <a:t>archivo</a:t>
            </a:r>
          </a:p>
        </p:txBody>
      </p:sp>
      <p:grpSp>
        <p:nvGrpSpPr>
          <p:cNvPr id="66" name="Grupo 65"/>
          <p:cNvGrpSpPr/>
          <p:nvPr/>
        </p:nvGrpSpPr>
        <p:grpSpPr>
          <a:xfrm>
            <a:off x="6571170" y="3116918"/>
            <a:ext cx="1465464" cy="1386968"/>
            <a:chOff x="-909558" y="1465362"/>
            <a:chExt cx="1465464" cy="1386968"/>
          </a:xfrm>
        </p:grpSpPr>
        <p:grpSp>
          <p:nvGrpSpPr>
            <p:cNvPr id="67" name="Group 21"/>
            <p:cNvGrpSpPr/>
            <p:nvPr/>
          </p:nvGrpSpPr>
          <p:grpSpPr>
            <a:xfrm>
              <a:off x="-909558" y="1465362"/>
              <a:ext cx="1465464" cy="1386968"/>
              <a:chOff x="2263261" y="1134132"/>
              <a:chExt cx="1239078" cy="1239078"/>
            </a:xfrm>
          </p:grpSpPr>
          <p:sp>
            <p:nvSpPr>
              <p:cNvPr id="69" name="Oval 16"/>
              <p:cNvSpPr/>
              <p:nvPr/>
            </p:nvSpPr>
            <p:spPr>
              <a:xfrm>
                <a:off x="2263261" y="1134132"/>
                <a:ext cx="1239078" cy="1239078"/>
              </a:xfrm>
              <a:prstGeom prst="ellipse">
                <a:avLst/>
              </a:prstGeom>
              <a:solidFill>
                <a:srgbClr val="768F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Oval 5"/>
              <p:cNvSpPr/>
              <p:nvPr/>
            </p:nvSpPr>
            <p:spPr>
              <a:xfrm>
                <a:off x="2311716" y="1182588"/>
                <a:ext cx="1142168" cy="1142168"/>
              </a:xfrm>
              <a:prstGeom prst="ellipse">
                <a:avLst/>
              </a:prstGeom>
              <a:solidFill>
                <a:srgbClr val="9BB9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8" name="TextBox 75"/>
            <p:cNvSpPr txBox="1"/>
            <p:nvPr/>
          </p:nvSpPr>
          <p:spPr>
            <a:xfrm>
              <a:off x="-790991" y="1943400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FFFFFF"/>
                  </a:solidFill>
                </a:rPr>
                <a:t>4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72" name="Rectangle 102"/>
          <p:cNvSpPr/>
          <p:nvPr/>
        </p:nvSpPr>
        <p:spPr>
          <a:xfrm>
            <a:off x="8225094" y="3306186"/>
            <a:ext cx="1896492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>
                <a:solidFill>
                  <a:srgbClr val="768F3B"/>
                </a:solidFill>
              </a:rPr>
              <a:t>Número de solicitudes internas atendidas de material bibliográfico </a:t>
            </a:r>
            <a:r>
              <a:rPr lang="es-SV" sz="1400" b="1" dirty="0" smtClean="0">
                <a:solidFill>
                  <a:srgbClr val="768F3B"/>
                </a:solidFill>
              </a:rPr>
              <a:t>especializado</a:t>
            </a:r>
          </a:p>
        </p:txBody>
      </p:sp>
    </p:spTree>
    <p:extLst>
      <p:ext uri="{BB962C8B-B14F-4D97-AF65-F5344CB8AC3E}">
        <p14:creationId xmlns:p14="http://schemas.microsoft.com/office/powerpoint/2010/main" val="2154691057"/>
      </p:ext>
    </p:extLst>
  </p:cSld>
  <p:clrMapOvr>
    <a:masterClrMapping/>
  </p:clrMapOvr>
  <p:transition spd="med" advClick="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1896845"/>
              </p:ext>
            </p:extLst>
          </p:nvPr>
        </p:nvGraphicFramePr>
        <p:xfrm>
          <a:off x="2207567" y="1771252"/>
          <a:ext cx="7776864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 descr="IN-MM Papelería Tuti-46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12192000" cy="537386"/>
          </a:xfrm>
          <a:prstGeom prst="rect">
            <a:avLst/>
          </a:prstGeom>
        </p:spPr>
      </p:pic>
      <p:sp>
        <p:nvSpPr>
          <p:cNvPr id="6" name="Redondear rectángulo de esquina diagonal 5"/>
          <p:cNvSpPr/>
          <p:nvPr/>
        </p:nvSpPr>
        <p:spPr>
          <a:xfrm>
            <a:off x="2622680" y="332656"/>
            <a:ext cx="6946639" cy="904522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Algunas características…</a:t>
            </a:r>
            <a:endParaRPr lang="es-SV" sz="36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516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36"/>
          <p:cNvSpPr txBox="1">
            <a:spLocks/>
          </p:cNvSpPr>
          <p:nvPr/>
        </p:nvSpPr>
        <p:spPr>
          <a:xfrm>
            <a:off x="2351584" y="355475"/>
            <a:ext cx="7951644" cy="88905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Gerencia de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Investigación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y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Estudios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de la FP</a:t>
            </a:r>
          </a:p>
          <a:p>
            <a:r>
              <a:rPr lang="pt-BR" sz="1800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Proyectos</a:t>
            </a:r>
            <a:r>
              <a:rPr lang="pt-BR" sz="1800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2020</a:t>
            </a:r>
            <a:endParaRPr lang="pt-BR" sz="1800" b="1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23" name="Group 10"/>
          <p:cNvGrpSpPr/>
          <p:nvPr/>
        </p:nvGrpSpPr>
        <p:grpSpPr>
          <a:xfrm>
            <a:off x="1116473" y="2018587"/>
            <a:ext cx="855028" cy="595061"/>
            <a:chOff x="647700" y="1295400"/>
            <a:chExt cx="838200" cy="670560"/>
          </a:xfrm>
        </p:grpSpPr>
        <p:sp>
          <p:nvSpPr>
            <p:cNvPr id="24" name="Rectangle 6"/>
            <p:cNvSpPr/>
            <p:nvPr/>
          </p:nvSpPr>
          <p:spPr>
            <a:xfrm>
              <a:off x="647700" y="1356360"/>
              <a:ext cx="838200" cy="609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133" dirty="0">
                <a:solidFill>
                  <a:srgbClr val="FFFFFF"/>
                </a:solidFill>
              </a:endParaRPr>
            </a:p>
          </p:txBody>
        </p:sp>
        <p:sp>
          <p:nvSpPr>
            <p:cNvPr id="25" name="Rectangle 7"/>
            <p:cNvSpPr/>
            <p:nvPr/>
          </p:nvSpPr>
          <p:spPr>
            <a:xfrm>
              <a:off x="647700" y="1295400"/>
              <a:ext cx="838200" cy="60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r>
                <a:rPr lang="en-US" sz="2133" b="1" dirty="0">
                  <a:solidFill>
                    <a:srgbClr val="FFFFFF"/>
                  </a:solidFill>
                </a:rPr>
                <a:t>O1</a:t>
              </a:r>
            </a:p>
          </p:txBody>
        </p:sp>
      </p:grpSp>
      <p:sp>
        <p:nvSpPr>
          <p:cNvPr id="26" name="Round Same Side Corner Rectangle 43"/>
          <p:cNvSpPr/>
          <p:nvPr/>
        </p:nvSpPr>
        <p:spPr>
          <a:xfrm flipV="1">
            <a:off x="767408" y="2592830"/>
            <a:ext cx="10942627" cy="1790665"/>
          </a:xfrm>
          <a:prstGeom prst="round2SameRect">
            <a:avLst>
              <a:gd name="adj1" fmla="val 8813"/>
              <a:gd name="adj2" fmla="val 0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27" name="Group 9"/>
          <p:cNvGrpSpPr/>
          <p:nvPr/>
        </p:nvGrpSpPr>
        <p:grpSpPr>
          <a:xfrm>
            <a:off x="767408" y="1772816"/>
            <a:ext cx="10942627" cy="820028"/>
            <a:chOff x="1600200" y="1268511"/>
            <a:chExt cx="5410200" cy="697449"/>
          </a:xfrm>
        </p:grpSpPr>
        <p:sp>
          <p:nvSpPr>
            <p:cNvPr id="28" name="Rectangle 5"/>
            <p:cNvSpPr/>
            <p:nvPr/>
          </p:nvSpPr>
          <p:spPr>
            <a:xfrm>
              <a:off x="1600200" y="1356360"/>
              <a:ext cx="5410200" cy="609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9" name="Rectangle 4"/>
            <p:cNvSpPr/>
            <p:nvPr/>
          </p:nvSpPr>
          <p:spPr>
            <a:xfrm>
              <a:off x="1600200" y="1268511"/>
              <a:ext cx="5410200" cy="60960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r>
                <a:rPr lang="es-ES" sz="2400" b="1" dirty="0" smtClean="0">
                  <a:solidFill>
                    <a:srgbClr val="FFFFFF"/>
                  </a:solidFill>
                </a:rPr>
                <a:t>PROYECTOS 2020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0" name="Freeform 45"/>
          <p:cNvSpPr>
            <a:spLocks noEditPoints="1"/>
          </p:cNvSpPr>
          <p:nvPr/>
        </p:nvSpPr>
        <p:spPr bwMode="auto">
          <a:xfrm>
            <a:off x="1026854" y="2708920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375467"/>
            <a:endParaRPr lang="en-US" sz="2667" dirty="0">
              <a:solidFill>
                <a:srgbClr val="262626"/>
              </a:solidFill>
            </a:endParaRPr>
          </a:p>
        </p:txBody>
      </p:sp>
      <p:sp>
        <p:nvSpPr>
          <p:cNvPr id="41" name="Text Placeholder 3"/>
          <p:cNvSpPr txBox="1">
            <a:spLocks/>
          </p:cNvSpPr>
          <p:nvPr/>
        </p:nvSpPr>
        <p:spPr>
          <a:xfrm>
            <a:off x="1700923" y="2655304"/>
            <a:ext cx="9795677" cy="127419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spcBef>
                <a:spcPct val="20000"/>
              </a:spcBef>
              <a:defRPr/>
            </a:pPr>
            <a:r>
              <a:rPr lang="es-SV" sz="1800" b="1" dirty="0" smtClean="0">
                <a:solidFill>
                  <a:srgbClr val="262626"/>
                </a:solidFill>
              </a:rPr>
              <a:t>I003: </a:t>
            </a:r>
            <a:r>
              <a:rPr lang="es-SV" sz="1800" b="1" dirty="0">
                <a:solidFill>
                  <a:srgbClr val="262626"/>
                </a:solidFill>
              </a:rPr>
              <a:t>Identificación de nuevas </a:t>
            </a:r>
            <a:r>
              <a:rPr lang="es-SV" sz="1800" b="1" dirty="0" smtClean="0">
                <a:solidFill>
                  <a:srgbClr val="262626"/>
                </a:solidFill>
              </a:rPr>
              <a:t>metodología para </a:t>
            </a:r>
            <a:r>
              <a:rPr lang="es-SV" sz="1800" b="1" dirty="0">
                <a:solidFill>
                  <a:srgbClr val="262626"/>
                </a:solidFill>
              </a:rPr>
              <a:t>la detección de </a:t>
            </a:r>
            <a:r>
              <a:rPr lang="es-SV" sz="1800" b="1" dirty="0" smtClean="0">
                <a:solidFill>
                  <a:srgbClr val="262626"/>
                </a:solidFill>
              </a:rPr>
              <a:t>demanda.</a:t>
            </a:r>
            <a:r>
              <a:rPr lang="es-SV" sz="1800" b="1" dirty="0">
                <a:solidFill>
                  <a:srgbClr val="262626"/>
                </a:solidFill>
              </a:rPr>
              <a:t>		</a:t>
            </a:r>
            <a:endParaRPr lang="es-SV" sz="1800" b="1" dirty="0" smtClean="0">
              <a:solidFill>
                <a:srgbClr val="262626"/>
              </a:solidFill>
            </a:endParaRPr>
          </a:p>
          <a:p>
            <a:pPr algn="l">
              <a:spcBef>
                <a:spcPct val="20000"/>
              </a:spcBef>
              <a:defRPr/>
            </a:pPr>
            <a:r>
              <a:rPr lang="es-SV" sz="1800" b="1" dirty="0" smtClean="0">
                <a:solidFill>
                  <a:srgbClr val="262626"/>
                </a:solidFill>
              </a:rPr>
              <a:t>I004: </a:t>
            </a:r>
            <a:r>
              <a:rPr lang="es-SV" sz="1800" b="1" dirty="0">
                <a:solidFill>
                  <a:srgbClr val="262626"/>
                </a:solidFill>
              </a:rPr>
              <a:t>Generar instrumentos de línea base de la población </a:t>
            </a:r>
            <a:r>
              <a:rPr lang="es-SV" sz="1800" b="1" dirty="0" smtClean="0">
                <a:solidFill>
                  <a:srgbClr val="262626"/>
                </a:solidFill>
              </a:rPr>
              <a:t>atendida.	</a:t>
            </a:r>
          </a:p>
          <a:p>
            <a:pPr algn="l">
              <a:spcBef>
                <a:spcPct val="20000"/>
              </a:spcBef>
              <a:defRPr/>
            </a:pPr>
            <a:r>
              <a:rPr lang="es-SV" sz="1800" b="1" dirty="0" smtClean="0">
                <a:solidFill>
                  <a:srgbClr val="262626"/>
                </a:solidFill>
              </a:rPr>
              <a:t>I005: </a:t>
            </a:r>
            <a:r>
              <a:rPr lang="es-SV" sz="1800" b="1" dirty="0">
                <a:solidFill>
                  <a:srgbClr val="262626"/>
                </a:solidFill>
              </a:rPr>
              <a:t>Proyecto de Digitalización Institucional. INSAFORP CERO </a:t>
            </a:r>
            <a:r>
              <a:rPr lang="es-SV" sz="1800" b="1" dirty="0" smtClean="0">
                <a:solidFill>
                  <a:srgbClr val="262626"/>
                </a:solidFill>
              </a:rPr>
              <a:t>PAPEL.	</a:t>
            </a:r>
          </a:p>
          <a:p>
            <a:pPr algn="l">
              <a:spcBef>
                <a:spcPct val="20000"/>
              </a:spcBef>
              <a:defRPr/>
            </a:pPr>
            <a:r>
              <a:rPr lang="es-SV" sz="1800" b="1" dirty="0" smtClean="0">
                <a:solidFill>
                  <a:srgbClr val="262626"/>
                </a:solidFill>
              </a:rPr>
              <a:t>I006: </a:t>
            </a:r>
            <a:r>
              <a:rPr lang="es-SV" sz="1800" b="1" dirty="0">
                <a:solidFill>
                  <a:srgbClr val="262626"/>
                </a:solidFill>
              </a:rPr>
              <a:t>Rediseño de proceso y metodología para la </a:t>
            </a:r>
            <a:r>
              <a:rPr lang="es-SV" sz="1800" b="1" dirty="0" smtClean="0">
                <a:solidFill>
                  <a:srgbClr val="262626"/>
                </a:solidFill>
              </a:rPr>
              <a:t>realización de </a:t>
            </a:r>
            <a:r>
              <a:rPr lang="es-SV" sz="1800" b="1" dirty="0">
                <a:solidFill>
                  <a:srgbClr val="262626"/>
                </a:solidFill>
              </a:rPr>
              <a:t>diagnósticos </a:t>
            </a:r>
            <a:r>
              <a:rPr lang="es-SV" sz="1800" b="1" dirty="0" smtClean="0">
                <a:solidFill>
                  <a:srgbClr val="262626"/>
                </a:solidFill>
              </a:rPr>
              <a:t>territoriales.</a:t>
            </a:r>
            <a:endParaRPr lang="es-SV" sz="1800" b="1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83537"/>
      </p:ext>
    </p:extLst>
  </p:cSld>
  <p:clrMapOvr>
    <a:masterClrMapping/>
  </p:clrMapOvr>
  <p:transition spd="med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36"/>
          <p:cNvSpPr txBox="1">
            <a:spLocks/>
          </p:cNvSpPr>
          <p:nvPr/>
        </p:nvSpPr>
        <p:spPr>
          <a:xfrm>
            <a:off x="1775520" y="260648"/>
            <a:ext cx="8856696" cy="88905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Gerencia de </a:t>
            </a:r>
            <a:r>
              <a:rPr lang="en-US" sz="2667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Investigación</a:t>
            </a:r>
            <a:r>
              <a:rPr lang="en-US" sz="2667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y </a:t>
            </a:r>
            <a:r>
              <a:rPr lang="en-US" sz="2667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Estudios</a:t>
            </a:r>
            <a:r>
              <a:rPr lang="en-US" sz="2667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de la FP</a:t>
            </a:r>
          </a:p>
          <a:p>
            <a:r>
              <a:rPr lang="es-SV" sz="1600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Proyección de Cierre y Presupuesto 2020</a:t>
            </a:r>
          </a:p>
        </p:txBody>
      </p:sp>
      <p:sp>
        <p:nvSpPr>
          <p:cNvPr id="30" name="Freeform 68"/>
          <p:cNvSpPr/>
          <p:nvPr/>
        </p:nvSpPr>
        <p:spPr>
          <a:xfrm>
            <a:off x="0" y="6033548"/>
            <a:ext cx="3974205" cy="78914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52493" rIns="52493" bIns="52494" numCol="1" spcCol="1270" anchor="ctr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31" name="Text Placeholder 3"/>
          <p:cNvSpPr txBox="1">
            <a:spLocks/>
          </p:cNvSpPr>
          <p:nvPr/>
        </p:nvSpPr>
        <p:spPr>
          <a:xfrm>
            <a:off x="128789" y="6075807"/>
            <a:ext cx="3616817" cy="67710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237DB9"/>
                </a:solidFill>
                <a:cs typeface="+mj-cs"/>
              </a:rPr>
              <a:t>PRESUPUESTO 2019</a:t>
            </a:r>
            <a: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/>
            </a:r>
            <a:b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</a:b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t>$</a:t>
            </a: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>612,440</a:t>
            </a:r>
            <a:endParaRPr lang="en-US" sz="2400" b="1" dirty="0">
              <a:solidFill>
                <a:srgbClr val="262626">
                  <a:lumMod val="75000"/>
                  <a:lumOff val="25000"/>
                </a:srgbClr>
              </a:solidFill>
              <a:cs typeface="+mj-cs"/>
            </a:endParaRPr>
          </a:p>
        </p:txBody>
      </p:sp>
      <p:sp>
        <p:nvSpPr>
          <p:cNvPr id="32" name="Freeform 68"/>
          <p:cNvSpPr/>
          <p:nvPr/>
        </p:nvSpPr>
        <p:spPr>
          <a:xfrm>
            <a:off x="4079921" y="6068853"/>
            <a:ext cx="3974205" cy="78914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52493" rIns="52493" bIns="52494" numCol="1" spcCol="1270" anchor="ctr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33" name="Text Placeholder 3"/>
          <p:cNvSpPr txBox="1">
            <a:spLocks/>
          </p:cNvSpPr>
          <p:nvPr/>
        </p:nvSpPr>
        <p:spPr>
          <a:xfrm>
            <a:off x="4208710" y="6111112"/>
            <a:ext cx="3616817" cy="67710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237DB9"/>
                </a:solidFill>
                <a:cs typeface="+mj-cs"/>
              </a:rPr>
              <a:t>PROYECCION CIERRE 2019</a:t>
            </a:r>
            <a: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/>
            </a:r>
            <a:b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</a:br>
            <a:r>
              <a:rPr lang="en-US" sz="2400" b="1" dirty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>$</a:t>
            </a: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>488,421 </a:t>
            </a:r>
            <a:endParaRPr lang="en-US" sz="2400" b="1" dirty="0">
              <a:solidFill>
                <a:srgbClr val="262626">
                  <a:lumMod val="75000"/>
                  <a:lumOff val="25000"/>
                </a:srgbClr>
              </a:solidFill>
              <a:cs typeface="+mj-cs"/>
            </a:endParaRPr>
          </a:p>
        </p:txBody>
      </p:sp>
      <p:sp>
        <p:nvSpPr>
          <p:cNvPr id="34" name="Freeform 68"/>
          <p:cNvSpPr/>
          <p:nvPr/>
        </p:nvSpPr>
        <p:spPr>
          <a:xfrm>
            <a:off x="8195638" y="6055092"/>
            <a:ext cx="3974205" cy="78914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52493" rIns="52493" bIns="52494" numCol="1" spcCol="1270" anchor="ctr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35" name="Text Placeholder 3"/>
          <p:cNvSpPr txBox="1">
            <a:spLocks/>
          </p:cNvSpPr>
          <p:nvPr/>
        </p:nvSpPr>
        <p:spPr>
          <a:xfrm>
            <a:off x="8346584" y="6111112"/>
            <a:ext cx="3616817" cy="67710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237DB9"/>
                </a:solidFill>
                <a:cs typeface="+mj-cs"/>
              </a:rPr>
              <a:t>PRESUPUESTO 2020</a:t>
            </a:r>
            <a: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/>
            </a:r>
            <a:b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</a:b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>$541,220</a:t>
            </a:r>
            <a:endParaRPr lang="en-US" sz="2400" b="1" dirty="0">
              <a:solidFill>
                <a:srgbClr val="262626">
                  <a:lumMod val="75000"/>
                  <a:lumOff val="25000"/>
                </a:srgbClr>
              </a:solidFill>
              <a:cs typeface="+mj-cs"/>
            </a:endParaRPr>
          </a:p>
        </p:txBody>
      </p:sp>
      <p:graphicFrame>
        <p:nvGraphicFramePr>
          <p:cNvPr id="36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174750"/>
              </p:ext>
            </p:extLst>
          </p:nvPr>
        </p:nvGraphicFramePr>
        <p:xfrm>
          <a:off x="28711" y="1628800"/>
          <a:ext cx="12052313" cy="1975050"/>
        </p:xfrm>
        <a:graphic>
          <a:graphicData uri="http://schemas.openxmlformats.org/drawingml/2006/table">
            <a:tbl>
              <a:tblPr/>
              <a:tblGrid>
                <a:gridCol w="5185783"/>
                <a:gridCol w="792088"/>
                <a:gridCol w="1512168"/>
                <a:gridCol w="792088"/>
                <a:gridCol w="1512168"/>
                <a:gridCol w="864096"/>
                <a:gridCol w="1393922"/>
              </a:tblGrid>
              <a:tr h="455656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ACTIVIDADES</a:t>
                      </a:r>
                      <a:endParaRPr kumimoji="0" lang="es-SV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META Y PRESUPUESTO 2019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PROYECCION CIERRE 2019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META Y PROYECCION 2020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SV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333108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PROD.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PRESUP. 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PROD.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PRESUP.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PROD.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PRESUP. 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3549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Estudios e Investigaciones.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49" marR="3249" marT="324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$514,139.11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$424,908.54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$488,420.00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73253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Centro de Documentación y Archivo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$98,300.00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$63,514.00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$52,800</a:t>
                      </a:r>
                      <a:endParaRPr lang="es-SV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5809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SV" sz="1600" b="1" i="0" u="none" strike="noStrike" kern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kern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  <a:endParaRPr lang="es-SV" sz="1600" b="1" i="0" u="none" strike="noStrike" kern="12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49" marR="3249" marT="32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kern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$612,439.11</a:t>
                      </a:r>
                    </a:p>
                  </a:txBody>
                  <a:tcPr marL="3249" marR="3249" marT="32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kern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  <a:endParaRPr lang="es-SV" sz="1600" b="1" i="0" u="none" strike="noStrike" kern="12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49" marR="3249" marT="32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kern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$488,422.54</a:t>
                      </a:r>
                    </a:p>
                  </a:txBody>
                  <a:tcPr marL="3249" marR="3249" marT="32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es-SV" sz="1600" b="1" i="0" u="none" strike="noStrike" kern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  <a:endParaRPr lang="es-SV" sz="1600" b="1" i="0" u="none" strike="noStrike" kern="12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49" marR="3249" marT="32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es-SV" sz="1600" b="1" i="0" u="none" strike="noStrike" kern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$541,220.00</a:t>
                      </a:r>
                      <a:endParaRPr lang="es-SV" sz="1600" b="1" i="0" u="none" strike="noStrike" kern="12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49" marR="3249" marT="32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23030"/>
      </p:ext>
    </p:extLst>
  </p:cSld>
  <p:clrMapOvr>
    <a:masterClrMapping/>
  </p:clrMapOvr>
  <p:transition spd="med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 animBg="1"/>
      <p:bldP spid="33" grpId="0"/>
      <p:bldP spid="34" grpId="0" animBg="1"/>
      <p:bldP spid="3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7F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6"/>
          <p:cNvSpPr txBox="1">
            <a:spLocks/>
          </p:cNvSpPr>
          <p:nvPr/>
        </p:nvSpPr>
        <p:spPr>
          <a:xfrm>
            <a:off x="1703512" y="2780928"/>
            <a:ext cx="8856984" cy="88905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</a:t>
            </a:r>
            <a:r>
              <a:rPr lang="en-US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4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Monitoreo</a:t>
            </a:r>
            <a:r>
              <a:rPr lang="en-US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4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</a:t>
            </a:r>
            <a:endParaRPr lang="en-US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34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36"/>
          <p:cNvSpPr txBox="1">
            <a:spLocks/>
          </p:cNvSpPr>
          <p:nvPr/>
        </p:nvSpPr>
        <p:spPr>
          <a:xfrm>
            <a:off x="1177656" y="71256"/>
            <a:ext cx="9103604" cy="88905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667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Unidad de Monitoreo y Evaluación de la FP</a:t>
            </a:r>
          </a:p>
          <a:p>
            <a:r>
              <a:rPr lang="pt-BR" sz="1800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Objetivos Operativos e Indicadores 2020 </a:t>
            </a:r>
          </a:p>
          <a:p>
            <a:endParaRPr lang="en-US" sz="2667" b="1" dirty="0" smtClean="0">
              <a:solidFill>
                <a:srgbClr val="262626">
                  <a:lumMod val="50000"/>
                  <a:lumOff val="50000"/>
                </a:srgbClr>
              </a:solidFill>
            </a:endParaRPr>
          </a:p>
          <a:p>
            <a:endParaRPr lang="en-US" sz="2667" b="1" dirty="0">
              <a:solidFill>
                <a:srgbClr val="262626">
                  <a:lumMod val="50000"/>
                  <a:lumOff val="50000"/>
                </a:srgbClr>
              </a:solidFill>
            </a:endParaRPr>
          </a:p>
          <a:p>
            <a:r>
              <a:rPr lang="en-US" sz="2000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Objetivos</a:t>
            </a:r>
            <a:r>
              <a:rPr lang="en-US" sz="2000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2000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Operativos</a:t>
            </a:r>
            <a:r>
              <a:rPr lang="en-US" sz="2667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</a:p>
        </p:txBody>
      </p:sp>
      <p:sp>
        <p:nvSpPr>
          <p:cNvPr id="55" name="Round Same Side Corner Rectangle 43"/>
          <p:cNvSpPr/>
          <p:nvPr/>
        </p:nvSpPr>
        <p:spPr>
          <a:xfrm flipV="1">
            <a:off x="50793" y="1849953"/>
            <a:ext cx="12000179" cy="1625559"/>
          </a:xfrm>
          <a:prstGeom prst="round2SameRect">
            <a:avLst>
              <a:gd name="adj1" fmla="val 8813"/>
              <a:gd name="adj2" fmla="val 0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133" dirty="0">
              <a:solidFill>
                <a:srgbClr val="FFFFFF"/>
              </a:solidFill>
            </a:endParaRPr>
          </a:p>
        </p:txBody>
      </p:sp>
      <p:grpSp>
        <p:nvGrpSpPr>
          <p:cNvPr id="56" name="Group 9"/>
          <p:cNvGrpSpPr/>
          <p:nvPr/>
        </p:nvGrpSpPr>
        <p:grpSpPr>
          <a:xfrm>
            <a:off x="50794" y="918263"/>
            <a:ext cx="12000178" cy="931691"/>
            <a:chOff x="1600200" y="1356358"/>
            <a:chExt cx="5410200" cy="609602"/>
          </a:xfrm>
        </p:grpSpPr>
        <p:sp>
          <p:nvSpPr>
            <p:cNvPr id="60" name="Rectangle 5"/>
            <p:cNvSpPr/>
            <p:nvPr/>
          </p:nvSpPr>
          <p:spPr>
            <a:xfrm>
              <a:off x="1600200" y="1356360"/>
              <a:ext cx="5410200" cy="609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133" dirty="0">
                <a:solidFill>
                  <a:srgbClr val="FFFFFF"/>
                </a:solidFill>
              </a:endParaRPr>
            </a:p>
          </p:txBody>
        </p:sp>
        <p:sp>
          <p:nvSpPr>
            <p:cNvPr id="61" name="Rectangle 4"/>
            <p:cNvSpPr/>
            <p:nvPr/>
          </p:nvSpPr>
          <p:spPr>
            <a:xfrm>
              <a:off x="2146243" y="1356358"/>
              <a:ext cx="4864155" cy="5658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r>
                <a:rPr lang="es-SV" b="1" dirty="0">
                  <a:solidFill>
                    <a:srgbClr val="FFFFFF"/>
                  </a:solidFill>
                </a:rPr>
                <a:t>Incrementar la cobertura del monitoreo MEDIANTE la mejora del proceso de seguimiento a programas institucionales en ejecución.</a:t>
              </a:r>
            </a:p>
          </p:txBody>
        </p:sp>
      </p:grpSp>
      <p:grpSp>
        <p:nvGrpSpPr>
          <p:cNvPr id="82" name="Group 66"/>
          <p:cNvGrpSpPr/>
          <p:nvPr/>
        </p:nvGrpSpPr>
        <p:grpSpPr>
          <a:xfrm>
            <a:off x="103830" y="3768000"/>
            <a:ext cx="11947137" cy="2442187"/>
            <a:chOff x="1938544" y="2416574"/>
            <a:chExt cx="4792657" cy="1113608"/>
          </a:xfrm>
        </p:grpSpPr>
        <p:grpSp>
          <p:nvGrpSpPr>
            <p:cNvPr id="83" name="Group 12"/>
            <p:cNvGrpSpPr/>
            <p:nvPr/>
          </p:nvGrpSpPr>
          <p:grpSpPr>
            <a:xfrm>
              <a:off x="1938544" y="2416574"/>
              <a:ext cx="4792657" cy="405724"/>
              <a:chOff x="1600200" y="1356359"/>
              <a:chExt cx="5410200" cy="609601"/>
            </a:xfrm>
          </p:grpSpPr>
          <p:sp>
            <p:nvSpPr>
              <p:cNvPr id="85" name="Rectangle 13"/>
              <p:cNvSpPr/>
              <p:nvPr/>
            </p:nvSpPr>
            <p:spPr>
              <a:xfrm>
                <a:off x="1600200" y="1356360"/>
                <a:ext cx="5410200" cy="6096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1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Rectangle 14"/>
              <p:cNvSpPr/>
              <p:nvPr/>
            </p:nvSpPr>
            <p:spPr>
              <a:xfrm>
                <a:off x="2118482" y="1356359"/>
                <a:ext cx="4891917" cy="54864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r>
                  <a:rPr lang="es-SV" b="1" dirty="0">
                    <a:solidFill>
                      <a:srgbClr val="FFFFFF"/>
                    </a:solidFill>
                  </a:rPr>
                  <a:t>Incrementar la cobertura en evaluación MEDIANTE la mejora del seguimiento de la gestión de proveedores en los programas monitoreados..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4" name="Round Same Side Corner Rectangle 45"/>
            <p:cNvSpPr/>
            <p:nvPr/>
          </p:nvSpPr>
          <p:spPr>
            <a:xfrm flipV="1">
              <a:off x="1938544" y="2822299"/>
              <a:ext cx="4792657" cy="707883"/>
            </a:xfrm>
            <a:prstGeom prst="round2SameRect">
              <a:avLst>
                <a:gd name="adj1" fmla="val 8813"/>
                <a:gd name="adj2" fmla="val 0"/>
              </a:avLst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133" dirty="0">
                <a:solidFill>
                  <a:srgbClr val="FFFFFF"/>
                </a:solidFill>
              </a:endParaRPr>
            </a:p>
          </p:txBody>
        </p:sp>
      </p:grpSp>
      <p:sp>
        <p:nvSpPr>
          <p:cNvPr id="43" name="Sev01"/>
          <p:cNvSpPr/>
          <p:nvPr/>
        </p:nvSpPr>
        <p:spPr>
          <a:xfrm>
            <a:off x="103830" y="983832"/>
            <a:ext cx="937116" cy="800551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r>
              <a:rPr lang="en-US" sz="3733" b="1" dirty="0">
                <a:solidFill>
                  <a:srgbClr val="FFFFFF"/>
                </a:solidFill>
                <a:latin typeface="FontAwesome" pitchFamily="2" charset="0"/>
              </a:rPr>
              <a:t>O1</a:t>
            </a:r>
          </a:p>
        </p:txBody>
      </p:sp>
      <p:sp>
        <p:nvSpPr>
          <p:cNvPr id="47" name="Sev02"/>
          <p:cNvSpPr/>
          <p:nvPr/>
        </p:nvSpPr>
        <p:spPr>
          <a:xfrm>
            <a:off x="169925" y="3816431"/>
            <a:ext cx="898407" cy="752359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r>
              <a:rPr lang="en-US" sz="3733" b="1" dirty="0">
                <a:solidFill>
                  <a:srgbClr val="FFFFFF"/>
                </a:solidFill>
                <a:latin typeface="FontAwesome" pitchFamily="2" charset="0"/>
              </a:rPr>
              <a:t>O2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93476" y="1956621"/>
            <a:ext cx="1465464" cy="1386968"/>
            <a:chOff x="130057" y="1524844"/>
            <a:chExt cx="1465464" cy="1386968"/>
          </a:xfrm>
        </p:grpSpPr>
        <p:grpSp>
          <p:nvGrpSpPr>
            <p:cNvPr id="21" name="Group 21"/>
            <p:cNvGrpSpPr/>
            <p:nvPr/>
          </p:nvGrpSpPr>
          <p:grpSpPr>
            <a:xfrm>
              <a:off x="130057" y="1524844"/>
              <a:ext cx="1465464" cy="1386968"/>
              <a:chOff x="3142276" y="1187272"/>
              <a:chExt cx="1239078" cy="1239078"/>
            </a:xfrm>
          </p:grpSpPr>
          <p:sp>
            <p:nvSpPr>
              <p:cNvPr id="23" name="Oval 16"/>
              <p:cNvSpPr/>
              <p:nvPr/>
            </p:nvSpPr>
            <p:spPr>
              <a:xfrm>
                <a:off x="3142276" y="1187272"/>
                <a:ext cx="1239078" cy="123907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Oval 5"/>
              <p:cNvSpPr/>
              <p:nvPr/>
            </p:nvSpPr>
            <p:spPr>
              <a:xfrm>
                <a:off x="3190731" y="1235726"/>
                <a:ext cx="1142168" cy="114216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2" name="TextBox 75"/>
            <p:cNvSpPr txBox="1"/>
            <p:nvPr/>
          </p:nvSpPr>
          <p:spPr>
            <a:xfrm>
              <a:off x="187366" y="2002883"/>
              <a:ext cx="1342946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FFFFFF"/>
                  </a:solidFill>
                </a:rPr>
                <a:t>3</a:t>
              </a:r>
              <a:r>
                <a:rPr lang="en-US" sz="2800" b="1" dirty="0" smtClean="0">
                  <a:solidFill>
                    <a:srgbClr val="FFFFFF"/>
                  </a:solidFill>
                </a:rPr>
                <a:t>,000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5" name="Rectangle 102"/>
          <p:cNvSpPr/>
          <p:nvPr/>
        </p:nvSpPr>
        <p:spPr>
          <a:xfrm>
            <a:off x="1425161" y="2032101"/>
            <a:ext cx="1479253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>
                <a:solidFill>
                  <a:srgbClr val="237DB9"/>
                </a:solidFill>
              </a:rPr>
              <a:t>Número de visitas de monitoreo realizadas a programas en ejecución</a:t>
            </a:r>
          </a:p>
        </p:txBody>
      </p:sp>
      <p:grpSp>
        <p:nvGrpSpPr>
          <p:cNvPr id="26" name="Grupo 25"/>
          <p:cNvGrpSpPr/>
          <p:nvPr/>
        </p:nvGrpSpPr>
        <p:grpSpPr>
          <a:xfrm>
            <a:off x="2899523" y="1965123"/>
            <a:ext cx="1465464" cy="1386968"/>
            <a:chOff x="-356686" y="1519104"/>
            <a:chExt cx="1465464" cy="1386968"/>
          </a:xfrm>
        </p:grpSpPr>
        <p:grpSp>
          <p:nvGrpSpPr>
            <p:cNvPr id="27" name="Group 21"/>
            <p:cNvGrpSpPr/>
            <p:nvPr/>
          </p:nvGrpSpPr>
          <p:grpSpPr>
            <a:xfrm>
              <a:off x="-356686" y="1519104"/>
              <a:ext cx="1465464" cy="1386968"/>
              <a:chOff x="2730724" y="1182143"/>
              <a:chExt cx="1239078" cy="1239078"/>
            </a:xfrm>
          </p:grpSpPr>
          <p:sp>
            <p:nvSpPr>
              <p:cNvPr id="29" name="Oval 16"/>
              <p:cNvSpPr/>
              <p:nvPr/>
            </p:nvSpPr>
            <p:spPr>
              <a:xfrm>
                <a:off x="2730724" y="1182143"/>
                <a:ext cx="1239078" cy="123907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Oval 5"/>
              <p:cNvSpPr/>
              <p:nvPr/>
            </p:nvSpPr>
            <p:spPr>
              <a:xfrm>
                <a:off x="2779179" y="1230598"/>
                <a:ext cx="1142168" cy="114216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8" name="TextBox 75"/>
            <p:cNvSpPr txBox="1"/>
            <p:nvPr/>
          </p:nvSpPr>
          <p:spPr>
            <a:xfrm>
              <a:off x="-238120" y="1997142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1,800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1" name="Rectangle 102"/>
          <p:cNvSpPr/>
          <p:nvPr/>
        </p:nvSpPr>
        <p:spPr>
          <a:xfrm>
            <a:off x="4281201" y="1929523"/>
            <a:ext cx="1566745" cy="1508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>
                <a:solidFill>
                  <a:srgbClr val="237DB9"/>
                </a:solidFill>
              </a:rPr>
              <a:t>Número de visitas de seguimiento realizadas a programas de Formación Continua en ejecución</a:t>
            </a:r>
          </a:p>
        </p:txBody>
      </p:sp>
      <p:grpSp>
        <p:nvGrpSpPr>
          <p:cNvPr id="32" name="Grupo 31"/>
          <p:cNvGrpSpPr/>
          <p:nvPr/>
        </p:nvGrpSpPr>
        <p:grpSpPr>
          <a:xfrm>
            <a:off x="150784" y="4703524"/>
            <a:ext cx="1534542" cy="1386968"/>
            <a:chOff x="1110311" y="1485021"/>
            <a:chExt cx="1465464" cy="1386968"/>
          </a:xfrm>
        </p:grpSpPr>
        <p:grpSp>
          <p:nvGrpSpPr>
            <p:cNvPr id="33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</p:grpSpPr>
          <p:sp>
            <p:nvSpPr>
              <p:cNvPr id="35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rgbClr val="107F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"/>
              <p:cNvSpPr/>
              <p:nvPr/>
            </p:nvSpPr>
            <p:spPr>
              <a:xfrm>
                <a:off x="4019554" y="1200150"/>
                <a:ext cx="1142168" cy="1142168"/>
              </a:xfrm>
              <a:prstGeom prst="ellipse">
                <a:avLst/>
              </a:prstGeom>
              <a:solidFill>
                <a:srgbClr val="15AA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4" name="TextBox 75"/>
            <p:cNvSpPr txBox="1"/>
            <p:nvPr/>
          </p:nvSpPr>
          <p:spPr>
            <a:xfrm>
              <a:off x="1228878" y="1963059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800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7" name="Rectangle 102"/>
          <p:cNvSpPr/>
          <p:nvPr/>
        </p:nvSpPr>
        <p:spPr>
          <a:xfrm>
            <a:off x="1664449" y="4895370"/>
            <a:ext cx="1120922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>
                <a:solidFill>
                  <a:srgbClr val="15AA96"/>
                </a:solidFill>
              </a:rPr>
              <a:t>Cantidad de evaluaciones realizadas a programas en ejecución</a:t>
            </a:r>
            <a:endParaRPr lang="en-US" sz="1400" b="1" dirty="0">
              <a:solidFill>
                <a:srgbClr val="15AA96"/>
              </a:solidFill>
            </a:endParaRPr>
          </a:p>
        </p:txBody>
      </p:sp>
      <p:sp>
        <p:nvSpPr>
          <p:cNvPr id="38" name="Oval 16"/>
          <p:cNvSpPr/>
          <p:nvPr/>
        </p:nvSpPr>
        <p:spPr>
          <a:xfrm>
            <a:off x="5954253" y="1918415"/>
            <a:ext cx="1465464" cy="138696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9" name="Oval 5"/>
          <p:cNvSpPr/>
          <p:nvPr/>
        </p:nvSpPr>
        <p:spPr>
          <a:xfrm>
            <a:off x="6011561" y="1972653"/>
            <a:ext cx="1350848" cy="127849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0" name="TextBox 75"/>
          <p:cNvSpPr txBox="1"/>
          <p:nvPr/>
        </p:nvSpPr>
        <p:spPr>
          <a:xfrm>
            <a:off x="6072819" y="2396453"/>
            <a:ext cx="1228330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FFFFFF"/>
                </a:solidFill>
              </a:rPr>
              <a:t>1,140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41" name="Rectangle 102"/>
          <p:cNvSpPr/>
          <p:nvPr/>
        </p:nvSpPr>
        <p:spPr>
          <a:xfrm>
            <a:off x="7397191" y="1931803"/>
            <a:ext cx="1560219" cy="1508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>
                <a:solidFill>
                  <a:srgbClr val="237DB9"/>
                </a:solidFill>
              </a:rPr>
              <a:t> Número de visitas de seguimiento realizadas a programas de Formación Inicial en ejecución</a:t>
            </a:r>
          </a:p>
        </p:txBody>
      </p:sp>
      <p:sp>
        <p:nvSpPr>
          <p:cNvPr id="42" name="Oval 16"/>
          <p:cNvSpPr/>
          <p:nvPr/>
        </p:nvSpPr>
        <p:spPr>
          <a:xfrm>
            <a:off x="9053141" y="1901986"/>
            <a:ext cx="1465464" cy="138696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4" name="Oval 5"/>
          <p:cNvSpPr/>
          <p:nvPr/>
        </p:nvSpPr>
        <p:spPr>
          <a:xfrm>
            <a:off x="9110449" y="1956224"/>
            <a:ext cx="1350848" cy="127849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5" name="TextBox 75"/>
          <p:cNvSpPr txBox="1"/>
          <p:nvPr/>
        </p:nvSpPr>
        <p:spPr>
          <a:xfrm>
            <a:off x="9171707" y="2380024"/>
            <a:ext cx="1228330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FFFFFF"/>
                </a:solidFill>
              </a:rPr>
              <a:t>6</a:t>
            </a:r>
            <a:r>
              <a:rPr lang="en-US" sz="2800" b="1" dirty="0" smtClean="0">
                <a:solidFill>
                  <a:srgbClr val="FFFFFF"/>
                </a:solidFill>
              </a:rPr>
              <a:t>0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46" name="Rectangle 102"/>
          <p:cNvSpPr/>
          <p:nvPr/>
        </p:nvSpPr>
        <p:spPr>
          <a:xfrm>
            <a:off x="10496079" y="1915374"/>
            <a:ext cx="1560219" cy="1508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>
                <a:solidFill>
                  <a:srgbClr val="237DB9"/>
                </a:solidFill>
              </a:rPr>
              <a:t> Número de visitas de seguimiento realizadas a programas de CFP San Bartolo en ejecución</a:t>
            </a:r>
          </a:p>
        </p:txBody>
      </p:sp>
      <p:grpSp>
        <p:nvGrpSpPr>
          <p:cNvPr id="48" name="Grupo 47"/>
          <p:cNvGrpSpPr/>
          <p:nvPr/>
        </p:nvGrpSpPr>
        <p:grpSpPr>
          <a:xfrm>
            <a:off x="2958067" y="4703524"/>
            <a:ext cx="1534542" cy="1386968"/>
            <a:chOff x="1110311" y="1485021"/>
            <a:chExt cx="1465464" cy="1386968"/>
          </a:xfrm>
        </p:grpSpPr>
        <p:grpSp>
          <p:nvGrpSpPr>
            <p:cNvPr id="49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</p:grpSpPr>
          <p:sp>
            <p:nvSpPr>
              <p:cNvPr id="52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rgbClr val="107F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Oval 5"/>
              <p:cNvSpPr/>
              <p:nvPr/>
            </p:nvSpPr>
            <p:spPr>
              <a:xfrm>
                <a:off x="4019554" y="1200150"/>
                <a:ext cx="1142168" cy="1142168"/>
              </a:xfrm>
              <a:prstGeom prst="ellipse">
                <a:avLst/>
              </a:prstGeom>
              <a:solidFill>
                <a:srgbClr val="15AA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0" name="TextBox 75"/>
            <p:cNvSpPr txBox="1"/>
            <p:nvPr/>
          </p:nvSpPr>
          <p:spPr>
            <a:xfrm>
              <a:off x="1228878" y="1963059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FFFFFF"/>
                  </a:solidFill>
                </a:rPr>
                <a:t>320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54" name="Rectangle 102"/>
          <p:cNvSpPr/>
          <p:nvPr/>
        </p:nvSpPr>
        <p:spPr>
          <a:xfrm>
            <a:off x="4492608" y="4797830"/>
            <a:ext cx="1314074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>
                <a:solidFill>
                  <a:srgbClr val="15AA96"/>
                </a:solidFill>
              </a:rPr>
              <a:t>Cantidad de evaluaciones realizadas a programas de Formación Inicial.</a:t>
            </a:r>
            <a:endParaRPr lang="en-US" sz="1400" b="1" dirty="0">
              <a:solidFill>
                <a:srgbClr val="15AA96"/>
              </a:solidFill>
            </a:endParaRPr>
          </a:p>
        </p:txBody>
      </p:sp>
      <p:grpSp>
        <p:nvGrpSpPr>
          <p:cNvPr id="57" name="Grupo 56"/>
          <p:cNvGrpSpPr/>
          <p:nvPr/>
        </p:nvGrpSpPr>
        <p:grpSpPr>
          <a:xfrm>
            <a:off x="6124808" y="4703524"/>
            <a:ext cx="1534542" cy="1386968"/>
            <a:chOff x="1110311" y="1485021"/>
            <a:chExt cx="1465464" cy="1386968"/>
          </a:xfrm>
        </p:grpSpPr>
        <p:grpSp>
          <p:nvGrpSpPr>
            <p:cNvPr id="58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</p:grpSpPr>
          <p:sp>
            <p:nvSpPr>
              <p:cNvPr id="62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rgbClr val="107F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Oval 5"/>
              <p:cNvSpPr/>
              <p:nvPr/>
            </p:nvSpPr>
            <p:spPr>
              <a:xfrm>
                <a:off x="4019554" y="1200150"/>
                <a:ext cx="1142168" cy="1142168"/>
              </a:xfrm>
              <a:prstGeom prst="ellipse">
                <a:avLst/>
              </a:prstGeom>
              <a:solidFill>
                <a:srgbClr val="15AA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9" name="TextBox 75"/>
            <p:cNvSpPr txBox="1"/>
            <p:nvPr/>
          </p:nvSpPr>
          <p:spPr>
            <a:xfrm>
              <a:off x="1228878" y="1963059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FFFFFF"/>
                  </a:solidFill>
                </a:rPr>
                <a:t>480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64" name="Rectangle 102"/>
          <p:cNvSpPr/>
          <p:nvPr/>
        </p:nvSpPr>
        <p:spPr>
          <a:xfrm>
            <a:off x="7659349" y="4797830"/>
            <a:ext cx="1314074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>
                <a:solidFill>
                  <a:srgbClr val="15AA96"/>
                </a:solidFill>
              </a:rPr>
              <a:t>Cantidad de  evaluaciones realizadas a programas de Formación Continua</a:t>
            </a:r>
            <a:endParaRPr lang="en-US" sz="1400" b="1" dirty="0">
              <a:solidFill>
                <a:srgbClr val="15AA96"/>
              </a:solidFill>
            </a:endParaRPr>
          </a:p>
        </p:txBody>
      </p:sp>
      <p:grpSp>
        <p:nvGrpSpPr>
          <p:cNvPr id="65" name="Grupo 64"/>
          <p:cNvGrpSpPr/>
          <p:nvPr/>
        </p:nvGrpSpPr>
        <p:grpSpPr>
          <a:xfrm>
            <a:off x="9122123" y="4766974"/>
            <a:ext cx="1534542" cy="1386968"/>
            <a:chOff x="1110311" y="1485021"/>
            <a:chExt cx="1465464" cy="1386968"/>
          </a:xfrm>
        </p:grpSpPr>
        <p:grpSp>
          <p:nvGrpSpPr>
            <p:cNvPr id="66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</p:grpSpPr>
          <p:sp>
            <p:nvSpPr>
              <p:cNvPr id="68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rgbClr val="107F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Oval 5"/>
              <p:cNvSpPr/>
              <p:nvPr/>
            </p:nvSpPr>
            <p:spPr>
              <a:xfrm>
                <a:off x="4019554" y="1200150"/>
                <a:ext cx="1142168" cy="1142168"/>
              </a:xfrm>
              <a:prstGeom prst="ellipse">
                <a:avLst/>
              </a:prstGeom>
              <a:solidFill>
                <a:srgbClr val="15AA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7" name="TextBox 75"/>
            <p:cNvSpPr txBox="1"/>
            <p:nvPr/>
          </p:nvSpPr>
          <p:spPr>
            <a:xfrm>
              <a:off x="1228878" y="1963059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FFFFFF"/>
                  </a:solidFill>
                </a:rPr>
                <a:t>1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70" name="Rectangle 102"/>
          <p:cNvSpPr/>
          <p:nvPr/>
        </p:nvSpPr>
        <p:spPr>
          <a:xfrm>
            <a:off x="10656664" y="4861280"/>
            <a:ext cx="1314074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>
                <a:solidFill>
                  <a:srgbClr val="15AA96"/>
                </a:solidFill>
              </a:rPr>
              <a:t>Informe de resultados de situaciones especiales del monitoreo y seguimiento</a:t>
            </a:r>
            <a:endParaRPr lang="en-US" sz="1400" b="1" dirty="0">
              <a:solidFill>
                <a:srgbClr val="15AA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874449"/>
      </p:ext>
    </p:extLst>
  </p:cSld>
  <p:clrMapOvr>
    <a:masterClrMapping/>
  </p:clrMapOvr>
  <p:transition spd="med" advClick="0" advTm="5000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36"/>
          <p:cNvSpPr txBox="1">
            <a:spLocks/>
          </p:cNvSpPr>
          <p:nvPr/>
        </p:nvSpPr>
        <p:spPr>
          <a:xfrm>
            <a:off x="1839491" y="315069"/>
            <a:ext cx="8856696" cy="88905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Unidad</a:t>
            </a:r>
            <a:r>
              <a:rPr lang="en-US" sz="2667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de </a:t>
            </a:r>
            <a:r>
              <a:rPr lang="en-US" sz="2667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Monitoreo</a:t>
            </a:r>
            <a:r>
              <a:rPr lang="en-US" sz="2667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y </a:t>
            </a:r>
            <a:r>
              <a:rPr lang="en-US" sz="2667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Evaluación</a:t>
            </a:r>
            <a:r>
              <a:rPr lang="en-US" sz="2667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de la FP </a:t>
            </a:r>
            <a:endParaRPr lang="en-US" sz="2667" b="1" dirty="0" smtClean="0">
              <a:solidFill>
                <a:srgbClr val="262626">
                  <a:lumMod val="50000"/>
                  <a:lumOff val="50000"/>
                </a:srgbClr>
              </a:solidFill>
            </a:endParaRPr>
          </a:p>
          <a:p>
            <a:r>
              <a:rPr lang="pt-BR" sz="1600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Objetivos Operativos e Indicadores 2020 </a:t>
            </a:r>
          </a:p>
        </p:txBody>
      </p:sp>
      <p:grpSp>
        <p:nvGrpSpPr>
          <p:cNvPr id="49" name="Group 66"/>
          <p:cNvGrpSpPr/>
          <p:nvPr/>
        </p:nvGrpSpPr>
        <p:grpSpPr>
          <a:xfrm>
            <a:off x="30016" y="1484784"/>
            <a:ext cx="12073296" cy="2960983"/>
            <a:chOff x="1938544" y="2416574"/>
            <a:chExt cx="4792657" cy="1378040"/>
          </a:xfrm>
        </p:grpSpPr>
        <p:grpSp>
          <p:nvGrpSpPr>
            <p:cNvPr id="50" name="Group 12"/>
            <p:cNvGrpSpPr/>
            <p:nvPr/>
          </p:nvGrpSpPr>
          <p:grpSpPr>
            <a:xfrm>
              <a:off x="1938544" y="2416574"/>
              <a:ext cx="4792657" cy="405724"/>
              <a:chOff x="1600200" y="1356359"/>
              <a:chExt cx="5410200" cy="609601"/>
            </a:xfrm>
          </p:grpSpPr>
          <p:sp>
            <p:nvSpPr>
              <p:cNvPr id="53" name="Rectangle 13"/>
              <p:cNvSpPr/>
              <p:nvPr/>
            </p:nvSpPr>
            <p:spPr>
              <a:xfrm>
                <a:off x="1600200" y="1356360"/>
                <a:ext cx="5410200" cy="609600"/>
              </a:xfrm>
              <a:prstGeom prst="rect">
                <a:avLst/>
              </a:prstGeom>
              <a:solidFill>
                <a:srgbClr val="768F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1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Rectangle 14"/>
              <p:cNvSpPr/>
              <p:nvPr/>
            </p:nvSpPr>
            <p:spPr>
              <a:xfrm>
                <a:off x="2118482" y="1356359"/>
                <a:ext cx="4891917" cy="548640"/>
              </a:xfrm>
              <a:prstGeom prst="rect">
                <a:avLst/>
              </a:prstGeom>
              <a:solidFill>
                <a:srgbClr val="9BB9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r>
                  <a:rPr lang="es-SV" b="1" dirty="0">
                    <a:solidFill>
                      <a:srgbClr val="FFFFFF"/>
                    </a:solidFill>
                  </a:rPr>
                  <a:t>Incrementar el fortalecimiento metodológico al personal docente MEDIANTE la ejecución de un programa de asesorías y acciones de seguimiento.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2" name="Round Same Side Corner Rectangle 45"/>
            <p:cNvSpPr/>
            <p:nvPr/>
          </p:nvSpPr>
          <p:spPr>
            <a:xfrm flipV="1">
              <a:off x="1938544" y="2822298"/>
              <a:ext cx="4792657" cy="972316"/>
            </a:xfrm>
            <a:prstGeom prst="round2SameRect">
              <a:avLst>
                <a:gd name="adj1" fmla="val 8813"/>
                <a:gd name="adj2" fmla="val 0"/>
              </a:avLst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133" dirty="0">
                <a:solidFill>
                  <a:srgbClr val="FFFFFF"/>
                </a:solidFill>
              </a:endParaRPr>
            </a:p>
          </p:txBody>
        </p:sp>
      </p:grpSp>
      <p:sp>
        <p:nvSpPr>
          <p:cNvPr id="57" name="Sev02"/>
          <p:cNvSpPr/>
          <p:nvPr/>
        </p:nvSpPr>
        <p:spPr>
          <a:xfrm>
            <a:off x="96111" y="1533216"/>
            <a:ext cx="857965" cy="752359"/>
          </a:xfrm>
          <a:prstGeom prst="rect">
            <a:avLst/>
          </a:prstGeom>
          <a:solidFill>
            <a:srgbClr val="9BB95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r>
              <a:rPr lang="en-US" sz="3733" b="1" dirty="0">
                <a:solidFill>
                  <a:srgbClr val="FFFFFF"/>
                </a:solidFill>
                <a:latin typeface="FontAwesome" pitchFamily="2" charset="0"/>
              </a:rPr>
              <a:t>O3</a:t>
            </a:r>
          </a:p>
        </p:txBody>
      </p:sp>
      <p:grpSp>
        <p:nvGrpSpPr>
          <p:cNvPr id="58" name="Grupo 57"/>
          <p:cNvGrpSpPr/>
          <p:nvPr/>
        </p:nvGrpSpPr>
        <p:grpSpPr>
          <a:xfrm>
            <a:off x="96111" y="2477241"/>
            <a:ext cx="1465464" cy="1386968"/>
            <a:chOff x="-430126" y="1539258"/>
            <a:chExt cx="1465464" cy="1386968"/>
          </a:xfrm>
        </p:grpSpPr>
        <p:grpSp>
          <p:nvGrpSpPr>
            <p:cNvPr id="59" name="Group 21"/>
            <p:cNvGrpSpPr/>
            <p:nvPr/>
          </p:nvGrpSpPr>
          <p:grpSpPr>
            <a:xfrm>
              <a:off x="-430126" y="1539258"/>
              <a:ext cx="1465464" cy="1386968"/>
              <a:chOff x="2668630" y="1200149"/>
              <a:chExt cx="1239078" cy="1239078"/>
            </a:xfrm>
          </p:grpSpPr>
          <p:sp>
            <p:nvSpPr>
              <p:cNvPr id="63" name="Oval 16"/>
              <p:cNvSpPr/>
              <p:nvPr/>
            </p:nvSpPr>
            <p:spPr>
              <a:xfrm>
                <a:off x="2668630" y="1200149"/>
                <a:ext cx="1239078" cy="1239078"/>
              </a:xfrm>
              <a:prstGeom prst="ellipse">
                <a:avLst/>
              </a:prstGeom>
              <a:solidFill>
                <a:srgbClr val="768F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Oval 5"/>
              <p:cNvSpPr/>
              <p:nvPr/>
            </p:nvSpPr>
            <p:spPr>
              <a:xfrm>
                <a:off x="2717084" y="1248605"/>
                <a:ext cx="1142168" cy="1142168"/>
              </a:xfrm>
              <a:prstGeom prst="ellipse">
                <a:avLst/>
              </a:prstGeom>
              <a:solidFill>
                <a:srgbClr val="9BB9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2" name="TextBox 75"/>
            <p:cNvSpPr txBox="1"/>
            <p:nvPr/>
          </p:nvSpPr>
          <p:spPr>
            <a:xfrm>
              <a:off x="-311559" y="2017297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FFFFFF"/>
                  </a:solidFill>
                </a:rPr>
                <a:t>240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65" name="Rectangle 102"/>
          <p:cNvSpPr/>
          <p:nvPr/>
        </p:nvSpPr>
        <p:spPr>
          <a:xfrm>
            <a:off x="1548974" y="2611427"/>
            <a:ext cx="1280493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>
                <a:solidFill>
                  <a:srgbClr val="768F3B"/>
                </a:solidFill>
              </a:rPr>
              <a:t>Número de personal docente que ha recibido asesorías metodológicas</a:t>
            </a:r>
            <a:endParaRPr lang="en-US" sz="1400" b="1" dirty="0">
              <a:solidFill>
                <a:srgbClr val="768F3B"/>
              </a:solidFill>
            </a:endParaRPr>
          </a:p>
        </p:txBody>
      </p:sp>
      <p:grpSp>
        <p:nvGrpSpPr>
          <p:cNvPr id="66" name="Grupo 65"/>
          <p:cNvGrpSpPr/>
          <p:nvPr/>
        </p:nvGrpSpPr>
        <p:grpSpPr>
          <a:xfrm>
            <a:off x="3133540" y="2531480"/>
            <a:ext cx="1465464" cy="1386968"/>
            <a:chOff x="-909558" y="1465362"/>
            <a:chExt cx="1465464" cy="1386968"/>
          </a:xfrm>
        </p:grpSpPr>
        <p:grpSp>
          <p:nvGrpSpPr>
            <p:cNvPr id="67" name="Group 21"/>
            <p:cNvGrpSpPr/>
            <p:nvPr/>
          </p:nvGrpSpPr>
          <p:grpSpPr>
            <a:xfrm>
              <a:off x="-909558" y="1465362"/>
              <a:ext cx="1465464" cy="1386968"/>
              <a:chOff x="2263261" y="1134132"/>
              <a:chExt cx="1239078" cy="1239078"/>
            </a:xfrm>
          </p:grpSpPr>
          <p:sp>
            <p:nvSpPr>
              <p:cNvPr id="69" name="Oval 16"/>
              <p:cNvSpPr/>
              <p:nvPr/>
            </p:nvSpPr>
            <p:spPr>
              <a:xfrm>
                <a:off x="2263261" y="1134132"/>
                <a:ext cx="1239078" cy="1239078"/>
              </a:xfrm>
              <a:prstGeom prst="ellipse">
                <a:avLst/>
              </a:prstGeom>
              <a:solidFill>
                <a:srgbClr val="768F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Oval 5"/>
              <p:cNvSpPr/>
              <p:nvPr/>
            </p:nvSpPr>
            <p:spPr>
              <a:xfrm>
                <a:off x="2311716" y="1182588"/>
                <a:ext cx="1142168" cy="1142168"/>
              </a:xfrm>
              <a:prstGeom prst="ellipse">
                <a:avLst/>
              </a:prstGeom>
              <a:solidFill>
                <a:srgbClr val="9BB9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8" name="TextBox 75"/>
            <p:cNvSpPr txBox="1"/>
            <p:nvPr/>
          </p:nvSpPr>
          <p:spPr>
            <a:xfrm>
              <a:off x="-790991" y="1943400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FFFFFF"/>
                  </a:solidFill>
                </a:rPr>
                <a:t>144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72" name="Rectangle 102"/>
          <p:cNvSpPr/>
          <p:nvPr/>
        </p:nvSpPr>
        <p:spPr>
          <a:xfrm>
            <a:off x="4480437" y="2536472"/>
            <a:ext cx="1690532" cy="1508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>
                <a:solidFill>
                  <a:srgbClr val="768F3B"/>
                </a:solidFill>
              </a:rPr>
              <a:t>Número de asesorías metodológicas realizadas a formadores en programas de Formación Inicial</a:t>
            </a:r>
            <a:endParaRPr lang="en-US" sz="1400" b="1" dirty="0">
              <a:solidFill>
                <a:srgbClr val="768F3B"/>
              </a:solidFill>
            </a:endParaRPr>
          </a:p>
        </p:txBody>
      </p:sp>
      <p:grpSp>
        <p:nvGrpSpPr>
          <p:cNvPr id="42" name="Grupo 41"/>
          <p:cNvGrpSpPr/>
          <p:nvPr/>
        </p:nvGrpSpPr>
        <p:grpSpPr>
          <a:xfrm>
            <a:off x="6210531" y="2533161"/>
            <a:ext cx="1465464" cy="1386968"/>
            <a:chOff x="-909558" y="1465362"/>
            <a:chExt cx="1465464" cy="1386968"/>
          </a:xfrm>
        </p:grpSpPr>
        <p:grpSp>
          <p:nvGrpSpPr>
            <p:cNvPr id="43" name="Group 21"/>
            <p:cNvGrpSpPr/>
            <p:nvPr/>
          </p:nvGrpSpPr>
          <p:grpSpPr>
            <a:xfrm>
              <a:off x="-909558" y="1465362"/>
              <a:ext cx="1465464" cy="1386968"/>
              <a:chOff x="2263261" y="1134132"/>
              <a:chExt cx="1239078" cy="1239078"/>
            </a:xfrm>
          </p:grpSpPr>
          <p:sp>
            <p:nvSpPr>
              <p:cNvPr id="45" name="Oval 16"/>
              <p:cNvSpPr/>
              <p:nvPr/>
            </p:nvSpPr>
            <p:spPr>
              <a:xfrm>
                <a:off x="2263261" y="1134132"/>
                <a:ext cx="1239078" cy="1239078"/>
              </a:xfrm>
              <a:prstGeom prst="ellipse">
                <a:avLst/>
              </a:prstGeom>
              <a:solidFill>
                <a:srgbClr val="768F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5"/>
              <p:cNvSpPr/>
              <p:nvPr/>
            </p:nvSpPr>
            <p:spPr>
              <a:xfrm>
                <a:off x="2311716" y="1182588"/>
                <a:ext cx="1142168" cy="1142168"/>
              </a:xfrm>
              <a:prstGeom prst="ellipse">
                <a:avLst/>
              </a:prstGeom>
              <a:solidFill>
                <a:srgbClr val="9BB9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4" name="TextBox 75"/>
            <p:cNvSpPr txBox="1"/>
            <p:nvPr/>
          </p:nvSpPr>
          <p:spPr>
            <a:xfrm>
              <a:off x="-790991" y="1943400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FFFFFF"/>
                  </a:solidFill>
                </a:rPr>
                <a:t>96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51" name="Rectangle 102"/>
          <p:cNvSpPr/>
          <p:nvPr/>
        </p:nvSpPr>
        <p:spPr>
          <a:xfrm>
            <a:off x="7557428" y="2477242"/>
            <a:ext cx="1690532" cy="1723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>
                <a:solidFill>
                  <a:srgbClr val="768F3B"/>
                </a:solidFill>
              </a:rPr>
              <a:t>Número de asesorías metodológicas realizadas a formadores en programas de Formación Continua</a:t>
            </a:r>
            <a:endParaRPr lang="en-US" sz="1400" b="1" dirty="0">
              <a:solidFill>
                <a:srgbClr val="768F3B"/>
              </a:solidFill>
            </a:endParaRPr>
          </a:p>
        </p:txBody>
      </p:sp>
      <p:grpSp>
        <p:nvGrpSpPr>
          <p:cNvPr id="55" name="Grupo 54"/>
          <p:cNvGrpSpPr/>
          <p:nvPr/>
        </p:nvGrpSpPr>
        <p:grpSpPr>
          <a:xfrm>
            <a:off x="9044326" y="2491863"/>
            <a:ext cx="1465464" cy="1386968"/>
            <a:chOff x="-909558" y="1465362"/>
            <a:chExt cx="1465464" cy="1386968"/>
          </a:xfrm>
        </p:grpSpPr>
        <p:grpSp>
          <p:nvGrpSpPr>
            <p:cNvPr id="56" name="Group 21"/>
            <p:cNvGrpSpPr/>
            <p:nvPr/>
          </p:nvGrpSpPr>
          <p:grpSpPr>
            <a:xfrm>
              <a:off x="-909558" y="1465362"/>
              <a:ext cx="1465464" cy="1386968"/>
              <a:chOff x="2263261" y="1134132"/>
              <a:chExt cx="1239078" cy="1239078"/>
            </a:xfrm>
          </p:grpSpPr>
          <p:sp>
            <p:nvSpPr>
              <p:cNvPr id="61" name="Oval 16"/>
              <p:cNvSpPr/>
              <p:nvPr/>
            </p:nvSpPr>
            <p:spPr>
              <a:xfrm>
                <a:off x="2263261" y="1134132"/>
                <a:ext cx="1239078" cy="1239078"/>
              </a:xfrm>
              <a:prstGeom prst="ellipse">
                <a:avLst/>
              </a:prstGeom>
              <a:solidFill>
                <a:srgbClr val="768F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Oval 5"/>
              <p:cNvSpPr/>
              <p:nvPr/>
            </p:nvSpPr>
            <p:spPr>
              <a:xfrm>
                <a:off x="2311716" y="1182588"/>
                <a:ext cx="1142168" cy="1142168"/>
              </a:xfrm>
              <a:prstGeom prst="ellipse">
                <a:avLst/>
              </a:prstGeom>
              <a:solidFill>
                <a:srgbClr val="9BB9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0" name="TextBox 75"/>
            <p:cNvSpPr txBox="1"/>
            <p:nvPr/>
          </p:nvSpPr>
          <p:spPr>
            <a:xfrm>
              <a:off x="-790991" y="1943400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FFFFFF"/>
                  </a:solidFill>
                </a:rPr>
                <a:t>4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77" name="Rectangle 102"/>
          <p:cNvSpPr/>
          <p:nvPr/>
        </p:nvSpPr>
        <p:spPr>
          <a:xfrm>
            <a:off x="10391222" y="2435944"/>
            <a:ext cx="1712087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>
                <a:solidFill>
                  <a:srgbClr val="768F3B"/>
                </a:solidFill>
              </a:rPr>
              <a:t>Número de informes de asesorías metodológicas remitidos a las Gerencias como resultado del monitoreo y seguimiento</a:t>
            </a:r>
            <a:endParaRPr lang="en-US" sz="1400" b="1" dirty="0">
              <a:solidFill>
                <a:srgbClr val="768F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175699"/>
      </p:ext>
    </p:extLst>
  </p:cSld>
  <p:clrMapOvr>
    <a:masterClrMapping/>
  </p:clrMapOvr>
  <p:transition spd="med" advClick="0" advTm="5000"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36"/>
          <p:cNvSpPr txBox="1">
            <a:spLocks/>
          </p:cNvSpPr>
          <p:nvPr/>
        </p:nvSpPr>
        <p:spPr>
          <a:xfrm>
            <a:off x="1703512" y="332656"/>
            <a:ext cx="8856696" cy="88905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Unidad</a:t>
            </a:r>
            <a:r>
              <a:rPr lang="en-US" sz="2667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de </a:t>
            </a:r>
            <a:r>
              <a:rPr lang="en-US" sz="2667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Monitoreo</a:t>
            </a:r>
            <a:r>
              <a:rPr lang="en-US" sz="2667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y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Evaluación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</a:p>
        </p:txBody>
      </p:sp>
      <p:sp>
        <p:nvSpPr>
          <p:cNvPr id="37" name="Round Same Side Corner Rectangle 43"/>
          <p:cNvSpPr/>
          <p:nvPr/>
        </p:nvSpPr>
        <p:spPr>
          <a:xfrm flipV="1">
            <a:off x="940188" y="2729723"/>
            <a:ext cx="10440872" cy="894031"/>
          </a:xfrm>
          <a:prstGeom prst="round2SameRect">
            <a:avLst>
              <a:gd name="adj1" fmla="val 8813"/>
              <a:gd name="adj2" fmla="val 0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38" name="Group 9"/>
          <p:cNvGrpSpPr/>
          <p:nvPr/>
        </p:nvGrpSpPr>
        <p:grpSpPr>
          <a:xfrm>
            <a:off x="940188" y="1909707"/>
            <a:ext cx="10440872" cy="820028"/>
            <a:chOff x="1600200" y="1268511"/>
            <a:chExt cx="5410200" cy="697449"/>
          </a:xfrm>
        </p:grpSpPr>
        <p:sp>
          <p:nvSpPr>
            <p:cNvPr id="39" name="Rectangle 5"/>
            <p:cNvSpPr/>
            <p:nvPr/>
          </p:nvSpPr>
          <p:spPr>
            <a:xfrm>
              <a:off x="1600200" y="1356360"/>
              <a:ext cx="5410200" cy="609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40" name="Rectangle 4"/>
            <p:cNvSpPr/>
            <p:nvPr/>
          </p:nvSpPr>
          <p:spPr>
            <a:xfrm>
              <a:off x="1600200" y="1268511"/>
              <a:ext cx="5410200" cy="60960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r>
                <a:rPr lang="es-ES" sz="2400" b="1" dirty="0" smtClean="0">
                  <a:solidFill>
                    <a:srgbClr val="FFFFFF"/>
                  </a:solidFill>
                </a:rPr>
                <a:t>PROYECTOS 2020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41" name="Freeform 45"/>
          <p:cNvSpPr>
            <a:spLocks noEditPoints="1"/>
          </p:cNvSpPr>
          <p:nvPr/>
        </p:nvSpPr>
        <p:spPr bwMode="auto">
          <a:xfrm>
            <a:off x="1191573" y="2866144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375467"/>
            <a:endParaRPr lang="en-US" sz="2667" dirty="0">
              <a:solidFill>
                <a:srgbClr val="262626"/>
              </a:solidFill>
            </a:endParaRPr>
          </a:p>
        </p:txBody>
      </p:sp>
      <p:sp>
        <p:nvSpPr>
          <p:cNvPr id="47" name="Text Placeholder 3"/>
          <p:cNvSpPr txBox="1">
            <a:spLocks/>
          </p:cNvSpPr>
          <p:nvPr/>
        </p:nvSpPr>
        <p:spPr>
          <a:xfrm>
            <a:off x="1731889" y="2899745"/>
            <a:ext cx="9523478" cy="2769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spcBef>
                <a:spcPct val="20000"/>
              </a:spcBef>
              <a:defRPr/>
            </a:pPr>
            <a:r>
              <a:rPr lang="es-SV" sz="1800" b="1" dirty="0">
                <a:solidFill>
                  <a:srgbClr val="262626"/>
                </a:solidFill>
              </a:rPr>
              <a:t>K</a:t>
            </a:r>
            <a:r>
              <a:rPr lang="es-SV" sz="1800" b="1" dirty="0" smtClean="0">
                <a:solidFill>
                  <a:srgbClr val="262626"/>
                </a:solidFill>
              </a:rPr>
              <a:t>002: Implementación del portafolio </a:t>
            </a:r>
            <a:r>
              <a:rPr lang="es-SV" sz="1800" b="1" dirty="0">
                <a:solidFill>
                  <a:srgbClr val="262626"/>
                </a:solidFill>
              </a:rPr>
              <a:t>digital de </a:t>
            </a:r>
            <a:r>
              <a:rPr lang="es-SV" sz="1800" b="1" dirty="0" smtClean="0">
                <a:solidFill>
                  <a:srgbClr val="262626"/>
                </a:solidFill>
              </a:rPr>
              <a:t>evidencias y </a:t>
            </a:r>
            <a:r>
              <a:rPr lang="es-SV" sz="1800" b="1" dirty="0">
                <a:solidFill>
                  <a:srgbClr val="262626"/>
                </a:solidFill>
              </a:rPr>
              <a:t>buenas prácticas del </a:t>
            </a:r>
            <a:r>
              <a:rPr lang="es-SV" sz="1800" b="1" dirty="0" smtClean="0">
                <a:solidFill>
                  <a:srgbClr val="262626"/>
                </a:solidFill>
              </a:rPr>
              <a:t>M&amp;E.</a:t>
            </a:r>
            <a:endParaRPr lang="es-SV" sz="1800" b="1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626801"/>
      </p:ext>
    </p:extLst>
  </p:cSld>
  <p:clrMapOvr>
    <a:masterClrMapping/>
  </p:clrMapOvr>
  <p:transition spd="med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36"/>
          <p:cNvSpPr txBox="1">
            <a:spLocks/>
          </p:cNvSpPr>
          <p:nvPr/>
        </p:nvSpPr>
        <p:spPr>
          <a:xfrm>
            <a:off x="2320820" y="28386"/>
            <a:ext cx="7518400" cy="88905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Unidad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de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Monitoreo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y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Evaluación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</a:p>
          <a:p>
            <a:r>
              <a:rPr lang="en-US" sz="1800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Proyección de Cierre y </a:t>
            </a:r>
            <a:r>
              <a:rPr lang="en-US" sz="1800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Presupuesto</a:t>
            </a:r>
            <a:r>
              <a:rPr lang="en-US" sz="1800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2020</a:t>
            </a:r>
            <a:endParaRPr lang="en-US" sz="2400" b="1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graphicFrame>
        <p:nvGraphicFramePr>
          <p:cNvPr id="22" name="8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0533125"/>
              </p:ext>
            </p:extLst>
          </p:nvPr>
        </p:nvGraphicFramePr>
        <p:xfrm>
          <a:off x="105224" y="1046749"/>
          <a:ext cx="11974307" cy="3959610"/>
        </p:xfrm>
        <a:graphic>
          <a:graphicData uri="http://schemas.openxmlformats.org/drawingml/2006/table">
            <a:tbl>
              <a:tblPr/>
              <a:tblGrid>
                <a:gridCol w="3149893"/>
                <a:gridCol w="1362074"/>
                <a:gridCol w="1851755"/>
                <a:gridCol w="1099406"/>
                <a:gridCol w="1856185"/>
                <a:gridCol w="1261937"/>
                <a:gridCol w="1393057"/>
              </a:tblGrid>
              <a:tr h="3758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LÍNEAS GENERALES DE TRABAJO </a:t>
                      </a:r>
                    </a:p>
                  </a:txBody>
                  <a:tcPr marL="9510" marR="9510" marT="95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METAS Y PPTO. 2019</a:t>
                      </a:r>
                      <a:endParaRPr kumimoji="0" lang="es-SV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s-SV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PROYECCION</a:t>
                      </a:r>
                    </a:p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s-SV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CIERRE 2019</a:t>
                      </a:r>
                      <a:endParaRPr lang="es-SV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10" marR="9510" marT="951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METAS Y PPTO. 2020</a:t>
                      </a:r>
                      <a:endParaRPr kumimoji="0" lang="es-SV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10" marR="9510" marT="951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5863">
                <a:tc vMerge="1">
                  <a:txBody>
                    <a:bodyPr/>
                    <a:lstStyle/>
                    <a:p>
                      <a:pPr algn="ctr" fontAlgn="ctr"/>
                      <a:endParaRPr lang="es-SV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9510" marR="9510" marT="9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PRODUCTOS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MONTO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(miles US$)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PRODUCTOS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MONTO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(miles US$)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4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PRODUCTOS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MONTO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(miles US$)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667383">
                <a:tc>
                  <a:txBody>
                    <a:bodyPr/>
                    <a:lstStyle/>
                    <a:p>
                      <a:pPr algn="just" rtl="0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Aseguramiento de la calidad de los procesos metodológico – didácticos de las acciones formativas.</a:t>
                      </a:r>
                      <a:r>
                        <a:rPr lang="es-SV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just" rtl="0" fontAlgn="b"/>
                      <a:r>
                        <a:rPr lang="es-SV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(Monitoreos, asesorías metodológicas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2,900</a:t>
                      </a:r>
                      <a:endParaRPr lang="es-SV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500" marR="7500" marT="750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127.7</a:t>
                      </a:r>
                      <a:endParaRPr lang="es-SV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500" marR="7500" marT="75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2,300</a:t>
                      </a:r>
                      <a:endParaRPr lang="es-SV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500" marR="7500" marT="750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89.4</a:t>
                      </a:r>
                      <a:endParaRPr lang="es-SV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500" marR="7500" marT="75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es-SV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3,000</a:t>
                      </a:r>
                      <a:endParaRPr lang="es-SV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500" marR="7500" marT="750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es-SV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135</a:t>
                      </a:r>
                      <a:endParaRPr lang="es-SV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500" marR="7500" marT="75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305">
                <a:tc>
                  <a:txBody>
                    <a:bodyPr/>
                    <a:lstStyle/>
                    <a:p>
                      <a:pPr algn="just" rtl="0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Sistema de calidad de la formación profesional para la evaluación metodológica de acciones formativas. </a:t>
                      </a:r>
                      <a:r>
                        <a:rPr lang="es-SV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(Evaluaciones, asesorías de gestión)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800</a:t>
                      </a:r>
                      <a:endParaRPr lang="es-SV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500" marR="7500" marT="750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42.6</a:t>
                      </a:r>
                      <a:endParaRPr lang="es-SV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500" marR="7500" marT="75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640</a:t>
                      </a:r>
                      <a:endParaRPr lang="es-SV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500" marR="7500" marT="750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29.8</a:t>
                      </a:r>
                    </a:p>
                  </a:txBody>
                  <a:tcPr marL="7500" marR="7500" marT="75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es-SV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800</a:t>
                      </a:r>
                      <a:endParaRPr lang="es-SV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500" marR="7500" marT="750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es-SV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41.8*</a:t>
                      </a:r>
                    </a:p>
                  </a:txBody>
                  <a:tcPr marL="7500" marR="7500" marT="75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15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1" i="0" u="none" strike="noStrike" kern="12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TOTALES</a:t>
                      </a:r>
                    </a:p>
                  </a:txBody>
                  <a:tcPr marL="9510" marR="9510" marT="951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3,700</a:t>
                      </a:r>
                      <a:endParaRPr lang="es-SV" sz="1800" b="1" i="0" u="none" strike="noStrike" kern="12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500" marR="7500" marT="750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170.3</a:t>
                      </a:r>
                      <a:endParaRPr lang="es-SV" sz="1800" b="1" i="0" u="none" strike="noStrike" kern="12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500" marR="7500" marT="750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2,940</a:t>
                      </a:r>
                      <a:endParaRPr lang="es-SV" sz="1800" b="1" i="0" u="none" strike="noStrike" kern="12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500" marR="7500" marT="750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119.2</a:t>
                      </a:r>
                      <a:endParaRPr lang="es-SV" sz="1800" b="1" i="0" u="none" strike="noStrike" kern="12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500" marR="7500" marT="750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8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3,800</a:t>
                      </a:r>
                      <a:endParaRPr lang="es-SV" sz="1800" b="1" i="0" u="none" strike="noStrike" kern="12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500" marR="7500" marT="750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8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$176.8 </a:t>
                      </a:r>
                      <a:endParaRPr lang="es-SV" sz="1800" b="1" i="0" u="none" strike="noStrike" kern="12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0" y="5119281"/>
            <a:ext cx="89979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1200" i="1" dirty="0" smtClean="0">
                <a:solidFill>
                  <a:srgbClr val="262626"/>
                </a:solidFill>
              </a:rPr>
              <a:t>*En la línea de evaluación se ha incorporado el presupuesto de un proyecto de inversión, con un monto aproximado de $15,000.00</a:t>
            </a:r>
            <a:endParaRPr lang="es-SV" sz="1200" i="1" dirty="0">
              <a:solidFill>
                <a:srgbClr val="262626"/>
              </a:solidFill>
            </a:endParaRPr>
          </a:p>
        </p:txBody>
      </p:sp>
      <p:sp>
        <p:nvSpPr>
          <p:cNvPr id="11" name="Slide Number Placeholder 47"/>
          <p:cNvSpPr txBox="1">
            <a:spLocks/>
          </p:cNvSpPr>
          <p:nvPr/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/>
          <a:lstStyle>
            <a:defPPr>
              <a:defRPr lang="es-SV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46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Slide Number Placeholder 47"/>
          <p:cNvSpPr txBox="1">
            <a:spLocks/>
          </p:cNvSpPr>
          <p:nvPr/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/>
          <a:lstStyle>
            <a:defPPr>
              <a:defRPr lang="es-SV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46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Freeform 68"/>
          <p:cNvSpPr/>
          <p:nvPr/>
        </p:nvSpPr>
        <p:spPr>
          <a:xfrm>
            <a:off x="0" y="6033548"/>
            <a:ext cx="3974205" cy="78914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52493" rIns="52493" bIns="52494" numCol="1" spcCol="1270" anchor="ctr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128789" y="6075807"/>
            <a:ext cx="3616817" cy="67710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237DB9"/>
                </a:solidFill>
                <a:cs typeface="+mj-cs"/>
              </a:rPr>
              <a:t>PRESUPUESTO 2019</a:t>
            </a:r>
            <a: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/>
            </a:r>
            <a:b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</a:b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t>$</a:t>
            </a: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>170,285 </a:t>
            </a:r>
            <a:endParaRPr lang="en-US" sz="2400" b="1" dirty="0">
              <a:solidFill>
                <a:srgbClr val="262626">
                  <a:lumMod val="75000"/>
                  <a:lumOff val="25000"/>
                </a:srgbClr>
              </a:solidFill>
              <a:cs typeface="+mj-cs"/>
            </a:endParaRPr>
          </a:p>
        </p:txBody>
      </p:sp>
      <p:sp>
        <p:nvSpPr>
          <p:cNvPr id="23" name="Freeform 68"/>
          <p:cNvSpPr/>
          <p:nvPr/>
        </p:nvSpPr>
        <p:spPr>
          <a:xfrm>
            <a:off x="4079921" y="6068853"/>
            <a:ext cx="3974205" cy="78914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52493" rIns="52493" bIns="52494" numCol="1" spcCol="1270" anchor="ctr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24" name="Text Placeholder 3"/>
          <p:cNvSpPr txBox="1">
            <a:spLocks/>
          </p:cNvSpPr>
          <p:nvPr/>
        </p:nvSpPr>
        <p:spPr>
          <a:xfrm>
            <a:off x="4208710" y="6111112"/>
            <a:ext cx="3616817" cy="67710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237DB9"/>
                </a:solidFill>
                <a:cs typeface="+mj-cs"/>
              </a:rPr>
              <a:t>PROYECCION CIERRE 2019</a:t>
            </a:r>
            <a: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/>
            </a:r>
            <a:b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</a:b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>$120,343 </a:t>
            </a:r>
            <a:endParaRPr lang="en-US" sz="2400" b="1" dirty="0">
              <a:solidFill>
                <a:srgbClr val="262626">
                  <a:lumMod val="75000"/>
                  <a:lumOff val="25000"/>
                </a:srgbClr>
              </a:solidFill>
              <a:cs typeface="+mj-cs"/>
            </a:endParaRPr>
          </a:p>
        </p:txBody>
      </p:sp>
      <p:sp>
        <p:nvSpPr>
          <p:cNvPr id="25" name="Freeform 68"/>
          <p:cNvSpPr/>
          <p:nvPr/>
        </p:nvSpPr>
        <p:spPr>
          <a:xfrm>
            <a:off x="8217795" y="6068853"/>
            <a:ext cx="3974205" cy="78914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52493" rIns="52493" bIns="52494" numCol="1" spcCol="1270" anchor="ctr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26" name="Text Placeholder 3"/>
          <p:cNvSpPr txBox="1">
            <a:spLocks/>
          </p:cNvSpPr>
          <p:nvPr/>
        </p:nvSpPr>
        <p:spPr>
          <a:xfrm>
            <a:off x="8346584" y="6111112"/>
            <a:ext cx="3616817" cy="67710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237DB9"/>
                </a:solidFill>
                <a:cs typeface="+mj-cs"/>
              </a:rPr>
              <a:t>PRESUPUESTO 2020</a:t>
            </a:r>
            <a: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/>
            </a:r>
            <a:b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</a:b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>$176,785</a:t>
            </a:r>
            <a:endParaRPr lang="en-US" sz="2400" b="1" dirty="0">
              <a:solidFill>
                <a:srgbClr val="262626">
                  <a:lumMod val="75000"/>
                  <a:lumOff val="25000"/>
                </a:srgb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57449388"/>
      </p:ext>
    </p:extLst>
  </p:cSld>
  <p:clrMapOvr>
    <a:masterClrMapping/>
  </p:clrMapOvr>
  <p:transition spd="med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3" grpId="0" animBg="1"/>
      <p:bldP spid="24" grpId="0"/>
      <p:bldP spid="25" grpId="0" animBg="1"/>
      <p:bldP spid="2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32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59496" y="2492896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s-MX" sz="53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</a:rPr>
              <a:t>Gestión Administrativa - Financiera</a:t>
            </a:r>
            <a:endParaRPr lang="es-SV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88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/>
          <a:lstStyle/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 defTabSz="1375467"/>
              <a:t>48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Title 36"/>
          <p:cNvSpPr txBox="1">
            <a:spLocks/>
          </p:cNvSpPr>
          <p:nvPr/>
        </p:nvSpPr>
        <p:spPr>
          <a:xfrm>
            <a:off x="2351584" y="2780928"/>
            <a:ext cx="7518400" cy="88905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Auditoría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928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47"/>
          <p:cNvSpPr>
            <a:spLocks noGrp="1"/>
          </p:cNvSpPr>
          <p:nvPr>
            <p:ph type="sldNum" sz="quarter" idx="4294967295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49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51" name="Group 65"/>
          <p:cNvGrpSpPr/>
          <p:nvPr/>
        </p:nvGrpSpPr>
        <p:grpSpPr>
          <a:xfrm>
            <a:off x="944658" y="1010088"/>
            <a:ext cx="10335918" cy="2557250"/>
            <a:chOff x="1938544" y="1193095"/>
            <a:chExt cx="4792657" cy="1113607"/>
          </a:xfrm>
        </p:grpSpPr>
        <p:sp>
          <p:nvSpPr>
            <p:cNvPr id="55" name="Round Same Side Corner Rectangle 43"/>
            <p:cNvSpPr/>
            <p:nvPr/>
          </p:nvSpPr>
          <p:spPr>
            <a:xfrm flipV="1">
              <a:off x="1938544" y="1598819"/>
              <a:ext cx="4792657" cy="707883"/>
            </a:xfrm>
            <a:prstGeom prst="round2SameRect">
              <a:avLst>
                <a:gd name="adj1" fmla="val 8813"/>
                <a:gd name="adj2" fmla="val 0"/>
              </a:avLst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133" dirty="0">
                <a:solidFill>
                  <a:srgbClr val="FFFFFF"/>
                </a:solidFill>
              </a:endParaRPr>
            </a:p>
          </p:txBody>
        </p:sp>
        <p:grpSp>
          <p:nvGrpSpPr>
            <p:cNvPr id="56" name="Group 9"/>
            <p:cNvGrpSpPr/>
            <p:nvPr/>
          </p:nvGrpSpPr>
          <p:grpSpPr>
            <a:xfrm>
              <a:off x="1938544" y="1193095"/>
              <a:ext cx="4792657" cy="405724"/>
              <a:chOff x="1600200" y="1356358"/>
              <a:chExt cx="5410200" cy="609602"/>
            </a:xfrm>
          </p:grpSpPr>
          <p:sp>
            <p:nvSpPr>
              <p:cNvPr id="60" name="Rectangle 5"/>
              <p:cNvSpPr/>
              <p:nvPr/>
            </p:nvSpPr>
            <p:spPr>
              <a:xfrm>
                <a:off x="1600200" y="1356360"/>
                <a:ext cx="54102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1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Rectangle 4"/>
              <p:cNvSpPr/>
              <p:nvPr/>
            </p:nvSpPr>
            <p:spPr>
              <a:xfrm>
                <a:off x="2146243" y="1356358"/>
                <a:ext cx="4864155" cy="56583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r>
                  <a:rPr lang="es-SV" b="1" dirty="0">
                    <a:solidFill>
                      <a:srgbClr val="FFFFFF"/>
                    </a:solidFill>
                  </a:rPr>
                  <a:t> Incrementar la cobertura del plan de trabajo de auditoría MEDIANTE la mejora en los tiempos de ejecución de los trabajos asignados.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1" name="Title 36"/>
          <p:cNvSpPr txBox="1">
            <a:spLocks/>
          </p:cNvSpPr>
          <p:nvPr/>
        </p:nvSpPr>
        <p:spPr>
          <a:xfrm>
            <a:off x="2320820" y="28386"/>
            <a:ext cx="7518400" cy="88905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Auditoría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Interna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</a:p>
          <a:p>
            <a:r>
              <a:rPr lang="en-US" sz="1800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Objetivos</a:t>
            </a:r>
            <a:r>
              <a:rPr lang="en-US" sz="1800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1800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operativos</a:t>
            </a:r>
            <a:r>
              <a:rPr lang="en-US" sz="1800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y </a:t>
            </a:r>
            <a:r>
              <a:rPr lang="en-US" sz="1800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principales</a:t>
            </a:r>
            <a:r>
              <a:rPr lang="en-US" sz="1800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1800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indicadores</a:t>
            </a:r>
            <a:r>
              <a:rPr lang="en-US" sz="1800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2020</a:t>
            </a:r>
          </a:p>
        </p:txBody>
      </p:sp>
      <p:grpSp>
        <p:nvGrpSpPr>
          <p:cNvPr id="82" name="Group 66"/>
          <p:cNvGrpSpPr/>
          <p:nvPr/>
        </p:nvGrpSpPr>
        <p:grpSpPr>
          <a:xfrm>
            <a:off x="944658" y="4061642"/>
            <a:ext cx="10335914" cy="2442187"/>
            <a:chOff x="1938544" y="2416574"/>
            <a:chExt cx="4792657" cy="1113608"/>
          </a:xfrm>
        </p:grpSpPr>
        <p:grpSp>
          <p:nvGrpSpPr>
            <p:cNvPr id="83" name="Group 12"/>
            <p:cNvGrpSpPr/>
            <p:nvPr/>
          </p:nvGrpSpPr>
          <p:grpSpPr>
            <a:xfrm>
              <a:off x="1938544" y="2416574"/>
              <a:ext cx="4792657" cy="405724"/>
              <a:chOff x="1600200" y="1356359"/>
              <a:chExt cx="5410200" cy="609601"/>
            </a:xfrm>
          </p:grpSpPr>
          <p:sp>
            <p:nvSpPr>
              <p:cNvPr id="85" name="Rectangle 13"/>
              <p:cNvSpPr/>
              <p:nvPr/>
            </p:nvSpPr>
            <p:spPr>
              <a:xfrm>
                <a:off x="1600200" y="1356360"/>
                <a:ext cx="5410200" cy="6096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1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Rectangle 14"/>
              <p:cNvSpPr/>
              <p:nvPr/>
            </p:nvSpPr>
            <p:spPr>
              <a:xfrm>
                <a:off x="2118482" y="1356359"/>
                <a:ext cx="4891917" cy="54864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r>
                  <a:rPr lang="es-SV" b="1" dirty="0">
                    <a:solidFill>
                      <a:srgbClr val="FFFFFF"/>
                    </a:solidFill>
                  </a:rPr>
                  <a:t>Reducir incumplimientos legales MEDIANTE la implementación de capacitaciones internas relacionadas con normativa legal aplicable al personal del Instituto.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4" name="Round Same Side Corner Rectangle 45"/>
            <p:cNvSpPr/>
            <p:nvPr/>
          </p:nvSpPr>
          <p:spPr>
            <a:xfrm flipV="1">
              <a:off x="1938544" y="2822299"/>
              <a:ext cx="4792657" cy="707883"/>
            </a:xfrm>
            <a:prstGeom prst="round2SameRect">
              <a:avLst>
                <a:gd name="adj1" fmla="val 8813"/>
                <a:gd name="adj2" fmla="val 0"/>
              </a:avLst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133" dirty="0">
                <a:solidFill>
                  <a:srgbClr val="FFFFFF"/>
                </a:solidFill>
              </a:endParaRPr>
            </a:p>
          </p:txBody>
        </p:sp>
      </p:grpSp>
      <p:sp>
        <p:nvSpPr>
          <p:cNvPr id="43" name="Sev01"/>
          <p:cNvSpPr/>
          <p:nvPr/>
        </p:nvSpPr>
        <p:spPr>
          <a:xfrm>
            <a:off x="997694" y="1075657"/>
            <a:ext cx="937116" cy="800551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r>
              <a:rPr lang="en-US" sz="3733" b="1" dirty="0">
                <a:solidFill>
                  <a:srgbClr val="FFFFFF"/>
                </a:solidFill>
                <a:latin typeface="FontAwesome" pitchFamily="2" charset="0"/>
              </a:rPr>
              <a:t>O1</a:t>
            </a:r>
          </a:p>
        </p:txBody>
      </p:sp>
      <p:sp>
        <p:nvSpPr>
          <p:cNvPr id="47" name="Sev02"/>
          <p:cNvSpPr/>
          <p:nvPr/>
        </p:nvSpPr>
        <p:spPr>
          <a:xfrm>
            <a:off x="1010752" y="4110073"/>
            <a:ext cx="857965" cy="752359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r>
              <a:rPr lang="en-US" sz="3733" b="1" dirty="0">
                <a:solidFill>
                  <a:srgbClr val="FFFFFF"/>
                </a:solidFill>
                <a:latin typeface="FontAwesome" pitchFamily="2" charset="0"/>
              </a:rPr>
              <a:t>O2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2140538" y="2007345"/>
            <a:ext cx="1465464" cy="1386968"/>
            <a:chOff x="1110311" y="1485021"/>
            <a:chExt cx="1465464" cy="1386968"/>
          </a:xfrm>
        </p:grpSpPr>
        <p:grpSp>
          <p:nvGrpSpPr>
            <p:cNvPr id="21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</p:grpSpPr>
          <p:sp>
            <p:nvSpPr>
              <p:cNvPr id="23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Oval 5"/>
              <p:cNvSpPr/>
              <p:nvPr/>
            </p:nvSpPr>
            <p:spPr>
              <a:xfrm>
                <a:off x="4019554" y="1200150"/>
                <a:ext cx="1142168" cy="114216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2" name="TextBox 75"/>
            <p:cNvSpPr txBox="1"/>
            <p:nvPr/>
          </p:nvSpPr>
          <p:spPr>
            <a:xfrm>
              <a:off x="1228878" y="1963060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22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5" name="Rectangle 102"/>
          <p:cNvSpPr/>
          <p:nvPr/>
        </p:nvSpPr>
        <p:spPr>
          <a:xfrm>
            <a:off x="3663310" y="2431393"/>
            <a:ext cx="2392968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 smtClean="0">
                <a:solidFill>
                  <a:srgbClr val="237DB9"/>
                </a:solidFill>
              </a:rPr>
              <a:t>Número de auditorías realizadas del plan de trabajo anual</a:t>
            </a:r>
            <a:endParaRPr lang="en-US" sz="1400" b="1" dirty="0">
              <a:solidFill>
                <a:srgbClr val="237DB9"/>
              </a:solidFill>
            </a:endParaRPr>
          </a:p>
        </p:txBody>
      </p:sp>
      <p:grpSp>
        <p:nvGrpSpPr>
          <p:cNvPr id="26" name="Grupo 25"/>
          <p:cNvGrpSpPr/>
          <p:nvPr/>
        </p:nvGrpSpPr>
        <p:grpSpPr>
          <a:xfrm>
            <a:off x="6272509" y="2007345"/>
            <a:ext cx="1465464" cy="1386968"/>
            <a:chOff x="1110311" y="1485021"/>
            <a:chExt cx="1465464" cy="1386968"/>
          </a:xfrm>
        </p:grpSpPr>
        <p:grpSp>
          <p:nvGrpSpPr>
            <p:cNvPr id="27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</p:grpSpPr>
          <p:sp>
            <p:nvSpPr>
              <p:cNvPr id="29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Oval 5"/>
              <p:cNvSpPr/>
              <p:nvPr/>
            </p:nvSpPr>
            <p:spPr>
              <a:xfrm>
                <a:off x="4019554" y="1200150"/>
                <a:ext cx="1142168" cy="114216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8" name="TextBox 75"/>
            <p:cNvSpPr txBox="1"/>
            <p:nvPr/>
          </p:nvSpPr>
          <p:spPr>
            <a:xfrm>
              <a:off x="1228878" y="2024615"/>
              <a:ext cx="1228330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000" b="1" dirty="0" smtClean="0">
                  <a:solidFill>
                    <a:srgbClr val="FFFFFF"/>
                  </a:solidFill>
                </a:rPr>
                <a:t>$315,040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1" name="Rectangle 102"/>
          <p:cNvSpPr/>
          <p:nvPr/>
        </p:nvSpPr>
        <p:spPr>
          <a:xfrm>
            <a:off x="7795281" y="2364503"/>
            <a:ext cx="239296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 smtClean="0">
                <a:solidFill>
                  <a:srgbClr val="237DB9"/>
                </a:solidFill>
              </a:rPr>
              <a:t>Presupuesto ejecutado asignado a la Gerencia</a:t>
            </a:r>
            <a:endParaRPr lang="es-SV" sz="1400" b="1" dirty="0">
              <a:solidFill>
                <a:srgbClr val="237DB9"/>
              </a:solidFill>
            </a:endParaRPr>
          </a:p>
        </p:txBody>
      </p:sp>
      <p:grpSp>
        <p:nvGrpSpPr>
          <p:cNvPr id="32" name="Grupo 31"/>
          <p:cNvGrpSpPr/>
          <p:nvPr/>
        </p:nvGrpSpPr>
        <p:grpSpPr>
          <a:xfrm>
            <a:off x="2140538" y="5065236"/>
            <a:ext cx="1465464" cy="1386968"/>
            <a:chOff x="1110311" y="1485021"/>
            <a:chExt cx="1465464" cy="1386968"/>
          </a:xfrm>
        </p:grpSpPr>
        <p:grpSp>
          <p:nvGrpSpPr>
            <p:cNvPr id="33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</p:grpSpPr>
          <p:sp>
            <p:nvSpPr>
              <p:cNvPr id="35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rgbClr val="107F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"/>
              <p:cNvSpPr/>
              <p:nvPr/>
            </p:nvSpPr>
            <p:spPr>
              <a:xfrm>
                <a:off x="4019554" y="1200150"/>
                <a:ext cx="1142168" cy="1142168"/>
              </a:xfrm>
              <a:prstGeom prst="ellipse">
                <a:avLst/>
              </a:prstGeom>
              <a:solidFill>
                <a:srgbClr val="15AA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4" name="TextBox 75"/>
            <p:cNvSpPr txBox="1"/>
            <p:nvPr/>
          </p:nvSpPr>
          <p:spPr>
            <a:xfrm>
              <a:off x="1228878" y="1963059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4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7" name="Rectangle 102"/>
          <p:cNvSpPr/>
          <p:nvPr/>
        </p:nvSpPr>
        <p:spPr>
          <a:xfrm>
            <a:off x="3663310" y="5489284"/>
            <a:ext cx="239296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 smtClean="0">
                <a:solidFill>
                  <a:srgbClr val="15AA96"/>
                </a:solidFill>
              </a:rPr>
              <a:t>Número de capacitaciones impartidas</a:t>
            </a:r>
            <a:endParaRPr lang="en-US" sz="1400" b="1" dirty="0">
              <a:solidFill>
                <a:srgbClr val="15AA96"/>
              </a:solidFill>
            </a:endParaRPr>
          </a:p>
        </p:txBody>
      </p:sp>
      <p:grpSp>
        <p:nvGrpSpPr>
          <p:cNvPr id="38" name="Grupo 37"/>
          <p:cNvGrpSpPr/>
          <p:nvPr/>
        </p:nvGrpSpPr>
        <p:grpSpPr>
          <a:xfrm>
            <a:off x="6272509" y="5065236"/>
            <a:ext cx="1465464" cy="1386968"/>
            <a:chOff x="1110311" y="1485021"/>
            <a:chExt cx="1465464" cy="1386968"/>
          </a:xfrm>
        </p:grpSpPr>
        <p:grpSp>
          <p:nvGrpSpPr>
            <p:cNvPr id="39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</p:grpSpPr>
          <p:sp>
            <p:nvSpPr>
              <p:cNvPr id="41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rgbClr val="107F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5"/>
              <p:cNvSpPr/>
              <p:nvPr/>
            </p:nvSpPr>
            <p:spPr>
              <a:xfrm>
                <a:off x="4019554" y="1200150"/>
                <a:ext cx="1142168" cy="1142168"/>
              </a:xfrm>
              <a:prstGeom prst="ellipse">
                <a:avLst/>
              </a:prstGeom>
              <a:solidFill>
                <a:srgbClr val="15AA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0" name="TextBox 75"/>
            <p:cNvSpPr txBox="1"/>
            <p:nvPr/>
          </p:nvSpPr>
          <p:spPr>
            <a:xfrm>
              <a:off x="1228878" y="1963060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100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44" name="Rectangle 102"/>
          <p:cNvSpPr/>
          <p:nvPr/>
        </p:nvSpPr>
        <p:spPr>
          <a:xfrm>
            <a:off x="7795281" y="5422394"/>
            <a:ext cx="2392968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 smtClean="0">
                <a:solidFill>
                  <a:srgbClr val="15AA96"/>
                </a:solidFill>
              </a:rPr>
              <a:t>Número de personas capacitadas en la Institución</a:t>
            </a:r>
            <a:endParaRPr lang="es-SV" sz="1400" b="1" dirty="0">
              <a:solidFill>
                <a:srgbClr val="15AA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8933"/>
      </p:ext>
    </p:extLst>
  </p:cSld>
  <p:clrMapOvr>
    <a:masterClrMapping/>
  </p:clrMapOvr>
  <p:transition spd="med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-MM Papelería Tuti-4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28"/>
          <a:stretch/>
        </p:blipFill>
        <p:spPr>
          <a:xfrm>
            <a:off x="0" y="6453335"/>
            <a:ext cx="12192000" cy="421825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605162866"/>
              </p:ext>
            </p:extLst>
          </p:nvPr>
        </p:nvGraphicFramePr>
        <p:xfrm>
          <a:off x="1729270" y="44624"/>
          <a:ext cx="878497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4943872" y="5364506"/>
            <a:ext cx="230425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INSAFORP</a:t>
            </a:r>
          </a:p>
        </p:txBody>
      </p:sp>
    </p:spTree>
    <p:extLst>
      <p:ext uri="{BB962C8B-B14F-4D97-AF65-F5344CB8AC3E}">
        <p14:creationId xmlns:p14="http://schemas.microsoft.com/office/powerpoint/2010/main" val="247109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932239" y="1052736"/>
            <a:ext cx="10335913" cy="2442187"/>
            <a:chOff x="543955" y="1161195"/>
            <a:chExt cx="10335914" cy="2442187"/>
          </a:xfrm>
        </p:grpSpPr>
        <p:grpSp>
          <p:nvGrpSpPr>
            <p:cNvPr id="49" name="Group 66"/>
            <p:cNvGrpSpPr/>
            <p:nvPr/>
          </p:nvGrpSpPr>
          <p:grpSpPr>
            <a:xfrm>
              <a:off x="543955" y="1161195"/>
              <a:ext cx="10335914" cy="2442187"/>
              <a:chOff x="1938544" y="2416574"/>
              <a:chExt cx="4792657" cy="1113608"/>
            </a:xfrm>
          </p:grpSpPr>
          <p:grpSp>
            <p:nvGrpSpPr>
              <p:cNvPr id="50" name="Group 12"/>
              <p:cNvGrpSpPr/>
              <p:nvPr/>
            </p:nvGrpSpPr>
            <p:grpSpPr>
              <a:xfrm>
                <a:off x="1938544" y="2416574"/>
                <a:ext cx="4792657" cy="405724"/>
                <a:chOff x="1600200" y="1356359"/>
                <a:chExt cx="5410200" cy="609601"/>
              </a:xfrm>
            </p:grpSpPr>
            <p:sp>
              <p:nvSpPr>
                <p:cNvPr id="53" name="Rectangle 13"/>
                <p:cNvSpPr/>
                <p:nvPr/>
              </p:nvSpPr>
              <p:spPr>
                <a:xfrm>
                  <a:off x="1600200" y="1356360"/>
                  <a:ext cx="5410200" cy="609600"/>
                </a:xfrm>
                <a:prstGeom prst="rect">
                  <a:avLst/>
                </a:prstGeom>
                <a:solidFill>
                  <a:srgbClr val="768F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5467"/>
                  <a:endParaRPr lang="en-US" sz="2133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4" name="Rectangle 14"/>
                <p:cNvSpPr/>
                <p:nvPr/>
              </p:nvSpPr>
              <p:spPr>
                <a:xfrm>
                  <a:off x="2118482" y="1356359"/>
                  <a:ext cx="4891917" cy="548640"/>
                </a:xfrm>
                <a:prstGeom prst="rect">
                  <a:avLst/>
                </a:prstGeom>
                <a:solidFill>
                  <a:srgbClr val="9BB95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5467"/>
                  <a:r>
                    <a:rPr lang="es-SV" b="1" dirty="0">
                      <a:solidFill>
                        <a:srgbClr val="FFFFFF"/>
                      </a:solidFill>
                    </a:rPr>
                    <a:t>Incrementar las auditorías a las acciones formativas MEDIANTE la adecuación de las rutas y la asignación de cursos en un mismo centro de formación</a:t>
                  </a:r>
                  <a:endParaRPr lang="en-US" b="1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52" name="Round Same Side Corner Rectangle 45"/>
              <p:cNvSpPr/>
              <p:nvPr/>
            </p:nvSpPr>
            <p:spPr>
              <a:xfrm flipV="1">
                <a:off x="1938544" y="2822299"/>
                <a:ext cx="4792657" cy="707883"/>
              </a:xfrm>
              <a:prstGeom prst="round2SameRect">
                <a:avLst>
                  <a:gd name="adj1" fmla="val 8813"/>
                  <a:gd name="adj2" fmla="val 0"/>
                </a:avLst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133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7" name="Sev02"/>
            <p:cNvSpPr/>
            <p:nvPr/>
          </p:nvSpPr>
          <p:spPr>
            <a:xfrm>
              <a:off x="610049" y="1209626"/>
              <a:ext cx="857965" cy="752359"/>
            </a:xfrm>
            <a:prstGeom prst="rect">
              <a:avLst/>
            </a:prstGeom>
            <a:solidFill>
              <a:srgbClr val="9BB95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r>
                <a:rPr lang="en-US" sz="3733" b="1" dirty="0">
                  <a:solidFill>
                    <a:srgbClr val="FFFFFF"/>
                  </a:solidFill>
                  <a:latin typeface="FontAwesome" pitchFamily="2" charset="0"/>
                </a:rPr>
                <a:t>O3</a:t>
              </a:r>
            </a:p>
          </p:txBody>
        </p:sp>
        <p:grpSp>
          <p:nvGrpSpPr>
            <p:cNvPr id="58" name="Grupo 57"/>
            <p:cNvGrpSpPr/>
            <p:nvPr/>
          </p:nvGrpSpPr>
          <p:grpSpPr>
            <a:xfrm>
              <a:off x="2150486" y="2105556"/>
              <a:ext cx="1465464" cy="1386968"/>
              <a:chOff x="1110311" y="1485021"/>
              <a:chExt cx="1465464" cy="1386968"/>
            </a:xfrm>
          </p:grpSpPr>
          <p:grpSp>
            <p:nvGrpSpPr>
              <p:cNvPr id="59" name="Group 21"/>
              <p:cNvGrpSpPr/>
              <p:nvPr/>
            </p:nvGrpSpPr>
            <p:grpSpPr>
              <a:xfrm>
                <a:off x="1110311" y="1485021"/>
                <a:ext cx="1465464" cy="1386968"/>
                <a:chOff x="3971099" y="1151695"/>
                <a:chExt cx="1239078" cy="1239078"/>
              </a:xfrm>
            </p:grpSpPr>
            <p:sp>
              <p:nvSpPr>
                <p:cNvPr id="63" name="Oval 16"/>
                <p:cNvSpPr/>
                <p:nvPr/>
              </p:nvSpPr>
              <p:spPr>
                <a:xfrm>
                  <a:off x="3971099" y="1151695"/>
                  <a:ext cx="1239078" cy="1239078"/>
                </a:xfrm>
                <a:prstGeom prst="ellipse">
                  <a:avLst/>
                </a:prstGeom>
                <a:solidFill>
                  <a:srgbClr val="768F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4" name="Oval 5"/>
                <p:cNvSpPr/>
                <p:nvPr/>
              </p:nvSpPr>
              <p:spPr>
                <a:xfrm>
                  <a:off x="4019554" y="1200150"/>
                  <a:ext cx="1142168" cy="1142167"/>
                </a:xfrm>
                <a:prstGeom prst="ellipse">
                  <a:avLst/>
                </a:prstGeom>
                <a:solidFill>
                  <a:srgbClr val="9BB95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62" name="TextBox 75"/>
              <p:cNvSpPr txBox="1"/>
              <p:nvPr/>
            </p:nvSpPr>
            <p:spPr>
              <a:xfrm>
                <a:off x="1228878" y="1963059"/>
                <a:ext cx="122833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2800" b="1" dirty="0" smtClean="0">
                    <a:solidFill>
                      <a:srgbClr val="FFFFFF"/>
                    </a:solidFill>
                  </a:rPr>
                  <a:t>1,500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5" name="Rectangle 102"/>
            <p:cNvSpPr/>
            <p:nvPr/>
          </p:nvSpPr>
          <p:spPr>
            <a:xfrm>
              <a:off x="3615951" y="2583594"/>
              <a:ext cx="2233782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s-SV" sz="1400" b="1" dirty="0" smtClean="0">
                  <a:solidFill>
                    <a:srgbClr val="768F3B"/>
                  </a:solidFill>
                </a:rPr>
                <a:t>Número de acciones formativas auditadas</a:t>
              </a:r>
              <a:endParaRPr lang="en-US" sz="1400" b="1" dirty="0">
                <a:solidFill>
                  <a:srgbClr val="768F3B"/>
                </a:solidFill>
              </a:endParaRPr>
            </a:p>
          </p:txBody>
        </p:sp>
        <p:grpSp>
          <p:nvGrpSpPr>
            <p:cNvPr id="66" name="Grupo 65"/>
            <p:cNvGrpSpPr/>
            <p:nvPr/>
          </p:nvGrpSpPr>
          <p:grpSpPr>
            <a:xfrm>
              <a:off x="6683817" y="2105556"/>
              <a:ext cx="1465464" cy="1386968"/>
              <a:chOff x="1110311" y="1485021"/>
              <a:chExt cx="1465464" cy="1386968"/>
            </a:xfrm>
          </p:grpSpPr>
          <p:grpSp>
            <p:nvGrpSpPr>
              <p:cNvPr id="67" name="Group 21"/>
              <p:cNvGrpSpPr/>
              <p:nvPr/>
            </p:nvGrpSpPr>
            <p:grpSpPr>
              <a:xfrm>
                <a:off x="1110311" y="1485021"/>
                <a:ext cx="1465464" cy="1386968"/>
                <a:chOff x="3971099" y="1151695"/>
                <a:chExt cx="1239078" cy="1239078"/>
              </a:xfrm>
            </p:grpSpPr>
            <p:sp>
              <p:nvSpPr>
                <p:cNvPr id="69" name="Oval 16"/>
                <p:cNvSpPr/>
                <p:nvPr/>
              </p:nvSpPr>
              <p:spPr>
                <a:xfrm>
                  <a:off x="3971099" y="1151695"/>
                  <a:ext cx="1239078" cy="1239078"/>
                </a:xfrm>
                <a:prstGeom prst="ellipse">
                  <a:avLst/>
                </a:prstGeom>
                <a:solidFill>
                  <a:srgbClr val="768F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0" name="Oval 5"/>
                <p:cNvSpPr/>
                <p:nvPr/>
              </p:nvSpPr>
              <p:spPr>
                <a:xfrm>
                  <a:off x="4019554" y="1200150"/>
                  <a:ext cx="1142168" cy="1142168"/>
                </a:xfrm>
                <a:prstGeom prst="ellipse">
                  <a:avLst/>
                </a:prstGeom>
                <a:solidFill>
                  <a:srgbClr val="9BB95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68" name="TextBox 75"/>
              <p:cNvSpPr txBox="1"/>
              <p:nvPr/>
            </p:nvSpPr>
            <p:spPr>
              <a:xfrm>
                <a:off x="1228878" y="1839948"/>
                <a:ext cx="1228330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2800" b="1" dirty="0" smtClean="0">
                    <a:solidFill>
                      <a:srgbClr val="FFFFFF"/>
                    </a:solidFill>
                  </a:rPr>
                  <a:t>$4.8 </a:t>
                </a:r>
                <a:r>
                  <a:rPr lang="en-US" sz="1600" b="1" dirty="0" err="1" smtClean="0">
                    <a:solidFill>
                      <a:srgbClr val="FFFFFF"/>
                    </a:solidFill>
                  </a:rPr>
                  <a:t>Millones</a:t>
                </a:r>
                <a:endParaRPr lang="en-US" sz="16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2" name="Rectangle 102"/>
            <p:cNvSpPr/>
            <p:nvPr/>
          </p:nvSpPr>
          <p:spPr>
            <a:xfrm>
              <a:off x="8372013" y="2475871"/>
              <a:ext cx="1821608" cy="6463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s-SV" sz="1400" b="1" dirty="0" smtClean="0">
                  <a:solidFill>
                    <a:srgbClr val="768F3B"/>
                  </a:solidFill>
                </a:rPr>
                <a:t>Monto financiero de las acciones formativas auditadas</a:t>
              </a:r>
              <a:endParaRPr lang="en-US" sz="1400" b="1" dirty="0">
                <a:solidFill>
                  <a:srgbClr val="768F3B"/>
                </a:solidFill>
              </a:endParaRPr>
            </a:p>
          </p:txBody>
        </p:sp>
      </p:grpSp>
      <p:sp>
        <p:nvSpPr>
          <p:cNvPr id="23" name="Title 36"/>
          <p:cNvSpPr txBox="1">
            <a:spLocks/>
          </p:cNvSpPr>
          <p:nvPr/>
        </p:nvSpPr>
        <p:spPr>
          <a:xfrm>
            <a:off x="2320820" y="28386"/>
            <a:ext cx="7518400" cy="88905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Auditoría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Interna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</a:p>
          <a:p>
            <a:r>
              <a:rPr lang="en-US" sz="1800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Objetivos</a:t>
            </a:r>
            <a:r>
              <a:rPr lang="en-US" sz="1800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1800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operativos</a:t>
            </a:r>
            <a:r>
              <a:rPr lang="en-US" sz="1800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y </a:t>
            </a:r>
            <a:r>
              <a:rPr lang="en-US" sz="1800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principales</a:t>
            </a:r>
            <a:r>
              <a:rPr lang="en-US" sz="1800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1800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indicadores</a:t>
            </a:r>
            <a:r>
              <a:rPr lang="en-US" sz="1800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2020</a:t>
            </a:r>
          </a:p>
        </p:txBody>
      </p:sp>
      <p:grpSp>
        <p:nvGrpSpPr>
          <p:cNvPr id="28" name="Group 66"/>
          <p:cNvGrpSpPr/>
          <p:nvPr/>
        </p:nvGrpSpPr>
        <p:grpSpPr>
          <a:xfrm>
            <a:off x="932240" y="3847187"/>
            <a:ext cx="10335914" cy="2442187"/>
            <a:chOff x="1938544" y="2416574"/>
            <a:chExt cx="4792657" cy="1113608"/>
          </a:xfrm>
        </p:grpSpPr>
        <p:grpSp>
          <p:nvGrpSpPr>
            <p:cNvPr id="29" name="Group 12"/>
            <p:cNvGrpSpPr/>
            <p:nvPr/>
          </p:nvGrpSpPr>
          <p:grpSpPr>
            <a:xfrm>
              <a:off x="1938544" y="2416574"/>
              <a:ext cx="4792657" cy="405724"/>
              <a:chOff x="1600200" y="1356359"/>
              <a:chExt cx="5410200" cy="609601"/>
            </a:xfrm>
          </p:grpSpPr>
          <p:sp>
            <p:nvSpPr>
              <p:cNvPr id="31" name="Rectangle 13"/>
              <p:cNvSpPr/>
              <p:nvPr/>
            </p:nvSpPr>
            <p:spPr>
              <a:xfrm>
                <a:off x="1600200" y="1356360"/>
                <a:ext cx="5410200" cy="60960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1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Rectangle 14"/>
              <p:cNvSpPr/>
              <p:nvPr/>
            </p:nvSpPr>
            <p:spPr>
              <a:xfrm>
                <a:off x="2118482" y="1356359"/>
                <a:ext cx="4891917" cy="54864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r>
                  <a:rPr lang="es-ES" dirty="0">
                    <a:solidFill>
                      <a:srgbClr val="FFFFFF"/>
                    </a:solidFill>
                  </a:rPr>
                  <a:t>Incrementar el conocimiento en temas de auditoría al personal de la Gerencia MEDIANTE la capacitación en temas relacionados a auditoría y a la naturaleza del Instituto.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0" name="Round Same Side Corner Rectangle 45"/>
            <p:cNvSpPr/>
            <p:nvPr/>
          </p:nvSpPr>
          <p:spPr>
            <a:xfrm flipV="1">
              <a:off x="1938544" y="2822299"/>
              <a:ext cx="4792657" cy="707883"/>
            </a:xfrm>
            <a:prstGeom prst="round2SameRect">
              <a:avLst>
                <a:gd name="adj1" fmla="val 8813"/>
                <a:gd name="adj2" fmla="val 0"/>
              </a:avLst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133" dirty="0">
                <a:solidFill>
                  <a:srgbClr val="FFFFFF"/>
                </a:solidFill>
              </a:endParaRPr>
            </a:p>
          </p:txBody>
        </p:sp>
      </p:grpSp>
      <p:sp>
        <p:nvSpPr>
          <p:cNvPr id="33" name="Sev02"/>
          <p:cNvSpPr/>
          <p:nvPr/>
        </p:nvSpPr>
        <p:spPr>
          <a:xfrm>
            <a:off x="1000482" y="3895619"/>
            <a:ext cx="857965" cy="752359"/>
          </a:xfrm>
          <a:prstGeom prst="rect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r>
              <a:rPr lang="en-US" sz="3733" b="1" dirty="0" smtClean="0">
                <a:solidFill>
                  <a:srgbClr val="FFFFFF"/>
                </a:solidFill>
                <a:latin typeface="FontAwesome" pitchFamily="2" charset="0"/>
              </a:rPr>
              <a:t>O4</a:t>
            </a:r>
            <a:endParaRPr lang="en-US" sz="3733" b="1" dirty="0">
              <a:solidFill>
                <a:srgbClr val="FFFFFF"/>
              </a:solidFill>
              <a:latin typeface="FontAwesome" pitchFamily="2" charset="0"/>
            </a:endParaRPr>
          </a:p>
        </p:txBody>
      </p:sp>
      <p:grpSp>
        <p:nvGrpSpPr>
          <p:cNvPr id="34" name="Grupo 33"/>
          <p:cNvGrpSpPr/>
          <p:nvPr/>
        </p:nvGrpSpPr>
        <p:grpSpPr>
          <a:xfrm>
            <a:off x="2542304" y="4788433"/>
            <a:ext cx="1465464" cy="1386968"/>
            <a:chOff x="1110311" y="1485021"/>
            <a:chExt cx="1465464" cy="1386968"/>
          </a:xfrm>
        </p:grpSpPr>
        <p:grpSp>
          <p:nvGrpSpPr>
            <p:cNvPr id="35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</p:grpSpPr>
          <p:sp>
            <p:nvSpPr>
              <p:cNvPr id="37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5"/>
              <p:cNvSpPr/>
              <p:nvPr/>
            </p:nvSpPr>
            <p:spPr>
              <a:xfrm>
                <a:off x="4019553" y="1198438"/>
                <a:ext cx="1142168" cy="114216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6" name="TextBox 75"/>
            <p:cNvSpPr txBox="1"/>
            <p:nvPr/>
          </p:nvSpPr>
          <p:spPr>
            <a:xfrm>
              <a:off x="1228878" y="1963060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9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45" name="Rectangle 102"/>
          <p:cNvSpPr/>
          <p:nvPr/>
        </p:nvSpPr>
        <p:spPr>
          <a:xfrm>
            <a:off x="4151784" y="5165418"/>
            <a:ext cx="1601381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s-ES" sz="1400" b="1" dirty="0">
                <a:solidFill>
                  <a:srgbClr val="F19B14"/>
                </a:solidFill>
              </a:rPr>
              <a:t> Número de personal capacitado</a:t>
            </a:r>
            <a:endParaRPr lang="es-SV" sz="1400" b="1" i="1" dirty="0">
              <a:solidFill>
                <a:srgbClr val="F19B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501050"/>
      </p:ext>
    </p:extLst>
  </p:cSld>
  <p:clrMapOvr>
    <a:masterClrMapping/>
  </p:clrMapOvr>
  <p:transition spd="med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36"/>
          <p:cNvSpPr txBox="1">
            <a:spLocks/>
          </p:cNvSpPr>
          <p:nvPr/>
        </p:nvSpPr>
        <p:spPr>
          <a:xfrm>
            <a:off x="2320820" y="235691"/>
            <a:ext cx="7518400" cy="88905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Auditoría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Interna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</a:p>
        </p:txBody>
      </p:sp>
      <p:sp>
        <p:nvSpPr>
          <p:cNvPr id="38" name="Round Same Side Corner Rectangle 43"/>
          <p:cNvSpPr/>
          <p:nvPr/>
        </p:nvSpPr>
        <p:spPr>
          <a:xfrm flipV="1">
            <a:off x="551384" y="1737459"/>
            <a:ext cx="11223795" cy="4651584"/>
          </a:xfrm>
          <a:prstGeom prst="round2SameRect">
            <a:avLst>
              <a:gd name="adj1" fmla="val 8813"/>
              <a:gd name="adj2" fmla="val 0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39" name="Group 9"/>
          <p:cNvGrpSpPr/>
          <p:nvPr/>
        </p:nvGrpSpPr>
        <p:grpSpPr>
          <a:xfrm>
            <a:off x="551384" y="917439"/>
            <a:ext cx="11223795" cy="820028"/>
            <a:chOff x="1600200" y="1268511"/>
            <a:chExt cx="5410200" cy="697449"/>
          </a:xfrm>
        </p:grpSpPr>
        <p:sp>
          <p:nvSpPr>
            <p:cNvPr id="40" name="Rectangle 5"/>
            <p:cNvSpPr/>
            <p:nvPr/>
          </p:nvSpPr>
          <p:spPr>
            <a:xfrm>
              <a:off x="1600200" y="1356360"/>
              <a:ext cx="5410200" cy="609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41" name="Rectangle 4"/>
            <p:cNvSpPr/>
            <p:nvPr/>
          </p:nvSpPr>
          <p:spPr>
            <a:xfrm>
              <a:off x="1600200" y="1268511"/>
              <a:ext cx="5410200" cy="60960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r>
                <a:rPr lang="es-ES" sz="2400" b="1" dirty="0" smtClean="0">
                  <a:solidFill>
                    <a:srgbClr val="FFFFFF"/>
                  </a:solidFill>
                </a:rPr>
                <a:t>PROYECTOS 2020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42" name="Text Placeholder 3"/>
          <p:cNvSpPr txBox="1">
            <a:spLocks/>
          </p:cNvSpPr>
          <p:nvPr/>
        </p:nvSpPr>
        <p:spPr>
          <a:xfrm>
            <a:off x="1541990" y="1906633"/>
            <a:ext cx="10002890" cy="425962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>
              <a:spcBef>
                <a:spcPct val="20000"/>
              </a:spcBef>
              <a:defRPr/>
            </a:pPr>
            <a:r>
              <a:rPr lang="es-SV" b="1" dirty="0">
                <a:solidFill>
                  <a:srgbClr val="262626"/>
                </a:solidFill>
              </a:rPr>
              <a:t>I</a:t>
            </a:r>
            <a:r>
              <a:rPr lang="es-SV" b="1" dirty="0" smtClean="0">
                <a:solidFill>
                  <a:srgbClr val="262626"/>
                </a:solidFill>
              </a:rPr>
              <a:t>001 </a:t>
            </a:r>
            <a:r>
              <a:rPr lang="es-SV" b="1" dirty="0">
                <a:solidFill>
                  <a:srgbClr val="262626"/>
                </a:solidFill>
              </a:rPr>
              <a:t>Auditorias programadas en el plan de </a:t>
            </a:r>
            <a:r>
              <a:rPr lang="es-SV" b="1" dirty="0" smtClean="0">
                <a:solidFill>
                  <a:srgbClr val="262626"/>
                </a:solidFill>
              </a:rPr>
              <a:t>trabajo.</a:t>
            </a:r>
            <a:endParaRPr lang="es-SV" b="1" dirty="0">
              <a:solidFill>
                <a:srgbClr val="262626"/>
              </a:solidFill>
            </a:endParaRPr>
          </a:p>
          <a:p>
            <a:pPr algn="just">
              <a:spcBef>
                <a:spcPct val="20000"/>
              </a:spcBef>
              <a:defRPr/>
            </a:pPr>
            <a:r>
              <a:rPr lang="es-SV" b="1" dirty="0" smtClean="0">
                <a:solidFill>
                  <a:srgbClr val="262626"/>
                </a:solidFill>
              </a:rPr>
              <a:t>I013 </a:t>
            </a:r>
            <a:r>
              <a:rPr lang="es-SV" b="1" dirty="0">
                <a:solidFill>
                  <a:srgbClr val="262626"/>
                </a:solidFill>
              </a:rPr>
              <a:t>Auditoría a las Inversiones Temporales al </a:t>
            </a:r>
            <a:r>
              <a:rPr lang="es-SV" b="1" dirty="0" smtClean="0">
                <a:solidFill>
                  <a:srgbClr val="262626"/>
                </a:solidFill>
              </a:rPr>
              <a:t>31/12/2019.</a:t>
            </a:r>
            <a:endParaRPr lang="es-SV" b="1" dirty="0">
              <a:solidFill>
                <a:srgbClr val="262626"/>
              </a:solidFill>
            </a:endParaRPr>
          </a:p>
          <a:p>
            <a:pPr algn="just">
              <a:spcBef>
                <a:spcPct val="20000"/>
              </a:spcBef>
              <a:defRPr/>
            </a:pPr>
            <a:r>
              <a:rPr lang="es-SV" b="1" dirty="0" smtClean="0">
                <a:solidFill>
                  <a:srgbClr val="262626"/>
                </a:solidFill>
              </a:rPr>
              <a:t>I014 </a:t>
            </a:r>
            <a:r>
              <a:rPr lang="es-SV" b="1" dirty="0">
                <a:solidFill>
                  <a:srgbClr val="262626"/>
                </a:solidFill>
              </a:rPr>
              <a:t>Auditoría a las Existencias Institucionales al </a:t>
            </a:r>
            <a:r>
              <a:rPr lang="es-SV" b="1" dirty="0" smtClean="0">
                <a:solidFill>
                  <a:srgbClr val="262626"/>
                </a:solidFill>
              </a:rPr>
              <a:t>31/12/2019.</a:t>
            </a:r>
            <a:endParaRPr lang="es-SV" b="1" dirty="0">
              <a:solidFill>
                <a:srgbClr val="262626"/>
              </a:solidFill>
            </a:endParaRPr>
          </a:p>
          <a:p>
            <a:pPr algn="just">
              <a:spcBef>
                <a:spcPct val="20000"/>
              </a:spcBef>
              <a:defRPr/>
            </a:pPr>
            <a:r>
              <a:rPr lang="es-SV" b="1" dirty="0" smtClean="0">
                <a:solidFill>
                  <a:srgbClr val="262626"/>
                </a:solidFill>
              </a:rPr>
              <a:t>I015 </a:t>
            </a:r>
            <a:r>
              <a:rPr lang="es-SV" b="1" dirty="0">
                <a:solidFill>
                  <a:srgbClr val="262626"/>
                </a:solidFill>
              </a:rPr>
              <a:t>Auditoría a las acciones formativas IV trimestre </a:t>
            </a:r>
            <a:r>
              <a:rPr lang="es-SV" b="1" dirty="0" smtClean="0">
                <a:solidFill>
                  <a:srgbClr val="262626"/>
                </a:solidFill>
              </a:rPr>
              <a:t>2019.</a:t>
            </a:r>
            <a:endParaRPr lang="es-SV" b="1" dirty="0">
              <a:solidFill>
                <a:srgbClr val="262626"/>
              </a:solidFill>
            </a:endParaRPr>
          </a:p>
          <a:p>
            <a:pPr algn="just">
              <a:spcBef>
                <a:spcPct val="20000"/>
              </a:spcBef>
              <a:defRPr/>
            </a:pPr>
            <a:r>
              <a:rPr lang="es-SV" b="1" dirty="0" smtClean="0">
                <a:solidFill>
                  <a:srgbClr val="262626"/>
                </a:solidFill>
              </a:rPr>
              <a:t>I019 </a:t>
            </a:r>
            <a:r>
              <a:rPr lang="es-SV" b="1" dirty="0">
                <a:solidFill>
                  <a:srgbClr val="262626"/>
                </a:solidFill>
              </a:rPr>
              <a:t>Auditoría a </a:t>
            </a:r>
            <a:r>
              <a:rPr lang="es-SV" b="1" dirty="0" err="1">
                <a:solidFill>
                  <a:srgbClr val="262626"/>
                </a:solidFill>
              </a:rPr>
              <a:t>Gtos</a:t>
            </a:r>
            <a:r>
              <a:rPr lang="es-SV" b="1" dirty="0">
                <a:solidFill>
                  <a:srgbClr val="262626"/>
                </a:solidFill>
              </a:rPr>
              <a:t>, </a:t>
            </a:r>
            <a:r>
              <a:rPr lang="es-SV" b="1" dirty="0" err="1">
                <a:solidFill>
                  <a:srgbClr val="262626"/>
                </a:solidFill>
              </a:rPr>
              <a:t>Serv.de</a:t>
            </a:r>
            <a:r>
              <a:rPr lang="es-SV" b="1" dirty="0">
                <a:solidFill>
                  <a:srgbClr val="262626"/>
                </a:solidFill>
              </a:rPr>
              <a:t> Capacitación Programa HTP del 01/01/019 al </a:t>
            </a:r>
            <a:r>
              <a:rPr lang="es-SV" b="1" dirty="0" smtClean="0">
                <a:solidFill>
                  <a:srgbClr val="262626"/>
                </a:solidFill>
              </a:rPr>
              <a:t>31/12/2019.</a:t>
            </a:r>
            <a:endParaRPr lang="es-SV" b="1" dirty="0">
              <a:solidFill>
                <a:srgbClr val="262626"/>
              </a:solidFill>
            </a:endParaRPr>
          </a:p>
          <a:p>
            <a:pPr algn="just">
              <a:spcBef>
                <a:spcPct val="20000"/>
              </a:spcBef>
              <a:defRPr/>
            </a:pPr>
            <a:r>
              <a:rPr lang="es-SV" b="1" dirty="0" smtClean="0">
                <a:solidFill>
                  <a:srgbClr val="262626"/>
                </a:solidFill>
              </a:rPr>
              <a:t>I020 </a:t>
            </a:r>
            <a:r>
              <a:rPr lang="es-SV" b="1" dirty="0">
                <a:solidFill>
                  <a:srgbClr val="262626"/>
                </a:solidFill>
              </a:rPr>
              <a:t>Auditoría al Ciclo de Fondos al </a:t>
            </a:r>
            <a:r>
              <a:rPr lang="es-SV" b="1" dirty="0" smtClean="0">
                <a:solidFill>
                  <a:srgbClr val="262626"/>
                </a:solidFill>
              </a:rPr>
              <a:t>31/12/2019.</a:t>
            </a:r>
            <a:endParaRPr lang="es-SV" b="1" dirty="0">
              <a:solidFill>
                <a:srgbClr val="262626"/>
              </a:solidFill>
            </a:endParaRPr>
          </a:p>
          <a:p>
            <a:pPr algn="just">
              <a:spcBef>
                <a:spcPct val="20000"/>
              </a:spcBef>
              <a:defRPr/>
            </a:pPr>
            <a:r>
              <a:rPr lang="es-SV" b="1" dirty="0" smtClean="0">
                <a:solidFill>
                  <a:srgbClr val="262626"/>
                </a:solidFill>
              </a:rPr>
              <a:t>I021 Auditoría </a:t>
            </a:r>
            <a:r>
              <a:rPr lang="es-SV" b="1" dirty="0">
                <a:solidFill>
                  <a:srgbClr val="262626"/>
                </a:solidFill>
              </a:rPr>
              <a:t>a los Gastos en Personal del 01/01/2019 al </a:t>
            </a:r>
            <a:r>
              <a:rPr lang="es-SV" b="1" dirty="0" smtClean="0">
                <a:solidFill>
                  <a:srgbClr val="262626"/>
                </a:solidFill>
              </a:rPr>
              <a:t>31/12/2019.</a:t>
            </a:r>
            <a:endParaRPr lang="es-SV" b="1" dirty="0">
              <a:solidFill>
                <a:srgbClr val="262626"/>
              </a:solidFill>
            </a:endParaRPr>
          </a:p>
          <a:p>
            <a:pPr algn="just">
              <a:spcBef>
                <a:spcPct val="20000"/>
              </a:spcBef>
              <a:defRPr/>
            </a:pPr>
            <a:r>
              <a:rPr lang="es-SV" b="1" dirty="0" smtClean="0">
                <a:solidFill>
                  <a:srgbClr val="262626"/>
                </a:solidFill>
              </a:rPr>
              <a:t>I022 Auditoría </a:t>
            </a:r>
            <a:r>
              <a:rPr lang="es-SV" b="1" dirty="0">
                <a:solidFill>
                  <a:srgbClr val="262626"/>
                </a:solidFill>
              </a:rPr>
              <a:t>a </a:t>
            </a:r>
            <a:r>
              <a:rPr lang="es-SV" b="1" dirty="0" err="1">
                <a:solidFill>
                  <a:srgbClr val="262626"/>
                </a:solidFill>
              </a:rPr>
              <a:t>Gtos</a:t>
            </a:r>
            <a:r>
              <a:rPr lang="es-SV" b="1" dirty="0">
                <a:solidFill>
                  <a:srgbClr val="262626"/>
                </a:solidFill>
              </a:rPr>
              <a:t>. por </a:t>
            </a:r>
            <a:r>
              <a:rPr lang="es-SV" b="1" dirty="0" err="1">
                <a:solidFill>
                  <a:srgbClr val="262626"/>
                </a:solidFill>
              </a:rPr>
              <a:t>Serv.de</a:t>
            </a:r>
            <a:r>
              <a:rPr lang="es-SV" b="1" dirty="0">
                <a:solidFill>
                  <a:srgbClr val="262626"/>
                </a:solidFill>
              </a:rPr>
              <a:t> Capacitación Proyectos Especiales libre Gestión del 01/01/2019 al </a:t>
            </a:r>
            <a:r>
              <a:rPr lang="es-SV" b="1" dirty="0" smtClean="0">
                <a:solidFill>
                  <a:srgbClr val="262626"/>
                </a:solidFill>
              </a:rPr>
              <a:t>31/12/2019.</a:t>
            </a:r>
            <a:endParaRPr lang="es-SV" b="1" dirty="0">
              <a:solidFill>
                <a:srgbClr val="262626"/>
              </a:solidFill>
            </a:endParaRPr>
          </a:p>
          <a:p>
            <a:pPr algn="just">
              <a:spcBef>
                <a:spcPct val="20000"/>
              </a:spcBef>
              <a:defRPr/>
            </a:pPr>
            <a:r>
              <a:rPr lang="es-SV" b="1" dirty="0" smtClean="0">
                <a:solidFill>
                  <a:srgbClr val="262626"/>
                </a:solidFill>
              </a:rPr>
              <a:t>I023 Auditoría </a:t>
            </a:r>
            <a:r>
              <a:rPr lang="es-SV" b="1" dirty="0">
                <a:solidFill>
                  <a:srgbClr val="262626"/>
                </a:solidFill>
              </a:rPr>
              <a:t>a los </a:t>
            </a:r>
            <a:r>
              <a:rPr lang="es-SV" b="1" dirty="0" err="1">
                <a:solidFill>
                  <a:srgbClr val="262626"/>
                </a:solidFill>
              </a:rPr>
              <a:t>Gtos.en</a:t>
            </a:r>
            <a:r>
              <a:rPr lang="es-SV" b="1" dirty="0">
                <a:solidFill>
                  <a:srgbClr val="262626"/>
                </a:solidFill>
              </a:rPr>
              <a:t> </a:t>
            </a:r>
            <a:r>
              <a:rPr lang="es-SV" b="1" dirty="0" err="1">
                <a:solidFill>
                  <a:srgbClr val="262626"/>
                </a:solidFill>
              </a:rPr>
              <a:t>Serv.de</a:t>
            </a:r>
            <a:r>
              <a:rPr lang="es-SV" b="1" dirty="0">
                <a:solidFill>
                  <a:srgbClr val="262626"/>
                </a:solidFill>
              </a:rPr>
              <a:t> Capacitación Empresa Centro del 01/01/2019 al </a:t>
            </a:r>
            <a:r>
              <a:rPr lang="es-SV" b="1" dirty="0" smtClean="0">
                <a:solidFill>
                  <a:srgbClr val="262626"/>
                </a:solidFill>
              </a:rPr>
              <a:t>31/12/2019.</a:t>
            </a:r>
            <a:endParaRPr lang="es-SV" b="1" dirty="0">
              <a:solidFill>
                <a:srgbClr val="262626"/>
              </a:solidFill>
            </a:endParaRPr>
          </a:p>
          <a:p>
            <a:pPr algn="just">
              <a:spcBef>
                <a:spcPct val="20000"/>
              </a:spcBef>
              <a:defRPr/>
            </a:pPr>
            <a:r>
              <a:rPr lang="es-SV" b="1" dirty="0" smtClean="0">
                <a:solidFill>
                  <a:srgbClr val="262626"/>
                </a:solidFill>
              </a:rPr>
              <a:t>I024 Auditoría </a:t>
            </a:r>
            <a:r>
              <a:rPr lang="es-SV" b="1" dirty="0">
                <a:solidFill>
                  <a:srgbClr val="262626"/>
                </a:solidFill>
              </a:rPr>
              <a:t>a los Convenios Institucionales del 01/01/2019 al </a:t>
            </a:r>
            <a:r>
              <a:rPr lang="es-SV" b="1" dirty="0" smtClean="0">
                <a:solidFill>
                  <a:srgbClr val="262626"/>
                </a:solidFill>
              </a:rPr>
              <a:t>31/12/2019.</a:t>
            </a:r>
            <a:endParaRPr lang="es-SV" b="1" dirty="0">
              <a:solidFill>
                <a:srgbClr val="262626"/>
              </a:solidFill>
            </a:endParaRPr>
          </a:p>
          <a:p>
            <a:pPr algn="just">
              <a:spcBef>
                <a:spcPct val="20000"/>
              </a:spcBef>
              <a:defRPr/>
            </a:pPr>
            <a:r>
              <a:rPr lang="es-SV" b="1" dirty="0" smtClean="0">
                <a:solidFill>
                  <a:srgbClr val="262626"/>
                </a:solidFill>
              </a:rPr>
              <a:t>I025 Auditoría </a:t>
            </a:r>
            <a:r>
              <a:rPr lang="es-SV" b="1" dirty="0">
                <a:solidFill>
                  <a:srgbClr val="262626"/>
                </a:solidFill>
              </a:rPr>
              <a:t>a </a:t>
            </a:r>
            <a:r>
              <a:rPr lang="es-SV" b="1" dirty="0" err="1">
                <a:solidFill>
                  <a:srgbClr val="262626"/>
                </a:solidFill>
              </a:rPr>
              <a:t>Gtos.en</a:t>
            </a:r>
            <a:r>
              <a:rPr lang="es-SV" b="1" dirty="0">
                <a:solidFill>
                  <a:srgbClr val="262626"/>
                </a:solidFill>
              </a:rPr>
              <a:t> Estudios y Consultorías Diversas del 01/01/2019 al </a:t>
            </a:r>
            <a:r>
              <a:rPr lang="es-SV" b="1" dirty="0" smtClean="0">
                <a:solidFill>
                  <a:srgbClr val="262626"/>
                </a:solidFill>
              </a:rPr>
              <a:t>31/10/2019.</a:t>
            </a:r>
            <a:endParaRPr lang="es-SV" b="1" dirty="0">
              <a:solidFill>
                <a:srgbClr val="262626"/>
              </a:solidFill>
            </a:endParaRPr>
          </a:p>
          <a:p>
            <a:pPr algn="just">
              <a:spcBef>
                <a:spcPct val="20000"/>
              </a:spcBef>
              <a:defRPr/>
            </a:pPr>
            <a:r>
              <a:rPr lang="es-SV" b="1" dirty="0" smtClean="0">
                <a:solidFill>
                  <a:srgbClr val="262626"/>
                </a:solidFill>
              </a:rPr>
              <a:t>I026 Auditoría </a:t>
            </a:r>
            <a:r>
              <a:rPr lang="es-SV" b="1" dirty="0">
                <a:solidFill>
                  <a:srgbClr val="262626"/>
                </a:solidFill>
              </a:rPr>
              <a:t>a Gastos en Bienes de Consumo y </a:t>
            </a:r>
            <a:r>
              <a:rPr lang="es-SV" b="1" dirty="0" smtClean="0">
                <a:solidFill>
                  <a:srgbClr val="262626"/>
                </a:solidFill>
              </a:rPr>
              <a:t>Servicios.</a:t>
            </a:r>
            <a:endParaRPr lang="es-SV" b="1" dirty="0">
              <a:solidFill>
                <a:srgbClr val="262626"/>
              </a:solidFill>
            </a:endParaRPr>
          </a:p>
          <a:p>
            <a:pPr algn="just">
              <a:spcBef>
                <a:spcPct val="20000"/>
              </a:spcBef>
              <a:defRPr/>
            </a:pPr>
            <a:r>
              <a:rPr lang="es-SV" b="1" dirty="0" smtClean="0">
                <a:solidFill>
                  <a:srgbClr val="262626"/>
                </a:solidFill>
              </a:rPr>
              <a:t>I027 Auditoría </a:t>
            </a:r>
            <a:r>
              <a:rPr lang="es-SV" b="1" dirty="0">
                <a:solidFill>
                  <a:srgbClr val="262626"/>
                </a:solidFill>
              </a:rPr>
              <a:t>de Gestión al CFP de San Bartolo del 01/01/2019 al </a:t>
            </a:r>
            <a:r>
              <a:rPr lang="es-SV" b="1" dirty="0" smtClean="0">
                <a:solidFill>
                  <a:srgbClr val="262626"/>
                </a:solidFill>
              </a:rPr>
              <a:t>31/12/2019.</a:t>
            </a:r>
            <a:endParaRPr lang="es-SV" b="1" dirty="0">
              <a:solidFill>
                <a:srgbClr val="262626"/>
              </a:solidFill>
            </a:endParaRPr>
          </a:p>
          <a:p>
            <a:pPr algn="l">
              <a:spcBef>
                <a:spcPct val="20000"/>
              </a:spcBef>
              <a:defRPr/>
            </a:pPr>
            <a:endParaRPr lang="es-SV" sz="1200" b="1" dirty="0">
              <a:solidFill>
                <a:srgbClr val="262626"/>
              </a:solidFill>
            </a:endParaRPr>
          </a:p>
        </p:txBody>
      </p:sp>
      <p:sp>
        <p:nvSpPr>
          <p:cNvPr id="43" name="Freeform 45"/>
          <p:cNvSpPr>
            <a:spLocks noEditPoints="1"/>
          </p:cNvSpPr>
          <p:nvPr/>
        </p:nvSpPr>
        <p:spPr bwMode="auto">
          <a:xfrm>
            <a:off x="840800" y="1893951"/>
            <a:ext cx="388637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375467"/>
            <a:endParaRPr lang="en-US" sz="2667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425730"/>
      </p:ext>
    </p:extLst>
  </p:cSld>
  <p:clrMapOvr>
    <a:masterClrMapping/>
  </p:clrMapOvr>
  <p:transition spd="med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36"/>
          <p:cNvSpPr txBox="1">
            <a:spLocks/>
          </p:cNvSpPr>
          <p:nvPr/>
        </p:nvSpPr>
        <p:spPr>
          <a:xfrm>
            <a:off x="2307823" y="205269"/>
            <a:ext cx="7518400" cy="88905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Auditoría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Interna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</a:p>
        </p:txBody>
      </p:sp>
      <p:sp>
        <p:nvSpPr>
          <p:cNvPr id="38" name="Round Same Side Corner Rectangle 43"/>
          <p:cNvSpPr/>
          <p:nvPr/>
        </p:nvSpPr>
        <p:spPr>
          <a:xfrm flipV="1">
            <a:off x="767408" y="1779718"/>
            <a:ext cx="10863755" cy="3427447"/>
          </a:xfrm>
          <a:prstGeom prst="round2SameRect">
            <a:avLst>
              <a:gd name="adj1" fmla="val 8813"/>
              <a:gd name="adj2" fmla="val 0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39" name="Group 9"/>
          <p:cNvGrpSpPr/>
          <p:nvPr/>
        </p:nvGrpSpPr>
        <p:grpSpPr>
          <a:xfrm>
            <a:off x="767408" y="959698"/>
            <a:ext cx="10863755" cy="820028"/>
            <a:chOff x="1600200" y="1268511"/>
            <a:chExt cx="5410200" cy="697449"/>
          </a:xfrm>
        </p:grpSpPr>
        <p:sp>
          <p:nvSpPr>
            <p:cNvPr id="40" name="Rectangle 5"/>
            <p:cNvSpPr/>
            <p:nvPr/>
          </p:nvSpPr>
          <p:spPr>
            <a:xfrm>
              <a:off x="1600200" y="1356360"/>
              <a:ext cx="5410200" cy="609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41" name="Rectangle 4"/>
            <p:cNvSpPr/>
            <p:nvPr/>
          </p:nvSpPr>
          <p:spPr>
            <a:xfrm>
              <a:off x="1600200" y="1268511"/>
              <a:ext cx="5410200" cy="60960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r>
                <a:rPr lang="es-ES" sz="2400" b="1" dirty="0" smtClean="0">
                  <a:solidFill>
                    <a:srgbClr val="FFFFFF"/>
                  </a:solidFill>
                </a:rPr>
                <a:t>PROYECTOS 2020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42" name="Text Placeholder 3"/>
          <p:cNvSpPr txBox="1">
            <a:spLocks/>
          </p:cNvSpPr>
          <p:nvPr/>
        </p:nvSpPr>
        <p:spPr>
          <a:xfrm>
            <a:off x="1760864" y="1936210"/>
            <a:ext cx="9682015" cy="320087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spcBef>
                <a:spcPct val="20000"/>
              </a:spcBef>
              <a:defRPr/>
            </a:pPr>
            <a:r>
              <a:rPr lang="es-SV" b="1" dirty="0" smtClean="0">
                <a:solidFill>
                  <a:srgbClr val="262626"/>
                </a:solidFill>
              </a:rPr>
              <a:t>I028 Auditoría </a:t>
            </a:r>
            <a:r>
              <a:rPr lang="es-SV" b="1" dirty="0">
                <a:solidFill>
                  <a:srgbClr val="262626"/>
                </a:solidFill>
              </a:rPr>
              <a:t>a </a:t>
            </a:r>
            <a:r>
              <a:rPr lang="es-SV" b="1" dirty="0" err="1">
                <a:solidFill>
                  <a:srgbClr val="262626"/>
                </a:solidFill>
              </a:rPr>
              <a:t>Gtos.en</a:t>
            </a:r>
            <a:r>
              <a:rPr lang="es-SV" b="1" dirty="0">
                <a:solidFill>
                  <a:srgbClr val="262626"/>
                </a:solidFill>
              </a:rPr>
              <a:t> Capacitaciones Eventos Cerrados del 01/01/2019 al 31/12/2019</a:t>
            </a:r>
          </a:p>
          <a:p>
            <a:pPr algn="l">
              <a:spcBef>
                <a:spcPct val="20000"/>
              </a:spcBef>
              <a:defRPr/>
            </a:pPr>
            <a:r>
              <a:rPr lang="es-SV" b="1" dirty="0" smtClean="0">
                <a:solidFill>
                  <a:srgbClr val="262626"/>
                </a:solidFill>
              </a:rPr>
              <a:t>I029 Seguimiento </a:t>
            </a:r>
            <a:r>
              <a:rPr lang="es-SV" b="1" dirty="0">
                <a:solidFill>
                  <a:srgbClr val="262626"/>
                </a:solidFill>
              </a:rPr>
              <a:t>de recomendaciones de auditorías anteriores </a:t>
            </a:r>
            <a:r>
              <a:rPr lang="es-SV" b="1" dirty="0" smtClean="0">
                <a:solidFill>
                  <a:srgbClr val="262626"/>
                </a:solidFill>
              </a:rPr>
              <a:t>2019.</a:t>
            </a:r>
          </a:p>
          <a:p>
            <a:pPr algn="l">
              <a:spcBef>
                <a:spcPct val="20000"/>
              </a:spcBef>
              <a:defRPr/>
            </a:pPr>
            <a:r>
              <a:rPr lang="es-ES" b="1" dirty="0">
                <a:solidFill>
                  <a:srgbClr val="262626"/>
                </a:solidFill>
              </a:rPr>
              <a:t>I030   </a:t>
            </a:r>
            <a:r>
              <a:rPr lang="es-ES" b="1" dirty="0" smtClean="0">
                <a:solidFill>
                  <a:srgbClr val="262626"/>
                </a:solidFill>
              </a:rPr>
              <a:t>Auditoría </a:t>
            </a:r>
            <a:r>
              <a:rPr lang="es-ES" b="1" dirty="0">
                <a:solidFill>
                  <a:srgbClr val="262626"/>
                </a:solidFill>
              </a:rPr>
              <a:t>Financiera Cursos en </a:t>
            </a:r>
            <a:r>
              <a:rPr lang="es-ES" b="1" dirty="0" smtClean="0">
                <a:solidFill>
                  <a:srgbClr val="262626"/>
                </a:solidFill>
              </a:rPr>
              <a:t>Línea.</a:t>
            </a:r>
            <a:r>
              <a:rPr lang="es-ES" b="1" dirty="0">
                <a:solidFill>
                  <a:srgbClr val="262626"/>
                </a:solidFill>
              </a:rPr>
              <a:t>	</a:t>
            </a:r>
          </a:p>
          <a:p>
            <a:pPr algn="l">
              <a:spcBef>
                <a:spcPct val="20000"/>
              </a:spcBef>
              <a:defRPr/>
            </a:pPr>
            <a:r>
              <a:rPr lang="es-ES" b="1" dirty="0" smtClean="0">
                <a:solidFill>
                  <a:srgbClr val="262626"/>
                </a:solidFill>
              </a:rPr>
              <a:t>I031   Auditoria </a:t>
            </a:r>
            <a:r>
              <a:rPr lang="es-ES" b="1" dirty="0">
                <a:solidFill>
                  <a:srgbClr val="262626"/>
                </a:solidFill>
              </a:rPr>
              <a:t>Financiera a las Inversiones en Bienes </a:t>
            </a:r>
            <a:r>
              <a:rPr lang="es-ES" b="1" dirty="0" smtClean="0">
                <a:solidFill>
                  <a:srgbClr val="262626"/>
                </a:solidFill>
              </a:rPr>
              <a:t>Muebles.</a:t>
            </a:r>
            <a:r>
              <a:rPr lang="es-ES" b="1" dirty="0">
                <a:solidFill>
                  <a:srgbClr val="262626"/>
                </a:solidFill>
              </a:rPr>
              <a:t>	</a:t>
            </a:r>
          </a:p>
          <a:p>
            <a:pPr algn="l">
              <a:spcBef>
                <a:spcPct val="20000"/>
              </a:spcBef>
              <a:defRPr/>
            </a:pPr>
            <a:r>
              <a:rPr lang="es-ES" b="1" dirty="0" smtClean="0">
                <a:solidFill>
                  <a:srgbClr val="262626"/>
                </a:solidFill>
              </a:rPr>
              <a:t>I032   Auditoría </a:t>
            </a:r>
            <a:r>
              <a:rPr lang="es-ES" b="1" dirty="0">
                <a:solidFill>
                  <a:srgbClr val="262626"/>
                </a:solidFill>
              </a:rPr>
              <a:t>Financiera Programa Formación Continua </a:t>
            </a:r>
            <a:r>
              <a:rPr lang="es-ES" b="1" dirty="0" smtClean="0">
                <a:solidFill>
                  <a:srgbClr val="262626"/>
                </a:solidFill>
              </a:rPr>
              <a:t>Abiertos.</a:t>
            </a:r>
            <a:r>
              <a:rPr lang="es-ES" b="1" dirty="0">
                <a:solidFill>
                  <a:srgbClr val="262626"/>
                </a:solidFill>
              </a:rPr>
              <a:t>	</a:t>
            </a:r>
          </a:p>
          <a:p>
            <a:pPr algn="l">
              <a:spcBef>
                <a:spcPct val="20000"/>
              </a:spcBef>
              <a:defRPr/>
            </a:pPr>
            <a:r>
              <a:rPr lang="es-ES" b="1" dirty="0" smtClean="0">
                <a:solidFill>
                  <a:srgbClr val="262626"/>
                </a:solidFill>
              </a:rPr>
              <a:t>I033   Auditoría </a:t>
            </a:r>
            <a:r>
              <a:rPr lang="es-ES" b="1" dirty="0">
                <a:solidFill>
                  <a:srgbClr val="262626"/>
                </a:solidFill>
              </a:rPr>
              <a:t>Financiera Programa Hábil Técnico </a:t>
            </a:r>
            <a:r>
              <a:rPr lang="es-ES" b="1" dirty="0" smtClean="0">
                <a:solidFill>
                  <a:srgbClr val="262626"/>
                </a:solidFill>
              </a:rPr>
              <a:t>Permanente.</a:t>
            </a:r>
            <a:r>
              <a:rPr lang="es-ES" b="1" dirty="0">
                <a:solidFill>
                  <a:srgbClr val="262626"/>
                </a:solidFill>
              </a:rPr>
              <a:t>	</a:t>
            </a:r>
          </a:p>
          <a:p>
            <a:pPr algn="l">
              <a:spcBef>
                <a:spcPct val="20000"/>
              </a:spcBef>
              <a:defRPr/>
            </a:pPr>
            <a:r>
              <a:rPr lang="es-ES" b="1" dirty="0" smtClean="0">
                <a:solidFill>
                  <a:srgbClr val="262626"/>
                </a:solidFill>
              </a:rPr>
              <a:t>I034   Auditoría </a:t>
            </a:r>
            <a:r>
              <a:rPr lang="es-ES" b="1" dirty="0">
                <a:solidFill>
                  <a:srgbClr val="262626"/>
                </a:solidFill>
              </a:rPr>
              <a:t>a las Existencias </a:t>
            </a:r>
            <a:r>
              <a:rPr lang="es-ES" b="1" dirty="0" smtClean="0">
                <a:solidFill>
                  <a:srgbClr val="262626"/>
                </a:solidFill>
              </a:rPr>
              <a:t>Institucionales.</a:t>
            </a:r>
            <a:r>
              <a:rPr lang="es-ES" b="1" dirty="0">
                <a:solidFill>
                  <a:srgbClr val="262626"/>
                </a:solidFill>
              </a:rPr>
              <a:t>	</a:t>
            </a:r>
          </a:p>
          <a:p>
            <a:pPr algn="l">
              <a:spcBef>
                <a:spcPct val="20000"/>
              </a:spcBef>
              <a:defRPr/>
            </a:pPr>
            <a:r>
              <a:rPr lang="es-ES" b="1" dirty="0" smtClean="0">
                <a:solidFill>
                  <a:srgbClr val="262626"/>
                </a:solidFill>
              </a:rPr>
              <a:t>I035   Auditoría </a:t>
            </a:r>
            <a:r>
              <a:rPr lang="es-ES" b="1" dirty="0">
                <a:solidFill>
                  <a:srgbClr val="262626"/>
                </a:solidFill>
              </a:rPr>
              <a:t>Financiera a las Inversiones </a:t>
            </a:r>
            <a:r>
              <a:rPr lang="es-ES" b="1" dirty="0" smtClean="0">
                <a:solidFill>
                  <a:srgbClr val="262626"/>
                </a:solidFill>
              </a:rPr>
              <a:t>Temporales</a:t>
            </a:r>
            <a:r>
              <a:rPr lang="es-ES" b="1" dirty="0">
                <a:solidFill>
                  <a:srgbClr val="262626"/>
                </a:solidFill>
              </a:rPr>
              <a:t>.</a:t>
            </a:r>
          </a:p>
          <a:p>
            <a:pPr algn="l">
              <a:spcBef>
                <a:spcPct val="20000"/>
              </a:spcBef>
              <a:defRPr/>
            </a:pPr>
            <a:r>
              <a:rPr lang="es-ES" b="1" dirty="0" smtClean="0">
                <a:solidFill>
                  <a:srgbClr val="262626"/>
                </a:solidFill>
              </a:rPr>
              <a:t>I036   Auditoría </a:t>
            </a:r>
            <a:r>
              <a:rPr lang="es-ES" b="1" dirty="0">
                <a:solidFill>
                  <a:srgbClr val="262626"/>
                </a:solidFill>
              </a:rPr>
              <a:t>al no Fraccionamiento a los Servicios de </a:t>
            </a:r>
            <a:r>
              <a:rPr lang="es-ES" b="1" dirty="0" smtClean="0">
                <a:solidFill>
                  <a:srgbClr val="262626"/>
                </a:solidFill>
              </a:rPr>
              <a:t>Capacitación.</a:t>
            </a:r>
            <a:r>
              <a:rPr lang="es-ES" b="1" dirty="0">
                <a:solidFill>
                  <a:srgbClr val="262626"/>
                </a:solidFill>
              </a:rPr>
              <a:t>	</a:t>
            </a:r>
          </a:p>
          <a:p>
            <a:pPr algn="l">
              <a:spcBef>
                <a:spcPct val="20000"/>
              </a:spcBef>
              <a:defRPr/>
            </a:pPr>
            <a:r>
              <a:rPr lang="es-ES" b="1" dirty="0" smtClean="0">
                <a:solidFill>
                  <a:srgbClr val="262626"/>
                </a:solidFill>
              </a:rPr>
              <a:t>I037   Auditoría </a:t>
            </a:r>
            <a:r>
              <a:rPr lang="es-ES" b="1" dirty="0">
                <a:solidFill>
                  <a:srgbClr val="262626"/>
                </a:solidFill>
              </a:rPr>
              <a:t>al Ciclo de </a:t>
            </a:r>
            <a:r>
              <a:rPr lang="es-ES" b="1" dirty="0" smtClean="0">
                <a:solidFill>
                  <a:srgbClr val="262626"/>
                </a:solidFill>
              </a:rPr>
              <a:t>Fondos</a:t>
            </a:r>
            <a:r>
              <a:rPr lang="es-SV" b="1" dirty="0" smtClean="0">
                <a:solidFill>
                  <a:srgbClr val="262626"/>
                </a:solidFill>
              </a:rPr>
              <a:t>.</a:t>
            </a:r>
          </a:p>
          <a:p>
            <a:pPr algn="l">
              <a:spcBef>
                <a:spcPct val="20000"/>
              </a:spcBef>
              <a:defRPr/>
            </a:pPr>
            <a:r>
              <a:rPr lang="es-SV" b="1" dirty="0" smtClean="0">
                <a:solidFill>
                  <a:srgbClr val="262626"/>
                </a:solidFill>
              </a:rPr>
              <a:t>K001 Plan de capacitación de control interno y cumplimiento legal.</a:t>
            </a:r>
            <a:endParaRPr lang="es-SV" b="1" dirty="0">
              <a:solidFill>
                <a:srgbClr val="262626"/>
              </a:solidFill>
            </a:endParaRPr>
          </a:p>
        </p:txBody>
      </p:sp>
      <p:sp>
        <p:nvSpPr>
          <p:cNvPr id="43" name="Freeform 45"/>
          <p:cNvSpPr>
            <a:spLocks noEditPoints="1"/>
          </p:cNvSpPr>
          <p:nvPr/>
        </p:nvSpPr>
        <p:spPr bwMode="auto">
          <a:xfrm>
            <a:off x="1056824" y="1936210"/>
            <a:ext cx="376170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375467"/>
            <a:endParaRPr lang="en-US" sz="2667" dirty="0">
              <a:solidFill>
                <a:srgbClr val="262626"/>
              </a:solidFill>
            </a:endParaRPr>
          </a:p>
        </p:txBody>
      </p:sp>
      <p:sp>
        <p:nvSpPr>
          <p:cNvPr id="28" name="Freeform 68"/>
          <p:cNvSpPr/>
          <p:nvPr/>
        </p:nvSpPr>
        <p:spPr>
          <a:xfrm>
            <a:off x="0" y="6033548"/>
            <a:ext cx="3974205" cy="78914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52493" rIns="52493" bIns="52494" numCol="1" spcCol="1270" anchor="ctr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29" name="Text Placeholder 3"/>
          <p:cNvSpPr txBox="1">
            <a:spLocks/>
          </p:cNvSpPr>
          <p:nvPr/>
        </p:nvSpPr>
        <p:spPr>
          <a:xfrm>
            <a:off x="128789" y="6075807"/>
            <a:ext cx="3616817" cy="67710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237DB9"/>
                </a:solidFill>
                <a:cs typeface="+mj-cs"/>
              </a:rPr>
              <a:t>PRESUPUESTO 2019</a:t>
            </a:r>
            <a: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/>
            </a:r>
            <a:b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</a:b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t>$</a:t>
            </a: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>312,105</a:t>
            </a:r>
          </a:p>
        </p:txBody>
      </p:sp>
      <p:sp>
        <p:nvSpPr>
          <p:cNvPr id="30" name="Freeform 68"/>
          <p:cNvSpPr/>
          <p:nvPr/>
        </p:nvSpPr>
        <p:spPr>
          <a:xfrm>
            <a:off x="4079921" y="6068853"/>
            <a:ext cx="3974205" cy="78914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52493" rIns="52493" bIns="52494" numCol="1" spcCol="1270" anchor="ctr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31" name="Text Placeholder 3"/>
          <p:cNvSpPr txBox="1">
            <a:spLocks/>
          </p:cNvSpPr>
          <p:nvPr/>
        </p:nvSpPr>
        <p:spPr>
          <a:xfrm>
            <a:off x="4208710" y="6111112"/>
            <a:ext cx="3616817" cy="67710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237DB9"/>
                </a:solidFill>
                <a:cs typeface="+mj-cs"/>
              </a:rPr>
              <a:t>PROYECCION CIERRE 2019</a:t>
            </a:r>
            <a: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/>
            </a:r>
            <a:b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</a:br>
            <a:r>
              <a:rPr lang="en-US" sz="2400" b="1" dirty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>$ </a:t>
            </a: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>267,543</a:t>
            </a:r>
          </a:p>
        </p:txBody>
      </p:sp>
      <p:sp>
        <p:nvSpPr>
          <p:cNvPr id="32" name="Freeform 68"/>
          <p:cNvSpPr/>
          <p:nvPr/>
        </p:nvSpPr>
        <p:spPr>
          <a:xfrm>
            <a:off x="8217795" y="6068853"/>
            <a:ext cx="3974205" cy="78914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52493" rIns="52493" bIns="52494" numCol="1" spcCol="1270" anchor="ctr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33" name="Text Placeholder 3"/>
          <p:cNvSpPr txBox="1">
            <a:spLocks/>
          </p:cNvSpPr>
          <p:nvPr/>
        </p:nvSpPr>
        <p:spPr>
          <a:xfrm>
            <a:off x="8346584" y="6111112"/>
            <a:ext cx="3616817" cy="67710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237DB9"/>
                </a:solidFill>
                <a:cs typeface="+mj-cs"/>
              </a:rPr>
              <a:t>PRESUPUESTO 2020</a:t>
            </a:r>
            <a: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/>
            </a:r>
            <a:b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</a:b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>$ </a:t>
            </a: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t>316,170</a:t>
            </a:r>
            <a:endParaRPr lang="en-US" sz="2400" b="1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55398"/>
      </p:ext>
    </p:extLst>
  </p:cSld>
  <p:clrMapOvr>
    <a:masterClrMapping/>
  </p:clrMapOvr>
  <p:transition spd="med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animBg="1"/>
      <p:bldP spid="28" grpId="0" animBg="1"/>
      <p:bldP spid="29" grpId="0"/>
      <p:bldP spid="30" grpId="0" animBg="1"/>
      <p:bldP spid="31" grpId="0"/>
      <p:bldP spid="32" grpId="0" animBg="1"/>
      <p:bldP spid="3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/>
          <a:lstStyle/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 defTabSz="1375467"/>
              <a:t>53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Title 36"/>
          <p:cNvSpPr txBox="1">
            <a:spLocks/>
          </p:cNvSpPr>
          <p:nvPr/>
        </p:nvSpPr>
        <p:spPr>
          <a:xfrm>
            <a:off x="2349679" y="2501130"/>
            <a:ext cx="7518400" cy="1684504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de </a:t>
            </a:r>
          </a:p>
          <a:p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Comunicación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Institucional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061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65"/>
          <p:cNvGrpSpPr/>
          <p:nvPr/>
        </p:nvGrpSpPr>
        <p:grpSpPr>
          <a:xfrm>
            <a:off x="754588" y="1103611"/>
            <a:ext cx="10597994" cy="2557250"/>
            <a:chOff x="1938544" y="1193095"/>
            <a:chExt cx="4792657" cy="1113607"/>
          </a:xfrm>
        </p:grpSpPr>
        <p:sp>
          <p:nvSpPr>
            <p:cNvPr id="55" name="Round Same Side Corner Rectangle 43"/>
            <p:cNvSpPr/>
            <p:nvPr/>
          </p:nvSpPr>
          <p:spPr>
            <a:xfrm flipV="1">
              <a:off x="1938544" y="1598819"/>
              <a:ext cx="4792657" cy="707883"/>
            </a:xfrm>
            <a:prstGeom prst="round2SameRect">
              <a:avLst>
                <a:gd name="adj1" fmla="val 8813"/>
                <a:gd name="adj2" fmla="val 0"/>
              </a:avLst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133" dirty="0">
                <a:solidFill>
                  <a:srgbClr val="FFFFFF"/>
                </a:solidFill>
              </a:endParaRPr>
            </a:p>
          </p:txBody>
        </p:sp>
        <p:grpSp>
          <p:nvGrpSpPr>
            <p:cNvPr id="56" name="Group 9"/>
            <p:cNvGrpSpPr/>
            <p:nvPr/>
          </p:nvGrpSpPr>
          <p:grpSpPr>
            <a:xfrm>
              <a:off x="1938544" y="1193095"/>
              <a:ext cx="4792657" cy="405724"/>
              <a:chOff x="1600200" y="1356358"/>
              <a:chExt cx="5410200" cy="609602"/>
            </a:xfrm>
          </p:grpSpPr>
          <p:sp>
            <p:nvSpPr>
              <p:cNvPr id="60" name="Rectangle 5"/>
              <p:cNvSpPr/>
              <p:nvPr/>
            </p:nvSpPr>
            <p:spPr>
              <a:xfrm>
                <a:off x="1600200" y="1356360"/>
                <a:ext cx="54102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1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Rectangle 4"/>
              <p:cNvSpPr/>
              <p:nvPr/>
            </p:nvSpPr>
            <p:spPr>
              <a:xfrm>
                <a:off x="2146243" y="1356358"/>
                <a:ext cx="4864155" cy="56583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r>
                  <a:rPr lang="es-SV" b="1" dirty="0">
                    <a:solidFill>
                      <a:srgbClr val="FFFFFF"/>
                    </a:solidFill>
                  </a:rPr>
                  <a:t> 	Incrementar el nivel de conocimiento de la población sobre la oferta formativa del Insaforp MEDIANTE la sistematización eficiente de los canales de divulgación y </a:t>
                </a:r>
                <a:r>
                  <a:rPr lang="es-SV" b="1" dirty="0" smtClean="0">
                    <a:solidFill>
                      <a:srgbClr val="FFFFFF"/>
                    </a:solidFill>
                  </a:rPr>
                  <a:t>promoción.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1" name="Title 36"/>
          <p:cNvSpPr txBox="1">
            <a:spLocks/>
          </p:cNvSpPr>
          <p:nvPr/>
        </p:nvSpPr>
        <p:spPr>
          <a:xfrm>
            <a:off x="2320820" y="91675"/>
            <a:ext cx="7518400" cy="88905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Gerencia de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Comunicación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Institucional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</a:p>
          <a:p>
            <a:r>
              <a:rPr lang="en-US" sz="1800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Objetivos</a:t>
            </a:r>
            <a:r>
              <a:rPr lang="en-US" sz="1800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1800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operativos</a:t>
            </a:r>
            <a:r>
              <a:rPr lang="en-US" sz="1800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y </a:t>
            </a:r>
            <a:r>
              <a:rPr lang="en-US" sz="1800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principales</a:t>
            </a:r>
            <a:r>
              <a:rPr lang="en-US" sz="1800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1800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indicadores</a:t>
            </a:r>
            <a:r>
              <a:rPr lang="en-US" sz="1800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2020</a:t>
            </a:r>
          </a:p>
        </p:txBody>
      </p:sp>
      <p:grpSp>
        <p:nvGrpSpPr>
          <p:cNvPr id="82" name="Group 66"/>
          <p:cNvGrpSpPr/>
          <p:nvPr/>
        </p:nvGrpSpPr>
        <p:grpSpPr>
          <a:xfrm>
            <a:off x="754588" y="3852341"/>
            <a:ext cx="10597996" cy="2745011"/>
            <a:chOff x="1938544" y="2416574"/>
            <a:chExt cx="4792657" cy="1113608"/>
          </a:xfrm>
        </p:grpSpPr>
        <p:grpSp>
          <p:nvGrpSpPr>
            <p:cNvPr id="83" name="Group 12"/>
            <p:cNvGrpSpPr/>
            <p:nvPr/>
          </p:nvGrpSpPr>
          <p:grpSpPr>
            <a:xfrm>
              <a:off x="1938544" y="2416574"/>
              <a:ext cx="4792657" cy="405724"/>
              <a:chOff x="1600200" y="1356359"/>
              <a:chExt cx="5410200" cy="609601"/>
            </a:xfrm>
          </p:grpSpPr>
          <p:sp>
            <p:nvSpPr>
              <p:cNvPr id="85" name="Rectangle 13"/>
              <p:cNvSpPr/>
              <p:nvPr/>
            </p:nvSpPr>
            <p:spPr>
              <a:xfrm>
                <a:off x="1600200" y="1356360"/>
                <a:ext cx="5410200" cy="6096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1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Rectangle 14"/>
              <p:cNvSpPr/>
              <p:nvPr/>
            </p:nvSpPr>
            <p:spPr>
              <a:xfrm>
                <a:off x="2118482" y="1356359"/>
                <a:ext cx="4891917" cy="54864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r>
                  <a:rPr lang="es-SV" sz="1400" b="1" dirty="0">
                    <a:solidFill>
                      <a:srgbClr val="FFFFFF"/>
                    </a:solidFill>
                  </a:rPr>
                  <a:t>Incrementar el impacto positivo de la información de INSAFORP en los medios públicos, privados y comunitarios MEDIANTE el fortalecimiento de la presencia publicitaria en los medios locales y comunitarios, el uso de espacios y canales de comunicación abierta en medios tradicionales y no tradicionales, y el establecimiento del proceso de Gestión de Crisis.</a:t>
                </a:r>
                <a:endParaRPr lang="en-US" sz="1400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4" name="Round Same Side Corner Rectangle 45"/>
            <p:cNvSpPr/>
            <p:nvPr/>
          </p:nvSpPr>
          <p:spPr>
            <a:xfrm flipV="1">
              <a:off x="1938544" y="2822299"/>
              <a:ext cx="4792657" cy="707883"/>
            </a:xfrm>
            <a:prstGeom prst="round2SameRect">
              <a:avLst>
                <a:gd name="adj1" fmla="val 8813"/>
                <a:gd name="adj2" fmla="val 0"/>
              </a:avLst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133" dirty="0">
                <a:solidFill>
                  <a:srgbClr val="FFFFFF"/>
                </a:solidFill>
              </a:endParaRPr>
            </a:p>
          </p:txBody>
        </p:sp>
      </p:grpSp>
      <p:sp>
        <p:nvSpPr>
          <p:cNvPr id="43" name="Sev01"/>
          <p:cNvSpPr/>
          <p:nvPr/>
        </p:nvSpPr>
        <p:spPr>
          <a:xfrm>
            <a:off x="824756" y="1118963"/>
            <a:ext cx="937116" cy="800551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r>
              <a:rPr lang="en-US" sz="3733" b="1" dirty="0">
                <a:solidFill>
                  <a:srgbClr val="FFFFFF"/>
                </a:solidFill>
                <a:latin typeface="FontAwesome" pitchFamily="2" charset="0"/>
              </a:rPr>
              <a:t>O1</a:t>
            </a:r>
          </a:p>
        </p:txBody>
      </p:sp>
      <p:sp>
        <p:nvSpPr>
          <p:cNvPr id="47" name="Sev02"/>
          <p:cNvSpPr/>
          <p:nvPr/>
        </p:nvSpPr>
        <p:spPr>
          <a:xfrm>
            <a:off x="833235" y="3878795"/>
            <a:ext cx="857965" cy="833195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r>
              <a:rPr lang="en-US" sz="3733" b="1" dirty="0">
                <a:solidFill>
                  <a:srgbClr val="FFFFFF"/>
                </a:solidFill>
                <a:latin typeface="FontAwesome" pitchFamily="2" charset="0"/>
              </a:rPr>
              <a:t>O2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971673" y="2098730"/>
            <a:ext cx="1465464" cy="1386968"/>
            <a:chOff x="1110311" y="1485021"/>
            <a:chExt cx="1465464" cy="1386968"/>
          </a:xfrm>
        </p:grpSpPr>
        <p:grpSp>
          <p:nvGrpSpPr>
            <p:cNvPr id="21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</p:grpSpPr>
          <p:sp>
            <p:nvSpPr>
              <p:cNvPr id="23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Oval 5"/>
              <p:cNvSpPr/>
              <p:nvPr/>
            </p:nvSpPr>
            <p:spPr>
              <a:xfrm>
                <a:off x="4019554" y="1200150"/>
                <a:ext cx="1142168" cy="114216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2" name="TextBox 75"/>
            <p:cNvSpPr txBox="1"/>
            <p:nvPr/>
          </p:nvSpPr>
          <p:spPr>
            <a:xfrm>
              <a:off x="1228878" y="1963060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FFFFFF"/>
                  </a:solidFill>
                </a:rPr>
                <a:t>6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5" name="Rectangle 102"/>
          <p:cNvSpPr/>
          <p:nvPr/>
        </p:nvSpPr>
        <p:spPr>
          <a:xfrm>
            <a:off x="2494445" y="2522778"/>
            <a:ext cx="1801355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 smtClean="0">
                <a:solidFill>
                  <a:srgbClr val="237DB9"/>
                </a:solidFill>
              </a:rPr>
              <a:t>Número de exposiciones de la oferta formativa</a:t>
            </a:r>
            <a:endParaRPr lang="en-US" sz="1400" b="1" dirty="0">
              <a:solidFill>
                <a:srgbClr val="237DB9"/>
              </a:solidFill>
            </a:endParaRPr>
          </a:p>
        </p:txBody>
      </p:sp>
      <p:grpSp>
        <p:nvGrpSpPr>
          <p:cNvPr id="26" name="Grupo 25"/>
          <p:cNvGrpSpPr/>
          <p:nvPr/>
        </p:nvGrpSpPr>
        <p:grpSpPr>
          <a:xfrm>
            <a:off x="4511824" y="2101945"/>
            <a:ext cx="1465464" cy="1386968"/>
            <a:chOff x="1110311" y="1485021"/>
            <a:chExt cx="1465464" cy="1386968"/>
          </a:xfrm>
        </p:grpSpPr>
        <p:grpSp>
          <p:nvGrpSpPr>
            <p:cNvPr id="27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</p:grpSpPr>
          <p:sp>
            <p:nvSpPr>
              <p:cNvPr id="29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Oval 5"/>
              <p:cNvSpPr/>
              <p:nvPr/>
            </p:nvSpPr>
            <p:spPr>
              <a:xfrm>
                <a:off x="4019554" y="1200150"/>
                <a:ext cx="1142168" cy="114216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8" name="TextBox 75"/>
            <p:cNvSpPr txBox="1"/>
            <p:nvPr/>
          </p:nvSpPr>
          <p:spPr>
            <a:xfrm>
              <a:off x="1228878" y="1963060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3,200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1" name="Rectangle 102"/>
          <p:cNvSpPr/>
          <p:nvPr/>
        </p:nvSpPr>
        <p:spPr>
          <a:xfrm>
            <a:off x="6075685" y="2418206"/>
            <a:ext cx="1762242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 smtClean="0">
                <a:solidFill>
                  <a:srgbClr val="237DB9"/>
                </a:solidFill>
              </a:rPr>
              <a:t>Número de publicaciones en redes sociales institucionales</a:t>
            </a:r>
            <a:endParaRPr lang="es-SV" sz="1400" b="1" dirty="0">
              <a:solidFill>
                <a:srgbClr val="237DB9"/>
              </a:solidFill>
            </a:endParaRPr>
          </a:p>
        </p:txBody>
      </p:sp>
      <p:grpSp>
        <p:nvGrpSpPr>
          <p:cNvPr id="32" name="Grupo 31"/>
          <p:cNvGrpSpPr/>
          <p:nvPr/>
        </p:nvGrpSpPr>
        <p:grpSpPr>
          <a:xfrm>
            <a:off x="2182264" y="4962683"/>
            <a:ext cx="1465464" cy="1386968"/>
            <a:chOff x="1110311" y="1485021"/>
            <a:chExt cx="1465464" cy="1386968"/>
          </a:xfrm>
        </p:grpSpPr>
        <p:grpSp>
          <p:nvGrpSpPr>
            <p:cNvPr id="33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</p:grpSpPr>
          <p:sp>
            <p:nvSpPr>
              <p:cNvPr id="35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rgbClr val="107F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"/>
              <p:cNvSpPr/>
              <p:nvPr/>
            </p:nvSpPr>
            <p:spPr>
              <a:xfrm>
                <a:off x="4019554" y="1200150"/>
                <a:ext cx="1142168" cy="1142168"/>
              </a:xfrm>
              <a:prstGeom prst="ellipse">
                <a:avLst/>
              </a:prstGeom>
              <a:solidFill>
                <a:srgbClr val="15AA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4" name="TextBox 75"/>
            <p:cNvSpPr txBox="1"/>
            <p:nvPr/>
          </p:nvSpPr>
          <p:spPr>
            <a:xfrm>
              <a:off x="1228878" y="1963059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95%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7" name="Rectangle 102"/>
          <p:cNvSpPr/>
          <p:nvPr/>
        </p:nvSpPr>
        <p:spPr>
          <a:xfrm>
            <a:off x="3724807" y="5318605"/>
            <a:ext cx="2190712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 smtClean="0">
                <a:solidFill>
                  <a:srgbClr val="15AA96"/>
                </a:solidFill>
              </a:rPr>
              <a:t>Porcentaje de publicaciones positivas (indicador de monitoreo)</a:t>
            </a:r>
            <a:endParaRPr lang="en-US" sz="1400" b="1" dirty="0">
              <a:solidFill>
                <a:srgbClr val="15AA96"/>
              </a:solidFill>
            </a:endParaRPr>
          </a:p>
        </p:txBody>
      </p:sp>
      <p:grpSp>
        <p:nvGrpSpPr>
          <p:cNvPr id="38" name="Grupo 37"/>
          <p:cNvGrpSpPr/>
          <p:nvPr/>
        </p:nvGrpSpPr>
        <p:grpSpPr>
          <a:xfrm>
            <a:off x="6142704" y="5034691"/>
            <a:ext cx="1465464" cy="1386968"/>
            <a:chOff x="1110311" y="1485021"/>
            <a:chExt cx="1465464" cy="1386968"/>
          </a:xfrm>
        </p:grpSpPr>
        <p:grpSp>
          <p:nvGrpSpPr>
            <p:cNvPr id="39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</p:grpSpPr>
          <p:sp>
            <p:nvSpPr>
              <p:cNvPr id="41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rgbClr val="107F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5"/>
              <p:cNvSpPr/>
              <p:nvPr/>
            </p:nvSpPr>
            <p:spPr>
              <a:xfrm>
                <a:off x="4019554" y="1200150"/>
                <a:ext cx="1142168" cy="1142168"/>
              </a:xfrm>
              <a:prstGeom prst="ellipse">
                <a:avLst/>
              </a:prstGeom>
              <a:solidFill>
                <a:srgbClr val="15AA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0" name="TextBox 75"/>
            <p:cNvSpPr txBox="1"/>
            <p:nvPr/>
          </p:nvSpPr>
          <p:spPr>
            <a:xfrm>
              <a:off x="1228878" y="1963060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2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44" name="Rectangle 102"/>
          <p:cNvSpPr/>
          <p:nvPr/>
        </p:nvSpPr>
        <p:spPr>
          <a:xfrm>
            <a:off x="7747512" y="5186287"/>
            <a:ext cx="2392968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 smtClean="0">
                <a:solidFill>
                  <a:srgbClr val="15AA96"/>
                </a:solidFill>
              </a:rPr>
              <a:t>Número de campañas publicitarias en medios tradicionales y no tradicionales</a:t>
            </a:r>
            <a:endParaRPr lang="es-SV" sz="1400" b="1" dirty="0">
              <a:solidFill>
                <a:srgbClr val="15AA96"/>
              </a:solidFill>
            </a:endParaRPr>
          </a:p>
        </p:txBody>
      </p:sp>
      <p:grpSp>
        <p:nvGrpSpPr>
          <p:cNvPr id="54" name="Grupo 53"/>
          <p:cNvGrpSpPr/>
          <p:nvPr/>
        </p:nvGrpSpPr>
        <p:grpSpPr>
          <a:xfrm>
            <a:off x="8040216" y="2118797"/>
            <a:ext cx="1465464" cy="1386968"/>
            <a:chOff x="1110311" y="1485021"/>
            <a:chExt cx="1465464" cy="1386968"/>
          </a:xfrm>
        </p:grpSpPr>
        <p:grpSp>
          <p:nvGrpSpPr>
            <p:cNvPr id="57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</p:grpSpPr>
          <p:sp>
            <p:nvSpPr>
              <p:cNvPr id="59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Oval 5"/>
              <p:cNvSpPr/>
              <p:nvPr/>
            </p:nvSpPr>
            <p:spPr>
              <a:xfrm>
                <a:off x="4019554" y="1200150"/>
                <a:ext cx="1142168" cy="114216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8" name="TextBox 75"/>
            <p:cNvSpPr txBox="1"/>
            <p:nvPr/>
          </p:nvSpPr>
          <p:spPr>
            <a:xfrm>
              <a:off x="1228878" y="1963060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FFFFFF"/>
                  </a:solidFill>
                </a:rPr>
                <a:t>9</a:t>
              </a:r>
              <a:r>
                <a:rPr lang="en-US" sz="2800" b="1" dirty="0" smtClean="0">
                  <a:solidFill>
                    <a:srgbClr val="FFFFFF"/>
                  </a:solidFill>
                </a:rPr>
                <a:t>0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63" name="Rectangle 102"/>
          <p:cNvSpPr/>
          <p:nvPr/>
        </p:nvSpPr>
        <p:spPr>
          <a:xfrm>
            <a:off x="9538447" y="2397116"/>
            <a:ext cx="1727348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 smtClean="0">
                <a:solidFill>
                  <a:srgbClr val="237DB9"/>
                </a:solidFill>
              </a:rPr>
              <a:t>Número de espacios noticiosos en medios de comunicación </a:t>
            </a:r>
            <a:endParaRPr lang="es-SV" sz="1400" b="1" dirty="0">
              <a:solidFill>
                <a:srgbClr val="237D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572137"/>
      </p:ext>
    </p:extLst>
  </p:cSld>
  <p:clrMapOvr>
    <a:masterClrMapping/>
  </p:clrMapOvr>
  <p:transition spd="med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47"/>
          <p:cNvSpPr>
            <a:spLocks noGrp="1"/>
          </p:cNvSpPr>
          <p:nvPr>
            <p:ph type="sldNum" sz="quarter" idx="4294967295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55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479377" y="1062808"/>
            <a:ext cx="10790302" cy="2710740"/>
            <a:chOff x="543955" y="1161195"/>
            <a:chExt cx="10335914" cy="2710740"/>
          </a:xfrm>
        </p:grpSpPr>
        <p:grpSp>
          <p:nvGrpSpPr>
            <p:cNvPr id="49" name="Group 66"/>
            <p:cNvGrpSpPr/>
            <p:nvPr/>
          </p:nvGrpSpPr>
          <p:grpSpPr>
            <a:xfrm>
              <a:off x="543955" y="1161195"/>
              <a:ext cx="10335914" cy="2710740"/>
              <a:chOff x="1938544" y="2416574"/>
              <a:chExt cx="4792657" cy="1236065"/>
            </a:xfrm>
          </p:grpSpPr>
          <p:grpSp>
            <p:nvGrpSpPr>
              <p:cNvPr id="50" name="Group 12"/>
              <p:cNvGrpSpPr/>
              <p:nvPr/>
            </p:nvGrpSpPr>
            <p:grpSpPr>
              <a:xfrm>
                <a:off x="1938544" y="2416574"/>
                <a:ext cx="4792657" cy="405724"/>
                <a:chOff x="1600200" y="1356359"/>
                <a:chExt cx="5410200" cy="609601"/>
              </a:xfrm>
            </p:grpSpPr>
            <p:sp>
              <p:nvSpPr>
                <p:cNvPr id="53" name="Rectangle 13"/>
                <p:cNvSpPr/>
                <p:nvPr/>
              </p:nvSpPr>
              <p:spPr>
                <a:xfrm>
                  <a:off x="1600200" y="1356360"/>
                  <a:ext cx="5410200" cy="609600"/>
                </a:xfrm>
                <a:prstGeom prst="rect">
                  <a:avLst/>
                </a:prstGeom>
                <a:solidFill>
                  <a:srgbClr val="768F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5467"/>
                  <a:endParaRPr lang="en-US" sz="2133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4" name="Rectangle 14"/>
                <p:cNvSpPr/>
                <p:nvPr/>
              </p:nvSpPr>
              <p:spPr>
                <a:xfrm>
                  <a:off x="2118482" y="1356359"/>
                  <a:ext cx="4891917" cy="548640"/>
                </a:xfrm>
                <a:prstGeom prst="rect">
                  <a:avLst/>
                </a:prstGeom>
                <a:solidFill>
                  <a:srgbClr val="9BB95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5467"/>
                  <a:r>
                    <a:rPr lang="es-SV" b="1" dirty="0">
                      <a:solidFill>
                        <a:srgbClr val="FFFFFF"/>
                      </a:solidFill>
                    </a:rPr>
                    <a:t>Incrementar las relaciones positivas con grupos de interés del Insaforp MEDIANTE el cabildeo, acercamiento y gestión de la información.</a:t>
                  </a:r>
                  <a:endParaRPr lang="en-US" b="1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52" name="Round Same Side Corner Rectangle 45"/>
              <p:cNvSpPr/>
              <p:nvPr/>
            </p:nvSpPr>
            <p:spPr>
              <a:xfrm flipV="1">
                <a:off x="1938544" y="2822298"/>
                <a:ext cx="4792657" cy="830341"/>
              </a:xfrm>
              <a:prstGeom prst="round2SameRect">
                <a:avLst>
                  <a:gd name="adj1" fmla="val 8813"/>
                  <a:gd name="adj2" fmla="val 0"/>
                </a:avLst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133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7" name="Sev02"/>
            <p:cNvSpPr/>
            <p:nvPr/>
          </p:nvSpPr>
          <p:spPr>
            <a:xfrm>
              <a:off x="610049" y="1209626"/>
              <a:ext cx="857965" cy="752359"/>
            </a:xfrm>
            <a:prstGeom prst="rect">
              <a:avLst/>
            </a:prstGeom>
            <a:solidFill>
              <a:srgbClr val="9BB95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r>
                <a:rPr lang="en-US" sz="3733" b="1" dirty="0">
                  <a:solidFill>
                    <a:srgbClr val="FFFFFF"/>
                  </a:solidFill>
                  <a:latin typeface="FontAwesome" pitchFamily="2" charset="0"/>
                </a:rPr>
                <a:t>O3</a:t>
              </a:r>
            </a:p>
          </p:txBody>
        </p:sp>
        <p:grpSp>
          <p:nvGrpSpPr>
            <p:cNvPr id="58" name="Grupo 57"/>
            <p:cNvGrpSpPr/>
            <p:nvPr/>
          </p:nvGrpSpPr>
          <p:grpSpPr>
            <a:xfrm>
              <a:off x="610049" y="2129745"/>
              <a:ext cx="1465464" cy="1386968"/>
              <a:chOff x="-430126" y="1509210"/>
              <a:chExt cx="1465464" cy="1386968"/>
            </a:xfrm>
          </p:grpSpPr>
          <p:grpSp>
            <p:nvGrpSpPr>
              <p:cNvPr id="59" name="Group 21"/>
              <p:cNvGrpSpPr/>
              <p:nvPr/>
            </p:nvGrpSpPr>
            <p:grpSpPr>
              <a:xfrm>
                <a:off x="-430126" y="1509210"/>
                <a:ext cx="1465464" cy="1386968"/>
                <a:chOff x="2668630" y="1173305"/>
                <a:chExt cx="1239078" cy="1239078"/>
              </a:xfrm>
            </p:grpSpPr>
            <p:sp>
              <p:nvSpPr>
                <p:cNvPr id="63" name="Oval 16"/>
                <p:cNvSpPr/>
                <p:nvPr/>
              </p:nvSpPr>
              <p:spPr>
                <a:xfrm>
                  <a:off x="2668630" y="1173305"/>
                  <a:ext cx="1239078" cy="1239078"/>
                </a:xfrm>
                <a:prstGeom prst="ellipse">
                  <a:avLst/>
                </a:prstGeom>
                <a:solidFill>
                  <a:srgbClr val="768F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4" name="Oval 5"/>
                <p:cNvSpPr/>
                <p:nvPr/>
              </p:nvSpPr>
              <p:spPr>
                <a:xfrm>
                  <a:off x="2717085" y="1221760"/>
                  <a:ext cx="1142168" cy="1142168"/>
                </a:xfrm>
                <a:prstGeom prst="ellipse">
                  <a:avLst/>
                </a:prstGeom>
                <a:solidFill>
                  <a:srgbClr val="9BB95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62" name="TextBox 75"/>
              <p:cNvSpPr txBox="1"/>
              <p:nvPr/>
            </p:nvSpPr>
            <p:spPr>
              <a:xfrm>
                <a:off x="-311559" y="1987248"/>
                <a:ext cx="122833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2800" b="1" dirty="0" smtClean="0">
                    <a:solidFill>
                      <a:srgbClr val="FFFFFF"/>
                    </a:solidFill>
                  </a:rPr>
                  <a:t>120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5" name="Rectangle 102"/>
            <p:cNvSpPr/>
            <p:nvPr/>
          </p:nvSpPr>
          <p:spPr>
            <a:xfrm>
              <a:off x="2167243" y="2284617"/>
              <a:ext cx="1604211" cy="107721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s-SV" sz="1400" b="1" dirty="0" smtClean="0">
                  <a:solidFill>
                    <a:srgbClr val="768F3B"/>
                  </a:solidFill>
                </a:rPr>
                <a:t>Número de publicaciones internas y externas en red social Yammer</a:t>
              </a:r>
              <a:endParaRPr lang="en-US" sz="1400" b="1" dirty="0">
                <a:solidFill>
                  <a:srgbClr val="768F3B"/>
                </a:solidFill>
              </a:endParaRPr>
            </a:p>
          </p:txBody>
        </p:sp>
        <p:grpSp>
          <p:nvGrpSpPr>
            <p:cNvPr id="66" name="Grupo 65"/>
            <p:cNvGrpSpPr/>
            <p:nvPr/>
          </p:nvGrpSpPr>
          <p:grpSpPr>
            <a:xfrm>
              <a:off x="4257674" y="2079082"/>
              <a:ext cx="1465464" cy="1386968"/>
              <a:chOff x="-1315832" y="1458547"/>
              <a:chExt cx="1465464" cy="1386968"/>
            </a:xfrm>
          </p:grpSpPr>
          <p:grpSp>
            <p:nvGrpSpPr>
              <p:cNvPr id="67" name="Group 21"/>
              <p:cNvGrpSpPr/>
              <p:nvPr/>
            </p:nvGrpSpPr>
            <p:grpSpPr>
              <a:xfrm>
                <a:off x="-1315832" y="1458547"/>
                <a:ext cx="1465464" cy="1386968"/>
                <a:chOff x="1919748" y="1128044"/>
                <a:chExt cx="1239078" cy="1239078"/>
              </a:xfrm>
            </p:grpSpPr>
            <p:sp>
              <p:nvSpPr>
                <p:cNvPr id="69" name="Oval 16"/>
                <p:cNvSpPr/>
                <p:nvPr/>
              </p:nvSpPr>
              <p:spPr>
                <a:xfrm>
                  <a:off x="1919748" y="1128044"/>
                  <a:ext cx="1239078" cy="1239078"/>
                </a:xfrm>
                <a:prstGeom prst="ellipse">
                  <a:avLst/>
                </a:prstGeom>
                <a:solidFill>
                  <a:srgbClr val="768F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0" name="Oval 5"/>
                <p:cNvSpPr/>
                <p:nvPr/>
              </p:nvSpPr>
              <p:spPr>
                <a:xfrm>
                  <a:off x="1968203" y="1176499"/>
                  <a:ext cx="1142168" cy="1142168"/>
                </a:xfrm>
                <a:prstGeom prst="ellipse">
                  <a:avLst/>
                </a:prstGeom>
                <a:solidFill>
                  <a:srgbClr val="9BB95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68" name="TextBox 75"/>
              <p:cNvSpPr txBox="1"/>
              <p:nvPr/>
            </p:nvSpPr>
            <p:spPr>
              <a:xfrm>
                <a:off x="-1197266" y="1936585"/>
                <a:ext cx="122833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2800" b="1" dirty="0" smtClean="0">
                    <a:solidFill>
                      <a:srgbClr val="FFFFFF"/>
                    </a:solidFill>
                  </a:rPr>
                  <a:t>20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2" name="Rectangle 102"/>
            <p:cNvSpPr/>
            <p:nvPr/>
          </p:nvSpPr>
          <p:spPr>
            <a:xfrm>
              <a:off x="5790534" y="2449397"/>
              <a:ext cx="1497610" cy="6463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s-SV" sz="1400" b="1" dirty="0" smtClean="0">
                  <a:solidFill>
                    <a:srgbClr val="768F3B"/>
                  </a:solidFill>
                </a:rPr>
                <a:t>Número de publicaciones en la REDIFP</a:t>
              </a:r>
              <a:endParaRPr lang="en-US" sz="1400" b="1" dirty="0">
                <a:solidFill>
                  <a:srgbClr val="768F3B"/>
                </a:solidFill>
              </a:endParaRPr>
            </a:p>
          </p:txBody>
        </p:sp>
      </p:grpSp>
      <p:sp>
        <p:nvSpPr>
          <p:cNvPr id="24" name="Title 36"/>
          <p:cNvSpPr txBox="1">
            <a:spLocks/>
          </p:cNvSpPr>
          <p:nvPr/>
        </p:nvSpPr>
        <p:spPr>
          <a:xfrm>
            <a:off x="2320820" y="28386"/>
            <a:ext cx="7518400" cy="88905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Gerencia de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Comunicación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Institucional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</a:p>
          <a:p>
            <a:r>
              <a:rPr lang="en-US" sz="1800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Objetivos</a:t>
            </a:r>
            <a:r>
              <a:rPr lang="en-US" sz="1800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1800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operativos</a:t>
            </a:r>
            <a:r>
              <a:rPr lang="en-US" sz="1800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y </a:t>
            </a:r>
            <a:r>
              <a:rPr lang="en-US" sz="1800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principales</a:t>
            </a:r>
            <a:r>
              <a:rPr lang="en-US" sz="1800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1800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indicadores</a:t>
            </a:r>
            <a:r>
              <a:rPr lang="en-US" sz="1800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2020</a:t>
            </a:r>
          </a:p>
        </p:txBody>
      </p:sp>
      <p:grpSp>
        <p:nvGrpSpPr>
          <p:cNvPr id="33" name="Group 66"/>
          <p:cNvGrpSpPr/>
          <p:nvPr/>
        </p:nvGrpSpPr>
        <p:grpSpPr>
          <a:xfrm>
            <a:off x="479376" y="4011149"/>
            <a:ext cx="10790304" cy="2442187"/>
            <a:chOff x="1938544" y="2416574"/>
            <a:chExt cx="4792657" cy="1113608"/>
          </a:xfrm>
        </p:grpSpPr>
        <p:grpSp>
          <p:nvGrpSpPr>
            <p:cNvPr id="34" name="Group 12"/>
            <p:cNvGrpSpPr/>
            <p:nvPr/>
          </p:nvGrpSpPr>
          <p:grpSpPr>
            <a:xfrm>
              <a:off x="1938544" y="2416574"/>
              <a:ext cx="4792657" cy="405724"/>
              <a:chOff x="1600200" y="1356359"/>
              <a:chExt cx="5410200" cy="609601"/>
            </a:xfrm>
          </p:grpSpPr>
          <p:sp>
            <p:nvSpPr>
              <p:cNvPr id="36" name="Rectangle 13"/>
              <p:cNvSpPr/>
              <p:nvPr/>
            </p:nvSpPr>
            <p:spPr>
              <a:xfrm>
                <a:off x="1600200" y="1356360"/>
                <a:ext cx="5410200" cy="60960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1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Rectangle 14"/>
              <p:cNvSpPr/>
              <p:nvPr/>
            </p:nvSpPr>
            <p:spPr>
              <a:xfrm>
                <a:off x="2118482" y="1356359"/>
                <a:ext cx="4891917" cy="548640"/>
              </a:xfrm>
              <a:prstGeom prst="rect">
                <a:avLst/>
              </a:prstGeom>
              <a:solidFill>
                <a:srgbClr val="F19B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r>
                  <a:rPr lang="es-SV" b="1" dirty="0">
                    <a:solidFill>
                      <a:srgbClr val="FFFFFF"/>
                    </a:solidFill>
                  </a:rPr>
                  <a:t>Incrementar el nivel de información sobre los programas del Insaforp con las empresas cotizantes MEDIANTE la divulgación estratégica y constante.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5" name="Round Same Side Corner Rectangle 45"/>
            <p:cNvSpPr/>
            <p:nvPr/>
          </p:nvSpPr>
          <p:spPr>
            <a:xfrm flipV="1">
              <a:off x="1938544" y="2822299"/>
              <a:ext cx="4792657" cy="707883"/>
            </a:xfrm>
            <a:prstGeom prst="round2SameRect">
              <a:avLst>
                <a:gd name="adj1" fmla="val 8813"/>
                <a:gd name="adj2" fmla="val 0"/>
              </a:avLst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133" dirty="0">
                <a:solidFill>
                  <a:srgbClr val="FFFFFF"/>
                </a:solidFill>
              </a:endParaRPr>
            </a:p>
          </p:txBody>
        </p:sp>
      </p:grpSp>
      <p:sp>
        <p:nvSpPr>
          <p:cNvPr id="38" name="Sev02"/>
          <p:cNvSpPr/>
          <p:nvPr/>
        </p:nvSpPr>
        <p:spPr>
          <a:xfrm>
            <a:off x="602227" y="4033971"/>
            <a:ext cx="857965" cy="752359"/>
          </a:xfrm>
          <a:prstGeom prst="rect">
            <a:avLst/>
          </a:prstGeom>
          <a:solidFill>
            <a:srgbClr val="F19B1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r>
              <a:rPr lang="en-US" sz="3733" b="1" dirty="0" smtClean="0">
                <a:solidFill>
                  <a:srgbClr val="FFFFFF"/>
                </a:solidFill>
                <a:latin typeface="FontAwesome" pitchFamily="2" charset="0"/>
              </a:rPr>
              <a:t>O4</a:t>
            </a:r>
            <a:endParaRPr lang="en-US" sz="3733" b="1" dirty="0">
              <a:solidFill>
                <a:srgbClr val="FFFFFF"/>
              </a:solidFill>
              <a:latin typeface="FontAwesome" pitchFamily="2" charset="0"/>
            </a:endParaRPr>
          </a:p>
        </p:txBody>
      </p:sp>
      <p:grpSp>
        <p:nvGrpSpPr>
          <p:cNvPr id="39" name="Grupo 38"/>
          <p:cNvGrpSpPr/>
          <p:nvPr/>
        </p:nvGrpSpPr>
        <p:grpSpPr>
          <a:xfrm>
            <a:off x="4112753" y="4964907"/>
            <a:ext cx="1465464" cy="1386968"/>
            <a:chOff x="-430126" y="1539259"/>
            <a:chExt cx="1465464" cy="1386968"/>
          </a:xfrm>
        </p:grpSpPr>
        <p:grpSp>
          <p:nvGrpSpPr>
            <p:cNvPr id="40" name="Group 21"/>
            <p:cNvGrpSpPr/>
            <p:nvPr/>
          </p:nvGrpSpPr>
          <p:grpSpPr>
            <a:xfrm>
              <a:off x="-430126" y="1539259"/>
              <a:ext cx="1465464" cy="1386968"/>
              <a:chOff x="2668630" y="1200150"/>
              <a:chExt cx="1239078" cy="1239078"/>
            </a:xfrm>
          </p:grpSpPr>
          <p:sp>
            <p:nvSpPr>
              <p:cNvPr id="42" name="Oval 16"/>
              <p:cNvSpPr/>
              <p:nvPr/>
            </p:nvSpPr>
            <p:spPr>
              <a:xfrm>
                <a:off x="2668630" y="1200150"/>
                <a:ext cx="1239078" cy="123907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5"/>
              <p:cNvSpPr/>
              <p:nvPr/>
            </p:nvSpPr>
            <p:spPr>
              <a:xfrm>
                <a:off x="2717084" y="1248605"/>
                <a:ext cx="1142168" cy="1142168"/>
              </a:xfrm>
              <a:prstGeom prst="ellipse">
                <a:avLst/>
              </a:prstGeom>
              <a:solidFill>
                <a:srgbClr val="F19B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1" name="TextBox 75"/>
            <p:cNvSpPr txBox="1"/>
            <p:nvPr/>
          </p:nvSpPr>
          <p:spPr>
            <a:xfrm>
              <a:off x="-311559" y="2017297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FFFFFF"/>
                  </a:solidFill>
                </a:rPr>
                <a:t>6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44" name="Rectangle 102"/>
          <p:cNvSpPr/>
          <p:nvPr/>
        </p:nvSpPr>
        <p:spPr>
          <a:xfrm>
            <a:off x="5874528" y="5138519"/>
            <a:ext cx="1966643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 smtClean="0">
                <a:solidFill>
                  <a:srgbClr val="F19B14"/>
                </a:solidFill>
              </a:rPr>
              <a:t>Número de reuniones informativas sobre los programas de Insaforp con representantes de empresas</a:t>
            </a:r>
            <a:endParaRPr lang="en-US" sz="1400" b="1" dirty="0" smtClean="0">
              <a:solidFill>
                <a:srgbClr val="F19B14"/>
              </a:solidFill>
            </a:endParaRPr>
          </a:p>
        </p:txBody>
      </p:sp>
      <p:sp>
        <p:nvSpPr>
          <p:cNvPr id="55" name="Oval 16"/>
          <p:cNvSpPr/>
          <p:nvPr/>
        </p:nvSpPr>
        <p:spPr>
          <a:xfrm>
            <a:off x="7692661" y="2010308"/>
            <a:ext cx="1560399" cy="1386968"/>
          </a:xfrm>
          <a:prstGeom prst="ellipse">
            <a:avLst/>
          </a:prstGeom>
          <a:solidFill>
            <a:srgbClr val="768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6" name="Oval 5"/>
          <p:cNvSpPr/>
          <p:nvPr/>
        </p:nvSpPr>
        <p:spPr>
          <a:xfrm>
            <a:off x="7772701" y="2064546"/>
            <a:ext cx="1412689" cy="1278491"/>
          </a:xfrm>
          <a:prstGeom prst="ellipse">
            <a:avLst/>
          </a:prstGeom>
          <a:solidFill>
            <a:srgbClr val="9BB9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60" name="TextBox 75"/>
          <p:cNvSpPr txBox="1"/>
          <p:nvPr/>
        </p:nvSpPr>
        <p:spPr>
          <a:xfrm>
            <a:off x="7772701" y="2488347"/>
            <a:ext cx="1423039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FFFFFF"/>
                </a:solidFill>
              </a:rPr>
              <a:t>8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61" name="Rectangle 102"/>
          <p:cNvSpPr/>
          <p:nvPr/>
        </p:nvSpPr>
        <p:spPr>
          <a:xfrm>
            <a:off x="9401557" y="2281565"/>
            <a:ext cx="1735003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 smtClean="0">
                <a:solidFill>
                  <a:srgbClr val="768F3B"/>
                </a:solidFill>
              </a:rPr>
              <a:t>Número de publicaciones en conjunto con grupos de interés (Empresas Gremiales y CFP)</a:t>
            </a:r>
            <a:endParaRPr lang="en-US" sz="1400" b="1" dirty="0">
              <a:solidFill>
                <a:srgbClr val="768F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552426"/>
      </p:ext>
    </p:extLst>
  </p:cSld>
  <p:clrMapOvr>
    <a:masterClrMapping/>
  </p:clrMapOvr>
  <p:transition spd="med" advClick="0">
    <p:push dir="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6"/>
          <p:cNvSpPr txBox="1">
            <a:spLocks/>
          </p:cNvSpPr>
          <p:nvPr/>
        </p:nvSpPr>
        <p:spPr>
          <a:xfrm>
            <a:off x="2257918" y="439235"/>
            <a:ext cx="7518400" cy="88905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Gerencia de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Comunicación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Institucional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</a:p>
        </p:txBody>
      </p:sp>
      <p:sp>
        <p:nvSpPr>
          <p:cNvPr id="8" name="Round Same Side Corner Rectangle 43"/>
          <p:cNvSpPr/>
          <p:nvPr/>
        </p:nvSpPr>
        <p:spPr>
          <a:xfrm flipV="1">
            <a:off x="92866" y="2198986"/>
            <a:ext cx="11974307" cy="2310134"/>
          </a:xfrm>
          <a:prstGeom prst="round2SameRect">
            <a:avLst>
              <a:gd name="adj1" fmla="val 8813"/>
              <a:gd name="adj2" fmla="val 0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118951" y="1375592"/>
            <a:ext cx="11974307" cy="820028"/>
            <a:chOff x="1600200" y="1268511"/>
            <a:chExt cx="5410200" cy="697449"/>
          </a:xfrm>
        </p:grpSpPr>
        <p:sp>
          <p:nvSpPr>
            <p:cNvPr id="10" name="Rectangle 5"/>
            <p:cNvSpPr/>
            <p:nvPr/>
          </p:nvSpPr>
          <p:spPr>
            <a:xfrm>
              <a:off x="1600200" y="1356360"/>
              <a:ext cx="5410200" cy="609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1" name="Rectangle 4"/>
            <p:cNvSpPr/>
            <p:nvPr/>
          </p:nvSpPr>
          <p:spPr>
            <a:xfrm>
              <a:off x="1600200" y="1268511"/>
              <a:ext cx="5410200" cy="60960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r>
                <a:rPr lang="es-ES" sz="2400" b="1" dirty="0" smtClean="0">
                  <a:solidFill>
                    <a:srgbClr val="FFFFFF"/>
                  </a:solidFill>
                </a:rPr>
                <a:t>PROYECTOS 2020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2" name="Text Placeholder 3"/>
          <p:cNvSpPr txBox="1">
            <a:spLocks/>
          </p:cNvSpPr>
          <p:nvPr/>
        </p:nvSpPr>
        <p:spPr>
          <a:xfrm>
            <a:off x="1138492" y="2362846"/>
            <a:ext cx="10671763" cy="193899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spcBef>
                <a:spcPct val="20000"/>
              </a:spcBef>
              <a:defRPr/>
            </a:pPr>
            <a:r>
              <a:rPr lang="es-SV" sz="1800" b="1" dirty="0">
                <a:solidFill>
                  <a:srgbClr val="262626"/>
                </a:solidFill>
              </a:rPr>
              <a:t>K</a:t>
            </a:r>
            <a:r>
              <a:rPr lang="es-SV" sz="1800" b="1" dirty="0" smtClean="0">
                <a:solidFill>
                  <a:srgbClr val="262626"/>
                </a:solidFill>
              </a:rPr>
              <a:t>001. </a:t>
            </a:r>
            <a:r>
              <a:rPr lang="es-SV" sz="1800" b="1" dirty="0">
                <a:solidFill>
                  <a:srgbClr val="262626"/>
                </a:solidFill>
              </a:rPr>
              <a:t>Aplicación móvil (APP) del </a:t>
            </a:r>
            <a:r>
              <a:rPr lang="es-SV" sz="1800" b="1" dirty="0" err="1">
                <a:solidFill>
                  <a:srgbClr val="262626"/>
                </a:solidFill>
              </a:rPr>
              <a:t>Insaforp</a:t>
            </a:r>
            <a:r>
              <a:rPr lang="es-SV" sz="1800" b="1" dirty="0" smtClean="0">
                <a:solidFill>
                  <a:srgbClr val="262626"/>
                </a:solidFill>
              </a:rPr>
              <a:t>.		</a:t>
            </a:r>
          </a:p>
          <a:p>
            <a:pPr algn="l">
              <a:spcBef>
                <a:spcPct val="20000"/>
              </a:spcBef>
              <a:defRPr/>
            </a:pPr>
            <a:r>
              <a:rPr lang="es-SV" sz="1800" b="1" dirty="0">
                <a:solidFill>
                  <a:srgbClr val="262626"/>
                </a:solidFill>
              </a:rPr>
              <a:t>K</a:t>
            </a:r>
            <a:r>
              <a:rPr lang="es-SV" sz="1800" b="1" dirty="0" smtClean="0">
                <a:solidFill>
                  <a:srgbClr val="262626"/>
                </a:solidFill>
              </a:rPr>
              <a:t>002. </a:t>
            </a:r>
            <a:r>
              <a:rPr lang="es-SV" sz="1800" b="1" dirty="0" err="1" smtClean="0">
                <a:solidFill>
                  <a:srgbClr val="262626"/>
                </a:solidFill>
              </a:rPr>
              <a:t>Newsletter</a:t>
            </a:r>
            <a:r>
              <a:rPr lang="es-SV" sz="1800" b="1" dirty="0" smtClean="0">
                <a:solidFill>
                  <a:srgbClr val="262626"/>
                </a:solidFill>
              </a:rPr>
              <a:t> </a:t>
            </a:r>
            <a:r>
              <a:rPr lang="es-SV" sz="1800" b="1" dirty="0">
                <a:solidFill>
                  <a:srgbClr val="262626"/>
                </a:solidFill>
              </a:rPr>
              <a:t>del </a:t>
            </a:r>
            <a:r>
              <a:rPr lang="es-SV" sz="1800" b="1" dirty="0" err="1">
                <a:solidFill>
                  <a:srgbClr val="262626"/>
                </a:solidFill>
              </a:rPr>
              <a:t>Insaforp</a:t>
            </a:r>
            <a:r>
              <a:rPr lang="es-SV" sz="1800" b="1" dirty="0" smtClean="0">
                <a:solidFill>
                  <a:srgbClr val="262626"/>
                </a:solidFill>
              </a:rPr>
              <a:t>.</a:t>
            </a:r>
          </a:p>
          <a:p>
            <a:pPr algn="l">
              <a:spcBef>
                <a:spcPct val="20000"/>
              </a:spcBef>
              <a:defRPr/>
            </a:pPr>
            <a:r>
              <a:rPr lang="es-SV" sz="1800" b="1" dirty="0" smtClean="0">
                <a:solidFill>
                  <a:srgbClr val="262626"/>
                </a:solidFill>
              </a:rPr>
              <a:t>K003. </a:t>
            </a:r>
            <a:r>
              <a:rPr lang="es-SV" sz="1800" b="1" dirty="0">
                <a:solidFill>
                  <a:srgbClr val="262626"/>
                </a:solidFill>
              </a:rPr>
              <a:t>Diseño e implementación de acciones de imagen corporativa de </a:t>
            </a:r>
            <a:r>
              <a:rPr lang="es-SV" sz="1800" b="1" dirty="0" err="1">
                <a:solidFill>
                  <a:srgbClr val="262626"/>
                </a:solidFill>
              </a:rPr>
              <a:t>Insaforp</a:t>
            </a:r>
            <a:r>
              <a:rPr lang="es-SV" sz="1800" b="1" dirty="0">
                <a:solidFill>
                  <a:srgbClr val="262626"/>
                </a:solidFill>
              </a:rPr>
              <a:t> en CFP</a:t>
            </a:r>
            <a:r>
              <a:rPr lang="es-SV" sz="1800" b="1" dirty="0" smtClean="0">
                <a:solidFill>
                  <a:srgbClr val="262626"/>
                </a:solidFill>
              </a:rPr>
              <a:t>.</a:t>
            </a:r>
          </a:p>
          <a:p>
            <a:pPr algn="l">
              <a:spcBef>
                <a:spcPct val="20000"/>
              </a:spcBef>
              <a:defRPr/>
            </a:pPr>
            <a:r>
              <a:rPr lang="es-SV" sz="1800" b="1" dirty="0" smtClean="0">
                <a:solidFill>
                  <a:srgbClr val="262626"/>
                </a:solidFill>
              </a:rPr>
              <a:t>K004. Campaña </a:t>
            </a:r>
            <a:r>
              <a:rPr lang="es-SV" sz="1800" b="1" dirty="0">
                <a:solidFill>
                  <a:srgbClr val="262626"/>
                </a:solidFill>
              </a:rPr>
              <a:t>de comunicación para divulgar programas y servicios del </a:t>
            </a:r>
            <a:r>
              <a:rPr lang="es-SV" sz="1800" b="1" dirty="0" err="1">
                <a:solidFill>
                  <a:srgbClr val="262626"/>
                </a:solidFill>
              </a:rPr>
              <a:t>Insaforp</a:t>
            </a:r>
            <a:r>
              <a:rPr lang="es-SV" sz="1800" b="1" dirty="0" smtClean="0">
                <a:solidFill>
                  <a:srgbClr val="262626"/>
                </a:solidFill>
              </a:rPr>
              <a:t>.</a:t>
            </a:r>
          </a:p>
          <a:p>
            <a:pPr algn="l">
              <a:spcBef>
                <a:spcPct val="20000"/>
              </a:spcBef>
              <a:defRPr/>
            </a:pPr>
            <a:r>
              <a:rPr lang="es-SV" sz="1800" b="1" dirty="0" smtClean="0">
                <a:solidFill>
                  <a:srgbClr val="262626"/>
                </a:solidFill>
              </a:rPr>
              <a:t>K005. Eventos para para promover la formación profesional de </a:t>
            </a:r>
            <a:r>
              <a:rPr lang="es-SV" sz="1800" b="1" dirty="0" err="1" smtClean="0">
                <a:solidFill>
                  <a:srgbClr val="262626"/>
                </a:solidFill>
              </a:rPr>
              <a:t>Insaforp</a:t>
            </a:r>
            <a:r>
              <a:rPr lang="es-SV" sz="1800" b="1" dirty="0" smtClean="0">
                <a:solidFill>
                  <a:srgbClr val="262626"/>
                </a:solidFill>
              </a:rPr>
              <a:t>.</a:t>
            </a:r>
            <a:endParaRPr lang="es-SV" sz="1800" b="1" dirty="0">
              <a:solidFill>
                <a:srgbClr val="262626"/>
              </a:solidFill>
            </a:endParaRPr>
          </a:p>
          <a:p>
            <a:pPr algn="l">
              <a:spcBef>
                <a:spcPct val="20000"/>
              </a:spcBef>
              <a:defRPr/>
            </a:pPr>
            <a:r>
              <a:rPr lang="es-SV" sz="1800" b="1" dirty="0" smtClean="0">
                <a:solidFill>
                  <a:srgbClr val="262626"/>
                </a:solidFill>
              </a:rPr>
              <a:t>I001</a:t>
            </a:r>
            <a:r>
              <a:rPr lang="es-SV" sz="1800" b="1" dirty="0">
                <a:solidFill>
                  <a:srgbClr val="262626"/>
                </a:solidFill>
              </a:rPr>
              <a:t>. Creación de un Comité y Manual de Crisis Comunicacional.</a:t>
            </a:r>
            <a:r>
              <a:rPr lang="es-SV" sz="1800" b="1" dirty="0" smtClean="0">
                <a:solidFill>
                  <a:srgbClr val="262626"/>
                </a:solidFill>
              </a:rPr>
              <a:t>		</a:t>
            </a:r>
          </a:p>
        </p:txBody>
      </p:sp>
      <p:sp>
        <p:nvSpPr>
          <p:cNvPr id="13" name="Freeform 45"/>
          <p:cNvSpPr>
            <a:spLocks noEditPoints="1"/>
          </p:cNvSpPr>
          <p:nvPr/>
        </p:nvSpPr>
        <p:spPr bwMode="auto">
          <a:xfrm>
            <a:off x="408367" y="2348880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375467"/>
            <a:endParaRPr lang="en-US" sz="2667" dirty="0">
              <a:solidFill>
                <a:srgbClr val="262626"/>
              </a:solidFill>
            </a:endParaRPr>
          </a:p>
        </p:txBody>
      </p:sp>
      <p:sp>
        <p:nvSpPr>
          <p:cNvPr id="19" name="Freeform 68"/>
          <p:cNvSpPr/>
          <p:nvPr/>
        </p:nvSpPr>
        <p:spPr>
          <a:xfrm>
            <a:off x="0" y="6033548"/>
            <a:ext cx="3974205" cy="78914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52493" rIns="52493" bIns="52494" numCol="1" spcCol="1270" anchor="ctr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20" name="Text Placeholder 3"/>
          <p:cNvSpPr txBox="1">
            <a:spLocks/>
          </p:cNvSpPr>
          <p:nvPr/>
        </p:nvSpPr>
        <p:spPr>
          <a:xfrm>
            <a:off x="128789" y="6075807"/>
            <a:ext cx="3616817" cy="67710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237DB9"/>
                </a:solidFill>
                <a:cs typeface="+mj-cs"/>
              </a:rPr>
              <a:t>PRESUPUESTO 2019</a:t>
            </a:r>
            <a: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/>
            </a:r>
            <a:b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</a:b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t>$408,380</a:t>
            </a:r>
            <a:endParaRPr lang="en-US" sz="2400" b="1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1" name="Freeform 68"/>
          <p:cNvSpPr/>
          <p:nvPr/>
        </p:nvSpPr>
        <p:spPr>
          <a:xfrm>
            <a:off x="4079921" y="6068853"/>
            <a:ext cx="3974205" cy="78914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52493" rIns="52493" bIns="52494" numCol="1" spcCol="1270" anchor="ctr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22" name="Text Placeholder 3"/>
          <p:cNvSpPr txBox="1">
            <a:spLocks/>
          </p:cNvSpPr>
          <p:nvPr/>
        </p:nvSpPr>
        <p:spPr>
          <a:xfrm>
            <a:off x="4208710" y="6111112"/>
            <a:ext cx="3616817" cy="67710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237DB9"/>
                </a:solidFill>
                <a:cs typeface="+mj-cs"/>
              </a:rPr>
              <a:t>PROYECCION CIERRE 2019</a:t>
            </a:r>
            <a: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/>
            </a:r>
            <a:b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</a:br>
            <a:r>
              <a:rPr lang="en-US" sz="2400" b="1" dirty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>$ </a:t>
            </a: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t>351,089</a:t>
            </a:r>
            <a:endParaRPr lang="en-US" sz="2400" b="1" dirty="0" smtClean="0">
              <a:solidFill>
                <a:srgbClr val="262626">
                  <a:lumMod val="75000"/>
                  <a:lumOff val="25000"/>
                </a:srgbClr>
              </a:solidFill>
              <a:cs typeface="+mj-cs"/>
            </a:endParaRPr>
          </a:p>
        </p:txBody>
      </p:sp>
      <p:sp>
        <p:nvSpPr>
          <p:cNvPr id="23" name="Freeform 68"/>
          <p:cNvSpPr/>
          <p:nvPr/>
        </p:nvSpPr>
        <p:spPr>
          <a:xfrm>
            <a:off x="8217795" y="6068853"/>
            <a:ext cx="3974205" cy="78914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52493" rIns="52493" bIns="52494" numCol="1" spcCol="1270" anchor="ctr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24" name="Text Placeholder 3"/>
          <p:cNvSpPr txBox="1">
            <a:spLocks/>
          </p:cNvSpPr>
          <p:nvPr/>
        </p:nvSpPr>
        <p:spPr>
          <a:xfrm>
            <a:off x="8346584" y="6111112"/>
            <a:ext cx="3616817" cy="67710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237DB9"/>
                </a:solidFill>
                <a:cs typeface="+mj-cs"/>
              </a:rPr>
              <a:t>PRESUPUESTO 2020</a:t>
            </a:r>
            <a: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/>
            </a:r>
            <a:b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</a:b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>$ </a:t>
            </a:r>
            <a:r>
              <a:rPr lang="en-US" sz="2400" b="1" dirty="0">
                <a:solidFill>
                  <a:srgbClr val="262626">
                    <a:lumMod val="75000"/>
                    <a:lumOff val="25000"/>
                  </a:srgbClr>
                </a:solidFill>
              </a:rPr>
              <a:t>409,610</a:t>
            </a:r>
          </a:p>
        </p:txBody>
      </p:sp>
    </p:spTree>
    <p:extLst>
      <p:ext uri="{BB962C8B-B14F-4D97-AF65-F5344CB8AC3E}">
        <p14:creationId xmlns:p14="http://schemas.microsoft.com/office/powerpoint/2010/main" val="1358338425"/>
      </p:ext>
    </p:extLst>
  </p:cSld>
  <p:clrMapOvr>
    <a:masterClrMapping/>
  </p:clrMapOvr>
  <p:transition spd="med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9" grpId="0" animBg="1"/>
      <p:bldP spid="20" grpId="0"/>
      <p:bldP spid="21" grpId="0" animBg="1"/>
      <p:bldP spid="22" grpId="0"/>
      <p:bldP spid="23" grpId="0" animBg="1"/>
      <p:bldP spid="2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6"/>
          <p:cNvSpPr txBox="1">
            <a:spLocks/>
          </p:cNvSpPr>
          <p:nvPr/>
        </p:nvSpPr>
        <p:spPr>
          <a:xfrm>
            <a:off x="2349679" y="2501130"/>
            <a:ext cx="7518400" cy="88905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de </a:t>
            </a:r>
          </a:p>
          <a:p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Recursos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Humanos</a:t>
            </a:r>
            <a:endParaRPr lang="en-US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603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65"/>
          <p:cNvGrpSpPr/>
          <p:nvPr/>
        </p:nvGrpSpPr>
        <p:grpSpPr>
          <a:xfrm>
            <a:off x="682580" y="1114139"/>
            <a:ext cx="10814020" cy="2557250"/>
            <a:chOff x="1938544" y="1193095"/>
            <a:chExt cx="4792657" cy="1113607"/>
          </a:xfrm>
        </p:grpSpPr>
        <p:sp>
          <p:nvSpPr>
            <p:cNvPr id="55" name="Round Same Side Corner Rectangle 43"/>
            <p:cNvSpPr/>
            <p:nvPr/>
          </p:nvSpPr>
          <p:spPr>
            <a:xfrm flipV="1">
              <a:off x="1938544" y="1598819"/>
              <a:ext cx="4792657" cy="707883"/>
            </a:xfrm>
            <a:prstGeom prst="round2SameRect">
              <a:avLst>
                <a:gd name="adj1" fmla="val 8813"/>
                <a:gd name="adj2" fmla="val 0"/>
              </a:avLst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133" dirty="0">
                <a:solidFill>
                  <a:srgbClr val="FFFFFF"/>
                </a:solidFill>
              </a:endParaRPr>
            </a:p>
          </p:txBody>
        </p:sp>
        <p:grpSp>
          <p:nvGrpSpPr>
            <p:cNvPr id="56" name="Group 9"/>
            <p:cNvGrpSpPr/>
            <p:nvPr/>
          </p:nvGrpSpPr>
          <p:grpSpPr>
            <a:xfrm>
              <a:off x="1938544" y="1193095"/>
              <a:ext cx="4792657" cy="405724"/>
              <a:chOff x="1600200" y="1356358"/>
              <a:chExt cx="5410200" cy="609602"/>
            </a:xfrm>
          </p:grpSpPr>
          <p:sp>
            <p:nvSpPr>
              <p:cNvPr id="60" name="Rectangle 5"/>
              <p:cNvSpPr/>
              <p:nvPr/>
            </p:nvSpPr>
            <p:spPr>
              <a:xfrm>
                <a:off x="1600200" y="1356360"/>
                <a:ext cx="54102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1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Rectangle 4"/>
              <p:cNvSpPr/>
              <p:nvPr/>
            </p:nvSpPr>
            <p:spPr>
              <a:xfrm>
                <a:off x="2146243" y="1356358"/>
                <a:ext cx="4864155" cy="56583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r>
                  <a:rPr lang="es-SV" b="1" dirty="0">
                    <a:solidFill>
                      <a:srgbClr val="FFFFFF"/>
                    </a:solidFill>
                  </a:rPr>
                  <a:t> </a:t>
                </a:r>
                <a:r>
                  <a:rPr lang="es-SV" b="1" dirty="0" smtClean="0">
                    <a:solidFill>
                      <a:srgbClr val="FFFFFF"/>
                    </a:solidFill>
                  </a:rPr>
                  <a:t>Incrementar </a:t>
                </a:r>
                <a:r>
                  <a:rPr lang="es-SV" b="1" dirty="0">
                    <a:solidFill>
                      <a:srgbClr val="FFFFFF"/>
                    </a:solidFill>
                  </a:rPr>
                  <a:t>el desempeño individual y colectivo en el trabajo MEDIANTE la implementación y mejora de procesos de gestión de desempeño y gestión de cambio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1" name="Title 36"/>
          <p:cNvSpPr txBox="1">
            <a:spLocks/>
          </p:cNvSpPr>
          <p:nvPr/>
        </p:nvSpPr>
        <p:spPr>
          <a:xfrm>
            <a:off x="2320820" y="116632"/>
            <a:ext cx="7518400" cy="88905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Gerencia de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Recursos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Humanos</a:t>
            </a:r>
            <a:endParaRPr lang="en-US" sz="2667" b="1" dirty="0" smtClean="0">
              <a:solidFill>
                <a:srgbClr val="262626">
                  <a:lumMod val="50000"/>
                  <a:lumOff val="50000"/>
                </a:srgbClr>
              </a:solidFill>
            </a:endParaRPr>
          </a:p>
          <a:p>
            <a:r>
              <a:rPr lang="en-US" sz="1800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Objetivos</a:t>
            </a:r>
            <a:r>
              <a:rPr lang="en-US" sz="1800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1800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operativos</a:t>
            </a:r>
            <a:r>
              <a:rPr lang="en-US" sz="1800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y </a:t>
            </a:r>
            <a:r>
              <a:rPr lang="en-US" sz="1800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principales</a:t>
            </a:r>
            <a:r>
              <a:rPr lang="en-US" sz="1800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1800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indicadores</a:t>
            </a:r>
            <a:r>
              <a:rPr lang="en-US" sz="1800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2020</a:t>
            </a:r>
          </a:p>
        </p:txBody>
      </p:sp>
      <p:grpSp>
        <p:nvGrpSpPr>
          <p:cNvPr id="82" name="Group 66"/>
          <p:cNvGrpSpPr/>
          <p:nvPr/>
        </p:nvGrpSpPr>
        <p:grpSpPr>
          <a:xfrm>
            <a:off x="682580" y="3862869"/>
            <a:ext cx="10814016" cy="2590467"/>
            <a:chOff x="1938544" y="2416574"/>
            <a:chExt cx="4792657" cy="1050912"/>
          </a:xfrm>
        </p:grpSpPr>
        <p:grpSp>
          <p:nvGrpSpPr>
            <p:cNvPr id="83" name="Group 12"/>
            <p:cNvGrpSpPr/>
            <p:nvPr/>
          </p:nvGrpSpPr>
          <p:grpSpPr>
            <a:xfrm>
              <a:off x="1938544" y="2416574"/>
              <a:ext cx="4792657" cy="405724"/>
              <a:chOff x="1600200" y="1356359"/>
              <a:chExt cx="5410200" cy="609601"/>
            </a:xfrm>
          </p:grpSpPr>
          <p:sp>
            <p:nvSpPr>
              <p:cNvPr id="85" name="Rectangle 13"/>
              <p:cNvSpPr/>
              <p:nvPr/>
            </p:nvSpPr>
            <p:spPr>
              <a:xfrm>
                <a:off x="1600200" y="1356360"/>
                <a:ext cx="5410200" cy="6096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1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Rectangle 14"/>
              <p:cNvSpPr/>
              <p:nvPr/>
            </p:nvSpPr>
            <p:spPr>
              <a:xfrm>
                <a:off x="2118482" y="1356359"/>
                <a:ext cx="4891917" cy="54864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r>
                  <a:rPr lang="es-SV" b="1" dirty="0">
                    <a:solidFill>
                      <a:srgbClr val="FFFFFF"/>
                    </a:solidFill>
                  </a:rPr>
                  <a:t>Incrementar un buen clima laboral en la institución MEDIANTE la implementación de programas de integración con el personal que promuevan las relaciones entre los diferentes niveles de la organización.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4" name="Round Same Side Corner Rectangle 45"/>
            <p:cNvSpPr/>
            <p:nvPr/>
          </p:nvSpPr>
          <p:spPr>
            <a:xfrm flipV="1">
              <a:off x="1938544" y="2822299"/>
              <a:ext cx="4792657" cy="645187"/>
            </a:xfrm>
            <a:prstGeom prst="round2SameRect">
              <a:avLst>
                <a:gd name="adj1" fmla="val 8813"/>
                <a:gd name="adj2" fmla="val 0"/>
              </a:avLst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133" dirty="0">
                <a:solidFill>
                  <a:srgbClr val="FFFFFF"/>
                </a:solidFill>
              </a:endParaRPr>
            </a:p>
          </p:txBody>
        </p:sp>
      </p:grpSp>
      <p:sp>
        <p:nvSpPr>
          <p:cNvPr id="43" name="Sev01"/>
          <p:cNvSpPr/>
          <p:nvPr/>
        </p:nvSpPr>
        <p:spPr>
          <a:xfrm>
            <a:off x="762912" y="1179336"/>
            <a:ext cx="937116" cy="800551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r>
              <a:rPr lang="en-US" sz="3733" b="1" dirty="0">
                <a:solidFill>
                  <a:srgbClr val="FFFFFF"/>
                </a:solidFill>
                <a:latin typeface="FontAwesome" pitchFamily="2" charset="0"/>
              </a:rPr>
              <a:t>O1</a:t>
            </a:r>
          </a:p>
        </p:txBody>
      </p:sp>
      <p:sp>
        <p:nvSpPr>
          <p:cNvPr id="47" name="Sev02"/>
          <p:cNvSpPr/>
          <p:nvPr/>
        </p:nvSpPr>
        <p:spPr>
          <a:xfrm>
            <a:off x="784038" y="3936661"/>
            <a:ext cx="857965" cy="833195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r>
              <a:rPr lang="en-US" sz="3733" b="1" dirty="0">
                <a:solidFill>
                  <a:srgbClr val="FFFFFF"/>
                </a:solidFill>
                <a:latin typeface="FontAwesome" pitchFamily="2" charset="0"/>
              </a:rPr>
              <a:t>O2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2999656" y="2147160"/>
            <a:ext cx="1465464" cy="1386968"/>
            <a:chOff x="1110311" y="1485021"/>
            <a:chExt cx="1465464" cy="1386968"/>
          </a:xfrm>
        </p:grpSpPr>
        <p:grpSp>
          <p:nvGrpSpPr>
            <p:cNvPr id="21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</p:grpSpPr>
          <p:sp>
            <p:nvSpPr>
              <p:cNvPr id="23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Oval 5"/>
              <p:cNvSpPr/>
              <p:nvPr/>
            </p:nvSpPr>
            <p:spPr>
              <a:xfrm>
                <a:off x="4019554" y="1200150"/>
                <a:ext cx="1142168" cy="114216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2" name="TextBox 75"/>
            <p:cNvSpPr txBox="1"/>
            <p:nvPr/>
          </p:nvSpPr>
          <p:spPr>
            <a:xfrm>
              <a:off x="1228878" y="1963060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100%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5" name="Rectangle 102"/>
          <p:cNvSpPr/>
          <p:nvPr/>
        </p:nvSpPr>
        <p:spPr>
          <a:xfrm>
            <a:off x="4617469" y="2384449"/>
            <a:ext cx="1554520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 smtClean="0">
                <a:solidFill>
                  <a:srgbClr val="237DB9"/>
                </a:solidFill>
              </a:rPr>
              <a:t>Porcentaje de personas evaluadas en su desempeño</a:t>
            </a:r>
            <a:endParaRPr lang="en-US" sz="1400" b="1" dirty="0">
              <a:solidFill>
                <a:srgbClr val="237DB9"/>
              </a:solidFill>
            </a:endParaRPr>
          </a:p>
        </p:txBody>
      </p:sp>
      <p:grpSp>
        <p:nvGrpSpPr>
          <p:cNvPr id="26" name="Grupo 25"/>
          <p:cNvGrpSpPr/>
          <p:nvPr/>
        </p:nvGrpSpPr>
        <p:grpSpPr>
          <a:xfrm>
            <a:off x="7047923" y="2150375"/>
            <a:ext cx="1465464" cy="1386968"/>
            <a:chOff x="1110311" y="1485021"/>
            <a:chExt cx="1465464" cy="1386968"/>
          </a:xfrm>
        </p:grpSpPr>
        <p:grpSp>
          <p:nvGrpSpPr>
            <p:cNvPr id="27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</p:grpSpPr>
          <p:sp>
            <p:nvSpPr>
              <p:cNvPr id="29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Oval 5"/>
              <p:cNvSpPr/>
              <p:nvPr/>
            </p:nvSpPr>
            <p:spPr>
              <a:xfrm>
                <a:off x="4019554" y="1200150"/>
                <a:ext cx="1142168" cy="114216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8" name="TextBox 75"/>
            <p:cNvSpPr txBox="1"/>
            <p:nvPr/>
          </p:nvSpPr>
          <p:spPr>
            <a:xfrm>
              <a:off x="1228878" y="1963060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95%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1" name="Rectangle 102"/>
          <p:cNvSpPr/>
          <p:nvPr/>
        </p:nvSpPr>
        <p:spPr>
          <a:xfrm>
            <a:off x="8744460" y="2342440"/>
            <a:ext cx="1964958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 smtClean="0">
                <a:solidFill>
                  <a:srgbClr val="237DB9"/>
                </a:solidFill>
              </a:rPr>
              <a:t>Porcentaje del personal que cuenta con las horas mínimas de capacitación anual</a:t>
            </a:r>
            <a:endParaRPr lang="es-SV" sz="1400" b="1" dirty="0">
              <a:solidFill>
                <a:srgbClr val="237DB9"/>
              </a:solidFill>
            </a:endParaRPr>
          </a:p>
        </p:txBody>
      </p:sp>
      <p:grpSp>
        <p:nvGrpSpPr>
          <p:cNvPr id="32" name="Grupo 31"/>
          <p:cNvGrpSpPr/>
          <p:nvPr/>
        </p:nvGrpSpPr>
        <p:grpSpPr>
          <a:xfrm>
            <a:off x="2944833" y="4940017"/>
            <a:ext cx="1465464" cy="1386968"/>
            <a:chOff x="1110311" y="1485021"/>
            <a:chExt cx="1465464" cy="1386968"/>
          </a:xfrm>
        </p:grpSpPr>
        <p:grpSp>
          <p:nvGrpSpPr>
            <p:cNvPr id="33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</p:grpSpPr>
          <p:sp>
            <p:nvSpPr>
              <p:cNvPr id="35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rgbClr val="107F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"/>
              <p:cNvSpPr/>
              <p:nvPr/>
            </p:nvSpPr>
            <p:spPr>
              <a:xfrm>
                <a:off x="4019554" y="1200150"/>
                <a:ext cx="1142168" cy="1142168"/>
              </a:xfrm>
              <a:prstGeom prst="ellipse">
                <a:avLst/>
              </a:prstGeom>
              <a:solidFill>
                <a:srgbClr val="15AA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4" name="TextBox 75"/>
            <p:cNvSpPr txBox="1"/>
            <p:nvPr/>
          </p:nvSpPr>
          <p:spPr>
            <a:xfrm>
              <a:off x="1228878" y="1963059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FFFFFF"/>
                  </a:solidFill>
                </a:rPr>
                <a:t>3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7" name="Rectangle 102"/>
          <p:cNvSpPr/>
          <p:nvPr/>
        </p:nvSpPr>
        <p:spPr>
          <a:xfrm>
            <a:off x="4367808" y="5373216"/>
            <a:ext cx="239296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 smtClean="0">
                <a:solidFill>
                  <a:srgbClr val="15AA96"/>
                </a:solidFill>
              </a:rPr>
              <a:t>Número de eventos de integración ejecutados</a:t>
            </a:r>
            <a:endParaRPr lang="en-US" sz="1400" b="1" dirty="0">
              <a:solidFill>
                <a:srgbClr val="15AA96"/>
              </a:solidFill>
            </a:endParaRPr>
          </a:p>
        </p:txBody>
      </p:sp>
      <p:grpSp>
        <p:nvGrpSpPr>
          <p:cNvPr id="38" name="Grupo 37"/>
          <p:cNvGrpSpPr/>
          <p:nvPr/>
        </p:nvGrpSpPr>
        <p:grpSpPr>
          <a:xfrm>
            <a:off x="7076804" y="4940017"/>
            <a:ext cx="1465464" cy="1386968"/>
            <a:chOff x="1110311" y="1485021"/>
            <a:chExt cx="1465464" cy="1386968"/>
          </a:xfrm>
        </p:grpSpPr>
        <p:grpSp>
          <p:nvGrpSpPr>
            <p:cNvPr id="39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</p:grpSpPr>
          <p:sp>
            <p:nvSpPr>
              <p:cNvPr id="41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rgbClr val="107F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5"/>
              <p:cNvSpPr/>
              <p:nvPr/>
            </p:nvSpPr>
            <p:spPr>
              <a:xfrm>
                <a:off x="4019554" y="1200150"/>
                <a:ext cx="1142168" cy="1142168"/>
              </a:xfrm>
              <a:prstGeom prst="ellipse">
                <a:avLst/>
              </a:prstGeom>
              <a:solidFill>
                <a:srgbClr val="15AA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0" name="TextBox 75"/>
            <p:cNvSpPr txBox="1"/>
            <p:nvPr/>
          </p:nvSpPr>
          <p:spPr>
            <a:xfrm>
              <a:off x="1228878" y="1963060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70%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44" name="Rectangle 102"/>
          <p:cNvSpPr/>
          <p:nvPr/>
        </p:nvSpPr>
        <p:spPr>
          <a:xfrm>
            <a:off x="8599576" y="5342642"/>
            <a:ext cx="2392968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 smtClean="0">
                <a:solidFill>
                  <a:srgbClr val="15AA96"/>
                </a:solidFill>
              </a:rPr>
              <a:t>Nivel de satisfacción del personal con la capacitación recibida</a:t>
            </a:r>
            <a:endParaRPr lang="es-SV" sz="1400" b="1" dirty="0">
              <a:solidFill>
                <a:srgbClr val="15AA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676428"/>
      </p:ext>
    </p:extLst>
  </p:cSld>
  <p:clrMapOvr>
    <a:masterClrMapping/>
  </p:clrMapOvr>
  <p:transition spd="med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705501" y="1274845"/>
            <a:ext cx="10791099" cy="2442187"/>
            <a:chOff x="543955" y="1161195"/>
            <a:chExt cx="10335914" cy="2442187"/>
          </a:xfrm>
        </p:grpSpPr>
        <p:grpSp>
          <p:nvGrpSpPr>
            <p:cNvPr id="49" name="Group 66"/>
            <p:cNvGrpSpPr/>
            <p:nvPr/>
          </p:nvGrpSpPr>
          <p:grpSpPr>
            <a:xfrm>
              <a:off x="543955" y="1161195"/>
              <a:ext cx="10335914" cy="2442187"/>
              <a:chOff x="1938544" y="2416574"/>
              <a:chExt cx="4792657" cy="1113608"/>
            </a:xfrm>
          </p:grpSpPr>
          <p:grpSp>
            <p:nvGrpSpPr>
              <p:cNvPr id="50" name="Group 12"/>
              <p:cNvGrpSpPr/>
              <p:nvPr/>
            </p:nvGrpSpPr>
            <p:grpSpPr>
              <a:xfrm>
                <a:off x="1938544" y="2416574"/>
                <a:ext cx="4792657" cy="405724"/>
                <a:chOff x="1600200" y="1356359"/>
                <a:chExt cx="5410200" cy="609601"/>
              </a:xfrm>
            </p:grpSpPr>
            <p:sp>
              <p:nvSpPr>
                <p:cNvPr id="53" name="Rectangle 13"/>
                <p:cNvSpPr/>
                <p:nvPr/>
              </p:nvSpPr>
              <p:spPr>
                <a:xfrm>
                  <a:off x="1600200" y="1356360"/>
                  <a:ext cx="5410200" cy="609600"/>
                </a:xfrm>
                <a:prstGeom prst="rect">
                  <a:avLst/>
                </a:prstGeom>
                <a:solidFill>
                  <a:srgbClr val="768F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5467"/>
                  <a:endParaRPr lang="en-US" sz="2133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4" name="Rectangle 14"/>
                <p:cNvSpPr/>
                <p:nvPr/>
              </p:nvSpPr>
              <p:spPr>
                <a:xfrm>
                  <a:off x="2118482" y="1356359"/>
                  <a:ext cx="4891917" cy="548640"/>
                </a:xfrm>
                <a:prstGeom prst="rect">
                  <a:avLst/>
                </a:prstGeom>
                <a:solidFill>
                  <a:srgbClr val="9BB95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5467"/>
                  <a:r>
                    <a:rPr lang="es-SV" b="1" dirty="0">
                      <a:solidFill>
                        <a:srgbClr val="FFFFFF"/>
                      </a:solidFill>
                    </a:rPr>
                    <a:t>Incrementar la salud física y emocional del personal MEDIANTE la implementación de programas que apoyen a su fortalecimiento</a:t>
                  </a:r>
                  <a:endParaRPr lang="en-US" b="1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52" name="Round Same Side Corner Rectangle 45"/>
              <p:cNvSpPr/>
              <p:nvPr/>
            </p:nvSpPr>
            <p:spPr>
              <a:xfrm flipV="1">
                <a:off x="1938544" y="2822299"/>
                <a:ext cx="4792657" cy="707883"/>
              </a:xfrm>
              <a:prstGeom prst="round2SameRect">
                <a:avLst>
                  <a:gd name="adj1" fmla="val 8813"/>
                  <a:gd name="adj2" fmla="val 0"/>
                </a:avLst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133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7" name="Sev02"/>
            <p:cNvSpPr/>
            <p:nvPr/>
          </p:nvSpPr>
          <p:spPr>
            <a:xfrm>
              <a:off x="608758" y="1213473"/>
              <a:ext cx="857965" cy="752359"/>
            </a:xfrm>
            <a:prstGeom prst="rect">
              <a:avLst/>
            </a:prstGeom>
            <a:solidFill>
              <a:srgbClr val="9BB95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r>
                <a:rPr lang="en-US" sz="3733" b="1" dirty="0">
                  <a:solidFill>
                    <a:srgbClr val="FFFFFF"/>
                  </a:solidFill>
                  <a:latin typeface="FontAwesome" pitchFamily="2" charset="0"/>
                </a:rPr>
                <a:t>O3</a:t>
              </a:r>
            </a:p>
          </p:txBody>
        </p:sp>
        <p:grpSp>
          <p:nvGrpSpPr>
            <p:cNvPr id="58" name="Grupo 57"/>
            <p:cNvGrpSpPr/>
            <p:nvPr/>
          </p:nvGrpSpPr>
          <p:grpSpPr>
            <a:xfrm>
              <a:off x="848580" y="2129745"/>
              <a:ext cx="1465464" cy="1386968"/>
              <a:chOff x="-191595" y="1509210"/>
              <a:chExt cx="1465464" cy="1386968"/>
            </a:xfrm>
          </p:grpSpPr>
          <p:grpSp>
            <p:nvGrpSpPr>
              <p:cNvPr id="59" name="Group 21"/>
              <p:cNvGrpSpPr/>
              <p:nvPr/>
            </p:nvGrpSpPr>
            <p:grpSpPr>
              <a:xfrm>
                <a:off x="-191595" y="1509210"/>
                <a:ext cx="1465464" cy="1386968"/>
                <a:chOff x="2870313" y="1173305"/>
                <a:chExt cx="1239078" cy="1239078"/>
              </a:xfrm>
            </p:grpSpPr>
            <p:sp>
              <p:nvSpPr>
                <p:cNvPr id="63" name="Oval 16"/>
                <p:cNvSpPr/>
                <p:nvPr/>
              </p:nvSpPr>
              <p:spPr>
                <a:xfrm>
                  <a:off x="2870313" y="1173305"/>
                  <a:ext cx="1239078" cy="1239078"/>
                </a:xfrm>
                <a:prstGeom prst="ellipse">
                  <a:avLst/>
                </a:prstGeom>
                <a:solidFill>
                  <a:srgbClr val="768F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4" name="Oval 5"/>
                <p:cNvSpPr/>
                <p:nvPr/>
              </p:nvSpPr>
              <p:spPr>
                <a:xfrm>
                  <a:off x="2920748" y="1221760"/>
                  <a:ext cx="1142168" cy="1142168"/>
                </a:xfrm>
                <a:prstGeom prst="ellipse">
                  <a:avLst/>
                </a:prstGeom>
                <a:solidFill>
                  <a:srgbClr val="9BB95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62" name="TextBox 75"/>
              <p:cNvSpPr txBox="1"/>
              <p:nvPr/>
            </p:nvSpPr>
            <p:spPr>
              <a:xfrm>
                <a:off x="-51743" y="1953675"/>
                <a:ext cx="122833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2800" b="1" dirty="0">
                    <a:solidFill>
                      <a:srgbClr val="FFFFFF"/>
                    </a:solidFill>
                  </a:rPr>
                  <a:t>8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5" name="Rectangle 102"/>
            <p:cNvSpPr/>
            <p:nvPr/>
          </p:nvSpPr>
          <p:spPr>
            <a:xfrm>
              <a:off x="2376348" y="2414099"/>
              <a:ext cx="1500113" cy="6463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s-SV" sz="1400" b="1" dirty="0" smtClean="0">
                  <a:solidFill>
                    <a:srgbClr val="768F3B"/>
                  </a:solidFill>
                </a:rPr>
                <a:t>Número de campañas de salud ejecutadas</a:t>
              </a:r>
              <a:endParaRPr lang="en-US" sz="1400" b="1" dirty="0">
                <a:solidFill>
                  <a:srgbClr val="768F3B"/>
                </a:solidFill>
              </a:endParaRPr>
            </a:p>
          </p:txBody>
        </p:sp>
        <p:grpSp>
          <p:nvGrpSpPr>
            <p:cNvPr id="66" name="Grupo 65"/>
            <p:cNvGrpSpPr/>
            <p:nvPr/>
          </p:nvGrpSpPr>
          <p:grpSpPr>
            <a:xfrm>
              <a:off x="4040489" y="2125893"/>
              <a:ext cx="1465464" cy="1386968"/>
              <a:chOff x="-1533017" y="1505358"/>
              <a:chExt cx="1465464" cy="1386968"/>
            </a:xfrm>
          </p:grpSpPr>
          <p:grpSp>
            <p:nvGrpSpPr>
              <p:cNvPr id="67" name="Group 21"/>
              <p:cNvGrpSpPr/>
              <p:nvPr/>
            </p:nvGrpSpPr>
            <p:grpSpPr>
              <a:xfrm>
                <a:off x="-1533017" y="1505358"/>
                <a:ext cx="1465464" cy="1386968"/>
                <a:chOff x="1736114" y="1169864"/>
                <a:chExt cx="1239078" cy="1239078"/>
              </a:xfrm>
            </p:grpSpPr>
            <p:sp>
              <p:nvSpPr>
                <p:cNvPr id="69" name="Oval 16"/>
                <p:cNvSpPr/>
                <p:nvPr/>
              </p:nvSpPr>
              <p:spPr>
                <a:xfrm>
                  <a:off x="1736114" y="1169864"/>
                  <a:ext cx="1239078" cy="1239078"/>
                </a:xfrm>
                <a:prstGeom prst="ellipse">
                  <a:avLst/>
                </a:prstGeom>
                <a:solidFill>
                  <a:srgbClr val="768F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0" name="Oval 5"/>
                <p:cNvSpPr/>
                <p:nvPr/>
              </p:nvSpPr>
              <p:spPr>
                <a:xfrm>
                  <a:off x="1784569" y="1212933"/>
                  <a:ext cx="1142168" cy="1142168"/>
                </a:xfrm>
                <a:prstGeom prst="ellipse">
                  <a:avLst/>
                </a:prstGeom>
                <a:solidFill>
                  <a:srgbClr val="9BB95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68" name="TextBox 75"/>
              <p:cNvSpPr txBox="1"/>
              <p:nvPr/>
            </p:nvSpPr>
            <p:spPr>
              <a:xfrm>
                <a:off x="-1414450" y="1983396"/>
                <a:ext cx="122833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2800" b="1" dirty="0">
                    <a:solidFill>
                      <a:srgbClr val="FFFFFF"/>
                    </a:solidFill>
                  </a:rPr>
                  <a:t>8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2" name="Rectangle 102"/>
            <p:cNvSpPr/>
            <p:nvPr/>
          </p:nvSpPr>
          <p:spPr>
            <a:xfrm>
              <a:off x="5545853" y="2360733"/>
              <a:ext cx="1403809" cy="8617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s-SV" sz="1400" b="1" dirty="0" smtClean="0">
                  <a:solidFill>
                    <a:srgbClr val="768F3B"/>
                  </a:solidFill>
                </a:rPr>
                <a:t>Número de charlas sobre salud preventiva ejecutadas</a:t>
              </a:r>
              <a:endParaRPr lang="en-US" sz="1400" b="1" dirty="0">
                <a:solidFill>
                  <a:srgbClr val="768F3B"/>
                </a:solidFill>
              </a:endParaRPr>
            </a:p>
          </p:txBody>
        </p:sp>
      </p:grpSp>
      <p:sp>
        <p:nvSpPr>
          <p:cNvPr id="55" name="Oval 16"/>
          <p:cNvSpPr/>
          <p:nvPr/>
        </p:nvSpPr>
        <p:spPr>
          <a:xfrm>
            <a:off x="7608168" y="2222344"/>
            <a:ext cx="1647972" cy="1468583"/>
          </a:xfrm>
          <a:prstGeom prst="ellipse">
            <a:avLst/>
          </a:prstGeom>
          <a:solidFill>
            <a:srgbClr val="768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6" name="Oval 5"/>
          <p:cNvSpPr/>
          <p:nvPr/>
        </p:nvSpPr>
        <p:spPr>
          <a:xfrm>
            <a:off x="7680176" y="2276583"/>
            <a:ext cx="1513324" cy="1332730"/>
          </a:xfrm>
          <a:prstGeom prst="ellipse">
            <a:avLst/>
          </a:prstGeom>
          <a:solidFill>
            <a:srgbClr val="9BB9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60" name="TextBox 75"/>
          <p:cNvSpPr txBox="1"/>
          <p:nvPr/>
        </p:nvSpPr>
        <p:spPr>
          <a:xfrm>
            <a:off x="7874965" y="2700383"/>
            <a:ext cx="1101355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FFFFFF"/>
                </a:solidFill>
              </a:rPr>
              <a:t>5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61" name="Rectangle 102"/>
          <p:cNvSpPr/>
          <p:nvPr/>
        </p:nvSpPr>
        <p:spPr>
          <a:xfrm>
            <a:off x="9336360" y="2410142"/>
            <a:ext cx="1944731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 smtClean="0">
                <a:solidFill>
                  <a:srgbClr val="768F3B"/>
                </a:solidFill>
              </a:rPr>
              <a:t>Número de actividades del programa de prevención de riesgos psicosociales implementadas</a:t>
            </a:r>
            <a:endParaRPr lang="en-US" sz="1400" b="1" dirty="0">
              <a:solidFill>
                <a:srgbClr val="768F3B"/>
              </a:solidFill>
            </a:endParaRPr>
          </a:p>
        </p:txBody>
      </p:sp>
      <p:sp>
        <p:nvSpPr>
          <p:cNvPr id="45" name="Title 36"/>
          <p:cNvSpPr txBox="1">
            <a:spLocks/>
          </p:cNvSpPr>
          <p:nvPr/>
        </p:nvSpPr>
        <p:spPr>
          <a:xfrm>
            <a:off x="2307823" y="235691"/>
            <a:ext cx="7518400" cy="88905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Gerencia de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Recursos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Humanos</a:t>
            </a:r>
            <a:endParaRPr lang="en-US" sz="2667" b="1" dirty="0" smtClean="0">
              <a:solidFill>
                <a:srgbClr val="262626">
                  <a:lumMod val="50000"/>
                  <a:lumOff val="50000"/>
                </a:srgbClr>
              </a:solidFill>
            </a:endParaRPr>
          </a:p>
          <a:p>
            <a:r>
              <a:rPr lang="en-US" sz="1800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Objetivos</a:t>
            </a:r>
            <a:r>
              <a:rPr lang="en-US" sz="1800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1800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operativos</a:t>
            </a:r>
            <a:r>
              <a:rPr lang="en-US" sz="1800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y </a:t>
            </a:r>
            <a:r>
              <a:rPr lang="en-US" sz="1800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principales</a:t>
            </a:r>
            <a:r>
              <a:rPr lang="en-US" sz="1800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1800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indicadores</a:t>
            </a:r>
            <a:r>
              <a:rPr lang="en-US" sz="1800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215724748"/>
      </p:ext>
    </p:extLst>
  </p:cSld>
  <p:clrMapOvr>
    <a:masterClrMapping/>
  </p:clrMapOvr>
  <p:transition spd="med" advClick="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06090"/>
          </a:xfrm>
        </p:spPr>
        <p:txBody>
          <a:bodyPr/>
          <a:lstStyle/>
          <a:p>
            <a:r>
              <a:rPr lang="es-SV" smtClean="0"/>
              <a:t>Proyectos 2020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95473" y="1808935"/>
            <a:ext cx="10972800" cy="4525963"/>
          </a:xfrm>
        </p:spPr>
        <p:txBody>
          <a:bodyPr>
            <a:normAutofit/>
          </a:bodyPr>
          <a:lstStyle/>
          <a:p>
            <a:r>
              <a:rPr lang="es-SV" dirty="0" smtClean="0">
                <a:solidFill>
                  <a:srgbClr val="0070C0"/>
                </a:solidFill>
              </a:rPr>
              <a:t>Formación basado en retos - País Vasco. </a:t>
            </a:r>
          </a:p>
          <a:p>
            <a:r>
              <a:rPr lang="es-SV" dirty="0" smtClean="0">
                <a:solidFill>
                  <a:srgbClr val="0070C0"/>
                </a:solidFill>
              </a:rPr>
              <a:t>Medición de satisfacción de la formación profesional.</a:t>
            </a:r>
          </a:p>
          <a:p>
            <a:r>
              <a:rPr lang="es-SV" dirty="0" smtClean="0">
                <a:solidFill>
                  <a:srgbClr val="0070C0"/>
                </a:solidFill>
              </a:rPr>
              <a:t>Nuevas metodologías para la detección de demanda FP.</a:t>
            </a:r>
          </a:p>
          <a:p>
            <a:r>
              <a:rPr lang="es-SV" dirty="0" smtClean="0">
                <a:solidFill>
                  <a:srgbClr val="0070C0"/>
                </a:solidFill>
              </a:rPr>
              <a:t>Sistema de acreditación y seguimiento a la gestión de los CFP.</a:t>
            </a:r>
          </a:p>
          <a:p>
            <a:r>
              <a:rPr lang="es-SV" dirty="0" smtClean="0">
                <a:solidFill>
                  <a:srgbClr val="7030A0"/>
                </a:solidFill>
              </a:rPr>
              <a:t>Sistema integrado de gestión de la formación profesional.</a:t>
            </a:r>
          </a:p>
          <a:p>
            <a:r>
              <a:rPr lang="es-SV" dirty="0" smtClean="0">
                <a:solidFill>
                  <a:srgbClr val="7030A0"/>
                </a:solidFill>
              </a:rPr>
              <a:t>Implementación del Programa Antifraude.</a:t>
            </a:r>
          </a:p>
          <a:p>
            <a:r>
              <a:rPr lang="es-SV" dirty="0" smtClean="0">
                <a:solidFill>
                  <a:srgbClr val="7030A0"/>
                </a:solidFill>
              </a:rPr>
              <a:t>Administración de planes de desarrollo profesional.</a:t>
            </a:r>
          </a:p>
          <a:p>
            <a:pPr marL="0" indent="0">
              <a:buNone/>
            </a:pPr>
            <a:endParaRPr lang="es-SV" dirty="0" smtClean="0"/>
          </a:p>
          <a:p>
            <a:endParaRPr lang="es-SV" dirty="0"/>
          </a:p>
        </p:txBody>
      </p:sp>
      <p:sp>
        <p:nvSpPr>
          <p:cNvPr id="4" name="Rectángulo redondeado 3"/>
          <p:cNvSpPr/>
          <p:nvPr/>
        </p:nvSpPr>
        <p:spPr>
          <a:xfrm>
            <a:off x="1991544" y="5517232"/>
            <a:ext cx="7994105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3600" dirty="0" smtClean="0">
                <a:solidFill>
                  <a:schemeClr val="tx1"/>
                </a:solidFill>
              </a:rPr>
              <a:t>Mejora en Gestión Institucional -</a:t>
            </a:r>
            <a:r>
              <a:rPr lang="es-SV" sz="3600" dirty="0" err="1" smtClean="0">
                <a:solidFill>
                  <a:schemeClr val="tx1"/>
                </a:solidFill>
              </a:rPr>
              <a:t>GPR</a:t>
            </a:r>
            <a:endParaRPr lang="es-SV" sz="3600" dirty="0" smtClean="0">
              <a:solidFill>
                <a:schemeClr val="tx1"/>
              </a:solidFill>
            </a:endParaRPr>
          </a:p>
        </p:txBody>
      </p:sp>
      <p:pic>
        <p:nvPicPr>
          <p:cNvPr id="5" name="Picture 3" descr="IN-MM Papelería Tuti-4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78"/>
          <a:stretch/>
        </p:blipFill>
        <p:spPr>
          <a:xfrm>
            <a:off x="0" y="6381327"/>
            <a:ext cx="12192000" cy="49383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67408" y="1235613"/>
            <a:ext cx="5139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dirty="0"/>
              <a:t> </a:t>
            </a:r>
            <a:r>
              <a:rPr lang="es-SV" sz="2400" dirty="0" smtClean="0"/>
              <a:t>Algunos proyectos representativos son:</a:t>
            </a:r>
            <a:endParaRPr lang="es-SV" sz="2400" dirty="0"/>
          </a:p>
        </p:txBody>
      </p:sp>
    </p:spTree>
    <p:extLst>
      <p:ext uri="{BB962C8B-B14F-4D97-AF65-F5344CB8AC3E}">
        <p14:creationId xmlns:p14="http://schemas.microsoft.com/office/powerpoint/2010/main" val="93153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75"/>
          <p:cNvSpPr txBox="1"/>
          <p:nvPr/>
        </p:nvSpPr>
        <p:spPr>
          <a:xfrm>
            <a:off x="8018981" y="2496789"/>
            <a:ext cx="1441438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FFFFFF"/>
                </a:solidFill>
              </a:rPr>
              <a:t>5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45" name="Title 36"/>
          <p:cNvSpPr txBox="1">
            <a:spLocks/>
          </p:cNvSpPr>
          <p:nvPr/>
        </p:nvSpPr>
        <p:spPr>
          <a:xfrm>
            <a:off x="2307823" y="91677"/>
            <a:ext cx="7518400" cy="88905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Gerencia de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Recursos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Humanos</a:t>
            </a:r>
            <a:endParaRPr lang="en-US" sz="2667" b="1" dirty="0" smtClean="0">
              <a:solidFill>
                <a:srgbClr val="262626">
                  <a:lumMod val="50000"/>
                  <a:lumOff val="50000"/>
                </a:srgbClr>
              </a:solidFill>
            </a:endParaRPr>
          </a:p>
          <a:p>
            <a:r>
              <a:rPr lang="en-US" sz="1800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Objetivos</a:t>
            </a:r>
            <a:r>
              <a:rPr lang="en-US" sz="1800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1800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operativos</a:t>
            </a:r>
            <a:r>
              <a:rPr lang="en-US" sz="1800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y </a:t>
            </a:r>
            <a:r>
              <a:rPr lang="en-US" sz="1800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principales</a:t>
            </a:r>
            <a:r>
              <a:rPr lang="en-US" sz="1800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1800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indicadores</a:t>
            </a:r>
            <a:r>
              <a:rPr lang="en-US" sz="1800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2020</a:t>
            </a:r>
          </a:p>
        </p:txBody>
      </p:sp>
      <p:sp>
        <p:nvSpPr>
          <p:cNvPr id="73" name="Round Same Side Corner Rectangle 43"/>
          <p:cNvSpPr/>
          <p:nvPr/>
        </p:nvSpPr>
        <p:spPr>
          <a:xfrm flipV="1">
            <a:off x="705502" y="2236170"/>
            <a:ext cx="10791096" cy="1271578"/>
          </a:xfrm>
          <a:prstGeom prst="round2SameRect">
            <a:avLst>
              <a:gd name="adj1" fmla="val 8813"/>
              <a:gd name="adj2" fmla="val 0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74" name="Group 9"/>
          <p:cNvGrpSpPr/>
          <p:nvPr/>
        </p:nvGrpSpPr>
        <p:grpSpPr>
          <a:xfrm>
            <a:off x="731587" y="1412776"/>
            <a:ext cx="10765011" cy="820028"/>
            <a:chOff x="1600200" y="1268511"/>
            <a:chExt cx="5410200" cy="697449"/>
          </a:xfrm>
        </p:grpSpPr>
        <p:sp>
          <p:nvSpPr>
            <p:cNvPr id="75" name="Rectangle 5"/>
            <p:cNvSpPr/>
            <p:nvPr/>
          </p:nvSpPr>
          <p:spPr>
            <a:xfrm>
              <a:off x="1600200" y="1356360"/>
              <a:ext cx="5410200" cy="609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76" name="Rectangle 4"/>
            <p:cNvSpPr/>
            <p:nvPr/>
          </p:nvSpPr>
          <p:spPr>
            <a:xfrm>
              <a:off x="1600200" y="1268511"/>
              <a:ext cx="5410200" cy="60960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r>
                <a:rPr lang="es-ES" sz="2400" b="1" dirty="0" smtClean="0">
                  <a:solidFill>
                    <a:srgbClr val="FFFFFF"/>
                  </a:solidFill>
                </a:rPr>
                <a:t>PROYECTOS 2020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77" name="Text Placeholder 3"/>
          <p:cNvSpPr txBox="1">
            <a:spLocks/>
          </p:cNvSpPr>
          <p:nvPr/>
        </p:nvSpPr>
        <p:spPr>
          <a:xfrm>
            <a:off x="1641936" y="2349537"/>
            <a:ext cx="10286712" cy="94179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spcBef>
                <a:spcPct val="20000"/>
              </a:spcBef>
              <a:defRPr/>
            </a:pPr>
            <a:r>
              <a:rPr lang="es-SV" sz="1800" b="1" dirty="0" smtClean="0">
                <a:solidFill>
                  <a:srgbClr val="262626"/>
                </a:solidFill>
              </a:rPr>
              <a:t>K003: </a:t>
            </a:r>
            <a:r>
              <a:rPr lang="es-SV" sz="1800" b="1" dirty="0">
                <a:solidFill>
                  <a:srgbClr val="262626"/>
                </a:solidFill>
              </a:rPr>
              <a:t>Revisión de la Política </a:t>
            </a:r>
            <a:r>
              <a:rPr lang="es-SV" sz="1800" b="1" dirty="0" smtClean="0">
                <a:solidFill>
                  <a:srgbClr val="262626"/>
                </a:solidFill>
              </a:rPr>
              <a:t>Salarial.</a:t>
            </a:r>
            <a:r>
              <a:rPr lang="es-SV" sz="1800" b="1" dirty="0">
                <a:solidFill>
                  <a:srgbClr val="262626"/>
                </a:solidFill>
              </a:rPr>
              <a:t>				</a:t>
            </a:r>
            <a:endParaRPr lang="es-SV" sz="1800" b="1" dirty="0" smtClean="0">
              <a:solidFill>
                <a:srgbClr val="262626"/>
              </a:solidFill>
            </a:endParaRPr>
          </a:p>
          <a:p>
            <a:pPr algn="l">
              <a:spcBef>
                <a:spcPct val="20000"/>
              </a:spcBef>
              <a:defRPr/>
            </a:pPr>
            <a:r>
              <a:rPr lang="es-SV" sz="1800" b="1" dirty="0" smtClean="0">
                <a:solidFill>
                  <a:srgbClr val="262626"/>
                </a:solidFill>
              </a:rPr>
              <a:t>K004: Realización </a:t>
            </a:r>
            <a:r>
              <a:rPr lang="es-SV" sz="1800" b="1" dirty="0">
                <a:solidFill>
                  <a:srgbClr val="262626"/>
                </a:solidFill>
              </a:rPr>
              <a:t>de Estudio de Clima </a:t>
            </a:r>
            <a:r>
              <a:rPr lang="es-SV" sz="1800" b="1" dirty="0" smtClean="0">
                <a:solidFill>
                  <a:srgbClr val="262626"/>
                </a:solidFill>
              </a:rPr>
              <a:t>Laboral.</a:t>
            </a:r>
            <a:r>
              <a:rPr lang="es-SV" sz="1800" b="1" dirty="0">
                <a:solidFill>
                  <a:srgbClr val="262626"/>
                </a:solidFill>
              </a:rPr>
              <a:t>			</a:t>
            </a:r>
            <a:endParaRPr lang="es-SV" sz="1800" b="1" dirty="0" smtClean="0">
              <a:solidFill>
                <a:srgbClr val="262626"/>
              </a:solidFill>
            </a:endParaRPr>
          </a:p>
          <a:p>
            <a:pPr algn="l">
              <a:spcBef>
                <a:spcPct val="20000"/>
              </a:spcBef>
              <a:defRPr/>
            </a:pPr>
            <a:r>
              <a:rPr lang="es-SV" sz="1800" b="1" dirty="0">
                <a:solidFill>
                  <a:srgbClr val="262626"/>
                </a:solidFill>
              </a:rPr>
              <a:t>K</a:t>
            </a:r>
            <a:r>
              <a:rPr lang="es-SV" sz="1800" b="1" dirty="0" smtClean="0">
                <a:solidFill>
                  <a:srgbClr val="262626"/>
                </a:solidFill>
              </a:rPr>
              <a:t>005: Administración </a:t>
            </a:r>
            <a:r>
              <a:rPr lang="es-SV" sz="1800" b="1" dirty="0">
                <a:solidFill>
                  <a:srgbClr val="262626"/>
                </a:solidFill>
              </a:rPr>
              <a:t>de </a:t>
            </a:r>
            <a:r>
              <a:rPr lang="es-SV" sz="1800" b="1" dirty="0" smtClean="0">
                <a:solidFill>
                  <a:srgbClr val="262626"/>
                </a:solidFill>
              </a:rPr>
              <a:t>planes </a:t>
            </a:r>
            <a:r>
              <a:rPr lang="es-SV" sz="1800" b="1" dirty="0">
                <a:solidFill>
                  <a:srgbClr val="262626"/>
                </a:solidFill>
              </a:rPr>
              <a:t>de desarrollo </a:t>
            </a:r>
            <a:r>
              <a:rPr lang="es-SV" sz="1800" b="1" dirty="0" smtClean="0">
                <a:solidFill>
                  <a:srgbClr val="262626"/>
                </a:solidFill>
              </a:rPr>
              <a:t>profesional.</a:t>
            </a:r>
            <a:r>
              <a:rPr lang="es-SV" sz="1800" b="1" dirty="0">
                <a:solidFill>
                  <a:srgbClr val="262626"/>
                </a:solidFill>
              </a:rPr>
              <a:t>		</a:t>
            </a:r>
          </a:p>
        </p:txBody>
      </p:sp>
      <p:sp>
        <p:nvSpPr>
          <p:cNvPr id="78" name="Freeform 45"/>
          <p:cNvSpPr>
            <a:spLocks noEditPoints="1"/>
          </p:cNvSpPr>
          <p:nvPr/>
        </p:nvSpPr>
        <p:spPr bwMode="auto">
          <a:xfrm>
            <a:off x="944113" y="2373635"/>
            <a:ext cx="39966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375467"/>
            <a:endParaRPr lang="en-US" sz="2667" dirty="0">
              <a:solidFill>
                <a:srgbClr val="262626"/>
              </a:solidFill>
            </a:endParaRPr>
          </a:p>
        </p:txBody>
      </p:sp>
      <p:sp>
        <p:nvSpPr>
          <p:cNvPr id="83" name="Freeform 68"/>
          <p:cNvSpPr/>
          <p:nvPr/>
        </p:nvSpPr>
        <p:spPr>
          <a:xfrm>
            <a:off x="0" y="5589240"/>
            <a:ext cx="3974205" cy="78914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52493" rIns="52493" bIns="52494" numCol="1" spcCol="1270" anchor="ctr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84" name="Text Placeholder 3"/>
          <p:cNvSpPr txBox="1">
            <a:spLocks/>
          </p:cNvSpPr>
          <p:nvPr/>
        </p:nvSpPr>
        <p:spPr>
          <a:xfrm>
            <a:off x="128789" y="5631499"/>
            <a:ext cx="3616817" cy="67710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237DB9"/>
                </a:solidFill>
                <a:cs typeface="+mj-cs"/>
              </a:rPr>
              <a:t>PRESUPUESTO 2019</a:t>
            </a:r>
            <a: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/>
            </a:r>
            <a:b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</a:br>
            <a:r>
              <a:rPr lang="en-US" sz="2400" b="1" dirty="0">
                <a:solidFill>
                  <a:srgbClr val="262626">
                    <a:lumMod val="75000"/>
                    <a:lumOff val="25000"/>
                  </a:srgbClr>
                </a:solidFill>
              </a:rPr>
              <a:t>$</a:t>
            </a: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t>678,855</a:t>
            </a:r>
            <a:endParaRPr lang="en-US" sz="2400" b="1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5" name="Freeform 68"/>
          <p:cNvSpPr/>
          <p:nvPr/>
        </p:nvSpPr>
        <p:spPr>
          <a:xfrm>
            <a:off x="4079921" y="5624545"/>
            <a:ext cx="3974205" cy="78914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52493" rIns="52493" bIns="52494" numCol="1" spcCol="1270" anchor="ctr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86" name="Text Placeholder 3"/>
          <p:cNvSpPr txBox="1">
            <a:spLocks/>
          </p:cNvSpPr>
          <p:nvPr/>
        </p:nvSpPr>
        <p:spPr>
          <a:xfrm>
            <a:off x="4208710" y="5666804"/>
            <a:ext cx="3616817" cy="67710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237DB9"/>
                </a:solidFill>
                <a:cs typeface="+mj-cs"/>
              </a:rPr>
              <a:t>PROYECCION CIERRE 2019</a:t>
            </a:r>
            <a: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/>
            </a:r>
            <a:b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</a:b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>$</a:t>
            </a: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t>528,313</a:t>
            </a:r>
            <a:endParaRPr lang="en-US" sz="2400" b="1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7" name="Freeform 68"/>
          <p:cNvSpPr/>
          <p:nvPr/>
        </p:nvSpPr>
        <p:spPr>
          <a:xfrm>
            <a:off x="8217795" y="5624545"/>
            <a:ext cx="3974205" cy="78914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52493" rIns="52493" bIns="52494" numCol="1" spcCol="1270" anchor="ctr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88" name="Text Placeholder 3"/>
          <p:cNvSpPr txBox="1">
            <a:spLocks/>
          </p:cNvSpPr>
          <p:nvPr/>
        </p:nvSpPr>
        <p:spPr>
          <a:xfrm>
            <a:off x="8346584" y="5666804"/>
            <a:ext cx="3616817" cy="67710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237DB9"/>
                </a:solidFill>
                <a:cs typeface="+mj-cs"/>
              </a:rPr>
              <a:t>PRESUPUESTO 2020</a:t>
            </a:r>
            <a: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/>
            </a:r>
            <a:b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</a:b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>$</a:t>
            </a: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t>2,490,575*</a:t>
            </a:r>
            <a:endParaRPr lang="en-US" sz="2400" b="1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688288" y="6433591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400" i="1" dirty="0" smtClean="0"/>
              <a:t>*Incluye $1,834,260 de pasivo laboral</a:t>
            </a:r>
            <a:endParaRPr lang="es-SV" sz="1400" i="1" dirty="0"/>
          </a:p>
        </p:txBody>
      </p:sp>
    </p:spTree>
    <p:extLst>
      <p:ext uri="{BB962C8B-B14F-4D97-AF65-F5344CB8AC3E}">
        <p14:creationId xmlns:p14="http://schemas.microsoft.com/office/powerpoint/2010/main" val="1433298826"/>
      </p:ext>
    </p:extLst>
  </p:cSld>
  <p:clrMapOvr>
    <a:masterClrMapping/>
  </p:clrMapOvr>
  <p:transition spd="med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 animBg="1"/>
      <p:bldP spid="83" grpId="0" animBg="1"/>
      <p:bldP spid="84" grpId="0"/>
      <p:bldP spid="85" grpId="0" animBg="1"/>
      <p:bldP spid="86" grpId="0"/>
      <p:bldP spid="87" grpId="0" animBg="1"/>
      <p:bldP spid="8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/>
          <a:lstStyle/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 defTabSz="1375467"/>
              <a:t>61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Title 36"/>
          <p:cNvSpPr txBox="1">
            <a:spLocks/>
          </p:cNvSpPr>
          <p:nvPr/>
        </p:nvSpPr>
        <p:spPr>
          <a:xfrm>
            <a:off x="1847528" y="2564904"/>
            <a:ext cx="8524607" cy="88905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de </a:t>
            </a:r>
          </a:p>
          <a:p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Tecnologías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</a:t>
            </a:r>
            <a:endParaRPr lang="en-US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110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65"/>
          <p:cNvGrpSpPr/>
          <p:nvPr/>
        </p:nvGrpSpPr>
        <p:grpSpPr>
          <a:xfrm>
            <a:off x="682580" y="1010088"/>
            <a:ext cx="10453980" cy="2557250"/>
            <a:chOff x="1938544" y="1193095"/>
            <a:chExt cx="4792657" cy="1113607"/>
          </a:xfrm>
        </p:grpSpPr>
        <p:sp>
          <p:nvSpPr>
            <p:cNvPr id="55" name="Round Same Side Corner Rectangle 43"/>
            <p:cNvSpPr/>
            <p:nvPr/>
          </p:nvSpPr>
          <p:spPr>
            <a:xfrm flipV="1">
              <a:off x="1938544" y="1598819"/>
              <a:ext cx="4792657" cy="707883"/>
            </a:xfrm>
            <a:prstGeom prst="round2SameRect">
              <a:avLst>
                <a:gd name="adj1" fmla="val 8813"/>
                <a:gd name="adj2" fmla="val 0"/>
              </a:avLst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133" dirty="0">
                <a:solidFill>
                  <a:srgbClr val="FFFFFF"/>
                </a:solidFill>
              </a:endParaRPr>
            </a:p>
          </p:txBody>
        </p:sp>
        <p:grpSp>
          <p:nvGrpSpPr>
            <p:cNvPr id="56" name="Group 9"/>
            <p:cNvGrpSpPr/>
            <p:nvPr/>
          </p:nvGrpSpPr>
          <p:grpSpPr>
            <a:xfrm>
              <a:off x="1938544" y="1193095"/>
              <a:ext cx="4792657" cy="405724"/>
              <a:chOff x="1600200" y="1356358"/>
              <a:chExt cx="5410200" cy="609602"/>
            </a:xfrm>
          </p:grpSpPr>
          <p:sp>
            <p:nvSpPr>
              <p:cNvPr id="60" name="Rectangle 5"/>
              <p:cNvSpPr/>
              <p:nvPr/>
            </p:nvSpPr>
            <p:spPr>
              <a:xfrm>
                <a:off x="1600200" y="1356360"/>
                <a:ext cx="54102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1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Rectangle 4"/>
              <p:cNvSpPr/>
              <p:nvPr/>
            </p:nvSpPr>
            <p:spPr>
              <a:xfrm>
                <a:off x="2146243" y="1356358"/>
                <a:ext cx="4864155" cy="56583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r>
                  <a:rPr lang="es-SV" b="1" dirty="0">
                    <a:solidFill>
                      <a:srgbClr val="FFFFFF"/>
                    </a:solidFill>
                  </a:rPr>
                  <a:t> </a:t>
                </a:r>
                <a:r>
                  <a:rPr lang="es-SV" b="1" dirty="0" smtClean="0">
                    <a:solidFill>
                      <a:srgbClr val="FFFFFF"/>
                    </a:solidFill>
                  </a:rPr>
                  <a:t>Incrementar </a:t>
                </a:r>
                <a:r>
                  <a:rPr lang="es-SV" b="1" dirty="0">
                    <a:solidFill>
                      <a:srgbClr val="FFFFFF"/>
                    </a:solidFill>
                  </a:rPr>
                  <a:t>la cobertura de los sistemas de información a los procesos de negocio MEDIANTE el desarrollo de nuevos sistemas de información de apoyo al negocio.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1" name="Title 36"/>
          <p:cNvSpPr txBox="1">
            <a:spLocks/>
          </p:cNvSpPr>
          <p:nvPr/>
        </p:nvSpPr>
        <p:spPr>
          <a:xfrm>
            <a:off x="2320820" y="28386"/>
            <a:ext cx="7518400" cy="88905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Gerencia de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Tecnologías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de la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Información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</a:p>
          <a:p>
            <a:r>
              <a:rPr lang="en-US" sz="1800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Objetivos</a:t>
            </a:r>
            <a:r>
              <a:rPr lang="en-US" sz="1800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1800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operativos</a:t>
            </a:r>
            <a:r>
              <a:rPr lang="en-US" sz="1800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y </a:t>
            </a:r>
            <a:r>
              <a:rPr lang="en-US" sz="1800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principales</a:t>
            </a:r>
            <a:r>
              <a:rPr lang="en-US" sz="1800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1800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indicadores</a:t>
            </a:r>
            <a:r>
              <a:rPr lang="en-US" sz="1800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2020</a:t>
            </a:r>
          </a:p>
        </p:txBody>
      </p:sp>
      <p:grpSp>
        <p:nvGrpSpPr>
          <p:cNvPr id="82" name="Group 66"/>
          <p:cNvGrpSpPr/>
          <p:nvPr/>
        </p:nvGrpSpPr>
        <p:grpSpPr>
          <a:xfrm>
            <a:off x="682580" y="3758818"/>
            <a:ext cx="10453976" cy="2590467"/>
            <a:chOff x="1938544" y="2416574"/>
            <a:chExt cx="4792657" cy="1050912"/>
          </a:xfrm>
        </p:grpSpPr>
        <p:grpSp>
          <p:nvGrpSpPr>
            <p:cNvPr id="83" name="Group 12"/>
            <p:cNvGrpSpPr/>
            <p:nvPr/>
          </p:nvGrpSpPr>
          <p:grpSpPr>
            <a:xfrm>
              <a:off x="1938544" y="2416574"/>
              <a:ext cx="4792657" cy="405724"/>
              <a:chOff x="1600200" y="1356359"/>
              <a:chExt cx="5410200" cy="609601"/>
            </a:xfrm>
          </p:grpSpPr>
          <p:sp>
            <p:nvSpPr>
              <p:cNvPr id="85" name="Rectangle 13"/>
              <p:cNvSpPr/>
              <p:nvPr/>
            </p:nvSpPr>
            <p:spPr>
              <a:xfrm>
                <a:off x="1600200" y="1356360"/>
                <a:ext cx="5410200" cy="6096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1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Rectangle 14"/>
              <p:cNvSpPr/>
              <p:nvPr/>
            </p:nvSpPr>
            <p:spPr>
              <a:xfrm>
                <a:off x="2118482" y="1356359"/>
                <a:ext cx="4891917" cy="54864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 defTabSz="1375467"/>
                <a:r>
                  <a:rPr lang="es-SV" sz="1600" b="1" dirty="0">
                    <a:solidFill>
                      <a:srgbClr val="FFFFFF"/>
                    </a:solidFill>
                  </a:rPr>
                  <a:t>Reducir el tiempo de atención a solicitudes de soporte técnico para usuarios internos que permitan mantener la continuidad operativas de servicios y equipos tecnológicos MEDIANTE la implementación de software especializado de mesa de ayuda y asignación de recurso humano que lo administre.	</a:t>
                </a:r>
                <a:endParaRPr lang="en-US" sz="1600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4" name="Round Same Side Corner Rectangle 45"/>
            <p:cNvSpPr/>
            <p:nvPr/>
          </p:nvSpPr>
          <p:spPr>
            <a:xfrm flipV="1">
              <a:off x="1938544" y="2822299"/>
              <a:ext cx="4792657" cy="645187"/>
            </a:xfrm>
            <a:prstGeom prst="round2SameRect">
              <a:avLst>
                <a:gd name="adj1" fmla="val 8813"/>
                <a:gd name="adj2" fmla="val 0"/>
              </a:avLst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133" dirty="0">
                <a:solidFill>
                  <a:srgbClr val="FFFFFF"/>
                </a:solidFill>
              </a:endParaRPr>
            </a:p>
          </p:txBody>
        </p:sp>
      </p:grpSp>
      <p:sp>
        <p:nvSpPr>
          <p:cNvPr id="43" name="Sev01"/>
          <p:cNvSpPr/>
          <p:nvPr/>
        </p:nvSpPr>
        <p:spPr>
          <a:xfrm>
            <a:off x="753168" y="1074077"/>
            <a:ext cx="937116" cy="800551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r>
              <a:rPr lang="en-US" sz="3733" b="1" dirty="0">
                <a:solidFill>
                  <a:srgbClr val="FFFFFF"/>
                </a:solidFill>
                <a:latin typeface="FontAwesome" pitchFamily="2" charset="0"/>
              </a:rPr>
              <a:t>O1</a:t>
            </a:r>
          </a:p>
        </p:txBody>
      </p:sp>
      <p:sp>
        <p:nvSpPr>
          <p:cNvPr id="47" name="Sev02"/>
          <p:cNvSpPr/>
          <p:nvPr/>
        </p:nvSpPr>
        <p:spPr>
          <a:xfrm>
            <a:off x="767408" y="3819941"/>
            <a:ext cx="857965" cy="833195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r>
              <a:rPr lang="en-US" sz="3733" b="1" dirty="0">
                <a:solidFill>
                  <a:srgbClr val="FFFFFF"/>
                </a:solidFill>
                <a:latin typeface="FontAwesome" pitchFamily="2" charset="0"/>
              </a:rPr>
              <a:t>O2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4961094" y="2043109"/>
            <a:ext cx="1465464" cy="1386968"/>
            <a:chOff x="1110311" y="1485021"/>
            <a:chExt cx="1465464" cy="1386968"/>
          </a:xfrm>
        </p:grpSpPr>
        <p:grpSp>
          <p:nvGrpSpPr>
            <p:cNvPr id="21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</p:grpSpPr>
          <p:sp>
            <p:nvSpPr>
              <p:cNvPr id="23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Oval 5"/>
              <p:cNvSpPr/>
              <p:nvPr/>
            </p:nvSpPr>
            <p:spPr>
              <a:xfrm>
                <a:off x="4019554" y="1200150"/>
                <a:ext cx="1142168" cy="114216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2" name="TextBox 75"/>
            <p:cNvSpPr txBox="1"/>
            <p:nvPr/>
          </p:nvSpPr>
          <p:spPr>
            <a:xfrm>
              <a:off x="1228878" y="1963060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85%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5" name="Rectangle 102"/>
          <p:cNvSpPr/>
          <p:nvPr/>
        </p:nvSpPr>
        <p:spPr>
          <a:xfrm>
            <a:off x="6477494" y="2097347"/>
            <a:ext cx="1951968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 smtClean="0">
                <a:solidFill>
                  <a:srgbClr val="237DB9"/>
                </a:solidFill>
              </a:rPr>
              <a:t>Porcentaje de procesos de gestión de formación apoyados por sistemas de información</a:t>
            </a:r>
            <a:endParaRPr lang="en-US" sz="1400" b="1" dirty="0">
              <a:solidFill>
                <a:srgbClr val="237DB9"/>
              </a:solidFill>
            </a:endParaRPr>
          </a:p>
        </p:txBody>
      </p:sp>
      <p:grpSp>
        <p:nvGrpSpPr>
          <p:cNvPr id="32" name="Grupo 31"/>
          <p:cNvGrpSpPr/>
          <p:nvPr/>
        </p:nvGrpSpPr>
        <p:grpSpPr>
          <a:xfrm>
            <a:off x="1127448" y="4807713"/>
            <a:ext cx="1465464" cy="1386968"/>
            <a:chOff x="1110311" y="1485021"/>
            <a:chExt cx="1465464" cy="1386968"/>
          </a:xfrm>
        </p:grpSpPr>
        <p:grpSp>
          <p:nvGrpSpPr>
            <p:cNvPr id="33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</p:grpSpPr>
          <p:sp>
            <p:nvSpPr>
              <p:cNvPr id="35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rgbClr val="107F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"/>
              <p:cNvSpPr/>
              <p:nvPr/>
            </p:nvSpPr>
            <p:spPr>
              <a:xfrm>
                <a:off x="4019554" y="1200150"/>
                <a:ext cx="1142168" cy="1142168"/>
              </a:xfrm>
              <a:prstGeom prst="ellipse">
                <a:avLst/>
              </a:prstGeom>
              <a:solidFill>
                <a:srgbClr val="15AA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4" name="TextBox 75"/>
            <p:cNvSpPr txBox="1"/>
            <p:nvPr/>
          </p:nvSpPr>
          <p:spPr>
            <a:xfrm>
              <a:off x="1228878" y="1963059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FFFFFF"/>
                  </a:solidFill>
                </a:rPr>
                <a:t>6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7" name="Rectangle 102"/>
          <p:cNvSpPr/>
          <p:nvPr/>
        </p:nvSpPr>
        <p:spPr>
          <a:xfrm>
            <a:off x="2667721" y="4988920"/>
            <a:ext cx="1567938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 smtClean="0">
                <a:solidFill>
                  <a:srgbClr val="15AA96"/>
                </a:solidFill>
              </a:rPr>
              <a:t>Tiempo máximo de atención en horas solicitudes de soporte técnico</a:t>
            </a:r>
            <a:endParaRPr lang="en-US" sz="1400" b="1" dirty="0">
              <a:solidFill>
                <a:srgbClr val="15AA96"/>
              </a:solidFill>
            </a:endParaRPr>
          </a:p>
        </p:txBody>
      </p:sp>
      <p:grpSp>
        <p:nvGrpSpPr>
          <p:cNvPr id="38" name="Grupo 37"/>
          <p:cNvGrpSpPr/>
          <p:nvPr/>
        </p:nvGrpSpPr>
        <p:grpSpPr>
          <a:xfrm>
            <a:off x="4382006" y="4834047"/>
            <a:ext cx="1465464" cy="1386968"/>
            <a:chOff x="1110311" y="1485021"/>
            <a:chExt cx="1465464" cy="1386968"/>
          </a:xfrm>
        </p:grpSpPr>
        <p:grpSp>
          <p:nvGrpSpPr>
            <p:cNvPr id="39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</p:grpSpPr>
          <p:sp>
            <p:nvSpPr>
              <p:cNvPr id="41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rgbClr val="107F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5"/>
              <p:cNvSpPr/>
              <p:nvPr/>
            </p:nvSpPr>
            <p:spPr>
              <a:xfrm>
                <a:off x="4019554" y="1200150"/>
                <a:ext cx="1142168" cy="1142168"/>
              </a:xfrm>
              <a:prstGeom prst="ellipse">
                <a:avLst/>
              </a:prstGeom>
              <a:solidFill>
                <a:srgbClr val="15AA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0" name="TextBox 75"/>
            <p:cNvSpPr txBox="1"/>
            <p:nvPr/>
          </p:nvSpPr>
          <p:spPr>
            <a:xfrm>
              <a:off x="1228878" y="1963060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99%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44" name="Rectangle 102"/>
          <p:cNvSpPr/>
          <p:nvPr/>
        </p:nvSpPr>
        <p:spPr>
          <a:xfrm>
            <a:off x="5904778" y="4988920"/>
            <a:ext cx="1618593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 smtClean="0">
                <a:solidFill>
                  <a:srgbClr val="15AA96"/>
                </a:solidFill>
              </a:rPr>
              <a:t>Porcentaje de requerimientos de soporte técnico resueltos satisfactoriamente.</a:t>
            </a:r>
            <a:endParaRPr lang="es-SV" sz="1400" b="1" dirty="0">
              <a:solidFill>
                <a:srgbClr val="15AA96"/>
              </a:solidFill>
            </a:endParaRPr>
          </a:p>
        </p:txBody>
      </p:sp>
      <p:grpSp>
        <p:nvGrpSpPr>
          <p:cNvPr id="45" name="Grupo 44"/>
          <p:cNvGrpSpPr/>
          <p:nvPr/>
        </p:nvGrpSpPr>
        <p:grpSpPr>
          <a:xfrm>
            <a:off x="7608168" y="4843731"/>
            <a:ext cx="1465464" cy="1386968"/>
            <a:chOff x="1110311" y="1485021"/>
            <a:chExt cx="1465464" cy="1386968"/>
          </a:xfrm>
        </p:grpSpPr>
        <p:grpSp>
          <p:nvGrpSpPr>
            <p:cNvPr id="46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</p:grpSpPr>
          <p:sp>
            <p:nvSpPr>
              <p:cNvPr id="49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rgbClr val="107F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Oval 5"/>
              <p:cNvSpPr/>
              <p:nvPr/>
            </p:nvSpPr>
            <p:spPr>
              <a:xfrm>
                <a:off x="4019554" y="1200150"/>
                <a:ext cx="1142168" cy="1142168"/>
              </a:xfrm>
              <a:prstGeom prst="ellipse">
                <a:avLst/>
              </a:prstGeom>
              <a:solidFill>
                <a:srgbClr val="15AA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8" name="TextBox 75"/>
            <p:cNvSpPr txBox="1"/>
            <p:nvPr/>
          </p:nvSpPr>
          <p:spPr>
            <a:xfrm>
              <a:off x="1228878" y="1963060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99%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52" name="Rectangle 102"/>
          <p:cNvSpPr/>
          <p:nvPr/>
        </p:nvSpPr>
        <p:spPr>
          <a:xfrm>
            <a:off x="9206007" y="5015492"/>
            <a:ext cx="1823117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 smtClean="0">
                <a:solidFill>
                  <a:srgbClr val="15AA96"/>
                </a:solidFill>
              </a:rPr>
              <a:t>Nivel de satisfacción de usuarios con los servicios de soporte técnico relacionados a informática.</a:t>
            </a:r>
            <a:endParaRPr lang="es-SV" sz="1400" b="1" dirty="0">
              <a:solidFill>
                <a:srgbClr val="15AA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406362"/>
      </p:ext>
    </p:extLst>
  </p:cSld>
  <p:clrMapOvr>
    <a:masterClrMapping/>
  </p:clrMapOvr>
  <p:transition spd="med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695400" y="1412776"/>
            <a:ext cx="10992544" cy="2442187"/>
            <a:chOff x="543955" y="1161195"/>
            <a:chExt cx="10335914" cy="2442187"/>
          </a:xfrm>
        </p:grpSpPr>
        <p:grpSp>
          <p:nvGrpSpPr>
            <p:cNvPr id="4" name="Group 66"/>
            <p:cNvGrpSpPr/>
            <p:nvPr/>
          </p:nvGrpSpPr>
          <p:grpSpPr>
            <a:xfrm>
              <a:off x="543955" y="1161195"/>
              <a:ext cx="10335914" cy="2442187"/>
              <a:chOff x="1938544" y="2416574"/>
              <a:chExt cx="4792657" cy="1113608"/>
            </a:xfrm>
          </p:grpSpPr>
          <p:grpSp>
            <p:nvGrpSpPr>
              <p:cNvPr id="18" name="Group 12"/>
              <p:cNvGrpSpPr/>
              <p:nvPr/>
            </p:nvGrpSpPr>
            <p:grpSpPr>
              <a:xfrm>
                <a:off x="1938544" y="2416574"/>
                <a:ext cx="4792657" cy="405726"/>
                <a:chOff x="1600200" y="1356359"/>
                <a:chExt cx="5410200" cy="609604"/>
              </a:xfrm>
            </p:grpSpPr>
            <p:sp>
              <p:nvSpPr>
                <p:cNvPr id="20" name="Rectangle 13"/>
                <p:cNvSpPr/>
                <p:nvPr/>
              </p:nvSpPr>
              <p:spPr>
                <a:xfrm>
                  <a:off x="1600200" y="1356362"/>
                  <a:ext cx="5410200" cy="609601"/>
                </a:xfrm>
                <a:prstGeom prst="rect">
                  <a:avLst/>
                </a:prstGeom>
                <a:solidFill>
                  <a:srgbClr val="768F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5467"/>
                  <a:endParaRPr lang="en-US" sz="2133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Rectangle 14"/>
                <p:cNvSpPr/>
                <p:nvPr/>
              </p:nvSpPr>
              <p:spPr>
                <a:xfrm>
                  <a:off x="2118482" y="1356359"/>
                  <a:ext cx="4891917" cy="548640"/>
                </a:xfrm>
                <a:prstGeom prst="rect">
                  <a:avLst/>
                </a:prstGeom>
                <a:solidFill>
                  <a:srgbClr val="9BB95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5467"/>
                  <a:r>
                    <a:rPr lang="es-SV" b="1" dirty="0">
                      <a:solidFill>
                        <a:srgbClr val="FFFFFF"/>
                      </a:solidFill>
                    </a:rPr>
                    <a:t>Incrementar la disponibilidad de los servicios de red MEDIANTE la gestión de proveedores de servicios de red, implementación de un plan de continuidad de negocio y fortalecimiento de la infraestructura tecnológica.</a:t>
                  </a:r>
                  <a:endParaRPr lang="en-US" b="1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9" name="Round Same Side Corner Rectangle 45"/>
              <p:cNvSpPr/>
              <p:nvPr/>
            </p:nvSpPr>
            <p:spPr>
              <a:xfrm flipV="1">
                <a:off x="1938544" y="2822299"/>
                <a:ext cx="4792657" cy="707883"/>
              </a:xfrm>
              <a:prstGeom prst="round2SameRect">
                <a:avLst>
                  <a:gd name="adj1" fmla="val 8813"/>
                  <a:gd name="adj2" fmla="val 0"/>
                </a:avLst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133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" name="Sev02"/>
            <p:cNvSpPr/>
            <p:nvPr/>
          </p:nvSpPr>
          <p:spPr>
            <a:xfrm>
              <a:off x="610049" y="1209626"/>
              <a:ext cx="857965" cy="752359"/>
            </a:xfrm>
            <a:prstGeom prst="rect">
              <a:avLst/>
            </a:prstGeom>
            <a:solidFill>
              <a:srgbClr val="9BB95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r>
                <a:rPr lang="en-US" sz="3733" b="1" dirty="0">
                  <a:solidFill>
                    <a:srgbClr val="FFFFFF"/>
                  </a:solidFill>
                  <a:latin typeface="FontAwesome" pitchFamily="2" charset="0"/>
                </a:rPr>
                <a:t>O3</a:t>
              </a:r>
            </a:p>
          </p:txBody>
        </p:sp>
        <p:grpSp>
          <p:nvGrpSpPr>
            <p:cNvPr id="6" name="Grupo 5"/>
            <p:cNvGrpSpPr/>
            <p:nvPr/>
          </p:nvGrpSpPr>
          <p:grpSpPr>
            <a:xfrm>
              <a:off x="2265343" y="2129745"/>
              <a:ext cx="1465464" cy="1386968"/>
              <a:chOff x="1225168" y="1509210"/>
              <a:chExt cx="1465464" cy="1386968"/>
            </a:xfrm>
          </p:grpSpPr>
          <p:grpSp>
            <p:nvGrpSpPr>
              <p:cNvPr id="14" name="Group 21"/>
              <p:cNvGrpSpPr/>
              <p:nvPr/>
            </p:nvGrpSpPr>
            <p:grpSpPr>
              <a:xfrm>
                <a:off x="1225168" y="1509210"/>
                <a:ext cx="1465464" cy="1386968"/>
                <a:chOff x="4068211" y="1173305"/>
                <a:chExt cx="1239078" cy="1239078"/>
              </a:xfrm>
            </p:grpSpPr>
            <p:sp>
              <p:nvSpPr>
                <p:cNvPr id="16" name="Oval 16"/>
                <p:cNvSpPr/>
                <p:nvPr/>
              </p:nvSpPr>
              <p:spPr>
                <a:xfrm>
                  <a:off x="4068211" y="1173305"/>
                  <a:ext cx="1239078" cy="1239078"/>
                </a:xfrm>
                <a:prstGeom prst="ellipse">
                  <a:avLst/>
                </a:prstGeom>
                <a:solidFill>
                  <a:srgbClr val="768F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" name="Oval 5"/>
                <p:cNvSpPr/>
                <p:nvPr/>
              </p:nvSpPr>
              <p:spPr>
                <a:xfrm>
                  <a:off x="4116667" y="1221760"/>
                  <a:ext cx="1142168" cy="1142168"/>
                </a:xfrm>
                <a:prstGeom prst="ellipse">
                  <a:avLst/>
                </a:prstGeom>
                <a:solidFill>
                  <a:srgbClr val="9BB95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5" name="TextBox 75"/>
              <p:cNvSpPr txBox="1"/>
              <p:nvPr/>
            </p:nvSpPr>
            <p:spPr>
              <a:xfrm>
                <a:off x="1343736" y="1987248"/>
                <a:ext cx="122833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2800" b="1" dirty="0" smtClean="0">
                    <a:solidFill>
                      <a:srgbClr val="FFFFFF"/>
                    </a:solidFill>
                  </a:rPr>
                  <a:t>98%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" name="Rectangle 102"/>
            <p:cNvSpPr/>
            <p:nvPr/>
          </p:nvSpPr>
          <p:spPr>
            <a:xfrm>
              <a:off x="3796888" y="2428616"/>
              <a:ext cx="1789576" cy="8617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s-SV" sz="1400" b="1" dirty="0" smtClean="0">
                  <a:solidFill>
                    <a:srgbClr val="768F3B"/>
                  </a:solidFill>
                </a:rPr>
                <a:t>Porcentaje de disponibilidad de servidores de misión crítica</a:t>
              </a:r>
              <a:endParaRPr lang="en-US" sz="1400" b="1" dirty="0">
                <a:solidFill>
                  <a:srgbClr val="768F3B"/>
                </a:solidFill>
              </a:endParaRPr>
            </a:p>
          </p:txBody>
        </p:sp>
        <p:grpSp>
          <p:nvGrpSpPr>
            <p:cNvPr id="8" name="Grupo 7"/>
            <p:cNvGrpSpPr/>
            <p:nvPr/>
          </p:nvGrpSpPr>
          <p:grpSpPr>
            <a:xfrm>
              <a:off x="5912968" y="2079082"/>
              <a:ext cx="1465464" cy="1386968"/>
              <a:chOff x="339462" y="1458547"/>
              <a:chExt cx="1465464" cy="1386968"/>
            </a:xfrm>
          </p:grpSpPr>
          <p:grpSp>
            <p:nvGrpSpPr>
              <p:cNvPr id="10" name="Group 21"/>
              <p:cNvGrpSpPr/>
              <p:nvPr/>
            </p:nvGrpSpPr>
            <p:grpSpPr>
              <a:xfrm>
                <a:off x="339462" y="1458547"/>
                <a:ext cx="1465464" cy="1386968"/>
                <a:chOff x="3319329" y="1128044"/>
                <a:chExt cx="1239078" cy="1239078"/>
              </a:xfrm>
            </p:grpSpPr>
            <p:sp>
              <p:nvSpPr>
                <p:cNvPr id="12" name="Oval 16"/>
                <p:cNvSpPr/>
                <p:nvPr/>
              </p:nvSpPr>
              <p:spPr>
                <a:xfrm>
                  <a:off x="3319329" y="1128044"/>
                  <a:ext cx="1239078" cy="1239078"/>
                </a:xfrm>
                <a:prstGeom prst="ellipse">
                  <a:avLst/>
                </a:prstGeom>
                <a:solidFill>
                  <a:srgbClr val="768F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" name="Oval 5"/>
                <p:cNvSpPr/>
                <p:nvPr/>
              </p:nvSpPr>
              <p:spPr>
                <a:xfrm>
                  <a:off x="3367784" y="1176499"/>
                  <a:ext cx="1142168" cy="1142168"/>
                </a:xfrm>
                <a:prstGeom prst="ellipse">
                  <a:avLst/>
                </a:prstGeom>
                <a:solidFill>
                  <a:srgbClr val="9BB95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1" name="TextBox 75"/>
              <p:cNvSpPr txBox="1"/>
              <p:nvPr/>
            </p:nvSpPr>
            <p:spPr>
              <a:xfrm>
                <a:off x="458024" y="1936585"/>
                <a:ext cx="122833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2800" b="1" dirty="0" smtClean="0">
                    <a:solidFill>
                      <a:srgbClr val="FFFFFF"/>
                    </a:solidFill>
                  </a:rPr>
                  <a:t>99%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Rectangle 102"/>
            <p:cNvSpPr/>
            <p:nvPr/>
          </p:nvSpPr>
          <p:spPr>
            <a:xfrm>
              <a:off x="7416027" y="2303449"/>
              <a:ext cx="1497610" cy="107721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s-SV" sz="1400" b="1" dirty="0" smtClean="0">
                  <a:solidFill>
                    <a:srgbClr val="768F3B"/>
                  </a:solidFill>
                </a:rPr>
                <a:t>Porcentaje de disponibilidad de los servicios de infraestructura de comunicaciones</a:t>
              </a:r>
              <a:endParaRPr lang="en-US" sz="1400" b="1" dirty="0">
                <a:solidFill>
                  <a:srgbClr val="768F3B"/>
                </a:solidFill>
              </a:endParaRPr>
            </a:p>
          </p:txBody>
        </p:sp>
      </p:grpSp>
      <p:sp>
        <p:nvSpPr>
          <p:cNvPr id="27" name="Title 36"/>
          <p:cNvSpPr txBox="1">
            <a:spLocks/>
          </p:cNvSpPr>
          <p:nvPr/>
        </p:nvSpPr>
        <p:spPr>
          <a:xfrm>
            <a:off x="2432472" y="271242"/>
            <a:ext cx="7518400" cy="88905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Gerencia de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Tecnologías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de la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Información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</a:p>
          <a:p>
            <a:r>
              <a:rPr lang="en-US" sz="1800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Objetivos</a:t>
            </a:r>
            <a:r>
              <a:rPr lang="en-US" sz="1800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1800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operativos</a:t>
            </a:r>
            <a:r>
              <a:rPr lang="en-US" sz="1800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y </a:t>
            </a:r>
            <a:r>
              <a:rPr lang="en-US" sz="1800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principales</a:t>
            </a:r>
            <a:r>
              <a:rPr lang="en-US" sz="1800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1800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indicadores</a:t>
            </a:r>
            <a:r>
              <a:rPr lang="en-US" sz="1800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6863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6"/>
          <p:cNvSpPr txBox="1">
            <a:spLocks/>
          </p:cNvSpPr>
          <p:nvPr/>
        </p:nvSpPr>
        <p:spPr>
          <a:xfrm>
            <a:off x="2307823" y="307699"/>
            <a:ext cx="7518400" cy="88905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Gerencia de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Tecnologías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de la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Información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</a:p>
        </p:txBody>
      </p:sp>
      <p:sp>
        <p:nvSpPr>
          <p:cNvPr id="25" name="Freeform 68"/>
          <p:cNvSpPr/>
          <p:nvPr/>
        </p:nvSpPr>
        <p:spPr>
          <a:xfrm>
            <a:off x="0" y="6033548"/>
            <a:ext cx="3974205" cy="78914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52493" rIns="52493" bIns="52494" numCol="1" spcCol="1270" anchor="ctr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26" name="Text Placeholder 3"/>
          <p:cNvSpPr txBox="1">
            <a:spLocks/>
          </p:cNvSpPr>
          <p:nvPr/>
        </p:nvSpPr>
        <p:spPr>
          <a:xfrm>
            <a:off x="128789" y="6075807"/>
            <a:ext cx="3616817" cy="67710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237DB9"/>
                </a:solidFill>
                <a:cs typeface="+mj-cs"/>
              </a:rPr>
              <a:t>PRESUPUESTO 2019</a:t>
            </a:r>
            <a: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/>
            </a:r>
            <a:b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</a:b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t>$936,570</a:t>
            </a:r>
            <a:endParaRPr lang="en-US" sz="2400" b="1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7" name="Freeform 68"/>
          <p:cNvSpPr/>
          <p:nvPr/>
        </p:nvSpPr>
        <p:spPr>
          <a:xfrm>
            <a:off x="4079921" y="6068853"/>
            <a:ext cx="3974205" cy="78914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52493" rIns="52493" bIns="52494" numCol="1" spcCol="1270" anchor="ctr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28" name="Text Placeholder 3"/>
          <p:cNvSpPr txBox="1">
            <a:spLocks/>
          </p:cNvSpPr>
          <p:nvPr/>
        </p:nvSpPr>
        <p:spPr>
          <a:xfrm>
            <a:off x="4208710" y="6111112"/>
            <a:ext cx="3616817" cy="67710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237DB9"/>
                </a:solidFill>
                <a:cs typeface="+mj-cs"/>
              </a:rPr>
              <a:t>PROYECCION CIERRE 2019</a:t>
            </a:r>
            <a: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/>
            </a:r>
            <a:b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</a:b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>$</a:t>
            </a: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t>413,516 </a:t>
            </a:r>
            <a:endParaRPr lang="en-US" sz="2400" b="1" dirty="0" smtClean="0">
              <a:solidFill>
                <a:srgbClr val="262626">
                  <a:lumMod val="75000"/>
                  <a:lumOff val="25000"/>
                </a:srgbClr>
              </a:solidFill>
              <a:cs typeface="+mj-cs"/>
            </a:endParaRPr>
          </a:p>
        </p:txBody>
      </p:sp>
      <p:sp>
        <p:nvSpPr>
          <p:cNvPr id="29" name="Freeform 68"/>
          <p:cNvSpPr/>
          <p:nvPr/>
        </p:nvSpPr>
        <p:spPr>
          <a:xfrm>
            <a:off x="8217795" y="6068853"/>
            <a:ext cx="3974205" cy="78914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52493" rIns="52493" bIns="52494" numCol="1" spcCol="1270" anchor="ctr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30" name="Text Placeholder 3"/>
          <p:cNvSpPr txBox="1">
            <a:spLocks/>
          </p:cNvSpPr>
          <p:nvPr/>
        </p:nvSpPr>
        <p:spPr>
          <a:xfrm>
            <a:off x="8346584" y="6111112"/>
            <a:ext cx="3616817" cy="67710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237DB9"/>
                </a:solidFill>
                <a:cs typeface="+mj-cs"/>
              </a:rPr>
              <a:t>PRESUPUESTO 2020</a:t>
            </a:r>
            <a: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/>
            </a:r>
            <a:b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</a:b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>$</a:t>
            </a: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t> 847,895</a:t>
            </a:r>
            <a:endParaRPr lang="en-US" sz="2400" b="1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5" name="Round Same Side Corner Rectangle 43"/>
          <p:cNvSpPr/>
          <p:nvPr/>
        </p:nvSpPr>
        <p:spPr>
          <a:xfrm flipV="1">
            <a:off x="479374" y="1927108"/>
            <a:ext cx="11089233" cy="2437996"/>
          </a:xfrm>
          <a:prstGeom prst="round2SameRect">
            <a:avLst>
              <a:gd name="adj1" fmla="val 8813"/>
              <a:gd name="adj2" fmla="val 0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17" name="Group 9"/>
          <p:cNvGrpSpPr/>
          <p:nvPr/>
        </p:nvGrpSpPr>
        <p:grpSpPr>
          <a:xfrm>
            <a:off x="479373" y="1103714"/>
            <a:ext cx="11089235" cy="820028"/>
            <a:chOff x="1600200" y="1268511"/>
            <a:chExt cx="5410200" cy="697449"/>
          </a:xfrm>
        </p:grpSpPr>
        <p:sp>
          <p:nvSpPr>
            <p:cNvPr id="18" name="Rectangle 5"/>
            <p:cNvSpPr/>
            <p:nvPr/>
          </p:nvSpPr>
          <p:spPr>
            <a:xfrm>
              <a:off x="1600200" y="1356360"/>
              <a:ext cx="5410200" cy="609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9" name="Rectangle 4"/>
            <p:cNvSpPr/>
            <p:nvPr/>
          </p:nvSpPr>
          <p:spPr>
            <a:xfrm>
              <a:off x="1600200" y="1268511"/>
              <a:ext cx="5410200" cy="60960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r>
                <a:rPr lang="es-ES" sz="2400" b="1" dirty="0" smtClean="0">
                  <a:solidFill>
                    <a:srgbClr val="FFFFFF"/>
                  </a:solidFill>
                </a:rPr>
                <a:t>PROYECTOS 2020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0" name="Text Placeholder 3"/>
          <p:cNvSpPr txBox="1">
            <a:spLocks/>
          </p:cNvSpPr>
          <p:nvPr/>
        </p:nvSpPr>
        <p:spPr>
          <a:xfrm>
            <a:off x="1339273" y="2121471"/>
            <a:ext cx="10008724" cy="188359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>
              <a:spcBef>
                <a:spcPct val="20000"/>
              </a:spcBef>
              <a:defRPr/>
            </a:pPr>
            <a:r>
              <a:rPr lang="es-SV" sz="1800" b="1" dirty="0" smtClean="0">
                <a:solidFill>
                  <a:srgbClr val="262626"/>
                </a:solidFill>
              </a:rPr>
              <a:t>K002: </a:t>
            </a:r>
            <a:r>
              <a:rPr lang="es-SV" sz="1800" b="1" dirty="0">
                <a:solidFill>
                  <a:srgbClr val="262626"/>
                </a:solidFill>
              </a:rPr>
              <a:t>Adquirir e implementar software especializado de mesa de </a:t>
            </a:r>
            <a:r>
              <a:rPr lang="es-SV" sz="1800" b="1" dirty="0" smtClean="0">
                <a:solidFill>
                  <a:srgbClr val="262626"/>
                </a:solidFill>
              </a:rPr>
              <a:t>ayuda.</a:t>
            </a:r>
            <a:r>
              <a:rPr lang="es-SV" sz="1800" b="1" dirty="0">
                <a:solidFill>
                  <a:srgbClr val="262626"/>
                </a:solidFill>
              </a:rPr>
              <a:t>		</a:t>
            </a:r>
            <a:endParaRPr lang="es-SV" sz="1800" b="1" dirty="0" smtClean="0">
              <a:solidFill>
                <a:srgbClr val="262626"/>
              </a:solidFill>
            </a:endParaRPr>
          </a:p>
          <a:p>
            <a:pPr algn="just">
              <a:spcBef>
                <a:spcPct val="20000"/>
              </a:spcBef>
              <a:defRPr/>
            </a:pPr>
            <a:r>
              <a:rPr lang="es-SV" sz="1800" b="1" dirty="0" smtClean="0">
                <a:solidFill>
                  <a:srgbClr val="262626"/>
                </a:solidFill>
              </a:rPr>
              <a:t>K004: </a:t>
            </a:r>
            <a:r>
              <a:rPr lang="es-SV" sz="1800" b="1" dirty="0">
                <a:solidFill>
                  <a:srgbClr val="262626"/>
                </a:solidFill>
              </a:rPr>
              <a:t>Implementación de metodología ágil para el </a:t>
            </a:r>
            <a:r>
              <a:rPr lang="es-SV" sz="1800" b="1" dirty="0" smtClean="0">
                <a:solidFill>
                  <a:srgbClr val="262626"/>
                </a:solidFill>
              </a:rPr>
              <a:t>desarrollo y mantenimiento de software.</a:t>
            </a:r>
          </a:p>
          <a:p>
            <a:pPr algn="l">
              <a:spcBef>
                <a:spcPct val="20000"/>
              </a:spcBef>
              <a:defRPr/>
            </a:pPr>
            <a:r>
              <a:rPr lang="es-SV" sz="1800" b="1" dirty="0" smtClean="0">
                <a:solidFill>
                  <a:srgbClr val="262626"/>
                </a:solidFill>
              </a:rPr>
              <a:t>K006: Contratación </a:t>
            </a:r>
            <a:r>
              <a:rPr lang="es-SV" sz="1800" b="1" dirty="0">
                <a:solidFill>
                  <a:srgbClr val="262626"/>
                </a:solidFill>
              </a:rPr>
              <a:t>de mantenimiento preventivo para los </a:t>
            </a:r>
            <a:r>
              <a:rPr lang="es-SV" sz="1800" b="1" dirty="0" smtClean="0">
                <a:solidFill>
                  <a:srgbClr val="262626"/>
                </a:solidFill>
              </a:rPr>
              <a:t>equipos informáticos año 2020. </a:t>
            </a:r>
          </a:p>
          <a:p>
            <a:pPr algn="just">
              <a:spcBef>
                <a:spcPct val="20000"/>
              </a:spcBef>
              <a:defRPr/>
            </a:pPr>
            <a:r>
              <a:rPr lang="es-SV" sz="1800" b="1" dirty="0" smtClean="0">
                <a:solidFill>
                  <a:srgbClr val="262626"/>
                </a:solidFill>
              </a:rPr>
              <a:t>K007: Diseño </a:t>
            </a:r>
            <a:r>
              <a:rPr lang="es-SV" sz="1800" b="1" dirty="0">
                <a:solidFill>
                  <a:srgbClr val="262626"/>
                </a:solidFill>
              </a:rPr>
              <a:t>del plan y política de continuidad de negocio</a:t>
            </a:r>
            <a:r>
              <a:rPr lang="es-SV" sz="1800" b="1" dirty="0" smtClean="0">
                <a:solidFill>
                  <a:srgbClr val="262626"/>
                </a:solidFill>
              </a:rPr>
              <a:t>.</a:t>
            </a:r>
          </a:p>
          <a:p>
            <a:pPr algn="just">
              <a:spcBef>
                <a:spcPct val="20000"/>
              </a:spcBef>
              <a:defRPr/>
            </a:pPr>
            <a:r>
              <a:rPr lang="es-SV" sz="1800" b="1" dirty="0" smtClean="0">
                <a:solidFill>
                  <a:srgbClr val="262626"/>
                </a:solidFill>
              </a:rPr>
              <a:t>K008: </a:t>
            </a:r>
            <a:r>
              <a:rPr lang="es-SV" sz="1800" b="1" dirty="0">
                <a:solidFill>
                  <a:srgbClr val="262626"/>
                </a:solidFill>
              </a:rPr>
              <a:t>Actualización de políticas generales y controles específicos para los sistemas de información y plan de gestión de riesgos de </a:t>
            </a:r>
            <a:r>
              <a:rPr lang="es-SV" sz="1800" b="1" dirty="0" smtClean="0">
                <a:solidFill>
                  <a:srgbClr val="262626"/>
                </a:solidFill>
              </a:rPr>
              <a:t>GTI.</a:t>
            </a:r>
            <a:endParaRPr lang="es-SV" sz="1800" b="1" dirty="0">
              <a:solidFill>
                <a:srgbClr val="262626"/>
              </a:solidFill>
            </a:endParaRPr>
          </a:p>
        </p:txBody>
      </p:sp>
      <p:sp>
        <p:nvSpPr>
          <p:cNvPr id="21" name="Freeform 45"/>
          <p:cNvSpPr>
            <a:spLocks noEditPoints="1"/>
          </p:cNvSpPr>
          <p:nvPr/>
        </p:nvSpPr>
        <p:spPr bwMode="auto">
          <a:xfrm>
            <a:off x="671982" y="2198981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375467"/>
            <a:endParaRPr lang="en-US" sz="2667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13480"/>
      </p:ext>
    </p:extLst>
  </p:cSld>
  <p:clrMapOvr>
    <a:masterClrMapping/>
  </p:clrMapOvr>
  <p:transition spd="med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 animBg="1"/>
      <p:bldP spid="28" grpId="0"/>
      <p:bldP spid="29" grpId="0" animBg="1"/>
      <p:bldP spid="30" grpId="0"/>
      <p:bldP spid="20" grpId="0"/>
      <p:bldP spid="2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/>
          <a:lstStyle/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 defTabSz="1375467"/>
              <a:t>65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Title 36"/>
          <p:cNvSpPr txBox="1">
            <a:spLocks/>
          </p:cNvSpPr>
          <p:nvPr/>
        </p:nvSpPr>
        <p:spPr>
          <a:xfrm>
            <a:off x="2349679" y="2501130"/>
            <a:ext cx="7518400" cy="1401169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Financiera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Institucional</a:t>
            </a:r>
            <a:endParaRPr lang="en-US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588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65"/>
          <p:cNvGrpSpPr/>
          <p:nvPr/>
        </p:nvGrpSpPr>
        <p:grpSpPr>
          <a:xfrm>
            <a:off x="425466" y="1114139"/>
            <a:ext cx="11359164" cy="2557250"/>
            <a:chOff x="1938544" y="1193095"/>
            <a:chExt cx="4792657" cy="1113607"/>
          </a:xfrm>
        </p:grpSpPr>
        <p:sp>
          <p:nvSpPr>
            <p:cNvPr id="55" name="Round Same Side Corner Rectangle 43"/>
            <p:cNvSpPr/>
            <p:nvPr/>
          </p:nvSpPr>
          <p:spPr>
            <a:xfrm flipV="1">
              <a:off x="1938544" y="1598819"/>
              <a:ext cx="4792657" cy="707883"/>
            </a:xfrm>
            <a:prstGeom prst="round2SameRect">
              <a:avLst>
                <a:gd name="adj1" fmla="val 8813"/>
                <a:gd name="adj2" fmla="val 0"/>
              </a:avLst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133" dirty="0">
                <a:solidFill>
                  <a:srgbClr val="FFFFFF"/>
                </a:solidFill>
              </a:endParaRPr>
            </a:p>
          </p:txBody>
        </p:sp>
        <p:grpSp>
          <p:nvGrpSpPr>
            <p:cNvPr id="56" name="Group 9"/>
            <p:cNvGrpSpPr/>
            <p:nvPr/>
          </p:nvGrpSpPr>
          <p:grpSpPr>
            <a:xfrm>
              <a:off x="1938544" y="1193095"/>
              <a:ext cx="4792657" cy="405724"/>
              <a:chOff x="1600200" y="1356358"/>
              <a:chExt cx="5410200" cy="609602"/>
            </a:xfrm>
          </p:grpSpPr>
          <p:sp>
            <p:nvSpPr>
              <p:cNvPr id="60" name="Rectangle 5"/>
              <p:cNvSpPr/>
              <p:nvPr/>
            </p:nvSpPr>
            <p:spPr>
              <a:xfrm>
                <a:off x="1600200" y="1356360"/>
                <a:ext cx="54102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1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Rectangle 4"/>
              <p:cNvSpPr/>
              <p:nvPr/>
            </p:nvSpPr>
            <p:spPr>
              <a:xfrm>
                <a:off x="2146243" y="1356358"/>
                <a:ext cx="4864155" cy="56583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r>
                  <a:rPr lang="es-SV" b="1" dirty="0">
                    <a:solidFill>
                      <a:srgbClr val="FFFFFF"/>
                    </a:solidFill>
                  </a:rPr>
                  <a:t> </a:t>
                </a:r>
                <a:r>
                  <a:rPr lang="es-SV" b="1" dirty="0" smtClean="0">
                    <a:solidFill>
                      <a:srgbClr val="FFFFFF"/>
                    </a:solidFill>
                  </a:rPr>
                  <a:t>Reducir </a:t>
                </a:r>
                <a:r>
                  <a:rPr lang="es-SV" b="1" dirty="0">
                    <a:solidFill>
                      <a:srgbClr val="FFFFFF"/>
                    </a:solidFill>
                  </a:rPr>
                  <a:t>los pagos efectuados por cheques MEDIANTE la coordinación efectiva con UACI para la presentación de cuentas electrónicas por parte de los proveedores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1" name="Title 36"/>
          <p:cNvSpPr txBox="1">
            <a:spLocks/>
          </p:cNvSpPr>
          <p:nvPr/>
        </p:nvSpPr>
        <p:spPr>
          <a:xfrm>
            <a:off x="2320820" y="28386"/>
            <a:ext cx="7518400" cy="88905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Gerencia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Financiera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Institucional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</a:p>
          <a:p>
            <a:r>
              <a:rPr lang="en-US" sz="1800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Objetivos</a:t>
            </a:r>
            <a:r>
              <a:rPr lang="en-US" sz="1800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1800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operativos</a:t>
            </a:r>
            <a:r>
              <a:rPr lang="en-US" sz="1800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y </a:t>
            </a:r>
            <a:r>
              <a:rPr lang="en-US" sz="1800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principales</a:t>
            </a:r>
            <a:r>
              <a:rPr lang="en-US" sz="1800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1800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indicadores</a:t>
            </a:r>
            <a:r>
              <a:rPr lang="en-US" sz="1800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2020</a:t>
            </a:r>
          </a:p>
        </p:txBody>
      </p:sp>
      <p:grpSp>
        <p:nvGrpSpPr>
          <p:cNvPr id="82" name="Group 66"/>
          <p:cNvGrpSpPr/>
          <p:nvPr/>
        </p:nvGrpSpPr>
        <p:grpSpPr>
          <a:xfrm>
            <a:off x="425466" y="3862869"/>
            <a:ext cx="11359166" cy="2590467"/>
            <a:chOff x="1938544" y="2416574"/>
            <a:chExt cx="4792657" cy="1050912"/>
          </a:xfrm>
        </p:grpSpPr>
        <p:grpSp>
          <p:nvGrpSpPr>
            <p:cNvPr id="83" name="Group 12"/>
            <p:cNvGrpSpPr/>
            <p:nvPr/>
          </p:nvGrpSpPr>
          <p:grpSpPr>
            <a:xfrm>
              <a:off x="1938544" y="2416574"/>
              <a:ext cx="4792657" cy="405724"/>
              <a:chOff x="1600200" y="1356359"/>
              <a:chExt cx="5410200" cy="609601"/>
            </a:xfrm>
          </p:grpSpPr>
          <p:sp>
            <p:nvSpPr>
              <p:cNvPr id="85" name="Rectangle 13"/>
              <p:cNvSpPr/>
              <p:nvPr/>
            </p:nvSpPr>
            <p:spPr>
              <a:xfrm>
                <a:off x="1600200" y="1356360"/>
                <a:ext cx="5410200" cy="6096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1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Rectangle 14"/>
              <p:cNvSpPr/>
              <p:nvPr/>
            </p:nvSpPr>
            <p:spPr>
              <a:xfrm>
                <a:off x="2118482" y="1356359"/>
                <a:ext cx="4891917" cy="54864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r>
                  <a:rPr lang="es-SV" b="1" dirty="0">
                    <a:solidFill>
                      <a:srgbClr val="FFFFFF"/>
                    </a:solidFill>
                  </a:rPr>
                  <a:t>Reducir </a:t>
                </a:r>
                <a:r>
                  <a:rPr lang="es-SV" b="1" dirty="0" smtClean="0">
                    <a:solidFill>
                      <a:srgbClr val="FFFFFF"/>
                    </a:solidFill>
                  </a:rPr>
                  <a:t>el riesgo de la </a:t>
                </a:r>
                <a:r>
                  <a:rPr lang="es-SV" b="1" dirty="0">
                    <a:solidFill>
                      <a:srgbClr val="FFFFFF"/>
                    </a:solidFill>
                  </a:rPr>
                  <a:t>concentración de inversiones en los bancos MEDIANTE la verificación diaria de saldos en los bancos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4" name="Round Same Side Corner Rectangle 45"/>
            <p:cNvSpPr/>
            <p:nvPr/>
          </p:nvSpPr>
          <p:spPr>
            <a:xfrm flipV="1">
              <a:off x="1938544" y="2822299"/>
              <a:ext cx="4792657" cy="645187"/>
            </a:xfrm>
            <a:prstGeom prst="round2SameRect">
              <a:avLst>
                <a:gd name="adj1" fmla="val 8813"/>
                <a:gd name="adj2" fmla="val 0"/>
              </a:avLst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133" dirty="0">
                <a:solidFill>
                  <a:srgbClr val="FFFFFF"/>
                </a:solidFill>
              </a:endParaRPr>
            </a:p>
          </p:txBody>
        </p:sp>
      </p:grpSp>
      <p:sp>
        <p:nvSpPr>
          <p:cNvPr id="43" name="Sev01"/>
          <p:cNvSpPr/>
          <p:nvPr/>
        </p:nvSpPr>
        <p:spPr>
          <a:xfrm>
            <a:off x="553994" y="1166060"/>
            <a:ext cx="937116" cy="800551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r>
              <a:rPr lang="en-US" sz="3733" b="1" dirty="0">
                <a:solidFill>
                  <a:srgbClr val="FFFFFF"/>
                </a:solidFill>
                <a:latin typeface="FontAwesome" pitchFamily="2" charset="0"/>
              </a:rPr>
              <a:t>O1</a:t>
            </a:r>
          </a:p>
        </p:txBody>
      </p:sp>
      <p:sp>
        <p:nvSpPr>
          <p:cNvPr id="47" name="Sev02"/>
          <p:cNvSpPr/>
          <p:nvPr/>
        </p:nvSpPr>
        <p:spPr>
          <a:xfrm>
            <a:off x="540572" y="3929761"/>
            <a:ext cx="857965" cy="833195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r>
              <a:rPr lang="en-US" sz="3733" b="1" dirty="0">
                <a:solidFill>
                  <a:srgbClr val="FFFFFF"/>
                </a:solidFill>
                <a:latin typeface="FontAwesome" pitchFamily="2" charset="0"/>
              </a:rPr>
              <a:t>O2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1279324" y="2094625"/>
            <a:ext cx="1465464" cy="1386968"/>
            <a:chOff x="1110311" y="1485021"/>
            <a:chExt cx="1465464" cy="1386968"/>
          </a:xfrm>
        </p:grpSpPr>
        <p:grpSp>
          <p:nvGrpSpPr>
            <p:cNvPr id="21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</p:grpSpPr>
          <p:sp>
            <p:nvSpPr>
              <p:cNvPr id="23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Oval 5"/>
              <p:cNvSpPr/>
              <p:nvPr/>
            </p:nvSpPr>
            <p:spPr>
              <a:xfrm>
                <a:off x="4019554" y="1200150"/>
                <a:ext cx="1142168" cy="114216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2" name="TextBox 75"/>
            <p:cNvSpPr txBox="1"/>
            <p:nvPr/>
          </p:nvSpPr>
          <p:spPr>
            <a:xfrm>
              <a:off x="1228878" y="1963060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FFFFFF"/>
                  </a:solidFill>
                </a:rPr>
                <a:t>6</a:t>
              </a:r>
              <a:r>
                <a:rPr lang="en-US" sz="2800" b="1" dirty="0" smtClean="0">
                  <a:solidFill>
                    <a:srgbClr val="FFFFFF"/>
                  </a:solidFill>
                </a:rPr>
                <a:t>%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5" name="Rectangle 102"/>
          <p:cNvSpPr/>
          <p:nvPr/>
        </p:nvSpPr>
        <p:spPr>
          <a:xfrm>
            <a:off x="2901942" y="2380184"/>
            <a:ext cx="1179064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 smtClean="0">
                <a:solidFill>
                  <a:srgbClr val="237DB9"/>
                </a:solidFill>
              </a:rPr>
              <a:t>Porcentaje de pagos realizados con cheque</a:t>
            </a:r>
            <a:endParaRPr lang="en-US" sz="1400" b="1" dirty="0">
              <a:solidFill>
                <a:srgbClr val="237DB9"/>
              </a:solidFill>
            </a:endParaRPr>
          </a:p>
        </p:txBody>
      </p:sp>
      <p:grpSp>
        <p:nvGrpSpPr>
          <p:cNvPr id="32" name="Grupo 31"/>
          <p:cNvGrpSpPr/>
          <p:nvPr/>
        </p:nvGrpSpPr>
        <p:grpSpPr>
          <a:xfrm>
            <a:off x="3526832" y="4914896"/>
            <a:ext cx="1465464" cy="1386968"/>
            <a:chOff x="1110311" y="1485021"/>
            <a:chExt cx="1465464" cy="1386968"/>
          </a:xfrm>
        </p:grpSpPr>
        <p:grpSp>
          <p:nvGrpSpPr>
            <p:cNvPr id="33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</p:grpSpPr>
          <p:sp>
            <p:nvSpPr>
              <p:cNvPr id="35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rgbClr val="107F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"/>
              <p:cNvSpPr/>
              <p:nvPr/>
            </p:nvSpPr>
            <p:spPr>
              <a:xfrm>
                <a:off x="4019554" y="1200150"/>
                <a:ext cx="1142168" cy="1142168"/>
              </a:xfrm>
              <a:prstGeom prst="ellipse">
                <a:avLst/>
              </a:prstGeom>
              <a:solidFill>
                <a:srgbClr val="15AA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4" name="TextBox 75"/>
            <p:cNvSpPr txBox="1"/>
            <p:nvPr/>
          </p:nvSpPr>
          <p:spPr>
            <a:xfrm>
              <a:off x="1228878" y="1963059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25%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7" name="Rectangle 102"/>
          <p:cNvSpPr/>
          <p:nvPr/>
        </p:nvSpPr>
        <p:spPr>
          <a:xfrm>
            <a:off x="5360105" y="5286307"/>
            <a:ext cx="2733557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 smtClean="0">
                <a:solidFill>
                  <a:srgbClr val="15AA96"/>
                </a:solidFill>
              </a:rPr>
              <a:t>Porcentaje de colocación máximo en los diferentes Bancos del Sistema Financiero</a:t>
            </a:r>
            <a:endParaRPr lang="en-US" sz="1400" b="1" dirty="0">
              <a:solidFill>
                <a:srgbClr val="15AA96"/>
              </a:solidFill>
            </a:endParaRPr>
          </a:p>
        </p:txBody>
      </p:sp>
      <p:grpSp>
        <p:nvGrpSpPr>
          <p:cNvPr id="53" name="Grupo 52"/>
          <p:cNvGrpSpPr/>
          <p:nvPr/>
        </p:nvGrpSpPr>
        <p:grpSpPr>
          <a:xfrm>
            <a:off x="4687679" y="2117587"/>
            <a:ext cx="1465464" cy="1386968"/>
            <a:chOff x="1110311" y="1485021"/>
            <a:chExt cx="1465464" cy="1386968"/>
          </a:xfrm>
        </p:grpSpPr>
        <p:grpSp>
          <p:nvGrpSpPr>
            <p:cNvPr id="54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</p:grpSpPr>
          <p:sp>
            <p:nvSpPr>
              <p:cNvPr id="58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5"/>
              <p:cNvSpPr/>
              <p:nvPr/>
            </p:nvSpPr>
            <p:spPr>
              <a:xfrm>
                <a:off x="4019554" y="1200150"/>
                <a:ext cx="1142168" cy="114216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7" name="TextBox 75"/>
            <p:cNvSpPr txBox="1"/>
            <p:nvPr/>
          </p:nvSpPr>
          <p:spPr>
            <a:xfrm>
              <a:off x="1228878" y="1963060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10%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62" name="Rectangle 102"/>
          <p:cNvSpPr/>
          <p:nvPr/>
        </p:nvSpPr>
        <p:spPr>
          <a:xfrm>
            <a:off x="6243998" y="2387013"/>
            <a:ext cx="1179064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 smtClean="0">
                <a:solidFill>
                  <a:srgbClr val="237DB9"/>
                </a:solidFill>
              </a:rPr>
              <a:t>Porcentaje de monto pagado con cheque</a:t>
            </a:r>
            <a:endParaRPr lang="en-US" sz="1400" b="1" dirty="0">
              <a:solidFill>
                <a:srgbClr val="237DB9"/>
              </a:solidFill>
            </a:endParaRPr>
          </a:p>
        </p:txBody>
      </p:sp>
      <p:grpSp>
        <p:nvGrpSpPr>
          <p:cNvPr id="63" name="Grupo 62"/>
          <p:cNvGrpSpPr/>
          <p:nvPr/>
        </p:nvGrpSpPr>
        <p:grpSpPr>
          <a:xfrm>
            <a:off x="7829806" y="2136537"/>
            <a:ext cx="1465464" cy="1386968"/>
            <a:chOff x="1110311" y="1485021"/>
            <a:chExt cx="1465464" cy="1386968"/>
          </a:xfrm>
        </p:grpSpPr>
        <p:grpSp>
          <p:nvGrpSpPr>
            <p:cNvPr id="64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</p:grpSpPr>
          <p:sp>
            <p:nvSpPr>
              <p:cNvPr id="66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5"/>
              <p:cNvSpPr/>
              <p:nvPr/>
            </p:nvSpPr>
            <p:spPr>
              <a:xfrm>
                <a:off x="4019554" y="1200150"/>
                <a:ext cx="1142168" cy="114216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5" name="TextBox 75"/>
            <p:cNvSpPr txBox="1"/>
            <p:nvPr/>
          </p:nvSpPr>
          <p:spPr>
            <a:xfrm>
              <a:off x="1228878" y="1963060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95%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68" name="Rectangle 102"/>
          <p:cNvSpPr/>
          <p:nvPr/>
        </p:nvSpPr>
        <p:spPr>
          <a:xfrm>
            <a:off x="9508375" y="2272462"/>
            <a:ext cx="1179064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 smtClean="0">
                <a:solidFill>
                  <a:srgbClr val="237DB9"/>
                </a:solidFill>
              </a:rPr>
              <a:t>Porcentaje de pagos realizados en los 8 días hábiles</a:t>
            </a:r>
            <a:endParaRPr lang="en-US" sz="1400" b="1" dirty="0">
              <a:solidFill>
                <a:srgbClr val="237D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077318"/>
      </p:ext>
    </p:extLst>
  </p:cSld>
  <p:clrMapOvr>
    <a:masterClrMapping/>
  </p:clrMapOvr>
  <p:transition spd="med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501999" y="1051211"/>
            <a:ext cx="11136560" cy="2442187"/>
            <a:chOff x="543955" y="1161195"/>
            <a:chExt cx="10335914" cy="2442187"/>
          </a:xfrm>
        </p:grpSpPr>
        <p:grpSp>
          <p:nvGrpSpPr>
            <p:cNvPr id="4" name="Group 66"/>
            <p:cNvGrpSpPr/>
            <p:nvPr/>
          </p:nvGrpSpPr>
          <p:grpSpPr>
            <a:xfrm>
              <a:off x="543955" y="1161195"/>
              <a:ext cx="10335914" cy="2442187"/>
              <a:chOff x="1938544" y="2416574"/>
              <a:chExt cx="4792657" cy="1113608"/>
            </a:xfrm>
          </p:grpSpPr>
          <p:grpSp>
            <p:nvGrpSpPr>
              <p:cNvPr id="18" name="Group 12"/>
              <p:cNvGrpSpPr/>
              <p:nvPr/>
            </p:nvGrpSpPr>
            <p:grpSpPr>
              <a:xfrm>
                <a:off x="1938544" y="2416574"/>
                <a:ext cx="4792657" cy="405724"/>
                <a:chOff x="1600200" y="1356359"/>
                <a:chExt cx="5410200" cy="609601"/>
              </a:xfrm>
            </p:grpSpPr>
            <p:sp>
              <p:nvSpPr>
                <p:cNvPr id="20" name="Rectangle 13"/>
                <p:cNvSpPr/>
                <p:nvPr/>
              </p:nvSpPr>
              <p:spPr>
                <a:xfrm>
                  <a:off x="1600200" y="1356360"/>
                  <a:ext cx="5410200" cy="609600"/>
                </a:xfrm>
                <a:prstGeom prst="rect">
                  <a:avLst/>
                </a:prstGeom>
                <a:solidFill>
                  <a:srgbClr val="768F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5467"/>
                  <a:endParaRPr lang="en-US" sz="2133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Rectangle 14"/>
                <p:cNvSpPr/>
                <p:nvPr/>
              </p:nvSpPr>
              <p:spPr>
                <a:xfrm>
                  <a:off x="2118482" y="1356359"/>
                  <a:ext cx="4891917" cy="548640"/>
                </a:xfrm>
                <a:prstGeom prst="rect">
                  <a:avLst/>
                </a:prstGeom>
                <a:solidFill>
                  <a:srgbClr val="9BB95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5467"/>
                  <a:r>
                    <a:rPr lang="es-SV" b="1" dirty="0">
                      <a:solidFill>
                        <a:srgbClr val="FFFFFF"/>
                      </a:solidFill>
                    </a:rPr>
                    <a:t>Reducir los tiempos en la preparación del informe financiero MEDIANTE mejora en el proceso de captura de la información y de la gestión de la provisión anual</a:t>
                  </a:r>
                  <a:endParaRPr lang="en-US" b="1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9" name="Round Same Side Corner Rectangle 45"/>
              <p:cNvSpPr/>
              <p:nvPr/>
            </p:nvSpPr>
            <p:spPr>
              <a:xfrm flipV="1">
                <a:off x="1938544" y="2822299"/>
                <a:ext cx="4792657" cy="707883"/>
              </a:xfrm>
              <a:prstGeom prst="round2SameRect">
                <a:avLst>
                  <a:gd name="adj1" fmla="val 8813"/>
                  <a:gd name="adj2" fmla="val 0"/>
                </a:avLst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133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" name="Sev02"/>
            <p:cNvSpPr/>
            <p:nvPr/>
          </p:nvSpPr>
          <p:spPr>
            <a:xfrm>
              <a:off x="610049" y="1209626"/>
              <a:ext cx="857965" cy="752359"/>
            </a:xfrm>
            <a:prstGeom prst="rect">
              <a:avLst/>
            </a:prstGeom>
            <a:solidFill>
              <a:srgbClr val="9BB95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r>
                <a:rPr lang="en-US" sz="3733" b="1" dirty="0">
                  <a:solidFill>
                    <a:srgbClr val="FFFFFF"/>
                  </a:solidFill>
                  <a:latin typeface="FontAwesome" pitchFamily="2" charset="0"/>
                </a:rPr>
                <a:t>O3</a:t>
              </a:r>
            </a:p>
          </p:txBody>
        </p:sp>
        <p:grpSp>
          <p:nvGrpSpPr>
            <p:cNvPr id="6" name="Grupo 5"/>
            <p:cNvGrpSpPr/>
            <p:nvPr/>
          </p:nvGrpSpPr>
          <p:grpSpPr>
            <a:xfrm>
              <a:off x="610049" y="2129745"/>
              <a:ext cx="1465464" cy="1386968"/>
              <a:chOff x="-430126" y="1509210"/>
              <a:chExt cx="1465464" cy="1386968"/>
            </a:xfrm>
          </p:grpSpPr>
          <p:grpSp>
            <p:nvGrpSpPr>
              <p:cNvPr id="14" name="Group 21"/>
              <p:cNvGrpSpPr/>
              <p:nvPr/>
            </p:nvGrpSpPr>
            <p:grpSpPr>
              <a:xfrm>
                <a:off x="-430126" y="1509210"/>
                <a:ext cx="1465464" cy="1386968"/>
                <a:chOff x="2668633" y="1173305"/>
                <a:chExt cx="1239079" cy="1239078"/>
              </a:xfrm>
            </p:grpSpPr>
            <p:sp>
              <p:nvSpPr>
                <p:cNvPr id="16" name="Oval 16"/>
                <p:cNvSpPr/>
                <p:nvPr/>
              </p:nvSpPr>
              <p:spPr>
                <a:xfrm>
                  <a:off x="2668633" y="1173305"/>
                  <a:ext cx="1239079" cy="1239078"/>
                </a:xfrm>
                <a:prstGeom prst="ellipse">
                  <a:avLst/>
                </a:prstGeom>
                <a:solidFill>
                  <a:srgbClr val="768F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" name="Oval 5"/>
                <p:cNvSpPr/>
                <p:nvPr/>
              </p:nvSpPr>
              <p:spPr>
                <a:xfrm>
                  <a:off x="2717085" y="1221760"/>
                  <a:ext cx="1142168" cy="1142168"/>
                </a:xfrm>
                <a:prstGeom prst="ellipse">
                  <a:avLst/>
                </a:prstGeom>
                <a:solidFill>
                  <a:srgbClr val="9BB95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5" name="TextBox 75"/>
              <p:cNvSpPr txBox="1"/>
              <p:nvPr/>
            </p:nvSpPr>
            <p:spPr>
              <a:xfrm>
                <a:off x="-311559" y="1864137"/>
                <a:ext cx="1228330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2800" b="1" dirty="0" smtClean="0">
                    <a:solidFill>
                      <a:srgbClr val="FFFFFF"/>
                    </a:solidFill>
                  </a:rPr>
                  <a:t>2 </a:t>
                </a:r>
                <a:r>
                  <a:rPr lang="en-US" sz="1600" b="1" dirty="0" err="1" smtClean="0">
                    <a:solidFill>
                      <a:srgbClr val="FFFFFF"/>
                    </a:solidFill>
                  </a:rPr>
                  <a:t>días</a:t>
                </a:r>
                <a:r>
                  <a:rPr lang="en-US" sz="1600" b="1" dirty="0" smtClean="0">
                    <a:solidFill>
                      <a:srgbClr val="FFFFFF"/>
                    </a:solidFill>
                  </a:rPr>
                  <a:t> </a:t>
                </a:r>
                <a:r>
                  <a:rPr lang="en-US" sz="1600" b="1" dirty="0" err="1" smtClean="0">
                    <a:solidFill>
                      <a:srgbClr val="FFFFFF"/>
                    </a:solidFill>
                  </a:rPr>
                  <a:t>hábiles</a:t>
                </a:r>
                <a:endParaRPr lang="en-US" sz="16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" name="Rectangle 102"/>
            <p:cNvSpPr/>
            <p:nvPr/>
          </p:nvSpPr>
          <p:spPr>
            <a:xfrm>
              <a:off x="2309683" y="2456280"/>
              <a:ext cx="1789576" cy="6463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s-SV" sz="1400" b="1" dirty="0" smtClean="0">
                  <a:solidFill>
                    <a:srgbClr val="768F3B"/>
                  </a:solidFill>
                </a:rPr>
                <a:t>Número de días de elaboración de informe financiero</a:t>
              </a:r>
              <a:endParaRPr lang="en-US" sz="1400" b="1" dirty="0">
                <a:solidFill>
                  <a:srgbClr val="768F3B"/>
                </a:solidFill>
              </a:endParaRPr>
            </a:p>
          </p:txBody>
        </p:sp>
        <p:grpSp>
          <p:nvGrpSpPr>
            <p:cNvPr id="8" name="Grupo 7"/>
            <p:cNvGrpSpPr/>
            <p:nvPr/>
          </p:nvGrpSpPr>
          <p:grpSpPr>
            <a:xfrm>
              <a:off x="4257674" y="2079082"/>
              <a:ext cx="1465464" cy="1386968"/>
              <a:chOff x="-1315832" y="1458547"/>
              <a:chExt cx="1465464" cy="1386968"/>
            </a:xfrm>
          </p:grpSpPr>
          <p:grpSp>
            <p:nvGrpSpPr>
              <p:cNvPr id="10" name="Group 21"/>
              <p:cNvGrpSpPr/>
              <p:nvPr/>
            </p:nvGrpSpPr>
            <p:grpSpPr>
              <a:xfrm>
                <a:off x="-1315832" y="1458547"/>
                <a:ext cx="1465464" cy="1386968"/>
                <a:chOff x="1919748" y="1128044"/>
                <a:chExt cx="1239078" cy="1239078"/>
              </a:xfrm>
            </p:grpSpPr>
            <p:sp>
              <p:nvSpPr>
                <p:cNvPr id="12" name="Oval 16"/>
                <p:cNvSpPr/>
                <p:nvPr/>
              </p:nvSpPr>
              <p:spPr>
                <a:xfrm>
                  <a:off x="1919748" y="1128044"/>
                  <a:ext cx="1239078" cy="1239078"/>
                </a:xfrm>
                <a:prstGeom prst="ellipse">
                  <a:avLst/>
                </a:prstGeom>
                <a:solidFill>
                  <a:srgbClr val="768F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" name="Oval 5"/>
                <p:cNvSpPr/>
                <p:nvPr/>
              </p:nvSpPr>
              <p:spPr>
                <a:xfrm>
                  <a:off x="1968203" y="1176499"/>
                  <a:ext cx="1142168" cy="1142168"/>
                </a:xfrm>
                <a:prstGeom prst="ellipse">
                  <a:avLst/>
                </a:prstGeom>
                <a:solidFill>
                  <a:srgbClr val="9BB95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1" name="TextBox 75"/>
              <p:cNvSpPr txBox="1"/>
              <p:nvPr/>
            </p:nvSpPr>
            <p:spPr>
              <a:xfrm>
                <a:off x="-1197266" y="1998140"/>
                <a:ext cx="122833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2000" b="1" dirty="0" smtClean="0">
                    <a:solidFill>
                      <a:srgbClr val="FFFFFF"/>
                    </a:solidFill>
                  </a:rPr>
                  <a:t>90 – 100%</a:t>
                </a:r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Rectangle 102"/>
            <p:cNvSpPr/>
            <p:nvPr/>
          </p:nvSpPr>
          <p:spPr>
            <a:xfrm>
              <a:off x="5711911" y="2500060"/>
              <a:ext cx="1497610" cy="6463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s-SV" sz="1400" b="1" dirty="0" smtClean="0">
                  <a:solidFill>
                    <a:srgbClr val="768F3B"/>
                  </a:solidFill>
                </a:rPr>
                <a:t>Ejecución presupuestaria INSAFORP</a:t>
              </a:r>
              <a:endParaRPr lang="en-US" sz="1400" b="1" dirty="0">
                <a:solidFill>
                  <a:srgbClr val="768F3B"/>
                </a:solidFill>
              </a:endParaRPr>
            </a:p>
          </p:txBody>
        </p:sp>
      </p:grpSp>
      <p:sp>
        <p:nvSpPr>
          <p:cNvPr id="22" name="Oval 16"/>
          <p:cNvSpPr/>
          <p:nvPr/>
        </p:nvSpPr>
        <p:spPr>
          <a:xfrm>
            <a:off x="7997953" y="1983672"/>
            <a:ext cx="1578983" cy="1386968"/>
          </a:xfrm>
          <a:prstGeom prst="ellipse">
            <a:avLst/>
          </a:prstGeom>
          <a:solidFill>
            <a:srgbClr val="768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3" name="Oval 5"/>
          <p:cNvSpPr/>
          <p:nvPr/>
        </p:nvSpPr>
        <p:spPr>
          <a:xfrm>
            <a:off x="8059699" y="2030217"/>
            <a:ext cx="1455489" cy="1278491"/>
          </a:xfrm>
          <a:prstGeom prst="ellipse">
            <a:avLst/>
          </a:prstGeom>
          <a:solidFill>
            <a:srgbClr val="9BB9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4" name="TextBox 75"/>
          <p:cNvSpPr txBox="1"/>
          <p:nvPr/>
        </p:nvSpPr>
        <p:spPr>
          <a:xfrm>
            <a:off x="8191708" y="2482875"/>
            <a:ext cx="1323480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90 – 100%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5" name="Rectangle 102"/>
          <p:cNvSpPr/>
          <p:nvPr/>
        </p:nvSpPr>
        <p:spPr>
          <a:xfrm>
            <a:off x="9800938" y="2242213"/>
            <a:ext cx="1613618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SV" sz="1400" b="1" dirty="0" smtClean="0">
                <a:solidFill>
                  <a:srgbClr val="768F3B"/>
                </a:solidFill>
              </a:rPr>
              <a:t>Ejecución presupuestaria de formación profesional</a:t>
            </a:r>
            <a:endParaRPr lang="en-US" sz="1400" b="1" dirty="0">
              <a:solidFill>
                <a:srgbClr val="768F3B"/>
              </a:solidFill>
            </a:endParaRPr>
          </a:p>
        </p:txBody>
      </p:sp>
      <p:sp>
        <p:nvSpPr>
          <p:cNvPr id="28" name="Round Same Side Corner Rectangle 43"/>
          <p:cNvSpPr/>
          <p:nvPr/>
        </p:nvSpPr>
        <p:spPr>
          <a:xfrm flipV="1">
            <a:off x="465408" y="4707001"/>
            <a:ext cx="11173149" cy="1098261"/>
          </a:xfrm>
          <a:prstGeom prst="round2SameRect">
            <a:avLst>
              <a:gd name="adj1" fmla="val 8813"/>
              <a:gd name="adj2" fmla="val 0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29" name="Group 9"/>
          <p:cNvGrpSpPr/>
          <p:nvPr/>
        </p:nvGrpSpPr>
        <p:grpSpPr>
          <a:xfrm>
            <a:off x="465408" y="3883609"/>
            <a:ext cx="11173149" cy="820028"/>
            <a:chOff x="1600200" y="1268511"/>
            <a:chExt cx="5410200" cy="697449"/>
          </a:xfrm>
        </p:grpSpPr>
        <p:sp>
          <p:nvSpPr>
            <p:cNvPr id="30" name="Rectangle 5"/>
            <p:cNvSpPr/>
            <p:nvPr/>
          </p:nvSpPr>
          <p:spPr>
            <a:xfrm>
              <a:off x="1600200" y="1356360"/>
              <a:ext cx="5410200" cy="609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31" name="Rectangle 4"/>
            <p:cNvSpPr/>
            <p:nvPr/>
          </p:nvSpPr>
          <p:spPr>
            <a:xfrm>
              <a:off x="1600200" y="1268511"/>
              <a:ext cx="5410200" cy="60960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r>
                <a:rPr lang="es-ES" sz="2400" b="1" dirty="0" smtClean="0">
                  <a:solidFill>
                    <a:srgbClr val="FFFFFF"/>
                  </a:solidFill>
                </a:rPr>
                <a:t>PROYECTOS 2020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2" name="Text Placeholder 3"/>
          <p:cNvSpPr txBox="1">
            <a:spLocks/>
          </p:cNvSpPr>
          <p:nvPr/>
        </p:nvSpPr>
        <p:spPr>
          <a:xfrm>
            <a:off x="1256885" y="4754070"/>
            <a:ext cx="10671763" cy="94179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spcBef>
                <a:spcPct val="20000"/>
              </a:spcBef>
              <a:defRPr/>
            </a:pPr>
            <a:r>
              <a:rPr lang="es-SV" sz="1800" b="1" dirty="0" smtClean="0">
                <a:solidFill>
                  <a:srgbClr val="262626"/>
                </a:solidFill>
              </a:rPr>
              <a:t>K001</a:t>
            </a:r>
            <a:r>
              <a:rPr lang="es-SV" sz="1800" b="1" dirty="0">
                <a:solidFill>
                  <a:srgbClr val="262626"/>
                </a:solidFill>
              </a:rPr>
              <a:t>: Elaboración (actualización) Normas Técnicas de Control Interno del INSAFORP</a:t>
            </a:r>
            <a:r>
              <a:rPr lang="es-SV" sz="1800" b="1" dirty="0" smtClean="0">
                <a:solidFill>
                  <a:srgbClr val="262626"/>
                </a:solidFill>
              </a:rPr>
              <a:t>.</a:t>
            </a:r>
          </a:p>
          <a:p>
            <a:pPr algn="l">
              <a:spcBef>
                <a:spcPct val="20000"/>
              </a:spcBef>
              <a:defRPr/>
            </a:pPr>
            <a:r>
              <a:rPr lang="es-SV" sz="1800" b="1" dirty="0">
                <a:solidFill>
                  <a:srgbClr val="262626"/>
                </a:solidFill>
              </a:rPr>
              <a:t>K002: Mejora del Registro de la Provisión </a:t>
            </a:r>
            <a:r>
              <a:rPr lang="es-SV" sz="1800" b="1" dirty="0" smtClean="0">
                <a:solidFill>
                  <a:srgbClr val="262626"/>
                </a:solidFill>
              </a:rPr>
              <a:t>Anual.</a:t>
            </a:r>
          </a:p>
          <a:p>
            <a:pPr algn="l">
              <a:spcBef>
                <a:spcPct val="20000"/>
              </a:spcBef>
              <a:defRPr/>
            </a:pPr>
            <a:r>
              <a:rPr lang="es-SV" sz="1800" b="1" dirty="0">
                <a:solidFill>
                  <a:srgbClr val="262626"/>
                </a:solidFill>
              </a:rPr>
              <a:t>K003: </a:t>
            </a:r>
            <a:r>
              <a:rPr lang="es-SV" sz="1800" b="1" dirty="0" smtClean="0">
                <a:solidFill>
                  <a:srgbClr val="262626"/>
                </a:solidFill>
              </a:rPr>
              <a:t>Mejora </a:t>
            </a:r>
            <a:r>
              <a:rPr lang="es-SV" sz="1800" b="1" dirty="0">
                <a:solidFill>
                  <a:srgbClr val="262626"/>
                </a:solidFill>
              </a:rPr>
              <a:t>del proceso de </a:t>
            </a:r>
            <a:r>
              <a:rPr lang="es-SV" sz="1800" b="1" dirty="0" smtClean="0">
                <a:solidFill>
                  <a:srgbClr val="262626"/>
                </a:solidFill>
              </a:rPr>
              <a:t>pagos.</a:t>
            </a:r>
            <a:endParaRPr lang="es-SV" sz="1800" b="1" dirty="0">
              <a:solidFill>
                <a:srgbClr val="262626"/>
              </a:solidFill>
            </a:endParaRPr>
          </a:p>
        </p:txBody>
      </p:sp>
      <p:sp>
        <p:nvSpPr>
          <p:cNvPr id="33" name="Freeform 45"/>
          <p:cNvSpPr>
            <a:spLocks noEditPoints="1"/>
          </p:cNvSpPr>
          <p:nvPr/>
        </p:nvSpPr>
        <p:spPr bwMode="auto">
          <a:xfrm>
            <a:off x="465408" y="4978876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375467"/>
            <a:endParaRPr lang="en-US" sz="2667" dirty="0">
              <a:solidFill>
                <a:srgbClr val="262626"/>
              </a:solidFill>
            </a:endParaRPr>
          </a:p>
        </p:txBody>
      </p:sp>
      <p:sp>
        <p:nvSpPr>
          <p:cNvPr id="34" name="Title 36"/>
          <p:cNvSpPr txBox="1">
            <a:spLocks/>
          </p:cNvSpPr>
          <p:nvPr/>
        </p:nvSpPr>
        <p:spPr>
          <a:xfrm>
            <a:off x="2320820" y="28386"/>
            <a:ext cx="7518400" cy="88905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Gerencia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Financiera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Institucional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</a:p>
          <a:p>
            <a:r>
              <a:rPr lang="en-US" sz="1800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Objetivos</a:t>
            </a:r>
            <a:r>
              <a:rPr lang="en-US" sz="1800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1800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operativos</a:t>
            </a:r>
            <a:r>
              <a:rPr lang="en-US" sz="1800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y </a:t>
            </a:r>
            <a:r>
              <a:rPr lang="en-US" sz="1800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principales</a:t>
            </a:r>
            <a:r>
              <a:rPr lang="en-US" sz="1800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1800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indicadores</a:t>
            </a:r>
            <a:r>
              <a:rPr lang="en-US" sz="1800" b="1" dirty="0">
                <a:solidFill>
                  <a:srgbClr val="262626">
                    <a:lumMod val="50000"/>
                    <a:lumOff val="50000"/>
                  </a:srgbClr>
                </a:solidFill>
              </a:rPr>
              <a:t> 2020</a:t>
            </a:r>
          </a:p>
        </p:txBody>
      </p:sp>
      <p:sp>
        <p:nvSpPr>
          <p:cNvPr id="41" name="Freeform 68"/>
          <p:cNvSpPr/>
          <p:nvPr/>
        </p:nvSpPr>
        <p:spPr>
          <a:xfrm>
            <a:off x="0" y="6033548"/>
            <a:ext cx="3974205" cy="78914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52493" rIns="52493" bIns="52494" numCol="1" spcCol="1270" anchor="ctr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42" name="Text Placeholder 3"/>
          <p:cNvSpPr txBox="1">
            <a:spLocks/>
          </p:cNvSpPr>
          <p:nvPr/>
        </p:nvSpPr>
        <p:spPr>
          <a:xfrm>
            <a:off x="128789" y="6075807"/>
            <a:ext cx="3616817" cy="67710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237DB9"/>
                </a:solidFill>
                <a:cs typeface="+mj-cs"/>
              </a:rPr>
              <a:t>PRESUPUESTO 2019</a:t>
            </a:r>
            <a: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/>
            </a:r>
            <a:b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</a:b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t>$1,042,675</a:t>
            </a:r>
            <a:endParaRPr lang="en-US" sz="2400" b="1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3" name="Freeform 68"/>
          <p:cNvSpPr/>
          <p:nvPr/>
        </p:nvSpPr>
        <p:spPr>
          <a:xfrm>
            <a:off x="4079921" y="6068853"/>
            <a:ext cx="3974205" cy="78914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52493" rIns="52493" bIns="52494" numCol="1" spcCol="1270" anchor="ctr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44" name="Text Placeholder 3"/>
          <p:cNvSpPr txBox="1">
            <a:spLocks/>
          </p:cNvSpPr>
          <p:nvPr/>
        </p:nvSpPr>
        <p:spPr>
          <a:xfrm>
            <a:off x="4208710" y="6111112"/>
            <a:ext cx="3616817" cy="112030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237DB9"/>
                </a:solidFill>
                <a:cs typeface="+mj-cs"/>
              </a:rPr>
              <a:t>PROYECCION CIERRE 2019</a:t>
            </a:r>
            <a: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/>
            </a:r>
            <a:b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</a:b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>$</a:t>
            </a: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t>1,008,288 </a:t>
            </a:r>
            <a:endParaRPr lang="en-US" sz="2400" b="1" dirty="0">
              <a:solidFill>
                <a:srgbClr val="262626">
                  <a:lumMod val="75000"/>
                  <a:lumOff val="25000"/>
                </a:srgbClr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t> </a:t>
            </a:r>
            <a:endParaRPr lang="en-US" sz="2400" b="1" dirty="0" smtClean="0">
              <a:solidFill>
                <a:srgbClr val="262626">
                  <a:lumMod val="75000"/>
                  <a:lumOff val="25000"/>
                </a:srgbClr>
              </a:solidFill>
              <a:cs typeface="+mj-cs"/>
            </a:endParaRPr>
          </a:p>
        </p:txBody>
      </p:sp>
      <p:sp>
        <p:nvSpPr>
          <p:cNvPr id="45" name="Freeform 68"/>
          <p:cNvSpPr/>
          <p:nvPr/>
        </p:nvSpPr>
        <p:spPr>
          <a:xfrm>
            <a:off x="8217795" y="6068853"/>
            <a:ext cx="3974205" cy="78914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52493" rIns="52493" bIns="52494" numCol="1" spcCol="1270" anchor="ctr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46" name="Text Placeholder 3"/>
          <p:cNvSpPr txBox="1">
            <a:spLocks/>
          </p:cNvSpPr>
          <p:nvPr/>
        </p:nvSpPr>
        <p:spPr>
          <a:xfrm>
            <a:off x="8346584" y="6111112"/>
            <a:ext cx="3616817" cy="67710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237DB9"/>
                </a:solidFill>
                <a:cs typeface="+mj-cs"/>
              </a:rPr>
              <a:t>PRESUPUESTO 2020</a:t>
            </a:r>
            <a: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/>
            </a:r>
            <a:b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</a:b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>$</a:t>
            </a:r>
            <a:r>
              <a:rPr lang="en-US" sz="2400" b="1" dirty="0">
                <a:solidFill>
                  <a:srgbClr val="262626">
                    <a:lumMod val="75000"/>
                    <a:lumOff val="25000"/>
                  </a:srgbClr>
                </a:solidFill>
              </a:rPr>
              <a:t>1,064,620</a:t>
            </a:r>
          </a:p>
        </p:txBody>
      </p:sp>
    </p:spTree>
    <p:extLst>
      <p:ext uri="{BB962C8B-B14F-4D97-AF65-F5344CB8AC3E}">
        <p14:creationId xmlns:p14="http://schemas.microsoft.com/office/powerpoint/2010/main" val="404063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41" grpId="0" animBg="1"/>
      <p:bldP spid="42" grpId="0"/>
      <p:bldP spid="43" grpId="0" animBg="1"/>
      <p:bldP spid="44" grpId="0"/>
      <p:bldP spid="45" grpId="0" animBg="1"/>
      <p:bldP spid="4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/>
          <a:lstStyle/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 defTabSz="1375467"/>
              <a:t>68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Title 36"/>
          <p:cNvSpPr txBox="1">
            <a:spLocks/>
          </p:cNvSpPr>
          <p:nvPr/>
        </p:nvSpPr>
        <p:spPr>
          <a:xfrm>
            <a:off x="2279576" y="2780928"/>
            <a:ext cx="7518400" cy="1401169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</a:t>
            </a:r>
            <a:r>
              <a:rPr 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Legal</a:t>
            </a:r>
          </a:p>
        </p:txBody>
      </p:sp>
    </p:spTree>
    <p:extLst>
      <p:ext uri="{BB962C8B-B14F-4D97-AF65-F5344CB8AC3E}">
        <p14:creationId xmlns:p14="http://schemas.microsoft.com/office/powerpoint/2010/main" val="108822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47"/>
          <p:cNvSpPr>
            <a:spLocks noGrp="1"/>
          </p:cNvSpPr>
          <p:nvPr>
            <p:ph type="sldNum" sz="quarter" idx="4294967295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69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51" name="Group 65"/>
          <p:cNvGrpSpPr/>
          <p:nvPr/>
        </p:nvGrpSpPr>
        <p:grpSpPr>
          <a:xfrm>
            <a:off x="800642" y="1010088"/>
            <a:ext cx="10335918" cy="2557250"/>
            <a:chOff x="1938544" y="1193095"/>
            <a:chExt cx="4792657" cy="1113607"/>
          </a:xfrm>
        </p:grpSpPr>
        <p:sp>
          <p:nvSpPr>
            <p:cNvPr id="55" name="Round Same Side Corner Rectangle 43"/>
            <p:cNvSpPr/>
            <p:nvPr/>
          </p:nvSpPr>
          <p:spPr>
            <a:xfrm flipV="1">
              <a:off x="1938544" y="1598819"/>
              <a:ext cx="4792657" cy="707883"/>
            </a:xfrm>
            <a:prstGeom prst="round2SameRect">
              <a:avLst>
                <a:gd name="adj1" fmla="val 8813"/>
                <a:gd name="adj2" fmla="val 0"/>
              </a:avLst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133" dirty="0">
                <a:solidFill>
                  <a:srgbClr val="FFFFFF"/>
                </a:solidFill>
              </a:endParaRPr>
            </a:p>
          </p:txBody>
        </p:sp>
        <p:grpSp>
          <p:nvGrpSpPr>
            <p:cNvPr id="56" name="Group 9"/>
            <p:cNvGrpSpPr/>
            <p:nvPr/>
          </p:nvGrpSpPr>
          <p:grpSpPr>
            <a:xfrm>
              <a:off x="1938544" y="1193095"/>
              <a:ext cx="4792657" cy="405724"/>
              <a:chOff x="1600200" y="1356358"/>
              <a:chExt cx="5410200" cy="609602"/>
            </a:xfrm>
          </p:grpSpPr>
          <p:sp>
            <p:nvSpPr>
              <p:cNvPr id="60" name="Rectangle 5"/>
              <p:cNvSpPr/>
              <p:nvPr/>
            </p:nvSpPr>
            <p:spPr>
              <a:xfrm>
                <a:off x="1600200" y="1356360"/>
                <a:ext cx="54102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1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Rectangle 4"/>
              <p:cNvSpPr/>
              <p:nvPr/>
            </p:nvSpPr>
            <p:spPr>
              <a:xfrm>
                <a:off x="2146243" y="1356358"/>
                <a:ext cx="4864155" cy="56583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r>
                  <a:rPr lang="es-ES" dirty="0">
                    <a:solidFill>
                      <a:srgbClr val="FFFFFF"/>
                    </a:solidFill>
                  </a:rPr>
                  <a:t>Incrementar la calidad en las asesorías oportunas y fundamentadas a las diferentes unidades y gerencias MEDIANTE la medición de los servicios ofrecidos.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1" name="Title 36"/>
          <p:cNvSpPr txBox="1">
            <a:spLocks/>
          </p:cNvSpPr>
          <p:nvPr/>
        </p:nvSpPr>
        <p:spPr>
          <a:xfrm>
            <a:off x="2320820" y="28386"/>
            <a:ext cx="7518400" cy="88905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Gerencia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Legal</a:t>
            </a:r>
          </a:p>
          <a:p>
            <a:r>
              <a:rPr lang="en-US" sz="1800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Objetivos</a:t>
            </a:r>
            <a:r>
              <a:rPr lang="en-US" sz="1800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1800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operativos</a:t>
            </a:r>
            <a:r>
              <a:rPr lang="en-US" sz="1800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y </a:t>
            </a:r>
            <a:r>
              <a:rPr lang="en-US" sz="1800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principales</a:t>
            </a:r>
            <a:r>
              <a:rPr lang="en-US" sz="1800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1800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indicadores</a:t>
            </a:r>
            <a:r>
              <a:rPr lang="en-US" sz="1800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2020</a:t>
            </a:r>
            <a:endParaRPr lang="en-US" sz="2400" b="1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82" name="Group 66"/>
          <p:cNvGrpSpPr/>
          <p:nvPr/>
        </p:nvGrpSpPr>
        <p:grpSpPr>
          <a:xfrm>
            <a:off x="800642" y="4061642"/>
            <a:ext cx="10335914" cy="2442187"/>
            <a:chOff x="1938544" y="2416574"/>
            <a:chExt cx="4792657" cy="1113608"/>
          </a:xfrm>
        </p:grpSpPr>
        <p:grpSp>
          <p:nvGrpSpPr>
            <p:cNvPr id="83" name="Group 12"/>
            <p:cNvGrpSpPr/>
            <p:nvPr/>
          </p:nvGrpSpPr>
          <p:grpSpPr>
            <a:xfrm>
              <a:off x="1938544" y="2416574"/>
              <a:ext cx="4792657" cy="405724"/>
              <a:chOff x="1600200" y="1356359"/>
              <a:chExt cx="5410200" cy="609601"/>
            </a:xfrm>
          </p:grpSpPr>
          <p:sp>
            <p:nvSpPr>
              <p:cNvPr id="85" name="Rectangle 13"/>
              <p:cNvSpPr/>
              <p:nvPr/>
            </p:nvSpPr>
            <p:spPr>
              <a:xfrm>
                <a:off x="1600200" y="1356360"/>
                <a:ext cx="5410200" cy="6096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1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Rectangle 14"/>
              <p:cNvSpPr/>
              <p:nvPr/>
            </p:nvSpPr>
            <p:spPr>
              <a:xfrm>
                <a:off x="2118482" y="1356359"/>
                <a:ext cx="4891917" cy="54864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r>
                  <a:rPr lang="es-ES" dirty="0">
                    <a:solidFill>
                      <a:srgbClr val="FFFFFF"/>
                    </a:solidFill>
                  </a:rPr>
                  <a:t>Incrementar la calidad en la elaboración de los instrumentos legales MEDIANTE la medición de tiempos y gestión de la calidad en la elaboración de instrumentos contractuales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4" name="Round Same Side Corner Rectangle 45"/>
            <p:cNvSpPr/>
            <p:nvPr/>
          </p:nvSpPr>
          <p:spPr>
            <a:xfrm flipV="1">
              <a:off x="1938544" y="2822299"/>
              <a:ext cx="4792657" cy="707883"/>
            </a:xfrm>
            <a:prstGeom prst="round2SameRect">
              <a:avLst>
                <a:gd name="adj1" fmla="val 8813"/>
                <a:gd name="adj2" fmla="val 0"/>
              </a:avLst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133" dirty="0">
                <a:solidFill>
                  <a:srgbClr val="FFFFFF"/>
                </a:solidFill>
              </a:endParaRPr>
            </a:p>
          </p:txBody>
        </p:sp>
      </p:grpSp>
      <p:sp>
        <p:nvSpPr>
          <p:cNvPr id="43" name="Sev01"/>
          <p:cNvSpPr/>
          <p:nvPr/>
        </p:nvSpPr>
        <p:spPr>
          <a:xfrm>
            <a:off x="853678" y="1075657"/>
            <a:ext cx="937116" cy="800551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r>
              <a:rPr lang="en-US" sz="3733" b="1" dirty="0" smtClean="0">
                <a:solidFill>
                  <a:srgbClr val="FFFFFF"/>
                </a:solidFill>
                <a:latin typeface="FontAwesome" pitchFamily="2" charset="0"/>
              </a:rPr>
              <a:t>O1</a:t>
            </a:r>
            <a:endParaRPr lang="en-US" sz="3733" b="1" dirty="0">
              <a:solidFill>
                <a:srgbClr val="FFFFFF"/>
              </a:solidFill>
              <a:latin typeface="FontAwesome" pitchFamily="2" charset="0"/>
            </a:endParaRPr>
          </a:p>
        </p:txBody>
      </p:sp>
      <p:sp>
        <p:nvSpPr>
          <p:cNvPr id="47" name="Sev02"/>
          <p:cNvSpPr/>
          <p:nvPr/>
        </p:nvSpPr>
        <p:spPr>
          <a:xfrm>
            <a:off x="866736" y="4110073"/>
            <a:ext cx="857965" cy="752359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r>
              <a:rPr lang="en-US" sz="3733" b="1" dirty="0" smtClean="0">
                <a:solidFill>
                  <a:srgbClr val="FFFFFF"/>
                </a:solidFill>
                <a:latin typeface="FontAwesome" pitchFamily="2" charset="0"/>
              </a:rPr>
              <a:t>O2</a:t>
            </a:r>
            <a:endParaRPr lang="en-US" sz="3733" b="1" dirty="0">
              <a:solidFill>
                <a:srgbClr val="FFFFFF"/>
              </a:solidFill>
              <a:latin typeface="FontAwesome" pitchFamily="2" charset="0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1996522" y="2007345"/>
            <a:ext cx="1465464" cy="1386968"/>
            <a:chOff x="1110311" y="1485021"/>
            <a:chExt cx="1465464" cy="1386968"/>
          </a:xfrm>
        </p:grpSpPr>
        <p:grpSp>
          <p:nvGrpSpPr>
            <p:cNvPr id="21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</p:grpSpPr>
          <p:sp>
            <p:nvSpPr>
              <p:cNvPr id="23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Oval 5"/>
              <p:cNvSpPr/>
              <p:nvPr/>
            </p:nvSpPr>
            <p:spPr>
              <a:xfrm>
                <a:off x="4019554" y="1200150"/>
                <a:ext cx="1142168" cy="114216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2" name="TextBox 75"/>
            <p:cNvSpPr txBox="1"/>
            <p:nvPr/>
          </p:nvSpPr>
          <p:spPr>
            <a:xfrm>
              <a:off x="1228878" y="1963060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90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5" name="Rectangle 102"/>
          <p:cNvSpPr/>
          <p:nvPr/>
        </p:nvSpPr>
        <p:spPr>
          <a:xfrm>
            <a:off x="3519294" y="2431393"/>
            <a:ext cx="2392968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s-ES" sz="1400" b="1" dirty="0">
                <a:solidFill>
                  <a:srgbClr val="237DB9"/>
                </a:solidFill>
              </a:rPr>
              <a:t>Porcentaje de documentos revisados sin </a:t>
            </a:r>
            <a:r>
              <a:rPr lang="es-ES" sz="1400" b="1" dirty="0" smtClean="0">
                <a:solidFill>
                  <a:srgbClr val="237DB9"/>
                </a:solidFill>
              </a:rPr>
              <a:t>observaciones </a:t>
            </a:r>
            <a:r>
              <a:rPr lang="es-ES" sz="1400" b="1" i="1" dirty="0" smtClean="0">
                <a:solidFill>
                  <a:srgbClr val="237DB9"/>
                </a:solidFill>
              </a:rPr>
              <a:t>(discreto)</a:t>
            </a:r>
            <a:endParaRPr lang="es-SV" sz="1400" b="1" i="1" dirty="0">
              <a:solidFill>
                <a:srgbClr val="237DB9"/>
              </a:solidFill>
            </a:endParaRPr>
          </a:p>
        </p:txBody>
      </p:sp>
      <p:grpSp>
        <p:nvGrpSpPr>
          <p:cNvPr id="32" name="Grupo 31"/>
          <p:cNvGrpSpPr/>
          <p:nvPr/>
        </p:nvGrpSpPr>
        <p:grpSpPr>
          <a:xfrm>
            <a:off x="1996522" y="4979044"/>
            <a:ext cx="1465464" cy="1386968"/>
            <a:chOff x="1110311" y="1485021"/>
            <a:chExt cx="1465464" cy="1386968"/>
          </a:xfrm>
          <a:solidFill>
            <a:schemeClr val="accent2"/>
          </a:solidFill>
        </p:grpSpPr>
        <p:grpSp>
          <p:nvGrpSpPr>
            <p:cNvPr id="33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  <a:grpFill/>
          </p:grpSpPr>
          <p:sp>
            <p:nvSpPr>
              <p:cNvPr id="35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15AA96"/>
                  </a:solidFill>
                </a:endParaRPr>
              </a:p>
            </p:txBody>
          </p:sp>
          <p:sp>
            <p:nvSpPr>
              <p:cNvPr id="36" name="Oval 5"/>
              <p:cNvSpPr/>
              <p:nvPr/>
            </p:nvSpPr>
            <p:spPr>
              <a:xfrm>
                <a:off x="4019554" y="1200148"/>
                <a:ext cx="1142168" cy="11421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15AA96"/>
                  </a:solidFill>
                </a:endParaRPr>
              </a:p>
            </p:txBody>
          </p:sp>
        </p:grpSp>
        <p:sp>
          <p:nvSpPr>
            <p:cNvPr id="34" name="TextBox 75"/>
            <p:cNvSpPr txBox="1"/>
            <p:nvPr/>
          </p:nvSpPr>
          <p:spPr>
            <a:xfrm>
              <a:off x="1228878" y="1963060"/>
              <a:ext cx="1228330" cy="43088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80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7" name="Rectangle 102"/>
          <p:cNvSpPr/>
          <p:nvPr/>
        </p:nvSpPr>
        <p:spPr>
          <a:xfrm>
            <a:off x="3575631" y="5294053"/>
            <a:ext cx="2392968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" sz="1400" b="1" dirty="0">
                <a:solidFill>
                  <a:srgbClr val="15AA96"/>
                </a:solidFill>
              </a:rPr>
              <a:t>Número de instrumentos legales elaborados sin observaciones ni </a:t>
            </a:r>
            <a:r>
              <a:rPr lang="es-ES" sz="1400" b="1" dirty="0" err="1" smtClean="0">
                <a:solidFill>
                  <a:srgbClr val="15AA96"/>
                </a:solidFill>
              </a:rPr>
              <a:t>reprocesos</a:t>
            </a:r>
            <a:r>
              <a:rPr lang="es-ES" sz="1400" b="1" dirty="0" smtClean="0">
                <a:solidFill>
                  <a:srgbClr val="15AA96"/>
                </a:solidFill>
              </a:rPr>
              <a:t> </a:t>
            </a:r>
            <a:r>
              <a:rPr lang="es-ES" sz="1400" b="1" i="1" dirty="0" smtClean="0">
                <a:solidFill>
                  <a:srgbClr val="15AA96"/>
                </a:solidFill>
              </a:rPr>
              <a:t>(discreto)</a:t>
            </a:r>
            <a:endParaRPr lang="en-US" sz="1400" b="1" i="1" dirty="0" smtClean="0">
              <a:solidFill>
                <a:srgbClr val="15AA96"/>
              </a:solidFill>
            </a:endParaRPr>
          </a:p>
        </p:txBody>
      </p:sp>
      <p:sp>
        <p:nvSpPr>
          <p:cNvPr id="44" name="Rectangle 102"/>
          <p:cNvSpPr/>
          <p:nvPr/>
        </p:nvSpPr>
        <p:spPr>
          <a:xfrm>
            <a:off x="7661996" y="5401775"/>
            <a:ext cx="2392968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" sz="1400" b="1" dirty="0">
                <a:solidFill>
                  <a:srgbClr val="15AA96"/>
                </a:solidFill>
              </a:rPr>
              <a:t>Tiempo promedio de elaboración de instrumentos </a:t>
            </a:r>
            <a:r>
              <a:rPr lang="es-ES" sz="1400" b="1" dirty="0" smtClean="0">
                <a:solidFill>
                  <a:srgbClr val="15AA96"/>
                </a:solidFill>
              </a:rPr>
              <a:t>contractuales </a:t>
            </a:r>
            <a:r>
              <a:rPr lang="es-ES" sz="1400" b="1" i="1" dirty="0" smtClean="0">
                <a:solidFill>
                  <a:srgbClr val="15AA96"/>
                </a:solidFill>
              </a:rPr>
              <a:t>(discreto)</a:t>
            </a:r>
            <a:endParaRPr lang="es-SV" sz="1400" b="1" i="1" dirty="0" smtClean="0">
              <a:solidFill>
                <a:srgbClr val="15AA96"/>
              </a:solidFill>
            </a:endParaRPr>
          </a:p>
        </p:txBody>
      </p:sp>
      <p:grpSp>
        <p:nvGrpSpPr>
          <p:cNvPr id="45" name="Grupo 44"/>
          <p:cNvGrpSpPr/>
          <p:nvPr/>
        </p:nvGrpSpPr>
        <p:grpSpPr>
          <a:xfrm>
            <a:off x="6139224" y="4989174"/>
            <a:ext cx="1465464" cy="1386968"/>
            <a:chOff x="1110311" y="1485021"/>
            <a:chExt cx="1465464" cy="1386968"/>
          </a:xfrm>
          <a:solidFill>
            <a:schemeClr val="accent2"/>
          </a:solidFill>
        </p:grpSpPr>
        <p:grpSp>
          <p:nvGrpSpPr>
            <p:cNvPr id="46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  <a:grpFill/>
          </p:grpSpPr>
          <p:sp>
            <p:nvSpPr>
              <p:cNvPr id="50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15AA96"/>
                  </a:solidFill>
                </a:endParaRPr>
              </a:p>
            </p:txBody>
          </p:sp>
          <p:sp>
            <p:nvSpPr>
              <p:cNvPr id="52" name="Oval 5"/>
              <p:cNvSpPr/>
              <p:nvPr/>
            </p:nvSpPr>
            <p:spPr>
              <a:xfrm>
                <a:off x="4019554" y="1200148"/>
                <a:ext cx="1142168" cy="11421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15AA96"/>
                  </a:solidFill>
                </a:endParaRPr>
              </a:p>
            </p:txBody>
          </p:sp>
        </p:grpSp>
        <p:sp>
          <p:nvSpPr>
            <p:cNvPr id="49" name="TextBox 75"/>
            <p:cNvSpPr txBox="1"/>
            <p:nvPr/>
          </p:nvSpPr>
          <p:spPr>
            <a:xfrm>
              <a:off x="1309644" y="1789900"/>
              <a:ext cx="1030311" cy="72521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2.5 </a:t>
              </a:r>
              <a:r>
                <a:rPr lang="en-US" b="1" dirty="0" err="1" smtClean="0">
                  <a:solidFill>
                    <a:srgbClr val="FFFFFF"/>
                  </a:solidFill>
                </a:rPr>
                <a:t>Horas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9956586"/>
      </p:ext>
    </p:extLst>
  </p:cSld>
  <p:clrMapOvr>
    <a:masterClrMapping/>
  </p:clrMapOvr>
  <p:transition spd="med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N-MM Papelería Tuti-4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78"/>
          <a:stretch/>
        </p:blipFill>
        <p:spPr>
          <a:xfrm>
            <a:off x="0" y="6381327"/>
            <a:ext cx="12192000" cy="493833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93458840"/>
              </p:ext>
            </p:extLst>
          </p:nvPr>
        </p:nvGraphicFramePr>
        <p:xfrm>
          <a:off x="1887663" y="148478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dondear rectángulo de esquina diagonal 3"/>
          <p:cNvSpPr/>
          <p:nvPr/>
        </p:nvSpPr>
        <p:spPr>
          <a:xfrm>
            <a:off x="1393244" y="332656"/>
            <a:ext cx="9405512" cy="904522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Metodología GPR – Plan Operativo Anual 2020</a:t>
            </a:r>
            <a:endParaRPr lang="es-SV" sz="36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11424" y="1772816"/>
            <a:ext cx="10081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2000" i="1" dirty="0" smtClean="0"/>
              <a:t>Cada Gerencia y Unidad realizó este proceso de análisis e identificación de objetivos operativos, procesos, proyectos, indicadores y metas, para la mejora de su gestión.</a:t>
            </a:r>
            <a:endParaRPr lang="es-SV" sz="2000" i="1" dirty="0"/>
          </a:p>
        </p:txBody>
      </p:sp>
    </p:spTree>
    <p:extLst>
      <p:ext uri="{BB962C8B-B14F-4D97-AF65-F5344CB8AC3E}">
        <p14:creationId xmlns:p14="http://schemas.microsoft.com/office/powerpoint/2010/main" val="392562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5"/>
          <p:cNvGrpSpPr/>
          <p:nvPr/>
        </p:nvGrpSpPr>
        <p:grpSpPr>
          <a:xfrm>
            <a:off x="1232444" y="1504010"/>
            <a:ext cx="10396106" cy="1883133"/>
            <a:chOff x="1938544" y="1134630"/>
            <a:chExt cx="4792657" cy="1065982"/>
          </a:xfrm>
        </p:grpSpPr>
        <p:sp>
          <p:nvSpPr>
            <p:cNvPr id="44" name="Round Same Side Corner Rectangle 43"/>
            <p:cNvSpPr/>
            <p:nvPr/>
          </p:nvSpPr>
          <p:spPr>
            <a:xfrm flipV="1">
              <a:off x="1938544" y="1598819"/>
              <a:ext cx="4792657" cy="601793"/>
            </a:xfrm>
            <a:prstGeom prst="round2SameRect">
              <a:avLst>
                <a:gd name="adj1" fmla="val 8813"/>
                <a:gd name="adj2" fmla="val 0"/>
              </a:avLst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400" dirty="0">
                <a:solidFill>
                  <a:srgbClr val="FFFFFF"/>
                </a:solidFill>
              </a:endParaRPr>
            </a:p>
          </p:txBody>
        </p:sp>
        <p:grpSp>
          <p:nvGrpSpPr>
            <p:cNvPr id="3" name="Group 9"/>
            <p:cNvGrpSpPr/>
            <p:nvPr/>
          </p:nvGrpSpPr>
          <p:grpSpPr>
            <a:xfrm>
              <a:off x="1938544" y="1134630"/>
              <a:ext cx="4792657" cy="464192"/>
              <a:chOff x="1600200" y="1268511"/>
              <a:chExt cx="5410200" cy="697449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600200" y="1356360"/>
                <a:ext cx="5410200" cy="6096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600200" y="1268511"/>
                <a:ext cx="5410200" cy="60960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r>
                  <a:rPr lang="es-ES" sz="2400" b="1" dirty="0" smtClean="0">
                    <a:solidFill>
                      <a:srgbClr val="FFFFFF"/>
                    </a:solidFill>
                  </a:rPr>
                  <a:t>PROYECTOS 2020</a:t>
                </a:r>
                <a:endParaRPr lang="en-US" sz="2400" b="1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0" name="Text Placeholder 3"/>
          <p:cNvSpPr txBox="1">
            <a:spLocks/>
          </p:cNvSpPr>
          <p:nvPr/>
        </p:nvSpPr>
        <p:spPr>
          <a:xfrm>
            <a:off x="2406202" y="2374471"/>
            <a:ext cx="8618113" cy="94179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spcBef>
                <a:spcPct val="20000"/>
              </a:spcBef>
              <a:defRPr/>
            </a:pPr>
            <a:r>
              <a:rPr lang="es-ES" sz="1800" b="1" dirty="0" smtClean="0">
                <a:solidFill>
                  <a:srgbClr val="262626"/>
                </a:solidFill>
              </a:rPr>
              <a:t>I001. Implementación </a:t>
            </a:r>
            <a:r>
              <a:rPr lang="es-ES" sz="1800" b="1" dirty="0">
                <a:solidFill>
                  <a:srgbClr val="262626"/>
                </a:solidFill>
              </a:rPr>
              <a:t>y aplicación de la </a:t>
            </a:r>
            <a:r>
              <a:rPr lang="es-ES" sz="1800" b="1" dirty="0" smtClean="0">
                <a:solidFill>
                  <a:srgbClr val="262626"/>
                </a:solidFill>
              </a:rPr>
              <a:t>LPA.</a:t>
            </a:r>
          </a:p>
          <a:p>
            <a:pPr algn="l">
              <a:spcBef>
                <a:spcPct val="20000"/>
              </a:spcBef>
              <a:defRPr/>
            </a:pPr>
            <a:r>
              <a:rPr lang="es-ES" sz="1800" b="1" dirty="0" smtClean="0">
                <a:solidFill>
                  <a:srgbClr val="262626"/>
                </a:solidFill>
                <a:cs typeface="+mj-cs"/>
              </a:rPr>
              <a:t>I002. Implementación </a:t>
            </a:r>
            <a:r>
              <a:rPr lang="es-ES" sz="1800" b="1" dirty="0">
                <a:solidFill>
                  <a:srgbClr val="262626"/>
                </a:solidFill>
                <a:cs typeface="+mj-cs"/>
              </a:rPr>
              <a:t>y aplicación del Programa Antifraude del </a:t>
            </a:r>
            <a:r>
              <a:rPr lang="es-ES" sz="1800" b="1" dirty="0" smtClean="0">
                <a:solidFill>
                  <a:srgbClr val="262626"/>
                </a:solidFill>
                <a:cs typeface="+mj-cs"/>
              </a:rPr>
              <a:t>INSAFORP.</a:t>
            </a:r>
          </a:p>
          <a:p>
            <a:pPr algn="l">
              <a:spcBef>
                <a:spcPct val="20000"/>
              </a:spcBef>
              <a:defRPr/>
            </a:pPr>
            <a:r>
              <a:rPr lang="es-ES" sz="1800" b="1" dirty="0">
                <a:solidFill>
                  <a:srgbClr val="262626"/>
                </a:solidFill>
                <a:cs typeface="+mj-cs"/>
              </a:rPr>
              <a:t>I003. Innovación y actualización de instrumentos legales</a:t>
            </a:r>
            <a:r>
              <a:rPr lang="es-ES" sz="1800" b="1" dirty="0" smtClean="0">
                <a:solidFill>
                  <a:srgbClr val="262626"/>
                </a:solidFill>
                <a:cs typeface="+mj-cs"/>
              </a:rPr>
              <a:t>.</a:t>
            </a:r>
            <a:endParaRPr lang="en-US" sz="1800" b="1" dirty="0">
              <a:solidFill>
                <a:srgbClr val="262626"/>
              </a:solidFill>
              <a:cs typeface="+mj-cs"/>
            </a:endParaRPr>
          </a:p>
        </p:txBody>
      </p:sp>
      <p:sp>
        <p:nvSpPr>
          <p:cNvPr id="61" name="Freeform 45"/>
          <p:cNvSpPr>
            <a:spLocks noEditPoints="1"/>
          </p:cNvSpPr>
          <p:nvPr/>
        </p:nvSpPr>
        <p:spPr bwMode="auto">
          <a:xfrm>
            <a:off x="1612011" y="2590797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375467"/>
            <a:endParaRPr lang="en-US" sz="2667" dirty="0">
              <a:solidFill>
                <a:srgbClr val="262626"/>
              </a:solidFill>
            </a:endParaRPr>
          </a:p>
        </p:txBody>
      </p:sp>
      <p:sp>
        <p:nvSpPr>
          <p:cNvPr id="50" name="Title 36"/>
          <p:cNvSpPr txBox="1">
            <a:spLocks/>
          </p:cNvSpPr>
          <p:nvPr/>
        </p:nvSpPr>
        <p:spPr>
          <a:xfrm>
            <a:off x="2406202" y="389213"/>
            <a:ext cx="7518400" cy="88905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Gerencia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Legal</a:t>
            </a:r>
          </a:p>
          <a:p>
            <a:r>
              <a:rPr lang="en-US" sz="1800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Proyectos</a:t>
            </a:r>
            <a:r>
              <a:rPr lang="en-US" sz="1800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2020</a:t>
            </a:r>
            <a:endParaRPr lang="en-US" sz="2400" b="1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7" name="Freeform 68"/>
          <p:cNvSpPr/>
          <p:nvPr/>
        </p:nvSpPr>
        <p:spPr>
          <a:xfrm>
            <a:off x="0" y="6033548"/>
            <a:ext cx="3974205" cy="78914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52493" rIns="52493" bIns="52494" numCol="1" spcCol="1270" anchor="ctr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18" name="Text Placeholder 3"/>
          <p:cNvSpPr txBox="1">
            <a:spLocks/>
          </p:cNvSpPr>
          <p:nvPr/>
        </p:nvSpPr>
        <p:spPr>
          <a:xfrm>
            <a:off x="128789" y="6075807"/>
            <a:ext cx="3616817" cy="67710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237DB9"/>
                </a:solidFill>
                <a:cs typeface="+mj-cs"/>
              </a:rPr>
              <a:t>PRESUPUESTO 2019</a:t>
            </a:r>
            <a: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/>
            </a:r>
            <a:b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</a:b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t>$142,920</a:t>
            </a:r>
            <a:endParaRPr lang="en-US" sz="2400" b="1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9" name="Freeform 68"/>
          <p:cNvSpPr/>
          <p:nvPr/>
        </p:nvSpPr>
        <p:spPr>
          <a:xfrm>
            <a:off x="4079921" y="6068853"/>
            <a:ext cx="3974205" cy="78914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52493" rIns="52493" bIns="52494" numCol="1" spcCol="1270" anchor="ctr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20" name="Text Placeholder 3"/>
          <p:cNvSpPr txBox="1">
            <a:spLocks/>
          </p:cNvSpPr>
          <p:nvPr/>
        </p:nvSpPr>
        <p:spPr>
          <a:xfrm>
            <a:off x="4208710" y="6111112"/>
            <a:ext cx="3616817" cy="67710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237DB9"/>
                </a:solidFill>
                <a:cs typeface="+mj-cs"/>
              </a:rPr>
              <a:t>PROYECCION CIERRE 2019</a:t>
            </a:r>
            <a: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/>
            </a:r>
            <a:b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</a:b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>$</a:t>
            </a: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t>124,429.69</a:t>
            </a:r>
            <a:endParaRPr lang="en-US" sz="2400" b="1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1" name="Freeform 68"/>
          <p:cNvSpPr/>
          <p:nvPr/>
        </p:nvSpPr>
        <p:spPr>
          <a:xfrm>
            <a:off x="8217795" y="6068853"/>
            <a:ext cx="3974205" cy="78914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52493" rIns="52493" bIns="52494" numCol="1" spcCol="1270" anchor="ctr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22" name="Text Placeholder 3"/>
          <p:cNvSpPr txBox="1">
            <a:spLocks/>
          </p:cNvSpPr>
          <p:nvPr/>
        </p:nvSpPr>
        <p:spPr>
          <a:xfrm>
            <a:off x="8346584" y="6111112"/>
            <a:ext cx="3616817" cy="67710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237DB9"/>
                </a:solidFill>
                <a:cs typeface="+mj-cs"/>
              </a:rPr>
              <a:t>PRESUPUESTO 2020</a:t>
            </a:r>
            <a: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/>
            </a:r>
            <a:b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</a:b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>$</a:t>
            </a: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t>142,920</a:t>
            </a:r>
            <a:endParaRPr lang="en-US" sz="2400" b="1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107046"/>
      </p:ext>
    </p:extLst>
  </p:cSld>
  <p:clrMapOvr>
    <a:masterClrMapping/>
  </p:clrMapOvr>
  <p:transition spd="med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 animBg="1"/>
      <p:bldP spid="17" grpId="0" animBg="1"/>
      <p:bldP spid="18" grpId="0"/>
      <p:bldP spid="19" grpId="0" animBg="1"/>
      <p:bldP spid="20" grpId="0"/>
      <p:bldP spid="21" grpId="0" animBg="1"/>
      <p:bldP spid="2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/>
          <a:lstStyle/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 defTabSz="1375467"/>
              <a:t>71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Title 36"/>
          <p:cNvSpPr txBox="1">
            <a:spLocks/>
          </p:cNvSpPr>
          <p:nvPr/>
        </p:nvSpPr>
        <p:spPr>
          <a:xfrm>
            <a:off x="1919536" y="2492896"/>
            <a:ext cx="8426841" cy="1401169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Adquisiciones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Contrataciones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Institucionales </a:t>
            </a:r>
          </a:p>
        </p:txBody>
      </p:sp>
    </p:spTree>
    <p:extLst>
      <p:ext uri="{BB962C8B-B14F-4D97-AF65-F5344CB8AC3E}">
        <p14:creationId xmlns:p14="http://schemas.microsoft.com/office/powerpoint/2010/main" val="59263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47"/>
          <p:cNvSpPr>
            <a:spLocks noGrp="1"/>
          </p:cNvSpPr>
          <p:nvPr>
            <p:ph type="sldNum" sz="quarter" idx="4294967295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72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51" name="Group 65"/>
          <p:cNvGrpSpPr/>
          <p:nvPr/>
        </p:nvGrpSpPr>
        <p:grpSpPr>
          <a:xfrm>
            <a:off x="682580" y="1010088"/>
            <a:ext cx="10335918" cy="2557250"/>
            <a:chOff x="1938544" y="1193095"/>
            <a:chExt cx="4792657" cy="1113607"/>
          </a:xfrm>
        </p:grpSpPr>
        <p:sp>
          <p:nvSpPr>
            <p:cNvPr id="55" name="Round Same Side Corner Rectangle 43"/>
            <p:cNvSpPr/>
            <p:nvPr/>
          </p:nvSpPr>
          <p:spPr>
            <a:xfrm flipV="1">
              <a:off x="1938544" y="1598819"/>
              <a:ext cx="4792657" cy="707883"/>
            </a:xfrm>
            <a:prstGeom prst="round2SameRect">
              <a:avLst>
                <a:gd name="adj1" fmla="val 8813"/>
                <a:gd name="adj2" fmla="val 0"/>
              </a:avLst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133" dirty="0">
                <a:solidFill>
                  <a:srgbClr val="FFFFFF"/>
                </a:solidFill>
              </a:endParaRPr>
            </a:p>
          </p:txBody>
        </p:sp>
        <p:grpSp>
          <p:nvGrpSpPr>
            <p:cNvPr id="56" name="Group 9"/>
            <p:cNvGrpSpPr/>
            <p:nvPr/>
          </p:nvGrpSpPr>
          <p:grpSpPr>
            <a:xfrm>
              <a:off x="1938544" y="1193095"/>
              <a:ext cx="4792657" cy="405724"/>
              <a:chOff x="1600200" y="1356358"/>
              <a:chExt cx="5410200" cy="609602"/>
            </a:xfrm>
          </p:grpSpPr>
          <p:sp>
            <p:nvSpPr>
              <p:cNvPr id="60" name="Rectangle 5"/>
              <p:cNvSpPr/>
              <p:nvPr/>
            </p:nvSpPr>
            <p:spPr>
              <a:xfrm>
                <a:off x="1600200" y="1356360"/>
                <a:ext cx="54102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1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Rectangle 4"/>
              <p:cNvSpPr/>
              <p:nvPr/>
            </p:nvSpPr>
            <p:spPr>
              <a:xfrm>
                <a:off x="2146243" y="1356358"/>
                <a:ext cx="4864155" cy="56583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r>
                  <a:rPr lang="es-ES" dirty="0">
                    <a:solidFill>
                      <a:srgbClr val="FFFFFF"/>
                    </a:solidFill>
                  </a:rPr>
                  <a:t>Incrementar la eficiencia en los procesos de compra MEDIANTE la elaboración e implementación de una normativa que defina los roles, responsabilidades y tiempos de la unidad y de las otras unidades y gerencias en relación a compras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1" name="Title 36"/>
          <p:cNvSpPr txBox="1">
            <a:spLocks/>
          </p:cNvSpPr>
          <p:nvPr/>
        </p:nvSpPr>
        <p:spPr>
          <a:xfrm>
            <a:off x="682580" y="28386"/>
            <a:ext cx="10335912" cy="88905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Gerencia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de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Adquisiciones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y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Contrataciones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Institucional</a:t>
            </a:r>
            <a:endParaRPr lang="en-US" sz="2667" b="1" dirty="0" smtClean="0">
              <a:solidFill>
                <a:srgbClr val="262626">
                  <a:lumMod val="50000"/>
                  <a:lumOff val="50000"/>
                </a:srgbClr>
              </a:solidFill>
            </a:endParaRPr>
          </a:p>
          <a:p>
            <a:r>
              <a:rPr lang="en-US" sz="1800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Objetivos</a:t>
            </a:r>
            <a:r>
              <a:rPr lang="en-US" sz="1800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1800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operativos</a:t>
            </a:r>
            <a:r>
              <a:rPr lang="en-US" sz="1800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y </a:t>
            </a:r>
            <a:r>
              <a:rPr lang="en-US" sz="1800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principales</a:t>
            </a:r>
            <a:r>
              <a:rPr lang="en-US" sz="1800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1800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indicadores</a:t>
            </a:r>
            <a:r>
              <a:rPr lang="en-US" sz="1800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2020</a:t>
            </a:r>
            <a:endParaRPr lang="en-US" sz="2400" b="1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82" name="Group 66"/>
          <p:cNvGrpSpPr/>
          <p:nvPr/>
        </p:nvGrpSpPr>
        <p:grpSpPr>
          <a:xfrm>
            <a:off x="682580" y="4061642"/>
            <a:ext cx="10335914" cy="2442187"/>
            <a:chOff x="1938544" y="2416574"/>
            <a:chExt cx="4792657" cy="1113608"/>
          </a:xfrm>
        </p:grpSpPr>
        <p:grpSp>
          <p:nvGrpSpPr>
            <p:cNvPr id="83" name="Group 12"/>
            <p:cNvGrpSpPr/>
            <p:nvPr/>
          </p:nvGrpSpPr>
          <p:grpSpPr>
            <a:xfrm>
              <a:off x="1938544" y="2416574"/>
              <a:ext cx="4792657" cy="405724"/>
              <a:chOff x="1600200" y="1356359"/>
              <a:chExt cx="5410200" cy="609601"/>
            </a:xfrm>
          </p:grpSpPr>
          <p:sp>
            <p:nvSpPr>
              <p:cNvPr id="85" name="Rectangle 13"/>
              <p:cNvSpPr/>
              <p:nvPr/>
            </p:nvSpPr>
            <p:spPr>
              <a:xfrm>
                <a:off x="1600200" y="1356360"/>
                <a:ext cx="5410200" cy="6096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1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Rectangle 14"/>
              <p:cNvSpPr/>
              <p:nvPr/>
            </p:nvSpPr>
            <p:spPr>
              <a:xfrm>
                <a:off x="2118482" y="1356359"/>
                <a:ext cx="4891917" cy="54864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r>
                  <a:rPr lang="es-ES" dirty="0">
                    <a:solidFill>
                      <a:srgbClr val="FFFFFF"/>
                    </a:solidFill>
                  </a:rPr>
                  <a:t>Reducir los tiempos de entrega de informes MEDIANTE el uso de un sistema integrado de gestión de INSAFORP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4" name="Round Same Side Corner Rectangle 45"/>
            <p:cNvSpPr/>
            <p:nvPr/>
          </p:nvSpPr>
          <p:spPr>
            <a:xfrm flipV="1">
              <a:off x="1938544" y="2822299"/>
              <a:ext cx="4792657" cy="707883"/>
            </a:xfrm>
            <a:prstGeom prst="round2SameRect">
              <a:avLst>
                <a:gd name="adj1" fmla="val 8813"/>
                <a:gd name="adj2" fmla="val 0"/>
              </a:avLst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133" dirty="0">
                <a:solidFill>
                  <a:srgbClr val="FFFFFF"/>
                </a:solidFill>
              </a:endParaRPr>
            </a:p>
          </p:txBody>
        </p:sp>
      </p:grpSp>
      <p:sp>
        <p:nvSpPr>
          <p:cNvPr id="43" name="Sev01"/>
          <p:cNvSpPr/>
          <p:nvPr/>
        </p:nvSpPr>
        <p:spPr>
          <a:xfrm>
            <a:off x="735616" y="1075657"/>
            <a:ext cx="937116" cy="800551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r>
              <a:rPr lang="en-US" sz="3733" b="1" dirty="0" smtClean="0">
                <a:solidFill>
                  <a:srgbClr val="FFFFFF"/>
                </a:solidFill>
                <a:latin typeface="FontAwesome" pitchFamily="2" charset="0"/>
              </a:rPr>
              <a:t>O1</a:t>
            </a:r>
            <a:endParaRPr lang="en-US" sz="3733" b="1" dirty="0">
              <a:solidFill>
                <a:srgbClr val="FFFFFF"/>
              </a:solidFill>
              <a:latin typeface="FontAwesome" pitchFamily="2" charset="0"/>
            </a:endParaRPr>
          </a:p>
        </p:txBody>
      </p:sp>
      <p:sp>
        <p:nvSpPr>
          <p:cNvPr id="47" name="Sev02"/>
          <p:cNvSpPr/>
          <p:nvPr/>
        </p:nvSpPr>
        <p:spPr>
          <a:xfrm>
            <a:off x="748674" y="4110073"/>
            <a:ext cx="857965" cy="752359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r>
              <a:rPr lang="en-US" sz="3733" b="1" dirty="0" smtClean="0">
                <a:solidFill>
                  <a:srgbClr val="FFFFFF"/>
                </a:solidFill>
                <a:latin typeface="FontAwesome" pitchFamily="2" charset="0"/>
              </a:rPr>
              <a:t>O</a:t>
            </a:r>
            <a:r>
              <a:rPr lang="en-US" sz="3733" b="1" dirty="0">
                <a:solidFill>
                  <a:srgbClr val="FFFFFF"/>
                </a:solidFill>
                <a:latin typeface="FontAwesome" pitchFamily="2" charset="0"/>
              </a:rPr>
              <a:t>2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1878460" y="2007345"/>
            <a:ext cx="1465464" cy="1386968"/>
            <a:chOff x="1110311" y="1485021"/>
            <a:chExt cx="1465464" cy="1386968"/>
          </a:xfrm>
        </p:grpSpPr>
        <p:grpSp>
          <p:nvGrpSpPr>
            <p:cNvPr id="21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</p:grpSpPr>
          <p:sp>
            <p:nvSpPr>
              <p:cNvPr id="23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Oval 5"/>
              <p:cNvSpPr/>
              <p:nvPr/>
            </p:nvSpPr>
            <p:spPr>
              <a:xfrm>
                <a:off x="4019554" y="1200150"/>
                <a:ext cx="1142168" cy="114216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2" name="TextBox 75"/>
            <p:cNvSpPr txBox="1"/>
            <p:nvPr/>
          </p:nvSpPr>
          <p:spPr>
            <a:xfrm>
              <a:off x="1228878" y="1963060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3,600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5" name="Rectangle 102"/>
          <p:cNvSpPr/>
          <p:nvPr/>
        </p:nvSpPr>
        <p:spPr>
          <a:xfrm>
            <a:off x="3401232" y="2431393"/>
            <a:ext cx="2392968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s-ES" sz="1400" b="1" dirty="0">
                <a:solidFill>
                  <a:srgbClr val="237DB9"/>
                </a:solidFill>
              </a:rPr>
              <a:t>Numero de </a:t>
            </a:r>
            <a:r>
              <a:rPr lang="es-ES" sz="1400" b="1" dirty="0" smtClean="0">
                <a:solidFill>
                  <a:srgbClr val="237DB9"/>
                </a:solidFill>
              </a:rPr>
              <a:t>órdenes </a:t>
            </a:r>
            <a:r>
              <a:rPr lang="es-ES" sz="1400" b="1" dirty="0">
                <a:solidFill>
                  <a:srgbClr val="237DB9"/>
                </a:solidFill>
              </a:rPr>
              <a:t>de c</a:t>
            </a:r>
            <a:r>
              <a:rPr lang="es-ES" sz="1400" b="1" dirty="0" smtClean="0">
                <a:solidFill>
                  <a:srgbClr val="237DB9"/>
                </a:solidFill>
              </a:rPr>
              <a:t>ompra elaboradas y procesado </a:t>
            </a:r>
            <a:r>
              <a:rPr lang="es-ES" sz="1400" b="1" dirty="0">
                <a:solidFill>
                  <a:srgbClr val="237DB9"/>
                </a:solidFill>
              </a:rPr>
              <a:t>oportunamente</a:t>
            </a:r>
            <a:endParaRPr lang="es-SV" sz="1400" b="1" i="1" dirty="0">
              <a:solidFill>
                <a:srgbClr val="237DB9"/>
              </a:solidFill>
            </a:endParaRPr>
          </a:p>
        </p:txBody>
      </p:sp>
      <p:grpSp>
        <p:nvGrpSpPr>
          <p:cNvPr id="32" name="Grupo 31"/>
          <p:cNvGrpSpPr/>
          <p:nvPr/>
        </p:nvGrpSpPr>
        <p:grpSpPr>
          <a:xfrm>
            <a:off x="1878460" y="4979044"/>
            <a:ext cx="1465464" cy="1386968"/>
            <a:chOff x="1110311" y="1485021"/>
            <a:chExt cx="1465464" cy="1386968"/>
          </a:xfrm>
          <a:solidFill>
            <a:schemeClr val="accent2"/>
          </a:solidFill>
        </p:grpSpPr>
        <p:grpSp>
          <p:nvGrpSpPr>
            <p:cNvPr id="33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  <a:grpFill/>
          </p:grpSpPr>
          <p:sp>
            <p:nvSpPr>
              <p:cNvPr id="35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15AA96"/>
                  </a:solidFill>
                </a:endParaRPr>
              </a:p>
            </p:txBody>
          </p:sp>
          <p:sp>
            <p:nvSpPr>
              <p:cNvPr id="36" name="Oval 5"/>
              <p:cNvSpPr/>
              <p:nvPr/>
            </p:nvSpPr>
            <p:spPr>
              <a:xfrm>
                <a:off x="4019554" y="1200148"/>
                <a:ext cx="1142168" cy="11421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15AA96"/>
                  </a:solidFill>
                </a:endParaRPr>
              </a:p>
            </p:txBody>
          </p:sp>
        </p:grpSp>
        <p:sp>
          <p:nvSpPr>
            <p:cNvPr id="34" name="TextBox 75"/>
            <p:cNvSpPr txBox="1"/>
            <p:nvPr/>
          </p:nvSpPr>
          <p:spPr>
            <a:xfrm>
              <a:off x="1434138" y="1800030"/>
              <a:ext cx="875764" cy="73241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3</a:t>
              </a:r>
              <a:r>
                <a:rPr lang="en-US" sz="2800" dirty="0">
                  <a:solidFill>
                    <a:srgbClr val="FFFFFF"/>
                  </a:solidFill>
                </a:rPr>
                <a:t> </a:t>
              </a:r>
              <a:r>
                <a:rPr lang="en-US" sz="2800" dirty="0" smtClean="0">
                  <a:solidFill>
                    <a:srgbClr val="FFFFFF"/>
                  </a:solidFill>
                </a:rPr>
                <a:t>     </a:t>
              </a:r>
              <a:r>
                <a:rPr lang="en-US" b="1" dirty="0" err="1" smtClean="0">
                  <a:solidFill>
                    <a:srgbClr val="FFFFFF"/>
                  </a:solidFill>
                </a:rPr>
                <a:t>días</a:t>
              </a:r>
              <a:endParaRPr lang="en-US" b="1" dirty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37" name="Rectangle 102"/>
          <p:cNvSpPr/>
          <p:nvPr/>
        </p:nvSpPr>
        <p:spPr>
          <a:xfrm>
            <a:off x="3457569" y="5294053"/>
            <a:ext cx="2392968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" sz="1400" b="1" dirty="0">
                <a:solidFill>
                  <a:srgbClr val="15AA96"/>
                </a:solidFill>
              </a:rPr>
              <a:t>Tiempo de entrega de informe de gestión de </a:t>
            </a:r>
            <a:r>
              <a:rPr lang="es-ES" sz="1400" b="1" dirty="0" smtClean="0">
                <a:solidFill>
                  <a:srgbClr val="15AA96"/>
                </a:solidFill>
              </a:rPr>
              <a:t>compra</a:t>
            </a:r>
            <a:endParaRPr lang="en-US" sz="1400" b="1" i="1" dirty="0" smtClean="0">
              <a:solidFill>
                <a:srgbClr val="15AA96"/>
              </a:solidFill>
            </a:endParaRPr>
          </a:p>
        </p:txBody>
      </p:sp>
      <p:grpSp>
        <p:nvGrpSpPr>
          <p:cNvPr id="38" name="Grupo 37"/>
          <p:cNvGrpSpPr/>
          <p:nvPr/>
        </p:nvGrpSpPr>
        <p:grpSpPr>
          <a:xfrm>
            <a:off x="6021162" y="2022437"/>
            <a:ext cx="1465464" cy="1386968"/>
            <a:chOff x="1110311" y="1485021"/>
            <a:chExt cx="1465464" cy="1386968"/>
          </a:xfrm>
        </p:grpSpPr>
        <p:grpSp>
          <p:nvGrpSpPr>
            <p:cNvPr id="39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</p:grpSpPr>
          <p:sp>
            <p:nvSpPr>
              <p:cNvPr id="41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5"/>
              <p:cNvSpPr/>
              <p:nvPr/>
            </p:nvSpPr>
            <p:spPr>
              <a:xfrm>
                <a:off x="4019554" y="1200150"/>
                <a:ext cx="1142168" cy="114216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0" name="TextBox 75"/>
            <p:cNvSpPr txBox="1"/>
            <p:nvPr/>
          </p:nvSpPr>
          <p:spPr>
            <a:xfrm>
              <a:off x="1228878" y="1963060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5%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53" name="Rectangle 102"/>
          <p:cNvSpPr/>
          <p:nvPr/>
        </p:nvSpPr>
        <p:spPr>
          <a:xfrm>
            <a:off x="7543934" y="2485122"/>
            <a:ext cx="239296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s-ES" sz="1400" b="1" dirty="0">
                <a:solidFill>
                  <a:srgbClr val="237DB9"/>
                </a:solidFill>
              </a:rPr>
              <a:t>Porcentaje de </a:t>
            </a:r>
            <a:r>
              <a:rPr lang="es-ES" sz="1400" b="1" dirty="0" err="1">
                <a:solidFill>
                  <a:srgbClr val="237DB9"/>
                </a:solidFill>
              </a:rPr>
              <a:t>reprocesos</a:t>
            </a:r>
            <a:r>
              <a:rPr lang="es-ES" sz="1400" b="1" dirty="0">
                <a:solidFill>
                  <a:srgbClr val="237DB9"/>
                </a:solidFill>
              </a:rPr>
              <a:t> de órdenes de compra</a:t>
            </a:r>
            <a:endParaRPr lang="es-SV" sz="1400" b="1" i="1" dirty="0">
              <a:solidFill>
                <a:srgbClr val="237D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84930"/>
      </p:ext>
    </p:extLst>
  </p:cSld>
  <p:clrMapOvr>
    <a:masterClrMapping/>
  </p:clrMapOvr>
  <p:transition spd="med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47"/>
          <p:cNvSpPr>
            <a:spLocks noGrp="1"/>
          </p:cNvSpPr>
          <p:nvPr>
            <p:ph type="sldNum" sz="quarter" idx="4294967295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73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51" name="Group 65"/>
          <p:cNvGrpSpPr/>
          <p:nvPr/>
        </p:nvGrpSpPr>
        <p:grpSpPr>
          <a:xfrm>
            <a:off x="682580" y="1010088"/>
            <a:ext cx="10335918" cy="2557250"/>
            <a:chOff x="1938544" y="1193095"/>
            <a:chExt cx="4792657" cy="1113607"/>
          </a:xfrm>
        </p:grpSpPr>
        <p:sp>
          <p:nvSpPr>
            <p:cNvPr id="55" name="Round Same Side Corner Rectangle 43"/>
            <p:cNvSpPr/>
            <p:nvPr/>
          </p:nvSpPr>
          <p:spPr>
            <a:xfrm flipV="1">
              <a:off x="1938544" y="1598819"/>
              <a:ext cx="4792657" cy="707883"/>
            </a:xfrm>
            <a:prstGeom prst="round2SameRect">
              <a:avLst>
                <a:gd name="adj1" fmla="val 8813"/>
                <a:gd name="adj2" fmla="val 0"/>
              </a:avLst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133" dirty="0">
                <a:solidFill>
                  <a:srgbClr val="FFFFFF"/>
                </a:solidFill>
              </a:endParaRPr>
            </a:p>
          </p:txBody>
        </p:sp>
        <p:grpSp>
          <p:nvGrpSpPr>
            <p:cNvPr id="56" name="Group 9"/>
            <p:cNvGrpSpPr/>
            <p:nvPr/>
          </p:nvGrpSpPr>
          <p:grpSpPr>
            <a:xfrm>
              <a:off x="1938544" y="1193095"/>
              <a:ext cx="4792657" cy="405724"/>
              <a:chOff x="1600200" y="1356358"/>
              <a:chExt cx="5410200" cy="609602"/>
            </a:xfrm>
          </p:grpSpPr>
          <p:sp>
            <p:nvSpPr>
              <p:cNvPr id="60" name="Rectangle 5"/>
              <p:cNvSpPr/>
              <p:nvPr/>
            </p:nvSpPr>
            <p:spPr>
              <a:xfrm>
                <a:off x="1600200" y="1356360"/>
                <a:ext cx="5410200" cy="6096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1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Rectangle 4"/>
              <p:cNvSpPr/>
              <p:nvPr/>
            </p:nvSpPr>
            <p:spPr>
              <a:xfrm>
                <a:off x="2146243" y="1356358"/>
                <a:ext cx="4864155" cy="56583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r>
                  <a:rPr lang="es-ES" dirty="0">
                    <a:solidFill>
                      <a:srgbClr val="FFFFFF"/>
                    </a:solidFill>
                  </a:rPr>
                  <a:t>Reducir los plazos de entrega de garantías a proveedores MEDIANTE la reasignación de responsabilidades referente a garantías.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1" name="Title 36"/>
          <p:cNvSpPr txBox="1">
            <a:spLocks/>
          </p:cNvSpPr>
          <p:nvPr/>
        </p:nvSpPr>
        <p:spPr>
          <a:xfrm>
            <a:off x="682580" y="28386"/>
            <a:ext cx="10335912" cy="88905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Gerencia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de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Adquisiciones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y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Contrataciones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Institucional</a:t>
            </a:r>
            <a:endParaRPr lang="en-US" sz="2667" b="1" dirty="0" smtClean="0">
              <a:solidFill>
                <a:srgbClr val="262626">
                  <a:lumMod val="50000"/>
                  <a:lumOff val="50000"/>
                </a:srgbClr>
              </a:solidFill>
            </a:endParaRPr>
          </a:p>
          <a:p>
            <a:r>
              <a:rPr lang="en-US" sz="1800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Objetivos</a:t>
            </a:r>
            <a:r>
              <a:rPr lang="en-US" sz="1800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1800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operativos</a:t>
            </a:r>
            <a:r>
              <a:rPr lang="en-US" sz="1800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y </a:t>
            </a:r>
            <a:r>
              <a:rPr lang="en-US" sz="1800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principales</a:t>
            </a:r>
            <a:r>
              <a:rPr lang="en-US" sz="1800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1800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indicadores</a:t>
            </a:r>
            <a:r>
              <a:rPr lang="en-US" sz="1800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2020</a:t>
            </a:r>
            <a:endParaRPr lang="en-US" sz="2400" b="1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3" name="Sev01"/>
          <p:cNvSpPr/>
          <p:nvPr/>
        </p:nvSpPr>
        <p:spPr>
          <a:xfrm>
            <a:off x="735616" y="1067970"/>
            <a:ext cx="937116" cy="800551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r>
              <a:rPr lang="en-US" sz="3733" b="1" dirty="0" smtClean="0">
                <a:solidFill>
                  <a:srgbClr val="FFFFFF"/>
                </a:solidFill>
                <a:latin typeface="FontAwesome" pitchFamily="2" charset="0"/>
              </a:rPr>
              <a:t>O3</a:t>
            </a:r>
            <a:endParaRPr lang="en-US" sz="3733" b="1" dirty="0">
              <a:solidFill>
                <a:srgbClr val="FFFFFF"/>
              </a:solidFill>
              <a:latin typeface="FontAwesome" pitchFamily="2" charset="0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1878460" y="2007345"/>
            <a:ext cx="1465464" cy="1386968"/>
            <a:chOff x="1110311" y="1485021"/>
            <a:chExt cx="1465464" cy="1386968"/>
          </a:xfrm>
        </p:grpSpPr>
        <p:grpSp>
          <p:nvGrpSpPr>
            <p:cNvPr id="21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</p:grpSpPr>
          <p:sp>
            <p:nvSpPr>
              <p:cNvPr id="23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Oval 5"/>
              <p:cNvSpPr/>
              <p:nvPr/>
            </p:nvSpPr>
            <p:spPr>
              <a:xfrm>
                <a:off x="4019554" y="1200148"/>
                <a:ext cx="1142168" cy="114216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2" name="TextBox 75"/>
            <p:cNvSpPr txBox="1"/>
            <p:nvPr/>
          </p:nvSpPr>
          <p:spPr>
            <a:xfrm>
              <a:off x="1228878" y="1963060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rgbClr val="FFFFFF"/>
                  </a:solidFill>
                </a:rPr>
                <a:t>8</a:t>
              </a:r>
              <a:r>
                <a:rPr lang="en-US" sz="2800" b="1" dirty="0" smtClean="0">
                  <a:solidFill>
                    <a:srgbClr val="FFFFFF"/>
                  </a:solidFill>
                </a:rPr>
                <a:t>5%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5" name="Rectangle 102"/>
          <p:cNvSpPr/>
          <p:nvPr/>
        </p:nvSpPr>
        <p:spPr>
          <a:xfrm>
            <a:off x="3401232" y="2431393"/>
            <a:ext cx="2392968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s-ES" sz="1400" b="1" dirty="0">
                <a:solidFill>
                  <a:srgbClr val="9BB955">
                    <a:lumMod val="75000"/>
                  </a:srgbClr>
                </a:solidFill>
              </a:rPr>
              <a:t>Porcentaje de trámites de garantías entregadas a </a:t>
            </a:r>
            <a:r>
              <a:rPr lang="es-ES" sz="1400" b="1" dirty="0" smtClean="0">
                <a:solidFill>
                  <a:srgbClr val="9BB955">
                    <a:lumMod val="75000"/>
                  </a:srgbClr>
                </a:solidFill>
              </a:rPr>
              <a:t>tiempo</a:t>
            </a:r>
            <a:endParaRPr lang="es-SV" sz="1400" b="1" i="1" dirty="0">
              <a:solidFill>
                <a:srgbClr val="9BB955">
                  <a:lumMod val="75000"/>
                </a:srgbClr>
              </a:solidFill>
            </a:endParaRPr>
          </a:p>
        </p:txBody>
      </p:sp>
      <p:sp>
        <p:nvSpPr>
          <p:cNvPr id="18" name="Freeform 68"/>
          <p:cNvSpPr/>
          <p:nvPr/>
        </p:nvSpPr>
        <p:spPr>
          <a:xfrm>
            <a:off x="0" y="6033548"/>
            <a:ext cx="3974205" cy="78914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52493" rIns="52493" bIns="52494" numCol="1" spcCol="1270" anchor="ctr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19" name="Text Placeholder 3"/>
          <p:cNvSpPr txBox="1">
            <a:spLocks/>
          </p:cNvSpPr>
          <p:nvPr/>
        </p:nvSpPr>
        <p:spPr>
          <a:xfrm>
            <a:off x="128789" y="6075807"/>
            <a:ext cx="3616817" cy="67710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237DB9"/>
                </a:solidFill>
                <a:cs typeface="+mj-cs"/>
              </a:rPr>
              <a:t>PRESUPUESTO 2019</a:t>
            </a:r>
            <a: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/>
            </a:r>
            <a:b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</a:br>
            <a:r>
              <a:rPr lang="en-US" sz="2400" b="1" dirty="0">
                <a:solidFill>
                  <a:srgbClr val="262626">
                    <a:lumMod val="75000"/>
                    <a:lumOff val="25000"/>
                  </a:srgbClr>
                </a:solidFill>
              </a:rPr>
              <a:t>$ </a:t>
            </a: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t>187,080</a:t>
            </a:r>
            <a:endParaRPr lang="en-US" sz="2400" b="1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6" name="Freeform 68"/>
          <p:cNvSpPr/>
          <p:nvPr/>
        </p:nvSpPr>
        <p:spPr>
          <a:xfrm>
            <a:off x="4079921" y="6068853"/>
            <a:ext cx="3974205" cy="78914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52493" rIns="52493" bIns="52494" numCol="1" spcCol="1270" anchor="ctr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27" name="Text Placeholder 3"/>
          <p:cNvSpPr txBox="1">
            <a:spLocks/>
          </p:cNvSpPr>
          <p:nvPr/>
        </p:nvSpPr>
        <p:spPr>
          <a:xfrm>
            <a:off x="4208710" y="6111112"/>
            <a:ext cx="3616817" cy="67710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237DB9"/>
                </a:solidFill>
                <a:cs typeface="+mj-cs"/>
              </a:rPr>
              <a:t>PROYECCION CIERRE 2019</a:t>
            </a:r>
            <a: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/>
            </a:r>
            <a:b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</a:b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>$138,527.27</a:t>
            </a:r>
            <a:endParaRPr lang="en-US" sz="2400" b="1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8" name="Freeform 68"/>
          <p:cNvSpPr/>
          <p:nvPr/>
        </p:nvSpPr>
        <p:spPr>
          <a:xfrm>
            <a:off x="8217795" y="6068853"/>
            <a:ext cx="3974205" cy="78914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52493" rIns="52493" bIns="52494" numCol="1" spcCol="1270" anchor="ctr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29" name="Text Placeholder 3"/>
          <p:cNvSpPr txBox="1">
            <a:spLocks/>
          </p:cNvSpPr>
          <p:nvPr/>
        </p:nvSpPr>
        <p:spPr>
          <a:xfrm>
            <a:off x="8346584" y="6111112"/>
            <a:ext cx="3616817" cy="67710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237DB9"/>
                </a:solidFill>
                <a:cs typeface="+mj-cs"/>
              </a:rPr>
              <a:t>PRESUPUESTO 2020</a:t>
            </a:r>
            <a: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/>
            </a:r>
            <a:b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</a:b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>$</a:t>
            </a:r>
            <a:r>
              <a:rPr lang="en-US" sz="2400" b="1" dirty="0">
                <a:solidFill>
                  <a:srgbClr val="262626">
                    <a:lumMod val="75000"/>
                    <a:lumOff val="25000"/>
                  </a:srgbClr>
                </a:solidFill>
              </a:rPr>
              <a:t> </a:t>
            </a: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t>182,080</a:t>
            </a:r>
            <a:endParaRPr lang="en-US" sz="2400" b="1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64293"/>
      </p:ext>
    </p:extLst>
  </p:cSld>
  <p:clrMapOvr>
    <a:masterClrMapping/>
  </p:clrMapOvr>
  <p:transition spd="med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8" grpId="0" animBg="1"/>
      <p:bldP spid="19" grpId="0"/>
      <p:bldP spid="26" grpId="0" animBg="1"/>
      <p:bldP spid="27" grpId="0"/>
      <p:bldP spid="28" grpId="0" animBg="1"/>
      <p:bldP spid="29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/>
          <a:lstStyle/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 defTabSz="1375467"/>
              <a:t>74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Title 36"/>
          <p:cNvSpPr txBox="1">
            <a:spLocks/>
          </p:cNvSpPr>
          <p:nvPr/>
        </p:nvSpPr>
        <p:spPr>
          <a:xfrm>
            <a:off x="2349679" y="2501130"/>
            <a:ext cx="7518400" cy="1401169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Centro de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Atención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Acceso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la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524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47"/>
          <p:cNvSpPr>
            <a:spLocks noGrp="1"/>
          </p:cNvSpPr>
          <p:nvPr>
            <p:ph type="sldNum" sz="quarter" idx="4294967295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75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51" name="Group 65"/>
          <p:cNvGrpSpPr/>
          <p:nvPr/>
        </p:nvGrpSpPr>
        <p:grpSpPr>
          <a:xfrm>
            <a:off x="682580" y="1460484"/>
            <a:ext cx="10335918" cy="2403177"/>
            <a:chOff x="1938544" y="1193095"/>
            <a:chExt cx="4792657" cy="1034624"/>
          </a:xfrm>
        </p:grpSpPr>
        <p:sp>
          <p:nvSpPr>
            <p:cNvPr id="55" name="Round Same Side Corner Rectangle 43"/>
            <p:cNvSpPr/>
            <p:nvPr/>
          </p:nvSpPr>
          <p:spPr>
            <a:xfrm flipV="1">
              <a:off x="1938544" y="1598819"/>
              <a:ext cx="4792657" cy="628900"/>
            </a:xfrm>
            <a:prstGeom prst="round2SameRect">
              <a:avLst>
                <a:gd name="adj1" fmla="val 8813"/>
                <a:gd name="adj2" fmla="val 0"/>
              </a:avLst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133" dirty="0">
                <a:solidFill>
                  <a:srgbClr val="FFFFFF"/>
                </a:solidFill>
              </a:endParaRPr>
            </a:p>
          </p:txBody>
        </p:sp>
        <p:grpSp>
          <p:nvGrpSpPr>
            <p:cNvPr id="56" name="Group 9"/>
            <p:cNvGrpSpPr/>
            <p:nvPr/>
          </p:nvGrpSpPr>
          <p:grpSpPr>
            <a:xfrm>
              <a:off x="1938544" y="1193095"/>
              <a:ext cx="4792657" cy="405724"/>
              <a:chOff x="1600200" y="1356358"/>
              <a:chExt cx="5410200" cy="609602"/>
            </a:xfrm>
          </p:grpSpPr>
          <p:sp>
            <p:nvSpPr>
              <p:cNvPr id="60" name="Rectangle 5"/>
              <p:cNvSpPr/>
              <p:nvPr/>
            </p:nvSpPr>
            <p:spPr>
              <a:xfrm>
                <a:off x="1600200" y="1356360"/>
                <a:ext cx="54102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1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Rectangle 4"/>
              <p:cNvSpPr/>
              <p:nvPr/>
            </p:nvSpPr>
            <p:spPr>
              <a:xfrm>
                <a:off x="2146243" y="1356358"/>
                <a:ext cx="4864155" cy="56583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r>
                  <a:rPr lang="es-ES" dirty="0">
                    <a:solidFill>
                      <a:srgbClr val="FFFFFF"/>
                    </a:solidFill>
                  </a:rPr>
                  <a:t>Reducir los tiempos de revisión de informes de pago de capacitación, bienes y servicios MEDIANTE la adecuada comunicación con los proveedores.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1" name="Title 36"/>
          <p:cNvSpPr txBox="1">
            <a:spLocks/>
          </p:cNvSpPr>
          <p:nvPr/>
        </p:nvSpPr>
        <p:spPr>
          <a:xfrm>
            <a:off x="988762" y="235137"/>
            <a:ext cx="9723549" cy="88905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Unidad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Centro de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Atención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y </a:t>
            </a:r>
            <a:r>
              <a:rPr lang="en-US" sz="2667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A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cceso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a la </a:t>
            </a:r>
            <a:r>
              <a:rPr lang="en-US" sz="2667" b="1" dirty="0" err="1">
                <a:solidFill>
                  <a:srgbClr val="262626">
                    <a:lumMod val="50000"/>
                    <a:lumOff val="50000"/>
                  </a:srgbClr>
                </a:solidFill>
              </a:rPr>
              <a:t>I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nformación</a:t>
            </a:r>
            <a:endParaRPr lang="en-US" sz="2667" b="1" dirty="0" smtClean="0">
              <a:solidFill>
                <a:srgbClr val="262626">
                  <a:lumMod val="50000"/>
                  <a:lumOff val="50000"/>
                </a:srgbClr>
              </a:solidFill>
            </a:endParaRPr>
          </a:p>
          <a:p>
            <a:r>
              <a:rPr lang="en-US" sz="2000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Objetivos</a:t>
            </a:r>
            <a:r>
              <a:rPr lang="en-US" sz="2000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2000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Operativos</a:t>
            </a:r>
            <a:r>
              <a:rPr lang="en-US" sz="2000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e </a:t>
            </a:r>
            <a:r>
              <a:rPr lang="en-US" sz="2000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Indicadores</a:t>
            </a:r>
            <a:r>
              <a:rPr lang="en-US" sz="2000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2020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endParaRPr lang="en-US" sz="2667" b="1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82" name="Group 66"/>
          <p:cNvGrpSpPr/>
          <p:nvPr/>
        </p:nvGrpSpPr>
        <p:grpSpPr>
          <a:xfrm>
            <a:off x="682580" y="4149621"/>
            <a:ext cx="10335914" cy="2442187"/>
            <a:chOff x="1938544" y="2416574"/>
            <a:chExt cx="4792657" cy="1113608"/>
          </a:xfrm>
        </p:grpSpPr>
        <p:grpSp>
          <p:nvGrpSpPr>
            <p:cNvPr id="83" name="Group 12"/>
            <p:cNvGrpSpPr/>
            <p:nvPr/>
          </p:nvGrpSpPr>
          <p:grpSpPr>
            <a:xfrm>
              <a:off x="1938544" y="2416574"/>
              <a:ext cx="4792657" cy="405724"/>
              <a:chOff x="1600200" y="1356359"/>
              <a:chExt cx="5410200" cy="609601"/>
            </a:xfrm>
          </p:grpSpPr>
          <p:sp>
            <p:nvSpPr>
              <p:cNvPr id="85" name="Rectangle 13"/>
              <p:cNvSpPr/>
              <p:nvPr/>
            </p:nvSpPr>
            <p:spPr>
              <a:xfrm>
                <a:off x="1600200" y="1356360"/>
                <a:ext cx="5410200" cy="6096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1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Rectangle 14"/>
              <p:cNvSpPr/>
              <p:nvPr/>
            </p:nvSpPr>
            <p:spPr>
              <a:xfrm>
                <a:off x="2118482" y="1356359"/>
                <a:ext cx="4891917" cy="54864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r>
                  <a:rPr lang="es-ES" dirty="0">
                    <a:solidFill>
                      <a:srgbClr val="FFFFFF"/>
                    </a:solidFill>
                  </a:rPr>
                  <a:t>Incrementar el nivel de satisfacción de los servicios brindados a clientes internos MEDIANTE la mejora en la distribución de documentos.</a:t>
                </a:r>
              </a:p>
            </p:txBody>
          </p:sp>
        </p:grpSp>
        <p:sp>
          <p:nvSpPr>
            <p:cNvPr id="84" name="Round Same Side Corner Rectangle 45"/>
            <p:cNvSpPr/>
            <p:nvPr/>
          </p:nvSpPr>
          <p:spPr>
            <a:xfrm flipV="1">
              <a:off x="1938544" y="2822299"/>
              <a:ext cx="4792657" cy="707883"/>
            </a:xfrm>
            <a:prstGeom prst="round2SameRect">
              <a:avLst>
                <a:gd name="adj1" fmla="val 8813"/>
                <a:gd name="adj2" fmla="val 0"/>
              </a:avLst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133" dirty="0">
                <a:solidFill>
                  <a:srgbClr val="FFFFFF"/>
                </a:solidFill>
              </a:endParaRPr>
            </a:p>
          </p:txBody>
        </p:sp>
      </p:grpSp>
      <p:sp>
        <p:nvSpPr>
          <p:cNvPr id="43" name="Sev01"/>
          <p:cNvSpPr/>
          <p:nvPr/>
        </p:nvSpPr>
        <p:spPr>
          <a:xfrm>
            <a:off x="735616" y="1526422"/>
            <a:ext cx="937116" cy="800551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r>
              <a:rPr lang="en-US" sz="3733" b="1" dirty="0" smtClean="0">
                <a:solidFill>
                  <a:srgbClr val="FFFFFF"/>
                </a:solidFill>
                <a:latin typeface="FontAwesome" pitchFamily="2" charset="0"/>
              </a:rPr>
              <a:t>O1</a:t>
            </a:r>
            <a:endParaRPr lang="en-US" sz="3733" b="1" dirty="0">
              <a:solidFill>
                <a:srgbClr val="FFFFFF"/>
              </a:solidFill>
              <a:latin typeface="FontAwesome" pitchFamily="2" charset="0"/>
            </a:endParaRPr>
          </a:p>
        </p:txBody>
      </p:sp>
      <p:sp>
        <p:nvSpPr>
          <p:cNvPr id="47" name="Sev02"/>
          <p:cNvSpPr/>
          <p:nvPr/>
        </p:nvSpPr>
        <p:spPr>
          <a:xfrm>
            <a:off x="748674" y="4187347"/>
            <a:ext cx="857965" cy="752359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r>
              <a:rPr lang="en-US" sz="3733" b="1" dirty="0" smtClean="0">
                <a:solidFill>
                  <a:srgbClr val="FFFFFF"/>
                </a:solidFill>
                <a:latin typeface="FontAwesome" pitchFamily="2" charset="0"/>
              </a:rPr>
              <a:t>O</a:t>
            </a:r>
            <a:r>
              <a:rPr lang="en-US" sz="3733" b="1" dirty="0">
                <a:solidFill>
                  <a:srgbClr val="FFFFFF"/>
                </a:solidFill>
                <a:latin typeface="FontAwesome" pitchFamily="2" charset="0"/>
              </a:rPr>
              <a:t>2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964063" y="2432348"/>
            <a:ext cx="1465464" cy="1386968"/>
            <a:chOff x="1110311" y="1485021"/>
            <a:chExt cx="1465464" cy="1386968"/>
          </a:xfrm>
        </p:grpSpPr>
        <p:grpSp>
          <p:nvGrpSpPr>
            <p:cNvPr id="21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</p:grpSpPr>
          <p:sp>
            <p:nvSpPr>
              <p:cNvPr id="23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Oval 5"/>
              <p:cNvSpPr/>
              <p:nvPr/>
            </p:nvSpPr>
            <p:spPr>
              <a:xfrm>
                <a:off x="4019554" y="1200150"/>
                <a:ext cx="1142168" cy="114216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2" name="TextBox 75"/>
            <p:cNvSpPr txBox="1"/>
            <p:nvPr/>
          </p:nvSpPr>
          <p:spPr>
            <a:xfrm>
              <a:off x="1228878" y="1839949"/>
              <a:ext cx="1228330" cy="67710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7 </a:t>
              </a:r>
              <a:r>
                <a:rPr lang="en-US" sz="1600" b="1" dirty="0" err="1" smtClean="0">
                  <a:solidFill>
                    <a:srgbClr val="FFFFFF"/>
                  </a:solidFill>
                </a:rPr>
                <a:t>días</a:t>
              </a:r>
              <a:r>
                <a:rPr lang="en-US" sz="1600" b="1" dirty="0" smtClean="0">
                  <a:solidFill>
                    <a:srgbClr val="FFFFFF"/>
                  </a:solidFill>
                </a:rPr>
                <a:t> </a:t>
              </a:r>
              <a:r>
                <a:rPr lang="en-US" sz="1600" b="1" dirty="0" err="1" smtClean="0">
                  <a:solidFill>
                    <a:srgbClr val="FFFFFF"/>
                  </a:solidFill>
                </a:rPr>
                <a:t>hábiles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5" name="Rectangle 102"/>
          <p:cNvSpPr/>
          <p:nvPr/>
        </p:nvSpPr>
        <p:spPr>
          <a:xfrm>
            <a:off x="6131913" y="2787276"/>
            <a:ext cx="1525276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s-ES" sz="1400" b="1" dirty="0">
                <a:solidFill>
                  <a:srgbClr val="237DB9"/>
                </a:solidFill>
              </a:rPr>
              <a:t>Tiempo promedio de revisión de informes de FI</a:t>
            </a:r>
            <a:endParaRPr lang="es-SV" sz="1400" b="1" i="1" dirty="0">
              <a:solidFill>
                <a:srgbClr val="237DB9"/>
              </a:solidFill>
            </a:endParaRPr>
          </a:p>
        </p:txBody>
      </p:sp>
      <p:grpSp>
        <p:nvGrpSpPr>
          <p:cNvPr id="26" name="Grupo 25"/>
          <p:cNvGrpSpPr/>
          <p:nvPr/>
        </p:nvGrpSpPr>
        <p:grpSpPr>
          <a:xfrm>
            <a:off x="8007686" y="2436888"/>
            <a:ext cx="1465464" cy="1386968"/>
            <a:chOff x="1110311" y="1485021"/>
            <a:chExt cx="1465464" cy="1386968"/>
          </a:xfrm>
        </p:grpSpPr>
        <p:grpSp>
          <p:nvGrpSpPr>
            <p:cNvPr id="27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</p:grpSpPr>
          <p:sp>
            <p:nvSpPr>
              <p:cNvPr id="29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Oval 5"/>
              <p:cNvSpPr/>
              <p:nvPr/>
            </p:nvSpPr>
            <p:spPr>
              <a:xfrm>
                <a:off x="4019554" y="1200150"/>
                <a:ext cx="1142168" cy="114216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8" name="TextBox 75"/>
            <p:cNvSpPr txBox="1"/>
            <p:nvPr/>
          </p:nvSpPr>
          <p:spPr>
            <a:xfrm>
              <a:off x="1228878" y="1963060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70 %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1" name="Rectangle 102"/>
          <p:cNvSpPr/>
          <p:nvPr/>
        </p:nvSpPr>
        <p:spPr>
          <a:xfrm>
            <a:off x="9459967" y="2787276"/>
            <a:ext cx="1587185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s-ES" sz="1400" b="1" dirty="0">
                <a:solidFill>
                  <a:srgbClr val="237DB9"/>
                </a:solidFill>
              </a:rPr>
              <a:t>Porcentaje de informes sin observaciones</a:t>
            </a:r>
            <a:endParaRPr lang="es-SV" sz="1400" b="1" i="1" dirty="0">
              <a:solidFill>
                <a:srgbClr val="237DB9"/>
              </a:solidFill>
            </a:endParaRPr>
          </a:p>
        </p:txBody>
      </p:sp>
      <p:grpSp>
        <p:nvGrpSpPr>
          <p:cNvPr id="32" name="Grupo 31"/>
          <p:cNvGrpSpPr/>
          <p:nvPr/>
        </p:nvGrpSpPr>
        <p:grpSpPr>
          <a:xfrm>
            <a:off x="1878460" y="5107834"/>
            <a:ext cx="1465464" cy="1386968"/>
            <a:chOff x="1110311" y="1485021"/>
            <a:chExt cx="1465464" cy="1386968"/>
          </a:xfrm>
          <a:solidFill>
            <a:schemeClr val="accent2"/>
          </a:solidFill>
        </p:grpSpPr>
        <p:grpSp>
          <p:nvGrpSpPr>
            <p:cNvPr id="33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  <a:grpFill/>
          </p:grpSpPr>
          <p:sp>
            <p:nvSpPr>
              <p:cNvPr id="35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15AA96"/>
                  </a:solidFill>
                </a:endParaRPr>
              </a:p>
            </p:txBody>
          </p:sp>
          <p:sp>
            <p:nvSpPr>
              <p:cNvPr id="36" name="Oval 5"/>
              <p:cNvSpPr/>
              <p:nvPr/>
            </p:nvSpPr>
            <p:spPr>
              <a:xfrm>
                <a:off x="4019554" y="1200148"/>
                <a:ext cx="1142168" cy="11421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15AA96"/>
                  </a:solidFill>
                </a:endParaRPr>
              </a:p>
            </p:txBody>
          </p:sp>
        </p:grpSp>
        <p:sp>
          <p:nvSpPr>
            <p:cNvPr id="34" name="TextBox 75"/>
            <p:cNvSpPr txBox="1"/>
            <p:nvPr/>
          </p:nvSpPr>
          <p:spPr>
            <a:xfrm>
              <a:off x="1228878" y="1963060"/>
              <a:ext cx="1228330" cy="43088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70%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5" name="Grupo 44"/>
          <p:cNvGrpSpPr/>
          <p:nvPr/>
        </p:nvGrpSpPr>
        <p:grpSpPr>
          <a:xfrm>
            <a:off x="4503533" y="2432759"/>
            <a:ext cx="1465464" cy="1386968"/>
            <a:chOff x="1110311" y="1485021"/>
            <a:chExt cx="1465464" cy="1386968"/>
          </a:xfrm>
        </p:grpSpPr>
        <p:grpSp>
          <p:nvGrpSpPr>
            <p:cNvPr id="46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</p:grpSpPr>
          <p:sp>
            <p:nvSpPr>
              <p:cNvPr id="50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Oval 5"/>
              <p:cNvSpPr/>
              <p:nvPr/>
            </p:nvSpPr>
            <p:spPr>
              <a:xfrm>
                <a:off x="4019554" y="1200150"/>
                <a:ext cx="1142168" cy="114216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9" name="TextBox 75"/>
            <p:cNvSpPr txBox="1"/>
            <p:nvPr/>
          </p:nvSpPr>
          <p:spPr>
            <a:xfrm>
              <a:off x="1228878" y="1839949"/>
              <a:ext cx="1228330" cy="67710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12 </a:t>
              </a:r>
              <a:r>
                <a:rPr lang="en-US" sz="1600" b="1" dirty="0" err="1" smtClean="0">
                  <a:solidFill>
                    <a:srgbClr val="FFFFFF"/>
                  </a:solidFill>
                </a:rPr>
                <a:t>días</a:t>
              </a:r>
              <a:r>
                <a:rPr lang="en-US" sz="1600" b="1" dirty="0" smtClean="0">
                  <a:solidFill>
                    <a:srgbClr val="FFFFFF"/>
                  </a:solidFill>
                </a:rPr>
                <a:t> </a:t>
              </a:r>
              <a:r>
                <a:rPr lang="en-US" sz="1600" b="1" dirty="0" err="1" smtClean="0">
                  <a:solidFill>
                    <a:srgbClr val="FFFFFF"/>
                  </a:solidFill>
                </a:rPr>
                <a:t>hábiles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</p:grpSp>
      <p:sp>
        <p:nvSpPr>
          <p:cNvPr id="53" name="Rectangle 102"/>
          <p:cNvSpPr/>
          <p:nvPr/>
        </p:nvSpPr>
        <p:spPr>
          <a:xfrm>
            <a:off x="2553575" y="2745950"/>
            <a:ext cx="1505616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s-ES" sz="1400" b="1" dirty="0">
                <a:solidFill>
                  <a:srgbClr val="237DB9"/>
                </a:solidFill>
              </a:rPr>
              <a:t>Tiempo promedio de revisión de informes de </a:t>
            </a:r>
            <a:r>
              <a:rPr lang="es-ES" sz="1400" b="1" dirty="0" smtClean="0">
                <a:solidFill>
                  <a:srgbClr val="237DB9"/>
                </a:solidFill>
              </a:rPr>
              <a:t>FC</a:t>
            </a:r>
            <a:endParaRPr lang="es-ES" sz="1400" b="1" dirty="0">
              <a:solidFill>
                <a:srgbClr val="237DB9"/>
              </a:solidFill>
            </a:endParaRPr>
          </a:p>
        </p:txBody>
      </p:sp>
      <p:sp>
        <p:nvSpPr>
          <p:cNvPr id="54" name="Rectangle 102"/>
          <p:cNvSpPr/>
          <p:nvPr/>
        </p:nvSpPr>
        <p:spPr>
          <a:xfrm>
            <a:off x="3431616" y="5557127"/>
            <a:ext cx="239296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" sz="1400" b="1" dirty="0">
                <a:solidFill>
                  <a:srgbClr val="15AA96"/>
                </a:solidFill>
              </a:rPr>
              <a:t>Nivel de satisfacción de cliente interno </a:t>
            </a:r>
            <a:r>
              <a:rPr lang="es-ES" sz="1400" b="1" i="1" dirty="0">
                <a:solidFill>
                  <a:srgbClr val="15AA96"/>
                </a:solidFill>
              </a:rPr>
              <a:t>(discreto)</a:t>
            </a:r>
          </a:p>
        </p:txBody>
      </p:sp>
    </p:spTree>
    <p:extLst>
      <p:ext uri="{BB962C8B-B14F-4D97-AF65-F5344CB8AC3E}">
        <p14:creationId xmlns:p14="http://schemas.microsoft.com/office/powerpoint/2010/main" val="1711091232"/>
      </p:ext>
    </p:extLst>
  </p:cSld>
  <p:clrMapOvr>
    <a:masterClrMapping/>
  </p:clrMapOvr>
  <p:transition spd="med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7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47"/>
          <p:cNvSpPr>
            <a:spLocks noGrp="1"/>
          </p:cNvSpPr>
          <p:nvPr>
            <p:ph type="sldNum" sz="quarter" idx="4294967295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76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1" name="Title 36"/>
          <p:cNvSpPr txBox="1">
            <a:spLocks/>
          </p:cNvSpPr>
          <p:nvPr/>
        </p:nvSpPr>
        <p:spPr>
          <a:xfrm>
            <a:off x="988762" y="235137"/>
            <a:ext cx="9723549" cy="88905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Unidad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Centro de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Atención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y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Acceso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a la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Información</a:t>
            </a:r>
            <a:endParaRPr lang="en-US" sz="2667" b="1" dirty="0" smtClean="0">
              <a:solidFill>
                <a:srgbClr val="262626">
                  <a:lumMod val="50000"/>
                  <a:lumOff val="50000"/>
                </a:srgbClr>
              </a:solidFill>
            </a:endParaRPr>
          </a:p>
          <a:p>
            <a:r>
              <a:rPr lang="en-US" sz="2000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Objetivos</a:t>
            </a:r>
            <a:r>
              <a:rPr lang="en-US" sz="2000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2000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Operativos</a:t>
            </a:r>
            <a:r>
              <a:rPr lang="en-US" sz="2000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e </a:t>
            </a:r>
            <a:r>
              <a:rPr lang="en-US" sz="2000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Indicadores</a:t>
            </a:r>
            <a:r>
              <a:rPr lang="en-US" sz="2000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2020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endParaRPr lang="en-US" sz="2667" b="1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82" name="Group 66"/>
          <p:cNvGrpSpPr/>
          <p:nvPr/>
        </p:nvGrpSpPr>
        <p:grpSpPr>
          <a:xfrm>
            <a:off x="695400" y="1222634"/>
            <a:ext cx="10335914" cy="2442187"/>
            <a:chOff x="1938544" y="2416574"/>
            <a:chExt cx="4792657" cy="1113608"/>
          </a:xfrm>
        </p:grpSpPr>
        <p:grpSp>
          <p:nvGrpSpPr>
            <p:cNvPr id="83" name="Group 12"/>
            <p:cNvGrpSpPr/>
            <p:nvPr/>
          </p:nvGrpSpPr>
          <p:grpSpPr>
            <a:xfrm>
              <a:off x="1938544" y="2416574"/>
              <a:ext cx="4792657" cy="405724"/>
              <a:chOff x="1600200" y="1356359"/>
              <a:chExt cx="5410200" cy="609601"/>
            </a:xfrm>
          </p:grpSpPr>
          <p:sp>
            <p:nvSpPr>
              <p:cNvPr id="85" name="Rectangle 13"/>
              <p:cNvSpPr/>
              <p:nvPr/>
            </p:nvSpPr>
            <p:spPr>
              <a:xfrm>
                <a:off x="1600200" y="1356360"/>
                <a:ext cx="5410200" cy="6096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1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Rectangle 14"/>
              <p:cNvSpPr/>
              <p:nvPr/>
            </p:nvSpPr>
            <p:spPr>
              <a:xfrm>
                <a:off x="2118482" y="1356359"/>
                <a:ext cx="4891917" cy="54864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r>
                  <a:rPr lang="es-ES" dirty="0" smtClean="0">
                    <a:solidFill>
                      <a:srgbClr val="FFFFFF"/>
                    </a:solidFill>
                  </a:rPr>
                  <a:t>Incrementar la entrega oportuna de información según la LAIP MEDIANTE </a:t>
                </a:r>
                <a:r>
                  <a:rPr lang="es-ES" dirty="0">
                    <a:solidFill>
                      <a:srgbClr val="FFFFFF"/>
                    </a:solidFill>
                  </a:rPr>
                  <a:t>la mejora en la </a:t>
                </a:r>
                <a:r>
                  <a:rPr lang="es-ES" dirty="0" smtClean="0">
                    <a:solidFill>
                      <a:srgbClr val="FFFFFF"/>
                    </a:solidFill>
                  </a:rPr>
                  <a:t>gestión de las solicitudes de información.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4" name="Round Same Side Corner Rectangle 45"/>
            <p:cNvSpPr/>
            <p:nvPr/>
          </p:nvSpPr>
          <p:spPr>
            <a:xfrm flipV="1">
              <a:off x="1938544" y="2822299"/>
              <a:ext cx="4792657" cy="707883"/>
            </a:xfrm>
            <a:prstGeom prst="round2SameRect">
              <a:avLst>
                <a:gd name="adj1" fmla="val 8813"/>
                <a:gd name="adj2" fmla="val 0"/>
              </a:avLst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133" dirty="0">
                <a:solidFill>
                  <a:srgbClr val="FFFFFF"/>
                </a:solidFill>
              </a:endParaRPr>
            </a:p>
          </p:txBody>
        </p:sp>
      </p:grpSp>
      <p:sp>
        <p:nvSpPr>
          <p:cNvPr id="47" name="Sev02"/>
          <p:cNvSpPr/>
          <p:nvPr/>
        </p:nvSpPr>
        <p:spPr>
          <a:xfrm>
            <a:off x="761494" y="1259083"/>
            <a:ext cx="857965" cy="752359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r>
              <a:rPr lang="en-US" sz="3733" b="1" dirty="0" smtClean="0">
                <a:solidFill>
                  <a:srgbClr val="FFFFFF"/>
                </a:solidFill>
                <a:latin typeface="FontAwesome" pitchFamily="2" charset="0"/>
              </a:rPr>
              <a:t>O</a:t>
            </a:r>
            <a:r>
              <a:rPr lang="en-US" sz="3733" b="1" dirty="0">
                <a:solidFill>
                  <a:srgbClr val="FFFFFF"/>
                </a:solidFill>
                <a:latin typeface="FontAwesome" pitchFamily="2" charset="0"/>
              </a:rPr>
              <a:t>3</a:t>
            </a:r>
          </a:p>
        </p:txBody>
      </p:sp>
      <p:grpSp>
        <p:nvGrpSpPr>
          <p:cNvPr id="25" name="Grupo 24"/>
          <p:cNvGrpSpPr/>
          <p:nvPr/>
        </p:nvGrpSpPr>
        <p:grpSpPr>
          <a:xfrm>
            <a:off x="1736733" y="2158414"/>
            <a:ext cx="1465464" cy="1386968"/>
            <a:chOff x="1110311" y="1485021"/>
            <a:chExt cx="1465464" cy="1386968"/>
          </a:xfrm>
        </p:grpSpPr>
        <p:grpSp>
          <p:nvGrpSpPr>
            <p:cNvPr id="26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</p:grpSpPr>
          <p:sp>
            <p:nvSpPr>
              <p:cNvPr id="28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Oval 5"/>
              <p:cNvSpPr/>
              <p:nvPr/>
            </p:nvSpPr>
            <p:spPr>
              <a:xfrm>
                <a:off x="4019554" y="1200148"/>
                <a:ext cx="1142168" cy="114216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7" name="TextBox 75"/>
            <p:cNvSpPr txBox="1"/>
            <p:nvPr/>
          </p:nvSpPr>
          <p:spPr>
            <a:xfrm>
              <a:off x="1228878" y="1839949"/>
              <a:ext cx="1228330" cy="67710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10 </a:t>
              </a:r>
              <a:r>
                <a:rPr lang="en-US" sz="1600" b="1" dirty="0" err="1" smtClean="0">
                  <a:solidFill>
                    <a:srgbClr val="FFFFFF"/>
                  </a:solidFill>
                </a:rPr>
                <a:t>días</a:t>
              </a:r>
              <a:r>
                <a:rPr lang="en-US" sz="1600" b="1" dirty="0" smtClean="0">
                  <a:solidFill>
                    <a:srgbClr val="FFFFFF"/>
                  </a:solidFill>
                </a:rPr>
                <a:t> </a:t>
              </a:r>
              <a:r>
                <a:rPr lang="en-US" sz="1600" b="1" dirty="0" err="1" smtClean="0">
                  <a:solidFill>
                    <a:srgbClr val="FFFFFF"/>
                  </a:solidFill>
                </a:rPr>
                <a:t>hábiles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0" name="Rectangle 102"/>
          <p:cNvSpPr/>
          <p:nvPr/>
        </p:nvSpPr>
        <p:spPr>
          <a:xfrm>
            <a:off x="3326244" y="2457726"/>
            <a:ext cx="2392968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s-ES" sz="1400" b="1" dirty="0">
                <a:solidFill>
                  <a:srgbClr val="9BB955">
                    <a:lumMod val="75000"/>
                  </a:srgbClr>
                </a:solidFill>
              </a:rPr>
              <a:t>Tiempo promedio de respuesta a solicitudes de acceso a información pública (discreto)</a:t>
            </a:r>
          </a:p>
        </p:txBody>
      </p:sp>
      <p:grpSp>
        <p:nvGrpSpPr>
          <p:cNvPr id="37" name="Group 65"/>
          <p:cNvGrpSpPr/>
          <p:nvPr/>
        </p:nvGrpSpPr>
        <p:grpSpPr>
          <a:xfrm>
            <a:off x="695400" y="3850123"/>
            <a:ext cx="10396106" cy="1883133"/>
            <a:chOff x="1938544" y="1134630"/>
            <a:chExt cx="4792657" cy="1065982"/>
          </a:xfrm>
        </p:grpSpPr>
        <p:sp>
          <p:nvSpPr>
            <p:cNvPr id="38" name="Round Same Side Corner Rectangle 43"/>
            <p:cNvSpPr/>
            <p:nvPr/>
          </p:nvSpPr>
          <p:spPr>
            <a:xfrm flipV="1">
              <a:off x="1938544" y="1598819"/>
              <a:ext cx="4792657" cy="601793"/>
            </a:xfrm>
            <a:prstGeom prst="round2SameRect">
              <a:avLst>
                <a:gd name="adj1" fmla="val 8813"/>
                <a:gd name="adj2" fmla="val 0"/>
              </a:avLst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400" dirty="0">
                <a:solidFill>
                  <a:srgbClr val="FFFFFF"/>
                </a:solidFill>
              </a:endParaRPr>
            </a:p>
          </p:txBody>
        </p:sp>
        <p:grpSp>
          <p:nvGrpSpPr>
            <p:cNvPr id="39" name="Group 9"/>
            <p:cNvGrpSpPr/>
            <p:nvPr/>
          </p:nvGrpSpPr>
          <p:grpSpPr>
            <a:xfrm>
              <a:off x="1938544" y="1134630"/>
              <a:ext cx="4792657" cy="464192"/>
              <a:chOff x="1600200" y="1268511"/>
              <a:chExt cx="5410200" cy="697449"/>
            </a:xfrm>
          </p:grpSpPr>
          <p:sp>
            <p:nvSpPr>
              <p:cNvPr id="40" name="Rectangle 5"/>
              <p:cNvSpPr/>
              <p:nvPr/>
            </p:nvSpPr>
            <p:spPr>
              <a:xfrm>
                <a:off x="1600200" y="1356360"/>
                <a:ext cx="5410200" cy="6096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Rectangle 4"/>
              <p:cNvSpPr/>
              <p:nvPr/>
            </p:nvSpPr>
            <p:spPr>
              <a:xfrm>
                <a:off x="1600200" y="1268511"/>
                <a:ext cx="5410200" cy="60960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r>
                  <a:rPr lang="es-ES" sz="2400" b="1" dirty="0" smtClean="0">
                    <a:solidFill>
                      <a:srgbClr val="FFFFFF"/>
                    </a:solidFill>
                  </a:rPr>
                  <a:t>PROYECTOS 2020</a:t>
                </a:r>
                <a:endParaRPr lang="en-US" sz="2400" b="1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2" name="Freeform 45"/>
          <p:cNvSpPr>
            <a:spLocks noEditPoints="1"/>
          </p:cNvSpPr>
          <p:nvPr/>
        </p:nvSpPr>
        <p:spPr bwMode="auto">
          <a:xfrm>
            <a:off x="878125" y="4918753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375467"/>
            <a:endParaRPr lang="en-US" sz="2667" dirty="0">
              <a:solidFill>
                <a:srgbClr val="262626"/>
              </a:solidFill>
            </a:endParaRPr>
          </a:p>
        </p:txBody>
      </p:sp>
      <p:sp>
        <p:nvSpPr>
          <p:cNvPr id="43" name="Text Placeholder 3"/>
          <p:cNvSpPr txBox="1">
            <a:spLocks/>
          </p:cNvSpPr>
          <p:nvPr/>
        </p:nvSpPr>
        <p:spPr>
          <a:xfrm>
            <a:off x="1413528" y="4855221"/>
            <a:ext cx="9557199" cy="5416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spcBef>
                <a:spcPct val="20000"/>
              </a:spcBef>
              <a:defRPr/>
            </a:pPr>
            <a:r>
              <a:rPr lang="es-ES" b="1" dirty="0" smtClean="0">
                <a:solidFill>
                  <a:srgbClr val="262626"/>
                </a:solidFill>
              </a:rPr>
              <a:t>I001</a:t>
            </a:r>
            <a:r>
              <a:rPr lang="es-ES" b="1" dirty="0">
                <a:solidFill>
                  <a:srgbClr val="262626"/>
                </a:solidFill>
              </a:rPr>
              <a:t>. Proyecto Plan de </a:t>
            </a:r>
            <a:r>
              <a:rPr lang="es-ES" b="1" dirty="0" smtClean="0">
                <a:solidFill>
                  <a:srgbClr val="262626"/>
                </a:solidFill>
              </a:rPr>
              <a:t>instrucción </a:t>
            </a:r>
            <a:r>
              <a:rPr lang="es-ES" b="1" dirty="0">
                <a:solidFill>
                  <a:srgbClr val="262626"/>
                </a:solidFill>
              </a:rPr>
              <a:t>a proveedores sobre requisitos de documentación a </a:t>
            </a:r>
            <a:r>
              <a:rPr lang="es-ES" b="1" dirty="0" smtClean="0">
                <a:solidFill>
                  <a:srgbClr val="262626"/>
                </a:solidFill>
              </a:rPr>
              <a:t>presentar.</a:t>
            </a:r>
          </a:p>
          <a:p>
            <a:pPr algn="l">
              <a:spcBef>
                <a:spcPct val="20000"/>
              </a:spcBef>
              <a:defRPr/>
            </a:pPr>
            <a:r>
              <a:rPr lang="es-ES" b="1" dirty="0" smtClean="0">
                <a:solidFill>
                  <a:srgbClr val="262626"/>
                </a:solidFill>
                <a:cs typeface="+mj-cs"/>
              </a:rPr>
              <a:t>I002</a:t>
            </a:r>
            <a:r>
              <a:rPr lang="es-ES" b="1" dirty="0">
                <a:solidFill>
                  <a:srgbClr val="262626"/>
                </a:solidFill>
                <a:cs typeface="+mj-cs"/>
              </a:rPr>
              <a:t>. </a:t>
            </a:r>
            <a:r>
              <a:rPr lang="es-ES" b="1" dirty="0" smtClean="0">
                <a:solidFill>
                  <a:srgbClr val="262626"/>
                </a:solidFill>
                <a:cs typeface="+mj-cs"/>
              </a:rPr>
              <a:t>Implementación </a:t>
            </a:r>
            <a:r>
              <a:rPr lang="es-ES" b="1" dirty="0">
                <a:solidFill>
                  <a:srgbClr val="262626"/>
                </a:solidFill>
                <a:cs typeface="+mj-cs"/>
              </a:rPr>
              <a:t>de una mesa de trabajo de preparación de documentación a presentar</a:t>
            </a:r>
            <a:r>
              <a:rPr lang="es-ES" b="1" dirty="0" smtClean="0">
                <a:solidFill>
                  <a:srgbClr val="262626"/>
                </a:solidFill>
                <a:cs typeface="+mj-cs"/>
              </a:rPr>
              <a:t>.</a:t>
            </a:r>
            <a:endParaRPr lang="en-US" b="1" dirty="0">
              <a:solidFill>
                <a:srgbClr val="262626"/>
              </a:solidFill>
              <a:cs typeface="+mj-cs"/>
            </a:endParaRPr>
          </a:p>
        </p:txBody>
      </p:sp>
      <p:sp>
        <p:nvSpPr>
          <p:cNvPr id="44" name="Slide Number Placeholder 47"/>
          <p:cNvSpPr txBox="1">
            <a:spLocks/>
          </p:cNvSpPr>
          <p:nvPr/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/>
          <a:lstStyle>
            <a:defPPr>
              <a:defRPr lang="es-SV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76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5" name="Freeform 68"/>
          <p:cNvSpPr/>
          <p:nvPr/>
        </p:nvSpPr>
        <p:spPr>
          <a:xfrm>
            <a:off x="0" y="6033548"/>
            <a:ext cx="3974205" cy="78914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52493" rIns="52493" bIns="52494" numCol="1" spcCol="1270" anchor="ctr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46" name="Text Placeholder 3"/>
          <p:cNvSpPr txBox="1">
            <a:spLocks/>
          </p:cNvSpPr>
          <p:nvPr/>
        </p:nvSpPr>
        <p:spPr>
          <a:xfrm>
            <a:off x="128789" y="6075807"/>
            <a:ext cx="3616817" cy="67710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237DB9"/>
                </a:solidFill>
                <a:cs typeface="+mj-cs"/>
              </a:rPr>
              <a:t>PRESUPUESTO 2019</a:t>
            </a:r>
            <a: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/>
            </a:r>
            <a:b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</a:b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t>$167,215.0 </a:t>
            </a:r>
            <a:endParaRPr lang="en-US" sz="2400" b="1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9" name="Freeform 68"/>
          <p:cNvSpPr/>
          <p:nvPr/>
        </p:nvSpPr>
        <p:spPr>
          <a:xfrm>
            <a:off x="4079921" y="6068853"/>
            <a:ext cx="3974205" cy="78914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52493" rIns="52493" bIns="52494" numCol="1" spcCol="1270" anchor="ctr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50" name="Text Placeholder 3"/>
          <p:cNvSpPr txBox="1">
            <a:spLocks/>
          </p:cNvSpPr>
          <p:nvPr/>
        </p:nvSpPr>
        <p:spPr>
          <a:xfrm>
            <a:off x="4208710" y="6111112"/>
            <a:ext cx="3616817" cy="67710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237DB9"/>
                </a:solidFill>
                <a:cs typeface="+mj-cs"/>
              </a:rPr>
              <a:t>PROYECCION CIERRE 2019</a:t>
            </a:r>
            <a: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/>
            </a:r>
            <a:b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</a:br>
            <a:r>
              <a:rPr lang="en-US" sz="2400" b="1" dirty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>$ </a:t>
            </a: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>136,803.38</a:t>
            </a:r>
            <a:endParaRPr lang="en-US" sz="2400" b="1" dirty="0">
              <a:solidFill>
                <a:srgbClr val="262626">
                  <a:lumMod val="75000"/>
                  <a:lumOff val="25000"/>
                </a:srgbClr>
              </a:solidFill>
              <a:cs typeface="+mj-cs"/>
            </a:endParaRPr>
          </a:p>
        </p:txBody>
      </p:sp>
      <p:sp>
        <p:nvSpPr>
          <p:cNvPr id="51" name="Freeform 68"/>
          <p:cNvSpPr/>
          <p:nvPr/>
        </p:nvSpPr>
        <p:spPr>
          <a:xfrm>
            <a:off x="8217795" y="6068853"/>
            <a:ext cx="3974205" cy="78914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52493" rIns="52493" bIns="52494" numCol="1" spcCol="1270" anchor="ctr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52" name="Text Placeholder 3"/>
          <p:cNvSpPr txBox="1">
            <a:spLocks/>
          </p:cNvSpPr>
          <p:nvPr/>
        </p:nvSpPr>
        <p:spPr>
          <a:xfrm>
            <a:off x="8346584" y="6111112"/>
            <a:ext cx="3616817" cy="67710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237DB9"/>
                </a:solidFill>
                <a:cs typeface="+mj-cs"/>
              </a:rPr>
              <a:t>PRESUPUESTO 2020</a:t>
            </a:r>
            <a: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/>
            </a:r>
            <a:b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</a:b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>$</a:t>
            </a: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t>161,215</a:t>
            </a:r>
            <a:endParaRPr lang="en-US" sz="2400" b="1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419872"/>
      </p:ext>
    </p:extLst>
  </p:cSld>
  <p:clrMapOvr>
    <a:masterClrMapping/>
  </p:clrMapOvr>
  <p:transition spd="med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2" grpId="0" animBg="1"/>
      <p:bldP spid="43" grpId="0"/>
      <p:bldP spid="45" grpId="0" animBg="1"/>
      <p:bldP spid="46" grpId="0"/>
      <p:bldP spid="49" grpId="0" animBg="1"/>
      <p:bldP spid="50" grpId="0"/>
      <p:bldP spid="51" grpId="0" animBg="1"/>
      <p:bldP spid="5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/>
          <a:lstStyle/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 defTabSz="1375467"/>
              <a:t>77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Title 36"/>
          <p:cNvSpPr txBox="1">
            <a:spLocks/>
          </p:cNvSpPr>
          <p:nvPr/>
        </p:nvSpPr>
        <p:spPr>
          <a:xfrm>
            <a:off x="2349679" y="2501130"/>
            <a:ext cx="7518400" cy="1401169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</a:p>
          <a:p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Servicios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Generales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858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47"/>
          <p:cNvSpPr>
            <a:spLocks noGrp="1"/>
          </p:cNvSpPr>
          <p:nvPr>
            <p:ph type="sldNum" sz="quarter" idx="4294967295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78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51" name="Group 65"/>
          <p:cNvGrpSpPr/>
          <p:nvPr/>
        </p:nvGrpSpPr>
        <p:grpSpPr>
          <a:xfrm>
            <a:off x="682580" y="1460484"/>
            <a:ext cx="10882648" cy="2481698"/>
            <a:chOff x="1938544" y="1193095"/>
            <a:chExt cx="4792657" cy="1068429"/>
          </a:xfrm>
        </p:grpSpPr>
        <p:sp>
          <p:nvSpPr>
            <p:cNvPr id="55" name="Round Same Side Corner Rectangle 43"/>
            <p:cNvSpPr/>
            <p:nvPr/>
          </p:nvSpPr>
          <p:spPr>
            <a:xfrm flipV="1">
              <a:off x="1938544" y="1598819"/>
              <a:ext cx="4792657" cy="662705"/>
            </a:xfrm>
            <a:prstGeom prst="round2SameRect">
              <a:avLst>
                <a:gd name="adj1" fmla="val 8813"/>
                <a:gd name="adj2" fmla="val 0"/>
              </a:avLst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133" dirty="0">
                <a:solidFill>
                  <a:srgbClr val="FFFFFF"/>
                </a:solidFill>
              </a:endParaRPr>
            </a:p>
          </p:txBody>
        </p:sp>
        <p:grpSp>
          <p:nvGrpSpPr>
            <p:cNvPr id="56" name="Group 9"/>
            <p:cNvGrpSpPr/>
            <p:nvPr/>
          </p:nvGrpSpPr>
          <p:grpSpPr>
            <a:xfrm>
              <a:off x="1938544" y="1193095"/>
              <a:ext cx="4792657" cy="405724"/>
              <a:chOff x="1600200" y="1356358"/>
              <a:chExt cx="5410200" cy="609602"/>
            </a:xfrm>
          </p:grpSpPr>
          <p:sp>
            <p:nvSpPr>
              <p:cNvPr id="60" name="Rectangle 5"/>
              <p:cNvSpPr/>
              <p:nvPr/>
            </p:nvSpPr>
            <p:spPr>
              <a:xfrm>
                <a:off x="1600200" y="1356360"/>
                <a:ext cx="54102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1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Rectangle 4"/>
              <p:cNvSpPr/>
              <p:nvPr/>
            </p:nvSpPr>
            <p:spPr>
              <a:xfrm>
                <a:off x="2146243" y="1356358"/>
                <a:ext cx="4864155" cy="56583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r>
                  <a:rPr lang="es-ES" dirty="0">
                    <a:solidFill>
                      <a:srgbClr val="FFFFFF"/>
                    </a:solidFill>
                  </a:rPr>
                  <a:t>Reducir los riesgos de accidentes e incumplimiento con políticas y estándares de seguridad de la infraestructura MEDIANTE implementación de plan de mantenimiento preventivo y correctivo de la infraestructura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1" name="Title 36"/>
          <p:cNvSpPr txBox="1">
            <a:spLocks/>
          </p:cNvSpPr>
          <p:nvPr/>
        </p:nvSpPr>
        <p:spPr>
          <a:xfrm>
            <a:off x="988762" y="235137"/>
            <a:ext cx="9723549" cy="88905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Unidad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de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Servicios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Generales</a:t>
            </a:r>
            <a:endParaRPr lang="en-US" sz="2667" b="1" dirty="0" smtClean="0">
              <a:solidFill>
                <a:srgbClr val="262626">
                  <a:lumMod val="50000"/>
                  <a:lumOff val="50000"/>
                </a:srgbClr>
              </a:solidFill>
            </a:endParaRPr>
          </a:p>
          <a:p>
            <a:r>
              <a:rPr lang="en-US" sz="2000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Objetivos</a:t>
            </a:r>
            <a:r>
              <a:rPr lang="en-US" sz="2000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2000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Operativos</a:t>
            </a:r>
            <a:r>
              <a:rPr lang="en-US" sz="2000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e </a:t>
            </a:r>
            <a:r>
              <a:rPr lang="en-US" sz="2000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Indicadores</a:t>
            </a:r>
            <a:r>
              <a:rPr lang="en-US" sz="2000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2020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endParaRPr lang="en-US" sz="2667" b="1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82" name="Group 66"/>
          <p:cNvGrpSpPr/>
          <p:nvPr/>
        </p:nvGrpSpPr>
        <p:grpSpPr>
          <a:xfrm>
            <a:off x="682580" y="4149621"/>
            <a:ext cx="10882644" cy="2442187"/>
            <a:chOff x="1938544" y="2416574"/>
            <a:chExt cx="4792657" cy="1113608"/>
          </a:xfrm>
        </p:grpSpPr>
        <p:grpSp>
          <p:nvGrpSpPr>
            <p:cNvPr id="83" name="Group 12"/>
            <p:cNvGrpSpPr/>
            <p:nvPr/>
          </p:nvGrpSpPr>
          <p:grpSpPr>
            <a:xfrm>
              <a:off x="1938544" y="2416574"/>
              <a:ext cx="4792657" cy="405724"/>
              <a:chOff x="1600200" y="1356359"/>
              <a:chExt cx="5410200" cy="609601"/>
            </a:xfrm>
          </p:grpSpPr>
          <p:sp>
            <p:nvSpPr>
              <p:cNvPr id="85" name="Rectangle 13"/>
              <p:cNvSpPr/>
              <p:nvPr/>
            </p:nvSpPr>
            <p:spPr>
              <a:xfrm>
                <a:off x="1600200" y="1356360"/>
                <a:ext cx="5410200" cy="6096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1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Rectangle 14"/>
              <p:cNvSpPr/>
              <p:nvPr/>
            </p:nvSpPr>
            <p:spPr>
              <a:xfrm>
                <a:off x="2118482" y="1356359"/>
                <a:ext cx="4891917" cy="54864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r>
                  <a:rPr lang="es-ES" dirty="0">
                    <a:solidFill>
                      <a:srgbClr val="FFFFFF"/>
                    </a:solidFill>
                  </a:rPr>
                  <a:t>Incrementar el control de bienes </a:t>
                </a:r>
                <a:r>
                  <a:rPr lang="es-ES" dirty="0" err="1">
                    <a:solidFill>
                      <a:srgbClr val="FFFFFF"/>
                    </a:solidFill>
                  </a:rPr>
                  <a:t>insititucionales</a:t>
                </a:r>
                <a:r>
                  <a:rPr lang="es-ES" dirty="0">
                    <a:solidFill>
                      <a:srgbClr val="FFFFFF"/>
                    </a:solidFill>
                  </a:rPr>
                  <a:t> e insumos proporcionados por almacén MEDIANTE el cumplimiento de la política de compras y de normativas aplicables a los activos fijos de la </a:t>
                </a:r>
                <a:r>
                  <a:rPr lang="es-ES" dirty="0" smtClean="0">
                    <a:solidFill>
                      <a:srgbClr val="FFFFFF"/>
                    </a:solidFill>
                  </a:rPr>
                  <a:t>institución.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4" name="Round Same Side Corner Rectangle 45"/>
            <p:cNvSpPr/>
            <p:nvPr/>
          </p:nvSpPr>
          <p:spPr>
            <a:xfrm flipV="1">
              <a:off x="1938544" y="2822299"/>
              <a:ext cx="4792657" cy="707883"/>
            </a:xfrm>
            <a:prstGeom prst="round2SameRect">
              <a:avLst>
                <a:gd name="adj1" fmla="val 8813"/>
                <a:gd name="adj2" fmla="val 0"/>
              </a:avLst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133" dirty="0">
                <a:solidFill>
                  <a:srgbClr val="FFFFFF"/>
                </a:solidFill>
              </a:endParaRPr>
            </a:p>
          </p:txBody>
        </p:sp>
      </p:grpSp>
      <p:sp>
        <p:nvSpPr>
          <p:cNvPr id="43" name="Sev01"/>
          <p:cNvSpPr/>
          <p:nvPr/>
        </p:nvSpPr>
        <p:spPr>
          <a:xfrm>
            <a:off x="735616" y="1526422"/>
            <a:ext cx="937116" cy="800551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r>
              <a:rPr lang="en-US" sz="3733" b="1" dirty="0" smtClean="0">
                <a:solidFill>
                  <a:srgbClr val="FFFFFF"/>
                </a:solidFill>
                <a:latin typeface="FontAwesome" pitchFamily="2" charset="0"/>
              </a:rPr>
              <a:t>O1</a:t>
            </a:r>
            <a:endParaRPr lang="en-US" sz="3733" b="1" dirty="0">
              <a:solidFill>
                <a:srgbClr val="FFFFFF"/>
              </a:solidFill>
              <a:latin typeface="FontAwesome" pitchFamily="2" charset="0"/>
            </a:endParaRPr>
          </a:p>
        </p:txBody>
      </p:sp>
      <p:sp>
        <p:nvSpPr>
          <p:cNvPr id="47" name="Sev02"/>
          <p:cNvSpPr/>
          <p:nvPr/>
        </p:nvSpPr>
        <p:spPr>
          <a:xfrm>
            <a:off x="748674" y="4187347"/>
            <a:ext cx="857965" cy="752359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r>
              <a:rPr lang="en-US" sz="3733" b="1" dirty="0" smtClean="0">
                <a:solidFill>
                  <a:srgbClr val="FFFFFF"/>
                </a:solidFill>
                <a:latin typeface="FontAwesome" pitchFamily="2" charset="0"/>
              </a:rPr>
              <a:t>O</a:t>
            </a:r>
            <a:r>
              <a:rPr lang="en-US" sz="3733" b="1" dirty="0">
                <a:solidFill>
                  <a:srgbClr val="FFFFFF"/>
                </a:solidFill>
                <a:latin typeface="FontAwesome" pitchFamily="2" charset="0"/>
              </a:rPr>
              <a:t>2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964063" y="2432348"/>
            <a:ext cx="1465464" cy="1386968"/>
            <a:chOff x="1110311" y="1485021"/>
            <a:chExt cx="1465464" cy="1386968"/>
          </a:xfrm>
        </p:grpSpPr>
        <p:grpSp>
          <p:nvGrpSpPr>
            <p:cNvPr id="21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</p:grpSpPr>
          <p:sp>
            <p:nvSpPr>
              <p:cNvPr id="23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Oval 5"/>
              <p:cNvSpPr/>
              <p:nvPr/>
            </p:nvSpPr>
            <p:spPr>
              <a:xfrm>
                <a:off x="4019554" y="1200150"/>
                <a:ext cx="1142168" cy="114216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2" name="TextBox 75"/>
            <p:cNvSpPr txBox="1"/>
            <p:nvPr/>
          </p:nvSpPr>
          <p:spPr>
            <a:xfrm>
              <a:off x="1228878" y="1963059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456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5" name="Rectangle 102"/>
          <p:cNvSpPr/>
          <p:nvPr/>
        </p:nvSpPr>
        <p:spPr>
          <a:xfrm>
            <a:off x="6078470" y="2532173"/>
            <a:ext cx="1525276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s-ES" sz="1400" b="1" dirty="0">
                <a:solidFill>
                  <a:srgbClr val="237DB9"/>
                </a:solidFill>
              </a:rPr>
              <a:t>Control de plagas del edificio de oficinas administrativas Santa Elena y CPF San Bartolo</a:t>
            </a:r>
            <a:endParaRPr lang="es-SV" sz="1400" b="1" i="1" dirty="0">
              <a:solidFill>
                <a:srgbClr val="237DB9"/>
              </a:solidFill>
            </a:endParaRPr>
          </a:p>
        </p:txBody>
      </p:sp>
      <p:grpSp>
        <p:nvGrpSpPr>
          <p:cNvPr id="26" name="Grupo 25"/>
          <p:cNvGrpSpPr/>
          <p:nvPr/>
        </p:nvGrpSpPr>
        <p:grpSpPr>
          <a:xfrm>
            <a:off x="7866017" y="2436888"/>
            <a:ext cx="1465464" cy="1386968"/>
            <a:chOff x="1110311" y="1485021"/>
            <a:chExt cx="1465464" cy="1386968"/>
          </a:xfrm>
        </p:grpSpPr>
        <p:grpSp>
          <p:nvGrpSpPr>
            <p:cNvPr id="27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</p:grpSpPr>
          <p:sp>
            <p:nvSpPr>
              <p:cNvPr id="29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Oval 5"/>
              <p:cNvSpPr/>
              <p:nvPr/>
            </p:nvSpPr>
            <p:spPr>
              <a:xfrm>
                <a:off x="4019554" y="1200150"/>
                <a:ext cx="1142168" cy="114216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8" name="TextBox 75"/>
            <p:cNvSpPr txBox="1"/>
            <p:nvPr/>
          </p:nvSpPr>
          <p:spPr>
            <a:xfrm>
              <a:off x="1228878" y="1963060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4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1" name="Rectangle 102"/>
          <p:cNvSpPr/>
          <p:nvPr/>
        </p:nvSpPr>
        <p:spPr>
          <a:xfrm>
            <a:off x="9388789" y="2630713"/>
            <a:ext cx="2030558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s-ES" sz="1400" b="1" dirty="0" smtClean="0">
                <a:solidFill>
                  <a:srgbClr val="237DB9"/>
                </a:solidFill>
              </a:rPr>
              <a:t>Verificación de riesgos en las áreas de trabajo de las oficinas administrativas INSAFORP - Sta. Elena</a:t>
            </a:r>
            <a:endParaRPr lang="es-SV" sz="1400" b="1" i="1" dirty="0">
              <a:solidFill>
                <a:srgbClr val="237DB9"/>
              </a:solidFill>
            </a:endParaRPr>
          </a:p>
        </p:txBody>
      </p:sp>
      <p:grpSp>
        <p:nvGrpSpPr>
          <p:cNvPr id="32" name="Grupo 31"/>
          <p:cNvGrpSpPr/>
          <p:nvPr/>
        </p:nvGrpSpPr>
        <p:grpSpPr>
          <a:xfrm>
            <a:off x="1878460" y="5107834"/>
            <a:ext cx="1465464" cy="1386968"/>
            <a:chOff x="1110311" y="1485021"/>
            <a:chExt cx="1465464" cy="1386968"/>
          </a:xfrm>
          <a:solidFill>
            <a:schemeClr val="accent2"/>
          </a:solidFill>
        </p:grpSpPr>
        <p:grpSp>
          <p:nvGrpSpPr>
            <p:cNvPr id="33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  <a:grpFill/>
          </p:grpSpPr>
          <p:sp>
            <p:nvSpPr>
              <p:cNvPr id="35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15AA96"/>
                  </a:solidFill>
                </a:endParaRPr>
              </a:p>
            </p:txBody>
          </p:sp>
          <p:sp>
            <p:nvSpPr>
              <p:cNvPr id="36" name="Oval 5"/>
              <p:cNvSpPr/>
              <p:nvPr/>
            </p:nvSpPr>
            <p:spPr>
              <a:xfrm>
                <a:off x="4019554" y="1200148"/>
                <a:ext cx="1142168" cy="11421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15AA96"/>
                  </a:solidFill>
                </a:endParaRPr>
              </a:p>
            </p:txBody>
          </p:sp>
        </p:grpSp>
        <p:sp>
          <p:nvSpPr>
            <p:cNvPr id="34" name="TextBox 75"/>
            <p:cNvSpPr txBox="1"/>
            <p:nvPr/>
          </p:nvSpPr>
          <p:spPr>
            <a:xfrm>
              <a:off x="1228878" y="1963060"/>
              <a:ext cx="1228330" cy="43088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2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8" name="Rectangle 102"/>
          <p:cNvSpPr/>
          <p:nvPr/>
        </p:nvSpPr>
        <p:spPr>
          <a:xfrm>
            <a:off x="7866017" y="5449404"/>
            <a:ext cx="1939774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" sz="1400" b="1" dirty="0">
                <a:solidFill>
                  <a:srgbClr val="15AA96"/>
                </a:solidFill>
              </a:rPr>
              <a:t>Porcentaje de atención a usuarios de almacén institucional</a:t>
            </a:r>
            <a:endParaRPr lang="es-SV" sz="1400" b="1" i="1" dirty="0" smtClean="0">
              <a:solidFill>
                <a:srgbClr val="15AA96"/>
              </a:solidFill>
            </a:endParaRPr>
          </a:p>
        </p:txBody>
      </p:sp>
      <p:grpSp>
        <p:nvGrpSpPr>
          <p:cNvPr id="39" name="Grupo 38"/>
          <p:cNvGrpSpPr/>
          <p:nvPr/>
        </p:nvGrpSpPr>
        <p:grpSpPr>
          <a:xfrm>
            <a:off x="6021162" y="5105085"/>
            <a:ext cx="1465464" cy="1386968"/>
            <a:chOff x="1110311" y="1485021"/>
            <a:chExt cx="1465464" cy="1386968"/>
          </a:xfrm>
          <a:solidFill>
            <a:schemeClr val="accent2"/>
          </a:solidFill>
        </p:grpSpPr>
        <p:grpSp>
          <p:nvGrpSpPr>
            <p:cNvPr id="40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  <a:grpFill/>
          </p:grpSpPr>
          <p:sp>
            <p:nvSpPr>
              <p:cNvPr id="42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15AA96"/>
                  </a:solidFill>
                </a:endParaRPr>
              </a:p>
            </p:txBody>
          </p:sp>
          <p:sp>
            <p:nvSpPr>
              <p:cNvPr id="44" name="Oval 5"/>
              <p:cNvSpPr/>
              <p:nvPr/>
            </p:nvSpPr>
            <p:spPr>
              <a:xfrm>
                <a:off x="4019554" y="1200148"/>
                <a:ext cx="1142168" cy="11421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15AA96"/>
                  </a:solidFill>
                </a:endParaRPr>
              </a:p>
            </p:txBody>
          </p:sp>
        </p:grpSp>
        <p:sp>
          <p:nvSpPr>
            <p:cNvPr id="41" name="TextBox 75"/>
            <p:cNvSpPr txBox="1"/>
            <p:nvPr/>
          </p:nvSpPr>
          <p:spPr>
            <a:xfrm>
              <a:off x="1309644" y="1937064"/>
              <a:ext cx="1030311" cy="43088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90%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5" name="Grupo 44"/>
          <p:cNvGrpSpPr/>
          <p:nvPr/>
        </p:nvGrpSpPr>
        <p:grpSpPr>
          <a:xfrm>
            <a:off x="4503533" y="2432759"/>
            <a:ext cx="1465464" cy="1386968"/>
            <a:chOff x="1110311" y="1485021"/>
            <a:chExt cx="1465464" cy="1386968"/>
          </a:xfrm>
        </p:grpSpPr>
        <p:grpSp>
          <p:nvGrpSpPr>
            <p:cNvPr id="46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</p:grpSpPr>
          <p:sp>
            <p:nvSpPr>
              <p:cNvPr id="50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Oval 5"/>
              <p:cNvSpPr/>
              <p:nvPr/>
            </p:nvSpPr>
            <p:spPr>
              <a:xfrm>
                <a:off x="4019554" y="1200150"/>
                <a:ext cx="1142168" cy="114216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9" name="TextBox 75"/>
            <p:cNvSpPr txBox="1"/>
            <p:nvPr/>
          </p:nvSpPr>
          <p:spPr>
            <a:xfrm>
              <a:off x="1228878" y="1963059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24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</p:grpSp>
      <p:sp>
        <p:nvSpPr>
          <p:cNvPr id="53" name="Rectangle 102"/>
          <p:cNvSpPr/>
          <p:nvPr/>
        </p:nvSpPr>
        <p:spPr>
          <a:xfrm>
            <a:off x="2637523" y="2434076"/>
            <a:ext cx="1505616" cy="1508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s-ES" sz="1400" b="1" dirty="0" smtClean="0">
                <a:solidFill>
                  <a:srgbClr val="237DB9"/>
                </a:solidFill>
              </a:rPr>
              <a:t>Mantenimientos </a:t>
            </a:r>
            <a:r>
              <a:rPr lang="es-ES" sz="1400" b="1" dirty="0">
                <a:solidFill>
                  <a:srgbClr val="237DB9"/>
                </a:solidFill>
              </a:rPr>
              <a:t>preventivos a equipo de aire acondicionado en oficinas administrativas </a:t>
            </a:r>
            <a:r>
              <a:rPr lang="es-ES" sz="1400" b="1" dirty="0" smtClean="0">
                <a:solidFill>
                  <a:srgbClr val="237DB9"/>
                </a:solidFill>
              </a:rPr>
              <a:t>y CFP </a:t>
            </a:r>
            <a:r>
              <a:rPr lang="es-ES" sz="1400" b="1" dirty="0">
                <a:solidFill>
                  <a:srgbClr val="237DB9"/>
                </a:solidFill>
              </a:rPr>
              <a:t>San Bartolo</a:t>
            </a:r>
          </a:p>
        </p:txBody>
      </p:sp>
      <p:sp>
        <p:nvSpPr>
          <p:cNvPr id="54" name="Rectangle 102"/>
          <p:cNvSpPr/>
          <p:nvPr/>
        </p:nvSpPr>
        <p:spPr>
          <a:xfrm>
            <a:off x="3526562" y="5449405"/>
            <a:ext cx="1709703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" sz="1400" b="1" dirty="0">
                <a:solidFill>
                  <a:srgbClr val="15AA96"/>
                </a:solidFill>
              </a:rPr>
              <a:t>Inventario general de activos fijos institucionales</a:t>
            </a:r>
            <a:endParaRPr lang="es-SV" sz="1400" b="1" i="1" dirty="0" smtClean="0">
              <a:solidFill>
                <a:srgbClr val="15AA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586397"/>
      </p:ext>
    </p:extLst>
  </p:cSld>
  <p:clrMapOvr>
    <a:masterClrMapping/>
  </p:clrMapOvr>
  <p:transition spd="med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7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47"/>
          <p:cNvSpPr>
            <a:spLocks noGrp="1"/>
          </p:cNvSpPr>
          <p:nvPr>
            <p:ph type="sldNum" sz="quarter" idx="4294967295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79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1" name="Title 36"/>
          <p:cNvSpPr txBox="1">
            <a:spLocks/>
          </p:cNvSpPr>
          <p:nvPr/>
        </p:nvSpPr>
        <p:spPr>
          <a:xfrm>
            <a:off x="988762" y="235137"/>
            <a:ext cx="9723549" cy="88905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Unidad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de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Servicios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Generales</a:t>
            </a:r>
            <a:endParaRPr lang="en-US" sz="2667" b="1" dirty="0" smtClean="0">
              <a:solidFill>
                <a:srgbClr val="262626">
                  <a:lumMod val="50000"/>
                  <a:lumOff val="50000"/>
                </a:srgbClr>
              </a:solidFill>
            </a:endParaRPr>
          </a:p>
          <a:p>
            <a:r>
              <a:rPr lang="en-US" sz="2000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Objetivos</a:t>
            </a:r>
            <a:r>
              <a:rPr lang="en-US" sz="2000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2000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Operativos</a:t>
            </a:r>
            <a:r>
              <a:rPr lang="en-US" sz="2000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e </a:t>
            </a:r>
            <a:r>
              <a:rPr lang="en-US" sz="2000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Indicadores</a:t>
            </a:r>
            <a:r>
              <a:rPr lang="en-US" sz="2000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2020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endParaRPr lang="en-US" sz="2667" b="1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82" name="Group 66"/>
          <p:cNvGrpSpPr/>
          <p:nvPr/>
        </p:nvGrpSpPr>
        <p:grpSpPr>
          <a:xfrm>
            <a:off x="837127" y="1303387"/>
            <a:ext cx="10335914" cy="2442187"/>
            <a:chOff x="1938544" y="2416574"/>
            <a:chExt cx="4792657" cy="1113608"/>
          </a:xfrm>
        </p:grpSpPr>
        <p:grpSp>
          <p:nvGrpSpPr>
            <p:cNvPr id="83" name="Group 12"/>
            <p:cNvGrpSpPr/>
            <p:nvPr/>
          </p:nvGrpSpPr>
          <p:grpSpPr>
            <a:xfrm>
              <a:off x="1938544" y="2416574"/>
              <a:ext cx="4792657" cy="405724"/>
              <a:chOff x="1600200" y="1356359"/>
              <a:chExt cx="5410200" cy="609601"/>
            </a:xfrm>
          </p:grpSpPr>
          <p:sp>
            <p:nvSpPr>
              <p:cNvPr id="85" name="Rectangle 13"/>
              <p:cNvSpPr/>
              <p:nvPr/>
            </p:nvSpPr>
            <p:spPr>
              <a:xfrm>
                <a:off x="1600200" y="1356360"/>
                <a:ext cx="5410200" cy="6096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1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Rectangle 14"/>
              <p:cNvSpPr/>
              <p:nvPr/>
            </p:nvSpPr>
            <p:spPr>
              <a:xfrm>
                <a:off x="2118482" y="1356359"/>
                <a:ext cx="4891917" cy="54864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r>
                  <a:rPr lang="es-ES" dirty="0" smtClean="0">
                    <a:solidFill>
                      <a:srgbClr val="FFFFFF"/>
                    </a:solidFill>
                  </a:rPr>
                  <a:t>Incrementar </a:t>
                </a:r>
                <a:r>
                  <a:rPr lang="es-ES" dirty="0">
                    <a:solidFill>
                      <a:srgbClr val="FFFFFF"/>
                    </a:solidFill>
                  </a:rPr>
                  <a:t>la </a:t>
                </a:r>
                <a:r>
                  <a:rPr lang="es-ES" dirty="0" smtClean="0">
                    <a:solidFill>
                      <a:srgbClr val="FFFFFF"/>
                    </a:solidFill>
                  </a:rPr>
                  <a:t>atención </a:t>
                </a:r>
                <a:r>
                  <a:rPr lang="es-ES" dirty="0">
                    <a:solidFill>
                      <a:srgbClr val="FFFFFF"/>
                    </a:solidFill>
                  </a:rPr>
                  <a:t>al cliente interno MEDIANTE la implementación de un sistema de gestión de solicitudes a Unidad de Servicios Generales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4" name="Round Same Side Corner Rectangle 45"/>
            <p:cNvSpPr/>
            <p:nvPr/>
          </p:nvSpPr>
          <p:spPr>
            <a:xfrm flipV="1">
              <a:off x="1938544" y="2822299"/>
              <a:ext cx="4792657" cy="707883"/>
            </a:xfrm>
            <a:prstGeom prst="round2SameRect">
              <a:avLst>
                <a:gd name="adj1" fmla="val 8813"/>
                <a:gd name="adj2" fmla="val 0"/>
              </a:avLst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133" dirty="0">
                <a:solidFill>
                  <a:srgbClr val="FFFFFF"/>
                </a:solidFill>
              </a:endParaRPr>
            </a:p>
          </p:txBody>
        </p:sp>
      </p:grpSp>
      <p:sp>
        <p:nvSpPr>
          <p:cNvPr id="47" name="Sev02"/>
          <p:cNvSpPr/>
          <p:nvPr/>
        </p:nvSpPr>
        <p:spPr>
          <a:xfrm>
            <a:off x="903221" y="1339836"/>
            <a:ext cx="857965" cy="752359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r>
              <a:rPr lang="en-US" sz="3733" b="1" dirty="0" smtClean="0">
                <a:solidFill>
                  <a:srgbClr val="FFFFFF"/>
                </a:solidFill>
                <a:latin typeface="FontAwesome" pitchFamily="2" charset="0"/>
              </a:rPr>
              <a:t>O</a:t>
            </a:r>
            <a:r>
              <a:rPr lang="en-US" sz="3733" b="1" dirty="0">
                <a:solidFill>
                  <a:srgbClr val="FFFFFF"/>
                </a:solidFill>
                <a:latin typeface="FontAwesome" pitchFamily="2" charset="0"/>
              </a:rPr>
              <a:t>3</a:t>
            </a:r>
          </a:p>
        </p:txBody>
      </p:sp>
      <p:grpSp>
        <p:nvGrpSpPr>
          <p:cNvPr id="17" name="Group 66"/>
          <p:cNvGrpSpPr/>
          <p:nvPr/>
        </p:nvGrpSpPr>
        <p:grpSpPr>
          <a:xfrm>
            <a:off x="834979" y="3980051"/>
            <a:ext cx="10335914" cy="2442187"/>
            <a:chOff x="1938544" y="2416574"/>
            <a:chExt cx="4792657" cy="1113608"/>
          </a:xfrm>
        </p:grpSpPr>
        <p:grpSp>
          <p:nvGrpSpPr>
            <p:cNvPr id="18" name="Group 12"/>
            <p:cNvGrpSpPr/>
            <p:nvPr/>
          </p:nvGrpSpPr>
          <p:grpSpPr>
            <a:xfrm>
              <a:off x="1938544" y="2416574"/>
              <a:ext cx="4792657" cy="405724"/>
              <a:chOff x="1600200" y="1356359"/>
              <a:chExt cx="5410200" cy="609601"/>
            </a:xfrm>
          </p:grpSpPr>
          <p:sp>
            <p:nvSpPr>
              <p:cNvPr id="20" name="Rectangle 13"/>
              <p:cNvSpPr/>
              <p:nvPr/>
            </p:nvSpPr>
            <p:spPr>
              <a:xfrm>
                <a:off x="1600200" y="1356360"/>
                <a:ext cx="5410200" cy="60960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1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14"/>
              <p:cNvSpPr/>
              <p:nvPr/>
            </p:nvSpPr>
            <p:spPr>
              <a:xfrm>
                <a:off x="2118482" y="1356359"/>
                <a:ext cx="4891917" cy="54864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r>
                  <a:rPr lang="es-ES" dirty="0">
                    <a:solidFill>
                      <a:srgbClr val="FFFFFF"/>
                    </a:solidFill>
                  </a:rPr>
                  <a:t>Reducir los gastos de energía, agua y operaciones MEDIANTE la implementación de plan de sustentabilidad institucional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9" name="Round Same Side Corner Rectangle 45"/>
            <p:cNvSpPr/>
            <p:nvPr/>
          </p:nvSpPr>
          <p:spPr>
            <a:xfrm flipV="1">
              <a:off x="1938544" y="2822299"/>
              <a:ext cx="4792657" cy="707883"/>
            </a:xfrm>
            <a:prstGeom prst="round2SameRect">
              <a:avLst>
                <a:gd name="adj1" fmla="val 8813"/>
                <a:gd name="adj2" fmla="val 0"/>
              </a:avLst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133" dirty="0">
                <a:solidFill>
                  <a:srgbClr val="FFFFFF"/>
                </a:solidFill>
              </a:endParaRPr>
            </a:p>
          </p:txBody>
        </p:sp>
      </p:grpSp>
      <p:sp>
        <p:nvSpPr>
          <p:cNvPr id="22" name="Sev02"/>
          <p:cNvSpPr/>
          <p:nvPr/>
        </p:nvSpPr>
        <p:spPr>
          <a:xfrm>
            <a:off x="903221" y="4028483"/>
            <a:ext cx="857965" cy="752359"/>
          </a:xfrm>
          <a:prstGeom prst="rect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r>
              <a:rPr lang="en-US" sz="3733" b="1" dirty="0" smtClean="0">
                <a:solidFill>
                  <a:srgbClr val="FFFFFF"/>
                </a:solidFill>
                <a:latin typeface="FontAwesome" pitchFamily="2" charset="0"/>
              </a:rPr>
              <a:t>O4</a:t>
            </a:r>
            <a:endParaRPr lang="en-US" sz="3733" b="1" dirty="0">
              <a:solidFill>
                <a:srgbClr val="FFFFFF"/>
              </a:solidFill>
              <a:latin typeface="FontAwesome" pitchFamily="2" charset="0"/>
            </a:endParaRPr>
          </a:p>
        </p:txBody>
      </p:sp>
      <p:grpSp>
        <p:nvGrpSpPr>
          <p:cNvPr id="25" name="Grupo 24"/>
          <p:cNvGrpSpPr/>
          <p:nvPr/>
        </p:nvGrpSpPr>
        <p:grpSpPr>
          <a:xfrm>
            <a:off x="951181" y="2239167"/>
            <a:ext cx="1465464" cy="1386968"/>
            <a:chOff x="1110311" y="1485021"/>
            <a:chExt cx="1465464" cy="1386968"/>
          </a:xfrm>
        </p:grpSpPr>
        <p:grpSp>
          <p:nvGrpSpPr>
            <p:cNvPr id="26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</p:grpSpPr>
          <p:sp>
            <p:nvSpPr>
              <p:cNvPr id="28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Oval 5"/>
              <p:cNvSpPr/>
              <p:nvPr/>
            </p:nvSpPr>
            <p:spPr>
              <a:xfrm>
                <a:off x="4019554" y="1200148"/>
                <a:ext cx="1142168" cy="114216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7" name="TextBox 75"/>
            <p:cNvSpPr txBox="1"/>
            <p:nvPr/>
          </p:nvSpPr>
          <p:spPr>
            <a:xfrm>
              <a:off x="1228878" y="1963060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90%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0" name="Rectangle 102"/>
          <p:cNvSpPr/>
          <p:nvPr/>
        </p:nvSpPr>
        <p:spPr>
          <a:xfrm>
            <a:off x="2599863" y="2377495"/>
            <a:ext cx="1428346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s-ES" sz="1400" b="1" dirty="0">
                <a:solidFill>
                  <a:srgbClr val="9BB955">
                    <a:lumMod val="75000"/>
                  </a:srgbClr>
                </a:solidFill>
              </a:rPr>
              <a:t>Porcentaje de atención de solicitudes gestionadas en el </a:t>
            </a:r>
            <a:r>
              <a:rPr lang="es-ES" sz="1400" b="1" dirty="0" smtClean="0">
                <a:solidFill>
                  <a:srgbClr val="9BB955">
                    <a:lumMod val="75000"/>
                  </a:srgbClr>
                </a:solidFill>
              </a:rPr>
              <a:t>período</a:t>
            </a:r>
            <a:endParaRPr lang="es-SV" sz="1400" b="1" i="1" dirty="0">
              <a:solidFill>
                <a:srgbClr val="9BB955">
                  <a:lumMod val="75000"/>
                </a:srgbClr>
              </a:solidFill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1902070" y="4941583"/>
            <a:ext cx="1465464" cy="1386968"/>
            <a:chOff x="1110311" y="1485021"/>
            <a:chExt cx="1465464" cy="1386968"/>
          </a:xfrm>
        </p:grpSpPr>
        <p:grpSp>
          <p:nvGrpSpPr>
            <p:cNvPr id="32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</p:grpSpPr>
          <p:sp>
            <p:nvSpPr>
              <p:cNvPr id="34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5"/>
              <p:cNvSpPr/>
              <p:nvPr/>
            </p:nvSpPr>
            <p:spPr>
              <a:xfrm>
                <a:off x="4019553" y="1198438"/>
                <a:ext cx="1142168" cy="114216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3" name="TextBox 75"/>
            <p:cNvSpPr txBox="1"/>
            <p:nvPr/>
          </p:nvSpPr>
          <p:spPr>
            <a:xfrm>
              <a:off x="1228878" y="1963060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29,800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6" name="Rectangle 102"/>
          <p:cNvSpPr/>
          <p:nvPr/>
        </p:nvSpPr>
        <p:spPr>
          <a:xfrm>
            <a:off x="3566937" y="5322864"/>
            <a:ext cx="206155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s-ES" sz="1400" b="1" dirty="0">
                <a:solidFill>
                  <a:srgbClr val="F19B14"/>
                </a:solidFill>
              </a:rPr>
              <a:t> Kilowatts consumidos en el </a:t>
            </a:r>
            <a:r>
              <a:rPr lang="es-ES" sz="1400" b="1" dirty="0" smtClean="0">
                <a:solidFill>
                  <a:srgbClr val="F19B14"/>
                </a:solidFill>
              </a:rPr>
              <a:t>período </a:t>
            </a:r>
            <a:r>
              <a:rPr lang="es-ES" sz="1400" b="1" i="1" dirty="0" smtClean="0">
                <a:solidFill>
                  <a:srgbClr val="F19B14"/>
                </a:solidFill>
              </a:rPr>
              <a:t>(discreto)</a:t>
            </a:r>
            <a:endParaRPr lang="es-SV" sz="1400" b="1" i="1" dirty="0">
              <a:solidFill>
                <a:srgbClr val="F19B14"/>
              </a:solidFill>
            </a:endParaRPr>
          </a:p>
        </p:txBody>
      </p:sp>
      <p:grpSp>
        <p:nvGrpSpPr>
          <p:cNvPr id="37" name="Grupo 36"/>
          <p:cNvGrpSpPr/>
          <p:nvPr/>
        </p:nvGrpSpPr>
        <p:grpSpPr>
          <a:xfrm>
            <a:off x="4385072" y="2239164"/>
            <a:ext cx="1465464" cy="1386968"/>
            <a:chOff x="1110311" y="1485021"/>
            <a:chExt cx="1465464" cy="1386968"/>
          </a:xfrm>
        </p:grpSpPr>
        <p:grpSp>
          <p:nvGrpSpPr>
            <p:cNvPr id="38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</p:grpSpPr>
          <p:sp>
            <p:nvSpPr>
              <p:cNvPr id="40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5"/>
              <p:cNvSpPr/>
              <p:nvPr/>
            </p:nvSpPr>
            <p:spPr>
              <a:xfrm>
                <a:off x="4019554" y="1200148"/>
                <a:ext cx="1142168" cy="114216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9" name="TextBox 75"/>
            <p:cNvSpPr txBox="1"/>
            <p:nvPr/>
          </p:nvSpPr>
          <p:spPr>
            <a:xfrm>
              <a:off x="1228878" y="1963060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90%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42" name="Rectangle 102"/>
          <p:cNvSpPr/>
          <p:nvPr/>
        </p:nvSpPr>
        <p:spPr>
          <a:xfrm>
            <a:off x="6023666" y="2328418"/>
            <a:ext cx="1537461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s-ES" sz="1400" b="1" dirty="0">
                <a:solidFill>
                  <a:srgbClr val="9BB955">
                    <a:lumMod val="75000"/>
                  </a:srgbClr>
                </a:solidFill>
              </a:rPr>
              <a:t>Porcentaje de atención de solicitudes de mantenimiento correctivo atendidas</a:t>
            </a:r>
            <a:endParaRPr lang="es-SV" sz="1400" b="1" i="1" dirty="0">
              <a:solidFill>
                <a:srgbClr val="9BB955">
                  <a:lumMod val="75000"/>
                </a:srgbClr>
              </a:solidFill>
            </a:endParaRPr>
          </a:p>
        </p:txBody>
      </p:sp>
      <p:grpSp>
        <p:nvGrpSpPr>
          <p:cNvPr id="43" name="Grupo 42"/>
          <p:cNvGrpSpPr/>
          <p:nvPr/>
        </p:nvGrpSpPr>
        <p:grpSpPr>
          <a:xfrm>
            <a:off x="7802634" y="2221993"/>
            <a:ext cx="1465464" cy="1386968"/>
            <a:chOff x="1110311" y="1485021"/>
            <a:chExt cx="1465464" cy="1386968"/>
          </a:xfrm>
        </p:grpSpPr>
        <p:grpSp>
          <p:nvGrpSpPr>
            <p:cNvPr id="44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</p:grpSpPr>
          <p:sp>
            <p:nvSpPr>
              <p:cNvPr id="46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Oval 5"/>
              <p:cNvSpPr/>
              <p:nvPr/>
            </p:nvSpPr>
            <p:spPr>
              <a:xfrm>
                <a:off x="4019554" y="1200148"/>
                <a:ext cx="1142168" cy="114216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5" name="TextBox 75"/>
            <p:cNvSpPr txBox="1"/>
            <p:nvPr/>
          </p:nvSpPr>
          <p:spPr>
            <a:xfrm>
              <a:off x="1228878" y="1963060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90%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50" name="Rectangle 102"/>
          <p:cNvSpPr/>
          <p:nvPr/>
        </p:nvSpPr>
        <p:spPr>
          <a:xfrm>
            <a:off x="9488921" y="2364223"/>
            <a:ext cx="1463296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s-ES" sz="1400" b="1" dirty="0">
                <a:solidFill>
                  <a:srgbClr val="9BB955">
                    <a:lumMod val="75000"/>
                  </a:srgbClr>
                </a:solidFill>
              </a:rPr>
              <a:t>Porcentaje de atención de solicitudes de transporte atendidas</a:t>
            </a:r>
            <a:endParaRPr lang="es-SV" sz="1400" b="1" i="1" dirty="0">
              <a:solidFill>
                <a:srgbClr val="9BB955">
                  <a:lumMod val="75000"/>
                </a:srgbClr>
              </a:solidFill>
            </a:endParaRPr>
          </a:p>
        </p:txBody>
      </p:sp>
      <p:grpSp>
        <p:nvGrpSpPr>
          <p:cNvPr id="51" name="Grupo 50"/>
          <p:cNvGrpSpPr/>
          <p:nvPr/>
        </p:nvGrpSpPr>
        <p:grpSpPr>
          <a:xfrm>
            <a:off x="6368898" y="4913677"/>
            <a:ext cx="1465464" cy="1386968"/>
            <a:chOff x="1110311" y="1485021"/>
            <a:chExt cx="1465464" cy="1386968"/>
          </a:xfrm>
        </p:grpSpPr>
        <p:grpSp>
          <p:nvGrpSpPr>
            <p:cNvPr id="52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</p:grpSpPr>
          <p:sp>
            <p:nvSpPr>
              <p:cNvPr id="54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Oval 5"/>
              <p:cNvSpPr/>
              <p:nvPr/>
            </p:nvSpPr>
            <p:spPr>
              <a:xfrm>
                <a:off x="4019553" y="1198438"/>
                <a:ext cx="1142168" cy="114216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3" name="TextBox 75"/>
            <p:cNvSpPr txBox="1"/>
            <p:nvPr/>
          </p:nvSpPr>
          <p:spPr>
            <a:xfrm>
              <a:off x="1228878" y="1963060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330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56" name="Rectangle 102"/>
          <p:cNvSpPr/>
          <p:nvPr/>
        </p:nvSpPr>
        <p:spPr>
          <a:xfrm>
            <a:off x="8033765" y="5294958"/>
            <a:ext cx="2061558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s-ES" sz="1400" b="1" dirty="0">
                <a:solidFill>
                  <a:srgbClr val="F19B14"/>
                </a:solidFill>
              </a:rPr>
              <a:t> Metros cúbicos de agua consumidos en el período</a:t>
            </a:r>
            <a:endParaRPr lang="es-SV" sz="1400" b="1" i="1" dirty="0">
              <a:solidFill>
                <a:srgbClr val="F19B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812128"/>
      </p:ext>
    </p:extLst>
  </p:cSld>
  <p:clrMapOvr>
    <a:masterClrMapping/>
  </p:clrMapOvr>
  <p:transition spd="med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31504" y="2636912"/>
            <a:ext cx="9288016" cy="1470025"/>
          </a:xfrm>
        </p:spPr>
        <p:txBody>
          <a:bodyPr>
            <a:normAutofit fontScale="90000"/>
          </a:bodyPr>
          <a:lstStyle/>
          <a:p>
            <a:r>
              <a:rPr lang="es-MX" sz="53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Principales premisas del Plan Operativo Anual y Presupuesto 2020</a:t>
            </a:r>
            <a:endParaRPr lang="es-SV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506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36"/>
          <p:cNvSpPr txBox="1">
            <a:spLocks/>
          </p:cNvSpPr>
          <p:nvPr/>
        </p:nvSpPr>
        <p:spPr>
          <a:xfrm>
            <a:off x="988762" y="235137"/>
            <a:ext cx="9723549" cy="88905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Unidad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de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Servicios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Generales</a:t>
            </a:r>
            <a:endParaRPr lang="en-US" sz="2667" b="1" dirty="0" smtClean="0">
              <a:solidFill>
                <a:srgbClr val="262626">
                  <a:lumMod val="50000"/>
                  <a:lumOff val="50000"/>
                </a:srgbClr>
              </a:solidFill>
            </a:endParaRPr>
          </a:p>
          <a:p>
            <a:r>
              <a:rPr lang="en-US" sz="2000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Objetivos</a:t>
            </a:r>
            <a:r>
              <a:rPr lang="en-US" sz="2000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2000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Operativos</a:t>
            </a:r>
            <a:r>
              <a:rPr lang="en-US" sz="2000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e </a:t>
            </a:r>
            <a:r>
              <a:rPr lang="en-US" sz="2000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Indicadores</a:t>
            </a:r>
            <a:r>
              <a:rPr lang="en-US" sz="2000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2020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endParaRPr lang="en-US" sz="2667" b="1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82" name="Group 66"/>
          <p:cNvGrpSpPr/>
          <p:nvPr/>
        </p:nvGrpSpPr>
        <p:grpSpPr>
          <a:xfrm>
            <a:off x="837127" y="1303387"/>
            <a:ext cx="10335914" cy="2442187"/>
            <a:chOff x="1938544" y="2416574"/>
            <a:chExt cx="4792657" cy="1113608"/>
          </a:xfrm>
        </p:grpSpPr>
        <p:grpSp>
          <p:nvGrpSpPr>
            <p:cNvPr id="83" name="Group 12"/>
            <p:cNvGrpSpPr/>
            <p:nvPr/>
          </p:nvGrpSpPr>
          <p:grpSpPr>
            <a:xfrm>
              <a:off x="1938544" y="2416574"/>
              <a:ext cx="4792657" cy="405724"/>
              <a:chOff x="1600200" y="1356359"/>
              <a:chExt cx="5410200" cy="609601"/>
            </a:xfrm>
          </p:grpSpPr>
          <p:sp>
            <p:nvSpPr>
              <p:cNvPr id="85" name="Rectangle 13"/>
              <p:cNvSpPr/>
              <p:nvPr/>
            </p:nvSpPr>
            <p:spPr>
              <a:xfrm>
                <a:off x="1600200" y="1356360"/>
                <a:ext cx="5410200" cy="6096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1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Rectangle 14"/>
              <p:cNvSpPr/>
              <p:nvPr/>
            </p:nvSpPr>
            <p:spPr>
              <a:xfrm>
                <a:off x="2118482" y="1356359"/>
                <a:ext cx="4891917" cy="54864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r>
                  <a:rPr lang="es-ES" dirty="0">
                    <a:solidFill>
                      <a:srgbClr val="FFFFFF"/>
                    </a:solidFill>
                  </a:rPr>
                  <a:t>Incrementar la disponibilidad y confiabilidad de la flota vehicular MEDIANTE la mejora del plan de mantenimiento preventivo y </a:t>
                </a:r>
                <a:r>
                  <a:rPr lang="es-ES" dirty="0" smtClean="0">
                    <a:solidFill>
                      <a:srgbClr val="FFFFFF"/>
                    </a:solidFill>
                  </a:rPr>
                  <a:t>correctivo.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4" name="Round Same Side Corner Rectangle 45"/>
            <p:cNvSpPr/>
            <p:nvPr/>
          </p:nvSpPr>
          <p:spPr>
            <a:xfrm flipV="1">
              <a:off x="1938544" y="2822299"/>
              <a:ext cx="4792657" cy="707883"/>
            </a:xfrm>
            <a:prstGeom prst="round2SameRect">
              <a:avLst>
                <a:gd name="adj1" fmla="val 8813"/>
                <a:gd name="adj2" fmla="val 0"/>
              </a:avLst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133" dirty="0">
                <a:solidFill>
                  <a:srgbClr val="FFFFFF"/>
                </a:solidFill>
              </a:endParaRPr>
            </a:p>
          </p:txBody>
        </p:sp>
      </p:grpSp>
      <p:sp>
        <p:nvSpPr>
          <p:cNvPr id="47" name="Sev02"/>
          <p:cNvSpPr/>
          <p:nvPr/>
        </p:nvSpPr>
        <p:spPr>
          <a:xfrm>
            <a:off x="903221" y="1346334"/>
            <a:ext cx="857965" cy="752359"/>
          </a:xfrm>
          <a:prstGeom prst="rect">
            <a:avLst/>
          </a:prstGeom>
          <a:solidFill>
            <a:schemeClr val="accent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r>
              <a:rPr lang="en-US" sz="3733" b="1" dirty="0" smtClean="0">
                <a:solidFill>
                  <a:srgbClr val="FFFFFF"/>
                </a:solidFill>
                <a:latin typeface="FontAwesome" pitchFamily="2" charset="0"/>
              </a:rPr>
              <a:t>O5</a:t>
            </a:r>
            <a:endParaRPr lang="en-US" sz="3733" b="1" dirty="0">
              <a:solidFill>
                <a:srgbClr val="FFFFFF"/>
              </a:solidFill>
              <a:latin typeface="FontAwesome" pitchFamily="2" charset="0"/>
            </a:endParaRPr>
          </a:p>
        </p:txBody>
      </p:sp>
      <p:grpSp>
        <p:nvGrpSpPr>
          <p:cNvPr id="25" name="Grupo 24"/>
          <p:cNvGrpSpPr/>
          <p:nvPr/>
        </p:nvGrpSpPr>
        <p:grpSpPr>
          <a:xfrm>
            <a:off x="6240016" y="2239167"/>
            <a:ext cx="1465464" cy="1386968"/>
            <a:chOff x="1110311" y="1485021"/>
            <a:chExt cx="1465464" cy="1386968"/>
          </a:xfrm>
        </p:grpSpPr>
        <p:grpSp>
          <p:nvGrpSpPr>
            <p:cNvPr id="26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</p:grpSpPr>
          <p:sp>
            <p:nvSpPr>
              <p:cNvPr id="28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Oval 5"/>
              <p:cNvSpPr/>
              <p:nvPr/>
            </p:nvSpPr>
            <p:spPr>
              <a:xfrm>
                <a:off x="4030443" y="1200145"/>
                <a:ext cx="1142168" cy="114216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7" name="TextBox 75"/>
            <p:cNvSpPr txBox="1"/>
            <p:nvPr/>
          </p:nvSpPr>
          <p:spPr>
            <a:xfrm>
              <a:off x="1228878" y="1963060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17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0" name="Rectangle 102"/>
          <p:cNvSpPr/>
          <p:nvPr/>
        </p:nvSpPr>
        <p:spPr>
          <a:xfrm>
            <a:off x="7878610" y="2578799"/>
            <a:ext cx="1428346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s-ES" sz="1400" b="1" dirty="0">
                <a:solidFill>
                  <a:srgbClr val="BE382C"/>
                </a:solidFill>
              </a:rPr>
              <a:t>Mantenimiento correctivo de flota vehicular</a:t>
            </a:r>
            <a:endParaRPr lang="es-SV" sz="1400" b="1" i="1" dirty="0">
              <a:solidFill>
                <a:srgbClr val="BE382C"/>
              </a:solidFill>
            </a:endParaRPr>
          </a:p>
        </p:txBody>
      </p:sp>
      <p:grpSp>
        <p:nvGrpSpPr>
          <p:cNvPr id="37" name="Grupo 36"/>
          <p:cNvGrpSpPr/>
          <p:nvPr/>
        </p:nvGrpSpPr>
        <p:grpSpPr>
          <a:xfrm>
            <a:off x="2135560" y="2239167"/>
            <a:ext cx="1465464" cy="1386968"/>
            <a:chOff x="1110311" y="1485021"/>
            <a:chExt cx="1465464" cy="1386968"/>
          </a:xfrm>
        </p:grpSpPr>
        <p:grpSp>
          <p:nvGrpSpPr>
            <p:cNvPr id="38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</p:grpSpPr>
          <p:sp>
            <p:nvSpPr>
              <p:cNvPr id="40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5"/>
              <p:cNvSpPr/>
              <p:nvPr/>
            </p:nvSpPr>
            <p:spPr>
              <a:xfrm>
                <a:off x="4021085" y="1202698"/>
                <a:ext cx="1142168" cy="114216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9" name="TextBox 75"/>
            <p:cNvSpPr txBox="1"/>
            <p:nvPr/>
          </p:nvSpPr>
          <p:spPr>
            <a:xfrm>
              <a:off x="1228878" y="1963060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42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42" name="Rectangle 102"/>
          <p:cNvSpPr/>
          <p:nvPr/>
        </p:nvSpPr>
        <p:spPr>
          <a:xfrm>
            <a:off x="3865119" y="2578799"/>
            <a:ext cx="1537461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s-ES" sz="1400" b="1" dirty="0">
                <a:solidFill>
                  <a:srgbClr val="BE382C"/>
                </a:solidFill>
              </a:rPr>
              <a:t>Mantenimiento preventivo de flota vehicular</a:t>
            </a:r>
            <a:endParaRPr lang="es-SV" sz="1400" b="1" i="1" dirty="0">
              <a:solidFill>
                <a:srgbClr val="BE38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409797"/>
      </p:ext>
    </p:extLst>
  </p:cSld>
  <p:clrMapOvr>
    <a:masterClrMapping/>
  </p:clrMapOvr>
  <p:transition spd="med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5"/>
          <p:cNvGrpSpPr/>
          <p:nvPr/>
        </p:nvGrpSpPr>
        <p:grpSpPr>
          <a:xfrm>
            <a:off x="967349" y="1591659"/>
            <a:ext cx="10396106" cy="2387913"/>
            <a:chOff x="1938544" y="1134629"/>
            <a:chExt cx="4792657" cy="1065983"/>
          </a:xfrm>
        </p:grpSpPr>
        <p:sp>
          <p:nvSpPr>
            <p:cNvPr id="44" name="Round Same Side Corner Rectangle 43"/>
            <p:cNvSpPr/>
            <p:nvPr/>
          </p:nvSpPr>
          <p:spPr>
            <a:xfrm flipV="1">
              <a:off x="1938544" y="1481145"/>
              <a:ext cx="4792657" cy="719467"/>
            </a:xfrm>
            <a:prstGeom prst="round2SameRect">
              <a:avLst>
                <a:gd name="adj1" fmla="val 8813"/>
                <a:gd name="adj2" fmla="val 0"/>
              </a:avLst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400" dirty="0">
                <a:solidFill>
                  <a:srgbClr val="FFFFFF"/>
                </a:solidFill>
              </a:endParaRPr>
            </a:p>
          </p:txBody>
        </p:sp>
        <p:grpSp>
          <p:nvGrpSpPr>
            <p:cNvPr id="3" name="Group 9"/>
            <p:cNvGrpSpPr/>
            <p:nvPr/>
          </p:nvGrpSpPr>
          <p:grpSpPr>
            <a:xfrm>
              <a:off x="1938544" y="1134629"/>
              <a:ext cx="4792657" cy="339650"/>
              <a:chOff x="1600200" y="1268511"/>
              <a:chExt cx="5410200" cy="510325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600200" y="1356360"/>
                <a:ext cx="5410200" cy="42247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600200" y="1268511"/>
                <a:ext cx="5410200" cy="43279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r>
                  <a:rPr lang="es-ES" sz="2400" b="1" dirty="0" smtClean="0">
                    <a:solidFill>
                      <a:srgbClr val="FFFFFF"/>
                    </a:solidFill>
                  </a:rPr>
                  <a:t>PROYECTOS 2020</a:t>
                </a:r>
                <a:endParaRPr lang="en-US" sz="2400" b="1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1" name="Freeform 45"/>
          <p:cNvSpPr>
            <a:spLocks noEditPoints="1"/>
          </p:cNvSpPr>
          <p:nvPr/>
        </p:nvSpPr>
        <p:spPr bwMode="auto">
          <a:xfrm>
            <a:off x="1130208" y="2483485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375467"/>
            <a:endParaRPr lang="en-US" sz="2667" dirty="0">
              <a:solidFill>
                <a:srgbClr val="262626"/>
              </a:solidFill>
            </a:endParaRPr>
          </a:p>
        </p:txBody>
      </p:sp>
      <p:sp>
        <p:nvSpPr>
          <p:cNvPr id="50" name="Title 36"/>
          <p:cNvSpPr txBox="1">
            <a:spLocks/>
          </p:cNvSpPr>
          <p:nvPr/>
        </p:nvSpPr>
        <p:spPr>
          <a:xfrm>
            <a:off x="2406202" y="389213"/>
            <a:ext cx="7518400" cy="88905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Unidad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de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Servicios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Generales</a:t>
            </a:r>
            <a:endParaRPr lang="en-US" sz="2667" b="1" dirty="0" smtClean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1707690" y="2483485"/>
            <a:ext cx="9493385" cy="132959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>
              <a:spcBef>
                <a:spcPct val="20000"/>
              </a:spcBef>
              <a:defRPr/>
            </a:pPr>
            <a:r>
              <a:rPr lang="es-ES" b="1" dirty="0" smtClean="0">
                <a:solidFill>
                  <a:srgbClr val="262626"/>
                </a:solidFill>
              </a:rPr>
              <a:t>K004. </a:t>
            </a:r>
            <a:r>
              <a:rPr lang="es-ES" b="1" dirty="0">
                <a:solidFill>
                  <a:srgbClr val="262626"/>
                </a:solidFill>
              </a:rPr>
              <a:t>Reemplazo de grifos tradicionales en las oficinas administrativas del edificio INSAFORP por grifos </a:t>
            </a:r>
            <a:r>
              <a:rPr lang="es-ES" b="1" dirty="0" smtClean="0">
                <a:solidFill>
                  <a:srgbClr val="262626"/>
                </a:solidFill>
              </a:rPr>
              <a:t>electrónicos automáticos.</a:t>
            </a:r>
          </a:p>
          <a:p>
            <a:pPr algn="just">
              <a:spcBef>
                <a:spcPct val="20000"/>
              </a:spcBef>
              <a:defRPr/>
            </a:pPr>
            <a:r>
              <a:rPr lang="es-ES" b="1" dirty="0">
                <a:solidFill>
                  <a:srgbClr val="262626"/>
                </a:solidFill>
                <a:cs typeface="+mj-cs"/>
              </a:rPr>
              <a:t>K</a:t>
            </a:r>
            <a:r>
              <a:rPr lang="es-ES" b="1" dirty="0" smtClean="0">
                <a:solidFill>
                  <a:srgbClr val="262626"/>
                </a:solidFill>
                <a:cs typeface="+mj-cs"/>
              </a:rPr>
              <a:t>006. </a:t>
            </a:r>
            <a:r>
              <a:rPr lang="es-ES" b="1" dirty="0">
                <a:solidFill>
                  <a:srgbClr val="262626"/>
                </a:solidFill>
                <a:cs typeface="+mj-cs"/>
              </a:rPr>
              <a:t>Suministro e instalación Sistema de Paneles Solares para las oficinas administrativas de </a:t>
            </a:r>
            <a:r>
              <a:rPr lang="es-ES" b="1" dirty="0" smtClean="0">
                <a:solidFill>
                  <a:srgbClr val="262626"/>
                </a:solidFill>
                <a:cs typeface="+mj-cs"/>
              </a:rPr>
              <a:t>INSAFORP.</a:t>
            </a:r>
          </a:p>
          <a:p>
            <a:pPr algn="just">
              <a:spcBef>
                <a:spcPct val="20000"/>
              </a:spcBef>
              <a:defRPr/>
            </a:pPr>
            <a:r>
              <a:rPr lang="es-ES" b="1" dirty="0" smtClean="0">
                <a:solidFill>
                  <a:srgbClr val="262626"/>
                </a:solidFill>
                <a:cs typeface="+mj-cs"/>
              </a:rPr>
              <a:t>I001. Campaña de concientización sobre ahorro energético.</a:t>
            </a:r>
            <a:endParaRPr lang="en-US" b="1" dirty="0">
              <a:solidFill>
                <a:srgbClr val="262626"/>
              </a:solidFill>
              <a:cs typeface="+mj-cs"/>
            </a:endParaRPr>
          </a:p>
        </p:txBody>
      </p:sp>
      <p:sp>
        <p:nvSpPr>
          <p:cNvPr id="13" name="Slide Number Placeholder 47"/>
          <p:cNvSpPr txBox="1">
            <a:spLocks/>
          </p:cNvSpPr>
          <p:nvPr/>
        </p:nvSpPr>
        <p:spPr>
          <a:xfrm>
            <a:off x="11662442" y="5964409"/>
            <a:ext cx="508001" cy="366183"/>
          </a:xfrm>
          <a:prstGeom prst="rect">
            <a:avLst/>
          </a:prstGeom>
        </p:spPr>
        <p:txBody>
          <a:bodyPr/>
          <a:lstStyle>
            <a:defPPr>
              <a:defRPr lang="es-SV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81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4" name="Slide Number Placeholder 47"/>
          <p:cNvSpPr txBox="1">
            <a:spLocks/>
          </p:cNvSpPr>
          <p:nvPr/>
        </p:nvSpPr>
        <p:spPr>
          <a:xfrm>
            <a:off x="11662442" y="5964409"/>
            <a:ext cx="508001" cy="366183"/>
          </a:xfrm>
          <a:prstGeom prst="rect">
            <a:avLst/>
          </a:prstGeom>
        </p:spPr>
        <p:txBody>
          <a:bodyPr/>
          <a:lstStyle>
            <a:defPPr>
              <a:defRPr lang="es-SV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81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5" name="Freeform 68"/>
          <p:cNvSpPr/>
          <p:nvPr/>
        </p:nvSpPr>
        <p:spPr>
          <a:xfrm>
            <a:off x="0" y="5589240"/>
            <a:ext cx="3974205" cy="78914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52493" rIns="52493" bIns="52494" numCol="1" spcCol="1270" anchor="ctr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16" name="Text Placeholder 3"/>
          <p:cNvSpPr txBox="1">
            <a:spLocks/>
          </p:cNvSpPr>
          <p:nvPr/>
        </p:nvSpPr>
        <p:spPr>
          <a:xfrm>
            <a:off x="128789" y="5631499"/>
            <a:ext cx="3616817" cy="67710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237DB9"/>
                </a:solidFill>
                <a:cs typeface="+mj-cs"/>
              </a:rPr>
              <a:t>PRESUPUESTO 2019</a:t>
            </a:r>
            <a: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/>
            </a:r>
            <a:b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</a:br>
            <a:r>
              <a:rPr lang="en-US" sz="2400" b="1" dirty="0">
                <a:solidFill>
                  <a:srgbClr val="262626">
                    <a:lumMod val="75000"/>
                    <a:lumOff val="25000"/>
                  </a:srgbClr>
                </a:solidFill>
              </a:rPr>
              <a:t>$ </a:t>
            </a: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t>713,705 </a:t>
            </a:r>
            <a:endParaRPr lang="en-US" sz="2400" b="1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7" name="Freeform 68"/>
          <p:cNvSpPr/>
          <p:nvPr/>
        </p:nvSpPr>
        <p:spPr>
          <a:xfrm>
            <a:off x="4079921" y="5624545"/>
            <a:ext cx="3974205" cy="78914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52493" rIns="52493" bIns="52494" numCol="1" spcCol="1270" anchor="ctr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18" name="Text Placeholder 3"/>
          <p:cNvSpPr txBox="1">
            <a:spLocks/>
          </p:cNvSpPr>
          <p:nvPr/>
        </p:nvSpPr>
        <p:spPr>
          <a:xfrm>
            <a:off x="4208710" y="5666804"/>
            <a:ext cx="3616817" cy="67710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237DB9"/>
                </a:solidFill>
                <a:cs typeface="+mj-cs"/>
              </a:rPr>
              <a:t>PROYECCION CIERRE 2019</a:t>
            </a:r>
            <a: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/>
            </a:r>
            <a:b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</a:b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>$620,352 </a:t>
            </a:r>
            <a:endParaRPr lang="en-US" sz="2400" b="1" dirty="0">
              <a:solidFill>
                <a:srgbClr val="262626">
                  <a:lumMod val="75000"/>
                  <a:lumOff val="25000"/>
                </a:srgbClr>
              </a:solidFill>
              <a:cs typeface="+mj-cs"/>
            </a:endParaRPr>
          </a:p>
        </p:txBody>
      </p:sp>
      <p:sp>
        <p:nvSpPr>
          <p:cNvPr id="19" name="Freeform 68"/>
          <p:cNvSpPr/>
          <p:nvPr/>
        </p:nvSpPr>
        <p:spPr>
          <a:xfrm>
            <a:off x="8217795" y="5624545"/>
            <a:ext cx="3974205" cy="78914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52493" rIns="52493" bIns="52494" numCol="1" spcCol="1270" anchor="ctr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20" name="Text Placeholder 3"/>
          <p:cNvSpPr txBox="1">
            <a:spLocks/>
          </p:cNvSpPr>
          <p:nvPr/>
        </p:nvSpPr>
        <p:spPr>
          <a:xfrm>
            <a:off x="8346584" y="5666804"/>
            <a:ext cx="3616817" cy="67710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237DB9"/>
                </a:solidFill>
                <a:cs typeface="+mj-cs"/>
              </a:rPr>
              <a:t>PRESUPUESTO 2020</a:t>
            </a:r>
            <a: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/>
            </a:r>
            <a:b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</a:b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>$</a:t>
            </a:r>
            <a:r>
              <a:rPr lang="en-US" sz="2400" b="1" dirty="0">
                <a:solidFill>
                  <a:srgbClr val="262626">
                    <a:lumMod val="75000"/>
                    <a:lumOff val="25000"/>
                  </a:srgbClr>
                </a:solidFill>
              </a:rPr>
              <a:t> </a:t>
            </a: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t>968,550*</a:t>
            </a:r>
            <a:endParaRPr lang="en-US" sz="2400" b="1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8688288" y="6477889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400" i="1" dirty="0" smtClean="0"/>
              <a:t>*Incluye Proyecto Paneles Solares</a:t>
            </a:r>
            <a:endParaRPr lang="es-SV" sz="1400" i="1" dirty="0"/>
          </a:p>
        </p:txBody>
      </p:sp>
    </p:spTree>
    <p:extLst>
      <p:ext uri="{BB962C8B-B14F-4D97-AF65-F5344CB8AC3E}">
        <p14:creationId xmlns:p14="http://schemas.microsoft.com/office/powerpoint/2010/main" val="2790993159"/>
      </p:ext>
    </p:extLst>
  </p:cSld>
  <p:clrMapOvr>
    <a:masterClrMapping/>
  </p:clrMapOvr>
  <p:transition spd="med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12" grpId="0"/>
      <p:bldP spid="15" grpId="0" animBg="1"/>
      <p:bldP spid="16" grpId="0"/>
      <p:bldP spid="17" grpId="0" animBg="1"/>
      <p:bldP spid="18" grpId="0"/>
      <p:bldP spid="19" grpId="0" animBg="1"/>
      <p:bldP spid="20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/>
          <a:lstStyle/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 defTabSz="1375467"/>
              <a:t>82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Title 36"/>
          <p:cNvSpPr txBox="1">
            <a:spLocks/>
          </p:cNvSpPr>
          <p:nvPr/>
        </p:nvSpPr>
        <p:spPr>
          <a:xfrm>
            <a:off x="2349679" y="2501130"/>
            <a:ext cx="7518400" cy="1401169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</a:p>
          <a:p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Planificación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Estratégica</a:t>
            </a:r>
            <a:endParaRPr lang="en-US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777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47"/>
          <p:cNvSpPr>
            <a:spLocks noGrp="1"/>
          </p:cNvSpPr>
          <p:nvPr>
            <p:ph type="sldNum" sz="quarter" idx="4294967295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83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51" name="Group 65"/>
          <p:cNvGrpSpPr/>
          <p:nvPr/>
        </p:nvGrpSpPr>
        <p:grpSpPr>
          <a:xfrm>
            <a:off x="682580" y="1460484"/>
            <a:ext cx="10882648" cy="2481698"/>
            <a:chOff x="1938544" y="1193095"/>
            <a:chExt cx="4792657" cy="1068429"/>
          </a:xfrm>
        </p:grpSpPr>
        <p:sp>
          <p:nvSpPr>
            <p:cNvPr id="55" name="Round Same Side Corner Rectangle 43"/>
            <p:cNvSpPr/>
            <p:nvPr/>
          </p:nvSpPr>
          <p:spPr>
            <a:xfrm flipV="1">
              <a:off x="1938544" y="1598819"/>
              <a:ext cx="4792657" cy="662705"/>
            </a:xfrm>
            <a:prstGeom prst="round2SameRect">
              <a:avLst>
                <a:gd name="adj1" fmla="val 8813"/>
                <a:gd name="adj2" fmla="val 0"/>
              </a:avLst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133" dirty="0">
                <a:solidFill>
                  <a:srgbClr val="FFFFFF"/>
                </a:solidFill>
              </a:endParaRPr>
            </a:p>
          </p:txBody>
        </p:sp>
        <p:grpSp>
          <p:nvGrpSpPr>
            <p:cNvPr id="56" name="Group 9"/>
            <p:cNvGrpSpPr/>
            <p:nvPr/>
          </p:nvGrpSpPr>
          <p:grpSpPr>
            <a:xfrm>
              <a:off x="1938544" y="1193095"/>
              <a:ext cx="4792657" cy="405724"/>
              <a:chOff x="1600200" y="1356358"/>
              <a:chExt cx="5410200" cy="609602"/>
            </a:xfrm>
          </p:grpSpPr>
          <p:sp>
            <p:nvSpPr>
              <p:cNvPr id="60" name="Rectangle 5"/>
              <p:cNvSpPr/>
              <p:nvPr/>
            </p:nvSpPr>
            <p:spPr>
              <a:xfrm>
                <a:off x="1600200" y="1356360"/>
                <a:ext cx="54102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1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Rectangle 4"/>
              <p:cNvSpPr/>
              <p:nvPr/>
            </p:nvSpPr>
            <p:spPr>
              <a:xfrm>
                <a:off x="2146243" y="1356358"/>
                <a:ext cx="4864155" cy="56583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r>
                  <a:rPr lang="es-ES" dirty="0">
                    <a:solidFill>
                      <a:srgbClr val="FFFFFF"/>
                    </a:solidFill>
                  </a:rPr>
                  <a:t>Incrementar las gerencias y unidades que participan en proyectos de innovación MEDIANTE la creación e implementación del sistema de gestión de innovación del INSAFORP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1" name="Title 36"/>
          <p:cNvSpPr txBox="1">
            <a:spLocks/>
          </p:cNvSpPr>
          <p:nvPr/>
        </p:nvSpPr>
        <p:spPr>
          <a:xfrm>
            <a:off x="988762" y="235137"/>
            <a:ext cx="9723549" cy="88905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Unidad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de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Planificación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Estratégica</a:t>
            </a:r>
            <a:endParaRPr lang="en-US" sz="2667" b="1" dirty="0" smtClean="0">
              <a:solidFill>
                <a:srgbClr val="262626">
                  <a:lumMod val="50000"/>
                  <a:lumOff val="50000"/>
                </a:srgbClr>
              </a:solidFill>
            </a:endParaRPr>
          </a:p>
          <a:p>
            <a:r>
              <a:rPr lang="en-US" sz="2000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Objetivos</a:t>
            </a:r>
            <a:r>
              <a:rPr lang="en-US" sz="2000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2000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Operativos</a:t>
            </a:r>
            <a:r>
              <a:rPr lang="en-US" sz="2000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e </a:t>
            </a:r>
            <a:r>
              <a:rPr lang="en-US" sz="2000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Indicadores</a:t>
            </a:r>
            <a:r>
              <a:rPr lang="en-US" sz="2000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2020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endParaRPr lang="en-US" sz="2667" b="1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82" name="Group 66"/>
          <p:cNvGrpSpPr/>
          <p:nvPr/>
        </p:nvGrpSpPr>
        <p:grpSpPr>
          <a:xfrm>
            <a:off x="682580" y="4149621"/>
            <a:ext cx="10882644" cy="2442187"/>
            <a:chOff x="1938544" y="2416574"/>
            <a:chExt cx="4792657" cy="1113608"/>
          </a:xfrm>
        </p:grpSpPr>
        <p:grpSp>
          <p:nvGrpSpPr>
            <p:cNvPr id="83" name="Group 12"/>
            <p:cNvGrpSpPr/>
            <p:nvPr/>
          </p:nvGrpSpPr>
          <p:grpSpPr>
            <a:xfrm>
              <a:off x="1938544" y="2416574"/>
              <a:ext cx="4792657" cy="405724"/>
              <a:chOff x="1600200" y="1356359"/>
              <a:chExt cx="5410200" cy="609601"/>
            </a:xfrm>
          </p:grpSpPr>
          <p:sp>
            <p:nvSpPr>
              <p:cNvPr id="85" name="Rectangle 13"/>
              <p:cNvSpPr/>
              <p:nvPr/>
            </p:nvSpPr>
            <p:spPr>
              <a:xfrm>
                <a:off x="1600200" y="1356360"/>
                <a:ext cx="5410200" cy="6096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1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Rectangle 14"/>
              <p:cNvSpPr/>
              <p:nvPr/>
            </p:nvSpPr>
            <p:spPr>
              <a:xfrm>
                <a:off x="2118482" y="1356359"/>
                <a:ext cx="4891917" cy="54864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r>
                  <a:rPr lang="es-ES" dirty="0">
                    <a:solidFill>
                      <a:srgbClr val="FFFFFF"/>
                    </a:solidFill>
                  </a:rPr>
                  <a:t>Incrementar la eficiencia operacional en el </a:t>
                </a:r>
                <a:r>
                  <a:rPr lang="es-ES" dirty="0" err="1">
                    <a:solidFill>
                      <a:srgbClr val="FFFFFF"/>
                    </a:solidFill>
                  </a:rPr>
                  <a:t>Insaforp</a:t>
                </a:r>
                <a:r>
                  <a:rPr lang="es-ES" dirty="0">
                    <a:solidFill>
                      <a:srgbClr val="FFFFFF"/>
                    </a:solidFill>
                  </a:rPr>
                  <a:t> MEDIANTE la documentación, formalización, actualización y divulgación de los procesos y procedimientos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4" name="Round Same Side Corner Rectangle 45"/>
            <p:cNvSpPr/>
            <p:nvPr/>
          </p:nvSpPr>
          <p:spPr>
            <a:xfrm flipV="1">
              <a:off x="1938544" y="2822299"/>
              <a:ext cx="4792657" cy="707883"/>
            </a:xfrm>
            <a:prstGeom prst="round2SameRect">
              <a:avLst>
                <a:gd name="adj1" fmla="val 8813"/>
                <a:gd name="adj2" fmla="val 0"/>
              </a:avLst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133" dirty="0">
                <a:solidFill>
                  <a:srgbClr val="FFFFFF"/>
                </a:solidFill>
              </a:endParaRPr>
            </a:p>
          </p:txBody>
        </p:sp>
      </p:grpSp>
      <p:sp>
        <p:nvSpPr>
          <p:cNvPr id="43" name="Sev01"/>
          <p:cNvSpPr/>
          <p:nvPr/>
        </p:nvSpPr>
        <p:spPr>
          <a:xfrm>
            <a:off x="767408" y="1526422"/>
            <a:ext cx="937116" cy="800551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r>
              <a:rPr lang="en-US" sz="3733" b="1" dirty="0" smtClean="0">
                <a:solidFill>
                  <a:srgbClr val="FFFFFF"/>
                </a:solidFill>
                <a:latin typeface="FontAwesome" pitchFamily="2" charset="0"/>
              </a:rPr>
              <a:t>O1</a:t>
            </a:r>
            <a:endParaRPr lang="en-US" sz="3733" b="1" dirty="0">
              <a:solidFill>
                <a:srgbClr val="FFFFFF"/>
              </a:solidFill>
              <a:latin typeface="FontAwesome" pitchFamily="2" charset="0"/>
            </a:endParaRPr>
          </a:p>
        </p:txBody>
      </p:sp>
      <p:sp>
        <p:nvSpPr>
          <p:cNvPr id="47" name="Sev02"/>
          <p:cNvSpPr/>
          <p:nvPr/>
        </p:nvSpPr>
        <p:spPr>
          <a:xfrm>
            <a:off x="776384" y="4219252"/>
            <a:ext cx="857965" cy="752359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r>
              <a:rPr lang="en-US" sz="3733" b="1" dirty="0" smtClean="0">
                <a:solidFill>
                  <a:srgbClr val="FFFFFF"/>
                </a:solidFill>
                <a:latin typeface="FontAwesome" pitchFamily="2" charset="0"/>
              </a:rPr>
              <a:t>O</a:t>
            </a:r>
            <a:r>
              <a:rPr lang="en-US" sz="3733" b="1" dirty="0">
                <a:solidFill>
                  <a:srgbClr val="FFFFFF"/>
                </a:solidFill>
                <a:latin typeface="FontAwesome" pitchFamily="2" charset="0"/>
              </a:rPr>
              <a:t>2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1861949" y="2415930"/>
            <a:ext cx="1465464" cy="1386968"/>
            <a:chOff x="1110311" y="1485021"/>
            <a:chExt cx="1465464" cy="1386968"/>
          </a:xfrm>
        </p:grpSpPr>
        <p:grpSp>
          <p:nvGrpSpPr>
            <p:cNvPr id="21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</p:grpSpPr>
          <p:sp>
            <p:nvSpPr>
              <p:cNvPr id="23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Oval 5"/>
              <p:cNvSpPr/>
              <p:nvPr/>
            </p:nvSpPr>
            <p:spPr>
              <a:xfrm>
                <a:off x="4019554" y="1200150"/>
                <a:ext cx="1142168" cy="114216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2" name="TextBox 75"/>
            <p:cNvSpPr txBox="1"/>
            <p:nvPr/>
          </p:nvSpPr>
          <p:spPr>
            <a:xfrm>
              <a:off x="1228878" y="1963059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75%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5" name="Rectangle 102"/>
          <p:cNvSpPr/>
          <p:nvPr/>
        </p:nvSpPr>
        <p:spPr>
          <a:xfrm>
            <a:off x="7712878" y="2671516"/>
            <a:ext cx="2207615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s-ES" sz="1400" b="1" dirty="0">
                <a:solidFill>
                  <a:srgbClr val="237DB9"/>
                </a:solidFill>
              </a:rPr>
              <a:t>Cantidad de proyectos generados como resultado del sistema de Innovación - Nivel INSAFORP</a:t>
            </a:r>
            <a:endParaRPr lang="es-SV" sz="1400" b="1" i="1" dirty="0">
              <a:solidFill>
                <a:srgbClr val="237DB9"/>
              </a:solidFill>
            </a:endParaRPr>
          </a:p>
        </p:txBody>
      </p:sp>
      <p:grpSp>
        <p:nvGrpSpPr>
          <p:cNvPr id="32" name="Grupo 31"/>
          <p:cNvGrpSpPr/>
          <p:nvPr/>
        </p:nvGrpSpPr>
        <p:grpSpPr>
          <a:xfrm>
            <a:off x="1878460" y="5107834"/>
            <a:ext cx="1465464" cy="1386968"/>
            <a:chOff x="1110311" y="1485021"/>
            <a:chExt cx="1465464" cy="1386968"/>
          </a:xfrm>
          <a:solidFill>
            <a:schemeClr val="accent2"/>
          </a:solidFill>
        </p:grpSpPr>
        <p:grpSp>
          <p:nvGrpSpPr>
            <p:cNvPr id="33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  <a:grpFill/>
          </p:grpSpPr>
          <p:sp>
            <p:nvSpPr>
              <p:cNvPr id="35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15AA96"/>
                  </a:solidFill>
                </a:endParaRPr>
              </a:p>
            </p:txBody>
          </p:sp>
          <p:sp>
            <p:nvSpPr>
              <p:cNvPr id="36" name="Oval 5"/>
              <p:cNvSpPr/>
              <p:nvPr/>
            </p:nvSpPr>
            <p:spPr>
              <a:xfrm>
                <a:off x="4019554" y="1200148"/>
                <a:ext cx="1142168" cy="11421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15AA96"/>
                  </a:solidFill>
                </a:endParaRPr>
              </a:p>
            </p:txBody>
          </p:sp>
        </p:grpSp>
        <p:sp>
          <p:nvSpPr>
            <p:cNvPr id="34" name="TextBox 75"/>
            <p:cNvSpPr txBox="1"/>
            <p:nvPr/>
          </p:nvSpPr>
          <p:spPr>
            <a:xfrm>
              <a:off x="1228878" y="1963060"/>
              <a:ext cx="1228330" cy="43088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90%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8" name="Rectangle 102"/>
          <p:cNvSpPr/>
          <p:nvPr/>
        </p:nvSpPr>
        <p:spPr>
          <a:xfrm>
            <a:off x="7866017" y="5449404"/>
            <a:ext cx="1939774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" sz="1400" b="1" dirty="0">
                <a:solidFill>
                  <a:srgbClr val="15AA96"/>
                </a:solidFill>
              </a:rPr>
              <a:t>Porcentaje de procesos validados y actualizados</a:t>
            </a:r>
            <a:endParaRPr lang="es-SV" sz="1400" b="1" i="1" dirty="0" smtClean="0">
              <a:solidFill>
                <a:srgbClr val="15AA96"/>
              </a:solidFill>
            </a:endParaRPr>
          </a:p>
        </p:txBody>
      </p:sp>
      <p:grpSp>
        <p:nvGrpSpPr>
          <p:cNvPr id="39" name="Grupo 38"/>
          <p:cNvGrpSpPr/>
          <p:nvPr/>
        </p:nvGrpSpPr>
        <p:grpSpPr>
          <a:xfrm>
            <a:off x="6021162" y="5105085"/>
            <a:ext cx="1465464" cy="1386968"/>
            <a:chOff x="1110311" y="1485021"/>
            <a:chExt cx="1465464" cy="1386968"/>
          </a:xfrm>
          <a:solidFill>
            <a:schemeClr val="accent2"/>
          </a:solidFill>
        </p:grpSpPr>
        <p:grpSp>
          <p:nvGrpSpPr>
            <p:cNvPr id="40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  <a:grpFill/>
          </p:grpSpPr>
          <p:sp>
            <p:nvSpPr>
              <p:cNvPr id="42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15AA96"/>
                  </a:solidFill>
                </a:endParaRPr>
              </a:p>
            </p:txBody>
          </p:sp>
          <p:sp>
            <p:nvSpPr>
              <p:cNvPr id="44" name="Oval 5"/>
              <p:cNvSpPr/>
              <p:nvPr/>
            </p:nvSpPr>
            <p:spPr>
              <a:xfrm>
                <a:off x="4019554" y="1200148"/>
                <a:ext cx="1142168" cy="11421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15AA96"/>
                  </a:solidFill>
                </a:endParaRPr>
              </a:p>
            </p:txBody>
          </p:sp>
        </p:grpSp>
        <p:sp>
          <p:nvSpPr>
            <p:cNvPr id="41" name="TextBox 75"/>
            <p:cNvSpPr txBox="1"/>
            <p:nvPr/>
          </p:nvSpPr>
          <p:spPr>
            <a:xfrm>
              <a:off x="1309644" y="1937064"/>
              <a:ext cx="1030311" cy="43088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100%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5" name="Grupo 44"/>
          <p:cNvGrpSpPr/>
          <p:nvPr/>
        </p:nvGrpSpPr>
        <p:grpSpPr>
          <a:xfrm>
            <a:off x="6023239" y="2432759"/>
            <a:ext cx="1465464" cy="1386968"/>
            <a:chOff x="1110311" y="1485021"/>
            <a:chExt cx="1465464" cy="1386968"/>
          </a:xfrm>
        </p:grpSpPr>
        <p:grpSp>
          <p:nvGrpSpPr>
            <p:cNvPr id="46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</p:grpSpPr>
          <p:sp>
            <p:nvSpPr>
              <p:cNvPr id="50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Oval 5"/>
              <p:cNvSpPr/>
              <p:nvPr/>
            </p:nvSpPr>
            <p:spPr>
              <a:xfrm>
                <a:off x="4019554" y="1200150"/>
                <a:ext cx="1142168" cy="114216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9" name="TextBox 75"/>
            <p:cNvSpPr txBox="1"/>
            <p:nvPr/>
          </p:nvSpPr>
          <p:spPr>
            <a:xfrm>
              <a:off x="1228878" y="1963059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3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</p:grpSp>
      <p:sp>
        <p:nvSpPr>
          <p:cNvPr id="53" name="Rectangle 102"/>
          <p:cNvSpPr/>
          <p:nvPr/>
        </p:nvSpPr>
        <p:spPr>
          <a:xfrm>
            <a:off x="3450078" y="2671516"/>
            <a:ext cx="1798289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s-ES" sz="1400" b="1" dirty="0">
                <a:solidFill>
                  <a:srgbClr val="237DB9"/>
                </a:solidFill>
              </a:rPr>
              <a:t>Porcentaje de proyectos de innovación que concluyen satisfactoriamente</a:t>
            </a:r>
          </a:p>
        </p:txBody>
      </p:sp>
      <p:sp>
        <p:nvSpPr>
          <p:cNvPr id="54" name="Rectangle 102"/>
          <p:cNvSpPr/>
          <p:nvPr/>
        </p:nvSpPr>
        <p:spPr>
          <a:xfrm>
            <a:off x="3526562" y="5449405"/>
            <a:ext cx="1709703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" sz="1400" b="1" dirty="0">
                <a:solidFill>
                  <a:srgbClr val="15AA96"/>
                </a:solidFill>
              </a:rPr>
              <a:t>Porcentaje de procesos comatosos mejorados</a:t>
            </a:r>
            <a:endParaRPr lang="es-SV" sz="1400" b="1" i="1" dirty="0" smtClean="0">
              <a:solidFill>
                <a:srgbClr val="15AA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011633"/>
      </p:ext>
    </p:extLst>
  </p:cSld>
  <p:clrMapOvr>
    <a:masterClrMapping/>
  </p:clrMapOvr>
  <p:transition spd="med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7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47"/>
          <p:cNvSpPr>
            <a:spLocks noGrp="1"/>
          </p:cNvSpPr>
          <p:nvPr>
            <p:ph type="sldNum" sz="quarter" idx="4294967295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84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1" name="Title 36"/>
          <p:cNvSpPr txBox="1">
            <a:spLocks/>
          </p:cNvSpPr>
          <p:nvPr/>
        </p:nvSpPr>
        <p:spPr>
          <a:xfrm>
            <a:off x="988762" y="235137"/>
            <a:ext cx="9723549" cy="88905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Unidad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de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Planificación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Estratégica</a:t>
            </a:r>
            <a:endParaRPr lang="en-US" sz="2667" b="1" dirty="0" smtClean="0">
              <a:solidFill>
                <a:srgbClr val="262626">
                  <a:lumMod val="50000"/>
                  <a:lumOff val="50000"/>
                </a:srgbClr>
              </a:solidFill>
            </a:endParaRPr>
          </a:p>
          <a:p>
            <a:r>
              <a:rPr lang="en-US" sz="2000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Objetivos</a:t>
            </a:r>
            <a:r>
              <a:rPr lang="en-US" sz="2000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2000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Operativos</a:t>
            </a:r>
            <a:r>
              <a:rPr lang="en-US" sz="2000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e </a:t>
            </a:r>
            <a:r>
              <a:rPr lang="en-US" sz="2000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Indicadores</a:t>
            </a:r>
            <a:r>
              <a:rPr lang="en-US" sz="2000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2020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endParaRPr lang="en-US" sz="2667" b="1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82" name="Group 66"/>
          <p:cNvGrpSpPr/>
          <p:nvPr/>
        </p:nvGrpSpPr>
        <p:grpSpPr>
          <a:xfrm>
            <a:off x="837127" y="1303387"/>
            <a:ext cx="10335914" cy="2442187"/>
            <a:chOff x="1938544" y="2416574"/>
            <a:chExt cx="4792657" cy="1113608"/>
          </a:xfrm>
        </p:grpSpPr>
        <p:grpSp>
          <p:nvGrpSpPr>
            <p:cNvPr id="83" name="Group 12"/>
            <p:cNvGrpSpPr/>
            <p:nvPr/>
          </p:nvGrpSpPr>
          <p:grpSpPr>
            <a:xfrm>
              <a:off x="1938544" y="2416574"/>
              <a:ext cx="4792657" cy="405724"/>
              <a:chOff x="1600200" y="1356359"/>
              <a:chExt cx="5410200" cy="609601"/>
            </a:xfrm>
          </p:grpSpPr>
          <p:sp>
            <p:nvSpPr>
              <p:cNvPr id="85" name="Rectangle 13"/>
              <p:cNvSpPr/>
              <p:nvPr/>
            </p:nvSpPr>
            <p:spPr>
              <a:xfrm>
                <a:off x="1600200" y="1356360"/>
                <a:ext cx="5410200" cy="6096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1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Rectangle 14"/>
              <p:cNvSpPr/>
              <p:nvPr/>
            </p:nvSpPr>
            <p:spPr>
              <a:xfrm>
                <a:off x="2118482" y="1356359"/>
                <a:ext cx="4891917" cy="54864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r>
                  <a:rPr lang="es-ES" dirty="0">
                    <a:solidFill>
                      <a:srgbClr val="FFFFFF"/>
                    </a:solidFill>
                  </a:rPr>
                  <a:t>Incrementar la ejecución exitosa de los proyectos institucionales MEDIANTE la monitorización, seguimiento y control de los proyectos a ejecutar en el año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4" name="Round Same Side Corner Rectangle 45"/>
            <p:cNvSpPr/>
            <p:nvPr/>
          </p:nvSpPr>
          <p:spPr>
            <a:xfrm flipV="1">
              <a:off x="1938544" y="2822299"/>
              <a:ext cx="4792657" cy="707883"/>
            </a:xfrm>
            <a:prstGeom prst="round2SameRect">
              <a:avLst>
                <a:gd name="adj1" fmla="val 8813"/>
                <a:gd name="adj2" fmla="val 0"/>
              </a:avLst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133" dirty="0">
                <a:solidFill>
                  <a:srgbClr val="FFFFFF"/>
                </a:solidFill>
              </a:endParaRPr>
            </a:p>
          </p:txBody>
        </p:sp>
      </p:grpSp>
      <p:sp>
        <p:nvSpPr>
          <p:cNvPr id="47" name="Sev02"/>
          <p:cNvSpPr/>
          <p:nvPr/>
        </p:nvSpPr>
        <p:spPr>
          <a:xfrm>
            <a:off x="903221" y="1339836"/>
            <a:ext cx="857965" cy="752359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r>
              <a:rPr lang="en-US" sz="3733" b="1" dirty="0" smtClean="0">
                <a:solidFill>
                  <a:srgbClr val="FFFFFF"/>
                </a:solidFill>
                <a:latin typeface="FontAwesome" pitchFamily="2" charset="0"/>
              </a:rPr>
              <a:t>O</a:t>
            </a:r>
            <a:r>
              <a:rPr lang="en-US" sz="3733" b="1" dirty="0">
                <a:solidFill>
                  <a:srgbClr val="FFFFFF"/>
                </a:solidFill>
                <a:latin typeface="FontAwesome" pitchFamily="2" charset="0"/>
              </a:rPr>
              <a:t>3</a:t>
            </a:r>
          </a:p>
        </p:txBody>
      </p:sp>
      <p:grpSp>
        <p:nvGrpSpPr>
          <p:cNvPr id="17" name="Group 66"/>
          <p:cNvGrpSpPr/>
          <p:nvPr/>
        </p:nvGrpSpPr>
        <p:grpSpPr>
          <a:xfrm>
            <a:off x="834979" y="3980051"/>
            <a:ext cx="10335914" cy="2442187"/>
            <a:chOff x="1938544" y="2416574"/>
            <a:chExt cx="4792657" cy="1113608"/>
          </a:xfrm>
        </p:grpSpPr>
        <p:grpSp>
          <p:nvGrpSpPr>
            <p:cNvPr id="18" name="Group 12"/>
            <p:cNvGrpSpPr/>
            <p:nvPr/>
          </p:nvGrpSpPr>
          <p:grpSpPr>
            <a:xfrm>
              <a:off x="1938544" y="2416574"/>
              <a:ext cx="4792657" cy="405724"/>
              <a:chOff x="1600200" y="1356359"/>
              <a:chExt cx="5410200" cy="609601"/>
            </a:xfrm>
          </p:grpSpPr>
          <p:sp>
            <p:nvSpPr>
              <p:cNvPr id="20" name="Rectangle 13"/>
              <p:cNvSpPr/>
              <p:nvPr/>
            </p:nvSpPr>
            <p:spPr>
              <a:xfrm>
                <a:off x="1600200" y="1356360"/>
                <a:ext cx="5410200" cy="60960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1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14"/>
              <p:cNvSpPr/>
              <p:nvPr/>
            </p:nvSpPr>
            <p:spPr>
              <a:xfrm>
                <a:off x="2118482" y="1356359"/>
                <a:ext cx="4891917" cy="54864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r>
                  <a:rPr lang="es-ES" dirty="0">
                    <a:solidFill>
                      <a:srgbClr val="FFFFFF"/>
                    </a:solidFill>
                  </a:rPr>
                  <a:t>Incrementar la eficacia en la planificación institucional MEDIANTE la </a:t>
                </a:r>
                <a:r>
                  <a:rPr lang="es-ES" dirty="0" smtClean="0">
                    <a:solidFill>
                      <a:srgbClr val="FFFFFF"/>
                    </a:solidFill>
                  </a:rPr>
                  <a:t>implementación </a:t>
                </a:r>
                <a:r>
                  <a:rPr lang="es-ES" dirty="0">
                    <a:solidFill>
                      <a:srgbClr val="FFFFFF"/>
                    </a:solidFill>
                  </a:rPr>
                  <a:t>de herramientas tecnológicas y mejoras en el seguimiento a la ejecución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9" name="Round Same Side Corner Rectangle 45"/>
            <p:cNvSpPr/>
            <p:nvPr/>
          </p:nvSpPr>
          <p:spPr>
            <a:xfrm flipV="1">
              <a:off x="1938544" y="2822299"/>
              <a:ext cx="4792657" cy="707883"/>
            </a:xfrm>
            <a:prstGeom prst="round2SameRect">
              <a:avLst>
                <a:gd name="adj1" fmla="val 8813"/>
                <a:gd name="adj2" fmla="val 0"/>
              </a:avLst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133" dirty="0">
                <a:solidFill>
                  <a:srgbClr val="FFFFFF"/>
                </a:solidFill>
              </a:endParaRPr>
            </a:p>
          </p:txBody>
        </p:sp>
      </p:grpSp>
      <p:sp>
        <p:nvSpPr>
          <p:cNvPr id="22" name="Sev02"/>
          <p:cNvSpPr/>
          <p:nvPr/>
        </p:nvSpPr>
        <p:spPr>
          <a:xfrm>
            <a:off x="903221" y="4028483"/>
            <a:ext cx="857965" cy="752359"/>
          </a:xfrm>
          <a:prstGeom prst="rect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r>
              <a:rPr lang="en-US" sz="3733" b="1" dirty="0" smtClean="0">
                <a:solidFill>
                  <a:srgbClr val="FFFFFF"/>
                </a:solidFill>
                <a:latin typeface="FontAwesome" pitchFamily="2" charset="0"/>
              </a:rPr>
              <a:t>O4</a:t>
            </a:r>
            <a:endParaRPr lang="en-US" sz="3733" b="1" dirty="0">
              <a:solidFill>
                <a:srgbClr val="FFFFFF"/>
              </a:solidFill>
              <a:latin typeface="FontAwesome" pitchFamily="2" charset="0"/>
            </a:endParaRPr>
          </a:p>
        </p:txBody>
      </p:sp>
      <p:grpSp>
        <p:nvGrpSpPr>
          <p:cNvPr id="25" name="Grupo 24"/>
          <p:cNvGrpSpPr/>
          <p:nvPr/>
        </p:nvGrpSpPr>
        <p:grpSpPr>
          <a:xfrm>
            <a:off x="951181" y="2239167"/>
            <a:ext cx="1465464" cy="1386968"/>
            <a:chOff x="1110311" y="1485021"/>
            <a:chExt cx="1465464" cy="1386968"/>
          </a:xfrm>
        </p:grpSpPr>
        <p:grpSp>
          <p:nvGrpSpPr>
            <p:cNvPr id="26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</p:grpSpPr>
          <p:sp>
            <p:nvSpPr>
              <p:cNvPr id="28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Oval 5"/>
              <p:cNvSpPr/>
              <p:nvPr/>
            </p:nvSpPr>
            <p:spPr>
              <a:xfrm>
                <a:off x="4019554" y="1200148"/>
                <a:ext cx="1142168" cy="114216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7" name="TextBox 75"/>
            <p:cNvSpPr txBox="1"/>
            <p:nvPr/>
          </p:nvSpPr>
          <p:spPr>
            <a:xfrm>
              <a:off x="1228878" y="1963060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95%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0" name="Rectangle 102"/>
          <p:cNvSpPr/>
          <p:nvPr/>
        </p:nvSpPr>
        <p:spPr>
          <a:xfrm>
            <a:off x="2598080" y="2276229"/>
            <a:ext cx="1428346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s-ES" sz="1400" b="1" dirty="0" smtClean="0">
                <a:solidFill>
                  <a:srgbClr val="9BB955">
                    <a:lumMod val="75000"/>
                  </a:srgbClr>
                </a:solidFill>
              </a:rPr>
              <a:t>Porcentaje </a:t>
            </a:r>
            <a:r>
              <a:rPr lang="es-ES" sz="1400" b="1" dirty="0">
                <a:solidFill>
                  <a:srgbClr val="9BB955">
                    <a:lumMod val="75000"/>
                  </a:srgbClr>
                </a:solidFill>
              </a:rPr>
              <a:t>de proyectos bajo controles de seguimiento y control de cambios (GPR)</a:t>
            </a:r>
            <a:endParaRPr lang="es-SV" sz="1400" b="1" i="1" dirty="0">
              <a:solidFill>
                <a:srgbClr val="9BB955">
                  <a:lumMod val="75000"/>
                </a:srgbClr>
              </a:solidFill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2297567" y="4941583"/>
            <a:ext cx="1465464" cy="1386968"/>
            <a:chOff x="1110311" y="1485021"/>
            <a:chExt cx="1465464" cy="1386968"/>
          </a:xfrm>
        </p:grpSpPr>
        <p:grpSp>
          <p:nvGrpSpPr>
            <p:cNvPr id="32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</p:grpSpPr>
          <p:sp>
            <p:nvSpPr>
              <p:cNvPr id="34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5"/>
              <p:cNvSpPr/>
              <p:nvPr/>
            </p:nvSpPr>
            <p:spPr>
              <a:xfrm>
                <a:off x="4019553" y="1198438"/>
                <a:ext cx="1142168" cy="114216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3" name="TextBox 75"/>
            <p:cNvSpPr txBox="1"/>
            <p:nvPr/>
          </p:nvSpPr>
          <p:spPr>
            <a:xfrm>
              <a:off x="1228878" y="1963060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85%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6" name="Rectangle 102"/>
          <p:cNvSpPr/>
          <p:nvPr/>
        </p:nvSpPr>
        <p:spPr>
          <a:xfrm>
            <a:off x="3962434" y="5187236"/>
            <a:ext cx="2061558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s-ES" sz="1400" b="1" dirty="0">
                <a:solidFill>
                  <a:srgbClr val="F19B14"/>
                </a:solidFill>
              </a:rPr>
              <a:t> Porcentaje de indicadores en GPR (N4) actualizados </a:t>
            </a:r>
            <a:r>
              <a:rPr lang="es-ES" sz="1400" b="1" dirty="0" smtClean="0">
                <a:solidFill>
                  <a:srgbClr val="F19B14"/>
                </a:solidFill>
              </a:rPr>
              <a:t>oportunamente</a:t>
            </a:r>
            <a:endParaRPr lang="es-SV" sz="1400" b="1" i="1" dirty="0">
              <a:solidFill>
                <a:srgbClr val="F19B14"/>
              </a:solidFill>
            </a:endParaRPr>
          </a:p>
        </p:txBody>
      </p:sp>
      <p:grpSp>
        <p:nvGrpSpPr>
          <p:cNvPr id="37" name="Grupo 36"/>
          <p:cNvGrpSpPr/>
          <p:nvPr/>
        </p:nvGrpSpPr>
        <p:grpSpPr>
          <a:xfrm>
            <a:off x="4385072" y="2239164"/>
            <a:ext cx="1465464" cy="1386968"/>
            <a:chOff x="1110311" y="1485021"/>
            <a:chExt cx="1465464" cy="1386968"/>
          </a:xfrm>
        </p:grpSpPr>
        <p:grpSp>
          <p:nvGrpSpPr>
            <p:cNvPr id="38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</p:grpSpPr>
          <p:sp>
            <p:nvSpPr>
              <p:cNvPr id="40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5"/>
              <p:cNvSpPr/>
              <p:nvPr/>
            </p:nvSpPr>
            <p:spPr>
              <a:xfrm>
                <a:off x="4019554" y="1200148"/>
                <a:ext cx="1142168" cy="114216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9" name="TextBox 75"/>
            <p:cNvSpPr txBox="1"/>
            <p:nvPr/>
          </p:nvSpPr>
          <p:spPr>
            <a:xfrm>
              <a:off x="1228878" y="1963060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85%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42" name="Rectangle 102"/>
          <p:cNvSpPr/>
          <p:nvPr/>
        </p:nvSpPr>
        <p:spPr>
          <a:xfrm>
            <a:off x="5854487" y="2480991"/>
            <a:ext cx="1537461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s-ES" sz="1400" b="1" dirty="0">
                <a:solidFill>
                  <a:srgbClr val="9BB955">
                    <a:lumMod val="75000"/>
                  </a:srgbClr>
                </a:solidFill>
              </a:rPr>
              <a:t>Porcentaje de proyectos completos exitosamente</a:t>
            </a:r>
            <a:endParaRPr lang="es-SV" sz="1400" b="1" i="1" dirty="0">
              <a:solidFill>
                <a:srgbClr val="9BB955">
                  <a:lumMod val="75000"/>
                </a:srgbClr>
              </a:solidFill>
            </a:endParaRPr>
          </a:p>
        </p:txBody>
      </p:sp>
      <p:grpSp>
        <p:nvGrpSpPr>
          <p:cNvPr id="43" name="Grupo 42"/>
          <p:cNvGrpSpPr/>
          <p:nvPr/>
        </p:nvGrpSpPr>
        <p:grpSpPr>
          <a:xfrm>
            <a:off x="7664811" y="2217602"/>
            <a:ext cx="1465464" cy="1386968"/>
            <a:chOff x="1110311" y="1485021"/>
            <a:chExt cx="1465464" cy="1386968"/>
          </a:xfrm>
        </p:grpSpPr>
        <p:grpSp>
          <p:nvGrpSpPr>
            <p:cNvPr id="44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</p:grpSpPr>
          <p:sp>
            <p:nvSpPr>
              <p:cNvPr id="46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Oval 5"/>
              <p:cNvSpPr/>
              <p:nvPr/>
            </p:nvSpPr>
            <p:spPr>
              <a:xfrm>
                <a:off x="4019554" y="1200148"/>
                <a:ext cx="1142168" cy="114216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5" name="TextBox 75"/>
            <p:cNvSpPr txBox="1"/>
            <p:nvPr/>
          </p:nvSpPr>
          <p:spPr>
            <a:xfrm>
              <a:off x="1228878" y="1963060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70%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50" name="Rectangle 102"/>
          <p:cNvSpPr/>
          <p:nvPr/>
        </p:nvSpPr>
        <p:spPr>
          <a:xfrm>
            <a:off x="9244329" y="2204208"/>
            <a:ext cx="1765196" cy="1508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s-ES" sz="1400" b="1" dirty="0">
                <a:solidFill>
                  <a:srgbClr val="9BB955">
                    <a:lumMod val="75000"/>
                  </a:srgbClr>
                </a:solidFill>
              </a:rPr>
              <a:t>Índice de satisfacción de usuarios con la asistencia técnica brindada en la gestión de proyectos en GPR</a:t>
            </a:r>
            <a:endParaRPr lang="es-SV" sz="1400" b="1" i="1" dirty="0">
              <a:solidFill>
                <a:srgbClr val="9BB955">
                  <a:lumMod val="75000"/>
                </a:srgbClr>
              </a:solidFill>
            </a:endParaRPr>
          </a:p>
        </p:txBody>
      </p:sp>
      <p:grpSp>
        <p:nvGrpSpPr>
          <p:cNvPr id="51" name="Grupo 50"/>
          <p:cNvGrpSpPr/>
          <p:nvPr/>
        </p:nvGrpSpPr>
        <p:grpSpPr>
          <a:xfrm>
            <a:off x="6368898" y="4913677"/>
            <a:ext cx="1465464" cy="1386968"/>
            <a:chOff x="1110311" y="1485021"/>
            <a:chExt cx="1465464" cy="1386968"/>
          </a:xfrm>
        </p:grpSpPr>
        <p:grpSp>
          <p:nvGrpSpPr>
            <p:cNvPr id="52" name="Group 21"/>
            <p:cNvGrpSpPr/>
            <p:nvPr/>
          </p:nvGrpSpPr>
          <p:grpSpPr>
            <a:xfrm>
              <a:off x="1110311" y="1485021"/>
              <a:ext cx="1465464" cy="1386968"/>
              <a:chOff x="3971099" y="1151695"/>
              <a:chExt cx="1239078" cy="1239078"/>
            </a:xfrm>
          </p:grpSpPr>
          <p:sp>
            <p:nvSpPr>
              <p:cNvPr id="54" name="Oval 16"/>
              <p:cNvSpPr/>
              <p:nvPr/>
            </p:nvSpPr>
            <p:spPr>
              <a:xfrm>
                <a:off x="3971099" y="1151695"/>
                <a:ext cx="1239078" cy="123907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Oval 5"/>
              <p:cNvSpPr/>
              <p:nvPr/>
            </p:nvSpPr>
            <p:spPr>
              <a:xfrm>
                <a:off x="4019553" y="1198438"/>
                <a:ext cx="1142168" cy="114216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3" name="TextBox 75"/>
            <p:cNvSpPr txBox="1"/>
            <p:nvPr/>
          </p:nvSpPr>
          <p:spPr>
            <a:xfrm>
              <a:off x="1228878" y="1963060"/>
              <a:ext cx="122833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85%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56" name="Rectangle 102"/>
          <p:cNvSpPr/>
          <p:nvPr/>
        </p:nvSpPr>
        <p:spPr>
          <a:xfrm>
            <a:off x="8033765" y="5294958"/>
            <a:ext cx="2061558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s-ES" sz="1400" b="1" dirty="0">
                <a:solidFill>
                  <a:srgbClr val="F19B14"/>
                </a:solidFill>
              </a:rPr>
              <a:t> Porcentaje de indicadores en GPR (N4) en verde</a:t>
            </a:r>
            <a:endParaRPr lang="es-SV" sz="1400" b="1" i="1" dirty="0">
              <a:solidFill>
                <a:srgbClr val="F19B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296283"/>
      </p:ext>
    </p:extLst>
  </p:cSld>
  <p:clrMapOvr>
    <a:masterClrMapping/>
  </p:clrMapOvr>
  <p:transition spd="med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22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5"/>
          <p:cNvGrpSpPr/>
          <p:nvPr/>
        </p:nvGrpSpPr>
        <p:grpSpPr>
          <a:xfrm>
            <a:off x="339769" y="1278266"/>
            <a:ext cx="11322673" cy="4113678"/>
            <a:chOff x="1938544" y="1134630"/>
            <a:chExt cx="4792657" cy="1065982"/>
          </a:xfrm>
        </p:grpSpPr>
        <p:sp>
          <p:nvSpPr>
            <p:cNvPr id="44" name="Round Same Side Corner Rectangle 43"/>
            <p:cNvSpPr/>
            <p:nvPr/>
          </p:nvSpPr>
          <p:spPr>
            <a:xfrm flipV="1">
              <a:off x="1938544" y="1344025"/>
              <a:ext cx="4792657" cy="856587"/>
            </a:xfrm>
            <a:prstGeom prst="round2SameRect">
              <a:avLst>
                <a:gd name="adj1" fmla="val 8813"/>
                <a:gd name="adj2" fmla="val 0"/>
              </a:avLst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400" dirty="0">
                <a:solidFill>
                  <a:srgbClr val="FFFFFF"/>
                </a:solidFill>
              </a:endParaRPr>
            </a:p>
          </p:txBody>
        </p:sp>
        <p:grpSp>
          <p:nvGrpSpPr>
            <p:cNvPr id="3" name="Group 9"/>
            <p:cNvGrpSpPr/>
            <p:nvPr/>
          </p:nvGrpSpPr>
          <p:grpSpPr>
            <a:xfrm>
              <a:off x="1938544" y="1134630"/>
              <a:ext cx="4792657" cy="209395"/>
              <a:chOff x="1600200" y="1268511"/>
              <a:chExt cx="5410200" cy="314616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600200" y="1356360"/>
                <a:ext cx="5410200" cy="22676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600200" y="1268511"/>
                <a:ext cx="5410200" cy="27473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r>
                  <a:rPr lang="es-ES" sz="2400" b="1" dirty="0">
                    <a:solidFill>
                      <a:srgbClr val="FFFFFF"/>
                    </a:solidFill>
                  </a:rPr>
                  <a:t>PROYECTOS 2020</a:t>
                </a:r>
                <a:endParaRPr lang="en-US" sz="2400" b="1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1" name="Freeform 45"/>
          <p:cNvSpPr>
            <a:spLocks noEditPoints="1"/>
          </p:cNvSpPr>
          <p:nvPr/>
        </p:nvSpPr>
        <p:spPr bwMode="auto">
          <a:xfrm>
            <a:off x="532672" y="2260734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375467"/>
            <a:endParaRPr lang="en-US" sz="2667" dirty="0">
              <a:solidFill>
                <a:srgbClr val="262626"/>
              </a:solidFill>
            </a:endParaRPr>
          </a:p>
        </p:txBody>
      </p:sp>
      <p:sp>
        <p:nvSpPr>
          <p:cNvPr id="50" name="Title 36"/>
          <p:cNvSpPr txBox="1">
            <a:spLocks/>
          </p:cNvSpPr>
          <p:nvPr/>
        </p:nvSpPr>
        <p:spPr>
          <a:xfrm>
            <a:off x="2406202" y="389213"/>
            <a:ext cx="7518400" cy="889053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Unidad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de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Planificación</a:t>
            </a:r>
            <a:r>
              <a:rPr lang="en-US" sz="2667" b="1" dirty="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 </a:t>
            </a:r>
            <a:r>
              <a:rPr lang="en-US" sz="2667" b="1" dirty="0" err="1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Estratégica</a:t>
            </a:r>
            <a:endParaRPr lang="en-US" sz="2667" b="1" dirty="0" smtClean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1140198" y="2248624"/>
            <a:ext cx="10252003" cy="277614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>
              <a:spcBef>
                <a:spcPct val="20000"/>
              </a:spcBef>
              <a:defRPr/>
            </a:pPr>
            <a:r>
              <a:rPr lang="es-ES" b="1" dirty="0" smtClean="0">
                <a:solidFill>
                  <a:srgbClr val="262626"/>
                </a:solidFill>
              </a:rPr>
              <a:t>K001. </a:t>
            </a:r>
            <a:r>
              <a:rPr lang="es-ES" b="1" dirty="0">
                <a:solidFill>
                  <a:srgbClr val="262626"/>
                </a:solidFill>
              </a:rPr>
              <a:t>Implementación del Sistema Institucional de Gestión de la </a:t>
            </a:r>
            <a:r>
              <a:rPr lang="es-ES" b="1" dirty="0" smtClean="0">
                <a:solidFill>
                  <a:srgbClr val="262626"/>
                </a:solidFill>
              </a:rPr>
              <a:t>Innovación (</a:t>
            </a:r>
            <a:r>
              <a:rPr lang="es-ES" b="1" dirty="0">
                <a:solidFill>
                  <a:srgbClr val="262626"/>
                </a:solidFill>
              </a:rPr>
              <a:t>Sistema de </a:t>
            </a:r>
            <a:r>
              <a:rPr lang="es-ES" b="1" dirty="0" err="1">
                <a:solidFill>
                  <a:srgbClr val="262626"/>
                </a:solidFill>
              </a:rPr>
              <a:t>I+D+i</a:t>
            </a:r>
            <a:r>
              <a:rPr lang="es-ES" b="1" dirty="0">
                <a:solidFill>
                  <a:srgbClr val="262626"/>
                </a:solidFill>
              </a:rPr>
              <a:t>). </a:t>
            </a:r>
            <a:r>
              <a:rPr lang="es-ES" sz="1400" b="1" i="1" dirty="0" smtClean="0">
                <a:solidFill>
                  <a:srgbClr val="262626"/>
                </a:solidFill>
              </a:rPr>
              <a:t>(Política de innovación institucional, diseño </a:t>
            </a:r>
            <a:r>
              <a:rPr lang="es-ES" sz="1400" b="1" i="1" dirty="0">
                <a:solidFill>
                  <a:srgbClr val="262626"/>
                </a:solidFill>
              </a:rPr>
              <a:t>e implementación </a:t>
            </a:r>
            <a:r>
              <a:rPr lang="es-ES" sz="1400" b="1" i="1" dirty="0" smtClean="0">
                <a:solidFill>
                  <a:srgbClr val="262626"/>
                </a:solidFill>
              </a:rPr>
              <a:t>del </a:t>
            </a:r>
            <a:r>
              <a:rPr lang="es-ES" sz="1400" b="1" i="1" dirty="0">
                <a:solidFill>
                  <a:srgbClr val="262626"/>
                </a:solidFill>
              </a:rPr>
              <a:t>Sistema de Innovación y proceso de capacitación</a:t>
            </a:r>
            <a:r>
              <a:rPr lang="es-ES" sz="1400" b="1" i="1" dirty="0" smtClean="0">
                <a:solidFill>
                  <a:srgbClr val="262626"/>
                </a:solidFill>
              </a:rPr>
              <a:t>).</a:t>
            </a:r>
          </a:p>
          <a:p>
            <a:pPr algn="just">
              <a:spcBef>
                <a:spcPct val="20000"/>
              </a:spcBef>
              <a:defRPr/>
            </a:pPr>
            <a:r>
              <a:rPr lang="es-ES" b="1" dirty="0">
                <a:solidFill>
                  <a:srgbClr val="262626"/>
                </a:solidFill>
                <a:cs typeface="+mj-cs"/>
              </a:rPr>
              <a:t>K003. Mejora de la gestión de proyectos institucionales</a:t>
            </a:r>
            <a:r>
              <a:rPr lang="es-ES" b="1" dirty="0" smtClean="0">
                <a:solidFill>
                  <a:srgbClr val="262626"/>
                </a:solidFill>
                <a:cs typeface="+mj-cs"/>
              </a:rPr>
              <a:t>.				</a:t>
            </a:r>
          </a:p>
          <a:p>
            <a:pPr algn="just">
              <a:spcBef>
                <a:spcPct val="20000"/>
              </a:spcBef>
              <a:defRPr/>
            </a:pPr>
            <a:r>
              <a:rPr lang="es-ES" b="1" dirty="0" smtClean="0">
                <a:solidFill>
                  <a:srgbClr val="262626"/>
                </a:solidFill>
                <a:cs typeface="+mj-cs"/>
              </a:rPr>
              <a:t>K004. Proyecto </a:t>
            </a:r>
            <a:r>
              <a:rPr lang="es-ES" b="1" dirty="0">
                <a:solidFill>
                  <a:srgbClr val="262626"/>
                </a:solidFill>
                <a:cs typeface="+mj-cs"/>
              </a:rPr>
              <a:t>regional de Igualdad y equidad de Género </a:t>
            </a:r>
            <a:r>
              <a:rPr lang="es-ES" b="1" dirty="0" smtClean="0">
                <a:solidFill>
                  <a:srgbClr val="262626"/>
                </a:solidFill>
                <a:cs typeface="+mj-cs"/>
              </a:rPr>
              <a:t>– REDIFP.		</a:t>
            </a:r>
          </a:p>
          <a:p>
            <a:pPr algn="just">
              <a:spcBef>
                <a:spcPct val="20000"/>
              </a:spcBef>
              <a:defRPr/>
            </a:pPr>
            <a:r>
              <a:rPr lang="es-ES" b="1" dirty="0" smtClean="0">
                <a:solidFill>
                  <a:srgbClr val="262626"/>
                </a:solidFill>
                <a:cs typeface="+mj-cs"/>
              </a:rPr>
              <a:t>K005</a:t>
            </a:r>
            <a:r>
              <a:rPr lang="es-ES" b="1" dirty="0">
                <a:solidFill>
                  <a:srgbClr val="262626"/>
                </a:solidFill>
                <a:cs typeface="+mj-cs"/>
              </a:rPr>
              <a:t>. </a:t>
            </a:r>
            <a:r>
              <a:rPr lang="es-ES" b="1" dirty="0" smtClean="0">
                <a:solidFill>
                  <a:srgbClr val="262626"/>
                </a:solidFill>
                <a:cs typeface="+mj-cs"/>
              </a:rPr>
              <a:t>Gestión </a:t>
            </a:r>
            <a:r>
              <a:rPr lang="es-ES" b="1" dirty="0">
                <a:solidFill>
                  <a:srgbClr val="262626"/>
                </a:solidFill>
                <a:cs typeface="+mj-cs"/>
              </a:rPr>
              <a:t>de </a:t>
            </a:r>
            <a:r>
              <a:rPr lang="es-ES" b="1" dirty="0" smtClean="0">
                <a:solidFill>
                  <a:srgbClr val="262626"/>
                </a:solidFill>
                <a:cs typeface="+mj-cs"/>
              </a:rPr>
              <a:t>actividades </a:t>
            </a:r>
            <a:r>
              <a:rPr lang="es-ES" b="1" dirty="0">
                <a:solidFill>
                  <a:srgbClr val="262626"/>
                </a:solidFill>
                <a:cs typeface="+mj-cs"/>
              </a:rPr>
              <a:t>relacionadas al PIIEG </a:t>
            </a:r>
            <a:r>
              <a:rPr lang="es-ES" b="1" dirty="0" smtClean="0">
                <a:solidFill>
                  <a:srgbClr val="262626"/>
                </a:solidFill>
                <a:cs typeface="+mj-cs"/>
              </a:rPr>
              <a:t>2019 - 2020.			</a:t>
            </a:r>
          </a:p>
          <a:p>
            <a:pPr algn="just">
              <a:spcBef>
                <a:spcPct val="20000"/>
              </a:spcBef>
              <a:defRPr/>
            </a:pPr>
            <a:r>
              <a:rPr lang="es-ES" b="1" dirty="0" smtClean="0">
                <a:solidFill>
                  <a:srgbClr val="262626"/>
                </a:solidFill>
                <a:cs typeface="+mj-cs"/>
              </a:rPr>
              <a:t>K006. Proyecto </a:t>
            </a:r>
            <a:r>
              <a:rPr lang="es-ES" b="1" dirty="0">
                <a:solidFill>
                  <a:srgbClr val="262626"/>
                </a:solidFill>
                <a:cs typeface="+mj-cs"/>
              </a:rPr>
              <a:t>de implementación de un modelo de </a:t>
            </a:r>
            <a:r>
              <a:rPr lang="es-ES" b="1" dirty="0" smtClean="0">
                <a:solidFill>
                  <a:srgbClr val="262626"/>
                </a:solidFill>
                <a:cs typeface="+mj-cs"/>
              </a:rPr>
              <a:t>gestión por </a:t>
            </a:r>
            <a:r>
              <a:rPr lang="es-ES" b="1" dirty="0">
                <a:solidFill>
                  <a:srgbClr val="262626"/>
                </a:solidFill>
                <a:cs typeface="+mj-cs"/>
              </a:rPr>
              <a:t>procesos en </a:t>
            </a:r>
            <a:r>
              <a:rPr lang="es-ES" b="1" dirty="0" smtClean="0">
                <a:solidFill>
                  <a:srgbClr val="262626"/>
                </a:solidFill>
                <a:cs typeface="+mj-cs"/>
              </a:rPr>
              <a:t>Insaforp.</a:t>
            </a:r>
          </a:p>
          <a:p>
            <a:pPr algn="just">
              <a:spcBef>
                <a:spcPct val="20000"/>
              </a:spcBef>
              <a:defRPr/>
            </a:pPr>
            <a:r>
              <a:rPr lang="es-ES" b="1" dirty="0" smtClean="0">
                <a:solidFill>
                  <a:srgbClr val="262626"/>
                </a:solidFill>
                <a:cs typeface="+mj-cs"/>
              </a:rPr>
              <a:t>K007. Ejercicio </a:t>
            </a:r>
            <a:r>
              <a:rPr lang="es-ES" b="1" dirty="0">
                <a:solidFill>
                  <a:srgbClr val="262626"/>
                </a:solidFill>
                <a:cs typeface="+mj-cs"/>
              </a:rPr>
              <a:t>de Plan Estratégico Institucional - PEI 2020 </a:t>
            </a:r>
            <a:r>
              <a:rPr lang="es-ES" b="1" dirty="0" smtClean="0">
                <a:solidFill>
                  <a:srgbClr val="262626"/>
                </a:solidFill>
                <a:cs typeface="+mj-cs"/>
              </a:rPr>
              <a:t>– 2025.			</a:t>
            </a:r>
          </a:p>
          <a:p>
            <a:pPr algn="just">
              <a:spcBef>
                <a:spcPct val="20000"/>
              </a:spcBef>
              <a:defRPr/>
            </a:pPr>
            <a:r>
              <a:rPr lang="es-ES" b="1" dirty="0" smtClean="0">
                <a:solidFill>
                  <a:srgbClr val="262626"/>
                </a:solidFill>
                <a:cs typeface="+mj-cs"/>
              </a:rPr>
              <a:t>K009. Transferencia </a:t>
            </a:r>
            <a:r>
              <a:rPr lang="es-ES" b="1" dirty="0">
                <a:solidFill>
                  <a:srgbClr val="262626"/>
                </a:solidFill>
                <a:cs typeface="+mj-cs"/>
              </a:rPr>
              <a:t>del modelo formación basado en retos del País Vasco </a:t>
            </a:r>
            <a:r>
              <a:rPr lang="es-ES" b="1" dirty="0" smtClean="0">
                <a:solidFill>
                  <a:srgbClr val="262626"/>
                </a:solidFill>
                <a:cs typeface="+mj-cs"/>
              </a:rPr>
              <a:t>a </a:t>
            </a:r>
            <a:r>
              <a:rPr lang="es-ES" b="1" dirty="0">
                <a:solidFill>
                  <a:srgbClr val="262626"/>
                </a:solidFill>
                <a:cs typeface="+mj-cs"/>
              </a:rPr>
              <a:t>la región centroamericana - REDIFP</a:t>
            </a:r>
            <a:r>
              <a:rPr lang="es-ES" b="1" dirty="0" smtClean="0">
                <a:solidFill>
                  <a:srgbClr val="262626"/>
                </a:solidFill>
                <a:cs typeface="+mj-cs"/>
              </a:rPr>
              <a:t>.</a:t>
            </a:r>
          </a:p>
          <a:p>
            <a:pPr algn="just">
              <a:spcBef>
                <a:spcPct val="20000"/>
              </a:spcBef>
              <a:defRPr/>
            </a:pPr>
            <a:r>
              <a:rPr lang="es-ES" b="1" dirty="0" smtClean="0">
                <a:solidFill>
                  <a:srgbClr val="262626"/>
                </a:solidFill>
                <a:cs typeface="+mj-cs"/>
              </a:rPr>
              <a:t>K011. Actividades de coordinación de la REDIFP.</a:t>
            </a:r>
            <a:endParaRPr lang="en-US" b="1" dirty="0">
              <a:solidFill>
                <a:srgbClr val="262626"/>
              </a:solidFill>
              <a:cs typeface="+mj-cs"/>
            </a:endParaRPr>
          </a:p>
        </p:txBody>
      </p:sp>
      <p:sp>
        <p:nvSpPr>
          <p:cNvPr id="13" name="Slide Number Placeholder 47"/>
          <p:cNvSpPr txBox="1">
            <a:spLocks/>
          </p:cNvSpPr>
          <p:nvPr/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/>
          <a:lstStyle>
            <a:defPPr>
              <a:defRPr lang="es-SV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85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4" name="Slide Number Placeholder 47"/>
          <p:cNvSpPr txBox="1">
            <a:spLocks/>
          </p:cNvSpPr>
          <p:nvPr/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/>
          <a:lstStyle>
            <a:defPPr>
              <a:defRPr lang="es-SV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85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5" name="Freeform 68"/>
          <p:cNvSpPr/>
          <p:nvPr/>
        </p:nvSpPr>
        <p:spPr>
          <a:xfrm>
            <a:off x="0" y="6045580"/>
            <a:ext cx="3974205" cy="78914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52493" rIns="52493" bIns="52494" numCol="1" spcCol="1270" anchor="ctr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16" name="Text Placeholder 3"/>
          <p:cNvSpPr txBox="1">
            <a:spLocks/>
          </p:cNvSpPr>
          <p:nvPr/>
        </p:nvSpPr>
        <p:spPr>
          <a:xfrm>
            <a:off x="128789" y="6075807"/>
            <a:ext cx="3616817" cy="67710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237DB9"/>
                </a:solidFill>
                <a:cs typeface="+mj-cs"/>
              </a:rPr>
              <a:t>PRESUPUESTO 2019</a:t>
            </a:r>
            <a: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/>
            </a:r>
            <a:b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</a:br>
            <a:r>
              <a:rPr lang="en-US" sz="2400" b="1" dirty="0">
                <a:solidFill>
                  <a:srgbClr val="262626">
                    <a:lumMod val="75000"/>
                    <a:lumOff val="25000"/>
                  </a:srgbClr>
                </a:solidFill>
              </a:rPr>
              <a:t>$ </a:t>
            </a: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t>272,460</a:t>
            </a:r>
            <a:endParaRPr lang="en-US" sz="2400" b="1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7" name="Freeform 68"/>
          <p:cNvSpPr/>
          <p:nvPr/>
        </p:nvSpPr>
        <p:spPr>
          <a:xfrm>
            <a:off x="4079921" y="6068853"/>
            <a:ext cx="3974205" cy="78914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52493" rIns="52493" bIns="52494" numCol="1" spcCol="1270" anchor="ctr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18" name="Text Placeholder 3"/>
          <p:cNvSpPr txBox="1">
            <a:spLocks/>
          </p:cNvSpPr>
          <p:nvPr/>
        </p:nvSpPr>
        <p:spPr>
          <a:xfrm>
            <a:off x="4208710" y="6111112"/>
            <a:ext cx="3616817" cy="67710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237DB9"/>
                </a:solidFill>
                <a:cs typeface="+mj-cs"/>
              </a:rPr>
              <a:t>PROYECCION CIERRE 2019</a:t>
            </a:r>
            <a: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/>
            </a:r>
            <a:b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</a:br>
            <a:r>
              <a:rPr lang="en-US" sz="2400" b="1" dirty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>$ </a:t>
            </a: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>230,217</a:t>
            </a:r>
            <a:endParaRPr lang="en-US" sz="2400" b="1" dirty="0">
              <a:solidFill>
                <a:srgbClr val="262626">
                  <a:lumMod val="75000"/>
                  <a:lumOff val="25000"/>
                </a:srgbClr>
              </a:solidFill>
              <a:cs typeface="+mj-cs"/>
            </a:endParaRPr>
          </a:p>
        </p:txBody>
      </p:sp>
      <p:sp>
        <p:nvSpPr>
          <p:cNvPr id="19" name="Freeform 68"/>
          <p:cNvSpPr/>
          <p:nvPr/>
        </p:nvSpPr>
        <p:spPr>
          <a:xfrm>
            <a:off x="8217795" y="6068853"/>
            <a:ext cx="3974205" cy="78914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52493" rIns="52493" bIns="52494" numCol="1" spcCol="1270" anchor="ctr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20" name="Text Placeholder 3"/>
          <p:cNvSpPr txBox="1">
            <a:spLocks/>
          </p:cNvSpPr>
          <p:nvPr/>
        </p:nvSpPr>
        <p:spPr>
          <a:xfrm>
            <a:off x="8346584" y="6111112"/>
            <a:ext cx="3616817" cy="67710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237DB9"/>
                </a:solidFill>
                <a:cs typeface="+mj-cs"/>
              </a:rPr>
              <a:t>PRESUPUESTO 2020</a:t>
            </a:r>
            <a: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/>
            </a:r>
            <a:br>
              <a:rPr lang="en-US" sz="1100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</a:b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  <a:cs typeface="+mj-cs"/>
              </a:rPr>
              <a:t>$</a:t>
            </a:r>
            <a:r>
              <a:rPr lang="en-US" sz="2400" b="1" dirty="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t>296,960 </a:t>
            </a:r>
            <a:endParaRPr lang="en-US" sz="2400" b="1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538465"/>
      </p:ext>
    </p:extLst>
  </p:cSld>
  <p:clrMapOvr>
    <a:masterClrMapping/>
  </p:clrMapOvr>
  <p:transition spd="med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12" grpId="0"/>
      <p:bldP spid="15" grpId="0" animBg="1"/>
      <p:bldP spid="16" grpId="0"/>
      <p:bldP spid="17" grpId="0" animBg="1"/>
      <p:bldP spid="18" grpId="0"/>
      <p:bldP spid="19" grpId="0" animBg="1"/>
      <p:bldP spid="20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59496" y="2492896"/>
            <a:ext cx="9144000" cy="1470025"/>
          </a:xfrm>
        </p:spPr>
        <p:txBody>
          <a:bodyPr>
            <a:normAutofit/>
          </a:bodyPr>
          <a:lstStyle/>
          <a:p>
            <a:r>
              <a:rPr lang="es-MX" sz="53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 Presupuesto 2020 </a:t>
            </a:r>
            <a:endParaRPr lang="es-SV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257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6977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Fundamentos Legales y Técnicos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1464" y="1484931"/>
            <a:ext cx="10153128" cy="4929188"/>
          </a:xfrm>
        </p:spPr>
        <p:txBody>
          <a:bodyPr/>
          <a:lstStyle/>
          <a:p>
            <a:pPr marL="609600" indent="-609600" algn="just">
              <a:lnSpc>
                <a:spcPct val="115000"/>
              </a:lnSpc>
              <a:buNone/>
            </a:pPr>
            <a:r>
              <a:rPr lang="es-ES" sz="2000" dirty="0"/>
              <a:t>1.  	</a:t>
            </a:r>
            <a:r>
              <a:rPr lang="es-ES" dirty="0"/>
              <a:t>Política y Normas Presupuestarias 2020. </a:t>
            </a:r>
          </a:p>
          <a:p>
            <a:pPr marL="609600" indent="-609600" algn="just">
              <a:lnSpc>
                <a:spcPct val="115000"/>
              </a:lnSpc>
              <a:buFontTx/>
              <a:buAutoNum type="arabicPeriod" startAt="2"/>
            </a:pPr>
            <a:r>
              <a:rPr lang="es-ES" dirty="0"/>
              <a:t>Ley Orgánica de Administración Financiera del Estado y su Reglamento con las reformas. </a:t>
            </a:r>
          </a:p>
          <a:p>
            <a:pPr marL="609600" indent="-609600" algn="just">
              <a:lnSpc>
                <a:spcPct val="115000"/>
              </a:lnSpc>
              <a:buNone/>
            </a:pPr>
            <a:r>
              <a:rPr lang="es-ES" dirty="0"/>
              <a:t>4.  	Manual de Clasificación para las Transacciones Financieras del Sector Público. </a:t>
            </a:r>
          </a:p>
          <a:p>
            <a:pPr marL="609600" indent="-609600" algn="just">
              <a:lnSpc>
                <a:spcPct val="115000"/>
              </a:lnSpc>
              <a:buNone/>
            </a:pPr>
            <a:r>
              <a:rPr lang="es-ES" dirty="0"/>
              <a:t>5.  	Manual Técnico del Sistema de Administración Financiero Integrado. </a:t>
            </a:r>
          </a:p>
          <a:p>
            <a:pPr marL="609600" indent="-609600" algn="just">
              <a:lnSpc>
                <a:spcPct val="115000"/>
              </a:lnSpc>
              <a:buNone/>
            </a:pPr>
            <a:r>
              <a:rPr lang="es-ES" dirty="0"/>
              <a:t>6.  	Plan de Gobierno.</a:t>
            </a:r>
          </a:p>
          <a:p>
            <a:pPr marL="609600" indent="-609600" algn="just">
              <a:lnSpc>
                <a:spcPct val="115000"/>
              </a:lnSpc>
              <a:buNone/>
            </a:pPr>
            <a:r>
              <a:rPr lang="es-ES" dirty="0"/>
              <a:t>7.  	Acuerdos, manuales, circulares y demás  normas técnicas y disposiciones legales expedidas sobre la materia. </a:t>
            </a:r>
          </a:p>
        </p:txBody>
      </p:sp>
      <p:pic>
        <p:nvPicPr>
          <p:cNvPr id="5" name="Picture 3" descr="IN-MM Papelería Tuti-4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78"/>
          <a:stretch/>
        </p:blipFill>
        <p:spPr>
          <a:xfrm>
            <a:off x="0" y="6381327"/>
            <a:ext cx="12192000" cy="49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6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19536" y="116632"/>
            <a:ext cx="8229600" cy="56207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MX" sz="2800" dirty="0"/>
              <a:t>Propuesta de Presupuesto </a:t>
            </a:r>
            <a:r>
              <a:rPr lang="es-MX" sz="2800" dirty="0" smtClean="0"/>
              <a:t>2020</a:t>
            </a:r>
            <a:endParaRPr lang="es-SV" sz="28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182213"/>
              </p:ext>
            </p:extLst>
          </p:nvPr>
        </p:nvGraphicFramePr>
        <p:xfrm>
          <a:off x="1703512" y="908720"/>
          <a:ext cx="8568953" cy="5102621"/>
        </p:xfrm>
        <a:graphic>
          <a:graphicData uri="http://schemas.openxmlformats.org/drawingml/2006/table">
            <a:tbl>
              <a:tblPr/>
              <a:tblGrid>
                <a:gridCol w="2774363"/>
                <a:gridCol w="1064483"/>
                <a:gridCol w="849352"/>
                <a:gridCol w="737595"/>
                <a:gridCol w="829794"/>
                <a:gridCol w="745977"/>
                <a:gridCol w="921994"/>
                <a:gridCol w="645395"/>
              </a:tblGrid>
              <a:tr h="342318"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Concepto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Presupuesto Original 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 Vigente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SV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Cierre Presupuesto 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SV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Presupuesto 2020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88275"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INGRESOS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97"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Contribuciones patronales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36,216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37,403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37,737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38,950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236597"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Ingresos financieros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90897"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ingresos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37,331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38,393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38,788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39,715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71305"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Refuerzo Presupuestario Original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10,793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9,148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5,436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12,834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30233"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TOTAL FUENTES FINANCIAMIENTO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48,124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47,541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44,224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93%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       52,549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49901"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EGRESOS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97"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Total Ejecución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48,124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47,541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44,224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93%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52,549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73542"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FORMACIÓN PROFESIONAL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928"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Formacion Continua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16,865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18,504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18,030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19,313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90897"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Formación Inicial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15,715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17,287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17,268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17,618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90897"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Bartolo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3,593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90897"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Formación Profesional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36,184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39,468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38,245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40,525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90897"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INVESTIGACION Y DESARROLLO 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251"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Gerencia Técnica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90897"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Investigación y Estudios FP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90897"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Monitoreo y Evaluación FP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90897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Unidad de Formación a Distancia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90897"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Investigación y Desarrollo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2,328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90897"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OPERACIÓN/FUNCIONAMIENTO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24"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Administración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5,540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90897"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Operación/Funcionamiento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5,540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08086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Proyectos Fortalecimiento de la Formación Profesional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3" descr="IN-MM Papelería Tuti-46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78"/>
          <a:stretch/>
        </p:blipFill>
        <p:spPr>
          <a:xfrm>
            <a:off x="0" y="6381327"/>
            <a:ext cx="12192000" cy="49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19536" y="332656"/>
            <a:ext cx="8229600" cy="56207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MX" sz="2800" dirty="0"/>
              <a:t/>
            </a:r>
            <a:br>
              <a:rPr lang="es-MX" sz="2800" dirty="0"/>
            </a:br>
            <a:r>
              <a:rPr lang="es-MX" sz="2800" dirty="0"/>
              <a:t>Movimiento del Superávit</a:t>
            </a:r>
            <a:br>
              <a:rPr lang="es-MX" sz="2800" dirty="0"/>
            </a:br>
            <a:r>
              <a:rPr lang="es-MX" sz="1800" dirty="0"/>
              <a:t/>
            </a:r>
            <a:br>
              <a:rPr lang="es-MX" sz="1800" dirty="0"/>
            </a:br>
            <a:endParaRPr lang="es-SV" sz="28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2711624" y="918666"/>
          <a:ext cx="6264696" cy="4958615"/>
        </p:xfrm>
        <a:graphic>
          <a:graphicData uri="http://schemas.openxmlformats.org/drawingml/2006/table">
            <a:tbl>
              <a:tblPr/>
              <a:tblGrid>
                <a:gridCol w="4919030"/>
                <a:gridCol w="1345666"/>
              </a:tblGrid>
              <a:tr h="213734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Conceptos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US $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5184"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5184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Saldo Inicial  de Recursos Propios al 1 de enero de 2019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21,778,081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184"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184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Ingresos x Contribuciones, Productos Financieros y otros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38,787,592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184"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5184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Recursos disponibles período 2019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60,565,673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5184"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184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Presupuesto Ejecutado 2019 (Proyección de Cierre)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44,224,000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184"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518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Recursos disponibles al 31 de diciembre de 2019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16,341,673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184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184"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Reserva Laboral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1,834,260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5184"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184"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Fondo de Garantía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18,356,793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184"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518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Recursos disponibles para Ejecución 2020 - 2024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(3,849,380)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184"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184"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(+) Reserva Laboral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1,834,260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184"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184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(-) Refuerzo Presupuestario 2020 (Incluye Reserva)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12,829,000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184"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373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Recursos Estimados al 31 de diciembre de 2020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(14,844,120)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83"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3" descr="IN-MM Papelería Tuti-4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78"/>
          <a:stretch/>
        </p:blipFill>
        <p:spPr>
          <a:xfrm>
            <a:off x="0" y="6381327"/>
            <a:ext cx="12192000" cy="49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8374" y="462403"/>
            <a:ext cx="8595251" cy="490066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s-E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Principales premisas del POA / Presupuesto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1127448" y="1484784"/>
            <a:ext cx="10153128" cy="3831912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es-ES" sz="2000" b="1" dirty="0"/>
              <a:t>1. Ingresos</a:t>
            </a:r>
          </a:p>
          <a:p>
            <a:pPr marL="342900" indent="-342900" algn="just"/>
            <a:r>
              <a:rPr lang="es-ES" sz="1600" b="1" i="1" u="sng" dirty="0"/>
              <a:t>Contribuciones Patronales</a:t>
            </a:r>
          </a:p>
          <a:p>
            <a:pPr marL="400050" lvl="1" indent="0" algn="just">
              <a:buNone/>
            </a:pPr>
            <a:r>
              <a:rPr lang="es-ES" sz="1600" dirty="0"/>
              <a:t>Incrementan en </a:t>
            </a:r>
            <a:r>
              <a:rPr lang="es-ES" sz="1600" dirty="0" smtClean="0"/>
              <a:t>3.2 </a:t>
            </a:r>
            <a:r>
              <a:rPr lang="es-ES" sz="1600" dirty="0"/>
              <a:t>% en relación a la proyección de cierre </a:t>
            </a:r>
            <a:r>
              <a:rPr lang="es-ES" sz="1600" dirty="0" smtClean="0"/>
              <a:t>2019, </a:t>
            </a:r>
            <a:r>
              <a:rPr lang="es-ES" sz="1600" dirty="0"/>
              <a:t>según análisis de </a:t>
            </a:r>
            <a:r>
              <a:rPr lang="es-ES" sz="1600" dirty="0" smtClean="0"/>
              <a:t>tendencia.</a:t>
            </a:r>
            <a:endParaRPr lang="es-ES" sz="1600" dirty="0"/>
          </a:p>
          <a:p>
            <a:pPr marL="342900" indent="-342900" algn="just"/>
            <a:r>
              <a:rPr lang="es-ES" sz="1600" b="1" i="1" u="sng" dirty="0"/>
              <a:t>Ingresos Financieros </a:t>
            </a:r>
          </a:p>
          <a:p>
            <a:pPr marL="400050" lvl="1" indent="0" algn="just">
              <a:buNone/>
            </a:pPr>
            <a:r>
              <a:rPr lang="es-ES" sz="1600" dirty="0"/>
              <a:t>Calculados con una tasa promedio anual del </a:t>
            </a:r>
            <a:r>
              <a:rPr lang="es-ES" sz="1600" dirty="0" smtClean="0"/>
              <a:t>4.22%</a:t>
            </a:r>
            <a:endParaRPr lang="es-ES" sz="1600" dirty="0"/>
          </a:p>
          <a:p>
            <a:pPr marL="0" indent="0" algn="just">
              <a:buNone/>
              <a:defRPr/>
            </a:pPr>
            <a:r>
              <a:rPr lang="es-ES" sz="2000" b="1" dirty="0"/>
              <a:t>2. Gastos / Inversión</a:t>
            </a:r>
          </a:p>
          <a:p>
            <a:pPr marL="0" indent="0" algn="just">
              <a:buNone/>
              <a:defRPr/>
            </a:pPr>
            <a:r>
              <a:rPr lang="es-ES" sz="1600" dirty="0"/>
              <a:t>Se ha incorporado: </a:t>
            </a:r>
          </a:p>
          <a:p>
            <a:pPr lvl="1" algn="just">
              <a:defRPr/>
            </a:pPr>
            <a:r>
              <a:rPr lang="es-ES" sz="1600" dirty="0" smtClean="0"/>
              <a:t>Proyecto de </a:t>
            </a:r>
            <a:r>
              <a:rPr lang="es-ES" sz="1600" dirty="0" err="1" smtClean="0"/>
              <a:t>Autotrónica</a:t>
            </a:r>
            <a:r>
              <a:rPr lang="es-ES" sz="1600" dirty="0" smtClean="0"/>
              <a:t>.</a:t>
            </a:r>
          </a:p>
          <a:p>
            <a:pPr lvl="1" algn="just">
              <a:defRPr/>
            </a:pPr>
            <a:r>
              <a:rPr lang="es-ES" sz="1600" dirty="0" smtClean="0"/>
              <a:t>Proyecto de Paneles Solares.</a:t>
            </a:r>
          </a:p>
          <a:p>
            <a:pPr lvl="1" algn="just">
              <a:defRPr/>
            </a:pPr>
            <a:r>
              <a:rPr lang="es-ES" sz="1600" dirty="0" smtClean="0"/>
              <a:t>Proyectos GPR.</a:t>
            </a:r>
            <a:endParaRPr lang="es-ES" sz="1600" dirty="0"/>
          </a:p>
          <a:p>
            <a:pPr marL="0" indent="0" algn="just">
              <a:buNone/>
              <a:defRPr/>
            </a:pPr>
            <a:r>
              <a:rPr lang="es-ES" sz="2000" b="1" dirty="0" smtClean="0"/>
              <a:t>3</a:t>
            </a:r>
            <a:r>
              <a:rPr lang="es-ES" sz="2000" b="1" dirty="0"/>
              <a:t>. </a:t>
            </a:r>
            <a:r>
              <a:rPr lang="es-ES" sz="2000" b="1" dirty="0" smtClean="0"/>
              <a:t>Los montos de capacitación </a:t>
            </a:r>
            <a:r>
              <a:rPr lang="es-ES" sz="2000" b="1" dirty="0"/>
              <a:t>de la Formación </a:t>
            </a:r>
            <a:r>
              <a:rPr lang="es-ES" sz="2000" b="1" dirty="0" smtClean="0"/>
              <a:t>Profesional presentan un aumento del 6% con respecto a la proyección de cierre 2019.</a:t>
            </a:r>
            <a:endParaRPr lang="es-ES" sz="2000" b="1" dirty="0"/>
          </a:p>
          <a:p>
            <a:pPr marL="457200" lvl="1" indent="0" algn="just">
              <a:buNone/>
              <a:defRPr/>
            </a:pPr>
            <a:endParaRPr lang="es-ES" sz="1600" dirty="0"/>
          </a:p>
          <a:p>
            <a:pPr lvl="1" algn="just">
              <a:defRPr/>
            </a:pPr>
            <a:endParaRPr lang="es-ES" sz="1600" dirty="0"/>
          </a:p>
          <a:p>
            <a:pPr marL="0" indent="0" algn="just">
              <a:buNone/>
              <a:defRPr/>
            </a:pPr>
            <a:endParaRPr lang="es-ES" sz="1600" dirty="0"/>
          </a:p>
        </p:txBody>
      </p:sp>
      <p:pic>
        <p:nvPicPr>
          <p:cNvPr id="6" name="Picture 3" descr="IN-MM Papelería Tuti-4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78"/>
          <a:stretch/>
        </p:blipFill>
        <p:spPr>
          <a:xfrm>
            <a:off x="0" y="6381327"/>
            <a:ext cx="12192000" cy="49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57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47528" y="548680"/>
            <a:ext cx="8229600" cy="56207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MX" sz="2800" dirty="0"/>
              <a:t/>
            </a:r>
            <a:br>
              <a:rPr lang="es-MX" sz="2800" dirty="0"/>
            </a:br>
            <a:r>
              <a:rPr lang="es-MX" sz="2800" dirty="0"/>
              <a:t>Proyección Superávit </a:t>
            </a:r>
            <a:r>
              <a:rPr lang="es-MX" sz="2800" dirty="0" smtClean="0"/>
              <a:t>2020 - 2024</a:t>
            </a:r>
            <a:r>
              <a:rPr lang="es-MX" sz="2800" dirty="0"/>
              <a:t/>
            </a:r>
            <a:br>
              <a:rPr lang="es-MX" sz="2800" dirty="0"/>
            </a:br>
            <a:r>
              <a:rPr lang="es-MX" sz="1800" dirty="0"/>
              <a:t/>
            </a:r>
            <a:br>
              <a:rPr lang="es-MX" sz="1800" dirty="0"/>
            </a:br>
            <a:endParaRPr lang="es-SV" sz="28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1775521" y="1268760"/>
          <a:ext cx="8496943" cy="4104454"/>
        </p:xfrm>
        <a:graphic>
          <a:graphicData uri="http://schemas.openxmlformats.org/drawingml/2006/table">
            <a:tbl>
              <a:tblPr/>
              <a:tblGrid>
                <a:gridCol w="3759972"/>
                <a:gridCol w="1184243"/>
                <a:gridCol w="888182"/>
                <a:gridCol w="888182"/>
                <a:gridCol w="888182"/>
                <a:gridCol w="888182"/>
              </a:tblGrid>
              <a:tr h="4619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4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Concepto/Proyección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2000" b="1" i="0" u="none" strike="noStrike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b="1" i="0" u="none" strike="noStrike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b="1" i="0" u="none" strike="noStrike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000" b="1" i="0" u="none" strike="noStrike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299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Formación Profesional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40.5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35.7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31.4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32.0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34.0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9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Investigación y Desarrollo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2.3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2.4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2.4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2.5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2.5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9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7.2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5.3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5.4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5.4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5.5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9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de Fortalecimiento de la FP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2.5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0.4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0.4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0.4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0.4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9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Presupuestos de Gastos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52.5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43.7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39.6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40.3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42.4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299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Presupuestos de Ingresos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38.4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39.6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40.7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42.0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43.2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299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Anterior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16.3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2.2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       2.0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       0.8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0.9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9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Nuevo Saldo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2.2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       2.0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       0.8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0.9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1.7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952">
                <a:tc>
                  <a:txBody>
                    <a:bodyPr/>
                    <a:lstStyle/>
                    <a:p>
                      <a:pPr algn="l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533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como % Ingresos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69533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como % Gastos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 descr="IN-MM Papelería Tuti-4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78"/>
          <a:stretch/>
        </p:blipFill>
        <p:spPr>
          <a:xfrm>
            <a:off x="0" y="6381327"/>
            <a:ext cx="12192000" cy="49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4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1052736"/>
            <a:ext cx="9250699" cy="482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8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0_New theme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237DB9"/>
      </a:accent1>
      <a:accent2>
        <a:srgbClr val="15AA96"/>
      </a:accent2>
      <a:accent3>
        <a:srgbClr val="9BB955"/>
      </a:accent3>
      <a:accent4>
        <a:srgbClr val="F19B14"/>
      </a:accent4>
      <a:accent5>
        <a:srgbClr val="BE382C"/>
      </a:accent5>
      <a:accent6>
        <a:srgbClr val="633247"/>
      </a:accent6>
      <a:hlink>
        <a:srgbClr val="FFFFFF"/>
      </a:hlink>
      <a:folHlink>
        <a:srgbClr val="595959"/>
      </a:folHlink>
    </a:clrScheme>
    <a:fontScheme name="Roboto">
      <a:majorFont>
        <a:latin typeface="Roboto Medium"/>
        <a:ea typeface=""/>
        <a:cs typeface="FontAwesome"/>
      </a:majorFont>
      <a:minorFont>
        <a:latin typeface="Roboto Condensed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>
          <a:noFill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5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0_New theme">
    <a:dk1>
      <a:srgbClr val="262626"/>
    </a:dk1>
    <a:lt1>
      <a:srgbClr val="FFFFFF"/>
    </a:lt1>
    <a:dk2>
      <a:srgbClr val="262626"/>
    </a:dk2>
    <a:lt2>
      <a:srgbClr val="FFFFFF"/>
    </a:lt2>
    <a:accent1>
      <a:srgbClr val="237DB9"/>
    </a:accent1>
    <a:accent2>
      <a:srgbClr val="15AA96"/>
    </a:accent2>
    <a:accent3>
      <a:srgbClr val="9BB955"/>
    </a:accent3>
    <a:accent4>
      <a:srgbClr val="F19B14"/>
    </a:accent4>
    <a:accent5>
      <a:srgbClr val="BE382C"/>
    </a:accent5>
    <a:accent6>
      <a:srgbClr val="633247"/>
    </a:accent6>
    <a:hlink>
      <a:srgbClr val="FFFFFF"/>
    </a:hlink>
    <a:folHlink>
      <a:srgbClr val="59595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40270</TotalTime>
  <Words>5920</Words>
  <Application>Microsoft Office PowerPoint</Application>
  <PresentationFormat>Panorámica</PresentationFormat>
  <Paragraphs>1462</Paragraphs>
  <Slides>91</Slides>
  <Notes>53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7</vt:i4>
      </vt:variant>
      <vt:variant>
        <vt:lpstr>Títulos de diapositiva</vt:lpstr>
      </vt:variant>
      <vt:variant>
        <vt:i4>91</vt:i4>
      </vt:variant>
    </vt:vector>
  </HeadingPairs>
  <TitlesOfParts>
    <vt:vector size="106" baseType="lpstr">
      <vt:lpstr>Arial Unicode MS</vt:lpstr>
      <vt:lpstr>Arial</vt:lpstr>
      <vt:lpstr>Calibri</vt:lpstr>
      <vt:lpstr>Calibri Light</vt:lpstr>
      <vt:lpstr>FontAwesome</vt:lpstr>
      <vt:lpstr>Roboto Condensed</vt:lpstr>
      <vt:lpstr>Roboto Medium</vt:lpstr>
      <vt:lpstr>Wingdings</vt:lpstr>
      <vt:lpstr>Tema de Office</vt:lpstr>
      <vt:lpstr>3_Tema de Office</vt:lpstr>
      <vt:lpstr>4_Tema de Office</vt:lpstr>
      <vt:lpstr>1_Custom Design</vt:lpstr>
      <vt:lpstr>5_Tema de Office</vt:lpstr>
      <vt:lpstr>2_Tema de Office</vt:lpstr>
      <vt:lpstr>1_Tema de Office</vt:lpstr>
      <vt:lpstr>Presentación de PowerPoint</vt:lpstr>
      <vt:lpstr>CONTENIDO</vt:lpstr>
      <vt:lpstr>Consideraciones elaboración  Plan Operativo Anual 2020 </vt:lpstr>
      <vt:lpstr>Presentación de PowerPoint</vt:lpstr>
      <vt:lpstr>Presentación de PowerPoint</vt:lpstr>
      <vt:lpstr>Proyectos 2020</vt:lpstr>
      <vt:lpstr>Presentación de PowerPoint</vt:lpstr>
      <vt:lpstr>Principales premisas del Plan Operativo Anual y Presupuesto 2020</vt:lpstr>
      <vt:lpstr>Principales premisas del POA / Presupuesto</vt:lpstr>
      <vt:lpstr>Presentación de PowerPoint</vt:lpstr>
      <vt:lpstr>Presentación de PowerPoint</vt:lpstr>
      <vt:lpstr>Plan Operativo Anual 2020 </vt:lpstr>
      <vt:lpstr>Gestión de Formación Profesional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Gestión Administrativa - Financiera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Proyecto Presupuesto 2020 </vt:lpstr>
      <vt:lpstr>Fundamentos Legales y Técnicos</vt:lpstr>
      <vt:lpstr>Propuesta de Presupuesto 2020</vt:lpstr>
      <vt:lpstr> Movimiento del Superávit  </vt:lpstr>
      <vt:lpstr> Proyección Superávit 2020 - 2024 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Mario Martinez</dc:creator>
  <cp:lastModifiedBy>caai_rosy</cp:lastModifiedBy>
  <cp:revision>1383</cp:revision>
  <cp:lastPrinted>2018-01-05T21:52:06Z</cp:lastPrinted>
  <dcterms:created xsi:type="dcterms:W3CDTF">2013-08-10T21:51:34Z</dcterms:created>
  <dcterms:modified xsi:type="dcterms:W3CDTF">2020-04-29T20:04:02Z</dcterms:modified>
</cp:coreProperties>
</file>